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93"/>
  </p:notesMasterIdLst>
  <p:handoutMasterIdLst>
    <p:handoutMasterId r:id="rId94"/>
  </p:handoutMasterIdLst>
  <p:sldIdLst>
    <p:sldId id="273" r:id="rId10"/>
    <p:sldId id="276" r:id="rId11"/>
    <p:sldId id="414" r:id="rId12"/>
    <p:sldId id="419" r:id="rId13"/>
    <p:sldId id="415" r:id="rId14"/>
    <p:sldId id="416" r:id="rId15"/>
    <p:sldId id="420" r:id="rId16"/>
    <p:sldId id="478" r:id="rId17"/>
    <p:sldId id="479" r:id="rId18"/>
    <p:sldId id="509" r:id="rId19"/>
    <p:sldId id="510" r:id="rId20"/>
    <p:sldId id="482" r:id="rId21"/>
    <p:sldId id="511" r:id="rId22"/>
    <p:sldId id="512" r:id="rId23"/>
    <p:sldId id="485" r:id="rId24"/>
    <p:sldId id="513" r:id="rId25"/>
    <p:sldId id="514" r:id="rId26"/>
    <p:sldId id="515" r:id="rId27"/>
    <p:sldId id="489" r:id="rId28"/>
    <p:sldId id="490" r:id="rId29"/>
    <p:sldId id="491" r:id="rId30"/>
    <p:sldId id="492" r:id="rId31"/>
    <p:sldId id="493" r:id="rId32"/>
    <p:sldId id="516" r:id="rId33"/>
    <p:sldId id="495" r:id="rId34"/>
    <p:sldId id="496" r:id="rId35"/>
    <p:sldId id="497" r:id="rId36"/>
    <p:sldId id="498" r:id="rId37"/>
    <p:sldId id="499" r:id="rId38"/>
    <p:sldId id="500" r:id="rId39"/>
    <p:sldId id="501" r:id="rId40"/>
    <p:sldId id="502" r:id="rId41"/>
    <p:sldId id="503" r:id="rId42"/>
    <p:sldId id="504" r:id="rId43"/>
    <p:sldId id="505" r:id="rId44"/>
    <p:sldId id="517" r:id="rId45"/>
    <p:sldId id="518" r:id="rId46"/>
    <p:sldId id="519" r:id="rId47"/>
    <p:sldId id="520" r:id="rId48"/>
    <p:sldId id="522" r:id="rId49"/>
    <p:sldId id="523" r:id="rId50"/>
    <p:sldId id="524" r:id="rId51"/>
    <p:sldId id="525" r:id="rId52"/>
    <p:sldId id="526" r:id="rId53"/>
    <p:sldId id="528" r:id="rId54"/>
    <p:sldId id="529" r:id="rId55"/>
    <p:sldId id="530" r:id="rId56"/>
    <p:sldId id="531"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45" r:id="rId71"/>
    <p:sldId id="546" r:id="rId72"/>
    <p:sldId id="547" r:id="rId73"/>
    <p:sldId id="548" r:id="rId74"/>
    <p:sldId id="549" r:id="rId75"/>
    <p:sldId id="550" r:id="rId76"/>
    <p:sldId id="551" r:id="rId77"/>
    <p:sldId id="552" r:id="rId78"/>
    <p:sldId id="553" r:id="rId79"/>
    <p:sldId id="554" r:id="rId80"/>
    <p:sldId id="555" r:id="rId81"/>
    <p:sldId id="556" r:id="rId82"/>
    <p:sldId id="557" r:id="rId83"/>
    <p:sldId id="558" r:id="rId84"/>
    <p:sldId id="559" r:id="rId85"/>
    <p:sldId id="560" r:id="rId86"/>
    <p:sldId id="561" r:id="rId87"/>
    <p:sldId id="562" r:id="rId88"/>
    <p:sldId id="563" r:id="rId89"/>
    <p:sldId id="564" r:id="rId90"/>
    <p:sldId id="565" r:id="rId91"/>
    <p:sldId id="566"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4737" autoAdjust="0"/>
  </p:normalViewPr>
  <p:slideViewPr>
    <p:cSldViewPr>
      <p:cViewPr varScale="1">
        <p:scale>
          <a:sx n="52" d="100"/>
          <a:sy n="52" d="100"/>
        </p:scale>
        <p:origin x="144" y="72"/>
      </p:cViewPr>
      <p:guideLst>
        <p:guide orient="horz" pos="3408"/>
        <p:guide orient="horz" pos="3600"/>
        <p:guide orient="horz" pos="912"/>
        <p:guide orient="horz" pos="3360"/>
        <p:guide pos="5616"/>
        <p:guide pos="4320"/>
      </p:guideLst>
    </p:cSldViewPr>
  </p:slideViewPr>
  <p:outlineViewPr>
    <p:cViewPr>
      <p:scale>
        <a:sx n="33" d="100"/>
        <a:sy n="33" d="100"/>
      </p:scale>
      <p:origin x="0" y="-6106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presProps" Target="pres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handoutMaster" Target="handoutMasters/handoutMaster1.xml"/><Relationship Id="rId9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image" Target="../media/image18.jp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9.xml"/><Relationship Id="rId4" Type="http://schemas.openxmlformats.org/officeDocument/2006/relationships/slide" Target="slide79.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9.xml"/><Relationship Id="rId4" Type="http://schemas.openxmlformats.org/officeDocument/2006/relationships/slide" Target="slide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2.wmf"/><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7.bin"/><Relationship Id="rId18" Type="http://schemas.openxmlformats.org/officeDocument/2006/relationships/image" Target="../media/image41.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8.wmf"/><Relationship Id="rId17" Type="http://schemas.openxmlformats.org/officeDocument/2006/relationships/oleObject" Target="../embeddings/oleObject29.bin"/><Relationship Id="rId2" Type="http://schemas.openxmlformats.org/officeDocument/2006/relationships/slideLayout" Target="../slideLayouts/slideLayout30.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7.wmf"/><Relationship Id="rId19" Type="http://schemas.openxmlformats.org/officeDocument/2006/relationships/oleObject" Target="../embeddings/oleObject30.bin"/><Relationship Id="rId4" Type="http://schemas.openxmlformats.org/officeDocument/2006/relationships/image" Target="../media/image34.wmf"/><Relationship Id="rId9" Type="http://schemas.openxmlformats.org/officeDocument/2006/relationships/oleObject" Target="../embeddings/oleObject25.bin"/><Relationship Id="rId14" Type="http://schemas.openxmlformats.org/officeDocument/2006/relationships/image" Target="../media/image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4.wmf"/><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43.wmf"/><Relationship Id="rId4" Type="http://schemas.openxmlformats.org/officeDocument/2006/relationships/oleObject" Target="../embeddings/oleObject3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4.vml"/><Relationship Id="rId4" Type="http://schemas.openxmlformats.org/officeDocument/2006/relationships/image" Target="../media/image4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4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image" Target="../media/image5.jpg"/><Relationship Id="rId1" Type="http://schemas.openxmlformats.org/officeDocument/2006/relationships/slideLayout" Target="../slideLayouts/slideLayout27.xml"/><Relationship Id="rId4" Type="http://schemas.openxmlformats.org/officeDocument/2006/relationships/slide" Target="slide83.xml"/></Relationships>
</file>

<file path=ppt/slides/_rels/slide50.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image" Target="../media/image48.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49.jp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16.vml"/><Relationship Id="rId6" Type="http://schemas.openxmlformats.org/officeDocument/2006/relationships/image" Target="../media/image51.wmf"/><Relationship Id="rId5" Type="http://schemas.openxmlformats.org/officeDocument/2006/relationships/oleObject" Target="../embeddings/oleObject36.bin"/><Relationship Id="rId4" Type="http://schemas.openxmlformats.org/officeDocument/2006/relationships/image" Target="../media/image50.wmf"/></Relationships>
</file>

<file path=ppt/slides/_rels/slide56.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6.wmf"/><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53.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0.bin"/><Relationship Id="rId14" Type="http://schemas.openxmlformats.org/officeDocument/2006/relationships/image" Target="../media/image5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48.bin"/><Relationship Id="rId18" Type="http://schemas.openxmlformats.org/officeDocument/2006/relationships/image" Target="../media/image65.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2.wmf"/><Relationship Id="rId17" Type="http://schemas.openxmlformats.org/officeDocument/2006/relationships/oleObject" Target="../embeddings/oleObject50.bin"/><Relationship Id="rId2" Type="http://schemas.openxmlformats.org/officeDocument/2006/relationships/slideLayout" Target="../slideLayouts/slideLayout30.xml"/><Relationship Id="rId16" Type="http://schemas.openxmlformats.org/officeDocument/2006/relationships/image" Target="../media/image64.wmf"/><Relationship Id="rId1" Type="http://schemas.openxmlformats.org/officeDocument/2006/relationships/vmlDrawing" Target="../drawings/vmlDrawing18.vml"/><Relationship Id="rId6" Type="http://schemas.openxmlformats.org/officeDocument/2006/relationships/image" Target="../media/image59.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6.bin"/><Relationship Id="rId14" Type="http://schemas.openxmlformats.org/officeDocument/2006/relationships/image" Target="../media/image6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7.xml"/><Relationship Id="rId1" Type="http://schemas.openxmlformats.org/officeDocument/2006/relationships/vmlDrawing" Target="../drawings/vmlDrawing19.vml"/><Relationship Id="rId4" Type="http://schemas.openxmlformats.org/officeDocument/2006/relationships/image" Target="../media/image66.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image" Target="../media/image67.jp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6.xml"/><Relationship Id="rId1" Type="http://schemas.openxmlformats.org/officeDocument/2006/relationships/vmlDrawing" Target="../drawings/vmlDrawing20.vml"/><Relationship Id="rId4" Type="http://schemas.openxmlformats.org/officeDocument/2006/relationships/image" Target="../media/image68.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70.wmf"/><Relationship Id="rId5" Type="http://schemas.openxmlformats.org/officeDocument/2006/relationships/oleObject" Target="../embeddings/oleObject54.bin"/><Relationship Id="rId4" Type="http://schemas.openxmlformats.org/officeDocument/2006/relationships/image" Target="../media/image69.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image" Target="../media/image7.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Induction and recursion</a:t>
            </a:r>
          </a:p>
        </p:txBody>
      </p:sp>
      <p:sp>
        <p:nvSpPr>
          <p:cNvPr id="6" name="Subtitle 2"/>
          <p:cNvSpPr>
            <a:spLocks noGrp="1"/>
          </p:cNvSpPr>
          <p:nvPr>
            <p:ph type="subTitle" idx="1"/>
          </p:nvPr>
        </p:nvSpPr>
        <p:spPr/>
        <p:txBody>
          <a:bodyPr/>
          <a:lstStyle/>
          <a:p>
            <a:r>
              <a:rPr lang="fr-FR" dirty="0"/>
              <a:t>Chapter 5</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a Summation Formula by Mathematical Induction</a:t>
            </a:r>
          </a:p>
        </p:txBody>
      </p:sp>
      <p:sp>
        <p:nvSpPr>
          <p:cNvPr id="3" name="Content Placeholder 2"/>
          <p:cNvSpPr>
            <a:spLocks noGrp="1"/>
          </p:cNvSpPr>
          <p:nvPr>
            <p:ph idx="1"/>
          </p:nvPr>
        </p:nvSpPr>
        <p:spPr>
          <a:xfrm>
            <a:off x="457200" y="1295400"/>
            <a:ext cx="2590800" cy="457200"/>
          </a:xfrm>
        </p:spPr>
        <p:txBody>
          <a:bodyPr/>
          <a:lstStyle/>
          <a:p>
            <a:pPr lvl="0"/>
            <a:r>
              <a:rPr lang="en-US" sz="2200" b="1" dirty="0">
                <a:solidFill>
                  <a:prstClr val="black"/>
                </a:solidFill>
              </a:rPr>
              <a:t>Example</a:t>
            </a:r>
            <a:r>
              <a:rPr lang="en-US" sz="2200" dirty="0">
                <a:solidFill>
                  <a:prstClr val="black"/>
                </a:solidFill>
              </a:rPr>
              <a:t>: Show that:</a:t>
            </a:r>
          </a:p>
        </p:txBody>
      </p:sp>
      <p:graphicFrame>
        <p:nvGraphicFramePr>
          <p:cNvPr id="9" name="Object 3"/>
          <p:cNvGraphicFramePr>
            <a:graphicFrameLocks noChangeAspect="1"/>
          </p:cNvGraphicFramePr>
          <p:nvPr>
            <p:extLst>
              <p:ext uri="{D42A27DB-BD31-4B8C-83A1-F6EECF244321}">
                <p14:modId xmlns:p14="http://schemas.microsoft.com/office/powerpoint/2010/main" val="3633879643"/>
              </p:ext>
            </p:extLst>
          </p:nvPr>
        </p:nvGraphicFramePr>
        <p:xfrm>
          <a:off x="3200400" y="1219200"/>
          <a:ext cx="1676160" cy="888480"/>
        </p:xfrm>
        <a:graphic>
          <a:graphicData uri="http://schemas.openxmlformats.org/presentationml/2006/ole">
            <mc:AlternateContent xmlns:mc="http://schemas.openxmlformats.org/markup-compatibility/2006">
              <mc:Choice xmlns:v="urn:schemas-microsoft-com:vml" Requires="v">
                <p:oleObj spid="_x0000_s26929" name="Equation" r:id="rId3" imgW="838080" imgH="444240" progId="Equation.DSMT4">
                  <p:embed/>
                </p:oleObj>
              </mc:Choice>
              <mc:Fallback>
                <p:oleObj name="Equation" r:id="rId3" imgW="838080" imgH="444240" progId="Equation.DSMT4">
                  <p:embed/>
                  <p:pic>
                    <p:nvPicPr>
                      <p:cNvPr id="7" name="Object 3"/>
                      <p:cNvPicPr/>
                      <p:nvPr/>
                    </p:nvPicPr>
                    <p:blipFill>
                      <a:blip r:embed="rId4"/>
                      <a:stretch>
                        <a:fillRect/>
                      </a:stretch>
                    </p:blipFill>
                    <p:spPr>
                      <a:xfrm>
                        <a:off x="3200400" y="1219200"/>
                        <a:ext cx="1676160" cy="888480"/>
                      </a:xfrm>
                      <a:prstGeom prst="rect">
                        <a:avLst/>
                      </a:prstGeom>
                    </p:spPr>
                  </p:pic>
                </p:oleObj>
              </mc:Fallback>
            </mc:AlternateContent>
          </a:graphicData>
        </a:graphic>
      </p:graphicFrame>
      <p:sp>
        <p:nvSpPr>
          <p:cNvPr id="4" name="Content Placeholder 4"/>
          <p:cNvSpPr>
            <a:spLocks noGrp="1"/>
          </p:cNvSpPr>
          <p:nvPr>
            <p:ph idx="13"/>
          </p:nvPr>
        </p:nvSpPr>
        <p:spPr>
          <a:xfrm>
            <a:off x="457200" y="1778000"/>
            <a:ext cx="5715000" cy="1879080"/>
          </a:xfrm>
        </p:spPr>
        <p:txBody>
          <a:bodyPr/>
          <a:lstStyle/>
          <a:p>
            <a:pPr lvl="0">
              <a:spcBef>
                <a:spcPts val="600"/>
              </a:spcBef>
            </a:pPr>
            <a:r>
              <a:rPr lang="en-US" sz="2200" b="1" dirty="0">
                <a:solidFill>
                  <a:prstClr val="black"/>
                </a:solidFill>
              </a:rPr>
              <a:t>Solution</a:t>
            </a:r>
            <a:r>
              <a:rPr lang="en-US" sz="2200" dirty="0">
                <a:solidFill>
                  <a:prstClr val="black"/>
                </a:solidFill>
              </a:rPr>
              <a:t>:</a:t>
            </a:r>
          </a:p>
          <a:p>
            <a:pPr lvl="1" algn="just">
              <a:spcBef>
                <a:spcPts val="600"/>
              </a:spcBef>
            </a:pPr>
            <a:r>
              <a:rPr lang="en-US" sz="2200" dirty="0">
                <a:solidFill>
                  <a:prstClr val="black"/>
                </a:solidFill>
              </a:rPr>
              <a:t>BASIS STEP: </a:t>
            </a:r>
            <a:r>
              <a:rPr lang="en-US" sz="2200" i="1" dirty="0">
                <a:solidFill>
                  <a:prstClr val="black"/>
                </a:solidFill>
              </a:rPr>
              <a:t>P</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is true since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2</a:t>
            </a:r>
            <a:r>
              <a:rPr lang="en-US" sz="2200" dirty="0">
                <a:solidFill>
                  <a:prstClr val="black"/>
                </a:solidFill>
              </a:rPr>
              <a:t> = </a:t>
            </a:r>
            <a:r>
              <a:rPr lang="en-US" sz="2200" dirty="0">
                <a:solidFill>
                  <a:prstClr val="black"/>
                </a:solidFill>
                <a:ea typeface="Cambria Math" pitchFamily="18" charset="0"/>
              </a:rPr>
              <a:t>1</a:t>
            </a:r>
            <a:r>
              <a:rPr lang="en-US" sz="2200" dirty="0">
                <a:solidFill>
                  <a:prstClr val="black"/>
                </a:solidFill>
              </a:rPr>
              <a:t>.</a:t>
            </a:r>
          </a:p>
          <a:p>
            <a:pPr lvl="1" algn="just">
              <a:spcBef>
                <a:spcPts val="600"/>
              </a:spcBef>
            </a:pPr>
            <a:r>
              <a:rPr lang="en-US" sz="2200" dirty="0">
                <a:solidFill>
                  <a:prstClr val="black"/>
                </a:solidFill>
              </a:rPr>
              <a:t>INDUCTIVE STEP: Assume true for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a:t>
            </a:r>
          </a:p>
          <a:p>
            <a:pPr marL="1371600" lvl="0">
              <a:spcBef>
                <a:spcPts val="600"/>
              </a:spcBef>
            </a:pPr>
            <a:r>
              <a:rPr lang="en-US" sz="2200" dirty="0">
                <a:solidFill>
                  <a:prstClr val="black"/>
                </a:solidFill>
              </a:rPr>
              <a:t>The inductive hypothesis is</a:t>
            </a:r>
          </a:p>
        </p:txBody>
      </p:sp>
      <p:graphicFrame>
        <p:nvGraphicFramePr>
          <p:cNvPr id="10" name="Object 5"/>
          <p:cNvGraphicFramePr>
            <a:graphicFrameLocks noChangeAspect="1"/>
          </p:cNvGraphicFramePr>
          <p:nvPr>
            <p:extLst>
              <p:ext uri="{D42A27DB-BD31-4B8C-83A1-F6EECF244321}">
                <p14:modId xmlns:p14="http://schemas.microsoft.com/office/powerpoint/2010/main" val="392550591"/>
              </p:ext>
            </p:extLst>
          </p:nvPr>
        </p:nvGraphicFramePr>
        <p:xfrm>
          <a:off x="5181600" y="3124200"/>
          <a:ext cx="1701360" cy="888480"/>
        </p:xfrm>
        <a:graphic>
          <a:graphicData uri="http://schemas.openxmlformats.org/presentationml/2006/ole">
            <mc:AlternateContent xmlns:mc="http://schemas.openxmlformats.org/markup-compatibility/2006">
              <mc:Choice xmlns:v="urn:schemas-microsoft-com:vml" Requires="v">
                <p:oleObj spid="_x0000_s26930" name="Equation" r:id="rId5" imgW="850680" imgH="444240" progId="Equation.DSMT4">
                  <p:embed/>
                </p:oleObj>
              </mc:Choice>
              <mc:Fallback>
                <p:oleObj name="Equation" r:id="rId5" imgW="850680" imgH="444240" progId="Equation.DSMT4">
                  <p:embed/>
                  <p:pic>
                    <p:nvPicPr>
                      <p:cNvPr id="8" name="Object 4"/>
                      <p:cNvPicPr/>
                      <p:nvPr/>
                    </p:nvPicPr>
                    <p:blipFill>
                      <a:blip r:embed="rId6"/>
                      <a:stretch>
                        <a:fillRect/>
                      </a:stretch>
                    </p:blipFill>
                    <p:spPr>
                      <a:xfrm>
                        <a:off x="5181600" y="3124200"/>
                        <a:ext cx="1701360" cy="888480"/>
                      </a:xfrm>
                      <a:prstGeom prst="rect">
                        <a:avLst/>
                      </a:prstGeom>
                    </p:spPr>
                  </p:pic>
                </p:oleObj>
              </mc:Fallback>
            </mc:AlternateContent>
          </a:graphicData>
        </a:graphic>
      </p:graphicFrame>
      <p:sp>
        <p:nvSpPr>
          <p:cNvPr id="5" name="Content Placeholder 6"/>
          <p:cNvSpPr>
            <a:spLocks noGrp="1"/>
          </p:cNvSpPr>
          <p:nvPr>
            <p:ph idx="14"/>
          </p:nvPr>
        </p:nvSpPr>
        <p:spPr>
          <a:xfrm>
            <a:off x="457200" y="3733800"/>
            <a:ext cx="3505200" cy="457200"/>
          </a:xfrm>
        </p:spPr>
        <p:txBody>
          <a:bodyPr/>
          <a:lstStyle/>
          <a:p>
            <a:pPr marL="457200" lvl="0">
              <a:spcBef>
                <a:spcPts val="600"/>
              </a:spcBef>
            </a:pPr>
            <a:r>
              <a:rPr lang="en-US" sz="2200" dirty="0">
                <a:solidFill>
                  <a:prstClr val="black"/>
                </a:solidFill>
              </a:rPr>
              <a:t>Under this assumption,</a:t>
            </a:r>
          </a:p>
        </p:txBody>
      </p:sp>
      <p:graphicFrame>
        <p:nvGraphicFramePr>
          <p:cNvPr id="11" name="Object 7"/>
          <p:cNvGraphicFramePr>
            <a:graphicFrameLocks noChangeAspect="1"/>
          </p:cNvGraphicFramePr>
          <p:nvPr>
            <p:extLst>
              <p:ext uri="{D42A27DB-BD31-4B8C-83A1-F6EECF244321}">
                <p14:modId xmlns:p14="http://schemas.microsoft.com/office/powerpoint/2010/main" val="2364711461"/>
              </p:ext>
            </p:extLst>
          </p:nvPr>
        </p:nvGraphicFramePr>
        <p:xfrm>
          <a:off x="1219200" y="4089400"/>
          <a:ext cx="5105400" cy="2540000"/>
        </p:xfrm>
        <a:graphic>
          <a:graphicData uri="http://schemas.openxmlformats.org/presentationml/2006/ole">
            <mc:AlternateContent xmlns:mc="http://schemas.openxmlformats.org/markup-compatibility/2006">
              <mc:Choice xmlns:v="urn:schemas-microsoft-com:vml" Requires="v">
                <p:oleObj spid="_x0000_s26931" name="Equation" r:id="rId7" imgW="2552400" imgH="1269720" progId="Equation.DSMT4">
                  <p:embed/>
                </p:oleObj>
              </mc:Choice>
              <mc:Fallback>
                <p:oleObj name="Equation" r:id="rId7" imgW="2552400" imgH="1269720" progId="Equation.DSMT4">
                  <p:embed/>
                  <p:pic>
                    <p:nvPicPr>
                      <p:cNvPr id="9" name="Object 6"/>
                      <p:cNvPicPr/>
                      <p:nvPr/>
                    </p:nvPicPr>
                    <p:blipFill>
                      <a:blip r:embed="rId8"/>
                      <a:stretch>
                        <a:fillRect/>
                      </a:stretch>
                    </p:blipFill>
                    <p:spPr>
                      <a:xfrm>
                        <a:off x="1219200" y="4089400"/>
                        <a:ext cx="5105400" cy="2540000"/>
                      </a:xfrm>
                      <a:prstGeom prst="rect">
                        <a:avLst/>
                      </a:prstGeom>
                    </p:spPr>
                  </p:pic>
                </p:oleObj>
              </mc:Fallback>
            </mc:AlternateContent>
          </a:graphicData>
        </a:graphic>
      </p:graphicFrame>
      <p:sp>
        <p:nvSpPr>
          <p:cNvPr id="6" name="Content Placeholder 8"/>
          <p:cNvSpPr>
            <a:spLocks noGrp="1"/>
          </p:cNvSpPr>
          <p:nvPr>
            <p:ph idx="15"/>
          </p:nvPr>
        </p:nvSpPr>
        <p:spPr>
          <a:xfrm>
            <a:off x="6477000" y="1419600"/>
            <a:ext cx="2362200" cy="1066800"/>
          </a:xfrm>
          <a:ln w="12700">
            <a:solidFill>
              <a:srgbClr val="1A587B"/>
            </a:solidFill>
          </a:ln>
        </p:spPr>
        <p:txBody>
          <a:bodyPr/>
          <a:lstStyle/>
          <a:p>
            <a:pPr lvl="0"/>
            <a:r>
              <a:rPr lang="en-US" sz="1600" dirty="0">
                <a:solidFill>
                  <a:prstClr val="black"/>
                </a:solidFill>
              </a:rPr>
              <a:t>Note: Once we have this conjecture, mathematical induction can be used to prove it correct.</a:t>
            </a:r>
          </a:p>
        </p:txBody>
      </p:sp>
    </p:spTree>
    <p:extLst>
      <p:ext uri="{BB962C8B-B14F-4D97-AF65-F5344CB8AC3E}">
        <p14:creationId xmlns:p14="http://schemas.microsoft.com/office/powerpoint/2010/main" val="6924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Conjecturing and Proving Correct a Summation Formula</a:t>
            </a:r>
          </a:p>
        </p:txBody>
      </p:sp>
      <p:sp>
        <p:nvSpPr>
          <p:cNvPr id="3" name="Content Placeholder 2"/>
          <p:cNvSpPr>
            <a:spLocks noGrp="1"/>
          </p:cNvSpPr>
          <p:nvPr>
            <p:ph idx="1"/>
          </p:nvPr>
        </p:nvSpPr>
        <p:spPr>
          <a:xfrm>
            <a:off x="457200" y="1295400"/>
            <a:ext cx="8229600" cy="822960"/>
          </a:xfrm>
        </p:spPr>
        <p:txBody>
          <a:bodyPr/>
          <a:lstStyle/>
          <a:p>
            <a:pPr lvl="0">
              <a:spcBef>
                <a:spcPts val="100"/>
              </a:spcBef>
              <a:spcAft>
                <a:spcPts val="300"/>
              </a:spcAft>
            </a:pPr>
            <a:r>
              <a:rPr lang="en-US" sz="1600" b="1" dirty="0">
                <a:solidFill>
                  <a:prstClr val="black"/>
                </a:solidFill>
              </a:rPr>
              <a:t>Example</a:t>
            </a:r>
            <a:r>
              <a:rPr lang="en-US" sz="1600" dirty="0">
                <a:solidFill>
                  <a:prstClr val="black"/>
                </a:solidFill>
              </a:rPr>
              <a:t>: Conjecture and prove correct a formula for the sum of the first </a:t>
            </a:r>
            <a:r>
              <a:rPr lang="en-US" sz="1600" i="1" dirty="0">
                <a:solidFill>
                  <a:prstClr val="black"/>
                </a:solidFill>
              </a:rPr>
              <a:t>n</a:t>
            </a:r>
            <a:r>
              <a:rPr lang="en-US" sz="1600" dirty="0">
                <a:solidFill>
                  <a:prstClr val="black"/>
                </a:solidFill>
              </a:rPr>
              <a:t> positive odd integers. Then prove your conjecture.</a:t>
            </a:r>
          </a:p>
          <a:p>
            <a:pPr lvl="0">
              <a:spcBef>
                <a:spcPts val="100"/>
              </a:spcBef>
              <a:spcAft>
                <a:spcPts val="300"/>
              </a:spcAft>
            </a:pPr>
            <a:r>
              <a:rPr lang="en-US" sz="1600" b="1" dirty="0">
                <a:solidFill>
                  <a:prstClr val="black"/>
                </a:solidFill>
              </a:rPr>
              <a:t>Solution</a:t>
            </a:r>
            <a:r>
              <a:rPr lang="en-US" sz="1600" dirty="0">
                <a:solidFill>
                  <a:prstClr val="black"/>
                </a:solidFill>
              </a:rPr>
              <a:t>: We have:</a:t>
            </a:r>
            <a:endParaRPr lang="en-US" dirty="0"/>
          </a:p>
        </p:txBody>
      </p:sp>
      <p:graphicFrame>
        <p:nvGraphicFramePr>
          <p:cNvPr id="12" name="Object 3"/>
          <p:cNvGraphicFramePr>
            <a:graphicFrameLocks noChangeAspect="1"/>
          </p:cNvGraphicFramePr>
          <p:nvPr>
            <p:extLst>
              <p:ext uri="{D42A27DB-BD31-4B8C-83A1-F6EECF244321}">
                <p14:modId xmlns:p14="http://schemas.microsoft.com/office/powerpoint/2010/main" val="1749276604"/>
              </p:ext>
            </p:extLst>
          </p:nvPr>
        </p:nvGraphicFramePr>
        <p:xfrm>
          <a:off x="2219325" y="1873250"/>
          <a:ext cx="5705475" cy="285750"/>
        </p:xfrm>
        <a:graphic>
          <a:graphicData uri="http://schemas.openxmlformats.org/presentationml/2006/ole">
            <mc:AlternateContent xmlns:mc="http://schemas.openxmlformats.org/markup-compatibility/2006">
              <mc:Choice xmlns:v="urn:schemas-microsoft-com:vml" Requires="v">
                <p:oleObj spid="_x0000_s28058" name="Equation" r:id="rId3" imgW="4076640" imgH="203040" progId="Equation.DSMT4">
                  <p:embed/>
                </p:oleObj>
              </mc:Choice>
              <mc:Fallback>
                <p:oleObj name="Equation" r:id="rId3" imgW="4076640" imgH="203040" progId="Equation.DSMT4">
                  <p:embed/>
                  <p:pic>
                    <p:nvPicPr>
                      <p:cNvPr id="11" name="Object 3"/>
                      <p:cNvPicPr/>
                      <p:nvPr/>
                    </p:nvPicPr>
                    <p:blipFill>
                      <a:blip r:embed="rId4"/>
                      <a:stretch>
                        <a:fillRect/>
                      </a:stretch>
                    </p:blipFill>
                    <p:spPr>
                      <a:xfrm>
                        <a:off x="2219325" y="1873250"/>
                        <a:ext cx="5705475" cy="285750"/>
                      </a:xfrm>
                      <a:prstGeom prst="rect">
                        <a:avLst/>
                      </a:prstGeom>
                    </p:spPr>
                  </p:pic>
                </p:oleObj>
              </mc:Fallback>
            </mc:AlternateContent>
          </a:graphicData>
        </a:graphic>
      </p:graphicFrame>
      <p:sp>
        <p:nvSpPr>
          <p:cNvPr id="4" name="Content Placeholder 4"/>
          <p:cNvSpPr>
            <a:spLocks noGrp="1"/>
          </p:cNvSpPr>
          <p:nvPr>
            <p:ph idx="13"/>
          </p:nvPr>
        </p:nvSpPr>
        <p:spPr>
          <a:xfrm>
            <a:off x="457200" y="2179320"/>
            <a:ext cx="8229600" cy="365760"/>
          </a:xfrm>
        </p:spPr>
        <p:txBody>
          <a:bodyPr/>
          <a:lstStyle/>
          <a:p>
            <a:pPr lvl="1">
              <a:spcBef>
                <a:spcPts val="100"/>
              </a:spcBef>
              <a:spcAft>
                <a:spcPts val="300"/>
              </a:spcAft>
            </a:pPr>
            <a:r>
              <a:rPr lang="en-US" sz="1600" dirty="0">
                <a:solidFill>
                  <a:prstClr val="black"/>
                </a:solidFill>
                <a:ea typeface="Cambria Math" pitchFamily="18" charset="0"/>
              </a:rPr>
              <a:t>We can conjecture that the sum of the first </a:t>
            </a:r>
            <a:r>
              <a:rPr lang="en-US" sz="1600" i="1" dirty="0">
                <a:solidFill>
                  <a:prstClr val="black"/>
                </a:solidFill>
                <a:ea typeface="Cambria Math" pitchFamily="18" charset="0"/>
              </a:rPr>
              <a:t>n </a:t>
            </a:r>
            <a:r>
              <a:rPr lang="en-US" sz="1600" dirty="0">
                <a:solidFill>
                  <a:prstClr val="black"/>
                </a:solidFill>
                <a:ea typeface="Cambria Math" pitchFamily="18" charset="0"/>
              </a:rPr>
              <a:t>positive odd integers is </a:t>
            </a:r>
            <a:r>
              <a:rPr lang="en-US" sz="1600" i="1" dirty="0">
                <a:solidFill>
                  <a:prstClr val="black"/>
                </a:solidFill>
                <a:ea typeface="Cambria Math" pitchFamily="18" charset="0"/>
              </a:rPr>
              <a:t>n</a:t>
            </a:r>
            <a:r>
              <a:rPr lang="en-US" sz="1600" baseline="30000" dirty="0">
                <a:solidFill>
                  <a:prstClr val="black"/>
                </a:solidFill>
                <a:ea typeface="Cambria Math" pitchFamily="18" charset="0"/>
              </a:rPr>
              <a:t>2</a:t>
            </a:r>
            <a:r>
              <a:rPr lang="en-US" sz="1600" dirty="0">
                <a:solidFill>
                  <a:prstClr val="black"/>
                </a:solidFill>
                <a:ea typeface="Cambria Math"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4267924275"/>
              </p:ext>
            </p:extLst>
          </p:nvPr>
        </p:nvGraphicFramePr>
        <p:xfrm>
          <a:off x="3397250" y="2505075"/>
          <a:ext cx="2347913" cy="357188"/>
        </p:xfrm>
        <a:graphic>
          <a:graphicData uri="http://schemas.openxmlformats.org/presentationml/2006/ole">
            <mc:AlternateContent xmlns:mc="http://schemas.openxmlformats.org/markup-compatibility/2006">
              <mc:Choice xmlns:v="urn:schemas-microsoft-com:vml" Requires="v">
                <p:oleObj spid="_x0000_s28059" name="MathType 6.0 Equation" r:id="rId5" imgW="1676160" imgH="253800" progId="Equation.DSMT4">
                  <p:embed/>
                </p:oleObj>
              </mc:Choice>
              <mc:Fallback>
                <p:oleObj name="MathType 6.0 Equation" r:id="rId5" imgW="1676160" imgH="253800" progId="Equation.DSMT4">
                  <p:embed/>
                  <p:pic>
                    <p:nvPicPr>
                      <p:cNvPr id="7" name="Object 3"/>
                      <p:cNvPicPr/>
                      <p:nvPr/>
                    </p:nvPicPr>
                    <p:blipFill>
                      <a:blip r:embed="rId6"/>
                      <a:stretch>
                        <a:fillRect/>
                      </a:stretch>
                    </p:blipFill>
                    <p:spPr>
                      <a:xfrm>
                        <a:off x="3397250" y="2505075"/>
                        <a:ext cx="2347913" cy="357188"/>
                      </a:xfrm>
                      <a:prstGeom prst="rect">
                        <a:avLst/>
                      </a:prstGeom>
                    </p:spPr>
                  </p:pic>
                </p:oleObj>
              </mc:Fallback>
            </mc:AlternateContent>
          </a:graphicData>
        </a:graphic>
      </p:graphicFrame>
      <p:sp>
        <p:nvSpPr>
          <p:cNvPr id="5" name="Content Placeholder 6"/>
          <p:cNvSpPr>
            <a:spLocks noGrp="1"/>
          </p:cNvSpPr>
          <p:nvPr>
            <p:ph idx="14"/>
          </p:nvPr>
        </p:nvSpPr>
        <p:spPr>
          <a:xfrm>
            <a:off x="457200" y="2849880"/>
            <a:ext cx="8229600" cy="1188720"/>
          </a:xfrm>
        </p:spPr>
        <p:txBody>
          <a:bodyPr/>
          <a:lstStyle/>
          <a:p>
            <a:pPr lvl="1">
              <a:spcBef>
                <a:spcPts val="100"/>
              </a:spcBef>
              <a:spcAft>
                <a:spcPts val="300"/>
              </a:spcAft>
            </a:pPr>
            <a:r>
              <a:rPr lang="en-US" sz="1600" dirty="0">
                <a:solidFill>
                  <a:prstClr val="black"/>
                </a:solidFill>
                <a:ea typeface="Cambria Math" pitchFamily="18" charset="0"/>
              </a:rPr>
              <a:t>We prove the conjecture is proved correct with mathematical induction.</a:t>
            </a:r>
          </a:p>
          <a:p>
            <a:pPr lvl="1">
              <a:spcBef>
                <a:spcPts val="100"/>
              </a:spcBef>
              <a:spcAft>
                <a:spcPts val="300"/>
              </a:spcAft>
            </a:pPr>
            <a:r>
              <a:rPr lang="en-US" sz="1600" dirty="0">
                <a:solidFill>
                  <a:prstClr val="black"/>
                </a:solidFill>
                <a:ea typeface="Cambria Math" pitchFamily="18" charset="0"/>
              </a:rPr>
              <a:t>BASIS STEP: </a:t>
            </a:r>
            <a:r>
              <a:rPr lang="en-US" sz="1600" i="1" dirty="0">
                <a:solidFill>
                  <a:prstClr val="black"/>
                </a:solidFill>
              </a:rPr>
              <a:t>P</a:t>
            </a:r>
            <a:r>
              <a:rPr lang="en-US" sz="1600" dirty="0">
                <a:solidFill>
                  <a:prstClr val="black"/>
                </a:solidFill>
              </a:rPr>
              <a:t>(</a:t>
            </a:r>
            <a:r>
              <a:rPr lang="en-US" sz="1600" dirty="0">
                <a:solidFill>
                  <a:prstClr val="black"/>
                </a:solidFill>
                <a:ea typeface="Cambria Math" pitchFamily="18" charset="0"/>
              </a:rPr>
              <a:t>1</a:t>
            </a:r>
            <a:r>
              <a:rPr lang="en-US" sz="1600" dirty="0">
                <a:solidFill>
                  <a:prstClr val="black"/>
                </a:solidFill>
              </a:rPr>
              <a:t>) is true since </a:t>
            </a:r>
            <a:r>
              <a:rPr lang="en-US" sz="1600" dirty="0">
                <a:solidFill>
                  <a:prstClr val="black"/>
                </a:solidFill>
                <a:ea typeface="Cambria Math" pitchFamily="18" charset="0"/>
              </a:rPr>
              <a:t>1</a:t>
            </a:r>
            <a:r>
              <a:rPr lang="en-US" sz="1600" baseline="30000" dirty="0">
                <a:solidFill>
                  <a:prstClr val="black"/>
                </a:solidFill>
                <a:ea typeface="Cambria Math" pitchFamily="18" charset="0"/>
              </a:rPr>
              <a:t>2</a:t>
            </a:r>
            <a:r>
              <a:rPr lang="en-US" sz="1600" dirty="0">
                <a:solidFill>
                  <a:prstClr val="black"/>
                </a:solidFill>
              </a:rPr>
              <a:t> = </a:t>
            </a:r>
            <a:r>
              <a:rPr lang="en-US" sz="1600" dirty="0">
                <a:solidFill>
                  <a:prstClr val="black"/>
                </a:solidFill>
                <a:ea typeface="Cambria Math" pitchFamily="18" charset="0"/>
              </a:rPr>
              <a:t>1.</a:t>
            </a:r>
          </a:p>
          <a:p>
            <a:pPr lvl="1">
              <a:spcBef>
                <a:spcPts val="100"/>
              </a:spcBef>
              <a:spcAft>
                <a:spcPts val="300"/>
              </a:spcAft>
            </a:pPr>
            <a:r>
              <a:rPr lang="en-US" sz="1600" dirty="0">
                <a:solidFill>
                  <a:prstClr val="black"/>
                </a:solidFill>
                <a:ea typeface="Cambria Math" pitchFamily="18" charset="0"/>
              </a:rPr>
              <a:t>INDUCTIVE STEP: </a:t>
            </a:r>
            <a:r>
              <a:rPr lang="en-US" sz="1600" i="1" dirty="0">
                <a:solidFill>
                  <a:prstClr val="black"/>
                </a:solidFill>
              </a:rPr>
              <a:t>P(k) </a:t>
            </a:r>
            <a:r>
              <a:rPr lang="en-US" sz="1600" i="1" dirty="0">
                <a:solidFill>
                  <a:prstClr val="black"/>
                </a:solidFill>
                <a:ea typeface="Cambria Math"/>
                <a:sym typeface="Wingdings" pitchFamily="2" charset="2"/>
              </a:rPr>
              <a:t>→</a:t>
            </a:r>
            <a:r>
              <a:rPr lang="en-US" sz="1600" i="1" dirty="0">
                <a:solidFill>
                  <a:prstClr val="black"/>
                </a:solidFill>
                <a:sym typeface="Wingdings" pitchFamily="2" charset="2"/>
              </a:rPr>
              <a:t> P</a:t>
            </a:r>
            <a:r>
              <a:rPr lang="en-US" sz="1600" dirty="0">
                <a:solidFill>
                  <a:prstClr val="black"/>
                </a:solidFill>
                <a:sym typeface="Wingdings" pitchFamily="2" charset="2"/>
              </a:rPr>
              <a:t>(</a:t>
            </a:r>
            <a:r>
              <a:rPr lang="en-US" sz="1600" i="1" dirty="0">
                <a:solidFill>
                  <a:prstClr val="black"/>
                </a:solidFill>
                <a:sym typeface="Wingdings" pitchFamily="2" charset="2"/>
              </a:rPr>
              <a:t>k </a:t>
            </a:r>
            <a:r>
              <a:rPr lang="en-US" sz="1600" dirty="0">
                <a:solidFill>
                  <a:prstClr val="black"/>
                </a:solidFill>
                <a:sym typeface="Wingdings" pitchFamily="2" charset="2"/>
              </a:rPr>
              <a:t>+</a:t>
            </a:r>
            <a:r>
              <a:rPr lang="en-US" sz="1600" i="1" dirty="0">
                <a:solidFill>
                  <a:prstClr val="black"/>
                </a:solidFill>
                <a:sym typeface="Wingdings" pitchFamily="2" charset="2"/>
              </a:rPr>
              <a:t> </a:t>
            </a:r>
            <a:r>
              <a:rPr lang="en-US" sz="1600" dirty="0">
                <a:solidFill>
                  <a:prstClr val="black"/>
                </a:solidFill>
                <a:ea typeface="Cambria Math" pitchFamily="18" charset="0"/>
                <a:sym typeface="Wingdings" pitchFamily="2" charset="2"/>
              </a:rPr>
              <a:t>1</a:t>
            </a:r>
            <a:r>
              <a:rPr lang="en-US" sz="1600" dirty="0">
                <a:solidFill>
                  <a:prstClr val="black"/>
                </a:solidFill>
                <a:sym typeface="Wingdings" pitchFamily="2" charset="2"/>
              </a:rPr>
              <a:t>) for every positive integer </a:t>
            </a:r>
            <a:r>
              <a:rPr lang="en-US" sz="1600" i="1" dirty="0">
                <a:solidFill>
                  <a:prstClr val="black"/>
                </a:solidFill>
                <a:sym typeface="Wingdings" pitchFamily="2" charset="2"/>
              </a:rPr>
              <a:t>k</a:t>
            </a:r>
            <a:r>
              <a:rPr lang="en-US" sz="1600" dirty="0">
                <a:solidFill>
                  <a:prstClr val="black"/>
                </a:solidFill>
                <a:sym typeface="Wingdings" pitchFamily="2" charset="2"/>
              </a:rPr>
              <a:t>.</a:t>
            </a:r>
          </a:p>
          <a:p>
            <a:pPr marL="457200" lvl="0">
              <a:spcBef>
                <a:spcPts val="100"/>
              </a:spcBef>
              <a:spcAft>
                <a:spcPts val="300"/>
              </a:spcAft>
            </a:pPr>
            <a:r>
              <a:rPr lang="en-US" sz="1600" dirty="0">
                <a:solidFill>
                  <a:prstClr val="black"/>
                </a:solidFill>
                <a:ea typeface="Cambria Math" pitchFamily="18" charset="0"/>
                <a:sym typeface="Wingdings" pitchFamily="2" charset="2"/>
              </a:rPr>
              <a:t>Assume the inductive hypothesis holds and then show that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 </a:t>
            </a:r>
            <a:r>
              <a:rPr lang="en-US" sz="1600" dirty="0">
                <a:solidFill>
                  <a:prstClr val="black"/>
                </a:solidFill>
                <a:ea typeface="Cambria Math" pitchFamily="18" charset="0"/>
                <a:sym typeface="Wingdings" pitchFamily="2" charset="2"/>
              </a:rPr>
              <a:t>+ 1) holds has well.</a:t>
            </a:r>
          </a:p>
        </p:txBody>
      </p:sp>
      <p:sp>
        <p:nvSpPr>
          <p:cNvPr id="6" name="Content Placeholder 7"/>
          <p:cNvSpPr>
            <a:spLocks noGrp="1"/>
          </p:cNvSpPr>
          <p:nvPr>
            <p:ph idx="15"/>
          </p:nvPr>
        </p:nvSpPr>
        <p:spPr>
          <a:xfrm>
            <a:off x="2331720" y="4053840"/>
            <a:ext cx="4480560" cy="365760"/>
          </a:xfrm>
          <a:ln w="12700">
            <a:solidFill>
              <a:srgbClr val="1A587B"/>
            </a:solidFill>
          </a:ln>
        </p:spPr>
        <p:txBody>
          <a:bodyPr/>
          <a:lstStyle/>
          <a:p>
            <a:pPr lvl="0"/>
            <a:r>
              <a:rPr lang="en-US" sz="1600" b="1" dirty="0">
                <a:solidFill>
                  <a:prstClr val="black"/>
                </a:solidFill>
                <a:ea typeface="Cambria Math" pitchFamily="18" charset="0"/>
              </a:rPr>
              <a:t>Inductive Hypothesis</a:t>
            </a:r>
            <a:r>
              <a:rPr lang="en-US" sz="1600" dirty="0">
                <a:solidFill>
                  <a:prstClr val="black"/>
                </a:solidFill>
                <a:ea typeface="Cambria Math" pitchFamily="18" charset="0"/>
              </a:rPr>
              <a:t>:</a:t>
            </a:r>
            <a:endParaRPr lang="en-US" sz="1600" dirty="0">
              <a:solidFill>
                <a:prstClr val="black"/>
              </a:solidFill>
            </a:endParaRPr>
          </a:p>
        </p:txBody>
      </p:sp>
      <p:graphicFrame>
        <p:nvGraphicFramePr>
          <p:cNvPr id="14" name="Object 8"/>
          <p:cNvGraphicFramePr>
            <a:graphicFrameLocks noChangeAspect="1"/>
          </p:cNvGraphicFramePr>
          <p:nvPr>
            <p:extLst>
              <p:ext uri="{D42A27DB-BD31-4B8C-83A1-F6EECF244321}">
                <p14:modId xmlns:p14="http://schemas.microsoft.com/office/powerpoint/2010/main" val="827080684"/>
              </p:ext>
            </p:extLst>
          </p:nvPr>
        </p:nvGraphicFramePr>
        <p:xfrm>
          <a:off x="4343400" y="4071143"/>
          <a:ext cx="2292350" cy="338138"/>
        </p:xfrm>
        <a:graphic>
          <a:graphicData uri="http://schemas.openxmlformats.org/presentationml/2006/ole">
            <mc:AlternateContent xmlns:mc="http://schemas.openxmlformats.org/markup-compatibility/2006">
              <mc:Choice xmlns:v="urn:schemas-microsoft-com:vml" Requires="v">
                <p:oleObj spid="_x0000_s28060" name="Equation" r:id="rId7" imgW="1638000" imgH="241200" progId="Equation.DSMT4">
                  <p:embed/>
                </p:oleObj>
              </mc:Choice>
              <mc:Fallback>
                <p:oleObj name="Equation" r:id="rId7" imgW="1638000" imgH="241200" progId="Equation.DSMT4">
                  <p:embed/>
                  <p:pic>
                    <p:nvPicPr>
                      <p:cNvPr id="11" name="Object 3"/>
                      <p:cNvPicPr/>
                      <p:nvPr/>
                    </p:nvPicPr>
                    <p:blipFill>
                      <a:blip r:embed="rId8"/>
                      <a:stretch>
                        <a:fillRect/>
                      </a:stretch>
                    </p:blipFill>
                    <p:spPr>
                      <a:xfrm>
                        <a:off x="4343400" y="4071143"/>
                        <a:ext cx="2292350" cy="338138"/>
                      </a:xfrm>
                      <a:prstGeom prst="rect">
                        <a:avLst/>
                      </a:prstGeom>
                    </p:spPr>
                  </p:pic>
                </p:oleObj>
              </mc:Fallback>
            </mc:AlternateContent>
          </a:graphicData>
        </a:graphic>
      </p:graphicFrame>
      <p:sp>
        <p:nvSpPr>
          <p:cNvPr id="7" name="Content Placeholder 9"/>
          <p:cNvSpPr>
            <a:spLocks noGrp="1"/>
          </p:cNvSpPr>
          <p:nvPr>
            <p:ph idx="16"/>
          </p:nvPr>
        </p:nvSpPr>
        <p:spPr>
          <a:xfrm>
            <a:off x="457200" y="4434840"/>
            <a:ext cx="8229600" cy="365760"/>
          </a:xfrm>
        </p:spPr>
        <p:txBody>
          <a:bodyPr/>
          <a:lstStyle/>
          <a:p>
            <a:pPr lvl="1">
              <a:spcBef>
                <a:spcPts val="100"/>
              </a:spcBef>
              <a:spcAft>
                <a:spcPts val="300"/>
              </a:spcAft>
            </a:pPr>
            <a:r>
              <a:rPr lang="en-US" sz="1600" dirty="0">
                <a:solidFill>
                  <a:prstClr val="black"/>
                </a:solidFill>
                <a:ea typeface="Cambria Math" pitchFamily="18" charset="0"/>
                <a:sym typeface="Wingdings" pitchFamily="2" charset="2"/>
              </a:rPr>
              <a:t>So, assuming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a:t>
            </a:r>
            <a:r>
              <a:rPr lang="en-US" sz="1600" dirty="0">
                <a:solidFill>
                  <a:prstClr val="black"/>
                </a:solidFill>
                <a:ea typeface="Cambria Math" pitchFamily="18" charset="0"/>
                <a:sym typeface="Wingdings" pitchFamily="2" charset="2"/>
              </a:rPr>
              <a:t>), it follows that:</a:t>
            </a:r>
          </a:p>
        </p:txBody>
      </p:sp>
      <p:graphicFrame>
        <p:nvGraphicFramePr>
          <p:cNvPr id="13" name="Object 10"/>
          <p:cNvGraphicFramePr>
            <a:graphicFrameLocks noChangeAspect="1"/>
          </p:cNvGraphicFramePr>
          <p:nvPr>
            <p:extLst>
              <p:ext uri="{D42A27DB-BD31-4B8C-83A1-F6EECF244321}">
                <p14:modId xmlns:p14="http://schemas.microsoft.com/office/powerpoint/2010/main" val="3646578864"/>
              </p:ext>
            </p:extLst>
          </p:nvPr>
        </p:nvGraphicFramePr>
        <p:xfrm>
          <a:off x="1181100" y="4770438"/>
          <a:ext cx="6472238" cy="1281112"/>
        </p:xfrm>
        <a:graphic>
          <a:graphicData uri="http://schemas.openxmlformats.org/presentationml/2006/ole">
            <mc:AlternateContent xmlns:mc="http://schemas.openxmlformats.org/markup-compatibility/2006">
              <mc:Choice xmlns:v="urn:schemas-microsoft-com:vml" Requires="v">
                <p:oleObj spid="_x0000_s28061" name="Equation" r:id="rId9" imgW="4622760" imgH="914400" progId="Equation.DSMT4">
                  <p:embed/>
                </p:oleObj>
              </mc:Choice>
              <mc:Fallback>
                <p:oleObj name="Equation" r:id="rId9" imgW="4622760" imgH="914400" progId="Equation.DSMT4">
                  <p:embed/>
                  <p:pic>
                    <p:nvPicPr>
                      <p:cNvPr id="8" name="Object 5"/>
                      <p:cNvPicPr/>
                      <p:nvPr/>
                    </p:nvPicPr>
                    <p:blipFill>
                      <a:blip r:embed="rId10"/>
                      <a:stretch>
                        <a:fillRect/>
                      </a:stretch>
                    </p:blipFill>
                    <p:spPr>
                      <a:xfrm>
                        <a:off x="1181100" y="4770438"/>
                        <a:ext cx="6472238" cy="1281112"/>
                      </a:xfrm>
                      <a:prstGeom prst="rect">
                        <a:avLst/>
                      </a:prstGeom>
                    </p:spPr>
                  </p:pic>
                </p:oleObj>
              </mc:Fallback>
            </mc:AlternateContent>
          </a:graphicData>
        </a:graphic>
      </p:graphicFrame>
      <p:sp>
        <p:nvSpPr>
          <p:cNvPr id="8" name="Content Placeholder 11"/>
          <p:cNvSpPr>
            <a:spLocks noGrp="1"/>
          </p:cNvSpPr>
          <p:nvPr>
            <p:ph idx="17"/>
          </p:nvPr>
        </p:nvSpPr>
        <p:spPr>
          <a:xfrm>
            <a:off x="457200" y="6080760"/>
            <a:ext cx="8229600" cy="548640"/>
          </a:xfrm>
        </p:spPr>
        <p:txBody>
          <a:bodyPr/>
          <a:lstStyle/>
          <a:p>
            <a:pPr lvl="1">
              <a:spcBef>
                <a:spcPts val="600"/>
              </a:spcBef>
              <a:spcAft>
                <a:spcPts val="300"/>
              </a:spcAft>
            </a:pPr>
            <a:r>
              <a:rPr lang="en-US" sz="1600" dirty="0">
                <a:solidFill>
                  <a:prstClr val="black"/>
                </a:solidFill>
                <a:ea typeface="Cambria Math" pitchFamily="18" charset="0"/>
                <a:sym typeface="Wingdings" pitchFamily="2" charset="2"/>
              </a:rPr>
              <a:t>Hence, we have shown that </a:t>
            </a:r>
            <a:r>
              <a:rPr lang="en-US" sz="1600" i="1" dirty="0">
                <a:solidFill>
                  <a:prstClr val="black"/>
                </a:solidFill>
                <a:sym typeface="Wingdings" pitchFamily="2" charset="2"/>
              </a:rPr>
              <a:t>P</a:t>
            </a:r>
            <a:r>
              <a:rPr lang="en-US" sz="1600" dirty="0">
                <a:solidFill>
                  <a:prstClr val="black"/>
                </a:solidFill>
                <a:sym typeface="Wingdings" pitchFamily="2" charset="2"/>
              </a:rPr>
              <a:t>(</a:t>
            </a:r>
            <a:r>
              <a:rPr lang="en-US" sz="1600" i="1" dirty="0">
                <a:solidFill>
                  <a:prstClr val="black"/>
                </a:solidFill>
                <a:sym typeface="Wingdings" pitchFamily="2" charset="2"/>
              </a:rPr>
              <a:t>k </a:t>
            </a:r>
            <a:r>
              <a:rPr lang="en-US" sz="1600" dirty="0">
                <a:solidFill>
                  <a:prstClr val="black"/>
                </a:solidFill>
                <a:sym typeface="Wingdings" pitchFamily="2" charset="2"/>
              </a:rPr>
              <a:t>+</a:t>
            </a:r>
            <a:r>
              <a:rPr lang="en-US" sz="1600" i="1" dirty="0">
                <a:solidFill>
                  <a:prstClr val="black"/>
                </a:solidFill>
                <a:sym typeface="Wingdings" pitchFamily="2" charset="2"/>
              </a:rPr>
              <a:t> </a:t>
            </a:r>
            <a:r>
              <a:rPr lang="en-US" sz="1600" dirty="0">
                <a:solidFill>
                  <a:prstClr val="black"/>
                </a:solidFill>
                <a:ea typeface="Cambria Math" pitchFamily="18" charset="0"/>
                <a:sym typeface="Wingdings" pitchFamily="2" charset="2"/>
              </a:rPr>
              <a:t>1</a:t>
            </a:r>
            <a:r>
              <a:rPr lang="en-US" sz="1600" dirty="0">
                <a:solidFill>
                  <a:prstClr val="black"/>
                </a:solidFill>
                <a:sym typeface="Wingdings" pitchFamily="2" charset="2"/>
              </a:rPr>
              <a:t>) follows from </a:t>
            </a:r>
            <a:r>
              <a:rPr lang="en-US" sz="1600" i="1" dirty="0">
                <a:solidFill>
                  <a:prstClr val="black"/>
                </a:solidFill>
                <a:ea typeface="Cambria Math" pitchFamily="18" charset="0"/>
                <a:sym typeface="Wingdings" pitchFamily="2" charset="2"/>
              </a:rPr>
              <a:t>P</a:t>
            </a:r>
            <a:r>
              <a:rPr lang="en-US" sz="1600" dirty="0">
                <a:solidFill>
                  <a:prstClr val="black"/>
                </a:solidFill>
                <a:ea typeface="Cambria Math" pitchFamily="18" charset="0"/>
                <a:sym typeface="Wingdings" pitchFamily="2" charset="2"/>
              </a:rPr>
              <a:t>(</a:t>
            </a:r>
            <a:r>
              <a:rPr lang="en-US" sz="1600" i="1" dirty="0">
                <a:solidFill>
                  <a:prstClr val="black"/>
                </a:solidFill>
                <a:ea typeface="Cambria Math" pitchFamily="18" charset="0"/>
                <a:sym typeface="Wingdings" pitchFamily="2" charset="2"/>
              </a:rPr>
              <a:t>k</a:t>
            </a:r>
            <a:r>
              <a:rPr lang="en-US" sz="1600" dirty="0">
                <a:solidFill>
                  <a:prstClr val="black"/>
                </a:solidFill>
                <a:ea typeface="Cambria Math" pitchFamily="18" charset="0"/>
                <a:sym typeface="Wingdings" pitchFamily="2" charset="2"/>
              </a:rPr>
              <a:t>). Therefore </a:t>
            </a:r>
            <a:r>
              <a:rPr lang="en-US" sz="1600" dirty="0">
                <a:solidFill>
                  <a:prstClr val="black"/>
                </a:solidFill>
                <a:ea typeface="Cambria Math" pitchFamily="18" charset="0"/>
              </a:rPr>
              <a:t>the sum of the first </a:t>
            </a:r>
            <a:r>
              <a:rPr lang="en-US" sz="1600" i="1" dirty="0">
                <a:solidFill>
                  <a:prstClr val="black"/>
                </a:solidFill>
                <a:ea typeface="Cambria Math" pitchFamily="18" charset="0"/>
              </a:rPr>
              <a:t>n </a:t>
            </a:r>
            <a:r>
              <a:rPr lang="en-US" sz="1600" dirty="0">
                <a:solidFill>
                  <a:prstClr val="black"/>
                </a:solidFill>
                <a:ea typeface="Cambria Math" pitchFamily="18" charset="0"/>
              </a:rPr>
              <a:t>positive odd integers is </a:t>
            </a:r>
            <a:r>
              <a:rPr lang="en-US" sz="1600" i="1" dirty="0">
                <a:solidFill>
                  <a:prstClr val="black"/>
                </a:solidFill>
                <a:ea typeface="Cambria Math" pitchFamily="18" charset="0"/>
              </a:rPr>
              <a:t>n</a:t>
            </a:r>
            <a:r>
              <a:rPr lang="en-US" sz="1600" baseline="30000" dirty="0">
                <a:solidFill>
                  <a:prstClr val="black"/>
                </a:solidFill>
                <a:ea typeface="Cambria Math" pitchFamily="18" charset="0"/>
              </a:rPr>
              <a:t>2</a:t>
            </a:r>
            <a:r>
              <a:rPr lang="en-US" sz="1600" dirty="0">
                <a:solidFill>
                  <a:prstClr val="black"/>
                </a:solidFill>
                <a:ea typeface="Cambria Math" pitchFamily="18" charset="0"/>
              </a:rPr>
              <a:t>. </a:t>
            </a:r>
          </a:p>
        </p:txBody>
      </p:sp>
    </p:spTree>
    <p:extLst>
      <p:ext uri="{BB962C8B-B14F-4D97-AF65-F5344CB8AC3E}">
        <p14:creationId xmlns:p14="http://schemas.microsoft.com/office/powerpoint/2010/main" val="1962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r>
              <a:rPr lang="en-US" sz="1500" dirty="0"/>
              <a:t>1</a:t>
            </a:r>
          </a:p>
        </p:txBody>
      </p:sp>
      <p:sp>
        <p:nvSpPr>
          <p:cNvPr id="3" name="Content Placeholder 2"/>
          <p:cNvSpPr>
            <a:spLocks noGrp="1"/>
          </p:cNvSpPr>
          <p:nvPr>
            <p:ph idx="1"/>
          </p:nvPr>
        </p:nvSpPr>
        <p:spPr>
          <a:xfrm>
            <a:off x="457200" y="1295400"/>
            <a:ext cx="8229600" cy="3962400"/>
          </a:xfrm>
        </p:spPr>
        <p:txBody>
          <a:bodyPr/>
          <a:lstStyle/>
          <a:p>
            <a:pPr>
              <a:spcBef>
                <a:spcPts val="600"/>
              </a:spcBef>
            </a:pPr>
            <a:r>
              <a:rPr lang="en-US" sz="2600" b="1" dirty="0"/>
              <a:t>Example</a:t>
            </a:r>
            <a:r>
              <a:rPr lang="en-US" sz="2600" dirty="0"/>
              <a:t>: Use mathematical induction to prove that </a:t>
            </a:r>
            <a:r>
              <a:rPr lang="en-US" sz="2600" i="1" dirty="0"/>
              <a:t>n </a:t>
            </a:r>
            <a:r>
              <a:rPr lang="en-US" sz="2600" dirty="0"/>
              <a:t>&lt;</a:t>
            </a:r>
            <a:r>
              <a:rPr lang="en-US" sz="2600" i="1" dirty="0"/>
              <a:t> </a:t>
            </a:r>
            <a:r>
              <a:rPr lang="en-US" sz="2600" dirty="0">
                <a:ea typeface="Cambria Math" pitchFamily="18" charset="0"/>
              </a:rPr>
              <a:t>2</a:t>
            </a:r>
            <a:r>
              <a:rPr lang="en-US" sz="2600" i="1" baseline="30000" dirty="0"/>
              <a:t>n </a:t>
            </a:r>
            <a:r>
              <a:rPr lang="en-US" sz="2600" i="1" dirty="0"/>
              <a:t> </a:t>
            </a:r>
            <a:r>
              <a:rPr lang="en-US" sz="2600" dirty="0"/>
              <a:t>for all positive integers </a:t>
            </a:r>
            <a:r>
              <a:rPr lang="en-US" sz="2600" i="1" dirty="0"/>
              <a:t>n</a:t>
            </a:r>
            <a:r>
              <a:rPr lang="en-US" sz="2600" dirty="0"/>
              <a:t>.</a:t>
            </a:r>
          </a:p>
          <a:p>
            <a:pPr>
              <a:spcBef>
                <a:spcPts val="600"/>
              </a:spcBef>
            </a:pPr>
            <a:r>
              <a:rPr lang="en-US" sz="2600" b="1" dirty="0"/>
              <a:t>Solution</a:t>
            </a:r>
            <a:r>
              <a:rPr lang="en-US" sz="2600" dirty="0"/>
              <a:t>: Let </a:t>
            </a:r>
            <a:r>
              <a:rPr lang="en-US" sz="2600" i="1" dirty="0"/>
              <a:t>P</a:t>
            </a:r>
            <a:r>
              <a:rPr lang="en-US" sz="2600" dirty="0"/>
              <a:t>(</a:t>
            </a:r>
            <a:r>
              <a:rPr lang="en-US" sz="2600" i="1" dirty="0"/>
              <a:t>n</a:t>
            </a:r>
            <a:r>
              <a:rPr lang="en-US" sz="2600" dirty="0"/>
              <a:t>) be the proposition that </a:t>
            </a:r>
            <a:r>
              <a:rPr lang="en-US" sz="2600" i="1" dirty="0"/>
              <a:t>n </a:t>
            </a:r>
            <a:r>
              <a:rPr lang="en-US" sz="2600" dirty="0"/>
              <a:t>&lt;</a:t>
            </a:r>
            <a:r>
              <a:rPr lang="en-US" sz="2600" i="1" dirty="0"/>
              <a:t> </a:t>
            </a:r>
            <a:r>
              <a:rPr lang="en-US" sz="2600" dirty="0">
                <a:ea typeface="Cambria Math" pitchFamily="18" charset="0"/>
              </a:rPr>
              <a:t>2</a:t>
            </a:r>
            <a:r>
              <a:rPr lang="en-US" sz="2600" i="1" baseline="30000" dirty="0"/>
              <a:t>n</a:t>
            </a:r>
            <a:r>
              <a:rPr lang="en-US" sz="2600" i="1" dirty="0"/>
              <a:t>.</a:t>
            </a:r>
            <a:r>
              <a:rPr lang="en-US" sz="2600" baseline="30000" dirty="0"/>
              <a:t> </a:t>
            </a:r>
          </a:p>
          <a:p>
            <a:pPr lvl="1">
              <a:spcBef>
                <a:spcPts val="600"/>
              </a:spcBef>
            </a:pPr>
            <a:r>
              <a:rPr lang="en-US" sz="2600" dirty="0"/>
              <a:t>BASIS STEP: </a:t>
            </a:r>
            <a:r>
              <a:rPr lang="en-US" sz="2600" i="1" dirty="0"/>
              <a:t>P</a:t>
            </a:r>
            <a:r>
              <a:rPr lang="en-US" sz="2600" dirty="0"/>
              <a:t>(</a:t>
            </a:r>
            <a:r>
              <a:rPr lang="en-US" sz="2600" dirty="0">
                <a:ea typeface="Cambria Math" pitchFamily="18" charset="0"/>
              </a:rPr>
              <a:t>1</a:t>
            </a:r>
            <a:r>
              <a:rPr lang="en-US" sz="2600" dirty="0"/>
              <a:t>) is true since </a:t>
            </a:r>
            <a:r>
              <a:rPr lang="en-US" sz="2600" dirty="0">
                <a:ea typeface="Cambria Math" pitchFamily="18" charset="0"/>
              </a:rPr>
              <a:t>1</a:t>
            </a:r>
            <a:r>
              <a:rPr lang="en-US" sz="2600" i="1" dirty="0"/>
              <a:t> </a:t>
            </a:r>
            <a:r>
              <a:rPr lang="en-US" sz="2600" dirty="0"/>
              <a:t>&lt;</a:t>
            </a:r>
            <a:r>
              <a:rPr lang="en-US" sz="2600" i="1" dirty="0"/>
              <a:t> </a:t>
            </a:r>
            <a:r>
              <a:rPr lang="en-US" sz="2600" dirty="0">
                <a:ea typeface="Cambria Math" pitchFamily="18" charset="0"/>
              </a:rPr>
              <a:t>2</a:t>
            </a:r>
            <a:r>
              <a:rPr lang="en-US" sz="2600" baseline="30000" dirty="0">
                <a:ea typeface="Cambria Math" pitchFamily="18" charset="0"/>
              </a:rPr>
              <a:t>1</a:t>
            </a:r>
            <a:r>
              <a:rPr lang="en-US" sz="2600" i="1" dirty="0"/>
              <a:t> </a:t>
            </a:r>
            <a:r>
              <a:rPr lang="en-US" sz="2600" dirty="0"/>
              <a:t>=</a:t>
            </a:r>
            <a:r>
              <a:rPr lang="en-US" sz="2600" i="1" dirty="0"/>
              <a:t> </a:t>
            </a:r>
            <a:r>
              <a:rPr lang="en-US" sz="2600" dirty="0">
                <a:ea typeface="Cambria Math" pitchFamily="18" charset="0"/>
              </a:rPr>
              <a:t>2</a:t>
            </a:r>
            <a:r>
              <a:rPr lang="en-US" sz="2600" i="1" dirty="0"/>
              <a:t>.</a:t>
            </a:r>
          </a:p>
          <a:p>
            <a:pPr lvl="1">
              <a:spcBef>
                <a:spcPts val="600"/>
              </a:spcBef>
            </a:pPr>
            <a:r>
              <a:rPr lang="en-US" sz="2600" dirty="0"/>
              <a:t>INDUCTIVE STEP: Assume </a:t>
            </a:r>
            <a:r>
              <a:rPr lang="en-US" sz="2600" i="1" dirty="0"/>
              <a:t>P</a:t>
            </a:r>
            <a:r>
              <a:rPr lang="en-US" sz="2600" dirty="0"/>
              <a:t>(</a:t>
            </a:r>
            <a:r>
              <a:rPr lang="en-US" sz="2600" i="1" dirty="0"/>
              <a:t>k</a:t>
            </a:r>
            <a:r>
              <a:rPr lang="en-US" sz="2600" dirty="0"/>
              <a:t>) holds, i.e., </a:t>
            </a:r>
            <a:r>
              <a:rPr lang="en-US" sz="2600" i="1" dirty="0"/>
              <a:t>k </a:t>
            </a:r>
            <a:r>
              <a:rPr lang="en-US" sz="2600" dirty="0"/>
              <a:t>&lt;</a:t>
            </a:r>
            <a:r>
              <a:rPr lang="en-US" sz="2600" i="1" dirty="0"/>
              <a:t> </a:t>
            </a:r>
            <a:r>
              <a:rPr lang="en-US" sz="2600" dirty="0">
                <a:ea typeface="Cambria Math" pitchFamily="18" charset="0"/>
              </a:rPr>
              <a:t>2</a:t>
            </a:r>
            <a:r>
              <a:rPr lang="en-US" sz="2600" i="1" baseline="30000" dirty="0"/>
              <a:t>k</a:t>
            </a:r>
            <a:r>
              <a:rPr lang="en-US" sz="2600" dirty="0"/>
              <a:t>, for an arbitrary positive integer </a:t>
            </a:r>
            <a:r>
              <a:rPr lang="en-US" sz="2600" i="1" dirty="0"/>
              <a:t>k</a:t>
            </a:r>
            <a:r>
              <a:rPr lang="en-US" sz="2600" dirty="0"/>
              <a:t>.</a:t>
            </a:r>
          </a:p>
          <a:p>
            <a:pPr lvl="1">
              <a:spcBef>
                <a:spcPts val="600"/>
              </a:spcBef>
            </a:pPr>
            <a:r>
              <a:rPr lang="en-US" sz="2600" dirty="0"/>
              <a:t>Must show that </a:t>
            </a:r>
            <a:r>
              <a:rPr lang="en-US" sz="2600" i="1" dirty="0"/>
              <a:t>P</a:t>
            </a:r>
            <a:r>
              <a:rPr lang="en-US" sz="2600" dirty="0"/>
              <a:t>(</a:t>
            </a:r>
            <a:r>
              <a:rPr lang="en-US" sz="2600" i="1" dirty="0"/>
              <a:t>k </a:t>
            </a:r>
            <a:r>
              <a:rPr lang="en-US" sz="2600" dirty="0"/>
              <a:t>+</a:t>
            </a:r>
            <a:r>
              <a:rPr lang="en-US" sz="2600" i="1" dirty="0"/>
              <a:t> </a:t>
            </a:r>
            <a:r>
              <a:rPr lang="en-US" sz="2600" dirty="0">
                <a:ea typeface="Cambria Math" pitchFamily="18" charset="0"/>
              </a:rPr>
              <a:t>1</a:t>
            </a:r>
            <a:r>
              <a:rPr lang="en-US" sz="2600" dirty="0"/>
              <a:t>)</a:t>
            </a:r>
            <a:r>
              <a:rPr lang="en-US" sz="2600" i="1" dirty="0"/>
              <a:t> </a:t>
            </a:r>
            <a:r>
              <a:rPr lang="en-US" sz="2600" dirty="0"/>
              <a:t>holds. Since by the inductive hypothesis, </a:t>
            </a:r>
            <a:r>
              <a:rPr lang="en-US" sz="2600" i="1" dirty="0"/>
              <a:t>k </a:t>
            </a:r>
            <a:r>
              <a:rPr lang="en-US" sz="2600" dirty="0"/>
              <a:t>&lt;</a:t>
            </a:r>
            <a:r>
              <a:rPr lang="en-US" sz="2600" i="1" dirty="0"/>
              <a:t> </a:t>
            </a:r>
            <a:r>
              <a:rPr lang="en-US" sz="2600" dirty="0">
                <a:ea typeface="Cambria Math" pitchFamily="18" charset="0"/>
              </a:rPr>
              <a:t>2</a:t>
            </a:r>
            <a:r>
              <a:rPr lang="en-US" sz="2600" i="1" baseline="30000" dirty="0"/>
              <a:t>k</a:t>
            </a:r>
            <a:r>
              <a:rPr lang="en-US" sz="2600" dirty="0"/>
              <a:t>, it follows that:</a:t>
            </a:r>
          </a:p>
        </p:txBody>
      </p:sp>
      <p:graphicFrame>
        <p:nvGraphicFramePr>
          <p:cNvPr id="7" name="Object 3"/>
          <p:cNvGraphicFramePr>
            <a:graphicFrameLocks noChangeAspect="1"/>
          </p:cNvGraphicFramePr>
          <p:nvPr>
            <p:extLst>
              <p:ext uri="{D42A27DB-BD31-4B8C-83A1-F6EECF244321}">
                <p14:modId xmlns:p14="http://schemas.microsoft.com/office/powerpoint/2010/main" val="2001494140"/>
              </p:ext>
            </p:extLst>
          </p:nvPr>
        </p:nvGraphicFramePr>
        <p:xfrm>
          <a:off x="1219200" y="5257800"/>
          <a:ext cx="5053284" cy="466992"/>
        </p:xfrm>
        <a:graphic>
          <a:graphicData uri="http://schemas.openxmlformats.org/presentationml/2006/ole">
            <mc:AlternateContent xmlns:mc="http://schemas.openxmlformats.org/markup-compatibility/2006">
              <mc:Choice xmlns:v="urn:schemas-microsoft-com:vml" Requires="v">
                <p:oleObj spid="_x0000_s28774" name="Equation" r:id="rId3" imgW="2197080" imgH="203040" progId="Equation.DSMT4">
                  <p:embed/>
                </p:oleObj>
              </mc:Choice>
              <mc:Fallback>
                <p:oleObj name="Equation" r:id="rId3" imgW="2197080" imgH="203040" progId="Equation.DSMT4">
                  <p:embed/>
                  <p:pic>
                    <p:nvPicPr>
                      <p:cNvPr id="0" name=""/>
                      <p:cNvPicPr/>
                      <p:nvPr/>
                    </p:nvPicPr>
                    <p:blipFill>
                      <a:blip r:embed="rId4"/>
                      <a:stretch>
                        <a:fillRect/>
                      </a:stretch>
                    </p:blipFill>
                    <p:spPr>
                      <a:xfrm>
                        <a:off x="1219200" y="5257800"/>
                        <a:ext cx="5053284" cy="466992"/>
                      </a:xfrm>
                      <a:prstGeom prst="rect">
                        <a:avLst/>
                      </a:prstGeom>
                    </p:spPr>
                  </p:pic>
                </p:oleObj>
              </mc:Fallback>
            </mc:AlternateContent>
          </a:graphicData>
        </a:graphic>
      </p:graphicFrame>
      <p:sp>
        <p:nvSpPr>
          <p:cNvPr id="4" name="Content Placeholder 4"/>
          <p:cNvSpPr>
            <a:spLocks noGrp="1"/>
          </p:cNvSpPr>
          <p:nvPr>
            <p:ph idx="13"/>
          </p:nvPr>
        </p:nvSpPr>
        <p:spPr>
          <a:xfrm>
            <a:off x="457200" y="5778500"/>
            <a:ext cx="8229600" cy="533400"/>
          </a:xfrm>
        </p:spPr>
        <p:txBody>
          <a:bodyPr/>
          <a:lstStyle/>
          <a:p>
            <a:pPr lvl="0">
              <a:spcBef>
                <a:spcPts val="600"/>
              </a:spcBef>
            </a:pPr>
            <a:r>
              <a:rPr lang="en-US" sz="2600" dirty="0">
                <a:solidFill>
                  <a:prstClr val="black"/>
                </a:solidFill>
              </a:rPr>
              <a:t>Therefore </a:t>
            </a:r>
            <a:r>
              <a:rPr lang="en-US" sz="2600" i="1" dirty="0">
                <a:solidFill>
                  <a:prstClr val="black"/>
                </a:solidFill>
              </a:rPr>
              <a:t>n </a:t>
            </a:r>
            <a:r>
              <a:rPr lang="en-US" sz="2600" dirty="0">
                <a:solidFill>
                  <a:prstClr val="black"/>
                </a:solidFill>
              </a:rPr>
              <a:t>&lt;</a:t>
            </a:r>
            <a:r>
              <a:rPr lang="en-US" sz="2600" i="1" dirty="0">
                <a:solidFill>
                  <a:prstClr val="black"/>
                </a:solidFill>
              </a:rPr>
              <a:t> </a:t>
            </a:r>
            <a:r>
              <a:rPr lang="en-US" sz="2600" dirty="0">
                <a:solidFill>
                  <a:prstClr val="black"/>
                </a:solidFill>
                <a:ea typeface="Cambria Math" pitchFamily="18" charset="0"/>
              </a:rPr>
              <a:t>2</a:t>
            </a:r>
            <a:r>
              <a:rPr lang="en-US" sz="2600" i="1" baseline="30000" dirty="0">
                <a:solidFill>
                  <a:prstClr val="black"/>
                </a:solidFill>
              </a:rPr>
              <a:t>n </a:t>
            </a:r>
            <a:r>
              <a:rPr lang="en-US" sz="2600" i="1" dirty="0">
                <a:solidFill>
                  <a:prstClr val="black"/>
                </a:solidFill>
              </a:rPr>
              <a:t> </a:t>
            </a:r>
            <a:r>
              <a:rPr lang="en-US" sz="2600" dirty="0">
                <a:solidFill>
                  <a:prstClr val="black"/>
                </a:solidFill>
              </a:rPr>
              <a:t>holds</a:t>
            </a:r>
            <a:r>
              <a:rPr lang="en-US" sz="2600" i="1" dirty="0">
                <a:solidFill>
                  <a:prstClr val="black"/>
                </a:solidFill>
              </a:rPr>
              <a:t> </a:t>
            </a:r>
            <a:r>
              <a:rPr lang="en-US" sz="2600" dirty="0">
                <a:solidFill>
                  <a:prstClr val="black"/>
                </a:solidFill>
              </a:rPr>
              <a:t>for all positive integers </a:t>
            </a:r>
            <a:r>
              <a:rPr lang="en-US" sz="2600" i="1" dirty="0">
                <a:solidFill>
                  <a:prstClr val="black"/>
                </a:solidFill>
              </a:rPr>
              <a:t>n.</a:t>
            </a:r>
            <a:endParaRPr lang="en-US" sz="2600" dirty="0">
              <a:solidFill>
                <a:prstClr val="black"/>
              </a:solidFill>
            </a:endParaRPr>
          </a:p>
        </p:txBody>
      </p:sp>
    </p:spTree>
    <p:extLst>
      <p:ext uri="{BB962C8B-B14F-4D97-AF65-F5344CB8AC3E}">
        <p14:creationId xmlns:p14="http://schemas.microsoft.com/office/powerpoint/2010/main" val="237054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r>
              <a:rPr lang="en-US" sz="1500" dirty="0"/>
              <a:t>2</a:t>
            </a:r>
            <a:endParaRPr lang="en-US" dirty="0"/>
          </a:p>
        </p:txBody>
      </p:sp>
      <p:sp>
        <p:nvSpPr>
          <p:cNvPr id="3" name="Content Placeholder 2"/>
          <p:cNvSpPr>
            <a:spLocks noGrp="1"/>
          </p:cNvSpPr>
          <p:nvPr>
            <p:ph idx="1"/>
          </p:nvPr>
        </p:nvSpPr>
        <p:spPr>
          <a:xfrm>
            <a:off x="457200" y="1295400"/>
            <a:ext cx="8229600" cy="2384052"/>
          </a:xfrm>
        </p:spPr>
        <p:txBody>
          <a:bodyPr/>
          <a:lstStyle/>
          <a:p>
            <a:pPr lvl="0">
              <a:spcBef>
                <a:spcPts val="300"/>
              </a:spcBef>
            </a:pPr>
            <a:r>
              <a:rPr lang="en-US" sz="2200" b="1" dirty="0">
                <a:solidFill>
                  <a:prstClr val="black"/>
                </a:solidFill>
              </a:rPr>
              <a:t>Example</a:t>
            </a:r>
            <a:r>
              <a:rPr lang="en-US" sz="2200" dirty="0">
                <a:solidFill>
                  <a:prstClr val="black"/>
                </a:solidFill>
              </a:rPr>
              <a:t>: Use mathematical induction to prove that </a:t>
            </a:r>
            <a:r>
              <a:rPr lang="en-US" sz="2200" dirty="0">
                <a:solidFill>
                  <a:prstClr val="black"/>
                </a:solidFill>
                <a:ea typeface="Cambria Math" pitchFamily="18" charset="0"/>
              </a:rPr>
              <a:t>2</a:t>
            </a:r>
            <a:r>
              <a:rPr lang="en-US" sz="2200" i="1" baseline="30000" dirty="0">
                <a:solidFill>
                  <a:prstClr val="black"/>
                </a:solidFill>
              </a:rPr>
              <a:t>n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 </a:t>
            </a:r>
            <a:r>
              <a:rPr lang="en-US" sz="2200" dirty="0">
                <a:solidFill>
                  <a:prstClr val="black"/>
                </a:solidFill>
              </a:rPr>
              <a:t>for every integer </a:t>
            </a:r>
            <a:r>
              <a:rPr lang="en-US" sz="2200" i="1" dirty="0">
                <a:solidFill>
                  <a:prstClr val="black"/>
                </a:solidFill>
              </a:rPr>
              <a:t>n</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a:t>
            </a:r>
          </a:p>
          <a:p>
            <a:pPr lvl="0">
              <a:spcBef>
                <a:spcPts val="300"/>
              </a:spcBef>
            </a:pPr>
            <a:r>
              <a:rPr lang="en-US" sz="2200" b="1" dirty="0">
                <a:solidFill>
                  <a:prstClr val="black"/>
                </a:solidFill>
              </a:rPr>
              <a:t>Solution</a:t>
            </a:r>
            <a:r>
              <a:rPr lang="en-US" sz="2200" dirty="0">
                <a:solidFill>
                  <a:prstClr val="black"/>
                </a:solidFill>
              </a:rPr>
              <a:t>: Let </a:t>
            </a:r>
            <a:r>
              <a:rPr lang="en-US" sz="2200" i="1" dirty="0">
                <a:solidFill>
                  <a:prstClr val="black"/>
                </a:solidFill>
              </a:rPr>
              <a:t>P</a:t>
            </a:r>
            <a:r>
              <a:rPr lang="en-US" sz="2200" dirty="0">
                <a:solidFill>
                  <a:prstClr val="black"/>
                </a:solidFill>
              </a:rPr>
              <a:t>(</a:t>
            </a:r>
            <a:r>
              <a:rPr lang="en-US" sz="2200" i="1" dirty="0">
                <a:solidFill>
                  <a:prstClr val="black"/>
                </a:solidFill>
              </a:rPr>
              <a:t>n</a:t>
            </a:r>
            <a:r>
              <a:rPr lang="en-US" sz="2200" dirty="0">
                <a:solidFill>
                  <a:prstClr val="black"/>
                </a:solidFill>
              </a:rPr>
              <a:t>) be the proposition that </a:t>
            </a:r>
            <a:r>
              <a:rPr lang="en-US" sz="2200" dirty="0">
                <a:solidFill>
                  <a:prstClr val="black"/>
                </a:solidFill>
                <a:ea typeface="Cambria Math" pitchFamily="18" charset="0"/>
              </a:rPr>
              <a:t>2</a:t>
            </a:r>
            <a:r>
              <a:rPr lang="en-US" sz="2200" i="1" baseline="30000" dirty="0">
                <a:solidFill>
                  <a:prstClr val="black"/>
                </a:solidFill>
              </a:rPr>
              <a:t>n </a:t>
            </a:r>
            <a:r>
              <a:rPr lang="en-US" sz="2200" i="1" dirty="0">
                <a:solidFill>
                  <a:prstClr val="black"/>
                </a:solidFill>
              </a:rPr>
              <a:t>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a:t>
            </a:r>
            <a:r>
              <a:rPr lang="en-US" sz="2200" baseline="30000" dirty="0">
                <a:solidFill>
                  <a:prstClr val="black"/>
                </a:solidFill>
              </a:rPr>
              <a:t> </a:t>
            </a:r>
          </a:p>
          <a:p>
            <a:pPr lvl="1">
              <a:spcBef>
                <a:spcPts val="300"/>
              </a:spcBef>
            </a:pPr>
            <a:r>
              <a:rPr lang="en-US" sz="2200" dirty="0">
                <a:solidFill>
                  <a:prstClr val="black"/>
                </a:solidFill>
              </a:rPr>
              <a:t>BASIS STEP: </a:t>
            </a:r>
            <a:r>
              <a:rPr lang="en-US" sz="2200" i="1" dirty="0">
                <a:solidFill>
                  <a:prstClr val="black"/>
                </a:solidFill>
              </a:rPr>
              <a:t>P(</a:t>
            </a:r>
            <a:r>
              <a:rPr lang="en-US" sz="2200" dirty="0">
                <a:solidFill>
                  <a:prstClr val="black"/>
                </a:solidFill>
                <a:ea typeface="Cambria Math" pitchFamily="18" charset="0"/>
              </a:rPr>
              <a:t>4</a:t>
            </a:r>
            <a:r>
              <a:rPr lang="en-US" sz="2200" dirty="0">
                <a:solidFill>
                  <a:prstClr val="black"/>
                </a:solidFill>
              </a:rPr>
              <a:t>) is true since </a:t>
            </a:r>
            <a:r>
              <a:rPr lang="en-US" sz="2200" dirty="0">
                <a:solidFill>
                  <a:prstClr val="black"/>
                </a:solidFill>
                <a:ea typeface="Cambria Math" pitchFamily="18" charset="0"/>
              </a:rPr>
              <a:t>2</a:t>
            </a:r>
            <a:r>
              <a:rPr lang="en-US" sz="2200" baseline="30000" dirty="0">
                <a:solidFill>
                  <a:prstClr val="black"/>
                </a:solidFill>
                <a:ea typeface="Cambria Math" pitchFamily="18" charset="0"/>
              </a:rPr>
              <a:t>4</a:t>
            </a:r>
            <a:r>
              <a:rPr lang="en-US" sz="2200" i="1" dirty="0">
                <a:solidFill>
                  <a:prstClr val="black"/>
                </a:solidFill>
              </a:rPr>
              <a:t>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16  &lt; 4! = 24</a:t>
            </a:r>
            <a:r>
              <a:rPr lang="en-US" sz="2200" i="1" dirty="0">
                <a:solidFill>
                  <a:prstClr val="black"/>
                </a:solidFill>
              </a:rPr>
              <a:t>.</a:t>
            </a:r>
          </a:p>
          <a:p>
            <a:pPr lvl="1">
              <a:spcBef>
                <a:spcPts val="300"/>
              </a:spcBef>
            </a:pPr>
            <a:r>
              <a:rPr lang="en-US" sz="2200" dirty="0">
                <a:solidFill>
                  <a:prstClr val="black"/>
                </a:solidFill>
              </a:rPr>
              <a:t>INDUCTIVE STEP: Assume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 holds, i.e., </a:t>
            </a:r>
            <a:r>
              <a:rPr lang="en-US" sz="2200" dirty="0">
                <a:solidFill>
                  <a:prstClr val="black"/>
                </a:solidFill>
                <a:ea typeface="Cambria Math" pitchFamily="18" charset="0"/>
              </a:rPr>
              <a:t>2</a:t>
            </a:r>
            <a:r>
              <a:rPr lang="en-US" sz="2200" i="1" baseline="30000" dirty="0">
                <a:solidFill>
                  <a:prstClr val="black"/>
                </a:solidFill>
              </a:rPr>
              <a:t>k </a:t>
            </a:r>
            <a:r>
              <a:rPr lang="en-US" sz="2200" i="1" dirty="0">
                <a:solidFill>
                  <a:prstClr val="black"/>
                </a:solidFill>
              </a:rPr>
              <a:t> </a:t>
            </a:r>
            <a:r>
              <a:rPr lang="en-US" sz="2200" dirty="0">
                <a:solidFill>
                  <a:prstClr val="black"/>
                </a:solidFill>
              </a:rPr>
              <a:t>&lt;</a:t>
            </a:r>
            <a:r>
              <a:rPr lang="en-US" sz="2200" i="1" dirty="0">
                <a:solidFill>
                  <a:prstClr val="black"/>
                </a:solidFill>
              </a:rPr>
              <a:t> k</a:t>
            </a:r>
            <a:r>
              <a:rPr lang="en-US" sz="2200" dirty="0">
                <a:solidFill>
                  <a:prstClr val="black"/>
                </a:solidFill>
              </a:rPr>
              <a:t>! </a:t>
            </a:r>
            <a:r>
              <a:rPr lang="en-US" sz="2200" i="1" dirty="0">
                <a:solidFill>
                  <a:prstClr val="black"/>
                </a:solidFill>
              </a:rPr>
              <a:t> </a:t>
            </a:r>
            <a:r>
              <a:rPr lang="en-US" sz="2200" dirty="0">
                <a:solidFill>
                  <a:prstClr val="black"/>
                </a:solidFill>
              </a:rPr>
              <a:t>for an arbitrary integer </a:t>
            </a:r>
            <a:r>
              <a:rPr lang="en-US" sz="2200" i="1" dirty="0">
                <a:solidFill>
                  <a:prstClr val="black"/>
                </a:solidFill>
              </a:rPr>
              <a:t>k</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 To show that </a:t>
            </a:r>
            <a:r>
              <a:rPr lang="en-US" sz="2200" i="1" dirty="0">
                <a:solidFill>
                  <a:prstClr val="black"/>
                </a:solidFill>
              </a:rPr>
              <a:t>P</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i="1" dirty="0">
                <a:solidFill>
                  <a:prstClr val="black"/>
                </a:solidFill>
              </a:rPr>
              <a:t> </a:t>
            </a:r>
            <a:r>
              <a:rPr lang="en-US" sz="2200" dirty="0">
                <a:solidFill>
                  <a:prstClr val="black"/>
                </a:solidFill>
              </a:rPr>
              <a:t>holds:</a:t>
            </a:r>
          </a:p>
        </p:txBody>
      </p:sp>
      <p:graphicFrame>
        <p:nvGraphicFramePr>
          <p:cNvPr id="9" name="Object 3"/>
          <p:cNvGraphicFramePr>
            <a:graphicFrameLocks noChangeAspect="1"/>
          </p:cNvGraphicFramePr>
          <p:nvPr>
            <p:extLst>
              <p:ext uri="{D42A27DB-BD31-4B8C-83A1-F6EECF244321}">
                <p14:modId xmlns:p14="http://schemas.microsoft.com/office/powerpoint/2010/main" val="2900896647"/>
              </p:ext>
            </p:extLst>
          </p:nvPr>
        </p:nvGraphicFramePr>
        <p:xfrm>
          <a:off x="1613160" y="3737508"/>
          <a:ext cx="5917680" cy="1930320"/>
        </p:xfrm>
        <a:graphic>
          <a:graphicData uri="http://schemas.openxmlformats.org/presentationml/2006/ole">
            <mc:AlternateContent xmlns:mc="http://schemas.openxmlformats.org/markup-compatibility/2006">
              <mc:Choice xmlns:v="urn:schemas-microsoft-com:vml" Requires="v">
                <p:oleObj spid="_x0000_s29797" name="Equation" r:id="rId3" imgW="2958840" imgH="965160" progId="Equation.DSMT4">
                  <p:embed/>
                </p:oleObj>
              </mc:Choice>
              <mc:Fallback>
                <p:oleObj name="Equation" r:id="rId3" imgW="2958840" imgH="965160" progId="Equation.DSMT4">
                  <p:embed/>
                  <p:pic>
                    <p:nvPicPr>
                      <p:cNvPr id="0" name=""/>
                      <p:cNvPicPr/>
                      <p:nvPr/>
                    </p:nvPicPr>
                    <p:blipFill>
                      <a:blip r:embed="rId4"/>
                      <a:stretch>
                        <a:fillRect/>
                      </a:stretch>
                    </p:blipFill>
                    <p:spPr>
                      <a:xfrm>
                        <a:off x="1613160" y="3737508"/>
                        <a:ext cx="5917680" cy="1930320"/>
                      </a:xfrm>
                      <a:prstGeom prst="rect">
                        <a:avLst/>
                      </a:prstGeom>
                    </p:spPr>
                  </p:pic>
                </p:oleObj>
              </mc:Fallback>
            </mc:AlternateContent>
          </a:graphicData>
        </a:graphic>
      </p:graphicFrame>
      <p:sp>
        <p:nvSpPr>
          <p:cNvPr id="4" name="Content Placeholder 4"/>
          <p:cNvSpPr>
            <a:spLocks noGrp="1"/>
          </p:cNvSpPr>
          <p:nvPr>
            <p:ph idx="13"/>
          </p:nvPr>
        </p:nvSpPr>
        <p:spPr>
          <a:xfrm>
            <a:off x="457200" y="5638800"/>
            <a:ext cx="8229600" cy="457200"/>
          </a:xfrm>
        </p:spPr>
        <p:txBody>
          <a:bodyPr/>
          <a:lstStyle/>
          <a:p>
            <a:pPr lvl="1" indent="0">
              <a:spcBef>
                <a:spcPts val="300"/>
              </a:spcBef>
              <a:buNone/>
            </a:pPr>
            <a:r>
              <a:rPr lang="en-US" sz="2200" dirty="0">
                <a:solidFill>
                  <a:prstClr val="black"/>
                </a:solidFill>
              </a:rPr>
              <a:t>Therefore, </a:t>
            </a:r>
            <a:r>
              <a:rPr lang="en-US" sz="2200" dirty="0">
                <a:solidFill>
                  <a:prstClr val="black"/>
                </a:solidFill>
                <a:ea typeface="Cambria Math" pitchFamily="18" charset="0"/>
              </a:rPr>
              <a:t>2</a:t>
            </a:r>
            <a:r>
              <a:rPr lang="en-US" sz="2200" i="1" baseline="30000" dirty="0">
                <a:solidFill>
                  <a:prstClr val="black"/>
                </a:solidFill>
              </a:rPr>
              <a:t>n </a:t>
            </a:r>
            <a:r>
              <a:rPr lang="en-US" sz="2200" i="1" dirty="0">
                <a:solidFill>
                  <a:prstClr val="black"/>
                </a:solidFill>
              </a:rPr>
              <a:t> </a:t>
            </a:r>
            <a:r>
              <a:rPr lang="en-US" sz="2200" dirty="0">
                <a:solidFill>
                  <a:prstClr val="black"/>
                </a:solidFill>
              </a:rPr>
              <a:t>&lt;</a:t>
            </a:r>
            <a:r>
              <a:rPr lang="en-US" sz="2200" i="1" dirty="0">
                <a:solidFill>
                  <a:prstClr val="black"/>
                </a:solidFill>
              </a:rPr>
              <a:t> n</a:t>
            </a:r>
            <a:r>
              <a:rPr lang="en-US" sz="2200" dirty="0">
                <a:solidFill>
                  <a:prstClr val="black"/>
                </a:solidFill>
              </a:rPr>
              <a:t>!</a:t>
            </a:r>
            <a:r>
              <a:rPr lang="en-US" sz="2200" i="1" dirty="0">
                <a:solidFill>
                  <a:prstClr val="black"/>
                </a:solidFill>
              </a:rPr>
              <a:t>  </a:t>
            </a:r>
            <a:r>
              <a:rPr lang="en-US" sz="2200" dirty="0">
                <a:solidFill>
                  <a:prstClr val="black"/>
                </a:solidFill>
              </a:rPr>
              <a:t>holds</a:t>
            </a:r>
            <a:r>
              <a:rPr lang="en-US" sz="2200" i="1" dirty="0">
                <a:solidFill>
                  <a:prstClr val="black"/>
                </a:solidFill>
              </a:rPr>
              <a:t>, </a:t>
            </a:r>
            <a:r>
              <a:rPr lang="en-US" sz="2200" dirty="0">
                <a:solidFill>
                  <a:prstClr val="black"/>
                </a:solidFill>
              </a:rPr>
              <a:t>for every integer </a:t>
            </a:r>
            <a:r>
              <a:rPr lang="en-US" sz="2200" i="1" dirty="0">
                <a:solidFill>
                  <a:prstClr val="black"/>
                </a:solidFill>
              </a:rPr>
              <a:t>n</a:t>
            </a:r>
            <a:r>
              <a:rPr lang="en-US" sz="2200" dirty="0">
                <a:solidFill>
                  <a:prstClr val="black"/>
                </a:solidFill>
              </a:rPr>
              <a:t> ≥ </a:t>
            </a:r>
            <a:r>
              <a:rPr lang="en-US" sz="2200" dirty="0">
                <a:solidFill>
                  <a:prstClr val="black"/>
                </a:solidFill>
                <a:ea typeface="Cambria Math" pitchFamily="18" charset="0"/>
              </a:rPr>
              <a:t>4</a:t>
            </a:r>
            <a:r>
              <a:rPr lang="en-US" sz="2200" dirty="0">
                <a:solidFill>
                  <a:prstClr val="black"/>
                </a:solidFill>
              </a:rPr>
              <a:t>.</a:t>
            </a:r>
          </a:p>
        </p:txBody>
      </p:sp>
      <p:sp>
        <p:nvSpPr>
          <p:cNvPr id="8" name="Content Placeholder 5"/>
          <p:cNvSpPr>
            <a:spLocks noGrp="1"/>
          </p:cNvSpPr>
          <p:nvPr>
            <p:ph idx="14"/>
          </p:nvPr>
        </p:nvSpPr>
        <p:spPr>
          <a:xfrm>
            <a:off x="457200" y="6154056"/>
            <a:ext cx="8412480" cy="457200"/>
          </a:xfrm>
          <a:ln w="12700">
            <a:solidFill>
              <a:srgbClr val="1A587B"/>
            </a:solidFill>
          </a:ln>
        </p:spPr>
        <p:txBody>
          <a:bodyPr/>
          <a:lstStyle/>
          <a:p>
            <a:pPr>
              <a:spcBef>
                <a:spcPts val="600"/>
              </a:spcBef>
            </a:pPr>
            <a:r>
              <a:rPr lang="en-US" sz="2000" dirty="0"/>
              <a:t>Note that here the basis step is </a:t>
            </a:r>
            <a:r>
              <a:rPr lang="en-US" sz="2000" i="1" dirty="0"/>
              <a:t>P</a:t>
            </a:r>
            <a:r>
              <a:rPr lang="en-US" sz="2000" dirty="0"/>
              <a:t>(</a:t>
            </a:r>
            <a:r>
              <a:rPr lang="en-US" sz="2000" dirty="0">
                <a:ea typeface="Cambria Math" pitchFamily="18" charset="0"/>
              </a:rPr>
              <a:t>4</a:t>
            </a:r>
            <a:r>
              <a:rPr lang="en-US" sz="2000" dirty="0"/>
              <a:t>), since</a:t>
            </a:r>
            <a:r>
              <a:rPr lang="en-US" sz="2000" i="1" dirty="0"/>
              <a:t> P</a:t>
            </a:r>
            <a:r>
              <a:rPr lang="en-US" sz="2000" dirty="0"/>
              <a:t>(</a:t>
            </a:r>
            <a:r>
              <a:rPr lang="en-US" sz="2000" dirty="0">
                <a:ea typeface="Cambria Math" pitchFamily="18" charset="0"/>
              </a:rPr>
              <a:t>0</a:t>
            </a:r>
            <a:r>
              <a:rPr lang="en-US" sz="2000" dirty="0"/>
              <a:t>), </a:t>
            </a:r>
            <a:r>
              <a:rPr lang="en-US" sz="2000" i="1" dirty="0"/>
              <a:t>P</a:t>
            </a:r>
            <a:r>
              <a:rPr lang="en-US" sz="2000" dirty="0"/>
              <a:t>(</a:t>
            </a:r>
            <a:r>
              <a:rPr lang="en-US" sz="2000" dirty="0">
                <a:ea typeface="Cambria Math" pitchFamily="18" charset="0"/>
              </a:rPr>
              <a:t>1</a:t>
            </a:r>
            <a:r>
              <a:rPr lang="en-US" sz="2000" dirty="0"/>
              <a:t>),</a:t>
            </a:r>
            <a:r>
              <a:rPr lang="en-US" sz="2000" i="1" dirty="0"/>
              <a:t> P</a:t>
            </a:r>
            <a:r>
              <a:rPr lang="en-US" sz="2000" dirty="0"/>
              <a:t>(</a:t>
            </a:r>
            <a:r>
              <a:rPr lang="en-US" sz="2000" dirty="0">
                <a:ea typeface="Cambria Math" pitchFamily="18" charset="0"/>
              </a:rPr>
              <a:t>2</a:t>
            </a:r>
            <a:r>
              <a:rPr lang="en-US" sz="2000" dirty="0"/>
              <a:t>),  and </a:t>
            </a:r>
            <a:r>
              <a:rPr lang="en-US" sz="2000" i="1" dirty="0"/>
              <a:t>P</a:t>
            </a:r>
            <a:r>
              <a:rPr lang="en-US" sz="2000" dirty="0"/>
              <a:t>(</a:t>
            </a:r>
            <a:r>
              <a:rPr lang="en-US" sz="2000" dirty="0">
                <a:ea typeface="Cambria Math" pitchFamily="18" charset="0"/>
              </a:rPr>
              <a:t>3</a:t>
            </a:r>
            <a:r>
              <a:rPr lang="en-US" sz="2000" dirty="0"/>
              <a:t>) are all false.  </a:t>
            </a:r>
          </a:p>
        </p:txBody>
      </p:sp>
    </p:spTree>
    <p:extLst>
      <p:ext uri="{BB962C8B-B14F-4D97-AF65-F5344CB8AC3E}">
        <p14:creationId xmlns:p14="http://schemas.microsoft.com/office/powerpoint/2010/main" val="394943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lstStyle/>
          <a:p>
            <a:pPr lvl="0">
              <a:spcBef>
                <a:spcPts val="300"/>
              </a:spcBef>
              <a:spcAft>
                <a:spcPts val="300"/>
              </a:spcAft>
            </a:pPr>
            <a:r>
              <a:rPr lang="en-US" sz="2200" b="1" dirty="0">
                <a:solidFill>
                  <a:prstClr val="black"/>
                </a:solidFill>
              </a:rPr>
              <a:t>Example</a:t>
            </a:r>
            <a:r>
              <a:rPr lang="en-US" sz="2200" dirty="0">
                <a:solidFill>
                  <a:prstClr val="black"/>
                </a:solidFill>
              </a:rPr>
              <a:t>: Use mathematical induction to prove that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 </a:t>
            </a:r>
            <a:r>
              <a:rPr lang="en-US" sz="2200" dirty="0">
                <a:solidFill>
                  <a:prstClr val="black"/>
                </a:solidFill>
              </a:rPr>
              <a:t>for every positive integer </a:t>
            </a:r>
            <a:r>
              <a:rPr lang="en-US" sz="2200" i="1" dirty="0">
                <a:solidFill>
                  <a:prstClr val="black"/>
                </a:solidFill>
              </a:rPr>
              <a:t>n</a:t>
            </a:r>
            <a:r>
              <a:rPr lang="en-US" sz="2200" dirty="0">
                <a:solidFill>
                  <a:prstClr val="black"/>
                </a:solidFill>
              </a:rPr>
              <a:t>.</a:t>
            </a:r>
          </a:p>
          <a:p>
            <a:pPr lvl="0">
              <a:spcBef>
                <a:spcPts val="300"/>
              </a:spcBef>
              <a:spcAft>
                <a:spcPts val="300"/>
              </a:spcAft>
            </a:pPr>
            <a:r>
              <a:rPr lang="en-US" sz="2200" b="1" dirty="0">
                <a:solidFill>
                  <a:prstClr val="black"/>
                </a:solidFill>
              </a:rPr>
              <a:t>Solution</a:t>
            </a:r>
            <a:r>
              <a:rPr lang="en-US" sz="2200" dirty="0">
                <a:solidFill>
                  <a:prstClr val="black"/>
                </a:solidFill>
              </a:rPr>
              <a:t>: Let </a:t>
            </a:r>
            <a:r>
              <a:rPr lang="en-US" sz="2200" i="1" dirty="0">
                <a:solidFill>
                  <a:prstClr val="black"/>
                </a:solidFill>
              </a:rPr>
              <a:t>P</a:t>
            </a:r>
            <a:r>
              <a:rPr lang="en-US" sz="2200" dirty="0">
                <a:solidFill>
                  <a:prstClr val="black"/>
                </a:solidFill>
              </a:rPr>
              <a:t>(</a:t>
            </a:r>
            <a:r>
              <a:rPr lang="en-US" sz="2200" i="1" dirty="0">
                <a:solidFill>
                  <a:prstClr val="black"/>
                </a:solidFill>
              </a:rPr>
              <a:t>n</a:t>
            </a:r>
            <a:r>
              <a:rPr lang="en-US" sz="2200" dirty="0">
                <a:solidFill>
                  <a:prstClr val="black"/>
                </a:solidFill>
              </a:rPr>
              <a:t>) be the proposition that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a:t>
            </a:r>
            <a:r>
              <a:rPr lang="en-US" sz="2200" baseline="30000" dirty="0">
                <a:solidFill>
                  <a:prstClr val="black"/>
                </a:solidFill>
              </a:rPr>
              <a:t> </a:t>
            </a:r>
          </a:p>
          <a:p>
            <a:pPr lvl="1">
              <a:spcBef>
                <a:spcPts val="300"/>
              </a:spcBef>
              <a:spcAft>
                <a:spcPts val="300"/>
              </a:spcAft>
            </a:pPr>
            <a:r>
              <a:rPr lang="en-US" sz="2200" dirty="0">
                <a:solidFill>
                  <a:prstClr val="black"/>
                </a:solidFill>
              </a:rPr>
              <a:t>BASIS STEP: </a:t>
            </a:r>
            <a:r>
              <a:rPr lang="en-US" sz="2200" i="1" dirty="0">
                <a:solidFill>
                  <a:prstClr val="black"/>
                </a:solidFill>
              </a:rPr>
              <a:t>P</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is true since </a:t>
            </a:r>
            <a:r>
              <a:rPr lang="en-US" sz="2200" dirty="0">
                <a:solidFill>
                  <a:prstClr val="black"/>
                </a:solidFill>
                <a:ea typeface="Cambria Math" pitchFamily="18" charset="0"/>
              </a:rPr>
              <a:t>1</a:t>
            </a:r>
            <a:r>
              <a:rPr lang="en-US" sz="2200" baseline="30000" dirty="0">
                <a:solidFill>
                  <a:prstClr val="black"/>
                </a:solidFill>
                <a:ea typeface="Cambria Math" pitchFamily="18" charset="0"/>
              </a:rPr>
              <a:t>3</a:t>
            </a:r>
            <a:r>
              <a:rPr lang="en-US" sz="2200" i="1"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dirty="0">
                <a:solidFill>
                  <a:prstClr val="black"/>
                </a:solidFill>
                <a:ea typeface="Cambria Math" pitchFamily="18" charset="0"/>
              </a:rPr>
              <a:t>1</a:t>
            </a:r>
            <a:r>
              <a:rPr lang="en-US" sz="2200" i="1" dirty="0">
                <a:solidFill>
                  <a:prstClr val="black"/>
                </a:solidFill>
                <a:ea typeface="Cambria Math"/>
              </a:rPr>
              <a:t>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0, which is divisible by 3</a:t>
            </a:r>
            <a:r>
              <a:rPr lang="en-US" sz="2200" i="1" dirty="0">
                <a:solidFill>
                  <a:prstClr val="black"/>
                </a:solidFill>
              </a:rPr>
              <a:t>.</a:t>
            </a:r>
          </a:p>
          <a:p>
            <a:pPr lvl="1">
              <a:spcBef>
                <a:spcPts val="300"/>
              </a:spcBef>
              <a:spcAft>
                <a:spcPts val="300"/>
              </a:spcAft>
            </a:pPr>
            <a:r>
              <a:rPr lang="en-US" sz="2200" dirty="0">
                <a:solidFill>
                  <a:prstClr val="black"/>
                </a:solidFill>
              </a:rPr>
              <a:t>INDUCTIVE STEP: Assume </a:t>
            </a:r>
            <a:r>
              <a:rPr lang="en-US" sz="2200" i="1" dirty="0">
                <a:solidFill>
                  <a:prstClr val="black"/>
                </a:solidFill>
              </a:rPr>
              <a:t>P</a:t>
            </a:r>
            <a:r>
              <a:rPr lang="en-US" sz="2200" dirty="0">
                <a:solidFill>
                  <a:prstClr val="black"/>
                </a:solidFill>
              </a:rPr>
              <a:t>(</a:t>
            </a:r>
            <a:r>
              <a:rPr lang="en-US" sz="2200" i="1" dirty="0">
                <a:solidFill>
                  <a:prstClr val="black"/>
                </a:solidFill>
              </a:rPr>
              <a:t>k</a:t>
            </a:r>
            <a:r>
              <a:rPr lang="en-US" sz="2200" dirty="0">
                <a:solidFill>
                  <a:prstClr val="black"/>
                </a:solidFill>
              </a:rPr>
              <a:t>) holds, i.e., </a:t>
            </a:r>
            <a:r>
              <a:rPr lang="en-US" sz="2200" i="1" dirty="0">
                <a:solidFill>
                  <a:prstClr val="black"/>
                </a:solidFill>
                <a:ea typeface="Cambria Math" pitchFamily="18" charset="0"/>
              </a:rPr>
              <a:t>k</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k </a:t>
            </a:r>
            <a:r>
              <a:rPr lang="en-US" sz="2200" dirty="0">
                <a:solidFill>
                  <a:prstClr val="black"/>
                </a:solidFill>
              </a:rPr>
              <a:t>is divisible by </a:t>
            </a:r>
            <a:r>
              <a:rPr lang="en-US" sz="2200" dirty="0">
                <a:solidFill>
                  <a:prstClr val="black"/>
                </a:solidFill>
                <a:ea typeface="Cambria Math" pitchFamily="18" charset="0"/>
              </a:rPr>
              <a:t>3, for an arbitrary positive integer </a:t>
            </a:r>
            <a:r>
              <a:rPr lang="en-US" sz="2200" i="1" dirty="0">
                <a:solidFill>
                  <a:prstClr val="black"/>
                </a:solidFill>
                <a:ea typeface="Cambria Math" pitchFamily="18" charset="0"/>
              </a:rPr>
              <a:t>k</a:t>
            </a:r>
            <a:r>
              <a:rPr lang="en-US" sz="2200" i="1" dirty="0">
                <a:solidFill>
                  <a:prstClr val="black"/>
                </a:solidFill>
              </a:rPr>
              <a:t>.</a:t>
            </a:r>
            <a:r>
              <a:rPr lang="en-US" sz="2200" baseline="30000" dirty="0">
                <a:solidFill>
                  <a:prstClr val="black"/>
                </a:solidFill>
              </a:rPr>
              <a:t> </a:t>
            </a:r>
            <a:r>
              <a:rPr lang="en-US" sz="2200" dirty="0">
                <a:solidFill>
                  <a:prstClr val="black"/>
                </a:solidFill>
              </a:rPr>
              <a:t>To show that </a:t>
            </a:r>
            <a:r>
              <a:rPr lang="en-US" sz="2200" i="1" dirty="0">
                <a:solidFill>
                  <a:prstClr val="black"/>
                </a:solidFill>
              </a:rPr>
              <a:t>P</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 follows: </a:t>
            </a:r>
          </a:p>
        </p:txBody>
      </p:sp>
      <p:graphicFrame>
        <p:nvGraphicFramePr>
          <p:cNvPr id="7" name="Object 3"/>
          <p:cNvGraphicFramePr>
            <a:graphicFrameLocks noChangeAspect="1"/>
          </p:cNvGraphicFramePr>
          <p:nvPr>
            <p:extLst>
              <p:ext uri="{D42A27DB-BD31-4B8C-83A1-F6EECF244321}">
                <p14:modId xmlns:p14="http://schemas.microsoft.com/office/powerpoint/2010/main" val="1778080098"/>
              </p:ext>
            </p:extLst>
          </p:nvPr>
        </p:nvGraphicFramePr>
        <p:xfrm>
          <a:off x="1866960" y="3606800"/>
          <a:ext cx="5410080" cy="1167840"/>
        </p:xfrm>
        <a:graphic>
          <a:graphicData uri="http://schemas.openxmlformats.org/presentationml/2006/ole">
            <mc:AlternateContent xmlns:mc="http://schemas.openxmlformats.org/markup-compatibility/2006">
              <mc:Choice xmlns:v="urn:schemas-microsoft-com:vml" Requires="v">
                <p:oleObj spid="_x0000_s30821" name="Equation" r:id="rId3" imgW="2705040" imgH="583920" progId="Equation.DSMT4">
                  <p:embed/>
                </p:oleObj>
              </mc:Choice>
              <mc:Fallback>
                <p:oleObj name="Equation" r:id="rId3" imgW="2705040" imgH="583920" progId="Equation.DSMT4">
                  <p:embed/>
                  <p:pic>
                    <p:nvPicPr>
                      <p:cNvPr id="0" name=""/>
                      <p:cNvPicPr/>
                      <p:nvPr/>
                    </p:nvPicPr>
                    <p:blipFill>
                      <a:blip r:embed="rId4"/>
                      <a:stretch>
                        <a:fillRect/>
                      </a:stretch>
                    </p:blipFill>
                    <p:spPr>
                      <a:xfrm>
                        <a:off x="1866960" y="3606800"/>
                        <a:ext cx="5410080" cy="1167840"/>
                      </a:xfrm>
                      <a:prstGeom prst="rect">
                        <a:avLst/>
                      </a:prstGeom>
                    </p:spPr>
                  </p:pic>
                </p:oleObj>
              </mc:Fallback>
            </mc:AlternateContent>
          </a:graphicData>
        </a:graphic>
      </p:graphicFrame>
      <p:sp>
        <p:nvSpPr>
          <p:cNvPr id="4" name="Content Placeholder 4"/>
          <p:cNvSpPr>
            <a:spLocks noGrp="1"/>
          </p:cNvSpPr>
          <p:nvPr>
            <p:ph idx="13"/>
          </p:nvPr>
        </p:nvSpPr>
        <p:spPr>
          <a:xfrm>
            <a:off x="457200" y="4724400"/>
            <a:ext cx="8229600" cy="1828800"/>
          </a:xfrm>
        </p:spPr>
        <p:txBody>
          <a:bodyPr/>
          <a:lstStyle/>
          <a:p>
            <a:pPr lvl="1" indent="0">
              <a:spcBef>
                <a:spcPts val="300"/>
              </a:spcBef>
              <a:spcAft>
                <a:spcPts val="300"/>
              </a:spcAft>
              <a:buNone/>
            </a:pPr>
            <a:r>
              <a:rPr lang="en-US" sz="2200" dirty="0">
                <a:solidFill>
                  <a:prstClr val="black"/>
                </a:solidFill>
                <a:ea typeface="Cambria Math" pitchFamily="18" charset="0"/>
              </a:rPr>
              <a:t>By the inductive hypothesis, the first term </a:t>
            </a:r>
            <a:r>
              <a:rPr lang="en-US" sz="2200" dirty="0">
                <a:solidFill>
                  <a:prstClr val="black"/>
                </a:solidFill>
              </a:rPr>
              <a:t>(</a:t>
            </a:r>
            <a:r>
              <a:rPr lang="en-US" sz="2200" i="1" dirty="0">
                <a:solidFill>
                  <a:prstClr val="black"/>
                </a:solidFill>
                <a:ea typeface="Cambria Math" pitchFamily="18" charset="0"/>
              </a:rPr>
              <a:t>k</a:t>
            </a:r>
            <a:r>
              <a:rPr lang="en-US" sz="2200" baseline="30000" dirty="0">
                <a:solidFill>
                  <a:prstClr val="black"/>
                </a:solidFill>
                <a:ea typeface="Cambria Math" pitchFamily="18" charset="0"/>
              </a:rPr>
              <a:t>3</a:t>
            </a:r>
            <a:r>
              <a:rPr lang="en-US" sz="2200" i="1" dirty="0">
                <a:solidFill>
                  <a:prstClr val="black"/>
                </a:solidFill>
                <a:ea typeface="Cambria Math"/>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k</a:t>
            </a:r>
            <a:r>
              <a:rPr lang="en-US" sz="2200" dirty="0">
                <a:solidFill>
                  <a:prstClr val="black"/>
                </a:solidFill>
              </a:rPr>
              <a:t>) is divisible by </a:t>
            </a:r>
            <a:r>
              <a:rPr lang="en-US" sz="2200" dirty="0">
                <a:solidFill>
                  <a:prstClr val="black"/>
                </a:solidFill>
                <a:ea typeface="Cambria Math" pitchFamily="18" charset="0"/>
              </a:rPr>
              <a:t>3</a:t>
            </a:r>
            <a:r>
              <a:rPr lang="en-US" sz="2200" dirty="0">
                <a:solidFill>
                  <a:prstClr val="black"/>
                </a:solidFill>
              </a:rPr>
              <a:t> and the second term is divisible by </a:t>
            </a:r>
            <a:r>
              <a:rPr lang="en-US" sz="2200" dirty="0">
                <a:solidFill>
                  <a:prstClr val="black"/>
                </a:solidFill>
                <a:ea typeface="Cambria Math" pitchFamily="18" charset="0"/>
              </a:rPr>
              <a:t>3</a:t>
            </a:r>
            <a:r>
              <a:rPr lang="en-US" sz="2200" dirty="0">
                <a:solidFill>
                  <a:prstClr val="black"/>
                </a:solidFill>
              </a:rPr>
              <a:t> since it is an integer multiplied by </a:t>
            </a:r>
            <a:r>
              <a:rPr lang="en-US" sz="2200" dirty="0">
                <a:solidFill>
                  <a:prstClr val="black"/>
                </a:solidFill>
                <a:ea typeface="Cambria Math" pitchFamily="18" charset="0"/>
              </a:rPr>
              <a:t>3</a:t>
            </a:r>
            <a:r>
              <a:rPr lang="en-US" sz="2200" dirty="0">
                <a:solidFill>
                  <a:prstClr val="black"/>
                </a:solidFill>
              </a:rPr>
              <a:t>. So by part (</a:t>
            </a:r>
            <a:r>
              <a:rPr lang="en-US" sz="2200" dirty="0" err="1">
                <a:solidFill>
                  <a:prstClr val="black"/>
                </a:solidFill>
              </a:rPr>
              <a:t>i</a:t>
            </a:r>
            <a:r>
              <a:rPr lang="en-US" sz="2200" dirty="0">
                <a:solidFill>
                  <a:prstClr val="black"/>
                </a:solidFill>
              </a:rPr>
              <a:t>) of Theorem </a:t>
            </a:r>
            <a:r>
              <a:rPr lang="en-US" sz="2200" dirty="0">
                <a:solidFill>
                  <a:prstClr val="black"/>
                </a:solidFill>
                <a:ea typeface="Cambria Math" pitchFamily="18" charset="0"/>
              </a:rPr>
              <a:t>1</a:t>
            </a:r>
            <a:r>
              <a:rPr lang="en-US" sz="2200" dirty="0">
                <a:solidFill>
                  <a:prstClr val="black"/>
                </a:solidFill>
              </a:rPr>
              <a:t> in Section </a:t>
            </a:r>
            <a:r>
              <a:rPr lang="en-US" sz="2200" dirty="0">
                <a:solidFill>
                  <a:prstClr val="black"/>
                </a:solidFill>
                <a:ea typeface="Cambria Math" pitchFamily="18" charset="0"/>
              </a:rPr>
              <a:t>4.1</a:t>
            </a:r>
            <a:r>
              <a:rPr lang="en-US" sz="2200" dirty="0">
                <a:solidFill>
                  <a:prstClr val="black"/>
                </a:solidFill>
              </a:rPr>
              <a:t> , (</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baseline="30000" dirty="0">
                <a:solidFill>
                  <a:prstClr val="black"/>
                </a:solidFill>
                <a:ea typeface="Cambria Math" pitchFamily="18" charset="0"/>
              </a:rPr>
              <a:t>3</a:t>
            </a:r>
            <a:r>
              <a:rPr lang="en-US" sz="2200" i="1"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dirty="0">
                <a:solidFill>
                  <a:prstClr val="black"/>
                </a:solidFill>
              </a:rPr>
              <a:t>(</a:t>
            </a:r>
            <a:r>
              <a:rPr lang="en-US" sz="2200" i="1" dirty="0">
                <a:solidFill>
                  <a:prstClr val="black"/>
                </a:solidFill>
              </a:rPr>
              <a:t>k </a:t>
            </a:r>
            <a:r>
              <a:rPr lang="en-US" sz="2200" dirty="0">
                <a:solidFill>
                  <a:prstClr val="black"/>
                </a:solidFill>
              </a:rPr>
              <a:t>+</a:t>
            </a:r>
            <a:r>
              <a:rPr lang="en-US" sz="2200" i="1" dirty="0">
                <a:solidFill>
                  <a:prstClr val="black"/>
                </a:solidFill>
              </a:rPr>
              <a:t> </a:t>
            </a:r>
            <a:r>
              <a:rPr lang="en-US" sz="2200" dirty="0">
                <a:solidFill>
                  <a:prstClr val="black"/>
                </a:solidFill>
                <a:ea typeface="Cambria Math" pitchFamily="18" charset="0"/>
              </a:rPr>
              <a:t>1</a:t>
            </a:r>
            <a:r>
              <a:rPr lang="en-US" sz="2200" dirty="0">
                <a:solidFill>
                  <a:prstClr val="black"/>
                </a:solidFill>
              </a:rPr>
              <a:t>)</a:t>
            </a:r>
            <a:r>
              <a:rPr lang="en-US" sz="2200" dirty="0">
                <a:solidFill>
                  <a:prstClr val="black"/>
                </a:solidFill>
                <a:ea typeface="Cambria Math" pitchFamily="18" charset="0"/>
              </a:rPr>
              <a:t> </a:t>
            </a:r>
            <a:r>
              <a:rPr lang="en-US" sz="2200" dirty="0">
                <a:solidFill>
                  <a:prstClr val="black"/>
                </a:solidFill>
              </a:rPr>
              <a:t> is divisible by </a:t>
            </a:r>
            <a:r>
              <a:rPr lang="en-US" sz="2200" dirty="0">
                <a:solidFill>
                  <a:prstClr val="black"/>
                </a:solidFill>
                <a:ea typeface="Cambria Math" pitchFamily="18" charset="0"/>
              </a:rPr>
              <a:t>3</a:t>
            </a:r>
            <a:r>
              <a:rPr lang="en-US" sz="2200" dirty="0">
                <a:solidFill>
                  <a:prstClr val="black"/>
                </a:solidFill>
              </a:rPr>
              <a:t>. </a:t>
            </a:r>
          </a:p>
          <a:p>
            <a:pPr lvl="1">
              <a:spcBef>
                <a:spcPts val="300"/>
              </a:spcBef>
              <a:spcAft>
                <a:spcPts val="300"/>
              </a:spcAft>
              <a:buNone/>
            </a:pPr>
            <a:r>
              <a:rPr lang="en-US" sz="2200" dirty="0">
                <a:solidFill>
                  <a:prstClr val="black"/>
                </a:solidFill>
              </a:rPr>
              <a:t>Therefore, </a:t>
            </a:r>
            <a:r>
              <a:rPr lang="en-US" sz="2200" i="1" dirty="0">
                <a:solidFill>
                  <a:prstClr val="black"/>
                </a:solidFill>
                <a:ea typeface="Cambria Math" pitchFamily="18" charset="0"/>
              </a:rPr>
              <a:t>n</a:t>
            </a:r>
            <a:r>
              <a:rPr lang="en-US" sz="2200" baseline="30000" dirty="0">
                <a:solidFill>
                  <a:prstClr val="black"/>
                </a:solidFill>
                <a:ea typeface="Cambria Math" pitchFamily="18" charset="0"/>
              </a:rPr>
              <a:t>3</a:t>
            </a:r>
            <a:r>
              <a:rPr lang="en-US" sz="2200" i="1" baseline="30000" dirty="0">
                <a:solidFill>
                  <a:prstClr val="black"/>
                </a:solidFill>
              </a:rPr>
              <a:t> </a:t>
            </a:r>
            <a:r>
              <a:rPr lang="en-US" sz="2200" dirty="0">
                <a:solidFill>
                  <a:prstClr val="black"/>
                </a:solidFill>
                <a:ea typeface="Cambria Math"/>
              </a:rPr>
              <a:t>−</a:t>
            </a:r>
            <a:r>
              <a:rPr lang="en-US" sz="2200" i="1" dirty="0">
                <a:solidFill>
                  <a:prstClr val="black"/>
                </a:solidFill>
                <a:ea typeface="Cambria Math"/>
              </a:rPr>
              <a:t> </a:t>
            </a:r>
            <a:r>
              <a:rPr lang="en-US" sz="2200" i="1" dirty="0">
                <a:solidFill>
                  <a:prstClr val="black"/>
                </a:solidFill>
              </a:rPr>
              <a:t>n </a:t>
            </a:r>
            <a:r>
              <a:rPr lang="en-US" sz="2200" dirty="0">
                <a:solidFill>
                  <a:prstClr val="black"/>
                </a:solidFill>
              </a:rPr>
              <a:t>is divisible by </a:t>
            </a:r>
            <a:r>
              <a:rPr lang="en-US" sz="2200" dirty="0">
                <a:solidFill>
                  <a:prstClr val="black"/>
                </a:solidFill>
                <a:ea typeface="Cambria Math" pitchFamily="18" charset="0"/>
              </a:rPr>
              <a:t>3</a:t>
            </a:r>
            <a:r>
              <a:rPr lang="en-US" sz="2200" i="1" dirty="0">
                <a:solidFill>
                  <a:prstClr val="black"/>
                </a:solidFill>
              </a:rPr>
              <a:t>, </a:t>
            </a:r>
            <a:r>
              <a:rPr lang="en-US" sz="2200" dirty="0">
                <a:solidFill>
                  <a:prstClr val="black"/>
                </a:solidFill>
              </a:rPr>
              <a:t>for every integer positive integer </a:t>
            </a:r>
            <a:r>
              <a:rPr lang="en-US" sz="2200" i="1" dirty="0">
                <a:solidFill>
                  <a:prstClr val="black"/>
                </a:solidFill>
              </a:rPr>
              <a:t>n</a:t>
            </a:r>
            <a:r>
              <a:rPr lang="en-US" sz="2200" dirty="0">
                <a:solidFill>
                  <a:prstClr val="black"/>
                </a:solidFill>
              </a:rPr>
              <a:t>.</a:t>
            </a:r>
          </a:p>
        </p:txBody>
      </p:sp>
    </p:spTree>
    <p:extLst>
      <p:ext uri="{BB962C8B-B14F-4D97-AF65-F5344CB8AC3E}">
        <p14:creationId xmlns:p14="http://schemas.microsoft.com/office/powerpoint/2010/main" val="374822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1</a:t>
            </a:r>
          </a:p>
        </p:txBody>
      </p:sp>
      <p:sp>
        <p:nvSpPr>
          <p:cNvPr id="3" name="Content Placeholder 2"/>
          <p:cNvSpPr>
            <a:spLocks noGrp="1"/>
          </p:cNvSpPr>
          <p:nvPr>
            <p:ph idx="1"/>
          </p:nvPr>
        </p:nvSpPr>
        <p:spPr>
          <a:xfrm>
            <a:off x="426720" y="1295400"/>
            <a:ext cx="8412480" cy="5303520"/>
          </a:xfrm>
        </p:spPr>
        <p:txBody>
          <a:bodyPr/>
          <a:lstStyle/>
          <a:p>
            <a:pPr>
              <a:spcBef>
                <a:spcPts val="600"/>
              </a:spcBef>
            </a:pPr>
            <a:r>
              <a:rPr lang="en-US" sz="2600" b="1" dirty="0"/>
              <a:t>Example</a:t>
            </a:r>
            <a:r>
              <a:rPr lang="en-US" sz="2600" dirty="0"/>
              <a:t>: Use mathematical induction to show that if </a:t>
            </a:r>
            <a:r>
              <a:rPr lang="en-US" sz="2600" i="1" dirty="0"/>
              <a:t>S</a:t>
            </a:r>
            <a:r>
              <a:rPr lang="en-US" sz="2600" dirty="0"/>
              <a:t> is a finite set with n elements, where </a:t>
            </a:r>
            <a:r>
              <a:rPr lang="en-US" sz="2600" i="1" dirty="0"/>
              <a:t>n</a:t>
            </a:r>
            <a:r>
              <a:rPr lang="en-US" sz="2600" dirty="0"/>
              <a:t> is a nonnegative integer, then </a:t>
            </a:r>
            <a:r>
              <a:rPr lang="en-US" sz="2600" i="1" dirty="0"/>
              <a:t>S</a:t>
            </a:r>
            <a:r>
              <a:rPr lang="en-US" sz="2600" dirty="0"/>
              <a:t> has </a:t>
            </a:r>
            <a:r>
              <a:rPr lang="en-US" sz="2600" dirty="0">
                <a:ea typeface="Cambria Math" pitchFamily="18" charset="0"/>
              </a:rPr>
              <a:t>2</a:t>
            </a:r>
            <a:r>
              <a:rPr lang="en-US" sz="2600" i="1" baseline="30000" dirty="0"/>
              <a:t>n</a:t>
            </a:r>
            <a:r>
              <a:rPr lang="en-US" sz="2600" dirty="0"/>
              <a:t> subsets.</a:t>
            </a:r>
          </a:p>
          <a:p>
            <a:pPr>
              <a:spcBef>
                <a:spcPts val="600"/>
              </a:spcBef>
            </a:pPr>
            <a:r>
              <a:rPr lang="en-US" sz="2600" dirty="0"/>
              <a:t>        </a:t>
            </a:r>
            <a:r>
              <a:rPr lang="en-US" sz="2400" dirty="0"/>
              <a:t>(</a:t>
            </a:r>
            <a:r>
              <a:rPr lang="en-US" sz="2400" i="1" dirty="0"/>
              <a:t>Chapter </a:t>
            </a:r>
            <a:r>
              <a:rPr lang="en-US" sz="2400" dirty="0">
                <a:ea typeface="Cambria Math" pitchFamily="18" charset="0"/>
              </a:rPr>
              <a:t>6</a:t>
            </a:r>
            <a:r>
              <a:rPr lang="en-US" sz="2400" i="1" dirty="0"/>
              <a:t> uses combinatorial methods to prove this result.</a:t>
            </a:r>
            <a:r>
              <a:rPr lang="en-US" sz="2400" dirty="0"/>
              <a:t>)</a:t>
            </a:r>
          </a:p>
          <a:p>
            <a:pPr>
              <a:spcBef>
                <a:spcPts val="600"/>
              </a:spcBef>
            </a:pPr>
            <a:r>
              <a:rPr lang="en-US" sz="2600" b="1" dirty="0"/>
              <a:t>Solution</a:t>
            </a:r>
            <a:r>
              <a:rPr lang="en-US" sz="2600" dirty="0"/>
              <a:t>: Let </a:t>
            </a:r>
            <a:r>
              <a:rPr lang="en-US" sz="2600" i="1" dirty="0"/>
              <a:t>P</a:t>
            </a:r>
            <a:r>
              <a:rPr lang="en-US" sz="2600" dirty="0"/>
              <a:t>(</a:t>
            </a:r>
            <a:r>
              <a:rPr lang="en-US" sz="2600" i="1" dirty="0"/>
              <a:t>n</a:t>
            </a:r>
            <a:r>
              <a:rPr lang="en-US" sz="2600" dirty="0"/>
              <a:t>) be the proposition that a set with </a:t>
            </a:r>
            <a:r>
              <a:rPr lang="en-US" sz="2600" i="1" dirty="0"/>
              <a:t>n</a:t>
            </a:r>
            <a:r>
              <a:rPr lang="en-US" sz="2600" dirty="0"/>
              <a:t> elements has </a:t>
            </a:r>
            <a:r>
              <a:rPr lang="en-US" sz="2600" dirty="0">
                <a:ea typeface="Cambria Math" pitchFamily="18" charset="0"/>
              </a:rPr>
              <a:t>2</a:t>
            </a:r>
            <a:r>
              <a:rPr lang="en-US" sz="2600" i="1" baseline="30000" dirty="0"/>
              <a:t>n</a:t>
            </a:r>
            <a:r>
              <a:rPr lang="en-US" sz="2600" dirty="0"/>
              <a:t> subsets.</a:t>
            </a:r>
          </a:p>
          <a:p>
            <a:pPr lvl="1">
              <a:spcBef>
                <a:spcPts val="600"/>
              </a:spcBef>
            </a:pPr>
            <a:r>
              <a:rPr lang="en-US" sz="2600" dirty="0"/>
              <a:t>Basis Step: </a:t>
            </a:r>
            <a:r>
              <a:rPr lang="en-US" sz="2600" i="1" dirty="0"/>
              <a:t>P</a:t>
            </a:r>
            <a:r>
              <a:rPr lang="en-US" sz="2600" dirty="0"/>
              <a:t>(</a:t>
            </a:r>
            <a:r>
              <a:rPr lang="en-US" sz="2600" dirty="0">
                <a:ea typeface="Cambria Math" pitchFamily="18" charset="0"/>
              </a:rPr>
              <a:t>0</a:t>
            </a:r>
            <a:r>
              <a:rPr lang="en-US" sz="2600" dirty="0"/>
              <a:t>) is true, because the empty set has only itself as a subset and  </a:t>
            </a:r>
            <a:r>
              <a:rPr lang="en-US" sz="2600" dirty="0">
                <a:ea typeface="Cambria Math" pitchFamily="18" charset="0"/>
              </a:rPr>
              <a:t>2</a:t>
            </a:r>
            <a:r>
              <a:rPr lang="en-US" sz="2600" baseline="30000" dirty="0">
                <a:ea typeface="Cambria Math" pitchFamily="18" charset="0"/>
              </a:rPr>
              <a:t>0</a:t>
            </a:r>
            <a:r>
              <a:rPr lang="en-US" sz="2600" dirty="0"/>
              <a:t> = </a:t>
            </a:r>
            <a:r>
              <a:rPr lang="en-US" sz="2600" dirty="0">
                <a:ea typeface="Cambria Math" pitchFamily="18" charset="0"/>
              </a:rPr>
              <a:t>1</a:t>
            </a:r>
            <a:r>
              <a:rPr lang="en-US" sz="2600" dirty="0"/>
              <a:t>.</a:t>
            </a:r>
          </a:p>
          <a:p>
            <a:pPr lvl="1">
              <a:spcBef>
                <a:spcPts val="600"/>
              </a:spcBef>
            </a:pPr>
            <a:r>
              <a:rPr lang="en-US" sz="2600" dirty="0"/>
              <a:t>Inductive Step: Assume </a:t>
            </a:r>
            <a:r>
              <a:rPr lang="en-US" sz="2600" i="1" dirty="0"/>
              <a:t>P</a:t>
            </a:r>
            <a:r>
              <a:rPr lang="en-US" sz="2600" dirty="0"/>
              <a:t>(</a:t>
            </a:r>
            <a:r>
              <a:rPr lang="en-US" sz="2600" i="1" dirty="0"/>
              <a:t>k</a:t>
            </a:r>
            <a:r>
              <a:rPr lang="en-US" sz="2600" dirty="0"/>
              <a:t>) is true for an arbitrary nonnegative integer </a:t>
            </a:r>
            <a:r>
              <a:rPr lang="en-US" sz="2600" i="1" dirty="0"/>
              <a:t>k</a:t>
            </a:r>
            <a:r>
              <a:rPr lang="en-US" sz="2600" dirty="0"/>
              <a:t>.</a:t>
            </a:r>
          </a:p>
          <a:p>
            <a:pPr lvl="1">
              <a:spcBef>
                <a:spcPts val="600"/>
              </a:spcBef>
            </a:pPr>
            <a:endParaRPr lang="en-US" sz="2600" dirty="0"/>
          </a:p>
          <a:p>
            <a:pPr lvl="1">
              <a:spcBef>
                <a:spcPts val="600"/>
              </a:spcBef>
              <a:buNone/>
            </a:pPr>
            <a:endParaRPr lang="en-US" sz="2600" dirty="0"/>
          </a:p>
        </p:txBody>
      </p:sp>
    </p:spTree>
    <p:extLst>
      <p:ext uri="{BB962C8B-B14F-4D97-AF65-F5344CB8AC3E}">
        <p14:creationId xmlns:p14="http://schemas.microsoft.com/office/powerpoint/2010/main" val="157495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2</a:t>
            </a:r>
            <a:endParaRPr lang="en-US" dirty="0"/>
          </a:p>
        </p:txBody>
      </p:sp>
      <p:sp>
        <p:nvSpPr>
          <p:cNvPr id="9" name="Content Placeholder 2"/>
          <p:cNvSpPr>
            <a:spLocks noGrp="1"/>
          </p:cNvSpPr>
          <p:nvPr>
            <p:ph idx="1"/>
          </p:nvPr>
        </p:nvSpPr>
        <p:spPr>
          <a:xfrm>
            <a:off x="457200" y="1295400"/>
            <a:ext cx="8229600" cy="731520"/>
          </a:xfrm>
          <a:ln w="12700">
            <a:solidFill>
              <a:srgbClr val="04617B"/>
            </a:solidFill>
          </a:ln>
        </p:spPr>
        <p:txBody>
          <a:bodyPr/>
          <a:lstStyle/>
          <a:p>
            <a:r>
              <a:rPr lang="en-US" sz="2200" b="1" dirty="0"/>
              <a:t>Inductive Hypothesis</a:t>
            </a:r>
            <a:r>
              <a:rPr lang="en-US" sz="2200" dirty="0"/>
              <a:t>: For an arbitrary nonnegative integer </a:t>
            </a:r>
            <a:r>
              <a:rPr lang="en-US" sz="2200" i="1" dirty="0"/>
              <a:t>k</a:t>
            </a:r>
            <a:r>
              <a:rPr lang="en-US" sz="2200" dirty="0"/>
              <a:t>, every set with </a:t>
            </a:r>
            <a:r>
              <a:rPr lang="en-US" sz="2200" i="1" dirty="0"/>
              <a:t>k</a:t>
            </a:r>
            <a:r>
              <a:rPr lang="en-US" sz="2200" dirty="0"/>
              <a:t> elements has </a:t>
            </a:r>
            <a:r>
              <a:rPr lang="en-US" sz="2200" dirty="0">
                <a:ea typeface="Cambria Math" pitchFamily="18" charset="0"/>
              </a:rPr>
              <a:t>2</a:t>
            </a:r>
            <a:r>
              <a:rPr lang="en-US" sz="2200" i="1" baseline="30000" dirty="0"/>
              <a:t>k</a:t>
            </a:r>
            <a:r>
              <a:rPr lang="en-US" sz="2200" dirty="0"/>
              <a:t> subsets.</a:t>
            </a:r>
          </a:p>
          <a:p>
            <a:endParaRPr lang="en-US" sz="2200" dirty="0"/>
          </a:p>
        </p:txBody>
      </p:sp>
      <p:sp>
        <p:nvSpPr>
          <p:cNvPr id="4" name="Content Placeholder 3"/>
          <p:cNvSpPr>
            <a:spLocks noGrp="1"/>
          </p:cNvSpPr>
          <p:nvPr>
            <p:ph idx="13"/>
          </p:nvPr>
        </p:nvSpPr>
        <p:spPr>
          <a:xfrm>
            <a:off x="457200" y="2057400"/>
            <a:ext cx="8229600" cy="1752600"/>
          </a:xfrm>
        </p:spPr>
        <p:txBody>
          <a:bodyPr/>
          <a:lstStyle/>
          <a:p>
            <a:pPr marL="0" lvl="2" indent="0">
              <a:spcBef>
                <a:spcPts val="600"/>
              </a:spcBef>
              <a:buNone/>
            </a:pPr>
            <a:r>
              <a:rPr lang="en-US" dirty="0">
                <a:solidFill>
                  <a:prstClr val="black"/>
                </a:solidFill>
              </a:rPr>
              <a:t>Let </a:t>
            </a:r>
            <a:r>
              <a:rPr lang="en-US" i="1" dirty="0">
                <a:solidFill>
                  <a:prstClr val="black"/>
                </a:solidFill>
              </a:rPr>
              <a:t>T</a:t>
            </a:r>
            <a:r>
              <a:rPr lang="en-US" dirty="0">
                <a:solidFill>
                  <a:prstClr val="black"/>
                </a:solidFill>
              </a:rPr>
              <a:t> be a set with </a:t>
            </a:r>
            <a:r>
              <a:rPr lang="en-US" i="1" dirty="0">
                <a:solidFill>
                  <a:prstClr val="black"/>
                </a:solidFill>
              </a:rPr>
              <a:t>k</a:t>
            </a:r>
            <a:r>
              <a:rPr lang="en-US" dirty="0">
                <a:solidFill>
                  <a:prstClr val="black"/>
                </a:solidFill>
              </a:rPr>
              <a:t> + </a:t>
            </a:r>
            <a:r>
              <a:rPr lang="en-US" dirty="0">
                <a:solidFill>
                  <a:prstClr val="black"/>
                </a:solidFill>
                <a:ea typeface="Cambria Math" pitchFamily="18" charset="0"/>
              </a:rPr>
              <a:t>1</a:t>
            </a:r>
            <a:r>
              <a:rPr lang="en-US" dirty="0">
                <a:solidFill>
                  <a:prstClr val="black"/>
                </a:solidFill>
              </a:rPr>
              <a:t> elements. Then </a:t>
            </a:r>
            <a:r>
              <a:rPr lang="en-US" i="1" dirty="0">
                <a:solidFill>
                  <a:prstClr val="black"/>
                </a:solidFill>
              </a:rPr>
              <a:t>T</a:t>
            </a:r>
            <a:r>
              <a:rPr lang="en-US" dirty="0">
                <a:solidFill>
                  <a:prstClr val="black"/>
                </a:solidFill>
              </a:rPr>
              <a:t> = </a:t>
            </a:r>
            <a:r>
              <a:rPr lang="en-US" i="1" dirty="0">
                <a:solidFill>
                  <a:prstClr val="black"/>
                </a:solidFill>
              </a:rPr>
              <a:t>S</a:t>
            </a:r>
            <a:r>
              <a:rPr lang="en-US" dirty="0">
                <a:solidFill>
                  <a:prstClr val="black"/>
                </a:solidFill>
              </a:rPr>
              <a:t> </a:t>
            </a:r>
            <a:r>
              <a:rPr lang="en-US" dirty="0">
                <a:solidFill>
                  <a:prstClr val="black"/>
                </a:solidFill>
                <a:ea typeface="Cambria Math"/>
              </a:rPr>
              <a:t>∪</a:t>
            </a:r>
            <a:r>
              <a:rPr lang="en-US" dirty="0">
                <a:solidFill>
                  <a:prstClr val="black"/>
                </a:solidFill>
              </a:rPr>
              <a:t> {</a:t>
            </a:r>
            <a:r>
              <a:rPr lang="en-US" i="1" dirty="0">
                <a:solidFill>
                  <a:prstClr val="black"/>
                </a:solidFill>
              </a:rPr>
              <a:t>a</a:t>
            </a:r>
            <a:r>
              <a:rPr lang="en-US" dirty="0">
                <a:solidFill>
                  <a:prstClr val="black"/>
                </a:solidFill>
              </a:rPr>
              <a:t>}, where </a:t>
            </a:r>
            <a:r>
              <a:rPr lang="en-US" i="1" dirty="0">
                <a:solidFill>
                  <a:prstClr val="black"/>
                </a:solidFill>
              </a:rPr>
              <a:t>a</a:t>
            </a:r>
            <a:r>
              <a:rPr lang="en-US" dirty="0">
                <a:solidFill>
                  <a:prstClr val="black"/>
                </a:solidFill>
              </a:rPr>
              <a:t> </a:t>
            </a:r>
            <a:r>
              <a:rPr lang="en-US" dirty="0">
                <a:solidFill>
                  <a:prstClr val="black"/>
                </a:solidFill>
                <a:ea typeface="Cambria Math"/>
              </a:rPr>
              <a:t>∈</a:t>
            </a:r>
            <a:r>
              <a:rPr lang="en-US" dirty="0">
                <a:solidFill>
                  <a:prstClr val="black"/>
                </a:solidFill>
              </a:rPr>
              <a:t> </a:t>
            </a:r>
            <a:r>
              <a:rPr lang="en-US" i="1" dirty="0">
                <a:solidFill>
                  <a:prstClr val="black"/>
                </a:solidFill>
              </a:rPr>
              <a:t>T</a:t>
            </a:r>
            <a:r>
              <a:rPr lang="en-US" dirty="0">
                <a:solidFill>
                  <a:prstClr val="black"/>
                </a:solidFill>
              </a:rPr>
              <a:t> and </a:t>
            </a:r>
            <a:r>
              <a:rPr lang="en-US" i="1" dirty="0">
                <a:solidFill>
                  <a:prstClr val="black"/>
                </a:solidFill>
              </a:rPr>
              <a:t>S</a:t>
            </a:r>
            <a:r>
              <a:rPr lang="en-US" dirty="0">
                <a:solidFill>
                  <a:prstClr val="black"/>
                </a:solidFill>
              </a:rPr>
              <a:t> = </a:t>
            </a:r>
            <a:r>
              <a:rPr lang="en-US" i="1" dirty="0">
                <a:solidFill>
                  <a:prstClr val="black"/>
                </a:solidFill>
              </a:rPr>
              <a:t>T </a:t>
            </a:r>
            <a:r>
              <a:rPr lang="en-US" dirty="0">
                <a:solidFill>
                  <a:prstClr val="black"/>
                </a:solidFill>
                <a:ea typeface="Cambria Math"/>
              </a:rPr>
              <a:t>−</a:t>
            </a:r>
            <a:r>
              <a:rPr lang="en-US" dirty="0">
                <a:solidFill>
                  <a:prstClr val="black"/>
                </a:solidFill>
              </a:rPr>
              <a:t> {</a:t>
            </a:r>
            <a:r>
              <a:rPr lang="en-US" i="1" dirty="0">
                <a:solidFill>
                  <a:prstClr val="black"/>
                </a:solidFill>
              </a:rPr>
              <a:t>a</a:t>
            </a:r>
            <a:r>
              <a:rPr lang="en-US" dirty="0">
                <a:solidFill>
                  <a:prstClr val="black"/>
                </a:solidFill>
              </a:rPr>
              <a:t>}.  Hence |</a:t>
            </a:r>
            <a:r>
              <a:rPr lang="en-US" i="1" dirty="0">
                <a:solidFill>
                  <a:prstClr val="black"/>
                </a:solidFill>
              </a:rPr>
              <a:t>S</a:t>
            </a:r>
            <a:r>
              <a:rPr lang="en-US" dirty="0">
                <a:solidFill>
                  <a:prstClr val="black"/>
                </a:solidFill>
              </a:rPr>
              <a:t>| = </a:t>
            </a:r>
            <a:r>
              <a:rPr lang="en-US" i="1" dirty="0">
                <a:solidFill>
                  <a:prstClr val="black"/>
                </a:solidFill>
              </a:rPr>
              <a:t>k</a:t>
            </a:r>
            <a:r>
              <a:rPr lang="en-US" dirty="0">
                <a:solidFill>
                  <a:prstClr val="black"/>
                </a:solidFill>
              </a:rPr>
              <a:t>.</a:t>
            </a:r>
          </a:p>
          <a:p>
            <a:pPr marL="0" lvl="2" indent="0">
              <a:spcBef>
                <a:spcPts val="600"/>
              </a:spcBef>
              <a:buNone/>
            </a:pPr>
            <a:r>
              <a:rPr lang="en-US" dirty="0">
                <a:solidFill>
                  <a:prstClr val="black"/>
                </a:solidFill>
              </a:rPr>
              <a:t>For each subset </a:t>
            </a:r>
            <a:r>
              <a:rPr lang="en-US" i="1" dirty="0">
                <a:solidFill>
                  <a:prstClr val="black"/>
                </a:solidFill>
              </a:rPr>
              <a:t>X</a:t>
            </a:r>
            <a:r>
              <a:rPr lang="en-US" dirty="0">
                <a:solidFill>
                  <a:prstClr val="black"/>
                </a:solidFill>
              </a:rPr>
              <a:t> of </a:t>
            </a:r>
            <a:r>
              <a:rPr lang="en-US" i="1" dirty="0">
                <a:solidFill>
                  <a:prstClr val="black"/>
                </a:solidFill>
              </a:rPr>
              <a:t>S</a:t>
            </a:r>
            <a:r>
              <a:rPr lang="en-US" dirty="0">
                <a:solidFill>
                  <a:prstClr val="black"/>
                </a:solidFill>
              </a:rPr>
              <a:t>, there are exactly two subsets of </a:t>
            </a:r>
            <a:r>
              <a:rPr lang="en-US" i="1" dirty="0">
                <a:solidFill>
                  <a:prstClr val="black"/>
                </a:solidFill>
              </a:rPr>
              <a:t>T</a:t>
            </a:r>
            <a:r>
              <a:rPr lang="en-US" dirty="0">
                <a:solidFill>
                  <a:prstClr val="black"/>
                </a:solidFill>
              </a:rPr>
              <a:t>, i.e., </a:t>
            </a:r>
            <a:r>
              <a:rPr lang="en-US" i="1" dirty="0">
                <a:solidFill>
                  <a:prstClr val="black"/>
                </a:solidFill>
              </a:rPr>
              <a:t>X</a:t>
            </a:r>
            <a:r>
              <a:rPr lang="en-US" dirty="0">
                <a:solidFill>
                  <a:prstClr val="black"/>
                </a:solidFill>
              </a:rPr>
              <a:t> and </a:t>
            </a:r>
            <a:r>
              <a:rPr lang="en-US" i="1" dirty="0">
                <a:solidFill>
                  <a:prstClr val="black"/>
                </a:solidFill>
              </a:rPr>
              <a:t>X</a:t>
            </a:r>
            <a:r>
              <a:rPr lang="en-US" dirty="0">
                <a:solidFill>
                  <a:prstClr val="black"/>
                </a:solidFill>
              </a:rPr>
              <a:t> </a:t>
            </a:r>
            <a:r>
              <a:rPr lang="en-US" dirty="0">
                <a:solidFill>
                  <a:prstClr val="black"/>
                </a:solidFill>
                <a:ea typeface="Cambria Math"/>
              </a:rPr>
              <a:t>∪ {</a:t>
            </a:r>
            <a:r>
              <a:rPr lang="en-US" i="1" dirty="0">
                <a:solidFill>
                  <a:prstClr val="black"/>
                </a:solidFill>
                <a:ea typeface="Cambria Math"/>
              </a:rPr>
              <a:t>a</a:t>
            </a:r>
            <a:r>
              <a:rPr lang="en-US" dirty="0">
                <a:solidFill>
                  <a:prstClr val="black"/>
                </a:solidFill>
                <a:ea typeface="Cambria Math"/>
              </a:rPr>
              <a:t>}. </a:t>
            </a:r>
          </a:p>
        </p:txBody>
      </p:sp>
      <p:pic>
        <p:nvPicPr>
          <p:cNvPr id="10" name="Picture 4" descr="Generating subsets of a set with k plus one elements. Here T equals S union left brace A right brac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971800" y="3429000"/>
            <a:ext cx="2880360" cy="192024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440680"/>
            <a:ext cx="8229600" cy="1188720"/>
          </a:xfrm>
        </p:spPr>
        <p:txBody>
          <a:bodyPr/>
          <a:lstStyle/>
          <a:p>
            <a:pPr marL="0" lvl="2" indent="0">
              <a:spcBef>
                <a:spcPts val="600"/>
              </a:spcBef>
              <a:buNone/>
            </a:pPr>
            <a:r>
              <a:rPr lang="en-US" dirty="0">
                <a:solidFill>
                  <a:prstClr val="black"/>
                </a:solidFill>
                <a:ea typeface="Cambria Math"/>
              </a:rPr>
              <a:t>By the inductive hypothesis </a:t>
            </a:r>
            <a:r>
              <a:rPr lang="en-US" i="1" dirty="0">
                <a:solidFill>
                  <a:prstClr val="black"/>
                </a:solidFill>
                <a:ea typeface="Cambria Math"/>
              </a:rPr>
              <a:t>S </a:t>
            </a:r>
            <a:r>
              <a:rPr lang="en-US" dirty="0">
                <a:solidFill>
                  <a:prstClr val="black"/>
                </a:solidFill>
                <a:ea typeface="Cambria Math"/>
              </a:rPr>
              <a:t> has </a:t>
            </a:r>
            <a:r>
              <a:rPr lang="en-US" dirty="0">
                <a:solidFill>
                  <a:prstClr val="black"/>
                </a:solidFill>
                <a:ea typeface="Cambria Math" pitchFamily="18" charset="0"/>
              </a:rPr>
              <a:t>2</a:t>
            </a:r>
            <a:r>
              <a:rPr lang="en-US" i="1" baseline="30000" dirty="0">
                <a:solidFill>
                  <a:prstClr val="black"/>
                </a:solidFill>
              </a:rPr>
              <a:t>k </a:t>
            </a:r>
            <a:r>
              <a:rPr lang="en-US" dirty="0">
                <a:solidFill>
                  <a:prstClr val="black"/>
                </a:solidFill>
              </a:rPr>
              <a:t>subsets. Since there are two subsets of T  for each subset of </a:t>
            </a:r>
            <a:r>
              <a:rPr lang="en-US" i="1" dirty="0">
                <a:solidFill>
                  <a:prstClr val="black"/>
                </a:solidFill>
              </a:rPr>
              <a:t>S</a:t>
            </a:r>
            <a:r>
              <a:rPr lang="en-US" dirty="0">
                <a:solidFill>
                  <a:prstClr val="black"/>
                </a:solidFill>
              </a:rPr>
              <a:t>, the number of subsets of </a:t>
            </a:r>
            <a:r>
              <a:rPr lang="en-US" i="1" dirty="0">
                <a:solidFill>
                  <a:prstClr val="black"/>
                </a:solidFill>
              </a:rPr>
              <a:t>T</a:t>
            </a:r>
            <a:r>
              <a:rPr lang="en-US" dirty="0">
                <a:solidFill>
                  <a:prstClr val="black"/>
                </a:solidFill>
              </a:rPr>
              <a:t>  is </a:t>
            </a:r>
            <a:r>
              <a:rPr lang="en-US" dirty="0">
                <a:solidFill>
                  <a:prstClr val="black"/>
                </a:solidFill>
                <a:ea typeface="Cambria Math" pitchFamily="18" charset="0"/>
              </a:rPr>
              <a:t>2</a:t>
            </a:r>
            <a:r>
              <a:rPr lang="en-US" i="1" baseline="30000" dirty="0">
                <a:solidFill>
                  <a:prstClr val="black"/>
                </a:solidFill>
              </a:rPr>
              <a:t> </a:t>
            </a:r>
            <a:r>
              <a:rPr lang="en-US" dirty="0">
                <a:solidFill>
                  <a:prstClr val="black"/>
                </a:solidFill>
                <a:ea typeface="Cambria Math"/>
              </a:rPr>
              <a:t>∙</a:t>
            </a:r>
            <a:r>
              <a:rPr lang="en-US" dirty="0">
                <a:solidFill>
                  <a:prstClr val="black"/>
                </a:solidFill>
                <a:ea typeface="Cambria Math" pitchFamily="18" charset="0"/>
              </a:rPr>
              <a:t>2</a:t>
            </a:r>
            <a:r>
              <a:rPr lang="en-US" i="1" baseline="30000" dirty="0">
                <a:solidFill>
                  <a:prstClr val="black"/>
                </a:solidFill>
              </a:rPr>
              <a:t>k </a:t>
            </a:r>
            <a:r>
              <a:rPr lang="en-US" dirty="0">
                <a:solidFill>
                  <a:prstClr val="black"/>
                </a:solidFill>
              </a:rPr>
              <a:t>= </a:t>
            </a:r>
            <a:r>
              <a:rPr lang="en-US" dirty="0">
                <a:solidFill>
                  <a:prstClr val="black"/>
                </a:solidFill>
                <a:ea typeface="Cambria Math" pitchFamily="18" charset="0"/>
              </a:rPr>
              <a:t>2</a:t>
            </a:r>
            <a:r>
              <a:rPr lang="en-US" i="1" baseline="30000" dirty="0">
                <a:solidFill>
                  <a:prstClr val="black"/>
                </a:solidFill>
              </a:rPr>
              <a:t>k</a:t>
            </a:r>
            <a:r>
              <a:rPr lang="en-US" baseline="30000" dirty="0">
                <a:solidFill>
                  <a:prstClr val="black"/>
                </a:solidFill>
              </a:rPr>
              <a:t>+</a:t>
            </a:r>
            <a:r>
              <a:rPr lang="en-US" baseline="30000" dirty="0">
                <a:solidFill>
                  <a:prstClr val="black"/>
                </a:solidFill>
                <a:ea typeface="Cambria Math" pitchFamily="18" charset="0"/>
              </a:rPr>
              <a:t>1</a:t>
            </a:r>
            <a:r>
              <a:rPr lang="en-US" dirty="0">
                <a:solidFill>
                  <a:prstClr val="black"/>
                </a:solidFill>
              </a:rPr>
              <a:t> .</a:t>
            </a:r>
          </a:p>
        </p:txBody>
      </p:sp>
      <p:sp>
        <p:nvSpPr>
          <p:cNvPr id="11" name="Text Placeholder 6"/>
          <p:cNvSpPr>
            <a:spLocks noGrp="1"/>
          </p:cNvSpPr>
          <p:nvPr>
            <p:ph type="body" sz="quarter" idx="16"/>
          </p:nvPr>
        </p:nvSpPr>
        <p:spPr>
          <a:xfrm>
            <a:off x="3465576" y="6477000"/>
            <a:ext cx="2212848" cy="182880"/>
          </a:xfrm>
        </p:spPr>
        <p:txBody>
          <a:bodyPr/>
          <a:lstStyle/>
          <a:p>
            <a:r>
              <a:rPr lang="en-IN" sz="1200" dirty="0">
                <a:hlinkClick r:id="rId3" action="ppaction://hlinksldjump"/>
              </a:rPr>
              <a:t>Jump to long description</a:t>
            </a:r>
            <a:endParaRPr lang="en-IN" sz="1200" dirty="0"/>
          </a:p>
        </p:txBody>
      </p:sp>
    </p:spTree>
    <p:extLst>
      <p:ext uri="{BB962C8B-B14F-4D97-AF65-F5344CB8AC3E}">
        <p14:creationId xmlns:p14="http://schemas.microsoft.com/office/powerpoint/2010/main" val="236816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1</a:t>
            </a:r>
            <a:endParaRPr lang="en-US" dirty="0"/>
          </a:p>
        </p:txBody>
      </p:sp>
      <p:sp>
        <p:nvSpPr>
          <p:cNvPr id="3" name="Content Placeholder 2"/>
          <p:cNvSpPr>
            <a:spLocks noGrp="1"/>
          </p:cNvSpPr>
          <p:nvPr>
            <p:ph idx="1"/>
          </p:nvPr>
        </p:nvSpPr>
        <p:spPr>
          <a:xfrm>
            <a:off x="457200" y="1295400"/>
            <a:ext cx="8229600" cy="1447800"/>
          </a:xfrm>
        </p:spPr>
        <p:txBody>
          <a:bodyPr/>
          <a:lstStyle/>
          <a:p>
            <a:pPr lvl="0">
              <a:spcBef>
                <a:spcPts val="600"/>
              </a:spcBef>
            </a:pPr>
            <a:r>
              <a:rPr lang="en-US" sz="2000" b="1" dirty="0">
                <a:solidFill>
                  <a:prstClr val="black"/>
                </a:solidFill>
              </a:rPr>
              <a:t>Example</a:t>
            </a:r>
            <a:r>
              <a:rPr lang="en-US" sz="2000" dirty="0">
                <a:solidFill>
                  <a:prstClr val="black"/>
                </a:solidFill>
              </a:rPr>
              <a:t>: Show that every </a:t>
            </a:r>
            <a:r>
              <a:rPr lang="en-US" sz="2000" dirty="0">
                <a:solidFill>
                  <a:prstClr val="black"/>
                </a:solidFill>
                <a:ea typeface="Cambria Math" pitchFamily="18" charset="0"/>
              </a:rPr>
              <a:t>2</a:t>
            </a:r>
            <a:r>
              <a:rPr lang="en-US" sz="2000" i="1" baseline="30000" dirty="0">
                <a:solidFill>
                  <a:prstClr val="black"/>
                </a:solidFill>
              </a:rPr>
              <a:t>n</a:t>
            </a:r>
            <a:r>
              <a:rPr lang="en-US" sz="2000" dirty="0">
                <a:solidFill>
                  <a:prstClr val="black"/>
                </a:solidFill>
              </a:rPr>
              <a:t> </a:t>
            </a:r>
            <a:r>
              <a:rPr lang="en-US" sz="2000" dirty="0">
                <a:solidFill>
                  <a:prstClr val="black"/>
                </a:solidFill>
                <a:ea typeface="Cambria Math" pitchFamily="18" charset="0"/>
              </a:rPr>
              <a:t>× 2</a:t>
            </a:r>
            <a:r>
              <a:rPr lang="en-US" sz="2000" i="1" baseline="30000" dirty="0">
                <a:solidFill>
                  <a:prstClr val="black"/>
                </a:solidFill>
              </a:rPr>
              <a:t>n</a:t>
            </a:r>
            <a:r>
              <a:rPr lang="en-US" sz="2000" dirty="0">
                <a:solidFill>
                  <a:prstClr val="black"/>
                </a:solidFill>
              </a:rPr>
              <a:t> checkerboard with one square removed can be tiled using right </a:t>
            </a:r>
            <a:r>
              <a:rPr lang="en-US" sz="2000" dirty="0" err="1">
                <a:solidFill>
                  <a:prstClr val="black"/>
                </a:solidFill>
              </a:rPr>
              <a:t>triominoes</a:t>
            </a:r>
            <a:r>
              <a:rPr lang="en-US" sz="2000" dirty="0">
                <a:solidFill>
                  <a:prstClr val="black"/>
                </a:solidFill>
              </a:rPr>
              <a:t>.</a:t>
            </a:r>
          </a:p>
          <a:p>
            <a:pPr marL="274320" lvl="0">
              <a:spcBef>
                <a:spcPts val="0"/>
              </a:spcBef>
              <a:spcAft>
                <a:spcPts val="300"/>
              </a:spcAft>
            </a:pPr>
            <a:r>
              <a:rPr lang="en-US" sz="2000" dirty="0">
                <a:solidFill>
                  <a:prstClr val="black"/>
                </a:solidFill>
              </a:rPr>
              <a:t>A right </a:t>
            </a:r>
            <a:r>
              <a:rPr lang="en-US" sz="2000" dirty="0" err="1">
                <a:solidFill>
                  <a:prstClr val="black"/>
                </a:solidFill>
              </a:rPr>
              <a:t>triomino</a:t>
            </a:r>
            <a:r>
              <a:rPr lang="en-US" sz="2000" dirty="0">
                <a:solidFill>
                  <a:prstClr val="black"/>
                </a:solidFill>
              </a:rPr>
              <a:t> is an L-shaped tile which covers</a:t>
            </a:r>
          </a:p>
          <a:p>
            <a:pPr marL="274320" lvl="0">
              <a:spcBef>
                <a:spcPts val="0"/>
              </a:spcBef>
              <a:spcAft>
                <a:spcPts val="300"/>
              </a:spcAft>
            </a:pPr>
            <a:r>
              <a:rPr lang="en-US" sz="2000" dirty="0">
                <a:solidFill>
                  <a:prstClr val="black"/>
                </a:solidFill>
              </a:rPr>
              <a:t>three squares at a time.</a:t>
            </a:r>
          </a:p>
        </p:txBody>
      </p:sp>
      <p:pic>
        <p:nvPicPr>
          <p:cNvPr id="11" name="Picture 3" descr="A right triomino.&#10;A right triomino is an L-shaped tile which covers three squares at a tim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801626"/>
            <a:ext cx="2206937" cy="9144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2895600"/>
            <a:ext cx="8229600" cy="1746176"/>
          </a:xfrm>
        </p:spPr>
        <p:txBody>
          <a:bodyPr/>
          <a:lstStyle/>
          <a:p>
            <a:pPr lvl="0">
              <a:spcBef>
                <a:spcPts val="600"/>
              </a:spcBef>
            </a:pPr>
            <a:r>
              <a:rPr lang="en-US" sz="2000" b="1" dirty="0">
                <a:solidFill>
                  <a:prstClr val="black"/>
                </a:solidFill>
              </a:rPr>
              <a:t>Solution</a:t>
            </a:r>
            <a:r>
              <a:rPr lang="en-US" sz="2000" dirty="0">
                <a:solidFill>
                  <a:prstClr val="black"/>
                </a:solidFill>
              </a:rPr>
              <a:t>: Let </a:t>
            </a:r>
            <a:r>
              <a:rPr lang="en-US" sz="2000" i="1" dirty="0">
                <a:solidFill>
                  <a:prstClr val="black"/>
                </a:solidFill>
              </a:rPr>
              <a:t>P</a:t>
            </a:r>
            <a:r>
              <a:rPr lang="en-US" sz="2000" dirty="0">
                <a:solidFill>
                  <a:prstClr val="black"/>
                </a:solidFill>
              </a:rPr>
              <a:t>(</a:t>
            </a:r>
            <a:r>
              <a:rPr lang="en-US" sz="2000" i="1" dirty="0">
                <a:solidFill>
                  <a:prstClr val="black"/>
                </a:solidFill>
              </a:rPr>
              <a:t>n</a:t>
            </a:r>
            <a:r>
              <a:rPr lang="en-US" sz="2000" dirty="0">
                <a:solidFill>
                  <a:prstClr val="black"/>
                </a:solidFill>
              </a:rPr>
              <a:t>) be the proposition that every </a:t>
            </a:r>
            <a:r>
              <a:rPr lang="en-US" sz="2000" dirty="0">
                <a:solidFill>
                  <a:prstClr val="black"/>
                </a:solidFill>
                <a:ea typeface="Cambria Math" pitchFamily="18" charset="0"/>
              </a:rPr>
              <a:t>2</a:t>
            </a:r>
            <a:r>
              <a:rPr lang="en-US" sz="2000" i="1" baseline="30000" dirty="0">
                <a:solidFill>
                  <a:prstClr val="black"/>
                </a:solidFill>
              </a:rPr>
              <a:t>n</a:t>
            </a:r>
            <a:r>
              <a:rPr lang="en-US" sz="2000" dirty="0">
                <a:solidFill>
                  <a:prstClr val="black"/>
                </a:solidFill>
              </a:rPr>
              <a:t> </a:t>
            </a:r>
            <a:r>
              <a:rPr lang="en-US" sz="2000" dirty="0">
                <a:solidFill>
                  <a:prstClr val="black"/>
                </a:solidFill>
                <a:ea typeface="Cambria Math" pitchFamily="18" charset="0"/>
              </a:rPr>
              <a:t>× 2</a:t>
            </a:r>
            <a:r>
              <a:rPr lang="en-US" sz="2000" i="1" baseline="30000" dirty="0">
                <a:solidFill>
                  <a:prstClr val="black"/>
                </a:solidFill>
              </a:rPr>
              <a:t>n</a:t>
            </a:r>
            <a:r>
              <a:rPr lang="en-US" sz="2000" dirty="0">
                <a:solidFill>
                  <a:prstClr val="black"/>
                </a:solidFill>
              </a:rPr>
              <a:t> checkerboard with one square removed can be tiled using right </a:t>
            </a:r>
            <a:r>
              <a:rPr lang="en-US" sz="2000" dirty="0" err="1">
                <a:solidFill>
                  <a:prstClr val="black"/>
                </a:solidFill>
              </a:rPr>
              <a:t>triominoes</a:t>
            </a:r>
            <a:r>
              <a:rPr lang="en-US" sz="2000" dirty="0">
                <a:solidFill>
                  <a:prstClr val="black"/>
                </a:solidFill>
              </a:rPr>
              <a:t>. Use mathematical induction to prove that </a:t>
            </a:r>
            <a:r>
              <a:rPr lang="en-US" sz="2000" i="1" dirty="0">
                <a:solidFill>
                  <a:prstClr val="black"/>
                </a:solidFill>
              </a:rPr>
              <a:t>P</a:t>
            </a:r>
            <a:r>
              <a:rPr lang="en-US" sz="2000" dirty="0">
                <a:solidFill>
                  <a:prstClr val="black"/>
                </a:solidFill>
              </a:rPr>
              <a:t>(</a:t>
            </a:r>
            <a:r>
              <a:rPr lang="en-US" sz="2000" i="1" dirty="0">
                <a:solidFill>
                  <a:prstClr val="black"/>
                </a:solidFill>
              </a:rPr>
              <a:t>n</a:t>
            </a:r>
            <a:r>
              <a:rPr lang="en-US" sz="2000" dirty="0">
                <a:solidFill>
                  <a:prstClr val="black"/>
                </a:solidFill>
              </a:rPr>
              <a:t>) is true for all positive integers </a:t>
            </a:r>
            <a:r>
              <a:rPr lang="en-US" sz="2000" i="1" dirty="0">
                <a:solidFill>
                  <a:prstClr val="black"/>
                </a:solidFill>
              </a:rPr>
              <a:t>n</a:t>
            </a:r>
            <a:r>
              <a:rPr lang="en-US" sz="2000" dirty="0">
                <a:solidFill>
                  <a:prstClr val="black"/>
                </a:solidFill>
              </a:rPr>
              <a:t>.</a:t>
            </a:r>
          </a:p>
          <a:p>
            <a:pPr lvl="1">
              <a:spcBef>
                <a:spcPts val="600"/>
              </a:spcBef>
            </a:pPr>
            <a:r>
              <a:rPr lang="en-US" sz="1800" dirty="0">
                <a:solidFill>
                  <a:prstClr val="black"/>
                </a:solidFill>
              </a:rPr>
              <a:t>BASIS STEP:  P(</a:t>
            </a:r>
            <a:r>
              <a:rPr lang="en-US" sz="1800" dirty="0">
                <a:solidFill>
                  <a:prstClr val="black"/>
                </a:solidFill>
                <a:ea typeface="Cambria Math" pitchFamily="18" charset="0"/>
              </a:rPr>
              <a:t>1</a:t>
            </a:r>
            <a:r>
              <a:rPr lang="en-US" sz="1800" dirty="0">
                <a:solidFill>
                  <a:prstClr val="black"/>
                </a:solidFill>
              </a:rPr>
              <a:t>) is true, because each of the four </a:t>
            </a:r>
            <a:r>
              <a:rPr lang="en-US" sz="1800" dirty="0">
                <a:solidFill>
                  <a:prstClr val="black"/>
                </a:solidFill>
                <a:ea typeface="Cambria Math" pitchFamily="18" charset="0"/>
              </a:rPr>
              <a:t>2</a:t>
            </a:r>
            <a:r>
              <a:rPr lang="en-US" sz="1800" dirty="0">
                <a:solidFill>
                  <a:prstClr val="black"/>
                </a:solidFill>
              </a:rPr>
              <a:t> </a:t>
            </a:r>
            <a:r>
              <a:rPr lang="en-US" sz="1800" dirty="0">
                <a:solidFill>
                  <a:prstClr val="black"/>
                </a:solidFill>
                <a:ea typeface="Cambria Math" pitchFamily="18" charset="0"/>
              </a:rPr>
              <a:t>× 2</a:t>
            </a:r>
            <a:r>
              <a:rPr lang="en-US" sz="1800" dirty="0">
                <a:solidFill>
                  <a:prstClr val="black"/>
                </a:solidFill>
              </a:rPr>
              <a:t> checkerboards with one square removed can be tiled using one right </a:t>
            </a:r>
            <a:r>
              <a:rPr lang="en-US" sz="1800" dirty="0" err="1">
                <a:solidFill>
                  <a:prstClr val="black"/>
                </a:solidFill>
              </a:rPr>
              <a:t>triomino</a:t>
            </a:r>
            <a:r>
              <a:rPr lang="en-US" sz="1800" dirty="0">
                <a:solidFill>
                  <a:prstClr val="black"/>
                </a:solidFill>
              </a:rPr>
              <a:t>.</a:t>
            </a:r>
          </a:p>
        </p:txBody>
      </p:sp>
      <p:pic>
        <p:nvPicPr>
          <p:cNvPr id="12" name="Picture 5" descr="Tiling 2 multiply 2 checkerboards with one square removed."/>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108579" y="4800600"/>
            <a:ext cx="4926842" cy="914400"/>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57200" y="5913120"/>
            <a:ext cx="8229600" cy="640080"/>
          </a:xfrm>
        </p:spPr>
        <p:txBody>
          <a:bodyPr/>
          <a:lstStyle/>
          <a:p>
            <a:pPr lvl="1">
              <a:spcBef>
                <a:spcPts val="600"/>
              </a:spcBef>
            </a:pPr>
            <a:r>
              <a:rPr lang="en-US" sz="1800" dirty="0">
                <a:solidFill>
                  <a:prstClr val="black"/>
                </a:solidFill>
              </a:rPr>
              <a:t>INDUCTIVE STEP:  Assume that  </a:t>
            </a:r>
            <a:r>
              <a:rPr lang="en-US" sz="1800" i="1" dirty="0">
                <a:solidFill>
                  <a:prstClr val="black"/>
                </a:solidFill>
              </a:rPr>
              <a:t>P</a:t>
            </a:r>
            <a:r>
              <a:rPr lang="en-US" sz="1800" dirty="0">
                <a:solidFill>
                  <a:prstClr val="black"/>
                </a:solidFill>
              </a:rPr>
              <a:t>(</a:t>
            </a:r>
            <a:r>
              <a:rPr lang="en-US" sz="1800" i="1" dirty="0">
                <a:solidFill>
                  <a:prstClr val="black"/>
                </a:solidFill>
              </a:rPr>
              <a:t>k</a:t>
            </a:r>
            <a:r>
              <a:rPr lang="en-US" sz="1800" dirty="0">
                <a:solidFill>
                  <a:prstClr val="black"/>
                </a:solidFill>
              </a:rPr>
              <a:t>) is true for every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checkerboard, for some positive integer </a:t>
            </a:r>
            <a:r>
              <a:rPr lang="en-US" sz="1800" i="1" dirty="0">
                <a:solidFill>
                  <a:prstClr val="black"/>
                </a:solidFill>
              </a:rPr>
              <a:t>k</a:t>
            </a:r>
            <a:r>
              <a:rPr lang="en-US" sz="1800" dirty="0">
                <a:solidFill>
                  <a:prstClr val="black"/>
                </a:solidFill>
              </a:rPr>
              <a:t>.</a:t>
            </a:r>
          </a:p>
        </p:txBody>
      </p:sp>
      <p:sp>
        <p:nvSpPr>
          <p:cNvPr id="14" name="Text Placeholder 7"/>
          <p:cNvSpPr>
            <a:spLocks noGrp="1"/>
          </p:cNvSpPr>
          <p:nvPr>
            <p:ph type="body" sz="quarter" idx="18"/>
          </p:nvPr>
        </p:nvSpPr>
        <p:spPr>
          <a:xfrm>
            <a:off x="3465576" y="6477000"/>
            <a:ext cx="2212848" cy="182880"/>
          </a:xfrm>
        </p:spPr>
        <p:txBody>
          <a:bodyPr/>
          <a:lstStyle/>
          <a:p>
            <a:pPr lvl="0"/>
            <a:r>
              <a:rPr lang="en-IN" sz="1200" dirty="0">
                <a:solidFill>
                  <a:prstClr val="black"/>
                </a:solidFill>
                <a:hlinkClick r:id="rId4"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30059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2</a:t>
            </a:r>
            <a:endParaRPr lang="en-US" dirty="0"/>
          </a:p>
        </p:txBody>
      </p:sp>
      <p:sp>
        <p:nvSpPr>
          <p:cNvPr id="9" name="Content Placeholder 2"/>
          <p:cNvSpPr>
            <a:spLocks noGrp="1"/>
          </p:cNvSpPr>
          <p:nvPr>
            <p:ph idx="1"/>
          </p:nvPr>
        </p:nvSpPr>
        <p:spPr>
          <a:ln w="12700">
            <a:solidFill>
              <a:srgbClr val="1A587B"/>
            </a:solidFill>
          </a:ln>
        </p:spPr>
        <p:txBody>
          <a:bodyPr/>
          <a:lstStyle/>
          <a:p>
            <a:r>
              <a:rPr lang="en-US" sz="2000" b="1" dirty="0"/>
              <a:t>Inductive Hypothesis</a:t>
            </a:r>
            <a:r>
              <a:rPr lang="en-US" sz="2000" dirty="0"/>
              <a:t>: Every </a:t>
            </a:r>
            <a:r>
              <a:rPr lang="en-US" sz="2000" dirty="0">
                <a:ea typeface="Cambria Math" pitchFamily="18" charset="0"/>
              </a:rPr>
              <a:t>2</a:t>
            </a:r>
            <a:r>
              <a:rPr lang="en-US" sz="2000" i="1" baseline="30000" dirty="0"/>
              <a:t>k</a:t>
            </a:r>
            <a:r>
              <a:rPr lang="en-US" sz="2000" dirty="0"/>
              <a:t> </a:t>
            </a:r>
            <a:r>
              <a:rPr lang="en-US" sz="2000" dirty="0">
                <a:ea typeface="Cambria Math" pitchFamily="18" charset="0"/>
              </a:rPr>
              <a:t>× 2</a:t>
            </a:r>
            <a:r>
              <a:rPr lang="en-US" sz="2000" i="1" baseline="30000" dirty="0"/>
              <a:t>k</a:t>
            </a:r>
            <a:r>
              <a:rPr lang="en-US" sz="2000" dirty="0"/>
              <a:t> checkerboard, for some positive integer </a:t>
            </a:r>
            <a:r>
              <a:rPr lang="en-US" sz="2000" i="1" dirty="0"/>
              <a:t>k</a:t>
            </a:r>
            <a:r>
              <a:rPr lang="en-US" sz="2000" dirty="0"/>
              <a:t>,  with one square removed can be tiled using right </a:t>
            </a:r>
            <a:r>
              <a:rPr lang="en-US" sz="2000" dirty="0" err="1"/>
              <a:t>triominoes</a:t>
            </a:r>
            <a:r>
              <a:rPr lang="en-US" sz="2000" dirty="0"/>
              <a:t>.</a:t>
            </a:r>
          </a:p>
        </p:txBody>
      </p:sp>
      <p:sp>
        <p:nvSpPr>
          <p:cNvPr id="4" name="Content Placeholder 3"/>
          <p:cNvSpPr>
            <a:spLocks noGrp="1"/>
          </p:cNvSpPr>
          <p:nvPr>
            <p:ph idx="13"/>
          </p:nvPr>
        </p:nvSpPr>
        <p:spPr>
          <a:xfrm>
            <a:off x="457200" y="2179320"/>
            <a:ext cx="8229600" cy="640080"/>
          </a:xfrm>
        </p:spPr>
        <p:txBody>
          <a:bodyPr/>
          <a:lstStyle/>
          <a:p>
            <a:pPr marL="0" lvl="2" indent="0">
              <a:spcBef>
                <a:spcPts val="900"/>
              </a:spcBef>
              <a:buNone/>
            </a:pPr>
            <a:r>
              <a:rPr lang="en-US" sz="1800" dirty="0">
                <a:solidFill>
                  <a:prstClr val="black"/>
                </a:solidFill>
              </a:rPr>
              <a:t>Consider a </a:t>
            </a:r>
            <a:r>
              <a:rPr lang="en-US" sz="1800" dirty="0">
                <a:solidFill>
                  <a:prstClr val="black"/>
                </a:solidFill>
                <a:ea typeface="Cambria Math" pitchFamily="18" charset="0"/>
              </a:rPr>
              <a:t>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checkerboard with one square removed. Split this checkerboard into four checkerboards of size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×2</a:t>
            </a:r>
            <a:r>
              <a:rPr lang="en-US" sz="1800" i="1" baseline="30000" dirty="0">
                <a:solidFill>
                  <a:prstClr val="black"/>
                </a:solidFill>
              </a:rPr>
              <a:t>k</a:t>
            </a:r>
            <a:r>
              <a:rPr lang="en-US" sz="1800" dirty="0">
                <a:solidFill>
                  <a:prstClr val="black"/>
                </a:solidFill>
              </a:rPr>
              <a:t>,by dividing it in half in both directions.</a:t>
            </a:r>
          </a:p>
        </p:txBody>
      </p:sp>
      <p:pic>
        <p:nvPicPr>
          <p:cNvPr id="16" name="Picture 4" descr="Dividing a two to the power of k plus one times two to the power k plus one checkerboard into four two to the power of k times two to the power of k checkerboards."/>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905000" y="3048000"/>
            <a:ext cx="1524000" cy="1530096"/>
          </a:xfrm>
          <a:prstGeom prst="rect">
            <a:avLst/>
          </a:prstGeom>
          <a:extLst>
            <a:ext uri="{909E8E84-426E-40DD-AFC4-6F175D3DCCD1}">
              <a14:hiddenFill xmlns:a14="http://schemas.microsoft.com/office/drawing/2010/main">
                <a:solidFill>
                  <a:srgbClr val="FFFFFF"/>
                </a:solidFill>
              </a14:hiddenFill>
            </a:ext>
          </a:extLst>
        </p:spPr>
      </p:pic>
      <p:pic>
        <p:nvPicPr>
          <p:cNvPr id="17" name="Picture 5" descr="Tiling the two to the power of k plus one times two to the power of k plus one checkerboard with one square removed."/>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867400" y="3054096"/>
            <a:ext cx="1524000" cy="1524000"/>
          </a:xfrm>
          <a:prstGeom prst="rect">
            <a:avLst/>
          </a:prstGeom>
          <a:extLst>
            <a:ext uri="{909E8E84-426E-40DD-AFC4-6F175D3DCCD1}">
              <a14:hiddenFill xmlns:a14="http://schemas.microsoft.com/office/drawing/2010/main">
                <a:solidFill>
                  <a:srgbClr val="FFFFFF"/>
                </a:solidFill>
              </a14:hiddenFill>
            </a:ext>
          </a:extLst>
        </p:spPr>
      </p:pic>
      <p:sp>
        <p:nvSpPr>
          <p:cNvPr id="12" name="Content Placeholder 6"/>
          <p:cNvSpPr>
            <a:spLocks noGrp="1"/>
          </p:cNvSpPr>
          <p:nvPr>
            <p:ph idx="16"/>
          </p:nvPr>
        </p:nvSpPr>
        <p:spPr>
          <a:xfrm>
            <a:off x="457200" y="4724400"/>
            <a:ext cx="8229600" cy="1828800"/>
          </a:xfrm>
        </p:spPr>
        <p:txBody>
          <a:bodyPr/>
          <a:lstStyle/>
          <a:p>
            <a:pPr marL="0" lvl="2" indent="0">
              <a:buNone/>
            </a:pPr>
            <a:r>
              <a:rPr lang="en-US" sz="1800" dirty="0">
                <a:solidFill>
                  <a:prstClr val="black"/>
                </a:solidFill>
              </a:rPr>
              <a:t>Remove a square from one of the four</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dirty="0">
                <a:solidFill>
                  <a:prstClr val="black"/>
                </a:solidFill>
              </a:rPr>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sz="1800">
                <a:solidFill>
                  <a:prstClr val="black"/>
                </a:solidFill>
              </a:rPr>
              <a:t>triomino. </a:t>
            </a:r>
            <a:endParaRPr lang="en-US" sz="1800" dirty="0">
              <a:solidFill>
                <a:prstClr val="black"/>
              </a:solidFill>
            </a:endParaRPr>
          </a:p>
          <a:p>
            <a:pPr marL="0" lvl="2" indent="0">
              <a:spcBef>
                <a:spcPts val="300"/>
              </a:spcBef>
              <a:buNone/>
            </a:pPr>
            <a:r>
              <a:rPr lang="en-US" sz="1800" dirty="0">
                <a:solidFill>
                  <a:prstClr val="black"/>
                </a:solidFill>
              </a:rPr>
              <a:t>Hence, the entire </a:t>
            </a:r>
            <a:r>
              <a:rPr lang="en-US" sz="1800" dirty="0">
                <a:solidFill>
                  <a:prstClr val="black"/>
                </a:solidFill>
                <a:ea typeface="Cambria Math" pitchFamily="18" charset="0"/>
              </a:rPr>
              <a:t>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rPr>
              <a:t> </a:t>
            </a:r>
            <a:r>
              <a:rPr lang="en-US" sz="1800" dirty="0">
                <a:solidFill>
                  <a:prstClr val="black"/>
                </a:solidFill>
                <a:ea typeface="Cambria Math" pitchFamily="18" charset="0"/>
              </a:rPr>
              <a:t>× 2</a:t>
            </a:r>
            <a:r>
              <a:rPr lang="en-US" sz="1800" i="1" baseline="30000" dirty="0">
                <a:solidFill>
                  <a:prstClr val="black"/>
                </a:solidFill>
              </a:rPr>
              <a:t>k</a:t>
            </a:r>
            <a:r>
              <a:rPr lang="en-US" sz="1800" baseline="30000" dirty="0">
                <a:solidFill>
                  <a:prstClr val="black"/>
                </a:solidFill>
              </a:rPr>
              <a:t>+</a:t>
            </a:r>
            <a:r>
              <a:rPr lang="en-US" sz="1800" baseline="30000" dirty="0">
                <a:solidFill>
                  <a:prstClr val="black"/>
                </a:solidFill>
                <a:ea typeface="Cambria Math" pitchFamily="18" charset="0"/>
              </a:rPr>
              <a:t>1</a:t>
            </a:r>
            <a:r>
              <a:rPr lang="en-US" sz="1800" dirty="0">
                <a:solidFill>
                  <a:prstClr val="black"/>
                </a:solidFill>
                <a:ea typeface="Cambria Math" pitchFamily="18" charset="0"/>
              </a:rPr>
              <a:t> </a:t>
            </a:r>
            <a:r>
              <a:rPr lang="en-US" sz="1800" dirty="0">
                <a:solidFill>
                  <a:prstClr val="black"/>
                </a:solidFill>
              </a:rPr>
              <a:t>checkerboard with one square removed can be tiled using right </a:t>
            </a:r>
            <a:r>
              <a:rPr lang="en-US" sz="1800" dirty="0" err="1">
                <a:solidFill>
                  <a:prstClr val="black"/>
                </a:solidFill>
              </a:rPr>
              <a:t>triominoes</a:t>
            </a:r>
            <a:r>
              <a:rPr lang="en-US" sz="1800" dirty="0">
                <a:solidFill>
                  <a:prstClr val="black"/>
                </a:solidFill>
              </a:rPr>
              <a:t>.</a:t>
            </a:r>
          </a:p>
        </p:txBody>
      </p:sp>
      <p:sp>
        <p:nvSpPr>
          <p:cNvPr id="18" name="Text Placeholder 7"/>
          <p:cNvSpPr>
            <a:spLocks noGrp="1"/>
          </p:cNvSpPr>
          <p:nvPr>
            <p:ph type="body" sz="quarter" idx="18"/>
          </p:nvPr>
        </p:nvSpPr>
        <p:spPr>
          <a:xfrm>
            <a:off x="3465576" y="6477000"/>
            <a:ext cx="2212848" cy="182880"/>
          </a:xfrm>
        </p:spPr>
        <p:txBody>
          <a:bodyPr/>
          <a:lstStyle/>
          <a:p>
            <a:pPr lvl="0"/>
            <a:r>
              <a:rPr lang="en-IN" sz="1200" dirty="0">
                <a:solidFill>
                  <a:prstClr val="black"/>
                </a:solidFill>
                <a:hlinkClick r:id="rId4"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76984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Incorrect “Proof” by Mathematical Induction</a:t>
            </a:r>
            <a:r>
              <a:rPr lang="en-US" sz="1500" dirty="0"/>
              <a:t>1</a:t>
            </a:r>
          </a:p>
        </p:txBody>
      </p:sp>
      <p:sp>
        <p:nvSpPr>
          <p:cNvPr id="3" name="Content Placeholder 2"/>
          <p:cNvSpPr>
            <a:spLocks noGrp="1"/>
          </p:cNvSpPr>
          <p:nvPr>
            <p:ph idx="1"/>
          </p:nvPr>
        </p:nvSpPr>
        <p:spPr>
          <a:xfrm>
            <a:off x="426720" y="1295400"/>
            <a:ext cx="8412480" cy="5303520"/>
          </a:xfrm>
        </p:spPr>
        <p:txBody>
          <a:bodyPr/>
          <a:lstStyle/>
          <a:p>
            <a:r>
              <a:rPr lang="en-US" sz="2400" b="1" dirty="0"/>
              <a:t>Example</a:t>
            </a:r>
            <a:r>
              <a:rPr lang="en-US" sz="2400" dirty="0"/>
              <a:t>: Let </a:t>
            </a:r>
            <a:r>
              <a:rPr lang="en-US" sz="2400" i="1" dirty="0"/>
              <a:t>P</a:t>
            </a:r>
            <a:r>
              <a:rPr lang="en-US" sz="2400" dirty="0"/>
              <a:t>(</a:t>
            </a:r>
            <a:r>
              <a:rPr lang="en-US" sz="2400" i="1" dirty="0"/>
              <a:t>n</a:t>
            </a:r>
            <a:r>
              <a:rPr lang="en-US" sz="2400" dirty="0"/>
              <a:t>) be the statement that every set of </a:t>
            </a:r>
            <a:r>
              <a:rPr lang="en-US" sz="2400" i="1" dirty="0"/>
              <a:t>n</a:t>
            </a:r>
            <a:r>
              <a:rPr lang="en-US" sz="2400" dirty="0"/>
              <a:t> lines in the plane, no two of which are parallel, meet in a common point. Here is a “proof” that </a:t>
            </a:r>
            <a:r>
              <a:rPr lang="en-US" sz="2400" i="1" dirty="0"/>
              <a:t>P</a:t>
            </a:r>
            <a:r>
              <a:rPr lang="en-US" sz="2400" dirty="0"/>
              <a:t>(</a:t>
            </a:r>
            <a:r>
              <a:rPr lang="en-US" sz="2400" i="1" dirty="0"/>
              <a:t>n</a:t>
            </a:r>
            <a:r>
              <a:rPr lang="en-US" sz="2400" dirty="0"/>
              <a:t>) is true for all positive integers </a:t>
            </a:r>
            <a:r>
              <a:rPr lang="en-US" sz="2400" i="1" dirty="0"/>
              <a:t>n</a:t>
            </a:r>
            <a:r>
              <a:rPr lang="en-US" sz="2400" dirty="0"/>
              <a:t> </a:t>
            </a:r>
            <a:r>
              <a:rPr lang="en-US" sz="2400" dirty="0">
                <a:ea typeface="Cambria Math"/>
              </a:rPr>
              <a:t>≥ 2.  </a:t>
            </a:r>
          </a:p>
          <a:p>
            <a:pPr lvl="1"/>
            <a:r>
              <a:rPr lang="en-US" sz="2200" dirty="0">
                <a:ea typeface="Cambria Math"/>
              </a:rPr>
              <a:t>BASIS STEP: The statement </a:t>
            </a:r>
            <a:r>
              <a:rPr lang="en-US" sz="2200" i="1" dirty="0">
                <a:ea typeface="Cambria Math"/>
              </a:rPr>
              <a:t>P</a:t>
            </a:r>
            <a:r>
              <a:rPr lang="en-US" sz="2200" dirty="0">
                <a:ea typeface="Cambria Math"/>
              </a:rPr>
              <a:t>(</a:t>
            </a:r>
            <a:r>
              <a:rPr lang="en-US" sz="2200" dirty="0">
                <a:ea typeface="Cambria Math" pitchFamily="18" charset="0"/>
              </a:rPr>
              <a:t>2</a:t>
            </a:r>
            <a:r>
              <a:rPr lang="en-US" sz="2200" dirty="0">
                <a:ea typeface="Cambria Math"/>
              </a:rPr>
              <a:t>) is true because any two lines in the plane that are not parallel meet in a common point.</a:t>
            </a:r>
          </a:p>
          <a:p>
            <a:pPr lvl="1"/>
            <a:r>
              <a:rPr lang="en-US" sz="2200" dirty="0">
                <a:ea typeface="Cambria Math"/>
              </a:rPr>
              <a:t>INDUCTIVE STEP: The inductive hypothesis is the statement that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is true for the positive integer </a:t>
            </a:r>
            <a:r>
              <a:rPr lang="en-US" sz="2200" i="1" dirty="0">
                <a:ea typeface="Cambria Math"/>
              </a:rPr>
              <a:t> k</a:t>
            </a:r>
            <a:r>
              <a:rPr lang="en-US" sz="2200" dirty="0">
                <a:ea typeface="Cambria Math"/>
              </a:rPr>
              <a:t> ≥ 2, i.e., every set of </a:t>
            </a:r>
            <a:r>
              <a:rPr lang="en-US" sz="2200" i="1" dirty="0">
                <a:ea typeface="Cambria Math"/>
              </a:rPr>
              <a:t>k</a:t>
            </a:r>
            <a:r>
              <a:rPr lang="en-US" sz="2200" dirty="0">
                <a:ea typeface="Cambria Math"/>
              </a:rPr>
              <a:t> lines in the plane, no two of which are parallel, meet in a common point.</a:t>
            </a:r>
          </a:p>
          <a:p>
            <a:pPr lvl="1"/>
            <a:r>
              <a:rPr lang="en-US" sz="2200" dirty="0">
                <a:ea typeface="Cambria Math"/>
              </a:rPr>
              <a:t>We must show that if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holds, then </a:t>
            </a:r>
            <a:r>
              <a:rPr lang="en-US" sz="2200" i="1" dirty="0">
                <a:ea typeface="Cambria Math"/>
              </a:rPr>
              <a:t>P</a:t>
            </a:r>
            <a:r>
              <a:rPr lang="en-US" sz="2200" dirty="0">
                <a:ea typeface="Cambria Math"/>
              </a:rPr>
              <a:t>(</a:t>
            </a:r>
            <a:r>
              <a:rPr lang="en-US" sz="2200" i="1" dirty="0">
                <a:ea typeface="Cambria Math"/>
              </a:rPr>
              <a:t>k</a:t>
            </a:r>
            <a:r>
              <a:rPr lang="en-US" sz="2200" dirty="0">
                <a:ea typeface="Cambria Math"/>
              </a:rPr>
              <a:t> + </a:t>
            </a:r>
            <a:r>
              <a:rPr lang="en-US" sz="2200" dirty="0">
                <a:ea typeface="Cambria Math" pitchFamily="18" charset="0"/>
              </a:rPr>
              <a:t>1</a:t>
            </a:r>
            <a:r>
              <a:rPr lang="en-US" sz="2200" dirty="0">
                <a:ea typeface="Cambria Math"/>
              </a:rPr>
              <a:t>) holds, i.e.,  if every set of </a:t>
            </a:r>
            <a:r>
              <a:rPr lang="en-US" sz="2200" i="1" dirty="0">
                <a:ea typeface="Cambria Math"/>
              </a:rPr>
              <a:t>k</a:t>
            </a:r>
            <a:r>
              <a:rPr lang="en-US" sz="2200" dirty="0">
                <a:ea typeface="Cambria Math"/>
              </a:rPr>
              <a:t> lines in the plane, no two of which are parallel, </a:t>
            </a:r>
            <a:r>
              <a:rPr lang="en-US" sz="2200" i="1" dirty="0">
                <a:ea typeface="Cambria Math"/>
              </a:rPr>
              <a:t>k</a:t>
            </a:r>
            <a:r>
              <a:rPr lang="en-US" sz="2200" dirty="0">
                <a:ea typeface="Cambria Math"/>
              </a:rPr>
              <a:t> ≥ 2, meet in a common point, then every set of k + </a:t>
            </a:r>
            <a:r>
              <a:rPr lang="en-US" sz="2200" dirty="0">
                <a:ea typeface="Cambria Math" pitchFamily="18" charset="0"/>
              </a:rPr>
              <a:t>1</a:t>
            </a:r>
            <a:r>
              <a:rPr lang="en-US" sz="2200" dirty="0">
                <a:ea typeface="Cambria Math"/>
              </a:rPr>
              <a:t> lines in the plane, no two of which are parallel, meet in a common point.</a:t>
            </a:r>
          </a:p>
        </p:txBody>
      </p:sp>
    </p:spTree>
    <p:extLst>
      <p:ext uri="{BB962C8B-B14F-4D97-AF65-F5344CB8AC3E}">
        <p14:creationId xmlns:p14="http://schemas.microsoft.com/office/powerpoint/2010/main" val="127900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r>
              <a:rPr lang="en-US" sz="2800" dirty="0"/>
              <a:t>Mathematical Induction</a:t>
            </a:r>
          </a:p>
          <a:p>
            <a:r>
              <a:rPr lang="en-US" sz="2800" dirty="0"/>
              <a:t>Strong Induction</a:t>
            </a:r>
          </a:p>
          <a:p>
            <a:r>
              <a:rPr lang="en-US" sz="2800" dirty="0"/>
              <a:t>Well-Ordering</a:t>
            </a:r>
          </a:p>
          <a:p>
            <a:r>
              <a:rPr lang="en-US" sz="2800" dirty="0"/>
              <a:t>Recursive Definitions</a:t>
            </a:r>
          </a:p>
          <a:p>
            <a:r>
              <a:rPr lang="en-US" sz="2800" dirty="0"/>
              <a:t>Structural Induction</a:t>
            </a:r>
          </a:p>
          <a:p>
            <a:r>
              <a:rPr lang="en-US" sz="2800" dirty="0"/>
              <a:t>Recursive Algorithms</a:t>
            </a:r>
          </a:p>
          <a:p>
            <a:r>
              <a:rPr lang="en-US" sz="2800" dirty="0"/>
              <a:t>Program Correctness (</a:t>
            </a:r>
            <a:r>
              <a:rPr lang="en-US" sz="2800" i="1" dirty="0"/>
              <a:t>not yet included in overheads</a:t>
            </a:r>
            <a:r>
              <a:rPr lang="en-US" sz="28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Incorrect “Proof” by Mathematical Induction</a:t>
            </a:r>
            <a:r>
              <a:rPr lang="en-US" sz="1500" dirty="0"/>
              <a:t>2</a:t>
            </a:r>
          </a:p>
        </p:txBody>
      </p:sp>
      <p:sp>
        <p:nvSpPr>
          <p:cNvPr id="16" name="Content Placeholder 2"/>
          <p:cNvSpPr>
            <a:spLocks noGrp="1"/>
          </p:cNvSpPr>
          <p:nvPr>
            <p:ph idx="1"/>
          </p:nvPr>
        </p:nvSpPr>
        <p:spPr>
          <a:xfrm>
            <a:off x="762000" y="1295400"/>
            <a:ext cx="7620000" cy="685800"/>
          </a:xfrm>
          <a:ln w="12700">
            <a:solidFill>
              <a:srgbClr val="1A587B"/>
            </a:solidFill>
          </a:ln>
        </p:spPr>
        <p:txBody>
          <a:bodyPr/>
          <a:lstStyle/>
          <a:p>
            <a:r>
              <a:rPr lang="en-US" sz="2000" b="1" dirty="0"/>
              <a:t>Inductive Hypothesis</a:t>
            </a:r>
            <a:r>
              <a:rPr lang="en-US" sz="2000" dirty="0"/>
              <a:t>: Every </a:t>
            </a:r>
            <a:r>
              <a:rPr lang="en-US" sz="2000" dirty="0">
                <a:ea typeface="Cambria Math" pitchFamily="18" charset="0"/>
              </a:rPr>
              <a:t>set of </a:t>
            </a:r>
            <a:r>
              <a:rPr lang="en-US" sz="2000" i="1" dirty="0">
                <a:ea typeface="Cambria Math" pitchFamily="18" charset="0"/>
              </a:rPr>
              <a:t>k</a:t>
            </a:r>
            <a:r>
              <a:rPr lang="en-US" sz="2000" dirty="0">
                <a:ea typeface="Cambria Math" pitchFamily="18" charset="0"/>
              </a:rPr>
              <a:t> lines in the plane, where</a:t>
            </a:r>
            <a:r>
              <a:rPr lang="en-US" sz="2000" i="1" dirty="0">
                <a:ea typeface="Cambria Math"/>
              </a:rPr>
              <a:t> k</a:t>
            </a:r>
            <a:r>
              <a:rPr lang="en-US" sz="2000" dirty="0">
                <a:ea typeface="Cambria Math"/>
              </a:rPr>
              <a:t> ≥ 2,</a:t>
            </a:r>
            <a:r>
              <a:rPr lang="en-US" sz="2000" dirty="0">
                <a:ea typeface="Cambria Math" pitchFamily="18" charset="0"/>
              </a:rPr>
              <a:t> no two of which are parallel, meet in a common point.</a:t>
            </a:r>
            <a:endParaRPr lang="en-US" sz="2000" dirty="0"/>
          </a:p>
        </p:txBody>
      </p:sp>
      <p:sp>
        <p:nvSpPr>
          <p:cNvPr id="17" name="Content Placeholder 3"/>
          <p:cNvSpPr>
            <a:spLocks noGrp="1"/>
          </p:cNvSpPr>
          <p:nvPr>
            <p:ph idx="13"/>
          </p:nvPr>
        </p:nvSpPr>
        <p:spPr>
          <a:xfrm>
            <a:off x="457200" y="1981200"/>
            <a:ext cx="8503920" cy="4648200"/>
          </a:xfrm>
        </p:spPr>
        <p:txBody>
          <a:bodyPr/>
          <a:lstStyle/>
          <a:p>
            <a:pPr marL="0" lvl="1" indent="0">
              <a:spcBef>
                <a:spcPts val="600"/>
              </a:spcBef>
              <a:buNone/>
            </a:pPr>
            <a:r>
              <a:rPr lang="en-US" sz="2000" dirty="0">
                <a:ea typeface="Cambria Math"/>
              </a:rPr>
              <a:t>Consider a set  of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distinct lines in the plane, no two parallel. By the inductive hypothesis, the first </a:t>
            </a:r>
            <a:r>
              <a:rPr lang="en-US" sz="2000" i="1" dirty="0">
                <a:ea typeface="Cambria Math"/>
              </a:rPr>
              <a:t>k</a:t>
            </a:r>
            <a:r>
              <a:rPr lang="en-US" sz="2000" dirty="0">
                <a:ea typeface="Cambria Math"/>
              </a:rPr>
              <a:t> of these lines must meet in a common point </a:t>
            </a:r>
            <a:r>
              <a:rPr lang="en-US" sz="2000" i="1" dirty="0">
                <a:ea typeface="Cambria Math"/>
              </a:rPr>
              <a:t>p</a:t>
            </a:r>
            <a:r>
              <a:rPr lang="en-US" sz="2000" baseline="-25000" dirty="0">
                <a:ea typeface="Cambria Math" pitchFamily="18" charset="0"/>
              </a:rPr>
              <a:t>1</a:t>
            </a:r>
            <a:r>
              <a:rPr lang="en-US" sz="2000" dirty="0">
                <a:ea typeface="Cambria Math"/>
              </a:rPr>
              <a:t>. By the inductive hypothesis, the last </a:t>
            </a:r>
            <a:r>
              <a:rPr lang="en-US" sz="2000" i="1" dirty="0">
                <a:ea typeface="Cambria Math"/>
              </a:rPr>
              <a:t>k</a:t>
            </a:r>
            <a:r>
              <a:rPr lang="en-US" sz="2000" dirty="0">
                <a:ea typeface="Cambria Math"/>
              </a:rPr>
              <a:t> of these lines meet in a common point </a:t>
            </a:r>
            <a:r>
              <a:rPr lang="en-US" sz="2000" i="1" dirty="0">
                <a:ea typeface="Cambria Math"/>
              </a:rPr>
              <a:t>p</a:t>
            </a:r>
            <a:r>
              <a:rPr lang="en-US" sz="2000" baseline="-25000" dirty="0">
                <a:ea typeface="Cambria Math" pitchFamily="18" charset="0"/>
              </a:rPr>
              <a:t>2</a:t>
            </a:r>
            <a:r>
              <a:rPr lang="en-US" sz="2000" dirty="0">
                <a:ea typeface="Cambria Math"/>
              </a:rPr>
              <a:t>. </a:t>
            </a:r>
          </a:p>
          <a:p>
            <a:pPr marL="0" lvl="1" indent="0">
              <a:spcBef>
                <a:spcPts val="600"/>
              </a:spcBef>
              <a:buNone/>
            </a:pPr>
            <a:r>
              <a:rPr lang="en-US" sz="2000" dirty="0">
                <a:ea typeface="Cambria Math"/>
              </a:rPr>
              <a:t>If </a:t>
            </a:r>
            <a:r>
              <a:rPr lang="en-US" sz="2000" i="1" dirty="0">
                <a:ea typeface="Cambria Math"/>
              </a:rPr>
              <a:t>p</a:t>
            </a:r>
            <a:r>
              <a:rPr lang="en-US" sz="2000" baseline="-25000" dirty="0">
                <a:ea typeface="Cambria Math" pitchFamily="18" charset="0"/>
              </a:rPr>
              <a:t>1</a:t>
            </a:r>
            <a:r>
              <a:rPr lang="en-US" sz="2000" dirty="0">
                <a:ea typeface="Cambria Math"/>
              </a:rPr>
              <a:t>  and </a:t>
            </a:r>
            <a:r>
              <a:rPr lang="en-US" sz="2000" i="1" dirty="0">
                <a:ea typeface="Cambria Math"/>
              </a:rPr>
              <a:t>p</a:t>
            </a:r>
            <a:r>
              <a:rPr lang="en-US" sz="2000" baseline="-25000" dirty="0">
                <a:ea typeface="Cambria Math" pitchFamily="18" charset="0"/>
              </a:rPr>
              <a:t>2</a:t>
            </a:r>
            <a:r>
              <a:rPr lang="en-US" sz="2000" dirty="0">
                <a:ea typeface="Cambria Math"/>
              </a:rPr>
              <a:t> are different points, all lines containing both of them must be the same line since two points determine a line. This contradicts the assumption that the lines are distinct. Hence, </a:t>
            </a:r>
            <a:r>
              <a:rPr lang="en-US" sz="2000" i="1" dirty="0">
                <a:ea typeface="Cambria Math"/>
              </a:rPr>
              <a:t>p</a:t>
            </a:r>
            <a:r>
              <a:rPr lang="en-US" sz="2000" baseline="-25000" dirty="0">
                <a:ea typeface="Cambria Math" pitchFamily="18" charset="0"/>
              </a:rPr>
              <a:t>1</a:t>
            </a:r>
            <a:r>
              <a:rPr lang="en-US" sz="2000" dirty="0">
                <a:ea typeface="Cambria Math"/>
              </a:rPr>
              <a:t> = </a:t>
            </a:r>
            <a:r>
              <a:rPr lang="en-US" sz="2000" i="1" dirty="0">
                <a:ea typeface="Cambria Math"/>
              </a:rPr>
              <a:t>p</a:t>
            </a:r>
            <a:r>
              <a:rPr lang="en-US" sz="2000" baseline="-25000" dirty="0">
                <a:ea typeface="Cambria Math" pitchFamily="18" charset="0"/>
              </a:rPr>
              <a:t>2</a:t>
            </a:r>
            <a:r>
              <a:rPr lang="en-US" sz="2000" dirty="0">
                <a:ea typeface="Cambria Math"/>
              </a:rPr>
              <a:t> lies on all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distinct lines, and therefore </a:t>
            </a:r>
            <a:r>
              <a:rPr lang="en-US" sz="2000" i="1" dirty="0">
                <a:ea typeface="Cambria Math"/>
              </a:rPr>
              <a:t>P</a:t>
            </a:r>
            <a:r>
              <a:rPr lang="en-US" sz="2000" dirty="0">
                <a:ea typeface="Cambria Math"/>
              </a:rPr>
              <a:t>(</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holds. Assuming that  </a:t>
            </a:r>
            <a:r>
              <a:rPr lang="en-US" sz="2000" i="1" dirty="0">
                <a:ea typeface="Cambria Math"/>
              </a:rPr>
              <a:t>k</a:t>
            </a:r>
            <a:r>
              <a:rPr lang="en-US" sz="2000" dirty="0">
                <a:ea typeface="Cambria Math"/>
              </a:rPr>
              <a:t> ≥2, distinct lines meet in a common point, then every </a:t>
            </a:r>
            <a:r>
              <a:rPr lang="en-US" sz="2000" i="1" dirty="0">
                <a:ea typeface="Cambria Math"/>
              </a:rPr>
              <a:t>k</a:t>
            </a:r>
            <a:r>
              <a:rPr lang="en-US" sz="2000" dirty="0">
                <a:ea typeface="Cambria Math"/>
              </a:rPr>
              <a:t> + </a:t>
            </a:r>
            <a:r>
              <a:rPr lang="en-US" sz="2000" dirty="0">
                <a:ea typeface="Cambria Math" pitchFamily="18" charset="0"/>
              </a:rPr>
              <a:t>1</a:t>
            </a:r>
            <a:r>
              <a:rPr lang="en-US" sz="2000" dirty="0">
                <a:ea typeface="Cambria Math"/>
              </a:rPr>
              <a:t> lines meet in a common point.</a:t>
            </a:r>
          </a:p>
          <a:p>
            <a:pPr marL="0" lvl="1" indent="0">
              <a:spcBef>
                <a:spcPts val="600"/>
              </a:spcBef>
              <a:buNone/>
            </a:pPr>
            <a:r>
              <a:rPr lang="en-US" sz="2000" dirty="0">
                <a:ea typeface="Cambria Math"/>
              </a:rPr>
              <a:t>There must be an error in this proof  since the conclusion is absurd. But where is the error?</a:t>
            </a:r>
          </a:p>
          <a:p>
            <a:pPr lvl="1">
              <a:spcBef>
                <a:spcPts val="600"/>
              </a:spcBef>
            </a:pPr>
            <a:r>
              <a:rPr lang="en-US" sz="1800" b="1" dirty="0">
                <a:ea typeface="Cambria Math"/>
              </a:rPr>
              <a:t>Answer</a:t>
            </a:r>
            <a:r>
              <a:rPr lang="en-US" sz="1800" dirty="0">
                <a:ea typeface="Cambria Math"/>
              </a:rPr>
              <a:t>: </a:t>
            </a:r>
            <a:r>
              <a:rPr lang="en-US" sz="1800" i="1" dirty="0">
                <a:ea typeface="Cambria Math"/>
              </a:rPr>
              <a:t>P</a:t>
            </a:r>
            <a:r>
              <a:rPr lang="en-US" sz="1800" dirty="0">
                <a:ea typeface="Cambria Math"/>
              </a:rPr>
              <a:t>(</a:t>
            </a:r>
            <a:r>
              <a:rPr lang="en-US" sz="1800" i="1" dirty="0">
                <a:ea typeface="Cambria Math"/>
              </a:rPr>
              <a:t>k</a:t>
            </a:r>
            <a:r>
              <a:rPr lang="en-US" sz="1800" dirty="0">
                <a:ea typeface="Cambria Math"/>
              </a:rPr>
              <a:t>)→</a:t>
            </a:r>
            <a:r>
              <a:rPr lang="en-US" sz="1800" i="1" dirty="0">
                <a:ea typeface="Cambria Math"/>
              </a:rPr>
              <a:t> P</a:t>
            </a:r>
            <a:r>
              <a:rPr lang="en-US" sz="1800" dirty="0">
                <a:ea typeface="Cambria Math"/>
              </a:rPr>
              <a:t>(</a:t>
            </a:r>
            <a:r>
              <a:rPr lang="en-US" sz="1800" i="1" dirty="0">
                <a:ea typeface="Cambria Math"/>
              </a:rPr>
              <a:t>k</a:t>
            </a:r>
            <a:r>
              <a:rPr lang="en-US" sz="1800" dirty="0">
                <a:ea typeface="Cambria Math"/>
              </a:rPr>
              <a:t> + </a:t>
            </a:r>
            <a:r>
              <a:rPr lang="en-US" sz="1800" dirty="0">
                <a:ea typeface="Cambria Math" pitchFamily="18" charset="0"/>
              </a:rPr>
              <a:t>1</a:t>
            </a:r>
            <a:r>
              <a:rPr lang="en-US" sz="1800" dirty="0">
                <a:ea typeface="Cambria Math"/>
              </a:rPr>
              <a:t>) only holds for </a:t>
            </a:r>
            <a:r>
              <a:rPr lang="en-US" sz="1800" i="1" dirty="0">
                <a:ea typeface="Cambria Math"/>
              </a:rPr>
              <a:t>k</a:t>
            </a:r>
            <a:r>
              <a:rPr lang="en-US" sz="1800" dirty="0">
                <a:ea typeface="Cambria Math"/>
              </a:rPr>
              <a:t> ≥3. It is not the case that </a:t>
            </a:r>
            <a:r>
              <a:rPr lang="en-US" sz="1800" i="1" dirty="0">
                <a:ea typeface="Cambria Math"/>
              </a:rPr>
              <a:t>P</a:t>
            </a:r>
            <a:r>
              <a:rPr lang="en-US" sz="1800" dirty="0">
                <a:ea typeface="Cambria Math"/>
              </a:rPr>
              <a:t>(</a:t>
            </a:r>
            <a:r>
              <a:rPr lang="en-US" sz="1800" dirty="0">
                <a:ea typeface="Cambria Math" pitchFamily="18" charset="0"/>
              </a:rPr>
              <a:t>2</a:t>
            </a:r>
            <a:r>
              <a:rPr lang="en-US" sz="1800" dirty="0">
                <a:ea typeface="Cambria Math"/>
              </a:rPr>
              <a:t>) implies </a:t>
            </a:r>
            <a:r>
              <a:rPr lang="en-US" sz="1800" i="1" dirty="0">
                <a:ea typeface="Cambria Math"/>
              </a:rPr>
              <a:t>P</a:t>
            </a:r>
            <a:r>
              <a:rPr lang="en-US" sz="1800" dirty="0">
                <a:ea typeface="Cambria Math"/>
              </a:rPr>
              <a:t>(</a:t>
            </a:r>
            <a:r>
              <a:rPr lang="en-US" sz="1800" dirty="0">
                <a:ea typeface="Cambria Math" pitchFamily="18" charset="0"/>
              </a:rPr>
              <a:t>3</a:t>
            </a:r>
            <a:r>
              <a:rPr lang="en-US" sz="1800" dirty="0">
                <a:ea typeface="Cambria Math"/>
              </a:rPr>
              <a:t>). The first two lines must meet in a common point </a:t>
            </a:r>
            <a:r>
              <a:rPr lang="en-US" sz="1800" i="1" dirty="0">
                <a:ea typeface="Cambria Math"/>
              </a:rPr>
              <a:t>p</a:t>
            </a:r>
            <a:r>
              <a:rPr lang="en-US" sz="1800" baseline="-25000" dirty="0">
                <a:ea typeface="Cambria Math" pitchFamily="18" charset="0"/>
              </a:rPr>
              <a:t>1</a:t>
            </a:r>
            <a:r>
              <a:rPr lang="en-US" sz="1800" dirty="0">
                <a:ea typeface="Cambria Math"/>
              </a:rPr>
              <a:t> and the second two must meet in a common point </a:t>
            </a:r>
            <a:r>
              <a:rPr lang="en-US" sz="1800" i="1" dirty="0">
                <a:ea typeface="Cambria Math"/>
              </a:rPr>
              <a:t>p</a:t>
            </a:r>
            <a:r>
              <a:rPr lang="en-US" sz="1800" baseline="-25000" dirty="0">
                <a:ea typeface="Cambria Math" pitchFamily="18" charset="0"/>
              </a:rPr>
              <a:t>2</a:t>
            </a:r>
            <a:r>
              <a:rPr lang="en-US" sz="1800" dirty="0">
                <a:ea typeface="Cambria Math"/>
              </a:rPr>
              <a:t>. They do not have to be the same point since only the second line is common to both sets of lines.</a:t>
            </a:r>
          </a:p>
        </p:txBody>
      </p:sp>
    </p:spTree>
    <p:extLst>
      <p:ext uri="{BB962C8B-B14F-4D97-AF65-F5344CB8AC3E}">
        <p14:creationId xmlns:p14="http://schemas.microsoft.com/office/powerpoint/2010/main" val="29320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Guidelines:</a:t>
            </a:r>
            <a:br>
              <a:rPr lang="en-US" dirty="0"/>
            </a:br>
            <a:r>
              <a:rPr lang="en-US" dirty="0"/>
              <a:t>Mathematical Induction Proofs</a:t>
            </a:r>
            <a:endParaRPr lang="en-US" sz="1500" dirty="0"/>
          </a:p>
        </p:txBody>
      </p:sp>
      <p:sp>
        <p:nvSpPr>
          <p:cNvPr id="4" name="Content Placeholder 2"/>
          <p:cNvSpPr>
            <a:spLocks noGrp="1"/>
          </p:cNvSpPr>
          <p:nvPr>
            <p:ph idx="1"/>
          </p:nvPr>
        </p:nvSpPr>
        <p:spPr>
          <a:xfrm>
            <a:off x="457200" y="1295400"/>
            <a:ext cx="8229600" cy="5303520"/>
          </a:xfrm>
          <a:solidFill>
            <a:srgbClr val="E1F3FF"/>
          </a:solidFill>
        </p:spPr>
        <p:txBody>
          <a:bodyPr/>
          <a:lstStyle/>
          <a:p>
            <a:pPr>
              <a:spcBef>
                <a:spcPts val="0"/>
              </a:spcBef>
            </a:pPr>
            <a:r>
              <a:rPr lang="en-US" sz="2000" b="1" i="1" dirty="0">
                <a:solidFill>
                  <a:srgbClr val="1A587B"/>
                </a:solidFill>
              </a:rPr>
              <a:t>Template for Proofs by Mathematical Induction</a:t>
            </a:r>
          </a:p>
          <a:p>
            <a:pPr marL="457200" indent="-457200">
              <a:spcBef>
                <a:spcPts val="0"/>
              </a:spcBef>
              <a:spcAft>
                <a:spcPts val="500"/>
              </a:spcAft>
              <a:buFont typeface="+mj-lt"/>
              <a:buAutoNum type="arabicPeriod"/>
            </a:pPr>
            <a:r>
              <a:rPr lang="en-US" sz="1800" dirty="0"/>
              <a:t>Express the statement that is to be proved in the form “for all </a:t>
            </a:r>
            <a:r>
              <a:rPr lang="en-US" sz="1800" i="1" dirty="0"/>
              <a:t>n </a:t>
            </a:r>
            <a:r>
              <a:rPr lang="en-US" sz="1800" dirty="0"/>
              <a:t>≥ </a:t>
            </a:r>
            <a:r>
              <a:rPr lang="en-US" sz="1800" i="1" dirty="0"/>
              <a:t>b</a:t>
            </a:r>
            <a:r>
              <a:rPr lang="en-US" sz="1800" dirty="0"/>
              <a:t>, </a:t>
            </a:r>
            <a:r>
              <a:rPr lang="en-US" sz="1800" i="1" dirty="0"/>
              <a:t>P</a:t>
            </a:r>
            <a:r>
              <a:rPr lang="en-US" sz="1800" dirty="0"/>
              <a:t>(</a:t>
            </a:r>
            <a:r>
              <a:rPr lang="en-US" sz="1800" i="1" dirty="0"/>
              <a:t>n</a:t>
            </a:r>
            <a:r>
              <a:rPr lang="en-US" sz="1800" dirty="0"/>
              <a:t>)” for a fixed integer </a:t>
            </a:r>
            <a:r>
              <a:rPr lang="en-US" sz="1800" i="1" dirty="0"/>
              <a:t>b</a:t>
            </a:r>
            <a:r>
              <a:rPr lang="en-US" sz="1800" dirty="0"/>
              <a:t>. </a:t>
            </a:r>
          </a:p>
          <a:p>
            <a:pPr marL="457200" indent="-457200">
              <a:spcBef>
                <a:spcPts val="0"/>
              </a:spcBef>
              <a:spcAft>
                <a:spcPts val="500"/>
              </a:spcAft>
              <a:buFont typeface="+mj-lt"/>
              <a:buAutoNum type="arabicPeriod"/>
            </a:pPr>
            <a:r>
              <a:rPr lang="en-US" sz="1800" dirty="0"/>
              <a:t>Write out the words “Basis Step.” Then show that </a:t>
            </a:r>
            <a:r>
              <a:rPr lang="en-US" sz="1800" i="1" dirty="0"/>
              <a:t>P</a:t>
            </a:r>
            <a:r>
              <a:rPr lang="en-US" sz="1800" dirty="0"/>
              <a:t>(</a:t>
            </a:r>
            <a:r>
              <a:rPr lang="en-US" sz="1800" i="1" dirty="0"/>
              <a:t>b</a:t>
            </a:r>
            <a:r>
              <a:rPr lang="en-US" sz="1800" dirty="0"/>
              <a:t>) is true, taking care that the correct value of </a:t>
            </a:r>
            <a:r>
              <a:rPr lang="en-US" sz="1800" i="1" dirty="0"/>
              <a:t>b </a:t>
            </a:r>
            <a:r>
              <a:rPr lang="en-US" sz="1800" dirty="0"/>
              <a:t>is used. This completes the first part of the proof.</a:t>
            </a:r>
          </a:p>
          <a:p>
            <a:pPr marL="457200" indent="-457200">
              <a:spcBef>
                <a:spcPts val="0"/>
              </a:spcBef>
              <a:spcAft>
                <a:spcPts val="500"/>
              </a:spcAft>
              <a:buFont typeface="+mj-lt"/>
              <a:buAutoNum type="arabicPeriod"/>
            </a:pPr>
            <a:r>
              <a:rPr lang="en-US" sz="1800" dirty="0"/>
              <a:t>Write out the words “Inductive Step”.</a:t>
            </a:r>
          </a:p>
          <a:p>
            <a:pPr marL="457200" indent="-457200">
              <a:spcBef>
                <a:spcPts val="0"/>
              </a:spcBef>
              <a:spcAft>
                <a:spcPts val="500"/>
              </a:spcAft>
              <a:buFont typeface="+mj-lt"/>
              <a:buAutoNum type="arabicPeriod"/>
            </a:pPr>
            <a:r>
              <a:rPr lang="en-US" sz="1800" dirty="0"/>
              <a:t>State, and clearly identify, the inductive hypothesis, in the form “assume that </a:t>
            </a:r>
            <a:r>
              <a:rPr lang="en-US" sz="1800" i="1" dirty="0"/>
              <a:t>P</a:t>
            </a:r>
            <a:r>
              <a:rPr lang="en-US" sz="1800" dirty="0"/>
              <a:t>(</a:t>
            </a:r>
            <a:r>
              <a:rPr lang="en-US" sz="1800" i="1" dirty="0"/>
              <a:t>k</a:t>
            </a:r>
            <a:r>
              <a:rPr lang="en-US" sz="1800" dirty="0"/>
              <a:t>) is true for an arbitrary fixed integer </a:t>
            </a:r>
            <a:r>
              <a:rPr lang="en-US" sz="1800" i="1" dirty="0"/>
              <a:t>k </a:t>
            </a:r>
            <a:r>
              <a:rPr lang="en-US" sz="1800" dirty="0"/>
              <a:t>≥ </a:t>
            </a:r>
            <a:r>
              <a:rPr lang="en-US" sz="1800" i="1" dirty="0"/>
              <a:t>b</a:t>
            </a:r>
            <a:r>
              <a:rPr lang="en-US" sz="1800" dirty="0"/>
              <a:t>.”</a:t>
            </a:r>
          </a:p>
          <a:p>
            <a:pPr marL="457200" indent="-457200">
              <a:spcBef>
                <a:spcPts val="0"/>
              </a:spcBef>
              <a:spcAft>
                <a:spcPts val="500"/>
              </a:spcAft>
              <a:buFont typeface="+mj-lt"/>
              <a:buAutoNum type="arabicPeriod"/>
            </a:pPr>
            <a:r>
              <a:rPr lang="en-US" sz="1800" dirty="0"/>
              <a:t>State what needs to be proved under the assumption that the inductive hypothesis is true. That is, write out what </a:t>
            </a:r>
            <a:r>
              <a:rPr lang="en-US" sz="1800" i="1" dirty="0"/>
              <a:t>P</a:t>
            </a:r>
            <a:r>
              <a:rPr lang="en-US" sz="1800" dirty="0"/>
              <a:t>(</a:t>
            </a:r>
            <a:r>
              <a:rPr lang="en-US" sz="1800" i="1" dirty="0"/>
              <a:t>k </a:t>
            </a:r>
            <a:r>
              <a:rPr lang="en-US" sz="1800" dirty="0"/>
              <a:t>+ 1) says.</a:t>
            </a:r>
          </a:p>
          <a:p>
            <a:pPr marL="457200" indent="-457200">
              <a:spcBef>
                <a:spcPts val="0"/>
              </a:spcBef>
              <a:spcAft>
                <a:spcPts val="500"/>
              </a:spcAft>
              <a:buFont typeface="+mj-lt"/>
              <a:buAutoNum type="arabicPeriod"/>
            </a:pPr>
            <a:r>
              <a:rPr lang="en-US" sz="1800" dirty="0"/>
              <a:t>Prove the statement </a:t>
            </a:r>
            <a:r>
              <a:rPr lang="en-US" sz="1800" i="1" dirty="0"/>
              <a:t>P</a:t>
            </a:r>
            <a:r>
              <a:rPr lang="en-US" sz="1800" dirty="0"/>
              <a:t>(</a:t>
            </a:r>
            <a:r>
              <a:rPr lang="en-US" sz="1800" i="1" dirty="0"/>
              <a:t>k </a:t>
            </a:r>
            <a:r>
              <a:rPr lang="en-US" sz="1800" dirty="0"/>
              <a:t>+ 1) making use the assumption </a:t>
            </a:r>
            <a:r>
              <a:rPr lang="en-US" sz="1800" i="1" dirty="0"/>
              <a:t>P</a:t>
            </a:r>
            <a:r>
              <a:rPr lang="en-US" sz="1800" dirty="0"/>
              <a:t>(</a:t>
            </a:r>
            <a:r>
              <a:rPr lang="en-US" sz="1800" i="1" dirty="0"/>
              <a:t>k</a:t>
            </a:r>
            <a:r>
              <a:rPr lang="en-US" sz="1800" dirty="0"/>
              <a:t>). Be sure that your proof is valid for all integers </a:t>
            </a:r>
            <a:r>
              <a:rPr lang="en-US" sz="1800" i="1" dirty="0"/>
              <a:t>k </a:t>
            </a:r>
            <a:r>
              <a:rPr lang="en-US" sz="1800" dirty="0"/>
              <a:t>with </a:t>
            </a:r>
            <a:r>
              <a:rPr lang="en-US" sz="1800" i="1" dirty="0"/>
              <a:t>k </a:t>
            </a:r>
            <a:r>
              <a:rPr lang="en-US" sz="1800" dirty="0"/>
              <a:t>≥ </a:t>
            </a:r>
            <a:r>
              <a:rPr lang="en-US" sz="1800" i="1" dirty="0"/>
              <a:t>b</a:t>
            </a:r>
            <a:r>
              <a:rPr lang="en-US" sz="1800" dirty="0"/>
              <a:t>, taking care that the proof works for small values of </a:t>
            </a:r>
            <a:r>
              <a:rPr lang="en-US" sz="1800" i="1" dirty="0"/>
              <a:t>k</a:t>
            </a:r>
            <a:r>
              <a:rPr lang="en-US" sz="1800" dirty="0"/>
              <a:t>, including </a:t>
            </a:r>
            <a:r>
              <a:rPr lang="en-US" sz="1800" i="1" dirty="0"/>
              <a:t>k </a:t>
            </a:r>
            <a:r>
              <a:rPr lang="en-US" sz="1800" dirty="0"/>
              <a:t>= </a:t>
            </a:r>
            <a:r>
              <a:rPr lang="en-US" sz="1800" i="1" dirty="0"/>
              <a:t>b</a:t>
            </a:r>
            <a:r>
              <a:rPr lang="en-US" sz="1800" dirty="0"/>
              <a:t>.</a:t>
            </a:r>
          </a:p>
          <a:p>
            <a:pPr marL="457200" indent="-457200">
              <a:spcBef>
                <a:spcPts val="0"/>
              </a:spcBef>
              <a:spcAft>
                <a:spcPts val="500"/>
              </a:spcAft>
              <a:buFont typeface="+mj-lt"/>
              <a:buAutoNum type="arabicPeriod"/>
            </a:pPr>
            <a:r>
              <a:rPr lang="en-US" sz="1800" dirty="0"/>
              <a:t>Clearly identify the conclusion of the inductive step, such as by saying “this completes the inductive step.”</a:t>
            </a:r>
          </a:p>
          <a:p>
            <a:pPr marL="457200" indent="-457200">
              <a:spcBef>
                <a:spcPts val="0"/>
              </a:spcBef>
              <a:spcAft>
                <a:spcPts val="500"/>
              </a:spcAft>
              <a:buFont typeface="+mj-lt"/>
              <a:buAutoNum type="arabicPeriod"/>
            </a:pPr>
            <a:r>
              <a:rPr lang="en-US" sz="1800" dirty="0"/>
              <a:t>After completing the basis step and the inductive step, state the conclusion, namely, by mathematical induction, </a:t>
            </a:r>
            <a:r>
              <a:rPr lang="en-US" sz="1800" i="1" dirty="0"/>
              <a:t>P</a:t>
            </a:r>
            <a:r>
              <a:rPr lang="en-US" sz="1800" dirty="0"/>
              <a:t>(</a:t>
            </a:r>
            <a:r>
              <a:rPr lang="en-US" sz="1800" i="1" dirty="0"/>
              <a:t>n</a:t>
            </a:r>
            <a:r>
              <a:rPr lang="en-US" sz="1800" dirty="0"/>
              <a:t>) is true for all integers </a:t>
            </a:r>
            <a:r>
              <a:rPr lang="en-US" sz="1800" i="1" dirty="0"/>
              <a:t>n </a:t>
            </a:r>
            <a:r>
              <a:rPr lang="en-US" sz="1800" dirty="0"/>
              <a:t>with </a:t>
            </a:r>
            <a:r>
              <a:rPr lang="en-US" sz="1800" i="1" dirty="0"/>
              <a:t>n </a:t>
            </a:r>
            <a:r>
              <a:rPr lang="en-US" sz="1800" dirty="0"/>
              <a:t>≥ </a:t>
            </a:r>
            <a:r>
              <a:rPr lang="en-US" sz="1800" i="1" dirty="0"/>
              <a:t>b</a:t>
            </a:r>
            <a:r>
              <a:rPr lang="en-US" sz="1800" dirty="0"/>
              <a:t>.</a:t>
            </a:r>
          </a:p>
        </p:txBody>
      </p:sp>
    </p:spTree>
    <p:extLst>
      <p:ext uri="{BB962C8B-B14F-4D97-AF65-F5344CB8AC3E}">
        <p14:creationId xmlns:p14="http://schemas.microsoft.com/office/powerpoint/2010/main" val="351985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Strong Induction and</a:t>
            </a:r>
            <a:br>
              <a:rPr lang="en-US" sz="6000" b="1" dirty="0"/>
            </a:br>
            <a:r>
              <a:rPr lang="en-US" sz="6000" b="1" dirty="0"/>
              <a:t>Well-Ordering</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5.2</a:t>
            </a:r>
          </a:p>
        </p:txBody>
      </p:sp>
    </p:spTree>
    <p:extLst>
      <p:ext uri="{BB962C8B-B14F-4D97-AF65-F5344CB8AC3E}">
        <p14:creationId xmlns:p14="http://schemas.microsoft.com/office/powerpoint/2010/main" val="220604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pPr>
              <a:spcAft>
                <a:spcPts val="1200"/>
              </a:spcAft>
            </a:pPr>
            <a:r>
              <a:rPr lang="en-US" dirty="0"/>
              <a:t>Strong Induction</a:t>
            </a:r>
          </a:p>
          <a:p>
            <a:pPr>
              <a:spcAft>
                <a:spcPts val="1200"/>
              </a:spcAft>
            </a:pPr>
            <a:r>
              <a:rPr lang="en-US" dirty="0"/>
              <a:t>Example Proofs using Strong Induction</a:t>
            </a:r>
          </a:p>
          <a:p>
            <a:pPr>
              <a:spcAft>
                <a:spcPts val="1200"/>
              </a:spcAft>
            </a:pPr>
            <a:r>
              <a:rPr lang="en-US" dirty="0"/>
              <a:t>Using Strong Induction in Computational Geometry (</a:t>
            </a:r>
            <a:r>
              <a:rPr lang="en-US" i="1" dirty="0"/>
              <a:t>not yet included in overheads</a:t>
            </a:r>
            <a:r>
              <a:rPr lang="en-US" dirty="0"/>
              <a:t>)</a:t>
            </a:r>
          </a:p>
          <a:p>
            <a:pPr>
              <a:spcAft>
                <a:spcPts val="1200"/>
              </a:spcAft>
            </a:pPr>
            <a:r>
              <a:rPr lang="en-US" dirty="0"/>
              <a:t>Well-Ordering Property</a:t>
            </a:r>
          </a:p>
        </p:txBody>
      </p:sp>
    </p:spTree>
    <p:extLst>
      <p:ext uri="{BB962C8B-B14F-4D97-AF65-F5344CB8AC3E}">
        <p14:creationId xmlns:p14="http://schemas.microsoft.com/office/powerpoint/2010/main" val="201886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a:xfrm>
            <a:off x="457200" y="1295400"/>
            <a:ext cx="8229600" cy="2494800"/>
          </a:xfrm>
        </p:spPr>
        <p:txBody>
          <a:bodyPr/>
          <a:lstStyle/>
          <a:p>
            <a:pPr lvl="0"/>
            <a:r>
              <a:rPr lang="en-US" sz="2600" i="1" dirty="0">
                <a:solidFill>
                  <a:prstClr val="black"/>
                </a:solidFill>
              </a:rPr>
              <a:t>Strong Induction</a:t>
            </a:r>
            <a:r>
              <a:rPr lang="en-US" sz="2600" dirty="0">
                <a:solidFill>
                  <a:prstClr val="black"/>
                </a:solidFill>
              </a:rPr>
              <a:t>: To prove that </a:t>
            </a:r>
            <a:r>
              <a:rPr lang="en-US" sz="2600" i="1" dirty="0">
                <a:solidFill>
                  <a:prstClr val="black"/>
                </a:solidFill>
              </a:rPr>
              <a:t>P</a:t>
            </a:r>
            <a:r>
              <a:rPr lang="en-US" sz="2600" dirty="0">
                <a:solidFill>
                  <a:prstClr val="black"/>
                </a:solidFill>
              </a:rPr>
              <a:t>(</a:t>
            </a:r>
            <a:r>
              <a:rPr lang="en-US" sz="2600" i="1" dirty="0">
                <a:solidFill>
                  <a:prstClr val="black"/>
                </a:solidFill>
              </a:rPr>
              <a:t>n</a:t>
            </a:r>
            <a:r>
              <a:rPr lang="en-US" sz="2600" dirty="0">
                <a:solidFill>
                  <a:prstClr val="black"/>
                </a:solidFill>
              </a:rPr>
              <a:t>) is true for all positive integers </a:t>
            </a:r>
            <a:r>
              <a:rPr lang="en-US" sz="2600" i="1" dirty="0">
                <a:solidFill>
                  <a:prstClr val="black"/>
                </a:solidFill>
              </a:rPr>
              <a:t>n</a:t>
            </a:r>
            <a:r>
              <a:rPr lang="en-US" sz="2600" dirty="0">
                <a:solidFill>
                  <a:prstClr val="black"/>
                </a:solidFill>
              </a:rPr>
              <a:t>, where </a:t>
            </a:r>
            <a:r>
              <a:rPr lang="en-US" sz="2600" i="1" dirty="0">
                <a:solidFill>
                  <a:prstClr val="black"/>
                </a:solidFill>
              </a:rPr>
              <a:t>P</a:t>
            </a:r>
            <a:r>
              <a:rPr lang="en-US" sz="2600" dirty="0">
                <a:solidFill>
                  <a:prstClr val="black"/>
                </a:solidFill>
              </a:rPr>
              <a:t>(</a:t>
            </a:r>
            <a:r>
              <a:rPr lang="en-US" sz="2600" i="1" dirty="0">
                <a:solidFill>
                  <a:prstClr val="black"/>
                </a:solidFill>
              </a:rPr>
              <a:t>n</a:t>
            </a:r>
            <a:r>
              <a:rPr lang="en-US" sz="2600" dirty="0">
                <a:solidFill>
                  <a:prstClr val="black"/>
                </a:solidFill>
              </a:rPr>
              <a:t>) is a propositional function, complete two steps:</a:t>
            </a:r>
          </a:p>
          <a:p>
            <a:pPr lvl="1"/>
            <a:r>
              <a:rPr lang="en-US" sz="2600" i="1" dirty="0">
                <a:solidFill>
                  <a:prstClr val="black"/>
                </a:solidFill>
              </a:rPr>
              <a:t>Basis Step</a:t>
            </a:r>
            <a:r>
              <a:rPr lang="en-US" sz="2600" dirty="0">
                <a:solidFill>
                  <a:prstClr val="black"/>
                </a:solidFill>
              </a:rPr>
              <a:t>: Verify that the proposition </a:t>
            </a:r>
            <a:r>
              <a:rPr lang="en-US" sz="2600" i="1" dirty="0">
                <a:solidFill>
                  <a:prstClr val="black"/>
                </a:solidFill>
              </a:rPr>
              <a:t>P</a:t>
            </a:r>
            <a:r>
              <a:rPr lang="en-US" sz="2600" dirty="0">
                <a:solidFill>
                  <a:prstClr val="black"/>
                </a:solidFill>
              </a:rPr>
              <a:t>(</a:t>
            </a:r>
            <a:r>
              <a:rPr lang="en-US" sz="2600" dirty="0">
                <a:solidFill>
                  <a:prstClr val="black"/>
                </a:solidFill>
                <a:ea typeface="Cambria Math" pitchFamily="18" charset="0"/>
              </a:rPr>
              <a:t>1</a:t>
            </a:r>
            <a:r>
              <a:rPr lang="en-US" sz="2600" dirty="0">
                <a:solidFill>
                  <a:prstClr val="black"/>
                </a:solidFill>
              </a:rPr>
              <a:t>) is true.</a:t>
            </a:r>
          </a:p>
          <a:p>
            <a:pPr lvl="1"/>
            <a:r>
              <a:rPr lang="en-US" sz="2600" i="1" dirty="0">
                <a:solidFill>
                  <a:prstClr val="black"/>
                </a:solidFill>
              </a:rPr>
              <a:t>Inductive Step</a:t>
            </a:r>
            <a:r>
              <a:rPr lang="en-US" sz="2600" dirty="0">
                <a:solidFill>
                  <a:prstClr val="black"/>
                </a:solidFill>
              </a:rPr>
              <a:t>: Show the conditional statement</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2154782875"/>
              </p:ext>
            </p:extLst>
          </p:nvPr>
        </p:nvGraphicFramePr>
        <p:xfrm>
          <a:off x="990600" y="3810000"/>
          <a:ext cx="5778000" cy="666000"/>
        </p:xfrm>
        <a:graphic>
          <a:graphicData uri="http://schemas.openxmlformats.org/presentationml/2006/ole">
            <mc:AlternateContent xmlns:mc="http://schemas.openxmlformats.org/markup-compatibility/2006">
              <mc:Choice xmlns:v="urn:schemas-microsoft-com:vml" Requires="v">
                <p:oleObj spid="_x0000_s31839" name="Equation" r:id="rId3" imgW="2311200" imgH="266400" progId="Equation.DSMT4">
                  <p:embed/>
                </p:oleObj>
              </mc:Choice>
              <mc:Fallback>
                <p:oleObj name="Equation" r:id="rId3" imgW="2311200" imgH="266400" progId="Equation.DSMT4">
                  <p:embed/>
                  <p:pic>
                    <p:nvPicPr>
                      <p:cNvPr id="0" name=""/>
                      <p:cNvPicPr/>
                      <p:nvPr/>
                    </p:nvPicPr>
                    <p:blipFill>
                      <a:blip r:embed="rId4"/>
                      <a:stretch>
                        <a:fillRect/>
                      </a:stretch>
                    </p:blipFill>
                    <p:spPr>
                      <a:xfrm>
                        <a:off x="990600" y="3810000"/>
                        <a:ext cx="5778000" cy="666000"/>
                      </a:xfrm>
                      <a:prstGeom prst="rect">
                        <a:avLst/>
                      </a:prstGeom>
                    </p:spPr>
                  </p:pic>
                </p:oleObj>
              </mc:Fallback>
            </mc:AlternateContent>
          </a:graphicData>
        </a:graphic>
      </p:graphicFrame>
      <p:sp>
        <p:nvSpPr>
          <p:cNvPr id="4" name="Content Placeholder 4"/>
          <p:cNvSpPr>
            <a:spLocks noGrp="1"/>
          </p:cNvSpPr>
          <p:nvPr>
            <p:ph idx="13"/>
          </p:nvPr>
        </p:nvSpPr>
        <p:spPr>
          <a:xfrm>
            <a:off x="457200" y="4495800"/>
            <a:ext cx="4937760" cy="457200"/>
          </a:xfrm>
        </p:spPr>
        <p:txBody>
          <a:bodyPr/>
          <a:lstStyle/>
          <a:p>
            <a:pPr marL="457200"/>
            <a:r>
              <a:rPr lang="en-US" sz="2600" dirty="0">
                <a:solidFill>
                  <a:prstClr val="black"/>
                </a:solidFill>
              </a:rPr>
              <a:t>holds for all positive integers </a:t>
            </a:r>
            <a:r>
              <a:rPr lang="en-US" sz="2600" i="1" dirty="0">
                <a:solidFill>
                  <a:prstClr val="black"/>
                </a:solidFill>
              </a:rPr>
              <a:t>k</a:t>
            </a:r>
            <a:r>
              <a:rPr lang="en-US" sz="2600" dirty="0">
                <a:solidFill>
                  <a:prstClr val="black"/>
                </a:solidFill>
              </a:rPr>
              <a:t>.</a:t>
            </a:r>
            <a:endParaRPr lang="en-US" dirty="0"/>
          </a:p>
        </p:txBody>
      </p:sp>
      <p:sp>
        <p:nvSpPr>
          <p:cNvPr id="8" name="Content Placeholder 5"/>
          <p:cNvSpPr>
            <a:spLocks noGrp="1"/>
          </p:cNvSpPr>
          <p:nvPr>
            <p:ph idx="14"/>
          </p:nvPr>
        </p:nvSpPr>
        <p:spPr>
          <a:xfrm>
            <a:off x="2331720" y="5303520"/>
            <a:ext cx="4480560" cy="1097280"/>
          </a:xfrm>
          <a:ln w="12700">
            <a:solidFill>
              <a:srgbClr val="1A587B"/>
            </a:solidFill>
          </a:ln>
        </p:spPr>
        <p:txBody>
          <a:bodyPr/>
          <a:lstStyle/>
          <a:p>
            <a:r>
              <a:rPr lang="en-US" sz="2200" dirty="0"/>
              <a:t>Strong Induction is sometimes called the </a:t>
            </a:r>
            <a:r>
              <a:rPr lang="en-US" sz="2200" i="1" dirty="0"/>
              <a:t>second principle of mathematical induction </a:t>
            </a:r>
            <a:r>
              <a:rPr lang="en-US" sz="2200" dirty="0"/>
              <a:t>or </a:t>
            </a:r>
            <a:r>
              <a:rPr lang="en-US" sz="2200" i="1" dirty="0"/>
              <a:t>complete induction</a:t>
            </a:r>
            <a:r>
              <a:rPr lang="en-US" sz="2200" dirty="0"/>
              <a:t>.</a:t>
            </a:r>
          </a:p>
        </p:txBody>
      </p:sp>
    </p:spTree>
    <p:extLst>
      <p:ext uri="{BB962C8B-B14F-4D97-AF65-F5344CB8AC3E}">
        <p14:creationId xmlns:p14="http://schemas.microsoft.com/office/powerpoint/2010/main" val="150976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 and</a:t>
            </a:r>
            <a:br>
              <a:rPr lang="en-US" dirty="0"/>
            </a:br>
            <a:r>
              <a:rPr lang="en-US" dirty="0"/>
              <a:t>the Infinite Ladder</a:t>
            </a:r>
            <a:endParaRPr lang="en-US" sz="1500" dirty="0"/>
          </a:p>
        </p:txBody>
      </p:sp>
      <p:sp>
        <p:nvSpPr>
          <p:cNvPr id="9" name="Content Placeholder 2"/>
          <p:cNvSpPr>
            <a:spLocks noGrp="1"/>
          </p:cNvSpPr>
          <p:nvPr>
            <p:ph idx="1"/>
          </p:nvPr>
        </p:nvSpPr>
        <p:spPr>
          <a:xfrm>
            <a:off x="457200" y="1295400"/>
            <a:ext cx="6324600" cy="5212080"/>
          </a:xfrm>
        </p:spPr>
        <p:txBody>
          <a:bodyPr/>
          <a:lstStyle/>
          <a:p>
            <a:pPr>
              <a:spcBef>
                <a:spcPts val="600"/>
              </a:spcBef>
            </a:pPr>
            <a:r>
              <a:rPr lang="en-US" sz="2000" dirty="0"/>
              <a:t>Strong induction tells us that we can reach all rungs if:</a:t>
            </a:r>
          </a:p>
          <a:p>
            <a:pPr marL="342900" indent="-342900">
              <a:spcBef>
                <a:spcPts val="600"/>
              </a:spcBef>
              <a:buFont typeface="+mj-lt"/>
              <a:buAutoNum type="arabicPeriod"/>
            </a:pPr>
            <a:r>
              <a:rPr lang="en-US" sz="2000" dirty="0"/>
              <a:t>We can reach the first rung of the ladder.</a:t>
            </a:r>
          </a:p>
          <a:p>
            <a:pPr marL="342900" indent="-342900">
              <a:spcBef>
                <a:spcPts val="600"/>
              </a:spcBef>
              <a:buFont typeface="+mj-lt"/>
              <a:buAutoNum type="arabicPeriod"/>
            </a:pPr>
            <a:r>
              <a:rPr lang="en-US" sz="2000" dirty="0"/>
              <a:t>For every integer </a:t>
            </a:r>
            <a:r>
              <a:rPr lang="en-US" sz="2000" i="1" dirty="0"/>
              <a:t>k</a:t>
            </a:r>
            <a:r>
              <a:rPr lang="en-US" sz="2000" dirty="0"/>
              <a:t>, if we can reach the first </a:t>
            </a:r>
            <a:r>
              <a:rPr lang="en-US" sz="2000" i="1" dirty="0"/>
              <a:t>k</a:t>
            </a:r>
            <a:r>
              <a:rPr lang="en-US" sz="2000" dirty="0"/>
              <a:t> rungs, then we can reach the (</a:t>
            </a:r>
            <a:r>
              <a:rPr lang="en-US" sz="2000" i="1" dirty="0"/>
              <a:t>k</a:t>
            </a:r>
            <a:r>
              <a:rPr lang="en-US" sz="2000" dirty="0"/>
              <a:t> + </a:t>
            </a:r>
            <a:r>
              <a:rPr lang="en-US" sz="2000" dirty="0">
                <a:ea typeface="Cambria Math" pitchFamily="18" charset="0"/>
              </a:rPr>
              <a:t>1</a:t>
            </a:r>
            <a:r>
              <a:rPr lang="en-US" sz="2000" dirty="0"/>
              <a:t>)</a:t>
            </a:r>
            <a:r>
              <a:rPr lang="en-US" sz="2000" dirty="0" err="1"/>
              <a:t>st</a:t>
            </a:r>
            <a:r>
              <a:rPr lang="en-US" sz="2000" dirty="0"/>
              <a:t> rung. </a:t>
            </a:r>
          </a:p>
          <a:p>
            <a:pPr>
              <a:spcBef>
                <a:spcPts val="600"/>
              </a:spcBef>
            </a:pPr>
            <a:r>
              <a:rPr lang="en-US" sz="2000" dirty="0"/>
              <a:t>To conclude that we can reach every rung by strong induction:</a:t>
            </a:r>
          </a:p>
          <a:p>
            <a:pPr marL="457200" indent="-347472">
              <a:spcBef>
                <a:spcPts val="600"/>
              </a:spcBef>
              <a:buFont typeface="Arial" pitchFamily="34" charset="0"/>
              <a:buChar char="•"/>
            </a:pPr>
            <a:r>
              <a:rPr lang="en-US" sz="2000" dirty="0"/>
              <a:t>BASIS STEP:  </a:t>
            </a:r>
            <a:r>
              <a:rPr lang="en-US" sz="2000" i="1" dirty="0"/>
              <a:t>P</a:t>
            </a:r>
            <a:r>
              <a:rPr lang="en-US" sz="2000" dirty="0"/>
              <a:t>(</a:t>
            </a:r>
            <a:r>
              <a:rPr lang="en-US" sz="2000" dirty="0">
                <a:ea typeface="Cambria Math" pitchFamily="18" charset="0"/>
              </a:rPr>
              <a:t>1</a:t>
            </a:r>
            <a:r>
              <a:rPr lang="en-US" sz="2000" dirty="0"/>
              <a:t>) holds</a:t>
            </a:r>
          </a:p>
          <a:p>
            <a:pPr marL="457200" indent="-347472">
              <a:spcBef>
                <a:spcPts val="600"/>
              </a:spcBef>
              <a:buFont typeface="Arial" pitchFamily="34" charset="0"/>
              <a:buChar char="•"/>
            </a:pPr>
            <a:r>
              <a:rPr lang="en-US" sz="2000" dirty="0"/>
              <a:t>INDUCTIVE STEP:  Assume </a:t>
            </a:r>
            <a:r>
              <a:rPr lang="en-US" sz="2000" i="1" dirty="0"/>
              <a:t>P</a:t>
            </a:r>
            <a:r>
              <a:rPr lang="en-US" sz="2000" dirty="0"/>
              <a:t>(</a:t>
            </a:r>
            <a:r>
              <a:rPr lang="en-US" sz="2000" dirty="0">
                <a:ea typeface="Cambria Math" pitchFamily="18" charset="0"/>
              </a:rPr>
              <a:t>1</a:t>
            </a:r>
            <a:r>
              <a:rPr lang="en-US" sz="2000" dirty="0"/>
              <a:t>)</a:t>
            </a:r>
            <a:r>
              <a:rPr lang="en-US" sz="2000" i="1" dirty="0"/>
              <a:t> </a:t>
            </a:r>
            <a:r>
              <a:rPr lang="en-US" sz="2000" dirty="0">
                <a:ea typeface="Cambria Math"/>
              </a:rPr>
              <a:t>∧</a:t>
            </a:r>
            <a:r>
              <a:rPr lang="en-US" sz="2000" dirty="0"/>
              <a:t> </a:t>
            </a:r>
            <a:r>
              <a:rPr lang="en-US" sz="2000" i="1" dirty="0"/>
              <a:t>P</a:t>
            </a:r>
            <a:r>
              <a:rPr lang="en-US" sz="2000" dirty="0"/>
              <a:t>(</a:t>
            </a:r>
            <a:r>
              <a:rPr lang="en-US" sz="2000" dirty="0">
                <a:ea typeface="Cambria Math" pitchFamily="18" charset="0"/>
              </a:rPr>
              <a:t>2</a:t>
            </a:r>
            <a:r>
              <a:rPr lang="en-US" sz="2000" dirty="0"/>
              <a:t>)</a:t>
            </a:r>
            <a:r>
              <a:rPr lang="en-US" sz="2000" i="1" dirty="0"/>
              <a:t> </a:t>
            </a:r>
            <a:r>
              <a:rPr lang="en-US" sz="2000" dirty="0">
                <a:ea typeface="Cambria Math"/>
              </a:rPr>
              <a:t>∧∙∙∙</a:t>
            </a:r>
            <a:r>
              <a:rPr lang="en-US" sz="2000" dirty="0"/>
              <a:t> </a:t>
            </a:r>
            <a:r>
              <a:rPr lang="en-US" sz="2000" dirty="0">
                <a:ea typeface="Cambria Math"/>
              </a:rPr>
              <a:t>∧</a:t>
            </a:r>
            <a:r>
              <a:rPr lang="en-US" sz="2000" i="1" dirty="0"/>
              <a:t> P</a:t>
            </a:r>
            <a:r>
              <a:rPr lang="en-US" sz="2000" dirty="0"/>
              <a:t>(</a:t>
            </a:r>
            <a:r>
              <a:rPr lang="en-US" sz="2000" i="1" dirty="0"/>
              <a:t>k</a:t>
            </a:r>
            <a:r>
              <a:rPr lang="en-US" sz="2000" dirty="0"/>
              <a:t>)</a:t>
            </a:r>
            <a:br>
              <a:rPr lang="en-US" sz="2000" dirty="0"/>
            </a:br>
            <a:r>
              <a:rPr lang="en-US" sz="2000" dirty="0">
                <a:ea typeface="Cambria Math"/>
              </a:rPr>
              <a:t>holds for an arbitrary integer </a:t>
            </a:r>
            <a:r>
              <a:rPr lang="en-US" sz="2000" i="1" dirty="0">
                <a:ea typeface="Cambria Math"/>
              </a:rPr>
              <a:t>k</a:t>
            </a:r>
            <a:r>
              <a:rPr lang="en-US" sz="2000" dirty="0">
                <a:ea typeface="Cambria Math"/>
              </a:rPr>
              <a:t>, and show that</a:t>
            </a:r>
            <a:br>
              <a:rPr lang="en-US" sz="2000" dirty="0">
                <a:ea typeface="Cambria Math"/>
              </a:rPr>
            </a:br>
            <a:r>
              <a:rPr lang="en-US" sz="2000" i="1" dirty="0"/>
              <a:t>P</a:t>
            </a:r>
            <a:r>
              <a:rPr lang="en-US" sz="2000" dirty="0"/>
              <a:t>(</a:t>
            </a:r>
            <a:r>
              <a:rPr lang="en-US" sz="2000" i="1" dirty="0"/>
              <a:t>k </a:t>
            </a:r>
            <a:r>
              <a:rPr lang="en-US" sz="2000" dirty="0"/>
              <a:t>+</a:t>
            </a:r>
            <a:r>
              <a:rPr lang="en-US" sz="2000" i="1" dirty="0"/>
              <a:t> </a:t>
            </a:r>
            <a:r>
              <a:rPr lang="en-US" sz="2000" dirty="0">
                <a:ea typeface="Cambria Math" pitchFamily="18" charset="0"/>
              </a:rPr>
              <a:t>1</a:t>
            </a:r>
            <a:r>
              <a:rPr lang="en-US" sz="2000" dirty="0"/>
              <a:t>)</a:t>
            </a:r>
            <a:r>
              <a:rPr lang="en-US" sz="2000" i="1" dirty="0"/>
              <a:t> </a:t>
            </a:r>
            <a:r>
              <a:rPr lang="en-US" sz="2000" dirty="0"/>
              <a:t>must also hold</a:t>
            </a:r>
            <a:r>
              <a:rPr lang="en-US" sz="2000" i="1" dirty="0"/>
              <a:t>.</a:t>
            </a:r>
          </a:p>
          <a:p>
            <a:pPr>
              <a:spcBef>
                <a:spcPts val="600"/>
              </a:spcBef>
            </a:pPr>
            <a:r>
              <a:rPr lang="en-US" sz="2000" dirty="0"/>
              <a:t>We will have then shown by strong induction that for</a:t>
            </a:r>
            <a:br>
              <a:rPr lang="en-US" sz="2000" dirty="0"/>
            </a:br>
            <a:r>
              <a:rPr lang="en-US" sz="2000" dirty="0"/>
              <a:t>every positive integer </a:t>
            </a:r>
            <a:r>
              <a:rPr lang="en-US" sz="2000" i="1" dirty="0"/>
              <a:t>n</a:t>
            </a:r>
            <a:r>
              <a:rPr lang="en-US" sz="2000" dirty="0"/>
              <a:t>, </a:t>
            </a:r>
            <a:r>
              <a:rPr lang="en-US" sz="2000" i="1" dirty="0"/>
              <a:t>P</a:t>
            </a:r>
            <a:r>
              <a:rPr lang="en-US" sz="2000" dirty="0"/>
              <a:t>(</a:t>
            </a:r>
            <a:r>
              <a:rPr lang="en-US" sz="2000" i="1" dirty="0"/>
              <a:t>n</a:t>
            </a:r>
            <a:r>
              <a:rPr lang="en-US" sz="2000" dirty="0"/>
              <a:t>) holds, i.e., we can</a:t>
            </a:r>
            <a:br>
              <a:rPr lang="en-US" sz="2000" dirty="0"/>
            </a:br>
            <a:r>
              <a:rPr lang="en-US" sz="2000" dirty="0"/>
              <a:t>reach the </a:t>
            </a:r>
            <a:r>
              <a:rPr lang="en-US" sz="2000" i="1" dirty="0"/>
              <a:t>n</a:t>
            </a:r>
            <a:r>
              <a:rPr lang="en-US" sz="2000" dirty="0"/>
              <a:t>th rung of the ladder.</a:t>
            </a:r>
          </a:p>
        </p:txBody>
      </p:sp>
      <p:pic>
        <p:nvPicPr>
          <p:cNvPr id="2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447800"/>
            <a:ext cx="2704739" cy="48463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2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sz="2400" b="1" dirty="0"/>
              <a:t>Example</a:t>
            </a:r>
            <a:r>
              <a:rPr lang="en-US" sz="2400" dirty="0"/>
              <a:t>: Suppose we can reach the first and second rungs of an infinite ladder, and we know that if we can reach a rung, then we can reach two rungs higher. Prove that we can reach every rung. (Try this with mathematical induction.)</a:t>
            </a:r>
          </a:p>
          <a:p>
            <a:r>
              <a:rPr lang="en-US" sz="2400" b="1" dirty="0"/>
              <a:t>Solution</a:t>
            </a:r>
            <a:r>
              <a:rPr lang="en-US" sz="2400" dirty="0"/>
              <a:t>: Prove the result using strong induction.</a:t>
            </a:r>
          </a:p>
          <a:p>
            <a:pPr lvl="1"/>
            <a:r>
              <a:rPr lang="en-US" sz="2400" dirty="0"/>
              <a:t>BASIS STEP: We can reach the first step.</a:t>
            </a:r>
          </a:p>
          <a:p>
            <a:pPr lvl="1"/>
            <a:r>
              <a:rPr lang="en-US" sz="2400" dirty="0"/>
              <a:t>INDUCTIVE STEP:  The inductive hypothesis is that we can reach the first </a:t>
            </a:r>
            <a:r>
              <a:rPr lang="en-US" sz="2400" i="1" dirty="0"/>
              <a:t>k</a:t>
            </a:r>
            <a:r>
              <a:rPr lang="en-US" sz="2400" dirty="0"/>
              <a:t> rungs, for any </a:t>
            </a:r>
            <a:r>
              <a:rPr lang="en-US" sz="2400" i="1" dirty="0"/>
              <a:t>k</a:t>
            </a:r>
            <a:r>
              <a:rPr lang="en-US" sz="2400" dirty="0"/>
              <a:t> </a:t>
            </a:r>
            <a:r>
              <a:rPr lang="en-US" sz="2400" dirty="0">
                <a:ea typeface="Cambria Math"/>
              </a:rPr>
              <a:t>≥ 2. We can reach the</a:t>
            </a:r>
            <a:br>
              <a:rPr lang="en-US" sz="2400" dirty="0">
                <a:ea typeface="Cambria Math"/>
              </a:rPr>
            </a:br>
            <a:r>
              <a:rPr lang="en-US" sz="2400" dirty="0">
                <a:ea typeface="Cambria Math"/>
              </a:rPr>
              <a:t>(</a:t>
            </a:r>
            <a:r>
              <a:rPr lang="en-US" sz="2400" i="1" dirty="0">
                <a:ea typeface="Cambria Math"/>
              </a:rPr>
              <a:t>k</a:t>
            </a:r>
            <a:r>
              <a:rPr lang="en-US" sz="2400" dirty="0">
                <a:ea typeface="Cambria Math"/>
              </a:rPr>
              <a:t> + 1)</a:t>
            </a:r>
            <a:r>
              <a:rPr lang="en-US" sz="2400" dirty="0" err="1">
                <a:ea typeface="Cambria Math"/>
              </a:rPr>
              <a:t>st</a:t>
            </a:r>
            <a:r>
              <a:rPr lang="en-US" sz="2400" dirty="0">
                <a:ea typeface="Cambria Math"/>
              </a:rPr>
              <a:t> rung since we can reach the (</a:t>
            </a:r>
            <a:r>
              <a:rPr lang="en-US" sz="2400" i="1" dirty="0">
                <a:ea typeface="Cambria Math"/>
              </a:rPr>
              <a:t>k</a:t>
            </a:r>
            <a:r>
              <a:rPr lang="en-US" sz="2400" dirty="0">
                <a:ea typeface="Cambria Math"/>
              </a:rPr>
              <a:t> − 1)</a:t>
            </a:r>
            <a:r>
              <a:rPr lang="en-US" sz="2400" dirty="0" err="1">
                <a:ea typeface="Cambria Math"/>
              </a:rPr>
              <a:t>st</a:t>
            </a:r>
            <a:r>
              <a:rPr lang="en-US" sz="2400" dirty="0">
                <a:ea typeface="Cambria Math"/>
              </a:rPr>
              <a:t> rung by the inductive hypothesis.</a:t>
            </a:r>
          </a:p>
          <a:p>
            <a:pPr lvl="1"/>
            <a:r>
              <a:rPr lang="en-US" sz="2400" dirty="0">
                <a:ea typeface="Cambria Math"/>
              </a:rPr>
              <a:t>Hence, we can reach all rungs of the ladder.</a:t>
            </a:r>
            <a:endParaRPr lang="en-US" sz="2400" i="1" dirty="0"/>
          </a:p>
        </p:txBody>
      </p:sp>
    </p:spTree>
    <p:extLst>
      <p:ext uri="{BB962C8B-B14F-4D97-AF65-F5344CB8AC3E}">
        <p14:creationId xmlns:p14="http://schemas.microsoft.com/office/powerpoint/2010/main" val="67083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Form of Induction Should Be Used?</a:t>
            </a:r>
          </a:p>
        </p:txBody>
      </p:sp>
      <p:sp>
        <p:nvSpPr>
          <p:cNvPr id="3" name="Content Placeholder 2"/>
          <p:cNvSpPr>
            <a:spLocks noGrp="1"/>
          </p:cNvSpPr>
          <p:nvPr>
            <p:ph idx="1"/>
          </p:nvPr>
        </p:nvSpPr>
        <p:spPr>
          <a:xfrm>
            <a:off x="457200" y="1295400"/>
            <a:ext cx="8321040" cy="5257800"/>
          </a:xfrm>
        </p:spPr>
        <p:txBody>
          <a:bodyPr/>
          <a:lstStyle/>
          <a:p>
            <a:r>
              <a:rPr lang="en-US" sz="2800" dirty="0"/>
              <a:t>We can always use strong induction instead of  mathematical induction. But there is no reason to use it if it is simpler to use mathematical induction. (</a:t>
            </a:r>
            <a:r>
              <a:rPr lang="en-US" sz="2800" i="1" dirty="0"/>
              <a:t>See page </a:t>
            </a:r>
            <a:r>
              <a:rPr lang="en-US" sz="2800" dirty="0">
                <a:ea typeface="Cambria Math" pitchFamily="18" charset="0"/>
              </a:rPr>
              <a:t>335</a:t>
            </a:r>
            <a:r>
              <a:rPr lang="en-US" sz="2800" dirty="0"/>
              <a:t> </a:t>
            </a:r>
            <a:r>
              <a:rPr lang="en-US" sz="2800" i="1" dirty="0"/>
              <a:t>of text</a:t>
            </a:r>
            <a:r>
              <a:rPr lang="en-US" sz="2800" dirty="0"/>
              <a:t>.)</a:t>
            </a:r>
          </a:p>
          <a:p>
            <a:r>
              <a:rPr lang="en-US" sz="2800" dirty="0"/>
              <a:t>In fact, the principles of mathematical induction, strong induction, and the well-ordering property are all equivalent. (</a:t>
            </a:r>
            <a:r>
              <a:rPr lang="en-US" sz="2800" i="1" dirty="0"/>
              <a:t>Exercises </a:t>
            </a:r>
            <a:r>
              <a:rPr lang="en-US" sz="2800" dirty="0">
                <a:ea typeface="Cambria Math" pitchFamily="18" charset="0"/>
              </a:rPr>
              <a:t>41</a:t>
            </a:r>
            <a:r>
              <a:rPr lang="en-US" sz="2800" dirty="0"/>
              <a:t>-</a:t>
            </a:r>
            <a:r>
              <a:rPr lang="en-US" sz="2800" dirty="0">
                <a:ea typeface="Cambria Math" pitchFamily="18" charset="0"/>
              </a:rPr>
              <a:t>43</a:t>
            </a:r>
            <a:r>
              <a:rPr lang="en-US" sz="2800" dirty="0"/>
              <a:t>)</a:t>
            </a:r>
          </a:p>
          <a:p>
            <a:r>
              <a:rPr lang="en-US" sz="2800" dirty="0"/>
              <a:t>Sometimes it is clear how to proceed using one of the three methods, but not the other two.</a:t>
            </a:r>
          </a:p>
        </p:txBody>
      </p:sp>
    </p:spTree>
    <p:extLst>
      <p:ext uri="{BB962C8B-B14F-4D97-AF65-F5344CB8AC3E}">
        <p14:creationId xmlns:p14="http://schemas.microsoft.com/office/powerpoint/2010/main" val="132454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Completion of the proof of the Fundamental Theorem of Arithmetic</a:t>
            </a:r>
          </a:p>
        </p:txBody>
      </p:sp>
      <p:sp>
        <p:nvSpPr>
          <p:cNvPr id="3" name="Content Placeholder 2"/>
          <p:cNvSpPr>
            <a:spLocks noGrp="1"/>
          </p:cNvSpPr>
          <p:nvPr>
            <p:ph idx="1"/>
          </p:nvPr>
        </p:nvSpPr>
        <p:spPr>
          <a:xfrm>
            <a:off x="457200" y="1295400"/>
            <a:ext cx="8229600" cy="5257800"/>
          </a:xfrm>
        </p:spPr>
        <p:txBody>
          <a:bodyPr/>
          <a:lstStyle/>
          <a:p>
            <a:pPr>
              <a:spcBef>
                <a:spcPts val="600"/>
              </a:spcBef>
              <a:spcAft>
                <a:spcPts val="300"/>
              </a:spcAft>
            </a:pPr>
            <a:r>
              <a:rPr lang="en-US" sz="1900" b="1" dirty="0"/>
              <a:t>Example</a:t>
            </a:r>
            <a:r>
              <a:rPr lang="en-US" sz="1900" dirty="0"/>
              <a:t>: Show that if </a:t>
            </a:r>
            <a:r>
              <a:rPr lang="en-US" sz="1900" i="1" dirty="0"/>
              <a:t>n</a:t>
            </a:r>
            <a:r>
              <a:rPr lang="en-US" sz="1900" dirty="0"/>
              <a:t> is an integer greater than </a:t>
            </a:r>
            <a:r>
              <a:rPr lang="en-US" sz="1900" dirty="0">
                <a:ea typeface="Cambria Math" pitchFamily="18" charset="0"/>
              </a:rPr>
              <a:t>1</a:t>
            </a:r>
            <a:r>
              <a:rPr lang="en-US" sz="1900" dirty="0"/>
              <a:t>, then </a:t>
            </a:r>
            <a:r>
              <a:rPr lang="en-US" sz="1900" i="1" dirty="0"/>
              <a:t>n</a:t>
            </a:r>
            <a:r>
              <a:rPr lang="en-US" sz="1900" dirty="0"/>
              <a:t> can be written as the product of primes.</a:t>
            </a:r>
          </a:p>
          <a:p>
            <a:pPr>
              <a:spcBef>
                <a:spcPts val="600"/>
              </a:spcBef>
              <a:spcAft>
                <a:spcPts val="300"/>
              </a:spcAft>
            </a:pPr>
            <a:r>
              <a:rPr lang="en-US" sz="1900" b="1" dirty="0"/>
              <a:t>Solution:</a:t>
            </a:r>
            <a:r>
              <a:rPr lang="en-US" sz="1900" dirty="0"/>
              <a:t> Let </a:t>
            </a:r>
            <a:r>
              <a:rPr lang="en-US" sz="1900" i="1" dirty="0"/>
              <a:t>P</a:t>
            </a:r>
            <a:r>
              <a:rPr lang="en-US" sz="1900" dirty="0"/>
              <a:t>(</a:t>
            </a:r>
            <a:r>
              <a:rPr lang="en-US" sz="1900" i="1" dirty="0"/>
              <a:t>n</a:t>
            </a:r>
            <a:r>
              <a:rPr lang="en-US" sz="1900" dirty="0"/>
              <a:t>) be the proposition that </a:t>
            </a:r>
            <a:r>
              <a:rPr lang="en-US" sz="1900" i="1" dirty="0"/>
              <a:t>n</a:t>
            </a:r>
            <a:r>
              <a:rPr lang="en-US" sz="1900" dirty="0"/>
              <a:t> can be written as a product of primes.</a:t>
            </a:r>
          </a:p>
          <a:p>
            <a:pPr lvl="1">
              <a:spcBef>
                <a:spcPts val="600"/>
              </a:spcBef>
              <a:spcAft>
                <a:spcPts val="300"/>
              </a:spcAft>
            </a:pPr>
            <a:r>
              <a:rPr lang="en-US" sz="1900" dirty="0"/>
              <a:t>BASIS STEP: </a:t>
            </a:r>
            <a:r>
              <a:rPr lang="en-US" sz="1900" i="1" dirty="0"/>
              <a:t>P</a:t>
            </a:r>
            <a:r>
              <a:rPr lang="en-US" sz="1900" dirty="0"/>
              <a:t>(</a:t>
            </a:r>
            <a:r>
              <a:rPr lang="en-US" sz="1900" dirty="0">
                <a:ea typeface="Cambria Math" pitchFamily="18" charset="0"/>
              </a:rPr>
              <a:t>2</a:t>
            </a:r>
            <a:r>
              <a:rPr lang="en-US" sz="1900" dirty="0"/>
              <a:t>) is true since </a:t>
            </a:r>
            <a:r>
              <a:rPr lang="en-US" sz="1900" dirty="0">
                <a:ea typeface="Cambria Math" pitchFamily="18" charset="0"/>
              </a:rPr>
              <a:t>2</a:t>
            </a:r>
            <a:r>
              <a:rPr lang="en-US" sz="1900" dirty="0"/>
              <a:t> itself is prime.</a:t>
            </a:r>
          </a:p>
          <a:p>
            <a:pPr lvl="1">
              <a:spcBef>
                <a:spcPts val="600"/>
              </a:spcBef>
              <a:spcAft>
                <a:spcPts val="300"/>
              </a:spcAft>
            </a:pPr>
            <a:r>
              <a:rPr lang="en-US" sz="1900" dirty="0"/>
              <a:t>INDUCTIVE STEP: The inductive hypothesis is </a:t>
            </a:r>
            <a:r>
              <a:rPr lang="en-US" sz="1900" i="1" dirty="0"/>
              <a:t>P</a:t>
            </a:r>
            <a:r>
              <a:rPr lang="en-US" sz="1900" dirty="0"/>
              <a:t>(</a:t>
            </a:r>
            <a:r>
              <a:rPr lang="en-US" sz="1900" i="1" dirty="0"/>
              <a:t>j</a:t>
            </a:r>
            <a:r>
              <a:rPr lang="en-US" sz="1900" dirty="0"/>
              <a:t>) is true for all integers </a:t>
            </a:r>
            <a:r>
              <a:rPr lang="en-US" sz="1900" i="1" dirty="0"/>
              <a:t>j</a:t>
            </a:r>
            <a:r>
              <a:rPr lang="en-US" sz="1900" dirty="0"/>
              <a:t> with </a:t>
            </a:r>
            <a:r>
              <a:rPr lang="en-US" sz="1900" dirty="0">
                <a:ea typeface="Cambria Math" pitchFamily="18" charset="0"/>
              </a:rPr>
              <a:t>2</a:t>
            </a:r>
            <a:r>
              <a:rPr lang="en-US" sz="1900" dirty="0"/>
              <a:t> </a:t>
            </a:r>
            <a:r>
              <a:rPr lang="en-US" sz="1900" dirty="0">
                <a:ea typeface="Cambria Math"/>
              </a:rPr>
              <a:t>≤</a:t>
            </a:r>
            <a:r>
              <a:rPr lang="en-US" sz="1900" dirty="0"/>
              <a:t> </a:t>
            </a:r>
            <a:r>
              <a:rPr lang="en-US" sz="1900" i="1" dirty="0"/>
              <a:t>j</a:t>
            </a:r>
            <a:r>
              <a:rPr lang="en-US" sz="1900" dirty="0"/>
              <a:t> </a:t>
            </a:r>
            <a:r>
              <a:rPr lang="en-US" sz="1900" dirty="0">
                <a:ea typeface="Cambria Math"/>
              </a:rPr>
              <a:t>≤</a:t>
            </a:r>
            <a:r>
              <a:rPr lang="en-US" sz="1900" dirty="0"/>
              <a:t> </a:t>
            </a:r>
            <a:r>
              <a:rPr lang="en-US" sz="1900" i="1" dirty="0"/>
              <a:t>k</a:t>
            </a:r>
            <a:r>
              <a:rPr lang="en-US" sz="1900" dirty="0"/>
              <a:t>. To show that </a:t>
            </a:r>
            <a:r>
              <a:rPr lang="en-US" sz="1900" i="1" dirty="0"/>
              <a:t>P</a:t>
            </a:r>
            <a:r>
              <a:rPr lang="en-US" sz="1900" dirty="0"/>
              <a:t>(</a:t>
            </a:r>
            <a:r>
              <a:rPr lang="en-US" sz="1900" i="1" dirty="0"/>
              <a:t>k</a:t>
            </a:r>
            <a:r>
              <a:rPr lang="en-US" sz="1900" dirty="0"/>
              <a:t> + </a:t>
            </a:r>
            <a:r>
              <a:rPr lang="en-US" sz="1900" dirty="0">
                <a:ea typeface="Cambria Math" pitchFamily="18" charset="0"/>
              </a:rPr>
              <a:t>1</a:t>
            </a:r>
            <a:r>
              <a:rPr lang="en-US" sz="1900" dirty="0"/>
              <a:t>) must be true under this assumption, two cases need to be considered:</a:t>
            </a:r>
          </a:p>
          <a:p>
            <a:pPr lvl="2">
              <a:spcBef>
                <a:spcPts val="600"/>
              </a:spcBef>
              <a:spcAft>
                <a:spcPts val="300"/>
              </a:spcAft>
            </a:pPr>
            <a:r>
              <a:rPr lang="en-US" sz="1800" dirty="0"/>
              <a:t>If </a:t>
            </a:r>
            <a:r>
              <a:rPr lang="en-US" sz="1800" i="1" dirty="0"/>
              <a:t>k</a:t>
            </a:r>
            <a:r>
              <a:rPr lang="en-US" sz="1800" dirty="0"/>
              <a:t> + </a:t>
            </a:r>
            <a:r>
              <a:rPr lang="en-US" sz="1800" dirty="0">
                <a:ea typeface="Cambria Math" pitchFamily="18" charset="0"/>
              </a:rPr>
              <a:t>1  is prime, then </a:t>
            </a:r>
            <a:r>
              <a:rPr lang="en-US" sz="1800" i="1" dirty="0"/>
              <a:t>P</a:t>
            </a:r>
            <a:r>
              <a:rPr lang="en-US" sz="1800" dirty="0"/>
              <a:t>(</a:t>
            </a:r>
            <a:r>
              <a:rPr lang="en-US" sz="1800" i="1" dirty="0"/>
              <a:t>k</a:t>
            </a:r>
            <a:r>
              <a:rPr lang="en-US" sz="1800" dirty="0"/>
              <a:t> + </a:t>
            </a:r>
            <a:r>
              <a:rPr lang="en-US" sz="1800" dirty="0">
                <a:ea typeface="Cambria Math" pitchFamily="18" charset="0"/>
              </a:rPr>
              <a:t>1</a:t>
            </a:r>
            <a:r>
              <a:rPr lang="en-US" sz="1800" dirty="0"/>
              <a:t>) is true.</a:t>
            </a:r>
          </a:p>
          <a:p>
            <a:pPr lvl="2">
              <a:spcBef>
                <a:spcPts val="600"/>
              </a:spcBef>
              <a:spcAft>
                <a:spcPts val="300"/>
              </a:spcAft>
            </a:pPr>
            <a:r>
              <a:rPr lang="en-US" sz="1800" dirty="0"/>
              <a:t>Otherwise, </a:t>
            </a:r>
            <a:r>
              <a:rPr lang="en-US" sz="1800" i="1" dirty="0"/>
              <a:t>k</a:t>
            </a:r>
            <a:r>
              <a:rPr lang="en-US" sz="1800" dirty="0"/>
              <a:t> + </a:t>
            </a:r>
            <a:r>
              <a:rPr lang="en-US" sz="1800" dirty="0">
                <a:ea typeface="Cambria Math" pitchFamily="18" charset="0"/>
              </a:rPr>
              <a:t>1 is composite and can be written as the product of two positive integers </a:t>
            </a:r>
            <a:r>
              <a:rPr lang="en-US" sz="1800" i="1" dirty="0">
                <a:ea typeface="Cambria Math" pitchFamily="18" charset="0"/>
              </a:rPr>
              <a:t>a</a:t>
            </a:r>
            <a:r>
              <a:rPr lang="en-US" sz="1800" dirty="0">
                <a:ea typeface="Cambria Math" pitchFamily="18" charset="0"/>
              </a:rPr>
              <a:t> and </a:t>
            </a:r>
            <a:r>
              <a:rPr lang="en-US" sz="1800" i="1" dirty="0">
                <a:ea typeface="Cambria Math" pitchFamily="18" charset="0"/>
              </a:rPr>
              <a:t>b </a:t>
            </a:r>
            <a:r>
              <a:rPr lang="en-US" sz="1800" dirty="0">
                <a:ea typeface="Cambria Math" pitchFamily="18" charset="0"/>
              </a:rPr>
              <a:t>with 2</a:t>
            </a:r>
            <a:r>
              <a:rPr lang="en-US" sz="1800" dirty="0"/>
              <a:t> </a:t>
            </a:r>
            <a:r>
              <a:rPr lang="en-US" sz="1800" dirty="0">
                <a:ea typeface="Cambria Math"/>
              </a:rPr>
              <a:t>≤</a:t>
            </a:r>
            <a:r>
              <a:rPr lang="en-US" sz="1800" dirty="0"/>
              <a:t> </a:t>
            </a:r>
            <a:r>
              <a:rPr lang="en-US" sz="1800" i="1" dirty="0"/>
              <a:t>a</a:t>
            </a:r>
            <a:r>
              <a:rPr lang="en-US" sz="1800" dirty="0"/>
              <a:t>  </a:t>
            </a:r>
            <a:r>
              <a:rPr lang="en-US" sz="1800" dirty="0">
                <a:ea typeface="Cambria Math"/>
              </a:rPr>
              <a:t>≤</a:t>
            </a:r>
            <a:r>
              <a:rPr lang="en-US" sz="1800" dirty="0"/>
              <a:t> </a:t>
            </a:r>
            <a:r>
              <a:rPr lang="en-US" sz="1800" i="1" dirty="0"/>
              <a:t>b</a:t>
            </a:r>
            <a:r>
              <a:rPr lang="en-US" sz="1800" dirty="0">
                <a:ea typeface="Cambria Math"/>
              </a:rPr>
              <a:t> &lt;</a:t>
            </a:r>
            <a:r>
              <a:rPr lang="en-US" sz="1800" i="1" dirty="0"/>
              <a:t> k</a:t>
            </a:r>
            <a:r>
              <a:rPr lang="en-US" sz="1800" dirty="0"/>
              <a:t> + </a:t>
            </a:r>
            <a:r>
              <a:rPr lang="en-US" sz="1800" dirty="0">
                <a:ea typeface="Cambria Math" pitchFamily="18" charset="0"/>
              </a:rPr>
              <a:t>1. By the inductive hypothesis a and b can be written as the product of primes and therefore </a:t>
            </a:r>
            <a:r>
              <a:rPr lang="en-US" sz="1800" i="1" dirty="0"/>
              <a:t>k</a:t>
            </a:r>
            <a:r>
              <a:rPr lang="en-US" sz="1800" dirty="0"/>
              <a:t> + </a:t>
            </a:r>
            <a:r>
              <a:rPr lang="en-US" sz="1800" dirty="0">
                <a:ea typeface="Cambria Math" pitchFamily="18" charset="0"/>
              </a:rPr>
              <a:t>1 can also be written as the product of those primes.</a:t>
            </a:r>
            <a:endParaRPr lang="en-US" sz="1800" dirty="0"/>
          </a:p>
          <a:p>
            <a:pPr>
              <a:spcBef>
                <a:spcPts val="600"/>
              </a:spcBef>
              <a:spcAft>
                <a:spcPts val="300"/>
              </a:spcAft>
            </a:pPr>
            <a:r>
              <a:rPr lang="en-US" sz="1900" dirty="0"/>
              <a:t>Hence, it has been shown that every integer greater than </a:t>
            </a:r>
            <a:r>
              <a:rPr lang="en-US" sz="1900" dirty="0">
                <a:ea typeface="Cambria Math" pitchFamily="18" charset="0"/>
              </a:rPr>
              <a:t>1</a:t>
            </a:r>
            <a:r>
              <a:rPr lang="en-US" sz="1900" dirty="0"/>
              <a:t> can be written as the product of primes.</a:t>
            </a:r>
          </a:p>
          <a:p>
            <a:pPr marL="457200">
              <a:spcBef>
                <a:spcPts val="600"/>
              </a:spcBef>
              <a:spcAft>
                <a:spcPts val="300"/>
              </a:spcAft>
            </a:pPr>
            <a:r>
              <a:rPr lang="en-US" sz="1900" dirty="0"/>
              <a:t>(</a:t>
            </a:r>
            <a:r>
              <a:rPr lang="en-US" sz="1900" i="1" dirty="0"/>
              <a:t>uniqueness proved in Section </a:t>
            </a:r>
            <a:r>
              <a:rPr lang="en-US" sz="1900" dirty="0">
                <a:ea typeface="Cambria Math" pitchFamily="18" charset="0"/>
              </a:rPr>
              <a:t>4.3</a:t>
            </a:r>
            <a:r>
              <a:rPr lang="en-US" sz="1900" dirty="0"/>
              <a:t>)</a:t>
            </a:r>
          </a:p>
        </p:txBody>
      </p:sp>
    </p:spTree>
    <p:extLst>
      <p:ext uri="{BB962C8B-B14F-4D97-AF65-F5344CB8AC3E}">
        <p14:creationId xmlns:p14="http://schemas.microsoft.com/office/powerpoint/2010/main" val="100494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r>
              <a:rPr lang="en-US" sz="1500" dirty="0"/>
              <a:t> 2</a:t>
            </a:r>
          </a:p>
        </p:txBody>
      </p:sp>
      <p:sp>
        <p:nvSpPr>
          <p:cNvPr id="3" name="Content Placeholder 2"/>
          <p:cNvSpPr>
            <a:spLocks noGrp="1"/>
          </p:cNvSpPr>
          <p:nvPr>
            <p:ph idx="1"/>
          </p:nvPr>
        </p:nvSpPr>
        <p:spPr>
          <a:xfrm>
            <a:off x="457200" y="1295400"/>
            <a:ext cx="8321040" cy="5257800"/>
          </a:xfrm>
        </p:spPr>
        <p:txBody>
          <a:bodyPr/>
          <a:lstStyle/>
          <a:p>
            <a:pPr>
              <a:spcBef>
                <a:spcPts val="200"/>
              </a:spcBef>
            </a:pPr>
            <a:r>
              <a:rPr lang="en-US" sz="2000" b="1" dirty="0"/>
              <a:t>Example</a:t>
            </a:r>
            <a:r>
              <a:rPr lang="en-US" sz="2000" dirty="0"/>
              <a:t>: Prove that every amount of postage of </a:t>
            </a:r>
            <a:r>
              <a:rPr lang="en-US" sz="2000" dirty="0">
                <a:ea typeface="Cambria Math" pitchFamily="18" charset="0"/>
              </a:rPr>
              <a:t>12</a:t>
            </a:r>
            <a:r>
              <a:rPr lang="en-US" sz="2000" dirty="0"/>
              <a:t> cents or more can be formed using just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a:spcBef>
                <a:spcPts val="200"/>
              </a:spcBef>
            </a:pPr>
            <a:r>
              <a:rPr lang="en-US" sz="2000" b="1" dirty="0"/>
              <a:t>Solution</a:t>
            </a:r>
            <a:r>
              <a:rPr lang="en-US" sz="2000" dirty="0"/>
              <a:t>: Let </a:t>
            </a:r>
            <a:r>
              <a:rPr lang="en-US" sz="2000" i="1" dirty="0"/>
              <a:t>P</a:t>
            </a:r>
            <a:r>
              <a:rPr lang="en-US" sz="2000" dirty="0"/>
              <a:t>(</a:t>
            </a:r>
            <a:r>
              <a:rPr lang="en-US" sz="2000" i="1" dirty="0"/>
              <a:t>n</a:t>
            </a:r>
            <a:r>
              <a:rPr lang="en-US" sz="2000" dirty="0"/>
              <a:t>) be the proposition that postage of </a:t>
            </a:r>
            <a:r>
              <a:rPr lang="en-US" sz="2000" i="1" dirty="0"/>
              <a:t>n</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lvl="1">
              <a:spcBef>
                <a:spcPts val="200"/>
              </a:spcBef>
            </a:pPr>
            <a:r>
              <a:rPr lang="en-US" sz="2000" dirty="0"/>
              <a:t>BASIS STEP: </a:t>
            </a:r>
            <a:r>
              <a:rPr lang="en-US" sz="2000" i="1" dirty="0"/>
              <a:t>P</a:t>
            </a:r>
            <a:r>
              <a:rPr lang="en-US" sz="2000" dirty="0"/>
              <a:t>(</a:t>
            </a:r>
            <a:r>
              <a:rPr lang="en-US" sz="2000" dirty="0">
                <a:ea typeface="Cambria Math" pitchFamily="18" charset="0"/>
              </a:rPr>
              <a:t>12</a:t>
            </a:r>
            <a:r>
              <a:rPr lang="en-US" sz="2000" dirty="0"/>
              <a:t>), </a:t>
            </a:r>
            <a:r>
              <a:rPr lang="en-US" sz="2000" i="1" dirty="0"/>
              <a:t>P</a:t>
            </a:r>
            <a:r>
              <a:rPr lang="en-US" sz="2000" dirty="0"/>
              <a:t>(</a:t>
            </a:r>
            <a:r>
              <a:rPr lang="en-US" sz="2000" dirty="0">
                <a:ea typeface="Cambria Math" pitchFamily="18" charset="0"/>
              </a:rPr>
              <a:t>13</a:t>
            </a:r>
            <a:r>
              <a:rPr lang="en-US" sz="2000" dirty="0"/>
              <a:t>),</a:t>
            </a:r>
            <a:r>
              <a:rPr lang="en-US" sz="2000" i="1" dirty="0"/>
              <a:t> P</a:t>
            </a:r>
            <a:r>
              <a:rPr lang="en-US" sz="2000" dirty="0"/>
              <a:t>(</a:t>
            </a:r>
            <a:r>
              <a:rPr lang="en-US" sz="2000" dirty="0">
                <a:ea typeface="Cambria Math" pitchFamily="18" charset="0"/>
              </a:rPr>
              <a:t>14</a:t>
            </a:r>
            <a:r>
              <a:rPr lang="en-US" sz="2000" dirty="0"/>
              <a:t>), and </a:t>
            </a:r>
            <a:r>
              <a:rPr lang="en-US" sz="2000" i="1" dirty="0"/>
              <a:t>P</a:t>
            </a:r>
            <a:r>
              <a:rPr lang="en-US" sz="2000" dirty="0"/>
              <a:t>(</a:t>
            </a:r>
            <a:r>
              <a:rPr lang="en-US" sz="2000" dirty="0">
                <a:ea typeface="Cambria Math" pitchFamily="18" charset="0"/>
              </a:rPr>
              <a:t>15</a:t>
            </a:r>
            <a:r>
              <a:rPr lang="en-US" sz="2000" dirty="0"/>
              <a:t>) hold.</a:t>
            </a:r>
          </a:p>
          <a:p>
            <a:pPr lvl="2">
              <a:spcBef>
                <a:spcPts val="200"/>
              </a:spcBef>
            </a:pPr>
            <a:r>
              <a:rPr lang="en-US" sz="1800" i="1" dirty="0"/>
              <a:t>P</a:t>
            </a:r>
            <a:r>
              <a:rPr lang="en-US" sz="1800" dirty="0"/>
              <a:t>(</a:t>
            </a:r>
            <a:r>
              <a:rPr lang="en-US" sz="1800" dirty="0">
                <a:ea typeface="Cambria Math" pitchFamily="18" charset="0"/>
              </a:rPr>
              <a:t>12</a:t>
            </a:r>
            <a:r>
              <a:rPr lang="en-US" sz="1800" dirty="0"/>
              <a:t>) uses three </a:t>
            </a:r>
            <a:r>
              <a:rPr lang="en-US" sz="1800" dirty="0">
                <a:ea typeface="Cambria Math" pitchFamily="18" charset="0"/>
              </a:rPr>
              <a:t>4</a:t>
            </a:r>
            <a:r>
              <a:rPr lang="en-US" sz="1800" dirty="0"/>
              <a:t>-cent stamps.</a:t>
            </a:r>
          </a:p>
          <a:p>
            <a:pPr lvl="2">
              <a:spcBef>
                <a:spcPts val="200"/>
              </a:spcBef>
            </a:pPr>
            <a:r>
              <a:rPr lang="en-US" sz="1800" i="1" dirty="0"/>
              <a:t>P</a:t>
            </a:r>
            <a:r>
              <a:rPr lang="en-US" sz="1800" dirty="0"/>
              <a:t>(</a:t>
            </a:r>
            <a:r>
              <a:rPr lang="en-US" sz="1800" dirty="0">
                <a:ea typeface="Cambria Math" pitchFamily="18" charset="0"/>
              </a:rPr>
              <a:t>13</a:t>
            </a:r>
            <a:r>
              <a:rPr lang="en-US" sz="1800" dirty="0"/>
              <a:t>) uses two </a:t>
            </a:r>
            <a:r>
              <a:rPr lang="en-US" sz="1800" dirty="0">
                <a:ea typeface="Cambria Math" pitchFamily="18" charset="0"/>
              </a:rPr>
              <a:t>4</a:t>
            </a:r>
            <a:r>
              <a:rPr lang="en-US" sz="1800" dirty="0"/>
              <a:t>-cent stamps and one </a:t>
            </a:r>
            <a:r>
              <a:rPr lang="en-US" sz="1800" dirty="0">
                <a:ea typeface="Cambria Math" pitchFamily="18" charset="0"/>
              </a:rPr>
              <a:t>5</a:t>
            </a:r>
            <a:r>
              <a:rPr lang="en-US" sz="1800" dirty="0"/>
              <a:t>-cent stamp.</a:t>
            </a:r>
          </a:p>
          <a:p>
            <a:pPr lvl="2">
              <a:spcBef>
                <a:spcPts val="200"/>
              </a:spcBef>
            </a:pPr>
            <a:r>
              <a:rPr lang="en-US" sz="1800" i="1" dirty="0"/>
              <a:t>P</a:t>
            </a:r>
            <a:r>
              <a:rPr lang="en-US" sz="1800" dirty="0"/>
              <a:t>(</a:t>
            </a:r>
            <a:r>
              <a:rPr lang="en-US" sz="1800" dirty="0">
                <a:ea typeface="Cambria Math" pitchFamily="18" charset="0"/>
              </a:rPr>
              <a:t>14</a:t>
            </a:r>
            <a:r>
              <a:rPr lang="en-US" sz="1800" dirty="0"/>
              <a:t>) uses one </a:t>
            </a:r>
            <a:r>
              <a:rPr lang="en-US" sz="1800" dirty="0">
                <a:ea typeface="Cambria Math" pitchFamily="18" charset="0"/>
              </a:rPr>
              <a:t>4</a:t>
            </a:r>
            <a:r>
              <a:rPr lang="en-US" sz="1800" dirty="0"/>
              <a:t>-cent stamp and two </a:t>
            </a:r>
            <a:r>
              <a:rPr lang="en-US" sz="1800" dirty="0">
                <a:ea typeface="Cambria Math" pitchFamily="18" charset="0"/>
              </a:rPr>
              <a:t>5</a:t>
            </a:r>
            <a:r>
              <a:rPr lang="en-US" sz="1800" dirty="0"/>
              <a:t>-cent stamps.</a:t>
            </a:r>
          </a:p>
          <a:p>
            <a:pPr lvl="2">
              <a:spcBef>
                <a:spcPts val="200"/>
              </a:spcBef>
            </a:pPr>
            <a:r>
              <a:rPr lang="en-US" sz="1800" i="1" dirty="0"/>
              <a:t>P</a:t>
            </a:r>
            <a:r>
              <a:rPr lang="en-US" sz="1800" dirty="0"/>
              <a:t>(</a:t>
            </a:r>
            <a:r>
              <a:rPr lang="en-US" sz="1800" dirty="0">
                <a:ea typeface="Cambria Math" pitchFamily="18" charset="0"/>
              </a:rPr>
              <a:t>15</a:t>
            </a:r>
            <a:r>
              <a:rPr lang="en-US" sz="1800" dirty="0"/>
              <a:t>) uses three </a:t>
            </a:r>
            <a:r>
              <a:rPr lang="en-US" sz="1800" dirty="0">
                <a:ea typeface="Cambria Math" pitchFamily="18" charset="0"/>
              </a:rPr>
              <a:t>5</a:t>
            </a:r>
            <a:r>
              <a:rPr lang="en-US" sz="1800" dirty="0"/>
              <a:t>-cent stamps.</a:t>
            </a:r>
          </a:p>
          <a:p>
            <a:pPr lvl="1">
              <a:spcBef>
                <a:spcPts val="200"/>
              </a:spcBef>
            </a:pPr>
            <a:r>
              <a:rPr lang="en-US" sz="2000" dirty="0"/>
              <a:t>INDUCTIVE STEP: The inductive hypothesis  states that </a:t>
            </a:r>
            <a:r>
              <a:rPr lang="en-US" sz="2000" i="1" dirty="0"/>
              <a:t>P</a:t>
            </a:r>
            <a:r>
              <a:rPr lang="en-US" sz="2000" dirty="0"/>
              <a:t>(</a:t>
            </a:r>
            <a:r>
              <a:rPr lang="en-US" sz="2000" i="1" dirty="0"/>
              <a:t>j</a:t>
            </a:r>
            <a:r>
              <a:rPr lang="en-US" sz="2000" dirty="0"/>
              <a:t>) holds for </a:t>
            </a:r>
            <a:r>
              <a:rPr lang="en-US" sz="2000" dirty="0">
                <a:ea typeface="Cambria Math" pitchFamily="18" charset="0"/>
              </a:rPr>
              <a:t>12</a:t>
            </a:r>
            <a:r>
              <a:rPr lang="en-US" sz="2000" dirty="0"/>
              <a:t> ≤ </a:t>
            </a:r>
            <a:r>
              <a:rPr lang="en-US" sz="2000" i="1" dirty="0"/>
              <a:t>j</a:t>
            </a:r>
            <a:r>
              <a:rPr lang="en-US" sz="2000" dirty="0"/>
              <a:t> ≤ </a:t>
            </a:r>
            <a:r>
              <a:rPr lang="en-US" sz="2000" i="1" dirty="0"/>
              <a:t>k</a:t>
            </a:r>
            <a:r>
              <a:rPr lang="en-US" sz="2000" dirty="0"/>
              <a:t>, where </a:t>
            </a:r>
            <a:r>
              <a:rPr lang="en-US" sz="2000" i="1" dirty="0"/>
              <a:t>k</a:t>
            </a:r>
            <a:r>
              <a:rPr lang="en-US" sz="2000" dirty="0"/>
              <a:t> ≥ </a:t>
            </a:r>
            <a:r>
              <a:rPr lang="en-US" sz="2000" dirty="0">
                <a:ea typeface="Cambria Math" pitchFamily="18" charset="0"/>
              </a:rPr>
              <a:t>15.  Assuming the inductive hypothesis, </a:t>
            </a:r>
            <a:r>
              <a:rPr lang="en-US" sz="2000" dirty="0"/>
              <a:t> it can be shown that </a:t>
            </a:r>
            <a:r>
              <a:rPr lang="en-US" sz="2000" i="1" dirty="0"/>
              <a:t>P</a:t>
            </a:r>
            <a:r>
              <a:rPr lang="en-US" sz="2000" dirty="0"/>
              <a:t>(</a:t>
            </a:r>
            <a:r>
              <a:rPr lang="en-US" sz="2000" i="1" dirty="0"/>
              <a:t>k</a:t>
            </a:r>
            <a:r>
              <a:rPr lang="en-US" sz="2000" dirty="0"/>
              <a:t> + </a:t>
            </a:r>
            <a:r>
              <a:rPr lang="en-US" sz="2000" dirty="0">
                <a:ea typeface="Cambria Math" pitchFamily="18" charset="0"/>
              </a:rPr>
              <a:t>1</a:t>
            </a:r>
            <a:r>
              <a:rPr lang="en-US" sz="2000" dirty="0"/>
              <a:t>) holds. </a:t>
            </a:r>
          </a:p>
          <a:p>
            <a:pPr lvl="1">
              <a:spcBef>
                <a:spcPts val="200"/>
              </a:spcBef>
            </a:pPr>
            <a:r>
              <a:rPr lang="en-US" sz="2000" dirty="0"/>
              <a:t>Using the inductive hypothesis, </a:t>
            </a:r>
            <a:r>
              <a:rPr lang="en-US" sz="2000" i="1" dirty="0"/>
              <a:t>P</a:t>
            </a:r>
            <a:r>
              <a:rPr lang="en-US" sz="2000" dirty="0"/>
              <a:t>(</a:t>
            </a:r>
            <a:r>
              <a:rPr lang="en-US" sz="2000" i="1" dirty="0"/>
              <a:t>k</a:t>
            </a:r>
            <a:r>
              <a:rPr lang="en-US" sz="2000" dirty="0"/>
              <a:t> </a:t>
            </a:r>
            <a:r>
              <a:rPr lang="en-US" sz="2000" dirty="0">
                <a:ea typeface="Cambria Math"/>
              </a:rPr>
              <a:t>− 3) holds since </a:t>
            </a:r>
            <a:r>
              <a:rPr lang="en-US" sz="2000" i="1" dirty="0"/>
              <a:t>k</a:t>
            </a:r>
            <a:r>
              <a:rPr lang="en-US" sz="2000" dirty="0"/>
              <a:t> </a:t>
            </a:r>
            <a:r>
              <a:rPr lang="en-US" sz="2000" dirty="0">
                <a:ea typeface="Cambria Math"/>
              </a:rPr>
              <a:t>− 3 ≥ </a:t>
            </a:r>
            <a:r>
              <a:rPr lang="en-US" sz="2000" dirty="0">
                <a:ea typeface="Cambria Math" pitchFamily="18" charset="0"/>
              </a:rPr>
              <a:t>12.</a:t>
            </a:r>
            <a:r>
              <a:rPr lang="en-US" sz="2000" dirty="0">
                <a:ea typeface="Cambria Math"/>
              </a:rPr>
              <a:t>  To form postage of  </a:t>
            </a:r>
            <a:r>
              <a:rPr lang="en-US" sz="2000" i="1" dirty="0"/>
              <a:t>k</a:t>
            </a:r>
            <a:r>
              <a:rPr lang="en-US" sz="2000" dirty="0"/>
              <a:t> + </a:t>
            </a:r>
            <a:r>
              <a:rPr lang="en-US" sz="2000" dirty="0">
                <a:ea typeface="Cambria Math" pitchFamily="18" charset="0"/>
              </a:rPr>
              <a:t>1 cents, add a 4</a:t>
            </a:r>
            <a:r>
              <a:rPr lang="en-US" sz="2000" dirty="0"/>
              <a:t>-cent stamp to the postage for </a:t>
            </a:r>
            <a:r>
              <a:rPr lang="en-US" sz="2000" i="1" dirty="0"/>
              <a:t>k</a:t>
            </a:r>
            <a:r>
              <a:rPr lang="en-US" sz="2000" dirty="0"/>
              <a:t> </a:t>
            </a:r>
            <a:r>
              <a:rPr lang="en-US" sz="2000" dirty="0">
                <a:ea typeface="Cambria Math"/>
              </a:rPr>
              <a:t>− 3 cents.</a:t>
            </a:r>
            <a:r>
              <a:rPr lang="en-US" sz="2000" dirty="0">
                <a:ea typeface="Cambria Math" pitchFamily="18" charset="0"/>
              </a:rPr>
              <a:t> </a:t>
            </a:r>
            <a:r>
              <a:rPr lang="en-US" sz="2000" dirty="0"/>
              <a:t>Hence, </a:t>
            </a:r>
            <a:r>
              <a:rPr lang="en-US" sz="2000" i="1" dirty="0"/>
              <a:t>P</a:t>
            </a:r>
            <a:r>
              <a:rPr lang="en-US" sz="2000" dirty="0"/>
              <a:t>(</a:t>
            </a:r>
            <a:r>
              <a:rPr lang="en-US" sz="2000" i="1" dirty="0"/>
              <a:t>n</a:t>
            </a:r>
            <a:r>
              <a:rPr lang="en-US" sz="2000" dirty="0"/>
              <a:t>) holds for all </a:t>
            </a:r>
            <a:r>
              <a:rPr lang="en-US" sz="2000" i="1" dirty="0"/>
              <a:t>n</a:t>
            </a:r>
            <a:r>
              <a:rPr lang="en-US" sz="2000" dirty="0"/>
              <a:t> </a:t>
            </a:r>
            <a:r>
              <a:rPr lang="en-US" sz="2000" dirty="0">
                <a:ea typeface="Cambria Math"/>
              </a:rPr>
              <a:t>≥ </a:t>
            </a:r>
            <a:r>
              <a:rPr lang="en-US" sz="2000" dirty="0">
                <a:ea typeface="Cambria Math" pitchFamily="18" charset="0"/>
              </a:rPr>
              <a:t>12</a:t>
            </a:r>
            <a:r>
              <a:rPr lang="en-US" sz="2000" dirty="0"/>
              <a:t>.</a:t>
            </a:r>
          </a:p>
        </p:txBody>
      </p:sp>
    </p:spTree>
    <p:extLst>
      <p:ext uri="{BB962C8B-B14F-4D97-AF65-F5344CB8AC3E}">
        <p14:creationId xmlns:p14="http://schemas.microsoft.com/office/powerpoint/2010/main" val="391366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Mathematical Induction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Same Example using Mathematical Induction</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000" b="1" dirty="0"/>
              <a:t>Example</a:t>
            </a:r>
            <a:r>
              <a:rPr lang="en-US" sz="2000" dirty="0"/>
              <a:t>: Prove that every amount of postage of </a:t>
            </a:r>
            <a:r>
              <a:rPr lang="en-US" sz="2000" dirty="0">
                <a:ea typeface="Cambria Math" pitchFamily="18" charset="0"/>
              </a:rPr>
              <a:t>12</a:t>
            </a:r>
            <a:r>
              <a:rPr lang="en-US" sz="2000" dirty="0"/>
              <a:t> cents or more can be formed using just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a:spcBef>
                <a:spcPts val="600"/>
              </a:spcBef>
            </a:pPr>
            <a:r>
              <a:rPr lang="en-US" sz="2000" b="1" dirty="0"/>
              <a:t>Solution</a:t>
            </a:r>
            <a:r>
              <a:rPr lang="en-US" sz="2000" dirty="0"/>
              <a:t>: Let </a:t>
            </a:r>
            <a:r>
              <a:rPr lang="en-US" sz="2000" i="1" dirty="0"/>
              <a:t>P</a:t>
            </a:r>
            <a:r>
              <a:rPr lang="en-US" sz="2000" dirty="0"/>
              <a:t>(</a:t>
            </a:r>
            <a:r>
              <a:rPr lang="en-US" sz="2000" i="1" dirty="0"/>
              <a:t>n</a:t>
            </a:r>
            <a:r>
              <a:rPr lang="en-US" sz="2000" dirty="0"/>
              <a:t>) be the proposition that postage of </a:t>
            </a:r>
            <a:r>
              <a:rPr lang="en-US" sz="2000" i="1" dirty="0"/>
              <a:t>n</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a:t>
            </a:r>
          </a:p>
          <a:p>
            <a:pPr lvl="1">
              <a:spcBef>
                <a:spcPts val="600"/>
              </a:spcBef>
            </a:pPr>
            <a:r>
              <a:rPr lang="en-US" sz="2000" dirty="0"/>
              <a:t>BASIS STEP: Postage of </a:t>
            </a:r>
            <a:r>
              <a:rPr lang="en-US" sz="2000" dirty="0">
                <a:ea typeface="Cambria Math" pitchFamily="18" charset="0"/>
              </a:rPr>
              <a:t>12</a:t>
            </a:r>
            <a:r>
              <a:rPr lang="en-US" sz="2000" dirty="0"/>
              <a:t> cents can be formed using three </a:t>
            </a:r>
            <a:r>
              <a:rPr lang="en-US" sz="2000" dirty="0">
                <a:ea typeface="Cambria Math" pitchFamily="18" charset="0"/>
              </a:rPr>
              <a:t>4</a:t>
            </a:r>
            <a:r>
              <a:rPr lang="en-US" sz="2000" dirty="0"/>
              <a:t>-cent stamps.</a:t>
            </a:r>
          </a:p>
          <a:p>
            <a:pPr lvl="1">
              <a:spcBef>
                <a:spcPts val="600"/>
              </a:spcBef>
            </a:pPr>
            <a:r>
              <a:rPr lang="en-US" sz="2000" dirty="0"/>
              <a:t>INDUCTIVE STEP: The inductive hypothesis </a:t>
            </a:r>
            <a:r>
              <a:rPr lang="en-US" sz="2000" i="1" dirty="0"/>
              <a:t>P</a:t>
            </a:r>
            <a:r>
              <a:rPr lang="en-US" sz="2000" dirty="0"/>
              <a:t>(</a:t>
            </a:r>
            <a:r>
              <a:rPr lang="en-US" sz="2000" i="1" dirty="0"/>
              <a:t>k</a:t>
            </a:r>
            <a:r>
              <a:rPr lang="en-US" sz="2000" dirty="0"/>
              <a:t>) for any positive integer </a:t>
            </a:r>
            <a:r>
              <a:rPr lang="en-US" sz="2000" i="1" dirty="0"/>
              <a:t>k</a:t>
            </a:r>
            <a:r>
              <a:rPr lang="en-US" sz="2000" dirty="0"/>
              <a:t> is that postage of </a:t>
            </a:r>
            <a:r>
              <a:rPr lang="en-US" sz="2000" i="1" dirty="0"/>
              <a:t>k</a:t>
            </a:r>
            <a:r>
              <a:rPr lang="en-US" sz="2000" dirty="0"/>
              <a:t> cents can be formed using </a:t>
            </a:r>
            <a:r>
              <a:rPr lang="en-US" sz="2000" dirty="0">
                <a:ea typeface="Cambria Math" pitchFamily="18" charset="0"/>
              </a:rPr>
              <a:t>4</a:t>
            </a:r>
            <a:r>
              <a:rPr lang="en-US" sz="2000" dirty="0"/>
              <a:t>-cent and </a:t>
            </a:r>
            <a:r>
              <a:rPr lang="en-US" sz="2000" dirty="0">
                <a:ea typeface="Cambria Math" pitchFamily="18" charset="0"/>
              </a:rPr>
              <a:t>5</a:t>
            </a:r>
            <a:r>
              <a:rPr lang="en-US" sz="2000" dirty="0"/>
              <a:t>-cent stamps. To show P(</a:t>
            </a:r>
            <a:r>
              <a:rPr lang="en-US" sz="2000" i="1" dirty="0"/>
              <a:t>k</a:t>
            </a:r>
            <a:r>
              <a:rPr lang="en-US" sz="2000" dirty="0"/>
              <a:t> + </a:t>
            </a:r>
            <a:r>
              <a:rPr lang="en-US" sz="2000" dirty="0">
                <a:ea typeface="Cambria Math" pitchFamily="18" charset="0"/>
              </a:rPr>
              <a:t>1</a:t>
            </a:r>
            <a:r>
              <a:rPr lang="en-US" sz="2000" dirty="0"/>
              <a:t>) where </a:t>
            </a:r>
            <a:r>
              <a:rPr lang="en-US" sz="2000" i="1" dirty="0"/>
              <a:t>k</a:t>
            </a:r>
            <a:r>
              <a:rPr lang="en-US" sz="2000" dirty="0"/>
              <a:t> </a:t>
            </a:r>
            <a:r>
              <a:rPr lang="en-US" sz="2000" dirty="0">
                <a:ea typeface="Cambria Math"/>
              </a:rPr>
              <a:t>≥ </a:t>
            </a:r>
            <a:r>
              <a:rPr lang="en-US" sz="2000" dirty="0">
                <a:ea typeface="Cambria Math" pitchFamily="18" charset="0"/>
              </a:rPr>
              <a:t>12</a:t>
            </a:r>
            <a:r>
              <a:rPr lang="en-US" sz="2000" dirty="0"/>
              <a:t> , we consider two cases:</a:t>
            </a:r>
            <a:endParaRPr lang="en-US" sz="2000" dirty="0">
              <a:ea typeface="Cambria Math"/>
            </a:endParaRPr>
          </a:p>
          <a:p>
            <a:pPr lvl="2">
              <a:spcBef>
                <a:spcPts val="600"/>
              </a:spcBef>
            </a:pPr>
            <a:r>
              <a:rPr lang="en-US" sz="1800" dirty="0">
                <a:ea typeface="Cambria Math"/>
              </a:rPr>
              <a:t>If at least one </a:t>
            </a:r>
            <a:r>
              <a:rPr lang="en-US" sz="1800" dirty="0">
                <a:ea typeface="Cambria Math" pitchFamily="18" charset="0"/>
              </a:rPr>
              <a:t>4</a:t>
            </a:r>
            <a:r>
              <a:rPr lang="en-US" sz="1800" dirty="0"/>
              <a:t>-cent stamp has been used, then a </a:t>
            </a:r>
            <a:r>
              <a:rPr lang="en-US" sz="1800" dirty="0">
                <a:ea typeface="Cambria Math" pitchFamily="18" charset="0"/>
              </a:rPr>
              <a:t>4</a:t>
            </a:r>
            <a:r>
              <a:rPr lang="en-US" sz="1800" dirty="0"/>
              <a:t>-cent stamp can be replaced with a </a:t>
            </a:r>
            <a:r>
              <a:rPr lang="en-US" sz="1800" dirty="0">
                <a:ea typeface="Cambria Math" pitchFamily="18" charset="0"/>
              </a:rPr>
              <a:t>5</a:t>
            </a:r>
            <a:r>
              <a:rPr lang="en-US" sz="1800" dirty="0"/>
              <a:t>-cent stamp to yield a total of k + </a:t>
            </a:r>
            <a:r>
              <a:rPr lang="en-US" sz="1800" dirty="0">
                <a:ea typeface="Cambria Math" pitchFamily="18" charset="0"/>
              </a:rPr>
              <a:t>1 cents.</a:t>
            </a:r>
          </a:p>
          <a:p>
            <a:pPr lvl="2">
              <a:spcBef>
                <a:spcPts val="600"/>
              </a:spcBef>
            </a:pPr>
            <a:r>
              <a:rPr lang="en-US" sz="1800" dirty="0">
                <a:ea typeface="Cambria Math"/>
              </a:rPr>
              <a:t>Otherwise, no </a:t>
            </a:r>
            <a:r>
              <a:rPr lang="en-US" sz="1800" dirty="0">
                <a:ea typeface="Cambria Math" pitchFamily="18" charset="0"/>
              </a:rPr>
              <a:t>4</a:t>
            </a:r>
            <a:r>
              <a:rPr lang="en-US" sz="1800" dirty="0"/>
              <a:t>-cent stamp have been used and at least three </a:t>
            </a:r>
            <a:r>
              <a:rPr lang="en-US" sz="1800" dirty="0">
                <a:ea typeface="Cambria Math" pitchFamily="18" charset="0"/>
              </a:rPr>
              <a:t>5</a:t>
            </a:r>
            <a:r>
              <a:rPr lang="en-US" sz="1800" dirty="0"/>
              <a:t>-cent stamps were used. Three </a:t>
            </a:r>
            <a:r>
              <a:rPr lang="en-US" sz="1800" dirty="0">
                <a:ea typeface="Cambria Math" pitchFamily="18" charset="0"/>
              </a:rPr>
              <a:t>5</a:t>
            </a:r>
            <a:r>
              <a:rPr lang="en-US" sz="1800" dirty="0"/>
              <a:t>-cent stamps can be replaced by four </a:t>
            </a:r>
            <a:r>
              <a:rPr lang="en-US" sz="1800" dirty="0">
                <a:ea typeface="Cambria Math" pitchFamily="18" charset="0"/>
              </a:rPr>
              <a:t>4</a:t>
            </a:r>
            <a:r>
              <a:rPr lang="en-US" sz="1800" dirty="0"/>
              <a:t>-cent stamps to yield a total of k + </a:t>
            </a:r>
            <a:r>
              <a:rPr lang="en-US" sz="1800" dirty="0">
                <a:ea typeface="Cambria Math" pitchFamily="18" charset="0"/>
              </a:rPr>
              <a:t>1 cents.</a:t>
            </a:r>
            <a:endParaRPr lang="en-US" sz="1800" dirty="0"/>
          </a:p>
          <a:p>
            <a:pPr>
              <a:spcBef>
                <a:spcPts val="600"/>
              </a:spcBef>
            </a:pPr>
            <a:r>
              <a:rPr lang="en-US" sz="2000" dirty="0"/>
              <a:t>Hence, </a:t>
            </a:r>
            <a:r>
              <a:rPr lang="en-US" sz="2000" i="1" dirty="0"/>
              <a:t>P</a:t>
            </a:r>
            <a:r>
              <a:rPr lang="en-US" sz="2000" dirty="0"/>
              <a:t>(</a:t>
            </a:r>
            <a:r>
              <a:rPr lang="en-US" sz="2000" i="1" dirty="0"/>
              <a:t>n</a:t>
            </a:r>
            <a:r>
              <a:rPr lang="en-US" sz="2000" dirty="0"/>
              <a:t>) holds for all </a:t>
            </a:r>
            <a:r>
              <a:rPr lang="en-US" sz="2000" i="1" dirty="0"/>
              <a:t>n</a:t>
            </a:r>
            <a:r>
              <a:rPr lang="en-US" sz="2000" dirty="0"/>
              <a:t> </a:t>
            </a:r>
            <a:r>
              <a:rPr lang="en-US" sz="2000" dirty="0">
                <a:ea typeface="Cambria Math"/>
              </a:rPr>
              <a:t>≥ </a:t>
            </a:r>
            <a:r>
              <a:rPr lang="en-US" sz="2000" dirty="0">
                <a:ea typeface="Cambria Math" pitchFamily="18" charset="0"/>
              </a:rPr>
              <a:t>12</a:t>
            </a:r>
            <a:r>
              <a:rPr lang="en-US" sz="2000" dirty="0"/>
              <a:t>.</a:t>
            </a:r>
          </a:p>
        </p:txBody>
      </p:sp>
    </p:spTree>
    <p:extLst>
      <p:ext uri="{BB962C8B-B14F-4D97-AF65-F5344CB8AC3E}">
        <p14:creationId xmlns:p14="http://schemas.microsoft.com/office/powerpoint/2010/main" val="355280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r>
              <a:rPr lang="en-US" sz="1500" dirty="0"/>
              <a:t>1</a:t>
            </a:r>
          </a:p>
        </p:txBody>
      </p:sp>
      <p:sp>
        <p:nvSpPr>
          <p:cNvPr id="3" name="Content Placeholder 2"/>
          <p:cNvSpPr>
            <a:spLocks noGrp="1"/>
          </p:cNvSpPr>
          <p:nvPr>
            <p:ph idx="1"/>
          </p:nvPr>
        </p:nvSpPr>
        <p:spPr>
          <a:xfrm>
            <a:off x="457200" y="1295400"/>
            <a:ext cx="8321040" cy="5257800"/>
          </a:xfrm>
        </p:spPr>
        <p:txBody>
          <a:bodyPr/>
          <a:lstStyle/>
          <a:p>
            <a:pPr>
              <a:spcBef>
                <a:spcPts val="200"/>
              </a:spcBef>
            </a:pPr>
            <a:r>
              <a:rPr lang="en-US" sz="2400" i="1" dirty="0"/>
              <a:t>Well-ordering property</a:t>
            </a:r>
            <a:r>
              <a:rPr lang="en-US" sz="2400" dirty="0"/>
              <a:t>: Every nonempty set of nonnegative integers has a least element.</a:t>
            </a:r>
          </a:p>
          <a:p>
            <a:pPr>
              <a:spcBef>
                <a:spcPts val="200"/>
              </a:spcBef>
            </a:pPr>
            <a:r>
              <a:rPr lang="en-US" sz="2400" dirty="0"/>
              <a:t>The well-ordering property is one of the axioms of the positive integers listed in Appendix </a:t>
            </a:r>
            <a:r>
              <a:rPr lang="en-US" sz="2400" dirty="0">
                <a:ea typeface="Cambria Math" pitchFamily="18" charset="0"/>
              </a:rPr>
              <a:t>1</a:t>
            </a:r>
            <a:r>
              <a:rPr lang="en-US" sz="2400" dirty="0"/>
              <a:t>.</a:t>
            </a:r>
          </a:p>
          <a:p>
            <a:pPr>
              <a:spcBef>
                <a:spcPts val="200"/>
              </a:spcBef>
            </a:pPr>
            <a:r>
              <a:rPr lang="en-US" sz="2400" dirty="0"/>
              <a:t>The well-ordering property can be used directly in proofs, as the next example illustrates.</a:t>
            </a:r>
          </a:p>
          <a:p>
            <a:pPr>
              <a:spcBef>
                <a:spcPts val="200"/>
              </a:spcBef>
            </a:pPr>
            <a:r>
              <a:rPr lang="en-US" sz="2400" dirty="0"/>
              <a:t>The well-ordering property can be generalized.</a:t>
            </a:r>
          </a:p>
          <a:p>
            <a:pPr lvl="1">
              <a:spcBef>
                <a:spcPts val="200"/>
              </a:spcBef>
            </a:pPr>
            <a:r>
              <a:rPr lang="en-US" sz="2200" b="1" dirty="0"/>
              <a:t>Definition: </a:t>
            </a:r>
            <a:r>
              <a:rPr lang="en-US" sz="2200" dirty="0"/>
              <a:t>A set is </a:t>
            </a:r>
            <a:r>
              <a:rPr lang="en-US" sz="2200" i="1" dirty="0"/>
              <a:t>well ordered if every subset has a least element.</a:t>
            </a:r>
          </a:p>
          <a:p>
            <a:pPr lvl="2">
              <a:spcBef>
                <a:spcPts val="200"/>
              </a:spcBef>
            </a:pPr>
            <a:r>
              <a:rPr lang="en-US" sz="2000" b="1" dirty="0"/>
              <a:t>N</a:t>
            </a:r>
            <a:r>
              <a:rPr lang="en-US" sz="2000" dirty="0"/>
              <a:t> is well ordered under ≤.</a:t>
            </a:r>
          </a:p>
          <a:p>
            <a:pPr lvl="2">
              <a:spcBef>
                <a:spcPts val="200"/>
              </a:spcBef>
            </a:pPr>
            <a:r>
              <a:rPr lang="en-US" sz="2000" dirty="0"/>
              <a:t>The set of finite strings over an alphabet using lexicographic ordering is well ordered.</a:t>
            </a:r>
          </a:p>
          <a:p>
            <a:pPr lvl="1">
              <a:spcBef>
                <a:spcPts val="200"/>
              </a:spcBef>
            </a:pPr>
            <a:r>
              <a:rPr lang="en-US" sz="2200" dirty="0"/>
              <a:t>We will see a generalization of induction to sets other than the integers in the next section.</a:t>
            </a:r>
          </a:p>
        </p:txBody>
      </p:sp>
    </p:spTree>
    <p:extLst>
      <p:ext uri="{BB962C8B-B14F-4D97-AF65-F5344CB8AC3E}">
        <p14:creationId xmlns:p14="http://schemas.microsoft.com/office/powerpoint/2010/main" val="4245755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r>
              <a:rPr lang="en-US" sz="1500" dirty="0"/>
              <a:t>2</a:t>
            </a:r>
          </a:p>
        </p:txBody>
      </p:sp>
      <p:sp>
        <p:nvSpPr>
          <p:cNvPr id="3" name="Content Placeholder 2"/>
          <p:cNvSpPr>
            <a:spLocks noGrp="1"/>
          </p:cNvSpPr>
          <p:nvPr>
            <p:ph idx="1"/>
          </p:nvPr>
        </p:nvSpPr>
        <p:spPr>
          <a:xfrm>
            <a:off x="457200" y="1295400"/>
            <a:ext cx="8229600" cy="4143828"/>
          </a:xfrm>
        </p:spPr>
        <p:txBody>
          <a:bodyPr/>
          <a:lstStyle/>
          <a:p>
            <a:pPr>
              <a:spcBef>
                <a:spcPts val="600"/>
              </a:spcBef>
            </a:pPr>
            <a:r>
              <a:rPr lang="en-US" sz="2200" b="1" dirty="0"/>
              <a:t>Example</a:t>
            </a:r>
            <a:r>
              <a:rPr lang="en-US" sz="2200" dirty="0"/>
              <a:t>: Use the well-ordering property to prove the division algorithm, which states that if </a:t>
            </a:r>
            <a:r>
              <a:rPr lang="en-US" sz="2200" i="1" dirty="0"/>
              <a:t>a</a:t>
            </a:r>
            <a:r>
              <a:rPr lang="en-US" sz="2200" dirty="0"/>
              <a:t> is an integer and </a:t>
            </a:r>
            <a:r>
              <a:rPr lang="en-US" sz="2200" i="1" dirty="0"/>
              <a:t>d</a:t>
            </a:r>
            <a:r>
              <a:rPr lang="en-US" sz="2200" dirty="0"/>
              <a:t> is a positive</a:t>
            </a:r>
            <a:br>
              <a:rPr lang="en-US" sz="2200" dirty="0"/>
            </a:br>
            <a:r>
              <a:rPr lang="en-US" sz="2200" dirty="0"/>
              <a:t>integer, then there are unique integers </a:t>
            </a:r>
            <a:r>
              <a:rPr lang="en-US" sz="2200" i="1" dirty="0"/>
              <a:t>q</a:t>
            </a:r>
            <a:r>
              <a:rPr lang="en-US" sz="2200" dirty="0"/>
              <a:t> and </a:t>
            </a:r>
            <a:r>
              <a:rPr lang="en-US" sz="2200" i="1" dirty="0"/>
              <a:t>r</a:t>
            </a:r>
            <a:r>
              <a:rPr lang="en-US" sz="2200" dirty="0"/>
              <a:t> with </a:t>
            </a:r>
            <a:r>
              <a:rPr lang="en-US" sz="2200" dirty="0">
                <a:ea typeface="Cambria Math" pitchFamily="18" charset="0"/>
              </a:rPr>
              <a:t>0</a:t>
            </a:r>
            <a:r>
              <a:rPr lang="en-US" sz="2200" i="1" dirty="0"/>
              <a:t> </a:t>
            </a:r>
            <a:r>
              <a:rPr lang="en-US" sz="2200" dirty="0"/>
              <a:t>≤</a:t>
            </a:r>
            <a:r>
              <a:rPr lang="en-US" sz="2200" i="1" dirty="0"/>
              <a:t> r </a:t>
            </a:r>
            <a:r>
              <a:rPr lang="en-US" sz="2200" dirty="0"/>
              <a:t>&lt;</a:t>
            </a:r>
            <a:r>
              <a:rPr lang="en-US" sz="2200" i="1" dirty="0"/>
              <a:t> </a:t>
            </a:r>
            <a:r>
              <a:rPr lang="en-US" sz="2200" i="1" dirty="0">
                <a:ea typeface="Cambria Math" pitchFamily="18" charset="0"/>
              </a:rPr>
              <a:t>d</a:t>
            </a:r>
            <a:r>
              <a:rPr lang="en-US" sz="2200" dirty="0"/>
              <a:t>, such that</a:t>
            </a:r>
            <a:br>
              <a:rPr lang="en-US" sz="2200" dirty="0"/>
            </a:br>
            <a:r>
              <a:rPr lang="en-US" sz="2200" i="1" dirty="0"/>
              <a:t>a </a:t>
            </a:r>
            <a:r>
              <a:rPr lang="en-US" sz="2200" dirty="0"/>
              <a:t>=</a:t>
            </a:r>
            <a:r>
              <a:rPr lang="en-US" sz="2200" i="1" dirty="0"/>
              <a:t> </a:t>
            </a:r>
            <a:r>
              <a:rPr lang="en-US" sz="2200" i="1" dirty="0" err="1"/>
              <a:t>dq</a:t>
            </a:r>
            <a:r>
              <a:rPr lang="en-US" sz="2200" i="1" dirty="0"/>
              <a:t> </a:t>
            </a:r>
            <a:r>
              <a:rPr lang="en-US" sz="2200" dirty="0"/>
              <a:t>+</a:t>
            </a:r>
            <a:r>
              <a:rPr lang="en-US" sz="2200" i="1" dirty="0"/>
              <a:t> r</a:t>
            </a:r>
            <a:r>
              <a:rPr lang="en-US" sz="2200" dirty="0"/>
              <a:t>.</a:t>
            </a:r>
          </a:p>
          <a:p>
            <a:pPr>
              <a:spcBef>
                <a:spcPts val="600"/>
              </a:spcBef>
            </a:pPr>
            <a:r>
              <a:rPr lang="en-US" sz="2200" b="1" dirty="0"/>
              <a:t>Solution</a:t>
            </a:r>
            <a:r>
              <a:rPr lang="en-US" sz="2200" dirty="0"/>
              <a:t>: Let </a:t>
            </a:r>
            <a:r>
              <a:rPr lang="en-US" sz="2200" i="1" dirty="0"/>
              <a:t>S</a:t>
            </a:r>
            <a:r>
              <a:rPr lang="en-US" sz="2200" dirty="0"/>
              <a:t> be the set of nonnegative integers of the form </a:t>
            </a:r>
            <a:r>
              <a:rPr lang="en-US" sz="2200" i="1" dirty="0"/>
              <a:t>a</a:t>
            </a:r>
            <a:r>
              <a:rPr lang="en-US" sz="2200" dirty="0"/>
              <a:t> </a:t>
            </a:r>
            <a:r>
              <a:rPr lang="en-US" sz="2200" dirty="0">
                <a:ea typeface="Cambria Math"/>
              </a:rPr>
              <a:t>− </a:t>
            </a:r>
            <a:r>
              <a:rPr lang="en-US" sz="2200" i="1" dirty="0" err="1">
                <a:ea typeface="Cambria Math"/>
              </a:rPr>
              <a:t>dq</a:t>
            </a:r>
            <a:r>
              <a:rPr lang="en-US" sz="2200" dirty="0">
                <a:ea typeface="Cambria Math"/>
              </a:rPr>
              <a:t>, where </a:t>
            </a:r>
            <a:r>
              <a:rPr lang="en-US" sz="2200" i="1" dirty="0">
                <a:ea typeface="Cambria Math"/>
              </a:rPr>
              <a:t>q</a:t>
            </a:r>
            <a:r>
              <a:rPr lang="en-US" sz="2200" dirty="0">
                <a:ea typeface="Cambria Math"/>
              </a:rPr>
              <a:t> is an integer. The set is nonempty since −</a:t>
            </a:r>
            <a:r>
              <a:rPr lang="en-US" sz="2200" i="1" dirty="0" err="1">
                <a:ea typeface="Cambria Math"/>
              </a:rPr>
              <a:t>dq</a:t>
            </a:r>
            <a:r>
              <a:rPr lang="en-US" sz="2200" i="1" dirty="0">
                <a:ea typeface="Cambria Math"/>
              </a:rPr>
              <a:t> </a:t>
            </a:r>
            <a:r>
              <a:rPr lang="en-US" sz="2200" dirty="0"/>
              <a:t>can be made as large as needed. </a:t>
            </a:r>
          </a:p>
          <a:p>
            <a:pPr lvl="1">
              <a:spcBef>
                <a:spcPts val="600"/>
              </a:spcBef>
            </a:pPr>
            <a:r>
              <a:rPr lang="en-US" sz="2200" dirty="0"/>
              <a:t>By the well-ordering property, S has a least element </a:t>
            </a:r>
            <a:r>
              <a:rPr lang="en-US" sz="2200" i="1" dirty="0"/>
              <a:t>r</a:t>
            </a:r>
            <a:r>
              <a:rPr lang="en-US" sz="2200" dirty="0"/>
              <a:t> = </a:t>
            </a:r>
            <a:r>
              <a:rPr lang="en-US" sz="2200" i="1" dirty="0"/>
              <a:t>a</a:t>
            </a:r>
            <a:r>
              <a:rPr lang="en-US" sz="2200" dirty="0"/>
              <a:t> </a:t>
            </a:r>
            <a:r>
              <a:rPr lang="en-US" sz="2200" dirty="0">
                <a:ea typeface="Cambria Math"/>
              </a:rPr>
              <a:t>− </a:t>
            </a:r>
            <a:r>
              <a:rPr lang="en-US" sz="2200" i="1" dirty="0">
                <a:ea typeface="Cambria Math"/>
              </a:rPr>
              <a:t>dq</a:t>
            </a:r>
            <a:r>
              <a:rPr lang="en-US" sz="2200" baseline="-25000" dirty="0">
                <a:ea typeface="Cambria Math"/>
              </a:rPr>
              <a:t>0</a:t>
            </a:r>
            <a:r>
              <a:rPr lang="en-US" sz="2200" i="1" dirty="0">
                <a:ea typeface="Cambria Math"/>
              </a:rPr>
              <a:t>.</a:t>
            </a:r>
            <a:br>
              <a:rPr lang="en-US" sz="2200" i="1" dirty="0">
                <a:ea typeface="Cambria Math"/>
              </a:rPr>
            </a:br>
            <a:r>
              <a:rPr lang="en-US" sz="2200" dirty="0">
                <a:ea typeface="Cambria Math"/>
              </a:rPr>
              <a:t>The integer </a:t>
            </a:r>
            <a:r>
              <a:rPr lang="en-US" sz="2200" i="1" dirty="0">
                <a:ea typeface="Cambria Math"/>
              </a:rPr>
              <a:t>r</a:t>
            </a:r>
            <a:r>
              <a:rPr lang="en-US" sz="2200" dirty="0">
                <a:ea typeface="Cambria Math"/>
              </a:rPr>
              <a:t> is nonnegative. It also must be the case that </a:t>
            </a:r>
            <a:r>
              <a:rPr lang="en-US" sz="2200" i="1" dirty="0"/>
              <a:t>r </a:t>
            </a:r>
            <a:r>
              <a:rPr lang="en-US" sz="2200" dirty="0"/>
              <a:t>&lt;</a:t>
            </a:r>
            <a:r>
              <a:rPr lang="en-US" sz="2200" i="1" dirty="0"/>
              <a:t> </a:t>
            </a:r>
            <a:r>
              <a:rPr lang="en-US" sz="2200" i="1" dirty="0">
                <a:ea typeface="Cambria Math" pitchFamily="18" charset="0"/>
              </a:rPr>
              <a:t>d. </a:t>
            </a:r>
            <a:r>
              <a:rPr lang="en-US" sz="2200" dirty="0">
                <a:ea typeface="Cambria Math" pitchFamily="18" charset="0"/>
              </a:rPr>
              <a:t>If it were not, then there would be a smaller nonnegative element in S, namely, </a:t>
            </a:r>
            <a:endParaRPr lang="en-US" sz="2200" dirty="0"/>
          </a:p>
        </p:txBody>
      </p:sp>
      <p:graphicFrame>
        <p:nvGraphicFramePr>
          <p:cNvPr id="7" name="Object 3"/>
          <p:cNvGraphicFramePr>
            <a:graphicFrameLocks noChangeAspect="1"/>
          </p:cNvGraphicFramePr>
          <p:nvPr>
            <p:extLst>
              <p:ext uri="{D42A27DB-BD31-4B8C-83A1-F6EECF244321}">
                <p14:modId xmlns:p14="http://schemas.microsoft.com/office/powerpoint/2010/main" val="2694483577"/>
              </p:ext>
            </p:extLst>
          </p:nvPr>
        </p:nvGraphicFramePr>
        <p:xfrm>
          <a:off x="2057400" y="4953000"/>
          <a:ext cx="4647600" cy="507600"/>
        </p:xfrm>
        <a:graphic>
          <a:graphicData uri="http://schemas.openxmlformats.org/presentationml/2006/ole">
            <mc:AlternateContent xmlns:mc="http://schemas.openxmlformats.org/markup-compatibility/2006">
              <mc:Choice xmlns:v="urn:schemas-microsoft-com:vml" Requires="v">
                <p:oleObj spid="_x0000_s32859" name="Equation" r:id="rId3" imgW="2323800" imgH="253800" progId="Equation.DSMT4">
                  <p:embed/>
                </p:oleObj>
              </mc:Choice>
              <mc:Fallback>
                <p:oleObj name="Equation" r:id="rId3" imgW="2323800" imgH="253800" progId="Equation.DSMT4">
                  <p:embed/>
                  <p:pic>
                    <p:nvPicPr>
                      <p:cNvPr id="0" name=""/>
                      <p:cNvPicPr/>
                      <p:nvPr/>
                    </p:nvPicPr>
                    <p:blipFill>
                      <a:blip r:embed="rId4"/>
                      <a:stretch>
                        <a:fillRect/>
                      </a:stretch>
                    </p:blipFill>
                    <p:spPr>
                      <a:xfrm>
                        <a:off x="2057400" y="4953000"/>
                        <a:ext cx="4647600" cy="507600"/>
                      </a:xfrm>
                      <a:prstGeom prst="rect">
                        <a:avLst/>
                      </a:prstGeom>
                    </p:spPr>
                  </p:pic>
                </p:oleObj>
              </mc:Fallback>
            </mc:AlternateContent>
          </a:graphicData>
        </a:graphic>
      </p:graphicFrame>
      <p:sp>
        <p:nvSpPr>
          <p:cNvPr id="4" name="Content Placeholder 4"/>
          <p:cNvSpPr>
            <a:spLocks noGrp="1"/>
          </p:cNvSpPr>
          <p:nvPr>
            <p:ph idx="13"/>
          </p:nvPr>
        </p:nvSpPr>
        <p:spPr>
          <a:xfrm>
            <a:off x="457200" y="5439228"/>
            <a:ext cx="8229600" cy="914400"/>
          </a:xfrm>
        </p:spPr>
        <p:txBody>
          <a:bodyPr/>
          <a:lstStyle/>
          <a:p>
            <a:pPr lvl="1">
              <a:spcBef>
                <a:spcPts val="600"/>
              </a:spcBef>
            </a:pPr>
            <a:r>
              <a:rPr lang="en-US" sz="2200" dirty="0">
                <a:solidFill>
                  <a:prstClr val="black"/>
                </a:solidFill>
                <a:ea typeface="Cambria Math" pitchFamily="18" charset="0"/>
              </a:rPr>
              <a:t>Therefore, there are integers </a:t>
            </a:r>
            <a:r>
              <a:rPr lang="en-US" sz="2200" i="1" dirty="0">
                <a:solidFill>
                  <a:prstClr val="black"/>
                </a:solidFill>
                <a:ea typeface="Cambria Math" pitchFamily="18" charset="0"/>
              </a:rPr>
              <a:t>q</a:t>
            </a:r>
            <a:r>
              <a:rPr lang="en-US" sz="2200" dirty="0">
                <a:solidFill>
                  <a:prstClr val="black"/>
                </a:solidFill>
                <a:ea typeface="Cambria Math" pitchFamily="18" charset="0"/>
              </a:rPr>
              <a:t> and </a:t>
            </a:r>
            <a:r>
              <a:rPr lang="en-US" sz="2200" i="1" dirty="0">
                <a:solidFill>
                  <a:prstClr val="black"/>
                </a:solidFill>
                <a:ea typeface="Cambria Math" pitchFamily="18" charset="0"/>
              </a:rPr>
              <a:t>r</a:t>
            </a:r>
            <a:r>
              <a:rPr lang="en-US" sz="2200" dirty="0">
                <a:solidFill>
                  <a:prstClr val="black"/>
                </a:solidFill>
                <a:ea typeface="Cambria Math" pitchFamily="18" charset="0"/>
              </a:rPr>
              <a:t> with 0</a:t>
            </a:r>
            <a:r>
              <a:rPr lang="en-US" sz="2200" i="1" dirty="0">
                <a:solidFill>
                  <a:prstClr val="black"/>
                </a:solidFill>
              </a:rPr>
              <a:t> </a:t>
            </a:r>
            <a:r>
              <a:rPr lang="en-US" sz="2200" dirty="0">
                <a:solidFill>
                  <a:prstClr val="black"/>
                </a:solidFill>
              </a:rPr>
              <a:t>≤</a:t>
            </a:r>
            <a:r>
              <a:rPr lang="en-US" sz="2200" i="1" dirty="0">
                <a:solidFill>
                  <a:prstClr val="black"/>
                </a:solidFill>
              </a:rPr>
              <a:t> r </a:t>
            </a:r>
            <a:r>
              <a:rPr lang="en-US" sz="2200" dirty="0">
                <a:solidFill>
                  <a:prstClr val="black"/>
                </a:solidFill>
              </a:rPr>
              <a:t>&lt;</a:t>
            </a:r>
            <a:r>
              <a:rPr lang="en-US" sz="2200" i="1" dirty="0">
                <a:solidFill>
                  <a:prstClr val="black"/>
                </a:solidFill>
              </a:rPr>
              <a:t> </a:t>
            </a:r>
            <a:r>
              <a:rPr lang="en-US" sz="2200" i="1" dirty="0">
                <a:solidFill>
                  <a:prstClr val="black"/>
                </a:solidFill>
                <a:ea typeface="Cambria Math" pitchFamily="18" charset="0"/>
              </a:rPr>
              <a:t>d.</a:t>
            </a:r>
          </a:p>
          <a:p>
            <a:pPr marL="1097280" lvl="0">
              <a:spcBef>
                <a:spcPts val="600"/>
              </a:spcBef>
            </a:pPr>
            <a:r>
              <a:rPr lang="en-US" sz="2200" dirty="0">
                <a:solidFill>
                  <a:prstClr val="black"/>
                </a:solidFill>
                <a:ea typeface="Cambria Math" pitchFamily="18" charset="0"/>
              </a:rPr>
              <a:t>(</a:t>
            </a:r>
            <a:r>
              <a:rPr lang="en-US" sz="2200" i="1" dirty="0">
                <a:solidFill>
                  <a:prstClr val="black"/>
                </a:solidFill>
                <a:ea typeface="Cambria Math" pitchFamily="18" charset="0"/>
              </a:rPr>
              <a:t>uniqueness of q and r is Exercise </a:t>
            </a:r>
            <a:r>
              <a:rPr lang="en-US" sz="2200" dirty="0">
                <a:solidFill>
                  <a:prstClr val="black"/>
                </a:solidFill>
                <a:ea typeface="Cambria Math" pitchFamily="18" charset="0"/>
              </a:rPr>
              <a:t>37)</a:t>
            </a:r>
            <a:endParaRPr lang="en-US" sz="2200" dirty="0">
              <a:solidFill>
                <a:prstClr val="black"/>
              </a:solidFill>
            </a:endParaRPr>
          </a:p>
        </p:txBody>
      </p:sp>
    </p:spTree>
    <p:extLst>
      <p:ext uri="{BB962C8B-B14F-4D97-AF65-F5344CB8AC3E}">
        <p14:creationId xmlns:p14="http://schemas.microsoft.com/office/powerpoint/2010/main" val="902854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Recursive Definitions and Structural Induction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5.3</a:t>
            </a:r>
          </a:p>
        </p:txBody>
      </p:sp>
    </p:spTree>
    <p:extLst>
      <p:ext uri="{BB962C8B-B14F-4D97-AF65-F5344CB8AC3E}">
        <p14:creationId xmlns:p14="http://schemas.microsoft.com/office/powerpoint/2010/main" val="39902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p:txBody>
      </p:sp>
    </p:spTree>
    <p:extLst>
      <p:ext uri="{BB962C8B-B14F-4D97-AF65-F5344CB8AC3E}">
        <p14:creationId xmlns:p14="http://schemas.microsoft.com/office/powerpoint/2010/main" val="455431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1</a:t>
            </a:r>
          </a:p>
        </p:txBody>
      </p:sp>
      <p:sp>
        <p:nvSpPr>
          <p:cNvPr id="3" name="Content Placeholder 2"/>
          <p:cNvSpPr>
            <a:spLocks noGrp="1"/>
          </p:cNvSpPr>
          <p:nvPr>
            <p:ph idx="1"/>
          </p:nvPr>
        </p:nvSpPr>
        <p:spPr>
          <a:xfrm>
            <a:off x="457200" y="1295400"/>
            <a:ext cx="8321040" cy="5257800"/>
          </a:xfrm>
        </p:spPr>
        <p:txBody>
          <a:bodyPr/>
          <a:lstStyle/>
          <a:p>
            <a:r>
              <a:rPr lang="en-US" sz="2800" b="1" dirty="0"/>
              <a:t>Definition</a:t>
            </a:r>
            <a:r>
              <a:rPr lang="en-US" sz="2800" dirty="0"/>
              <a:t>:  A </a:t>
            </a:r>
            <a:r>
              <a:rPr lang="en-US" sz="2800" i="1" dirty="0"/>
              <a:t>recursive</a:t>
            </a:r>
            <a:r>
              <a:rPr lang="en-US" sz="2800" dirty="0"/>
              <a:t> or </a:t>
            </a:r>
            <a:r>
              <a:rPr lang="en-US" sz="2800" i="1" dirty="0"/>
              <a:t>inductive definition  </a:t>
            </a:r>
            <a:r>
              <a:rPr lang="en-US" sz="2800"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sz="2800" dirty="0"/>
              <a:t>A function </a:t>
            </a:r>
            <a:r>
              <a:rPr lang="en-US" sz="2800" i="1" dirty="0"/>
              <a:t>f</a:t>
            </a:r>
            <a:r>
              <a:rPr lang="en-US" sz="2800" dirty="0"/>
              <a:t>(</a:t>
            </a:r>
            <a:r>
              <a:rPr lang="en-US" sz="2800" i="1" dirty="0"/>
              <a:t>n</a:t>
            </a:r>
            <a:r>
              <a:rPr lang="en-US" sz="2800" dirty="0"/>
              <a:t>)  is the same as a sequence </a:t>
            </a:r>
            <a:r>
              <a:rPr lang="en-US" sz="2800" i="1" dirty="0"/>
              <a:t>a</a:t>
            </a:r>
            <a:r>
              <a:rPr lang="en-US" sz="2800" baseline="-25000" dirty="0">
                <a:ea typeface="Cambria Math" pitchFamily="18" charset="0"/>
              </a:rPr>
              <a:t>0</a:t>
            </a:r>
            <a:r>
              <a:rPr lang="en-US" sz="2800" dirty="0"/>
              <a:t>, </a:t>
            </a:r>
            <a:r>
              <a:rPr lang="en-US" sz="2800" i="1" dirty="0"/>
              <a:t>a</a:t>
            </a:r>
            <a:r>
              <a:rPr lang="en-US" sz="2800" baseline="-25000" dirty="0">
                <a:ea typeface="Cambria Math" pitchFamily="18" charset="0"/>
              </a:rPr>
              <a:t>1</a:t>
            </a:r>
            <a:r>
              <a:rPr lang="en-US" sz="2800" dirty="0"/>
              <a:t>, … , where </a:t>
            </a:r>
            <a:r>
              <a:rPr lang="en-US" sz="2800" i="1" dirty="0" err="1"/>
              <a:t>a</a:t>
            </a:r>
            <a:r>
              <a:rPr lang="en-US" sz="2800" i="1" baseline="-25000" dirty="0" err="1"/>
              <a:t>i</a:t>
            </a:r>
            <a:r>
              <a:rPr lang="en-US" sz="2800" dirty="0"/>
              <a:t>, where </a:t>
            </a:r>
            <a:r>
              <a:rPr lang="en-US" sz="2800" i="1" dirty="0"/>
              <a:t>f</a:t>
            </a:r>
            <a:r>
              <a:rPr lang="en-US" sz="2800" dirty="0"/>
              <a:t>(</a:t>
            </a:r>
            <a:r>
              <a:rPr lang="en-US" sz="2800" i="1" dirty="0" err="1"/>
              <a:t>i</a:t>
            </a:r>
            <a:r>
              <a:rPr lang="en-US" sz="2800" dirty="0"/>
              <a:t>) = </a:t>
            </a:r>
            <a:r>
              <a:rPr lang="en-US" sz="2800" i="1" dirty="0" err="1"/>
              <a:t>a</a:t>
            </a:r>
            <a:r>
              <a:rPr lang="en-US" sz="2800" i="1" baseline="-25000" dirty="0" err="1"/>
              <a:t>i</a:t>
            </a:r>
            <a:r>
              <a:rPr lang="en-US" sz="2800" dirty="0"/>
              <a:t>. This was done using recurrence relations in Section </a:t>
            </a:r>
            <a:r>
              <a:rPr lang="en-US" sz="2800" dirty="0">
                <a:ea typeface="Cambria Math" pitchFamily="18" charset="0"/>
              </a:rPr>
              <a:t>2.4</a:t>
            </a:r>
            <a:r>
              <a:rPr lang="en-US" sz="2800" dirty="0"/>
              <a:t>.</a:t>
            </a:r>
            <a:endParaRPr lang="en-US" sz="2800" i="1" dirty="0"/>
          </a:p>
        </p:txBody>
      </p:sp>
    </p:spTree>
    <p:extLst>
      <p:ext uri="{BB962C8B-B14F-4D97-AF65-F5344CB8AC3E}">
        <p14:creationId xmlns:p14="http://schemas.microsoft.com/office/powerpoint/2010/main" val="2667052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2</a:t>
            </a:r>
            <a:endParaRPr lang="en-US" dirty="0"/>
          </a:p>
        </p:txBody>
      </p:sp>
      <p:sp>
        <p:nvSpPr>
          <p:cNvPr id="3" name="Content Placeholder 2"/>
          <p:cNvSpPr>
            <a:spLocks noGrp="1"/>
          </p:cNvSpPr>
          <p:nvPr>
            <p:ph idx="1"/>
          </p:nvPr>
        </p:nvSpPr>
        <p:spPr>
          <a:xfrm>
            <a:off x="457200" y="1295400"/>
            <a:ext cx="8229600" cy="457200"/>
          </a:xfrm>
        </p:spPr>
        <p:txBody>
          <a:bodyPr/>
          <a:lstStyle/>
          <a:p>
            <a:pPr lvl="0">
              <a:spcBef>
                <a:spcPts val="0"/>
              </a:spcBef>
              <a:spcAft>
                <a:spcPts val="400"/>
              </a:spcAft>
            </a:pPr>
            <a:r>
              <a:rPr lang="en-US" sz="2200" b="1" dirty="0">
                <a:solidFill>
                  <a:prstClr val="black"/>
                </a:solidFill>
              </a:rPr>
              <a:t>Example</a:t>
            </a:r>
            <a:r>
              <a:rPr lang="en-US" sz="2200" dirty="0">
                <a:solidFill>
                  <a:prstClr val="black"/>
                </a:solidFill>
              </a:rPr>
              <a:t>:  Suppose </a:t>
            </a:r>
            <a:r>
              <a:rPr lang="en-US" sz="2200" i="1" dirty="0">
                <a:solidFill>
                  <a:prstClr val="black"/>
                </a:solidFill>
              </a:rPr>
              <a:t>f </a:t>
            </a:r>
            <a:r>
              <a:rPr lang="en-US" sz="2200" dirty="0">
                <a:solidFill>
                  <a:prstClr val="black"/>
                </a:solidFill>
              </a:rPr>
              <a:t>is defined by:</a:t>
            </a:r>
          </a:p>
        </p:txBody>
      </p:sp>
      <p:graphicFrame>
        <p:nvGraphicFramePr>
          <p:cNvPr id="8" name="Object 3"/>
          <p:cNvGraphicFramePr>
            <a:graphicFrameLocks noChangeAspect="1"/>
          </p:cNvGraphicFramePr>
          <p:nvPr>
            <p:extLst>
              <p:ext uri="{D42A27DB-BD31-4B8C-83A1-F6EECF244321}">
                <p14:modId xmlns:p14="http://schemas.microsoft.com/office/powerpoint/2010/main" val="720893441"/>
              </p:ext>
            </p:extLst>
          </p:nvPr>
        </p:nvGraphicFramePr>
        <p:xfrm>
          <a:off x="839508" y="1676400"/>
          <a:ext cx="2437092" cy="940500"/>
        </p:xfrm>
        <a:graphic>
          <a:graphicData uri="http://schemas.openxmlformats.org/presentationml/2006/ole">
            <mc:AlternateContent xmlns:mc="http://schemas.openxmlformats.org/markup-compatibility/2006">
              <mc:Choice xmlns:v="urn:schemas-microsoft-com:vml" Requires="v">
                <p:oleObj spid="_x0000_s34055" name="Equation" r:id="rId3" imgW="1282680" imgH="495000" progId="Equation.DSMT4">
                  <p:embed/>
                </p:oleObj>
              </mc:Choice>
              <mc:Fallback>
                <p:oleObj name="Equation" r:id="rId3" imgW="1282680" imgH="495000" progId="Equation.DSMT4">
                  <p:embed/>
                  <p:pic>
                    <p:nvPicPr>
                      <p:cNvPr id="0" name=""/>
                      <p:cNvPicPr/>
                      <p:nvPr/>
                    </p:nvPicPr>
                    <p:blipFill>
                      <a:blip r:embed="rId4"/>
                      <a:stretch>
                        <a:fillRect/>
                      </a:stretch>
                    </p:blipFill>
                    <p:spPr>
                      <a:xfrm>
                        <a:off x="839508" y="1676400"/>
                        <a:ext cx="2437092" cy="940500"/>
                      </a:xfrm>
                      <a:prstGeom prst="rect">
                        <a:avLst/>
                      </a:prstGeom>
                    </p:spPr>
                  </p:pic>
                </p:oleObj>
              </mc:Fallback>
            </mc:AlternateContent>
          </a:graphicData>
        </a:graphic>
      </p:graphicFrame>
      <p:sp>
        <p:nvSpPr>
          <p:cNvPr id="4" name="Content Placeholder 4"/>
          <p:cNvSpPr>
            <a:spLocks noGrp="1"/>
          </p:cNvSpPr>
          <p:nvPr>
            <p:ph idx="13"/>
          </p:nvPr>
        </p:nvSpPr>
        <p:spPr>
          <a:xfrm>
            <a:off x="457200" y="2590800"/>
            <a:ext cx="8229600" cy="762000"/>
          </a:xfrm>
        </p:spPr>
        <p:txBody>
          <a:bodyPr/>
          <a:lstStyle/>
          <a:p>
            <a:pPr lvl="0">
              <a:spcBef>
                <a:spcPts val="0"/>
              </a:spcBef>
              <a:spcAft>
                <a:spcPts val="400"/>
              </a:spcAft>
            </a:pPr>
            <a:r>
              <a:rPr lang="en-US" sz="2200" dirty="0">
                <a:solidFill>
                  <a:prstClr val="black"/>
                </a:solidFill>
              </a:rPr>
              <a:t>Find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1</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2</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3</a:t>
            </a:r>
            <a:r>
              <a:rPr lang="en-US" sz="2200" dirty="0">
                <a:solidFill>
                  <a:prstClr val="black"/>
                </a:solidFill>
              </a:rPr>
              <a:t>), </a:t>
            </a:r>
            <a:r>
              <a:rPr lang="en-US" sz="2200" i="1" dirty="0">
                <a:solidFill>
                  <a:prstClr val="black"/>
                </a:solidFill>
              </a:rPr>
              <a:t>f</a:t>
            </a:r>
            <a:r>
              <a:rPr lang="en-US" sz="2200" dirty="0">
                <a:solidFill>
                  <a:prstClr val="black"/>
                </a:solidFill>
              </a:rPr>
              <a:t>(</a:t>
            </a:r>
            <a:r>
              <a:rPr lang="en-US" sz="2200" dirty="0">
                <a:solidFill>
                  <a:prstClr val="black"/>
                </a:solidFill>
                <a:ea typeface="Cambria Math" pitchFamily="18" charset="0"/>
              </a:rPr>
              <a:t>4</a:t>
            </a:r>
            <a:r>
              <a:rPr lang="en-US" sz="2200" dirty="0">
                <a:solidFill>
                  <a:prstClr val="black"/>
                </a:solidFill>
              </a:rPr>
              <a:t>)</a:t>
            </a:r>
          </a:p>
          <a:p>
            <a:pPr lvl="0">
              <a:spcBef>
                <a:spcPts val="0"/>
              </a:spcBef>
              <a:spcAft>
                <a:spcPts val="400"/>
              </a:spcAft>
            </a:pPr>
            <a:r>
              <a:rPr lang="en-US" sz="2200" b="1" dirty="0">
                <a:solidFill>
                  <a:prstClr val="black"/>
                </a:solidFill>
              </a:rPr>
              <a:t>Solution</a:t>
            </a:r>
            <a:r>
              <a:rPr lang="en-US" sz="2200" dirty="0">
                <a:solidFill>
                  <a:prstClr val="black"/>
                </a:solidFill>
              </a:rPr>
              <a:t>:</a:t>
            </a:r>
          </a:p>
        </p:txBody>
      </p:sp>
      <p:graphicFrame>
        <p:nvGraphicFramePr>
          <p:cNvPr id="9" name="Object 5"/>
          <p:cNvGraphicFramePr>
            <a:graphicFrameLocks noChangeAspect="1"/>
          </p:cNvGraphicFramePr>
          <p:nvPr>
            <p:extLst>
              <p:ext uri="{D42A27DB-BD31-4B8C-83A1-F6EECF244321}">
                <p14:modId xmlns:p14="http://schemas.microsoft.com/office/powerpoint/2010/main" val="2079355405"/>
              </p:ext>
            </p:extLst>
          </p:nvPr>
        </p:nvGraphicFramePr>
        <p:xfrm>
          <a:off x="839788" y="3375025"/>
          <a:ext cx="3884612" cy="1882775"/>
        </p:xfrm>
        <a:graphic>
          <a:graphicData uri="http://schemas.openxmlformats.org/presentationml/2006/ole">
            <mc:AlternateContent xmlns:mc="http://schemas.openxmlformats.org/markup-compatibility/2006">
              <mc:Choice xmlns:v="urn:schemas-microsoft-com:vml" Requires="v">
                <p:oleObj spid="_x0000_s34056" name="Equation" r:id="rId5" imgW="2044440" imgH="990360" progId="Equation.DSMT4">
                  <p:embed/>
                </p:oleObj>
              </mc:Choice>
              <mc:Fallback>
                <p:oleObj name="Equation" r:id="rId5" imgW="2044440" imgH="990360" progId="Equation.DSMT4">
                  <p:embed/>
                  <p:pic>
                    <p:nvPicPr>
                      <p:cNvPr id="8" name="Object 7"/>
                      <p:cNvPicPr/>
                      <p:nvPr/>
                    </p:nvPicPr>
                    <p:blipFill>
                      <a:blip r:embed="rId6"/>
                      <a:stretch>
                        <a:fillRect/>
                      </a:stretch>
                    </p:blipFill>
                    <p:spPr>
                      <a:xfrm>
                        <a:off x="839788" y="3375025"/>
                        <a:ext cx="3884612" cy="1882775"/>
                      </a:xfrm>
                      <a:prstGeom prst="rect">
                        <a:avLst/>
                      </a:prstGeom>
                    </p:spPr>
                  </p:pic>
                </p:oleObj>
              </mc:Fallback>
            </mc:AlternateContent>
          </a:graphicData>
        </a:graphic>
      </p:graphicFrame>
      <p:sp>
        <p:nvSpPr>
          <p:cNvPr id="5" name="Content Placeholder 6"/>
          <p:cNvSpPr>
            <a:spLocks noGrp="1"/>
          </p:cNvSpPr>
          <p:nvPr>
            <p:ph idx="14"/>
          </p:nvPr>
        </p:nvSpPr>
        <p:spPr>
          <a:xfrm>
            <a:off x="457200" y="5257800"/>
            <a:ext cx="8229600" cy="762000"/>
          </a:xfrm>
        </p:spPr>
        <p:txBody>
          <a:bodyPr/>
          <a:lstStyle/>
          <a:p>
            <a:pPr lvl="0">
              <a:spcBef>
                <a:spcPts val="0"/>
              </a:spcBef>
              <a:spcAft>
                <a:spcPts val="400"/>
              </a:spcAft>
            </a:pPr>
            <a:r>
              <a:rPr lang="en-US" sz="2200" b="1" dirty="0">
                <a:solidFill>
                  <a:prstClr val="black"/>
                </a:solidFill>
              </a:rPr>
              <a:t>Example:  </a:t>
            </a:r>
            <a:r>
              <a:rPr lang="en-US" sz="2200" dirty="0">
                <a:solidFill>
                  <a:prstClr val="black"/>
                </a:solidFill>
              </a:rPr>
              <a:t>Give a recursive definition of the factorial function </a:t>
            </a:r>
            <a:r>
              <a:rPr lang="en-US" sz="2200" i="1" dirty="0">
                <a:solidFill>
                  <a:prstClr val="black"/>
                </a:solidFill>
              </a:rPr>
              <a:t>n</a:t>
            </a:r>
            <a:r>
              <a:rPr lang="en-US" sz="2200" dirty="0">
                <a:solidFill>
                  <a:prstClr val="black"/>
                </a:solidFill>
              </a:rPr>
              <a:t>!:</a:t>
            </a:r>
          </a:p>
          <a:p>
            <a:pPr lvl="0">
              <a:spcBef>
                <a:spcPts val="0"/>
              </a:spcBef>
              <a:spcAft>
                <a:spcPts val="400"/>
              </a:spcAft>
            </a:pPr>
            <a:r>
              <a:rPr lang="en-US" sz="2200" b="1" dirty="0">
                <a:solidFill>
                  <a:prstClr val="black"/>
                </a:solidFill>
              </a:rPr>
              <a:t>Solution</a:t>
            </a:r>
            <a:r>
              <a:rPr lang="en-US" sz="2200" dirty="0">
                <a:solidFill>
                  <a:prstClr val="black"/>
                </a:solidFill>
              </a:rPr>
              <a:t>:</a:t>
            </a:r>
          </a:p>
        </p:txBody>
      </p:sp>
      <p:graphicFrame>
        <p:nvGraphicFramePr>
          <p:cNvPr id="10" name="Object 7"/>
          <p:cNvGraphicFramePr>
            <a:graphicFrameLocks noChangeAspect="1"/>
          </p:cNvGraphicFramePr>
          <p:nvPr>
            <p:extLst>
              <p:ext uri="{D42A27DB-BD31-4B8C-83A1-F6EECF244321}">
                <p14:modId xmlns:p14="http://schemas.microsoft.com/office/powerpoint/2010/main" val="2752089473"/>
              </p:ext>
            </p:extLst>
          </p:nvPr>
        </p:nvGraphicFramePr>
        <p:xfrm>
          <a:off x="1752600" y="5638800"/>
          <a:ext cx="2727325" cy="939800"/>
        </p:xfrm>
        <a:graphic>
          <a:graphicData uri="http://schemas.openxmlformats.org/presentationml/2006/ole">
            <mc:AlternateContent xmlns:mc="http://schemas.openxmlformats.org/markup-compatibility/2006">
              <mc:Choice xmlns:v="urn:schemas-microsoft-com:vml" Requires="v">
                <p:oleObj spid="_x0000_s34057" name="Equation" r:id="rId7" imgW="1434960" imgH="495000" progId="Equation.DSMT4">
                  <p:embed/>
                </p:oleObj>
              </mc:Choice>
              <mc:Fallback>
                <p:oleObj name="Equation" r:id="rId7" imgW="1434960" imgH="495000" progId="Equation.DSMT4">
                  <p:embed/>
                  <p:pic>
                    <p:nvPicPr>
                      <p:cNvPr id="8" name="Object 7"/>
                      <p:cNvPicPr/>
                      <p:nvPr/>
                    </p:nvPicPr>
                    <p:blipFill>
                      <a:blip r:embed="rId8"/>
                      <a:stretch>
                        <a:fillRect/>
                      </a:stretch>
                    </p:blipFill>
                    <p:spPr>
                      <a:xfrm>
                        <a:off x="1752600" y="5638800"/>
                        <a:ext cx="2727325" cy="939800"/>
                      </a:xfrm>
                      <a:prstGeom prst="rect">
                        <a:avLst/>
                      </a:prstGeom>
                    </p:spPr>
                  </p:pic>
                </p:oleObj>
              </mc:Fallback>
            </mc:AlternateContent>
          </a:graphicData>
        </a:graphic>
      </p:graphicFrame>
    </p:spTree>
    <p:extLst>
      <p:ext uri="{BB962C8B-B14F-4D97-AF65-F5344CB8AC3E}">
        <p14:creationId xmlns:p14="http://schemas.microsoft.com/office/powerpoint/2010/main" val="4075578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r>
              <a:rPr lang="en-US" sz="1500" dirty="0"/>
              <a:t>3</a:t>
            </a:r>
            <a:endParaRPr lang="en-US" dirty="0"/>
          </a:p>
        </p:txBody>
      </p:sp>
      <p:sp>
        <p:nvSpPr>
          <p:cNvPr id="3" name="Content Placeholder 2"/>
          <p:cNvSpPr>
            <a:spLocks noGrp="1"/>
          </p:cNvSpPr>
          <p:nvPr>
            <p:ph idx="1"/>
          </p:nvPr>
        </p:nvSpPr>
        <p:spPr>
          <a:xfrm>
            <a:off x="457200" y="1295400"/>
            <a:ext cx="6400800" cy="548640"/>
          </a:xfrm>
        </p:spPr>
        <p:txBody>
          <a:bodyPr/>
          <a:lstStyle/>
          <a:p>
            <a:pPr lvl="0"/>
            <a:r>
              <a:rPr lang="en-US" sz="2800" b="1" dirty="0">
                <a:solidFill>
                  <a:prstClr val="black"/>
                </a:solidFill>
              </a:rPr>
              <a:t>Example</a:t>
            </a:r>
            <a:r>
              <a:rPr lang="en-US" sz="2800" dirty="0">
                <a:solidFill>
                  <a:prstClr val="black"/>
                </a:solidFill>
              </a:rPr>
              <a:t>: Give a recursive definition of:</a:t>
            </a:r>
          </a:p>
        </p:txBody>
      </p:sp>
      <p:graphicFrame>
        <p:nvGraphicFramePr>
          <p:cNvPr id="8" name="Object 3"/>
          <p:cNvGraphicFramePr>
            <a:graphicFrameLocks noChangeAspect="1"/>
          </p:cNvGraphicFramePr>
          <p:nvPr>
            <p:extLst>
              <p:ext uri="{D42A27DB-BD31-4B8C-83A1-F6EECF244321}">
                <p14:modId xmlns:p14="http://schemas.microsoft.com/office/powerpoint/2010/main" val="2799386936"/>
              </p:ext>
            </p:extLst>
          </p:nvPr>
        </p:nvGraphicFramePr>
        <p:xfrm>
          <a:off x="3505200" y="1785000"/>
          <a:ext cx="983700" cy="1110600"/>
        </p:xfrm>
        <a:graphic>
          <a:graphicData uri="http://schemas.openxmlformats.org/presentationml/2006/ole">
            <mc:AlternateContent xmlns:mc="http://schemas.openxmlformats.org/markup-compatibility/2006">
              <mc:Choice xmlns:v="urn:schemas-microsoft-com:vml" Requires="v">
                <p:oleObj spid="_x0000_s35073" name="Equation" r:id="rId3" imgW="393480" imgH="444240" progId="Equation.DSMT4">
                  <p:embed/>
                </p:oleObj>
              </mc:Choice>
              <mc:Fallback>
                <p:oleObj name="Equation" r:id="rId3" imgW="393480" imgH="444240" progId="Equation.DSMT4">
                  <p:embed/>
                  <p:pic>
                    <p:nvPicPr>
                      <p:cNvPr id="7" name="Object 3"/>
                      <p:cNvPicPr/>
                      <p:nvPr/>
                    </p:nvPicPr>
                    <p:blipFill>
                      <a:blip r:embed="rId4"/>
                      <a:stretch>
                        <a:fillRect/>
                      </a:stretch>
                    </p:blipFill>
                    <p:spPr>
                      <a:xfrm>
                        <a:off x="3505200" y="1785000"/>
                        <a:ext cx="983700" cy="1110600"/>
                      </a:xfrm>
                      <a:prstGeom prst="rect">
                        <a:avLst/>
                      </a:prstGeom>
                    </p:spPr>
                  </p:pic>
                </p:oleObj>
              </mc:Fallback>
            </mc:AlternateContent>
          </a:graphicData>
        </a:graphic>
      </p:graphicFrame>
      <p:sp>
        <p:nvSpPr>
          <p:cNvPr id="4" name="Content Placeholder 4"/>
          <p:cNvSpPr>
            <a:spLocks noGrp="1"/>
          </p:cNvSpPr>
          <p:nvPr>
            <p:ph idx="13"/>
          </p:nvPr>
        </p:nvSpPr>
        <p:spPr>
          <a:xfrm>
            <a:off x="457200" y="2956560"/>
            <a:ext cx="6400800" cy="548640"/>
          </a:xfrm>
        </p:spPr>
        <p:txBody>
          <a:bodyPr/>
          <a:lstStyle/>
          <a:p>
            <a:pPr lvl="0"/>
            <a:r>
              <a:rPr lang="en-US" sz="2800" b="1" dirty="0">
                <a:solidFill>
                  <a:prstClr val="black"/>
                </a:solidFill>
              </a:rPr>
              <a:t>Solution</a:t>
            </a:r>
            <a:r>
              <a:rPr lang="en-US" sz="2800" dirty="0">
                <a:solidFill>
                  <a:prstClr val="black"/>
                </a:solidFill>
              </a:rPr>
              <a:t>: The first part of the definition is</a:t>
            </a:r>
          </a:p>
        </p:txBody>
      </p:sp>
      <p:graphicFrame>
        <p:nvGraphicFramePr>
          <p:cNvPr id="9" name="Object 5"/>
          <p:cNvGraphicFramePr>
            <a:graphicFrameLocks noChangeAspect="1"/>
          </p:cNvGraphicFramePr>
          <p:nvPr>
            <p:extLst>
              <p:ext uri="{D42A27DB-BD31-4B8C-83A1-F6EECF244321}">
                <p14:modId xmlns:p14="http://schemas.microsoft.com/office/powerpoint/2010/main" val="3798719864"/>
              </p:ext>
            </p:extLst>
          </p:nvPr>
        </p:nvGraphicFramePr>
        <p:xfrm>
          <a:off x="3505200" y="3505200"/>
          <a:ext cx="1714500" cy="1110600"/>
        </p:xfrm>
        <a:graphic>
          <a:graphicData uri="http://schemas.openxmlformats.org/presentationml/2006/ole">
            <mc:AlternateContent xmlns:mc="http://schemas.openxmlformats.org/markup-compatibility/2006">
              <mc:Choice xmlns:v="urn:schemas-microsoft-com:vml" Requires="v">
                <p:oleObj spid="_x0000_s35074" name="Equation" r:id="rId5" imgW="685800" imgH="444240" progId="Equation.DSMT4">
                  <p:embed/>
                </p:oleObj>
              </mc:Choice>
              <mc:Fallback>
                <p:oleObj name="Equation" r:id="rId5" imgW="685800" imgH="444240" progId="Equation.DSMT4">
                  <p:embed/>
                  <p:pic>
                    <p:nvPicPr>
                      <p:cNvPr id="8" name="Object 4"/>
                      <p:cNvPicPr/>
                      <p:nvPr/>
                    </p:nvPicPr>
                    <p:blipFill>
                      <a:blip r:embed="rId6"/>
                      <a:stretch>
                        <a:fillRect/>
                      </a:stretch>
                    </p:blipFill>
                    <p:spPr>
                      <a:xfrm>
                        <a:off x="3505200" y="3505200"/>
                        <a:ext cx="1714500" cy="1110600"/>
                      </a:xfrm>
                      <a:prstGeom prst="rect">
                        <a:avLst/>
                      </a:prstGeom>
                    </p:spPr>
                  </p:pic>
                </p:oleObj>
              </mc:Fallback>
            </mc:AlternateContent>
          </a:graphicData>
        </a:graphic>
      </p:graphicFrame>
      <p:sp>
        <p:nvSpPr>
          <p:cNvPr id="5" name="Content Placeholder 6"/>
          <p:cNvSpPr>
            <a:spLocks noGrp="1"/>
          </p:cNvSpPr>
          <p:nvPr>
            <p:ph idx="14"/>
          </p:nvPr>
        </p:nvSpPr>
        <p:spPr>
          <a:xfrm>
            <a:off x="457200" y="4937760"/>
            <a:ext cx="2926080" cy="548640"/>
          </a:xfrm>
        </p:spPr>
        <p:txBody>
          <a:bodyPr/>
          <a:lstStyle/>
          <a:p>
            <a:pPr lvl="0"/>
            <a:r>
              <a:rPr lang="en-US" sz="2800" dirty="0">
                <a:solidFill>
                  <a:prstClr val="black"/>
                </a:solidFill>
              </a:rPr>
              <a:t>The second part is</a:t>
            </a:r>
          </a:p>
        </p:txBody>
      </p:sp>
      <p:graphicFrame>
        <p:nvGraphicFramePr>
          <p:cNvPr id="10" name="Object 7"/>
          <p:cNvGraphicFramePr>
            <a:graphicFrameLocks noChangeAspect="1"/>
          </p:cNvGraphicFramePr>
          <p:nvPr>
            <p:extLst>
              <p:ext uri="{D42A27DB-BD31-4B8C-83A1-F6EECF244321}">
                <p14:modId xmlns:p14="http://schemas.microsoft.com/office/powerpoint/2010/main" val="4144322002"/>
              </p:ext>
            </p:extLst>
          </p:nvPr>
        </p:nvGraphicFramePr>
        <p:xfrm>
          <a:off x="3505200" y="4889500"/>
          <a:ext cx="3778200" cy="1174500"/>
        </p:xfrm>
        <a:graphic>
          <a:graphicData uri="http://schemas.openxmlformats.org/presentationml/2006/ole">
            <mc:AlternateContent xmlns:mc="http://schemas.openxmlformats.org/markup-compatibility/2006">
              <mc:Choice xmlns:v="urn:schemas-microsoft-com:vml" Requires="v">
                <p:oleObj spid="_x0000_s35075" name="Equation" r:id="rId7" imgW="1511280" imgH="469800" progId="Equation.DSMT4">
                  <p:embed/>
                </p:oleObj>
              </mc:Choice>
              <mc:Fallback>
                <p:oleObj name="Equation" r:id="rId7" imgW="1511280" imgH="469800" progId="Equation.DSMT4">
                  <p:embed/>
                  <p:pic>
                    <p:nvPicPr>
                      <p:cNvPr id="9" name="Object 5"/>
                      <p:cNvPicPr/>
                      <p:nvPr/>
                    </p:nvPicPr>
                    <p:blipFill>
                      <a:blip r:embed="rId8"/>
                      <a:stretch>
                        <a:fillRect/>
                      </a:stretch>
                    </p:blipFill>
                    <p:spPr>
                      <a:xfrm>
                        <a:off x="3505200" y="4889500"/>
                        <a:ext cx="3778200" cy="1174500"/>
                      </a:xfrm>
                      <a:prstGeom prst="rect">
                        <a:avLst/>
                      </a:prstGeom>
                    </p:spPr>
                  </p:pic>
                </p:oleObj>
              </mc:Fallback>
            </mc:AlternateContent>
          </a:graphicData>
        </a:graphic>
      </p:graphicFrame>
    </p:spTree>
    <p:extLst>
      <p:ext uri="{BB962C8B-B14F-4D97-AF65-F5344CB8AC3E}">
        <p14:creationId xmlns:p14="http://schemas.microsoft.com/office/powerpoint/2010/main" val="1565576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1</a:t>
            </a:r>
          </a:p>
        </p:txBody>
      </p:sp>
      <p:pic>
        <p:nvPicPr>
          <p:cNvPr id="11" name="Picture 2" descr="A portrait of Fibonacc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772400" y="76200"/>
            <a:ext cx="1173480" cy="137160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543800" y="1493520"/>
            <a:ext cx="1524000" cy="640080"/>
          </a:xfrm>
        </p:spPr>
        <p:txBody>
          <a:bodyPr/>
          <a:lstStyle/>
          <a:p>
            <a:pPr lvl="0" algn="ctr">
              <a:spcBef>
                <a:spcPts val="0"/>
              </a:spcBef>
            </a:pPr>
            <a:r>
              <a:rPr lang="en-US" sz="1800" dirty="0">
                <a:solidFill>
                  <a:prstClr val="black"/>
                </a:solidFill>
              </a:rPr>
              <a:t>Fibonacci (</a:t>
            </a:r>
            <a:r>
              <a:rPr lang="en-US" sz="1800" dirty="0">
                <a:solidFill>
                  <a:prstClr val="black"/>
                </a:solidFill>
                <a:ea typeface="Cambria Math" pitchFamily="18" charset="0"/>
              </a:rPr>
              <a:t>1170</a:t>
            </a:r>
            <a:r>
              <a:rPr lang="en-US" sz="1800" dirty="0">
                <a:solidFill>
                  <a:prstClr val="black"/>
                </a:solidFill>
              </a:rPr>
              <a:t>- </a:t>
            </a:r>
            <a:r>
              <a:rPr lang="en-US" sz="1800" dirty="0">
                <a:solidFill>
                  <a:prstClr val="black"/>
                </a:solidFill>
                <a:ea typeface="Cambria Math" pitchFamily="18" charset="0"/>
              </a:rPr>
              <a:t>1250</a:t>
            </a:r>
            <a:r>
              <a:rPr lang="en-US" sz="1800" dirty="0">
                <a:solidFill>
                  <a:prstClr val="black"/>
                </a:solidFill>
              </a:rPr>
              <a:t>)</a:t>
            </a:r>
          </a:p>
        </p:txBody>
      </p:sp>
      <p:sp>
        <p:nvSpPr>
          <p:cNvPr id="5" name="Content Placeholder 4"/>
          <p:cNvSpPr>
            <a:spLocks noGrp="1"/>
          </p:cNvSpPr>
          <p:nvPr>
            <p:ph idx="14"/>
          </p:nvPr>
        </p:nvSpPr>
        <p:spPr>
          <a:xfrm>
            <a:off x="457200" y="1295400"/>
            <a:ext cx="6705600" cy="838200"/>
          </a:xfrm>
        </p:spPr>
        <p:txBody>
          <a:bodyPr/>
          <a:lstStyle/>
          <a:p>
            <a:pPr lvl="0"/>
            <a:r>
              <a:rPr lang="en-US" sz="2600" b="1" dirty="0">
                <a:solidFill>
                  <a:prstClr val="black"/>
                </a:solidFill>
              </a:rPr>
              <a:t>Example </a:t>
            </a:r>
            <a:r>
              <a:rPr lang="en-US" sz="2600" dirty="0">
                <a:solidFill>
                  <a:prstClr val="black"/>
                </a:solidFill>
              </a:rPr>
              <a:t>: The Fibonacci numbers are defined as follows:</a:t>
            </a:r>
            <a:endParaRPr lang="en-US" sz="2000" dirty="0">
              <a:solidFill>
                <a:prstClr val="black"/>
              </a:solidFill>
              <a:sym typeface="Wingdings" pitchFamily="2" charset="2"/>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200641427"/>
              </p:ext>
            </p:extLst>
          </p:nvPr>
        </p:nvGraphicFramePr>
        <p:xfrm>
          <a:off x="533400" y="2209800"/>
          <a:ext cx="2066925" cy="1508125"/>
        </p:xfrm>
        <a:graphic>
          <a:graphicData uri="http://schemas.openxmlformats.org/presentationml/2006/ole">
            <mc:AlternateContent xmlns:mc="http://schemas.openxmlformats.org/markup-compatibility/2006">
              <mc:Choice xmlns:v="urn:schemas-microsoft-com:vml" Requires="v">
                <p:oleObj spid="_x0000_s36012" name="Equation" r:id="rId4" imgW="939600" imgH="685800" progId="Equation.DSMT4">
                  <p:embed/>
                </p:oleObj>
              </mc:Choice>
              <mc:Fallback>
                <p:oleObj name="Equation" r:id="rId4" imgW="939600" imgH="685800" progId="Equation.DSMT4">
                  <p:embed/>
                  <p:pic>
                    <p:nvPicPr>
                      <p:cNvPr id="3" name="Object 5"/>
                      <p:cNvPicPr/>
                      <p:nvPr/>
                    </p:nvPicPr>
                    <p:blipFill>
                      <a:blip r:embed="rId5"/>
                      <a:stretch>
                        <a:fillRect/>
                      </a:stretch>
                    </p:blipFill>
                    <p:spPr>
                      <a:xfrm>
                        <a:off x="533400" y="2209800"/>
                        <a:ext cx="2066925" cy="1508125"/>
                      </a:xfrm>
                      <a:prstGeom prst="rect">
                        <a:avLst/>
                      </a:prstGeom>
                    </p:spPr>
                  </p:pic>
                </p:oleObj>
              </mc:Fallback>
            </mc:AlternateContent>
          </a:graphicData>
        </a:graphic>
      </p:graphicFrame>
      <p:sp>
        <p:nvSpPr>
          <p:cNvPr id="6" name="Content Placeholder 6"/>
          <p:cNvSpPr>
            <a:spLocks noGrp="1"/>
          </p:cNvSpPr>
          <p:nvPr>
            <p:ph idx="15"/>
          </p:nvPr>
        </p:nvSpPr>
        <p:spPr>
          <a:xfrm>
            <a:off x="457200" y="3794760"/>
            <a:ext cx="2514600" cy="548640"/>
          </a:xfrm>
        </p:spPr>
        <p:txBody>
          <a:bodyPr/>
          <a:lstStyle/>
          <a:p>
            <a:r>
              <a:rPr lang="en-US" sz="2600" dirty="0"/>
              <a:t>Find</a:t>
            </a:r>
            <a:r>
              <a:rPr lang="en-US" sz="2600" i="1" dirty="0"/>
              <a:t> f</a:t>
            </a:r>
            <a:r>
              <a:rPr lang="en-US" sz="2600" baseline="-25000" dirty="0">
                <a:ea typeface="Cambria Math" pitchFamily="18" charset="0"/>
              </a:rPr>
              <a:t>2</a:t>
            </a:r>
            <a:r>
              <a:rPr lang="en-US" sz="2600" i="1" dirty="0"/>
              <a:t>, f</a:t>
            </a:r>
            <a:r>
              <a:rPr lang="en-US" sz="2600" baseline="-25000" dirty="0">
                <a:ea typeface="Cambria Math" pitchFamily="18" charset="0"/>
              </a:rPr>
              <a:t>3 </a:t>
            </a:r>
            <a:r>
              <a:rPr lang="en-US" sz="2600" i="1" dirty="0"/>
              <a:t>, f</a:t>
            </a:r>
            <a:r>
              <a:rPr lang="en-US" sz="2600" baseline="-25000" dirty="0">
                <a:ea typeface="Cambria Math" pitchFamily="18" charset="0"/>
              </a:rPr>
              <a:t>4 </a:t>
            </a:r>
            <a:r>
              <a:rPr lang="en-US" sz="2600" i="1" dirty="0"/>
              <a:t>, f</a:t>
            </a:r>
            <a:r>
              <a:rPr lang="en-US" sz="2600" baseline="-25000" dirty="0">
                <a:ea typeface="Cambria Math" pitchFamily="18" charset="0"/>
              </a:rPr>
              <a:t>5 </a:t>
            </a:r>
            <a:r>
              <a:rPr lang="en-US" sz="2600" dirty="0"/>
              <a:t>.</a:t>
            </a:r>
          </a:p>
        </p:txBody>
      </p:sp>
      <p:graphicFrame>
        <p:nvGraphicFramePr>
          <p:cNvPr id="14" name="Object 7"/>
          <p:cNvGraphicFramePr>
            <a:graphicFrameLocks noChangeAspect="1"/>
          </p:cNvGraphicFramePr>
          <p:nvPr>
            <p:extLst>
              <p:ext uri="{D42A27DB-BD31-4B8C-83A1-F6EECF244321}">
                <p14:modId xmlns:p14="http://schemas.microsoft.com/office/powerpoint/2010/main" val="2831930227"/>
              </p:ext>
            </p:extLst>
          </p:nvPr>
        </p:nvGraphicFramePr>
        <p:xfrm>
          <a:off x="862012" y="4465638"/>
          <a:ext cx="3100388" cy="2011362"/>
        </p:xfrm>
        <a:graphic>
          <a:graphicData uri="http://schemas.openxmlformats.org/presentationml/2006/ole">
            <mc:AlternateContent xmlns:mc="http://schemas.openxmlformats.org/markup-compatibility/2006">
              <mc:Choice xmlns:v="urn:schemas-microsoft-com:vml" Requires="v">
                <p:oleObj spid="_x0000_s36013" name="Equation" r:id="rId6" imgW="1409400" imgH="914400" progId="Equation.DSMT4">
                  <p:embed/>
                </p:oleObj>
              </mc:Choice>
              <mc:Fallback>
                <p:oleObj name="Equation" r:id="rId6" imgW="1409400" imgH="914400" progId="Equation.DSMT4">
                  <p:embed/>
                  <p:pic>
                    <p:nvPicPr>
                      <p:cNvPr id="13" name="Object 5"/>
                      <p:cNvPicPr/>
                      <p:nvPr/>
                    </p:nvPicPr>
                    <p:blipFill>
                      <a:blip r:embed="rId7"/>
                      <a:stretch>
                        <a:fillRect/>
                      </a:stretch>
                    </p:blipFill>
                    <p:spPr>
                      <a:xfrm>
                        <a:off x="862012" y="4465638"/>
                        <a:ext cx="3100388" cy="2011362"/>
                      </a:xfrm>
                      <a:prstGeom prst="rect">
                        <a:avLst/>
                      </a:prstGeom>
                    </p:spPr>
                  </p:pic>
                </p:oleObj>
              </mc:Fallback>
            </mc:AlternateContent>
          </a:graphicData>
        </a:graphic>
      </p:graphicFrame>
      <p:sp>
        <p:nvSpPr>
          <p:cNvPr id="12" name="Content Placeholder 8"/>
          <p:cNvSpPr>
            <a:spLocks noGrp="1"/>
          </p:cNvSpPr>
          <p:nvPr>
            <p:ph idx="16"/>
          </p:nvPr>
        </p:nvSpPr>
        <p:spPr>
          <a:xfrm>
            <a:off x="4800600" y="2693126"/>
            <a:ext cx="3749040" cy="3021874"/>
          </a:xfrm>
          <a:ln w="12700">
            <a:solidFill>
              <a:srgbClr val="1A587B"/>
            </a:solidFill>
          </a:ln>
        </p:spPr>
        <p:txBody>
          <a:bodyPr/>
          <a:lstStyle/>
          <a:p>
            <a:r>
              <a:rPr lang="en-US" sz="2200" dirty="0"/>
              <a:t>In Chapter 8, we will use the Fibonacci numbers to model population growth of rabbits. This was an application described by Fibonacci himself.</a:t>
            </a:r>
          </a:p>
          <a:p>
            <a:r>
              <a:rPr lang="en-US" sz="2200" dirty="0"/>
              <a:t>Next, we use strong induction to prove a result about the Fibonacci numbers.</a:t>
            </a:r>
          </a:p>
        </p:txBody>
      </p:sp>
    </p:spTree>
    <p:extLst>
      <p:ext uri="{BB962C8B-B14F-4D97-AF65-F5344CB8AC3E}">
        <p14:creationId xmlns:p14="http://schemas.microsoft.com/office/powerpoint/2010/main" val="3059412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r>
              <a:rPr lang="en-US" sz="1500" dirty="0"/>
              <a:t> 2</a:t>
            </a:r>
            <a:endParaRPr lang="en-US" dirty="0"/>
          </a:p>
        </p:txBody>
      </p:sp>
      <p:sp>
        <p:nvSpPr>
          <p:cNvPr id="3" name="Content Placeholder 2"/>
          <p:cNvSpPr>
            <a:spLocks noGrp="1"/>
          </p:cNvSpPr>
          <p:nvPr>
            <p:ph idx="1"/>
          </p:nvPr>
        </p:nvSpPr>
        <p:spPr>
          <a:xfrm>
            <a:off x="457200" y="1295400"/>
            <a:ext cx="3566160" cy="365760"/>
          </a:xfrm>
        </p:spPr>
        <p:txBody>
          <a:bodyPr/>
          <a:lstStyle/>
          <a:p>
            <a:r>
              <a:rPr lang="en-US" sz="2000" b="1" dirty="0">
                <a:solidFill>
                  <a:prstClr val="black"/>
                </a:solidFill>
              </a:rPr>
              <a:t>Example </a:t>
            </a:r>
            <a:r>
              <a:rPr lang="en-US" sz="2000" b="1" dirty="0">
                <a:solidFill>
                  <a:prstClr val="black"/>
                </a:solidFill>
                <a:latin typeface="Cambria Math" pitchFamily="18" charset="0"/>
                <a:ea typeface="Cambria Math" pitchFamily="18" charset="0"/>
              </a:rPr>
              <a:t>4</a:t>
            </a:r>
            <a:r>
              <a:rPr lang="en-US" sz="2000" dirty="0">
                <a:solidFill>
                  <a:prstClr val="black"/>
                </a:solidFill>
              </a:rPr>
              <a:t>: Show that whenever</a:t>
            </a:r>
            <a:endParaRPr lang="en-US" dirty="0"/>
          </a:p>
        </p:txBody>
      </p:sp>
      <p:graphicFrame>
        <p:nvGraphicFramePr>
          <p:cNvPr id="17" name="Object 3"/>
          <p:cNvGraphicFramePr>
            <a:graphicFrameLocks noChangeAspect="1"/>
          </p:cNvGraphicFramePr>
          <p:nvPr>
            <p:extLst>
              <p:ext uri="{D42A27DB-BD31-4B8C-83A1-F6EECF244321}">
                <p14:modId xmlns:p14="http://schemas.microsoft.com/office/powerpoint/2010/main" val="3880015520"/>
              </p:ext>
            </p:extLst>
          </p:nvPr>
        </p:nvGraphicFramePr>
        <p:xfrm>
          <a:off x="3962400" y="1301568"/>
          <a:ext cx="1727064" cy="410040"/>
        </p:xfrm>
        <a:graphic>
          <a:graphicData uri="http://schemas.openxmlformats.org/presentationml/2006/ole">
            <mc:AlternateContent xmlns:mc="http://schemas.openxmlformats.org/markup-compatibility/2006">
              <mc:Choice xmlns:v="urn:schemas-microsoft-com:vml" Requires="v">
                <p:oleObj spid="_x0000_s37602" name="Equation" r:id="rId3" imgW="1015920" imgH="241200" progId="Equation.DSMT4">
                  <p:embed/>
                </p:oleObj>
              </mc:Choice>
              <mc:Fallback>
                <p:oleObj name="Equation" r:id="rId3" imgW="1015920" imgH="241200" progId="Equation.DSMT4">
                  <p:embed/>
                  <p:pic>
                    <p:nvPicPr>
                      <p:cNvPr id="0" name=""/>
                      <p:cNvPicPr/>
                      <p:nvPr/>
                    </p:nvPicPr>
                    <p:blipFill>
                      <a:blip r:embed="rId4"/>
                      <a:stretch>
                        <a:fillRect/>
                      </a:stretch>
                    </p:blipFill>
                    <p:spPr>
                      <a:xfrm>
                        <a:off x="3962400" y="1301568"/>
                        <a:ext cx="1727064" cy="410040"/>
                      </a:xfrm>
                      <a:prstGeom prst="rect">
                        <a:avLst/>
                      </a:prstGeom>
                    </p:spPr>
                  </p:pic>
                </p:oleObj>
              </mc:Fallback>
            </mc:AlternateContent>
          </a:graphicData>
        </a:graphic>
      </p:graphicFrame>
      <p:sp>
        <p:nvSpPr>
          <p:cNvPr id="4" name="Content Placeholder 4"/>
          <p:cNvSpPr>
            <a:spLocks noGrp="1"/>
          </p:cNvSpPr>
          <p:nvPr>
            <p:ph idx="13"/>
          </p:nvPr>
        </p:nvSpPr>
        <p:spPr>
          <a:xfrm>
            <a:off x="5638800" y="1295400"/>
            <a:ext cx="914400" cy="365760"/>
          </a:xfrm>
        </p:spPr>
        <p:txBody>
          <a:bodyPr/>
          <a:lstStyle/>
          <a:p>
            <a:r>
              <a:rPr lang="en-US" sz="2000" dirty="0">
                <a:solidFill>
                  <a:prstClr val="black"/>
                </a:solidFill>
              </a:rPr>
              <a:t>where</a:t>
            </a:r>
            <a:endParaRPr lang="en-US" dirty="0"/>
          </a:p>
        </p:txBody>
      </p:sp>
      <p:graphicFrame>
        <p:nvGraphicFramePr>
          <p:cNvPr id="18" name="Object 5"/>
          <p:cNvGraphicFramePr>
            <a:graphicFrameLocks noChangeAspect="1"/>
          </p:cNvGraphicFramePr>
          <p:nvPr>
            <p:extLst>
              <p:ext uri="{D42A27DB-BD31-4B8C-83A1-F6EECF244321}">
                <p14:modId xmlns:p14="http://schemas.microsoft.com/office/powerpoint/2010/main" val="816410058"/>
              </p:ext>
            </p:extLst>
          </p:nvPr>
        </p:nvGraphicFramePr>
        <p:xfrm>
          <a:off x="6492875" y="1247775"/>
          <a:ext cx="1663700" cy="517525"/>
        </p:xfrm>
        <a:graphic>
          <a:graphicData uri="http://schemas.openxmlformats.org/presentationml/2006/ole">
            <mc:AlternateContent xmlns:mc="http://schemas.openxmlformats.org/markup-compatibility/2006">
              <mc:Choice xmlns:v="urn:schemas-microsoft-com:vml" Requires="v">
                <p:oleObj spid="_x0000_s37603" name="Equation" r:id="rId5" imgW="977760" imgH="304560" progId="Equation.DSMT4">
                  <p:embed/>
                </p:oleObj>
              </mc:Choice>
              <mc:Fallback>
                <p:oleObj name="Equation" r:id="rId5" imgW="977760" imgH="304560" progId="Equation.DSMT4">
                  <p:embed/>
                  <p:pic>
                    <p:nvPicPr>
                      <p:cNvPr id="17" name="Object 16"/>
                      <p:cNvPicPr/>
                      <p:nvPr/>
                    </p:nvPicPr>
                    <p:blipFill>
                      <a:blip r:embed="rId6"/>
                      <a:stretch>
                        <a:fillRect/>
                      </a:stretch>
                    </p:blipFill>
                    <p:spPr>
                      <a:xfrm>
                        <a:off x="6492875" y="1247775"/>
                        <a:ext cx="1663700" cy="517525"/>
                      </a:xfrm>
                      <a:prstGeom prst="rect">
                        <a:avLst/>
                      </a:prstGeom>
                    </p:spPr>
                  </p:pic>
                </p:oleObj>
              </mc:Fallback>
            </mc:AlternateContent>
          </a:graphicData>
        </a:graphic>
      </p:graphicFrame>
      <p:sp>
        <p:nvSpPr>
          <p:cNvPr id="5" name="Content Placeholder 6"/>
          <p:cNvSpPr>
            <a:spLocks noGrp="1"/>
          </p:cNvSpPr>
          <p:nvPr>
            <p:ph idx="14"/>
          </p:nvPr>
        </p:nvSpPr>
        <p:spPr>
          <a:xfrm>
            <a:off x="457200" y="1691640"/>
            <a:ext cx="4023360" cy="365760"/>
          </a:xfrm>
        </p:spPr>
        <p:txBody>
          <a:bodyPr/>
          <a:lstStyle/>
          <a:p>
            <a:r>
              <a:rPr lang="en-US" sz="2000" b="1" dirty="0">
                <a:solidFill>
                  <a:prstClr val="black"/>
                </a:solidFill>
                <a:ea typeface="Cambria Math"/>
              </a:rPr>
              <a:t>Solution</a:t>
            </a:r>
            <a:r>
              <a:rPr lang="en-US" sz="2000" dirty="0">
                <a:solidFill>
                  <a:prstClr val="black"/>
                </a:solidFill>
                <a:ea typeface="Cambria Math"/>
              </a:rPr>
              <a:t>:  Let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be the statement</a:t>
            </a:r>
            <a:endParaRPr lang="en-US" dirty="0"/>
          </a:p>
        </p:txBody>
      </p:sp>
      <p:graphicFrame>
        <p:nvGraphicFramePr>
          <p:cNvPr id="19" name="Object 7"/>
          <p:cNvGraphicFramePr>
            <a:graphicFrameLocks noChangeAspect="1"/>
          </p:cNvGraphicFramePr>
          <p:nvPr>
            <p:extLst>
              <p:ext uri="{D42A27DB-BD31-4B8C-83A1-F6EECF244321}">
                <p14:modId xmlns:p14="http://schemas.microsoft.com/office/powerpoint/2010/main" val="1844133029"/>
              </p:ext>
            </p:extLst>
          </p:nvPr>
        </p:nvGraphicFramePr>
        <p:xfrm>
          <a:off x="4292600" y="1693863"/>
          <a:ext cx="1079500" cy="409575"/>
        </p:xfrm>
        <a:graphic>
          <a:graphicData uri="http://schemas.openxmlformats.org/presentationml/2006/ole">
            <mc:AlternateContent xmlns:mc="http://schemas.openxmlformats.org/markup-compatibility/2006">
              <mc:Choice xmlns:v="urn:schemas-microsoft-com:vml" Requires="v">
                <p:oleObj spid="_x0000_s37604" name="Equation" r:id="rId7" imgW="634680" imgH="241200" progId="Equation.DSMT4">
                  <p:embed/>
                </p:oleObj>
              </mc:Choice>
              <mc:Fallback>
                <p:oleObj name="Equation" r:id="rId7" imgW="634680" imgH="241200" progId="Equation.DSMT4">
                  <p:embed/>
                  <p:pic>
                    <p:nvPicPr>
                      <p:cNvPr id="17" name="Object 16"/>
                      <p:cNvPicPr/>
                      <p:nvPr/>
                    </p:nvPicPr>
                    <p:blipFill>
                      <a:blip r:embed="rId8"/>
                      <a:stretch>
                        <a:fillRect/>
                      </a:stretch>
                    </p:blipFill>
                    <p:spPr>
                      <a:xfrm>
                        <a:off x="4292600" y="1693863"/>
                        <a:ext cx="1079500" cy="409575"/>
                      </a:xfrm>
                      <a:prstGeom prst="rect">
                        <a:avLst/>
                      </a:prstGeom>
                    </p:spPr>
                  </p:pic>
                </p:oleObj>
              </mc:Fallback>
            </mc:AlternateContent>
          </a:graphicData>
        </a:graphic>
      </p:graphicFrame>
      <p:sp>
        <p:nvSpPr>
          <p:cNvPr id="6" name="Content Placeholder 8"/>
          <p:cNvSpPr>
            <a:spLocks noGrp="1"/>
          </p:cNvSpPr>
          <p:nvPr>
            <p:ph idx="15"/>
          </p:nvPr>
        </p:nvSpPr>
        <p:spPr>
          <a:xfrm>
            <a:off x="457200" y="2057400"/>
            <a:ext cx="7848600" cy="822960"/>
          </a:xfrm>
        </p:spPr>
        <p:txBody>
          <a:bodyPr/>
          <a:lstStyle/>
          <a:p>
            <a:pPr lvl="0">
              <a:spcBef>
                <a:spcPts val="600"/>
              </a:spcBef>
            </a:pPr>
            <a:r>
              <a:rPr lang="en-US" sz="2000" dirty="0">
                <a:solidFill>
                  <a:prstClr val="black"/>
                </a:solidFill>
                <a:ea typeface="Cambria Math"/>
              </a:rPr>
              <a:t>Use strong induction to show that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is true whenever  </a:t>
            </a:r>
            <a:r>
              <a:rPr lang="en-US" sz="2000" i="1" dirty="0">
                <a:solidFill>
                  <a:prstClr val="black"/>
                </a:solidFill>
                <a:ea typeface="Cambria Math"/>
              </a:rPr>
              <a:t>n</a:t>
            </a:r>
            <a:r>
              <a:rPr lang="en-US" sz="2000" dirty="0">
                <a:solidFill>
                  <a:prstClr val="black"/>
                </a:solidFill>
                <a:ea typeface="Cambria Math"/>
              </a:rPr>
              <a:t> ≥ 3.</a:t>
            </a:r>
          </a:p>
          <a:p>
            <a:pPr lvl="1">
              <a:spcBef>
                <a:spcPts val="600"/>
              </a:spcBef>
            </a:pPr>
            <a:r>
              <a:rPr lang="en-US" sz="1800" dirty="0">
                <a:solidFill>
                  <a:prstClr val="black"/>
                </a:solidFill>
                <a:ea typeface="Cambria Math"/>
              </a:rPr>
              <a:t>BASIS STEP:</a:t>
            </a:r>
            <a:r>
              <a:rPr lang="en-US" sz="1800" i="1" dirty="0">
                <a:solidFill>
                  <a:prstClr val="black"/>
                </a:solidFill>
                <a:ea typeface="Cambria Math"/>
              </a:rPr>
              <a:t> P</a:t>
            </a:r>
            <a:r>
              <a:rPr lang="en-US" sz="1800" dirty="0">
                <a:solidFill>
                  <a:prstClr val="black"/>
                </a:solidFill>
                <a:ea typeface="Cambria Math"/>
              </a:rPr>
              <a:t>(</a:t>
            </a:r>
            <a:r>
              <a:rPr lang="en-US" sz="1800" dirty="0">
                <a:solidFill>
                  <a:prstClr val="black"/>
                </a:solidFill>
                <a:ea typeface="Cambria Math" pitchFamily="18" charset="0"/>
              </a:rPr>
              <a:t>3</a:t>
            </a:r>
            <a:r>
              <a:rPr lang="en-US" sz="1800" dirty="0">
                <a:solidFill>
                  <a:prstClr val="black"/>
                </a:solidFill>
                <a:ea typeface="Cambria Math"/>
              </a:rPr>
              <a:t>) holds since</a:t>
            </a:r>
            <a:endParaRPr lang="en-US" dirty="0"/>
          </a:p>
        </p:txBody>
      </p:sp>
      <p:graphicFrame>
        <p:nvGraphicFramePr>
          <p:cNvPr id="20" name="Object 9"/>
          <p:cNvGraphicFramePr>
            <a:graphicFrameLocks noChangeAspect="1"/>
          </p:cNvGraphicFramePr>
          <p:nvPr>
            <p:extLst>
              <p:ext uri="{D42A27DB-BD31-4B8C-83A1-F6EECF244321}">
                <p14:modId xmlns:p14="http://schemas.microsoft.com/office/powerpoint/2010/main" val="709637380"/>
              </p:ext>
            </p:extLst>
          </p:nvPr>
        </p:nvGraphicFramePr>
        <p:xfrm>
          <a:off x="3684588" y="2525713"/>
          <a:ext cx="1101725" cy="387350"/>
        </p:xfrm>
        <a:graphic>
          <a:graphicData uri="http://schemas.openxmlformats.org/presentationml/2006/ole">
            <mc:AlternateContent xmlns:mc="http://schemas.openxmlformats.org/markup-compatibility/2006">
              <mc:Choice xmlns:v="urn:schemas-microsoft-com:vml" Requires="v">
                <p:oleObj spid="_x0000_s37605" name="Equation" r:id="rId9" imgW="647640" imgH="228600" progId="Equation.DSMT4">
                  <p:embed/>
                </p:oleObj>
              </mc:Choice>
              <mc:Fallback>
                <p:oleObj name="Equation" r:id="rId9" imgW="647640" imgH="228600" progId="Equation.DSMT4">
                  <p:embed/>
                  <p:pic>
                    <p:nvPicPr>
                      <p:cNvPr id="19" name="Object 18"/>
                      <p:cNvPicPr/>
                      <p:nvPr/>
                    </p:nvPicPr>
                    <p:blipFill>
                      <a:blip r:embed="rId10"/>
                      <a:stretch>
                        <a:fillRect/>
                      </a:stretch>
                    </p:blipFill>
                    <p:spPr>
                      <a:xfrm>
                        <a:off x="3684588" y="2525713"/>
                        <a:ext cx="1101725" cy="387350"/>
                      </a:xfrm>
                      <a:prstGeom prst="rect">
                        <a:avLst/>
                      </a:prstGeom>
                    </p:spPr>
                  </p:pic>
                </p:oleObj>
              </mc:Fallback>
            </mc:AlternateContent>
          </a:graphicData>
        </a:graphic>
      </p:graphicFrame>
      <p:sp>
        <p:nvSpPr>
          <p:cNvPr id="7" name="Content Placeholder 10"/>
          <p:cNvSpPr>
            <a:spLocks noGrp="1"/>
          </p:cNvSpPr>
          <p:nvPr>
            <p:ph idx="16"/>
          </p:nvPr>
        </p:nvSpPr>
        <p:spPr>
          <a:xfrm>
            <a:off x="2019300" y="2895600"/>
            <a:ext cx="1676400" cy="365760"/>
          </a:xfrm>
        </p:spPr>
        <p:txBody>
          <a:bodyPr/>
          <a:lstStyle/>
          <a:p>
            <a:r>
              <a:rPr lang="en-US" sz="1800" i="1" dirty="0">
                <a:solidFill>
                  <a:prstClr val="black"/>
                </a:solidFill>
                <a:ea typeface="Cambria Math"/>
              </a:rPr>
              <a:t>P</a:t>
            </a:r>
            <a:r>
              <a:rPr lang="en-US" sz="1800" dirty="0">
                <a:solidFill>
                  <a:prstClr val="black"/>
                </a:solidFill>
                <a:ea typeface="Cambria Math"/>
              </a:rPr>
              <a:t>(</a:t>
            </a:r>
            <a:r>
              <a:rPr lang="en-US" sz="1800" dirty="0">
                <a:solidFill>
                  <a:prstClr val="black"/>
                </a:solidFill>
                <a:latin typeface="Cambria Math" pitchFamily="18" charset="0"/>
                <a:ea typeface="Cambria Math" pitchFamily="18" charset="0"/>
              </a:rPr>
              <a:t>4</a:t>
            </a:r>
            <a:r>
              <a:rPr lang="en-US" sz="1800" dirty="0">
                <a:solidFill>
                  <a:prstClr val="black"/>
                </a:solidFill>
                <a:ea typeface="Cambria Math"/>
              </a:rPr>
              <a:t>) holds since</a:t>
            </a:r>
            <a:endParaRPr lang="en-US" dirty="0"/>
          </a:p>
        </p:txBody>
      </p:sp>
      <p:graphicFrame>
        <p:nvGraphicFramePr>
          <p:cNvPr id="21" name="Object 11"/>
          <p:cNvGraphicFramePr>
            <a:graphicFrameLocks noChangeAspect="1"/>
          </p:cNvGraphicFramePr>
          <p:nvPr>
            <p:extLst>
              <p:ext uri="{D42A27DB-BD31-4B8C-83A1-F6EECF244321}">
                <p14:modId xmlns:p14="http://schemas.microsoft.com/office/powerpoint/2010/main" val="3699850116"/>
              </p:ext>
            </p:extLst>
          </p:nvPr>
        </p:nvGraphicFramePr>
        <p:xfrm>
          <a:off x="3679825" y="2819400"/>
          <a:ext cx="2657475" cy="515938"/>
        </p:xfrm>
        <a:graphic>
          <a:graphicData uri="http://schemas.openxmlformats.org/presentationml/2006/ole">
            <mc:AlternateContent xmlns:mc="http://schemas.openxmlformats.org/markup-compatibility/2006">
              <mc:Choice xmlns:v="urn:schemas-microsoft-com:vml" Requires="v">
                <p:oleObj spid="_x0000_s37606" name="Equation" r:id="rId11" imgW="1562040" imgH="304560" progId="Equation.DSMT4">
                  <p:embed/>
                </p:oleObj>
              </mc:Choice>
              <mc:Fallback>
                <p:oleObj name="Equation" r:id="rId11" imgW="1562040" imgH="304560" progId="Equation.DSMT4">
                  <p:embed/>
                  <p:pic>
                    <p:nvPicPr>
                      <p:cNvPr id="20" name="Object 19"/>
                      <p:cNvPicPr/>
                      <p:nvPr/>
                    </p:nvPicPr>
                    <p:blipFill>
                      <a:blip r:embed="rId12"/>
                      <a:stretch>
                        <a:fillRect/>
                      </a:stretch>
                    </p:blipFill>
                    <p:spPr>
                      <a:xfrm>
                        <a:off x="3679825" y="2819400"/>
                        <a:ext cx="2657475" cy="515938"/>
                      </a:xfrm>
                      <a:prstGeom prst="rect">
                        <a:avLst/>
                      </a:prstGeom>
                    </p:spPr>
                  </p:pic>
                </p:oleObj>
              </mc:Fallback>
            </mc:AlternateContent>
          </a:graphicData>
        </a:graphic>
      </p:graphicFrame>
      <p:sp>
        <p:nvSpPr>
          <p:cNvPr id="8" name="Content Placeholder 12"/>
          <p:cNvSpPr>
            <a:spLocks noGrp="1"/>
          </p:cNvSpPr>
          <p:nvPr>
            <p:ph idx="17"/>
          </p:nvPr>
        </p:nvSpPr>
        <p:spPr>
          <a:xfrm>
            <a:off x="457200" y="3307080"/>
            <a:ext cx="8229600" cy="731520"/>
          </a:xfrm>
        </p:spPr>
        <p:txBody>
          <a:bodyPr/>
          <a:lstStyle/>
          <a:p>
            <a:pPr lvl="1">
              <a:spcBef>
                <a:spcPts val="600"/>
              </a:spcBef>
            </a:pPr>
            <a:r>
              <a:rPr lang="en-US" sz="1800" dirty="0">
                <a:solidFill>
                  <a:prstClr val="black"/>
                </a:solidFill>
                <a:ea typeface="Cambria Math"/>
              </a:rPr>
              <a:t>INDUCTIVE STEP: Assume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j</a:t>
            </a:r>
            <a:r>
              <a:rPr lang="en-US" sz="1800" dirty="0">
                <a:solidFill>
                  <a:prstClr val="black"/>
                </a:solidFill>
                <a:ea typeface="Cambria Math"/>
              </a:rPr>
              <a:t>) holds, i.e.,  </a:t>
            </a:r>
            <a:r>
              <a:rPr lang="en-US" sz="1800" i="1" dirty="0">
                <a:solidFill>
                  <a:prstClr val="black"/>
                </a:solidFill>
                <a:ea typeface="Cambria Math"/>
              </a:rPr>
              <a:t>f</a:t>
            </a:r>
            <a:r>
              <a:rPr lang="en-US" sz="1800" i="1" baseline="-25000" dirty="0">
                <a:solidFill>
                  <a:prstClr val="black"/>
                </a:solidFill>
                <a:ea typeface="Cambria Math"/>
              </a:rPr>
              <a:t>j</a:t>
            </a:r>
            <a:r>
              <a:rPr lang="en-US" sz="1800" dirty="0">
                <a:solidFill>
                  <a:prstClr val="black"/>
                </a:solidFill>
                <a:ea typeface="Cambria Math"/>
              </a:rPr>
              <a:t> &gt; </a:t>
            </a:r>
            <a:r>
              <a:rPr lang="el-GR" sz="1800" dirty="0">
                <a:solidFill>
                  <a:prstClr val="black"/>
                </a:solidFill>
                <a:ea typeface="Cambria Math"/>
              </a:rPr>
              <a:t>α</a:t>
            </a:r>
            <a:r>
              <a:rPr lang="en-US" sz="1800" i="1" baseline="30000" dirty="0">
                <a:solidFill>
                  <a:prstClr val="black"/>
                </a:solidFill>
                <a:ea typeface="Cambria Math"/>
              </a:rPr>
              <a:t>j</a:t>
            </a:r>
            <a:r>
              <a:rPr lang="en-US" sz="1800" baseline="30000" dirty="0">
                <a:solidFill>
                  <a:prstClr val="black"/>
                </a:solidFill>
                <a:ea typeface="Cambria Math"/>
              </a:rPr>
              <a:t>−2  </a:t>
            </a:r>
            <a:r>
              <a:rPr lang="en-US" sz="1800" dirty="0">
                <a:solidFill>
                  <a:prstClr val="black"/>
                </a:solidFill>
                <a:ea typeface="Cambria Math"/>
              </a:rPr>
              <a:t>for all integers </a:t>
            </a:r>
            <a:r>
              <a:rPr lang="en-US" sz="1800" i="1" dirty="0">
                <a:solidFill>
                  <a:prstClr val="black"/>
                </a:solidFill>
                <a:ea typeface="Cambria Math"/>
              </a:rPr>
              <a:t>j</a:t>
            </a:r>
            <a:r>
              <a:rPr lang="en-US" sz="1800" dirty="0">
                <a:solidFill>
                  <a:prstClr val="black"/>
                </a:solidFill>
                <a:ea typeface="Cambria Math"/>
              </a:rPr>
              <a:t> with</a:t>
            </a:r>
          </a:p>
          <a:p>
            <a:pPr lvl="1">
              <a:spcBef>
                <a:spcPts val="600"/>
              </a:spcBef>
              <a:buNone/>
            </a:pPr>
            <a:r>
              <a:rPr lang="en-US" sz="1800" dirty="0">
                <a:solidFill>
                  <a:prstClr val="black"/>
                </a:solidFill>
                <a:ea typeface="Cambria Math"/>
              </a:rPr>
              <a:t>       </a:t>
            </a:r>
            <a:r>
              <a:rPr lang="en-US" sz="1800" dirty="0">
                <a:solidFill>
                  <a:prstClr val="black"/>
                </a:solidFill>
                <a:ea typeface="Cambria Math" pitchFamily="18" charset="0"/>
              </a:rPr>
              <a:t>3</a:t>
            </a:r>
            <a:r>
              <a:rPr lang="en-US" sz="1800" dirty="0">
                <a:solidFill>
                  <a:prstClr val="black"/>
                </a:solidFill>
                <a:ea typeface="Cambria Math"/>
              </a:rPr>
              <a:t> ≤ </a:t>
            </a:r>
            <a:r>
              <a:rPr lang="en-US" sz="1800" i="1" dirty="0">
                <a:solidFill>
                  <a:prstClr val="black"/>
                </a:solidFill>
                <a:ea typeface="Cambria Math"/>
              </a:rPr>
              <a:t>j</a:t>
            </a:r>
            <a:r>
              <a:rPr lang="en-US" sz="1800" dirty="0">
                <a:solidFill>
                  <a:prstClr val="black"/>
                </a:solidFill>
                <a:ea typeface="Cambria Math"/>
              </a:rPr>
              <a:t> ≤ </a:t>
            </a:r>
            <a:r>
              <a:rPr lang="en-US" sz="1800" i="1" dirty="0">
                <a:solidFill>
                  <a:prstClr val="black"/>
                </a:solidFill>
                <a:ea typeface="Cambria Math"/>
              </a:rPr>
              <a:t>k</a:t>
            </a:r>
            <a:r>
              <a:rPr lang="en-US" sz="1800" dirty="0">
                <a:solidFill>
                  <a:prstClr val="black"/>
                </a:solidFill>
                <a:ea typeface="Cambria Math"/>
              </a:rPr>
              <a:t>, where </a:t>
            </a:r>
            <a:r>
              <a:rPr lang="en-US" sz="1800" i="1" dirty="0">
                <a:solidFill>
                  <a:prstClr val="black"/>
                </a:solidFill>
                <a:ea typeface="Cambria Math"/>
              </a:rPr>
              <a:t>k</a:t>
            </a:r>
            <a:r>
              <a:rPr lang="en-US" sz="1800" dirty="0">
                <a:solidFill>
                  <a:prstClr val="black"/>
                </a:solidFill>
                <a:ea typeface="Cambria Math"/>
              </a:rPr>
              <a:t> ≥ 4. Show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k</a:t>
            </a:r>
            <a:r>
              <a:rPr lang="en-US" sz="1800" dirty="0">
                <a:solidFill>
                  <a:prstClr val="black"/>
                </a:solidFill>
                <a:ea typeface="Cambria Math"/>
              </a:rPr>
              <a:t> + 1) holds, i.e.,</a:t>
            </a:r>
            <a:endParaRPr lang="en-US" dirty="0"/>
          </a:p>
        </p:txBody>
      </p:sp>
      <p:graphicFrame>
        <p:nvGraphicFramePr>
          <p:cNvPr id="22" name="Object 13"/>
          <p:cNvGraphicFramePr>
            <a:graphicFrameLocks noChangeAspect="1"/>
          </p:cNvGraphicFramePr>
          <p:nvPr>
            <p:extLst>
              <p:ext uri="{D42A27DB-BD31-4B8C-83A1-F6EECF244321}">
                <p14:modId xmlns:p14="http://schemas.microsoft.com/office/powerpoint/2010/main" val="253028098"/>
              </p:ext>
            </p:extLst>
          </p:nvPr>
        </p:nvGraphicFramePr>
        <p:xfrm>
          <a:off x="5867400" y="3711575"/>
          <a:ext cx="1209675" cy="407988"/>
        </p:xfrm>
        <a:graphic>
          <a:graphicData uri="http://schemas.openxmlformats.org/presentationml/2006/ole">
            <mc:AlternateContent xmlns:mc="http://schemas.openxmlformats.org/markup-compatibility/2006">
              <mc:Choice xmlns:v="urn:schemas-microsoft-com:vml" Requires="v">
                <p:oleObj spid="_x0000_s37607" name="Equation" r:id="rId13" imgW="711000" imgH="241200" progId="Equation.DSMT4">
                  <p:embed/>
                </p:oleObj>
              </mc:Choice>
              <mc:Fallback>
                <p:oleObj name="Equation" r:id="rId13" imgW="711000" imgH="241200" progId="Equation.DSMT4">
                  <p:embed/>
                  <p:pic>
                    <p:nvPicPr>
                      <p:cNvPr id="21" name="Object 20"/>
                      <p:cNvPicPr/>
                      <p:nvPr/>
                    </p:nvPicPr>
                    <p:blipFill>
                      <a:blip r:embed="rId14"/>
                      <a:stretch>
                        <a:fillRect/>
                      </a:stretch>
                    </p:blipFill>
                    <p:spPr>
                      <a:xfrm>
                        <a:off x="5867400" y="3711575"/>
                        <a:ext cx="1209675" cy="407988"/>
                      </a:xfrm>
                      <a:prstGeom prst="rect">
                        <a:avLst/>
                      </a:prstGeom>
                    </p:spPr>
                  </p:pic>
                </p:oleObj>
              </mc:Fallback>
            </mc:AlternateContent>
          </a:graphicData>
        </a:graphic>
      </p:graphicFrame>
      <p:sp>
        <p:nvSpPr>
          <p:cNvPr id="10" name="Content Placeholder 14"/>
          <p:cNvSpPr>
            <a:spLocks noGrp="1"/>
          </p:cNvSpPr>
          <p:nvPr>
            <p:ph idx="20"/>
          </p:nvPr>
        </p:nvSpPr>
        <p:spPr>
          <a:xfrm>
            <a:off x="457200" y="4114800"/>
            <a:ext cx="6172200" cy="381000"/>
          </a:xfrm>
        </p:spPr>
        <p:txBody>
          <a:bodyPr/>
          <a:lstStyle/>
          <a:p>
            <a:pPr lvl="2"/>
            <a:r>
              <a:rPr lang="en-US" sz="1600" dirty="0">
                <a:solidFill>
                  <a:prstClr val="black"/>
                </a:solidFill>
                <a:ea typeface="Cambria Math"/>
              </a:rPr>
              <a:t>Since </a:t>
            </a:r>
            <a:r>
              <a:rPr lang="el-GR" sz="1600" dirty="0">
                <a:solidFill>
                  <a:prstClr val="black"/>
                </a:solidFill>
                <a:ea typeface="Cambria Math"/>
              </a:rPr>
              <a:t>α</a:t>
            </a:r>
            <a:r>
              <a:rPr lang="en-US" sz="1600" baseline="30000" dirty="0">
                <a:solidFill>
                  <a:prstClr val="black"/>
                </a:solidFill>
                <a:ea typeface="Cambria Math"/>
              </a:rPr>
              <a:t>2</a:t>
            </a:r>
            <a:r>
              <a:rPr lang="en-US" sz="1600" dirty="0">
                <a:solidFill>
                  <a:prstClr val="black"/>
                </a:solidFill>
                <a:ea typeface="Cambria Math"/>
              </a:rPr>
              <a:t>  = </a:t>
            </a:r>
            <a:r>
              <a:rPr lang="el-GR" sz="1600" dirty="0">
                <a:solidFill>
                  <a:prstClr val="black"/>
                </a:solidFill>
                <a:ea typeface="Cambria Math"/>
              </a:rPr>
              <a:t>α</a:t>
            </a:r>
            <a:r>
              <a:rPr lang="en-US" sz="1600" dirty="0">
                <a:solidFill>
                  <a:prstClr val="black"/>
                </a:solidFill>
                <a:ea typeface="Cambria Math"/>
              </a:rPr>
              <a:t> + 1 (because </a:t>
            </a:r>
            <a:r>
              <a:rPr lang="el-GR" sz="1600" dirty="0">
                <a:solidFill>
                  <a:prstClr val="black"/>
                </a:solidFill>
                <a:ea typeface="Cambria Math"/>
              </a:rPr>
              <a:t>α </a:t>
            </a:r>
            <a:r>
              <a:rPr lang="en-US" sz="1600" dirty="0">
                <a:solidFill>
                  <a:prstClr val="black"/>
                </a:solidFill>
                <a:ea typeface="Cambria Math"/>
              </a:rPr>
              <a:t>is a solution of </a:t>
            </a:r>
            <a:r>
              <a:rPr lang="en-US" sz="1600" i="1" dirty="0">
                <a:solidFill>
                  <a:prstClr val="black"/>
                </a:solidFill>
                <a:ea typeface="Cambria Math"/>
              </a:rPr>
              <a:t>x</a:t>
            </a:r>
            <a:r>
              <a:rPr lang="en-US" sz="1600" baseline="30000" dirty="0">
                <a:solidFill>
                  <a:prstClr val="black"/>
                </a:solidFill>
                <a:ea typeface="Cambria Math"/>
              </a:rPr>
              <a:t>2</a:t>
            </a:r>
            <a:r>
              <a:rPr lang="en-US" sz="1600" dirty="0">
                <a:solidFill>
                  <a:prstClr val="black"/>
                </a:solidFill>
                <a:ea typeface="Cambria Math"/>
              </a:rPr>
              <a:t> −</a:t>
            </a:r>
            <a:r>
              <a:rPr lang="en-US" sz="1600" i="1" dirty="0">
                <a:solidFill>
                  <a:prstClr val="black"/>
                </a:solidFill>
                <a:ea typeface="Cambria Math"/>
              </a:rPr>
              <a:t> x</a:t>
            </a:r>
            <a:r>
              <a:rPr lang="en-US" sz="1600" dirty="0">
                <a:solidFill>
                  <a:prstClr val="black"/>
                </a:solidFill>
                <a:ea typeface="Cambria Math"/>
              </a:rPr>
              <a:t> −</a:t>
            </a:r>
            <a:r>
              <a:rPr lang="en-US" sz="1600" i="1" dirty="0">
                <a:solidFill>
                  <a:prstClr val="black"/>
                </a:solidFill>
                <a:ea typeface="Cambria Math"/>
              </a:rPr>
              <a:t> </a:t>
            </a:r>
            <a:r>
              <a:rPr lang="en-US" sz="1600" dirty="0">
                <a:solidFill>
                  <a:prstClr val="black"/>
                </a:solidFill>
                <a:ea typeface="Cambria Math"/>
              </a:rPr>
              <a:t>1 = 0),</a:t>
            </a:r>
          </a:p>
        </p:txBody>
      </p:sp>
      <p:graphicFrame>
        <p:nvGraphicFramePr>
          <p:cNvPr id="23" name="Object 15"/>
          <p:cNvGraphicFramePr>
            <a:graphicFrameLocks noChangeAspect="1"/>
          </p:cNvGraphicFramePr>
          <p:nvPr>
            <p:extLst>
              <p:ext uri="{D42A27DB-BD31-4B8C-83A1-F6EECF244321}">
                <p14:modId xmlns:p14="http://schemas.microsoft.com/office/powerpoint/2010/main" val="404684916"/>
              </p:ext>
            </p:extLst>
          </p:nvPr>
        </p:nvGraphicFramePr>
        <p:xfrm>
          <a:off x="1374775" y="4505325"/>
          <a:ext cx="6394450" cy="407988"/>
        </p:xfrm>
        <a:graphic>
          <a:graphicData uri="http://schemas.openxmlformats.org/presentationml/2006/ole">
            <mc:AlternateContent xmlns:mc="http://schemas.openxmlformats.org/markup-compatibility/2006">
              <mc:Choice xmlns:v="urn:schemas-microsoft-com:vml" Requires="v">
                <p:oleObj spid="_x0000_s37608" name="Equation" r:id="rId15" imgW="3759120" imgH="241200" progId="Equation.DSMT4">
                  <p:embed/>
                </p:oleObj>
              </mc:Choice>
              <mc:Fallback>
                <p:oleObj name="Equation" r:id="rId15" imgW="3759120" imgH="241200" progId="Equation.DSMT4">
                  <p:embed/>
                  <p:pic>
                    <p:nvPicPr>
                      <p:cNvPr id="22" name="Object 21"/>
                      <p:cNvPicPr/>
                      <p:nvPr/>
                    </p:nvPicPr>
                    <p:blipFill>
                      <a:blip r:embed="rId16"/>
                      <a:stretch>
                        <a:fillRect/>
                      </a:stretch>
                    </p:blipFill>
                    <p:spPr>
                      <a:xfrm>
                        <a:off x="1374775" y="4505325"/>
                        <a:ext cx="6394450" cy="407988"/>
                      </a:xfrm>
                      <a:prstGeom prst="rect">
                        <a:avLst/>
                      </a:prstGeom>
                    </p:spPr>
                  </p:pic>
                </p:oleObj>
              </mc:Fallback>
            </mc:AlternateContent>
          </a:graphicData>
        </a:graphic>
      </p:graphicFrame>
      <p:sp>
        <p:nvSpPr>
          <p:cNvPr id="11" name="Content Placeholder 16"/>
          <p:cNvSpPr>
            <a:spLocks noGrp="1"/>
          </p:cNvSpPr>
          <p:nvPr>
            <p:ph idx="21"/>
          </p:nvPr>
        </p:nvSpPr>
        <p:spPr>
          <a:xfrm>
            <a:off x="457200" y="4892040"/>
            <a:ext cx="5791200" cy="365760"/>
          </a:xfrm>
        </p:spPr>
        <p:txBody>
          <a:bodyPr/>
          <a:lstStyle/>
          <a:p>
            <a:pPr lvl="2"/>
            <a:r>
              <a:rPr lang="en-US" sz="1600" dirty="0">
                <a:solidFill>
                  <a:prstClr val="black"/>
                </a:solidFill>
                <a:ea typeface="Cambria Math"/>
              </a:rPr>
              <a:t>By the inductive hypothesis, because </a:t>
            </a:r>
            <a:r>
              <a:rPr lang="en-US" sz="1600" i="1" dirty="0">
                <a:solidFill>
                  <a:prstClr val="black"/>
                </a:solidFill>
                <a:ea typeface="Cambria Math"/>
              </a:rPr>
              <a:t>k</a:t>
            </a:r>
            <a:r>
              <a:rPr lang="en-US" sz="1600" dirty="0">
                <a:solidFill>
                  <a:prstClr val="black"/>
                </a:solidFill>
                <a:ea typeface="Cambria Math"/>
              </a:rPr>
              <a:t> ≥ 4  we have</a:t>
            </a:r>
          </a:p>
        </p:txBody>
      </p:sp>
      <p:graphicFrame>
        <p:nvGraphicFramePr>
          <p:cNvPr id="25" name="Object 17"/>
          <p:cNvGraphicFramePr>
            <a:graphicFrameLocks noChangeAspect="1"/>
          </p:cNvGraphicFramePr>
          <p:nvPr>
            <p:extLst>
              <p:ext uri="{D42A27DB-BD31-4B8C-83A1-F6EECF244321}">
                <p14:modId xmlns:p14="http://schemas.microsoft.com/office/powerpoint/2010/main" val="3457623957"/>
              </p:ext>
            </p:extLst>
          </p:nvPr>
        </p:nvGraphicFramePr>
        <p:xfrm>
          <a:off x="3173413" y="5172075"/>
          <a:ext cx="2655887" cy="407988"/>
        </p:xfrm>
        <a:graphic>
          <a:graphicData uri="http://schemas.openxmlformats.org/presentationml/2006/ole">
            <mc:AlternateContent xmlns:mc="http://schemas.openxmlformats.org/markup-compatibility/2006">
              <mc:Choice xmlns:v="urn:schemas-microsoft-com:vml" Requires="v">
                <p:oleObj spid="_x0000_s37609" name="Equation" r:id="rId17" imgW="1562040" imgH="241200" progId="Equation.DSMT4">
                  <p:embed/>
                </p:oleObj>
              </mc:Choice>
              <mc:Fallback>
                <p:oleObj name="Equation" r:id="rId17" imgW="1562040" imgH="241200" progId="Equation.DSMT4">
                  <p:embed/>
                  <p:pic>
                    <p:nvPicPr>
                      <p:cNvPr id="24" name="Object 23"/>
                      <p:cNvPicPr/>
                      <p:nvPr/>
                    </p:nvPicPr>
                    <p:blipFill>
                      <a:blip r:embed="rId18"/>
                      <a:stretch>
                        <a:fillRect/>
                      </a:stretch>
                    </p:blipFill>
                    <p:spPr>
                      <a:xfrm>
                        <a:off x="3173413" y="5172075"/>
                        <a:ext cx="2655887" cy="407988"/>
                      </a:xfrm>
                      <a:prstGeom prst="rect">
                        <a:avLst/>
                      </a:prstGeom>
                    </p:spPr>
                  </p:pic>
                </p:oleObj>
              </mc:Fallback>
            </mc:AlternateContent>
          </a:graphicData>
        </a:graphic>
      </p:graphicFrame>
      <p:sp>
        <p:nvSpPr>
          <p:cNvPr id="12" name="Content Placeholder 18"/>
          <p:cNvSpPr>
            <a:spLocks noGrp="1"/>
          </p:cNvSpPr>
          <p:nvPr>
            <p:ph idx="22"/>
          </p:nvPr>
        </p:nvSpPr>
        <p:spPr>
          <a:xfrm>
            <a:off x="457200" y="5516880"/>
            <a:ext cx="4023360" cy="365760"/>
          </a:xfrm>
        </p:spPr>
        <p:txBody>
          <a:bodyPr/>
          <a:lstStyle/>
          <a:p>
            <a:pPr lvl="2"/>
            <a:r>
              <a:rPr lang="en-US" sz="1600" dirty="0">
                <a:solidFill>
                  <a:prstClr val="black"/>
                </a:solidFill>
                <a:ea typeface="Cambria Math"/>
              </a:rPr>
              <a:t>Therefore, it follows that</a:t>
            </a:r>
          </a:p>
        </p:txBody>
      </p:sp>
      <p:graphicFrame>
        <p:nvGraphicFramePr>
          <p:cNvPr id="24" name="Object 19"/>
          <p:cNvGraphicFramePr>
            <a:graphicFrameLocks noChangeAspect="1"/>
          </p:cNvGraphicFramePr>
          <p:nvPr>
            <p:extLst>
              <p:ext uri="{D42A27DB-BD31-4B8C-83A1-F6EECF244321}">
                <p14:modId xmlns:p14="http://schemas.microsoft.com/office/powerpoint/2010/main" val="328393022"/>
              </p:ext>
            </p:extLst>
          </p:nvPr>
        </p:nvGraphicFramePr>
        <p:xfrm>
          <a:off x="2735262" y="5791200"/>
          <a:ext cx="3736975" cy="407987"/>
        </p:xfrm>
        <a:graphic>
          <a:graphicData uri="http://schemas.openxmlformats.org/presentationml/2006/ole">
            <mc:AlternateContent xmlns:mc="http://schemas.openxmlformats.org/markup-compatibility/2006">
              <mc:Choice xmlns:v="urn:schemas-microsoft-com:vml" Requires="v">
                <p:oleObj spid="_x0000_s37610" name="Equation" r:id="rId19" imgW="2197080" imgH="241200" progId="Equation.DSMT4">
                  <p:embed/>
                </p:oleObj>
              </mc:Choice>
              <mc:Fallback>
                <p:oleObj name="Equation" r:id="rId19" imgW="2197080" imgH="241200" progId="Equation.DSMT4">
                  <p:embed/>
                  <p:pic>
                    <p:nvPicPr>
                      <p:cNvPr id="23" name="Object 22"/>
                      <p:cNvPicPr/>
                      <p:nvPr/>
                    </p:nvPicPr>
                    <p:blipFill>
                      <a:blip r:embed="rId20"/>
                      <a:stretch>
                        <a:fillRect/>
                      </a:stretch>
                    </p:blipFill>
                    <p:spPr>
                      <a:xfrm>
                        <a:off x="2735262" y="5791200"/>
                        <a:ext cx="3736975" cy="407987"/>
                      </a:xfrm>
                      <a:prstGeom prst="rect">
                        <a:avLst/>
                      </a:prstGeom>
                    </p:spPr>
                  </p:pic>
                </p:oleObj>
              </mc:Fallback>
            </mc:AlternateContent>
          </a:graphicData>
        </a:graphic>
      </p:graphicFrame>
      <p:cxnSp>
        <p:nvCxnSpPr>
          <p:cNvPr id="26" name="Straight Arrow Connector 20"/>
          <p:cNvCxnSpPr>
            <a:stCxn id="30" idx="1"/>
          </p:cNvCxnSpPr>
          <p:nvPr/>
        </p:nvCxnSpPr>
        <p:spPr>
          <a:xfrm flipH="1">
            <a:off x="6172200" y="5425440"/>
            <a:ext cx="1005840" cy="364308"/>
          </a:xfrm>
          <a:prstGeom prst="straightConnector1">
            <a:avLst/>
          </a:prstGeom>
          <a:ln w="12700">
            <a:solidFill>
              <a:srgbClr val="1A587B"/>
            </a:solidFill>
            <a:tailEnd type="arrow"/>
          </a:ln>
        </p:spPr>
        <p:style>
          <a:lnRef idx="1">
            <a:schemeClr val="accent1"/>
          </a:lnRef>
          <a:fillRef idx="0">
            <a:schemeClr val="accent1"/>
          </a:fillRef>
          <a:effectRef idx="0">
            <a:schemeClr val="accent1"/>
          </a:effectRef>
          <a:fontRef idx="minor">
            <a:schemeClr val="tx1"/>
          </a:fontRef>
        </p:style>
      </p:cxnSp>
      <p:sp>
        <p:nvSpPr>
          <p:cNvPr id="30" name="Content Placeholder 21"/>
          <p:cNvSpPr>
            <a:spLocks noGrp="1"/>
          </p:cNvSpPr>
          <p:nvPr>
            <p:ph idx="23"/>
          </p:nvPr>
        </p:nvSpPr>
        <p:spPr>
          <a:xfrm>
            <a:off x="7178040" y="5059680"/>
            <a:ext cx="1737360" cy="731520"/>
          </a:xfrm>
          <a:ln w="12700">
            <a:solidFill>
              <a:srgbClr val="1A587B"/>
            </a:solidFill>
          </a:ln>
        </p:spPr>
        <p:txBody>
          <a:bodyPr/>
          <a:lstStyle/>
          <a:p>
            <a:r>
              <a:rPr lang="en-US" sz="2000" dirty="0"/>
              <a:t>Why does this equality hold?</a:t>
            </a:r>
          </a:p>
        </p:txBody>
      </p:sp>
      <p:sp>
        <p:nvSpPr>
          <p:cNvPr id="29" name="Content Placeholder 22"/>
          <p:cNvSpPr>
            <a:spLocks noGrp="1"/>
          </p:cNvSpPr>
          <p:nvPr>
            <p:ph idx="24"/>
          </p:nvPr>
        </p:nvSpPr>
        <p:spPr>
          <a:xfrm>
            <a:off x="457200" y="6263640"/>
            <a:ext cx="4023360" cy="365760"/>
          </a:xfrm>
        </p:spPr>
        <p:txBody>
          <a:bodyPr/>
          <a:lstStyle/>
          <a:p>
            <a:pPr lvl="2"/>
            <a:r>
              <a:rPr lang="en-US" sz="1600" dirty="0">
                <a:solidFill>
                  <a:prstClr val="black"/>
                </a:solidFill>
                <a:ea typeface="Cambria Math"/>
              </a:rPr>
              <a:t>Hence, </a:t>
            </a:r>
            <a:r>
              <a:rPr lang="en-US" sz="1600" i="1" dirty="0">
                <a:solidFill>
                  <a:prstClr val="black"/>
                </a:solidFill>
                <a:ea typeface="Cambria Math"/>
              </a:rPr>
              <a:t>P</a:t>
            </a:r>
            <a:r>
              <a:rPr lang="en-US" sz="1600" dirty="0">
                <a:solidFill>
                  <a:prstClr val="black"/>
                </a:solidFill>
                <a:ea typeface="Cambria Math"/>
              </a:rPr>
              <a:t>(</a:t>
            </a:r>
            <a:r>
              <a:rPr lang="en-US" sz="1600" i="1" dirty="0">
                <a:solidFill>
                  <a:prstClr val="black"/>
                </a:solidFill>
                <a:ea typeface="Cambria Math"/>
              </a:rPr>
              <a:t>k</a:t>
            </a:r>
            <a:r>
              <a:rPr lang="en-US" sz="1600" dirty="0">
                <a:solidFill>
                  <a:prstClr val="black"/>
                </a:solidFill>
                <a:ea typeface="Cambria Math"/>
              </a:rPr>
              <a:t> + </a:t>
            </a:r>
            <a:r>
              <a:rPr lang="en-US" sz="1600" dirty="0">
                <a:solidFill>
                  <a:prstClr val="black"/>
                </a:solidFill>
                <a:ea typeface="Cambria Math" pitchFamily="18" charset="0"/>
              </a:rPr>
              <a:t>1</a:t>
            </a:r>
            <a:r>
              <a:rPr lang="en-US" sz="1600" dirty="0">
                <a:solidFill>
                  <a:prstClr val="black"/>
                </a:solidFill>
                <a:ea typeface="Cambria Math"/>
              </a:rPr>
              <a:t>) is true. </a:t>
            </a:r>
          </a:p>
        </p:txBody>
      </p:sp>
    </p:spTree>
    <p:extLst>
      <p:ext uri="{BB962C8B-B14F-4D97-AF65-F5344CB8AC3E}">
        <p14:creationId xmlns:p14="http://schemas.microsoft.com/office/powerpoint/2010/main" val="148955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r>
              <a:rPr lang="en-US" sz="2800" dirty="0"/>
              <a:t>Mathematical Induction</a:t>
            </a:r>
          </a:p>
          <a:p>
            <a:r>
              <a:rPr lang="en-US" sz="2800" dirty="0"/>
              <a:t>Examples of Proof by Mathematical Induction</a:t>
            </a:r>
          </a:p>
          <a:p>
            <a:r>
              <a:rPr lang="en-US" sz="2800" dirty="0"/>
              <a:t>Mistaken Proofs by Mathematical Induction</a:t>
            </a:r>
          </a:p>
          <a:p>
            <a:r>
              <a:rPr lang="en-US" sz="2800" dirty="0"/>
              <a:t>Guidelines for Proofs by Mathematical Induction</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a:t>
            </a:r>
            <a:r>
              <a:rPr lang="en-US" dirty="0" err="1">
                <a:latin typeface="Cambria Math"/>
                <a:ea typeface="Cambria Math"/>
              </a:rPr>
              <a:t>é</a:t>
            </a:r>
            <a:r>
              <a:rPr lang="en-US" dirty="0" err="1"/>
              <a:t>’s</a:t>
            </a:r>
            <a:r>
              <a:rPr lang="en-US" dirty="0"/>
              <a:t> Theorem</a:t>
            </a:r>
            <a:r>
              <a:rPr lang="en-US" sz="1500" dirty="0"/>
              <a:t> 1</a:t>
            </a:r>
          </a:p>
        </p:txBody>
      </p:sp>
      <p:pic>
        <p:nvPicPr>
          <p:cNvPr id="9" name="Picture 2" descr="A portrait of Gabriel Lam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721028" y="45720"/>
            <a:ext cx="1194372" cy="137160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84143" y="1478280"/>
            <a:ext cx="1676400" cy="640080"/>
          </a:xfrm>
        </p:spPr>
        <p:txBody>
          <a:bodyPr/>
          <a:lstStyle/>
          <a:p>
            <a:pPr algn="ctr"/>
            <a:r>
              <a:rPr lang="en-US" sz="2000" dirty="0"/>
              <a:t>Gabriel </a:t>
            </a:r>
            <a:r>
              <a:rPr lang="en-US" sz="2000" dirty="0" err="1"/>
              <a:t>Lam</a:t>
            </a:r>
            <a:r>
              <a:rPr lang="en-US" sz="2000" dirty="0" err="1">
                <a:ea typeface="Cambria Math"/>
              </a:rPr>
              <a:t>é</a:t>
            </a:r>
            <a:r>
              <a:rPr lang="en-US" sz="2000" dirty="0">
                <a:ea typeface="Cambria Math"/>
              </a:rPr>
              <a:t> (1795-1870)</a:t>
            </a:r>
            <a:endParaRPr lang="en-US" sz="2000" dirty="0"/>
          </a:p>
        </p:txBody>
      </p:sp>
      <p:sp>
        <p:nvSpPr>
          <p:cNvPr id="5" name="Content Placeholder 4"/>
          <p:cNvSpPr>
            <a:spLocks noGrp="1"/>
          </p:cNvSpPr>
          <p:nvPr>
            <p:ph idx="14"/>
          </p:nvPr>
        </p:nvSpPr>
        <p:spPr>
          <a:xfrm>
            <a:off x="457200" y="1295400"/>
            <a:ext cx="7589520" cy="2560320"/>
          </a:xfrm>
        </p:spPr>
        <p:txBody>
          <a:bodyPr/>
          <a:lstStyle/>
          <a:p>
            <a:pPr>
              <a:spcBef>
                <a:spcPts val="600"/>
              </a:spcBef>
            </a:pPr>
            <a:r>
              <a:rPr lang="en-US" sz="2000" b="1" dirty="0" err="1"/>
              <a:t>Lam</a:t>
            </a:r>
            <a:r>
              <a:rPr lang="en-US" sz="2000" b="1" dirty="0" err="1">
                <a:ea typeface="Cambria Math"/>
              </a:rPr>
              <a:t>é</a:t>
            </a:r>
            <a:r>
              <a:rPr lang="en-US" sz="2000" b="1" dirty="0" err="1"/>
              <a:t>’s</a:t>
            </a:r>
            <a:r>
              <a:rPr lang="en-US" sz="2000" b="1" dirty="0"/>
              <a:t> Theorem</a:t>
            </a:r>
            <a:r>
              <a:rPr lang="en-US" sz="2000" dirty="0"/>
              <a:t>: Let </a:t>
            </a:r>
            <a:r>
              <a:rPr lang="en-US" sz="2000" i="1" dirty="0"/>
              <a:t>a</a:t>
            </a:r>
            <a:r>
              <a:rPr lang="en-US" sz="2000" dirty="0"/>
              <a:t> and </a:t>
            </a:r>
            <a:r>
              <a:rPr lang="en-US" sz="2000" i="1" dirty="0"/>
              <a:t>b</a:t>
            </a:r>
            <a:r>
              <a:rPr lang="en-US" sz="2000" dirty="0"/>
              <a:t> be positive integers with </a:t>
            </a:r>
            <a:r>
              <a:rPr lang="en-US" sz="2000" i="1" dirty="0"/>
              <a:t>a</a:t>
            </a:r>
            <a:r>
              <a:rPr lang="en-US" sz="2000" dirty="0"/>
              <a:t> </a:t>
            </a:r>
            <a:r>
              <a:rPr lang="en-US" sz="2000" dirty="0">
                <a:ea typeface="Cambria Math"/>
              </a:rPr>
              <a:t>≥ </a:t>
            </a:r>
            <a:r>
              <a:rPr lang="en-US" sz="2000" i="1" dirty="0">
                <a:ea typeface="Cambria Math"/>
              </a:rPr>
              <a:t>b</a:t>
            </a:r>
            <a:r>
              <a:rPr lang="en-US" sz="2000" dirty="0">
                <a:ea typeface="Cambria Math"/>
              </a:rPr>
              <a:t>. </a:t>
            </a:r>
            <a:br>
              <a:rPr lang="en-US" sz="2000" dirty="0">
                <a:ea typeface="Cambria Math"/>
              </a:rPr>
            </a:br>
            <a:r>
              <a:rPr lang="en-US" sz="2000" dirty="0">
                <a:ea typeface="Cambria Math"/>
              </a:rPr>
              <a:t>Then the number of divisions used by the Euclidian algorithm to</a:t>
            </a:r>
            <a:br>
              <a:rPr lang="en-US" sz="2000" dirty="0">
                <a:ea typeface="Cambria Math"/>
              </a:rPr>
            </a:br>
            <a:r>
              <a:rPr lang="en-US" sz="2000" dirty="0">
                <a:ea typeface="Cambria Math"/>
              </a:rPr>
              <a:t>find </a:t>
            </a:r>
            <a:r>
              <a:rPr lang="en-US" sz="2000" dirty="0" err="1">
                <a:ea typeface="Cambria Math"/>
              </a:rPr>
              <a:t>gcd</a:t>
            </a:r>
            <a:r>
              <a:rPr lang="en-US" sz="2000" dirty="0">
                <a:ea typeface="Cambria Math"/>
              </a:rPr>
              <a:t>(</a:t>
            </a:r>
            <a:r>
              <a:rPr lang="en-US" sz="2000" i="1" dirty="0" err="1">
                <a:ea typeface="Cambria Math"/>
              </a:rPr>
              <a:t>a</a:t>
            </a:r>
            <a:r>
              <a:rPr lang="en-US" sz="2000" dirty="0" err="1">
                <a:ea typeface="Cambria Math"/>
              </a:rPr>
              <a:t>,</a:t>
            </a:r>
            <a:r>
              <a:rPr lang="en-US" sz="2000" i="1" dirty="0" err="1">
                <a:ea typeface="Cambria Math"/>
              </a:rPr>
              <a:t>b</a:t>
            </a:r>
            <a:r>
              <a:rPr lang="en-US" sz="2000" dirty="0">
                <a:ea typeface="Cambria Math"/>
              </a:rPr>
              <a:t>) is less than or equal to five times the number of</a:t>
            </a:r>
            <a:br>
              <a:rPr lang="en-US" sz="2000" dirty="0">
                <a:ea typeface="Cambria Math"/>
              </a:rPr>
            </a:br>
            <a:r>
              <a:rPr lang="en-US" sz="2000" dirty="0">
                <a:ea typeface="Cambria Math"/>
              </a:rPr>
              <a:t>decimal digits in </a:t>
            </a:r>
            <a:r>
              <a:rPr lang="en-US" sz="2000" i="1" dirty="0">
                <a:ea typeface="Cambria Math"/>
              </a:rPr>
              <a:t>b</a:t>
            </a:r>
            <a:r>
              <a:rPr lang="en-US" sz="2000" dirty="0">
                <a:ea typeface="Cambria Math"/>
              </a:rPr>
              <a:t>. </a:t>
            </a:r>
          </a:p>
          <a:p>
            <a:pPr>
              <a:spcBef>
                <a:spcPts val="600"/>
              </a:spcBef>
            </a:pPr>
            <a:r>
              <a:rPr lang="en-US" sz="2000" b="1" dirty="0">
                <a:ea typeface="Cambria Math"/>
              </a:rPr>
              <a:t>Proof</a:t>
            </a:r>
            <a:r>
              <a:rPr lang="en-US" sz="2000" dirty="0">
                <a:ea typeface="Cambria Math"/>
              </a:rPr>
              <a:t>: When we use the Euclidian algorithm to find </a:t>
            </a:r>
            <a:r>
              <a:rPr lang="en-US" sz="2000" dirty="0" err="1">
                <a:ea typeface="Cambria Math"/>
              </a:rPr>
              <a:t>gcd</a:t>
            </a:r>
            <a:r>
              <a:rPr lang="en-US" sz="2000" dirty="0">
                <a:ea typeface="Cambria Math"/>
              </a:rPr>
              <a:t>(</a:t>
            </a:r>
            <a:r>
              <a:rPr lang="en-US" sz="2000" i="1" dirty="0" err="1">
                <a:ea typeface="Cambria Math"/>
              </a:rPr>
              <a:t>a</a:t>
            </a:r>
            <a:r>
              <a:rPr lang="en-US" sz="2000" dirty="0" err="1">
                <a:ea typeface="Cambria Math"/>
              </a:rPr>
              <a:t>,</a:t>
            </a:r>
            <a:r>
              <a:rPr lang="en-US" sz="2000" i="1" dirty="0" err="1">
                <a:ea typeface="Cambria Math"/>
              </a:rPr>
              <a:t>b</a:t>
            </a:r>
            <a:r>
              <a:rPr lang="en-US" sz="2000" dirty="0">
                <a:ea typeface="Cambria Math"/>
              </a:rPr>
              <a:t>) </a:t>
            </a:r>
            <a:r>
              <a:rPr lang="en-US" sz="2000" dirty="0"/>
              <a:t>with </a:t>
            </a:r>
            <a:r>
              <a:rPr lang="en-US" sz="2000" i="1" dirty="0"/>
              <a:t>a</a:t>
            </a:r>
            <a:r>
              <a:rPr lang="en-US" sz="2000" dirty="0"/>
              <a:t> </a:t>
            </a:r>
            <a:r>
              <a:rPr lang="en-US" sz="2000" dirty="0">
                <a:ea typeface="Cambria Math"/>
              </a:rPr>
              <a:t>≥ </a:t>
            </a:r>
            <a:r>
              <a:rPr lang="en-US" sz="2000" i="1" dirty="0">
                <a:ea typeface="Cambria Math"/>
              </a:rPr>
              <a:t>b,</a:t>
            </a:r>
          </a:p>
          <a:p>
            <a:pPr marL="365760" indent="-274320">
              <a:spcBef>
                <a:spcPts val="600"/>
              </a:spcBef>
              <a:buClr>
                <a:srgbClr val="1A587B"/>
              </a:buClr>
              <a:buFont typeface="Arial" panose="020B0604020202020204" pitchFamily="34" charset="0"/>
              <a:buChar char="•"/>
            </a:pPr>
            <a:r>
              <a:rPr lang="en-US" sz="2000" i="1" dirty="0">
                <a:ea typeface="Cambria Math"/>
              </a:rPr>
              <a:t>n</a:t>
            </a:r>
            <a:r>
              <a:rPr lang="en-US" sz="2000" dirty="0">
                <a:ea typeface="Cambria Math"/>
              </a:rPr>
              <a:t> divisions  are used to</a:t>
            </a:r>
            <a:r>
              <a:rPr lang="en-US" sz="2000" dirty="0"/>
              <a:t> obtain</a:t>
            </a:r>
            <a:br>
              <a:rPr lang="en-US" sz="2000" dirty="0"/>
            </a:br>
            <a:r>
              <a:rPr lang="en-US" sz="2000" dirty="0"/>
              <a:t>(with </a:t>
            </a:r>
            <a:r>
              <a:rPr lang="en-US" sz="2000" i="1" dirty="0"/>
              <a:t>a</a:t>
            </a:r>
            <a:r>
              <a:rPr lang="en-US" sz="2000" dirty="0"/>
              <a:t> = </a:t>
            </a:r>
            <a:r>
              <a:rPr lang="en-US" sz="2000" i="1" dirty="0">
                <a:ea typeface="Cambria Math"/>
              </a:rPr>
              <a:t>r</a:t>
            </a:r>
            <a:r>
              <a:rPr lang="en-US" sz="2000" baseline="-25000" dirty="0">
                <a:ea typeface="Cambria Math" pitchFamily="18" charset="0"/>
              </a:rPr>
              <a:t>0</a:t>
            </a:r>
            <a:r>
              <a:rPr lang="en-US" sz="2000" dirty="0">
                <a:ea typeface="Cambria Math"/>
              </a:rPr>
              <a:t>,</a:t>
            </a:r>
            <a:r>
              <a:rPr lang="en-US" sz="2000" i="1" dirty="0">
                <a:ea typeface="Cambria Math"/>
              </a:rPr>
              <a:t>b</a:t>
            </a:r>
            <a:r>
              <a:rPr lang="en-US" sz="2000" dirty="0">
                <a:ea typeface="Cambria Math"/>
              </a:rPr>
              <a:t> =</a:t>
            </a:r>
            <a:r>
              <a:rPr lang="en-US" sz="2000" i="1" dirty="0">
                <a:ea typeface="Cambria Math"/>
              </a:rPr>
              <a:t>r</a:t>
            </a:r>
            <a:r>
              <a:rPr lang="en-US" sz="2000" baseline="-25000" dirty="0">
                <a:ea typeface="Cambria Math" pitchFamily="18" charset="0"/>
              </a:rPr>
              <a:t>1</a:t>
            </a:r>
            <a:r>
              <a:rPr lang="en-US" sz="2000" dirty="0">
                <a:ea typeface="Cambria Math"/>
              </a:rPr>
              <a:t> ): </a:t>
            </a:r>
            <a:endParaRPr lang="en-US" sz="2000" i="1" dirty="0">
              <a:ea typeface="Cambria Math"/>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2297404040"/>
              </p:ext>
            </p:extLst>
          </p:nvPr>
        </p:nvGraphicFramePr>
        <p:xfrm>
          <a:off x="903288" y="3962400"/>
          <a:ext cx="3641725" cy="2171700"/>
        </p:xfrm>
        <a:graphic>
          <a:graphicData uri="http://schemas.openxmlformats.org/presentationml/2006/ole">
            <mc:AlternateContent xmlns:mc="http://schemas.openxmlformats.org/markup-compatibility/2006">
              <mc:Choice xmlns:v="urn:schemas-microsoft-com:vml" Requires="v">
                <p:oleObj spid="_x0000_s38046" name="Equation" r:id="rId4" imgW="1917360" imgH="1143000" progId="Equation.DSMT4">
                  <p:embed/>
                </p:oleObj>
              </mc:Choice>
              <mc:Fallback>
                <p:oleObj name="Equation" r:id="rId4" imgW="1917360" imgH="1143000" progId="Equation.DSMT4">
                  <p:embed/>
                  <p:pic>
                    <p:nvPicPr>
                      <p:cNvPr id="0" name=""/>
                      <p:cNvPicPr/>
                      <p:nvPr/>
                    </p:nvPicPr>
                    <p:blipFill>
                      <a:blip r:embed="rId5"/>
                      <a:stretch>
                        <a:fillRect/>
                      </a:stretch>
                    </p:blipFill>
                    <p:spPr>
                      <a:xfrm>
                        <a:off x="903288" y="3962400"/>
                        <a:ext cx="3641725" cy="2171700"/>
                      </a:xfrm>
                      <a:prstGeom prst="rect">
                        <a:avLst/>
                      </a:prstGeom>
                    </p:spPr>
                  </p:pic>
                </p:oleObj>
              </mc:Fallback>
            </mc:AlternateContent>
          </a:graphicData>
        </a:graphic>
      </p:graphicFrame>
      <p:sp>
        <p:nvSpPr>
          <p:cNvPr id="6" name="Content Placeholder 6"/>
          <p:cNvSpPr>
            <a:spLocks noGrp="1"/>
          </p:cNvSpPr>
          <p:nvPr>
            <p:ph idx="15"/>
          </p:nvPr>
        </p:nvSpPr>
        <p:spPr>
          <a:xfrm>
            <a:off x="4572000" y="3124200"/>
            <a:ext cx="4206240" cy="731520"/>
          </a:xfrm>
        </p:spPr>
        <p:txBody>
          <a:bodyPr/>
          <a:lstStyle/>
          <a:p>
            <a:pPr marL="365760" indent="-274320">
              <a:buClr>
                <a:srgbClr val="1A587B"/>
              </a:buClr>
              <a:buFont typeface="Arial" panose="020B0604020202020204" pitchFamily="34" charset="0"/>
              <a:buChar char="•"/>
            </a:pPr>
            <a:r>
              <a:rPr lang="en-US" sz="2000" dirty="0">
                <a:ea typeface="Cambria Math"/>
              </a:rPr>
              <a:t>Since each quotient </a:t>
            </a:r>
            <a:r>
              <a:rPr lang="en-US" sz="2000" i="1" dirty="0">
                <a:ea typeface="Cambria Math"/>
              </a:rPr>
              <a:t>q</a:t>
            </a:r>
            <a:r>
              <a:rPr lang="en-US" sz="2000" baseline="-25000" dirty="0">
                <a:ea typeface="Cambria Math" pitchFamily="18" charset="0"/>
              </a:rPr>
              <a:t>1</a:t>
            </a:r>
            <a:r>
              <a:rPr lang="en-US" sz="2000" dirty="0">
                <a:ea typeface="Cambria Math"/>
              </a:rPr>
              <a:t>, </a:t>
            </a:r>
            <a:r>
              <a:rPr lang="en-US" sz="2000" i="1" dirty="0">
                <a:ea typeface="Cambria Math"/>
              </a:rPr>
              <a:t>q</a:t>
            </a:r>
            <a:r>
              <a:rPr lang="en-US" sz="2000" baseline="-25000" dirty="0">
                <a:ea typeface="Cambria Math" pitchFamily="18" charset="0"/>
              </a:rPr>
              <a:t>2</a:t>
            </a:r>
            <a:r>
              <a:rPr lang="en-US" sz="2000" dirty="0">
                <a:ea typeface="Cambria Math"/>
              </a:rPr>
              <a:t> , …,</a:t>
            </a:r>
            <a:r>
              <a:rPr lang="en-US" sz="2000" i="1" dirty="0">
                <a:ea typeface="Cambria Math"/>
              </a:rPr>
              <a:t>q</a:t>
            </a:r>
            <a:r>
              <a:rPr lang="en-US" sz="2000" i="1" baseline="-25000" dirty="0">
                <a:ea typeface="Cambria Math" pitchFamily="18" charset="0"/>
              </a:rPr>
              <a:t>n</a:t>
            </a:r>
            <a:r>
              <a:rPr lang="en-US" sz="2000" baseline="-25000" dirty="0">
                <a:ea typeface="Cambria Math" pitchFamily="18" charset="0"/>
              </a:rPr>
              <a:t>-1 </a:t>
            </a:r>
            <a:r>
              <a:rPr lang="en-US" sz="2000" dirty="0">
                <a:ea typeface="Cambria Math"/>
              </a:rPr>
              <a:t>is at least 1 and </a:t>
            </a:r>
            <a:r>
              <a:rPr lang="en-US" sz="2000" i="1" dirty="0" err="1">
                <a:ea typeface="Cambria Math"/>
              </a:rPr>
              <a:t>q</a:t>
            </a:r>
            <a:r>
              <a:rPr lang="en-US" sz="2000" i="1" baseline="-25000" dirty="0" err="1">
                <a:ea typeface="Cambria Math" pitchFamily="18" charset="0"/>
              </a:rPr>
              <a:t>n</a:t>
            </a:r>
            <a:r>
              <a:rPr lang="en-US" sz="2000" dirty="0">
                <a:ea typeface="Cambria Math" pitchFamily="18" charset="0"/>
              </a:rPr>
              <a:t> </a:t>
            </a:r>
            <a:r>
              <a:rPr lang="en-US" sz="2000" dirty="0">
                <a:ea typeface="Cambria Math"/>
              </a:rPr>
              <a:t>≥ 2:</a:t>
            </a:r>
          </a:p>
        </p:txBody>
      </p:sp>
      <p:graphicFrame>
        <p:nvGraphicFramePr>
          <p:cNvPr id="13" name="Object 7"/>
          <p:cNvGraphicFramePr>
            <a:graphicFrameLocks noChangeAspect="1"/>
          </p:cNvGraphicFramePr>
          <p:nvPr>
            <p:extLst>
              <p:ext uri="{D42A27DB-BD31-4B8C-83A1-F6EECF244321}">
                <p14:modId xmlns:p14="http://schemas.microsoft.com/office/powerpoint/2010/main" val="3669008757"/>
              </p:ext>
            </p:extLst>
          </p:nvPr>
        </p:nvGraphicFramePr>
        <p:xfrm>
          <a:off x="5029200" y="3846512"/>
          <a:ext cx="3667125" cy="2630488"/>
        </p:xfrm>
        <a:graphic>
          <a:graphicData uri="http://schemas.openxmlformats.org/presentationml/2006/ole">
            <mc:AlternateContent xmlns:mc="http://schemas.openxmlformats.org/markup-compatibility/2006">
              <mc:Choice xmlns:v="urn:schemas-microsoft-com:vml" Requires="v">
                <p:oleObj spid="_x0000_s38047" name="Equation" r:id="rId6" imgW="1930320" imgH="1384200" progId="Equation.DSMT4">
                  <p:embed/>
                </p:oleObj>
              </mc:Choice>
              <mc:Fallback>
                <p:oleObj name="Equation" r:id="rId6" imgW="1930320" imgH="1384200" progId="Equation.DSMT4">
                  <p:embed/>
                  <p:pic>
                    <p:nvPicPr>
                      <p:cNvPr id="12" name="Object 11"/>
                      <p:cNvPicPr/>
                      <p:nvPr/>
                    </p:nvPicPr>
                    <p:blipFill>
                      <a:blip r:embed="rId7"/>
                      <a:stretch>
                        <a:fillRect/>
                      </a:stretch>
                    </p:blipFill>
                    <p:spPr>
                      <a:xfrm>
                        <a:off x="5029200" y="3846512"/>
                        <a:ext cx="3667125" cy="2630488"/>
                      </a:xfrm>
                      <a:prstGeom prst="rect">
                        <a:avLst/>
                      </a:prstGeom>
                    </p:spPr>
                  </p:pic>
                </p:oleObj>
              </mc:Fallback>
            </mc:AlternateContent>
          </a:graphicData>
        </a:graphic>
      </p:graphicFrame>
    </p:spTree>
    <p:extLst>
      <p:ext uri="{BB962C8B-B14F-4D97-AF65-F5344CB8AC3E}">
        <p14:creationId xmlns:p14="http://schemas.microsoft.com/office/powerpoint/2010/main" val="3645471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Lam</a:t>
            </a:r>
            <a:r>
              <a:rPr lang="en-US" dirty="0" err="1">
                <a:latin typeface="Cambria Math"/>
                <a:ea typeface="Cambria Math"/>
              </a:rPr>
              <a:t>é</a:t>
            </a:r>
            <a:r>
              <a:rPr lang="en-US" dirty="0" err="1"/>
              <a:t>’s</a:t>
            </a:r>
            <a:r>
              <a:rPr lang="en-US" dirty="0"/>
              <a:t> Theorem</a:t>
            </a:r>
            <a:r>
              <a:rPr lang="en-US" sz="1500" dirty="0"/>
              <a:t> 2</a:t>
            </a:r>
            <a:endParaRPr lang="en-US" dirty="0"/>
          </a:p>
        </p:txBody>
      </p:sp>
      <p:sp>
        <p:nvSpPr>
          <p:cNvPr id="3" name="Content Placeholder 2"/>
          <p:cNvSpPr>
            <a:spLocks noGrp="1"/>
          </p:cNvSpPr>
          <p:nvPr>
            <p:ph idx="1"/>
          </p:nvPr>
        </p:nvSpPr>
        <p:spPr>
          <a:xfrm>
            <a:off x="457200" y="1295400"/>
            <a:ext cx="8321040" cy="1645920"/>
          </a:xfrm>
        </p:spPr>
        <p:txBody>
          <a:bodyPr/>
          <a:lstStyle/>
          <a:p>
            <a:pPr>
              <a:spcBef>
                <a:spcPts val="600"/>
              </a:spcBef>
            </a:pPr>
            <a:r>
              <a:rPr lang="en-US" sz="2200" dirty="0">
                <a:ea typeface="Cambria Math"/>
              </a:rPr>
              <a:t>It follows that if </a:t>
            </a:r>
            <a:r>
              <a:rPr lang="en-US" sz="2200" i="1" dirty="0">
                <a:ea typeface="Cambria Math"/>
              </a:rPr>
              <a:t>n</a:t>
            </a:r>
            <a:r>
              <a:rPr lang="en-US" sz="2200" dirty="0">
                <a:ea typeface="Cambria Math"/>
              </a:rPr>
              <a:t> divisions are used by the Euclidian algorithm to find </a:t>
            </a:r>
            <a:r>
              <a:rPr lang="en-US" sz="2200" dirty="0" err="1">
                <a:ea typeface="Cambria Math"/>
              </a:rPr>
              <a:t>gcd</a:t>
            </a:r>
            <a:r>
              <a:rPr lang="en-US" sz="2200" dirty="0">
                <a:ea typeface="Cambria Math"/>
              </a:rPr>
              <a:t>(</a:t>
            </a:r>
            <a:r>
              <a:rPr lang="en-US" sz="2200" i="1" dirty="0" err="1">
                <a:ea typeface="Cambria Math"/>
              </a:rPr>
              <a:t>a</a:t>
            </a:r>
            <a:r>
              <a:rPr lang="en-US" sz="2200" dirty="0" err="1">
                <a:ea typeface="Cambria Math"/>
              </a:rPr>
              <a:t>,</a:t>
            </a:r>
            <a:r>
              <a:rPr lang="en-US" sz="2200" i="1" dirty="0" err="1">
                <a:ea typeface="Cambria Math"/>
              </a:rPr>
              <a:t>b</a:t>
            </a:r>
            <a:r>
              <a:rPr lang="en-US" sz="2200" dirty="0">
                <a:ea typeface="Cambria Math"/>
              </a:rPr>
              <a:t>) </a:t>
            </a:r>
            <a:r>
              <a:rPr lang="en-US" sz="2200" dirty="0"/>
              <a:t>with </a:t>
            </a:r>
            <a:r>
              <a:rPr lang="en-US" sz="2200" i="1" dirty="0"/>
              <a:t>a</a:t>
            </a:r>
            <a:r>
              <a:rPr lang="en-US" sz="2200" dirty="0"/>
              <a:t> </a:t>
            </a:r>
            <a:r>
              <a:rPr lang="en-US" sz="2200" dirty="0">
                <a:ea typeface="Cambria Math"/>
              </a:rPr>
              <a:t>≥ </a:t>
            </a:r>
            <a:r>
              <a:rPr lang="en-US" sz="2200" i="1" dirty="0">
                <a:ea typeface="Cambria Math"/>
              </a:rPr>
              <a:t>b, </a:t>
            </a:r>
            <a:r>
              <a:rPr lang="en-US" sz="2200" dirty="0">
                <a:ea typeface="Cambria Math"/>
              </a:rPr>
              <a:t>then </a:t>
            </a:r>
            <a:r>
              <a:rPr lang="en-US" sz="2200" i="1" dirty="0">
                <a:ea typeface="Cambria Math"/>
              </a:rPr>
              <a:t>b </a:t>
            </a:r>
            <a:r>
              <a:rPr lang="en-US" sz="2200" dirty="0">
                <a:ea typeface="Cambria Math" pitchFamily="18" charset="0"/>
              </a:rPr>
              <a:t> </a:t>
            </a:r>
            <a:r>
              <a:rPr lang="en-US" sz="2200" dirty="0">
                <a:ea typeface="Cambria Math"/>
              </a:rPr>
              <a:t>≥ </a:t>
            </a:r>
            <a:r>
              <a:rPr lang="en-US" sz="2200" i="1" dirty="0">
                <a:ea typeface="Cambria Math"/>
              </a:rPr>
              <a:t> </a:t>
            </a:r>
            <a:r>
              <a:rPr lang="en-US" sz="2200" dirty="0">
                <a:ea typeface="Cambria Math" pitchFamily="18" charset="0"/>
              </a:rPr>
              <a:t> </a:t>
            </a:r>
            <a:r>
              <a:rPr lang="en-US" sz="2200" i="1" dirty="0"/>
              <a:t>f</a:t>
            </a:r>
            <a:r>
              <a:rPr lang="en-US" sz="2200" i="1" baseline="-25000" dirty="0">
                <a:ea typeface="Cambria Math" pitchFamily="18" charset="0"/>
              </a:rPr>
              <a:t>n</a:t>
            </a:r>
            <a:r>
              <a:rPr lang="en-US" sz="2200" baseline="-25000" dirty="0">
                <a:ea typeface="Cambria Math" pitchFamily="18" charset="0"/>
              </a:rPr>
              <a:t>+1</a:t>
            </a:r>
            <a:r>
              <a:rPr lang="en-US" sz="2200" dirty="0">
                <a:ea typeface="Cambria Math"/>
              </a:rPr>
              <a:t>. By Example </a:t>
            </a:r>
            <a:r>
              <a:rPr lang="en-US" sz="2200" dirty="0">
                <a:ea typeface="Cambria Math" pitchFamily="18" charset="0"/>
              </a:rPr>
              <a:t>4</a:t>
            </a:r>
            <a:r>
              <a:rPr lang="en-US" sz="2200" dirty="0">
                <a:ea typeface="Cambria Math"/>
              </a:rPr>
              <a:t>, </a:t>
            </a:r>
            <a:r>
              <a:rPr lang="en-US" sz="2200" i="1" dirty="0">
                <a:ea typeface="Cambria Math"/>
              </a:rPr>
              <a:t>f</a:t>
            </a:r>
            <a:r>
              <a:rPr lang="en-US" sz="2200" i="1" baseline="-25000" dirty="0">
                <a:ea typeface="Cambria Math"/>
              </a:rPr>
              <a:t>n</a:t>
            </a:r>
            <a:r>
              <a:rPr lang="en-US" sz="2200" baseline="-25000" dirty="0">
                <a:ea typeface="Cambria Math"/>
              </a:rPr>
              <a:t>+</a:t>
            </a:r>
            <a:r>
              <a:rPr lang="en-US" sz="2200" baseline="-25000" dirty="0">
                <a:ea typeface="Cambria Math" pitchFamily="18" charset="0"/>
              </a:rPr>
              <a:t>1</a:t>
            </a:r>
            <a:r>
              <a:rPr lang="en-US" sz="2200" dirty="0">
                <a:ea typeface="Cambria Math"/>
              </a:rPr>
              <a:t> &gt; </a:t>
            </a:r>
            <a:r>
              <a:rPr lang="el-GR" sz="2200" dirty="0">
                <a:ea typeface="Cambria Math"/>
              </a:rPr>
              <a:t>α</a:t>
            </a:r>
            <a:r>
              <a:rPr lang="en-US" sz="2200" i="1" baseline="30000" dirty="0">
                <a:ea typeface="Cambria Math"/>
              </a:rPr>
              <a:t>n</a:t>
            </a:r>
            <a:r>
              <a:rPr lang="en-US" sz="2200" baseline="30000" dirty="0">
                <a:ea typeface="Cambria Math"/>
              </a:rPr>
              <a:t> − 1</a:t>
            </a:r>
            <a:r>
              <a:rPr lang="en-US" sz="2200" dirty="0"/>
              <a:t>, for </a:t>
            </a:r>
            <a:r>
              <a:rPr lang="en-US" sz="2200" i="1" dirty="0"/>
              <a:t>n</a:t>
            </a:r>
            <a:r>
              <a:rPr lang="en-US" sz="2200" dirty="0"/>
              <a:t> </a:t>
            </a:r>
            <a:r>
              <a:rPr lang="en-US" sz="2200" dirty="0">
                <a:ea typeface="Cambria Math"/>
              </a:rPr>
              <a:t>&gt; 2, </a:t>
            </a:r>
            <a:r>
              <a:rPr lang="en-US" sz="2200" dirty="0"/>
              <a:t>where </a:t>
            </a:r>
            <a:r>
              <a:rPr lang="el-GR" sz="2200" dirty="0">
                <a:ea typeface="Cambria Math"/>
              </a:rPr>
              <a:t>α</a:t>
            </a:r>
            <a:r>
              <a:rPr lang="en-US" sz="2200" dirty="0">
                <a:ea typeface="Cambria Math"/>
              </a:rPr>
              <a:t> = (1 + √5)/2. Therefore, </a:t>
            </a:r>
            <a:r>
              <a:rPr lang="en-US" sz="2200" i="1" dirty="0">
                <a:ea typeface="Cambria Math"/>
              </a:rPr>
              <a:t>b</a:t>
            </a:r>
            <a:r>
              <a:rPr lang="en-US" sz="2200" dirty="0">
                <a:ea typeface="Cambria Math"/>
              </a:rPr>
              <a:t> &gt;</a:t>
            </a:r>
            <a:r>
              <a:rPr lang="el-GR" sz="2200" dirty="0">
                <a:ea typeface="Cambria Math"/>
              </a:rPr>
              <a:t> α</a:t>
            </a:r>
            <a:r>
              <a:rPr lang="en-US" sz="2200" i="1" baseline="30000" dirty="0">
                <a:ea typeface="Cambria Math"/>
              </a:rPr>
              <a:t>n</a:t>
            </a:r>
            <a:r>
              <a:rPr lang="en-US" sz="2200" baseline="30000" dirty="0">
                <a:ea typeface="Cambria Math"/>
              </a:rPr>
              <a:t>−1</a:t>
            </a:r>
            <a:r>
              <a:rPr lang="en-US" sz="2200" dirty="0">
                <a:ea typeface="Cambria Math"/>
              </a:rPr>
              <a:t>.</a:t>
            </a:r>
          </a:p>
          <a:p>
            <a:pPr>
              <a:spcBef>
                <a:spcPts val="600"/>
              </a:spcBef>
            </a:pPr>
            <a:r>
              <a:rPr lang="en-US" sz="2200" dirty="0">
                <a:ea typeface="Cambria Math"/>
              </a:rPr>
              <a:t>Because log</a:t>
            </a:r>
            <a:r>
              <a:rPr lang="en-US" sz="2200" baseline="-25000" dirty="0">
                <a:ea typeface="Cambria Math" pitchFamily="18" charset="0"/>
              </a:rPr>
              <a:t>10</a:t>
            </a:r>
            <a:r>
              <a:rPr lang="en-US" sz="2200" dirty="0">
                <a:ea typeface="Cambria Math"/>
              </a:rPr>
              <a:t> </a:t>
            </a:r>
            <a:r>
              <a:rPr lang="el-GR" sz="2200" dirty="0">
                <a:ea typeface="Cambria Math"/>
              </a:rPr>
              <a:t>α</a:t>
            </a:r>
            <a:r>
              <a:rPr lang="en-US" sz="2200" dirty="0">
                <a:ea typeface="Cambria Math"/>
              </a:rPr>
              <a:t> ≈ 0.208 &gt; 1/5, log</a:t>
            </a:r>
            <a:r>
              <a:rPr lang="en-US" sz="2200" baseline="-25000" dirty="0">
                <a:ea typeface="Cambria Math" pitchFamily="18" charset="0"/>
              </a:rPr>
              <a:t>10</a:t>
            </a:r>
            <a:r>
              <a:rPr lang="en-US" sz="2200" i="1" dirty="0"/>
              <a:t> b</a:t>
            </a:r>
            <a:r>
              <a:rPr lang="en-US" sz="2200" dirty="0"/>
              <a:t> </a:t>
            </a:r>
            <a:r>
              <a:rPr lang="en-US" sz="2200" dirty="0">
                <a:ea typeface="Cambria Math"/>
              </a:rPr>
              <a:t>&gt; (</a:t>
            </a:r>
            <a:r>
              <a:rPr lang="en-US" sz="2200" i="1" dirty="0">
                <a:ea typeface="Cambria Math"/>
              </a:rPr>
              <a:t>n</a:t>
            </a:r>
            <a:r>
              <a:rPr lang="en-US" sz="2200" dirty="0">
                <a:ea typeface="Cambria Math"/>
              </a:rPr>
              <a:t>−1) log</a:t>
            </a:r>
            <a:r>
              <a:rPr lang="en-US" sz="2200" baseline="-25000" dirty="0">
                <a:ea typeface="Cambria Math" pitchFamily="18" charset="0"/>
              </a:rPr>
              <a:t>10</a:t>
            </a:r>
            <a:r>
              <a:rPr lang="el-GR" sz="2200" dirty="0">
                <a:ea typeface="Cambria Math"/>
              </a:rPr>
              <a:t> α</a:t>
            </a:r>
            <a:r>
              <a:rPr lang="en-US" sz="2200" baseline="-25000" dirty="0">
                <a:ea typeface="Cambria Math" pitchFamily="18" charset="0"/>
              </a:rPr>
              <a:t> </a:t>
            </a:r>
            <a:r>
              <a:rPr lang="en-US" sz="2200" dirty="0">
                <a:ea typeface="Cambria Math" pitchFamily="18" charset="0"/>
              </a:rPr>
              <a:t>  &gt;</a:t>
            </a:r>
            <a:r>
              <a:rPr lang="en-US" sz="2200" dirty="0">
                <a:ea typeface="Cambria Math"/>
              </a:rPr>
              <a:t> (</a:t>
            </a:r>
            <a:r>
              <a:rPr lang="en-US" sz="2200" i="1" dirty="0">
                <a:ea typeface="Cambria Math"/>
              </a:rPr>
              <a:t>n</a:t>
            </a:r>
            <a:r>
              <a:rPr lang="en-US" sz="2200" dirty="0">
                <a:ea typeface="Cambria Math"/>
              </a:rPr>
              <a:t>−1)/5 . Hence,</a:t>
            </a:r>
          </a:p>
        </p:txBody>
      </p:sp>
      <p:sp>
        <p:nvSpPr>
          <p:cNvPr id="4" name="Content Placeholder 3"/>
          <p:cNvSpPr>
            <a:spLocks noGrp="1"/>
          </p:cNvSpPr>
          <p:nvPr>
            <p:ph idx="13"/>
          </p:nvPr>
        </p:nvSpPr>
        <p:spPr>
          <a:xfrm>
            <a:off x="457200" y="3368040"/>
            <a:ext cx="8229600" cy="2651760"/>
          </a:xfrm>
        </p:spPr>
        <p:txBody>
          <a:bodyPr/>
          <a:lstStyle/>
          <a:p>
            <a:pPr>
              <a:spcBef>
                <a:spcPts val="600"/>
              </a:spcBef>
            </a:pPr>
            <a:r>
              <a:rPr lang="en-US" sz="2200" dirty="0">
                <a:ea typeface="Cambria Math" pitchFamily="18" charset="0"/>
              </a:rPr>
              <a:t>Suppose that  </a:t>
            </a:r>
            <a:r>
              <a:rPr lang="en-US" sz="2200" i="1" dirty="0">
                <a:ea typeface="Cambria Math" pitchFamily="18" charset="0"/>
              </a:rPr>
              <a:t>b </a:t>
            </a:r>
            <a:r>
              <a:rPr lang="en-US" sz="2200" dirty="0">
                <a:ea typeface="Cambria Math" pitchFamily="18" charset="0"/>
              </a:rPr>
              <a:t>has </a:t>
            </a:r>
            <a:r>
              <a:rPr lang="en-US" sz="2200" i="1" dirty="0">
                <a:ea typeface="Cambria Math" pitchFamily="18" charset="0"/>
              </a:rPr>
              <a:t>k </a:t>
            </a:r>
            <a:r>
              <a:rPr lang="en-US" sz="2200" dirty="0">
                <a:ea typeface="Cambria Math" pitchFamily="18" charset="0"/>
              </a:rPr>
              <a:t>decimal digits. Then </a:t>
            </a:r>
            <a:r>
              <a:rPr lang="en-US" sz="2200" i="1" dirty="0">
                <a:ea typeface="Cambria Math" pitchFamily="18" charset="0"/>
              </a:rPr>
              <a:t>b</a:t>
            </a:r>
            <a:r>
              <a:rPr lang="en-US" sz="2200" dirty="0">
                <a:ea typeface="Cambria Math" pitchFamily="18" charset="0"/>
              </a:rPr>
              <a:t> &lt; 10</a:t>
            </a:r>
            <a:r>
              <a:rPr lang="en-US" sz="2200" i="1" baseline="30000" dirty="0">
                <a:ea typeface="Cambria Math" pitchFamily="18" charset="0"/>
              </a:rPr>
              <a:t>k</a:t>
            </a:r>
            <a:r>
              <a:rPr lang="en-US" sz="2200" dirty="0">
                <a:ea typeface="Cambria Math" pitchFamily="18" charset="0"/>
              </a:rPr>
              <a:t> and log</a:t>
            </a:r>
            <a:r>
              <a:rPr lang="en-US" sz="2200" baseline="-25000" dirty="0">
                <a:ea typeface="Cambria Math" pitchFamily="18" charset="0"/>
              </a:rPr>
              <a:t>10</a:t>
            </a:r>
            <a:r>
              <a:rPr lang="en-US" sz="2200" dirty="0">
                <a:ea typeface="Cambria Math" pitchFamily="18" charset="0"/>
              </a:rPr>
              <a:t> </a:t>
            </a:r>
            <a:r>
              <a:rPr lang="en-US" sz="2200" i="1" dirty="0">
                <a:ea typeface="Cambria Math" pitchFamily="18" charset="0"/>
              </a:rPr>
              <a:t>b</a:t>
            </a:r>
            <a:r>
              <a:rPr lang="en-US" sz="2200" dirty="0">
                <a:ea typeface="Cambria Math" pitchFamily="18" charset="0"/>
              </a:rPr>
              <a:t> &lt; </a:t>
            </a:r>
            <a:r>
              <a:rPr lang="en-US" sz="2200" i="1" dirty="0">
                <a:ea typeface="Cambria Math" pitchFamily="18" charset="0"/>
              </a:rPr>
              <a:t>k</a:t>
            </a:r>
            <a:r>
              <a:rPr lang="en-US" sz="2200" dirty="0">
                <a:ea typeface="Cambria Math" pitchFamily="18" charset="0"/>
              </a:rPr>
              <a:t>. It  follows that </a:t>
            </a:r>
            <a:r>
              <a:rPr lang="en-US" sz="2200" i="1" dirty="0">
                <a:ea typeface="Cambria Math" pitchFamily="18" charset="0"/>
              </a:rPr>
              <a:t>n</a:t>
            </a:r>
            <a:r>
              <a:rPr lang="en-US" sz="2200" dirty="0">
                <a:ea typeface="Cambria Math" pitchFamily="18" charset="0"/>
              </a:rPr>
              <a:t> </a:t>
            </a:r>
            <a:r>
              <a:rPr lang="en-US" sz="2200" dirty="0">
                <a:ea typeface="Cambria Math"/>
              </a:rPr>
              <a:t>−</a:t>
            </a:r>
            <a:r>
              <a:rPr lang="en-US" sz="2200" dirty="0">
                <a:ea typeface="Cambria Math" pitchFamily="18" charset="0"/>
              </a:rPr>
              <a:t> 1 &lt; 5</a:t>
            </a:r>
            <a:r>
              <a:rPr lang="en-US" sz="2200" i="1" dirty="0">
                <a:ea typeface="Cambria Math" pitchFamily="18" charset="0"/>
              </a:rPr>
              <a:t>k</a:t>
            </a:r>
            <a:r>
              <a:rPr lang="en-US" sz="2200" dirty="0">
                <a:ea typeface="Cambria Math" pitchFamily="18" charset="0"/>
              </a:rPr>
              <a:t> and since </a:t>
            </a:r>
            <a:r>
              <a:rPr lang="en-US" sz="2200" i="1" dirty="0">
                <a:ea typeface="Cambria Math" pitchFamily="18" charset="0"/>
              </a:rPr>
              <a:t>k</a:t>
            </a:r>
            <a:r>
              <a:rPr lang="en-US" sz="2200" dirty="0">
                <a:ea typeface="Cambria Math" pitchFamily="18" charset="0"/>
              </a:rPr>
              <a:t> is an integer, </a:t>
            </a:r>
            <a:r>
              <a:rPr lang="en-US" sz="2200" i="1" dirty="0">
                <a:ea typeface="Cambria Math" pitchFamily="18" charset="0"/>
              </a:rPr>
              <a:t>n</a:t>
            </a:r>
            <a:r>
              <a:rPr lang="en-US" sz="2200" dirty="0">
                <a:ea typeface="Cambria Math" pitchFamily="18" charset="0"/>
              </a:rPr>
              <a:t> </a:t>
            </a:r>
            <a:r>
              <a:rPr lang="en-US" sz="2200" dirty="0">
                <a:ea typeface="Cambria Math"/>
              </a:rPr>
              <a:t>≤</a:t>
            </a:r>
            <a:r>
              <a:rPr lang="en-US" sz="2200" dirty="0">
                <a:ea typeface="Cambria Math" pitchFamily="18" charset="0"/>
              </a:rPr>
              <a:t>  5</a:t>
            </a:r>
            <a:r>
              <a:rPr lang="en-US" sz="2200" i="1" dirty="0">
                <a:ea typeface="Cambria Math" pitchFamily="18" charset="0"/>
              </a:rPr>
              <a:t>k</a:t>
            </a:r>
            <a:r>
              <a:rPr lang="en-US" sz="2200" dirty="0">
                <a:ea typeface="Cambria Math" pitchFamily="18" charset="0"/>
              </a:rPr>
              <a:t>.</a:t>
            </a:r>
          </a:p>
          <a:p>
            <a:pPr>
              <a:spcBef>
                <a:spcPts val="600"/>
              </a:spcBef>
            </a:pPr>
            <a:r>
              <a:rPr lang="en-US" sz="2200" i="1" dirty="0"/>
              <a:t> </a:t>
            </a:r>
            <a:r>
              <a:rPr lang="en-US" sz="2200" dirty="0">
                <a:ea typeface="Cambria Math" pitchFamily="18" charset="0"/>
              </a:rPr>
              <a:t>As a consequence of </a:t>
            </a:r>
            <a:r>
              <a:rPr lang="en-US" sz="2200" dirty="0" err="1"/>
              <a:t>Lam</a:t>
            </a:r>
            <a:r>
              <a:rPr lang="en-US" sz="2200" dirty="0" err="1">
                <a:ea typeface="Cambria Math"/>
              </a:rPr>
              <a:t>é</a:t>
            </a:r>
            <a:r>
              <a:rPr lang="en-US" sz="2200" dirty="0" err="1"/>
              <a:t>’s</a:t>
            </a:r>
            <a:r>
              <a:rPr lang="en-US" sz="2200" dirty="0"/>
              <a:t> Theorem, </a:t>
            </a:r>
            <a:r>
              <a:rPr lang="en-US" sz="2200" i="1" dirty="0"/>
              <a:t>O</a:t>
            </a:r>
            <a:r>
              <a:rPr lang="en-US" sz="2200" dirty="0"/>
              <a:t>(log </a:t>
            </a:r>
            <a:r>
              <a:rPr lang="en-US" sz="2200" i="1" dirty="0"/>
              <a:t>b</a:t>
            </a:r>
            <a:r>
              <a:rPr lang="en-US" sz="2200" dirty="0"/>
              <a:t>) divisions are used by the Euclidian algorithm to find </a:t>
            </a:r>
            <a:r>
              <a:rPr lang="en-US" sz="2200" dirty="0" err="1"/>
              <a:t>gcd</a:t>
            </a:r>
            <a:r>
              <a:rPr lang="en-US" sz="2200" dirty="0"/>
              <a:t>(</a:t>
            </a:r>
            <a:r>
              <a:rPr lang="en-US" sz="2200" i="1" dirty="0" err="1"/>
              <a:t>a</a:t>
            </a:r>
            <a:r>
              <a:rPr lang="en-US" sz="2200" dirty="0" err="1"/>
              <a:t>,</a:t>
            </a:r>
            <a:r>
              <a:rPr lang="en-US" sz="2200" i="1" dirty="0" err="1"/>
              <a:t>b</a:t>
            </a:r>
            <a:r>
              <a:rPr lang="en-US" sz="2200" dirty="0"/>
              <a:t>) whenever </a:t>
            </a:r>
            <a:r>
              <a:rPr lang="en-US" sz="2200" i="1" dirty="0"/>
              <a:t>a</a:t>
            </a:r>
            <a:r>
              <a:rPr lang="en-US" sz="2200" dirty="0"/>
              <a:t> &gt; </a:t>
            </a:r>
            <a:r>
              <a:rPr lang="en-US" sz="2200" i="1" dirty="0"/>
              <a:t>b</a:t>
            </a:r>
            <a:r>
              <a:rPr lang="en-US" sz="2200" dirty="0"/>
              <a:t>.</a:t>
            </a:r>
          </a:p>
          <a:p>
            <a:pPr lvl="1">
              <a:spcBef>
                <a:spcPts val="600"/>
              </a:spcBef>
            </a:pPr>
            <a:r>
              <a:rPr lang="en-US" sz="2000" dirty="0"/>
              <a:t>By </a:t>
            </a:r>
            <a:r>
              <a:rPr lang="en-US" sz="2000" dirty="0" err="1"/>
              <a:t>Lam</a:t>
            </a:r>
            <a:r>
              <a:rPr lang="en-US" sz="2000" dirty="0" err="1">
                <a:ea typeface="Cambria Math"/>
              </a:rPr>
              <a:t>é</a:t>
            </a:r>
            <a:r>
              <a:rPr lang="en-US" sz="2000" dirty="0" err="1"/>
              <a:t>’s</a:t>
            </a:r>
            <a:r>
              <a:rPr lang="en-US" sz="2000" dirty="0"/>
              <a:t> Theorem, the number of divisions needed to find </a:t>
            </a:r>
            <a:r>
              <a:rPr lang="en-US" sz="2000" dirty="0" err="1"/>
              <a:t>gcd</a:t>
            </a:r>
            <a:r>
              <a:rPr lang="en-US" sz="2000" dirty="0"/>
              <a:t>(</a:t>
            </a:r>
            <a:r>
              <a:rPr lang="en-US" sz="2000" i="1" dirty="0" err="1"/>
              <a:t>a</a:t>
            </a:r>
            <a:r>
              <a:rPr lang="en-US" sz="2000" dirty="0" err="1"/>
              <a:t>,</a:t>
            </a:r>
            <a:r>
              <a:rPr lang="en-US" sz="2000" i="1" dirty="0" err="1"/>
              <a:t>b</a:t>
            </a:r>
            <a:r>
              <a:rPr lang="en-US" sz="2000" dirty="0"/>
              <a:t>) with </a:t>
            </a:r>
            <a:r>
              <a:rPr lang="en-US" sz="2000" i="1" dirty="0"/>
              <a:t>a</a:t>
            </a:r>
            <a:r>
              <a:rPr lang="en-US" sz="2000" dirty="0"/>
              <a:t> &gt; </a:t>
            </a:r>
            <a:r>
              <a:rPr lang="en-US" sz="2000" i="1" dirty="0"/>
              <a:t>b </a:t>
            </a:r>
            <a:r>
              <a:rPr lang="en-US" sz="2000" dirty="0"/>
              <a:t>is less than or equal to </a:t>
            </a:r>
            <a:r>
              <a:rPr lang="en-US" sz="2000" dirty="0">
                <a:ea typeface="Cambria Math"/>
              </a:rPr>
              <a:t>5 (log</a:t>
            </a:r>
            <a:r>
              <a:rPr lang="en-US" sz="2000" baseline="-25000" dirty="0">
                <a:ea typeface="Cambria Math" pitchFamily="18" charset="0"/>
              </a:rPr>
              <a:t>10</a:t>
            </a:r>
            <a:r>
              <a:rPr lang="en-US" sz="2000" i="1" dirty="0"/>
              <a:t> b </a:t>
            </a:r>
            <a:r>
              <a:rPr lang="en-US" sz="2000" dirty="0"/>
              <a:t>+</a:t>
            </a:r>
            <a:r>
              <a:rPr lang="en-US" sz="2000" i="1" dirty="0"/>
              <a:t> </a:t>
            </a:r>
            <a:r>
              <a:rPr lang="en-US" sz="2000" dirty="0">
                <a:ea typeface="Cambria Math" pitchFamily="18" charset="0"/>
              </a:rPr>
              <a:t>1</a:t>
            </a:r>
            <a:r>
              <a:rPr lang="en-US" sz="2000" dirty="0"/>
              <a:t>) since the number of decimal digits in b (which equals </a:t>
            </a:r>
            <a:r>
              <a:rPr lang="en-US" sz="2000" dirty="0">
                <a:ea typeface="Cambria Math"/>
              </a:rPr>
              <a:t>⌊log</a:t>
            </a:r>
            <a:r>
              <a:rPr lang="en-US" sz="2000" baseline="-25000" dirty="0">
                <a:ea typeface="Cambria Math" pitchFamily="18" charset="0"/>
              </a:rPr>
              <a:t>10</a:t>
            </a:r>
            <a:r>
              <a:rPr lang="en-US" sz="2000" i="1" dirty="0"/>
              <a:t> b</a:t>
            </a:r>
            <a:r>
              <a:rPr lang="en-US" sz="2000" dirty="0">
                <a:ea typeface="Cambria Math"/>
              </a:rPr>
              <a:t>⌋</a:t>
            </a:r>
            <a:r>
              <a:rPr lang="en-US" sz="2000" i="1" dirty="0"/>
              <a:t> </a:t>
            </a:r>
            <a:r>
              <a:rPr lang="en-US" sz="2000" dirty="0"/>
              <a:t>+</a:t>
            </a:r>
            <a:r>
              <a:rPr lang="en-US" sz="2000" i="1" dirty="0"/>
              <a:t> </a:t>
            </a:r>
            <a:r>
              <a:rPr lang="en-US" sz="2000" dirty="0">
                <a:ea typeface="Cambria Math" pitchFamily="18" charset="0"/>
              </a:rPr>
              <a:t>1</a:t>
            </a:r>
            <a:r>
              <a:rPr lang="en-US" sz="2000" dirty="0"/>
              <a:t>) is less than or equal to </a:t>
            </a:r>
            <a:r>
              <a:rPr lang="en-US" sz="2000" dirty="0">
                <a:ea typeface="Cambria Math"/>
              </a:rPr>
              <a:t>log</a:t>
            </a:r>
            <a:r>
              <a:rPr lang="en-US" sz="2000" baseline="-25000" dirty="0">
                <a:ea typeface="Cambria Math" pitchFamily="18" charset="0"/>
              </a:rPr>
              <a:t>10</a:t>
            </a:r>
            <a:r>
              <a:rPr lang="en-US" sz="2000" i="1" dirty="0"/>
              <a:t> b </a:t>
            </a:r>
            <a:r>
              <a:rPr lang="en-US" sz="2000" dirty="0"/>
              <a:t>+</a:t>
            </a:r>
            <a:r>
              <a:rPr lang="en-US" sz="2000" i="1" dirty="0"/>
              <a:t> </a:t>
            </a:r>
            <a:r>
              <a:rPr lang="en-US" sz="2000" dirty="0">
                <a:ea typeface="Cambria Math" pitchFamily="18" charset="0"/>
              </a:rPr>
              <a:t>1. </a:t>
            </a:r>
            <a:endParaRPr lang="en-US" sz="2000" dirty="0"/>
          </a:p>
        </p:txBody>
      </p:sp>
      <p:sp>
        <p:nvSpPr>
          <p:cNvPr id="5" name="Content Placeholder 4"/>
          <p:cNvSpPr>
            <a:spLocks noGrp="1"/>
          </p:cNvSpPr>
          <p:nvPr>
            <p:ph idx="14"/>
          </p:nvPr>
        </p:nvSpPr>
        <p:spPr>
          <a:xfrm>
            <a:off x="457200" y="6096000"/>
            <a:ext cx="8229600" cy="457200"/>
          </a:xfrm>
          <a:ln w="12700">
            <a:solidFill>
              <a:srgbClr val="1A587B"/>
            </a:solidFill>
          </a:ln>
        </p:spPr>
        <p:txBody>
          <a:bodyPr/>
          <a:lstStyle/>
          <a:p>
            <a:r>
              <a:rPr lang="en-US" sz="2000" dirty="0" err="1"/>
              <a:t>Lam</a:t>
            </a:r>
            <a:r>
              <a:rPr lang="en-US" sz="2000" dirty="0" err="1">
                <a:ea typeface="Cambria Math"/>
              </a:rPr>
              <a:t>é</a:t>
            </a:r>
            <a:r>
              <a:rPr lang="en-US" sz="2000" dirty="0" err="1"/>
              <a:t>’s</a:t>
            </a:r>
            <a:r>
              <a:rPr lang="en-US" sz="2000" dirty="0"/>
              <a:t> Theorem was the first result in computational complexity</a:t>
            </a:r>
          </a:p>
        </p:txBody>
      </p:sp>
      <p:graphicFrame>
        <p:nvGraphicFramePr>
          <p:cNvPr id="8" name="Object 7"/>
          <p:cNvGraphicFramePr>
            <a:graphicFrameLocks noChangeAspect="1"/>
          </p:cNvGraphicFramePr>
          <p:nvPr>
            <p:extLst>
              <p:ext uri="{D42A27DB-BD31-4B8C-83A1-F6EECF244321}">
                <p14:modId xmlns:p14="http://schemas.microsoft.com/office/powerpoint/2010/main" val="1320240698"/>
              </p:ext>
            </p:extLst>
          </p:nvPr>
        </p:nvGraphicFramePr>
        <p:xfrm>
          <a:off x="2362200" y="2894013"/>
          <a:ext cx="2031840" cy="457200"/>
        </p:xfrm>
        <a:graphic>
          <a:graphicData uri="http://schemas.openxmlformats.org/presentationml/2006/ole">
            <mc:AlternateContent xmlns:mc="http://schemas.openxmlformats.org/markup-compatibility/2006">
              <mc:Choice xmlns:v="urn:schemas-microsoft-com:vml" Requires="v">
                <p:oleObj spid="_x0000_s38988" name="Equation" r:id="rId3" imgW="1015920" imgH="228600" progId="Equation.DSMT4">
                  <p:embed/>
                </p:oleObj>
              </mc:Choice>
              <mc:Fallback>
                <p:oleObj name="Equation" r:id="rId3" imgW="1015920" imgH="228600" progId="Equation.DSMT4">
                  <p:embed/>
                  <p:pic>
                    <p:nvPicPr>
                      <p:cNvPr id="0" name=""/>
                      <p:cNvPicPr/>
                      <p:nvPr/>
                    </p:nvPicPr>
                    <p:blipFill>
                      <a:blip r:embed="rId4"/>
                      <a:stretch>
                        <a:fillRect/>
                      </a:stretch>
                    </p:blipFill>
                    <p:spPr>
                      <a:xfrm>
                        <a:off x="2362200" y="2894013"/>
                        <a:ext cx="2031840" cy="457200"/>
                      </a:xfrm>
                      <a:prstGeom prst="rect">
                        <a:avLst/>
                      </a:prstGeom>
                    </p:spPr>
                  </p:pic>
                </p:oleObj>
              </mc:Fallback>
            </mc:AlternateContent>
          </a:graphicData>
        </a:graphic>
      </p:graphicFrame>
    </p:spTree>
    <p:extLst>
      <p:ext uri="{BB962C8B-B14F-4D97-AF65-F5344CB8AC3E}">
        <p14:creationId xmlns:p14="http://schemas.microsoft.com/office/powerpoint/2010/main" val="17841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Recursively Defined Sets and Structures</a:t>
            </a:r>
            <a:r>
              <a:rPr lang="en-US" sz="1500" dirty="0"/>
              <a:t> 1</a:t>
            </a:r>
            <a:endParaRPr lang="en-US" dirty="0"/>
          </a:p>
        </p:txBody>
      </p:sp>
      <p:sp>
        <p:nvSpPr>
          <p:cNvPr id="3" name="Content Placeholder 2"/>
          <p:cNvSpPr>
            <a:spLocks noGrp="1"/>
          </p:cNvSpPr>
          <p:nvPr>
            <p:ph idx="1"/>
          </p:nvPr>
        </p:nvSpPr>
        <p:spPr/>
        <p:txBody>
          <a:bodyPr/>
          <a:lstStyle/>
          <a:p>
            <a:pPr>
              <a:spcBef>
                <a:spcPts val="600"/>
              </a:spcBef>
            </a:pPr>
            <a:r>
              <a:rPr lang="en-US" sz="2400" i="1" dirty="0"/>
              <a:t>Recursive definitions </a:t>
            </a:r>
            <a:r>
              <a:rPr lang="en-US" sz="2400" dirty="0"/>
              <a:t>of sets have two parts:</a:t>
            </a:r>
          </a:p>
          <a:p>
            <a:pPr lvl="1">
              <a:spcBef>
                <a:spcPts val="600"/>
              </a:spcBef>
            </a:pPr>
            <a:r>
              <a:rPr lang="en-US" sz="2000" dirty="0"/>
              <a:t>The </a:t>
            </a:r>
            <a:r>
              <a:rPr lang="en-US" sz="2000" i="1" dirty="0"/>
              <a:t>basis step </a:t>
            </a:r>
            <a:r>
              <a:rPr lang="en-US" sz="2000" dirty="0"/>
              <a:t>specifies an initial collection of elements.</a:t>
            </a:r>
          </a:p>
          <a:p>
            <a:pPr lvl="1">
              <a:spcBef>
                <a:spcPts val="600"/>
              </a:spcBef>
            </a:pPr>
            <a:r>
              <a:rPr lang="en-US" sz="2000" dirty="0"/>
              <a:t>The </a:t>
            </a:r>
            <a:r>
              <a:rPr lang="en-US" sz="2000" i="1" dirty="0"/>
              <a:t>recursive step </a:t>
            </a:r>
            <a:r>
              <a:rPr lang="en-US" sz="2000" dirty="0"/>
              <a:t>gives the rules for forming new elements in the set from those already known to be in the set.</a:t>
            </a:r>
          </a:p>
          <a:p>
            <a:pPr>
              <a:spcBef>
                <a:spcPts val="600"/>
              </a:spcBef>
            </a:pPr>
            <a:r>
              <a:rPr lang="en-US" sz="2400" dirty="0"/>
              <a:t>Sometimes the recursive definition has an </a:t>
            </a:r>
            <a:r>
              <a:rPr lang="en-US" sz="2400" i="1" dirty="0"/>
              <a:t>exclusion rule</a:t>
            </a:r>
            <a:r>
              <a:rPr lang="en-US" sz="2400" dirty="0"/>
              <a:t>, which specifies that the set contains nothing other than those elements specified in the basis step and generated by applications of the rules in the recursive step. </a:t>
            </a:r>
          </a:p>
          <a:p>
            <a:pPr>
              <a:spcBef>
                <a:spcPts val="600"/>
              </a:spcBef>
            </a:pPr>
            <a:r>
              <a:rPr lang="en-US" sz="2400" dirty="0"/>
              <a:t>We will always assume that the exclusion rule holds, even if it is not explicitly mentioned. </a:t>
            </a:r>
          </a:p>
          <a:p>
            <a:pPr>
              <a:spcBef>
                <a:spcPts val="600"/>
              </a:spcBef>
            </a:pPr>
            <a:r>
              <a:rPr lang="en-US" sz="2400" dirty="0"/>
              <a:t>We will later develop a form of induction, called </a:t>
            </a:r>
            <a:r>
              <a:rPr lang="en-US" sz="2400" i="1" dirty="0"/>
              <a:t>structural induction</a:t>
            </a:r>
            <a:r>
              <a:rPr lang="en-US" sz="2400" dirty="0"/>
              <a:t>, to prove results about recursively defined sets.</a:t>
            </a:r>
          </a:p>
        </p:txBody>
      </p:sp>
    </p:spTree>
    <p:extLst>
      <p:ext uri="{BB962C8B-B14F-4D97-AF65-F5344CB8AC3E}">
        <p14:creationId xmlns:p14="http://schemas.microsoft.com/office/powerpoint/2010/main" val="2071799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Recursively Defined Sets and Structures</a:t>
            </a:r>
            <a:r>
              <a:rPr lang="en-US" sz="1500" dirty="0"/>
              <a:t> 2</a:t>
            </a:r>
          </a:p>
        </p:txBody>
      </p:sp>
      <p:sp>
        <p:nvSpPr>
          <p:cNvPr id="3" name="Content Placeholder 2"/>
          <p:cNvSpPr>
            <a:spLocks noGrp="1"/>
          </p:cNvSpPr>
          <p:nvPr>
            <p:ph idx="1"/>
          </p:nvPr>
        </p:nvSpPr>
        <p:spPr/>
        <p:txBody>
          <a:bodyPr/>
          <a:lstStyle/>
          <a:p>
            <a:r>
              <a:rPr lang="en-US" sz="2800" b="1" dirty="0"/>
              <a:t>Example </a:t>
            </a:r>
            <a:r>
              <a:rPr lang="en-US" sz="2800" dirty="0"/>
              <a:t>:</a:t>
            </a:r>
            <a:r>
              <a:rPr lang="en-US" sz="2800" b="1" dirty="0"/>
              <a:t>  </a:t>
            </a:r>
            <a:r>
              <a:rPr lang="en-US" sz="2800" dirty="0"/>
              <a:t>Subset of Integers  </a:t>
            </a:r>
            <a:r>
              <a:rPr lang="en-US" sz="2800" i="1" dirty="0"/>
              <a:t>S</a:t>
            </a:r>
            <a:r>
              <a:rPr lang="en-US" sz="2800" dirty="0"/>
              <a:t>:</a:t>
            </a:r>
          </a:p>
          <a:p>
            <a:pPr marL="971550" lvl="1" indent="-514350">
              <a:buNone/>
            </a:pPr>
            <a:r>
              <a:rPr lang="en-US" sz="2400" dirty="0">
                <a:ea typeface="Cambria Math" pitchFamily="18" charset="0"/>
              </a:rPr>
              <a:t>BASIS STEP: 3</a:t>
            </a:r>
            <a:r>
              <a:rPr lang="en-US" sz="2400" dirty="0">
                <a:ea typeface="Cambria Math"/>
              </a:rPr>
              <a:t> ∊</a:t>
            </a:r>
            <a:r>
              <a:rPr lang="en-US" sz="2400" i="1" dirty="0"/>
              <a:t> </a:t>
            </a:r>
            <a:r>
              <a:rPr lang="en-US" sz="2400" dirty="0"/>
              <a:t>S.</a:t>
            </a:r>
          </a:p>
          <a:p>
            <a:pPr marL="971550" lvl="1" indent="-514350">
              <a:buNone/>
            </a:pPr>
            <a:r>
              <a:rPr lang="en-US" sz="2400" dirty="0"/>
              <a:t>RECURSIVE STEP: If </a:t>
            </a:r>
            <a:r>
              <a:rPr lang="en-US" sz="2400" i="1" dirty="0"/>
              <a:t>x</a:t>
            </a:r>
            <a:r>
              <a:rPr lang="en-US" sz="2400" dirty="0"/>
              <a:t> </a:t>
            </a:r>
            <a:r>
              <a:rPr lang="en-US" sz="2400" dirty="0">
                <a:ea typeface="Cambria Math"/>
              </a:rPr>
              <a:t>∊</a:t>
            </a:r>
            <a:r>
              <a:rPr lang="en-US" sz="2400" dirty="0"/>
              <a:t> </a:t>
            </a:r>
            <a:r>
              <a:rPr lang="en-US" sz="2400" i="1" dirty="0"/>
              <a:t>S</a:t>
            </a:r>
            <a:r>
              <a:rPr lang="en-US" sz="2400" dirty="0"/>
              <a:t> and </a:t>
            </a:r>
            <a:r>
              <a:rPr lang="en-US" sz="2400" i="1" dirty="0"/>
              <a:t>y</a:t>
            </a:r>
            <a:r>
              <a:rPr lang="en-US" sz="2400" dirty="0"/>
              <a:t> </a:t>
            </a:r>
            <a:r>
              <a:rPr lang="en-US" sz="2400" dirty="0">
                <a:ea typeface="Cambria Math"/>
              </a:rPr>
              <a:t>∊</a:t>
            </a:r>
            <a:r>
              <a:rPr lang="en-US" sz="2400" dirty="0"/>
              <a:t> </a:t>
            </a:r>
            <a:r>
              <a:rPr lang="en-US" sz="2400" i="1" dirty="0"/>
              <a:t>S</a:t>
            </a:r>
            <a:r>
              <a:rPr lang="en-US" sz="2400" dirty="0"/>
              <a:t>, then </a:t>
            </a:r>
            <a:r>
              <a:rPr lang="en-US" sz="2400" i="1" dirty="0"/>
              <a:t>x + y</a:t>
            </a:r>
            <a:r>
              <a:rPr lang="en-US" sz="2400" dirty="0"/>
              <a:t> is in </a:t>
            </a:r>
            <a:r>
              <a:rPr lang="en-US" sz="2400" i="1" dirty="0"/>
              <a:t>S.</a:t>
            </a:r>
            <a:endParaRPr lang="en-US" sz="2400" dirty="0"/>
          </a:p>
          <a:p>
            <a:r>
              <a:rPr lang="en-US" sz="2800" dirty="0"/>
              <a:t>Initially </a:t>
            </a:r>
            <a:r>
              <a:rPr lang="en-US" sz="2800" dirty="0">
                <a:ea typeface="Cambria Math" pitchFamily="18" charset="0"/>
              </a:rPr>
              <a:t>3</a:t>
            </a:r>
            <a:r>
              <a:rPr lang="en-US" sz="2800" dirty="0"/>
              <a:t> is in </a:t>
            </a:r>
            <a:r>
              <a:rPr lang="en-US" sz="2800" i="1" dirty="0"/>
              <a:t>S</a:t>
            </a:r>
            <a:r>
              <a:rPr lang="en-US" sz="2800" dirty="0"/>
              <a:t>, then </a:t>
            </a:r>
            <a:r>
              <a:rPr lang="en-US" sz="2800" dirty="0">
                <a:ea typeface="Cambria Math" pitchFamily="18" charset="0"/>
              </a:rPr>
              <a:t>3</a:t>
            </a:r>
            <a:r>
              <a:rPr lang="en-US" sz="2800" dirty="0"/>
              <a:t> + </a:t>
            </a:r>
            <a:r>
              <a:rPr lang="en-US" sz="2800" dirty="0">
                <a:ea typeface="Cambria Math" pitchFamily="18" charset="0"/>
              </a:rPr>
              <a:t>3</a:t>
            </a:r>
            <a:r>
              <a:rPr lang="en-US" sz="2800" dirty="0"/>
              <a:t> = </a:t>
            </a:r>
            <a:r>
              <a:rPr lang="en-US" sz="2800" dirty="0">
                <a:ea typeface="Cambria Math" pitchFamily="18" charset="0"/>
              </a:rPr>
              <a:t>6</a:t>
            </a:r>
            <a:r>
              <a:rPr lang="en-US" sz="2800" dirty="0"/>
              <a:t>, then </a:t>
            </a:r>
            <a:r>
              <a:rPr lang="en-US" sz="2800" dirty="0">
                <a:ea typeface="Cambria Math" pitchFamily="18" charset="0"/>
              </a:rPr>
              <a:t>3</a:t>
            </a:r>
            <a:r>
              <a:rPr lang="en-US" sz="2800" dirty="0"/>
              <a:t> + </a:t>
            </a:r>
            <a:r>
              <a:rPr lang="en-US" sz="2800" dirty="0">
                <a:ea typeface="Cambria Math" pitchFamily="18" charset="0"/>
              </a:rPr>
              <a:t>6</a:t>
            </a:r>
            <a:r>
              <a:rPr lang="en-US" sz="2800" dirty="0"/>
              <a:t> = </a:t>
            </a:r>
            <a:r>
              <a:rPr lang="en-US" sz="2800" dirty="0">
                <a:ea typeface="Cambria Math" pitchFamily="18" charset="0"/>
              </a:rPr>
              <a:t>9</a:t>
            </a:r>
            <a:r>
              <a:rPr lang="en-US" sz="2800" dirty="0"/>
              <a:t>, etc.</a:t>
            </a:r>
          </a:p>
          <a:p>
            <a:r>
              <a:rPr lang="en-US" sz="2800" b="1" dirty="0"/>
              <a:t>Example</a:t>
            </a:r>
            <a:r>
              <a:rPr lang="en-US" sz="2800" dirty="0"/>
              <a:t>:</a:t>
            </a:r>
            <a:r>
              <a:rPr lang="en-US" sz="2800" b="1" dirty="0"/>
              <a:t> </a:t>
            </a:r>
            <a:r>
              <a:rPr lang="en-US" sz="2800" dirty="0"/>
              <a:t>The natural numbers</a:t>
            </a:r>
            <a:r>
              <a:rPr lang="en-US" sz="2800" b="1" dirty="0"/>
              <a:t> N</a:t>
            </a:r>
            <a:r>
              <a:rPr lang="en-US" sz="2800" dirty="0"/>
              <a:t>.</a:t>
            </a:r>
          </a:p>
          <a:p>
            <a:pPr marL="971550" lvl="1" indent="-514350">
              <a:buNone/>
            </a:pPr>
            <a:r>
              <a:rPr lang="en-US" sz="2400" dirty="0">
                <a:ea typeface="Cambria Math" pitchFamily="18" charset="0"/>
              </a:rPr>
              <a:t>BASIS STEP: 0 </a:t>
            </a:r>
            <a:r>
              <a:rPr lang="en-US" sz="2400" dirty="0">
                <a:ea typeface="Cambria Math"/>
              </a:rPr>
              <a:t>∊</a:t>
            </a:r>
            <a:r>
              <a:rPr lang="en-US" sz="2400" dirty="0"/>
              <a:t> </a:t>
            </a:r>
            <a:r>
              <a:rPr lang="en-US" sz="2400" b="1" dirty="0"/>
              <a:t>N.</a:t>
            </a:r>
          </a:p>
          <a:p>
            <a:pPr marL="971550" lvl="1" indent="-514350">
              <a:buNone/>
            </a:pPr>
            <a:r>
              <a:rPr lang="en-US" sz="2400" dirty="0"/>
              <a:t>RECURSIVE STEP: If </a:t>
            </a:r>
            <a:r>
              <a:rPr lang="en-US" sz="2400" i="1" dirty="0"/>
              <a:t>n</a:t>
            </a:r>
            <a:r>
              <a:rPr lang="en-US" sz="2400" dirty="0"/>
              <a:t> is in </a:t>
            </a:r>
            <a:r>
              <a:rPr lang="en-US" sz="2400" b="1" dirty="0"/>
              <a:t>N</a:t>
            </a:r>
            <a:r>
              <a:rPr lang="en-US" sz="2400" dirty="0"/>
              <a:t>, then </a:t>
            </a:r>
            <a:r>
              <a:rPr lang="en-US" sz="2400" i="1" dirty="0"/>
              <a:t>n + </a:t>
            </a:r>
            <a:r>
              <a:rPr lang="en-US" sz="2400" dirty="0">
                <a:ea typeface="Cambria Math" pitchFamily="18" charset="0"/>
              </a:rPr>
              <a:t>1</a:t>
            </a:r>
            <a:r>
              <a:rPr lang="en-US" sz="2400" i="1" dirty="0"/>
              <a:t> </a:t>
            </a:r>
            <a:r>
              <a:rPr lang="en-US" sz="2400" dirty="0"/>
              <a:t>is in </a:t>
            </a:r>
            <a:r>
              <a:rPr lang="en-US" sz="2400" b="1" dirty="0"/>
              <a:t>N</a:t>
            </a:r>
            <a:r>
              <a:rPr lang="en-US" sz="2400" dirty="0"/>
              <a:t>.</a:t>
            </a:r>
            <a:r>
              <a:rPr lang="en-US" sz="2400" b="1" i="1" dirty="0"/>
              <a:t>  </a:t>
            </a:r>
            <a:endParaRPr lang="en-US" sz="2400" dirty="0"/>
          </a:p>
          <a:p>
            <a:r>
              <a:rPr lang="en-US" sz="2800" dirty="0"/>
              <a:t>Initially </a:t>
            </a:r>
            <a:r>
              <a:rPr lang="en-US" sz="2800" dirty="0">
                <a:ea typeface="Cambria Math" pitchFamily="18" charset="0"/>
              </a:rPr>
              <a:t>0</a:t>
            </a:r>
            <a:r>
              <a:rPr lang="en-US" sz="2800" dirty="0"/>
              <a:t> is in </a:t>
            </a:r>
            <a:r>
              <a:rPr lang="en-US" sz="2800" i="1" dirty="0"/>
              <a:t>S</a:t>
            </a:r>
            <a:r>
              <a:rPr lang="en-US" sz="2800" dirty="0"/>
              <a:t>, then </a:t>
            </a:r>
            <a:r>
              <a:rPr lang="en-US" sz="2800" dirty="0">
                <a:ea typeface="Cambria Math" pitchFamily="18" charset="0"/>
              </a:rPr>
              <a:t>0</a:t>
            </a:r>
            <a:r>
              <a:rPr lang="en-US" sz="2800" dirty="0"/>
              <a:t> + </a:t>
            </a:r>
            <a:r>
              <a:rPr lang="en-US" sz="2800" dirty="0">
                <a:ea typeface="Cambria Math" pitchFamily="18" charset="0"/>
              </a:rPr>
              <a:t>1</a:t>
            </a:r>
            <a:r>
              <a:rPr lang="en-US" sz="2800" dirty="0"/>
              <a:t> = </a:t>
            </a:r>
            <a:r>
              <a:rPr lang="en-US" sz="2800" dirty="0">
                <a:ea typeface="Cambria Math" pitchFamily="18" charset="0"/>
              </a:rPr>
              <a:t>1</a:t>
            </a:r>
            <a:r>
              <a:rPr lang="en-US" sz="2800" dirty="0"/>
              <a:t>, then </a:t>
            </a:r>
            <a:r>
              <a:rPr lang="en-US" sz="2800" dirty="0">
                <a:ea typeface="Cambria Math" pitchFamily="18" charset="0"/>
              </a:rPr>
              <a:t>1</a:t>
            </a:r>
            <a:r>
              <a:rPr lang="en-US" sz="2800" dirty="0"/>
              <a:t> + </a:t>
            </a:r>
            <a:r>
              <a:rPr lang="en-US" sz="2800" dirty="0">
                <a:ea typeface="Cambria Math" pitchFamily="18" charset="0"/>
              </a:rPr>
              <a:t>1</a:t>
            </a:r>
            <a:r>
              <a:rPr lang="en-US" sz="2800" dirty="0"/>
              <a:t> = </a:t>
            </a:r>
            <a:r>
              <a:rPr lang="en-US" sz="2800" dirty="0">
                <a:ea typeface="Cambria Math" pitchFamily="18" charset="0"/>
              </a:rPr>
              <a:t>2</a:t>
            </a:r>
            <a:r>
              <a:rPr lang="en-US" sz="2800" dirty="0"/>
              <a:t>, etc.</a:t>
            </a:r>
          </a:p>
        </p:txBody>
      </p:sp>
    </p:spTree>
    <p:extLst>
      <p:ext uri="{BB962C8B-B14F-4D97-AF65-F5344CB8AC3E}">
        <p14:creationId xmlns:p14="http://schemas.microsoft.com/office/powerpoint/2010/main" val="2429760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Strings</a:t>
            </a:r>
            <a:endParaRPr lang="en-US" sz="1500" dirty="0"/>
          </a:p>
        </p:txBody>
      </p:sp>
      <p:sp>
        <p:nvSpPr>
          <p:cNvPr id="3" name="Content Placeholder 2"/>
          <p:cNvSpPr>
            <a:spLocks noGrp="1"/>
          </p:cNvSpPr>
          <p:nvPr>
            <p:ph idx="1"/>
          </p:nvPr>
        </p:nvSpPr>
        <p:spPr/>
        <p:txBody>
          <a:bodyPr/>
          <a:lstStyle/>
          <a:p>
            <a:r>
              <a:rPr lang="en-US" sz="2800" b="1" dirty="0"/>
              <a:t>Definition</a:t>
            </a:r>
            <a:r>
              <a:rPr lang="en-US" sz="2800" dirty="0"/>
              <a:t>:</a:t>
            </a:r>
            <a:r>
              <a:rPr lang="en-US" sz="2800" b="1" dirty="0"/>
              <a:t> </a:t>
            </a:r>
            <a:r>
              <a:rPr lang="en-US" sz="2800" dirty="0"/>
              <a:t>The set  </a:t>
            </a:r>
            <a:r>
              <a:rPr lang="el-GR" sz="2800" dirty="0"/>
              <a:t>Σ</a:t>
            </a:r>
            <a:r>
              <a:rPr lang="en-US" sz="2800" dirty="0"/>
              <a:t>* of </a:t>
            </a:r>
            <a:r>
              <a:rPr lang="en-US" sz="2800" i="1" dirty="0"/>
              <a:t>strings</a:t>
            </a:r>
            <a:r>
              <a:rPr lang="en-US" sz="2800" dirty="0"/>
              <a:t> over the alphabet </a:t>
            </a:r>
            <a:r>
              <a:rPr lang="el-GR" sz="2800" dirty="0"/>
              <a:t>Σ</a:t>
            </a:r>
            <a:r>
              <a:rPr lang="en-US" sz="2800" dirty="0"/>
              <a:t>:</a:t>
            </a:r>
          </a:p>
          <a:p>
            <a:pPr marL="971550" lvl="1" indent="-514350">
              <a:buNone/>
            </a:pPr>
            <a:r>
              <a:rPr lang="en-US" sz="2400" dirty="0">
                <a:ea typeface="Cambria Math" pitchFamily="18" charset="0"/>
              </a:rPr>
              <a:t>BASIS STEP: </a:t>
            </a:r>
            <a:r>
              <a:rPr lang="el-GR" sz="2400" dirty="0"/>
              <a:t>λ </a:t>
            </a:r>
            <a:r>
              <a:rPr lang="en-US" sz="2400" dirty="0">
                <a:ea typeface="Cambria Math"/>
              </a:rPr>
              <a:t>∊</a:t>
            </a:r>
            <a:r>
              <a:rPr lang="en-US" sz="2400" dirty="0"/>
              <a:t> </a:t>
            </a:r>
            <a:r>
              <a:rPr lang="el-GR" sz="2400" dirty="0"/>
              <a:t>Σ</a:t>
            </a:r>
            <a:r>
              <a:rPr lang="en-US" sz="2400" dirty="0"/>
              <a:t>*</a:t>
            </a:r>
            <a:r>
              <a:rPr lang="en-US" sz="2400" i="1" dirty="0"/>
              <a:t> </a:t>
            </a:r>
            <a:r>
              <a:rPr lang="en-US" sz="2400" dirty="0"/>
              <a:t>(</a:t>
            </a:r>
            <a:r>
              <a:rPr lang="el-GR" sz="2400" dirty="0"/>
              <a:t>λ</a:t>
            </a:r>
            <a:r>
              <a:rPr lang="en-US" sz="2400" dirty="0"/>
              <a:t> is the empty string)</a:t>
            </a:r>
            <a:endParaRPr lang="en-US" sz="2400" i="1" dirty="0"/>
          </a:p>
          <a:p>
            <a:pPr marL="971550" lvl="1" indent="-514350">
              <a:buNone/>
            </a:pPr>
            <a:r>
              <a:rPr lang="en-US" sz="2400" dirty="0"/>
              <a:t>RECURSIVE STEP: If </a:t>
            </a:r>
            <a:r>
              <a:rPr lang="en-US" sz="2400" i="1" dirty="0"/>
              <a:t>w</a:t>
            </a:r>
            <a:r>
              <a:rPr lang="en-US" sz="2400" dirty="0"/>
              <a:t> is in </a:t>
            </a:r>
            <a:r>
              <a:rPr lang="el-GR" sz="2400" dirty="0"/>
              <a:t>Σ</a:t>
            </a:r>
            <a:r>
              <a:rPr lang="en-US" sz="2400" dirty="0"/>
              <a:t>*</a:t>
            </a:r>
            <a:r>
              <a:rPr lang="en-US" sz="2400" i="1" dirty="0"/>
              <a:t> </a:t>
            </a:r>
            <a:r>
              <a:rPr lang="en-US" sz="2400" dirty="0"/>
              <a:t>and</a:t>
            </a:r>
            <a:r>
              <a:rPr lang="en-US" sz="2400" i="1" dirty="0"/>
              <a:t> x </a:t>
            </a:r>
            <a:r>
              <a:rPr lang="en-US" sz="2400" dirty="0"/>
              <a:t>is in </a:t>
            </a:r>
            <a:r>
              <a:rPr lang="el-GR" sz="2400" dirty="0"/>
              <a:t>Σ</a:t>
            </a:r>
            <a:r>
              <a:rPr lang="en-US" sz="2400" i="1" dirty="0"/>
              <a:t>, </a:t>
            </a:r>
            <a:r>
              <a:rPr lang="en-US" sz="2400" dirty="0"/>
              <a:t>then</a:t>
            </a:r>
            <a:r>
              <a:rPr lang="en-US" sz="2400" i="1" dirty="0"/>
              <a:t> </a:t>
            </a:r>
            <a:r>
              <a:rPr lang="en-US" sz="2400" i="1" dirty="0" err="1"/>
              <a:t>wx</a:t>
            </a:r>
            <a:r>
              <a:rPr lang="en-US" sz="2400" i="1" dirty="0"/>
              <a:t> </a:t>
            </a:r>
            <a:r>
              <a:rPr lang="en-US" sz="2400" dirty="0">
                <a:sym typeface="Symbol"/>
              </a:rPr>
              <a:t></a:t>
            </a:r>
            <a:r>
              <a:rPr lang="en-US" sz="2400" dirty="0"/>
              <a:t> </a:t>
            </a:r>
            <a:r>
              <a:rPr lang="el-GR" sz="2400" dirty="0"/>
              <a:t>Σ</a:t>
            </a:r>
            <a:r>
              <a:rPr lang="en-US" sz="2400" dirty="0"/>
              <a:t>*</a:t>
            </a:r>
            <a:r>
              <a:rPr lang="en-US" sz="2400" i="1" dirty="0"/>
              <a:t>.</a:t>
            </a:r>
          </a:p>
          <a:p>
            <a:r>
              <a:rPr lang="en-US" sz="2800" b="1" dirty="0">
                <a:sym typeface="Symbol"/>
              </a:rPr>
              <a:t>Example</a:t>
            </a:r>
            <a:r>
              <a:rPr lang="en-US" sz="2800" dirty="0">
                <a:sym typeface="Symbol"/>
              </a:rPr>
              <a:t>: If </a:t>
            </a:r>
            <a:r>
              <a:rPr lang="el-GR" sz="2800" dirty="0"/>
              <a:t>Σ</a:t>
            </a:r>
            <a:r>
              <a:rPr lang="en-US" sz="2800" i="1" dirty="0"/>
              <a:t> = </a:t>
            </a:r>
            <a:r>
              <a:rPr lang="en-US" sz="2800" dirty="0"/>
              <a:t>{</a:t>
            </a:r>
            <a:r>
              <a:rPr lang="en-US" sz="2800" dirty="0">
                <a:ea typeface="Cambria Math" pitchFamily="18" charset="0"/>
              </a:rPr>
              <a:t>0</a:t>
            </a:r>
            <a:r>
              <a:rPr lang="en-US" sz="2800" dirty="0"/>
              <a:t>,</a:t>
            </a:r>
            <a:r>
              <a:rPr lang="en-US" sz="2800" dirty="0">
                <a:ea typeface="Cambria Math" pitchFamily="18" charset="0"/>
              </a:rPr>
              <a:t>1</a:t>
            </a:r>
            <a:r>
              <a:rPr lang="en-US" sz="2800" dirty="0"/>
              <a:t>}, the strings in </a:t>
            </a:r>
            <a:r>
              <a:rPr lang="en-US" sz="2800" dirty="0">
                <a:sym typeface="Symbol"/>
              </a:rPr>
              <a:t>in </a:t>
            </a:r>
            <a:r>
              <a:rPr lang="el-GR" sz="2800" dirty="0"/>
              <a:t>Σ</a:t>
            </a:r>
            <a:r>
              <a:rPr lang="en-US" sz="2800" dirty="0"/>
              <a:t>*</a:t>
            </a:r>
            <a:r>
              <a:rPr lang="en-US" sz="2800" i="1" dirty="0"/>
              <a:t> </a:t>
            </a:r>
            <a:r>
              <a:rPr lang="en-US" sz="2800" dirty="0"/>
              <a:t>are the set of all bit strings, </a:t>
            </a:r>
            <a:r>
              <a:rPr lang="el-GR" sz="2800" dirty="0"/>
              <a:t>λ</a:t>
            </a:r>
            <a:r>
              <a:rPr lang="en-US" sz="2800" dirty="0"/>
              <a:t>,</a:t>
            </a:r>
            <a:r>
              <a:rPr lang="en-US" sz="2800" dirty="0">
                <a:ea typeface="Cambria Math" pitchFamily="18" charset="0"/>
              </a:rPr>
              <a:t>0</a:t>
            </a:r>
            <a:r>
              <a:rPr lang="en-US" sz="2800" dirty="0"/>
              <a:t>,</a:t>
            </a:r>
            <a:r>
              <a:rPr lang="en-US" sz="2800" dirty="0">
                <a:ea typeface="Cambria Math" pitchFamily="18" charset="0"/>
              </a:rPr>
              <a:t>1, 00</a:t>
            </a:r>
            <a:r>
              <a:rPr lang="en-US" sz="2800" dirty="0"/>
              <a:t>,</a:t>
            </a:r>
            <a:r>
              <a:rPr lang="en-US" sz="2800" dirty="0">
                <a:ea typeface="Cambria Math" pitchFamily="18" charset="0"/>
              </a:rPr>
              <a:t>01,10, 11, etc.</a:t>
            </a:r>
            <a:endParaRPr lang="en-US" sz="2800" dirty="0"/>
          </a:p>
          <a:p>
            <a:r>
              <a:rPr lang="en-US" sz="2800" b="1" dirty="0">
                <a:sym typeface="Symbol"/>
              </a:rPr>
              <a:t>Example</a:t>
            </a:r>
            <a:r>
              <a:rPr lang="en-US" sz="2800" dirty="0">
                <a:sym typeface="Symbol"/>
              </a:rPr>
              <a:t>:  If </a:t>
            </a:r>
            <a:r>
              <a:rPr lang="el-GR" sz="2800" dirty="0"/>
              <a:t>Σ</a:t>
            </a:r>
            <a:r>
              <a:rPr lang="en-US" sz="2800" i="1" dirty="0"/>
              <a:t> = </a:t>
            </a:r>
            <a:r>
              <a:rPr lang="en-US" sz="2800" dirty="0"/>
              <a:t>{</a:t>
            </a:r>
            <a:r>
              <a:rPr lang="en-US" sz="2800" i="1" dirty="0" err="1">
                <a:ea typeface="Cambria Math" pitchFamily="18" charset="0"/>
              </a:rPr>
              <a:t>a</a:t>
            </a:r>
            <a:r>
              <a:rPr lang="en-US" sz="2800" dirty="0" err="1"/>
              <a:t>,</a:t>
            </a:r>
            <a:r>
              <a:rPr lang="en-US" sz="2800" i="1" dirty="0" err="1">
                <a:ea typeface="Cambria Math" pitchFamily="18" charset="0"/>
              </a:rPr>
              <a:t>b</a:t>
            </a:r>
            <a:r>
              <a:rPr lang="en-US" sz="2800" dirty="0"/>
              <a:t>}, show that </a:t>
            </a:r>
            <a:r>
              <a:rPr lang="en-US" sz="2800" i="1" dirty="0" err="1"/>
              <a:t>aab</a:t>
            </a:r>
            <a:r>
              <a:rPr lang="en-US" sz="2800" dirty="0"/>
              <a:t> is in </a:t>
            </a:r>
            <a:r>
              <a:rPr lang="el-GR" sz="2800" dirty="0"/>
              <a:t>Σ</a:t>
            </a:r>
            <a:r>
              <a:rPr lang="en-US" sz="2800" dirty="0"/>
              <a:t>*</a:t>
            </a:r>
            <a:r>
              <a:rPr lang="en-US" sz="2800" dirty="0">
                <a:ea typeface="Cambria Math" pitchFamily="18" charset="0"/>
              </a:rPr>
              <a:t>.</a:t>
            </a:r>
          </a:p>
          <a:p>
            <a:pPr lvl="1"/>
            <a:r>
              <a:rPr lang="en-US" sz="2400" dirty="0">
                <a:ea typeface="Cambria Math" pitchFamily="18" charset="0"/>
              </a:rPr>
              <a:t>Since </a:t>
            </a:r>
            <a:r>
              <a:rPr lang="el-GR" sz="2400" dirty="0"/>
              <a:t>λ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a</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a:t>a </a:t>
            </a:r>
            <a:r>
              <a:rPr lang="en-US" sz="2400" dirty="0">
                <a:ea typeface="Cambria Math"/>
              </a:rPr>
              <a:t>∊</a:t>
            </a:r>
            <a:r>
              <a:rPr lang="en-US" sz="2400" dirty="0"/>
              <a:t> </a:t>
            </a:r>
            <a:r>
              <a:rPr lang="el-GR" sz="2400" dirty="0"/>
              <a:t>Σ</a:t>
            </a:r>
            <a:r>
              <a:rPr lang="en-US" sz="2400" dirty="0"/>
              <a:t>*.</a:t>
            </a:r>
          </a:p>
          <a:p>
            <a:pPr lvl="1"/>
            <a:r>
              <a:rPr lang="en-US" sz="2400" dirty="0">
                <a:ea typeface="Cambria Math" pitchFamily="18" charset="0"/>
              </a:rPr>
              <a:t>Since </a:t>
            </a:r>
            <a:r>
              <a:rPr lang="en-US" sz="2400" i="1" dirty="0">
                <a:ea typeface="Cambria Math" pitchFamily="18" charset="0"/>
              </a:rPr>
              <a:t>a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a</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a:t>aa </a:t>
            </a:r>
            <a:r>
              <a:rPr lang="en-US" sz="2400" dirty="0">
                <a:ea typeface="Cambria Math"/>
              </a:rPr>
              <a:t>∊</a:t>
            </a:r>
            <a:r>
              <a:rPr lang="en-US" sz="2400" dirty="0"/>
              <a:t> </a:t>
            </a:r>
            <a:r>
              <a:rPr lang="el-GR" sz="2400" dirty="0"/>
              <a:t>Σ</a:t>
            </a:r>
            <a:r>
              <a:rPr lang="en-US" sz="2400" dirty="0"/>
              <a:t>*.</a:t>
            </a:r>
          </a:p>
          <a:p>
            <a:pPr lvl="1"/>
            <a:r>
              <a:rPr lang="en-US" sz="2400" dirty="0">
                <a:ea typeface="Cambria Math" pitchFamily="18" charset="0"/>
              </a:rPr>
              <a:t>Since </a:t>
            </a:r>
            <a:r>
              <a:rPr lang="en-US" sz="2400" i="1" dirty="0">
                <a:ea typeface="Cambria Math" pitchFamily="18" charset="0"/>
              </a:rPr>
              <a:t>aa </a:t>
            </a:r>
            <a:r>
              <a:rPr lang="en-US" sz="2400" dirty="0">
                <a:ea typeface="Cambria Math"/>
              </a:rPr>
              <a:t>∊</a:t>
            </a:r>
            <a:r>
              <a:rPr lang="en-US" sz="2400" dirty="0"/>
              <a:t> </a:t>
            </a:r>
            <a:r>
              <a:rPr lang="el-GR" sz="2400" dirty="0"/>
              <a:t>Σ</a:t>
            </a:r>
            <a:r>
              <a:rPr lang="en-US" sz="2400" dirty="0"/>
              <a:t>*</a:t>
            </a:r>
            <a:r>
              <a:rPr lang="en-US" sz="2400" i="1" dirty="0"/>
              <a:t> </a:t>
            </a:r>
            <a:r>
              <a:rPr lang="en-US" sz="2400" dirty="0"/>
              <a:t>and </a:t>
            </a:r>
            <a:r>
              <a:rPr lang="en-US" sz="2400" i="1" dirty="0">
                <a:ea typeface="Cambria Math" pitchFamily="18" charset="0"/>
              </a:rPr>
              <a:t>b</a:t>
            </a:r>
            <a:r>
              <a:rPr lang="en-US" sz="2400" dirty="0">
                <a:ea typeface="Cambria Math" pitchFamily="18" charset="0"/>
              </a:rPr>
              <a:t> </a:t>
            </a:r>
            <a:r>
              <a:rPr lang="en-US" sz="2400" dirty="0">
                <a:ea typeface="Cambria Math"/>
              </a:rPr>
              <a:t>∊</a:t>
            </a:r>
            <a:r>
              <a:rPr lang="en-US" sz="2400" dirty="0"/>
              <a:t> </a:t>
            </a:r>
            <a:r>
              <a:rPr lang="el-GR" sz="2400" dirty="0"/>
              <a:t>Σ</a:t>
            </a:r>
            <a:r>
              <a:rPr lang="en-US" sz="2400" dirty="0"/>
              <a:t>, </a:t>
            </a:r>
            <a:r>
              <a:rPr lang="en-US" sz="2400" i="1" dirty="0" err="1"/>
              <a:t>aab</a:t>
            </a:r>
            <a:r>
              <a:rPr lang="en-US" sz="2400" i="1" dirty="0"/>
              <a:t> </a:t>
            </a:r>
            <a:r>
              <a:rPr lang="en-US" sz="2400" dirty="0">
                <a:ea typeface="Cambria Math"/>
              </a:rPr>
              <a:t>∊</a:t>
            </a:r>
            <a:r>
              <a:rPr lang="en-US" sz="2400" dirty="0"/>
              <a:t> </a:t>
            </a:r>
            <a:r>
              <a:rPr lang="el-GR" sz="2400" dirty="0"/>
              <a:t>Σ</a:t>
            </a:r>
            <a:r>
              <a:rPr lang="en-US" sz="2400" dirty="0"/>
              <a:t>*.</a:t>
            </a:r>
          </a:p>
        </p:txBody>
      </p:sp>
    </p:spTree>
    <p:extLst>
      <p:ext uri="{BB962C8B-B14F-4D97-AF65-F5344CB8AC3E}">
        <p14:creationId xmlns:p14="http://schemas.microsoft.com/office/powerpoint/2010/main" val="2260148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String Concatenation</a:t>
            </a:r>
            <a:endParaRPr lang="en-US" sz="1500" dirty="0"/>
          </a:p>
        </p:txBody>
      </p:sp>
      <p:sp>
        <p:nvSpPr>
          <p:cNvPr id="3" name="Content Placeholder 2"/>
          <p:cNvSpPr>
            <a:spLocks noGrp="1"/>
          </p:cNvSpPr>
          <p:nvPr>
            <p:ph idx="1"/>
          </p:nvPr>
        </p:nvSpPr>
        <p:spPr>
          <a:xfrm>
            <a:off x="457200" y="1295400"/>
            <a:ext cx="8138160" cy="5257800"/>
          </a:xfrm>
        </p:spPr>
        <p:txBody>
          <a:bodyPr/>
          <a:lstStyle/>
          <a:p>
            <a:pPr>
              <a:spcBef>
                <a:spcPts val="600"/>
              </a:spcBef>
            </a:pPr>
            <a:r>
              <a:rPr lang="en-US" sz="2800" b="1" dirty="0"/>
              <a:t>Definition</a:t>
            </a:r>
            <a:r>
              <a:rPr lang="en-US" sz="2800" dirty="0"/>
              <a:t>: Two strings can be combined via the operation of </a:t>
            </a:r>
            <a:r>
              <a:rPr lang="en-US" sz="2800" i="1" dirty="0"/>
              <a:t>concatenation</a:t>
            </a:r>
            <a:r>
              <a:rPr lang="en-US" sz="2800" dirty="0"/>
              <a:t>. Let </a:t>
            </a:r>
            <a:r>
              <a:rPr lang="el-GR" sz="2800" dirty="0"/>
              <a:t>Σ</a:t>
            </a:r>
            <a:r>
              <a:rPr lang="en-US" sz="2800" dirty="0"/>
              <a:t> be a set of symbols and </a:t>
            </a:r>
            <a:r>
              <a:rPr lang="el-GR" sz="2800" dirty="0"/>
              <a:t>Σ</a:t>
            </a:r>
            <a:r>
              <a:rPr lang="en-US" sz="2800" dirty="0"/>
              <a:t>* be the set of strings formed from the symbols in </a:t>
            </a:r>
            <a:r>
              <a:rPr lang="el-GR" sz="2800" dirty="0"/>
              <a:t>Σ</a:t>
            </a:r>
            <a:r>
              <a:rPr lang="en-US" sz="2800" dirty="0"/>
              <a:t>. We can define the concatenation of two strings, denoted by </a:t>
            </a:r>
            <a:r>
              <a:rPr lang="en-US" sz="2800" dirty="0">
                <a:ea typeface="Cambria Math"/>
              </a:rPr>
              <a:t>∙, recursively as follows.</a:t>
            </a:r>
          </a:p>
          <a:p>
            <a:pPr marL="971550" lvl="1" indent="-514350">
              <a:spcBef>
                <a:spcPts val="600"/>
              </a:spcBef>
              <a:buNone/>
            </a:pPr>
            <a:r>
              <a:rPr lang="en-US" sz="2400" dirty="0">
                <a:ea typeface="Cambria Math" pitchFamily="18" charset="0"/>
              </a:rPr>
              <a:t>BASIS STEP: If </a:t>
            </a:r>
            <a:r>
              <a:rPr lang="en-US" sz="2400" i="1" dirty="0"/>
              <a:t>w </a:t>
            </a:r>
            <a:r>
              <a:rPr lang="en-US" sz="2400" dirty="0">
                <a:sym typeface="Symbol"/>
              </a:rPr>
              <a:t></a:t>
            </a:r>
            <a:r>
              <a:rPr lang="en-US" sz="2400" dirty="0"/>
              <a:t> </a:t>
            </a:r>
            <a:r>
              <a:rPr lang="el-GR" sz="2400" dirty="0"/>
              <a:t>Σ</a:t>
            </a:r>
            <a:r>
              <a:rPr lang="en-US" sz="2400" dirty="0"/>
              <a:t>*</a:t>
            </a:r>
            <a:r>
              <a:rPr lang="en-US" sz="2400" i="1" dirty="0"/>
              <a:t>, </a:t>
            </a:r>
            <a:r>
              <a:rPr lang="en-US" sz="2400" dirty="0"/>
              <a:t>then</a:t>
            </a:r>
            <a:r>
              <a:rPr lang="en-US" sz="2400" i="1" dirty="0"/>
              <a:t> w</a:t>
            </a:r>
            <a:r>
              <a:rPr lang="en-US" sz="2400" dirty="0">
                <a:ea typeface="Cambria Math"/>
              </a:rPr>
              <a:t> ∙</a:t>
            </a:r>
            <a:r>
              <a:rPr lang="el-GR" sz="2400" dirty="0"/>
              <a:t> λ</a:t>
            </a:r>
            <a:r>
              <a:rPr lang="en-US" sz="2400" dirty="0"/>
              <a:t>= </a:t>
            </a:r>
            <a:r>
              <a:rPr lang="en-US" sz="2400" i="1" dirty="0"/>
              <a:t>w</a:t>
            </a:r>
            <a:r>
              <a:rPr lang="en-US" sz="2400" b="1" dirty="0"/>
              <a:t>.</a:t>
            </a:r>
          </a:p>
          <a:p>
            <a:pPr marL="971550" lvl="1" indent="-514350">
              <a:spcBef>
                <a:spcPts val="600"/>
              </a:spcBef>
              <a:buNone/>
            </a:pPr>
            <a:r>
              <a:rPr lang="en-US" sz="2400" dirty="0"/>
              <a:t>RECURSIVE STEP: </a:t>
            </a:r>
            <a:r>
              <a:rPr lang="en-US" sz="2400" dirty="0">
                <a:ea typeface="Cambria Math" pitchFamily="18" charset="0"/>
              </a:rPr>
              <a:t>If </a:t>
            </a:r>
            <a:r>
              <a:rPr lang="en-US" sz="2400" i="1" dirty="0"/>
              <a:t>w</a:t>
            </a:r>
            <a:r>
              <a:rPr lang="en-US" sz="2400" baseline="-25000" dirty="0">
                <a:ea typeface="Cambria Math" pitchFamily="18" charset="0"/>
              </a:rPr>
              <a:t>1</a:t>
            </a:r>
            <a:r>
              <a:rPr lang="en-US" sz="2400" i="1" dirty="0"/>
              <a:t> </a:t>
            </a:r>
            <a:r>
              <a:rPr lang="en-US" sz="2400" dirty="0">
                <a:sym typeface="Symbol"/>
              </a:rPr>
              <a:t></a:t>
            </a:r>
            <a:r>
              <a:rPr lang="en-US" sz="2400" dirty="0"/>
              <a:t> </a:t>
            </a:r>
            <a:r>
              <a:rPr lang="el-GR" sz="2400" dirty="0"/>
              <a:t>Σ</a:t>
            </a:r>
            <a:r>
              <a:rPr lang="en-US" sz="2400" dirty="0"/>
              <a:t>* and</a:t>
            </a:r>
            <a:r>
              <a:rPr lang="en-US" sz="2400" i="1" dirty="0"/>
              <a:t> w</a:t>
            </a:r>
            <a:r>
              <a:rPr lang="en-US" sz="2400" baseline="-25000" dirty="0">
                <a:ea typeface="Cambria Math" pitchFamily="18" charset="0"/>
              </a:rPr>
              <a:t>2</a:t>
            </a:r>
            <a:r>
              <a:rPr lang="en-US" sz="2400" i="1" dirty="0"/>
              <a:t> </a:t>
            </a:r>
            <a:r>
              <a:rPr lang="en-US" sz="2400" dirty="0">
                <a:sym typeface="Symbol"/>
              </a:rPr>
              <a:t></a:t>
            </a:r>
            <a:r>
              <a:rPr lang="en-US" sz="2400" dirty="0"/>
              <a:t> </a:t>
            </a:r>
            <a:r>
              <a:rPr lang="el-GR" sz="2400" dirty="0"/>
              <a:t>Σ</a:t>
            </a:r>
            <a:r>
              <a:rPr lang="en-US" sz="2400" dirty="0"/>
              <a:t>* and x</a:t>
            </a:r>
            <a:r>
              <a:rPr lang="en-US" sz="2400" dirty="0">
                <a:sym typeface="Symbol"/>
              </a:rPr>
              <a:t> </a:t>
            </a:r>
            <a:r>
              <a:rPr lang="en-US" sz="2400" dirty="0"/>
              <a:t> </a:t>
            </a:r>
            <a:r>
              <a:rPr lang="el-GR" sz="2400" dirty="0"/>
              <a:t>Σ</a:t>
            </a:r>
            <a:r>
              <a:rPr lang="en-US" sz="2400" i="1" dirty="0"/>
              <a:t>, </a:t>
            </a:r>
            <a:r>
              <a:rPr lang="en-US" sz="2400" dirty="0"/>
              <a:t>then</a:t>
            </a:r>
            <a:r>
              <a:rPr lang="en-US" sz="2400" i="1" dirty="0"/>
              <a:t> w</a:t>
            </a:r>
            <a:r>
              <a:rPr lang="en-US" sz="2400" baseline="-25000" dirty="0">
                <a:ea typeface="Cambria Math" pitchFamily="18" charset="0"/>
              </a:rPr>
              <a:t>1</a:t>
            </a:r>
            <a:r>
              <a:rPr lang="en-US" sz="2400" dirty="0">
                <a:ea typeface="Cambria Math"/>
              </a:rPr>
              <a:t> ∙</a:t>
            </a:r>
            <a:r>
              <a:rPr lang="el-GR" sz="2400" dirty="0"/>
              <a:t> </a:t>
            </a:r>
            <a:r>
              <a:rPr lang="en-US" sz="2400" dirty="0"/>
              <a:t>(</a:t>
            </a:r>
            <a:r>
              <a:rPr lang="en-US" sz="2400" i="1" dirty="0"/>
              <a:t>w</a:t>
            </a:r>
            <a:r>
              <a:rPr lang="en-US" sz="2400" baseline="-25000" dirty="0">
                <a:ea typeface="Cambria Math" pitchFamily="18" charset="0"/>
              </a:rPr>
              <a:t>2 </a:t>
            </a:r>
            <a:r>
              <a:rPr lang="en-US" sz="2400" i="1" dirty="0"/>
              <a:t>x</a:t>
            </a:r>
            <a:r>
              <a:rPr lang="en-US" sz="2400" dirty="0"/>
              <a:t>)= (</a:t>
            </a:r>
            <a:r>
              <a:rPr lang="en-US" sz="2400" i="1" dirty="0"/>
              <a:t>w</a:t>
            </a:r>
            <a:r>
              <a:rPr lang="en-US" sz="2400" baseline="-25000" dirty="0">
                <a:ea typeface="Cambria Math" pitchFamily="18" charset="0"/>
              </a:rPr>
              <a:t>1 </a:t>
            </a:r>
            <a:r>
              <a:rPr lang="en-US" sz="2400" dirty="0">
                <a:ea typeface="Cambria Math"/>
              </a:rPr>
              <a:t>∙</a:t>
            </a:r>
            <a:r>
              <a:rPr lang="en-US" sz="2400" i="1" dirty="0"/>
              <a:t> w</a:t>
            </a:r>
            <a:r>
              <a:rPr lang="en-US" sz="2400" baseline="-25000" dirty="0">
                <a:ea typeface="Cambria Math" pitchFamily="18" charset="0"/>
              </a:rPr>
              <a:t>2</a:t>
            </a:r>
            <a:r>
              <a:rPr lang="en-US" sz="2400" dirty="0"/>
              <a:t>)</a:t>
            </a:r>
            <a:r>
              <a:rPr lang="en-US" sz="2400" i="1" dirty="0"/>
              <a:t>x</a:t>
            </a:r>
            <a:r>
              <a:rPr lang="en-US" sz="2400" b="1" dirty="0"/>
              <a:t>.</a:t>
            </a:r>
            <a:endParaRPr lang="en-US" sz="2400" dirty="0"/>
          </a:p>
          <a:p>
            <a:pPr>
              <a:spcBef>
                <a:spcPts val="600"/>
              </a:spcBef>
            </a:pPr>
            <a:r>
              <a:rPr lang="en-US" sz="2800" dirty="0"/>
              <a:t>Often </a:t>
            </a:r>
            <a:r>
              <a:rPr lang="en-US" sz="2800" i="1" dirty="0"/>
              <a:t>w</a:t>
            </a:r>
            <a:r>
              <a:rPr lang="en-US" sz="2800" baseline="-25000" dirty="0">
                <a:ea typeface="Cambria Math" pitchFamily="18" charset="0"/>
              </a:rPr>
              <a:t>1 </a:t>
            </a:r>
            <a:r>
              <a:rPr lang="en-US" sz="2800" dirty="0">
                <a:ea typeface="Cambria Math"/>
              </a:rPr>
              <a:t>∙</a:t>
            </a:r>
            <a:r>
              <a:rPr lang="en-US" sz="2800" i="1" dirty="0"/>
              <a:t> w</a:t>
            </a:r>
            <a:r>
              <a:rPr lang="en-US" sz="2800" baseline="-25000" dirty="0">
                <a:ea typeface="Cambria Math" pitchFamily="18" charset="0"/>
              </a:rPr>
              <a:t>2</a:t>
            </a:r>
            <a:r>
              <a:rPr lang="en-US" sz="2800" dirty="0"/>
              <a:t>  is written as </a:t>
            </a:r>
            <a:r>
              <a:rPr lang="en-US" sz="2800" i="1" dirty="0"/>
              <a:t>w</a:t>
            </a:r>
            <a:r>
              <a:rPr lang="en-US" sz="2800" baseline="-25000" dirty="0">
                <a:ea typeface="Cambria Math" pitchFamily="18" charset="0"/>
              </a:rPr>
              <a:t>1 </a:t>
            </a:r>
            <a:r>
              <a:rPr lang="en-US" sz="2800" i="1" dirty="0"/>
              <a:t>w</a:t>
            </a:r>
            <a:r>
              <a:rPr lang="en-US" sz="2800" baseline="-25000" dirty="0">
                <a:ea typeface="Cambria Math" pitchFamily="18" charset="0"/>
              </a:rPr>
              <a:t>2</a:t>
            </a:r>
            <a:r>
              <a:rPr lang="en-US" sz="2800" dirty="0"/>
              <a:t>.</a:t>
            </a:r>
          </a:p>
          <a:p>
            <a:pPr>
              <a:spcBef>
                <a:spcPts val="600"/>
              </a:spcBef>
            </a:pPr>
            <a:r>
              <a:rPr lang="en-US" sz="2800" dirty="0"/>
              <a:t>If </a:t>
            </a:r>
            <a:r>
              <a:rPr lang="en-US" sz="2800" i="1" dirty="0"/>
              <a:t>w</a:t>
            </a:r>
            <a:r>
              <a:rPr lang="en-US" sz="2800" baseline="-25000" dirty="0">
                <a:ea typeface="Cambria Math" pitchFamily="18" charset="0"/>
              </a:rPr>
              <a:t>1  </a:t>
            </a:r>
            <a:r>
              <a:rPr lang="en-US" sz="2800" dirty="0"/>
              <a:t>= </a:t>
            </a:r>
            <a:r>
              <a:rPr lang="en-US" sz="2800" i="1" dirty="0" err="1"/>
              <a:t>abra</a:t>
            </a:r>
            <a:r>
              <a:rPr lang="en-US" sz="2800" dirty="0"/>
              <a:t>  and </a:t>
            </a:r>
            <a:r>
              <a:rPr lang="en-US" sz="2800" i="1" dirty="0"/>
              <a:t>w</a:t>
            </a:r>
            <a:r>
              <a:rPr lang="en-US" sz="2800" baseline="-25000" dirty="0">
                <a:ea typeface="Cambria Math" pitchFamily="18" charset="0"/>
              </a:rPr>
              <a:t>2  </a:t>
            </a:r>
            <a:r>
              <a:rPr lang="en-US" sz="2800" dirty="0"/>
              <a:t>= </a:t>
            </a:r>
            <a:r>
              <a:rPr lang="en-US" sz="2800" i="1" dirty="0" err="1"/>
              <a:t>cadabra</a:t>
            </a:r>
            <a:r>
              <a:rPr lang="en-US" sz="2800" dirty="0"/>
              <a:t>, the concatenation        </a:t>
            </a:r>
            <a:r>
              <a:rPr lang="en-US" sz="2800" i="1" dirty="0"/>
              <a:t>w</a:t>
            </a:r>
            <a:r>
              <a:rPr lang="en-US" sz="2800" baseline="-25000" dirty="0">
                <a:ea typeface="Cambria Math" pitchFamily="18" charset="0"/>
              </a:rPr>
              <a:t>1 </a:t>
            </a:r>
            <a:r>
              <a:rPr lang="en-US" sz="2800" i="1" dirty="0"/>
              <a:t>w</a:t>
            </a:r>
            <a:r>
              <a:rPr lang="en-US" sz="2800" baseline="-25000" dirty="0">
                <a:ea typeface="Cambria Math" pitchFamily="18" charset="0"/>
              </a:rPr>
              <a:t>2 </a:t>
            </a:r>
            <a:r>
              <a:rPr lang="en-US" sz="2800" dirty="0"/>
              <a:t>= </a:t>
            </a:r>
            <a:r>
              <a:rPr lang="en-US" sz="2800" i="1" dirty="0"/>
              <a:t>abracadabra.</a:t>
            </a:r>
            <a:endParaRPr lang="en-US" sz="2000" dirty="0"/>
          </a:p>
        </p:txBody>
      </p:sp>
    </p:spTree>
    <p:extLst>
      <p:ext uri="{BB962C8B-B14F-4D97-AF65-F5344CB8AC3E}">
        <p14:creationId xmlns:p14="http://schemas.microsoft.com/office/powerpoint/2010/main" val="4221506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a:xfrm>
            <a:off x="457200" y="1295400"/>
            <a:ext cx="8229600" cy="2286000"/>
          </a:xfrm>
        </p:spPr>
        <p:txBody>
          <a:bodyPr/>
          <a:lstStyle/>
          <a:p>
            <a:r>
              <a:rPr lang="en-US" b="1" dirty="0"/>
              <a:t>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r>
              <a:rPr lang="en-US" b="1" dirty="0"/>
              <a:t>Solution</a:t>
            </a:r>
            <a:r>
              <a:rPr lang="en-US" dirty="0"/>
              <a:t>: The length of a string can be recursively defined by:</a:t>
            </a:r>
          </a:p>
        </p:txBody>
      </p:sp>
      <p:graphicFrame>
        <p:nvGraphicFramePr>
          <p:cNvPr id="6" name="Object 3"/>
          <p:cNvGraphicFramePr>
            <a:graphicFrameLocks noChangeAspect="1"/>
          </p:cNvGraphicFramePr>
          <p:nvPr>
            <p:extLst>
              <p:ext uri="{D42A27DB-BD31-4B8C-83A1-F6EECF244321}">
                <p14:modId xmlns:p14="http://schemas.microsoft.com/office/powerpoint/2010/main" val="16852610"/>
              </p:ext>
            </p:extLst>
          </p:nvPr>
        </p:nvGraphicFramePr>
        <p:xfrm>
          <a:off x="762000" y="3639300"/>
          <a:ext cx="5715000" cy="1237500"/>
        </p:xfrm>
        <a:graphic>
          <a:graphicData uri="http://schemas.openxmlformats.org/presentationml/2006/ole">
            <mc:AlternateContent xmlns:mc="http://schemas.openxmlformats.org/markup-compatibility/2006">
              <mc:Choice xmlns:v="urn:schemas-microsoft-com:vml" Requires="v">
                <p:oleObj spid="_x0000_s40005" name="Equation" r:id="rId3" imgW="2286000" imgH="495000" progId="Equation.DSMT4">
                  <p:embed/>
                </p:oleObj>
              </mc:Choice>
              <mc:Fallback>
                <p:oleObj name="Equation" r:id="rId3" imgW="2286000" imgH="495000" progId="Equation.DSMT4">
                  <p:embed/>
                  <p:pic>
                    <p:nvPicPr>
                      <p:cNvPr id="0" name=""/>
                      <p:cNvPicPr/>
                      <p:nvPr/>
                    </p:nvPicPr>
                    <p:blipFill>
                      <a:blip r:embed="rId4"/>
                      <a:stretch>
                        <a:fillRect/>
                      </a:stretch>
                    </p:blipFill>
                    <p:spPr>
                      <a:xfrm>
                        <a:off x="762000" y="3639300"/>
                        <a:ext cx="5715000" cy="1237500"/>
                      </a:xfrm>
                      <a:prstGeom prst="rect">
                        <a:avLst/>
                      </a:prstGeom>
                    </p:spPr>
                  </p:pic>
                </p:oleObj>
              </mc:Fallback>
            </mc:AlternateContent>
          </a:graphicData>
        </a:graphic>
      </p:graphicFrame>
    </p:spTree>
    <p:extLst>
      <p:ext uri="{BB962C8B-B14F-4D97-AF65-F5344CB8AC3E}">
        <p14:creationId xmlns:p14="http://schemas.microsoft.com/office/powerpoint/2010/main" val="92510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r>
              <a:rPr lang="en-US" b="1" dirty="0"/>
              <a:t>Example</a:t>
            </a:r>
            <a:r>
              <a:rPr lang="en-US" dirty="0"/>
              <a:t>: Give a recursive definition of the set  of balanced parentheses </a:t>
            </a:r>
            <a:r>
              <a:rPr lang="en-US" i="1" dirty="0"/>
              <a:t>P</a:t>
            </a:r>
            <a:r>
              <a:rPr lang="en-US" dirty="0"/>
              <a:t>.</a:t>
            </a:r>
          </a:p>
          <a:p>
            <a:r>
              <a:rPr lang="en-US" b="1" dirty="0"/>
              <a:t>Solution</a:t>
            </a:r>
            <a:r>
              <a:rPr lang="en-US" dirty="0"/>
              <a:t>:</a:t>
            </a:r>
          </a:p>
          <a:p>
            <a:pPr lvl="1">
              <a:buNone/>
            </a:pPr>
            <a:r>
              <a:rPr lang="en-US" dirty="0">
                <a:ea typeface="Cambria Math" pitchFamily="18" charset="0"/>
              </a:rPr>
              <a:t>BASIS STEP:</a:t>
            </a:r>
            <a:r>
              <a:rPr lang="en-US" dirty="0"/>
              <a:t>  () </a:t>
            </a:r>
            <a:r>
              <a:rPr lang="en-US" dirty="0">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ea typeface="Cambria Math"/>
              </a:rPr>
              <a:t>∊</a:t>
            </a:r>
            <a:r>
              <a:rPr lang="en-US" dirty="0"/>
              <a:t> </a:t>
            </a:r>
            <a:r>
              <a:rPr lang="en-US" i="1" dirty="0"/>
              <a:t>P</a:t>
            </a:r>
            <a:r>
              <a:rPr lang="en-US" dirty="0"/>
              <a:t>, then</a:t>
            </a:r>
            <a:r>
              <a:rPr lang="en-US" b="1" dirty="0"/>
              <a:t>  </a:t>
            </a:r>
            <a:r>
              <a:rPr lang="en-US" dirty="0"/>
              <a:t>()</a:t>
            </a:r>
            <a:r>
              <a:rPr lang="en-US" i="1" dirty="0"/>
              <a:t> w </a:t>
            </a:r>
            <a:r>
              <a:rPr lang="en-US" dirty="0">
                <a:ea typeface="Cambria Math"/>
              </a:rPr>
              <a:t>∊</a:t>
            </a:r>
            <a:r>
              <a:rPr lang="en-US" dirty="0"/>
              <a:t> </a:t>
            </a:r>
            <a:r>
              <a:rPr lang="en-US" i="1" dirty="0"/>
              <a:t>P,  </a:t>
            </a:r>
            <a:r>
              <a:rPr lang="en-US" dirty="0"/>
              <a:t>(</a:t>
            </a:r>
            <a:r>
              <a:rPr lang="en-US" i="1" dirty="0"/>
              <a:t>w</a:t>
            </a:r>
            <a:r>
              <a:rPr lang="en-US" dirty="0"/>
              <a:t>)</a:t>
            </a:r>
            <a:r>
              <a:rPr lang="en-US" i="1" dirty="0"/>
              <a:t> </a:t>
            </a:r>
            <a:r>
              <a:rPr lang="en-US" dirty="0">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extLst>
      <p:ext uri="{BB962C8B-B14F-4D97-AF65-F5344CB8AC3E}">
        <p14:creationId xmlns:p14="http://schemas.microsoft.com/office/powerpoint/2010/main" val="1443481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Well-Formed Formulae in Propositional Logic</a:t>
            </a:r>
          </a:p>
        </p:txBody>
      </p:sp>
      <p:sp>
        <p:nvSpPr>
          <p:cNvPr id="3" name="Content Placeholder 2"/>
          <p:cNvSpPr>
            <a:spLocks noGrp="1"/>
          </p:cNvSpPr>
          <p:nvPr>
            <p:ph idx="1"/>
          </p:nvPr>
        </p:nvSpPr>
        <p:spPr>
          <a:xfrm>
            <a:off x="457200" y="1295400"/>
            <a:ext cx="8321040" cy="5257800"/>
          </a:xfrm>
        </p:spPr>
        <p:txBody>
          <a:bodyPr/>
          <a:lstStyle/>
          <a:p>
            <a:r>
              <a:rPr lang="en-US" sz="2800" b="1" dirty="0"/>
              <a:t>Definition</a:t>
            </a:r>
            <a:r>
              <a:rPr lang="en-US" sz="2800" dirty="0"/>
              <a:t>: The set of </a:t>
            </a:r>
            <a:r>
              <a:rPr lang="en-US" sz="2800" i="1" dirty="0"/>
              <a:t>well-formed formulae </a:t>
            </a:r>
            <a:r>
              <a:rPr lang="en-US" sz="2800" dirty="0"/>
              <a:t>in propositional logic involving </a:t>
            </a:r>
            <a:r>
              <a:rPr lang="en-US" sz="2800" b="1" dirty="0"/>
              <a:t>T</a:t>
            </a:r>
            <a:r>
              <a:rPr lang="en-US" sz="2800" dirty="0"/>
              <a:t>, </a:t>
            </a:r>
            <a:r>
              <a:rPr lang="en-US" sz="2800" b="1" dirty="0"/>
              <a:t>F</a:t>
            </a:r>
            <a:r>
              <a:rPr lang="en-US" sz="2800" dirty="0"/>
              <a:t>, propositional variables, and operators from the set {</a:t>
            </a:r>
            <a:r>
              <a:rPr lang="en-US" sz="2800" dirty="0">
                <a:ea typeface="Cambria Math"/>
              </a:rPr>
              <a:t>¬,∧,∨,→,↔</a:t>
            </a:r>
            <a:r>
              <a:rPr lang="en-US" sz="2800" dirty="0"/>
              <a:t>}.</a:t>
            </a:r>
          </a:p>
          <a:p>
            <a:pPr lvl="1">
              <a:buNone/>
            </a:pPr>
            <a:r>
              <a:rPr lang="en-US" sz="2400" dirty="0">
                <a:ea typeface="Cambria Math" pitchFamily="18" charset="0"/>
              </a:rPr>
              <a:t>BASIS STEP:</a:t>
            </a:r>
            <a:r>
              <a:rPr lang="en-US" sz="2400" dirty="0"/>
              <a:t>  </a:t>
            </a:r>
            <a:r>
              <a:rPr lang="en-US" sz="2400" b="1" dirty="0"/>
              <a:t>T</a:t>
            </a:r>
            <a:r>
              <a:rPr lang="en-US" sz="2400" dirty="0"/>
              <a:t>,</a:t>
            </a:r>
            <a:r>
              <a:rPr lang="en-US" sz="2400" b="1" dirty="0"/>
              <a:t>F</a:t>
            </a:r>
            <a:r>
              <a:rPr lang="en-US" sz="2400" dirty="0"/>
              <a:t>, and </a:t>
            </a:r>
            <a:r>
              <a:rPr lang="en-US" sz="2400" i="1" dirty="0"/>
              <a:t>s</a:t>
            </a:r>
            <a:r>
              <a:rPr lang="en-US" sz="2400" dirty="0"/>
              <a:t>, where </a:t>
            </a:r>
            <a:r>
              <a:rPr lang="en-US" sz="2400" i="1" dirty="0"/>
              <a:t>s</a:t>
            </a:r>
            <a:r>
              <a:rPr lang="en-US" sz="2400" dirty="0"/>
              <a:t> is a propositional variable, are well-formed formulae.</a:t>
            </a:r>
            <a:endParaRPr lang="en-US" sz="2400" i="1" dirty="0"/>
          </a:p>
          <a:p>
            <a:pPr lvl="1">
              <a:buNone/>
            </a:pPr>
            <a:r>
              <a:rPr lang="en-US" sz="2400" dirty="0"/>
              <a:t>RECURSIVE STEP: If </a:t>
            </a:r>
            <a:r>
              <a:rPr lang="en-US" sz="2400" i="1" dirty="0"/>
              <a:t>E</a:t>
            </a:r>
            <a:r>
              <a:rPr lang="en-US" sz="2400" dirty="0"/>
              <a:t> and </a:t>
            </a:r>
            <a:r>
              <a:rPr lang="en-US" sz="2400" i="1" dirty="0"/>
              <a:t>F</a:t>
            </a:r>
            <a:r>
              <a:rPr lang="en-US" sz="2400" dirty="0"/>
              <a:t> are well formed formulae, then (</a:t>
            </a:r>
            <a:r>
              <a:rPr lang="en-US" sz="2400" dirty="0">
                <a:ea typeface="Cambria Math"/>
              </a:rPr>
              <a:t>¬</a:t>
            </a:r>
            <a:r>
              <a:rPr lang="en-US" sz="2400" i="1" dirty="0"/>
              <a:t> E</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are well-formed formulae.</a:t>
            </a:r>
          </a:p>
          <a:p>
            <a:r>
              <a:rPr lang="en-US" sz="2800" b="1" dirty="0"/>
              <a:t>Examples</a:t>
            </a:r>
            <a:r>
              <a:rPr lang="en-US" sz="2800" dirty="0"/>
              <a:t>: ((</a:t>
            </a:r>
            <a:r>
              <a:rPr lang="en-US" sz="2800" i="1" dirty="0"/>
              <a:t>p</a:t>
            </a:r>
            <a:r>
              <a:rPr lang="en-US" sz="2800" dirty="0"/>
              <a:t> </a:t>
            </a:r>
            <a:r>
              <a:rPr lang="en-US" sz="2800" dirty="0">
                <a:ea typeface="Cambria Math"/>
              </a:rPr>
              <a:t>∨</a:t>
            </a:r>
            <a:r>
              <a:rPr lang="en-US" sz="2800" i="1" dirty="0">
                <a:ea typeface="Cambria Math"/>
              </a:rPr>
              <a:t>q</a:t>
            </a:r>
            <a:r>
              <a:rPr lang="en-US" sz="2800" dirty="0">
                <a:ea typeface="Cambria Math"/>
              </a:rPr>
              <a:t>) → (</a:t>
            </a:r>
            <a:r>
              <a:rPr lang="en-US" sz="2800" i="1" dirty="0">
                <a:ea typeface="Cambria Math"/>
              </a:rPr>
              <a:t>q</a:t>
            </a:r>
            <a:r>
              <a:rPr lang="en-US" sz="2800" dirty="0">
                <a:ea typeface="Cambria Math"/>
              </a:rPr>
              <a:t> ∧ </a:t>
            </a:r>
            <a:r>
              <a:rPr lang="en-US" sz="2800" b="1" dirty="0">
                <a:ea typeface="Cambria Math"/>
              </a:rPr>
              <a:t>F</a:t>
            </a:r>
            <a:r>
              <a:rPr lang="en-US" sz="2800" dirty="0">
                <a:ea typeface="Cambria Math"/>
              </a:rPr>
              <a:t>)) is a well-formed formula.</a:t>
            </a:r>
          </a:p>
          <a:p>
            <a:pPr algn="ctr"/>
            <a:r>
              <a:rPr lang="en-US" sz="2800" i="1" dirty="0" err="1">
                <a:ea typeface="Cambria Math"/>
              </a:rPr>
              <a:t>pq</a:t>
            </a:r>
            <a:r>
              <a:rPr lang="en-US" sz="2800" i="1" dirty="0">
                <a:ea typeface="Cambria Math"/>
              </a:rPr>
              <a:t> </a:t>
            </a:r>
            <a:r>
              <a:rPr lang="en-US" sz="2800" dirty="0">
                <a:ea typeface="Cambria Math"/>
              </a:rPr>
              <a:t>∧  is not a  well formed formula.</a:t>
            </a:r>
            <a:endParaRPr lang="en-US" sz="2800" dirty="0"/>
          </a:p>
        </p:txBody>
      </p:sp>
    </p:spTree>
    <p:extLst>
      <p:ext uri="{BB962C8B-B14F-4D97-AF65-F5344CB8AC3E}">
        <p14:creationId xmlns:p14="http://schemas.microsoft.com/office/powerpoint/2010/main" val="3997287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r>
              <a:rPr lang="en-US" sz="2800" b="1" dirty="0"/>
              <a:t>Definition</a:t>
            </a:r>
            <a:r>
              <a:rPr lang="en-US" sz="2800" dirty="0"/>
              <a:t>: The set of </a:t>
            </a:r>
            <a:r>
              <a:rPr lang="en-US" sz="2800" i="1" dirty="0"/>
              <a:t>rooted trees, </a:t>
            </a:r>
            <a:r>
              <a:rPr lang="en-US" sz="2800" dirty="0"/>
              <a:t>where a rooted tree consists of a set of vertices containing a distinguished vertex called the </a:t>
            </a:r>
            <a:r>
              <a:rPr lang="en-US" sz="2800" i="1" dirty="0"/>
              <a:t>root</a:t>
            </a:r>
            <a:r>
              <a:rPr lang="en-US" sz="2800" dirty="0"/>
              <a:t>, and edges connecting these vertices, can be defined recursively by these steps:</a:t>
            </a:r>
          </a:p>
          <a:p>
            <a:pPr lvl="1">
              <a:buNone/>
            </a:pPr>
            <a:r>
              <a:rPr lang="en-US" sz="2400" dirty="0">
                <a:ea typeface="Cambria Math" pitchFamily="18" charset="0"/>
              </a:rPr>
              <a:t>BASIS STEP:</a:t>
            </a:r>
            <a:r>
              <a:rPr lang="en-US" sz="2400" dirty="0"/>
              <a:t>  A single vertex </a:t>
            </a:r>
            <a:r>
              <a:rPr lang="en-US" sz="2400" i="1" dirty="0"/>
              <a:t>r</a:t>
            </a:r>
            <a:r>
              <a:rPr lang="en-US" sz="2400" dirty="0"/>
              <a:t> is a rooted tree.</a:t>
            </a:r>
            <a:endParaRPr lang="en-US" sz="2400" i="1" dirty="0"/>
          </a:p>
          <a:p>
            <a:pPr lvl="1">
              <a:buNone/>
            </a:pPr>
            <a:r>
              <a:rPr lang="en-US" sz="2400" dirty="0"/>
              <a:t>RECURSIVE STEP: Suppose that </a:t>
            </a:r>
            <a:r>
              <a:rPr lang="en-US" sz="2400" i="1" dirty="0"/>
              <a:t>T</a:t>
            </a:r>
            <a:r>
              <a:rPr lang="en-US" sz="2400" baseline="-25000" dirty="0">
                <a:ea typeface="Cambria Math" pitchFamily="18" charset="0"/>
              </a:rPr>
              <a:t>1</a:t>
            </a:r>
            <a:r>
              <a:rPr lang="en-US" sz="2400" dirty="0"/>
              <a:t>, </a:t>
            </a:r>
            <a:r>
              <a:rPr lang="en-US" sz="2400" i="1" dirty="0"/>
              <a:t>T</a:t>
            </a:r>
            <a:r>
              <a:rPr lang="en-US" sz="2400" baseline="-25000" dirty="0">
                <a:ea typeface="Cambria Math" pitchFamily="18" charset="0"/>
              </a:rPr>
              <a:t>2</a:t>
            </a:r>
            <a:r>
              <a:rPr lang="en-US" sz="2400" dirty="0"/>
              <a:t>, …,</a:t>
            </a:r>
            <a:r>
              <a:rPr lang="en-US" sz="2400" i="1" dirty="0" err="1"/>
              <a:t>T</a:t>
            </a:r>
            <a:r>
              <a:rPr lang="en-US" sz="2400" i="1" baseline="-25000" dirty="0" err="1">
                <a:ea typeface="Cambria Math" pitchFamily="18" charset="0"/>
              </a:rPr>
              <a:t>n</a:t>
            </a:r>
            <a:r>
              <a:rPr lang="en-US" sz="2400" dirty="0"/>
              <a:t> are disjoint rooted trees with roots </a:t>
            </a:r>
            <a:r>
              <a:rPr lang="en-US" sz="2400" i="1" dirty="0"/>
              <a:t>r</a:t>
            </a:r>
            <a:r>
              <a:rPr lang="en-US" sz="2400" baseline="-25000" dirty="0">
                <a:ea typeface="Cambria Math" pitchFamily="18" charset="0"/>
              </a:rPr>
              <a:t>1</a:t>
            </a:r>
            <a:r>
              <a:rPr lang="en-US" sz="2400" dirty="0"/>
              <a:t>, </a:t>
            </a:r>
            <a:r>
              <a:rPr lang="en-US" sz="2400" i="1" dirty="0"/>
              <a:t>r</a:t>
            </a:r>
            <a:r>
              <a:rPr lang="en-US" sz="2400" baseline="-25000" dirty="0">
                <a:ea typeface="Cambria Math" pitchFamily="18" charset="0"/>
              </a:rPr>
              <a:t>2</a:t>
            </a:r>
            <a:r>
              <a:rPr lang="en-US" sz="2400" dirty="0"/>
              <a:t>,…,</a:t>
            </a:r>
            <a:r>
              <a:rPr lang="en-US" sz="2400" i="1" dirty="0" err="1"/>
              <a:t>r</a:t>
            </a:r>
            <a:r>
              <a:rPr lang="en-US" sz="2400" i="1" baseline="-25000" dirty="0" err="1"/>
              <a:t>n</a:t>
            </a:r>
            <a:r>
              <a:rPr lang="en-US" sz="2400" dirty="0"/>
              <a:t>, respectively. Then the graph formed by starting with a root </a:t>
            </a:r>
            <a:r>
              <a:rPr lang="en-US" sz="2400" i="1" dirty="0"/>
              <a:t>r</a:t>
            </a:r>
            <a:r>
              <a:rPr lang="en-US" sz="2400" dirty="0"/>
              <a:t>, which is not in any of the rooted trees</a:t>
            </a:r>
            <a:r>
              <a:rPr lang="en-US" sz="2400" i="1" dirty="0"/>
              <a:t> T</a:t>
            </a:r>
            <a:r>
              <a:rPr lang="en-US" sz="2400" baseline="-25000" dirty="0">
                <a:ea typeface="Cambria Math" pitchFamily="18" charset="0"/>
              </a:rPr>
              <a:t>1</a:t>
            </a:r>
            <a:r>
              <a:rPr lang="en-US" sz="2400" dirty="0"/>
              <a:t>, </a:t>
            </a:r>
            <a:r>
              <a:rPr lang="en-US" sz="2400" i="1" dirty="0"/>
              <a:t>T</a:t>
            </a:r>
            <a:r>
              <a:rPr lang="en-US" sz="2400" baseline="-25000" dirty="0">
                <a:ea typeface="Cambria Math" pitchFamily="18" charset="0"/>
              </a:rPr>
              <a:t>2</a:t>
            </a:r>
            <a:r>
              <a:rPr lang="en-US" sz="2400" dirty="0"/>
              <a:t>, …,</a:t>
            </a:r>
            <a:r>
              <a:rPr lang="en-US" sz="2400" i="1" dirty="0" err="1"/>
              <a:t>T</a:t>
            </a:r>
            <a:r>
              <a:rPr lang="en-US" sz="2400" i="1" baseline="-25000" dirty="0" err="1">
                <a:ea typeface="Cambria Math" pitchFamily="18" charset="0"/>
              </a:rPr>
              <a:t>n</a:t>
            </a:r>
            <a:r>
              <a:rPr lang="en-US" sz="2400" dirty="0"/>
              <a:t>, and adding an edge from </a:t>
            </a:r>
            <a:r>
              <a:rPr lang="en-US" sz="2400" i="1" dirty="0"/>
              <a:t>r</a:t>
            </a:r>
            <a:r>
              <a:rPr lang="en-US" sz="2400" dirty="0"/>
              <a:t> to each of the vertices </a:t>
            </a:r>
            <a:r>
              <a:rPr lang="en-US" sz="2400" i="1" dirty="0"/>
              <a:t>r</a:t>
            </a:r>
            <a:r>
              <a:rPr lang="en-US" sz="2400" baseline="-25000" dirty="0">
                <a:ea typeface="Cambria Math" pitchFamily="18" charset="0"/>
              </a:rPr>
              <a:t>1</a:t>
            </a:r>
            <a:r>
              <a:rPr lang="en-US" sz="2400" dirty="0"/>
              <a:t>, </a:t>
            </a:r>
            <a:r>
              <a:rPr lang="en-US" sz="2400" i="1" dirty="0"/>
              <a:t>r</a:t>
            </a:r>
            <a:r>
              <a:rPr lang="en-US" sz="2400" baseline="-25000" dirty="0">
                <a:ea typeface="Cambria Math" pitchFamily="18" charset="0"/>
              </a:rPr>
              <a:t>2</a:t>
            </a:r>
            <a:r>
              <a:rPr lang="en-US" sz="2400" dirty="0"/>
              <a:t>,…,</a:t>
            </a:r>
            <a:r>
              <a:rPr lang="en-US" sz="2400" i="1" dirty="0" err="1"/>
              <a:t>r</a:t>
            </a:r>
            <a:r>
              <a:rPr lang="en-US" sz="2400" i="1" baseline="-25000" dirty="0" err="1"/>
              <a:t>n</a:t>
            </a:r>
            <a:r>
              <a:rPr lang="en-US" sz="2400" dirty="0"/>
              <a:t>, is also a rooted tree.</a:t>
            </a:r>
          </a:p>
        </p:txBody>
      </p:sp>
    </p:spTree>
    <p:extLst>
      <p:ext uri="{BB962C8B-B14F-4D97-AF65-F5344CB8AC3E}">
        <p14:creationId xmlns:p14="http://schemas.microsoft.com/office/powerpoint/2010/main" val="19584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Climbing an Infinite Ladder</a:t>
            </a:r>
            <a:endParaRPr lang="en-US" sz="1500" dirty="0"/>
          </a:p>
        </p:txBody>
      </p:sp>
      <p:sp>
        <p:nvSpPr>
          <p:cNvPr id="9" name="Content Placeholder 2"/>
          <p:cNvSpPr>
            <a:spLocks noGrp="1"/>
          </p:cNvSpPr>
          <p:nvPr>
            <p:ph idx="1"/>
          </p:nvPr>
        </p:nvSpPr>
        <p:spPr>
          <a:xfrm>
            <a:off x="457200" y="1295400"/>
            <a:ext cx="5638800" cy="5212080"/>
          </a:xfrm>
        </p:spPr>
        <p:txBody>
          <a:bodyPr/>
          <a:lstStyle/>
          <a:p>
            <a:r>
              <a:rPr lang="en-US" sz="2200" dirty="0"/>
              <a:t>Suppose we have an infinite ladder:</a:t>
            </a:r>
          </a:p>
          <a:p>
            <a:pPr marL="342900" indent="-342900">
              <a:buFont typeface="+mj-lt"/>
              <a:buAutoNum type="arabicPeriod"/>
            </a:pPr>
            <a:r>
              <a:rPr lang="en-US" sz="2200" dirty="0"/>
              <a:t>We can reach the first rung of the ladder.</a:t>
            </a:r>
          </a:p>
          <a:p>
            <a:pPr marL="342900" indent="-342900">
              <a:buFont typeface="+mj-lt"/>
              <a:buAutoNum type="arabicPeriod"/>
            </a:pPr>
            <a:r>
              <a:rPr lang="en-US" sz="2200" dirty="0"/>
              <a:t>If we can reach a particular rung of the ladder, then we can reach the next rung.</a:t>
            </a:r>
          </a:p>
          <a:p>
            <a:r>
              <a:rPr lang="en-US" sz="2200" dirty="0"/>
              <a:t>From (1), we can reach the first rung. Then by applying (2), we can reach the second rung. Applying (2) again, the third rung. And so on.  We can apply (2) any number of times to reach any particular rung, no matter how high up.</a:t>
            </a:r>
          </a:p>
          <a:p>
            <a:r>
              <a:rPr lang="en-US" sz="2200" dirty="0"/>
              <a:t>This example motivates proof by mathematical induction.</a:t>
            </a:r>
          </a:p>
        </p:txBody>
      </p:sp>
      <p:pic>
        <p:nvPicPr>
          <p:cNvPr id="21" name="Picture 3" descr="Climbing an infinite ladde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019798" y="1066800"/>
            <a:ext cx="2959906" cy="530352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endParaRPr lang="en-IN" sz="1200" dirty="0">
              <a:hlinkClick r:id="rId4" action="ppaction://hlinksldjump"/>
            </a:endParaRP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8" name="Picture 2" descr="Building up rooted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8229600" cy="2836288"/>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257800"/>
            <a:ext cx="8229600" cy="1143000"/>
          </a:xfrm>
        </p:spPr>
        <p:txBody>
          <a:bodyPr/>
          <a:lstStyle/>
          <a:p>
            <a:pPr>
              <a:buClr>
                <a:schemeClr val="accent1"/>
              </a:buClr>
            </a:pPr>
            <a:r>
              <a:rPr lang="en-US" sz="2400" dirty="0"/>
              <a:t> Trees are studied extensively in Chapter </a:t>
            </a:r>
            <a:r>
              <a:rPr lang="en-US" sz="2400" dirty="0">
                <a:ea typeface="Cambria Math" pitchFamily="18" charset="0"/>
              </a:rPr>
              <a:t>11</a:t>
            </a:r>
            <a:r>
              <a:rPr lang="en-US" sz="2400" dirty="0"/>
              <a:t>.</a:t>
            </a:r>
          </a:p>
          <a:p>
            <a:pPr>
              <a:buClr>
                <a:schemeClr val="accent1"/>
              </a:buClr>
            </a:pPr>
            <a:r>
              <a:rPr lang="en-US" sz="2400" dirty="0"/>
              <a:t> Next we look at a special type of tree, the full binary tree.</a:t>
            </a:r>
          </a:p>
        </p:txBody>
      </p:sp>
      <p:sp>
        <p:nvSpPr>
          <p:cNvPr id="11"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1702417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1</a:t>
            </a:r>
          </a:p>
        </p:txBody>
      </p:sp>
      <p:sp>
        <p:nvSpPr>
          <p:cNvPr id="3" name="Content Placeholder 2"/>
          <p:cNvSpPr>
            <a:spLocks noGrp="1"/>
          </p:cNvSpPr>
          <p:nvPr>
            <p:ph idx="1"/>
          </p:nvPr>
        </p:nvSpPr>
        <p:spPr/>
        <p:txBody>
          <a:bodyPr/>
          <a:lstStyle/>
          <a:p>
            <a:r>
              <a:rPr lang="en-US" b="1" dirty="0"/>
              <a:t>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subtree </a:t>
            </a:r>
            <a:r>
              <a:rPr lang="en-US" i="1" dirty="0"/>
              <a:t>T</a:t>
            </a:r>
            <a:r>
              <a:rPr lang="en-US" baseline="-25000" dirty="0">
                <a:latin typeface="Cambria Math" pitchFamily="18" charset="0"/>
                <a:ea typeface="Cambria Math" pitchFamily="18" charset="0"/>
              </a:rPr>
              <a:t>1</a:t>
            </a:r>
            <a:r>
              <a:rPr lang="en-US" dirty="0"/>
              <a:t> and the right subtree </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003950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6" name="Picture 2" descr="Building up full binary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057400"/>
            <a:ext cx="8229600" cy="313693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3"/>
          <p:cNvSpPr>
            <a:spLocks noGrp="1"/>
          </p:cNvSpPr>
          <p:nvPr>
            <p:ph type="body" sz="quarter" idx="12"/>
          </p:nvPr>
        </p:nvSpPr>
        <p:spPr>
          <a:xfrm>
            <a:off x="3467512" y="6477000"/>
            <a:ext cx="2208976"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4258163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and Recursively Defined Sets</a:t>
            </a:r>
          </a:p>
        </p:txBody>
      </p:sp>
      <p:sp>
        <p:nvSpPr>
          <p:cNvPr id="3" name="Content Placeholder 2"/>
          <p:cNvSpPr>
            <a:spLocks noGrp="1"/>
          </p:cNvSpPr>
          <p:nvPr>
            <p:ph idx="1"/>
          </p:nvPr>
        </p:nvSpPr>
        <p:spPr>
          <a:xfrm>
            <a:off x="457200" y="1295400"/>
            <a:ext cx="8412480" cy="5257800"/>
          </a:xfrm>
        </p:spPr>
        <p:txBody>
          <a:bodyPr/>
          <a:lstStyle/>
          <a:p>
            <a:pPr>
              <a:lnSpc>
                <a:spcPct val="85000"/>
              </a:lnSpc>
              <a:spcBef>
                <a:spcPts val="0"/>
              </a:spcBef>
            </a:pPr>
            <a:r>
              <a:rPr lang="en-US" sz="2400" b="1" dirty="0"/>
              <a:t>Example</a:t>
            </a:r>
            <a:r>
              <a:rPr lang="en-US" sz="2400" dirty="0"/>
              <a:t>:  Show that the set S defined  by specifying that </a:t>
            </a:r>
            <a:r>
              <a:rPr lang="en-US" sz="2400" dirty="0">
                <a:ea typeface="Cambria Math" pitchFamily="18" charset="0"/>
              </a:rPr>
              <a:t>3</a:t>
            </a:r>
            <a:r>
              <a:rPr lang="en-US" sz="2400" dirty="0">
                <a:ea typeface="Cambria Math"/>
              </a:rPr>
              <a:t> ∊</a:t>
            </a:r>
            <a:r>
              <a:rPr lang="en-US" sz="2400" i="1" dirty="0"/>
              <a:t> </a:t>
            </a:r>
            <a:r>
              <a:rPr lang="en-US" sz="2400" dirty="0"/>
              <a:t>S and that if </a:t>
            </a:r>
            <a:r>
              <a:rPr lang="en-US" sz="2400" i="1" dirty="0"/>
              <a:t>x</a:t>
            </a:r>
            <a:r>
              <a:rPr lang="en-US" sz="2400" dirty="0"/>
              <a:t> </a:t>
            </a:r>
            <a:r>
              <a:rPr lang="en-US" sz="2400" dirty="0">
                <a:ea typeface="Cambria Math"/>
              </a:rPr>
              <a:t>∊</a:t>
            </a:r>
            <a:r>
              <a:rPr lang="en-US" sz="2400" dirty="0"/>
              <a:t> </a:t>
            </a:r>
            <a:r>
              <a:rPr lang="en-US" sz="2400" i="1" dirty="0"/>
              <a:t>S</a:t>
            </a:r>
            <a:r>
              <a:rPr lang="en-US" sz="2400" dirty="0"/>
              <a:t> and </a:t>
            </a:r>
            <a:r>
              <a:rPr lang="en-US" sz="2400" i="1" dirty="0"/>
              <a:t>y</a:t>
            </a:r>
            <a:r>
              <a:rPr lang="en-US" sz="2400" dirty="0">
                <a:ea typeface="Cambria Math"/>
              </a:rPr>
              <a:t> ∊</a:t>
            </a:r>
            <a:r>
              <a:rPr lang="en-US" sz="2400" dirty="0"/>
              <a:t>  </a:t>
            </a:r>
            <a:r>
              <a:rPr lang="en-US" sz="2400" i="1" dirty="0"/>
              <a:t>S</a:t>
            </a:r>
            <a:r>
              <a:rPr lang="en-US" sz="2400" dirty="0"/>
              <a:t>, then </a:t>
            </a:r>
            <a:r>
              <a:rPr lang="en-US" sz="2400" i="1" dirty="0"/>
              <a:t>x + y</a:t>
            </a:r>
            <a:r>
              <a:rPr lang="en-US" sz="2400" dirty="0"/>
              <a:t> is in </a:t>
            </a:r>
            <a:r>
              <a:rPr lang="en-US" sz="2400" i="1" dirty="0"/>
              <a:t>S, </a:t>
            </a:r>
            <a:r>
              <a:rPr lang="en-US" sz="2400" dirty="0"/>
              <a:t>is</a:t>
            </a:r>
            <a:r>
              <a:rPr lang="en-US" sz="2400" i="1" dirty="0"/>
              <a:t> </a:t>
            </a:r>
            <a:r>
              <a:rPr lang="en-US" sz="2400" dirty="0"/>
              <a:t>the set of all positive integers that are multiples of </a:t>
            </a:r>
            <a:r>
              <a:rPr lang="en-US" sz="2400" dirty="0">
                <a:ea typeface="Cambria Math" pitchFamily="18" charset="0"/>
              </a:rPr>
              <a:t>3</a:t>
            </a:r>
            <a:r>
              <a:rPr lang="en-US" sz="2400" dirty="0"/>
              <a:t>.</a:t>
            </a:r>
          </a:p>
          <a:p>
            <a:pPr>
              <a:lnSpc>
                <a:spcPct val="85000"/>
              </a:lnSpc>
              <a:spcBef>
                <a:spcPts val="0"/>
              </a:spcBef>
            </a:pPr>
            <a:r>
              <a:rPr lang="en-US" sz="2400" b="1" dirty="0"/>
              <a:t>Solution</a:t>
            </a:r>
            <a:r>
              <a:rPr lang="en-US" sz="2400" dirty="0"/>
              <a:t>: Let </a:t>
            </a:r>
            <a:r>
              <a:rPr lang="en-US" sz="2400" i="1" dirty="0"/>
              <a:t>A</a:t>
            </a:r>
            <a:r>
              <a:rPr lang="en-US" sz="2400" dirty="0"/>
              <a:t> be the set of all positive integers divisible by </a:t>
            </a:r>
            <a:r>
              <a:rPr lang="en-US" sz="2400" dirty="0">
                <a:ea typeface="Cambria Math" pitchFamily="18" charset="0"/>
              </a:rPr>
              <a:t>3</a:t>
            </a:r>
            <a:r>
              <a:rPr lang="en-US" sz="2400" dirty="0"/>
              <a:t>. To prove that </a:t>
            </a:r>
            <a:r>
              <a:rPr lang="en-US" sz="2400" i="1" dirty="0"/>
              <a:t>A</a:t>
            </a:r>
            <a:r>
              <a:rPr lang="en-US" sz="2400" dirty="0"/>
              <a:t> = </a:t>
            </a:r>
            <a:r>
              <a:rPr lang="en-US" sz="2400" i="1" dirty="0"/>
              <a:t>S</a:t>
            </a:r>
            <a:r>
              <a:rPr lang="en-US" sz="2400" dirty="0"/>
              <a:t>, show that </a:t>
            </a:r>
            <a:r>
              <a:rPr lang="en-US" sz="2400" i="1" dirty="0"/>
              <a:t>A</a:t>
            </a:r>
            <a:r>
              <a:rPr lang="en-US" sz="2400" dirty="0"/>
              <a:t> is a subset of </a:t>
            </a:r>
            <a:r>
              <a:rPr lang="en-US" sz="2400" i="1" dirty="0"/>
              <a:t>S</a:t>
            </a:r>
            <a:r>
              <a:rPr lang="en-US" sz="2400" dirty="0"/>
              <a:t> and </a:t>
            </a:r>
            <a:r>
              <a:rPr lang="en-US" sz="2400" i="1" dirty="0"/>
              <a:t>S</a:t>
            </a:r>
            <a:r>
              <a:rPr lang="en-US" sz="2400" dirty="0"/>
              <a:t> is a subset of </a:t>
            </a:r>
            <a:r>
              <a:rPr lang="en-US" sz="2400" i="1" dirty="0"/>
              <a:t>A</a:t>
            </a:r>
            <a:r>
              <a:rPr lang="en-US" sz="2400" dirty="0"/>
              <a:t>. </a:t>
            </a:r>
          </a:p>
          <a:p>
            <a:pPr lvl="1">
              <a:lnSpc>
                <a:spcPct val="85000"/>
              </a:lnSpc>
              <a:spcBef>
                <a:spcPts val="0"/>
              </a:spcBef>
            </a:pPr>
            <a:r>
              <a:rPr lang="en-US" sz="2000" dirty="0"/>
              <a:t>A</a:t>
            </a:r>
            <a:r>
              <a:rPr lang="en-US" sz="2000" dirty="0">
                <a:ea typeface="Cambria Math"/>
              </a:rPr>
              <a:t>⊂</a:t>
            </a:r>
            <a:r>
              <a:rPr lang="en-US" sz="2000" dirty="0"/>
              <a:t> S: Let P(</a:t>
            </a:r>
            <a:r>
              <a:rPr lang="en-US" sz="2000" i="1" dirty="0"/>
              <a:t>n</a:t>
            </a:r>
            <a:r>
              <a:rPr lang="en-US" sz="2000" dirty="0"/>
              <a:t>) be the statement that </a:t>
            </a:r>
            <a:r>
              <a:rPr lang="en-US" sz="2000" dirty="0">
                <a:ea typeface="Cambria Math" pitchFamily="18" charset="0"/>
              </a:rPr>
              <a:t>3</a:t>
            </a:r>
            <a:r>
              <a:rPr lang="en-US" sz="2000" i="1" dirty="0"/>
              <a:t>n</a:t>
            </a:r>
            <a:r>
              <a:rPr lang="en-US" sz="2000" dirty="0"/>
              <a:t> belongs to </a:t>
            </a:r>
            <a:r>
              <a:rPr lang="en-US" sz="2000" i="1" dirty="0"/>
              <a:t>S</a:t>
            </a:r>
            <a:r>
              <a:rPr lang="en-US" sz="2000" dirty="0"/>
              <a:t>. </a:t>
            </a:r>
          </a:p>
          <a:p>
            <a:pPr marL="457200" lvl="2" indent="0">
              <a:lnSpc>
                <a:spcPct val="85000"/>
              </a:lnSpc>
              <a:spcBef>
                <a:spcPts val="0"/>
              </a:spcBef>
              <a:buNone/>
            </a:pPr>
            <a:r>
              <a:rPr lang="en-US" sz="1800" dirty="0"/>
              <a:t>BASIS STEP: </a:t>
            </a:r>
            <a:r>
              <a:rPr lang="en-US" sz="1800" dirty="0">
                <a:ea typeface="Cambria Math" pitchFamily="18" charset="0"/>
              </a:rPr>
              <a:t>3</a:t>
            </a:r>
            <a:r>
              <a:rPr lang="en-US" sz="1800" dirty="0">
                <a:ea typeface="Cambria Math"/>
              </a:rPr>
              <a:t>∙1 = 3 ∊</a:t>
            </a:r>
            <a:r>
              <a:rPr lang="en-US" sz="1800" i="1" dirty="0"/>
              <a:t> </a:t>
            </a:r>
            <a:r>
              <a:rPr lang="en-US" sz="1800" dirty="0"/>
              <a:t>S, by the first part of recursive definition.</a:t>
            </a:r>
          </a:p>
          <a:p>
            <a:pPr marL="457200" lvl="2" indent="0">
              <a:lnSpc>
                <a:spcPct val="85000"/>
              </a:lnSpc>
              <a:spcBef>
                <a:spcPts val="0"/>
              </a:spcBef>
              <a:buNone/>
            </a:pPr>
            <a:r>
              <a:rPr lang="en-US" sz="1800" dirty="0"/>
              <a:t>INDUCTIVE STEP: Assume </a:t>
            </a:r>
            <a:r>
              <a:rPr lang="en-US" sz="1800" i="1" dirty="0"/>
              <a:t>P</a:t>
            </a:r>
            <a:r>
              <a:rPr lang="en-US" sz="1800" dirty="0"/>
              <a:t>(</a:t>
            </a:r>
            <a:r>
              <a:rPr lang="en-US" sz="1800" i="1" dirty="0"/>
              <a:t>k</a:t>
            </a:r>
            <a:r>
              <a:rPr lang="en-US" sz="1800" dirty="0"/>
              <a:t>) is true. By the second part of the recursive definition, if </a:t>
            </a:r>
            <a:r>
              <a:rPr lang="en-US" sz="1800" dirty="0">
                <a:ea typeface="Cambria Math"/>
              </a:rPr>
              <a:t>3</a:t>
            </a:r>
            <a:r>
              <a:rPr lang="en-US" sz="1800" i="1" dirty="0">
                <a:ea typeface="Cambria Math"/>
              </a:rPr>
              <a:t>k</a:t>
            </a:r>
            <a:r>
              <a:rPr lang="en-US" sz="1800" dirty="0">
                <a:ea typeface="Cambria Math"/>
              </a:rPr>
              <a:t> ∊</a:t>
            </a:r>
            <a:r>
              <a:rPr lang="en-US" sz="1800" i="1" dirty="0"/>
              <a:t> </a:t>
            </a:r>
            <a:r>
              <a:rPr lang="en-US" sz="1800" dirty="0"/>
              <a:t>S, then since </a:t>
            </a:r>
            <a:r>
              <a:rPr lang="en-US" sz="1800" dirty="0">
                <a:ea typeface="Cambria Math"/>
              </a:rPr>
              <a:t>3 ∊</a:t>
            </a:r>
            <a:r>
              <a:rPr lang="en-US" sz="1800" i="1" dirty="0"/>
              <a:t> </a:t>
            </a:r>
            <a:r>
              <a:rPr lang="en-US" sz="1800" dirty="0"/>
              <a:t>S, </a:t>
            </a:r>
            <a:r>
              <a:rPr lang="en-US" sz="1800" dirty="0">
                <a:ea typeface="Cambria Math"/>
              </a:rPr>
              <a:t>3</a:t>
            </a:r>
            <a:r>
              <a:rPr lang="en-US" sz="1800" i="1" dirty="0">
                <a:ea typeface="Cambria Math"/>
              </a:rPr>
              <a:t>k + </a:t>
            </a:r>
            <a:r>
              <a:rPr lang="en-US" sz="1800" dirty="0">
                <a:ea typeface="Cambria Math"/>
              </a:rPr>
              <a:t>3</a:t>
            </a:r>
            <a:r>
              <a:rPr lang="en-US" sz="1800" i="1" dirty="0">
                <a:ea typeface="Cambria Math"/>
              </a:rPr>
              <a:t> = </a:t>
            </a:r>
            <a:r>
              <a:rPr lang="en-US" sz="1800" dirty="0">
                <a:ea typeface="Cambria Math"/>
              </a:rPr>
              <a:t>3(</a:t>
            </a:r>
            <a:r>
              <a:rPr lang="en-US" sz="1800" i="1" dirty="0">
                <a:ea typeface="Cambria Math"/>
              </a:rPr>
              <a:t>k</a:t>
            </a:r>
            <a:r>
              <a:rPr lang="en-US" sz="1800" dirty="0">
                <a:ea typeface="Cambria Math"/>
              </a:rPr>
              <a:t> + 1) ∊</a:t>
            </a:r>
            <a:r>
              <a:rPr lang="en-US" sz="1800" i="1" dirty="0"/>
              <a:t> </a:t>
            </a:r>
            <a:r>
              <a:rPr lang="en-US" sz="1800" dirty="0"/>
              <a:t>S. Hence, </a:t>
            </a:r>
            <a:r>
              <a:rPr lang="en-US" sz="1800" i="1" dirty="0"/>
              <a:t>P</a:t>
            </a:r>
            <a:r>
              <a:rPr lang="en-US" sz="1800" dirty="0"/>
              <a:t>(</a:t>
            </a:r>
            <a:r>
              <a:rPr lang="en-US" sz="1800" i="1" dirty="0"/>
              <a:t>k </a:t>
            </a:r>
            <a:r>
              <a:rPr lang="en-US" sz="1800" dirty="0"/>
              <a:t>+ </a:t>
            </a:r>
            <a:r>
              <a:rPr lang="en-US" sz="1800" dirty="0">
                <a:ea typeface="Cambria Math" pitchFamily="18" charset="0"/>
              </a:rPr>
              <a:t>1</a:t>
            </a:r>
            <a:r>
              <a:rPr lang="en-US" sz="1800" dirty="0"/>
              <a:t>) is true. </a:t>
            </a:r>
          </a:p>
          <a:p>
            <a:pPr lvl="1">
              <a:lnSpc>
                <a:spcPct val="85000"/>
              </a:lnSpc>
              <a:spcBef>
                <a:spcPts val="0"/>
              </a:spcBef>
            </a:pPr>
            <a:r>
              <a:rPr lang="en-US" sz="2000" dirty="0"/>
              <a:t>S </a:t>
            </a:r>
            <a:r>
              <a:rPr lang="en-US" sz="2000" dirty="0">
                <a:ea typeface="Cambria Math"/>
              </a:rPr>
              <a:t>⊂ </a:t>
            </a:r>
            <a:r>
              <a:rPr lang="en-US" sz="2000" dirty="0"/>
              <a:t>A:</a:t>
            </a:r>
          </a:p>
          <a:p>
            <a:pPr marL="457200" lvl="2" indent="0">
              <a:lnSpc>
                <a:spcPct val="85000"/>
              </a:lnSpc>
              <a:spcBef>
                <a:spcPts val="0"/>
              </a:spcBef>
              <a:buNone/>
            </a:pPr>
            <a:r>
              <a:rPr lang="en-US" sz="1800" dirty="0"/>
              <a:t>BASIS STEP: </a:t>
            </a:r>
            <a:r>
              <a:rPr lang="en-US" sz="1800" dirty="0">
                <a:ea typeface="Cambria Math"/>
              </a:rPr>
              <a:t>3 ∊</a:t>
            </a:r>
            <a:r>
              <a:rPr lang="en-US" sz="1800" i="1" dirty="0"/>
              <a:t> </a:t>
            </a:r>
            <a:r>
              <a:rPr lang="en-US" sz="1800" dirty="0"/>
              <a:t>S by the first part of recursive definition, and   </a:t>
            </a:r>
            <a:r>
              <a:rPr lang="en-US" sz="1800" dirty="0">
                <a:ea typeface="Cambria Math" pitchFamily="18" charset="0"/>
              </a:rPr>
              <a:t>3</a:t>
            </a:r>
            <a:r>
              <a:rPr lang="en-US" sz="1800" dirty="0">
                <a:ea typeface="Cambria Math"/>
              </a:rPr>
              <a:t> = </a:t>
            </a:r>
            <a:r>
              <a:rPr lang="en-US" sz="1800" dirty="0">
                <a:ea typeface="Cambria Math" pitchFamily="18" charset="0"/>
              </a:rPr>
              <a:t>3</a:t>
            </a:r>
            <a:r>
              <a:rPr lang="en-US" sz="1800" dirty="0">
                <a:ea typeface="Cambria Math"/>
              </a:rPr>
              <a:t>∙1.</a:t>
            </a:r>
            <a:endParaRPr lang="en-US" sz="1800" dirty="0"/>
          </a:p>
          <a:p>
            <a:pPr marL="457200" lvl="2" indent="0">
              <a:lnSpc>
                <a:spcPct val="85000"/>
              </a:lnSpc>
              <a:spcBef>
                <a:spcPts val="0"/>
              </a:spcBef>
              <a:buNone/>
            </a:pPr>
            <a:r>
              <a:rPr lang="en-US" sz="1800" dirty="0"/>
              <a:t>INDUCTIVE STEP:  The second part of the recursive definition adds </a:t>
            </a:r>
            <a:r>
              <a:rPr lang="en-US" sz="1800" i="1" dirty="0"/>
              <a:t>x</a:t>
            </a:r>
            <a:r>
              <a:rPr lang="en-US" sz="1800" dirty="0"/>
              <a:t> +</a:t>
            </a:r>
            <a:r>
              <a:rPr lang="en-US" sz="1800" i="1" dirty="0"/>
              <a:t>y</a:t>
            </a:r>
            <a:r>
              <a:rPr lang="en-US" sz="1800" dirty="0"/>
              <a:t> to </a:t>
            </a:r>
            <a:r>
              <a:rPr lang="en-US" sz="1800" i="1" dirty="0"/>
              <a:t>S</a:t>
            </a:r>
            <a:r>
              <a:rPr lang="en-US" sz="1800" dirty="0"/>
              <a:t>, if both </a:t>
            </a:r>
            <a:r>
              <a:rPr lang="en-US" sz="1800" i="1" dirty="0"/>
              <a:t>x</a:t>
            </a:r>
            <a:r>
              <a:rPr lang="en-US" sz="1800" dirty="0"/>
              <a:t> and </a:t>
            </a:r>
            <a:r>
              <a:rPr lang="en-US" sz="1800" i="1" dirty="0"/>
              <a:t>y</a:t>
            </a:r>
            <a:r>
              <a:rPr lang="en-US" sz="1800" dirty="0"/>
              <a:t> are in </a:t>
            </a:r>
            <a:r>
              <a:rPr lang="en-US" sz="1800" i="1" dirty="0"/>
              <a:t>S</a:t>
            </a:r>
            <a:r>
              <a:rPr lang="en-US" sz="1800" dirty="0"/>
              <a:t>. If </a:t>
            </a:r>
            <a:r>
              <a:rPr lang="en-US" sz="1800" i="1" dirty="0"/>
              <a:t>x</a:t>
            </a:r>
            <a:r>
              <a:rPr lang="en-US" sz="1800" dirty="0"/>
              <a:t> and </a:t>
            </a:r>
            <a:r>
              <a:rPr lang="en-US" sz="1800" i="1" dirty="0"/>
              <a:t>y</a:t>
            </a:r>
            <a:r>
              <a:rPr lang="en-US" sz="1800" dirty="0"/>
              <a:t> are both in </a:t>
            </a:r>
            <a:r>
              <a:rPr lang="en-US" sz="1800" i="1" dirty="0"/>
              <a:t>A</a:t>
            </a:r>
            <a:r>
              <a:rPr lang="en-US" sz="1800" dirty="0"/>
              <a:t>, then both </a:t>
            </a:r>
            <a:r>
              <a:rPr lang="en-US" sz="1800" i="1" dirty="0"/>
              <a:t>x</a:t>
            </a:r>
            <a:r>
              <a:rPr lang="en-US" sz="1800" dirty="0"/>
              <a:t> and </a:t>
            </a:r>
            <a:r>
              <a:rPr lang="en-US" sz="1800" i="1" dirty="0"/>
              <a:t>y</a:t>
            </a:r>
            <a:r>
              <a:rPr lang="en-US" sz="1800" dirty="0"/>
              <a:t> are divisible by </a:t>
            </a:r>
            <a:r>
              <a:rPr lang="en-US" sz="1800" dirty="0">
                <a:ea typeface="Cambria Math" pitchFamily="18" charset="0"/>
              </a:rPr>
              <a:t>3</a:t>
            </a:r>
            <a:r>
              <a:rPr lang="en-US" sz="1800" dirty="0"/>
              <a:t>. By part (</a:t>
            </a:r>
            <a:r>
              <a:rPr lang="en-US" sz="1800" dirty="0" err="1"/>
              <a:t>i</a:t>
            </a:r>
            <a:r>
              <a:rPr lang="en-US" sz="1800" dirty="0"/>
              <a:t>) of Theorem </a:t>
            </a:r>
            <a:r>
              <a:rPr lang="en-US" sz="1800" dirty="0">
                <a:ea typeface="Cambria Math" pitchFamily="18" charset="0"/>
              </a:rPr>
              <a:t>1</a:t>
            </a:r>
            <a:r>
              <a:rPr lang="en-US" sz="1800" dirty="0"/>
              <a:t> of Section </a:t>
            </a:r>
            <a:r>
              <a:rPr lang="en-US" sz="1800" dirty="0">
                <a:ea typeface="Cambria Math" pitchFamily="18" charset="0"/>
              </a:rPr>
              <a:t>4.1</a:t>
            </a:r>
            <a:r>
              <a:rPr lang="en-US" sz="1800" dirty="0"/>
              <a:t>, it follows that  </a:t>
            </a:r>
            <a:r>
              <a:rPr lang="en-US" sz="1800" i="1" dirty="0"/>
              <a:t>x</a:t>
            </a:r>
            <a:r>
              <a:rPr lang="en-US" sz="1800" dirty="0"/>
              <a:t> + </a:t>
            </a:r>
            <a:r>
              <a:rPr lang="en-US" sz="1800" i="1" dirty="0"/>
              <a:t>y</a:t>
            </a:r>
            <a:r>
              <a:rPr lang="en-US" sz="1800" dirty="0"/>
              <a:t> is divisible by </a:t>
            </a:r>
            <a:r>
              <a:rPr lang="en-US" sz="1800" dirty="0">
                <a:ea typeface="Cambria Math" pitchFamily="18" charset="0"/>
              </a:rPr>
              <a:t>3</a:t>
            </a:r>
            <a:r>
              <a:rPr lang="en-US" sz="1800" dirty="0"/>
              <a:t>. </a:t>
            </a:r>
          </a:p>
          <a:p>
            <a:pPr>
              <a:lnSpc>
                <a:spcPct val="85000"/>
              </a:lnSpc>
              <a:spcBef>
                <a:spcPts val="0"/>
              </a:spcBef>
            </a:pPr>
            <a:r>
              <a:rPr lang="en-US" sz="2400" dirty="0"/>
              <a:t>We used mathematical induction to prove a result about a recursively defined set. Next  we study a more direct form induction for proving results about recursively defined sets.</a:t>
            </a:r>
          </a:p>
        </p:txBody>
      </p:sp>
    </p:spTree>
    <p:extLst>
      <p:ext uri="{BB962C8B-B14F-4D97-AF65-F5344CB8AC3E}">
        <p14:creationId xmlns:p14="http://schemas.microsoft.com/office/powerpoint/2010/main" val="1875541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lstStyle/>
          <a:p>
            <a:r>
              <a:rPr lang="en-US" sz="2800" b="1" dirty="0"/>
              <a:t>Definition</a:t>
            </a:r>
            <a:r>
              <a:rPr lang="en-US" sz="2800" dirty="0"/>
              <a:t>: To prove a property of the elements of a recursively defined set, we use  </a:t>
            </a:r>
            <a:r>
              <a:rPr lang="en-US" sz="2800" i="1" dirty="0"/>
              <a:t>structural induction</a:t>
            </a:r>
            <a:r>
              <a:rPr lang="en-US" sz="2800" dirty="0"/>
              <a:t>. </a:t>
            </a:r>
          </a:p>
          <a:p>
            <a:pPr lvl="1">
              <a:buNone/>
            </a:pPr>
            <a:r>
              <a:rPr lang="en-US" sz="2400" dirty="0"/>
              <a:t>BASIS STEP: Show that the result holds for all elements specified in the basis step of the recursive definition.</a:t>
            </a:r>
          </a:p>
          <a:p>
            <a:pPr lvl="1">
              <a:buNone/>
            </a:pPr>
            <a:r>
              <a:rPr lang="en-US" sz="2400" dirty="0"/>
              <a:t>RECURSIVE STEP: Show that if the statement is true for each of the elements used to construct new elements in the recursive step of the definition, the result holds for these new elements. </a:t>
            </a:r>
          </a:p>
          <a:p>
            <a:r>
              <a:rPr lang="en-US" sz="2800" dirty="0"/>
              <a:t>The validity of structural induction can be shown to follow from the principle of mathematical induction.</a:t>
            </a:r>
          </a:p>
        </p:txBody>
      </p:sp>
    </p:spTree>
    <p:extLst>
      <p:ext uri="{BB962C8B-B14F-4D97-AF65-F5344CB8AC3E}">
        <p14:creationId xmlns:p14="http://schemas.microsoft.com/office/powerpoint/2010/main" val="1071870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2</a:t>
            </a:r>
            <a:endParaRPr lang="en-US" dirty="0"/>
          </a:p>
        </p:txBody>
      </p:sp>
      <p:sp>
        <p:nvSpPr>
          <p:cNvPr id="3" name="Content Placeholder 2"/>
          <p:cNvSpPr>
            <a:spLocks noGrp="1"/>
          </p:cNvSpPr>
          <p:nvPr>
            <p:ph idx="1"/>
          </p:nvPr>
        </p:nvSpPr>
        <p:spPr/>
        <p:txBody>
          <a:bodyPr/>
          <a:lstStyle/>
          <a:p>
            <a:pPr>
              <a:spcBef>
                <a:spcPts val="600"/>
              </a:spcBef>
            </a:pPr>
            <a:r>
              <a:rPr lang="en-US" sz="2400" b="1" dirty="0"/>
              <a:t>Definition</a:t>
            </a:r>
            <a:r>
              <a:rPr lang="en-US" sz="2400" dirty="0"/>
              <a:t>: The </a:t>
            </a:r>
            <a:r>
              <a:rPr lang="en-US" sz="2400" i="1" dirty="0"/>
              <a:t>height</a:t>
            </a:r>
            <a:r>
              <a:rPr lang="en-US" sz="2400" dirty="0"/>
              <a:t> </a:t>
            </a:r>
            <a:r>
              <a:rPr lang="en-US" sz="2400" i="1" dirty="0"/>
              <a:t>h(T) </a:t>
            </a:r>
            <a:r>
              <a:rPr lang="en-US" sz="2400" dirty="0"/>
              <a:t>of a full binary tree </a:t>
            </a:r>
            <a:r>
              <a:rPr lang="en-US" sz="2400" i="1" dirty="0"/>
              <a:t>T</a:t>
            </a:r>
            <a:r>
              <a:rPr lang="en-US" sz="2400" dirty="0"/>
              <a:t> is defined recursively as follows:</a:t>
            </a:r>
          </a:p>
          <a:p>
            <a:pPr lvl="1">
              <a:spcBef>
                <a:spcPts val="600"/>
              </a:spcBef>
            </a:pPr>
            <a:r>
              <a:rPr lang="en-US" sz="2000" dirty="0"/>
              <a:t>BASIS STEP: The height of a full binary tree </a:t>
            </a:r>
            <a:r>
              <a:rPr lang="en-US" sz="2000" i="1" dirty="0"/>
              <a:t>T </a:t>
            </a:r>
            <a:r>
              <a:rPr lang="en-US" sz="2000" dirty="0"/>
              <a:t>consisting of only a root </a:t>
            </a:r>
            <a:r>
              <a:rPr lang="en-US" sz="2000" i="1" dirty="0"/>
              <a:t>r</a:t>
            </a:r>
            <a:r>
              <a:rPr lang="en-US" sz="2000" dirty="0"/>
              <a:t> is </a:t>
            </a:r>
            <a:r>
              <a:rPr lang="en-US" sz="2000" i="1" dirty="0"/>
              <a:t>h(T) = </a:t>
            </a:r>
            <a:r>
              <a:rPr lang="en-US" sz="2000" dirty="0">
                <a:ea typeface="Cambria Math" pitchFamily="18" charset="0"/>
              </a:rPr>
              <a:t>0</a:t>
            </a:r>
            <a:r>
              <a:rPr lang="en-US" sz="2000" dirty="0"/>
              <a:t>.</a:t>
            </a:r>
          </a:p>
          <a:p>
            <a:pPr lvl="1">
              <a:spcBef>
                <a:spcPts val="600"/>
              </a:spcBef>
            </a:pPr>
            <a:r>
              <a:rPr lang="en-US" sz="2000" dirty="0"/>
              <a:t>RECURSIVE STEP: If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itchFamily="18" charset="0"/>
              </a:rPr>
              <a:t>1</a:t>
            </a:r>
            <a:r>
              <a:rPr lang="en-US" sz="2000" i="1" dirty="0"/>
              <a:t>∙T</a:t>
            </a:r>
            <a:r>
              <a:rPr lang="en-US" sz="2000" baseline="-25000" dirty="0">
                <a:ea typeface="Cambria Math" pitchFamily="18" charset="0"/>
              </a:rPr>
              <a:t>2</a:t>
            </a:r>
            <a:r>
              <a:rPr lang="en-US" sz="2000" i="1" dirty="0"/>
              <a:t> </a:t>
            </a:r>
            <a:r>
              <a:rPr lang="en-US" sz="2000" dirty="0"/>
              <a:t>has height</a:t>
            </a:r>
          </a:p>
        </p:txBody>
      </p:sp>
      <p:graphicFrame>
        <p:nvGraphicFramePr>
          <p:cNvPr id="7" name="Object 3"/>
          <p:cNvGraphicFramePr>
            <a:graphicFrameLocks noChangeAspect="1"/>
          </p:cNvGraphicFramePr>
          <p:nvPr>
            <p:extLst>
              <p:ext uri="{D42A27DB-BD31-4B8C-83A1-F6EECF244321}">
                <p14:modId xmlns:p14="http://schemas.microsoft.com/office/powerpoint/2010/main" val="290206582"/>
              </p:ext>
            </p:extLst>
          </p:nvPr>
        </p:nvGraphicFramePr>
        <p:xfrm>
          <a:off x="990600" y="3556920"/>
          <a:ext cx="3268512" cy="479520"/>
        </p:xfrm>
        <a:graphic>
          <a:graphicData uri="http://schemas.openxmlformats.org/presentationml/2006/ole">
            <mc:AlternateContent xmlns:mc="http://schemas.openxmlformats.org/markup-compatibility/2006">
              <mc:Choice xmlns:v="urn:schemas-microsoft-com:vml" Requires="v">
                <p:oleObj spid="_x0000_s41074" name="Equation" r:id="rId3" imgW="1815840" imgH="266400" progId="Equation.DSMT4">
                  <p:embed/>
                </p:oleObj>
              </mc:Choice>
              <mc:Fallback>
                <p:oleObj name="Equation" r:id="rId3" imgW="1815840" imgH="266400" progId="Equation.DSMT4">
                  <p:embed/>
                  <p:pic>
                    <p:nvPicPr>
                      <p:cNvPr id="0" name=""/>
                      <p:cNvPicPr/>
                      <p:nvPr/>
                    </p:nvPicPr>
                    <p:blipFill>
                      <a:blip r:embed="rId4"/>
                      <a:stretch>
                        <a:fillRect/>
                      </a:stretch>
                    </p:blipFill>
                    <p:spPr>
                      <a:xfrm>
                        <a:off x="990600" y="3556920"/>
                        <a:ext cx="3268512" cy="47952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229600" cy="2362200"/>
          </a:xfrm>
        </p:spPr>
        <p:txBody>
          <a:bodyPr/>
          <a:lstStyle/>
          <a:p>
            <a:pPr>
              <a:spcBef>
                <a:spcPts val="600"/>
              </a:spcBef>
            </a:pPr>
            <a:r>
              <a:rPr lang="en-US" sz="2400" dirty="0"/>
              <a:t>The number of vertices  </a:t>
            </a:r>
            <a:r>
              <a:rPr lang="en-US" sz="2400" i="1" dirty="0"/>
              <a:t>n</a:t>
            </a:r>
            <a:r>
              <a:rPr lang="en-US" sz="2400" dirty="0"/>
              <a:t>(</a:t>
            </a:r>
            <a:r>
              <a:rPr lang="en-US" sz="2400" i="1" dirty="0"/>
              <a:t>T</a:t>
            </a:r>
            <a:r>
              <a:rPr lang="en-US" sz="2400" dirty="0"/>
              <a:t>) of a full binary tree </a:t>
            </a:r>
            <a:r>
              <a:rPr lang="en-US" sz="2400" i="1" dirty="0"/>
              <a:t>T</a:t>
            </a:r>
            <a:r>
              <a:rPr lang="en-US" sz="2400" dirty="0"/>
              <a:t> satisfies the following recursive formula:</a:t>
            </a:r>
          </a:p>
          <a:p>
            <a:pPr lvl="1">
              <a:spcBef>
                <a:spcPts val="600"/>
              </a:spcBef>
            </a:pPr>
            <a:r>
              <a:rPr lang="en-US" sz="2000" b="1" dirty="0"/>
              <a:t>BASIS STEP</a:t>
            </a:r>
            <a:r>
              <a:rPr lang="en-US" sz="2000" dirty="0"/>
              <a:t>: The number of vertices of a full binary tree </a:t>
            </a:r>
            <a:r>
              <a:rPr lang="en-US" sz="2000" i="1" dirty="0"/>
              <a:t>T </a:t>
            </a:r>
            <a:r>
              <a:rPr lang="en-US" sz="2000" dirty="0"/>
              <a:t>consisting of only a root </a:t>
            </a:r>
            <a:r>
              <a:rPr lang="en-US" sz="2000" i="1" dirty="0"/>
              <a:t>r</a:t>
            </a:r>
            <a:r>
              <a:rPr lang="en-US" sz="2000" dirty="0"/>
              <a:t> is </a:t>
            </a:r>
            <a:r>
              <a:rPr lang="en-US" sz="2000" i="1" dirty="0"/>
              <a:t>n</a:t>
            </a:r>
            <a:r>
              <a:rPr lang="en-US" sz="2000" dirty="0"/>
              <a:t>(</a:t>
            </a:r>
            <a:r>
              <a:rPr lang="en-US" sz="2000" i="1" dirty="0"/>
              <a:t>T</a:t>
            </a:r>
            <a:r>
              <a:rPr lang="en-US" sz="2000" dirty="0"/>
              <a:t>)</a:t>
            </a:r>
            <a:r>
              <a:rPr lang="en-US" sz="2000" i="1" dirty="0"/>
              <a:t> = </a:t>
            </a:r>
            <a:r>
              <a:rPr lang="en-US" sz="2000" dirty="0">
                <a:ea typeface="Cambria Math" pitchFamily="18" charset="0"/>
              </a:rPr>
              <a:t>1</a:t>
            </a:r>
            <a:r>
              <a:rPr lang="en-US" sz="2000" dirty="0"/>
              <a:t>.</a:t>
            </a:r>
          </a:p>
          <a:p>
            <a:pPr lvl="1">
              <a:spcBef>
                <a:spcPts val="600"/>
              </a:spcBef>
            </a:pPr>
            <a:r>
              <a:rPr lang="en-US" sz="2000" b="1" dirty="0"/>
              <a:t>RECURSIVE STEP</a:t>
            </a:r>
            <a:r>
              <a:rPr lang="en-US" sz="2000" dirty="0"/>
              <a:t>: If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itchFamily="18" charset="0"/>
              </a:rPr>
              <a:t>1</a:t>
            </a:r>
            <a:r>
              <a:rPr lang="en-US" sz="2000" i="1" dirty="0"/>
              <a:t>∙T</a:t>
            </a:r>
            <a:r>
              <a:rPr lang="en-US" sz="2000" baseline="-25000" dirty="0">
                <a:ea typeface="Cambria Math" pitchFamily="18" charset="0"/>
              </a:rPr>
              <a:t>2</a:t>
            </a:r>
            <a:r>
              <a:rPr lang="en-US" sz="2000" i="1" dirty="0"/>
              <a:t> </a:t>
            </a:r>
            <a:r>
              <a:rPr lang="en-US" sz="2000" dirty="0"/>
              <a:t>has the number of vertices</a:t>
            </a:r>
          </a:p>
        </p:txBody>
      </p:sp>
      <p:graphicFrame>
        <p:nvGraphicFramePr>
          <p:cNvPr id="8" name="Object 5"/>
          <p:cNvGraphicFramePr>
            <a:graphicFrameLocks noChangeAspect="1"/>
          </p:cNvGraphicFramePr>
          <p:nvPr>
            <p:extLst>
              <p:ext uri="{D42A27DB-BD31-4B8C-83A1-F6EECF244321}">
                <p14:modId xmlns:p14="http://schemas.microsoft.com/office/powerpoint/2010/main" val="1388472418"/>
              </p:ext>
            </p:extLst>
          </p:nvPr>
        </p:nvGraphicFramePr>
        <p:xfrm>
          <a:off x="990600" y="6216650"/>
          <a:ext cx="2697163" cy="455613"/>
        </p:xfrm>
        <a:graphic>
          <a:graphicData uri="http://schemas.openxmlformats.org/presentationml/2006/ole">
            <mc:AlternateContent xmlns:mc="http://schemas.openxmlformats.org/markup-compatibility/2006">
              <mc:Choice xmlns:v="urn:schemas-microsoft-com:vml" Requires="v">
                <p:oleObj spid="_x0000_s41075" name="Equation" r:id="rId5" imgW="1498320" imgH="253800" progId="Equation.DSMT4">
                  <p:embed/>
                </p:oleObj>
              </mc:Choice>
              <mc:Fallback>
                <p:oleObj name="Equation" r:id="rId5" imgW="1498320" imgH="253800" progId="Equation.DSMT4">
                  <p:embed/>
                  <p:pic>
                    <p:nvPicPr>
                      <p:cNvPr id="7" name="Object 6"/>
                      <p:cNvPicPr/>
                      <p:nvPr/>
                    </p:nvPicPr>
                    <p:blipFill>
                      <a:blip r:embed="rId6"/>
                      <a:stretch>
                        <a:fillRect/>
                      </a:stretch>
                    </p:blipFill>
                    <p:spPr>
                      <a:xfrm>
                        <a:off x="990600" y="6216650"/>
                        <a:ext cx="2697163" cy="455613"/>
                      </a:xfrm>
                      <a:prstGeom prst="rect">
                        <a:avLst/>
                      </a:prstGeom>
                    </p:spPr>
                  </p:pic>
                </p:oleObj>
              </mc:Fallback>
            </mc:AlternateContent>
          </a:graphicData>
        </a:graphic>
      </p:graphicFrame>
    </p:spTree>
    <p:extLst>
      <p:ext uri="{BB962C8B-B14F-4D97-AF65-F5344CB8AC3E}">
        <p14:creationId xmlns:p14="http://schemas.microsoft.com/office/powerpoint/2010/main" val="661880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 and Binary Trees</a:t>
            </a:r>
          </a:p>
        </p:txBody>
      </p:sp>
      <p:sp>
        <p:nvSpPr>
          <p:cNvPr id="3" name="Content Placeholder 2"/>
          <p:cNvSpPr>
            <a:spLocks noGrp="1"/>
          </p:cNvSpPr>
          <p:nvPr>
            <p:ph idx="1"/>
          </p:nvPr>
        </p:nvSpPr>
        <p:spPr>
          <a:xfrm>
            <a:off x="457200" y="1295400"/>
            <a:ext cx="4953000" cy="457200"/>
          </a:xfrm>
        </p:spPr>
        <p:txBody>
          <a:bodyPr/>
          <a:lstStyle/>
          <a:p>
            <a:r>
              <a:rPr lang="en-US" sz="2400" b="1" dirty="0"/>
              <a:t>Theorem</a:t>
            </a:r>
            <a:r>
              <a:rPr lang="en-US" sz="2400" dirty="0"/>
              <a:t>: If </a:t>
            </a:r>
            <a:r>
              <a:rPr lang="en-US" sz="2400" i="1" dirty="0"/>
              <a:t>T</a:t>
            </a:r>
            <a:r>
              <a:rPr lang="en-US" sz="2400" dirty="0"/>
              <a:t> is a full binary tree, then</a:t>
            </a:r>
          </a:p>
        </p:txBody>
      </p:sp>
      <p:graphicFrame>
        <p:nvGraphicFramePr>
          <p:cNvPr id="11" name="Object 3"/>
          <p:cNvGraphicFramePr>
            <a:graphicFrameLocks noChangeAspect="1"/>
          </p:cNvGraphicFramePr>
          <p:nvPr>
            <p:extLst>
              <p:ext uri="{D42A27DB-BD31-4B8C-83A1-F6EECF244321}">
                <p14:modId xmlns:p14="http://schemas.microsoft.com/office/powerpoint/2010/main" val="3104562804"/>
              </p:ext>
            </p:extLst>
          </p:nvPr>
        </p:nvGraphicFramePr>
        <p:xfrm>
          <a:off x="5410200" y="1231900"/>
          <a:ext cx="2346696" cy="558360"/>
        </p:xfrm>
        <a:graphic>
          <a:graphicData uri="http://schemas.openxmlformats.org/presentationml/2006/ole">
            <mc:AlternateContent xmlns:mc="http://schemas.openxmlformats.org/markup-compatibility/2006">
              <mc:Choice xmlns:v="urn:schemas-microsoft-com:vml" Requires="v">
                <p:oleObj spid="_x0000_s42313" name="Equation" r:id="rId3" imgW="1066680" imgH="253800" progId="Equation.DSMT4">
                  <p:embed/>
                </p:oleObj>
              </mc:Choice>
              <mc:Fallback>
                <p:oleObj name="Equation" r:id="rId3" imgW="1066680" imgH="253800" progId="Equation.DSMT4">
                  <p:embed/>
                  <p:pic>
                    <p:nvPicPr>
                      <p:cNvPr id="0" name=""/>
                      <p:cNvPicPr/>
                      <p:nvPr/>
                    </p:nvPicPr>
                    <p:blipFill>
                      <a:blip r:embed="rId4"/>
                      <a:stretch>
                        <a:fillRect/>
                      </a:stretch>
                    </p:blipFill>
                    <p:spPr>
                      <a:xfrm>
                        <a:off x="5410200" y="1231900"/>
                        <a:ext cx="2346696" cy="558360"/>
                      </a:xfrm>
                      <a:prstGeom prst="rect">
                        <a:avLst/>
                      </a:prstGeom>
                    </p:spPr>
                  </p:pic>
                </p:oleObj>
              </mc:Fallback>
            </mc:AlternateContent>
          </a:graphicData>
        </a:graphic>
      </p:graphicFrame>
      <p:sp>
        <p:nvSpPr>
          <p:cNvPr id="4" name="Content Placeholder 4"/>
          <p:cNvSpPr>
            <a:spLocks noGrp="1"/>
          </p:cNvSpPr>
          <p:nvPr>
            <p:ph idx="13"/>
          </p:nvPr>
        </p:nvSpPr>
        <p:spPr>
          <a:xfrm>
            <a:off x="457200" y="1752600"/>
            <a:ext cx="8229600" cy="1356360"/>
          </a:xfrm>
        </p:spPr>
        <p:txBody>
          <a:bodyPr/>
          <a:lstStyle/>
          <a:p>
            <a:r>
              <a:rPr lang="en-US" sz="2400" b="1" dirty="0">
                <a:ea typeface="Cambria Math" pitchFamily="18" charset="0"/>
              </a:rPr>
              <a:t>Proof</a:t>
            </a:r>
            <a:r>
              <a:rPr lang="en-US" sz="2400" dirty="0">
                <a:ea typeface="Cambria Math" pitchFamily="18" charset="0"/>
              </a:rPr>
              <a:t>: Use structural induction.</a:t>
            </a:r>
          </a:p>
          <a:p>
            <a:pPr lvl="1"/>
            <a:r>
              <a:rPr lang="en-US" sz="2000" dirty="0"/>
              <a:t>BASIS  STEP: The result holds for a full binary tree consisting only of a root,</a:t>
            </a:r>
            <a:endParaRPr lang="en-US" dirty="0"/>
          </a:p>
        </p:txBody>
      </p:sp>
      <p:graphicFrame>
        <p:nvGraphicFramePr>
          <p:cNvPr id="12" name="Object 5"/>
          <p:cNvGraphicFramePr>
            <a:graphicFrameLocks noChangeAspect="1"/>
          </p:cNvGraphicFramePr>
          <p:nvPr>
            <p:extLst>
              <p:ext uri="{D42A27DB-BD31-4B8C-83A1-F6EECF244321}">
                <p14:modId xmlns:p14="http://schemas.microsoft.com/office/powerpoint/2010/main" val="1504673658"/>
              </p:ext>
            </p:extLst>
          </p:nvPr>
        </p:nvGraphicFramePr>
        <p:xfrm>
          <a:off x="1549800" y="2628900"/>
          <a:ext cx="2653920" cy="458280"/>
        </p:xfrm>
        <a:graphic>
          <a:graphicData uri="http://schemas.openxmlformats.org/presentationml/2006/ole">
            <mc:AlternateContent xmlns:mc="http://schemas.openxmlformats.org/markup-compatibility/2006">
              <mc:Choice xmlns:v="urn:schemas-microsoft-com:vml" Requires="v">
                <p:oleObj spid="_x0000_s42314" name="Equation" r:id="rId5" imgW="1396800" imgH="241200" progId="Equation.DSMT4">
                  <p:embed/>
                </p:oleObj>
              </mc:Choice>
              <mc:Fallback>
                <p:oleObj name="Equation" r:id="rId5" imgW="1396800" imgH="241200" progId="Equation.DSMT4">
                  <p:embed/>
                  <p:pic>
                    <p:nvPicPr>
                      <p:cNvPr id="11" name="Object 10"/>
                      <p:cNvPicPr/>
                      <p:nvPr/>
                    </p:nvPicPr>
                    <p:blipFill>
                      <a:blip r:embed="rId6"/>
                      <a:stretch>
                        <a:fillRect/>
                      </a:stretch>
                    </p:blipFill>
                    <p:spPr>
                      <a:xfrm>
                        <a:off x="1549800" y="2628900"/>
                        <a:ext cx="2653920" cy="458280"/>
                      </a:xfrm>
                      <a:prstGeom prst="rect">
                        <a:avLst/>
                      </a:prstGeom>
                    </p:spPr>
                  </p:pic>
                </p:oleObj>
              </mc:Fallback>
            </mc:AlternateContent>
          </a:graphicData>
        </a:graphic>
      </p:graphicFrame>
      <p:sp>
        <p:nvSpPr>
          <p:cNvPr id="5" name="Content Placeholder 6"/>
          <p:cNvSpPr>
            <a:spLocks noGrp="1"/>
          </p:cNvSpPr>
          <p:nvPr>
            <p:ph idx="14"/>
          </p:nvPr>
        </p:nvSpPr>
        <p:spPr>
          <a:xfrm>
            <a:off x="4191000" y="2654300"/>
            <a:ext cx="990600" cy="365760"/>
          </a:xfrm>
        </p:spPr>
        <p:txBody>
          <a:bodyPr/>
          <a:lstStyle/>
          <a:p>
            <a:r>
              <a:rPr lang="en-US" sz="2000" dirty="0"/>
              <a:t>Hence,</a:t>
            </a:r>
          </a:p>
        </p:txBody>
      </p:sp>
      <p:graphicFrame>
        <p:nvGraphicFramePr>
          <p:cNvPr id="13" name="Object 7"/>
          <p:cNvGraphicFramePr>
            <a:graphicFrameLocks noChangeAspect="1"/>
          </p:cNvGraphicFramePr>
          <p:nvPr>
            <p:extLst>
              <p:ext uri="{D42A27DB-BD31-4B8C-83A1-F6EECF244321}">
                <p14:modId xmlns:p14="http://schemas.microsoft.com/office/powerpoint/2010/main" val="1791259366"/>
              </p:ext>
            </p:extLst>
          </p:nvPr>
        </p:nvGraphicFramePr>
        <p:xfrm>
          <a:off x="5054600" y="2628900"/>
          <a:ext cx="2582863" cy="458788"/>
        </p:xfrm>
        <a:graphic>
          <a:graphicData uri="http://schemas.openxmlformats.org/presentationml/2006/ole">
            <mc:AlternateContent xmlns:mc="http://schemas.openxmlformats.org/markup-compatibility/2006">
              <mc:Choice xmlns:v="urn:schemas-microsoft-com:vml" Requires="v">
                <p:oleObj spid="_x0000_s42315" name="Equation" r:id="rId7" imgW="1358640" imgH="241200" progId="Equation.DSMT4">
                  <p:embed/>
                </p:oleObj>
              </mc:Choice>
              <mc:Fallback>
                <p:oleObj name="Equation" r:id="rId7" imgW="1358640" imgH="241200" progId="Equation.DSMT4">
                  <p:embed/>
                  <p:pic>
                    <p:nvPicPr>
                      <p:cNvPr id="12" name="Object 11"/>
                      <p:cNvPicPr/>
                      <p:nvPr/>
                    </p:nvPicPr>
                    <p:blipFill>
                      <a:blip r:embed="rId8"/>
                      <a:stretch>
                        <a:fillRect/>
                      </a:stretch>
                    </p:blipFill>
                    <p:spPr>
                      <a:xfrm>
                        <a:off x="5054600" y="2628900"/>
                        <a:ext cx="2582863" cy="458788"/>
                      </a:xfrm>
                      <a:prstGeom prst="rect">
                        <a:avLst/>
                      </a:prstGeom>
                    </p:spPr>
                  </p:pic>
                </p:oleObj>
              </mc:Fallback>
            </mc:AlternateContent>
          </a:graphicData>
        </a:graphic>
      </p:graphicFrame>
      <p:sp>
        <p:nvSpPr>
          <p:cNvPr id="6" name="Content Placeholder 8"/>
          <p:cNvSpPr>
            <a:spLocks noGrp="1"/>
          </p:cNvSpPr>
          <p:nvPr>
            <p:ph idx="15"/>
          </p:nvPr>
        </p:nvSpPr>
        <p:spPr>
          <a:xfrm>
            <a:off x="457200" y="3200400"/>
            <a:ext cx="3352800" cy="365760"/>
          </a:xfrm>
        </p:spPr>
        <p:txBody>
          <a:bodyPr/>
          <a:lstStyle/>
          <a:p>
            <a:pPr lvl="1"/>
            <a:r>
              <a:rPr lang="en-US" sz="2000" dirty="0"/>
              <a:t>RECURSIVE STEP:  Assume</a:t>
            </a:r>
          </a:p>
        </p:txBody>
      </p:sp>
      <p:graphicFrame>
        <p:nvGraphicFramePr>
          <p:cNvPr id="14" name="Object 9"/>
          <p:cNvGraphicFramePr>
            <a:graphicFrameLocks noChangeAspect="1"/>
          </p:cNvGraphicFramePr>
          <p:nvPr>
            <p:extLst>
              <p:ext uri="{D42A27DB-BD31-4B8C-83A1-F6EECF244321}">
                <p14:modId xmlns:p14="http://schemas.microsoft.com/office/powerpoint/2010/main" val="2973144209"/>
              </p:ext>
            </p:extLst>
          </p:nvPr>
        </p:nvGraphicFramePr>
        <p:xfrm>
          <a:off x="3797300" y="3148013"/>
          <a:ext cx="2003425" cy="508000"/>
        </p:xfrm>
        <a:graphic>
          <a:graphicData uri="http://schemas.openxmlformats.org/presentationml/2006/ole">
            <mc:AlternateContent xmlns:mc="http://schemas.openxmlformats.org/markup-compatibility/2006">
              <mc:Choice xmlns:v="urn:schemas-microsoft-com:vml" Requires="v">
                <p:oleObj spid="_x0000_s42316" name="Equation" r:id="rId9" imgW="1054080" imgH="266400" progId="Equation.DSMT4">
                  <p:embed/>
                </p:oleObj>
              </mc:Choice>
              <mc:Fallback>
                <p:oleObj name="Equation" r:id="rId9" imgW="1054080" imgH="266400" progId="Equation.DSMT4">
                  <p:embed/>
                  <p:pic>
                    <p:nvPicPr>
                      <p:cNvPr id="13" name="Object 12"/>
                      <p:cNvPicPr/>
                      <p:nvPr/>
                    </p:nvPicPr>
                    <p:blipFill>
                      <a:blip r:embed="rId10"/>
                      <a:stretch>
                        <a:fillRect/>
                      </a:stretch>
                    </p:blipFill>
                    <p:spPr>
                      <a:xfrm>
                        <a:off x="3797300" y="3148013"/>
                        <a:ext cx="2003425" cy="508000"/>
                      </a:xfrm>
                      <a:prstGeom prst="rect">
                        <a:avLst/>
                      </a:prstGeom>
                    </p:spPr>
                  </p:pic>
                </p:oleObj>
              </mc:Fallback>
            </mc:AlternateContent>
          </a:graphicData>
        </a:graphic>
      </p:graphicFrame>
      <p:sp>
        <p:nvSpPr>
          <p:cNvPr id="7" name="Content Placeholder 10"/>
          <p:cNvSpPr>
            <a:spLocks noGrp="1"/>
          </p:cNvSpPr>
          <p:nvPr>
            <p:ph idx="16"/>
          </p:nvPr>
        </p:nvSpPr>
        <p:spPr>
          <a:xfrm>
            <a:off x="5867400" y="3200400"/>
            <a:ext cx="1097280" cy="365760"/>
          </a:xfrm>
        </p:spPr>
        <p:txBody>
          <a:bodyPr/>
          <a:lstStyle/>
          <a:p>
            <a:r>
              <a:rPr lang="en-US" sz="2000" dirty="0"/>
              <a:t>and also</a:t>
            </a:r>
          </a:p>
        </p:txBody>
      </p:sp>
      <p:graphicFrame>
        <p:nvGraphicFramePr>
          <p:cNvPr id="15" name="Object 11"/>
          <p:cNvGraphicFramePr>
            <a:graphicFrameLocks noChangeAspect="1"/>
          </p:cNvGraphicFramePr>
          <p:nvPr>
            <p:extLst>
              <p:ext uri="{D42A27DB-BD31-4B8C-83A1-F6EECF244321}">
                <p14:modId xmlns:p14="http://schemas.microsoft.com/office/powerpoint/2010/main" val="2339073686"/>
              </p:ext>
            </p:extLst>
          </p:nvPr>
        </p:nvGraphicFramePr>
        <p:xfrm>
          <a:off x="996950" y="3648075"/>
          <a:ext cx="2051050" cy="508000"/>
        </p:xfrm>
        <a:graphic>
          <a:graphicData uri="http://schemas.openxmlformats.org/presentationml/2006/ole">
            <mc:AlternateContent xmlns:mc="http://schemas.openxmlformats.org/markup-compatibility/2006">
              <mc:Choice xmlns:v="urn:schemas-microsoft-com:vml" Requires="v">
                <p:oleObj spid="_x0000_s42317" name="Equation" r:id="rId11" imgW="1079280" imgH="266400" progId="Equation.DSMT4">
                  <p:embed/>
                </p:oleObj>
              </mc:Choice>
              <mc:Fallback>
                <p:oleObj name="Equation" r:id="rId11" imgW="1079280" imgH="266400" progId="Equation.DSMT4">
                  <p:embed/>
                  <p:pic>
                    <p:nvPicPr>
                      <p:cNvPr id="14" name="Object 13"/>
                      <p:cNvPicPr/>
                      <p:nvPr/>
                    </p:nvPicPr>
                    <p:blipFill>
                      <a:blip r:embed="rId12"/>
                      <a:stretch>
                        <a:fillRect/>
                      </a:stretch>
                    </p:blipFill>
                    <p:spPr>
                      <a:xfrm>
                        <a:off x="996950" y="3648075"/>
                        <a:ext cx="2051050" cy="508000"/>
                      </a:xfrm>
                      <a:prstGeom prst="rect">
                        <a:avLst/>
                      </a:prstGeom>
                    </p:spPr>
                  </p:pic>
                </p:oleObj>
              </mc:Fallback>
            </mc:AlternateContent>
          </a:graphicData>
        </a:graphic>
      </p:graphicFrame>
      <p:sp>
        <p:nvSpPr>
          <p:cNvPr id="8" name="Content Placeholder 12"/>
          <p:cNvSpPr>
            <a:spLocks noGrp="1"/>
          </p:cNvSpPr>
          <p:nvPr>
            <p:ph idx="17"/>
          </p:nvPr>
        </p:nvSpPr>
        <p:spPr>
          <a:xfrm>
            <a:off x="3124200" y="3695066"/>
            <a:ext cx="4343400" cy="365760"/>
          </a:xfrm>
        </p:spPr>
        <p:txBody>
          <a:bodyPr/>
          <a:lstStyle/>
          <a:p>
            <a:pPr marL="0" lvl="1" indent="0">
              <a:buClrTx/>
              <a:buNone/>
            </a:pPr>
            <a:r>
              <a:rPr lang="en-US" sz="2000" dirty="0"/>
              <a:t>whenever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dirty="0">
                <a:ea typeface="Cambria Math" pitchFamily="18" charset="0"/>
              </a:rPr>
              <a:t> </a:t>
            </a:r>
            <a:r>
              <a:rPr lang="en-US" sz="2000" dirty="0"/>
              <a:t>are full binary trees.</a:t>
            </a:r>
          </a:p>
        </p:txBody>
      </p:sp>
      <p:graphicFrame>
        <p:nvGraphicFramePr>
          <p:cNvPr id="16" name="Object 13"/>
          <p:cNvGraphicFramePr>
            <a:graphicFrameLocks noChangeAspect="1"/>
          </p:cNvGraphicFramePr>
          <p:nvPr>
            <p:extLst>
              <p:ext uri="{D42A27DB-BD31-4B8C-83A1-F6EECF244321}">
                <p14:modId xmlns:p14="http://schemas.microsoft.com/office/powerpoint/2010/main" val="3536398567"/>
              </p:ext>
            </p:extLst>
          </p:nvPr>
        </p:nvGraphicFramePr>
        <p:xfrm>
          <a:off x="1050528" y="4189968"/>
          <a:ext cx="7102872" cy="2439432"/>
        </p:xfrm>
        <a:graphic>
          <a:graphicData uri="http://schemas.openxmlformats.org/presentationml/2006/ole">
            <mc:AlternateContent xmlns:mc="http://schemas.openxmlformats.org/markup-compatibility/2006">
              <mc:Choice xmlns:v="urn:schemas-microsoft-com:vml" Requires="v">
                <p:oleObj spid="_x0000_s42318" name="Equation" r:id="rId13" imgW="4178160" imgH="1434960" progId="Equation.DSMT4">
                  <p:embed/>
                </p:oleObj>
              </mc:Choice>
              <mc:Fallback>
                <p:oleObj name="Equation" r:id="rId13" imgW="4178160" imgH="1434960" progId="Equation.DSMT4">
                  <p:embed/>
                  <p:pic>
                    <p:nvPicPr>
                      <p:cNvPr id="15" name="Object 14"/>
                      <p:cNvPicPr/>
                      <p:nvPr/>
                    </p:nvPicPr>
                    <p:blipFill>
                      <a:blip r:embed="rId14"/>
                      <a:stretch>
                        <a:fillRect/>
                      </a:stretch>
                    </p:blipFill>
                    <p:spPr>
                      <a:xfrm>
                        <a:off x="1050528" y="4189968"/>
                        <a:ext cx="7102872" cy="2439432"/>
                      </a:xfrm>
                      <a:prstGeom prst="rect">
                        <a:avLst/>
                      </a:prstGeom>
                    </p:spPr>
                  </p:pic>
                </p:oleObj>
              </mc:Fallback>
            </mc:AlternateContent>
          </a:graphicData>
        </a:graphic>
      </p:graphicFrame>
    </p:spTree>
    <p:extLst>
      <p:ext uri="{BB962C8B-B14F-4D97-AF65-F5344CB8AC3E}">
        <p14:creationId xmlns:p14="http://schemas.microsoft.com/office/powerpoint/2010/main" val="1676762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r>
              <a:rPr lang="en-US" sz="1500" dirty="0"/>
              <a:t> 1</a:t>
            </a:r>
            <a:endParaRPr lang="en-US" dirty="0"/>
          </a:p>
        </p:txBody>
      </p:sp>
      <p:sp>
        <p:nvSpPr>
          <p:cNvPr id="3" name="Content Placeholder 2"/>
          <p:cNvSpPr>
            <a:spLocks noGrp="1"/>
          </p:cNvSpPr>
          <p:nvPr>
            <p:ph idx="1"/>
          </p:nvPr>
        </p:nvSpPr>
        <p:spPr/>
        <p:txBody>
          <a:bodyPr/>
          <a:lstStyle/>
          <a:p>
            <a:pPr>
              <a:spcBef>
                <a:spcPts val="600"/>
              </a:spcBef>
            </a:pPr>
            <a:r>
              <a:rPr lang="en-US" sz="2800" i="1" dirty="0"/>
              <a:t>Generalized induction </a:t>
            </a:r>
            <a:r>
              <a:rPr lang="en-US" sz="2800" dirty="0"/>
              <a:t>is used to prove results about sets other than the integers that have the well-ordering property. (</a:t>
            </a:r>
            <a:r>
              <a:rPr lang="en-US" sz="2800" i="1" dirty="0"/>
              <a:t>explored in more detail in Chapter </a:t>
            </a:r>
            <a:r>
              <a:rPr lang="en-US" sz="2800" dirty="0">
                <a:ea typeface="Cambria Math" pitchFamily="18" charset="0"/>
              </a:rPr>
              <a:t>9</a:t>
            </a:r>
            <a:r>
              <a:rPr lang="en-US" sz="2800" dirty="0"/>
              <a:t>)</a:t>
            </a:r>
          </a:p>
          <a:p>
            <a:pPr>
              <a:spcBef>
                <a:spcPts val="600"/>
              </a:spcBef>
            </a:pPr>
            <a:r>
              <a:rPr lang="en-US" sz="2800" dirty="0"/>
              <a:t>For example, consider an ordering on </a:t>
            </a:r>
            <a:r>
              <a:rPr lang="en-US" sz="2800" b="1" dirty="0"/>
              <a:t>N </a:t>
            </a:r>
            <a:r>
              <a:rPr lang="en-US" sz="2800" dirty="0">
                <a:ea typeface="Cambria Math"/>
              </a:rPr>
              <a:t>⨉</a:t>
            </a:r>
            <a:r>
              <a:rPr lang="en-US" sz="2800" dirty="0"/>
              <a:t> </a:t>
            </a:r>
            <a:r>
              <a:rPr lang="en-US" sz="2800" b="1" dirty="0"/>
              <a:t>N</a:t>
            </a:r>
            <a:r>
              <a:rPr lang="en-US" sz="2800" dirty="0"/>
              <a:t>, ordered pairs of nonnegative integers. Specify that (</a:t>
            </a:r>
            <a:r>
              <a:rPr lang="en-US" sz="2800" i="1" dirty="0"/>
              <a:t>x</a:t>
            </a:r>
            <a:r>
              <a:rPr lang="en-US" sz="2800" baseline="-25000" dirty="0">
                <a:ea typeface="Cambria Math" pitchFamily="18" charset="0"/>
              </a:rPr>
              <a:t>1</a:t>
            </a:r>
            <a:r>
              <a:rPr lang="en-US" sz="2800" dirty="0"/>
              <a:t> ,</a:t>
            </a:r>
            <a:r>
              <a:rPr lang="en-US" sz="2800" i="1" dirty="0"/>
              <a:t>y</a:t>
            </a:r>
            <a:r>
              <a:rPr lang="en-US" sz="2800" baseline="-25000" dirty="0">
                <a:ea typeface="Cambria Math" pitchFamily="18" charset="0"/>
              </a:rPr>
              <a:t>1</a:t>
            </a:r>
            <a:r>
              <a:rPr lang="en-US" sz="2800" dirty="0"/>
              <a:t>) is less than or equal to (</a:t>
            </a:r>
            <a:r>
              <a:rPr lang="en-US" sz="2800" i="1" dirty="0"/>
              <a:t>x</a:t>
            </a:r>
            <a:r>
              <a:rPr lang="en-US" sz="2800" baseline="-25000" dirty="0">
                <a:ea typeface="Cambria Math" pitchFamily="18" charset="0"/>
              </a:rPr>
              <a:t>2</a:t>
            </a:r>
            <a:r>
              <a:rPr lang="en-US" sz="2800" dirty="0"/>
              <a:t>,</a:t>
            </a:r>
            <a:r>
              <a:rPr lang="en-US" sz="2800" i="1" dirty="0"/>
              <a:t>y</a:t>
            </a:r>
            <a:r>
              <a:rPr lang="en-US" sz="2800" baseline="-25000" dirty="0">
                <a:ea typeface="Cambria Math" pitchFamily="18" charset="0"/>
              </a:rPr>
              <a:t>2</a:t>
            </a:r>
            <a:r>
              <a:rPr lang="en-US" sz="2800" dirty="0"/>
              <a:t>) if either </a:t>
            </a:r>
            <a:r>
              <a:rPr lang="en-US" sz="2800" i="1" dirty="0"/>
              <a:t>x</a:t>
            </a:r>
            <a:r>
              <a:rPr lang="en-US" sz="2800" baseline="-25000" dirty="0">
                <a:ea typeface="Cambria Math" pitchFamily="18" charset="0"/>
              </a:rPr>
              <a:t>1</a:t>
            </a:r>
            <a:r>
              <a:rPr lang="en-US" sz="2800" dirty="0"/>
              <a:t> &lt; </a:t>
            </a:r>
            <a:r>
              <a:rPr lang="en-US" sz="2800" i="1" dirty="0"/>
              <a:t>x</a:t>
            </a:r>
            <a:r>
              <a:rPr lang="en-US" sz="2800" baseline="-25000" dirty="0">
                <a:ea typeface="Cambria Math" pitchFamily="18" charset="0"/>
              </a:rPr>
              <a:t>2</a:t>
            </a:r>
            <a:r>
              <a:rPr lang="en-US" sz="2800" dirty="0"/>
              <a:t>, or </a:t>
            </a:r>
            <a:r>
              <a:rPr lang="en-US" sz="2800" i="1" dirty="0"/>
              <a:t>x</a:t>
            </a:r>
            <a:r>
              <a:rPr lang="en-US" sz="2800" baseline="-25000" dirty="0">
                <a:ea typeface="Cambria Math" pitchFamily="18" charset="0"/>
              </a:rPr>
              <a:t>1</a:t>
            </a:r>
            <a:r>
              <a:rPr lang="en-US" sz="2800" dirty="0"/>
              <a:t> =</a:t>
            </a:r>
            <a:r>
              <a:rPr lang="en-US" sz="2800" i="1" dirty="0"/>
              <a:t> x</a:t>
            </a:r>
            <a:r>
              <a:rPr lang="en-US" sz="2800" baseline="-25000" dirty="0">
                <a:ea typeface="Cambria Math" pitchFamily="18" charset="0"/>
              </a:rPr>
              <a:t>2</a:t>
            </a:r>
            <a:r>
              <a:rPr lang="en-US" sz="2800" dirty="0"/>
              <a:t>  and</a:t>
            </a:r>
            <a:br>
              <a:rPr lang="en-US" sz="2800" dirty="0"/>
            </a:br>
            <a:r>
              <a:rPr lang="en-US" sz="2800" i="1" dirty="0"/>
              <a:t>y</a:t>
            </a:r>
            <a:r>
              <a:rPr lang="en-US" sz="2800" baseline="-25000" dirty="0">
                <a:ea typeface="Cambria Math" pitchFamily="18" charset="0"/>
              </a:rPr>
              <a:t>1 </a:t>
            </a:r>
            <a:r>
              <a:rPr lang="en-US" sz="2800" dirty="0"/>
              <a:t>&lt;</a:t>
            </a:r>
            <a:r>
              <a:rPr lang="en-US" sz="2800" i="1" dirty="0"/>
              <a:t>y</a:t>
            </a:r>
            <a:r>
              <a:rPr lang="en-US" sz="2800" baseline="-25000" dirty="0">
                <a:ea typeface="Cambria Math" pitchFamily="18" charset="0"/>
              </a:rPr>
              <a:t>2</a:t>
            </a:r>
            <a:r>
              <a:rPr lang="en-US" sz="2800" dirty="0"/>
              <a:t> . This is called the </a:t>
            </a:r>
            <a:r>
              <a:rPr lang="en-US" sz="2800" i="1" dirty="0"/>
              <a:t>lexicographic ordering</a:t>
            </a:r>
            <a:r>
              <a:rPr lang="en-US" sz="2800" dirty="0"/>
              <a:t>.</a:t>
            </a:r>
          </a:p>
          <a:p>
            <a:pPr>
              <a:spcBef>
                <a:spcPts val="600"/>
              </a:spcBef>
            </a:pPr>
            <a:r>
              <a:rPr lang="en-US" sz="2800" dirty="0"/>
              <a:t>Strings are also commonly ordered by a</a:t>
            </a:r>
            <a:r>
              <a:rPr lang="en-US" sz="2800" i="1" dirty="0"/>
              <a:t> lexicographic ordering</a:t>
            </a:r>
            <a:r>
              <a:rPr lang="en-US" sz="2800" dirty="0"/>
              <a:t>.</a:t>
            </a:r>
          </a:p>
          <a:p>
            <a:pPr>
              <a:spcBef>
                <a:spcPts val="600"/>
              </a:spcBef>
            </a:pPr>
            <a:r>
              <a:rPr lang="en-US" sz="2800" dirty="0"/>
              <a:t>The next example uses generalized induction to prove a result about ordered pairs from </a:t>
            </a:r>
            <a:r>
              <a:rPr lang="en-US" sz="2800" b="1" dirty="0"/>
              <a:t>N </a:t>
            </a:r>
            <a:r>
              <a:rPr lang="en-US" sz="2800" dirty="0">
                <a:ea typeface="Cambria Math"/>
              </a:rPr>
              <a:t>⨉</a:t>
            </a:r>
            <a:r>
              <a:rPr lang="en-US" sz="2800" dirty="0"/>
              <a:t> </a:t>
            </a:r>
            <a:r>
              <a:rPr lang="en-US" sz="2800" b="1" dirty="0"/>
              <a:t>N</a:t>
            </a:r>
            <a:r>
              <a:rPr lang="en-US" sz="2800" dirty="0"/>
              <a:t>.</a:t>
            </a:r>
          </a:p>
        </p:txBody>
      </p:sp>
    </p:spTree>
    <p:extLst>
      <p:ext uri="{BB962C8B-B14F-4D97-AF65-F5344CB8AC3E}">
        <p14:creationId xmlns:p14="http://schemas.microsoft.com/office/powerpoint/2010/main" val="2453377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r>
              <a:rPr lang="en-US" sz="1500" dirty="0"/>
              <a:t> 2</a:t>
            </a:r>
            <a:endParaRPr lang="en-US" dirty="0"/>
          </a:p>
        </p:txBody>
      </p:sp>
      <p:sp>
        <p:nvSpPr>
          <p:cNvPr id="3" name="Content Placeholder 2"/>
          <p:cNvSpPr>
            <a:spLocks noGrp="1"/>
          </p:cNvSpPr>
          <p:nvPr>
            <p:ph idx="1"/>
          </p:nvPr>
        </p:nvSpPr>
        <p:spPr>
          <a:xfrm>
            <a:off x="457200" y="1295400"/>
            <a:ext cx="5394960" cy="457200"/>
          </a:xfrm>
        </p:spPr>
        <p:txBody>
          <a:bodyPr/>
          <a:lstStyle/>
          <a:p>
            <a:r>
              <a:rPr lang="en-US" sz="2400" b="1" dirty="0"/>
              <a:t>Example</a:t>
            </a:r>
            <a:r>
              <a:rPr lang="en-US" sz="2400" dirty="0"/>
              <a:t>: Suppose that </a:t>
            </a:r>
            <a:r>
              <a:rPr lang="en-US" sz="2400" i="1" dirty="0" err="1"/>
              <a:t>a</a:t>
            </a:r>
            <a:r>
              <a:rPr lang="en-US" sz="2400" i="1" baseline="-25000" dirty="0" err="1"/>
              <a:t>m,n</a:t>
            </a:r>
            <a:r>
              <a:rPr lang="en-US" sz="2400" baseline="-25000" dirty="0"/>
              <a:t>  </a:t>
            </a:r>
            <a:r>
              <a:rPr lang="en-US" sz="2400" dirty="0"/>
              <a:t> is defined for</a:t>
            </a:r>
          </a:p>
        </p:txBody>
      </p:sp>
      <p:graphicFrame>
        <p:nvGraphicFramePr>
          <p:cNvPr id="17" name="Object 3"/>
          <p:cNvGraphicFramePr>
            <a:graphicFrameLocks noChangeAspect="1"/>
          </p:cNvGraphicFramePr>
          <p:nvPr>
            <p:extLst>
              <p:ext uri="{D42A27DB-BD31-4B8C-83A1-F6EECF244321}">
                <p14:modId xmlns:p14="http://schemas.microsoft.com/office/powerpoint/2010/main" val="3134363563"/>
              </p:ext>
            </p:extLst>
          </p:nvPr>
        </p:nvGraphicFramePr>
        <p:xfrm>
          <a:off x="5791200" y="1270000"/>
          <a:ext cx="1983168" cy="530640"/>
        </p:xfrm>
        <a:graphic>
          <a:graphicData uri="http://schemas.openxmlformats.org/presentationml/2006/ole">
            <mc:AlternateContent xmlns:mc="http://schemas.openxmlformats.org/markup-compatibility/2006">
              <mc:Choice xmlns:v="urn:schemas-microsoft-com:vml" Requires="v">
                <p:oleObj spid="_x0000_s43410" name="Equation" r:id="rId3" imgW="901440" imgH="241200" progId="Equation.DSMT4">
                  <p:embed/>
                </p:oleObj>
              </mc:Choice>
              <mc:Fallback>
                <p:oleObj name="Equation" r:id="rId3" imgW="901440" imgH="241200" progId="Equation.DSMT4">
                  <p:embed/>
                  <p:pic>
                    <p:nvPicPr>
                      <p:cNvPr id="0" name=""/>
                      <p:cNvPicPr/>
                      <p:nvPr/>
                    </p:nvPicPr>
                    <p:blipFill>
                      <a:blip r:embed="rId4"/>
                      <a:stretch>
                        <a:fillRect/>
                      </a:stretch>
                    </p:blipFill>
                    <p:spPr>
                      <a:xfrm>
                        <a:off x="5791200" y="1270000"/>
                        <a:ext cx="1983168" cy="530640"/>
                      </a:xfrm>
                      <a:prstGeom prst="rect">
                        <a:avLst/>
                      </a:prstGeom>
                    </p:spPr>
                  </p:pic>
                </p:oleObj>
              </mc:Fallback>
            </mc:AlternateContent>
          </a:graphicData>
        </a:graphic>
      </p:graphicFrame>
      <p:sp>
        <p:nvSpPr>
          <p:cNvPr id="4" name="Content Placeholder 4"/>
          <p:cNvSpPr>
            <a:spLocks noGrp="1"/>
          </p:cNvSpPr>
          <p:nvPr>
            <p:ph idx="13"/>
          </p:nvPr>
        </p:nvSpPr>
        <p:spPr>
          <a:xfrm>
            <a:off x="457200" y="1727200"/>
            <a:ext cx="2042160" cy="457200"/>
          </a:xfrm>
        </p:spPr>
        <p:txBody>
          <a:bodyPr/>
          <a:lstStyle/>
          <a:p>
            <a:r>
              <a:rPr lang="en-US" sz="2400" dirty="0">
                <a:ea typeface="Cambria Math" pitchFamily="18" charset="0"/>
              </a:rPr>
              <a:t>by </a:t>
            </a:r>
            <a:r>
              <a:rPr lang="en-US" sz="2400" i="1" dirty="0"/>
              <a:t>a</a:t>
            </a:r>
            <a:r>
              <a:rPr lang="en-US" sz="2400" baseline="-25000" dirty="0">
                <a:ea typeface="Cambria Math" pitchFamily="18" charset="0"/>
              </a:rPr>
              <a:t>0</a:t>
            </a:r>
            <a:r>
              <a:rPr lang="en-US" sz="2400" i="1" baseline="-25000" dirty="0"/>
              <a:t>,</a:t>
            </a:r>
            <a:r>
              <a:rPr lang="en-US" sz="2400" baseline="-25000" dirty="0">
                <a:ea typeface="Cambria Math" pitchFamily="18" charset="0"/>
              </a:rPr>
              <a:t>0</a:t>
            </a:r>
            <a:r>
              <a:rPr lang="en-US" sz="2400" baseline="-25000" dirty="0"/>
              <a:t> </a:t>
            </a:r>
            <a:r>
              <a:rPr lang="en-US" sz="2400" dirty="0">
                <a:ea typeface="Cambria Math" pitchFamily="18" charset="0"/>
              </a:rPr>
              <a:t>= 0 and</a:t>
            </a:r>
            <a:endParaRPr lang="en-US" sz="2400" dirty="0"/>
          </a:p>
        </p:txBody>
      </p:sp>
      <p:graphicFrame>
        <p:nvGraphicFramePr>
          <p:cNvPr id="18" name="Object 5"/>
          <p:cNvGraphicFramePr>
            <a:graphicFrameLocks noChangeAspect="1"/>
          </p:cNvGraphicFramePr>
          <p:nvPr>
            <p:extLst>
              <p:ext uri="{D42A27DB-BD31-4B8C-83A1-F6EECF244321}">
                <p14:modId xmlns:p14="http://schemas.microsoft.com/office/powerpoint/2010/main" val="3705927918"/>
              </p:ext>
            </p:extLst>
          </p:nvPr>
        </p:nvGraphicFramePr>
        <p:xfrm>
          <a:off x="2079625" y="1752600"/>
          <a:ext cx="5616575" cy="1116013"/>
        </p:xfrm>
        <a:graphic>
          <a:graphicData uri="http://schemas.openxmlformats.org/presentationml/2006/ole">
            <mc:AlternateContent xmlns:mc="http://schemas.openxmlformats.org/markup-compatibility/2006">
              <mc:Choice xmlns:v="urn:schemas-microsoft-com:vml" Requires="v">
                <p:oleObj spid="_x0000_s43411" name="Equation" r:id="rId5" imgW="2552400" imgH="507960" progId="Equation.DSMT4">
                  <p:embed/>
                </p:oleObj>
              </mc:Choice>
              <mc:Fallback>
                <p:oleObj name="Equation" r:id="rId5" imgW="2552400" imgH="507960" progId="Equation.DSMT4">
                  <p:embed/>
                  <p:pic>
                    <p:nvPicPr>
                      <p:cNvPr id="17" name="Object 16"/>
                      <p:cNvPicPr/>
                      <p:nvPr/>
                    </p:nvPicPr>
                    <p:blipFill>
                      <a:blip r:embed="rId6"/>
                      <a:stretch>
                        <a:fillRect/>
                      </a:stretch>
                    </p:blipFill>
                    <p:spPr>
                      <a:xfrm>
                        <a:off x="2079625" y="1752600"/>
                        <a:ext cx="5616575" cy="1116013"/>
                      </a:xfrm>
                      <a:prstGeom prst="rect">
                        <a:avLst/>
                      </a:prstGeom>
                    </p:spPr>
                  </p:pic>
                </p:oleObj>
              </mc:Fallback>
            </mc:AlternateContent>
          </a:graphicData>
        </a:graphic>
      </p:graphicFrame>
      <p:sp>
        <p:nvSpPr>
          <p:cNvPr id="5" name="Content Placeholder 6"/>
          <p:cNvSpPr>
            <a:spLocks noGrp="1"/>
          </p:cNvSpPr>
          <p:nvPr>
            <p:ph idx="14"/>
          </p:nvPr>
        </p:nvSpPr>
        <p:spPr>
          <a:xfrm>
            <a:off x="457200" y="2781300"/>
            <a:ext cx="2194560" cy="457200"/>
          </a:xfrm>
        </p:spPr>
        <p:txBody>
          <a:bodyPr/>
          <a:lstStyle/>
          <a:p>
            <a:r>
              <a:rPr lang="en-US" sz="2400" dirty="0">
                <a:ea typeface="Cambria Math" pitchFamily="18" charset="0"/>
              </a:rPr>
              <a:t> Show that</a:t>
            </a:r>
            <a:endParaRPr lang="en-US" sz="2400" dirty="0"/>
          </a:p>
        </p:txBody>
      </p:sp>
      <p:graphicFrame>
        <p:nvGraphicFramePr>
          <p:cNvPr id="19" name="Object 7"/>
          <p:cNvGraphicFramePr>
            <a:graphicFrameLocks noChangeAspect="1"/>
          </p:cNvGraphicFramePr>
          <p:nvPr>
            <p:extLst>
              <p:ext uri="{D42A27DB-BD31-4B8C-83A1-F6EECF244321}">
                <p14:modId xmlns:p14="http://schemas.microsoft.com/office/powerpoint/2010/main" val="2894685011"/>
              </p:ext>
            </p:extLst>
          </p:nvPr>
        </p:nvGraphicFramePr>
        <p:xfrm>
          <a:off x="1952625" y="2755900"/>
          <a:ext cx="2847975" cy="558800"/>
        </p:xfrm>
        <a:graphic>
          <a:graphicData uri="http://schemas.openxmlformats.org/presentationml/2006/ole">
            <mc:AlternateContent xmlns:mc="http://schemas.openxmlformats.org/markup-compatibility/2006">
              <mc:Choice xmlns:v="urn:schemas-microsoft-com:vml" Requires="v">
                <p:oleObj spid="_x0000_s43412" name="Equation" r:id="rId7" imgW="1295280" imgH="253800" progId="Equation.DSMT4">
                  <p:embed/>
                </p:oleObj>
              </mc:Choice>
              <mc:Fallback>
                <p:oleObj name="Equation" r:id="rId7" imgW="1295280" imgH="253800" progId="Equation.DSMT4">
                  <p:embed/>
                  <p:pic>
                    <p:nvPicPr>
                      <p:cNvPr id="17" name="Object 16"/>
                      <p:cNvPicPr/>
                      <p:nvPr/>
                    </p:nvPicPr>
                    <p:blipFill>
                      <a:blip r:embed="rId8"/>
                      <a:stretch>
                        <a:fillRect/>
                      </a:stretch>
                    </p:blipFill>
                    <p:spPr>
                      <a:xfrm>
                        <a:off x="1952625" y="2755900"/>
                        <a:ext cx="2847975" cy="558800"/>
                      </a:xfrm>
                      <a:prstGeom prst="rect">
                        <a:avLst/>
                      </a:prstGeom>
                    </p:spPr>
                  </p:pic>
                </p:oleObj>
              </mc:Fallback>
            </mc:AlternateContent>
          </a:graphicData>
        </a:graphic>
      </p:graphicFrame>
      <p:sp>
        <p:nvSpPr>
          <p:cNvPr id="6" name="Content Placeholder 8"/>
          <p:cNvSpPr>
            <a:spLocks noGrp="1"/>
          </p:cNvSpPr>
          <p:nvPr>
            <p:ph idx="15"/>
          </p:nvPr>
        </p:nvSpPr>
        <p:spPr>
          <a:xfrm>
            <a:off x="4800600" y="2781300"/>
            <a:ext cx="2194560" cy="457200"/>
          </a:xfrm>
        </p:spPr>
        <p:txBody>
          <a:bodyPr/>
          <a:lstStyle/>
          <a:p>
            <a:r>
              <a:rPr lang="en-US" sz="2400" dirty="0"/>
              <a:t>is defined for all</a:t>
            </a:r>
          </a:p>
        </p:txBody>
      </p:sp>
      <p:graphicFrame>
        <p:nvGraphicFramePr>
          <p:cNvPr id="20" name="Object 9"/>
          <p:cNvGraphicFramePr>
            <a:graphicFrameLocks noChangeAspect="1"/>
          </p:cNvGraphicFramePr>
          <p:nvPr>
            <p:extLst>
              <p:ext uri="{D42A27DB-BD31-4B8C-83A1-F6EECF244321}">
                <p14:modId xmlns:p14="http://schemas.microsoft.com/office/powerpoint/2010/main" val="468225212"/>
              </p:ext>
            </p:extLst>
          </p:nvPr>
        </p:nvGraphicFramePr>
        <p:xfrm>
          <a:off x="6889750" y="2743200"/>
          <a:ext cx="2066925" cy="531813"/>
        </p:xfrm>
        <a:graphic>
          <a:graphicData uri="http://schemas.openxmlformats.org/presentationml/2006/ole">
            <mc:AlternateContent xmlns:mc="http://schemas.openxmlformats.org/markup-compatibility/2006">
              <mc:Choice xmlns:v="urn:schemas-microsoft-com:vml" Requires="v">
                <p:oleObj spid="_x0000_s43413" name="Equation" r:id="rId9" imgW="939600" imgH="241200" progId="Equation.DSMT4">
                  <p:embed/>
                </p:oleObj>
              </mc:Choice>
              <mc:Fallback>
                <p:oleObj name="Equation" r:id="rId9" imgW="939600" imgH="241200" progId="Equation.DSMT4">
                  <p:embed/>
                  <p:pic>
                    <p:nvPicPr>
                      <p:cNvPr id="17" name="Object 16"/>
                      <p:cNvPicPr/>
                      <p:nvPr/>
                    </p:nvPicPr>
                    <p:blipFill>
                      <a:blip r:embed="rId10"/>
                      <a:stretch>
                        <a:fillRect/>
                      </a:stretch>
                    </p:blipFill>
                    <p:spPr>
                      <a:xfrm>
                        <a:off x="6889750" y="2743200"/>
                        <a:ext cx="2066925" cy="531813"/>
                      </a:xfrm>
                      <a:prstGeom prst="rect">
                        <a:avLst/>
                      </a:prstGeom>
                    </p:spPr>
                  </p:pic>
                </p:oleObj>
              </mc:Fallback>
            </mc:AlternateContent>
          </a:graphicData>
        </a:graphic>
      </p:graphicFrame>
      <p:sp>
        <p:nvSpPr>
          <p:cNvPr id="7" name="Content Placeholder 10"/>
          <p:cNvSpPr>
            <a:spLocks noGrp="1"/>
          </p:cNvSpPr>
          <p:nvPr>
            <p:ph idx="16"/>
          </p:nvPr>
        </p:nvSpPr>
        <p:spPr>
          <a:xfrm>
            <a:off x="457200" y="3200400"/>
            <a:ext cx="4876800" cy="807720"/>
          </a:xfrm>
        </p:spPr>
        <p:txBody>
          <a:bodyPr/>
          <a:lstStyle/>
          <a:p>
            <a:pPr>
              <a:spcBef>
                <a:spcPts val="0"/>
              </a:spcBef>
            </a:pPr>
            <a:r>
              <a:rPr lang="en-US" sz="2400" b="1" dirty="0"/>
              <a:t>Solution</a:t>
            </a:r>
            <a:r>
              <a:rPr lang="en-US" sz="2400" dirty="0"/>
              <a:t>: Use generalized induction.</a:t>
            </a:r>
          </a:p>
          <a:p>
            <a:pPr lvl="1">
              <a:spcBef>
                <a:spcPts val="0"/>
              </a:spcBef>
              <a:buNone/>
            </a:pPr>
            <a:r>
              <a:rPr lang="en-US" sz="2200" dirty="0"/>
              <a:t>BASIS STEP:</a:t>
            </a:r>
          </a:p>
        </p:txBody>
      </p:sp>
      <p:graphicFrame>
        <p:nvGraphicFramePr>
          <p:cNvPr id="21" name="Object 11"/>
          <p:cNvGraphicFramePr>
            <a:graphicFrameLocks noChangeAspect="1"/>
          </p:cNvGraphicFramePr>
          <p:nvPr>
            <p:extLst>
              <p:ext uri="{D42A27DB-BD31-4B8C-83A1-F6EECF244321}">
                <p14:modId xmlns:p14="http://schemas.microsoft.com/office/powerpoint/2010/main" val="4243335339"/>
              </p:ext>
            </p:extLst>
          </p:nvPr>
        </p:nvGraphicFramePr>
        <p:xfrm>
          <a:off x="2043113" y="3567113"/>
          <a:ext cx="2319337" cy="560387"/>
        </p:xfrm>
        <a:graphic>
          <a:graphicData uri="http://schemas.openxmlformats.org/presentationml/2006/ole">
            <mc:AlternateContent xmlns:mc="http://schemas.openxmlformats.org/markup-compatibility/2006">
              <mc:Choice xmlns:v="urn:schemas-microsoft-com:vml" Requires="v">
                <p:oleObj spid="_x0000_s43414" name="Equation" r:id="rId11" imgW="1054080" imgH="253800" progId="Equation.DSMT4">
                  <p:embed/>
                </p:oleObj>
              </mc:Choice>
              <mc:Fallback>
                <p:oleObj name="Equation" r:id="rId11" imgW="1054080" imgH="253800" progId="Equation.DSMT4">
                  <p:embed/>
                  <p:pic>
                    <p:nvPicPr>
                      <p:cNvPr id="20" name="Object 19"/>
                      <p:cNvPicPr/>
                      <p:nvPr/>
                    </p:nvPicPr>
                    <p:blipFill>
                      <a:blip r:embed="rId12"/>
                      <a:stretch>
                        <a:fillRect/>
                      </a:stretch>
                    </p:blipFill>
                    <p:spPr>
                      <a:xfrm>
                        <a:off x="2043113" y="3567113"/>
                        <a:ext cx="2319337" cy="560387"/>
                      </a:xfrm>
                      <a:prstGeom prst="rect">
                        <a:avLst/>
                      </a:prstGeom>
                    </p:spPr>
                  </p:pic>
                </p:oleObj>
              </mc:Fallback>
            </mc:AlternateContent>
          </a:graphicData>
        </a:graphic>
      </p:graphicFrame>
      <p:sp>
        <p:nvSpPr>
          <p:cNvPr id="8" name="Content Placeholder 12"/>
          <p:cNvSpPr>
            <a:spLocks noGrp="1"/>
          </p:cNvSpPr>
          <p:nvPr>
            <p:ph idx="17"/>
          </p:nvPr>
        </p:nvSpPr>
        <p:spPr>
          <a:xfrm>
            <a:off x="472440" y="4017962"/>
            <a:ext cx="4023360" cy="365760"/>
          </a:xfrm>
        </p:spPr>
        <p:txBody>
          <a:bodyPr/>
          <a:lstStyle/>
          <a:p>
            <a:pPr marL="137160"/>
            <a:r>
              <a:rPr lang="en-US" sz="2200" dirty="0"/>
              <a:t>INDUCTIVE STEP: Assume that</a:t>
            </a:r>
          </a:p>
        </p:txBody>
      </p:sp>
      <p:graphicFrame>
        <p:nvGraphicFramePr>
          <p:cNvPr id="22" name="Object 13"/>
          <p:cNvGraphicFramePr>
            <a:graphicFrameLocks noChangeAspect="1"/>
          </p:cNvGraphicFramePr>
          <p:nvPr>
            <p:extLst>
              <p:ext uri="{D42A27DB-BD31-4B8C-83A1-F6EECF244321}">
                <p14:modId xmlns:p14="http://schemas.microsoft.com/office/powerpoint/2010/main" val="2775603172"/>
              </p:ext>
            </p:extLst>
          </p:nvPr>
        </p:nvGraphicFramePr>
        <p:xfrm>
          <a:off x="4191000" y="3962400"/>
          <a:ext cx="3268662" cy="558800"/>
        </p:xfrm>
        <a:graphic>
          <a:graphicData uri="http://schemas.openxmlformats.org/presentationml/2006/ole">
            <mc:AlternateContent xmlns:mc="http://schemas.openxmlformats.org/markup-compatibility/2006">
              <mc:Choice xmlns:v="urn:schemas-microsoft-com:vml" Requires="v">
                <p:oleObj spid="_x0000_s43415" name="Equation" r:id="rId13" imgW="1485720" imgH="253800" progId="Equation.DSMT4">
                  <p:embed/>
                </p:oleObj>
              </mc:Choice>
              <mc:Fallback>
                <p:oleObj name="Equation" r:id="rId13" imgW="1485720" imgH="253800" progId="Equation.DSMT4">
                  <p:embed/>
                  <p:pic>
                    <p:nvPicPr>
                      <p:cNvPr id="21" name="Object 20"/>
                      <p:cNvPicPr/>
                      <p:nvPr/>
                    </p:nvPicPr>
                    <p:blipFill>
                      <a:blip r:embed="rId14"/>
                      <a:stretch>
                        <a:fillRect/>
                      </a:stretch>
                    </p:blipFill>
                    <p:spPr>
                      <a:xfrm>
                        <a:off x="4191000" y="3962400"/>
                        <a:ext cx="3268662" cy="558800"/>
                      </a:xfrm>
                      <a:prstGeom prst="rect">
                        <a:avLst/>
                      </a:prstGeom>
                    </p:spPr>
                  </p:pic>
                </p:oleObj>
              </mc:Fallback>
            </mc:AlternateContent>
          </a:graphicData>
        </a:graphic>
      </p:graphicFrame>
      <p:sp>
        <p:nvSpPr>
          <p:cNvPr id="10" name="Content Placeholder 14"/>
          <p:cNvSpPr>
            <a:spLocks noGrp="1"/>
          </p:cNvSpPr>
          <p:nvPr>
            <p:ph idx="20"/>
          </p:nvPr>
        </p:nvSpPr>
        <p:spPr>
          <a:xfrm>
            <a:off x="457200" y="4419600"/>
            <a:ext cx="8229600" cy="1097280"/>
          </a:xfrm>
        </p:spPr>
        <p:txBody>
          <a:bodyPr/>
          <a:lstStyle/>
          <a:p>
            <a:pPr lvl="1" indent="0">
              <a:spcBef>
                <a:spcPts val="0"/>
              </a:spcBef>
              <a:spcAft>
                <a:spcPts val="0"/>
              </a:spcAft>
              <a:buNone/>
            </a:pPr>
            <a:r>
              <a:rPr lang="en-US" sz="2200" dirty="0">
                <a:ea typeface="Cambria Math" pitchFamily="18" charset="0"/>
              </a:rPr>
              <a:t>whenever(</a:t>
            </a:r>
            <a:r>
              <a:rPr lang="en-US" sz="2200" i="1" dirty="0">
                <a:ea typeface="Cambria Math"/>
              </a:rPr>
              <a:t>̍</a:t>
            </a:r>
            <a:r>
              <a:rPr lang="en-US" sz="2200" i="1" dirty="0" err="1">
                <a:ea typeface="Cambria Math"/>
              </a:rPr>
              <a:t>mʹ</a:t>
            </a:r>
            <a:r>
              <a:rPr lang="en-US" sz="2200" dirty="0" err="1"/>
              <a:t>,</a:t>
            </a:r>
            <a:r>
              <a:rPr lang="en-US" sz="2200" i="1" dirty="0" err="1">
                <a:ea typeface="Cambria Math" pitchFamily="18" charset="0"/>
              </a:rPr>
              <a:t>n</a:t>
            </a:r>
            <a:r>
              <a:rPr lang="en-US" sz="2200" i="1" dirty="0">
                <a:ea typeface="Cambria Math"/>
              </a:rPr>
              <a:t>ʹ</a:t>
            </a:r>
            <a:r>
              <a:rPr lang="en-US" sz="2200" dirty="0"/>
              <a:t>)</a:t>
            </a:r>
            <a:r>
              <a:rPr lang="en-US" sz="2200" dirty="0">
                <a:ea typeface="Cambria Math"/>
              </a:rPr>
              <a:t>  is less than</a:t>
            </a:r>
            <a:r>
              <a:rPr lang="en-US" sz="2200" dirty="0"/>
              <a:t> (</a:t>
            </a:r>
            <a:r>
              <a:rPr lang="en-US" sz="2200" dirty="0" err="1"/>
              <a:t>m,n</a:t>
            </a:r>
            <a:r>
              <a:rPr lang="en-US" sz="2200" dirty="0"/>
              <a:t>) in the lexicographic ordering of </a:t>
            </a:r>
            <a:r>
              <a:rPr lang="en-US" sz="2200" dirty="0">
                <a:ea typeface="Cambria Math"/>
              </a:rPr>
              <a:t> </a:t>
            </a:r>
            <a:r>
              <a:rPr lang="en-US" sz="2200" b="1" dirty="0">
                <a:ea typeface="Cambria Math"/>
              </a:rPr>
              <a:t>N</a:t>
            </a:r>
            <a:r>
              <a:rPr lang="en-US" sz="2200" dirty="0">
                <a:ea typeface="Cambria Math" pitchFamily="18" charset="0"/>
              </a:rPr>
              <a:t> × </a:t>
            </a:r>
            <a:r>
              <a:rPr lang="en-US" sz="2200" b="1" dirty="0">
                <a:ea typeface="Cambria Math" pitchFamily="18" charset="0"/>
              </a:rPr>
              <a:t>N</a:t>
            </a:r>
            <a:r>
              <a:rPr lang="en-US" sz="2200" dirty="0">
                <a:ea typeface="Cambria Math" pitchFamily="18" charset="0"/>
              </a:rPr>
              <a:t> . </a:t>
            </a:r>
            <a:endParaRPr lang="en-US" sz="2200" dirty="0"/>
          </a:p>
          <a:p>
            <a:pPr lvl="2">
              <a:spcBef>
                <a:spcPts val="0"/>
              </a:spcBef>
              <a:spcAft>
                <a:spcPts val="0"/>
              </a:spcAft>
            </a:pPr>
            <a:r>
              <a:rPr lang="en-US" sz="2000" dirty="0"/>
              <a:t>If </a:t>
            </a:r>
            <a:r>
              <a:rPr lang="en-US" sz="2000" i="1" dirty="0"/>
              <a:t>n</a:t>
            </a:r>
            <a:r>
              <a:rPr lang="en-US" sz="2000" dirty="0"/>
              <a:t> = </a:t>
            </a:r>
            <a:r>
              <a:rPr lang="en-US" sz="2000" dirty="0">
                <a:ea typeface="Cambria Math" pitchFamily="18" charset="0"/>
              </a:rPr>
              <a:t>0</a:t>
            </a:r>
            <a:r>
              <a:rPr lang="en-US" sz="2000" dirty="0"/>
              <a:t>, by the inductive hypothesis we can conclude</a:t>
            </a:r>
          </a:p>
        </p:txBody>
      </p:sp>
      <p:graphicFrame>
        <p:nvGraphicFramePr>
          <p:cNvPr id="23" name="Object 15"/>
          <p:cNvGraphicFramePr>
            <a:graphicFrameLocks noChangeAspect="1"/>
          </p:cNvGraphicFramePr>
          <p:nvPr>
            <p:extLst>
              <p:ext uri="{D42A27DB-BD31-4B8C-83A1-F6EECF244321}">
                <p14:modId xmlns:p14="http://schemas.microsoft.com/office/powerpoint/2010/main" val="2337893656"/>
              </p:ext>
            </p:extLst>
          </p:nvPr>
        </p:nvGraphicFramePr>
        <p:xfrm>
          <a:off x="1181160" y="5410200"/>
          <a:ext cx="6781680" cy="507600"/>
        </p:xfrm>
        <a:graphic>
          <a:graphicData uri="http://schemas.openxmlformats.org/presentationml/2006/ole">
            <mc:AlternateContent xmlns:mc="http://schemas.openxmlformats.org/markup-compatibility/2006">
              <mc:Choice xmlns:v="urn:schemas-microsoft-com:vml" Requires="v">
                <p:oleObj spid="_x0000_s43416" name="Equation" r:id="rId15" imgW="3390840" imgH="253800" progId="Equation.DSMT4">
                  <p:embed/>
                </p:oleObj>
              </mc:Choice>
              <mc:Fallback>
                <p:oleObj name="Equation" r:id="rId15" imgW="3390840" imgH="253800" progId="Equation.DSMT4">
                  <p:embed/>
                  <p:pic>
                    <p:nvPicPr>
                      <p:cNvPr id="19" name="Object 18"/>
                      <p:cNvPicPr/>
                      <p:nvPr/>
                    </p:nvPicPr>
                    <p:blipFill>
                      <a:blip r:embed="rId16"/>
                      <a:stretch>
                        <a:fillRect/>
                      </a:stretch>
                    </p:blipFill>
                    <p:spPr>
                      <a:xfrm>
                        <a:off x="1181160" y="5410200"/>
                        <a:ext cx="6781680" cy="507600"/>
                      </a:xfrm>
                      <a:prstGeom prst="rect">
                        <a:avLst/>
                      </a:prstGeom>
                    </p:spPr>
                  </p:pic>
                </p:oleObj>
              </mc:Fallback>
            </mc:AlternateContent>
          </a:graphicData>
        </a:graphic>
      </p:graphicFrame>
      <p:sp>
        <p:nvSpPr>
          <p:cNvPr id="11" name="Content Placeholder 16"/>
          <p:cNvSpPr>
            <a:spLocks noGrp="1"/>
          </p:cNvSpPr>
          <p:nvPr>
            <p:ph idx="21"/>
          </p:nvPr>
        </p:nvSpPr>
        <p:spPr>
          <a:xfrm>
            <a:off x="457200" y="5867400"/>
            <a:ext cx="8229600" cy="457200"/>
          </a:xfrm>
        </p:spPr>
        <p:txBody>
          <a:bodyPr/>
          <a:lstStyle/>
          <a:p>
            <a:pPr lvl="2"/>
            <a:r>
              <a:rPr lang="en-US" sz="2000" dirty="0"/>
              <a:t>If n &gt; 0, by the inductive hypothesis we can conclude </a:t>
            </a:r>
          </a:p>
        </p:txBody>
      </p:sp>
      <p:graphicFrame>
        <p:nvGraphicFramePr>
          <p:cNvPr id="24" name="Object 17"/>
          <p:cNvGraphicFramePr>
            <a:graphicFrameLocks noChangeAspect="1"/>
          </p:cNvGraphicFramePr>
          <p:nvPr>
            <p:extLst>
              <p:ext uri="{D42A27DB-BD31-4B8C-83A1-F6EECF244321}">
                <p14:modId xmlns:p14="http://schemas.microsoft.com/office/powerpoint/2010/main" val="798406607"/>
              </p:ext>
            </p:extLst>
          </p:nvPr>
        </p:nvGraphicFramePr>
        <p:xfrm>
          <a:off x="1333800" y="6146800"/>
          <a:ext cx="6476400" cy="507600"/>
        </p:xfrm>
        <a:graphic>
          <a:graphicData uri="http://schemas.openxmlformats.org/presentationml/2006/ole">
            <mc:AlternateContent xmlns:mc="http://schemas.openxmlformats.org/markup-compatibility/2006">
              <mc:Choice xmlns:v="urn:schemas-microsoft-com:vml" Requires="v">
                <p:oleObj spid="_x0000_s43417" name="Equation" r:id="rId17" imgW="3238200" imgH="253800" progId="Equation.DSMT4">
                  <p:embed/>
                </p:oleObj>
              </mc:Choice>
              <mc:Fallback>
                <p:oleObj name="Equation" r:id="rId17" imgW="3238200" imgH="253800" progId="Equation.DSMT4">
                  <p:embed/>
                  <p:pic>
                    <p:nvPicPr>
                      <p:cNvPr id="23" name="Object 22"/>
                      <p:cNvPicPr/>
                      <p:nvPr/>
                    </p:nvPicPr>
                    <p:blipFill>
                      <a:blip r:embed="rId18"/>
                      <a:stretch>
                        <a:fillRect/>
                      </a:stretch>
                    </p:blipFill>
                    <p:spPr>
                      <a:xfrm>
                        <a:off x="1333800" y="6146800"/>
                        <a:ext cx="6476400" cy="507600"/>
                      </a:xfrm>
                      <a:prstGeom prst="rect">
                        <a:avLst/>
                      </a:prstGeom>
                    </p:spPr>
                  </p:pic>
                </p:oleObj>
              </mc:Fallback>
            </mc:AlternateContent>
          </a:graphicData>
        </a:graphic>
      </p:graphicFrame>
    </p:spTree>
    <p:extLst>
      <p:ext uri="{BB962C8B-B14F-4D97-AF65-F5344CB8AC3E}">
        <p14:creationId xmlns:p14="http://schemas.microsoft.com/office/powerpoint/2010/main" val="3826236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ctr"/>
          <a:lstStyle/>
          <a:p>
            <a:r>
              <a:rPr lang="en-US" sz="6000" b="1" dirty="0"/>
              <a:t>Recursive Algorithms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5.4</a:t>
            </a:r>
          </a:p>
        </p:txBody>
      </p:sp>
    </p:spTree>
    <p:extLst>
      <p:ext uri="{BB962C8B-B14F-4D97-AF65-F5344CB8AC3E}">
        <p14:creationId xmlns:p14="http://schemas.microsoft.com/office/powerpoint/2010/main" val="399835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Mathematical Induction</a:t>
            </a:r>
          </a:p>
        </p:txBody>
      </p:sp>
      <p:sp>
        <p:nvSpPr>
          <p:cNvPr id="3" name="Content Placeholder 2"/>
          <p:cNvSpPr>
            <a:spLocks noGrp="1"/>
          </p:cNvSpPr>
          <p:nvPr>
            <p:ph idx="1"/>
          </p:nvPr>
        </p:nvSpPr>
        <p:spPr>
          <a:xfrm>
            <a:off x="457200" y="1295400"/>
            <a:ext cx="8321040" cy="5257800"/>
          </a:xfrm>
        </p:spPr>
        <p:txBody>
          <a:bodyPr/>
          <a:lstStyle/>
          <a:p>
            <a:r>
              <a:rPr lang="en-US" sz="1800" i="1" dirty="0"/>
              <a:t>Principle of Mathematical Induction</a:t>
            </a:r>
            <a:r>
              <a:rPr lang="en-US" sz="1800" dirty="0"/>
              <a:t>: To prove that </a:t>
            </a:r>
            <a:r>
              <a:rPr lang="en-US" sz="1800" i="1" dirty="0"/>
              <a:t>P</a:t>
            </a:r>
            <a:r>
              <a:rPr lang="en-US" sz="1800" dirty="0"/>
              <a:t>(</a:t>
            </a:r>
            <a:r>
              <a:rPr lang="en-US" sz="1800" i="1" dirty="0"/>
              <a:t>n</a:t>
            </a:r>
            <a:r>
              <a:rPr lang="en-US" sz="1800" dirty="0"/>
              <a:t>) is true for all positive integers </a:t>
            </a:r>
            <a:r>
              <a:rPr lang="en-US" sz="1800" i="1" dirty="0"/>
              <a:t>n</a:t>
            </a:r>
            <a:r>
              <a:rPr lang="en-US" sz="1800" dirty="0"/>
              <a:t>, we complete these steps:</a:t>
            </a:r>
          </a:p>
          <a:p>
            <a:pPr lvl="1"/>
            <a:r>
              <a:rPr lang="en-US" sz="1800" i="1" dirty="0"/>
              <a:t>Basis Step</a:t>
            </a:r>
            <a:r>
              <a:rPr lang="en-US" sz="1800" dirty="0"/>
              <a:t>: Show that </a:t>
            </a:r>
            <a:r>
              <a:rPr lang="en-US" sz="1800" i="1" dirty="0"/>
              <a:t>P</a:t>
            </a:r>
            <a:r>
              <a:rPr lang="en-US" sz="1800" dirty="0"/>
              <a:t>(</a:t>
            </a:r>
            <a:r>
              <a:rPr lang="en-US" sz="1800" dirty="0">
                <a:ea typeface="Cambria Math" pitchFamily="18" charset="0"/>
              </a:rPr>
              <a:t>1</a:t>
            </a:r>
            <a:r>
              <a:rPr lang="en-US" sz="1800" dirty="0"/>
              <a:t>) is true.</a:t>
            </a:r>
          </a:p>
          <a:p>
            <a:pPr lvl="1"/>
            <a:r>
              <a:rPr lang="en-US" sz="1800" i="1" dirty="0"/>
              <a:t>Inductive Step</a:t>
            </a:r>
            <a:r>
              <a:rPr lang="en-US" sz="1800" dirty="0"/>
              <a:t>: Show that </a:t>
            </a:r>
            <a:r>
              <a:rPr lang="en-US" sz="1800" i="1" dirty="0"/>
              <a:t>P</a:t>
            </a:r>
            <a:r>
              <a:rPr lang="en-US" sz="1800" dirty="0"/>
              <a:t>(</a:t>
            </a:r>
            <a:r>
              <a:rPr lang="en-US" sz="1800" i="1" dirty="0"/>
              <a:t>k</a:t>
            </a:r>
            <a:r>
              <a:rPr lang="en-US" sz="1800" dirty="0"/>
              <a:t>)</a:t>
            </a:r>
            <a:r>
              <a:rPr lang="en-US" sz="1800" i="1" dirty="0"/>
              <a:t> </a:t>
            </a:r>
            <a:r>
              <a:rPr lang="en-US" sz="1800" i="1" dirty="0">
                <a:ea typeface="Cambria Math"/>
                <a:sym typeface="Wingdings" pitchFamily="2" charset="2"/>
              </a:rPr>
              <a:t>→</a:t>
            </a:r>
            <a:r>
              <a:rPr lang="en-US" sz="1800" i="1" dirty="0">
                <a:sym typeface="Wingdings" pitchFamily="2" charset="2"/>
              </a:rPr>
              <a:t> 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 </a:t>
            </a:r>
            <a:r>
              <a:rPr lang="en-US" sz="1800" i="1" dirty="0">
                <a:sym typeface="Wingdings" pitchFamily="2" charset="2"/>
              </a:rPr>
              <a:t> </a:t>
            </a:r>
            <a:r>
              <a:rPr lang="en-US" sz="1800" dirty="0">
                <a:sym typeface="Wingdings" pitchFamily="2" charset="2"/>
              </a:rPr>
              <a:t>is true for all positive integers </a:t>
            </a:r>
            <a:r>
              <a:rPr lang="en-US" sz="1800" i="1" dirty="0">
                <a:sym typeface="Wingdings" pitchFamily="2" charset="2"/>
              </a:rPr>
              <a:t>k</a:t>
            </a:r>
            <a:r>
              <a:rPr lang="en-US" sz="1800" dirty="0">
                <a:sym typeface="Wingdings" pitchFamily="2" charset="2"/>
              </a:rPr>
              <a:t>.</a:t>
            </a:r>
          </a:p>
          <a:p>
            <a:r>
              <a:rPr lang="en-US" sz="1800" dirty="0"/>
              <a:t>To complete the inductive step, assuming the </a:t>
            </a:r>
            <a:r>
              <a:rPr lang="en-US" sz="1800" i="1" dirty="0"/>
              <a:t>inductive hypothesis </a:t>
            </a:r>
            <a:r>
              <a:rPr lang="en-US" sz="1800" dirty="0"/>
              <a:t>that </a:t>
            </a:r>
            <a:r>
              <a:rPr lang="en-US" sz="1800" i="1" dirty="0"/>
              <a:t>P</a:t>
            </a:r>
            <a:r>
              <a:rPr lang="en-US" sz="1800" dirty="0"/>
              <a:t>(</a:t>
            </a:r>
            <a:r>
              <a:rPr lang="en-US" sz="1800" i="1" dirty="0"/>
              <a:t>k</a:t>
            </a:r>
            <a:r>
              <a:rPr lang="en-US" sz="1800" dirty="0"/>
              <a:t>)</a:t>
            </a:r>
            <a:r>
              <a:rPr lang="en-US" sz="1800" i="1" dirty="0"/>
              <a:t> </a:t>
            </a:r>
            <a:r>
              <a:rPr lang="en-US" sz="1800" dirty="0"/>
              <a:t>holds for an arbitrary integer </a:t>
            </a:r>
            <a:r>
              <a:rPr lang="en-US" sz="1800" i="1" dirty="0"/>
              <a:t>k</a:t>
            </a:r>
            <a:r>
              <a:rPr lang="en-US" sz="1800" dirty="0"/>
              <a:t>, show that  must </a:t>
            </a:r>
            <a:r>
              <a:rPr lang="en-US" sz="1800" i="1" dirty="0">
                <a:sym typeface="Wingdings" pitchFamily="2" charset="2"/>
              </a:rPr>
              <a:t>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a:t>
            </a:r>
            <a:r>
              <a:rPr lang="en-US" sz="1800" dirty="0"/>
              <a:t> be true.</a:t>
            </a:r>
          </a:p>
          <a:p>
            <a:r>
              <a:rPr lang="en-US" sz="1800" b="1" dirty="0"/>
              <a:t>Climbing an Infinite Ladder Example</a:t>
            </a:r>
            <a:r>
              <a:rPr lang="en-US" sz="1800" dirty="0"/>
              <a:t>:</a:t>
            </a:r>
          </a:p>
          <a:p>
            <a:pPr lvl="1"/>
            <a:r>
              <a:rPr lang="en-US" sz="1800" dirty="0"/>
              <a:t>BASIS STEP: By (</a:t>
            </a:r>
            <a:r>
              <a:rPr lang="en-US" sz="1800" dirty="0">
                <a:ea typeface="Cambria Math" pitchFamily="18" charset="0"/>
              </a:rPr>
              <a:t>1</a:t>
            </a:r>
            <a:r>
              <a:rPr lang="en-US" sz="1800" dirty="0"/>
              <a:t>), we can reach rung </a:t>
            </a:r>
            <a:r>
              <a:rPr lang="en-US" sz="1800" dirty="0">
                <a:ea typeface="Cambria Math" pitchFamily="18" charset="0"/>
              </a:rPr>
              <a:t>1</a:t>
            </a:r>
            <a:r>
              <a:rPr lang="en-US" sz="1800" dirty="0"/>
              <a:t>.</a:t>
            </a:r>
          </a:p>
          <a:p>
            <a:pPr lvl="1"/>
            <a:r>
              <a:rPr lang="en-US" sz="1800" dirty="0"/>
              <a:t>INDUCTIVE STEP: Assume the inductive hypothesis that we can reach rung </a:t>
            </a:r>
            <a:r>
              <a:rPr lang="en-US" sz="1800" i="1" dirty="0"/>
              <a:t>k</a:t>
            </a:r>
            <a:r>
              <a:rPr lang="en-US" sz="1800" dirty="0"/>
              <a:t>. Then by (</a:t>
            </a:r>
            <a:r>
              <a:rPr lang="en-US" sz="1800" dirty="0">
                <a:ea typeface="Cambria Math" pitchFamily="18" charset="0"/>
              </a:rPr>
              <a:t>2</a:t>
            </a:r>
            <a:r>
              <a:rPr lang="en-US" sz="1800" dirty="0"/>
              <a:t>), we can reach rung </a:t>
            </a:r>
            <a:r>
              <a:rPr lang="en-US" sz="1800" i="1" dirty="0"/>
              <a:t>k </a:t>
            </a:r>
            <a:r>
              <a:rPr lang="en-US" sz="1800" dirty="0"/>
              <a:t>+ </a:t>
            </a:r>
            <a:r>
              <a:rPr lang="en-US" sz="1800" dirty="0">
                <a:ea typeface="Cambria Math" pitchFamily="18" charset="0"/>
              </a:rPr>
              <a:t>1</a:t>
            </a:r>
            <a:r>
              <a:rPr lang="en-US" sz="1800" dirty="0"/>
              <a:t>.</a:t>
            </a:r>
          </a:p>
          <a:p>
            <a:pPr marL="0" lvl="1" indent="0">
              <a:buNone/>
            </a:pPr>
            <a:r>
              <a:rPr lang="en-US" sz="1800" dirty="0"/>
              <a:t>Hence, </a:t>
            </a:r>
            <a:r>
              <a:rPr lang="en-US" sz="1800" i="1" dirty="0"/>
              <a:t>P</a:t>
            </a:r>
            <a:r>
              <a:rPr lang="en-US" sz="1800" dirty="0"/>
              <a:t>(</a:t>
            </a:r>
            <a:r>
              <a:rPr lang="en-US" sz="1800" i="1" dirty="0"/>
              <a:t>k</a:t>
            </a:r>
            <a:r>
              <a:rPr lang="en-US" sz="1800" dirty="0"/>
              <a:t>)</a:t>
            </a:r>
            <a:r>
              <a:rPr lang="en-US" sz="1800" i="1" dirty="0"/>
              <a:t> </a:t>
            </a:r>
            <a:r>
              <a:rPr lang="en-US" sz="1800" i="1" dirty="0">
                <a:ea typeface="Cambria Math"/>
                <a:sym typeface="Wingdings" pitchFamily="2" charset="2"/>
              </a:rPr>
              <a:t>→</a:t>
            </a:r>
            <a:r>
              <a:rPr lang="en-US" sz="1800" i="1" dirty="0">
                <a:sym typeface="Wingdings" pitchFamily="2" charset="2"/>
              </a:rPr>
              <a:t> P</a:t>
            </a:r>
            <a:r>
              <a:rPr lang="en-US" sz="1800" dirty="0">
                <a:sym typeface="Wingdings" pitchFamily="2" charset="2"/>
              </a:rPr>
              <a:t>(</a:t>
            </a:r>
            <a:r>
              <a:rPr lang="en-US" sz="1800" i="1" dirty="0">
                <a:sym typeface="Wingdings" pitchFamily="2" charset="2"/>
              </a:rPr>
              <a:t>k </a:t>
            </a:r>
            <a:r>
              <a:rPr lang="en-US" sz="1800" dirty="0">
                <a:sym typeface="Wingdings" pitchFamily="2" charset="2"/>
              </a:rPr>
              <a:t>+</a:t>
            </a:r>
            <a:r>
              <a:rPr lang="en-US" sz="1800" i="1" dirty="0">
                <a:sym typeface="Wingdings" pitchFamily="2" charset="2"/>
              </a:rPr>
              <a:t> </a:t>
            </a:r>
            <a:r>
              <a:rPr lang="en-US" sz="1800" dirty="0">
                <a:ea typeface="Cambria Math" pitchFamily="18" charset="0"/>
                <a:sym typeface="Wingdings" pitchFamily="2" charset="2"/>
              </a:rPr>
              <a:t>1</a:t>
            </a:r>
            <a:r>
              <a:rPr lang="en-US" sz="1800" dirty="0">
                <a:sym typeface="Wingdings" pitchFamily="2" charset="2"/>
              </a:rPr>
              <a:t>) is true for all positive integers </a:t>
            </a:r>
            <a:r>
              <a:rPr lang="en-US" sz="1800" i="1" dirty="0">
                <a:sym typeface="Wingdings" pitchFamily="2" charset="2"/>
              </a:rPr>
              <a:t>k. </a:t>
            </a:r>
            <a:r>
              <a:rPr lang="en-US" sz="1800" dirty="0">
                <a:sym typeface="Wingdings" pitchFamily="2" charset="2"/>
              </a:rPr>
              <a:t>We can reach every rung on the ladder.</a:t>
            </a:r>
            <a:endParaRPr lang="en-US" sz="1800" i="1" dirty="0"/>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endParaRPr lang="en-US" dirty="0"/>
          </a:p>
        </p:txBody>
      </p:sp>
      <p:sp>
        <p:nvSpPr>
          <p:cNvPr id="3" name="Content Placeholder 2"/>
          <p:cNvSpPr>
            <a:spLocks noGrp="1"/>
          </p:cNvSpPr>
          <p:nvPr>
            <p:ph idx="1"/>
          </p:nvPr>
        </p:nvSpPr>
        <p:spPr/>
        <p:txBody>
          <a:bodyPr/>
          <a:lstStyle/>
          <a:p>
            <a:pPr>
              <a:spcAft>
                <a:spcPts val="1200"/>
              </a:spcAft>
            </a:pPr>
            <a:r>
              <a:rPr lang="en-US" dirty="0"/>
              <a:t>Recursive Algorithms</a:t>
            </a:r>
          </a:p>
          <a:p>
            <a:pPr>
              <a:spcAft>
                <a:spcPts val="1200"/>
              </a:spcAft>
            </a:pPr>
            <a:r>
              <a:rPr lang="en-US" dirty="0"/>
              <a:t>Proving Recursive Algorithms Correct</a:t>
            </a:r>
          </a:p>
          <a:p>
            <a:pPr>
              <a:spcAft>
                <a:spcPts val="1200"/>
              </a:spcAft>
            </a:pPr>
            <a:r>
              <a:rPr lang="en-US" dirty="0"/>
              <a:t>Recursion and Iteration (</a:t>
            </a:r>
            <a:r>
              <a:rPr lang="en-US" i="1" dirty="0"/>
              <a:t>not yet included in overheads</a:t>
            </a:r>
            <a:r>
              <a:rPr lang="en-US" dirty="0"/>
              <a:t>)</a:t>
            </a:r>
          </a:p>
          <a:p>
            <a:pPr>
              <a:spcAft>
                <a:spcPts val="1200"/>
              </a:spcAft>
            </a:pPr>
            <a:r>
              <a:rPr lang="en-US" dirty="0"/>
              <a:t>Merge Sort</a:t>
            </a:r>
          </a:p>
        </p:txBody>
      </p:sp>
    </p:spTree>
    <p:extLst>
      <p:ext uri="{BB962C8B-B14F-4D97-AF65-F5344CB8AC3E}">
        <p14:creationId xmlns:p14="http://schemas.microsoft.com/office/powerpoint/2010/main" val="227684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b="1" dirty="0"/>
              <a:t>Definition</a:t>
            </a:r>
            <a:r>
              <a:rPr lang="en-US" dirty="0"/>
              <a:t>: An algorithm is called </a:t>
            </a:r>
            <a:r>
              <a:rPr lang="en-US" i="1" dirty="0"/>
              <a:t>recursive</a:t>
            </a:r>
            <a:r>
              <a:rPr lang="en-US" dirty="0"/>
              <a:t> if it solves a problem by reducing it to an instance of the same problem with smaller input.</a:t>
            </a:r>
          </a:p>
          <a:p>
            <a:pPr>
              <a:spcAft>
                <a:spcPts val="1200"/>
              </a:spcAft>
            </a:pPr>
            <a:r>
              <a:rPr lang="en-US" dirty="0"/>
              <a:t>For the algorithm to terminate, the instance of the problem must eventually be reduced to some initial case for which the solution is known.</a:t>
            </a:r>
          </a:p>
        </p:txBody>
      </p:sp>
    </p:spTree>
    <p:extLst>
      <p:ext uri="{BB962C8B-B14F-4D97-AF65-F5344CB8AC3E}">
        <p14:creationId xmlns:p14="http://schemas.microsoft.com/office/powerpoint/2010/main" val="3787978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r>
              <a:rPr lang="en-US" b="1" dirty="0"/>
              <a:t>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4" name="Content Placeholder 3"/>
          <p:cNvSpPr>
            <a:spLocks noGrp="1"/>
          </p:cNvSpPr>
          <p:nvPr>
            <p:ph idx="13"/>
          </p:nvPr>
        </p:nvSpPr>
        <p:spPr>
          <a:xfrm>
            <a:off x="914400" y="3810000"/>
            <a:ext cx="7315200" cy="243840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a:t>factorial</a:t>
            </a:r>
            <a:r>
              <a:rPr lang="en-US" sz="2400" dirty="0"/>
              <a:t>(</a:t>
            </a:r>
            <a:r>
              <a:rPr lang="en-US" sz="2400" i="1" dirty="0"/>
              <a:t>n</a:t>
            </a:r>
            <a:r>
              <a:rPr lang="en-US" sz="2400" dirty="0"/>
              <a:t>:</a:t>
            </a:r>
            <a:r>
              <a:rPr lang="en-US" sz="2400" i="1" dirty="0"/>
              <a:t> </a:t>
            </a:r>
            <a:r>
              <a:rPr lang="en-US" sz="2400" dirty="0"/>
              <a:t>nonnegative integer)</a:t>
            </a:r>
          </a:p>
          <a:p>
            <a:pPr marL="274320" lvl="0" indent="-274320">
              <a:spcBef>
                <a:spcPts val="0"/>
              </a:spcBef>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return </a:t>
            </a:r>
            <a:r>
              <a:rPr lang="en-US" sz="2400" dirty="0">
                <a:ea typeface="Cambria Math" pitchFamily="18" charset="0"/>
              </a:rPr>
              <a:t>1</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err="1"/>
              <a:t>n</a:t>
            </a:r>
            <a:r>
              <a:rPr lang="en-US" sz="2400" i="1" dirty="0" err="1">
                <a:ea typeface="Cambria Math"/>
              </a:rPr>
              <a:t>∙</a:t>
            </a:r>
            <a:r>
              <a:rPr lang="en-US" sz="2400" i="1" dirty="0" err="1"/>
              <a:t>factorial</a:t>
            </a:r>
            <a:r>
              <a:rPr lang="en-US" sz="2400" i="1" dirty="0"/>
              <a:t> </a:t>
            </a:r>
            <a:r>
              <a:rPr lang="en-US" sz="2400" dirty="0">
                <a:ea typeface="Cambria Math"/>
              </a:rPr>
              <a:t>(</a:t>
            </a:r>
            <a:r>
              <a:rPr lang="en-US" sz="2400" i="1" dirty="0">
                <a:ea typeface="Cambria Math"/>
              </a:rPr>
              <a:t>n − </a:t>
            </a:r>
            <a:r>
              <a:rPr lang="en-US" sz="2400" dirty="0">
                <a:ea typeface="Cambria Math" pitchFamily="18" charset="0"/>
              </a:rPr>
              <a:t>1)</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a:ea typeface="Cambria Math" pitchFamily="18" charset="0"/>
              </a:rPr>
              <a:t>n</a:t>
            </a:r>
            <a:r>
              <a:rPr lang="en-US" sz="2400" dirty="0">
                <a:ea typeface="Cambria Math" pitchFamily="18" charset="0"/>
              </a:rPr>
              <a:t>!}</a:t>
            </a:r>
          </a:p>
        </p:txBody>
      </p:sp>
    </p:spTree>
    <p:extLst>
      <p:ext uri="{BB962C8B-B14F-4D97-AF65-F5344CB8AC3E}">
        <p14:creationId xmlns:p14="http://schemas.microsoft.com/office/powerpoint/2010/main" val="2431461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Exponentiation Algorithm</a:t>
            </a:r>
          </a:p>
        </p:txBody>
      </p:sp>
      <p:sp>
        <p:nvSpPr>
          <p:cNvPr id="3" name="Content Placeholder 2"/>
          <p:cNvSpPr>
            <a:spLocks noGrp="1"/>
          </p:cNvSpPr>
          <p:nvPr>
            <p:ph idx="1"/>
          </p:nvPr>
        </p:nvSpPr>
        <p:spPr/>
        <p:txBody>
          <a:bodyPr/>
          <a:lstStyle/>
          <a:p>
            <a:r>
              <a:rPr lang="en-US" b="1" dirty="0"/>
              <a:t>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r>
              <a:rPr lang="en-US" b="1" dirty="0"/>
              <a:t>Solution</a:t>
            </a:r>
            <a:r>
              <a:rPr lang="en-US" dirty="0"/>
              <a:t>: Use the recursive definition of </a:t>
            </a:r>
            <a:r>
              <a:rPr lang="en-US" i="1" dirty="0"/>
              <a:t>a</a:t>
            </a:r>
            <a:r>
              <a:rPr lang="en-US" i="1" baseline="30000" dirty="0"/>
              <a:t>n</a:t>
            </a:r>
            <a:r>
              <a:rPr lang="en-US" dirty="0"/>
              <a:t>.</a:t>
            </a:r>
          </a:p>
        </p:txBody>
      </p:sp>
      <p:sp>
        <p:nvSpPr>
          <p:cNvPr id="4" name="Content Placeholder 3"/>
          <p:cNvSpPr>
            <a:spLocks noGrp="1"/>
          </p:cNvSpPr>
          <p:nvPr>
            <p:ph idx="13"/>
          </p:nvPr>
        </p:nvSpPr>
        <p:spPr>
          <a:xfrm>
            <a:off x="914400" y="3810000"/>
            <a:ext cx="7315200" cy="274320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a:t>power</a:t>
            </a:r>
            <a:r>
              <a:rPr lang="en-US" sz="2400" dirty="0"/>
              <a:t>(</a:t>
            </a:r>
            <a:r>
              <a:rPr lang="en-US" sz="2400" i="1" dirty="0"/>
              <a:t>a</a:t>
            </a:r>
            <a:r>
              <a:rPr lang="en-US" sz="2400" dirty="0"/>
              <a:t>:</a:t>
            </a:r>
            <a:r>
              <a:rPr lang="en-US" sz="2400" i="1" dirty="0"/>
              <a:t> </a:t>
            </a:r>
            <a:r>
              <a:rPr lang="en-US" sz="2400" dirty="0"/>
              <a:t>nonzero</a:t>
            </a:r>
            <a:r>
              <a:rPr lang="en-US" sz="2400" i="1" dirty="0"/>
              <a:t> </a:t>
            </a:r>
            <a:r>
              <a:rPr lang="en-US" sz="2400" dirty="0"/>
              <a:t>real number</a:t>
            </a:r>
            <a:r>
              <a:rPr lang="en-US" sz="2400" i="1" dirty="0"/>
              <a:t>, n</a:t>
            </a:r>
            <a:r>
              <a:rPr lang="en-US" sz="2400" dirty="0"/>
              <a:t>:</a:t>
            </a:r>
            <a:r>
              <a:rPr lang="en-US" sz="2400" i="1" dirty="0"/>
              <a:t> </a:t>
            </a:r>
            <a:r>
              <a:rPr lang="en-US" sz="2400" dirty="0"/>
              <a:t>nonnegative integer)</a:t>
            </a:r>
          </a:p>
          <a:p>
            <a:pPr marL="274320" lvl="0" indent="-274320">
              <a:spcBef>
                <a:spcPts val="0"/>
              </a:spcBef>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return </a:t>
            </a:r>
            <a:r>
              <a:rPr lang="en-US" sz="2400" dirty="0">
                <a:ea typeface="Cambria Math" pitchFamily="18" charset="0"/>
              </a:rPr>
              <a:t>1</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a:t>a</a:t>
            </a:r>
            <a:r>
              <a:rPr lang="en-US" sz="2400" i="1" dirty="0">
                <a:ea typeface="Cambria Math"/>
              </a:rPr>
              <a:t>∙ </a:t>
            </a:r>
            <a:r>
              <a:rPr lang="en-US" sz="2400" i="1" dirty="0"/>
              <a:t>power </a:t>
            </a:r>
            <a:r>
              <a:rPr lang="en-US" sz="2400" dirty="0">
                <a:ea typeface="Cambria Math"/>
              </a:rPr>
              <a:t>(</a:t>
            </a:r>
            <a:r>
              <a:rPr lang="en-US" sz="2400" i="1" dirty="0">
                <a:ea typeface="Cambria Math"/>
              </a:rPr>
              <a:t>a, n − </a:t>
            </a:r>
            <a:r>
              <a:rPr lang="en-US" sz="2400" dirty="0">
                <a:ea typeface="Cambria Math" pitchFamily="18" charset="0"/>
              </a:rPr>
              <a:t>1)</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a:t>a</a:t>
            </a:r>
            <a:r>
              <a:rPr lang="en-US" sz="2400" i="1" baseline="30000" dirty="0"/>
              <a:t>n</a:t>
            </a:r>
            <a:r>
              <a:rPr lang="en-US" sz="2400" dirty="0"/>
              <a:t>}</a:t>
            </a:r>
            <a:endParaRPr lang="en-US" sz="2400" dirty="0">
              <a:ea typeface="Cambria Math" pitchFamily="18" charset="0"/>
            </a:endParaRPr>
          </a:p>
        </p:txBody>
      </p:sp>
    </p:spTree>
    <p:extLst>
      <p:ext uri="{BB962C8B-B14F-4D97-AF65-F5344CB8AC3E}">
        <p14:creationId xmlns:p14="http://schemas.microsoft.com/office/powerpoint/2010/main" val="4012747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295400"/>
            <a:ext cx="8229600" cy="2895600"/>
          </a:xfrm>
        </p:spPr>
        <p:txBody>
          <a:bodyPr/>
          <a:lstStyle/>
          <a:p>
            <a:pPr>
              <a:spcBef>
                <a:spcPts val="0"/>
              </a:spcBef>
            </a:pPr>
            <a:r>
              <a:rPr lang="en-US" sz="2800" b="1" dirty="0"/>
              <a:t>Example</a:t>
            </a:r>
            <a:r>
              <a:rPr lang="en-US" sz="2800" dirty="0"/>
              <a:t>: Give a recursive algorithm for computing the greatest common divisor of two nonnegative integers</a:t>
            </a:r>
            <a:r>
              <a:rPr lang="en-US" sz="2800" i="1" dirty="0"/>
              <a:t>  a </a:t>
            </a:r>
            <a:r>
              <a:rPr lang="en-US" sz="2800" dirty="0"/>
              <a:t>and</a:t>
            </a:r>
            <a:r>
              <a:rPr lang="en-US" sz="2800" i="1" dirty="0"/>
              <a:t> b </a:t>
            </a:r>
            <a:r>
              <a:rPr lang="en-US" sz="2800" dirty="0"/>
              <a:t>with </a:t>
            </a:r>
            <a:r>
              <a:rPr lang="en-US" sz="2800" i="1" dirty="0"/>
              <a:t>a &lt; b.</a:t>
            </a:r>
            <a:r>
              <a:rPr lang="en-US" sz="2800" dirty="0"/>
              <a:t> </a:t>
            </a:r>
          </a:p>
          <a:p>
            <a:pPr>
              <a:spcBef>
                <a:spcPts val="0"/>
              </a:spcBef>
            </a:pPr>
            <a:r>
              <a:rPr lang="en-US" sz="2800" b="1" dirty="0"/>
              <a:t>Solution</a:t>
            </a:r>
            <a:r>
              <a:rPr lang="en-US" sz="2800" dirty="0"/>
              <a:t>: Use the reduction</a:t>
            </a:r>
          </a:p>
          <a:p>
            <a:pPr marL="914400">
              <a:spcBef>
                <a:spcPts val="0"/>
              </a:spcBef>
            </a:pPr>
            <a:r>
              <a:rPr lang="en-US" sz="2800" dirty="0" err="1"/>
              <a:t>gcd</a:t>
            </a:r>
            <a:r>
              <a:rPr lang="en-US" sz="2800" dirty="0"/>
              <a:t>(</a:t>
            </a:r>
            <a:r>
              <a:rPr lang="en-US" sz="2800" i="1" dirty="0" err="1"/>
              <a:t>a</a:t>
            </a:r>
            <a:r>
              <a:rPr lang="en-US" sz="2800" dirty="0" err="1"/>
              <a:t>,</a:t>
            </a:r>
            <a:r>
              <a:rPr lang="en-US" sz="2800" i="1" dirty="0" err="1"/>
              <a:t>b</a:t>
            </a:r>
            <a:r>
              <a:rPr lang="en-US" sz="2800" dirty="0"/>
              <a:t>) = </a:t>
            </a:r>
            <a:r>
              <a:rPr lang="en-US" sz="2800" dirty="0" err="1"/>
              <a:t>gcd</a:t>
            </a:r>
            <a:r>
              <a:rPr lang="en-US" sz="2800" dirty="0"/>
              <a:t>(</a:t>
            </a:r>
            <a:r>
              <a:rPr lang="en-US" sz="2800" i="1" dirty="0"/>
              <a:t>b</a:t>
            </a:r>
            <a:r>
              <a:rPr lang="en-US" sz="2800" dirty="0"/>
              <a:t> </a:t>
            </a:r>
            <a:r>
              <a:rPr lang="en-US" sz="2800" b="1" dirty="0"/>
              <a:t>mod</a:t>
            </a:r>
            <a:r>
              <a:rPr lang="en-US" sz="2800" dirty="0"/>
              <a:t> </a:t>
            </a:r>
            <a:r>
              <a:rPr lang="en-US" sz="2800" i="1" dirty="0"/>
              <a:t>a</a:t>
            </a:r>
            <a:r>
              <a:rPr lang="en-US" sz="2800" dirty="0"/>
              <a:t>, </a:t>
            </a:r>
            <a:r>
              <a:rPr lang="en-US" sz="2800" i="1" dirty="0"/>
              <a:t>a</a:t>
            </a:r>
            <a:r>
              <a:rPr lang="en-US" sz="2800" dirty="0"/>
              <a:t>) </a:t>
            </a:r>
          </a:p>
          <a:p>
            <a:pPr>
              <a:spcBef>
                <a:spcPts val="0"/>
              </a:spcBef>
            </a:pPr>
            <a:r>
              <a:rPr lang="en-US" sz="2800" dirty="0"/>
              <a:t>and the condition </a:t>
            </a:r>
            <a:r>
              <a:rPr lang="en-US" sz="2800" dirty="0" err="1"/>
              <a:t>gcd</a:t>
            </a:r>
            <a:r>
              <a:rPr lang="en-US" sz="2800" dirty="0"/>
              <a:t>(</a:t>
            </a:r>
            <a:r>
              <a:rPr lang="en-US" sz="2800" dirty="0">
                <a:ea typeface="Cambria Math" pitchFamily="18" charset="0"/>
              </a:rPr>
              <a:t>0</a:t>
            </a:r>
            <a:r>
              <a:rPr lang="en-US" sz="2800" dirty="0"/>
              <a:t>,</a:t>
            </a:r>
            <a:r>
              <a:rPr lang="en-US" sz="2800" i="1" dirty="0"/>
              <a:t>b</a:t>
            </a:r>
            <a:r>
              <a:rPr lang="en-US" sz="2800" dirty="0"/>
              <a:t>) = </a:t>
            </a:r>
            <a:r>
              <a:rPr lang="en-US" sz="2800" i="1" dirty="0"/>
              <a:t>b</a:t>
            </a:r>
            <a:r>
              <a:rPr lang="en-US" sz="2800" dirty="0"/>
              <a:t> when </a:t>
            </a:r>
            <a:r>
              <a:rPr lang="en-US" sz="2800" i="1" dirty="0"/>
              <a:t>b</a:t>
            </a:r>
            <a:r>
              <a:rPr lang="en-US" sz="2800" dirty="0"/>
              <a:t> &gt; </a:t>
            </a:r>
            <a:r>
              <a:rPr lang="en-US" sz="2800" dirty="0">
                <a:ea typeface="Cambria Math" pitchFamily="18" charset="0"/>
              </a:rPr>
              <a:t>0</a:t>
            </a:r>
            <a:r>
              <a:rPr lang="en-US" sz="2800" dirty="0"/>
              <a:t>.</a:t>
            </a:r>
          </a:p>
        </p:txBody>
      </p:sp>
      <p:sp>
        <p:nvSpPr>
          <p:cNvPr id="4" name="Content Placeholder 3"/>
          <p:cNvSpPr>
            <a:spLocks noGrp="1"/>
          </p:cNvSpPr>
          <p:nvPr>
            <p:ph idx="13"/>
          </p:nvPr>
        </p:nvSpPr>
        <p:spPr>
          <a:xfrm>
            <a:off x="914400" y="4267200"/>
            <a:ext cx="7315200" cy="2194560"/>
          </a:xfrm>
          <a:ln w="12700">
            <a:solidFill>
              <a:srgbClr val="1A587B"/>
            </a:solidFill>
          </a:ln>
        </p:spPr>
        <p:txBody>
          <a:bodyPr/>
          <a:lstStyle/>
          <a:p>
            <a:pPr marL="274320" lvl="0" indent="-274320">
              <a:spcBef>
                <a:spcPts val="0"/>
              </a:spcBef>
              <a:buClr>
                <a:schemeClr val="accent3"/>
              </a:buClr>
              <a:buSzPct val="95000"/>
              <a:defRPr/>
            </a:pPr>
            <a:r>
              <a:rPr lang="en-US" sz="2400" b="1" dirty="0"/>
              <a:t>procedure </a:t>
            </a:r>
            <a:r>
              <a:rPr lang="en-US" sz="2400" i="1" dirty="0" err="1"/>
              <a:t>gcd</a:t>
            </a:r>
            <a:r>
              <a:rPr lang="en-US" sz="2400" dirty="0"/>
              <a:t>(</a:t>
            </a:r>
            <a:r>
              <a:rPr lang="en-US" sz="2400" i="1" dirty="0" err="1"/>
              <a:t>a,b</a:t>
            </a:r>
            <a:r>
              <a:rPr lang="en-US" sz="2400" dirty="0"/>
              <a:t>:</a:t>
            </a:r>
            <a:r>
              <a:rPr lang="en-US" sz="2400" i="1" dirty="0"/>
              <a:t> </a:t>
            </a:r>
            <a:r>
              <a:rPr lang="en-US" sz="2400" dirty="0"/>
              <a:t>nonnegative integers </a:t>
            </a:r>
          </a:p>
          <a:p>
            <a:pPr marL="1828800" lvl="0">
              <a:spcBef>
                <a:spcPts val="0"/>
              </a:spcBef>
              <a:buClr>
                <a:schemeClr val="accent3"/>
              </a:buClr>
              <a:buSzPct val="95000"/>
              <a:defRPr/>
            </a:pPr>
            <a:r>
              <a:rPr lang="en-US" sz="2400" dirty="0"/>
              <a:t>with </a:t>
            </a:r>
            <a:r>
              <a:rPr lang="en-US" sz="2400" i="1" dirty="0"/>
              <a:t>a &lt; b</a:t>
            </a:r>
            <a:r>
              <a:rPr lang="en-US" sz="2400" dirty="0"/>
              <a:t>)</a:t>
            </a:r>
          </a:p>
          <a:p>
            <a:pPr marL="274320" lvl="0" indent="-274320">
              <a:spcBef>
                <a:spcPts val="0"/>
              </a:spcBef>
              <a:buClr>
                <a:schemeClr val="accent3"/>
              </a:buClr>
              <a:buSzPct val="95000"/>
              <a:defRPr/>
            </a:pPr>
            <a:r>
              <a:rPr lang="en-US" sz="2400" b="1" dirty="0"/>
              <a:t>if </a:t>
            </a:r>
            <a:r>
              <a:rPr lang="en-US" sz="2400" dirty="0"/>
              <a:t> </a:t>
            </a:r>
            <a:r>
              <a:rPr lang="en-US" sz="2400" i="1" dirty="0"/>
              <a:t>a</a:t>
            </a:r>
            <a:r>
              <a:rPr lang="en-US" sz="2400" dirty="0"/>
              <a:t> = </a:t>
            </a:r>
            <a:r>
              <a:rPr lang="en-US" sz="2400" dirty="0">
                <a:ea typeface="Cambria Math" pitchFamily="18" charset="0"/>
              </a:rPr>
              <a:t>0 </a:t>
            </a:r>
            <a:r>
              <a:rPr lang="en-US" sz="2400" b="1" dirty="0">
                <a:ea typeface="Cambria Math" pitchFamily="18" charset="0"/>
              </a:rPr>
              <a:t>then return </a:t>
            </a:r>
            <a:r>
              <a:rPr lang="en-US" sz="2400" i="1" dirty="0">
                <a:ea typeface="Cambria Math" pitchFamily="18" charset="0"/>
              </a:rPr>
              <a:t>b</a:t>
            </a:r>
          </a:p>
          <a:p>
            <a:pPr marL="274320" indent="-274320">
              <a:spcBef>
                <a:spcPts val="0"/>
              </a:spcBef>
              <a:buClr>
                <a:schemeClr val="accent3"/>
              </a:buClr>
              <a:buSzPct val="95000"/>
              <a:defRPr/>
            </a:pPr>
            <a:r>
              <a:rPr lang="en-US" sz="2400" b="1" dirty="0"/>
              <a:t>else </a:t>
            </a:r>
            <a:r>
              <a:rPr lang="en-US" sz="2400" dirty="0"/>
              <a:t> </a:t>
            </a:r>
            <a:r>
              <a:rPr lang="en-US" sz="2400" b="1" dirty="0">
                <a:ea typeface="Cambria Math" pitchFamily="18" charset="0"/>
              </a:rPr>
              <a:t>return </a:t>
            </a:r>
            <a:r>
              <a:rPr lang="en-US" sz="2400" i="1" dirty="0"/>
              <a:t> </a:t>
            </a:r>
            <a:r>
              <a:rPr lang="en-US" sz="2400" i="1" dirty="0" err="1"/>
              <a:t>gcd</a:t>
            </a:r>
            <a:r>
              <a:rPr lang="en-US" sz="2400" i="1" dirty="0"/>
              <a:t> </a:t>
            </a:r>
            <a:r>
              <a:rPr lang="en-US" sz="2400" dirty="0">
                <a:ea typeface="Cambria Math"/>
              </a:rPr>
              <a:t>(</a:t>
            </a:r>
            <a:r>
              <a:rPr lang="en-US" sz="2400" i="1" dirty="0">
                <a:ea typeface="Cambria Math"/>
              </a:rPr>
              <a:t>b </a:t>
            </a:r>
            <a:r>
              <a:rPr lang="en-US" sz="2400" b="1" dirty="0">
                <a:ea typeface="Cambria Math"/>
              </a:rPr>
              <a:t>mod</a:t>
            </a:r>
            <a:r>
              <a:rPr lang="en-US" sz="2400" i="1" dirty="0">
                <a:ea typeface="Cambria Math"/>
              </a:rPr>
              <a:t>  a, a</a:t>
            </a:r>
            <a:r>
              <a:rPr lang="en-US" sz="2400" dirty="0">
                <a:ea typeface="Cambria Math" pitchFamily="18" charset="0"/>
              </a:rPr>
              <a:t>)</a:t>
            </a:r>
            <a:endParaRPr lang="en-US" sz="2400" i="1" dirty="0">
              <a:ea typeface="Cambria Math" pitchFamily="18" charset="0"/>
            </a:endParaRPr>
          </a:p>
          <a:p>
            <a:pPr marL="274320" lvl="0" indent="-274320">
              <a:spcBef>
                <a:spcPts val="0"/>
              </a:spcBef>
              <a:buClr>
                <a:schemeClr val="accent3"/>
              </a:buClr>
              <a:buSzPct val="95000"/>
              <a:defRPr/>
            </a:pPr>
            <a:r>
              <a:rPr lang="en-US" sz="2400" dirty="0">
                <a:ea typeface="Cambria Math" pitchFamily="18" charset="0"/>
              </a:rPr>
              <a:t>{output is </a:t>
            </a:r>
            <a:r>
              <a:rPr lang="en-US" sz="2400" i="1" dirty="0" err="1">
                <a:ea typeface="Cambria Math" pitchFamily="18" charset="0"/>
              </a:rPr>
              <a:t>gcd</a:t>
            </a:r>
            <a:r>
              <a:rPr lang="en-US" sz="2400" dirty="0">
                <a:ea typeface="Cambria Math" pitchFamily="18" charset="0"/>
              </a:rPr>
              <a:t>(</a:t>
            </a:r>
            <a:r>
              <a:rPr lang="en-US" sz="2400" i="1" dirty="0">
                <a:ea typeface="Cambria Math" pitchFamily="18" charset="0"/>
              </a:rPr>
              <a:t>a, b</a:t>
            </a:r>
            <a:r>
              <a:rPr lang="en-US" sz="2400" dirty="0">
                <a:ea typeface="Cambria Math" pitchFamily="18" charset="0"/>
              </a:rPr>
              <a:t>)}</a:t>
            </a:r>
            <a:endParaRPr lang="en-US" sz="800" i="1" dirty="0"/>
          </a:p>
        </p:txBody>
      </p:sp>
    </p:spTree>
    <p:extLst>
      <p:ext uri="{BB962C8B-B14F-4D97-AF65-F5344CB8AC3E}">
        <p14:creationId xmlns:p14="http://schemas.microsoft.com/office/powerpoint/2010/main" val="4557074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Modular Exponentiation Algorithm</a:t>
            </a:r>
          </a:p>
        </p:txBody>
      </p:sp>
      <p:sp>
        <p:nvSpPr>
          <p:cNvPr id="3" name="Content Placeholder 2"/>
          <p:cNvSpPr>
            <a:spLocks noGrp="1"/>
          </p:cNvSpPr>
          <p:nvPr>
            <p:ph idx="1"/>
          </p:nvPr>
        </p:nvSpPr>
        <p:spPr>
          <a:xfrm>
            <a:off x="457200" y="1295400"/>
            <a:ext cx="8229600" cy="1981200"/>
          </a:xfrm>
        </p:spPr>
        <p:txBody>
          <a:bodyPr/>
          <a:lstStyle/>
          <a:p>
            <a:pPr>
              <a:spcBef>
                <a:spcPts val="600"/>
              </a:spcBef>
            </a:pPr>
            <a:r>
              <a:rPr lang="en-US" sz="2800" b="1" dirty="0"/>
              <a:t>Example</a:t>
            </a:r>
            <a:r>
              <a:rPr lang="en-US" sz="2800" dirty="0"/>
              <a:t>: Devise a  </a:t>
            </a:r>
            <a:r>
              <a:rPr lang="en-US" sz="2800" dirty="0" err="1"/>
              <a:t>a</a:t>
            </a:r>
            <a:r>
              <a:rPr lang="en-US" sz="2800" dirty="0"/>
              <a:t> recursive algorithm for computing</a:t>
            </a:r>
            <a:r>
              <a:rPr lang="en-US" sz="2800" i="1" dirty="0"/>
              <a:t> </a:t>
            </a:r>
            <a:r>
              <a:rPr lang="en-US" sz="2800" i="1" dirty="0" err="1"/>
              <a:t>b</a:t>
            </a:r>
            <a:r>
              <a:rPr lang="en-US" sz="2800" i="1" baseline="30000" dirty="0" err="1"/>
              <a:t>n</a:t>
            </a:r>
            <a:r>
              <a:rPr lang="en-US" sz="2800" dirty="0"/>
              <a:t> </a:t>
            </a:r>
            <a:r>
              <a:rPr lang="en-US" sz="2800" b="1" dirty="0">
                <a:ea typeface="Cambria Math"/>
              </a:rPr>
              <a:t>mod</a:t>
            </a:r>
            <a:r>
              <a:rPr lang="en-US" sz="2800" i="1" dirty="0">
                <a:ea typeface="Cambria Math"/>
              </a:rPr>
              <a:t>  m, </a:t>
            </a:r>
            <a:r>
              <a:rPr lang="en-US" sz="2800" dirty="0">
                <a:ea typeface="Cambria Math"/>
              </a:rPr>
              <a:t>where</a:t>
            </a:r>
            <a:r>
              <a:rPr lang="en-US" sz="2800" i="1" dirty="0">
                <a:ea typeface="Cambria Math"/>
              </a:rPr>
              <a:t> b, n, and m </a:t>
            </a:r>
            <a:r>
              <a:rPr lang="en-US" sz="2800" dirty="0">
                <a:ea typeface="Cambria Math"/>
              </a:rPr>
              <a:t>are</a:t>
            </a:r>
            <a:r>
              <a:rPr lang="en-US" sz="2800" i="1" dirty="0">
                <a:ea typeface="Cambria Math"/>
              </a:rPr>
              <a:t> </a:t>
            </a:r>
            <a:r>
              <a:rPr lang="en-US" sz="2800" dirty="0">
                <a:ea typeface="Cambria Math"/>
              </a:rPr>
              <a:t>integers with  </a:t>
            </a:r>
            <a:r>
              <a:rPr lang="en-US" sz="2800" i="1" dirty="0">
                <a:ea typeface="Cambria Math"/>
              </a:rPr>
              <a:t>m</a:t>
            </a:r>
            <a:r>
              <a:rPr lang="en-US" sz="2800" dirty="0">
                <a:ea typeface="Cambria Math"/>
              </a:rPr>
              <a:t> ≥ 2,  </a:t>
            </a:r>
            <a:r>
              <a:rPr lang="en-US" sz="2800" i="1" dirty="0">
                <a:ea typeface="Cambria Math"/>
              </a:rPr>
              <a:t>n</a:t>
            </a:r>
            <a:r>
              <a:rPr lang="en-US" sz="2800" dirty="0">
                <a:ea typeface="Cambria Math"/>
              </a:rPr>
              <a:t> ≥ 0, </a:t>
            </a:r>
            <a:r>
              <a:rPr lang="en-US" sz="2800" dirty="0"/>
              <a:t>and</a:t>
            </a:r>
            <a:r>
              <a:rPr lang="en-US" sz="2800" i="1" dirty="0"/>
              <a:t> </a:t>
            </a:r>
            <a:r>
              <a:rPr lang="en-US" sz="2800" dirty="0">
                <a:ea typeface="Cambria Math" pitchFamily="18" charset="0"/>
              </a:rPr>
              <a:t>1</a:t>
            </a:r>
            <a:r>
              <a:rPr lang="en-US" sz="2800" dirty="0">
                <a:ea typeface="Cambria Math"/>
              </a:rPr>
              <a:t>≤</a:t>
            </a:r>
            <a:r>
              <a:rPr lang="en-US" sz="2800" dirty="0">
                <a:ea typeface="Cambria Math" pitchFamily="18" charset="0"/>
              </a:rPr>
              <a:t> </a:t>
            </a:r>
            <a:r>
              <a:rPr lang="en-US" sz="2800" i="1" dirty="0"/>
              <a:t>b </a:t>
            </a:r>
            <a:r>
              <a:rPr lang="en-US" sz="2800" dirty="0">
                <a:ea typeface="Cambria Math"/>
              </a:rPr>
              <a:t>≤</a:t>
            </a:r>
            <a:r>
              <a:rPr lang="en-US" sz="2800" i="1" dirty="0"/>
              <a:t> m.</a:t>
            </a:r>
            <a:r>
              <a:rPr lang="en-US" sz="2800" dirty="0"/>
              <a:t> </a:t>
            </a:r>
          </a:p>
          <a:p>
            <a:pPr>
              <a:spcBef>
                <a:spcPts val="600"/>
              </a:spcBef>
            </a:pPr>
            <a:r>
              <a:rPr lang="en-US" sz="2800" b="1" dirty="0"/>
              <a:t>Solution</a:t>
            </a:r>
            <a:r>
              <a:rPr lang="en-US" sz="2800" dirty="0"/>
              <a:t>:</a:t>
            </a:r>
          </a:p>
        </p:txBody>
      </p:sp>
      <p:sp>
        <p:nvSpPr>
          <p:cNvPr id="4" name="Content Placeholder 3"/>
          <p:cNvSpPr>
            <a:spLocks noGrp="1"/>
          </p:cNvSpPr>
          <p:nvPr>
            <p:ph idx="13"/>
          </p:nvPr>
        </p:nvSpPr>
        <p:spPr>
          <a:xfrm>
            <a:off x="2819400" y="3048000"/>
            <a:ext cx="3962400" cy="457200"/>
          </a:xfrm>
        </p:spPr>
        <p:txBody>
          <a:bodyPr/>
          <a:lstStyle/>
          <a:p>
            <a:pPr algn="ctr"/>
            <a:r>
              <a:rPr lang="en-US" sz="2400" dirty="0"/>
              <a:t>(</a:t>
            </a:r>
            <a:r>
              <a:rPr lang="en-US" sz="2400" i="1" dirty="0"/>
              <a:t>see text for full explanation</a:t>
            </a:r>
            <a:r>
              <a:rPr lang="en-US" sz="2400" dirty="0"/>
              <a:t>)</a:t>
            </a:r>
          </a:p>
        </p:txBody>
      </p:sp>
      <p:sp>
        <p:nvSpPr>
          <p:cNvPr id="5" name="Content Placeholder 4"/>
          <p:cNvSpPr>
            <a:spLocks noGrp="1"/>
          </p:cNvSpPr>
          <p:nvPr>
            <p:ph idx="14"/>
          </p:nvPr>
        </p:nvSpPr>
        <p:spPr>
          <a:xfrm>
            <a:off x="457200" y="3581400"/>
            <a:ext cx="8229600" cy="3048000"/>
          </a:xfrm>
          <a:ln w="12700">
            <a:solidFill>
              <a:srgbClr val="1A587B"/>
            </a:solidFill>
          </a:ln>
        </p:spPr>
        <p:txBody>
          <a:bodyPr/>
          <a:lstStyle/>
          <a:p>
            <a:pPr marL="274320" lvl="0" indent="-274320">
              <a:spcBef>
                <a:spcPts val="0"/>
              </a:spcBef>
              <a:spcAft>
                <a:spcPts val="0"/>
              </a:spcAft>
              <a:buClr>
                <a:schemeClr val="accent3"/>
              </a:buClr>
              <a:buSzPct val="95000"/>
              <a:defRPr/>
            </a:pPr>
            <a:r>
              <a:rPr lang="en-US" sz="2400" b="1" dirty="0"/>
              <a:t>procedure </a:t>
            </a:r>
            <a:r>
              <a:rPr lang="en-US" sz="2400" i="1" dirty="0" err="1"/>
              <a:t>mpower</a:t>
            </a:r>
            <a:r>
              <a:rPr lang="en-US" sz="2400" dirty="0"/>
              <a:t>(</a:t>
            </a:r>
            <a:r>
              <a:rPr lang="en-US" sz="2400" i="1" dirty="0" err="1"/>
              <a:t>b,m,n</a:t>
            </a:r>
            <a:r>
              <a:rPr lang="en-US" sz="2400" dirty="0"/>
              <a:t>:</a:t>
            </a:r>
            <a:r>
              <a:rPr lang="en-US" sz="2400" i="1" dirty="0"/>
              <a:t> </a:t>
            </a:r>
            <a:r>
              <a:rPr lang="en-US" sz="2400" dirty="0"/>
              <a:t>integers with </a:t>
            </a:r>
            <a:r>
              <a:rPr lang="en-US" sz="2400" i="1" dirty="0"/>
              <a:t>b</a:t>
            </a:r>
            <a:r>
              <a:rPr lang="en-US" sz="2400" dirty="0"/>
              <a:t> &gt; </a:t>
            </a:r>
            <a:r>
              <a:rPr lang="en-US" sz="2400" dirty="0">
                <a:ea typeface="Cambria Math" pitchFamily="18" charset="0"/>
              </a:rPr>
              <a:t>0</a:t>
            </a:r>
            <a:r>
              <a:rPr lang="en-US" sz="2400" dirty="0"/>
              <a:t> and    </a:t>
            </a:r>
            <a:r>
              <a:rPr lang="en-US" sz="2400" i="1" dirty="0">
                <a:ea typeface="Cambria Math"/>
              </a:rPr>
              <a:t>m</a:t>
            </a:r>
            <a:r>
              <a:rPr lang="en-US" sz="2400" dirty="0">
                <a:ea typeface="Cambria Math"/>
              </a:rPr>
              <a:t> ≥ 2,  </a:t>
            </a:r>
            <a:r>
              <a:rPr lang="en-US" sz="2400" i="1" dirty="0">
                <a:ea typeface="Cambria Math"/>
              </a:rPr>
              <a:t>n</a:t>
            </a:r>
            <a:r>
              <a:rPr lang="en-US" sz="2400" dirty="0">
                <a:ea typeface="Cambria Math"/>
              </a:rPr>
              <a:t> ≥ 0)</a:t>
            </a:r>
            <a:endParaRPr lang="en-US" sz="2400" dirty="0"/>
          </a:p>
          <a:p>
            <a:pPr marL="274320" lvl="0" indent="-274320">
              <a:spcBef>
                <a:spcPts val="0"/>
              </a:spcBef>
              <a:spcAft>
                <a:spcPts val="0"/>
              </a:spcAft>
              <a:buClr>
                <a:schemeClr val="accent3"/>
              </a:buClr>
              <a:buSzPct val="95000"/>
              <a:defRPr/>
            </a:pPr>
            <a:r>
              <a:rPr lang="en-US" sz="2400" b="1" dirty="0"/>
              <a:t>if </a:t>
            </a:r>
            <a:r>
              <a:rPr lang="en-US" sz="2400" dirty="0"/>
              <a:t> </a:t>
            </a:r>
            <a:r>
              <a:rPr lang="en-US" sz="2400" i="1" dirty="0"/>
              <a:t>n</a:t>
            </a:r>
            <a:r>
              <a:rPr lang="en-US" sz="2400" dirty="0"/>
              <a:t> = </a:t>
            </a:r>
            <a:r>
              <a:rPr lang="en-US" sz="2400" dirty="0">
                <a:ea typeface="Cambria Math" pitchFamily="18" charset="0"/>
              </a:rPr>
              <a:t>0 </a:t>
            </a:r>
            <a:r>
              <a:rPr lang="en-US" sz="2400" b="1" dirty="0">
                <a:ea typeface="Cambria Math" pitchFamily="18" charset="0"/>
              </a:rPr>
              <a:t>then </a:t>
            </a: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dirty="0">
                <a:ea typeface="Cambria Math" pitchFamily="18" charset="0"/>
              </a:rPr>
              <a:t>1</a:t>
            </a:r>
          </a:p>
          <a:p>
            <a:pPr marL="274320" lvl="0" indent="-274320">
              <a:spcBef>
                <a:spcPts val="0"/>
              </a:spcBef>
              <a:spcAft>
                <a:spcPts val="0"/>
              </a:spcAft>
              <a:buClr>
                <a:schemeClr val="accent3"/>
              </a:buClr>
              <a:buSzPct val="95000"/>
              <a:defRPr/>
            </a:pPr>
            <a:r>
              <a:rPr lang="en-US" sz="2400" b="1" dirty="0"/>
              <a:t>else </a:t>
            </a:r>
            <a:r>
              <a:rPr lang="en-US" sz="2400" dirty="0"/>
              <a:t> </a:t>
            </a:r>
            <a:r>
              <a:rPr lang="en-US" sz="2400" b="1" dirty="0"/>
              <a:t>if  </a:t>
            </a:r>
            <a:r>
              <a:rPr lang="en-US" sz="2400" i="1" dirty="0"/>
              <a:t>n</a:t>
            </a:r>
            <a:r>
              <a:rPr lang="en-US" sz="2400" dirty="0"/>
              <a:t> </a:t>
            </a:r>
            <a:r>
              <a:rPr lang="en-US" sz="2400" i="1" dirty="0"/>
              <a:t>is even </a:t>
            </a:r>
            <a:r>
              <a:rPr lang="en-US" sz="2400" dirty="0">
                <a:ea typeface="Cambria Math" pitchFamily="18" charset="0"/>
              </a:rPr>
              <a:t> </a:t>
            </a:r>
            <a:r>
              <a:rPr lang="en-US" sz="2400" b="1" dirty="0">
                <a:ea typeface="Cambria Math" pitchFamily="18" charset="0"/>
              </a:rPr>
              <a:t>then </a:t>
            </a: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i="1" dirty="0" err="1"/>
              <a:t>mpower</a:t>
            </a:r>
            <a:r>
              <a:rPr lang="en-US" sz="2400" dirty="0"/>
              <a:t>(</a:t>
            </a:r>
            <a:r>
              <a:rPr lang="en-US" sz="2400" i="1" dirty="0" err="1"/>
              <a:t>b,n</a:t>
            </a:r>
            <a:r>
              <a:rPr lang="en-US" sz="2400" i="1" dirty="0"/>
              <a:t>/</a:t>
            </a:r>
            <a:r>
              <a:rPr lang="en-US" sz="2400" dirty="0">
                <a:ea typeface="Cambria Math" pitchFamily="18" charset="0"/>
              </a:rPr>
              <a:t>2</a:t>
            </a:r>
            <a:r>
              <a:rPr lang="en-US" sz="2400" i="1" dirty="0"/>
              <a:t>,m</a:t>
            </a:r>
            <a:r>
              <a:rPr lang="en-US" sz="2400" dirty="0">
                <a:ea typeface="Cambria Math"/>
              </a:rPr>
              <a:t>)</a:t>
            </a:r>
            <a:r>
              <a:rPr lang="en-US" sz="2400" baseline="30000" dirty="0">
                <a:ea typeface="Cambria Math" pitchFamily="18" charset="0"/>
              </a:rPr>
              <a:t>2</a:t>
            </a:r>
            <a:r>
              <a:rPr lang="en-US" sz="2400" b="1" dirty="0">
                <a:ea typeface="Cambria Math"/>
              </a:rPr>
              <a:t> mod</a:t>
            </a:r>
            <a:r>
              <a:rPr lang="en-US" sz="2400" i="1" dirty="0">
                <a:ea typeface="Cambria Math"/>
              </a:rPr>
              <a:t>  m</a:t>
            </a:r>
          </a:p>
          <a:p>
            <a:pPr marL="274320" indent="-274320">
              <a:spcBef>
                <a:spcPts val="0"/>
              </a:spcBef>
              <a:spcAft>
                <a:spcPts val="0"/>
              </a:spcAft>
              <a:buClr>
                <a:schemeClr val="accent3"/>
              </a:buClr>
              <a:buSzPct val="95000"/>
              <a:defRPr/>
            </a:pPr>
            <a:r>
              <a:rPr lang="en-US" sz="2400" b="1" dirty="0"/>
              <a:t>else</a:t>
            </a:r>
            <a:endParaRPr lang="en-US" sz="2400" b="1" dirty="0">
              <a:ea typeface="Cambria Math" pitchFamily="18" charset="0"/>
            </a:endParaRPr>
          </a:p>
          <a:p>
            <a:pPr marL="640080" lvl="0">
              <a:spcBef>
                <a:spcPts val="0"/>
              </a:spcBef>
              <a:spcAft>
                <a:spcPts val="0"/>
              </a:spcAft>
              <a:buClr>
                <a:schemeClr val="accent3"/>
              </a:buClr>
              <a:buSzPct val="95000"/>
              <a:defRPr/>
            </a:pPr>
            <a:r>
              <a:rPr lang="en-US" sz="2400" b="1" dirty="0">
                <a:ea typeface="Cambria Math" pitchFamily="18" charset="0"/>
              </a:rPr>
              <a:t>return </a:t>
            </a:r>
            <a:r>
              <a:rPr lang="en-US" sz="2400" dirty="0">
                <a:ea typeface="Cambria Math" pitchFamily="18" charset="0"/>
              </a:rPr>
              <a:t>(</a:t>
            </a:r>
            <a:r>
              <a:rPr lang="en-US" sz="2400" i="1" dirty="0" err="1"/>
              <a:t>mpower</a:t>
            </a:r>
            <a:r>
              <a:rPr lang="en-US" sz="2400" dirty="0"/>
              <a:t>(</a:t>
            </a:r>
            <a:r>
              <a:rPr lang="en-US" sz="2400" i="1" dirty="0" err="1"/>
              <a:t>b,</a:t>
            </a:r>
            <a:r>
              <a:rPr lang="en-US" sz="2400" dirty="0" err="1">
                <a:ea typeface="Cambria Math"/>
              </a:rPr>
              <a:t>⌊</a:t>
            </a:r>
            <a:r>
              <a:rPr lang="en-US" sz="2400" i="1" dirty="0" err="1"/>
              <a:t>n</a:t>
            </a:r>
            <a:r>
              <a:rPr lang="en-US" sz="2400" i="1" dirty="0"/>
              <a:t>/</a:t>
            </a:r>
            <a:r>
              <a:rPr lang="en-US" sz="2400" dirty="0">
                <a:ea typeface="Cambria Math" pitchFamily="18" charset="0"/>
              </a:rPr>
              <a:t>2</a:t>
            </a:r>
            <a:r>
              <a:rPr lang="en-US" sz="2400" dirty="0">
                <a:ea typeface="Cambria Math"/>
              </a:rPr>
              <a:t>⌋</a:t>
            </a:r>
            <a:r>
              <a:rPr lang="en-US" sz="2400" i="1" dirty="0"/>
              <a:t>,m</a:t>
            </a:r>
            <a:r>
              <a:rPr lang="en-US" sz="2400" dirty="0">
                <a:ea typeface="Cambria Math"/>
              </a:rPr>
              <a:t>)</a:t>
            </a:r>
            <a:r>
              <a:rPr lang="en-US" sz="2400" baseline="30000" dirty="0">
                <a:ea typeface="Cambria Math" pitchFamily="18" charset="0"/>
              </a:rPr>
              <a:t>2</a:t>
            </a:r>
            <a:r>
              <a:rPr lang="en-US" sz="2400" b="1" dirty="0">
                <a:ea typeface="Cambria Math"/>
              </a:rPr>
              <a:t> mod</a:t>
            </a:r>
            <a:r>
              <a:rPr lang="en-US" sz="2400" i="1" dirty="0">
                <a:ea typeface="Cambria Math"/>
              </a:rPr>
              <a:t>  m∙ b</a:t>
            </a:r>
            <a:r>
              <a:rPr lang="en-US" sz="2400" b="1" dirty="0">
                <a:ea typeface="Cambria Math"/>
              </a:rPr>
              <a:t> mod</a:t>
            </a:r>
            <a:r>
              <a:rPr lang="en-US" sz="2400" i="1" dirty="0">
                <a:ea typeface="Cambria Math"/>
              </a:rPr>
              <a:t>  m</a:t>
            </a:r>
            <a:r>
              <a:rPr lang="en-US" sz="2400" dirty="0">
                <a:ea typeface="Cambria Math"/>
              </a:rPr>
              <a:t>)</a:t>
            </a:r>
            <a:r>
              <a:rPr lang="en-US" sz="2400" b="1" dirty="0">
                <a:ea typeface="Cambria Math"/>
              </a:rPr>
              <a:t> mod</a:t>
            </a:r>
            <a:r>
              <a:rPr lang="en-US" sz="2400" i="1" dirty="0">
                <a:ea typeface="Cambria Math"/>
              </a:rPr>
              <a:t>  m</a:t>
            </a:r>
            <a:endParaRPr lang="en-US" sz="2400" dirty="0">
              <a:ea typeface="Cambria Math" pitchFamily="18" charset="0"/>
            </a:endParaRPr>
          </a:p>
          <a:p>
            <a:pPr marL="274320" lvl="0" indent="-274320">
              <a:spcBef>
                <a:spcPts val="0"/>
              </a:spcBef>
              <a:spcAft>
                <a:spcPts val="0"/>
              </a:spcAft>
              <a:buClr>
                <a:schemeClr val="accent3"/>
              </a:buClr>
              <a:buSzPct val="95000"/>
              <a:defRPr/>
            </a:pPr>
            <a:r>
              <a:rPr lang="en-US" sz="2400" dirty="0">
                <a:ea typeface="Cambria Math" pitchFamily="18" charset="0"/>
              </a:rPr>
              <a:t>{output is </a:t>
            </a:r>
            <a:r>
              <a:rPr lang="en-US" sz="2400" i="1" dirty="0" err="1"/>
              <a:t>b</a:t>
            </a:r>
            <a:r>
              <a:rPr lang="en-US" sz="2400" i="1" baseline="30000" dirty="0" err="1"/>
              <a:t>n</a:t>
            </a:r>
            <a:r>
              <a:rPr lang="en-US" sz="2400" dirty="0"/>
              <a:t> </a:t>
            </a:r>
            <a:r>
              <a:rPr lang="en-US" sz="2400" b="1" dirty="0">
                <a:ea typeface="Cambria Math"/>
              </a:rPr>
              <a:t>mod</a:t>
            </a:r>
            <a:r>
              <a:rPr lang="en-US" sz="2400" i="1" dirty="0">
                <a:ea typeface="Cambria Math"/>
              </a:rPr>
              <a:t>  m</a:t>
            </a:r>
            <a:r>
              <a:rPr lang="en-US" sz="2400" dirty="0">
                <a:ea typeface="Cambria Math" pitchFamily="18" charset="0"/>
              </a:rPr>
              <a:t>}</a:t>
            </a:r>
            <a:endParaRPr lang="en-US" sz="2400" i="1" dirty="0"/>
          </a:p>
        </p:txBody>
      </p:sp>
    </p:spTree>
    <p:extLst>
      <p:ext uri="{BB962C8B-B14F-4D97-AF65-F5344CB8AC3E}">
        <p14:creationId xmlns:p14="http://schemas.microsoft.com/office/powerpoint/2010/main" val="2648463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Binary Search Algorithm</a:t>
            </a:r>
          </a:p>
        </p:txBody>
      </p:sp>
      <p:sp>
        <p:nvSpPr>
          <p:cNvPr id="3" name="Content Placeholder 2"/>
          <p:cNvSpPr>
            <a:spLocks noGrp="1"/>
          </p:cNvSpPr>
          <p:nvPr>
            <p:ph idx="1"/>
          </p:nvPr>
        </p:nvSpPr>
        <p:spPr>
          <a:xfrm>
            <a:off x="457200" y="1295400"/>
            <a:ext cx="8229600" cy="1752600"/>
          </a:xfrm>
        </p:spPr>
        <p:txBody>
          <a:bodyPr/>
          <a:lstStyle/>
          <a:p>
            <a:pPr>
              <a:spcBef>
                <a:spcPts val="600"/>
              </a:spcBef>
            </a:pPr>
            <a:r>
              <a:rPr lang="en-US" sz="2400" b="1" dirty="0"/>
              <a:t> Example</a:t>
            </a:r>
            <a:r>
              <a:rPr lang="en-US" sz="2400" dirty="0"/>
              <a:t>: Construct a recursive version of a binary search algorithm. </a:t>
            </a:r>
          </a:p>
          <a:p>
            <a:pPr>
              <a:spcBef>
                <a:spcPts val="600"/>
              </a:spcBef>
            </a:pPr>
            <a:r>
              <a:rPr lang="en-US" sz="2400" b="1" dirty="0"/>
              <a:t>Solution</a:t>
            </a:r>
            <a:r>
              <a:rPr lang="en-US" sz="2400" dirty="0"/>
              <a:t>: Assume we have </a:t>
            </a:r>
            <a:r>
              <a:rPr lang="en-US" sz="2400" i="1" dirty="0"/>
              <a:t>a</a:t>
            </a:r>
            <a:r>
              <a:rPr lang="en-US" sz="2400" baseline="-25000" dirty="0"/>
              <a:t>1</a:t>
            </a:r>
            <a:r>
              <a:rPr lang="en-US" sz="2400" dirty="0"/>
              <a:t>,</a:t>
            </a:r>
            <a:r>
              <a:rPr lang="en-US" sz="2400" i="1" dirty="0"/>
              <a:t>a</a:t>
            </a:r>
            <a:r>
              <a:rPr lang="en-US" sz="2400" baseline="-25000" dirty="0"/>
              <a:t>2</a:t>
            </a:r>
            <a:r>
              <a:rPr lang="en-US" sz="2400" dirty="0"/>
              <a:t>,…, </a:t>
            </a:r>
            <a:r>
              <a:rPr lang="en-US" sz="2400" i="1" dirty="0"/>
              <a:t>a</a:t>
            </a:r>
            <a:r>
              <a:rPr lang="en-US" sz="2400" i="1" baseline="-25000" dirty="0"/>
              <a:t>n</a:t>
            </a:r>
            <a:r>
              <a:rPr lang="en-US" sz="2400" dirty="0"/>
              <a:t>, an increasing sequence of integers. Initially </a:t>
            </a:r>
            <a:r>
              <a:rPr lang="en-US" sz="2400" i="1" dirty="0" err="1"/>
              <a:t>i</a:t>
            </a:r>
            <a:r>
              <a:rPr lang="en-US" sz="2400" dirty="0"/>
              <a:t> is </a:t>
            </a:r>
            <a:r>
              <a:rPr lang="en-US" sz="2400" dirty="0">
                <a:ea typeface="Cambria Math" pitchFamily="18" charset="0"/>
              </a:rPr>
              <a:t>1</a:t>
            </a:r>
            <a:r>
              <a:rPr lang="en-US" sz="2400" dirty="0"/>
              <a:t> and </a:t>
            </a:r>
            <a:r>
              <a:rPr lang="en-US" sz="2400" i="1" dirty="0"/>
              <a:t>j</a:t>
            </a:r>
            <a:r>
              <a:rPr lang="en-US" sz="2400" dirty="0"/>
              <a:t> is </a:t>
            </a:r>
            <a:r>
              <a:rPr lang="en-US" sz="2400" i="1" dirty="0"/>
              <a:t>n</a:t>
            </a:r>
            <a:r>
              <a:rPr lang="en-US" sz="2400" dirty="0"/>
              <a:t>. We are searching for </a:t>
            </a:r>
            <a:r>
              <a:rPr lang="en-US" sz="2400" i="1" dirty="0"/>
              <a:t>x</a:t>
            </a:r>
            <a:r>
              <a:rPr lang="en-US" sz="2400" dirty="0"/>
              <a:t>.</a:t>
            </a:r>
          </a:p>
        </p:txBody>
      </p:sp>
      <p:sp>
        <p:nvSpPr>
          <p:cNvPr id="4" name="Content Placeholder 3"/>
          <p:cNvSpPr>
            <a:spLocks noGrp="1"/>
          </p:cNvSpPr>
          <p:nvPr>
            <p:ph idx="13"/>
          </p:nvPr>
        </p:nvSpPr>
        <p:spPr>
          <a:xfrm>
            <a:off x="914400" y="3276600"/>
            <a:ext cx="7315200" cy="3200400"/>
          </a:xfrm>
          <a:ln w="12700">
            <a:solidFill>
              <a:srgbClr val="1A587B"/>
            </a:solidFill>
          </a:ln>
        </p:spPr>
        <p:txBody>
          <a:bodyPr/>
          <a:lstStyle/>
          <a:p>
            <a:pPr marL="274320" lvl="0" indent="-274320">
              <a:spcBef>
                <a:spcPts val="0"/>
              </a:spcBef>
              <a:spcAft>
                <a:spcPts val="0"/>
              </a:spcAft>
              <a:buClr>
                <a:schemeClr val="accent3"/>
              </a:buClr>
              <a:buSzPct val="95000"/>
              <a:defRPr/>
            </a:pPr>
            <a:r>
              <a:rPr lang="en-US" sz="2000" b="1" dirty="0"/>
              <a:t>procedure </a:t>
            </a:r>
            <a:r>
              <a:rPr lang="en-US" sz="2000" i="1" dirty="0"/>
              <a:t>binary search</a:t>
            </a:r>
            <a:r>
              <a:rPr lang="en-US" sz="2000" dirty="0"/>
              <a:t>(</a:t>
            </a:r>
            <a:r>
              <a:rPr lang="en-US" sz="2000" i="1" dirty="0" err="1"/>
              <a:t>i</a:t>
            </a:r>
            <a:r>
              <a:rPr lang="en-US" sz="2000" i="1" dirty="0"/>
              <a:t>, j, x : </a:t>
            </a:r>
            <a:r>
              <a:rPr lang="en-US" sz="2000" dirty="0"/>
              <a:t>integers,  </a:t>
            </a:r>
            <a:r>
              <a:rPr lang="en-US" sz="2000" dirty="0">
                <a:ea typeface="Cambria Math" pitchFamily="18" charset="0"/>
              </a:rPr>
              <a:t>1</a:t>
            </a:r>
            <a:r>
              <a:rPr lang="en-US" sz="2000" dirty="0">
                <a:ea typeface="Cambria Math"/>
              </a:rPr>
              <a:t>≤</a:t>
            </a:r>
            <a:r>
              <a:rPr lang="en-US" sz="2000" i="1" dirty="0">
                <a:ea typeface="Cambria Math"/>
              </a:rPr>
              <a:t> </a:t>
            </a:r>
            <a:r>
              <a:rPr lang="en-US" sz="2000" i="1" dirty="0" err="1">
                <a:ea typeface="Cambria Math"/>
              </a:rPr>
              <a:t>i</a:t>
            </a:r>
            <a:r>
              <a:rPr lang="en-US" sz="2000" i="1" dirty="0">
                <a:ea typeface="Cambria Math"/>
              </a:rPr>
              <a:t> </a:t>
            </a:r>
            <a:r>
              <a:rPr lang="en-US" sz="2000" dirty="0">
                <a:ea typeface="Cambria Math"/>
              </a:rPr>
              <a:t>≤ </a:t>
            </a:r>
            <a:r>
              <a:rPr lang="en-US" sz="2000" i="1" dirty="0">
                <a:ea typeface="Cambria Math"/>
              </a:rPr>
              <a:t>j </a:t>
            </a:r>
            <a:r>
              <a:rPr lang="en-US" sz="2000" dirty="0">
                <a:ea typeface="Cambria Math"/>
              </a:rPr>
              <a:t>≤</a:t>
            </a:r>
            <a:r>
              <a:rPr lang="en-US" sz="2000" i="1" dirty="0">
                <a:ea typeface="Cambria Math"/>
              </a:rPr>
              <a:t>n</a:t>
            </a:r>
            <a:r>
              <a:rPr lang="en-US" sz="2000" dirty="0">
                <a:ea typeface="Cambria Math"/>
              </a:rPr>
              <a:t>)</a:t>
            </a:r>
          </a:p>
          <a:p>
            <a:pPr marL="274320" lvl="0" indent="-274320">
              <a:spcBef>
                <a:spcPts val="0"/>
              </a:spcBef>
              <a:spcAft>
                <a:spcPts val="0"/>
              </a:spcAft>
              <a:buClr>
                <a:schemeClr val="accent3"/>
              </a:buClr>
              <a:buSzPct val="95000"/>
              <a:defRPr/>
            </a:pPr>
            <a:r>
              <a:rPr lang="en-US" sz="2000" i="1" dirty="0">
                <a:ea typeface="Cambria Math"/>
              </a:rPr>
              <a:t>m</a:t>
            </a:r>
            <a:r>
              <a:rPr lang="en-US" sz="2000" dirty="0">
                <a:ea typeface="Cambria Math"/>
              </a:rPr>
              <a:t> := ⌊(</a:t>
            </a:r>
            <a:r>
              <a:rPr lang="en-US" sz="2000" i="1" dirty="0" err="1">
                <a:ea typeface="Cambria Math"/>
              </a:rPr>
              <a:t>i</a:t>
            </a:r>
            <a:r>
              <a:rPr lang="en-US" sz="2000" dirty="0">
                <a:ea typeface="Cambria Math"/>
              </a:rPr>
              <a:t> + </a:t>
            </a:r>
            <a:r>
              <a:rPr lang="en-US" sz="2000" i="1" dirty="0">
                <a:ea typeface="Cambria Math"/>
              </a:rPr>
              <a:t>j</a:t>
            </a:r>
            <a:r>
              <a:rPr lang="en-US" sz="2000" dirty="0">
                <a:ea typeface="Cambria Math"/>
              </a:rPr>
              <a:t>)/2⌋</a:t>
            </a:r>
            <a:endParaRPr lang="en-US" sz="2000" dirty="0"/>
          </a:p>
          <a:p>
            <a:pPr marL="274320" lvl="0" indent="-274320">
              <a:spcBef>
                <a:spcPts val="0"/>
              </a:spcBef>
              <a:spcAft>
                <a:spcPts val="0"/>
              </a:spcAft>
              <a:buClr>
                <a:schemeClr val="accent3"/>
              </a:buClr>
              <a:buSzPct val="95000"/>
              <a:defRPr/>
            </a:pPr>
            <a:r>
              <a:rPr lang="en-US" sz="2000" b="1" dirty="0"/>
              <a:t>if </a:t>
            </a:r>
            <a:r>
              <a:rPr lang="en-US" sz="2000" dirty="0"/>
              <a:t> </a:t>
            </a:r>
            <a:r>
              <a:rPr lang="en-US" sz="2000" i="1" dirty="0"/>
              <a:t>x</a:t>
            </a:r>
            <a:r>
              <a:rPr lang="en-US" sz="2000" dirty="0"/>
              <a:t> = </a:t>
            </a:r>
            <a:r>
              <a:rPr lang="en-US" sz="2000" i="1" dirty="0">
                <a:ea typeface="Cambria Math" pitchFamily="18" charset="0"/>
              </a:rPr>
              <a:t>a</a:t>
            </a:r>
            <a:r>
              <a:rPr lang="en-US" sz="2000" i="1" baseline="-25000" dirty="0">
                <a:ea typeface="Cambria Math" pitchFamily="18" charset="0"/>
              </a:rPr>
              <a:t>m</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ea typeface="Cambria Math"/>
              </a:rPr>
              <a:t>m</a:t>
            </a:r>
            <a:endParaRPr lang="en-US" sz="2000" dirty="0">
              <a:ea typeface="Cambria Math" pitchFamily="18" charset="0"/>
            </a:endParaRPr>
          </a:p>
          <a:p>
            <a:pPr marL="274320" lvl="0" indent="-274320">
              <a:spcBef>
                <a:spcPts val="0"/>
              </a:spcBef>
              <a:spcAft>
                <a:spcPts val="0"/>
              </a:spcAft>
              <a:buClr>
                <a:schemeClr val="accent3"/>
              </a:buClr>
              <a:buSzPct val="95000"/>
              <a:defRPr/>
            </a:pPr>
            <a:r>
              <a:rPr lang="en-US" sz="2000" b="1" dirty="0"/>
              <a:t>else </a:t>
            </a:r>
            <a:r>
              <a:rPr lang="en-US" sz="2000" dirty="0"/>
              <a:t> </a:t>
            </a:r>
            <a:r>
              <a:rPr lang="en-US" sz="2000" b="1" dirty="0"/>
              <a:t>if  </a:t>
            </a:r>
            <a:r>
              <a:rPr lang="en-US" sz="2000" dirty="0"/>
              <a:t>(</a:t>
            </a:r>
            <a:r>
              <a:rPr lang="en-US" sz="2000" i="1" dirty="0"/>
              <a:t>x</a:t>
            </a:r>
            <a:r>
              <a:rPr lang="en-US" sz="2000" dirty="0"/>
              <a:t> &lt; </a:t>
            </a:r>
            <a:r>
              <a:rPr lang="en-US" sz="2000" i="1" dirty="0">
                <a:ea typeface="Cambria Math" pitchFamily="18" charset="0"/>
              </a:rPr>
              <a:t>a</a:t>
            </a:r>
            <a:r>
              <a:rPr lang="en-US" sz="2000" i="1" baseline="-25000" dirty="0">
                <a:ea typeface="Cambria Math" pitchFamily="18" charset="0"/>
              </a:rPr>
              <a:t>m </a:t>
            </a:r>
            <a:r>
              <a:rPr lang="en-US" sz="2000" dirty="0"/>
              <a:t>   and   </a:t>
            </a:r>
            <a:r>
              <a:rPr lang="en-US" sz="2000" i="1" dirty="0" err="1"/>
              <a:t>i</a:t>
            </a:r>
            <a:r>
              <a:rPr lang="en-US" sz="2000" dirty="0"/>
              <a:t> &lt; </a:t>
            </a:r>
            <a:r>
              <a:rPr lang="en-US" sz="2000" i="1" dirty="0"/>
              <a:t>m</a:t>
            </a:r>
            <a:r>
              <a:rPr lang="en-US" sz="2000" dirty="0"/>
              <a:t>)</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t>binary search</a:t>
            </a:r>
            <a:r>
              <a:rPr lang="en-US" sz="2000" dirty="0"/>
              <a:t>(</a:t>
            </a:r>
            <a:r>
              <a:rPr lang="en-US" sz="2000" i="1" dirty="0"/>
              <a:t>i,m</a:t>
            </a:r>
            <a:r>
              <a:rPr lang="en-US" sz="2000" i="1" dirty="0">
                <a:ea typeface="Cambria Math"/>
              </a:rPr>
              <a:t>−</a:t>
            </a:r>
            <a:r>
              <a:rPr lang="en-US" sz="2000" dirty="0">
                <a:ea typeface="Cambria Math"/>
              </a:rPr>
              <a:t>1</a:t>
            </a:r>
            <a:r>
              <a:rPr lang="en-US" sz="2000" i="1" dirty="0"/>
              <a:t>,x</a:t>
            </a:r>
            <a:r>
              <a:rPr lang="en-US" sz="2000" dirty="0">
                <a:ea typeface="Cambria Math"/>
              </a:rPr>
              <a:t>)</a:t>
            </a:r>
          </a:p>
          <a:p>
            <a:pPr marL="274320" lvl="0" indent="-274320">
              <a:spcBef>
                <a:spcPts val="0"/>
              </a:spcBef>
              <a:spcAft>
                <a:spcPts val="0"/>
              </a:spcAft>
              <a:buClr>
                <a:schemeClr val="accent3"/>
              </a:buClr>
              <a:buSzPct val="95000"/>
              <a:defRPr/>
            </a:pPr>
            <a:r>
              <a:rPr lang="en-US" sz="2000" b="1" dirty="0"/>
              <a:t>else </a:t>
            </a:r>
            <a:r>
              <a:rPr lang="en-US" sz="2000" dirty="0"/>
              <a:t> </a:t>
            </a:r>
            <a:r>
              <a:rPr lang="en-US" sz="2000" b="1" dirty="0"/>
              <a:t>if  </a:t>
            </a:r>
            <a:r>
              <a:rPr lang="en-US" sz="2000" dirty="0"/>
              <a:t>(</a:t>
            </a:r>
            <a:r>
              <a:rPr lang="en-US" sz="2000" i="1" dirty="0"/>
              <a:t>x</a:t>
            </a:r>
            <a:r>
              <a:rPr lang="en-US" sz="2000" dirty="0"/>
              <a:t> &gt; </a:t>
            </a:r>
            <a:r>
              <a:rPr lang="en-US" sz="2000" i="1" dirty="0">
                <a:ea typeface="Cambria Math" pitchFamily="18" charset="0"/>
              </a:rPr>
              <a:t>a</a:t>
            </a:r>
            <a:r>
              <a:rPr lang="en-US" sz="2000" i="1" baseline="-25000" dirty="0">
                <a:ea typeface="Cambria Math" pitchFamily="18" charset="0"/>
              </a:rPr>
              <a:t>m </a:t>
            </a:r>
            <a:r>
              <a:rPr lang="en-US" sz="2000" dirty="0"/>
              <a:t>   and   </a:t>
            </a:r>
            <a:r>
              <a:rPr lang="en-US" sz="2000" i="1" dirty="0"/>
              <a:t>j</a:t>
            </a:r>
            <a:r>
              <a:rPr lang="en-US" sz="2000" dirty="0"/>
              <a:t> &gt;</a:t>
            </a:r>
            <a:r>
              <a:rPr lang="en-US" sz="2000" i="1" dirty="0"/>
              <a:t>m</a:t>
            </a:r>
            <a:r>
              <a:rPr lang="en-US" sz="2000" dirty="0"/>
              <a:t>)</a:t>
            </a:r>
            <a:r>
              <a:rPr lang="en-US" sz="2000" dirty="0">
                <a:ea typeface="Cambria Math" pitchFamily="18" charset="0"/>
              </a:rPr>
              <a:t> </a:t>
            </a:r>
            <a:r>
              <a:rPr lang="en-US" sz="2000" b="1" dirty="0">
                <a:ea typeface="Cambria Math" pitchFamily="18" charset="0"/>
              </a:rPr>
              <a:t>then </a:t>
            </a:r>
          </a:p>
          <a:p>
            <a:pPr marL="640080" lvl="0">
              <a:spcBef>
                <a:spcPts val="0"/>
              </a:spcBef>
              <a:spcAft>
                <a:spcPts val="0"/>
              </a:spcAft>
              <a:buClr>
                <a:schemeClr val="accent3"/>
              </a:buClr>
              <a:buSzPct val="95000"/>
              <a:defRPr/>
            </a:pPr>
            <a:r>
              <a:rPr lang="en-US" sz="2000" b="1" dirty="0">
                <a:ea typeface="Cambria Math" pitchFamily="18" charset="0"/>
              </a:rPr>
              <a:t>return </a:t>
            </a:r>
            <a:r>
              <a:rPr lang="en-US" sz="2000" i="1" dirty="0"/>
              <a:t>binary search</a:t>
            </a:r>
            <a:r>
              <a:rPr lang="en-US" sz="2000" dirty="0"/>
              <a:t>(</a:t>
            </a:r>
            <a:r>
              <a:rPr lang="en-US" sz="2000" i="1" dirty="0"/>
              <a:t>m</a:t>
            </a:r>
            <a:r>
              <a:rPr lang="en-US" sz="2000" dirty="0">
                <a:ea typeface="Cambria Math"/>
              </a:rPr>
              <a:t>+1,j</a:t>
            </a:r>
            <a:r>
              <a:rPr lang="en-US" sz="2000" i="1" dirty="0"/>
              <a:t>,x</a:t>
            </a:r>
            <a:r>
              <a:rPr lang="en-US" sz="2000" dirty="0">
                <a:ea typeface="Cambria Math"/>
              </a:rPr>
              <a:t>)</a:t>
            </a:r>
          </a:p>
          <a:p>
            <a:pPr marL="274320" lvl="0" indent="-274320">
              <a:spcBef>
                <a:spcPts val="0"/>
              </a:spcBef>
              <a:spcAft>
                <a:spcPts val="0"/>
              </a:spcAft>
              <a:buClr>
                <a:schemeClr val="accent3"/>
              </a:buClr>
              <a:buSzPct val="95000"/>
              <a:defRPr/>
            </a:pPr>
            <a:r>
              <a:rPr lang="en-US" sz="2000" b="1" dirty="0"/>
              <a:t>else </a:t>
            </a:r>
            <a:r>
              <a:rPr lang="en-US" sz="2000" b="1" dirty="0">
                <a:ea typeface="Cambria Math" pitchFamily="18" charset="0"/>
              </a:rPr>
              <a:t>return </a:t>
            </a:r>
            <a:r>
              <a:rPr lang="en-US" sz="2000" dirty="0">
                <a:ea typeface="Cambria Math" pitchFamily="18" charset="0"/>
              </a:rPr>
              <a:t>0</a:t>
            </a:r>
            <a:endParaRPr lang="en-US" sz="2000" i="1" dirty="0">
              <a:ea typeface="Cambria Math"/>
            </a:endParaRPr>
          </a:p>
          <a:p>
            <a:pPr marL="274320" lvl="0" indent="-274320">
              <a:spcBef>
                <a:spcPts val="0"/>
              </a:spcBef>
              <a:spcAft>
                <a:spcPts val="0"/>
              </a:spcAft>
              <a:buClr>
                <a:schemeClr val="accent3"/>
              </a:buClr>
              <a:buSzPct val="95000"/>
              <a:defRPr/>
            </a:pPr>
            <a:r>
              <a:rPr lang="en-US" sz="2000" dirty="0">
                <a:ea typeface="Cambria Math" pitchFamily="18" charset="0"/>
              </a:rPr>
              <a:t>{output is </a:t>
            </a:r>
            <a:r>
              <a:rPr lang="en-US" sz="2000" dirty="0"/>
              <a:t>location of </a:t>
            </a:r>
            <a:r>
              <a:rPr lang="en-US" sz="2000" i="1" dirty="0"/>
              <a:t>x </a:t>
            </a:r>
            <a:r>
              <a:rPr lang="en-US" sz="2000" dirty="0"/>
              <a:t>in</a:t>
            </a:r>
            <a:r>
              <a:rPr lang="en-US" sz="2000" i="1" dirty="0"/>
              <a:t>    a</a:t>
            </a:r>
            <a:r>
              <a:rPr lang="en-US" sz="2000" baseline="-25000" dirty="0">
                <a:ea typeface="Cambria Math" pitchFamily="18" charset="0"/>
              </a:rPr>
              <a:t>1</a:t>
            </a:r>
            <a:r>
              <a:rPr lang="en-US" sz="2000" dirty="0">
                <a:ea typeface="Cambria Math" pitchFamily="18" charset="0"/>
              </a:rPr>
              <a:t>, </a:t>
            </a:r>
            <a:r>
              <a:rPr lang="en-US" sz="2000" i="1" dirty="0"/>
              <a:t>a</a:t>
            </a:r>
            <a:r>
              <a:rPr lang="en-US" sz="2000" baseline="-25000" dirty="0">
                <a:ea typeface="Cambria Math" pitchFamily="18" charset="0"/>
              </a:rPr>
              <a:t>2</a:t>
            </a:r>
            <a:r>
              <a:rPr lang="en-US" sz="2000" dirty="0">
                <a:ea typeface="Cambria Math" pitchFamily="18" charset="0"/>
              </a:rPr>
              <a:t>,…,</a:t>
            </a:r>
            <a:r>
              <a:rPr lang="en-US" sz="2000" i="1" dirty="0">
                <a:ea typeface="Cambria Math" pitchFamily="18" charset="0"/>
              </a:rPr>
              <a:t>a</a:t>
            </a:r>
            <a:r>
              <a:rPr lang="en-US" sz="2000" i="1" baseline="-25000" dirty="0">
                <a:ea typeface="Cambria Math" pitchFamily="18" charset="0"/>
              </a:rPr>
              <a:t>n</a:t>
            </a:r>
            <a:r>
              <a:rPr lang="en-US" sz="2000" i="1" dirty="0">
                <a:ea typeface="Cambria Math" pitchFamily="18" charset="0"/>
              </a:rPr>
              <a:t>  </a:t>
            </a:r>
            <a:r>
              <a:rPr lang="en-US" sz="2000" dirty="0">
                <a:ea typeface="Cambria Math" pitchFamily="18" charset="0"/>
              </a:rPr>
              <a:t>if it appears, otherwise 0}</a:t>
            </a:r>
            <a:endParaRPr lang="en-US" sz="2000" i="1" dirty="0"/>
          </a:p>
        </p:txBody>
      </p:sp>
    </p:spTree>
    <p:extLst>
      <p:ext uri="{BB962C8B-B14F-4D97-AF65-F5344CB8AC3E}">
        <p14:creationId xmlns:p14="http://schemas.microsoft.com/office/powerpoint/2010/main" val="4017704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Recursive Algorithms Correct</a:t>
            </a:r>
          </a:p>
        </p:txBody>
      </p:sp>
      <p:sp>
        <p:nvSpPr>
          <p:cNvPr id="3" name="Content Placeholder 2"/>
          <p:cNvSpPr>
            <a:spLocks noGrp="1"/>
          </p:cNvSpPr>
          <p:nvPr>
            <p:ph idx="1"/>
          </p:nvPr>
        </p:nvSpPr>
        <p:spPr/>
        <p:txBody>
          <a:bodyPr/>
          <a:lstStyle/>
          <a:p>
            <a:pPr>
              <a:spcBef>
                <a:spcPts val="600"/>
              </a:spcBef>
            </a:pPr>
            <a:r>
              <a:rPr lang="en-US" sz="2000" dirty="0"/>
              <a:t>Both mathematical</a:t>
            </a:r>
            <a:r>
              <a:rPr lang="en-US" sz="2000" b="1" dirty="0"/>
              <a:t> </a:t>
            </a:r>
            <a:r>
              <a:rPr lang="en-US" sz="2000" dirty="0"/>
              <a:t>and str0ng induction are useful techniques to show that recursive algorithms always produce the correct output.</a:t>
            </a:r>
          </a:p>
          <a:p>
            <a:pPr>
              <a:spcBef>
                <a:spcPts val="600"/>
              </a:spcBef>
            </a:pPr>
            <a:r>
              <a:rPr lang="en-US" sz="2000" b="1" dirty="0"/>
              <a:t>Example</a:t>
            </a:r>
            <a:r>
              <a:rPr lang="en-US" sz="2000" dirty="0"/>
              <a:t>: Prove that the algorithm for computing the powers of real numbers is correct.</a:t>
            </a:r>
          </a:p>
        </p:txBody>
      </p:sp>
      <p:sp>
        <p:nvSpPr>
          <p:cNvPr id="4" name="Content Placeholder 3"/>
          <p:cNvSpPr>
            <a:spLocks noGrp="1"/>
          </p:cNvSpPr>
          <p:nvPr>
            <p:ph idx="13"/>
          </p:nvPr>
        </p:nvSpPr>
        <p:spPr>
          <a:xfrm>
            <a:off x="1219200" y="2743200"/>
            <a:ext cx="6705600" cy="1463040"/>
          </a:xfrm>
          <a:ln w="12700">
            <a:solidFill>
              <a:srgbClr val="1A587B"/>
            </a:solidFill>
          </a:ln>
        </p:spPr>
        <p:txBody>
          <a:bodyPr/>
          <a:lstStyle/>
          <a:p>
            <a:pPr marL="274320" lvl="0" indent="-274320">
              <a:spcBef>
                <a:spcPts val="0"/>
              </a:spcBef>
              <a:buClr>
                <a:schemeClr val="accent3"/>
              </a:buClr>
              <a:buSzPct val="95000"/>
              <a:defRPr/>
            </a:pPr>
            <a:r>
              <a:rPr lang="en-US" sz="1800" b="1" dirty="0"/>
              <a:t>procedure </a:t>
            </a:r>
            <a:r>
              <a:rPr lang="en-US" sz="1800" i="1" dirty="0"/>
              <a:t>power</a:t>
            </a:r>
            <a:r>
              <a:rPr lang="en-US" sz="1800" dirty="0"/>
              <a:t>(</a:t>
            </a:r>
            <a:r>
              <a:rPr lang="en-US" sz="1800" i="1" dirty="0"/>
              <a:t>a</a:t>
            </a:r>
            <a:r>
              <a:rPr lang="en-US" sz="1800" dirty="0"/>
              <a:t>:</a:t>
            </a:r>
            <a:r>
              <a:rPr lang="en-US" sz="1800" i="1" dirty="0"/>
              <a:t> </a:t>
            </a:r>
            <a:r>
              <a:rPr lang="en-US" sz="1800" dirty="0"/>
              <a:t>nonzero</a:t>
            </a:r>
            <a:r>
              <a:rPr lang="en-US" sz="1800" i="1" dirty="0"/>
              <a:t> </a:t>
            </a:r>
            <a:r>
              <a:rPr lang="en-US" sz="1800" dirty="0"/>
              <a:t>real number</a:t>
            </a:r>
            <a:r>
              <a:rPr lang="en-US" sz="1800" i="1" dirty="0"/>
              <a:t>, n</a:t>
            </a:r>
            <a:r>
              <a:rPr lang="en-US" sz="1800" dirty="0"/>
              <a:t>:</a:t>
            </a:r>
            <a:r>
              <a:rPr lang="en-US" sz="1800" i="1" dirty="0"/>
              <a:t> </a:t>
            </a:r>
            <a:r>
              <a:rPr lang="en-US" sz="1800" dirty="0"/>
              <a:t>nonnegative integer)</a:t>
            </a:r>
          </a:p>
          <a:p>
            <a:pPr marL="274320" lvl="0" indent="-274320">
              <a:spcBef>
                <a:spcPts val="0"/>
              </a:spcBef>
              <a:buClr>
                <a:schemeClr val="accent3"/>
              </a:buClr>
              <a:buSzPct val="95000"/>
              <a:defRPr/>
            </a:pPr>
            <a:r>
              <a:rPr lang="en-US" sz="1800" b="1" dirty="0"/>
              <a:t>if </a:t>
            </a:r>
            <a:r>
              <a:rPr lang="en-US" sz="1800" dirty="0"/>
              <a:t> </a:t>
            </a:r>
            <a:r>
              <a:rPr lang="en-US" sz="1800" i="1" dirty="0"/>
              <a:t>n</a:t>
            </a:r>
            <a:r>
              <a:rPr lang="en-US" sz="1800" dirty="0"/>
              <a:t> = </a:t>
            </a:r>
            <a:r>
              <a:rPr lang="en-US" sz="1800" dirty="0">
                <a:ea typeface="Cambria Math" pitchFamily="18" charset="0"/>
              </a:rPr>
              <a:t>0 </a:t>
            </a:r>
            <a:r>
              <a:rPr lang="en-US" sz="1800" b="1" dirty="0">
                <a:ea typeface="Cambria Math" pitchFamily="18" charset="0"/>
              </a:rPr>
              <a:t>then return </a:t>
            </a:r>
            <a:r>
              <a:rPr lang="en-US" sz="1800" dirty="0">
                <a:ea typeface="Cambria Math" pitchFamily="18" charset="0"/>
              </a:rPr>
              <a:t>1</a:t>
            </a:r>
          </a:p>
          <a:p>
            <a:pPr marL="274320" indent="-274320">
              <a:spcBef>
                <a:spcPts val="0"/>
              </a:spcBef>
              <a:buClr>
                <a:schemeClr val="accent3"/>
              </a:buClr>
              <a:buSzPct val="95000"/>
              <a:defRPr/>
            </a:pPr>
            <a:r>
              <a:rPr lang="en-US" sz="1800" b="1" dirty="0"/>
              <a:t>else </a:t>
            </a:r>
            <a:r>
              <a:rPr lang="en-US" sz="1800" dirty="0"/>
              <a:t> </a:t>
            </a:r>
            <a:r>
              <a:rPr lang="en-US" sz="1800" b="1" dirty="0">
                <a:ea typeface="Cambria Math" pitchFamily="18" charset="0"/>
              </a:rPr>
              <a:t>return </a:t>
            </a:r>
            <a:r>
              <a:rPr lang="en-US" sz="1800" i="1" dirty="0"/>
              <a:t>a</a:t>
            </a:r>
            <a:r>
              <a:rPr lang="en-US" sz="1800" i="1" dirty="0">
                <a:ea typeface="Cambria Math"/>
              </a:rPr>
              <a:t>∙ </a:t>
            </a:r>
            <a:r>
              <a:rPr lang="en-US" sz="1800" i="1" dirty="0"/>
              <a:t>power </a:t>
            </a:r>
            <a:r>
              <a:rPr lang="en-US" sz="1800" dirty="0">
                <a:ea typeface="Cambria Math"/>
              </a:rPr>
              <a:t>(</a:t>
            </a:r>
            <a:r>
              <a:rPr lang="en-US" sz="1800" i="1" dirty="0">
                <a:ea typeface="Cambria Math"/>
              </a:rPr>
              <a:t>a, n − </a:t>
            </a:r>
            <a:r>
              <a:rPr lang="en-US" sz="1800" dirty="0">
                <a:ea typeface="Cambria Math" pitchFamily="18" charset="0"/>
              </a:rPr>
              <a:t>1)</a:t>
            </a:r>
            <a:endParaRPr lang="en-US" sz="1800" i="1" dirty="0">
              <a:ea typeface="Cambria Math" pitchFamily="18" charset="0"/>
            </a:endParaRPr>
          </a:p>
          <a:p>
            <a:pPr marL="274320" lvl="0" indent="-274320">
              <a:spcBef>
                <a:spcPts val="0"/>
              </a:spcBef>
              <a:buClr>
                <a:schemeClr val="accent3"/>
              </a:buClr>
              <a:buSzPct val="95000"/>
              <a:defRPr/>
            </a:pPr>
            <a:r>
              <a:rPr lang="en-US" sz="1800" dirty="0">
                <a:ea typeface="Cambria Math" pitchFamily="18" charset="0"/>
              </a:rPr>
              <a:t>{output is </a:t>
            </a:r>
            <a:r>
              <a:rPr lang="en-US" sz="1800" i="1" dirty="0"/>
              <a:t>a</a:t>
            </a:r>
            <a:r>
              <a:rPr lang="en-US" sz="1800" i="1" baseline="30000" dirty="0"/>
              <a:t>n</a:t>
            </a:r>
            <a:r>
              <a:rPr lang="en-US" sz="1800" dirty="0"/>
              <a:t>}</a:t>
            </a:r>
          </a:p>
        </p:txBody>
      </p:sp>
      <p:sp>
        <p:nvSpPr>
          <p:cNvPr id="5" name="Content Placeholder 4"/>
          <p:cNvSpPr>
            <a:spLocks noGrp="1"/>
          </p:cNvSpPr>
          <p:nvPr>
            <p:ph idx="14"/>
          </p:nvPr>
        </p:nvSpPr>
        <p:spPr>
          <a:xfrm>
            <a:off x="457200" y="4343400"/>
            <a:ext cx="8321040" cy="1828800"/>
          </a:xfrm>
        </p:spPr>
        <p:txBody>
          <a:bodyPr/>
          <a:lstStyle/>
          <a:p>
            <a:pPr>
              <a:spcBef>
                <a:spcPts val="0"/>
              </a:spcBef>
            </a:pPr>
            <a:r>
              <a:rPr lang="en-US" sz="2000" b="1" dirty="0"/>
              <a:t> Solution</a:t>
            </a:r>
            <a:r>
              <a:rPr lang="en-US" sz="2000" dirty="0"/>
              <a:t>: Use mathematical induction on the exponent </a:t>
            </a:r>
            <a:r>
              <a:rPr lang="en-US" sz="2000" i="1" dirty="0"/>
              <a:t>n</a:t>
            </a:r>
            <a:r>
              <a:rPr lang="en-US" sz="2000" dirty="0"/>
              <a:t>.</a:t>
            </a:r>
          </a:p>
          <a:p>
            <a:pPr lvl="1">
              <a:spcBef>
                <a:spcPts val="0"/>
              </a:spcBef>
              <a:buNone/>
            </a:pPr>
            <a:r>
              <a:rPr lang="en-US" sz="2000" dirty="0"/>
              <a:t>BASIS STEP: </a:t>
            </a:r>
            <a:r>
              <a:rPr lang="en-US" sz="2000" i="1" dirty="0"/>
              <a:t>a</a:t>
            </a:r>
            <a:r>
              <a:rPr lang="en-US" sz="2000" baseline="30000" dirty="0">
                <a:ea typeface="Cambria Math" pitchFamily="18" charset="0"/>
              </a:rPr>
              <a:t>0</a:t>
            </a:r>
            <a:r>
              <a:rPr lang="en-US" sz="2000" dirty="0"/>
              <a:t> =</a:t>
            </a:r>
            <a:r>
              <a:rPr lang="en-US" sz="2000" dirty="0">
                <a:ea typeface="Cambria Math" pitchFamily="18" charset="0"/>
              </a:rPr>
              <a:t>1</a:t>
            </a:r>
            <a:r>
              <a:rPr lang="en-US" sz="2000" dirty="0"/>
              <a:t> for every nonzero real number </a:t>
            </a:r>
            <a:r>
              <a:rPr lang="en-US" sz="2000" i="1" dirty="0"/>
              <a:t>a</a:t>
            </a:r>
            <a:r>
              <a:rPr lang="en-US" sz="2000" dirty="0"/>
              <a:t>, and </a:t>
            </a:r>
            <a:r>
              <a:rPr lang="en-US" sz="2000" i="1" dirty="0"/>
              <a:t>power</a:t>
            </a:r>
            <a:r>
              <a:rPr lang="en-US" sz="2000" dirty="0"/>
              <a:t>(</a:t>
            </a:r>
            <a:r>
              <a:rPr lang="en-US" sz="2000" i="1" dirty="0"/>
              <a:t>a</a:t>
            </a:r>
            <a:r>
              <a:rPr lang="en-US" sz="2000" dirty="0"/>
              <a:t>,</a:t>
            </a:r>
            <a:r>
              <a:rPr lang="en-US" sz="2000" dirty="0">
                <a:ea typeface="Cambria Math" pitchFamily="18" charset="0"/>
              </a:rPr>
              <a:t>0</a:t>
            </a:r>
            <a:r>
              <a:rPr lang="en-US" sz="2000" dirty="0"/>
              <a:t>) = </a:t>
            </a:r>
            <a:r>
              <a:rPr lang="en-US" sz="2000" dirty="0">
                <a:ea typeface="Cambria Math" pitchFamily="18" charset="0"/>
              </a:rPr>
              <a:t>1</a:t>
            </a:r>
            <a:r>
              <a:rPr lang="en-US" sz="2000" dirty="0"/>
              <a:t>.</a:t>
            </a:r>
          </a:p>
          <a:p>
            <a:pPr lvl="1">
              <a:spcBef>
                <a:spcPts val="0"/>
              </a:spcBef>
              <a:buNone/>
            </a:pPr>
            <a:r>
              <a:rPr lang="en-US" sz="2000" dirty="0"/>
              <a:t>INDUCTIVE STEP: The inductive hypothesis is that </a:t>
            </a:r>
            <a:r>
              <a:rPr lang="en-US" sz="2000" i="1" dirty="0"/>
              <a:t>power</a:t>
            </a:r>
            <a:r>
              <a:rPr lang="en-US" sz="2000" dirty="0"/>
              <a:t>(</a:t>
            </a:r>
            <a:r>
              <a:rPr lang="en-US" sz="2000" i="1" dirty="0" err="1"/>
              <a:t>a</a:t>
            </a:r>
            <a:r>
              <a:rPr lang="en-US" sz="2000" dirty="0" err="1"/>
              <a:t>,</a:t>
            </a:r>
            <a:r>
              <a:rPr lang="en-US" sz="2000" i="1" dirty="0" err="1">
                <a:ea typeface="Cambria Math" pitchFamily="18" charset="0"/>
              </a:rPr>
              <a:t>k</a:t>
            </a:r>
            <a:r>
              <a:rPr lang="en-US" sz="2000" dirty="0"/>
              <a:t>) = </a:t>
            </a:r>
            <a:r>
              <a:rPr lang="en-US" sz="2000" i="1" dirty="0" err="1"/>
              <a:t>a</a:t>
            </a:r>
            <a:r>
              <a:rPr lang="en-US" sz="2000" i="1" baseline="30000" dirty="0" err="1"/>
              <a:t>k</a:t>
            </a:r>
            <a:r>
              <a:rPr lang="en-US" sz="2000" dirty="0"/>
              <a:t>, for all </a:t>
            </a:r>
            <a:r>
              <a:rPr lang="en-US" sz="2000" i="1" dirty="0"/>
              <a:t>a</a:t>
            </a:r>
            <a:r>
              <a:rPr lang="en-US" sz="2000" dirty="0"/>
              <a:t> </a:t>
            </a:r>
            <a:r>
              <a:rPr lang="en-US" sz="2000" dirty="0">
                <a:ea typeface="Cambria Math"/>
              </a:rPr>
              <a:t>≠</a:t>
            </a:r>
            <a:r>
              <a:rPr lang="en-US" sz="2000" dirty="0">
                <a:ea typeface="Cambria Math" pitchFamily="18" charset="0"/>
              </a:rPr>
              <a:t>0</a:t>
            </a:r>
            <a:r>
              <a:rPr lang="en-US" sz="2000" dirty="0"/>
              <a:t>. Assuming the inductive hypothesis, the algorithm correctly computes </a:t>
            </a:r>
            <a:r>
              <a:rPr lang="en-US" sz="2000" i="1" dirty="0"/>
              <a:t>a</a:t>
            </a:r>
            <a:r>
              <a:rPr lang="en-US" sz="2000" i="1" baseline="30000" dirty="0"/>
              <a:t>k+</a:t>
            </a:r>
            <a:r>
              <a:rPr lang="en-US" sz="2000" baseline="30000" dirty="0">
                <a:ea typeface="Cambria Math" pitchFamily="18" charset="0"/>
              </a:rPr>
              <a:t>1</a:t>
            </a:r>
            <a:r>
              <a:rPr lang="en-US" sz="2000" dirty="0"/>
              <a:t>, since</a:t>
            </a:r>
          </a:p>
        </p:txBody>
      </p:sp>
      <p:graphicFrame>
        <p:nvGraphicFramePr>
          <p:cNvPr id="8" name="Object 7"/>
          <p:cNvGraphicFramePr>
            <a:graphicFrameLocks noChangeAspect="1"/>
          </p:cNvGraphicFramePr>
          <p:nvPr>
            <p:extLst>
              <p:ext uri="{D42A27DB-BD31-4B8C-83A1-F6EECF244321}">
                <p14:modId xmlns:p14="http://schemas.microsoft.com/office/powerpoint/2010/main" val="1384306575"/>
              </p:ext>
            </p:extLst>
          </p:nvPr>
        </p:nvGraphicFramePr>
        <p:xfrm>
          <a:off x="1663920" y="6096000"/>
          <a:ext cx="5816160" cy="482400"/>
        </p:xfrm>
        <a:graphic>
          <a:graphicData uri="http://schemas.openxmlformats.org/presentationml/2006/ole">
            <mc:AlternateContent xmlns:mc="http://schemas.openxmlformats.org/markup-compatibility/2006">
              <mc:Choice xmlns:v="urn:schemas-microsoft-com:vml" Requires="v">
                <p:oleObj spid="_x0000_s44065" name="Equation" r:id="rId3" imgW="2908080" imgH="241200" progId="Equation.DSMT4">
                  <p:embed/>
                </p:oleObj>
              </mc:Choice>
              <mc:Fallback>
                <p:oleObj name="Equation" r:id="rId3" imgW="2908080" imgH="241200" progId="Equation.DSMT4">
                  <p:embed/>
                  <p:pic>
                    <p:nvPicPr>
                      <p:cNvPr id="0" name=""/>
                      <p:cNvPicPr/>
                      <p:nvPr/>
                    </p:nvPicPr>
                    <p:blipFill>
                      <a:blip r:embed="rId4"/>
                      <a:stretch>
                        <a:fillRect/>
                      </a:stretch>
                    </p:blipFill>
                    <p:spPr>
                      <a:xfrm>
                        <a:off x="1663920" y="6096000"/>
                        <a:ext cx="5816160" cy="482400"/>
                      </a:xfrm>
                      <a:prstGeom prst="rect">
                        <a:avLst/>
                      </a:prstGeom>
                    </p:spPr>
                  </p:pic>
                </p:oleObj>
              </mc:Fallback>
            </mc:AlternateContent>
          </a:graphicData>
        </a:graphic>
      </p:graphicFrame>
    </p:spTree>
    <p:extLst>
      <p:ext uri="{BB962C8B-B14F-4D97-AF65-F5344CB8AC3E}">
        <p14:creationId xmlns:p14="http://schemas.microsoft.com/office/powerpoint/2010/main" val="1266206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1</a:t>
            </a:r>
            <a:endParaRPr lang="en-US" dirty="0"/>
          </a:p>
        </p:txBody>
      </p:sp>
      <p:sp>
        <p:nvSpPr>
          <p:cNvPr id="3" name="Content Placeholder 2"/>
          <p:cNvSpPr>
            <a:spLocks noGrp="1"/>
          </p:cNvSpPr>
          <p:nvPr>
            <p:ph idx="1"/>
          </p:nvPr>
        </p:nvSpPr>
        <p:spPr/>
        <p:txBody>
          <a:bodyPr/>
          <a:lstStyle/>
          <a:p>
            <a:r>
              <a:rPr lang="en-US" sz="2800" i="1" dirty="0"/>
              <a:t>Merge Sort </a:t>
            </a:r>
            <a:r>
              <a:rPr lang="en-US" sz="2800" dirty="0"/>
              <a:t>works by iteratively splitting a list (with an even number of elements) into two </a:t>
            </a:r>
            <a:r>
              <a:rPr lang="en-US" sz="2800" dirty="0" err="1"/>
              <a:t>sublists</a:t>
            </a:r>
            <a:r>
              <a:rPr lang="en-US" sz="2800" dirty="0"/>
              <a:t> of equal length until each </a:t>
            </a:r>
            <a:r>
              <a:rPr lang="en-US" sz="2800" dirty="0" err="1"/>
              <a:t>sublist</a:t>
            </a:r>
            <a:r>
              <a:rPr lang="en-US" sz="2800" dirty="0"/>
              <a:t> has one element.</a:t>
            </a:r>
          </a:p>
          <a:p>
            <a:r>
              <a:rPr lang="en-US" sz="2800" dirty="0"/>
              <a:t>Each </a:t>
            </a:r>
            <a:r>
              <a:rPr lang="en-US" sz="2800" dirty="0" err="1"/>
              <a:t>sublist</a:t>
            </a:r>
            <a:r>
              <a:rPr lang="en-US" sz="2800" dirty="0"/>
              <a:t> is represented by a balanced binary tree.</a:t>
            </a:r>
          </a:p>
          <a:p>
            <a:r>
              <a:rPr lang="en-US" sz="2800" dirty="0"/>
              <a:t>At each step a pair of </a:t>
            </a:r>
            <a:r>
              <a:rPr lang="en-US" sz="2800" dirty="0" err="1"/>
              <a:t>sublists</a:t>
            </a:r>
            <a:r>
              <a:rPr lang="en-US" sz="2800" dirty="0"/>
              <a:t> is successively merged into a list with the elements in increasing order. The process ends when all the </a:t>
            </a:r>
            <a:r>
              <a:rPr lang="en-US" sz="2800" dirty="0" err="1"/>
              <a:t>sublists</a:t>
            </a:r>
            <a:r>
              <a:rPr lang="en-US" sz="2800" dirty="0"/>
              <a:t> have been merged.</a:t>
            </a:r>
          </a:p>
          <a:p>
            <a:r>
              <a:rPr lang="en-US" sz="2800" dirty="0"/>
              <a:t>The succession of merged lists is represented by a binary tree.</a:t>
            </a:r>
          </a:p>
        </p:txBody>
      </p:sp>
    </p:spTree>
    <p:extLst>
      <p:ext uri="{BB962C8B-B14F-4D97-AF65-F5344CB8AC3E}">
        <p14:creationId xmlns:p14="http://schemas.microsoft.com/office/powerpoint/2010/main" val="2672563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2</a:t>
            </a:r>
            <a:endParaRPr lang="en-US" dirty="0"/>
          </a:p>
        </p:txBody>
      </p:sp>
      <p:sp>
        <p:nvSpPr>
          <p:cNvPr id="3" name="Content Placeholder 2"/>
          <p:cNvSpPr>
            <a:spLocks noGrp="1"/>
          </p:cNvSpPr>
          <p:nvPr>
            <p:ph idx="1"/>
          </p:nvPr>
        </p:nvSpPr>
        <p:spPr/>
        <p:txBody>
          <a:bodyPr/>
          <a:lstStyle/>
          <a:p>
            <a:pPr marL="914400" indent="-914400"/>
            <a:r>
              <a:rPr lang="en-US" b="1" dirty="0"/>
              <a:t>Example</a:t>
            </a:r>
            <a:r>
              <a:rPr lang="en-US" dirty="0"/>
              <a:t>: Use merge sort to put the list</a:t>
            </a:r>
            <a:br>
              <a:rPr lang="en-US" dirty="0"/>
            </a:br>
            <a:r>
              <a:rPr lang="en-US" dirty="0">
                <a:ea typeface="Cambria Math" pitchFamily="18" charset="0"/>
              </a:rPr>
              <a:t>8,2,4,6,9,7,10, 1, 5, 3</a:t>
            </a:r>
            <a:br>
              <a:rPr lang="en-US" dirty="0">
                <a:ea typeface="Cambria Math" pitchFamily="18" charset="0"/>
              </a:rPr>
            </a:br>
            <a:r>
              <a:rPr lang="en-US" dirty="0"/>
              <a:t>into increasing order.</a:t>
            </a:r>
          </a:p>
          <a:p>
            <a:r>
              <a:rPr lang="en-US" b="1" dirty="0"/>
              <a:t>Solution</a:t>
            </a:r>
            <a:r>
              <a:rPr lang="en-US" dirty="0"/>
              <a:t>:</a:t>
            </a:r>
          </a:p>
        </p:txBody>
      </p:sp>
      <p:pic>
        <p:nvPicPr>
          <p:cNvPr id="7" name="Picture 3" descr="The merge sort of 8,2,4,6,9,7,10,1,5,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362200"/>
            <a:ext cx="3831993" cy="4114800"/>
          </a:xfrm>
          <a:prstGeom prst="rect">
            <a:avLst/>
          </a:prstGeom>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163515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 About Using Mathematical  Induction</a:t>
            </a:r>
          </a:p>
        </p:txBody>
      </p:sp>
      <p:sp>
        <p:nvSpPr>
          <p:cNvPr id="3" name="Content Placeholder 2"/>
          <p:cNvSpPr>
            <a:spLocks noGrp="1"/>
          </p:cNvSpPr>
          <p:nvPr>
            <p:ph idx="1"/>
          </p:nvPr>
        </p:nvSpPr>
        <p:spPr>
          <a:xfrm>
            <a:off x="457200" y="1295400"/>
            <a:ext cx="8229600" cy="838200"/>
          </a:xfrm>
        </p:spPr>
        <p:txBody>
          <a:bodyPr/>
          <a:lstStyle/>
          <a:p>
            <a:r>
              <a:rPr lang="en-US" sz="2400" dirty="0"/>
              <a:t>Mathematical induction can be expressed  as the rule of inference</a:t>
            </a:r>
            <a:endParaRPr lang="en-US" sz="2400" dirty="0">
              <a:ea typeface="Cambria Math" pitchFamily="18" charset="0"/>
              <a:sym typeface="Wingdings"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561658534"/>
              </p:ext>
            </p:extLst>
          </p:nvPr>
        </p:nvGraphicFramePr>
        <p:xfrm>
          <a:off x="1524000" y="2209800"/>
          <a:ext cx="5333760" cy="583920"/>
        </p:xfrm>
        <a:graphic>
          <a:graphicData uri="http://schemas.openxmlformats.org/presentationml/2006/ole">
            <mc:AlternateContent xmlns:mc="http://schemas.openxmlformats.org/markup-compatibility/2006">
              <mc:Choice xmlns:v="urn:schemas-microsoft-com:vml" Requires="v">
                <p:oleObj spid="_x0000_s20676" name="Equation" r:id="rId3" imgW="2666880" imgH="291960" progId="Equation.DSMT4">
                  <p:embed/>
                </p:oleObj>
              </mc:Choice>
              <mc:Fallback>
                <p:oleObj name="Equation" r:id="rId3" imgW="2666880" imgH="291960" progId="Equation.DSMT4">
                  <p:embed/>
                  <p:pic>
                    <p:nvPicPr>
                      <p:cNvPr id="0" name=""/>
                      <p:cNvPicPr/>
                      <p:nvPr/>
                    </p:nvPicPr>
                    <p:blipFill>
                      <a:blip r:embed="rId4"/>
                      <a:stretch>
                        <a:fillRect/>
                      </a:stretch>
                    </p:blipFill>
                    <p:spPr>
                      <a:xfrm>
                        <a:off x="1524000" y="2209800"/>
                        <a:ext cx="5333760" cy="583920"/>
                      </a:xfrm>
                      <a:prstGeom prst="rect">
                        <a:avLst/>
                      </a:prstGeom>
                    </p:spPr>
                  </p:pic>
                </p:oleObj>
              </mc:Fallback>
            </mc:AlternateContent>
          </a:graphicData>
        </a:graphic>
      </p:graphicFrame>
      <p:sp>
        <p:nvSpPr>
          <p:cNvPr id="5" name="Content Placeholder 4"/>
          <p:cNvSpPr>
            <a:spLocks noGrp="1"/>
          </p:cNvSpPr>
          <p:nvPr>
            <p:ph idx="13"/>
          </p:nvPr>
        </p:nvSpPr>
        <p:spPr>
          <a:xfrm>
            <a:off x="457200" y="2857500"/>
            <a:ext cx="8229600" cy="3238500"/>
          </a:xfrm>
        </p:spPr>
        <p:txBody>
          <a:bodyPr/>
          <a:lstStyle/>
          <a:p>
            <a:pPr lvl="0"/>
            <a:r>
              <a:rPr lang="en-US" sz="2400" dirty="0">
                <a:solidFill>
                  <a:prstClr val="black"/>
                </a:solidFill>
              </a:rPr>
              <a:t>where the domain is the set of positive integers.</a:t>
            </a:r>
          </a:p>
          <a:p>
            <a:pPr lvl="0"/>
            <a:r>
              <a:rPr lang="en-US" sz="2400" dirty="0">
                <a:solidFill>
                  <a:prstClr val="black"/>
                </a:solidFill>
              </a:rPr>
              <a:t>In a proof by mathematical induction, we don’t assume that </a:t>
            </a:r>
            <a:r>
              <a:rPr lang="en-US" sz="2400" i="1" dirty="0">
                <a:solidFill>
                  <a:prstClr val="black"/>
                </a:solidFill>
              </a:rPr>
              <a:t>P</a:t>
            </a:r>
            <a:r>
              <a:rPr lang="en-US" sz="2400" dirty="0">
                <a:solidFill>
                  <a:prstClr val="black"/>
                </a:solidFill>
              </a:rPr>
              <a:t>(</a:t>
            </a:r>
            <a:r>
              <a:rPr lang="en-US" sz="2400" i="1" dirty="0">
                <a:solidFill>
                  <a:prstClr val="black"/>
                </a:solidFill>
              </a:rPr>
              <a:t>k</a:t>
            </a:r>
            <a:r>
              <a:rPr lang="en-US" sz="2400" dirty="0">
                <a:solidFill>
                  <a:prstClr val="black"/>
                </a:solidFill>
              </a:rPr>
              <a:t>) is true for all positive integers! We show that if we assume that </a:t>
            </a:r>
            <a:r>
              <a:rPr lang="en-US" sz="2400" i="1" dirty="0">
                <a:solidFill>
                  <a:prstClr val="black"/>
                </a:solidFill>
              </a:rPr>
              <a:t>P</a:t>
            </a:r>
            <a:r>
              <a:rPr lang="en-US" sz="2400" dirty="0">
                <a:solidFill>
                  <a:prstClr val="black"/>
                </a:solidFill>
              </a:rPr>
              <a:t>(</a:t>
            </a:r>
            <a:r>
              <a:rPr lang="en-US" sz="2400" i="1" dirty="0">
                <a:solidFill>
                  <a:prstClr val="black"/>
                </a:solidFill>
              </a:rPr>
              <a:t>k</a:t>
            </a:r>
            <a:r>
              <a:rPr lang="en-US" sz="2400" dirty="0">
                <a:solidFill>
                  <a:prstClr val="black"/>
                </a:solidFill>
              </a:rPr>
              <a:t>) is true, then </a:t>
            </a:r>
            <a:r>
              <a:rPr lang="en-US" sz="2400" i="1" dirty="0">
                <a:solidFill>
                  <a:prstClr val="black"/>
                </a:solidFill>
                <a:sym typeface="Wingdings" pitchFamily="2" charset="2"/>
              </a:rPr>
              <a:t>P</a:t>
            </a:r>
            <a:r>
              <a:rPr lang="en-US" sz="2400" dirty="0">
                <a:solidFill>
                  <a:prstClr val="black"/>
                </a:solidFill>
                <a:sym typeface="Wingdings" pitchFamily="2" charset="2"/>
              </a:rPr>
              <a:t>(</a:t>
            </a:r>
            <a:r>
              <a:rPr lang="en-US" sz="2400" i="1" dirty="0">
                <a:solidFill>
                  <a:prstClr val="black"/>
                </a:solidFill>
                <a:sym typeface="Wingdings" pitchFamily="2" charset="2"/>
              </a:rPr>
              <a:t>k </a:t>
            </a:r>
            <a:r>
              <a:rPr lang="en-US" sz="2400" dirty="0">
                <a:solidFill>
                  <a:prstClr val="black"/>
                </a:solidFill>
                <a:sym typeface="Wingdings" pitchFamily="2" charset="2"/>
              </a:rPr>
              <a:t>+</a:t>
            </a:r>
            <a:r>
              <a:rPr lang="en-US" sz="2400" i="1" dirty="0">
                <a:solidFill>
                  <a:prstClr val="black"/>
                </a:solidFill>
                <a:sym typeface="Wingdings" pitchFamily="2" charset="2"/>
              </a:rPr>
              <a:t> </a:t>
            </a:r>
            <a:r>
              <a:rPr lang="en-US" sz="2400" dirty="0">
                <a:solidFill>
                  <a:prstClr val="black"/>
                </a:solidFill>
                <a:ea typeface="Cambria Math" pitchFamily="18" charset="0"/>
                <a:sym typeface="Wingdings" pitchFamily="2" charset="2"/>
              </a:rPr>
              <a:t>1) must also be true. </a:t>
            </a:r>
          </a:p>
          <a:p>
            <a:pPr lvl="0"/>
            <a:r>
              <a:rPr lang="en-US" sz="2400" dirty="0">
                <a:solidFill>
                  <a:prstClr val="black"/>
                </a:solidFill>
                <a:ea typeface="Cambria Math" pitchFamily="18" charset="0"/>
                <a:sym typeface="Wingdings" pitchFamily="2" charset="2"/>
              </a:rPr>
              <a:t>Proofs by mathematical induction do not always start at the integer 1. In such a case, the basis step begins at a starting point </a:t>
            </a:r>
            <a:r>
              <a:rPr lang="en-US" sz="2400" i="1" dirty="0">
                <a:solidFill>
                  <a:prstClr val="black"/>
                </a:solidFill>
                <a:ea typeface="Cambria Math" pitchFamily="18" charset="0"/>
                <a:sym typeface="Wingdings" pitchFamily="2" charset="2"/>
              </a:rPr>
              <a:t>b</a:t>
            </a:r>
            <a:r>
              <a:rPr lang="en-US" sz="2400" dirty="0">
                <a:solidFill>
                  <a:prstClr val="black"/>
                </a:solidFill>
                <a:ea typeface="Cambria Math" pitchFamily="18" charset="0"/>
                <a:sym typeface="Wingdings" pitchFamily="2" charset="2"/>
              </a:rPr>
              <a:t> where </a:t>
            </a:r>
            <a:r>
              <a:rPr lang="en-US" sz="2400" i="1" dirty="0">
                <a:solidFill>
                  <a:prstClr val="black"/>
                </a:solidFill>
                <a:ea typeface="Cambria Math" pitchFamily="18" charset="0"/>
                <a:sym typeface="Wingdings" pitchFamily="2" charset="2"/>
              </a:rPr>
              <a:t>b</a:t>
            </a:r>
            <a:r>
              <a:rPr lang="en-US" sz="2400" dirty="0">
                <a:solidFill>
                  <a:prstClr val="black"/>
                </a:solidFill>
                <a:ea typeface="Cambria Math" pitchFamily="18" charset="0"/>
                <a:sym typeface="Wingdings" pitchFamily="2" charset="2"/>
              </a:rPr>
              <a:t> is an integer. We will see examples of this soon.</a:t>
            </a:r>
          </a:p>
        </p:txBody>
      </p:sp>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r>
              <a:rPr lang="en-US" sz="1500" dirty="0"/>
              <a:t> 1</a:t>
            </a:r>
            <a:endParaRPr lang="en-US" dirty="0"/>
          </a:p>
        </p:txBody>
      </p:sp>
      <p:sp>
        <p:nvSpPr>
          <p:cNvPr id="3" name="Content Placeholder 2"/>
          <p:cNvSpPr>
            <a:spLocks noGrp="1"/>
          </p:cNvSpPr>
          <p:nvPr>
            <p:ph idx="1"/>
          </p:nvPr>
        </p:nvSpPr>
        <p:spPr>
          <a:xfrm>
            <a:off x="457200" y="1295400"/>
            <a:ext cx="8229600" cy="1219200"/>
          </a:xfrm>
        </p:spPr>
        <p:txBody>
          <a:bodyPr/>
          <a:lstStyle/>
          <a:p>
            <a:r>
              <a:rPr lang="en-US" sz="2800" b="1" dirty="0"/>
              <a:t>Example</a:t>
            </a:r>
            <a:r>
              <a:rPr lang="en-US" sz="2800" dirty="0"/>
              <a:t>: Construct a recursive merge sort algorithm. </a:t>
            </a:r>
          </a:p>
          <a:p>
            <a:r>
              <a:rPr lang="en-US" sz="2800" b="1" dirty="0"/>
              <a:t>Solution</a:t>
            </a:r>
            <a:r>
              <a:rPr lang="en-US" sz="2800" dirty="0"/>
              <a:t>: Begin with the list of </a:t>
            </a:r>
            <a:r>
              <a:rPr lang="en-US" sz="2800" i="1" dirty="0"/>
              <a:t>n</a:t>
            </a:r>
            <a:r>
              <a:rPr lang="en-US" sz="2800" dirty="0"/>
              <a:t> elements </a:t>
            </a:r>
            <a:r>
              <a:rPr lang="en-US" sz="2800" i="1" dirty="0"/>
              <a:t>L</a:t>
            </a:r>
            <a:r>
              <a:rPr lang="en-US" sz="2800" dirty="0"/>
              <a:t>.</a:t>
            </a:r>
          </a:p>
        </p:txBody>
      </p:sp>
      <p:sp>
        <p:nvSpPr>
          <p:cNvPr id="4" name="Content Placeholder 3"/>
          <p:cNvSpPr>
            <a:spLocks noGrp="1"/>
          </p:cNvSpPr>
          <p:nvPr>
            <p:ph idx="13"/>
          </p:nvPr>
        </p:nvSpPr>
        <p:spPr>
          <a:xfrm>
            <a:off x="457200" y="2971800"/>
            <a:ext cx="8229600" cy="2971800"/>
          </a:xfrm>
          <a:ln w="12700">
            <a:solidFill>
              <a:srgbClr val="1A587B"/>
            </a:solidFill>
          </a:ln>
        </p:spPr>
        <p:txBody>
          <a:bodyPr/>
          <a:lstStyle/>
          <a:p>
            <a:pPr marL="274320" lvl="0" indent="-274320">
              <a:spcBef>
                <a:spcPts val="0"/>
              </a:spcBef>
              <a:buClr>
                <a:schemeClr val="accent3"/>
              </a:buClr>
              <a:buSzPct val="95000"/>
              <a:defRPr/>
            </a:pPr>
            <a:r>
              <a:rPr lang="en-US" sz="2200" b="1" dirty="0"/>
              <a:t>procedure </a:t>
            </a:r>
            <a:r>
              <a:rPr lang="en-US" sz="2200" i="1" dirty="0"/>
              <a:t> </a:t>
            </a:r>
            <a:r>
              <a:rPr lang="en-US" sz="2200" i="1" dirty="0" err="1"/>
              <a:t>mergesort</a:t>
            </a:r>
            <a:r>
              <a:rPr lang="en-US" sz="2200" dirty="0"/>
              <a:t>(</a:t>
            </a:r>
            <a:r>
              <a:rPr lang="en-US" sz="2200" i="1" dirty="0"/>
              <a:t>L = a</a:t>
            </a:r>
            <a:r>
              <a:rPr lang="en-US" sz="2200" baseline="-25000" dirty="0">
                <a:ea typeface="Cambria Math" pitchFamily="18" charset="0"/>
              </a:rPr>
              <a:t>1</a:t>
            </a:r>
            <a:r>
              <a:rPr lang="en-US" sz="2200" dirty="0">
                <a:ea typeface="Cambria Math" pitchFamily="18" charset="0"/>
              </a:rPr>
              <a:t>, </a:t>
            </a:r>
            <a:r>
              <a:rPr lang="en-US" sz="2200" i="1" dirty="0"/>
              <a:t>a</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n</a:t>
            </a:r>
            <a:r>
              <a:rPr lang="en-US" sz="2200" i="1" dirty="0">
                <a:ea typeface="Cambria Math" pitchFamily="18" charset="0"/>
              </a:rPr>
              <a:t> </a:t>
            </a:r>
            <a:r>
              <a:rPr lang="en-US" sz="2200" dirty="0">
                <a:ea typeface="Cambria Math"/>
              </a:rPr>
              <a:t>)</a:t>
            </a:r>
          </a:p>
          <a:p>
            <a:pPr marL="274320" lvl="0" indent="-274320">
              <a:spcBef>
                <a:spcPts val="0"/>
              </a:spcBef>
              <a:buClr>
                <a:schemeClr val="accent3"/>
              </a:buClr>
              <a:buSzPct val="95000"/>
              <a:defRPr/>
            </a:pPr>
            <a:r>
              <a:rPr lang="en-US" sz="2200" b="1" dirty="0"/>
              <a:t>if  </a:t>
            </a:r>
            <a:r>
              <a:rPr lang="en-US" sz="2200" i="1" dirty="0"/>
              <a:t>n</a:t>
            </a:r>
            <a:r>
              <a:rPr lang="en-US" sz="2200" b="1" dirty="0"/>
              <a:t> </a:t>
            </a:r>
            <a:r>
              <a:rPr lang="en-US" sz="2200" dirty="0"/>
              <a:t> &gt; </a:t>
            </a:r>
            <a:r>
              <a:rPr lang="en-US" sz="2200" dirty="0">
                <a:ea typeface="Cambria Math" pitchFamily="18" charset="0"/>
              </a:rPr>
              <a:t>1</a:t>
            </a:r>
            <a:r>
              <a:rPr lang="en-US" sz="2200" dirty="0"/>
              <a:t> </a:t>
            </a:r>
            <a:r>
              <a:rPr lang="en-US" sz="2200" b="1" dirty="0">
                <a:ea typeface="Cambria Math" pitchFamily="18" charset="0"/>
              </a:rPr>
              <a:t>then </a:t>
            </a:r>
          </a:p>
          <a:p>
            <a:pPr marL="457200">
              <a:spcBef>
                <a:spcPts val="0"/>
              </a:spcBef>
              <a:buClr>
                <a:schemeClr val="accent3"/>
              </a:buClr>
              <a:buSzPct val="95000"/>
              <a:defRPr/>
            </a:pPr>
            <a:r>
              <a:rPr lang="en-US" sz="2200" i="1" dirty="0">
                <a:ea typeface="Cambria Math"/>
              </a:rPr>
              <a:t>m</a:t>
            </a:r>
            <a:r>
              <a:rPr lang="en-US" sz="2200" dirty="0">
                <a:ea typeface="Cambria Math"/>
              </a:rPr>
              <a:t> := ⌊</a:t>
            </a:r>
            <a:r>
              <a:rPr lang="en-US" sz="2200" i="1" dirty="0">
                <a:ea typeface="Cambria Math"/>
              </a:rPr>
              <a:t>n</a:t>
            </a:r>
            <a:r>
              <a:rPr lang="en-US" sz="2200" dirty="0">
                <a:ea typeface="Cambria Math"/>
              </a:rPr>
              <a:t>/2⌋</a:t>
            </a:r>
            <a:endParaRPr lang="en-US" sz="2200" dirty="0"/>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1</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a:t>
            </a:r>
            <a:r>
              <a:rPr lang="en-US" sz="2200" i="1" dirty="0"/>
              <a:t>a</a:t>
            </a:r>
            <a:r>
              <a:rPr lang="en-US" sz="2200" baseline="-25000" dirty="0">
                <a:ea typeface="Cambria Math" pitchFamily="18" charset="0"/>
              </a:rPr>
              <a:t>1</a:t>
            </a:r>
            <a:r>
              <a:rPr lang="en-US" sz="2200" dirty="0">
                <a:ea typeface="Cambria Math" pitchFamily="18" charset="0"/>
              </a:rPr>
              <a:t>, </a:t>
            </a:r>
            <a:r>
              <a:rPr lang="en-US" sz="2200" i="1" dirty="0"/>
              <a:t>a</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m</a:t>
            </a:r>
            <a:r>
              <a:rPr lang="en-US" sz="2200" i="1" dirty="0">
                <a:ea typeface="Cambria Math" pitchFamily="18" charset="0"/>
              </a:rPr>
              <a:t> </a:t>
            </a:r>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2</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a:t>
            </a:r>
            <a:r>
              <a:rPr lang="en-US" sz="2200" i="1" dirty="0"/>
              <a:t>a</a:t>
            </a:r>
            <a:r>
              <a:rPr lang="en-US" sz="2200" i="1" baseline="-25000" dirty="0">
                <a:ea typeface="Cambria Math" pitchFamily="18" charset="0"/>
              </a:rPr>
              <a:t>m</a:t>
            </a:r>
            <a:r>
              <a:rPr lang="en-US" sz="2200" baseline="-25000" dirty="0">
                <a:ea typeface="Cambria Math" pitchFamily="18" charset="0"/>
              </a:rPr>
              <a:t>+1</a:t>
            </a:r>
            <a:r>
              <a:rPr lang="en-US" sz="2200" dirty="0">
                <a:ea typeface="Cambria Math" pitchFamily="18" charset="0"/>
              </a:rPr>
              <a:t>, </a:t>
            </a:r>
            <a:r>
              <a:rPr lang="en-US" sz="2200" i="1" dirty="0"/>
              <a:t>a</a:t>
            </a:r>
            <a:r>
              <a:rPr lang="en-US" sz="2200" i="1" baseline="-25000" dirty="0">
                <a:ea typeface="Cambria Math" pitchFamily="18" charset="0"/>
              </a:rPr>
              <a:t>m</a:t>
            </a:r>
            <a:r>
              <a:rPr lang="en-US" sz="2200" baseline="-25000" dirty="0">
                <a:ea typeface="Cambria Math" pitchFamily="18" charset="0"/>
              </a:rPr>
              <a:t>+2</a:t>
            </a:r>
            <a:r>
              <a:rPr lang="en-US" sz="2200" dirty="0">
                <a:ea typeface="Cambria Math" pitchFamily="18" charset="0"/>
              </a:rPr>
              <a:t>,…,</a:t>
            </a:r>
            <a:r>
              <a:rPr lang="en-US" sz="2200" i="1" dirty="0">
                <a:ea typeface="Cambria Math" pitchFamily="18" charset="0"/>
              </a:rPr>
              <a:t>a</a:t>
            </a:r>
            <a:r>
              <a:rPr lang="en-US" sz="2200" i="1" baseline="-25000" dirty="0">
                <a:ea typeface="Cambria Math" pitchFamily="18" charset="0"/>
              </a:rPr>
              <a:t>n</a:t>
            </a:r>
          </a:p>
          <a:p>
            <a:pPr marL="457200" lvl="0">
              <a:spcBef>
                <a:spcPts val="0"/>
              </a:spcBef>
              <a:buClr>
                <a:schemeClr val="accent3"/>
              </a:buClr>
              <a:buSzPct val="95000"/>
              <a:defRPr/>
            </a:pPr>
            <a:r>
              <a:rPr lang="en-US" sz="2200" i="1" dirty="0">
                <a:ea typeface="Cambria Math" pitchFamily="18" charset="0"/>
              </a:rPr>
              <a:t>L</a:t>
            </a:r>
            <a:r>
              <a:rPr lang="en-US" sz="2200" baseline="-25000" dirty="0">
                <a:ea typeface="Cambria Math" pitchFamily="18" charset="0"/>
              </a:rPr>
              <a:t> </a:t>
            </a:r>
            <a:r>
              <a:rPr lang="en-US" sz="2200" dirty="0">
                <a:ea typeface="Cambria Math" pitchFamily="18" charset="0"/>
              </a:rPr>
              <a:t> </a:t>
            </a:r>
            <a:r>
              <a:rPr lang="en-US" sz="2200" i="1" dirty="0">
                <a:ea typeface="Cambria Math" pitchFamily="18" charset="0"/>
              </a:rPr>
              <a:t> </a:t>
            </a:r>
            <a:r>
              <a:rPr lang="en-US" sz="2200" dirty="0">
                <a:ea typeface="Cambria Math" pitchFamily="18" charset="0"/>
              </a:rPr>
              <a:t>:</a:t>
            </a:r>
            <a:r>
              <a:rPr lang="en-US" sz="2200" i="1" dirty="0">
                <a:ea typeface="Cambria Math" pitchFamily="18" charset="0"/>
              </a:rPr>
              <a:t>= merge</a:t>
            </a:r>
            <a:r>
              <a:rPr lang="en-US" sz="2200" dirty="0">
                <a:ea typeface="Cambria Math" pitchFamily="18" charset="0"/>
              </a:rPr>
              <a:t>(</a:t>
            </a:r>
            <a:r>
              <a:rPr lang="en-US" sz="2200" i="1" dirty="0" err="1">
                <a:ea typeface="Cambria Math" pitchFamily="18" charset="0"/>
              </a:rPr>
              <a:t>mergesort</a:t>
            </a:r>
            <a:r>
              <a:rPr lang="en-US" sz="2200" dirty="0">
                <a:ea typeface="Cambria Math" pitchFamily="18" charset="0"/>
              </a:rPr>
              <a:t>(</a:t>
            </a:r>
            <a:r>
              <a:rPr lang="en-US" sz="2200" i="1" dirty="0">
                <a:ea typeface="Cambria Math" pitchFamily="18" charset="0"/>
              </a:rPr>
              <a:t>L</a:t>
            </a:r>
            <a:r>
              <a:rPr lang="en-US" sz="2200" baseline="-25000" dirty="0">
                <a:ea typeface="Cambria Math" pitchFamily="18" charset="0"/>
              </a:rPr>
              <a:t>1</a:t>
            </a:r>
            <a:r>
              <a:rPr lang="en-US" sz="2200" dirty="0">
                <a:ea typeface="Cambria Math" pitchFamily="18" charset="0"/>
              </a:rPr>
              <a:t>)</a:t>
            </a:r>
            <a:r>
              <a:rPr lang="en-US" sz="2200" i="1" dirty="0">
                <a:ea typeface="Cambria Math" pitchFamily="18" charset="0"/>
              </a:rPr>
              <a:t>, </a:t>
            </a:r>
            <a:r>
              <a:rPr lang="en-US" sz="2200" i="1" dirty="0" err="1">
                <a:ea typeface="Cambria Math" pitchFamily="18" charset="0"/>
              </a:rPr>
              <a:t>mergesort</a:t>
            </a:r>
            <a:r>
              <a:rPr lang="en-US" sz="2200" dirty="0">
                <a:ea typeface="Cambria Math" pitchFamily="18" charset="0"/>
              </a:rPr>
              <a:t>(</a:t>
            </a:r>
            <a:r>
              <a:rPr lang="en-US" sz="2200" i="1" dirty="0">
                <a:ea typeface="Cambria Math" pitchFamily="18" charset="0"/>
              </a:rPr>
              <a:t>L</a:t>
            </a:r>
            <a:r>
              <a:rPr lang="en-US" sz="2200" baseline="-25000" dirty="0">
                <a:ea typeface="Cambria Math" pitchFamily="18" charset="0"/>
              </a:rPr>
              <a:t>2</a:t>
            </a:r>
            <a:r>
              <a:rPr lang="en-US" sz="2200" i="1" dirty="0">
                <a:ea typeface="Cambria Math" pitchFamily="18" charset="0"/>
              </a:rPr>
              <a:t> </a:t>
            </a:r>
            <a:r>
              <a:rPr lang="en-US" sz="2200" dirty="0">
                <a:ea typeface="Cambria Math" pitchFamily="18" charset="0"/>
              </a:rPr>
              <a:t>))</a:t>
            </a:r>
          </a:p>
          <a:p>
            <a:pPr marL="274320" lvl="0" indent="-274320">
              <a:spcBef>
                <a:spcPts val="0"/>
              </a:spcBef>
              <a:buClr>
                <a:schemeClr val="accent3"/>
              </a:buClr>
              <a:buSzPct val="95000"/>
              <a:defRPr/>
            </a:pPr>
            <a:r>
              <a:rPr lang="en-US" sz="2200" dirty="0">
                <a:ea typeface="Cambria Math" pitchFamily="18" charset="0"/>
              </a:rPr>
              <a:t>{</a:t>
            </a:r>
            <a:r>
              <a:rPr lang="en-US" sz="2200" i="1" dirty="0">
                <a:ea typeface="Cambria Math" pitchFamily="18" charset="0"/>
              </a:rPr>
              <a:t>L</a:t>
            </a:r>
            <a:r>
              <a:rPr lang="en-US" sz="2200" dirty="0">
                <a:ea typeface="Cambria Math" pitchFamily="18" charset="0"/>
              </a:rPr>
              <a:t> is now sorted into elements in increasing order}</a:t>
            </a:r>
            <a:endParaRPr lang="en-US" sz="2200" dirty="0"/>
          </a:p>
        </p:txBody>
      </p:sp>
    </p:spTree>
    <p:extLst>
      <p:ext uri="{BB962C8B-B14F-4D97-AF65-F5344CB8AC3E}">
        <p14:creationId xmlns:p14="http://schemas.microsoft.com/office/powerpoint/2010/main" val="1233878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r>
              <a:rPr lang="en-US" sz="1500" dirty="0"/>
              <a:t> 2</a:t>
            </a:r>
            <a:endParaRPr lang="en-US" dirty="0"/>
          </a:p>
        </p:txBody>
      </p:sp>
      <p:sp>
        <p:nvSpPr>
          <p:cNvPr id="3" name="Content Placeholder 2"/>
          <p:cNvSpPr>
            <a:spLocks noGrp="1"/>
          </p:cNvSpPr>
          <p:nvPr>
            <p:ph idx="1"/>
          </p:nvPr>
        </p:nvSpPr>
        <p:spPr>
          <a:xfrm>
            <a:off x="457200" y="1295400"/>
            <a:ext cx="8229600" cy="609600"/>
          </a:xfrm>
        </p:spPr>
        <p:txBody>
          <a:bodyPr/>
          <a:lstStyle/>
          <a:p>
            <a:r>
              <a:rPr lang="en-US" sz="2800" dirty="0"/>
              <a:t>Subroutine </a:t>
            </a:r>
            <a:r>
              <a:rPr lang="en-US" sz="2800" i="1" dirty="0"/>
              <a:t>merge</a:t>
            </a:r>
            <a:r>
              <a:rPr lang="en-US" sz="2800" dirty="0"/>
              <a:t>, which merges two sorted lists.</a:t>
            </a:r>
          </a:p>
        </p:txBody>
      </p:sp>
      <p:sp>
        <p:nvSpPr>
          <p:cNvPr id="4" name="Content Placeholder 3"/>
          <p:cNvSpPr>
            <a:spLocks noGrp="1"/>
          </p:cNvSpPr>
          <p:nvPr>
            <p:ph idx="13"/>
          </p:nvPr>
        </p:nvSpPr>
        <p:spPr>
          <a:xfrm>
            <a:off x="457200" y="1981200"/>
            <a:ext cx="8229600" cy="3124200"/>
          </a:xfrm>
          <a:ln w="12700">
            <a:solidFill>
              <a:srgbClr val="1A587B"/>
            </a:solidFill>
          </a:ln>
        </p:spPr>
        <p:txBody>
          <a:bodyPr/>
          <a:lstStyle/>
          <a:p>
            <a:pPr marL="274320" lvl="0" indent="-274320">
              <a:spcBef>
                <a:spcPts val="0"/>
              </a:spcBef>
              <a:buClr>
                <a:schemeClr val="accent3"/>
              </a:buClr>
              <a:buSzPct val="95000"/>
              <a:defRPr/>
            </a:pPr>
            <a:r>
              <a:rPr lang="en-US" sz="2000" b="1" dirty="0"/>
              <a:t>procedure </a:t>
            </a:r>
            <a:r>
              <a:rPr lang="en-US" sz="2000" i="1" dirty="0"/>
              <a:t> merge</a:t>
            </a:r>
            <a:r>
              <a:rPr lang="en-US" sz="2000" dirty="0"/>
              <a:t>(</a:t>
            </a:r>
            <a:r>
              <a:rPr lang="en-US" sz="2000" i="1" dirty="0">
                <a:ea typeface="Cambria Math" pitchFamily="18" charset="0"/>
              </a:rPr>
              <a:t>L</a:t>
            </a:r>
            <a:r>
              <a:rPr lang="en-US" sz="2000" baseline="-25000" dirty="0">
                <a:ea typeface="Cambria Math" pitchFamily="18" charset="0"/>
              </a:rPr>
              <a:t>1</a:t>
            </a:r>
            <a:r>
              <a:rPr lang="en-US" sz="2000" i="1" dirty="0"/>
              <a:t>, </a:t>
            </a:r>
            <a:r>
              <a:rPr lang="en-US" sz="2000" i="1" dirty="0">
                <a:ea typeface="Cambria Math" pitchFamily="18" charset="0"/>
              </a:rPr>
              <a:t>L</a:t>
            </a:r>
            <a:r>
              <a:rPr lang="en-US" sz="2000" baseline="-25000" dirty="0">
                <a:ea typeface="Cambria Math" pitchFamily="18" charset="0"/>
              </a:rPr>
              <a:t>2</a:t>
            </a:r>
            <a:r>
              <a:rPr lang="en-US" sz="2000" i="1" dirty="0"/>
              <a:t> </a:t>
            </a:r>
            <a:r>
              <a:rPr lang="en-US" sz="2000" dirty="0"/>
              <a:t>:</a:t>
            </a:r>
            <a:r>
              <a:rPr lang="en-US" sz="2000" dirty="0">
                <a:ea typeface="Cambria Math" pitchFamily="18" charset="0"/>
              </a:rPr>
              <a:t>sorted lists</a:t>
            </a:r>
            <a:r>
              <a:rPr lang="en-US" sz="2000" dirty="0">
                <a:ea typeface="Cambria Math"/>
              </a:rPr>
              <a:t>)</a:t>
            </a:r>
          </a:p>
          <a:p>
            <a:pPr marL="274320" lvl="0" indent="-274320">
              <a:spcBef>
                <a:spcPts val="0"/>
              </a:spcBef>
              <a:buClr>
                <a:schemeClr val="accent3"/>
              </a:buClr>
              <a:buSzPct val="95000"/>
              <a:defRPr/>
            </a:pPr>
            <a:r>
              <a:rPr lang="en-US" sz="2000" i="1" dirty="0">
                <a:ea typeface="Cambria Math" pitchFamily="18" charset="0"/>
              </a:rPr>
              <a:t>L </a:t>
            </a:r>
            <a:r>
              <a:rPr lang="en-US" sz="2000" dirty="0">
                <a:ea typeface="Cambria Math" pitchFamily="18" charset="0"/>
              </a:rPr>
              <a:t>:= empty list</a:t>
            </a:r>
            <a:endParaRPr lang="en-US" sz="2000" dirty="0">
              <a:ea typeface="Cambria Math"/>
            </a:endParaRPr>
          </a:p>
          <a:p>
            <a:pPr marL="274320" lvl="0" indent="-274320">
              <a:spcBef>
                <a:spcPts val="0"/>
              </a:spcBef>
              <a:buClr>
                <a:schemeClr val="accent3"/>
              </a:buClr>
              <a:buSzPct val="95000"/>
              <a:defRPr/>
            </a:pPr>
            <a:r>
              <a:rPr lang="en-US" sz="2000" b="1" dirty="0"/>
              <a:t>while </a:t>
            </a:r>
            <a:r>
              <a:rPr lang="en-US" sz="2000" i="1" dirty="0">
                <a:ea typeface="Cambria Math" pitchFamily="18" charset="0"/>
              </a:rPr>
              <a:t>L</a:t>
            </a:r>
            <a:r>
              <a:rPr lang="en-US" sz="2000" baseline="-25000" dirty="0">
                <a:ea typeface="Cambria Math" pitchFamily="18" charset="0"/>
              </a:rPr>
              <a:t>1</a:t>
            </a:r>
            <a:r>
              <a:rPr lang="en-US" sz="2000" dirty="0"/>
              <a:t>  and </a:t>
            </a:r>
            <a:r>
              <a:rPr lang="en-US" sz="2000" i="1" dirty="0">
                <a:ea typeface="Cambria Math" pitchFamily="18" charset="0"/>
              </a:rPr>
              <a:t>L</a:t>
            </a:r>
            <a:r>
              <a:rPr lang="en-US" sz="2000" baseline="-25000" dirty="0">
                <a:ea typeface="Cambria Math" pitchFamily="18" charset="0"/>
              </a:rPr>
              <a:t>2</a:t>
            </a:r>
            <a:r>
              <a:rPr lang="en-US" sz="2000" dirty="0"/>
              <a:t>  are both nonempty</a:t>
            </a:r>
            <a:endParaRPr lang="en-US" sz="2000" b="1" dirty="0">
              <a:ea typeface="Cambria Math" pitchFamily="18" charset="0"/>
            </a:endParaRPr>
          </a:p>
          <a:p>
            <a:pPr marL="274320">
              <a:spcBef>
                <a:spcPts val="0"/>
              </a:spcBef>
              <a:buClr>
                <a:schemeClr val="accent3"/>
              </a:buClr>
              <a:buSzPct val="95000"/>
              <a:defRPr/>
            </a:pPr>
            <a:r>
              <a:rPr lang="en-US" sz="2000" dirty="0">
                <a:ea typeface="Cambria Math"/>
              </a:rPr>
              <a:t>remove smaller of first elements of </a:t>
            </a:r>
            <a:r>
              <a:rPr lang="en-US" sz="2000" i="1" dirty="0">
                <a:ea typeface="Cambria Math" pitchFamily="18" charset="0"/>
              </a:rPr>
              <a:t>L</a:t>
            </a:r>
            <a:r>
              <a:rPr lang="en-US" sz="2000" baseline="-25000" dirty="0">
                <a:ea typeface="Cambria Math" pitchFamily="18" charset="0"/>
              </a:rPr>
              <a:t>1</a:t>
            </a:r>
            <a:r>
              <a:rPr lang="en-US" sz="2000" dirty="0">
                <a:ea typeface="Cambria Math"/>
              </a:rPr>
              <a:t> and </a:t>
            </a:r>
            <a:r>
              <a:rPr lang="en-US" sz="2000" i="1" dirty="0">
                <a:ea typeface="Cambria Math" pitchFamily="18" charset="0"/>
              </a:rPr>
              <a:t>L</a:t>
            </a:r>
            <a:r>
              <a:rPr lang="en-US" sz="2000" baseline="-25000" dirty="0">
                <a:ea typeface="Cambria Math" pitchFamily="18" charset="0"/>
              </a:rPr>
              <a:t>2</a:t>
            </a:r>
            <a:r>
              <a:rPr lang="en-US" sz="2000" dirty="0">
                <a:ea typeface="Cambria Math"/>
              </a:rPr>
              <a:t> from its list; </a:t>
            </a:r>
          </a:p>
          <a:p>
            <a:pPr marL="548640">
              <a:spcBef>
                <a:spcPts val="0"/>
              </a:spcBef>
              <a:buClr>
                <a:schemeClr val="accent3"/>
              </a:buClr>
              <a:buSzPct val="95000"/>
              <a:defRPr/>
            </a:pPr>
            <a:r>
              <a:rPr lang="en-US" sz="2000" dirty="0">
                <a:ea typeface="Cambria Math"/>
              </a:rPr>
              <a:t>put at the right end of </a:t>
            </a:r>
            <a:r>
              <a:rPr lang="en-US" sz="2000" i="1" dirty="0">
                <a:ea typeface="Cambria Math" pitchFamily="18" charset="0"/>
              </a:rPr>
              <a:t>L</a:t>
            </a:r>
          </a:p>
          <a:p>
            <a:pPr marL="274320">
              <a:spcBef>
                <a:spcPts val="0"/>
              </a:spcBef>
              <a:buClr>
                <a:schemeClr val="accent3"/>
              </a:buClr>
              <a:buSzPct val="95000"/>
              <a:defRPr/>
            </a:pPr>
            <a:r>
              <a:rPr lang="en-US" sz="2000" b="1" dirty="0">
                <a:ea typeface="Cambria Math" pitchFamily="18" charset="0"/>
              </a:rPr>
              <a:t>if </a:t>
            </a:r>
            <a:r>
              <a:rPr lang="en-US" sz="2000" dirty="0">
                <a:ea typeface="Cambria Math" pitchFamily="18" charset="0"/>
              </a:rPr>
              <a:t>this removal makes one list empty </a:t>
            </a:r>
          </a:p>
          <a:p>
            <a:pPr marL="548640">
              <a:spcBef>
                <a:spcPts val="0"/>
              </a:spcBef>
              <a:buClr>
                <a:schemeClr val="accent3"/>
              </a:buClr>
              <a:buSzPct val="95000"/>
              <a:defRPr/>
            </a:pPr>
            <a:r>
              <a:rPr lang="en-US" sz="2000" b="1" dirty="0">
                <a:ea typeface="Cambria Math" pitchFamily="18" charset="0"/>
              </a:rPr>
              <a:t>then</a:t>
            </a:r>
            <a:r>
              <a:rPr lang="en-US" sz="2000" dirty="0">
                <a:ea typeface="Cambria Math" pitchFamily="18" charset="0"/>
              </a:rPr>
              <a:t> remove all elements from the other list and append them to L</a:t>
            </a:r>
            <a:endParaRPr lang="en-US" sz="2000" dirty="0"/>
          </a:p>
          <a:p>
            <a:pPr marL="274320" lvl="0" indent="-274320">
              <a:spcBef>
                <a:spcPts val="0"/>
              </a:spcBef>
              <a:buClr>
                <a:schemeClr val="accent3"/>
              </a:buClr>
              <a:buSzPct val="95000"/>
              <a:defRPr/>
            </a:pPr>
            <a:r>
              <a:rPr lang="en-US" sz="2000" b="1" dirty="0">
                <a:ea typeface="Cambria Math" pitchFamily="18" charset="0"/>
              </a:rPr>
              <a:t>return</a:t>
            </a:r>
            <a:r>
              <a:rPr lang="en-US" sz="2000" i="1" dirty="0">
                <a:ea typeface="Cambria Math" pitchFamily="18" charset="0"/>
              </a:rPr>
              <a:t> L </a:t>
            </a:r>
            <a:r>
              <a:rPr lang="en-US" sz="2000" dirty="0">
                <a:ea typeface="Cambria Math" pitchFamily="18" charset="0"/>
              </a:rPr>
              <a:t>{</a:t>
            </a:r>
            <a:r>
              <a:rPr lang="en-US" sz="2000" i="1" dirty="0">
                <a:ea typeface="Cambria Math" pitchFamily="18" charset="0"/>
              </a:rPr>
              <a:t>L</a:t>
            </a:r>
            <a:r>
              <a:rPr lang="en-US" sz="2000" dirty="0">
                <a:ea typeface="Cambria Math" pitchFamily="18" charset="0"/>
              </a:rPr>
              <a:t> is the merged list with the elements in increasing order}</a:t>
            </a:r>
            <a:endParaRPr lang="en-US" sz="2000" dirty="0"/>
          </a:p>
        </p:txBody>
      </p:sp>
      <p:sp>
        <p:nvSpPr>
          <p:cNvPr id="5" name="Content Placeholder 4"/>
          <p:cNvSpPr>
            <a:spLocks noGrp="1"/>
          </p:cNvSpPr>
          <p:nvPr>
            <p:ph idx="14"/>
          </p:nvPr>
        </p:nvSpPr>
        <p:spPr>
          <a:xfrm>
            <a:off x="457200" y="5181600"/>
            <a:ext cx="8229600" cy="1371600"/>
          </a:xfrm>
        </p:spPr>
        <p:txBody>
          <a:bodyPr/>
          <a:lstStyle/>
          <a:p>
            <a:r>
              <a:rPr lang="en-US" sz="2800" b="1" dirty="0"/>
              <a:t>Complexity of Merge</a:t>
            </a:r>
            <a:r>
              <a:rPr lang="en-US" sz="2800" dirty="0"/>
              <a:t>: Two sorted lists with </a:t>
            </a:r>
            <a:r>
              <a:rPr lang="en-US" sz="2800" i="1" dirty="0"/>
              <a:t>m</a:t>
            </a:r>
            <a:r>
              <a:rPr lang="en-US" sz="2800" dirty="0"/>
              <a:t> elements and </a:t>
            </a:r>
            <a:r>
              <a:rPr lang="en-US" sz="2800" i="1" dirty="0"/>
              <a:t>n</a:t>
            </a:r>
            <a:r>
              <a:rPr lang="en-US" sz="2800" dirty="0"/>
              <a:t> elements can be merged into a sorted list using no more than </a:t>
            </a:r>
            <a:r>
              <a:rPr lang="en-US" sz="2800" i="1" dirty="0"/>
              <a:t>m</a:t>
            </a:r>
            <a:r>
              <a:rPr lang="en-US" sz="2800" dirty="0"/>
              <a:t> + </a:t>
            </a:r>
            <a:r>
              <a:rPr lang="en-US" sz="2800" i="1" dirty="0"/>
              <a:t>n</a:t>
            </a:r>
            <a:r>
              <a:rPr lang="en-US" sz="2800" dirty="0"/>
              <a:t> </a:t>
            </a:r>
            <a:r>
              <a:rPr lang="en-US" sz="2800" dirty="0">
                <a:ea typeface="Cambria Math"/>
              </a:rPr>
              <a:t>−</a:t>
            </a:r>
            <a:r>
              <a:rPr lang="en-US" sz="2800" dirty="0"/>
              <a:t> </a:t>
            </a:r>
            <a:r>
              <a:rPr lang="en-US" sz="2800" dirty="0">
                <a:ea typeface="Cambria Math" pitchFamily="18" charset="0"/>
              </a:rPr>
              <a:t>1</a:t>
            </a:r>
            <a:r>
              <a:rPr lang="en-US" sz="2800" dirty="0"/>
              <a:t> comparisons.</a:t>
            </a:r>
          </a:p>
        </p:txBody>
      </p:sp>
    </p:spTree>
    <p:extLst>
      <p:ext uri="{BB962C8B-B14F-4D97-AF65-F5344CB8AC3E}">
        <p14:creationId xmlns:p14="http://schemas.microsoft.com/office/powerpoint/2010/main" val="1516985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a:xfrm>
            <a:off x="457200" y="1295400"/>
            <a:ext cx="8229600" cy="1295400"/>
          </a:xfrm>
        </p:spPr>
        <p:txBody>
          <a:bodyPr/>
          <a:lstStyle/>
          <a:p>
            <a:r>
              <a:rPr lang="en-US" b="1" dirty="0"/>
              <a:t>Example</a:t>
            </a:r>
            <a:r>
              <a:rPr lang="en-US" dirty="0"/>
              <a:t>: Merge the two lists </a:t>
            </a:r>
            <a:r>
              <a:rPr lang="en-US" dirty="0">
                <a:ea typeface="Cambria Math" pitchFamily="18" charset="0"/>
              </a:rPr>
              <a:t>2,3,5,6</a:t>
            </a:r>
            <a:r>
              <a:rPr lang="en-US" dirty="0"/>
              <a:t>  and </a:t>
            </a:r>
            <a:r>
              <a:rPr lang="en-US" dirty="0">
                <a:ea typeface="Cambria Math" pitchFamily="18" charset="0"/>
              </a:rPr>
              <a:t>1,4</a:t>
            </a:r>
            <a:r>
              <a:rPr lang="en-US" dirty="0"/>
              <a:t>.</a:t>
            </a:r>
          </a:p>
          <a:p>
            <a:r>
              <a:rPr lang="en-US" b="1" dirty="0"/>
              <a:t>Solution</a:t>
            </a:r>
            <a:r>
              <a:rPr lang="en-US" dirty="0"/>
              <a:t>:</a:t>
            </a:r>
          </a:p>
        </p:txBody>
      </p:sp>
      <p:sp>
        <p:nvSpPr>
          <p:cNvPr id="4" name="Content Placeholder 3"/>
          <p:cNvSpPr>
            <a:spLocks noGrp="1"/>
          </p:cNvSpPr>
          <p:nvPr>
            <p:ph idx="13"/>
          </p:nvPr>
        </p:nvSpPr>
        <p:spPr>
          <a:xfrm>
            <a:off x="457200" y="2730500"/>
            <a:ext cx="8229600" cy="548640"/>
          </a:xfrm>
          <a:solidFill>
            <a:srgbClr val="E1F3FF"/>
          </a:solidFill>
          <a:ln w="28575">
            <a:solidFill>
              <a:srgbClr val="14AAE1"/>
            </a:solidFill>
          </a:ln>
        </p:spPr>
        <p:txBody>
          <a:bodyPr/>
          <a:lstStyle/>
          <a:p>
            <a:r>
              <a:rPr lang="en-US" sz="2400" b="1" dirty="0">
                <a:solidFill>
                  <a:srgbClr val="1A587B"/>
                </a:solidFill>
              </a:rPr>
              <a:t>TABLE 1</a:t>
            </a:r>
            <a:r>
              <a:rPr lang="en-US" sz="2400" dirty="0"/>
              <a:t>  Merging the Two Sorted Lists 2, 3, 5, 6 and 1, 4.</a:t>
            </a:r>
          </a:p>
        </p:txBody>
      </p:sp>
      <p:graphicFrame>
        <p:nvGraphicFramePr>
          <p:cNvPr id="7" name="Table 4"/>
          <p:cNvGraphicFramePr>
            <a:graphicFrameLocks noGrp="1"/>
          </p:cNvGraphicFramePr>
          <p:nvPr>
            <p:extLst>
              <p:ext uri="{D42A27DB-BD31-4B8C-83A1-F6EECF244321}">
                <p14:modId xmlns:p14="http://schemas.microsoft.com/office/powerpoint/2010/main" val="1861130894"/>
              </p:ext>
            </p:extLst>
          </p:nvPr>
        </p:nvGraphicFramePr>
        <p:xfrm>
          <a:off x="457200" y="3276600"/>
          <a:ext cx="8229600" cy="3200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58568400"/>
                    </a:ext>
                  </a:extLst>
                </a:gridCol>
                <a:gridCol w="2057400">
                  <a:extLst>
                    <a:ext uri="{9D8B030D-6E8A-4147-A177-3AD203B41FA5}">
                      <a16:colId xmlns:a16="http://schemas.microsoft.com/office/drawing/2014/main" val="2103780660"/>
                    </a:ext>
                  </a:extLst>
                </a:gridCol>
                <a:gridCol w="2057400">
                  <a:extLst>
                    <a:ext uri="{9D8B030D-6E8A-4147-A177-3AD203B41FA5}">
                      <a16:colId xmlns:a16="http://schemas.microsoft.com/office/drawing/2014/main" val="2158096924"/>
                    </a:ext>
                  </a:extLst>
                </a:gridCol>
                <a:gridCol w="2057400">
                  <a:extLst>
                    <a:ext uri="{9D8B030D-6E8A-4147-A177-3AD203B41FA5}">
                      <a16:colId xmlns:a16="http://schemas.microsoft.com/office/drawing/2014/main" val="386319180"/>
                    </a:ext>
                  </a:extLst>
                </a:gridCol>
              </a:tblGrid>
              <a:tr h="370840">
                <a:tc>
                  <a:txBody>
                    <a:bodyPr/>
                    <a:lstStyle/>
                    <a:p>
                      <a:pPr algn="ctr"/>
                      <a:r>
                        <a:rPr lang="en-US" sz="2400" b="1" i="1" u="none" strike="noStrike" kern="1200" baseline="0" dirty="0">
                          <a:solidFill>
                            <a:schemeClr val="tx1"/>
                          </a:solidFill>
                          <a:latin typeface="+mn-lt"/>
                          <a:ea typeface="+mn-ea"/>
                          <a:cs typeface="+mn-cs"/>
                        </a:rPr>
                        <a:t>First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Second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Merged List</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i="1" u="none" strike="noStrike" kern="1200" baseline="0" dirty="0">
                          <a:solidFill>
                            <a:schemeClr val="tx1"/>
                          </a:solidFill>
                          <a:latin typeface="+mn-lt"/>
                          <a:ea typeface="+mn-ea"/>
                          <a:cs typeface="+mn-cs"/>
                        </a:rPr>
                        <a:t>Comparison</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1440555"/>
                  </a:ext>
                </a:extLst>
              </a:tr>
              <a:tr h="370840">
                <a:tc>
                  <a:txBody>
                    <a:bodyPr/>
                    <a:lstStyle/>
                    <a:p>
                      <a:r>
                        <a:rPr lang="en-US" sz="2400" b="0" i="0" u="none" strike="noStrike" kern="1200" baseline="0" dirty="0">
                          <a:solidFill>
                            <a:schemeClr val="tx1"/>
                          </a:solidFill>
                          <a:latin typeface="+mn-lt"/>
                          <a:ea typeface="+mn-ea"/>
                          <a:cs typeface="+mn-cs"/>
                        </a:rPr>
                        <a:t>2 3 5 6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1 4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1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2</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427537"/>
                  </a:ext>
                </a:extLst>
              </a:tr>
              <a:tr h="370840">
                <a:tc>
                  <a:txBody>
                    <a:bodyPr/>
                    <a:lstStyle/>
                    <a:p>
                      <a:r>
                        <a:rPr lang="en-US" sz="2400" b="0" i="0" u="none" strike="noStrike" kern="1200" baseline="0" dirty="0">
                          <a:solidFill>
                            <a:schemeClr val="tx1"/>
                          </a:solidFill>
                          <a:latin typeface="+mn-lt"/>
                          <a:ea typeface="+mn-ea"/>
                          <a:cs typeface="+mn-cs"/>
                        </a:rPr>
                        <a:t>2 3 5 6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2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4314140"/>
                  </a:ext>
                </a:extLst>
              </a:tr>
              <a:tr h="370840">
                <a:tc>
                  <a:txBody>
                    <a:bodyPr/>
                    <a:lstStyle/>
                    <a:p>
                      <a:r>
                        <a:rPr lang="en-US" sz="2400" b="0" i="0" u="none" strike="noStrike" kern="1200" baseline="0" dirty="0">
                          <a:solidFill>
                            <a:schemeClr val="tx1"/>
                          </a:solidFill>
                          <a:latin typeface="+mn-lt"/>
                          <a:ea typeface="+mn-ea"/>
                          <a:cs typeface="+mn-cs"/>
                        </a:rPr>
                        <a:t>3 5 6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3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65122"/>
                  </a:ext>
                </a:extLst>
              </a:tr>
              <a:tr h="370840">
                <a:tc>
                  <a:txBody>
                    <a:bodyPr/>
                    <a:lstStyle/>
                    <a:p>
                      <a:r>
                        <a:rPr lang="en-US" sz="2400" b="0" i="0" u="none" strike="noStrike" kern="1200" baseline="0" dirty="0">
                          <a:solidFill>
                            <a:schemeClr val="tx1"/>
                          </a:solidFill>
                          <a:latin typeface="+mn-lt"/>
                          <a:ea typeface="+mn-ea"/>
                          <a:cs typeface="+mn-cs"/>
                        </a:rPr>
                        <a:t>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i="0" u="none" strike="noStrike" kern="1200" baseline="0" dirty="0">
                          <a:solidFill>
                            <a:schemeClr val="tx1"/>
                          </a:solidFill>
                          <a:latin typeface="+mn-lt"/>
                          <a:ea typeface="+mn-ea"/>
                          <a:cs typeface="+mn-cs"/>
                        </a:rPr>
                        <a:t>4</a:t>
                      </a:r>
                      <a:endParaRPr lang="en-US" sz="2400" dirty="0">
                        <a:solidFill>
                          <a:schemeClr val="tx1"/>
                        </a:solidFill>
                      </a:endParaRPr>
                    </a:p>
                  </a:txBody>
                  <a:tcPr marR="82296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u="none" strike="noStrike" kern="1200" baseline="0" dirty="0">
                          <a:solidFill>
                            <a:schemeClr val="tx1"/>
                          </a:solidFill>
                          <a:latin typeface="+mn-lt"/>
                          <a:ea typeface="+mn-ea"/>
                          <a:cs typeface="+mn-cs"/>
                        </a:rPr>
                        <a:t>4 &lt;</a:t>
                      </a:r>
                      <a:r>
                        <a:rPr lang="en-US" sz="2400" b="0" i="1" u="none" strike="noStrike" kern="1200" baseline="0" dirty="0">
                          <a:solidFill>
                            <a:schemeClr val="tx1"/>
                          </a:solidFill>
                          <a:latin typeface="+mn-lt"/>
                          <a:ea typeface="+mn-ea"/>
                          <a:cs typeface="+mn-cs"/>
                        </a:rPr>
                        <a:t> </a:t>
                      </a:r>
                      <a:r>
                        <a:rPr lang="en-US" sz="2400" b="0" i="0" u="none" strike="noStrike" kern="1200" baseline="0" dirty="0">
                          <a:solidFill>
                            <a:schemeClr val="tx1"/>
                          </a:solidFill>
                          <a:latin typeface="+mn-lt"/>
                          <a:ea typeface="+mn-ea"/>
                          <a:cs typeface="+mn-cs"/>
                        </a:rPr>
                        <a:t>5</a:t>
                      </a: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680581"/>
                  </a:ext>
                </a:extLst>
              </a:tr>
              <a:tr h="370840">
                <a:tc>
                  <a:txBody>
                    <a:bodyPr/>
                    <a:lstStyle/>
                    <a:p>
                      <a:r>
                        <a:rPr lang="en-US" sz="2400" b="0" i="0" u="none" strike="noStrike" kern="1200" baseline="0" dirty="0">
                          <a:solidFill>
                            <a:schemeClr val="tx1"/>
                          </a:solidFill>
                          <a:latin typeface="+mn-lt"/>
                          <a:ea typeface="+mn-ea"/>
                          <a:cs typeface="+mn-cs"/>
                        </a:rPr>
                        <a:t>5 6</a:t>
                      </a:r>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1 2 3 4</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956485"/>
                  </a:ext>
                </a:extLst>
              </a:tr>
              <a:tr h="370840">
                <a:tc>
                  <a:txBody>
                    <a:bodyPr/>
                    <a:lstStyle/>
                    <a:p>
                      <a:endParaRPr lang="en-US" sz="2400" dirty="0">
                        <a:solidFill>
                          <a:schemeClr val="tx1"/>
                        </a:solidFill>
                      </a:endParaRPr>
                    </a:p>
                  </a:txBody>
                  <a:tcPr marL="6400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i="0" u="none" strike="noStrike" kern="1200" baseline="0" dirty="0">
                          <a:solidFill>
                            <a:schemeClr val="tx1"/>
                          </a:solidFill>
                          <a:latin typeface="+mn-lt"/>
                          <a:ea typeface="+mn-ea"/>
                          <a:cs typeface="+mn-cs"/>
                        </a:rPr>
                        <a:t>1 2 3 4 5 6</a:t>
                      </a:r>
                      <a:endParaRPr lang="en-US" sz="2400" dirty="0">
                        <a:solidFill>
                          <a:schemeClr val="tx1"/>
                        </a:solidFill>
                      </a:endParaRPr>
                    </a:p>
                  </a:txBody>
                  <a:tcPr marL="411480">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46419"/>
                  </a:ext>
                </a:extLst>
              </a:tr>
            </a:tbl>
          </a:graphicData>
        </a:graphic>
      </p:graphicFrame>
    </p:spTree>
    <p:extLst>
      <p:ext uri="{BB962C8B-B14F-4D97-AF65-F5344CB8AC3E}">
        <p14:creationId xmlns:p14="http://schemas.microsoft.com/office/powerpoint/2010/main" val="33493215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r>
              <a:rPr lang="en-US" sz="1500" dirty="0"/>
              <a:t> 1</a:t>
            </a:r>
            <a:endParaRPr lang="en-US" dirty="0"/>
          </a:p>
        </p:txBody>
      </p:sp>
      <p:sp>
        <p:nvSpPr>
          <p:cNvPr id="3" name="Content Placeholder 2"/>
          <p:cNvSpPr>
            <a:spLocks noGrp="1"/>
          </p:cNvSpPr>
          <p:nvPr>
            <p:ph idx="1"/>
          </p:nvPr>
        </p:nvSpPr>
        <p:spPr>
          <a:xfrm>
            <a:off x="457200" y="1295400"/>
            <a:ext cx="8229600" cy="5105400"/>
          </a:xfrm>
        </p:spPr>
        <p:txBody>
          <a:bodyPr/>
          <a:lstStyle/>
          <a:p>
            <a:pPr>
              <a:lnSpc>
                <a:spcPct val="95000"/>
              </a:lnSpc>
              <a:spcBef>
                <a:spcPts val="300"/>
              </a:spcBef>
            </a:pPr>
            <a:r>
              <a:rPr lang="en-US" sz="2400" b="1" dirty="0"/>
              <a:t>Complexity of Merge Sort</a:t>
            </a:r>
            <a:r>
              <a:rPr lang="en-US" sz="2400" dirty="0"/>
              <a:t>:  The number of comparisons needed to merge  a list with </a:t>
            </a:r>
            <a:r>
              <a:rPr lang="en-US" sz="2400" i="1" dirty="0"/>
              <a:t>n</a:t>
            </a:r>
            <a:r>
              <a:rPr lang="en-US" sz="2400" dirty="0"/>
              <a:t> elements is </a:t>
            </a:r>
            <a:r>
              <a:rPr lang="en-US" sz="2400" i="1" dirty="0"/>
              <a:t>O</a:t>
            </a:r>
            <a:r>
              <a:rPr lang="en-US" sz="2400" dirty="0"/>
              <a:t>(</a:t>
            </a:r>
            <a:r>
              <a:rPr lang="en-US" sz="2400" i="1" dirty="0"/>
              <a:t>n</a:t>
            </a:r>
            <a:r>
              <a:rPr lang="en-US" sz="2400" dirty="0"/>
              <a:t> log </a:t>
            </a:r>
            <a:r>
              <a:rPr lang="en-US" sz="2400" i="1" dirty="0"/>
              <a:t>n</a:t>
            </a:r>
            <a:r>
              <a:rPr lang="en-US" sz="2400" dirty="0"/>
              <a:t>).</a:t>
            </a:r>
          </a:p>
          <a:p>
            <a:pPr>
              <a:lnSpc>
                <a:spcPct val="95000"/>
              </a:lnSpc>
              <a:spcBef>
                <a:spcPts val="300"/>
              </a:spcBef>
            </a:pPr>
            <a:r>
              <a:rPr lang="en-US" sz="2400" dirty="0"/>
              <a:t>For simplicity, assume that </a:t>
            </a:r>
            <a:r>
              <a:rPr lang="en-US" sz="2400" i="1" dirty="0"/>
              <a:t>n</a:t>
            </a:r>
            <a:r>
              <a:rPr lang="en-US" sz="2400" dirty="0"/>
              <a:t> is a power of </a:t>
            </a:r>
            <a:r>
              <a:rPr lang="en-US" sz="2400" dirty="0">
                <a:ea typeface="Cambria Math" pitchFamily="18" charset="0"/>
              </a:rPr>
              <a:t>2</a:t>
            </a:r>
            <a:r>
              <a:rPr lang="en-US" sz="2400" dirty="0"/>
              <a:t>, say </a:t>
            </a:r>
            <a:r>
              <a:rPr lang="en-US" sz="2400" dirty="0">
                <a:ea typeface="Cambria Math" pitchFamily="18" charset="0"/>
              </a:rPr>
              <a:t>2</a:t>
            </a:r>
            <a:r>
              <a:rPr lang="en-US" sz="2400" i="1" baseline="30000" dirty="0"/>
              <a:t>m</a:t>
            </a:r>
            <a:r>
              <a:rPr lang="en-US" sz="2400" dirty="0"/>
              <a:t>.</a:t>
            </a:r>
          </a:p>
          <a:p>
            <a:pPr>
              <a:lnSpc>
                <a:spcPct val="95000"/>
              </a:lnSpc>
              <a:spcBef>
                <a:spcPts val="300"/>
              </a:spcBef>
            </a:pPr>
            <a:r>
              <a:rPr lang="en-US" sz="2400" dirty="0"/>
              <a:t>At the end of the splitting process, we have a binary tree with </a:t>
            </a:r>
            <a:r>
              <a:rPr lang="en-US" sz="2400" i="1" dirty="0"/>
              <a:t>m</a:t>
            </a:r>
            <a:r>
              <a:rPr lang="en-US" sz="2400" dirty="0"/>
              <a:t> levels, and </a:t>
            </a:r>
            <a:r>
              <a:rPr lang="en-US" sz="2400" dirty="0">
                <a:ea typeface="Cambria Math" pitchFamily="18" charset="0"/>
              </a:rPr>
              <a:t>2</a:t>
            </a:r>
            <a:r>
              <a:rPr lang="en-US" sz="2400" i="1" baseline="30000" dirty="0"/>
              <a:t>m</a:t>
            </a:r>
            <a:r>
              <a:rPr lang="en-US" sz="2400" dirty="0"/>
              <a:t> lists with one element at level </a:t>
            </a:r>
            <a:r>
              <a:rPr lang="en-US" sz="2400" i="1" dirty="0"/>
              <a:t>m</a:t>
            </a:r>
            <a:r>
              <a:rPr lang="en-US" sz="2400" dirty="0"/>
              <a:t>.</a:t>
            </a:r>
          </a:p>
          <a:p>
            <a:pPr>
              <a:lnSpc>
                <a:spcPct val="95000"/>
              </a:lnSpc>
              <a:spcBef>
                <a:spcPts val="300"/>
              </a:spcBef>
            </a:pPr>
            <a:r>
              <a:rPr lang="en-US" sz="2400" dirty="0"/>
              <a:t>The merging process begins at level m with the pairs of</a:t>
            </a:r>
            <a:r>
              <a:rPr lang="en-US" sz="2400" dirty="0">
                <a:ea typeface="Cambria Math" pitchFamily="18" charset="0"/>
              </a:rPr>
              <a:t> 2</a:t>
            </a:r>
            <a:r>
              <a:rPr lang="en-US" sz="2400" i="1" baseline="30000" dirty="0"/>
              <a:t>m </a:t>
            </a:r>
            <a:r>
              <a:rPr lang="en-US" sz="2400" dirty="0"/>
              <a:t>lists with one element combined into </a:t>
            </a:r>
            <a:r>
              <a:rPr lang="en-US" sz="2400" dirty="0">
                <a:ea typeface="Cambria Math" pitchFamily="18" charset="0"/>
              </a:rPr>
              <a:t>2</a:t>
            </a:r>
            <a:r>
              <a:rPr lang="en-US" sz="2400" i="1" baseline="30000" dirty="0"/>
              <a:t>m</a:t>
            </a:r>
            <a:r>
              <a:rPr lang="en-US" sz="2400" i="1" baseline="30000" dirty="0">
                <a:ea typeface="Cambria Math"/>
              </a:rPr>
              <a:t>−</a:t>
            </a:r>
            <a:r>
              <a:rPr lang="en-US" sz="2400" baseline="30000" dirty="0">
                <a:ea typeface="Cambria Math"/>
              </a:rPr>
              <a:t>1</a:t>
            </a:r>
            <a:r>
              <a:rPr lang="en-US" sz="2400" i="1" baseline="30000" dirty="0"/>
              <a:t> </a:t>
            </a:r>
            <a:r>
              <a:rPr lang="en-US" sz="2400" dirty="0"/>
              <a:t>lists of two elements. Each merger takes two one comparison.</a:t>
            </a:r>
          </a:p>
          <a:p>
            <a:pPr>
              <a:lnSpc>
                <a:spcPct val="95000"/>
              </a:lnSpc>
              <a:spcBef>
                <a:spcPts val="300"/>
              </a:spcBef>
            </a:pPr>
            <a:r>
              <a:rPr lang="en-US" sz="2400" dirty="0"/>
              <a:t>The procedure continues , at each level (</a:t>
            </a:r>
            <a:r>
              <a:rPr lang="en-US" sz="2400" i="1" dirty="0"/>
              <a:t>k</a:t>
            </a:r>
            <a:r>
              <a:rPr lang="en-US" sz="2400" dirty="0"/>
              <a:t> = </a:t>
            </a:r>
            <a:r>
              <a:rPr lang="en-US" sz="2400" i="1" dirty="0"/>
              <a:t>m</a:t>
            </a:r>
            <a:r>
              <a:rPr lang="en-US" sz="2400" dirty="0"/>
              <a:t>,  </a:t>
            </a:r>
            <a:r>
              <a:rPr lang="en-US" sz="2400" i="1" dirty="0"/>
              <a:t>m</a:t>
            </a:r>
            <a:r>
              <a:rPr lang="en-US" sz="2400" dirty="0">
                <a:ea typeface="Cambria Math"/>
              </a:rPr>
              <a:t>−1,</a:t>
            </a:r>
            <a:r>
              <a:rPr lang="en-US" sz="2400" dirty="0"/>
              <a:t> </a:t>
            </a:r>
            <a:r>
              <a:rPr lang="en-US" sz="2400" i="1" dirty="0"/>
              <a:t>m</a:t>
            </a:r>
            <a:r>
              <a:rPr lang="en-US" sz="2400" dirty="0">
                <a:ea typeface="Cambria Math"/>
              </a:rPr>
              <a:t>−1,…,3,2,1) </a:t>
            </a:r>
            <a:r>
              <a:rPr lang="en-US" sz="2400" dirty="0">
                <a:ea typeface="Cambria Math" pitchFamily="18" charset="0"/>
              </a:rPr>
              <a:t>2</a:t>
            </a:r>
            <a:r>
              <a:rPr lang="en-US" sz="2400" i="1" baseline="30000" dirty="0"/>
              <a:t>k </a:t>
            </a:r>
            <a:r>
              <a:rPr lang="en-US" sz="2400" dirty="0"/>
              <a:t>lists with </a:t>
            </a:r>
            <a:r>
              <a:rPr lang="en-US" sz="2400" dirty="0">
                <a:ea typeface="Cambria Math" pitchFamily="18" charset="0"/>
              </a:rPr>
              <a:t>2</a:t>
            </a:r>
            <a:r>
              <a:rPr lang="en-US" sz="2400" i="1" baseline="30000" dirty="0"/>
              <a:t>m</a:t>
            </a:r>
            <a:r>
              <a:rPr lang="en-US" sz="2400" i="1" baseline="30000" dirty="0">
                <a:ea typeface="Cambria Math"/>
              </a:rPr>
              <a:t>−k</a:t>
            </a:r>
            <a:r>
              <a:rPr lang="en-US" sz="2400" dirty="0"/>
              <a:t>  elements are merged into </a:t>
            </a:r>
            <a:r>
              <a:rPr lang="en-US" sz="2400" dirty="0">
                <a:ea typeface="Cambria Math" pitchFamily="18" charset="0"/>
              </a:rPr>
              <a:t>2</a:t>
            </a:r>
            <a:r>
              <a:rPr lang="en-US" sz="2400" i="1" baseline="30000" dirty="0"/>
              <a:t>k</a:t>
            </a:r>
            <a:r>
              <a:rPr lang="en-US" sz="2400" i="1" baseline="30000" dirty="0">
                <a:ea typeface="Cambria Math"/>
              </a:rPr>
              <a:t>−</a:t>
            </a:r>
            <a:r>
              <a:rPr lang="en-US" sz="2400" baseline="30000" dirty="0">
                <a:ea typeface="Cambria Math"/>
              </a:rPr>
              <a:t>1</a:t>
            </a:r>
            <a:r>
              <a:rPr lang="en-US" sz="2400" dirty="0"/>
              <a:t> lists, with </a:t>
            </a:r>
            <a:r>
              <a:rPr lang="en-US" sz="2400" dirty="0">
                <a:ea typeface="Cambria Math" pitchFamily="18" charset="0"/>
              </a:rPr>
              <a:t>2</a:t>
            </a:r>
            <a:r>
              <a:rPr lang="en-US" sz="2400" i="1" baseline="30000" dirty="0"/>
              <a:t>m</a:t>
            </a:r>
            <a:r>
              <a:rPr lang="en-US" sz="2400" i="1" baseline="30000" dirty="0">
                <a:ea typeface="Cambria Math"/>
              </a:rPr>
              <a:t>−k </a:t>
            </a:r>
            <a:r>
              <a:rPr lang="en-US" sz="2400" baseline="30000" dirty="0">
                <a:ea typeface="Cambria Math"/>
              </a:rPr>
              <a:t>+</a:t>
            </a:r>
            <a:r>
              <a:rPr lang="en-US" sz="2400" i="1" baseline="30000" dirty="0">
                <a:ea typeface="Cambria Math"/>
              </a:rPr>
              <a:t> </a:t>
            </a:r>
            <a:r>
              <a:rPr lang="en-US" sz="2400" baseline="30000" dirty="0">
                <a:ea typeface="Cambria Math"/>
              </a:rPr>
              <a:t>1</a:t>
            </a:r>
            <a:r>
              <a:rPr lang="en-US" sz="2400" dirty="0"/>
              <a:t>  elements at level </a:t>
            </a:r>
            <a:r>
              <a:rPr lang="en-US" sz="2400" i="1" dirty="0"/>
              <a:t>k</a:t>
            </a:r>
            <a:r>
              <a:rPr lang="en-US" sz="2400" dirty="0">
                <a:ea typeface="Cambria Math"/>
              </a:rPr>
              <a:t>−1</a:t>
            </a:r>
            <a:r>
              <a:rPr lang="en-US" sz="2400" dirty="0"/>
              <a:t>.</a:t>
            </a:r>
          </a:p>
          <a:p>
            <a:pPr lvl="1">
              <a:lnSpc>
                <a:spcPct val="95000"/>
              </a:lnSpc>
              <a:spcBef>
                <a:spcPts val="300"/>
              </a:spcBef>
            </a:pPr>
            <a:r>
              <a:rPr lang="en-US" sz="2200" dirty="0"/>
              <a:t>We know (by the complexity of the merge subroutine) that  each merger takes at most</a:t>
            </a:r>
          </a:p>
        </p:txBody>
      </p:sp>
      <p:graphicFrame>
        <p:nvGraphicFramePr>
          <p:cNvPr id="7" name="Object 3"/>
          <p:cNvGraphicFramePr>
            <a:graphicFrameLocks noChangeAspect="1"/>
          </p:cNvGraphicFramePr>
          <p:nvPr>
            <p:extLst>
              <p:ext uri="{D42A27DB-BD31-4B8C-83A1-F6EECF244321}">
                <p14:modId xmlns:p14="http://schemas.microsoft.com/office/powerpoint/2010/main" val="325090285"/>
              </p:ext>
            </p:extLst>
          </p:nvPr>
        </p:nvGraphicFramePr>
        <p:xfrm>
          <a:off x="3501570" y="6019800"/>
          <a:ext cx="3200400" cy="380880"/>
        </p:xfrm>
        <a:graphic>
          <a:graphicData uri="http://schemas.openxmlformats.org/presentationml/2006/ole">
            <mc:AlternateContent xmlns:mc="http://schemas.openxmlformats.org/markup-compatibility/2006">
              <mc:Choice xmlns:v="urn:schemas-microsoft-com:vml" Requires="v">
                <p:oleObj spid="_x0000_s45079" name="Equation" r:id="rId3" imgW="1600200" imgH="190440" progId="Equation.DSMT4">
                  <p:embed/>
                </p:oleObj>
              </mc:Choice>
              <mc:Fallback>
                <p:oleObj name="Equation" r:id="rId3" imgW="1600200" imgH="190440" progId="Equation.DSMT4">
                  <p:embed/>
                  <p:pic>
                    <p:nvPicPr>
                      <p:cNvPr id="0" name=""/>
                      <p:cNvPicPr/>
                      <p:nvPr/>
                    </p:nvPicPr>
                    <p:blipFill>
                      <a:blip r:embed="rId4"/>
                      <a:stretch>
                        <a:fillRect/>
                      </a:stretch>
                    </p:blipFill>
                    <p:spPr>
                      <a:xfrm>
                        <a:off x="3501570" y="6019800"/>
                        <a:ext cx="3200400" cy="380880"/>
                      </a:xfrm>
                      <a:prstGeom prst="rect">
                        <a:avLst/>
                      </a:prstGeom>
                    </p:spPr>
                  </p:pic>
                </p:oleObj>
              </mc:Fallback>
            </mc:AlternateContent>
          </a:graphicData>
        </a:graphic>
      </p:graphicFrame>
      <p:sp>
        <p:nvSpPr>
          <p:cNvPr id="4" name="Content Placeholder 4"/>
          <p:cNvSpPr>
            <a:spLocks noGrp="1"/>
          </p:cNvSpPr>
          <p:nvPr>
            <p:ph idx="13"/>
          </p:nvPr>
        </p:nvSpPr>
        <p:spPr>
          <a:xfrm>
            <a:off x="6705600" y="5990772"/>
            <a:ext cx="1752600" cy="457200"/>
          </a:xfrm>
        </p:spPr>
        <p:txBody>
          <a:bodyPr/>
          <a:lstStyle/>
          <a:p>
            <a:r>
              <a:rPr lang="en-US" sz="2200" dirty="0">
                <a:solidFill>
                  <a:prstClr val="black"/>
                </a:solidFill>
                <a:ea typeface="Cambria Math"/>
              </a:rPr>
              <a:t>comparisons.</a:t>
            </a:r>
            <a:endParaRPr lang="en-US" dirty="0"/>
          </a:p>
        </p:txBody>
      </p:sp>
    </p:spTree>
    <p:extLst>
      <p:ext uri="{BB962C8B-B14F-4D97-AF65-F5344CB8AC3E}">
        <p14:creationId xmlns:p14="http://schemas.microsoft.com/office/powerpoint/2010/main" val="34818162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r>
              <a:rPr lang="en-US" sz="1500" dirty="0"/>
              <a:t> 2</a:t>
            </a:r>
            <a:endParaRPr lang="en-US" dirty="0"/>
          </a:p>
        </p:txBody>
      </p:sp>
      <p:sp>
        <p:nvSpPr>
          <p:cNvPr id="3" name="Content Placeholder 2"/>
          <p:cNvSpPr>
            <a:spLocks noGrp="1"/>
          </p:cNvSpPr>
          <p:nvPr>
            <p:ph idx="1"/>
          </p:nvPr>
        </p:nvSpPr>
        <p:spPr/>
        <p:txBody>
          <a:bodyPr/>
          <a:lstStyle/>
          <a:p>
            <a:r>
              <a:rPr lang="en-US" sz="2600" dirty="0"/>
              <a:t>Summing over the number of comparisons at each level, shows that </a:t>
            </a:r>
          </a:p>
        </p:txBody>
      </p:sp>
      <p:graphicFrame>
        <p:nvGraphicFramePr>
          <p:cNvPr id="11" name="Object 3"/>
          <p:cNvGraphicFramePr>
            <a:graphicFrameLocks noChangeAspect="1"/>
          </p:cNvGraphicFramePr>
          <p:nvPr>
            <p:extLst>
              <p:ext uri="{D42A27DB-BD31-4B8C-83A1-F6EECF244321}">
                <p14:modId xmlns:p14="http://schemas.microsoft.com/office/powerpoint/2010/main" val="3432180226"/>
              </p:ext>
            </p:extLst>
          </p:nvPr>
        </p:nvGraphicFramePr>
        <p:xfrm>
          <a:off x="609600" y="2057400"/>
          <a:ext cx="8229600" cy="877653"/>
        </p:xfrm>
        <a:graphic>
          <a:graphicData uri="http://schemas.openxmlformats.org/presentationml/2006/ole">
            <mc:AlternateContent xmlns:mc="http://schemas.openxmlformats.org/markup-compatibility/2006">
              <mc:Choice xmlns:v="urn:schemas-microsoft-com:vml" Requires="v">
                <p:oleObj spid="_x0000_s46118" name="Equation" r:id="rId3" imgW="4165560" imgH="444240" progId="Equation.DSMT4">
                  <p:embed/>
                </p:oleObj>
              </mc:Choice>
              <mc:Fallback>
                <p:oleObj name="Equation" r:id="rId3" imgW="4165560" imgH="444240" progId="Equation.DSMT4">
                  <p:embed/>
                  <p:pic>
                    <p:nvPicPr>
                      <p:cNvPr id="0" name=""/>
                      <p:cNvPicPr/>
                      <p:nvPr/>
                    </p:nvPicPr>
                    <p:blipFill>
                      <a:blip r:embed="rId4"/>
                      <a:stretch>
                        <a:fillRect/>
                      </a:stretch>
                    </p:blipFill>
                    <p:spPr>
                      <a:xfrm>
                        <a:off x="609600" y="2057400"/>
                        <a:ext cx="8229600" cy="877653"/>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4343400" cy="457200"/>
          </a:xfrm>
        </p:spPr>
        <p:txBody>
          <a:bodyPr/>
          <a:lstStyle/>
          <a:p>
            <a:r>
              <a:rPr lang="en-US" sz="2600" dirty="0"/>
              <a:t>because </a:t>
            </a:r>
            <a:r>
              <a:rPr lang="en-US" sz="2600" i="1" dirty="0"/>
              <a:t>m</a:t>
            </a:r>
            <a:r>
              <a:rPr lang="en-US" sz="2600" dirty="0"/>
              <a:t> = log </a:t>
            </a:r>
            <a:r>
              <a:rPr lang="en-US" sz="2600" i="1" dirty="0"/>
              <a:t>n</a:t>
            </a:r>
            <a:r>
              <a:rPr lang="en-US" sz="2600" dirty="0"/>
              <a:t> and </a:t>
            </a:r>
            <a:r>
              <a:rPr lang="en-US" sz="2600" i="1" dirty="0"/>
              <a:t>n</a:t>
            </a:r>
            <a:r>
              <a:rPr lang="en-US" sz="2600" dirty="0"/>
              <a:t> = </a:t>
            </a:r>
            <a:r>
              <a:rPr lang="en-US" sz="2600" dirty="0">
                <a:ea typeface="Cambria Math" pitchFamily="18" charset="0"/>
              </a:rPr>
              <a:t>2</a:t>
            </a:r>
            <a:r>
              <a:rPr lang="en-US" sz="2600" i="1" baseline="30000" dirty="0"/>
              <a:t>m</a:t>
            </a:r>
            <a:r>
              <a:rPr lang="en-US" sz="2600" dirty="0"/>
              <a:t>.</a:t>
            </a:r>
          </a:p>
        </p:txBody>
      </p:sp>
      <p:sp>
        <p:nvSpPr>
          <p:cNvPr id="5" name="Content Placeholder 5"/>
          <p:cNvSpPr>
            <a:spLocks noGrp="1"/>
          </p:cNvSpPr>
          <p:nvPr>
            <p:ph idx="14"/>
          </p:nvPr>
        </p:nvSpPr>
        <p:spPr>
          <a:xfrm>
            <a:off x="457200" y="3417011"/>
            <a:ext cx="2362200" cy="457200"/>
          </a:xfrm>
        </p:spPr>
        <p:txBody>
          <a:bodyPr/>
          <a:lstStyle/>
          <a:p>
            <a:r>
              <a:rPr lang="en-US" sz="2600" dirty="0"/>
              <a:t>(The expression</a:t>
            </a:r>
          </a:p>
        </p:txBody>
      </p:sp>
      <p:graphicFrame>
        <p:nvGraphicFramePr>
          <p:cNvPr id="12" name="Object 6"/>
          <p:cNvGraphicFramePr>
            <a:graphicFrameLocks noChangeAspect="1"/>
          </p:cNvGraphicFramePr>
          <p:nvPr>
            <p:extLst>
              <p:ext uri="{D42A27DB-BD31-4B8C-83A1-F6EECF244321}">
                <p14:modId xmlns:p14="http://schemas.microsoft.com/office/powerpoint/2010/main" val="634401914"/>
              </p:ext>
            </p:extLst>
          </p:nvPr>
        </p:nvGraphicFramePr>
        <p:xfrm>
          <a:off x="2743200" y="3200400"/>
          <a:ext cx="903287" cy="877888"/>
        </p:xfrm>
        <a:graphic>
          <a:graphicData uri="http://schemas.openxmlformats.org/presentationml/2006/ole">
            <mc:AlternateContent xmlns:mc="http://schemas.openxmlformats.org/markup-compatibility/2006">
              <mc:Choice xmlns:v="urn:schemas-microsoft-com:vml" Requires="v">
                <p:oleObj spid="_x0000_s46119" name="Equation" r:id="rId5" imgW="457200" imgH="444240" progId="Equation.DSMT4">
                  <p:embed/>
                </p:oleObj>
              </mc:Choice>
              <mc:Fallback>
                <p:oleObj name="Equation" r:id="rId5" imgW="457200" imgH="444240" progId="Equation.DSMT4">
                  <p:embed/>
                  <p:pic>
                    <p:nvPicPr>
                      <p:cNvPr id="11" name="Object 10"/>
                      <p:cNvPicPr/>
                      <p:nvPr/>
                    </p:nvPicPr>
                    <p:blipFill>
                      <a:blip r:embed="rId6"/>
                      <a:stretch>
                        <a:fillRect/>
                      </a:stretch>
                    </p:blipFill>
                    <p:spPr>
                      <a:xfrm>
                        <a:off x="2743200" y="3200400"/>
                        <a:ext cx="903287" cy="877888"/>
                      </a:xfrm>
                      <a:prstGeom prst="rect">
                        <a:avLst/>
                      </a:prstGeom>
                    </p:spPr>
                  </p:pic>
                </p:oleObj>
              </mc:Fallback>
            </mc:AlternateContent>
          </a:graphicData>
        </a:graphic>
      </p:graphicFrame>
      <p:sp>
        <p:nvSpPr>
          <p:cNvPr id="6" name="Content Placeholder 7"/>
          <p:cNvSpPr>
            <a:spLocks noGrp="1"/>
          </p:cNvSpPr>
          <p:nvPr>
            <p:ph idx="15"/>
          </p:nvPr>
        </p:nvSpPr>
        <p:spPr>
          <a:xfrm>
            <a:off x="3733800" y="3417011"/>
            <a:ext cx="3429000" cy="457200"/>
          </a:xfrm>
        </p:spPr>
        <p:txBody>
          <a:bodyPr/>
          <a:lstStyle/>
          <a:p>
            <a:r>
              <a:rPr lang="en-US" sz="2600" dirty="0"/>
              <a:t>in the formula above is</a:t>
            </a:r>
          </a:p>
        </p:txBody>
      </p:sp>
      <p:sp>
        <p:nvSpPr>
          <p:cNvPr id="7" name="Content Placeholder 8"/>
          <p:cNvSpPr>
            <a:spLocks noGrp="1"/>
          </p:cNvSpPr>
          <p:nvPr>
            <p:ph idx="16"/>
          </p:nvPr>
        </p:nvSpPr>
        <p:spPr>
          <a:xfrm>
            <a:off x="457200" y="3962400"/>
            <a:ext cx="8229600" cy="868680"/>
          </a:xfrm>
        </p:spPr>
        <p:txBody>
          <a:bodyPr/>
          <a:lstStyle/>
          <a:p>
            <a:r>
              <a:rPr lang="en-US" sz="2600" dirty="0"/>
              <a:t>evaluated as </a:t>
            </a:r>
            <a:r>
              <a:rPr lang="en-US" sz="2600" dirty="0">
                <a:ea typeface="Cambria Math" pitchFamily="18" charset="0"/>
              </a:rPr>
              <a:t>2</a:t>
            </a:r>
            <a:r>
              <a:rPr lang="en-US" sz="2600" baseline="30000" dirty="0"/>
              <a:t>m</a:t>
            </a:r>
            <a:r>
              <a:rPr lang="en-US" sz="2600" dirty="0"/>
              <a:t> </a:t>
            </a:r>
            <a:r>
              <a:rPr lang="en-US" sz="2600" dirty="0">
                <a:ea typeface="Cambria Math"/>
              </a:rPr>
              <a:t>− 1</a:t>
            </a:r>
            <a:r>
              <a:rPr lang="en-US" sz="2600" dirty="0"/>
              <a:t>  using the formula for the sum of the terms of a geometric progression, from Section </a:t>
            </a:r>
            <a:r>
              <a:rPr lang="en-US" sz="2600" dirty="0">
                <a:ea typeface="Cambria Math" pitchFamily="18" charset="0"/>
              </a:rPr>
              <a:t>2.4</a:t>
            </a:r>
            <a:r>
              <a:rPr lang="en-US" sz="2600" dirty="0"/>
              <a:t>.)</a:t>
            </a:r>
          </a:p>
        </p:txBody>
      </p:sp>
      <p:sp>
        <p:nvSpPr>
          <p:cNvPr id="8" name="Content Placeholder 9"/>
          <p:cNvSpPr>
            <a:spLocks noGrp="1"/>
          </p:cNvSpPr>
          <p:nvPr>
            <p:ph idx="17"/>
          </p:nvPr>
        </p:nvSpPr>
        <p:spPr>
          <a:xfrm>
            <a:off x="457200" y="4983480"/>
            <a:ext cx="8229600" cy="1645920"/>
          </a:xfrm>
        </p:spPr>
        <p:txBody>
          <a:bodyPr/>
          <a:lstStyle/>
          <a:p>
            <a:r>
              <a:rPr lang="en-US" sz="2600" dirty="0"/>
              <a:t>In Chapter </a:t>
            </a:r>
            <a:r>
              <a:rPr lang="en-US" sz="2600" dirty="0">
                <a:ea typeface="Cambria Math" pitchFamily="18" charset="0"/>
              </a:rPr>
              <a:t>11</a:t>
            </a:r>
            <a:r>
              <a:rPr lang="en-US" sz="2600" dirty="0"/>
              <a:t>, we’ll see that the fastest comparison-based sorting algorithms have </a:t>
            </a:r>
            <a:r>
              <a:rPr lang="en-US" sz="2600" i="1" dirty="0"/>
              <a:t>O</a:t>
            </a:r>
            <a:r>
              <a:rPr lang="en-US" sz="2600" dirty="0"/>
              <a:t>(</a:t>
            </a:r>
            <a:r>
              <a:rPr lang="en-US" sz="2600" i="1" dirty="0"/>
              <a:t>n</a:t>
            </a:r>
            <a:r>
              <a:rPr lang="en-US" sz="2600" dirty="0"/>
              <a:t> log </a:t>
            </a:r>
            <a:r>
              <a:rPr lang="en-US" sz="2600" i="1" dirty="0"/>
              <a:t>n</a:t>
            </a:r>
            <a:r>
              <a:rPr lang="en-US" sz="2600" dirty="0"/>
              <a:t>) time complexity. So, merge sort achieves the best possible big-</a:t>
            </a:r>
            <a:r>
              <a:rPr lang="en-US" sz="2600" i="1" dirty="0"/>
              <a:t>O</a:t>
            </a:r>
            <a:r>
              <a:rPr lang="en-US" sz="2600" dirty="0"/>
              <a:t> estimate of time complexity.</a:t>
            </a:r>
          </a:p>
        </p:txBody>
      </p:sp>
    </p:spTree>
    <p:extLst>
      <p:ext uri="{BB962C8B-B14F-4D97-AF65-F5344CB8AC3E}">
        <p14:creationId xmlns:p14="http://schemas.microsoft.com/office/powerpoint/2010/main" val="3780124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15656235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Climbing an Infinite Ladder</a:t>
            </a:r>
            <a:r>
              <a:rPr lang="en-IN" dirty="0"/>
              <a:t>- Appendix</a:t>
            </a:r>
          </a:p>
        </p:txBody>
      </p:sp>
      <p:sp>
        <p:nvSpPr>
          <p:cNvPr id="3" name="Content Placeholder 2"/>
          <p:cNvSpPr>
            <a:spLocks noGrp="1"/>
          </p:cNvSpPr>
          <p:nvPr>
            <p:ph idx="1"/>
          </p:nvPr>
        </p:nvSpPr>
        <p:spPr/>
        <p:txBody>
          <a:bodyPr/>
          <a:lstStyle/>
          <a:p>
            <a:r>
              <a:rPr lang="en-US" sz="2400" dirty="0"/>
              <a:t>There is a man climbing an infinite ladder, the steps of which are numbered with natural numbers from the bottom. The man can reach step k plus one if he can reach step k.</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4691504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How Mathematical Induction Works</a:t>
            </a:r>
            <a:r>
              <a:rPr lang="en-IN" dirty="0"/>
              <a:t>- Appendix</a:t>
            </a:r>
          </a:p>
        </p:txBody>
      </p:sp>
      <p:sp>
        <p:nvSpPr>
          <p:cNvPr id="3" name="Content Placeholder 2"/>
          <p:cNvSpPr>
            <a:spLocks noGrp="1"/>
          </p:cNvSpPr>
          <p:nvPr>
            <p:ph idx="1"/>
          </p:nvPr>
        </p:nvSpPr>
        <p:spPr/>
        <p:txBody>
          <a:bodyPr/>
          <a:lstStyle/>
          <a:p>
            <a:r>
              <a:rPr lang="en-US" sz="2400" dirty="0"/>
              <a:t>There are dominoes numbered with natural numbers. The domino with number one falls on the domino with number two, and the domino with number two falls on the domino with number three, etc.</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0014622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Subsets of a Finite Set</a:t>
            </a:r>
            <a:r>
              <a:rPr lang="en-US" sz="1500" dirty="0"/>
              <a:t>2</a:t>
            </a:r>
            <a:r>
              <a:rPr lang="en-IN" dirty="0"/>
              <a:t>- Appendix</a:t>
            </a:r>
          </a:p>
        </p:txBody>
      </p:sp>
      <p:sp>
        <p:nvSpPr>
          <p:cNvPr id="3" name="Content Placeholder 2"/>
          <p:cNvSpPr>
            <a:spLocks noGrp="1"/>
          </p:cNvSpPr>
          <p:nvPr>
            <p:ph idx="1"/>
          </p:nvPr>
        </p:nvSpPr>
        <p:spPr/>
        <p:txBody>
          <a:bodyPr/>
          <a:lstStyle/>
          <a:p>
            <a:r>
              <a:rPr lang="en-US" sz="2400" dirty="0"/>
              <a:t>There is field S with circle X inside. S has two arrows. The first one is from S to field T that has circle X and element A inside, the second arrow is from S to field T that has a circle named X union left brace A right brace inside, which has element A inside.</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2592687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1</a:t>
            </a:r>
            <a:r>
              <a:rPr lang="en-IN" dirty="0"/>
              <a:t>- Appendix</a:t>
            </a:r>
          </a:p>
        </p:txBody>
      </p:sp>
      <p:sp>
        <p:nvSpPr>
          <p:cNvPr id="3" name="Content Placeholder 2"/>
          <p:cNvSpPr>
            <a:spLocks noGrp="1"/>
          </p:cNvSpPr>
          <p:nvPr>
            <p:ph idx="1"/>
          </p:nvPr>
        </p:nvSpPr>
        <p:spPr/>
        <p:txBody>
          <a:bodyPr/>
          <a:lstStyle/>
          <a:p>
            <a:r>
              <a:rPr lang="en-US" sz="2400" dirty="0"/>
              <a:t>There are four checkerboards of the size 2 times 2 with one square removed each. The first checkerboard does not have the left bottom square. The second checkerboard does not have the right bottom square. The third checkerboard does not have the left top square, and the fourth one does not have the right top square. In each case, the remaining squares form right </a:t>
            </a:r>
            <a:r>
              <a:rPr lang="en-US" sz="2400" dirty="0" err="1"/>
              <a:t>triomino</a:t>
            </a:r>
            <a:r>
              <a:rPr lang="en-US" sz="2400" dirty="0"/>
              <a:t>.</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58453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of Mathematical Induction</a:t>
            </a:r>
          </a:p>
        </p:txBody>
      </p:sp>
      <p:sp>
        <p:nvSpPr>
          <p:cNvPr id="3" name="Content Placeholder 2"/>
          <p:cNvSpPr>
            <a:spLocks noGrp="1"/>
          </p:cNvSpPr>
          <p:nvPr>
            <p:ph idx="1"/>
          </p:nvPr>
        </p:nvSpPr>
        <p:spPr>
          <a:xfrm>
            <a:off x="457200" y="1295400"/>
            <a:ext cx="8503920" cy="5257800"/>
          </a:xfrm>
        </p:spPr>
        <p:txBody>
          <a:bodyPr/>
          <a:lstStyle/>
          <a:p>
            <a:r>
              <a:rPr lang="en-US" sz="20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000" i="1" dirty="0">
                <a:ea typeface="Cambria Math" pitchFamily="18" charset="0"/>
                <a:sym typeface="Wingdings" pitchFamily="2" charset="2"/>
              </a:rPr>
              <a:t>see Section </a:t>
            </a:r>
            <a:r>
              <a:rPr lang="en-US" sz="2000" dirty="0">
                <a:ea typeface="Cambria Math" pitchFamily="18" charset="0"/>
                <a:sym typeface="Wingdings" pitchFamily="2" charset="2"/>
              </a:rPr>
              <a:t>5.2 </a:t>
            </a:r>
            <a:r>
              <a:rPr lang="en-US" sz="2000" i="1" dirty="0">
                <a:ea typeface="Cambria Math" pitchFamily="18" charset="0"/>
                <a:sym typeface="Wingdings" pitchFamily="2" charset="2"/>
              </a:rPr>
              <a:t>and Appendix </a:t>
            </a:r>
            <a:r>
              <a:rPr lang="en-US" sz="2000" dirty="0">
                <a:ea typeface="Cambria Math" pitchFamily="18" charset="0"/>
                <a:sym typeface="Wingdings" pitchFamily="2" charset="2"/>
              </a:rPr>
              <a:t>1). Here is the proof:</a:t>
            </a:r>
          </a:p>
          <a:p>
            <a:pPr lvl="1">
              <a:spcBef>
                <a:spcPts val="600"/>
              </a:spcBef>
              <a:spcAft>
                <a:spcPts val="300"/>
              </a:spcAft>
            </a:pPr>
            <a:r>
              <a:rPr lang="en-US" sz="2000" dirty="0">
                <a:ea typeface="Cambria Math" pitchFamily="18" charset="0"/>
                <a:sym typeface="Wingdings" pitchFamily="2" charset="2"/>
              </a:rPr>
              <a:t>Suppose that </a:t>
            </a:r>
            <a:r>
              <a:rPr lang="en-US" sz="2000" i="1" dirty="0"/>
              <a:t>P</a:t>
            </a:r>
            <a:r>
              <a:rPr lang="en-US" sz="2000" dirty="0"/>
              <a:t>(</a:t>
            </a:r>
            <a:r>
              <a:rPr lang="en-US" sz="2000" dirty="0">
                <a:ea typeface="Cambria Math" pitchFamily="18" charset="0"/>
              </a:rPr>
              <a:t>1</a:t>
            </a:r>
            <a:r>
              <a:rPr lang="en-US" sz="2000" dirty="0"/>
              <a:t>) holds and </a:t>
            </a:r>
            <a:r>
              <a:rPr lang="en-US" sz="2000" i="1" dirty="0"/>
              <a:t>P</a:t>
            </a:r>
            <a:r>
              <a:rPr lang="en-US" sz="2000" dirty="0"/>
              <a:t>(</a:t>
            </a:r>
            <a:r>
              <a:rPr lang="en-US" sz="2000" i="1" dirty="0"/>
              <a:t>k</a:t>
            </a:r>
            <a:r>
              <a:rPr lang="en-US" sz="2000" dirty="0"/>
              <a:t>)</a:t>
            </a:r>
            <a:r>
              <a:rPr lang="en-US" sz="2000" i="1" dirty="0"/>
              <a:t> </a:t>
            </a:r>
            <a:r>
              <a:rPr lang="en-US" sz="2000"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 </a:t>
            </a:r>
            <a:r>
              <a:rPr lang="en-US" sz="2000" dirty="0">
                <a:sym typeface="Wingdings" pitchFamily="2" charset="2"/>
              </a:rPr>
              <a:t>+</a:t>
            </a:r>
            <a:r>
              <a:rPr lang="en-US" sz="2000" i="1" dirty="0">
                <a:sym typeface="Wingdings" pitchFamily="2" charset="2"/>
              </a:rPr>
              <a:t> </a:t>
            </a:r>
            <a:r>
              <a:rPr lang="en-US" sz="2000" dirty="0">
                <a:ea typeface="Cambria Math" pitchFamily="18" charset="0"/>
                <a:sym typeface="Wingdings" pitchFamily="2" charset="2"/>
              </a:rPr>
              <a:t>1</a:t>
            </a:r>
            <a:r>
              <a:rPr lang="en-US" sz="2000" dirty="0">
                <a:sym typeface="Wingdings" pitchFamily="2" charset="2"/>
              </a:rPr>
              <a:t>)</a:t>
            </a:r>
            <a:r>
              <a:rPr lang="en-US" sz="2000" dirty="0">
                <a:ea typeface="Cambria Math"/>
                <a:sym typeface="Wingdings" pitchFamily="2" charset="2"/>
              </a:rPr>
              <a:t> is true for all positive integers </a:t>
            </a:r>
            <a:r>
              <a:rPr lang="en-US" sz="2000" i="1" dirty="0">
                <a:ea typeface="Cambria Math"/>
                <a:sym typeface="Wingdings" pitchFamily="2" charset="2"/>
              </a:rPr>
              <a:t>k</a:t>
            </a:r>
            <a:r>
              <a:rPr lang="en-US" sz="2000" dirty="0">
                <a:ea typeface="Cambria Math"/>
                <a:sym typeface="Wingdings" pitchFamily="2" charset="2"/>
              </a:rPr>
              <a:t>. </a:t>
            </a:r>
          </a:p>
          <a:p>
            <a:pPr lvl="1">
              <a:spcBef>
                <a:spcPts val="600"/>
              </a:spcBef>
              <a:spcAft>
                <a:spcPts val="300"/>
              </a:spcAft>
            </a:pPr>
            <a:r>
              <a:rPr lang="en-US" sz="2000" dirty="0">
                <a:ea typeface="Cambria Math"/>
                <a:sym typeface="Wingdings" pitchFamily="2" charset="2"/>
              </a:rPr>
              <a:t>Assume there is at least one positive integer  </a:t>
            </a:r>
            <a:r>
              <a:rPr lang="en-US" sz="2000" i="1" dirty="0">
                <a:ea typeface="Cambria Math"/>
                <a:sym typeface="Wingdings" pitchFamily="2" charset="2"/>
              </a:rPr>
              <a:t>n</a:t>
            </a:r>
            <a:r>
              <a:rPr lang="en-US" sz="2000" dirty="0">
                <a:ea typeface="Cambria Math"/>
                <a:sym typeface="Wingdings" pitchFamily="2" charset="2"/>
              </a:rPr>
              <a:t> for which P(</a:t>
            </a:r>
            <a:r>
              <a:rPr lang="en-US" sz="2000" i="1" dirty="0">
                <a:ea typeface="Cambria Math"/>
                <a:sym typeface="Wingdings" pitchFamily="2" charset="2"/>
              </a:rPr>
              <a:t>n</a:t>
            </a:r>
            <a:r>
              <a:rPr lang="en-US" sz="2000" dirty="0">
                <a:ea typeface="Cambria Math"/>
                <a:sym typeface="Wingdings" pitchFamily="2" charset="2"/>
              </a:rPr>
              <a:t>) is false. Then the set </a:t>
            </a:r>
            <a:r>
              <a:rPr lang="en-US" sz="2000" i="1" dirty="0">
                <a:ea typeface="Cambria Math"/>
                <a:sym typeface="Wingdings" pitchFamily="2" charset="2"/>
              </a:rPr>
              <a:t>S</a:t>
            </a:r>
            <a:r>
              <a:rPr lang="en-US" sz="2000" dirty="0">
                <a:ea typeface="Cambria Math"/>
                <a:sym typeface="Wingdings" pitchFamily="2" charset="2"/>
              </a:rPr>
              <a:t> of positive integers for which P(</a:t>
            </a:r>
            <a:r>
              <a:rPr lang="en-US" sz="2000" i="1" dirty="0">
                <a:ea typeface="Cambria Math"/>
                <a:sym typeface="Wingdings" pitchFamily="2" charset="2"/>
              </a:rPr>
              <a:t>n</a:t>
            </a:r>
            <a:r>
              <a:rPr lang="en-US" sz="2000" dirty="0">
                <a:ea typeface="Cambria Math"/>
                <a:sym typeface="Wingdings" pitchFamily="2" charset="2"/>
              </a:rPr>
              <a:t>) is false is nonempty. </a:t>
            </a:r>
          </a:p>
          <a:p>
            <a:pPr lvl="1">
              <a:spcBef>
                <a:spcPts val="600"/>
              </a:spcBef>
              <a:spcAft>
                <a:spcPts val="300"/>
              </a:spcAft>
            </a:pPr>
            <a:r>
              <a:rPr lang="en-US" sz="2000" dirty="0">
                <a:ea typeface="Cambria Math"/>
                <a:sym typeface="Wingdings" pitchFamily="2" charset="2"/>
              </a:rPr>
              <a:t>By the well-ordering property, </a:t>
            </a:r>
            <a:r>
              <a:rPr lang="en-US" sz="2000" i="1" dirty="0">
                <a:ea typeface="Cambria Math"/>
                <a:sym typeface="Wingdings" pitchFamily="2" charset="2"/>
              </a:rPr>
              <a:t>S</a:t>
            </a:r>
            <a:r>
              <a:rPr lang="en-US" sz="2000" dirty="0">
                <a:ea typeface="Cambria Math"/>
                <a:sym typeface="Wingdings" pitchFamily="2" charset="2"/>
              </a:rPr>
              <a:t> has a least element, say </a:t>
            </a:r>
            <a:r>
              <a:rPr lang="en-US" sz="2000" i="1" dirty="0">
                <a:ea typeface="Cambria Math"/>
                <a:sym typeface="Wingdings" pitchFamily="2" charset="2"/>
              </a:rPr>
              <a:t>m</a:t>
            </a:r>
            <a:r>
              <a:rPr lang="en-US" sz="2000" dirty="0">
                <a:ea typeface="Cambria Math"/>
                <a:sym typeface="Wingdings" pitchFamily="2" charset="2"/>
              </a:rPr>
              <a:t>.</a:t>
            </a:r>
          </a:p>
          <a:p>
            <a:pPr lvl="1">
              <a:spcBef>
                <a:spcPts val="600"/>
              </a:spcBef>
              <a:spcAft>
                <a:spcPts val="300"/>
              </a:spcAft>
            </a:pPr>
            <a:r>
              <a:rPr lang="en-US" sz="2000" dirty="0">
                <a:ea typeface="Cambria Math"/>
                <a:sym typeface="Wingdings" pitchFamily="2" charset="2"/>
              </a:rPr>
              <a:t>We know that </a:t>
            </a:r>
            <a:r>
              <a:rPr lang="en-US" sz="2000" i="1" dirty="0">
                <a:ea typeface="Cambria Math"/>
                <a:sym typeface="Wingdings" pitchFamily="2" charset="2"/>
              </a:rPr>
              <a:t>m</a:t>
            </a:r>
            <a:r>
              <a:rPr lang="en-US" sz="2000" dirty="0">
                <a:ea typeface="Cambria Math"/>
                <a:sym typeface="Wingdings" pitchFamily="2" charset="2"/>
              </a:rPr>
              <a:t> can not be </a:t>
            </a:r>
            <a:r>
              <a:rPr lang="en-US" sz="2000" dirty="0">
                <a:ea typeface="Cambria Math" pitchFamily="18" charset="0"/>
              </a:rPr>
              <a:t>1 </a:t>
            </a:r>
            <a:r>
              <a:rPr lang="en-US" sz="2000" dirty="0">
                <a:ea typeface="Cambria Math" pitchFamily="18" charset="0"/>
                <a:sym typeface="Wingdings" pitchFamily="2" charset="2"/>
              </a:rPr>
              <a:t>since  </a:t>
            </a:r>
            <a:r>
              <a:rPr lang="en-US" sz="2000" i="1" dirty="0"/>
              <a:t>P</a:t>
            </a:r>
            <a:r>
              <a:rPr lang="en-US" sz="2000" dirty="0"/>
              <a:t>(</a:t>
            </a:r>
            <a:r>
              <a:rPr lang="en-US" sz="2000" dirty="0">
                <a:ea typeface="Cambria Math" pitchFamily="18" charset="0"/>
              </a:rPr>
              <a:t>1</a:t>
            </a:r>
            <a:r>
              <a:rPr lang="en-US" sz="2000" dirty="0"/>
              <a:t>) holds. </a:t>
            </a:r>
          </a:p>
          <a:p>
            <a:pPr lvl="1">
              <a:spcBef>
                <a:spcPts val="600"/>
              </a:spcBef>
              <a:spcAft>
                <a:spcPts val="300"/>
              </a:spcAft>
            </a:pPr>
            <a:r>
              <a:rPr lang="en-US" sz="2000" dirty="0"/>
              <a:t>Since </a:t>
            </a:r>
            <a:r>
              <a:rPr lang="en-US" sz="2000" i="1" dirty="0"/>
              <a:t>m</a:t>
            </a:r>
            <a:r>
              <a:rPr lang="en-US" sz="2000" dirty="0"/>
              <a:t> is positive and greater than </a:t>
            </a:r>
            <a:r>
              <a:rPr lang="en-US" sz="2000" dirty="0">
                <a:ea typeface="Cambria Math" pitchFamily="18" charset="0"/>
              </a:rPr>
              <a:t>1</a:t>
            </a:r>
            <a:r>
              <a:rPr lang="en-US" sz="2000" dirty="0"/>
              <a:t>, </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must be a positive integer. Since </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&lt; </a:t>
            </a:r>
            <a:r>
              <a:rPr lang="en-US" sz="2000" i="1" dirty="0">
                <a:ea typeface="Cambria Math"/>
              </a:rPr>
              <a:t>m</a:t>
            </a:r>
            <a:r>
              <a:rPr lang="en-US" sz="2000" dirty="0">
                <a:ea typeface="Cambria Math"/>
              </a:rPr>
              <a:t>, it is not in S, so </a:t>
            </a:r>
            <a:r>
              <a:rPr lang="en-US" sz="2000" i="1" dirty="0">
                <a:ea typeface="Cambria Math"/>
              </a:rPr>
              <a:t>P</a:t>
            </a:r>
            <a:r>
              <a:rPr lang="en-US" sz="2000" dirty="0">
                <a:ea typeface="Cambria Math"/>
              </a:rPr>
              <a:t>(</a:t>
            </a:r>
            <a:r>
              <a:rPr lang="en-US" sz="2000" i="1" dirty="0"/>
              <a:t>m</a:t>
            </a:r>
            <a:r>
              <a:rPr lang="en-US" sz="2000" dirty="0"/>
              <a:t> </a:t>
            </a:r>
            <a:r>
              <a:rPr lang="en-US" sz="2000" dirty="0">
                <a:ea typeface="Cambria Math"/>
              </a:rPr>
              <a:t>− </a:t>
            </a:r>
            <a:r>
              <a:rPr lang="en-US" sz="2000" dirty="0">
                <a:ea typeface="Cambria Math" pitchFamily="18" charset="0"/>
              </a:rPr>
              <a:t>1</a:t>
            </a:r>
            <a:r>
              <a:rPr lang="en-US" sz="2000" dirty="0">
                <a:ea typeface="Cambria Math"/>
              </a:rPr>
              <a:t>) must be true. </a:t>
            </a:r>
          </a:p>
          <a:p>
            <a:pPr lvl="1">
              <a:spcBef>
                <a:spcPts val="600"/>
              </a:spcBef>
              <a:spcAft>
                <a:spcPts val="300"/>
              </a:spcAft>
            </a:pPr>
            <a:r>
              <a:rPr lang="en-US" sz="2000" dirty="0">
                <a:ea typeface="Cambria Math"/>
              </a:rPr>
              <a:t>But then, since the conditional </a:t>
            </a:r>
            <a:r>
              <a:rPr lang="en-US" sz="2000" i="1" dirty="0"/>
              <a:t>P</a:t>
            </a:r>
            <a:r>
              <a:rPr lang="en-US" sz="2000" dirty="0"/>
              <a:t>(</a:t>
            </a:r>
            <a:r>
              <a:rPr lang="en-US" sz="2000" i="1" dirty="0"/>
              <a:t>k</a:t>
            </a:r>
            <a:r>
              <a:rPr lang="en-US" sz="2000" dirty="0"/>
              <a:t>)</a:t>
            </a:r>
            <a:r>
              <a:rPr lang="en-US" sz="2000" i="1" dirty="0"/>
              <a:t> </a:t>
            </a:r>
            <a:r>
              <a:rPr lang="en-US" sz="2000"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 </a:t>
            </a:r>
            <a:r>
              <a:rPr lang="en-US" sz="2000" dirty="0">
                <a:sym typeface="Wingdings" pitchFamily="2" charset="2"/>
              </a:rPr>
              <a:t>+</a:t>
            </a:r>
            <a:r>
              <a:rPr lang="en-US" sz="2000" i="1" dirty="0">
                <a:sym typeface="Wingdings" pitchFamily="2" charset="2"/>
              </a:rPr>
              <a:t> </a:t>
            </a:r>
            <a:r>
              <a:rPr lang="en-US" sz="2000" dirty="0">
                <a:ea typeface="Cambria Math" pitchFamily="18" charset="0"/>
                <a:sym typeface="Wingdings" pitchFamily="2" charset="2"/>
              </a:rPr>
              <a:t>1</a:t>
            </a:r>
            <a:r>
              <a:rPr lang="en-US" sz="2000" dirty="0">
                <a:sym typeface="Wingdings" pitchFamily="2" charset="2"/>
              </a:rPr>
              <a:t>)</a:t>
            </a:r>
            <a:r>
              <a:rPr lang="en-US" sz="2000" dirty="0">
                <a:ea typeface="Cambria Math"/>
                <a:sym typeface="Wingdings" pitchFamily="2" charset="2"/>
              </a:rPr>
              <a:t>  for every positive integer </a:t>
            </a:r>
            <a:r>
              <a:rPr lang="en-US" sz="2000" i="1" dirty="0">
                <a:ea typeface="Cambria Math"/>
                <a:sym typeface="Wingdings" pitchFamily="2" charset="2"/>
              </a:rPr>
              <a:t>k</a:t>
            </a:r>
            <a:r>
              <a:rPr lang="en-US" sz="2000" dirty="0">
                <a:ea typeface="Cambria Math"/>
                <a:sym typeface="Wingdings" pitchFamily="2" charset="2"/>
              </a:rPr>
              <a:t> holds, </a:t>
            </a:r>
            <a:r>
              <a:rPr lang="en-US" sz="2000" i="1" dirty="0"/>
              <a:t>P</a:t>
            </a:r>
            <a:r>
              <a:rPr lang="en-US" sz="2000" dirty="0"/>
              <a:t>(</a:t>
            </a:r>
            <a:r>
              <a:rPr lang="en-US" sz="2000" i="1" dirty="0"/>
              <a:t>m</a:t>
            </a:r>
            <a:r>
              <a:rPr lang="en-US" sz="2000" dirty="0"/>
              <a:t>) must also be true. This contradicts </a:t>
            </a:r>
            <a:r>
              <a:rPr lang="en-US" sz="2000" i="1" dirty="0"/>
              <a:t>P</a:t>
            </a:r>
            <a:r>
              <a:rPr lang="en-US" sz="2000" dirty="0"/>
              <a:t>(</a:t>
            </a:r>
            <a:r>
              <a:rPr lang="en-US" sz="2000" i="1" dirty="0"/>
              <a:t>m</a:t>
            </a:r>
            <a:r>
              <a:rPr lang="en-US" sz="2000" dirty="0"/>
              <a:t>) being false. </a:t>
            </a:r>
          </a:p>
          <a:p>
            <a:pPr lvl="1">
              <a:spcBef>
                <a:spcPts val="600"/>
              </a:spcBef>
              <a:spcAft>
                <a:spcPts val="300"/>
              </a:spcAft>
            </a:pPr>
            <a:r>
              <a:rPr lang="en-US" sz="2000" dirty="0"/>
              <a:t> Hence, </a:t>
            </a:r>
            <a:r>
              <a:rPr lang="en-US" sz="2000" i="1" dirty="0"/>
              <a:t>P</a:t>
            </a:r>
            <a:r>
              <a:rPr lang="en-US" sz="2000" dirty="0"/>
              <a:t>(</a:t>
            </a:r>
            <a:r>
              <a:rPr lang="en-US" sz="2000" i="1" dirty="0"/>
              <a:t>n</a:t>
            </a:r>
            <a:r>
              <a:rPr lang="en-US" sz="2000" dirty="0"/>
              <a:t>) must be true for every positive integer </a:t>
            </a:r>
            <a:r>
              <a:rPr lang="en-US" sz="2000" i="1" dirty="0"/>
              <a:t>n</a:t>
            </a:r>
            <a:r>
              <a:rPr lang="en-US" sz="2000" dirty="0"/>
              <a:t>.</a:t>
            </a:r>
          </a:p>
        </p:txBody>
      </p:sp>
    </p:spTree>
    <p:extLst>
      <p:ext uri="{BB962C8B-B14F-4D97-AF65-F5344CB8AC3E}">
        <p14:creationId xmlns:p14="http://schemas.microsoft.com/office/powerpoint/2010/main" val="37641581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r>
              <a:rPr lang="en-US" sz="1500" dirty="0"/>
              <a:t>2</a:t>
            </a:r>
            <a:r>
              <a:rPr lang="en-IN" dirty="0"/>
              <a:t>- Appendix</a:t>
            </a:r>
          </a:p>
        </p:txBody>
      </p:sp>
      <p:sp>
        <p:nvSpPr>
          <p:cNvPr id="3" name="Content Placeholder 2"/>
          <p:cNvSpPr>
            <a:spLocks noGrp="1"/>
          </p:cNvSpPr>
          <p:nvPr>
            <p:ph idx="1"/>
          </p:nvPr>
        </p:nvSpPr>
        <p:spPr/>
        <p:txBody>
          <a:bodyPr/>
          <a:lstStyle/>
          <a:p>
            <a:r>
              <a:rPr lang="en-US" sz="2400" dirty="0"/>
              <a:t>There are four squares forming together a large square. The right bottom square has a small shaded square inside.</a:t>
            </a:r>
          </a:p>
          <a:p>
            <a:endParaRPr lang="en-US" sz="2400" dirty="0"/>
          </a:p>
          <a:p>
            <a:r>
              <a:rPr lang="en-US" sz="2400" dirty="0"/>
              <a:t>There are four squares forming together a large square, each one has small shaded square inside. In the left top square, the small square is in the bottom right corner. In the right top square, the small square is in the bottom left corner. In the left bottom square, the small square is in the top right corner. Thus, these three small squares form a right </a:t>
            </a:r>
            <a:r>
              <a:rPr lang="en-US" sz="2400" dirty="0" err="1"/>
              <a:t>triomino</a:t>
            </a:r>
            <a:r>
              <a:rPr lang="en-US" sz="2400" dirty="0"/>
              <a:t>.</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738537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 </a:t>
            </a:r>
            <a:r>
              <a:rPr lang="en-IN" dirty="0"/>
              <a:t>- Appendix</a:t>
            </a:r>
          </a:p>
        </p:txBody>
      </p:sp>
      <p:sp>
        <p:nvSpPr>
          <p:cNvPr id="3" name="Content Placeholder 2"/>
          <p:cNvSpPr>
            <a:spLocks noGrp="1"/>
          </p:cNvSpPr>
          <p:nvPr>
            <p:ph idx="1"/>
          </p:nvPr>
        </p:nvSpPr>
        <p:spPr/>
        <p:txBody>
          <a:bodyPr/>
          <a:lstStyle/>
          <a:p>
            <a:r>
              <a:rPr lang="en-US" sz="2400" dirty="0"/>
              <a:t>There are 3 steps of building up rooted trees shown. Basic step contains one vertex which is a root. The first step contains several vertices that are added to the next level. All these vertices are connected to the root. At the second step, the vertices of the previous level are the roots for the added vertices of the next level.</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8978967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 </a:t>
            </a:r>
            <a:r>
              <a:rPr lang="en-IN" dirty="0"/>
              <a:t>- Appendix</a:t>
            </a:r>
          </a:p>
        </p:txBody>
      </p:sp>
      <p:sp>
        <p:nvSpPr>
          <p:cNvPr id="3" name="Content Placeholder 2"/>
          <p:cNvSpPr>
            <a:spLocks noGrp="1"/>
          </p:cNvSpPr>
          <p:nvPr>
            <p:ph idx="1"/>
          </p:nvPr>
        </p:nvSpPr>
        <p:spPr/>
        <p:txBody>
          <a:bodyPr/>
          <a:lstStyle/>
          <a:p>
            <a:r>
              <a:rPr lang="en-US" sz="2400" dirty="0"/>
              <a:t>There are three steps of building up full binary trees shown. The basic step contains one vertex on the first level which is the root. Each next level is located below the previous one. At the first step, two vertices are added to the next level. They are connected to the root forming the right and left branches. At the second step, the vertices of the second level are the roots for the added vertices of the third level. The right and the left branches can be formed in several ways: only from the left vertex, only from the right, or from both vertices.</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583575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r>
              <a:rPr lang="en-US" sz="1500" dirty="0"/>
              <a:t> 2</a:t>
            </a:r>
            <a:r>
              <a:rPr lang="en-US" dirty="0"/>
              <a:t> </a:t>
            </a:r>
            <a:r>
              <a:rPr lang="en-IN" dirty="0"/>
              <a:t>- Appendix</a:t>
            </a:r>
          </a:p>
        </p:txBody>
      </p:sp>
      <p:sp>
        <p:nvSpPr>
          <p:cNvPr id="3" name="Content Placeholder 2"/>
          <p:cNvSpPr>
            <a:spLocks noGrp="1"/>
          </p:cNvSpPr>
          <p:nvPr>
            <p:ph idx="1"/>
          </p:nvPr>
        </p:nvSpPr>
        <p:spPr/>
        <p:txBody>
          <a:bodyPr/>
          <a:lstStyle/>
          <a:p>
            <a:r>
              <a:rPr lang="en-US" sz="2000" dirty="0"/>
              <a:t>There is a binary balanced tree at the top. Its root consists of numbers 8, 2, 4, 6, 9, 7, 10, 1, 5, and 3. At the first step, there are two branches, the left leads to the vertex containing elements 8, 2, 4, 6, and 9. The right one leads to the vertex containing elements 7, 10, 1, 5, and 3. Two branches lead from the vertex 8, 2, 4, 6, 9 . The left one leads to the vertex with the elements 8, 2, 4. The right one leads to the vertex with the elements 6 and 9. Two branches also lead from the vertex 7, 10, 1, 5, and 3. The left one leads to the vertex with the elements 7, 10, 1. The right one leads to the vertex with the elements 5 and 3. Each of the four vertices of the previous level has two branches leading to the vertices of the next level: from 8, 2, 4 to 8, 2 and 4, from 6, 9 to 6 and 9, from 7, 10, 1 to 7, 10 and 1, from 5, 3 to 5 and 3. At the next level there are branches from 8, 2 to 8 and 2, and from 7, 10 to 7 and 10. At the bottom of the picture there is a similar tree, but it is turned upside down. In such vertices where there is more than one element, elements are written in the increasing order from left to right.</a:t>
            </a:r>
            <a:endParaRPr lang="en-IN" sz="20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43027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Remembering How Mathematical Induction Works</a:t>
            </a:r>
            <a:endParaRPr lang="en-US" sz="1500" dirty="0"/>
          </a:p>
        </p:txBody>
      </p:sp>
      <p:sp>
        <p:nvSpPr>
          <p:cNvPr id="9" name="Content Placeholder 2"/>
          <p:cNvSpPr>
            <a:spLocks noGrp="1"/>
          </p:cNvSpPr>
          <p:nvPr>
            <p:ph idx="1"/>
          </p:nvPr>
        </p:nvSpPr>
        <p:spPr>
          <a:xfrm>
            <a:off x="457200" y="1295400"/>
            <a:ext cx="2834640" cy="3474720"/>
          </a:xfrm>
        </p:spPr>
        <p:txBody>
          <a:bodyPr/>
          <a:lstStyle/>
          <a:p>
            <a:r>
              <a:rPr lang="en-US" sz="2000" dirty="0"/>
              <a:t>Consider  an infinite sequence  of dominoes, labeled </a:t>
            </a:r>
            <a:r>
              <a:rPr lang="en-US" sz="2000" dirty="0">
                <a:ea typeface="Cambria Math" pitchFamily="18" charset="0"/>
              </a:rPr>
              <a:t>1,2,3</a:t>
            </a:r>
            <a:r>
              <a:rPr lang="en-US" sz="2000" dirty="0"/>
              <a:t>, …, where each domino is standing.</a:t>
            </a:r>
          </a:p>
          <a:p>
            <a:r>
              <a:rPr lang="en-US" sz="2000" dirty="0"/>
              <a:t>Let </a:t>
            </a:r>
            <a:r>
              <a:rPr lang="en-US" sz="2000" i="1" dirty="0"/>
              <a:t>P</a:t>
            </a:r>
            <a:r>
              <a:rPr lang="en-US" sz="2000" dirty="0"/>
              <a:t>(</a:t>
            </a:r>
            <a:r>
              <a:rPr lang="en-US" sz="2000" i="1" dirty="0"/>
              <a:t>n</a:t>
            </a:r>
            <a:r>
              <a:rPr lang="en-US" sz="2000" dirty="0"/>
              <a:t>) be the proposition that the </a:t>
            </a:r>
            <a:r>
              <a:rPr lang="en-US" sz="2000" i="1" dirty="0"/>
              <a:t>n</a:t>
            </a:r>
            <a:r>
              <a:rPr lang="en-US" sz="2000" dirty="0"/>
              <a:t>th domino is knocked over. </a:t>
            </a:r>
          </a:p>
        </p:txBody>
      </p:sp>
      <p:pic>
        <p:nvPicPr>
          <p:cNvPr id="21" name="Picture 3" descr="Illustrating how mathematical induction works using dominoes."/>
          <p:cNvPicPr>
            <a:picLocks noGrp="1" noChangeAspect="1" noChangeArrowheads="1"/>
          </p:cNvPicPr>
          <p:nvPr>
            <p:ph idx="13"/>
          </p:nvPr>
        </p:nvPicPr>
        <p:blipFill>
          <a:blip r:embed="rId2" cstate="print">
            <a:extLst>
              <a:ext uri="{28A0092B-C50C-407E-A947-70E740481C1C}">
                <a14:useLocalDpi xmlns:a14="http://schemas.microsoft.com/office/drawing/2010/main" val="0"/>
              </a:ext>
            </a:extLst>
          </a:blip>
          <a:stretch>
            <a:fillRect/>
          </a:stretch>
        </p:blipFill>
        <p:spPr bwMode="auto">
          <a:xfrm>
            <a:off x="3200400" y="1523998"/>
            <a:ext cx="2195748" cy="3931920"/>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4"/>
          </p:nvPr>
        </p:nvSpPr>
        <p:spPr>
          <a:xfrm>
            <a:off x="5562600" y="1295400"/>
            <a:ext cx="3383280" cy="3474720"/>
          </a:xfrm>
        </p:spPr>
        <p:txBody>
          <a:bodyPr/>
          <a:lstStyle/>
          <a:p>
            <a:r>
              <a:rPr lang="en-US" sz="2000" dirty="0"/>
              <a:t>We know that the first domino is knocked down, i.e., </a:t>
            </a:r>
            <a:r>
              <a:rPr lang="en-US" sz="2000" i="1" dirty="0"/>
              <a:t>P</a:t>
            </a:r>
            <a:r>
              <a:rPr lang="en-US" sz="2000" dirty="0"/>
              <a:t>(</a:t>
            </a:r>
            <a:r>
              <a:rPr lang="en-US" sz="2000" dirty="0">
                <a:ea typeface="Cambria Math" pitchFamily="18" charset="0"/>
              </a:rPr>
              <a:t>1</a:t>
            </a:r>
            <a:r>
              <a:rPr lang="en-US" sz="2000" dirty="0"/>
              <a:t>) is true .</a:t>
            </a:r>
          </a:p>
          <a:p>
            <a:r>
              <a:rPr lang="en-US" sz="2000" dirty="0"/>
              <a:t>We also know that  if  whenever the </a:t>
            </a:r>
            <a:r>
              <a:rPr lang="en-US" sz="2000" i="1" dirty="0"/>
              <a:t>k</a:t>
            </a:r>
            <a:r>
              <a:rPr lang="en-US" sz="2000" dirty="0"/>
              <a:t>th domino is knocked over, it knocks over the (</a:t>
            </a:r>
            <a:r>
              <a:rPr lang="en-US" sz="2000" i="1" dirty="0"/>
              <a:t>k</a:t>
            </a:r>
            <a:r>
              <a:rPr lang="en-US" sz="2000" dirty="0"/>
              <a:t> + </a:t>
            </a:r>
            <a:r>
              <a:rPr lang="en-US" sz="2000" dirty="0">
                <a:ea typeface="Cambria Math" pitchFamily="18" charset="0"/>
              </a:rPr>
              <a:t>1</a:t>
            </a:r>
            <a:r>
              <a:rPr lang="en-US" sz="2000" dirty="0"/>
              <a:t>)</a:t>
            </a:r>
            <a:r>
              <a:rPr lang="en-US" sz="2000" dirty="0" err="1"/>
              <a:t>st</a:t>
            </a:r>
            <a:r>
              <a:rPr lang="en-US" sz="2000" dirty="0"/>
              <a:t> domino, </a:t>
            </a:r>
            <a:r>
              <a:rPr lang="en-US" sz="2000" dirty="0" err="1"/>
              <a:t>i.e</a:t>
            </a:r>
            <a:r>
              <a:rPr lang="en-US" sz="2000" dirty="0"/>
              <a:t>, </a:t>
            </a:r>
            <a:r>
              <a:rPr lang="en-US" sz="2000" i="1" dirty="0"/>
              <a:t>P</a:t>
            </a:r>
            <a:r>
              <a:rPr lang="en-US" sz="2000" dirty="0"/>
              <a:t>(</a:t>
            </a:r>
            <a:r>
              <a:rPr lang="en-US" sz="2000" i="1" dirty="0"/>
              <a:t>k</a:t>
            </a:r>
            <a:r>
              <a:rPr lang="en-US" sz="2000" dirty="0"/>
              <a:t>)</a:t>
            </a:r>
            <a:r>
              <a:rPr lang="en-US" sz="2000" i="1" dirty="0"/>
              <a:t> </a:t>
            </a:r>
            <a:r>
              <a:rPr lang="en-US" sz="2000" i="1" dirty="0">
                <a:ea typeface="Cambria Math"/>
                <a:sym typeface="Wingdings" pitchFamily="2" charset="2"/>
              </a:rPr>
              <a:t>→</a:t>
            </a:r>
            <a:r>
              <a:rPr lang="en-US" sz="2000" i="1" dirty="0">
                <a:sym typeface="Wingdings" pitchFamily="2" charset="2"/>
              </a:rPr>
              <a:t> P</a:t>
            </a:r>
            <a:r>
              <a:rPr lang="en-US" sz="2000" dirty="0">
                <a:sym typeface="Wingdings" pitchFamily="2" charset="2"/>
              </a:rPr>
              <a:t>(</a:t>
            </a:r>
            <a:r>
              <a:rPr lang="en-US" sz="2000" i="1" dirty="0">
                <a:sym typeface="Wingdings" pitchFamily="2" charset="2"/>
              </a:rPr>
              <a:t>k</a:t>
            </a:r>
            <a:r>
              <a:rPr lang="en-US" sz="2000" dirty="0">
                <a:sym typeface="Wingdings" pitchFamily="2" charset="2"/>
              </a:rPr>
              <a:t> + </a:t>
            </a:r>
            <a:r>
              <a:rPr lang="en-US" sz="2000" dirty="0">
                <a:ea typeface="Cambria Math" pitchFamily="18" charset="0"/>
                <a:sym typeface="Wingdings" pitchFamily="2" charset="2"/>
              </a:rPr>
              <a:t>1</a:t>
            </a:r>
            <a:r>
              <a:rPr lang="en-US" sz="2000" dirty="0">
                <a:sym typeface="Wingdings" pitchFamily="2" charset="2"/>
              </a:rPr>
              <a:t>) is true for all positive integers </a:t>
            </a:r>
            <a:r>
              <a:rPr lang="en-US" sz="2000" i="1" dirty="0">
                <a:sym typeface="Wingdings" pitchFamily="2" charset="2"/>
              </a:rPr>
              <a:t>k</a:t>
            </a:r>
            <a:r>
              <a:rPr lang="en-US" sz="2000" dirty="0">
                <a:sym typeface="Wingdings" pitchFamily="2" charset="2"/>
              </a:rPr>
              <a:t>.</a:t>
            </a:r>
          </a:p>
        </p:txBody>
      </p:sp>
      <p:sp>
        <p:nvSpPr>
          <p:cNvPr id="11" name="Content Placeholder 5"/>
          <p:cNvSpPr>
            <a:spLocks noGrp="1"/>
          </p:cNvSpPr>
          <p:nvPr>
            <p:ph idx="15"/>
          </p:nvPr>
        </p:nvSpPr>
        <p:spPr>
          <a:xfrm>
            <a:off x="4876800" y="5410200"/>
            <a:ext cx="4114800" cy="1143000"/>
          </a:xfrm>
        </p:spPr>
        <p:txBody>
          <a:bodyPr/>
          <a:lstStyle/>
          <a:p>
            <a:pPr>
              <a:spcAft>
                <a:spcPts val="1200"/>
              </a:spcAft>
            </a:pPr>
            <a:r>
              <a:rPr lang="en-US" sz="2000" dirty="0"/>
              <a:t>Hence, all dominos are knocked over.</a:t>
            </a:r>
          </a:p>
          <a:p>
            <a:pPr>
              <a:spcAft>
                <a:spcPts val="1200"/>
              </a:spcAft>
            </a:pPr>
            <a:r>
              <a:rPr lang="en-US" sz="2000" i="1" dirty="0"/>
              <a:t>P</a:t>
            </a:r>
            <a:r>
              <a:rPr lang="en-US" sz="2000" dirty="0"/>
              <a:t>(</a:t>
            </a:r>
            <a:r>
              <a:rPr lang="en-US" sz="2000" i="1" dirty="0"/>
              <a:t>n</a:t>
            </a:r>
            <a:r>
              <a:rPr lang="en-US" sz="2000" dirty="0"/>
              <a:t>) is true for all positive integers </a:t>
            </a:r>
            <a:r>
              <a:rPr lang="en-US" sz="2000" i="1" dirty="0"/>
              <a:t>n</a:t>
            </a:r>
            <a:r>
              <a:rPr lang="en-US" sz="2000" dirty="0"/>
              <a:t>.</a:t>
            </a:r>
          </a:p>
        </p:txBody>
      </p:sp>
      <p:sp>
        <p:nvSpPr>
          <p:cNvPr id="10" name="Text Placeholder 6"/>
          <p:cNvSpPr>
            <a:spLocks noGrp="1"/>
          </p:cNvSpPr>
          <p:nvPr>
            <p:ph type="body" sz="quarter" idx="16"/>
          </p:nvPr>
        </p:nvSpPr>
        <p:spPr>
          <a:xfrm>
            <a:off x="3465576" y="6477000"/>
            <a:ext cx="2212848" cy="182880"/>
          </a:xfrm>
        </p:spPr>
        <p:txBody>
          <a:bodyPr/>
          <a:lstStyle/>
          <a:p>
            <a:r>
              <a:rPr lang="en-IN" sz="1200" dirty="0">
                <a:hlinkClick r:id="rId3" action="ppaction://hlinksldjump"/>
              </a:rPr>
              <a:t>Jump to long description</a:t>
            </a:r>
            <a:endParaRPr lang="en-IN" sz="1200" dirty="0"/>
          </a:p>
        </p:txBody>
      </p:sp>
    </p:spTree>
    <p:extLst>
      <p:ext uri="{BB962C8B-B14F-4D97-AF65-F5344CB8AC3E}">
        <p14:creationId xmlns:p14="http://schemas.microsoft.com/office/powerpoint/2010/main" val="4207219152"/>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4201</TotalTime>
  <Words>8730</Words>
  <Application>Microsoft Office PowerPoint</Application>
  <PresentationFormat>On-screen Show (4:3)</PresentationFormat>
  <Paragraphs>546</Paragraphs>
  <Slides>83</Slides>
  <Notes>0</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2</vt:i4>
      </vt:variant>
      <vt:variant>
        <vt:lpstr>Slide Titles</vt:lpstr>
      </vt:variant>
      <vt:variant>
        <vt:i4>83</vt:i4>
      </vt:variant>
    </vt:vector>
  </HeadingPairs>
  <TitlesOfParts>
    <vt:vector size="102" baseType="lpstr">
      <vt:lpstr>Arial</vt:lpstr>
      <vt:lpstr>ArumSans Bold</vt:lpstr>
      <vt:lpstr>ArumSans Regular</vt:lpstr>
      <vt:lpstr>Calibri</vt:lpstr>
      <vt:lpstr>Cambria Math</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MathType 6.0 Equation</vt:lpstr>
      <vt:lpstr>Induction and recursion</vt:lpstr>
      <vt:lpstr>Chapter Summary</vt:lpstr>
      <vt:lpstr>Mathematical Induction</vt:lpstr>
      <vt:lpstr>Section Summary 1</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Inequalities1</vt:lpstr>
      <vt:lpstr>Proving Inequalities2</vt:lpstr>
      <vt:lpstr>Proving Divisibility Results</vt:lpstr>
      <vt:lpstr>Number of Subsets of a Finite Set1</vt:lpstr>
      <vt:lpstr>Number of Subsets of a Finite Set2</vt:lpstr>
      <vt:lpstr>Tiling Checkerboards1</vt:lpstr>
      <vt:lpstr>Tiling Checkerboards2</vt:lpstr>
      <vt:lpstr>An Incorrect “Proof” by Mathematical Induction1</vt:lpstr>
      <vt:lpstr>An Incorrect “Proof” by Mathematical Induction2</vt:lpstr>
      <vt:lpstr> Guidelines: Mathematical Induction Proofs</vt:lpstr>
      <vt:lpstr>Strong Induction and Well-Ordering</vt:lpstr>
      <vt:lpstr>Section Summary 2</vt:lpstr>
      <vt:lpstr>Strong Induction</vt:lpstr>
      <vt:lpstr>Strong Induction and the Infinite Ladder</vt:lpstr>
      <vt:lpstr>Proof using Strong Induction 1</vt:lpstr>
      <vt:lpstr>Which Form of Induction Should Be Used?</vt:lpstr>
      <vt:lpstr>Completion of the proof of the Fundamental Theorem of Arithmetic</vt:lpstr>
      <vt:lpstr>Proof using Strong Induction 2</vt:lpstr>
      <vt:lpstr>Proof of Same Example using Mathematical Induction</vt:lpstr>
      <vt:lpstr>Well-Ordering Property1</vt:lpstr>
      <vt:lpstr>Well-Ordering Property2</vt:lpstr>
      <vt:lpstr>Recursive Definitions and Structural Induction</vt:lpstr>
      <vt:lpstr>Section Summary 3</vt:lpstr>
      <vt:lpstr>Recursively Defined Functions1</vt:lpstr>
      <vt:lpstr>Recursively Defined Functions2</vt:lpstr>
      <vt:lpstr>Recursively Defined Functions3</vt:lpstr>
      <vt:lpstr>Fibonacci Numbers 1</vt:lpstr>
      <vt:lpstr>Fibonacci Numbers 2</vt:lpstr>
      <vt:lpstr>Lamé’s Theorem 1</vt:lpstr>
      <vt:lpstr>Lamé’s Theorem 2</vt:lpstr>
      <vt:lpstr>Recursively Defined Sets and Structures 1</vt:lpstr>
      <vt:lpstr>Recursively Defined Sets and Structures 2</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 1</vt:lpstr>
      <vt:lpstr>Building Up Full Binary Trees</vt:lpstr>
      <vt:lpstr>Induction and Recursively Defined Sets</vt:lpstr>
      <vt:lpstr>Structural Induction</vt:lpstr>
      <vt:lpstr>Full Binary Trees 2</vt:lpstr>
      <vt:lpstr>Structural Induction and Binary Trees</vt:lpstr>
      <vt:lpstr>Generalized Induction 1</vt:lpstr>
      <vt:lpstr>Generalized Induction 2</vt:lpstr>
      <vt:lpstr>Recursive Algorithms </vt:lpstr>
      <vt:lpstr>Section Summary 4</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 1</vt:lpstr>
      <vt:lpstr>Merge Sort 2</vt:lpstr>
      <vt:lpstr>Recursive Merge Sort 1</vt:lpstr>
      <vt:lpstr>Recursive Merge Sort 2</vt:lpstr>
      <vt:lpstr>Merging Two Lists</vt:lpstr>
      <vt:lpstr>Complexity of Merge Sort 1</vt:lpstr>
      <vt:lpstr>Complexity of Merge Sort 2</vt:lpstr>
      <vt:lpstr>Appendix of Image Long Descriptions</vt:lpstr>
      <vt:lpstr>Climbing an Infinite Ladder- Appendix</vt:lpstr>
      <vt:lpstr>Remembering How Mathematical Induction Works- Appendix</vt:lpstr>
      <vt:lpstr>Number of Subsets of a Finite Set2- Appendix</vt:lpstr>
      <vt:lpstr>Tiling Checkerboards1- Appendix</vt:lpstr>
      <vt:lpstr>Tiling Checkerboards2- Appendix</vt:lpstr>
      <vt:lpstr>Building Up Rooted Trees - Appendix</vt:lpstr>
      <vt:lpstr>Building Up Full Binary Trees - Appendix</vt:lpstr>
      <vt:lpstr>Merge Sort 2 -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545</cp:revision>
  <dcterms:created xsi:type="dcterms:W3CDTF">2017-12-05T17:18:18Z</dcterms:created>
  <dcterms:modified xsi:type="dcterms:W3CDTF">2018-08-13T18:09:23Z</dcterms:modified>
</cp:coreProperties>
</file>