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82"/>
  </p:notesMasterIdLst>
  <p:handoutMasterIdLst>
    <p:handoutMasterId r:id="rId83"/>
  </p:handoutMasterIdLst>
  <p:sldIdLst>
    <p:sldId id="273" r:id="rId10"/>
    <p:sldId id="276" r:id="rId11"/>
    <p:sldId id="414" r:id="rId12"/>
    <p:sldId id="419" r:id="rId13"/>
    <p:sldId id="415" r:id="rId14"/>
    <p:sldId id="416" r:id="rId15"/>
    <p:sldId id="420" r:id="rId16"/>
    <p:sldId id="417" r:id="rId17"/>
    <p:sldId id="421" r:id="rId18"/>
    <p:sldId id="422" r:id="rId19"/>
    <p:sldId id="418" r:id="rId20"/>
    <p:sldId id="423" r:id="rId21"/>
    <p:sldId id="424" r:id="rId22"/>
    <p:sldId id="425" r:id="rId23"/>
    <p:sldId id="426" r:id="rId24"/>
    <p:sldId id="427" r:id="rId25"/>
    <p:sldId id="428" r:id="rId26"/>
    <p:sldId id="429" r:id="rId27"/>
    <p:sldId id="430" r:id="rId28"/>
    <p:sldId id="431" r:id="rId29"/>
    <p:sldId id="432" r:id="rId30"/>
    <p:sldId id="478" r:id="rId31"/>
    <p:sldId id="433" r:id="rId32"/>
    <p:sldId id="434" r:id="rId33"/>
    <p:sldId id="435" r:id="rId34"/>
    <p:sldId id="479" r:id="rId35"/>
    <p:sldId id="480" r:id="rId36"/>
    <p:sldId id="481" r:id="rId37"/>
    <p:sldId id="436" r:id="rId38"/>
    <p:sldId id="437" r:id="rId39"/>
    <p:sldId id="438" r:id="rId40"/>
    <p:sldId id="439" r:id="rId41"/>
    <p:sldId id="440" r:id="rId42"/>
    <p:sldId id="441" r:id="rId43"/>
    <p:sldId id="442" r:id="rId44"/>
    <p:sldId id="482" r:id="rId45"/>
    <p:sldId id="444" r:id="rId46"/>
    <p:sldId id="445" r:id="rId47"/>
    <p:sldId id="446" r:id="rId48"/>
    <p:sldId id="447" r:id="rId49"/>
    <p:sldId id="483" r:id="rId50"/>
    <p:sldId id="484" r:id="rId51"/>
    <p:sldId id="485" r:id="rId52"/>
    <p:sldId id="486" r:id="rId53"/>
    <p:sldId id="487" r:id="rId54"/>
    <p:sldId id="488" r:id="rId55"/>
    <p:sldId id="489" r:id="rId56"/>
    <p:sldId id="490" r:id="rId57"/>
    <p:sldId id="491" r:id="rId58"/>
    <p:sldId id="492" r:id="rId59"/>
    <p:sldId id="493" r:id="rId60"/>
    <p:sldId id="494" r:id="rId61"/>
    <p:sldId id="495" r:id="rId62"/>
    <p:sldId id="496" r:id="rId63"/>
    <p:sldId id="497" r:id="rId64"/>
    <p:sldId id="498" r:id="rId65"/>
    <p:sldId id="499" r:id="rId66"/>
    <p:sldId id="500" r:id="rId67"/>
    <p:sldId id="501" r:id="rId68"/>
    <p:sldId id="502" r:id="rId69"/>
    <p:sldId id="503" r:id="rId70"/>
    <p:sldId id="504" r:id="rId71"/>
    <p:sldId id="505" r:id="rId72"/>
    <p:sldId id="506" r:id="rId73"/>
    <p:sldId id="507" r:id="rId74"/>
    <p:sldId id="508" r:id="rId75"/>
    <p:sldId id="509" r:id="rId76"/>
    <p:sldId id="510" r:id="rId77"/>
    <p:sldId id="511" r:id="rId78"/>
    <p:sldId id="512" r:id="rId79"/>
    <p:sldId id="513" r:id="rId80"/>
    <p:sldId id="514"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04617B"/>
    <a:srgbClr val="505050"/>
    <a:srgbClr val="1A58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5" autoAdjust="0"/>
    <p:restoredTop sz="95706" autoAdjust="0"/>
  </p:normalViewPr>
  <p:slideViewPr>
    <p:cSldViewPr>
      <p:cViewPr varScale="1">
        <p:scale>
          <a:sx n="52" d="100"/>
          <a:sy n="52" d="100"/>
        </p:scale>
        <p:origin x="156" y="7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notesMaster" Target="notesMasters/notesMaster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handoutMaster" Target="handoutMasters/handoutMaster1.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9</a:t>
            </a:fld>
            <a:endParaRPr lang="en-US"/>
          </a:p>
        </p:txBody>
      </p:sp>
    </p:spTree>
    <p:extLst>
      <p:ext uri="{BB962C8B-B14F-4D97-AF65-F5344CB8AC3E}">
        <p14:creationId xmlns:p14="http://schemas.microsoft.com/office/powerpoint/2010/main" val="205415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45</a:t>
            </a:fld>
            <a:endParaRPr lang="en-US"/>
          </a:p>
        </p:txBody>
      </p:sp>
    </p:spTree>
    <p:extLst>
      <p:ext uri="{BB962C8B-B14F-4D97-AF65-F5344CB8AC3E}">
        <p14:creationId xmlns:p14="http://schemas.microsoft.com/office/powerpoint/2010/main" val="125577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image" Target="../media/image10.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5.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6.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6.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7.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0.bin"/><Relationship Id="rId4" Type="http://schemas.openxmlformats.org/officeDocument/2006/relationships/image" Target="../media/image1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6.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6.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5.wmf"/><Relationship Id="rId2" Type="http://schemas.openxmlformats.org/officeDocument/2006/relationships/slideLayout" Target="../slideLayouts/slideLayout28.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7.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18.bin"/><Relationship Id="rId4" Type="http://schemas.openxmlformats.org/officeDocument/2006/relationships/image" Target="../media/image2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6.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29.wmf"/></Relationships>
</file>

<file path=ppt/slides/_rels/slide48.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7.bin"/><Relationship Id="rId18" Type="http://schemas.openxmlformats.org/officeDocument/2006/relationships/image" Target="../media/image38.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5.wmf"/><Relationship Id="rId17" Type="http://schemas.openxmlformats.org/officeDocument/2006/relationships/oleObject" Target="../embeddings/oleObject29.bin"/><Relationship Id="rId2" Type="http://schemas.openxmlformats.org/officeDocument/2006/relationships/slideLayout" Target="../slideLayouts/slideLayout30.xml"/><Relationship Id="rId16" Type="http://schemas.openxmlformats.org/officeDocument/2006/relationships/image" Target="../media/image37.wmf"/><Relationship Id="rId1" Type="http://schemas.openxmlformats.org/officeDocument/2006/relationships/vmlDrawing" Target="../drawings/vmlDrawing15.vml"/><Relationship Id="rId6" Type="http://schemas.openxmlformats.org/officeDocument/2006/relationships/image" Target="../media/image32.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5.bin"/><Relationship Id="rId14" Type="http://schemas.openxmlformats.org/officeDocument/2006/relationships/image" Target="../media/image36.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5.bin"/><Relationship Id="rId3" Type="http://schemas.openxmlformats.org/officeDocument/2006/relationships/image" Target="../media/image44.jpg"/><Relationship Id="rId7" Type="http://schemas.openxmlformats.org/officeDocument/2006/relationships/image" Target="../media/image40.wmf"/><Relationship Id="rId12" Type="http://schemas.openxmlformats.org/officeDocument/2006/relationships/image" Target="../media/image42.wmf"/><Relationship Id="rId2" Type="http://schemas.openxmlformats.org/officeDocument/2006/relationships/slideLayout" Target="../slideLayouts/slideLayout30.xml"/><Relationship Id="rId1" Type="http://schemas.openxmlformats.org/officeDocument/2006/relationships/vmlDrawing" Target="../drawings/vmlDrawing16.vml"/><Relationship Id="rId6" Type="http://schemas.openxmlformats.org/officeDocument/2006/relationships/oleObject" Target="../embeddings/oleObject31.bin"/><Relationship Id="rId11" Type="http://schemas.openxmlformats.org/officeDocument/2006/relationships/oleObject" Target="../embeddings/oleObject34.bin"/><Relationship Id="rId5" Type="http://schemas.openxmlformats.org/officeDocument/2006/relationships/image" Target="../media/image39.wmf"/><Relationship Id="rId15" Type="http://schemas.openxmlformats.org/officeDocument/2006/relationships/image" Target="../media/image43.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41.wmf"/><Relationship Id="rId14" Type="http://schemas.openxmlformats.org/officeDocument/2006/relationships/oleObject" Target="../embeddings/oleObject3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slideLayout" Target="../slideLayouts/slideLayout28.xml"/><Relationship Id="rId1" Type="http://schemas.openxmlformats.org/officeDocument/2006/relationships/vmlDrawing" Target="../drawings/vmlDrawing17.vml"/><Relationship Id="rId6" Type="http://schemas.openxmlformats.org/officeDocument/2006/relationships/slide" Target="slide71.xml"/><Relationship Id="rId5" Type="http://schemas.openxmlformats.org/officeDocument/2006/relationships/image" Target="../media/image45.wmf"/><Relationship Id="rId4" Type="http://schemas.openxmlformats.org/officeDocument/2006/relationships/oleObject" Target="../embeddings/oleObject3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slideLayout" Target="../slideLayouts/slideLayout27.xml"/><Relationship Id="rId1" Type="http://schemas.openxmlformats.org/officeDocument/2006/relationships/vmlDrawing" Target="../drawings/vmlDrawing18.vml"/><Relationship Id="rId6" Type="http://schemas.openxmlformats.org/officeDocument/2006/relationships/slide" Target="slide72.xml"/><Relationship Id="rId5" Type="http://schemas.openxmlformats.org/officeDocument/2006/relationships/image" Target="../media/image48.wmf"/><Relationship Id="rId4" Type="http://schemas.openxmlformats.org/officeDocument/2006/relationships/oleObject" Target="../embeddings/oleObject3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6.xml"/><Relationship Id="rId1" Type="http://schemas.openxmlformats.org/officeDocument/2006/relationships/vmlDrawing" Target="../drawings/vmlDrawing19.vml"/><Relationship Id="rId4" Type="http://schemas.openxmlformats.org/officeDocument/2006/relationships/image" Target="../media/image50.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7.xml"/><Relationship Id="rId1" Type="http://schemas.openxmlformats.org/officeDocument/2006/relationships/vmlDrawing" Target="../drawings/vmlDrawing20.vml"/><Relationship Id="rId6" Type="http://schemas.openxmlformats.org/officeDocument/2006/relationships/image" Target="../media/image52.wmf"/><Relationship Id="rId5" Type="http://schemas.openxmlformats.org/officeDocument/2006/relationships/oleObject" Target="../embeddings/oleObject41.bin"/><Relationship Id="rId4" Type="http://schemas.openxmlformats.org/officeDocument/2006/relationships/image" Target="../media/image51.wmf"/></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7.xml"/><Relationship Id="rId1" Type="http://schemas.openxmlformats.org/officeDocument/2006/relationships/vmlDrawing" Target="../drawings/vmlDrawing21.vml"/><Relationship Id="rId5" Type="http://schemas.openxmlformats.org/officeDocument/2006/relationships/image" Target="../media/image53.wmf"/><Relationship Id="rId4" Type="http://schemas.openxmlformats.org/officeDocument/2006/relationships/oleObject" Target="../embeddings/oleObject42.bin"/></Relationships>
</file>

<file path=ppt/slides/_rels/slide5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5.xml"/><Relationship Id="rId1" Type="http://schemas.openxmlformats.org/officeDocument/2006/relationships/vmlDrawing" Target="../drawings/vmlDrawing22.vml"/><Relationship Id="rId6" Type="http://schemas.openxmlformats.org/officeDocument/2006/relationships/image" Target="../media/image56.wmf"/><Relationship Id="rId5" Type="http://schemas.openxmlformats.org/officeDocument/2006/relationships/oleObject" Target="../embeddings/oleObject44.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6.bin"/></Relationships>
</file>

<file path=ppt/slides/_rels/slide6.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6.xml"/><Relationship Id="rId1" Type="http://schemas.openxmlformats.org/officeDocument/2006/relationships/vmlDrawing" Target="../drawings/vmlDrawing23.vml"/><Relationship Id="rId4" Type="http://schemas.openxmlformats.org/officeDocument/2006/relationships/image" Target="../media/image5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6.xml"/><Relationship Id="rId1" Type="http://schemas.openxmlformats.org/officeDocument/2006/relationships/vmlDrawing" Target="../drawings/vmlDrawing24.vml"/><Relationship Id="rId6" Type="http://schemas.openxmlformats.org/officeDocument/2006/relationships/image" Target="../media/image61.wmf"/><Relationship Id="rId5" Type="http://schemas.openxmlformats.org/officeDocument/2006/relationships/oleObject" Target="../embeddings/oleObject49.bin"/><Relationship Id="rId4" Type="http://schemas.openxmlformats.org/officeDocument/2006/relationships/image" Target="../media/image60.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Counting</a:t>
            </a:r>
          </a:p>
        </p:txBody>
      </p:sp>
      <p:sp>
        <p:nvSpPr>
          <p:cNvPr id="6" name="Subtitle 2"/>
          <p:cNvSpPr>
            <a:spLocks noGrp="1"/>
          </p:cNvSpPr>
          <p:nvPr>
            <p:ph type="subTitle" idx="1"/>
          </p:nvPr>
        </p:nvSpPr>
        <p:spPr/>
        <p:txBody>
          <a:bodyPr/>
          <a:lstStyle/>
          <a:p>
            <a:r>
              <a:rPr lang="fr-FR" dirty="0"/>
              <a:t>Chapter 6</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Rule in Terms of Sets</a:t>
            </a:r>
          </a:p>
        </p:txBody>
      </p:sp>
      <p:sp>
        <p:nvSpPr>
          <p:cNvPr id="5" name="Content Placeholder 2"/>
          <p:cNvSpPr>
            <a:spLocks noGrp="1"/>
          </p:cNvSpPr>
          <p:nvPr>
            <p:ph idx="1"/>
          </p:nvPr>
        </p:nvSpPr>
        <p:spPr>
          <a:xfrm>
            <a:off x="457200" y="1295400"/>
            <a:ext cx="8229600" cy="3962400"/>
          </a:xfrm>
        </p:spPr>
        <p:txBody>
          <a:bodyPr/>
          <a:lstStyle/>
          <a:p>
            <a:r>
              <a:rPr lang="en-US" sz="2800" dirty="0"/>
              <a:t>If </a:t>
            </a:r>
            <a:r>
              <a:rPr lang="en-US" sz="2800" i="1" dirty="0"/>
              <a:t>A</a:t>
            </a:r>
            <a:r>
              <a:rPr lang="en-US" sz="2800" baseline="-25000" dirty="0">
                <a:ea typeface="Cambria Math" pitchFamily="18" charset="0"/>
              </a:rPr>
              <a:t>1</a:t>
            </a:r>
            <a:r>
              <a:rPr lang="en-US" sz="2800" dirty="0">
                <a:ea typeface="Cambria Math" pitchFamily="18" charset="0"/>
              </a:rPr>
              <a:t>,</a:t>
            </a:r>
            <a:r>
              <a:rPr lang="en-US" sz="2800" dirty="0">
                <a:ea typeface="Cambria Math"/>
              </a:rPr>
              <a:t> </a:t>
            </a:r>
            <a:r>
              <a:rPr lang="en-US" sz="2800" i="1" dirty="0"/>
              <a:t>A</a:t>
            </a:r>
            <a:r>
              <a:rPr lang="en-US" sz="2800" baseline="-25000" dirty="0">
                <a:ea typeface="Cambria Math" pitchFamily="18" charset="0"/>
              </a:rPr>
              <a:t>2</a:t>
            </a:r>
            <a:r>
              <a:rPr lang="en-US" sz="2800" dirty="0">
                <a:ea typeface="Cambria Math" pitchFamily="18" charset="0"/>
              </a:rPr>
              <a:t>,</a:t>
            </a:r>
            <a:r>
              <a:rPr lang="en-US" sz="2800" dirty="0">
                <a:ea typeface="Cambria Math"/>
              </a:rPr>
              <a:t> … , </a:t>
            </a:r>
            <a:r>
              <a:rPr lang="en-US" sz="2800" i="1" dirty="0"/>
              <a:t>A</a:t>
            </a:r>
            <a:r>
              <a:rPr lang="en-US" sz="2800" i="1" baseline="-25000" dirty="0">
                <a:ea typeface="Cambria Math" pitchFamily="18" charset="0"/>
              </a:rPr>
              <a:t>m</a:t>
            </a:r>
            <a:r>
              <a:rPr lang="en-US" sz="2800" dirty="0"/>
              <a:t> are finite sets, then the number of elements in the Cartesian product of these sets is the product of the number of elements of each set.</a:t>
            </a:r>
          </a:p>
          <a:p>
            <a:r>
              <a:rPr lang="en-US" sz="2800" dirty="0"/>
              <a:t>The task of choosing an element in the Cartesian product </a:t>
            </a:r>
            <a:r>
              <a:rPr lang="en-US" sz="2800" i="1" dirty="0"/>
              <a:t>A</a:t>
            </a:r>
            <a:r>
              <a:rPr lang="en-US" sz="2800" baseline="-25000" dirty="0">
                <a:ea typeface="Cambria Math" pitchFamily="18" charset="0"/>
              </a:rPr>
              <a:t>1</a:t>
            </a:r>
            <a:r>
              <a:rPr lang="en-US" sz="2800" dirty="0">
                <a:ea typeface="Cambria Math" pitchFamily="18" charset="0"/>
              </a:rPr>
              <a:t> </a:t>
            </a:r>
            <a:r>
              <a:rPr lang="en-US" sz="2800" dirty="0">
                <a:ea typeface="Cambria Math"/>
              </a:rPr>
              <a:t>⨉ </a:t>
            </a:r>
            <a:r>
              <a:rPr lang="en-US" sz="2800" i="1" dirty="0"/>
              <a:t>A</a:t>
            </a:r>
            <a:r>
              <a:rPr lang="en-US" sz="2800" baseline="-25000" dirty="0">
                <a:ea typeface="Cambria Math" pitchFamily="18" charset="0"/>
              </a:rPr>
              <a:t>2</a:t>
            </a:r>
            <a:r>
              <a:rPr lang="en-US" sz="2800" dirty="0">
                <a:ea typeface="Cambria Math" pitchFamily="18" charset="0"/>
              </a:rPr>
              <a:t> </a:t>
            </a:r>
            <a:r>
              <a:rPr lang="en-US" sz="2800" dirty="0">
                <a:ea typeface="Cambria Math"/>
              </a:rPr>
              <a:t>⨉ ∙∙∙ ⨉ </a:t>
            </a:r>
            <a:r>
              <a:rPr lang="en-US" sz="2800" i="1" dirty="0"/>
              <a:t>A</a:t>
            </a:r>
            <a:r>
              <a:rPr lang="en-US" sz="2800" i="1" baseline="-25000" dirty="0">
                <a:ea typeface="Cambria Math" pitchFamily="18" charset="0"/>
              </a:rPr>
              <a:t>m</a:t>
            </a:r>
            <a:r>
              <a:rPr lang="en-US" sz="2800" dirty="0"/>
              <a:t> is done by choosing an element in </a:t>
            </a:r>
            <a:r>
              <a:rPr lang="en-US" sz="2800" i="1" dirty="0"/>
              <a:t>A</a:t>
            </a:r>
            <a:r>
              <a:rPr lang="en-US" sz="2800" baseline="-25000" dirty="0">
                <a:ea typeface="Cambria Math" pitchFamily="18" charset="0"/>
              </a:rPr>
              <a:t>1</a:t>
            </a:r>
            <a:r>
              <a:rPr lang="en-US" sz="2800" dirty="0">
                <a:ea typeface="Cambria Math" pitchFamily="18" charset="0"/>
              </a:rPr>
              <a:t>, an element in</a:t>
            </a:r>
            <a:r>
              <a:rPr lang="en-US" sz="2800" i="1" dirty="0"/>
              <a:t> A</a:t>
            </a:r>
            <a:r>
              <a:rPr lang="en-US" sz="2800" baseline="-25000" dirty="0">
                <a:ea typeface="Cambria Math" pitchFamily="18" charset="0"/>
              </a:rPr>
              <a:t>2</a:t>
            </a:r>
            <a:r>
              <a:rPr lang="en-US" sz="2800" dirty="0">
                <a:ea typeface="Cambria Math" pitchFamily="18" charset="0"/>
              </a:rPr>
              <a:t> , …, and an element</a:t>
            </a:r>
            <a:br>
              <a:rPr lang="en-US" sz="2800" dirty="0">
                <a:ea typeface="Cambria Math" pitchFamily="18" charset="0"/>
              </a:rPr>
            </a:br>
            <a:r>
              <a:rPr lang="en-US" sz="2800" dirty="0">
                <a:ea typeface="Cambria Math" pitchFamily="18" charset="0"/>
              </a:rPr>
              <a:t>in </a:t>
            </a:r>
            <a:r>
              <a:rPr lang="en-US" sz="2800" i="1" dirty="0"/>
              <a:t>A</a:t>
            </a:r>
            <a:r>
              <a:rPr lang="en-US" sz="2800" i="1" baseline="-25000" dirty="0">
                <a:ea typeface="Cambria Math" pitchFamily="18" charset="0"/>
              </a:rPr>
              <a:t>m</a:t>
            </a:r>
            <a:r>
              <a:rPr lang="en-US" sz="2800" dirty="0">
                <a:ea typeface="Cambria Math" pitchFamily="18" charset="0"/>
              </a:rPr>
              <a:t>. </a:t>
            </a:r>
            <a:endParaRPr lang="en-US" sz="2800" dirty="0"/>
          </a:p>
          <a:p>
            <a:r>
              <a:rPr lang="en-US" sz="2800" dirty="0"/>
              <a:t>By the product rule, it follows that:</a:t>
            </a:r>
          </a:p>
        </p:txBody>
      </p:sp>
      <p:graphicFrame>
        <p:nvGraphicFramePr>
          <p:cNvPr id="3" name="Object 3"/>
          <p:cNvGraphicFramePr>
            <a:graphicFrameLocks noChangeAspect="1"/>
          </p:cNvGraphicFramePr>
          <p:nvPr>
            <p:extLst>
              <p:ext uri="{D42A27DB-BD31-4B8C-83A1-F6EECF244321}">
                <p14:modId xmlns:p14="http://schemas.microsoft.com/office/powerpoint/2010/main" val="2497103370"/>
              </p:ext>
            </p:extLst>
          </p:nvPr>
        </p:nvGraphicFramePr>
        <p:xfrm>
          <a:off x="1422400" y="5334000"/>
          <a:ext cx="6121400" cy="606080"/>
        </p:xfrm>
        <a:graphic>
          <a:graphicData uri="http://schemas.openxmlformats.org/presentationml/2006/ole">
            <mc:AlternateContent xmlns:mc="http://schemas.openxmlformats.org/markup-compatibility/2006">
              <mc:Choice xmlns:v="urn:schemas-microsoft-com:vml" Requires="v">
                <p:oleObj spid="_x0000_s1128" name="Equation" r:id="rId3" imgW="2565360" imgH="253800" progId="Equation.DSMT4">
                  <p:embed/>
                </p:oleObj>
              </mc:Choice>
              <mc:Fallback>
                <p:oleObj name="Equation" r:id="rId3" imgW="2565360" imgH="253800" progId="Equation.DSMT4">
                  <p:embed/>
                  <p:pic>
                    <p:nvPicPr>
                      <p:cNvPr id="0" name=""/>
                      <p:cNvPicPr/>
                      <p:nvPr/>
                    </p:nvPicPr>
                    <p:blipFill>
                      <a:blip r:embed="rId4"/>
                      <a:stretch>
                        <a:fillRect/>
                      </a:stretch>
                    </p:blipFill>
                    <p:spPr>
                      <a:xfrm>
                        <a:off x="1422400" y="5334000"/>
                        <a:ext cx="6121400" cy="606080"/>
                      </a:xfrm>
                      <a:prstGeom prst="rect">
                        <a:avLst/>
                      </a:prstGeom>
                    </p:spPr>
                  </p:pic>
                </p:oleObj>
              </mc:Fallback>
            </mc:AlternateContent>
          </a:graphicData>
        </a:graphic>
      </p:graphicFrame>
    </p:spTree>
    <p:extLst>
      <p:ext uri="{BB962C8B-B14F-4D97-AF65-F5344CB8AC3E}">
        <p14:creationId xmlns:p14="http://schemas.microsoft.com/office/powerpoint/2010/main" val="22434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DNA and Genomes</a:t>
            </a:r>
          </a:p>
        </p:txBody>
      </p:sp>
      <p:sp>
        <p:nvSpPr>
          <p:cNvPr id="3" name="Content Placeholder 2"/>
          <p:cNvSpPr>
            <a:spLocks noGrp="1"/>
          </p:cNvSpPr>
          <p:nvPr>
            <p:ph idx="1"/>
          </p:nvPr>
        </p:nvSpPr>
        <p:spPr>
          <a:xfrm>
            <a:off x="457200" y="1295400"/>
            <a:ext cx="8534400" cy="5257800"/>
          </a:xfrm>
        </p:spPr>
        <p:txBody>
          <a:bodyPr/>
          <a:lstStyle/>
          <a:p>
            <a:pPr>
              <a:spcBef>
                <a:spcPts val="600"/>
              </a:spcBef>
            </a:pPr>
            <a:r>
              <a:rPr lang="en-US" sz="2200" dirty="0"/>
              <a:t>A </a:t>
            </a:r>
            <a:r>
              <a:rPr lang="en-US" sz="2200" i="1" dirty="0"/>
              <a:t>gene</a:t>
            </a:r>
            <a:r>
              <a:rPr lang="en-US" sz="2200" dirty="0"/>
              <a:t> is a segment of a DNA molecule that encodes a particular protein and the entirety of genetic information of an organism is called its </a:t>
            </a:r>
            <a:r>
              <a:rPr lang="en-US" sz="2200" i="1" dirty="0"/>
              <a:t>genome</a:t>
            </a:r>
            <a:r>
              <a:rPr lang="en-US" sz="2200" dirty="0"/>
              <a:t>.</a:t>
            </a:r>
            <a:br>
              <a:rPr lang="en-US" sz="2200" dirty="0"/>
            </a:br>
            <a:r>
              <a:rPr lang="en-US" sz="2200" dirty="0"/>
              <a:t>DNA molecules consist of two strands of blocks known as nucleotides. Each nucleotide is composed of bases: adenine (A), cytosine (C), guanine (G), or thymine (T). </a:t>
            </a:r>
            <a:br>
              <a:rPr lang="en-US" sz="2200" dirty="0"/>
            </a:br>
            <a:r>
              <a:rPr lang="en-US" sz="2200" dirty="0"/>
              <a:t>The DNA of bacteria has between </a:t>
            </a:r>
            <a:r>
              <a:rPr lang="en-US" sz="2200" dirty="0">
                <a:ea typeface="Cambria Math" pitchFamily="18" charset="0"/>
              </a:rPr>
              <a:t>10</a:t>
            </a:r>
            <a:r>
              <a:rPr lang="en-US" sz="2200" baseline="30000" dirty="0">
                <a:ea typeface="Cambria Math" pitchFamily="18" charset="0"/>
              </a:rPr>
              <a:t>5</a:t>
            </a:r>
            <a:r>
              <a:rPr lang="en-US" sz="2200" dirty="0">
                <a:ea typeface="Cambria Math" pitchFamily="18" charset="0"/>
              </a:rPr>
              <a:t> </a:t>
            </a:r>
            <a:r>
              <a:rPr lang="en-US" sz="2200" dirty="0"/>
              <a:t>and </a:t>
            </a:r>
            <a:r>
              <a:rPr lang="en-US" sz="2200" dirty="0">
                <a:ea typeface="Cambria Math" pitchFamily="18" charset="0"/>
              </a:rPr>
              <a:t>10</a:t>
            </a:r>
            <a:r>
              <a:rPr lang="en-US" sz="2200" baseline="30000" dirty="0">
                <a:ea typeface="Cambria Math" pitchFamily="18" charset="0"/>
              </a:rPr>
              <a:t>7</a:t>
            </a:r>
            <a:r>
              <a:rPr lang="en-US" sz="2200" dirty="0">
                <a:ea typeface="Cambria Math" pitchFamily="18" charset="0"/>
              </a:rPr>
              <a:t> </a:t>
            </a:r>
            <a:r>
              <a:rPr lang="en-US" sz="2200" dirty="0"/>
              <a:t>links (one of the four bases). Mammals have between</a:t>
            </a:r>
            <a:r>
              <a:rPr lang="en-US" sz="2200" dirty="0">
                <a:ea typeface="Cambria Math" pitchFamily="18" charset="0"/>
              </a:rPr>
              <a:t> 10</a:t>
            </a:r>
            <a:r>
              <a:rPr lang="en-US" sz="2200" baseline="30000" dirty="0">
                <a:ea typeface="Cambria Math" pitchFamily="18" charset="0"/>
              </a:rPr>
              <a:t>8</a:t>
            </a:r>
            <a:r>
              <a:rPr lang="en-US" sz="2200" dirty="0">
                <a:ea typeface="Cambria Math" pitchFamily="18" charset="0"/>
              </a:rPr>
              <a:t> </a:t>
            </a:r>
            <a:r>
              <a:rPr lang="en-US" sz="2200" dirty="0"/>
              <a:t>and </a:t>
            </a:r>
            <a:r>
              <a:rPr lang="en-US" sz="2200" dirty="0">
                <a:ea typeface="Cambria Math" pitchFamily="18" charset="0"/>
              </a:rPr>
              <a:t>10</a:t>
            </a:r>
            <a:r>
              <a:rPr lang="en-US" sz="2200" baseline="30000" dirty="0">
                <a:ea typeface="Cambria Math" pitchFamily="18" charset="0"/>
              </a:rPr>
              <a:t>10</a:t>
            </a:r>
            <a:r>
              <a:rPr lang="en-US" sz="2200" dirty="0">
                <a:ea typeface="Cambria Math" pitchFamily="18" charset="0"/>
              </a:rPr>
              <a:t> </a:t>
            </a:r>
            <a:r>
              <a:rPr lang="en-US" sz="2200" dirty="0"/>
              <a:t>links. So, by the product rule there are at least  </a:t>
            </a:r>
            <a:r>
              <a:rPr lang="en-US" sz="2200" dirty="0">
                <a:ea typeface="Cambria Math" pitchFamily="18" charset="0"/>
              </a:rPr>
              <a:t>4</a:t>
            </a:r>
            <a:r>
              <a:rPr lang="en-US" sz="2200" baseline="30000" dirty="0">
                <a:ea typeface="Cambria Math" pitchFamily="18" charset="0"/>
              </a:rPr>
              <a:t>10</a:t>
            </a:r>
            <a:r>
              <a:rPr lang="en-US" sz="2200" baseline="44000" dirty="0">
                <a:ea typeface="Cambria Math" pitchFamily="18" charset="0"/>
              </a:rPr>
              <a:t>5</a:t>
            </a:r>
            <a:r>
              <a:rPr lang="en-US" sz="2200" dirty="0"/>
              <a:t> different  sequences of bases in the DNA of bacteria and </a:t>
            </a:r>
            <a:r>
              <a:rPr lang="en-US" sz="2200" dirty="0">
                <a:ea typeface="Cambria Math" pitchFamily="18" charset="0"/>
              </a:rPr>
              <a:t>4</a:t>
            </a:r>
            <a:r>
              <a:rPr lang="en-US" sz="2200" baseline="30000" dirty="0">
                <a:ea typeface="Cambria Math" pitchFamily="18" charset="0"/>
              </a:rPr>
              <a:t>10</a:t>
            </a:r>
            <a:r>
              <a:rPr lang="en-US" sz="2200" baseline="44000" dirty="0">
                <a:ea typeface="Cambria Math" pitchFamily="18" charset="0"/>
              </a:rPr>
              <a:t>8</a:t>
            </a:r>
            <a:r>
              <a:rPr lang="en-US" sz="2200" baseline="30000" dirty="0"/>
              <a:t> </a:t>
            </a:r>
            <a:r>
              <a:rPr lang="en-US" sz="2200" dirty="0"/>
              <a:t>different sequences of bases in the DNA of mammals.</a:t>
            </a:r>
            <a:br>
              <a:rPr lang="en-US" sz="2200" dirty="0"/>
            </a:br>
            <a:r>
              <a:rPr lang="en-US" sz="2200" dirty="0"/>
              <a:t>The human genome includes approximately </a:t>
            </a:r>
            <a:r>
              <a:rPr lang="en-US" sz="2200" dirty="0">
                <a:ea typeface="Cambria Math" pitchFamily="18" charset="0"/>
              </a:rPr>
              <a:t>23,000</a:t>
            </a:r>
            <a:r>
              <a:rPr lang="en-US" sz="2200" dirty="0"/>
              <a:t> genes, each with </a:t>
            </a:r>
            <a:r>
              <a:rPr lang="en-US" sz="2200" dirty="0">
                <a:ea typeface="Cambria Math" pitchFamily="18" charset="0"/>
              </a:rPr>
              <a:t>1,000</a:t>
            </a:r>
            <a:r>
              <a:rPr lang="en-US" sz="2200" dirty="0"/>
              <a:t> or more links.</a:t>
            </a:r>
            <a:br>
              <a:rPr lang="en-US" sz="2200" dirty="0"/>
            </a:br>
            <a:r>
              <a:rPr lang="en-US" sz="2200" dirty="0"/>
              <a:t>Biologists, mathematicians, and computer scientists all work on  determining the DNA sequence (genome) of different organisms. </a:t>
            </a:r>
          </a:p>
        </p:txBody>
      </p:sp>
    </p:spTree>
    <p:extLst>
      <p:ext uri="{BB962C8B-B14F-4D97-AF65-F5344CB8AC3E}">
        <p14:creationId xmlns:p14="http://schemas.microsoft.com/office/powerpoint/2010/main" val="105139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Counting Principles: </a:t>
            </a:r>
            <a:br>
              <a:rPr lang="en-US" dirty="0"/>
            </a:br>
            <a:r>
              <a:rPr lang="en-US" dirty="0"/>
              <a:t>The Sum Rule</a:t>
            </a:r>
          </a:p>
        </p:txBody>
      </p:sp>
      <p:sp>
        <p:nvSpPr>
          <p:cNvPr id="5" name="Content Placeholder 2"/>
          <p:cNvSpPr>
            <a:spLocks noGrp="1"/>
          </p:cNvSpPr>
          <p:nvPr>
            <p:ph idx="1"/>
          </p:nvPr>
        </p:nvSpPr>
        <p:spPr>
          <a:xfrm>
            <a:off x="457200" y="1295400"/>
            <a:ext cx="8382000" cy="5257800"/>
          </a:xfrm>
        </p:spPr>
        <p:txBody>
          <a:bodyPr/>
          <a:lstStyle/>
          <a:p>
            <a:r>
              <a:rPr lang="en-US" sz="2800" b="1" dirty="0"/>
              <a:t>The Sum Rule</a:t>
            </a:r>
            <a:r>
              <a:rPr lang="en-US" sz="2800" dirty="0"/>
              <a:t>: If a task can be done either in one of </a:t>
            </a:r>
            <a:r>
              <a:rPr lang="en-US" sz="2800" i="1" dirty="0"/>
              <a:t>n</a:t>
            </a:r>
            <a:r>
              <a:rPr lang="en-US" sz="2800" baseline="-25000" dirty="0">
                <a:ea typeface="Cambria Math" pitchFamily="18" charset="0"/>
              </a:rPr>
              <a:t>1</a:t>
            </a:r>
            <a:r>
              <a:rPr lang="en-US" sz="2800" dirty="0"/>
              <a:t> ways or in one of  </a:t>
            </a:r>
            <a:r>
              <a:rPr lang="en-US" sz="2800" i="1" dirty="0"/>
              <a:t>n</a:t>
            </a:r>
            <a:r>
              <a:rPr lang="en-US" sz="2800" baseline="-25000" dirty="0">
                <a:ea typeface="Cambria Math" pitchFamily="18" charset="0"/>
              </a:rPr>
              <a:t>2</a:t>
            </a:r>
            <a:r>
              <a:rPr lang="en-US" sz="2800" dirty="0"/>
              <a:t>, where none of the set of</a:t>
            </a:r>
            <a:r>
              <a:rPr lang="en-US" sz="2800" i="1" dirty="0"/>
              <a:t> n</a:t>
            </a:r>
            <a:r>
              <a:rPr lang="en-US" sz="2800" baseline="-25000" dirty="0">
                <a:ea typeface="Cambria Math" pitchFamily="18" charset="0"/>
              </a:rPr>
              <a:t>1</a:t>
            </a:r>
            <a:r>
              <a:rPr lang="en-US" sz="2800" dirty="0"/>
              <a:t> ways is the same as any of the  </a:t>
            </a:r>
            <a:r>
              <a:rPr lang="en-US" sz="2800" i="1" dirty="0"/>
              <a:t>n</a:t>
            </a:r>
            <a:r>
              <a:rPr lang="en-US" sz="2800" baseline="-25000" dirty="0">
                <a:ea typeface="Cambria Math" pitchFamily="18" charset="0"/>
              </a:rPr>
              <a:t>2</a:t>
            </a:r>
            <a:r>
              <a:rPr lang="en-US" sz="2800" dirty="0"/>
              <a:t> ways,  then there are </a:t>
            </a:r>
            <a:r>
              <a:rPr lang="en-US" sz="2800" i="1" dirty="0"/>
              <a:t>n</a:t>
            </a:r>
            <a:r>
              <a:rPr lang="en-US" sz="2800" baseline="-25000" dirty="0">
                <a:ea typeface="Cambria Math" pitchFamily="18" charset="0"/>
              </a:rPr>
              <a:t>1 </a:t>
            </a:r>
            <a:r>
              <a:rPr lang="en-US" sz="2800" dirty="0">
                <a:ea typeface="Cambria Math"/>
              </a:rPr>
              <a:t>+</a:t>
            </a:r>
            <a:r>
              <a:rPr lang="en-US" sz="2800" i="1" dirty="0"/>
              <a:t> n</a:t>
            </a:r>
            <a:r>
              <a:rPr lang="en-US" sz="2800" baseline="-25000" dirty="0">
                <a:ea typeface="Cambria Math" pitchFamily="18" charset="0"/>
              </a:rPr>
              <a:t>2</a:t>
            </a:r>
            <a:r>
              <a:rPr lang="en-US" sz="2800" dirty="0"/>
              <a:t> ways  to do the task.</a:t>
            </a:r>
            <a:br>
              <a:rPr lang="en-US" sz="2800" dirty="0"/>
            </a:br>
            <a:r>
              <a:rPr lang="en-US" sz="2800" b="1" dirty="0"/>
              <a:t>Example</a:t>
            </a:r>
            <a:r>
              <a:rPr lang="en-US" sz="2800" dirty="0"/>
              <a:t>:  The mathematics department must choose either a student or a faculty member as a representative for a university committee. How many choices are there for this representative if there are </a:t>
            </a:r>
            <a:r>
              <a:rPr lang="en-US" sz="2800" dirty="0">
                <a:ea typeface="Cambria Math" pitchFamily="18" charset="0"/>
              </a:rPr>
              <a:t>37</a:t>
            </a:r>
            <a:r>
              <a:rPr lang="en-US" sz="2800" dirty="0"/>
              <a:t> members of the mathematics faculty and </a:t>
            </a:r>
            <a:r>
              <a:rPr lang="en-US" sz="2800" dirty="0">
                <a:ea typeface="Cambria Math" pitchFamily="18" charset="0"/>
              </a:rPr>
              <a:t>83</a:t>
            </a:r>
            <a:r>
              <a:rPr lang="en-US" sz="2800" dirty="0"/>
              <a:t> mathematics majors and no one is both a faculty member and a student.</a:t>
            </a:r>
            <a:br>
              <a:rPr lang="en-US" sz="2800" dirty="0"/>
            </a:br>
            <a:r>
              <a:rPr lang="en-US" sz="2800" b="1" dirty="0"/>
              <a:t>Solution</a:t>
            </a:r>
            <a:r>
              <a:rPr lang="en-US" sz="2800" dirty="0"/>
              <a:t>: By the sum rule it follows that there are</a:t>
            </a:r>
            <a:br>
              <a:rPr lang="en-US" sz="2800" dirty="0"/>
            </a:br>
            <a:r>
              <a:rPr lang="en-US" sz="2800" dirty="0">
                <a:ea typeface="Cambria Math" pitchFamily="18" charset="0"/>
              </a:rPr>
              <a:t>37</a:t>
            </a:r>
            <a:r>
              <a:rPr lang="en-US" sz="2800" dirty="0"/>
              <a:t> + </a:t>
            </a:r>
            <a:r>
              <a:rPr lang="en-US" sz="2800" dirty="0">
                <a:ea typeface="Cambria Math" pitchFamily="18" charset="0"/>
              </a:rPr>
              <a:t>83</a:t>
            </a:r>
            <a:r>
              <a:rPr lang="en-US" sz="2800" dirty="0"/>
              <a:t> = </a:t>
            </a:r>
            <a:r>
              <a:rPr lang="en-US" sz="2800" dirty="0">
                <a:ea typeface="Cambria Math" pitchFamily="18" charset="0"/>
              </a:rPr>
              <a:t>120</a:t>
            </a:r>
            <a:r>
              <a:rPr lang="en-US" sz="2800" dirty="0"/>
              <a:t> possible ways to pick a representative.</a:t>
            </a:r>
          </a:p>
        </p:txBody>
      </p:sp>
    </p:spTree>
    <p:extLst>
      <p:ext uri="{BB962C8B-B14F-4D97-AF65-F5344CB8AC3E}">
        <p14:creationId xmlns:p14="http://schemas.microsoft.com/office/powerpoint/2010/main" val="318065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Sum Rule in terms of sets.</a:t>
            </a:r>
          </a:p>
        </p:txBody>
      </p:sp>
      <p:sp>
        <p:nvSpPr>
          <p:cNvPr id="3" name="Content Placeholder 2"/>
          <p:cNvSpPr>
            <a:spLocks noGrp="1"/>
          </p:cNvSpPr>
          <p:nvPr>
            <p:ph idx="1"/>
          </p:nvPr>
        </p:nvSpPr>
        <p:spPr>
          <a:xfrm>
            <a:off x="457200" y="1295400"/>
            <a:ext cx="8458200" cy="2133600"/>
          </a:xfrm>
        </p:spPr>
        <p:txBody>
          <a:bodyPr/>
          <a:lstStyle/>
          <a:p>
            <a:r>
              <a:rPr lang="en-US" sz="3000" dirty="0"/>
              <a:t>The sum rule can be phrased in terms of sets.</a:t>
            </a:r>
          </a:p>
          <a:p>
            <a:r>
              <a:rPr lang="en-US" sz="3000" dirty="0"/>
              <a:t>|</a:t>
            </a:r>
            <a:r>
              <a:rPr lang="en-US" sz="3000" i="1" dirty="0"/>
              <a:t>A</a:t>
            </a:r>
            <a:r>
              <a:rPr lang="en-US" sz="3000" dirty="0">
                <a:ea typeface="Cambria Math" pitchFamily="18" charset="0"/>
              </a:rPr>
              <a:t> </a:t>
            </a:r>
            <a:r>
              <a:rPr lang="en-US" sz="3000" dirty="0">
                <a:ea typeface="Cambria Math"/>
              </a:rPr>
              <a:t>∪ </a:t>
            </a:r>
            <a:r>
              <a:rPr lang="en-US" sz="3000" i="1" dirty="0"/>
              <a:t>B</a:t>
            </a:r>
            <a:r>
              <a:rPr lang="en-US" sz="3000" dirty="0"/>
              <a:t>|= |</a:t>
            </a:r>
            <a:r>
              <a:rPr lang="en-US" sz="3000" i="1" dirty="0"/>
              <a:t>A</a:t>
            </a:r>
            <a:r>
              <a:rPr lang="en-US" sz="3000" dirty="0"/>
              <a:t>| + |</a:t>
            </a:r>
            <a:r>
              <a:rPr lang="en-US" sz="3000" i="1" dirty="0"/>
              <a:t>B</a:t>
            </a:r>
            <a:r>
              <a:rPr lang="en-US" sz="3000" dirty="0"/>
              <a:t>| as long as </a:t>
            </a:r>
            <a:r>
              <a:rPr lang="en-US" sz="3000" i="1" dirty="0"/>
              <a:t>A</a:t>
            </a:r>
            <a:r>
              <a:rPr lang="en-US" sz="3000" dirty="0"/>
              <a:t> and </a:t>
            </a:r>
            <a:r>
              <a:rPr lang="en-US" sz="3000" i="1" dirty="0"/>
              <a:t>B</a:t>
            </a:r>
            <a:r>
              <a:rPr lang="en-US" sz="3000" dirty="0"/>
              <a:t> are disjoint sets.</a:t>
            </a:r>
            <a:br>
              <a:rPr lang="en-US" sz="3000" dirty="0"/>
            </a:br>
            <a:r>
              <a:rPr lang="en-US" sz="3000" dirty="0"/>
              <a:t>Or more generally,</a:t>
            </a:r>
          </a:p>
        </p:txBody>
      </p:sp>
      <p:graphicFrame>
        <p:nvGraphicFramePr>
          <p:cNvPr id="4" name="Object 3"/>
          <p:cNvGraphicFramePr>
            <a:graphicFrameLocks noChangeAspect="1"/>
          </p:cNvGraphicFramePr>
          <p:nvPr>
            <p:extLst>
              <p:ext uri="{D42A27DB-BD31-4B8C-83A1-F6EECF244321}">
                <p14:modId xmlns:p14="http://schemas.microsoft.com/office/powerpoint/2010/main" val="2042569060"/>
              </p:ext>
            </p:extLst>
          </p:nvPr>
        </p:nvGraphicFramePr>
        <p:xfrm>
          <a:off x="1219200" y="3733800"/>
          <a:ext cx="6705600" cy="1163528"/>
        </p:xfrm>
        <a:graphic>
          <a:graphicData uri="http://schemas.openxmlformats.org/presentationml/2006/ole">
            <mc:AlternateContent xmlns:mc="http://schemas.openxmlformats.org/markup-compatibility/2006">
              <mc:Choice xmlns:v="urn:schemas-microsoft-com:vml" Requires="v">
                <p:oleObj spid="_x0000_s2148" name="Equation" r:id="rId3" imgW="2781000" imgH="482400" progId="Equation.DSMT4">
                  <p:embed/>
                </p:oleObj>
              </mc:Choice>
              <mc:Fallback>
                <p:oleObj name="Equation" r:id="rId3" imgW="2781000" imgH="482400" progId="Equation.DSMT4">
                  <p:embed/>
                  <p:pic>
                    <p:nvPicPr>
                      <p:cNvPr id="0" name=""/>
                      <p:cNvPicPr/>
                      <p:nvPr/>
                    </p:nvPicPr>
                    <p:blipFill>
                      <a:blip r:embed="rId4"/>
                      <a:stretch>
                        <a:fillRect/>
                      </a:stretch>
                    </p:blipFill>
                    <p:spPr>
                      <a:xfrm>
                        <a:off x="1219200" y="3733800"/>
                        <a:ext cx="6705600" cy="1163528"/>
                      </a:xfrm>
                      <a:prstGeom prst="rect">
                        <a:avLst/>
                      </a:prstGeom>
                    </p:spPr>
                  </p:pic>
                </p:oleObj>
              </mc:Fallback>
            </mc:AlternateContent>
          </a:graphicData>
        </a:graphic>
      </p:graphicFrame>
      <p:sp>
        <p:nvSpPr>
          <p:cNvPr id="8" name="Content Placeholder 4"/>
          <p:cNvSpPr>
            <a:spLocks noGrp="1"/>
          </p:cNvSpPr>
          <p:nvPr>
            <p:ph idx="14"/>
          </p:nvPr>
        </p:nvSpPr>
        <p:spPr>
          <a:xfrm>
            <a:off x="457200" y="5105400"/>
            <a:ext cx="8458200" cy="1447800"/>
          </a:xfrm>
        </p:spPr>
        <p:txBody>
          <a:bodyPr/>
          <a:lstStyle/>
          <a:p>
            <a:r>
              <a:rPr lang="en-US" sz="3000" dirty="0"/>
              <a:t>The case where the sets have elements in common will be discussed when we consider the subtraction rule and taken up fully in Chapter 8.</a:t>
            </a:r>
          </a:p>
        </p:txBody>
      </p:sp>
    </p:spTree>
    <p:extLst>
      <p:ext uri="{BB962C8B-B14F-4D97-AF65-F5344CB8AC3E}">
        <p14:creationId xmlns:p14="http://schemas.microsoft.com/office/powerpoint/2010/main" val="75652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Sum and Product Rule</a:t>
            </a:r>
          </a:p>
        </p:txBody>
      </p:sp>
      <p:sp>
        <p:nvSpPr>
          <p:cNvPr id="3" name="Content Placeholder 2"/>
          <p:cNvSpPr>
            <a:spLocks noGrp="1"/>
          </p:cNvSpPr>
          <p:nvPr>
            <p:ph idx="1"/>
          </p:nvPr>
        </p:nvSpPr>
        <p:spPr>
          <a:xfrm>
            <a:off x="457200" y="1295400"/>
            <a:ext cx="8321040" cy="4191000"/>
          </a:xfrm>
        </p:spPr>
        <p:txBody>
          <a:bodyPr/>
          <a:lstStyle/>
          <a:p>
            <a:r>
              <a:rPr lang="en-US" b="1" dirty="0"/>
              <a:t>Example</a:t>
            </a:r>
            <a:r>
              <a:rPr lang="en-US" dirty="0"/>
              <a:t>: Suppose statement labels in a programming language can be either a single letter or a letter followed by a digit. Find the number of possible labels.</a:t>
            </a:r>
          </a:p>
          <a:p>
            <a:r>
              <a:rPr lang="en-US" b="1" dirty="0"/>
              <a:t>Solution</a:t>
            </a:r>
            <a:r>
              <a:rPr lang="en-US" dirty="0"/>
              <a:t>:  Use the product rule.</a:t>
            </a:r>
            <a:br>
              <a:rPr lang="en-US" dirty="0"/>
            </a:br>
            <a:r>
              <a:rPr lang="en-US" dirty="0"/>
              <a:t>	</a:t>
            </a:r>
            <a:r>
              <a:rPr lang="en-US" dirty="0">
                <a:ea typeface="Cambria Math" pitchFamily="18" charset="0"/>
              </a:rPr>
              <a:t>26</a:t>
            </a:r>
            <a:r>
              <a:rPr lang="en-US" dirty="0"/>
              <a:t> + </a:t>
            </a:r>
            <a:r>
              <a:rPr lang="en-US" dirty="0">
                <a:ea typeface="Cambria Math" pitchFamily="18" charset="0"/>
              </a:rPr>
              <a:t>26 </a:t>
            </a:r>
            <a:r>
              <a:rPr lang="en-US" dirty="0">
                <a:ea typeface="Cambria Math"/>
              </a:rPr>
              <a:t>∙</a:t>
            </a:r>
            <a:r>
              <a:rPr lang="en-US" dirty="0"/>
              <a:t> </a:t>
            </a:r>
            <a:r>
              <a:rPr lang="en-US" dirty="0">
                <a:ea typeface="Cambria Math" pitchFamily="18" charset="0"/>
              </a:rPr>
              <a:t>10</a:t>
            </a:r>
            <a:r>
              <a:rPr lang="en-US" dirty="0"/>
              <a:t> = </a:t>
            </a:r>
            <a:r>
              <a:rPr lang="en-US" dirty="0">
                <a:ea typeface="Cambria Math" pitchFamily="18" charset="0"/>
              </a:rPr>
              <a:t>286</a:t>
            </a:r>
            <a:endParaRPr lang="en-US" dirty="0"/>
          </a:p>
        </p:txBody>
      </p:sp>
    </p:spTree>
    <p:extLst>
      <p:ext uri="{BB962C8B-B14F-4D97-AF65-F5344CB8AC3E}">
        <p14:creationId xmlns:p14="http://schemas.microsoft.com/office/powerpoint/2010/main" val="265554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Passwords</a:t>
            </a:r>
          </a:p>
        </p:txBody>
      </p:sp>
      <p:sp>
        <p:nvSpPr>
          <p:cNvPr id="3" name="Content Placeholder 2"/>
          <p:cNvSpPr>
            <a:spLocks noGrp="1"/>
          </p:cNvSpPr>
          <p:nvPr>
            <p:ph idx="1"/>
          </p:nvPr>
        </p:nvSpPr>
        <p:spPr>
          <a:xfrm>
            <a:off x="457200" y="1295400"/>
            <a:ext cx="8534400" cy="5257800"/>
          </a:xfrm>
        </p:spPr>
        <p:txBody>
          <a:bodyPr/>
          <a:lstStyle/>
          <a:p>
            <a:pPr>
              <a:spcBef>
                <a:spcPts val="0"/>
              </a:spcBef>
            </a:pPr>
            <a:r>
              <a:rPr lang="en-US" sz="2000" dirty="0"/>
              <a:t>Combining the sum and product rule allows us to solve more complex problems.</a:t>
            </a:r>
            <a:br>
              <a:rPr lang="en-US" sz="2000" dirty="0"/>
            </a:br>
            <a:r>
              <a:rPr lang="en-US" sz="2000" b="1" dirty="0"/>
              <a:t>Example</a:t>
            </a:r>
            <a:r>
              <a:rPr lang="en-US" sz="2000" dirty="0"/>
              <a:t>: Each user on a computer system has a password, which is six to eight characters long, where each character is an uppercase letter or a digit. Each password must contain at least one digit. How many possible passwords are there?</a:t>
            </a:r>
          </a:p>
          <a:p>
            <a:pPr>
              <a:spcBef>
                <a:spcPts val="0"/>
              </a:spcBef>
            </a:pPr>
            <a:r>
              <a:rPr lang="en-US" sz="2000" b="1" dirty="0"/>
              <a:t>Solution</a:t>
            </a:r>
            <a:r>
              <a:rPr lang="en-US" sz="2000" dirty="0"/>
              <a:t>:  Let </a:t>
            </a:r>
            <a:r>
              <a:rPr lang="en-US" sz="2000" i="1" dirty="0"/>
              <a:t>P</a:t>
            </a:r>
            <a:r>
              <a:rPr lang="en-US" sz="2000" dirty="0"/>
              <a:t> be the total number of passwords, and let </a:t>
            </a:r>
            <a:r>
              <a:rPr lang="en-US" sz="2000" i="1" dirty="0"/>
              <a:t>P</a:t>
            </a:r>
            <a:r>
              <a:rPr lang="en-US" sz="2000" baseline="-25000" dirty="0">
                <a:ea typeface="Cambria Math" pitchFamily="18" charset="0"/>
              </a:rPr>
              <a:t>6</a:t>
            </a:r>
            <a:r>
              <a:rPr lang="en-US" sz="2000" dirty="0"/>
              <a:t>, </a:t>
            </a:r>
            <a:r>
              <a:rPr lang="en-US" sz="2000" i="1" dirty="0"/>
              <a:t>P</a:t>
            </a:r>
            <a:r>
              <a:rPr lang="en-US" sz="2000" baseline="-25000" dirty="0">
                <a:ea typeface="Cambria Math" pitchFamily="18" charset="0"/>
              </a:rPr>
              <a:t>7</a:t>
            </a:r>
            <a:r>
              <a:rPr lang="en-US" sz="2000" dirty="0"/>
              <a:t>, and </a:t>
            </a:r>
            <a:r>
              <a:rPr lang="en-US" sz="2000" i="1" dirty="0"/>
              <a:t>P</a:t>
            </a:r>
            <a:r>
              <a:rPr lang="en-US" sz="2000" baseline="-25000" dirty="0">
                <a:ea typeface="Cambria Math" pitchFamily="18" charset="0"/>
              </a:rPr>
              <a:t>8</a:t>
            </a:r>
            <a:r>
              <a:rPr lang="en-US" sz="2000" dirty="0"/>
              <a:t> be the passwords of length </a:t>
            </a:r>
            <a:r>
              <a:rPr lang="en-US" sz="2000" dirty="0">
                <a:ea typeface="Cambria Math" pitchFamily="18" charset="0"/>
              </a:rPr>
              <a:t>6</a:t>
            </a:r>
            <a:r>
              <a:rPr lang="en-US" sz="2000" dirty="0"/>
              <a:t>, </a:t>
            </a:r>
            <a:r>
              <a:rPr lang="en-US" sz="2000" dirty="0">
                <a:ea typeface="Cambria Math" pitchFamily="18" charset="0"/>
              </a:rPr>
              <a:t>7</a:t>
            </a:r>
            <a:r>
              <a:rPr lang="en-US" sz="2000" dirty="0"/>
              <a:t>, and 8. </a:t>
            </a:r>
          </a:p>
          <a:p>
            <a:pPr lvl="1">
              <a:spcBef>
                <a:spcPts val="0"/>
              </a:spcBef>
            </a:pPr>
            <a:r>
              <a:rPr lang="en-US" sz="1800" dirty="0"/>
              <a:t>By the sum rule </a:t>
            </a:r>
            <a:r>
              <a:rPr lang="en-US" sz="1800" i="1" dirty="0"/>
              <a:t>P</a:t>
            </a:r>
            <a:r>
              <a:rPr lang="en-US" sz="1800" dirty="0"/>
              <a:t> = </a:t>
            </a:r>
            <a:r>
              <a:rPr lang="en-US" sz="1800" i="1" dirty="0"/>
              <a:t>P</a:t>
            </a:r>
            <a:r>
              <a:rPr lang="en-US" sz="1800" baseline="-25000" dirty="0">
                <a:ea typeface="Cambria Math" pitchFamily="18" charset="0"/>
              </a:rPr>
              <a:t>6</a:t>
            </a:r>
            <a:r>
              <a:rPr lang="en-US" sz="1800" dirty="0"/>
              <a:t> + </a:t>
            </a:r>
            <a:r>
              <a:rPr lang="en-US" sz="1800" i="1" dirty="0"/>
              <a:t>P</a:t>
            </a:r>
            <a:r>
              <a:rPr lang="en-US" sz="1800" baseline="-25000" dirty="0">
                <a:ea typeface="Cambria Math" pitchFamily="18" charset="0"/>
              </a:rPr>
              <a:t>7</a:t>
            </a:r>
            <a:r>
              <a:rPr lang="en-US" sz="1800" dirty="0"/>
              <a:t> +</a:t>
            </a:r>
            <a:r>
              <a:rPr lang="en-US" sz="1800" i="1" dirty="0"/>
              <a:t>P</a:t>
            </a:r>
            <a:r>
              <a:rPr lang="en-US" sz="1800" baseline="-25000" dirty="0">
                <a:ea typeface="Cambria Math" pitchFamily="18" charset="0"/>
              </a:rPr>
              <a:t>8</a:t>
            </a:r>
            <a:r>
              <a:rPr lang="en-US" sz="1800" dirty="0"/>
              <a:t>. </a:t>
            </a:r>
          </a:p>
          <a:p>
            <a:pPr lvl="1">
              <a:spcBef>
                <a:spcPts val="0"/>
              </a:spcBef>
            </a:pPr>
            <a:r>
              <a:rPr lang="en-US" sz="1800" dirty="0"/>
              <a:t>To find each of </a:t>
            </a:r>
            <a:r>
              <a:rPr lang="en-US" sz="1800" i="1" dirty="0"/>
              <a:t>P</a:t>
            </a:r>
            <a:r>
              <a:rPr lang="en-US" sz="1800" baseline="-25000" dirty="0">
                <a:ea typeface="Cambria Math" pitchFamily="18" charset="0"/>
              </a:rPr>
              <a:t>6</a:t>
            </a:r>
            <a:r>
              <a:rPr lang="en-US" sz="1800" dirty="0"/>
              <a:t>, </a:t>
            </a:r>
            <a:r>
              <a:rPr lang="en-US" sz="1800" i="1" dirty="0"/>
              <a:t>P</a:t>
            </a:r>
            <a:r>
              <a:rPr lang="en-US" sz="1800" baseline="-25000" dirty="0">
                <a:ea typeface="Cambria Math" pitchFamily="18" charset="0"/>
              </a:rPr>
              <a:t>7</a:t>
            </a:r>
            <a:r>
              <a:rPr lang="en-US" sz="1800" dirty="0"/>
              <a:t>, and </a:t>
            </a:r>
            <a:r>
              <a:rPr lang="en-US" sz="1800" i="1" dirty="0"/>
              <a:t>P</a:t>
            </a:r>
            <a:r>
              <a:rPr lang="en-US" sz="1800" baseline="-25000" dirty="0">
                <a:ea typeface="Cambria Math" pitchFamily="18" charset="0"/>
              </a:rPr>
              <a:t>8</a:t>
            </a:r>
            <a:r>
              <a:rPr lang="en-US" sz="1800" dirty="0"/>
              <a:t> , we find the number of passwords of the specified length composed of letters and digits and subtract the number composed only of letters. We find that:</a:t>
            </a:r>
            <a:br>
              <a:rPr lang="en-US" sz="1800" dirty="0"/>
            </a:br>
            <a:r>
              <a:rPr lang="en-US" sz="1800" i="1" dirty="0"/>
              <a:t>P</a:t>
            </a:r>
            <a:r>
              <a:rPr lang="en-US" sz="1800" baseline="-25000" dirty="0">
                <a:ea typeface="Cambria Math" pitchFamily="18" charset="0"/>
              </a:rPr>
              <a:t>6</a:t>
            </a:r>
            <a:r>
              <a:rPr lang="en-US" sz="1800" dirty="0"/>
              <a:t> = </a:t>
            </a:r>
            <a:r>
              <a:rPr lang="en-US" sz="1800" dirty="0">
                <a:ea typeface="Cambria Math" pitchFamily="18" charset="0"/>
              </a:rPr>
              <a:t>36</a:t>
            </a:r>
            <a:r>
              <a:rPr lang="en-US" sz="1800" baseline="30000" dirty="0">
                <a:ea typeface="Cambria Math" pitchFamily="18" charset="0"/>
              </a:rPr>
              <a:t>6</a:t>
            </a:r>
            <a:r>
              <a:rPr lang="en-US" sz="1800" dirty="0"/>
              <a:t> </a:t>
            </a:r>
            <a:r>
              <a:rPr lang="en-US" sz="1800" dirty="0">
                <a:ea typeface="Cambria Math"/>
              </a:rPr>
              <a:t>−</a:t>
            </a:r>
            <a:r>
              <a:rPr lang="en-US" sz="1800" dirty="0"/>
              <a:t> </a:t>
            </a:r>
            <a:r>
              <a:rPr lang="en-US" sz="1800" dirty="0">
                <a:ea typeface="Cambria Math" pitchFamily="18" charset="0"/>
              </a:rPr>
              <a:t>26</a:t>
            </a:r>
            <a:r>
              <a:rPr lang="en-US" sz="1800" baseline="30000" dirty="0">
                <a:ea typeface="Cambria Math" pitchFamily="18" charset="0"/>
              </a:rPr>
              <a:t>6</a:t>
            </a:r>
            <a:r>
              <a:rPr lang="en-US" sz="1800" dirty="0"/>
              <a:t>  =</a:t>
            </a:r>
            <a:r>
              <a:rPr lang="en-US" sz="1800" dirty="0">
                <a:ea typeface="Cambria Math" pitchFamily="18" charset="0"/>
              </a:rPr>
              <a:t>2,176,782,336 </a:t>
            </a:r>
            <a:r>
              <a:rPr lang="en-US" sz="1800" dirty="0">
                <a:ea typeface="Cambria Math"/>
              </a:rPr>
              <a:t>−</a:t>
            </a:r>
            <a:r>
              <a:rPr lang="en-US" sz="1800" dirty="0"/>
              <a:t> </a:t>
            </a:r>
            <a:r>
              <a:rPr lang="en-US" sz="1800" dirty="0">
                <a:ea typeface="Cambria Math" pitchFamily="18" charset="0"/>
              </a:rPr>
              <a:t>308,915,776</a:t>
            </a:r>
            <a:r>
              <a:rPr lang="en-US" sz="1800" dirty="0"/>
              <a:t> =</a:t>
            </a:r>
            <a:r>
              <a:rPr lang="en-US" sz="1800" dirty="0">
                <a:ea typeface="Cambria Math" pitchFamily="18" charset="0"/>
              </a:rPr>
              <a:t>1,867,866,560.</a:t>
            </a:r>
            <a:br>
              <a:rPr lang="en-US" sz="1800" dirty="0">
                <a:ea typeface="Cambria Math" pitchFamily="18" charset="0"/>
              </a:rPr>
            </a:br>
            <a:r>
              <a:rPr lang="en-US" sz="1800" i="1" dirty="0"/>
              <a:t>P</a:t>
            </a:r>
            <a:r>
              <a:rPr lang="en-US" sz="1800" baseline="-25000" dirty="0">
                <a:ea typeface="Cambria Math" pitchFamily="18" charset="0"/>
              </a:rPr>
              <a:t>7</a:t>
            </a:r>
            <a:r>
              <a:rPr lang="en-US" sz="1800" dirty="0"/>
              <a:t> = </a:t>
            </a:r>
            <a:r>
              <a:rPr lang="en-US" sz="1800" dirty="0">
                <a:ea typeface="Cambria Math" pitchFamily="18" charset="0"/>
              </a:rPr>
              <a:t>36</a:t>
            </a:r>
            <a:r>
              <a:rPr lang="en-US" sz="1800" baseline="30000" dirty="0">
                <a:ea typeface="Cambria Math" pitchFamily="18" charset="0"/>
              </a:rPr>
              <a:t>7</a:t>
            </a:r>
            <a:r>
              <a:rPr lang="en-US" sz="1800" dirty="0"/>
              <a:t> </a:t>
            </a:r>
            <a:r>
              <a:rPr lang="en-US" sz="1800" dirty="0">
                <a:ea typeface="Cambria Math"/>
              </a:rPr>
              <a:t>−</a:t>
            </a:r>
            <a:r>
              <a:rPr lang="en-US" sz="1800" dirty="0"/>
              <a:t> </a:t>
            </a:r>
            <a:r>
              <a:rPr lang="en-US" sz="1800" dirty="0">
                <a:ea typeface="Cambria Math" pitchFamily="18" charset="0"/>
              </a:rPr>
              <a:t>26</a:t>
            </a:r>
            <a:r>
              <a:rPr lang="en-US" sz="1800" baseline="30000" dirty="0">
                <a:ea typeface="Cambria Math" pitchFamily="18" charset="0"/>
              </a:rPr>
              <a:t>7</a:t>
            </a:r>
            <a:r>
              <a:rPr lang="en-US" sz="1800" dirty="0"/>
              <a:t>  =</a:t>
            </a:r>
            <a:br>
              <a:rPr lang="en-US" sz="1800" dirty="0"/>
            </a:br>
            <a:r>
              <a:rPr lang="en-US" sz="1800" dirty="0"/>
              <a:t>	</a:t>
            </a:r>
            <a:r>
              <a:rPr lang="en-US" sz="1800" dirty="0">
                <a:ea typeface="Cambria Math" pitchFamily="18" charset="0"/>
              </a:rPr>
              <a:t>78,364,164,096 </a:t>
            </a:r>
            <a:r>
              <a:rPr lang="en-US" sz="1800" dirty="0">
                <a:ea typeface="Cambria Math"/>
              </a:rPr>
              <a:t>−</a:t>
            </a:r>
            <a:r>
              <a:rPr lang="en-US" sz="1800" dirty="0"/>
              <a:t> 8,</a:t>
            </a:r>
            <a:r>
              <a:rPr lang="en-US" sz="1800" dirty="0">
                <a:ea typeface="Cambria Math" pitchFamily="18" charset="0"/>
              </a:rPr>
              <a:t>031,810,176</a:t>
            </a:r>
            <a:r>
              <a:rPr lang="en-US" sz="1800" dirty="0"/>
              <a:t> =  </a:t>
            </a:r>
            <a:r>
              <a:rPr lang="en-US" sz="1800" dirty="0">
                <a:ea typeface="Cambria Math" pitchFamily="18" charset="0"/>
              </a:rPr>
              <a:t>70,332,353,920.</a:t>
            </a:r>
            <a:br>
              <a:rPr lang="en-US" sz="1800" dirty="0"/>
            </a:br>
            <a:r>
              <a:rPr lang="en-US" sz="1800" i="1" dirty="0"/>
              <a:t>P</a:t>
            </a:r>
            <a:r>
              <a:rPr lang="en-US" sz="1800" baseline="-25000" dirty="0">
                <a:ea typeface="Cambria Math" pitchFamily="18" charset="0"/>
              </a:rPr>
              <a:t>8</a:t>
            </a:r>
            <a:r>
              <a:rPr lang="en-US" sz="1800" dirty="0"/>
              <a:t> = </a:t>
            </a:r>
            <a:r>
              <a:rPr lang="en-US" sz="1800" dirty="0">
                <a:ea typeface="Cambria Math" pitchFamily="18" charset="0"/>
              </a:rPr>
              <a:t>36</a:t>
            </a:r>
            <a:r>
              <a:rPr lang="en-US" sz="1800" baseline="30000" dirty="0">
                <a:ea typeface="Cambria Math" pitchFamily="18" charset="0"/>
              </a:rPr>
              <a:t>8</a:t>
            </a:r>
            <a:r>
              <a:rPr lang="en-US" sz="1800" dirty="0"/>
              <a:t> </a:t>
            </a:r>
            <a:r>
              <a:rPr lang="en-US" sz="1800" dirty="0">
                <a:ea typeface="Cambria Math"/>
              </a:rPr>
              <a:t>−</a:t>
            </a:r>
            <a:r>
              <a:rPr lang="en-US" sz="1800" dirty="0"/>
              <a:t> </a:t>
            </a:r>
            <a:r>
              <a:rPr lang="en-US" sz="1800" dirty="0">
                <a:ea typeface="Cambria Math" pitchFamily="18" charset="0"/>
              </a:rPr>
              <a:t>26</a:t>
            </a:r>
            <a:r>
              <a:rPr lang="en-US" sz="1800" baseline="30000" dirty="0">
                <a:ea typeface="Cambria Math" pitchFamily="18" charset="0"/>
              </a:rPr>
              <a:t>8</a:t>
            </a:r>
            <a:r>
              <a:rPr lang="en-US" sz="1800" dirty="0"/>
              <a:t>  =</a:t>
            </a:r>
            <a:br>
              <a:rPr lang="en-US" sz="1800" dirty="0"/>
            </a:br>
            <a:r>
              <a:rPr lang="en-US" sz="1800" dirty="0"/>
              <a:t>	</a:t>
            </a:r>
            <a:r>
              <a:rPr lang="en-US" sz="1800" dirty="0">
                <a:ea typeface="Cambria Math" pitchFamily="18" charset="0"/>
              </a:rPr>
              <a:t>2,821,109,907,456 </a:t>
            </a:r>
            <a:r>
              <a:rPr lang="en-US" sz="1800" dirty="0">
                <a:ea typeface="Cambria Math"/>
              </a:rPr>
              <a:t>−</a:t>
            </a:r>
            <a:r>
              <a:rPr lang="en-US" sz="1800" dirty="0"/>
              <a:t> </a:t>
            </a:r>
            <a:r>
              <a:rPr lang="en-US" sz="1800" dirty="0">
                <a:ea typeface="Cambria Math" pitchFamily="18" charset="0"/>
              </a:rPr>
              <a:t>208,827,064,576</a:t>
            </a:r>
            <a:r>
              <a:rPr lang="en-US" sz="1800" dirty="0"/>
              <a:t> =</a:t>
            </a:r>
            <a:r>
              <a:rPr lang="en-US" sz="1800" dirty="0">
                <a:ea typeface="Cambria Math" pitchFamily="18" charset="0"/>
              </a:rPr>
              <a:t>2,612,282,842,880.</a:t>
            </a:r>
          </a:p>
          <a:p>
            <a:pPr lvl="1">
              <a:spcBef>
                <a:spcPts val="0"/>
              </a:spcBef>
              <a:buNone/>
            </a:pPr>
            <a:r>
              <a:rPr lang="en-US" sz="1800" dirty="0"/>
              <a:t>Consequently, </a:t>
            </a:r>
            <a:r>
              <a:rPr lang="en-US" sz="1800" i="1" dirty="0"/>
              <a:t>P</a:t>
            </a:r>
            <a:r>
              <a:rPr lang="en-US" sz="1800" dirty="0"/>
              <a:t> = </a:t>
            </a:r>
            <a:r>
              <a:rPr lang="en-US" sz="1800" i="1" dirty="0"/>
              <a:t>P</a:t>
            </a:r>
            <a:r>
              <a:rPr lang="en-US" sz="1800" baseline="-25000" dirty="0">
                <a:ea typeface="Cambria Math" pitchFamily="18" charset="0"/>
              </a:rPr>
              <a:t>6</a:t>
            </a:r>
            <a:r>
              <a:rPr lang="en-US" sz="1800" dirty="0"/>
              <a:t> + </a:t>
            </a:r>
            <a:r>
              <a:rPr lang="en-US" sz="1800" i="1" dirty="0"/>
              <a:t>P</a:t>
            </a:r>
            <a:r>
              <a:rPr lang="en-US" sz="1800" baseline="-25000" dirty="0">
                <a:ea typeface="Cambria Math" pitchFamily="18" charset="0"/>
              </a:rPr>
              <a:t>7</a:t>
            </a:r>
            <a:r>
              <a:rPr lang="en-US" sz="1800" dirty="0"/>
              <a:t> +</a:t>
            </a:r>
            <a:r>
              <a:rPr lang="en-US" sz="1800" i="1" dirty="0"/>
              <a:t>P</a:t>
            </a:r>
            <a:r>
              <a:rPr lang="en-US" sz="1800" baseline="-25000" dirty="0">
                <a:ea typeface="Cambria Math" pitchFamily="18" charset="0"/>
              </a:rPr>
              <a:t>8</a:t>
            </a:r>
            <a:r>
              <a:rPr lang="en-US" sz="1800" dirty="0"/>
              <a:t> = </a:t>
            </a:r>
            <a:r>
              <a:rPr lang="en-US" sz="1800" dirty="0">
                <a:ea typeface="Cambria Math" pitchFamily="18" charset="0"/>
              </a:rPr>
              <a:t>2,684,483,063,360</a:t>
            </a:r>
            <a:r>
              <a:rPr lang="en-US" sz="1800" dirty="0"/>
              <a:t>.</a:t>
            </a:r>
          </a:p>
        </p:txBody>
      </p:sp>
    </p:spTree>
    <p:extLst>
      <p:ext uri="{BB962C8B-B14F-4D97-AF65-F5344CB8AC3E}">
        <p14:creationId xmlns:p14="http://schemas.microsoft.com/office/powerpoint/2010/main" val="932493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Addresses</a:t>
            </a:r>
          </a:p>
        </p:txBody>
      </p:sp>
      <p:sp>
        <p:nvSpPr>
          <p:cNvPr id="3" name="Content Placeholder 2"/>
          <p:cNvSpPr>
            <a:spLocks noGrp="1"/>
          </p:cNvSpPr>
          <p:nvPr>
            <p:ph idx="1"/>
          </p:nvPr>
        </p:nvSpPr>
        <p:spPr>
          <a:xfrm>
            <a:off x="457200" y="1295400"/>
            <a:ext cx="8229600" cy="346113"/>
          </a:xfrm>
        </p:spPr>
        <p:txBody>
          <a:bodyPr/>
          <a:lstStyle/>
          <a:p>
            <a:r>
              <a:rPr lang="en-US" sz="2000" dirty="0"/>
              <a:t>Version </a:t>
            </a:r>
            <a:r>
              <a:rPr lang="en-US" sz="2000" dirty="0">
                <a:ea typeface="Cambria Math" pitchFamily="18" charset="0"/>
              </a:rPr>
              <a:t>4</a:t>
            </a:r>
            <a:r>
              <a:rPr lang="en-US" sz="2000" dirty="0"/>
              <a:t> of the Internet Protocol (IPv</a:t>
            </a:r>
            <a:r>
              <a:rPr lang="en-US" sz="2000" dirty="0">
                <a:ea typeface="Cambria Math" pitchFamily="18" charset="0"/>
              </a:rPr>
              <a:t>4</a:t>
            </a:r>
            <a:r>
              <a:rPr lang="en-US" sz="2000" dirty="0"/>
              <a:t>) uses </a:t>
            </a:r>
            <a:r>
              <a:rPr lang="en-US" sz="2000" dirty="0">
                <a:ea typeface="Cambria Math" pitchFamily="18" charset="0"/>
              </a:rPr>
              <a:t>32</a:t>
            </a:r>
            <a:r>
              <a:rPr lang="en-US" sz="2000" dirty="0"/>
              <a:t> bits.</a:t>
            </a:r>
          </a:p>
        </p:txBody>
      </p:sp>
      <p:pic>
        <p:nvPicPr>
          <p:cNvPr id="21506" name="Picture 3" descr="Illustration of IPv4 addressing.&#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653042" y="1752600"/>
            <a:ext cx="5837916"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a:spLocks noGrp="1"/>
          </p:cNvSpPr>
          <p:nvPr>
            <p:ph idx="14"/>
          </p:nvPr>
        </p:nvSpPr>
        <p:spPr>
          <a:xfrm>
            <a:off x="457200" y="3429000"/>
            <a:ext cx="8229600" cy="3048000"/>
          </a:xfrm>
        </p:spPr>
        <p:txBody>
          <a:bodyPr/>
          <a:lstStyle/>
          <a:p>
            <a:r>
              <a:rPr lang="en-US" sz="2000" b="1" dirty="0"/>
              <a:t>Class A Addresses</a:t>
            </a:r>
            <a:r>
              <a:rPr lang="en-US" sz="2000" dirty="0"/>
              <a:t>: used for the largest networks, a </a:t>
            </a:r>
            <a:r>
              <a:rPr lang="en-US" sz="2000" dirty="0">
                <a:ea typeface="Cambria Math" pitchFamily="18" charset="0"/>
              </a:rPr>
              <a:t>0</a:t>
            </a:r>
            <a:r>
              <a:rPr lang="en-US" sz="2000" dirty="0"/>
              <a:t>,followed by a </a:t>
            </a:r>
            <a:r>
              <a:rPr lang="en-US" sz="2000" dirty="0">
                <a:ea typeface="Cambria Math" pitchFamily="18" charset="0"/>
              </a:rPr>
              <a:t>7</a:t>
            </a:r>
            <a:r>
              <a:rPr lang="en-US" sz="2000" dirty="0"/>
              <a:t>-bit </a:t>
            </a:r>
            <a:r>
              <a:rPr lang="en-US" sz="2000" dirty="0" err="1"/>
              <a:t>netid</a:t>
            </a:r>
            <a:r>
              <a:rPr lang="en-US" sz="2000" dirty="0"/>
              <a:t> and a </a:t>
            </a:r>
            <a:r>
              <a:rPr lang="en-US" sz="2000" dirty="0">
                <a:ea typeface="Cambria Math" pitchFamily="18" charset="0"/>
              </a:rPr>
              <a:t>24</a:t>
            </a:r>
            <a:r>
              <a:rPr lang="en-US" sz="2000" dirty="0"/>
              <a:t>-bit </a:t>
            </a:r>
            <a:r>
              <a:rPr lang="en-US" sz="2000" dirty="0" err="1"/>
              <a:t>hostid</a:t>
            </a:r>
            <a:r>
              <a:rPr lang="en-US" sz="2000" dirty="0"/>
              <a:t>.</a:t>
            </a:r>
            <a:br>
              <a:rPr lang="en-US" sz="2000" dirty="0"/>
            </a:br>
            <a:r>
              <a:rPr lang="en-US" sz="2000" b="1" dirty="0"/>
              <a:t>Class B Addresses</a:t>
            </a:r>
            <a:r>
              <a:rPr lang="en-US" sz="2000" dirty="0"/>
              <a:t>: used for the medium-sized networks, a </a:t>
            </a:r>
            <a:r>
              <a:rPr lang="en-US" sz="2000" dirty="0">
                <a:ea typeface="Cambria Math" pitchFamily="18" charset="0"/>
              </a:rPr>
              <a:t>10</a:t>
            </a:r>
            <a:r>
              <a:rPr lang="en-US" sz="2000" dirty="0"/>
              <a:t>,followed by a </a:t>
            </a:r>
            <a:r>
              <a:rPr lang="en-US" sz="2000" dirty="0">
                <a:ea typeface="Cambria Math" pitchFamily="18" charset="0"/>
              </a:rPr>
              <a:t>14</a:t>
            </a:r>
            <a:r>
              <a:rPr lang="en-US" sz="2000" dirty="0"/>
              <a:t>-bit </a:t>
            </a:r>
            <a:r>
              <a:rPr lang="en-US" sz="2000" dirty="0" err="1"/>
              <a:t>netid</a:t>
            </a:r>
            <a:r>
              <a:rPr lang="en-US" sz="2000" dirty="0"/>
              <a:t> and a </a:t>
            </a:r>
            <a:r>
              <a:rPr lang="en-US" sz="2000" dirty="0">
                <a:ea typeface="Cambria Math" pitchFamily="18" charset="0"/>
              </a:rPr>
              <a:t>16</a:t>
            </a:r>
            <a:r>
              <a:rPr lang="en-US" sz="2000" dirty="0"/>
              <a:t>-bit </a:t>
            </a:r>
            <a:r>
              <a:rPr lang="en-US" sz="2000" dirty="0" err="1"/>
              <a:t>hostid</a:t>
            </a:r>
            <a:r>
              <a:rPr lang="en-US" sz="2000" dirty="0"/>
              <a:t>.</a:t>
            </a:r>
            <a:br>
              <a:rPr lang="en-US" sz="2000" dirty="0"/>
            </a:br>
            <a:r>
              <a:rPr lang="en-US" sz="2000" b="1" dirty="0"/>
              <a:t>Class C Addresses</a:t>
            </a:r>
            <a:r>
              <a:rPr lang="en-US" sz="2000" dirty="0"/>
              <a:t>: used for the smallest networks, a </a:t>
            </a:r>
            <a:r>
              <a:rPr lang="en-US" sz="2000" dirty="0">
                <a:ea typeface="Cambria Math" pitchFamily="18" charset="0"/>
              </a:rPr>
              <a:t>110</a:t>
            </a:r>
            <a:r>
              <a:rPr lang="en-US" sz="2000" dirty="0"/>
              <a:t>,followed by a </a:t>
            </a:r>
            <a:r>
              <a:rPr lang="en-US" sz="2000" dirty="0">
                <a:ea typeface="Cambria Math" pitchFamily="18" charset="0"/>
              </a:rPr>
              <a:t>21</a:t>
            </a:r>
            <a:r>
              <a:rPr lang="en-US" sz="2000" dirty="0"/>
              <a:t>-bit </a:t>
            </a:r>
            <a:r>
              <a:rPr lang="en-US" sz="2000" dirty="0" err="1"/>
              <a:t>netid</a:t>
            </a:r>
            <a:r>
              <a:rPr lang="en-US" sz="2000" dirty="0"/>
              <a:t> and a </a:t>
            </a:r>
            <a:r>
              <a:rPr lang="en-US" sz="2000" dirty="0">
                <a:ea typeface="Cambria Math" pitchFamily="18" charset="0"/>
              </a:rPr>
              <a:t>8</a:t>
            </a:r>
            <a:r>
              <a:rPr lang="en-US" sz="2000" dirty="0"/>
              <a:t>-bit </a:t>
            </a:r>
            <a:r>
              <a:rPr lang="en-US" sz="2000" dirty="0" err="1"/>
              <a:t>hostid</a:t>
            </a:r>
            <a:r>
              <a:rPr lang="en-US" sz="2000" dirty="0"/>
              <a:t>.</a:t>
            </a:r>
          </a:p>
          <a:p>
            <a:pPr lvl="1">
              <a:spcBef>
                <a:spcPts val="0"/>
              </a:spcBef>
              <a:spcAft>
                <a:spcPts val="0"/>
              </a:spcAft>
            </a:pPr>
            <a:r>
              <a:rPr lang="en-US" sz="1800" dirty="0"/>
              <a:t>Neither Class D nor Class E addresses are assigned as the address of a computer on the internet. Only Classes A, B, and C are available. </a:t>
            </a:r>
          </a:p>
          <a:p>
            <a:pPr lvl="1">
              <a:spcBef>
                <a:spcPts val="0"/>
              </a:spcBef>
              <a:spcAft>
                <a:spcPts val="0"/>
              </a:spcAft>
            </a:pPr>
            <a:r>
              <a:rPr lang="en-US" sz="1800" dirty="0">
                <a:ea typeface="Cambria Math" pitchFamily="18" charset="0"/>
              </a:rPr>
              <a:t>1111111</a:t>
            </a:r>
            <a:r>
              <a:rPr lang="en-US" sz="1800" dirty="0"/>
              <a:t> is not available as the </a:t>
            </a:r>
            <a:r>
              <a:rPr lang="en-US" sz="1800" dirty="0" err="1"/>
              <a:t>netid</a:t>
            </a:r>
            <a:r>
              <a:rPr lang="en-US" sz="1800" dirty="0"/>
              <a:t> of a Class A network.</a:t>
            </a:r>
          </a:p>
          <a:p>
            <a:pPr lvl="1">
              <a:spcBef>
                <a:spcPts val="0"/>
              </a:spcBef>
              <a:spcAft>
                <a:spcPts val="0"/>
              </a:spcAft>
            </a:pPr>
            <a:r>
              <a:rPr lang="en-US" sz="1800" dirty="0" err="1"/>
              <a:t>Hostids</a:t>
            </a:r>
            <a:r>
              <a:rPr lang="en-US" sz="1800" dirty="0"/>
              <a:t> consisting of all </a:t>
            </a:r>
            <a:r>
              <a:rPr lang="en-US" sz="1800" dirty="0">
                <a:ea typeface="Cambria Math" pitchFamily="18" charset="0"/>
              </a:rPr>
              <a:t>0</a:t>
            </a:r>
            <a:r>
              <a:rPr lang="en-US" sz="1800" dirty="0"/>
              <a:t>s and all </a:t>
            </a:r>
            <a:r>
              <a:rPr lang="en-US" sz="1800" dirty="0">
                <a:ea typeface="Cambria Math" pitchFamily="18" charset="0"/>
              </a:rPr>
              <a:t>1</a:t>
            </a:r>
            <a:r>
              <a:rPr lang="en-US" sz="1800" dirty="0"/>
              <a:t>s are not available in any network. </a:t>
            </a:r>
          </a:p>
        </p:txBody>
      </p:sp>
      <p:sp>
        <p:nvSpPr>
          <p:cNvPr id="6" name="Text Placeholder 5"/>
          <p:cNvSpPr>
            <a:spLocks noGrp="1"/>
          </p:cNvSpPr>
          <p:nvPr>
            <p:ph type="body" sz="quarter" idx="15"/>
          </p:nvPr>
        </p:nvSpPr>
        <p:spPr>
          <a:xfrm>
            <a:off x="3465513" y="6477000"/>
            <a:ext cx="2212975" cy="182563"/>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93614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Internet Addresses</a:t>
            </a:r>
          </a:p>
        </p:txBody>
      </p:sp>
      <p:sp>
        <p:nvSpPr>
          <p:cNvPr id="5" name="Content Placeholder 2"/>
          <p:cNvSpPr>
            <a:spLocks noGrp="1"/>
          </p:cNvSpPr>
          <p:nvPr>
            <p:ph idx="1"/>
          </p:nvPr>
        </p:nvSpPr>
        <p:spPr>
          <a:xfrm>
            <a:off x="457200" y="1295400"/>
            <a:ext cx="8458200" cy="5257800"/>
          </a:xfrm>
        </p:spPr>
        <p:txBody>
          <a:bodyPr/>
          <a:lstStyle/>
          <a:p>
            <a:pPr>
              <a:spcBef>
                <a:spcPts val="300"/>
              </a:spcBef>
            </a:pPr>
            <a:r>
              <a:rPr lang="en-US" sz="2200" b="1" dirty="0"/>
              <a:t>Example</a:t>
            </a:r>
            <a:r>
              <a:rPr lang="en-US" sz="2200" dirty="0"/>
              <a:t>: How many different IPv</a:t>
            </a:r>
            <a:r>
              <a:rPr lang="en-US" sz="2200" dirty="0">
                <a:ea typeface="Cambria Math" pitchFamily="18" charset="0"/>
              </a:rPr>
              <a:t>4</a:t>
            </a:r>
            <a:r>
              <a:rPr lang="en-US" sz="2200" dirty="0"/>
              <a:t> addresses are available for computers on the internet?</a:t>
            </a:r>
            <a:br>
              <a:rPr lang="en-US" sz="2200" dirty="0"/>
            </a:br>
            <a:r>
              <a:rPr lang="en-US" sz="2200" b="1" dirty="0"/>
              <a:t>Solution</a:t>
            </a:r>
            <a:r>
              <a:rPr lang="en-US" sz="2200" dirty="0"/>
              <a:t>: Use both the sum and the product rule. Let </a:t>
            </a:r>
            <a:r>
              <a:rPr lang="en-US" sz="2200" i="1" dirty="0"/>
              <a:t>x</a:t>
            </a:r>
            <a:r>
              <a:rPr lang="en-US" sz="2200" dirty="0"/>
              <a:t> be the number of available addresses, and let </a:t>
            </a:r>
            <a:r>
              <a:rPr lang="en-US" sz="2200" i="1" dirty="0" err="1"/>
              <a:t>x</a:t>
            </a:r>
            <a:r>
              <a:rPr lang="en-US" sz="2200" baseline="-25000" dirty="0" err="1"/>
              <a:t>A</a:t>
            </a:r>
            <a:r>
              <a:rPr lang="en-US" sz="2200" dirty="0"/>
              <a:t>, </a:t>
            </a:r>
            <a:r>
              <a:rPr lang="en-US" sz="2200" i="1" dirty="0" err="1"/>
              <a:t>x</a:t>
            </a:r>
            <a:r>
              <a:rPr lang="en-US" sz="2200" baseline="-25000" dirty="0" err="1"/>
              <a:t>B</a:t>
            </a:r>
            <a:r>
              <a:rPr lang="en-US" sz="2200" dirty="0"/>
              <a:t>, and </a:t>
            </a:r>
            <a:r>
              <a:rPr lang="en-US" sz="2200" i="1" dirty="0" err="1"/>
              <a:t>x</a:t>
            </a:r>
            <a:r>
              <a:rPr lang="en-US" sz="2200" baseline="-25000" dirty="0" err="1"/>
              <a:t>C</a:t>
            </a:r>
            <a:r>
              <a:rPr lang="en-US" sz="2200" dirty="0"/>
              <a:t> denote the number of addresses for the respective classes.</a:t>
            </a:r>
          </a:p>
          <a:p>
            <a:pPr lvl="1">
              <a:spcBef>
                <a:spcPts val="300"/>
              </a:spcBef>
            </a:pPr>
            <a:r>
              <a:rPr lang="en-US" sz="2000" dirty="0"/>
              <a:t>To find, </a:t>
            </a:r>
            <a:r>
              <a:rPr lang="en-US" sz="2000" i="1" dirty="0" err="1"/>
              <a:t>x</a:t>
            </a:r>
            <a:r>
              <a:rPr lang="en-US" sz="2000" baseline="-25000" dirty="0" err="1"/>
              <a:t>A</a:t>
            </a:r>
            <a:r>
              <a:rPr lang="en-US" sz="2000" dirty="0"/>
              <a:t>: </a:t>
            </a:r>
            <a:r>
              <a:rPr lang="en-US" sz="2000" dirty="0">
                <a:ea typeface="Cambria Math" pitchFamily="18" charset="0"/>
              </a:rPr>
              <a:t>2</a:t>
            </a:r>
            <a:r>
              <a:rPr lang="en-US" sz="2000" baseline="30000" dirty="0">
                <a:ea typeface="Cambria Math" pitchFamily="18" charset="0"/>
              </a:rPr>
              <a:t>7</a:t>
            </a:r>
            <a:r>
              <a:rPr lang="en-US" sz="2000" dirty="0"/>
              <a:t> </a:t>
            </a:r>
            <a:r>
              <a:rPr lang="en-US" sz="2000" dirty="0">
                <a:ea typeface="Cambria Math"/>
              </a:rPr>
              <a:t>− 1 = 127 </a:t>
            </a:r>
            <a:r>
              <a:rPr lang="en-US" sz="2000" dirty="0" err="1">
                <a:ea typeface="Cambria Math"/>
              </a:rPr>
              <a:t>netids</a:t>
            </a:r>
            <a:r>
              <a:rPr lang="en-US" sz="2000" dirty="0">
                <a:ea typeface="Cambria Math"/>
              </a:rPr>
              <a:t>. </a:t>
            </a:r>
            <a:r>
              <a:rPr lang="en-US" sz="2000" dirty="0">
                <a:ea typeface="Cambria Math" pitchFamily="18" charset="0"/>
              </a:rPr>
              <a:t>2</a:t>
            </a:r>
            <a:r>
              <a:rPr lang="en-US" sz="2000" baseline="30000" dirty="0">
                <a:ea typeface="Cambria Math" pitchFamily="18" charset="0"/>
              </a:rPr>
              <a:t>24</a:t>
            </a:r>
            <a:r>
              <a:rPr lang="en-US" sz="2000" dirty="0"/>
              <a:t> </a:t>
            </a:r>
            <a:r>
              <a:rPr lang="en-US" sz="2000" dirty="0">
                <a:ea typeface="Cambria Math"/>
              </a:rPr>
              <a:t>− 2 = 16,777,214 </a:t>
            </a:r>
            <a:r>
              <a:rPr lang="en-US" sz="2000" dirty="0" err="1">
                <a:ea typeface="Cambria Math"/>
              </a:rPr>
              <a:t>hostids</a:t>
            </a:r>
            <a:r>
              <a:rPr lang="en-US" sz="2000" dirty="0">
                <a:ea typeface="Cambria Math"/>
              </a:rPr>
              <a:t>.</a:t>
            </a:r>
            <a:br>
              <a:rPr lang="en-US" sz="2000" dirty="0">
                <a:ea typeface="Cambria Math"/>
              </a:rPr>
            </a:br>
            <a:r>
              <a:rPr lang="en-US" sz="2000" dirty="0">
                <a:ea typeface="Cambria Math"/>
              </a:rPr>
              <a:t>		</a:t>
            </a:r>
            <a:r>
              <a:rPr lang="en-US" sz="2000" i="1" dirty="0" err="1"/>
              <a:t>x</a:t>
            </a:r>
            <a:r>
              <a:rPr lang="en-US" sz="2000" baseline="-25000" dirty="0" err="1"/>
              <a:t>A</a:t>
            </a:r>
            <a:r>
              <a:rPr lang="en-US" sz="2000" i="1" dirty="0"/>
              <a:t> = </a:t>
            </a:r>
            <a:r>
              <a:rPr lang="en-US" sz="2000" dirty="0">
                <a:ea typeface="Cambria Math" pitchFamily="18" charset="0"/>
              </a:rPr>
              <a:t>127</a:t>
            </a:r>
            <a:r>
              <a:rPr lang="en-US" sz="2000" dirty="0">
                <a:ea typeface="Cambria Math"/>
              </a:rPr>
              <a:t>∙ 16,777,214 = 2,130,706,178.</a:t>
            </a:r>
            <a:endParaRPr lang="en-US" sz="2000" dirty="0">
              <a:ea typeface="Cambria Math" pitchFamily="18" charset="0"/>
            </a:endParaRPr>
          </a:p>
          <a:p>
            <a:pPr lvl="1">
              <a:spcBef>
                <a:spcPts val="300"/>
              </a:spcBef>
            </a:pPr>
            <a:r>
              <a:rPr lang="en-US" sz="2000" dirty="0"/>
              <a:t>To find, </a:t>
            </a:r>
            <a:r>
              <a:rPr lang="en-US" sz="2000" i="1" dirty="0" err="1"/>
              <a:t>x</a:t>
            </a:r>
            <a:r>
              <a:rPr lang="en-US" sz="2000" baseline="-25000" dirty="0" err="1"/>
              <a:t>B</a:t>
            </a:r>
            <a:r>
              <a:rPr lang="en-US" sz="2000" dirty="0"/>
              <a:t>: </a:t>
            </a:r>
            <a:r>
              <a:rPr lang="en-US" sz="2000" dirty="0">
                <a:ea typeface="Cambria Math" pitchFamily="18" charset="0"/>
              </a:rPr>
              <a:t>2</a:t>
            </a:r>
            <a:r>
              <a:rPr lang="en-US" sz="2000" baseline="30000" dirty="0">
                <a:ea typeface="Cambria Math" pitchFamily="18" charset="0"/>
              </a:rPr>
              <a:t>14</a:t>
            </a:r>
            <a:r>
              <a:rPr lang="en-US" sz="2000" dirty="0"/>
              <a:t> </a:t>
            </a:r>
            <a:r>
              <a:rPr lang="en-US" sz="2000" dirty="0">
                <a:ea typeface="Cambria Math"/>
              </a:rPr>
              <a:t>= 16,384 </a:t>
            </a:r>
            <a:r>
              <a:rPr lang="en-US" sz="2000" dirty="0" err="1">
                <a:ea typeface="Cambria Math"/>
              </a:rPr>
              <a:t>netids</a:t>
            </a:r>
            <a:r>
              <a:rPr lang="en-US" sz="2000" dirty="0">
                <a:ea typeface="Cambria Math"/>
              </a:rPr>
              <a:t>. </a:t>
            </a:r>
            <a:r>
              <a:rPr lang="en-US" sz="2000" dirty="0">
                <a:ea typeface="Cambria Math" pitchFamily="18" charset="0"/>
              </a:rPr>
              <a:t>2</a:t>
            </a:r>
            <a:r>
              <a:rPr lang="en-US" sz="2000" baseline="30000" dirty="0">
                <a:ea typeface="Cambria Math" pitchFamily="18" charset="0"/>
              </a:rPr>
              <a:t>16</a:t>
            </a:r>
            <a:r>
              <a:rPr lang="en-US" sz="2000" dirty="0"/>
              <a:t> </a:t>
            </a:r>
            <a:r>
              <a:rPr lang="en-US" sz="2000" dirty="0">
                <a:ea typeface="Cambria Math"/>
              </a:rPr>
              <a:t>− 2 = 16,534 </a:t>
            </a:r>
            <a:r>
              <a:rPr lang="en-US" sz="2000" dirty="0" err="1">
                <a:ea typeface="Cambria Math"/>
              </a:rPr>
              <a:t>hostids</a:t>
            </a:r>
            <a:r>
              <a:rPr lang="en-US" sz="2000" dirty="0">
                <a:ea typeface="Cambria Math"/>
              </a:rPr>
              <a:t>.</a:t>
            </a:r>
            <a:br>
              <a:rPr lang="en-US" sz="2000" dirty="0">
                <a:ea typeface="Cambria Math"/>
              </a:rPr>
            </a:br>
            <a:r>
              <a:rPr lang="en-US" sz="2000" dirty="0">
                <a:ea typeface="Cambria Math"/>
              </a:rPr>
              <a:t>		</a:t>
            </a:r>
            <a:r>
              <a:rPr lang="en-US" sz="2000" i="1" dirty="0" err="1"/>
              <a:t>x</a:t>
            </a:r>
            <a:r>
              <a:rPr lang="en-US" sz="2000" baseline="-25000" dirty="0" err="1"/>
              <a:t>B</a:t>
            </a:r>
            <a:r>
              <a:rPr lang="en-US" sz="2000" i="1" dirty="0"/>
              <a:t> = </a:t>
            </a:r>
            <a:r>
              <a:rPr lang="en-US" sz="2000" dirty="0">
                <a:ea typeface="Cambria Math"/>
              </a:rPr>
              <a:t>16,384 ∙ 16, 534 = 1,073,709,056.</a:t>
            </a:r>
            <a:endParaRPr lang="en-US" sz="2000" dirty="0"/>
          </a:p>
          <a:p>
            <a:pPr lvl="1">
              <a:spcBef>
                <a:spcPts val="300"/>
              </a:spcBef>
            </a:pPr>
            <a:r>
              <a:rPr lang="en-US" sz="2000" dirty="0"/>
              <a:t>To find, </a:t>
            </a:r>
            <a:r>
              <a:rPr lang="en-US" sz="2000" i="1" dirty="0" err="1"/>
              <a:t>x</a:t>
            </a:r>
            <a:r>
              <a:rPr lang="en-US" sz="2000" baseline="-25000" dirty="0" err="1"/>
              <a:t>C</a:t>
            </a:r>
            <a:r>
              <a:rPr lang="en-US" sz="2000" dirty="0"/>
              <a:t>: </a:t>
            </a:r>
            <a:r>
              <a:rPr lang="en-US" sz="2000" dirty="0">
                <a:ea typeface="Cambria Math" pitchFamily="18" charset="0"/>
              </a:rPr>
              <a:t>2</a:t>
            </a:r>
            <a:r>
              <a:rPr lang="en-US" sz="2000" baseline="30000" dirty="0">
                <a:ea typeface="Cambria Math" pitchFamily="18" charset="0"/>
              </a:rPr>
              <a:t>21</a:t>
            </a:r>
            <a:r>
              <a:rPr lang="en-US" sz="2000" dirty="0"/>
              <a:t> </a:t>
            </a:r>
            <a:r>
              <a:rPr lang="en-US" sz="2000" dirty="0">
                <a:ea typeface="Cambria Math"/>
              </a:rPr>
              <a:t>= 2,097,152 </a:t>
            </a:r>
            <a:r>
              <a:rPr lang="en-US" sz="2000" dirty="0" err="1">
                <a:ea typeface="Cambria Math"/>
              </a:rPr>
              <a:t>netids</a:t>
            </a:r>
            <a:r>
              <a:rPr lang="en-US" sz="2000" dirty="0">
                <a:ea typeface="Cambria Math"/>
              </a:rPr>
              <a:t>. </a:t>
            </a:r>
            <a:r>
              <a:rPr lang="en-US" sz="2000" dirty="0">
                <a:ea typeface="Cambria Math" pitchFamily="18" charset="0"/>
              </a:rPr>
              <a:t>2</a:t>
            </a:r>
            <a:r>
              <a:rPr lang="en-US" sz="2000" baseline="30000" dirty="0">
                <a:ea typeface="Cambria Math" pitchFamily="18" charset="0"/>
              </a:rPr>
              <a:t>8</a:t>
            </a:r>
            <a:r>
              <a:rPr lang="en-US" sz="2000" dirty="0"/>
              <a:t> </a:t>
            </a:r>
            <a:r>
              <a:rPr lang="en-US" sz="2000" dirty="0">
                <a:ea typeface="Cambria Math"/>
              </a:rPr>
              <a:t>− 2 = 254 </a:t>
            </a:r>
            <a:r>
              <a:rPr lang="en-US" sz="2000" dirty="0" err="1">
                <a:ea typeface="Cambria Math"/>
              </a:rPr>
              <a:t>hostids</a:t>
            </a:r>
            <a:r>
              <a:rPr lang="en-US" sz="2000" dirty="0">
                <a:ea typeface="Cambria Math"/>
              </a:rPr>
              <a:t>.</a:t>
            </a:r>
            <a:br>
              <a:rPr lang="en-US" sz="2000" dirty="0">
                <a:ea typeface="Cambria Math"/>
              </a:rPr>
            </a:br>
            <a:r>
              <a:rPr lang="en-US" sz="2000" dirty="0">
                <a:ea typeface="Cambria Math"/>
              </a:rPr>
              <a:t>		</a:t>
            </a:r>
            <a:r>
              <a:rPr lang="en-US" sz="2000" i="1" dirty="0" err="1"/>
              <a:t>x</a:t>
            </a:r>
            <a:r>
              <a:rPr lang="en-US" sz="2000" baseline="-25000" dirty="0" err="1"/>
              <a:t>C</a:t>
            </a:r>
            <a:r>
              <a:rPr lang="en-US" sz="2000" i="1" dirty="0"/>
              <a:t> = </a:t>
            </a:r>
            <a:r>
              <a:rPr lang="en-US" sz="2000" dirty="0">
                <a:ea typeface="Cambria Math"/>
              </a:rPr>
              <a:t>2,097,152 ∙ 254 = 532,676,608.</a:t>
            </a:r>
            <a:endParaRPr lang="en-US" sz="2000" dirty="0"/>
          </a:p>
          <a:p>
            <a:pPr lvl="1">
              <a:spcBef>
                <a:spcPts val="300"/>
              </a:spcBef>
            </a:pPr>
            <a:r>
              <a:rPr lang="en-US" sz="2000" dirty="0"/>
              <a:t>Hence, the total number of available IPv</a:t>
            </a:r>
            <a:r>
              <a:rPr lang="en-US" sz="2000" dirty="0">
                <a:ea typeface="Cambria Math" pitchFamily="18" charset="0"/>
              </a:rPr>
              <a:t>4</a:t>
            </a:r>
            <a:r>
              <a:rPr lang="en-US" sz="2000" dirty="0"/>
              <a:t> addresses is</a:t>
            </a:r>
            <a:br>
              <a:rPr lang="en-US" sz="2000" dirty="0"/>
            </a:br>
            <a:r>
              <a:rPr lang="en-US" sz="2000" dirty="0"/>
              <a:t>	</a:t>
            </a:r>
            <a:r>
              <a:rPr lang="en-US" sz="2000" i="1" dirty="0"/>
              <a:t>x = </a:t>
            </a:r>
            <a:r>
              <a:rPr lang="en-US" sz="2000" i="1" dirty="0" err="1"/>
              <a:t>x</a:t>
            </a:r>
            <a:r>
              <a:rPr lang="en-US" sz="2000" baseline="-25000" dirty="0" err="1"/>
              <a:t>A</a:t>
            </a:r>
            <a:r>
              <a:rPr lang="en-US" sz="2000" dirty="0"/>
              <a:t> +  </a:t>
            </a:r>
            <a:r>
              <a:rPr lang="en-US" sz="2000" i="1" dirty="0" err="1"/>
              <a:t>x</a:t>
            </a:r>
            <a:r>
              <a:rPr lang="en-US" sz="2000" baseline="-25000" dirty="0" err="1"/>
              <a:t>B</a:t>
            </a:r>
            <a:r>
              <a:rPr lang="en-US" sz="2000" dirty="0"/>
              <a:t>  + </a:t>
            </a:r>
            <a:r>
              <a:rPr lang="en-US" sz="2000" i="1" dirty="0" err="1"/>
              <a:t>Xc</a:t>
            </a:r>
            <a:br>
              <a:rPr lang="en-US" sz="2000" dirty="0"/>
            </a:br>
            <a:r>
              <a:rPr lang="en-US" sz="2000" dirty="0"/>
              <a:t>	= </a:t>
            </a:r>
            <a:r>
              <a:rPr lang="en-US" sz="2000" dirty="0">
                <a:ea typeface="Cambria Math" pitchFamily="18" charset="0"/>
              </a:rPr>
              <a:t>2,130,706,178 + 1,073,709,056 + 532,676,608</a:t>
            </a:r>
            <a:br>
              <a:rPr lang="en-US" sz="2000" dirty="0">
                <a:ea typeface="Cambria Math" pitchFamily="18" charset="0"/>
              </a:rPr>
            </a:br>
            <a:r>
              <a:rPr lang="en-US" sz="2000" dirty="0">
                <a:ea typeface="Cambria Math" pitchFamily="18" charset="0"/>
              </a:rPr>
              <a:t>	= 3, 737,091,842.</a:t>
            </a:r>
            <a:endParaRPr lang="en-US" sz="2000" dirty="0"/>
          </a:p>
        </p:txBody>
      </p:sp>
      <p:sp>
        <p:nvSpPr>
          <p:cNvPr id="8" name="Content Placeholder 3"/>
          <p:cNvSpPr>
            <a:spLocks noGrp="1"/>
          </p:cNvSpPr>
          <p:nvPr>
            <p:ph idx="13"/>
          </p:nvPr>
        </p:nvSpPr>
        <p:spPr>
          <a:xfrm>
            <a:off x="6858000" y="5029200"/>
            <a:ext cx="2133600" cy="1447800"/>
          </a:xfrm>
          <a:ln w="19050">
            <a:solidFill>
              <a:srgbClr val="04617B"/>
            </a:solidFill>
          </a:ln>
        </p:spPr>
        <p:txBody>
          <a:bodyPr/>
          <a:lstStyle/>
          <a:p>
            <a:r>
              <a:rPr lang="en-US" sz="1800" dirty="0"/>
              <a:t>Not Enough Today !!</a:t>
            </a:r>
            <a:br>
              <a:rPr lang="en-US" sz="1800" dirty="0"/>
            </a:br>
            <a:r>
              <a:rPr lang="en-US" sz="1800" dirty="0"/>
              <a:t>The newer IPv6 protocol solves the problem of too few addresses.</a:t>
            </a:r>
          </a:p>
        </p:txBody>
      </p:sp>
    </p:spTree>
    <p:extLst>
      <p:ext uri="{BB962C8B-B14F-4D97-AF65-F5344CB8AC3E}">
        <p14:creationId xmlns:p14="http://schemas.microsoft.com/office/powerpoint/2010/main" val="2767297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Counting Principles:</a:t>
            </a:r>
            <a:br>
              <a:rPr lang="en-US" dirty="0"/>
            </a:br>
            <a:r>
              <a:rPr lang="en-US" dirty="0"/>
              <a:t>Subtraction Rule</a:t>
            </a:r>
          </a:p>
        </p:txBody>
      </p:sp>
      <p:sp>
        <p:nvSpPr>
          <p:cNvPr id="3" name="Content Placeholder 2"/>
          <p:cNvSpPr>
            <a:spLocks noGrp="1"/>
          </p:cNvSpPr>
          <p:nvPr>
            <p:ph idx="1"/>
          </p:nvPr>
        </p:nvSpPr>
        <p:spPr>
          <a:xfrm>
            <a:off x="457200" y="1295400"/>
            <a:ext cx="8534400" cy="3276600"/>
          </a:xfrm>
        </p:spPr>
        <p:txBody>
          <a:bodyPr/>
          <a:lstStyle/>
          <a:p>
            <a:r>
              <a:rPr lang="en-US" b="1" dirty="0"/>
              <a:t> Subtraction Rule</a:t>
            </a:r>
            <a:r>
              <a:rPr lang="en-US" dirty="0"/>
              <a:t>: If a task can be done either in one of </a:t>
            </a:r>
            <a:r>
              <a:rPr lang="en-US" i="1" dirty="0"/>
              <a:t>n</a:t>
            </a:r>
            <a:r>
              <a:rPr lang="en-US" baseline="-25000" dirty="0">
                <a:ea typeface="Cambria Math" pitchFamily="18" charset="0"/>
              </a:rPr>
              <a:t>1</a:t>
            </a:r>
            <a:r>
              <a:rPr lang="en-US" dirty="0"/>
              <a:t> ways or in one of  </a:t>
            </a:r>
            <a:r>
              <a:rPr lang="en-US" i="1" dirty="0"/>
              <a:t>n</a:t>
            </a:r>
            <a:r>
              <a:rPr lang="en-US" baseline="-25000" dirty="0">
                <a:ea typeface="Cambria Math" pitchFamily="18" charset="0"/>
              </a:rPr>
              <a:t>2</a:t>
            </a:r>
            <a:r>
              <a:rPr lang="en-US" dirty="0"/>
              <a:t> ways, then the total number of ways to do the task is  </a:t>
            </a:r>
            <a:r>
              <a:rPr lang="en-US" i="1" dirty="0"/>
              <a:t>n</a:t>
            </a:r>
            <a:r>
              <a:rPr lang="en-US" baseline="-25000" dirty="0">
                <a:ea typeface="Cambria Math" pitchFamily="18" charset="0"/>
              </a:rPr>
              <a:t>1 </a:t>
            </a:r>
            <a:r>
              <a:rPr lang="en-US" dirty="0">
                <a:ea typeface="Cambria Math"/>
              </a:rPr>
              <a:t>+</a:t>
            </a:r>
            <a:r>
              <a:rPr lang="en-US" i="1" dirty="0"/>
              <a:t> n</a:t>
            </a:r>
            <a:r>
              <a:rPr lang="en-US" baseline="-25000" dirty="0">
                <a:ea typeface="Cambria Math" pitchFamily="18" charset="0"/>
              </a:rPr>
              <a:t>2</a:t>
            </a:r>
            <a:r>
              <a:rPr lang="en-US" dirty="0"/>
              <a:t> minus the number of ways  to do the task that are common to the two different ways.</a:t>
            </a:r>
          </a:p>
          <a:p>
            <a:r>
              <a:rPr lang="en-US" dirty="0"/>
              <a:t>Also known as, the </a:t>
            </a:r>
            <a:r>
              <a:rPr lang="en-US" i="1" dirty="0"/>
              <a:t>principle of inclusion-exclusion</a:t>
            </a:r>
            <a:r>
              <a:rPr lang="en-US" dirty="0"/>
              <a:t>:</a:t>
            </a:r>
          </a:p>
        </p:txBody>
      </p:sp>
      <p:graphicFrame>
        <p:nvGraphicFramePr>
          <p:cNvPr id="7" name="Object 3"/>
          <p:cNvGraphicFramePr>
            <a:graphicFrameLocks noChangeAspect="1"/>
          </p:cNvGraphicFramePr>
          <p:nvPr>
            <p:extLst>
              <p:ext uri="{D42A27DB-BD31-4B8C-83A1-F6EECF244321}">
                <p14:modId xmlns:p14="http://schemas.microsoft.com/office/powerpoint/2010/main" val="2487494462"/>
              </p:ext>
            </p:extLst>
          </p:nvPr>
        </p:nvGraphicFramePr>
        <p:xfrm>
          <a:off x="2286000" y="4876800"/>
          <a:ext cx="4572000" cy="511552"/>
        </p:xfrm>
        <a:graphic>
          <a:graphicData uri="http://schemas.openxmlformats.org/presentationml/2006/ole">
            <mc:AlternateContent xmlns:mc="http://schemas.openxmlformats.org/markup-compatibility/2006">
              <mc:Choice xmlns:v="urn:schemas-microsoft-com:vml" Requires="v">
                <p:oleObj spid="_x0000_s3169" name="Equation" r:id="rId3" imgW="1815840" imgH="203040" progId="Equation.DSMT4">
                  <p:embed/>
                </p:oleObj>
              </mc:Choice>
              <mc:Fallback>
                <p:oleObj name="Equation" r:id="rId3" imgW="1815840" imgH="203040" progId="Equation.DSMT4">
                  <p:embed/>
                  <p:pic>
                    <p:nvPicPr>
                      <p:cNvPr id="0" name=""/>
                      <p:cNvPicPr/>
                      <p:nvPr/>
                    </p:nvPicPr>
                    <p:blipFill>
                      <a:blip r:embed="rId4"/>
                      <a:stretch>
                        <a:fillRect/>
                      </a:stretch>
                    </p:blipFill>
                    <p:spPr>
                      <a:xfrm>
                        <a:off x="2286000" y="4876800"/>
                        <a:ext cx="4572000" cy="511552"/>
                      </a:xfrm>
                      <a:prstGeom prst="rect">
                        <a:avLst/>
                      </a:prstGeom>
                    </p:spPr>
                  </p:pic>
                </p:oleObj>
              </mc:Fallback>
            </mc:AlternateContent>
          </a:graphicData>
        </a:graphic>
      </p:graphicFrame>
    </p:spTree>
    <p:extLst>
      <p:ext uri="{BB962C8B-B14F-4D97-AF65-F5344CB8AC3E}">
        <p14:creationId xmlns:p14="http://schemas.microsoft.com/office/powerpoint/2010/main" val="288997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Bit Strings</a:t>
            </a:r>
          </a:p>
        </p:txBody>
      </p:sp>
      <p:sp>
        <p:nvSpPr>
          <p:cNvPr id="3" name="Content Placeholder 2"/>
          <p:cNvSpPr>
            <a:spLocks noGrp="1"/>
          </p:cNvSpPr>
          <p:nvPr>
            <p:ph idx="1"/>
          </p:nvPr>
        </p:nvSpPr>
        <p:spPr>
          <a:xfrm>
            <a:off x="457200" y="1295400"/>
            <a:ext cx="8229600" cy="5181600"/>
          </a:xfrm>
        </p:spPr>
        <p:txBody>
          <a:bodyPr/>
          <a:lstStyle/>
          <a:p>
            <a:r>
              <a:rPr lang="en-US" sz="2800" b="1" dirty="0"/>
              <a:t>Example</a:t>
            </a:r>
            <a:r>
              <a:rPr lang="en-US" sz="2800" dirty="0"/>
              <a:t>: How many bit strings of length eight either start with a </a:t>
            </a:r>
            <a:r>
              <a:rPr lang="en-US" sz="2800" dirty="0">
                <a:ea typeface="Cambria Math" pitchFamily="18" charset="0"/>
              </a:rPr>
              <a:t>1</a:t>
            </a:r>
            <a:r>
              <a:rPr lang="en-US" sz="2800" dirty="0"/>
              <a:t> bit or end with the two bits </a:t>
            </a:r>
            <a:r>
              <a:rPr lang="en-US" sz="2800" dirty="0">
                <a:ea typeface="Cambria Math" pitchFamily="18" charset="0"/>
              </a:rPr>
              <a:t>00</a:t>
            </a:r>
            <a:r>
              <a:rPr lang="en-US" sz="2800" dirty="0"/>
              <a:t>?</a:t>
            </a:r>
          </a:p>
          <a:p>
            <a:r>
              <a:rPr lang="en-US" sz="2800" b="1" dirty="0"/>
              <a:t>Solution</a:t>
            </a:r>
            <a:r>
              <a:rPr lang="en-US" sz="2800" dirty="0"/>
              <a:t>:  Use the subtraction rule.</a:t>
            </a:r>
          </a:p>
          <a:p>
            <a:pPr lvl="1"/>
            <a:r>
              <a:rPr lang="en-US" sz="2400" dirty="0"/>
              <a:t>Number of bit strings of length eight</a:t>
            </a:r>
            <a:br>
              <a:rPr lang="en-US" sz="2400" dirty="0"/>
            </a:br>
            <a:r>
              <a:rPr lang="en-US" sz="2400" dirty="0"/>
              <a:t>that start with a </a:t>
            </a:r>
            <a:r>
              <a:rPr lang="en-US" sz="2400" dirty="0">
                <a:ea typeface="Cambria Math" pitchFamily="18" charset="0"/>
              </a:rPr>
              <a:t>1</a:t>
            </a:r>
            <a:r>
              <a:rPr lang="en-US" sz="2400" dirty="0"/>
              <a:t> bit:  </a:t>
            </a:r>
            <a:r>
              <a:rPr lang="en-US" sz="2400" dirty="0">
                <a:ea typeface="Cambria Math" pitchFamily="18" charset="0"/>
              </a:rPr>
              <a:t>2</a:t>
            </a:r>
            <a:r>
              <a:rPr lang="en-US" sz="2400" baseline="30000" dirty="0">
                <a:ea typeface="Cambria Math" pitchFamily="18" charset="0"/>
              </a:rPr>
              <a:t>7</a:t>
            </a:r>
            <a:r>
              <a:rPr lang="en-US" sz="2400" dirty="0"/>
              <a:t> = </a:t>
            </a:r>
            <a:r>
              <a:rPr lang="en-US" sz="2400" dirty="0">
                <a:ea typeface="Cambria Math" pitchFamily="18" charset="0"/>
              </a:rPr>
              <a:t>128</a:t>
            </a:r>
          </a:p>
          <a:p>
            <a:pPr lvl="1"/>
            <a:r>
              <a:rPr lang="en-US" sz="2400" dirty="0"/>
              <a:t>Number of bit strings of length eight</a:t>
            </a:r>
            <a:br>
              <a:rPr lang="en-US" sz="2400" dirty="0"/>
            </a:br>
            <a:r>
              <a:rPr lang="en-US" sz="2400" dirty="0"/>
              <a:t>that end with bits </a:t>
            </a:r>
            <a:r>
              <a:rPr lang="en-US" sz="2400" dirty="0">
                <a:ea typeface="Cambria Math" pitchFamily="18" charset="0"/>
              </a:rPr>
              <a:t>00</a:t>
            </a:r>
            <a:r>
              <a:rPr lang="en-US" sz="2400" dirty="0"/>
              <a:t>:  </a:t>
            </a:r>
            <a:r>
              <a:rPr lang="en-US" sz="2400" dirty="0">
                <a:ea typeface="Cambria Math" pitchFamily="18" charset="0"/>
              </a:rPr>
              <a:t>2</a:t>
            </a:r>
            <a:r>
              <a:rPr lang="en-US" sz="2400" baseline="30000" dirty="0">
                <a:ea typeface="Cambria Math" pitchFamily="18" charset="0"/>
              </a:rPr>
              <a:t>6</a:t>
            </a:r>
            <a:r>
              <a:rPr lang="en-US" sz="2400" dirty="0"/>
              <a:t> = </a:t>
            </a:r>
            <a:r>
              <a:rPr lang="en-US" sz="2400" dirty="0">
                <a:ea typeface="Cambria Math" pitchFamily="18" charset="0"/>
              </a:rPr>
              <a:t>64</a:t>
            </a:r>
          </a:p>
          <a:p>
            <a:pPr lvl="1"/>
            <a:r>
              <a:rPr lang="en-US" sz="2400" dirty="0"/>
              <a:t>Number of bit strings of length eight</a:t>
            </a:r>
            <a:br>
              <a:rPr lang="en-US" sz="2400" dirty="0"/>
            </a:br>
            <a:r>
              <a:rPr lang="en-US" sz="2400" dirty="0"/>
              <a:t>that start with a </a:t>
            </a:r>
            <a:r>
              <a:rPr lang="en-US" sz="2400" dirty="0">
                <a:ea typeface="Cambria Math" pitchFamily="18" charset="0"/>
              </a:rPr>
              <a:t>1</a:t>
            </a:r>
            <a:r>
              <a:rPr lang="en-US" sz="2400" dirty="0"/>
              <a:t> bit and end with bits </a:t>
            </a:r>
            <a:r>
              <a:rPr lang="en-US" sz="2400" dirty="0">
                <a:ea typeface="Cambria Math" pitchFamily="18" charset="0"/>
              </a:rPr>
              <a:t>00 </a:t>
            </a:r>
            <a:r>
              <a:rPr lang="en-US" sz="2400" dirty="0"/>
              <a:t>:  </a:t>
            </a:r>
            <a:r>
              <a:rPr lang="en-US" sz="2400" dirty="0">
                <a:ea typeface="Cambria Math" pitchFamily="18" charset="0"/>
              </a:rPr>
              <a:t>2</a:t>
            </a:r>
            <a:r>
              <a:rPr lang="en-US" sz="2400" baseline="30000" dirty="0">
                <a:ea typeface="Cambria Math" pitchFamily="18" charset="0"/>
              </a:rPr>
              <a:t>5</a:t>
            </a:r>
            <a:r>
              <a:rPr lang="en-US" sz="2400" dirty="0"/>
              <a:t> = </a:t>
            </a:r>
            <a:r>
              <a:rPr lang="en-US" sz="2400" dirty="0">
                <a:ea typeface="Cambria Math" pitchFamily="18" charset="0"/>
              </a:rPr>
              <a:t>32</a:t>
            </a:r>
          </a:p>
          <a:p>
            <a:r>
              <a:rPr lang="en-US" sz="2800" dirty="0">
                <a:ea typeface="Cambria Math" pitchFamily="18" charset="0"/>
              </a:rPr>
              <a:t>Hence, the number is 128 + 64 </a:t>
            </a:r>
            <a:r>
              <a:rPr lang="en-US" sz="2800" dirty="0">
                <a:ea typeface="Cambria Math"/>
              </a:rPr>
              <a:t>− </a:t>
            </a:r>
            <a:r>
              <a:rPr lang="en-US" sz="2800" dirty="0">
                <a:ea typeface="Cambria Math" pitchFamily="18" charset="0"/>
              </a:rPr>
              <a:t>32 = 160.</a:t>
            </a:r>
          </a:p>
        </p:txBody>
      </p:sp>
      <p:pic>
        <p:nvPicPr>
          <p:cNvPr id="23554" name="Picture 3" descr="Illustration of 8-Bit strings starting with 1 or ending with 00.&#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6096000" y="2514817"/>
            <a:ext cx="2667000" cy="274276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13" y="6446837"/>
            <a:ext cx="2212975" cy="182563"/>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9820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endParaRPr lang="en-US" sz="1500" dirty="0"/>
          </a:p>
        </p:txBody>
      </p:sp>
      <p:sp>
        <p:nvSpPr>
          <p:cNvPr id="3" name="Content Placeholder 2"/>
          <p:cNvSpPr>
            <a:spLocks noGrp="1"/>
          </p:cNvSpPr>
          <p:nvPr>
            <p:ph idx="1"/>
          </p:nvPr>
        </p:nvSpPr>
        <p:spPr/>
        <p:txBody>
          <a:bodyPr/>
          <a:lstStyle/>
          <a:p>
            <a:r>
              <a:rPr lang="en-US" sz="2800" dirty="0"/>
              <a:t>The Basics of Counting</a:t>
            </a:r>
          </a:p>
          <a:p>
            <a:r>
              <a:rPr lang="en-US" sz="2800" dirty="0"/>
              <a:t>The Pigeonhole Principle</a:t>
            </a:r>
          </a:p>
          <a:p>
            <a:r>
              <a:rPr lang="en-US" sz="2800" dirty="0"/>
              <a:t>Permutations and Combinations</a:t>
            </a:r>
          </a:p>
          <a:p>
            <a:r>
              <a:rPr lang="en-US" sz="2800" dirty="0"/>
              <a:t>Binomial Coefficients and Identities</a:t>
            </a:r>
          </a:p>
          <a:p>
            <a:r>
              <a:rPr lang="en-US" sz="2800" dirty="0"/>
              <a:t>Generalized Permutations and Combinations</a:t>
            </a:r>
          </a:p>
          <a:p>
            <a:r>
              <a:rPr lang="en-US" sz="2800" dirty="0"/>
              <a:t>Generating Permutations and Combinations (</a:t>
            </a:r>
            <a:r>
              <a:rPr lang="en-US" sz="2800" i="1" dirty="0"/>
              <a:t>not yet included in overheads</a:t>
            </a:r>
            <a:r>
              <a:rPr lang="en-US" sz="2800" dirty="0"/>
              <a:t>)</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Counting Principles: Division Rule</a:t>
            </a:r>
          </a:p>
        </p:txBody>
      </p:sp>
      <p:sp>
        <p:nvSpPr>
          <p:cNvPr id="3" name="Content Placeholder 2"/>
          <p:cNvSpPr>
            <a:spLocks noGrp="1"/>
          </p:cNvSpPr>
          <p:nvPr>
            <p:ph idx="1"/>
          </p:nvPr>
        </p:nvSpPr>
        <p:spPr>
          <a:xfrm>
            <a:off x="457200" y="1295400"/>
            <a:ext cx="8321040" cy="5257800"/>
          </a:xfrm>
        </p:spPr>
        <p:txBody>
          <a:bodyPr/>
          <a:lstStyle/>
          <a:p>
            <a:r>
              <a:rPr lang="en-US" sz="1800" b="1" dirty="0"/>
              <a:t>Division Rule</a:t>
            </a:r>
            <a:r>
              <a:rPr lang="en-US" sz="1800" dirty="0"/>
              <a:t>: There are </a:t>
            </a:r>
            <a:r>
              <a:rPr lang="en-US" sz="1800" i="1" dirty="0"/>
              <a:t>n</a:t>
            </a:r>
            <a:r>
              <a:rPr lang="en-US" sz="1800" dirty="0"/>
              <a:t>/</a:t>
            </a:r>
            <a:r>
              <a:rPr lang="en-US" sz="1800" i="1" dirty="0"/>
              <a:t>d</a:t>
            </a:r>
            <a:r>
              <a:rPr lang="en-US" sz="1800" dirty="0"/>
              <a:t> ways to do a task if it can be done using a procedure that can be carried out in </a:t>
            </a:r>
            <a:r>
              <a:rPr lang="en-US" sz="1800" i="1" dirty="0"/>
              <a:t>n</a:t>
            </a:r>
            <a:r>
              <a:rPr lang="en-US" sz="1800" dirty="0"/>
              <a:t> ways, and for every way </a:t>
            </a:r>
            <a:r>
              <a:rPr lang="en-US" sz="1800" i="1" dirty="0"/>
              <a:t>w</a:t>
            </a:r>
            <a:r>
              <a:rPr lang="en-US" sz="1800" dirty="0"/>
              <a:t>, exactly </a:t>
            </a:r>
            <a:r>
              <a:rPr lang="en-US" sz="1800" i="1" dirty="0"/>
              <a:t>d</a:t>
            </a:r>
            <a:r>
              <a:rPr lang="en-US" sz="1800" dirty="0"/>
              <a:t> of the </a:t>
            </a:r>
            <a:r>
              <a:rPr lang="en-US" sz="1800" i="1" dirty="0"/>
              <a:t>n</a:t>
            </a:r>
            <a:r>
              <a:rPr lang="en-US" sz="1800" dirty="0"/>
              <a:t> ways correspond to way </a:t>
            </a:r>
            <a:r>
              <a:rPr lang="en-US" sz="1800" i="1" dirty="0"/>
              <a:t>w</a:t>
            </a:r>
            <a:r>
              <a:rPr lang="en-US" sz="1800" dirty="0"/>
              <a:t>.</a:t>
            </a:r>
            <a:br>
              <a:rPr lang="en-US" sz="1800" dirty="0"/>
            </a:br>
            <a:r>
              <a:rPr lang="en-US" sz="1800" dirty="0"/>
              <a:t>Restated in terms of sets: If the finite set </a:t>
            </a:r>
            <a:r>
              <a:rPr lang="en-US" sz="1800" i="1" dirty="0"/>
              <a:t>A</a:t>
            </a:r>
            <a:r>
              <a:rPr lang="en-US" sz="1800" dirty="0"/>
              <a:t> is the union of </a:t>
            </a:r>
            <a:r>
              <a:rPr lang="en-US" sz="1800" i="1" dirty="0"/>
              <a:t>n</a:t>
            </a:r>
            <a:r>
              <a:rPr lang="en-US" sz="1800" dirty="0"/>
              <a:t> pairwise disjoint subsets each with </a:t>
            </a:r>
            <a:r>
              <a:rPr lang="en-US" sz="1800" i="1" dirty="0"/>
              <a:t>d</a:t>
            </a:r>
            <a:r>
              <a:rPr lang="en-US" sz="1800" dirty="0"/>
              <a:t> elements, then </a:t>
            </a:r>
            <a:r>
              <a:rPr lang="en-US" sz="1800" i="1" dirty="0"/>
              <a:t>n</a:t>
            </a:r>
            <a:r>
              <a:rPr lang="en-US" sz="1800" dirty="0"/>
              <a:t> = |</a:t>
            </a:r>
            <a:r>
              <a:rPr lang="en-US" sz="1800" i="1" dirty="0"/>
              <a:t>A</a:t>
            </a:r>
            <a:r>
              <a:rPr lang="en-US" sz="1800" dirty="0"/>
              <a:t>|/</a:t>
            </a:r>
            <a:r>
              <a:rPr lang="en-US" sz="1800" i="1" dirty="0"/>
              <a:t>d</a:t>
            </a:r>
            <a:r>
              <a:rPr lang="en-US" sz="1800" dirty="0"/>
              <a:t>.</a:t>
            </a:r>
            <a:br>
              <a:rPr lang="en-US" sz="1800" dirty="0"/>
            </a:br>
            <a:r>
              <a:rPr lang="en-US" sz="1800" dirty="0"/>
              <a:t>In terms of functions: If </a:t>
            </a:r>
            <a:r>
              <a:rPr lang="en-US" sz="1800" i="1" dirty="0"/>
              <a:t>f </a:t>
            </a:r>
            <a:r>
              <a:rPr lang="en-US" sz="1800" dirty="0"/>
              <a:t>is a function from </a:t>
            </a:r>
            <a:r>
              <a:rPr lang="en-US" sz="1800" i="1" dirty="0"/>
              <a:t>A</a:t>
            </a:r>
            <a:r>
              <a:rPr lang="en-US" sz="1800" dirty="0"/>
              <a:t> to B, where both are finite sets, and for every value </a:t>
            </a:r>
            <a:r>
              <a:rPr lang="en-US" sz="1800" i="1" dirty="0"/>
              <a:t>y </a:t>
            </a:r>
            <a:r>
              <a:rPr lang="en-US" sz="1800" dirty="0">
                <a:ea typeface="Cambria Math"/>
              </a:rPr>
              <a:t>∈</a:t>
            </a:r>
            <a:r>
              <a:rPr lang="en-US" sz="1800" dirty="0"/>
              <a:t> </a:t>
            </a:r>
            <a:r>
              <a:rPr lang="en-US" sz="1800" i="1" dirty="0"/>
              <a:t>B</a:t>
            </a:r>
            <a:r>
              <a:rPr lang="en-US" sz="1800" dirty="0"/>
              <a:t> there are exactly </a:t>
            </a:r>
            <a:r>
              <a:rPr lang="en-US" sz="1800" i="1" dirty="0"/>
              <a:t>d</a:t>
            </a:r>
            <a:r>
              <a:rPr lang="en-US" sz="1800" dirty="0"/>
              <a:t> values </a:t>
            </a:r>
            <a:r>
              <a:rPr lang="en-US" sz="1800" i="1" dirty="0"/>
              <a:t>x</a:t>
            </a:r>
            <a:r>
              <a:rPr lang="en-US" sz="1800" dirty="0"/>
              <a:t> </a:t>
            </a:r>
            <a:r>
              <a:rPr lang="en-US" sz="1800" dirty="0">
                <a:ea typeface="Cambria Math"/>
              </a:rPr>
              <a:t>∈</a:t>
            </a:r>
            <a:r>
              <a:rPr lang="en-US" sz="1800" dirty="0"/>
              <a:t> </a:t>
            </a:r>
            <a:r>
              <a:rPr lang="en-US" sz="1800" i="1" dirty="0"/>
              <a:t>A</a:t>
            </a:r>
            <a:r>
              <a:rPr lang="en-US" sz="1800" dirty="0"/>
              <a:t> such that </a:t>
            </a:r>
            <a:r>
              <a:rPr lang="en-US" sz="1800" i="1" dirty="0"/>
              <a:t>f</a:t>
            </a:r>
            <a:r>
              <a:rPr lang="en-US" sz="1800" dirty="0"/>
              <a:t>(</a:t>
            </a:r>
            <a:r>
              <a:rPr lang="en-US" sz="1800" i="1" dirty="0"/>
              <a:t>x</a:t>
            </a:r>
            <a:r>
              <a:rPr lang="en-US" sz="1800" dirty="0"/>
              <a:t>) = </a:t>
            </a:r>
            <a:r>
              <a:rPr lang="en-US" sz="1800" i="1" dirty="0"/>
              <a:t>y</a:t>
            </a:r>
            <a:r>
              <a:rPr lang="en-US" sz="1800" dirty="0"/>
              <a:t>, then   |</a:t>
            </a:r>
            <a:r>
              <a:rPr lang="en-US" sz="1800" i="1" dirty="0"/>
              <a:t>B</a:t>
            </a:r>
            <a:r>
              <a:rPr lang="en-US" sz="1800" dirty="0"/>
              <a:t>| = |</a:t>
            </a:r>
            <a:r>
              <a:rPr lang="en-US" sz="1800" i="1" dirty="0"/>
              <a:t>A</a:t>
            </a:r>
            <a:r>
              <a:rPr lang="en-US" sz="1800" dirty="0"/>
              <a:t>|/</a:t>
            </a:r>
            <a:r>
              <a:rPr lang="en-US" sz="1800" i="1" dirty="0"/>
              <a:t>d.</a:t>
            </a:r>
          </a:p>
          <a:p>
            <a:r>
              <a:rPr lang="en-US" sz="1800" b="1" dirty="0"/>
              <a:t>Example</a:t>
            </a:r>
            <a:r>
              <a:rPr lang="en-US" sz="1800" dirty="0"/>
              <a:t>: How many ways are there to seat four people around a circular table, where two </a:t>
            </a:r>
            <a:r>
              <a:rPr lang="en-US" sz="1800" dirty="0" err="1"/>
              <a:t>seatings</a:t>
            </a:r>
            <a:r>
              <a:rPr lang="en-US" sz="1800" dirty="0"/>
              <a:t> are considered the same when each person has the same left  and right neighbor?</a:t>
            </a:r>
          </a:p>
          <a:p>
            <a:r>
              <a:rPr lang="en-US" sz="1800" b="1" dirty="0"/>
              <a:t>Solution</a:t>
            </a:r>
            <a:r>
              <a:rPr lang="en-US" sz="1800" dirty="0"/>
              <a:t>: Number the seats around the table from </a:t>
            </a:r>
            <a:r>
              <a:rPr lang="en-US" sz="1800" dirty="0">
                <a:ea typeface="Cambria Math" pitchFamily="18" charset="0"/>
              </a:rPr>
              <a:t>1</a:t>
            </a:r>
            <a:r>
              <a:rPr lang="en-US" sz="1800" dirty="0"/>
              <a:t> to </a:t>
            </a:r>
            <a:r>
              <a:rPr lang="en-US" sz="1800" dirty="0">
                <a:ea typeface="Cambria Math" pitchFamily="18" charset="0"/>
              </a:rPr>
              <a:t>4</a:t>
            </a:r>
            <a:r>
              <a:rPr lang="en-US" sz="1800" dirty="0"/>
              <a:t> proceeding clockwise. There are four ways to select the person for seat </a:t>
            </a:r>
            <a:r>
              <a:rPr lang="en-US" sz="1800" dirty="0">
                <a:ea typeface="Cambria Math" pitchFamily="18" charset="0"/>
              </a:rPr>
              <a:t>1</a:t>
            </a:r>
            <a:r>
              <a:rPr lang="en-US" sz="1800" dirty="0"/>
              <a:t>, </a:t>
            </a:r>
            <a:r>
              <a:rPr lang="en-US" sz="1800" dirty="0">
                <a:ea typeface="Cambria Math" pitchFamily="18" charset="0"/>
              </a:rPr>
              <a:t>3</a:t>
            </a:r>
            <a:r>
              <a:rPr lang="en-US" sz="1800" dirty="0"/>
              <a:t> for seat </a:t>
            </a:r>
            <a:r>
              <a:rPr lang="en-US" sz="1800" dirty="0">
                <a:ea typeface="Cambria Math" pitchFamily="18" charset="0"/>
              </a:rPr>
              <a:t>2</a:t>
            </a:r>
            <a:r>
              <a:rPr lang="en-US" sz="1800" dirty="0"/>
              <a:t>, </a:t>
            </a:r>
            <a:r>
              <a:rPr lang="en-US" sz="1800" dirty="0">
                <a:ea typeface="Cambria Math" pitchFamily="18" charset="0"/>
              </a:rPr>
              <a:t>2</a:t>
            </a:r>
            <a:r>
              <a:rPr lang="en-US" sz="1800" dirty="0"/>
              <a:t>, for seat </a:t>
            </a:r>
            <a:r>
              <a:rPr lang="en-US" sz="1800" dirty="0">
                <a:ea typeface="Cambria Math" pitchFamily="18" charset="0"/>
              </a:rPr>
              <a:t>3</a:t>
            </a:r>
            <a:r>
              <a:rPr lang="en-US" sz="1800" dirty="0"/>
              <a:t>, and one way for seat </a:t>
            </a:r>
            <a:r>
              <a:rPr lang="en-US" sz="1800" dirty="0">
                <a:ea typeface="Cambria Math" pitchFamily="18" charset="0"/>
              </a:rPr>
              <a:t>4</a:t>
            </a:r>
            <a:r>
              <a:rPr lang="en-US" sz="1800" dirty="0"/>
              <a:t>. Thus there are </a:t>
            </a:r>
            <a:r>
              <a:rPr lang="en-US" sz="1800" dirty="0">
                <a:ea typeface="Cambria Math" pitchFamily="18" charset="0"/>
              </a:rPr>
              <a:t>4</a:t>
            </a:r>
            <a:r>
              <a:rPr lang="en-US" sz="1800" dirty="0"/>
              <a:t>! = </a:t>
            </a:r>
            <a:r>
              <a:rPr lang="en-US" sz="1800" dirty="0">
                <a:ea typeface="Cambria Math" pitchFamily="18" charset="0"/>
              </a:rPr>
              <a:t>24</a:t>
            </a:r>
            <a:r>
              <a:rPr lang="en-US" sz="1800" dirty="0"/>
              <a:t> ways to order the four people. But since two </a:t>
            </a:r>
            <a:r>
              <a:rPr lang="en-US" sz="1800" dirty="0" err="1"/>
              <a:t>seatings</a:t>
            </a:r>
            <a:r>
              <a:rPr lang="en-US" sz="1800" dirty="0"/>
              <a:t> are the same when each person has the same left and right neighbor, for every choice for seat </a:t>
            </a:r>
            <a:r>
              <a:rPr lang="en-US" sz="1800" dirty="0">
                <a:ea typeface="Cambria Math" pitchFamily="18" charset="0"/>
              </a:rPr>
              <a:t>1</a:t>
            </a:r>
            <a:r>
              <a:rPr lang="en-US" sz="1800" dirty="0"/>
              <a:t>, we get the same seating.</a:t>
            </a:r>
          </a:p>
          <a:p>
            <a:r>
              <a:rPr lang="en-US" sz="1800" dirty="0"/>
              <a:t>Therefore, by the division rule, there are </a:t>
            </a:r>
            <a:r>
              <a:rPr lang="en-US" sz="1800" dirty="0">
                <a:ea typeface="Cambria Math" pitchFamily="18" charset="0"/>
              </a:rPr>
              <a:t>24</a:t>
            </a:r>
            <a:r>
              <a:rPr lang="en-US" sz="1800" dirty="0"/>
              <a:t>/</a:t>
            </a:r>
            <a:r>
              <a:rPr lang="en-US" sz="1800" dirty="0">
                <a:ea typeface="Cambria Math" pitchFamily="18" charset="0"/>
              </a:rPr>
              <a:t>4</a:t>
            </a:r>
            <a:r>
              <a:rPr lang="en-US" sz="1800" dirty="0"/>
              <a:t> = </a:t>
            </a:r>
            <a:r>
              <a:rPr lang="en-US" sz="1800" dirty="0">
                <a:ea typeface="Cambria Math" pitchFamily="18" charset="0"/>
              </a:rPr>
              <a:t>6</a:t>
            </a:r>
            <a:r>
              <a:rPr lang="en-US" sz="1800" dirty="0"/>
              <a:t> different seating arrangements. </a:t>
            </a:r>
          </a:p>
        </p:txBody>
      </p:sp>
    </p:spTree>
    <p:extLst>
      <p:ext uri="{BB962C8B-B14F-4D97-AF65-F5344CB8AC3E}">
        <p14:creationId xmlns:p14="http://schemas.microsoft.com/office/powerpoint/2010/main" val="2649461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Diagrams</a:t>
            </a:r>
          </a:p>
        </p:txBody>
      </p:sp>
      <p:sp>
        <p:nvSpPr>
          <p:cNvPr id="3" name="Content Placeholder 2"/>
          <p:cNvSpPr>
            <a:spLocks noGrp="1"/>
          </p:cNvSpPr>
          <p:nvPr>
            <p:ph idx="1"/>
          </p:nvPr>
        </p:nvSpPr>
        <p:spPr>
          <a:xfrm>
            <a:off x="457199" y="1295400"/>
            <a:ext cx="8538107" cy="4114800"/>
          </a:xfrm>
        </p:spPr>
        <p:txBody>
          <a:bodyPr/>
          <a:lstStyle/>
          <a:p>
            <a:pPr>
              <a:spcBef>
                <a:spcPts val="600"/>
              </a:spcBef>
            </a:pPr>
            <a:r>
              <a:rPr lang="en-US" sz="2400" b="1" dirty="0"/>
              <a:t>Tree Diagrams</a:t>
            </a:r>
            <a:r>
              <a:rPr lang="en-US" sz="2400" dirty="0"/>
              <a:t>:  We can solve many counting problems through the use of </a:t>
            </a:r>
            <a:r>
              <a:rPr lang="en-US" sz="2400" i="1" dirty="0"/>
              <a:t>tree diagrams</a:t>
            </a:r>
            <a:r>
              <a:rPr lang="en-US" sz="2400" dirty="0"/>
              <a:t>, where   a branch represents a possible choice and the leaves represent possible outcomes. </a:t>
            </a:r>
          </a:p>
          <a:p>
            <a:pPr>
              <a:spcBef>
                <a:spcPts val="600"/>
              </a:spcBef>
            </a:pPr>
            <a:r>
              <a:rPr lang="en-US" sz="2400" b="1" dirty="0"/>
              <a:t>Example</a:t>
            </a:r>
            <a:r>
              <a:rPr lang="en-US" sz="2400" dirty="0"/>
              <a:t>: Suppose that “I Love Discrete Math” T-shirts come in five different sizes: S,M,L,XL, and XXL. Each size comes in four colors (white, red, green, and black), except XL, which comes only in red, green, and black, and XXL, which comes only in green and black. What is the minimum number of shirts that the campus book store needs to stock to have one of each size and color available?</a:t>
            </a:r>
          </a:p>
          <a:p>
            <a:pPr>
              <a:spcBef>
                <a:spcPts val="600"/>
              </a:spcBef>
            </a:pPr>
            <a:r>
              <a:rPr lang="en-US" sz="2400" b="1" dirty="0"/>
              <a:t>Solution</a:t>
            </a:r>
            <a:r>
              <a:rPr lang="en-US" sz="2400" dirty="0"/>
              <a:t>: Draw the tree diagram.</a:t>
            </a:r>
          </a:p>
        </p:txBody>
      </p:sp>
      <p:pic>
        <p:nvPicPr>
          <p:cNvPr id="24578" name="Picture 3" descr="Tree diagram illustrating 17 varieties of T shirts.&#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876800" y="4800600"/>
            <a:ext cx="4118506" cy="157748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a:spLocks noGrp="1"/>
          </p:cNvSpPr>
          <p:nvPr>
            <p:ph idx="14"/>
          </p:nvPr>
        </p:nvSpPr>
        <p:spPr>
          <a:xfrm>
            <a:off x="457200" y="6019800"/>
            <a:ext cx="4343400" cy="457200"/>
          </a:xfrm>
        </p:spPr>
        <p:txBody>
          <a:bodyPr/>
          <a:lstStyle/>
          <a:p>
            <a:r>
              <a:rPr lang="en-US" sz="2400" dirty="0"/>
              <a:t>The store must stock 17 T-shirts.</a:t>
            </a:r>
          </a:p>
        </p:txBody>
      </p:sp>
      <p:sp>
        <p:nvSpPr>
          <p:cNvPr id="6" name="Text Placeholder 5"/>
          <p:cNvSpPr>
            <a:spLocks noGrp="1"/>
          </p:cNvSpPr>
          <p:nvPr>
            <p:ph type="body" sz="quarter" idx="15"/>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15344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The Pigeonhole Principle</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6.2</a:t>
            </a:r>
          </a:p>
        </p:txBody>
      </p:sp>
    </p:spTree>
    <p:extLst>
      <p:ext uri="{BB962C8B-B14F-4D97-AF65-F5344CB8AC3E}">
        <p14:creationId xmlns:p14="http://schemas.microsoft.com/office/powerpoint/2010/main" val="2027570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endParaRPr lang="en-US" dirty="0"/>
          </a:p>
        </p:txBody>
      </p:sp>
      <p:sp>
        <p:nvSpPr>
          <p:cNvPr id="3" name="Content Placeholder 2"/>
          <p:cNvSpPr>
            <a:spLocks noGrp="1"/>
          </p:cNvSpPr>
          <p:nvPr>
            <p:ph idx="1"/>
          </p:nvPr>
        </p:nvSpPr>
        <p:spPr>
          <a:xfrm>
            <a:off x="457200" y="1295400"/>
            <a:ext cx="8077200" cy="4876800"/>
          </a:xfrm>
        </p:spPr>
        <p:txBody>
          <a:bodyPr/>
          <a:lstStyle/>
          <a:p>
            <a:r>
              <a:rPr lang="en-US" dirty="0"/>
              <a:t>The Pigeonhole Principle</a:t>
            </a:r>
            <a:br>
              <a:rPr lang="en-US" dirty="0"/>
            </a:br>
            <a:r>
              <a:rPr lang="en-US" dirty="0"/>
              <a:t>The Generalized Pigeonhole Principle</a:t>
            </a:r>
          </a:p>
        </p:txBody>
      </p:sp>
    </p:spTree>
    <p:extLst>
      <p:ext uri="{BB962C8B-B14F-4D97-AF65-F5344CB8AC3E}">
        <p14:creationId xmlns:p14="http://schemas.microsoft.com/office/powerpoint/2010/main" val="3446642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r>
              <a:rPr lang="en-US" sz="1500" dirty="0"/>
              <a:t> 1</a:t>
            </a:r>
          </a:p>
        </p:txBody>
      </p:sp>
      <p:sp>
        <p:nvSpPr>
          <p:cNvPr id="3" name="Content Placeholder 2"/>
          <p:cNvSpPr>
            <a:spLocks noGrp="1"/>
          </p:cNvSpPr>
          <p:nvPr>
            <p:ph idx="1"/>
          </p:nvPr>
        </p:nvSpPr>
        <p:spPr>
          <a:xfrm>
            <a:off x="457200" y="1295400"/>
            <a:ext cx="8229600" cy="838200"/>
          </a:xfrm>
        </p:spPr>
        <p:txBody>
          <a:bodyPr/>
          <a:lstStyle/>
          <a:p>
            <a:r>
              <a:rPr lang="en-US" sz="2400" dirty="0"/>
              <a:t>If a flock of </a:t>
            </a:r>
            <a:r>
              <a:rPr lang="en-US" sz="2400" dirty="0">
                <a:ea typeface="Cambria Math" pitchFamily="18" charset="0"/>
              </a:rPr>
              <a:t>20</a:t>
            </a:r>
            <a:r>
              <a:rPr lang="en-US" sz="2400" dirty="0"/>
              <a:t> pigeons roosts in a set of </a:t>
            </a:r>
            <a:r>
              <a:rPr lang="en-US" sz="2400" dirty="0">
                <a:ea typeface="Cambria Math" pitchFamily="18" charset="0"/>
              </a:rPr>
              <a:t>19 </a:t>
            </a:r>
            <a:r>
              <a:rPr lang="en-US" sz="2400" dirty="0"/>
              <a:t>pigeonholes, one of the pigeonholes must have more than </a:t>
            </a:r>
            <a:r>
              <a:rPr lang="en-US" sz="2400" dirty="0">
                <a:ea typeface="Cambria Math" pitchFamily="18" charset="0"/>
              </a:rPr>
              <a:t>1</a:t>
            </a:r>
            <a:r>
              <a:rPr lang="en-US" sz="2400" dirty="0"/>
              <a:t> pigeon.</a:t>
            </a:r>
          </a:p>
        </p:txBody>
      </p:sp>
      <p:pic>
        <p:nvPicPr>
          <p:cNvPr id="25602" name="Picture 3" descr="Illustration of the pigeonhole principle.&#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004060" y="2171700"/>
            <a:ext cx="5135880" cy="1714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962400"/>
            <a:ext cx="8458200" cy="2590800"/>
          </a:xfrm>
        </p:spPr>
        <p:txBody>
          <a:bodyPr/>
          <a:lstStyle/>
          <a:p>
            <a:r>
              <a:rPr lang="en-US" sz="2400" b="1" dirty="0"/>
              <a:t>Pigeonhole Principle</a:t>
            </a:r>
            <a:r>
              <a:rPr lang="en-US" sz="2400" dirty="0"/>
              <a:t>: If </a:t>
            </a:r>
            <a:r>
              <a:rPr lang="en-US" sz="2400" i="1" dirty="0"/>
              <a:t>k</a:t>
            </a:r>
            <a:r>
              <a:rPr lang="en-US" sz="2400" dirty="0"/>
              <a:t> is a positive integer and </a:t>
            </a:r>
            <a:r>
              <a:rPr lang="en-US" sz="2400" i="1" dirty="0"/>
              <a:t>k</a:t>
            </a:r>
            <a:r>
              <a:rPr lang="en-US" sz="2400" dirty="0"/>
              <a:t> + </a:t>
            </a:r>
            <a:r>
              <a:rPr lang="en-US" sz="2400" dirty="0">
                <a:ea typeface="Cambria Math" pitchFamily="18" charset="0"/>
              </a:rPr>
              <a:t>1</a:t>
            </a:r>
            <a:r>
              <a:rPr lang="en-US" sz="2400" dirty="0"/>
              <a:t> objects are placed into </a:t>
            </a:r>
            <a:r>
              <a:rPr lang="en-US" sz="2400" i="1" dirty="0"/>
              <a:t>k </a:t>
            </a:r>
            <a:r>
              <a:rPr lang="en-US" sz="2400" dirty="0"/>
              <a:t>boxes, then at least one box contains two or more objects.</a:t>
            </a:r>
            <a:br>
              <a:rPr lang="en-US" sz="2400" dirty="0"/>
            </a:br>
            <a:r>
              <a:rPr lang="en-US" sz="2400" b="1" dirty="0"/>
              <a:t>Proof</a:t>
            </a:r>
            <a:r>
              <a:rPr lang="en-US" sz="2400" dirty="0"/>
              <a:t>: We use a proof  by contraposition. Suppose none of the </a:t>
            </a:r>
            <a:r>
              <a:rPr lang="en-US" sz="2400" i="1" dirty="0"/>
              <a:t>k</a:t>
            </a:r>
            <a:r>
              <a:rPr lang="en-US" sz="2400" dirty="0"/>
              <a:t> boxes has more than one object. Then the total number of objects would be at most </a:t>
            </a:r>
            <a:r>
              <a:rPr lang="en-US" sz="2400" i="1" dirty="0"/>
              <a:t>k</a:t>
            </a:r>
            <a:r>
              <a:rPr lang="en-US" sz="2400" dirty="0"/>
              <a:t>. This contradicts the statement that we have </a:t>
            </a:r>
            <a:r>
              <a:rPr lang="en-US" sz="2400" i="1" dirty="0"/>
              <a:t>k</a:t>
            </a:r>
            <a:r>
              <a:rPr lang="en-US" sz="2400" dirty="0"/>
              <a:t> + </a:t>
            </a:r>
            <a:r>
              <a:rPr lang="en-US" sz="2400" dirty="0">
                <a:ea typeface="Cambria Math" pitchFamily="18" charset="0"/>
              </a:rPr>
              <a:t>1</a:t>
            </a:r>
            <a:r>
              <a:rPr lang="en-US" sz="2400" dirty="0"/>
              <a:t> objects.</a:t>
            </a:r>
          </a:p>
        </p:txBody>
      </p:sp>
      <p:sp>
        <p:nvSpPr>
          <p:cNvPr id="6" name="Text Placeholder 5"/>
          <p:cNvSpPr>
            <a:spLocks noGrp="1"/>
          </p:cNvSpPr>
          <p:nvPr>
            <p:ph type="body" sz="quarter" idx="15"/>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253486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r>
              <a:rPr lang="en-US" sz="1500" dirty="0"/>
              <a:t> 2</a:t>
            </a:r>
          </a:p>
        </p:txBody>
      </p:sp>
      <p:sp>
        <p:nvSpPr>
          <p:cNvPr id="3" name="Content Placeholder 2"/>
          <p:cNvSpPr>
            <a:spLocks noGrp="1"/>
          </p:cNvSpPr>
          <p:nvPr>
            <p:ph idx="1"/>
          </p:nvPr>
        </p:nvSpPr>
        <p:spPr>
          <a:xfrm>
            <a:off x="457200" y="1295400"/>
            <a:ext cx="8534400" cy="5181600"/>
          </a:xfrm>
        </p:spPr>
        <p:txBody>
          <a:bodyPr/>
          <a:lstStyle/>
          <a:p>
            <a:r>
              <a:rPr lang="en-US" sz="3000" b="1" dirty="0"/>
              <a:t>Corollary </a:t>
            </a:r>
            <a:r>
              <a:rPr lang="en-US" sz="3000" b="1" dirty="0">
                <a:ea typeface="Cambria Math" pitchFamily="18" charset="0"/>
              </a:rPr>
              <a:t>1</a:t>
            </a:r>
            <a:r>
              <a:rPr lang="en-US" sz="3000" dirty="0"/>
              <a:t>: A function </a:t>
            </a:r>
            <a:r>
              <a:rPr lang="en-US" sz="3000" i="1" dirty="0"/>
              <a:t>f</a:t>
            </a:r>
            <a:r>
              <a:rPr lang="en-US" sz="3000" dirty="0"/>
              <a:t> from a set with </a:t>
            </a:r>
            <a:r>
              <a:rPr lang="en-US" sz="3000" i="1" dirty="0"/>
              <a:t>k</a:t>
            </a:r>
            <a:r>
              <a:rPr lang="en-US" sz="3000" dirty="0"/>
              <a:t> + </a:t>
            </a:r>
            <a:r>
              <a:rPr lang="en-US" sz="3000" dirty="0">
                <a:ea typeface="Cambria Math" pitchFamily="18" charset="0"/>
              </a:rPr>
              <a:t>1</a:t>
            </a:r>
            <a:r>
              <a:rPr lang="en-US" sz="3000" dirty="0"/>
              <a:t> elements to a set with </a:t>
            </a:r>
            <a:r>
              <a:rPr lang="en-US" sz="3000" i="1" dirty="0"/>
              <a:t>k</a:t>
            </a:r>
            <a:r>
              <a:rPr lang="en-US" sz="3000" dirty="0"/>
              <a:t> elements is not one-to-one.</a:t>
            </a:r>
          </a:p>
          <a:p>
            <a:r>
              <a:rPr lang="en-US" sz="3000" b="1" dirty="0"/>
              <a:t>Proof</a:t>
            </a:r>
            <a:r>
              <a:rPr lang="en-US" sz="3000" dirty="0"/>
              <a:t>: Use the pigeonhole principle.</a:t>
            </a:r>
          </a:p>
          <a:p>
            <a:pPr lvl="1"/>
            <a:r>
              <a:rPr lang="en-US" sz="2600" dirty="0"/>
              <a:t>Create a box for each element </a:t>
            </a:r>
            <a:r>
              <a:rPr lang="en-US" sz="2600" i="1" dirty="0"/>
              <a:t>y</a:t>
            </a:r>
            <a:r>
              <a:rPr lang="en-US" sz="2600" dirty="0"/>
              <a:t> in the codomain of </a:t>
            </a:r>
            <a:r>
              <a:rPr lang="en-US" sz="2600" i="1" dirty="0"/>
              <a:t>f</a:t>
            </a:r>
            <a:r>
              <a:rPr lang="en-US" sz="2600" dirty="0"/>
              <a:t> .</a:t>
            </a:r>
          </a:p>
          <a:p>
            <a:pPr lvl="1"/>
            <a:r>
              <a:rPr lang="en-US" sz="2600" dirty="0"/>
              <a:t>Put in the box for </a:t>
            </a:r>
            <a:r>
              <a:rPr lang="en-US" sz="2600" i="1" dirty="0"/>
              <a:t>y</a:t>
            </a:r>
            <a:r>
              <a:rPr lang="en-US" sz="2600" dirty="0"/>
              <a:t> all of the elements </a:t>
            </a:r>
            <a:r>
              <a:rPr lang="en-US" sz="2600" i="1" dirty="0"/>
              <a:t>x</a:t>
            </a:r>
            <a:r>
              <a:rPr lang="en-US" sz="2600" dirty="0"/>
              <a:t> from the domain such that </a:t>
            </a:r>
            <a:r>
              <a:rPr lang="en-US" sz="2600" i="1" dirty="0"/>
              <a:t>f</a:t>
            </a:r>
            <a:r>
              <a:rPr lang="en-US" sz="2600" dirty="0"/>
              <a:t>(</a:t>
            </a:r>
            <a:r>
              <a:rPr lang="en-US" sz="2600" i="1" dirty="0"/>
              <a:t>x</a:t>
            </a:r>
            <a:r>
              <a:rPr lang="en-US" sz="2600" dirty="0"/>
              <a:t>) = </a:t>
            </a:r>
            <a:r>
              <a:rPr lang="en-US" sz="2600" i="1" dirty="0"/>
              <a:t>y</a:t>
            </a:r>
            <a:r>
              <a:rPr lang="en-US" sz="2600" dirty="0"/>
              <a:t>.  </a:t>
            </a:r>
          </a:p>
          <a:p>
            <a:pPr lvl="1"/>
            <a:r>
              <a:rPr lang="en-US" sz="2600" dirty="0"/>
              <a:t>Because there are </a:t>
            </a:r>
            <a:r>
              <a:rPr lang="en-US" sz="2600" i="1" dirty="0"/>
              <a:t>k</a:t>
            </a:r>
            <a:r>
              <a:rPr lang="en-US" sz="2600" dirty="0"/>
              <a:t> + </a:t>
            </a:r>
            <a:r>
              <a:rPr lang="en-US" sz="2600" dirty="0">
                <a:ea typeface="Cambria Math" pitchFamily="18" charset="0"/>
              </a:rPr>
              <a:t>1</a:t>
            </a:r>
            <a:r>
              <a:rPr lang="en-US" sz="2600" dirty="0"/>
              <a:t> elements and only </a:t>
            </a:r>
            <a:r>
              <a:rPr lang="en-US" sz="2600" i="1" dirty="0"/>
              <a:t>k</a:t>
            </a:r>
            <a:r>
              <a:rPr lang="en-US" sz="2600" dirty="0"/>
              <a:t> boxes, at least one box has two or more elements. </a:t>
            </a:r>
          </a:p>
          <a:p>
            <a:r>
              <a:rPr lang="en-US" sz="3000" dirty="0"/>
              <a:t>Hence, </a:t>
            </a:r>
            <a:r>
              <a:rPr lang="en-US" sz="3000" i="1" dirty="0"/>
              <a:t>f </a:t>
            </a:r>
            <a:r>
              <a:rPr lang="en-US" sz="3000" dirty="0"/>
              <a:t>can’t be one-to-one.</a:t>
            </a:r>
          </a:p>
        </p:txBody>
      </p:sp>
    </p:spTree>
    <p:extLst>
      <p:ext uri="{BB962C8B-B14F-4D97-AF65-F5344CB8AC3E}">
        <p14:creationId xmlns:p14="http://schemas.microsoft.com/office/powerpoint/2010/main" val="1863755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Pigeonhole Principle</a:t>
            </a:r>
          </a:p>
        </p:txBody>
      </p:sp>
      <p:sp>
        <p:nvSpPr>
          <p:cNvPr id="3" name="Content Placeholder 2"/>
          <p:cNvSpPr>
            <a:spLocks noGrp="1"/>
          </p:cNvSpPr>
          <p:nvPr>
            <p:ph idx="1"/>
          </p:nvPr>
        </p:nvSpPr>
        <p:spPr>
          <a:xfrm>
            <a:off x="457200" y="1295400"/>
            <a:ext cx="8534400" cy="5257800"/>
          </a:xfrm>
        </p:spPr>
        <p:txBody>
          <a:bodyPr/>
          <a:lstStyle/>
          <a:p>
            <a:r>
              <a:rPr lang="en-US" sz="2600" b="1" dirty="0"/>
              <a:t>Example</a:t>
            </a:r>
            <a:r>
              <a:rPr lang="en-US" sz="2600" dirty="0"/>
              <a:t>: Among any group of </a:t>
            </a:r>
            <a:r>
              <a:rPr lang="en-US" sz="2600" dirty="0">
                <a:ea typeface="Cambria Math" pitchFamily="18" charset="0"/>
              </a:rPr>
              <a:t>367</a:t>
            </a:r>
            <a:r>
              <a:rPr lang="en-US" sz="2600" dirty="0"/>
              <a:t> people, there must be at least two with the same birthday, because there are only </a:t>
            </a:r>
            <a:r>
              <a:rPr lang="en-US" sz="2600" dirty="0">
                <a:ea typeface="Cambria Math" pitchFamily="18" charset="0"/>
              </a:rPr>
              <a:t>366</a:t>
            </a:r>
            <a:r>
              <a:rPr lang="en-US" sz="2600" dirty="0"/>
              <a:t> possible birthdays.</a:t>
            </a:r>
          </a:p>
          <a:p>
            <a:r>
              <a:rPr lang="en-US" sz="2600" b="1" dirty="0"/>
              <a:t>Example </a:t>
            </a:r>
            <a:r>
              <a:rPr lang="en-US" sz="2600" dirty="0"/>
              <a:t>(</a:t>
            </a:r>
            <a:r>
              <a:rPr lang="en-US" sz="2600" i="1" dirty="0"/>
              <a:t>optional</a:t>
            </a:r>
            <a:r>
              <a:rPr lang="en-US" sz="2600" dirty="0"/>
              <a:t>): Show that for every integer </a:t>
            </a:r>
            <a:r>
              <a:rPr lang="en-US" sz="2600" i="1" dirty="0"/>
              <a:t>n</a:t>
            </a:r>
            <a:r>
              <a:rPr lang="en-US" sz="2600" dirty="0"/>
              <a:t> there is a multiple of </a:t>
            </a:r>
            <a:r>
              <a:rPr lang="en-US" sz="2600" i="1" dirty="0"/>
              <a:t>n</a:t>
            </a:r>
            <a:r>
              <a:rPr lang="en-US" sz="2600" dirty="0"/>
              <a:t> that has only </a:t>
            </a:r>
            <a:r>
              <a:rPr lang="en-US" sz="2600" dirty="0">
                <a:ea typeface="Cambria Math" pitchFamily="18" charset="0"/>
              </a:rPr>
              <a:t>0</a:t>
            </a:r>
            <a:r>
              <a:rPr lang="en-US" sz="2600" dirty="0"/>
              <a:t>s and </a:t>
            </a:r>
            <a:r>
              <a:rPr lang="en-US" sz="2600" dirty="0">
                <a:ea typeface="Cambria Math" pitchFamily="18" charset="0"/>
              </a:rPr>
              <a:t>1</a:t>
            </a:r>
            <a:r>
              <a:rPr lang="en-US" sz="2600" dirty="0"/>
              <a:t>s in its decimal expansion.</a:t>
            </a:r>
            <a:br>
              <a:rPr lang="en-US" sz="2600" dirty="0"/>
            </a:br>
            <a:r>
              <a:rPr lang="en-US" sz="2600" b="1" dirty="0"/>
              <a:t>Solution</a:t>
            </a:r>
            <a:r>
              <a:rPr lang="en-US" sz="2600" dirty="0"/>
              <a:t>: Let </a:t>
            </a:r>
            <a:r>
              <a:rPr lang="en-US" sz="2600" i="1" dirty="0"/>
              <a:t>n</a:t>
            </a:r>
            <a:r>
              <a:rPr lang="en-US" sz="2600" dirty="0"/>
              <a:t> be a positive integer. Consider the </a:t>
            </a:r>
            <a:r>
              <a:rPr lang="en-US" sz="2600" i="1" dirty="0"/>
              <a:t>n</a:t>
            </a:r>
            <a:r>
              <a:rPr lang="en-US" sz="2600" dirty="0"/>
              <a:t> + </a:t>
            </a:r>
            <a:r>
              <a:rPr lang="en-US" sz="2600" dirty="0">
                <a:ea typeface="Cambria Math" pitchFamily="18" charset="0"/>
              </a:rPr>
              <a:t>1</a:t>
            </a:r>
            <a:r>
              <a:rPr lang="en-US" sz="2600" dirty="0"/>
              <a:t> integers </a:t>
            </a:r>
            <a:r>
              <a:rPr lang="en-US" sz="2600" dirty="0">
                <a:ea typeface="Cambria Math" pitchFamily="18" charset="0"/>
              </a:rPr>
              <a:t>1</a:t>
            </a:r>
            <a:r>
              <a:rPr lang="en-US" sz="2600" dirty="0"/>
              <a:t>, </a:t>
            </a:r>
            <a:r>
              <a:rPr lang="en-US" sz="2600" dirty="0">
                <a:ea typeface="Cambria Math" pitchFamily="18" charset="0"/>
              </a:rPr>
              <a:t>11</a:t>
            </a:r>
            <a:r>
              <a:rPr lang="en-US" sz="2600" dirty="0"/>
              <a:t>, </a:t>
            </a:r>
            <a:r>
              <a:rPr lang="en-US" sz="2600" dirty="0">
                <a:ea typeface="Cambria Math" pitchFamily="18" charset="0"/>
              </a:rPr>
              <a:t>111</a:t>
            </a:r>
            <a:r>
              <a:rPr lang="en-US" sz="2600" dirty="0"/>
              <a:t>, …., </a:t>
            </a:r>
            <a:r>
              <a:rPr lang="en-US" sz="2600" dirty="0">
                <a:ea typeface="Cambria Math" pitchFamily="18" charset="0"/>
              </a:rPr>
              <a:t>11</a:t>
            </a:r>
            <a:r>
              <a:rPr lang="en-US" sz="2600" dirty="0"/>
              <a:t>…</a:t>
            </a:r>
            <a:r>
              <a:rPr lang="en-US" sz="2600" dirty="0">
                <a:ea typeface="Cambria Math" pitchFamily="18" charset="0"/>
              </a:rPr>
              <a:t>1</a:t>
            </a:r>
            <a:r>
              <a:rPr lang="en-US" sz="2600" dirty="0"/>
              <a:t> (where the last has </a:t>
            </a:r>
            <a:r>
              <a:rPr lang="en-US" sz="2600" i="1" dirty="0"/>
              <a:t>n</a:t>
            </a:r>
            <a:r>
              <a:rPr lang="en-US" sz="2600" dirty="0"/>
              <a:t> + </a:t>
            </a:r>
            <a:r>
              <a:rPr lang="en-US" sz="2600" dirty="0">
                <a:ea typeface="Cambria Math" pitchFamily="18" charset="0"/>
              </a:rPr>
              <a:t>1 1</a:t>
            </a:r>
            <a:r>
              <a:rPr lang="en-US" sz="2600" dirty="0"/>
              <a:t>s). There are </a:t>
            </a:r>
            <a:r>
              <a:rPr lang="en-US" sz="2600" i="1" dirty="0"/>
              <a:t>n</a:t>
            </a:r>
            <a:r>
              <a:rPr lang="en-US" sz="2600" dirty="0"/>
              <a:t> possible remainders when an integer is divided by </a:t>
            </a:r>
            <a:r>
              <a:rPr lang="en-US" sz="2600" i="1" dirty="0"/>
              <a:t>n</a:t>
            </a:r>
            <a:r>
              <a:rPr lang="en-US" sz="2600" dirty="0"/>
              <a:t>. By the pigeonhole principle, when each of the </a:t>
            </a:r>
            <a:r>
              <a:rPr lang="en-US" sz="2600" i="1" dirty="0"/>
              <a:t>n</a:t>
            </a:r>
            <a:r>
              <a:rPr lang="en-US" sz="2600" dirty="0"/>
              <a:t> + </a:t>
            </a:r>
            <a:r>
              <a:rPr lang="en-US" sz="2600" dirty="0">
                <a:ea typeface="Cambria Math" pitchFamily="18" charset="0"/>
              </a:rPr>
              <a:t>1</a:t>
            </a:r>
            <a:r>
              <a:rPr lang="en-US" sz="2600" dirty="0"/>
              <a:t> integers is divided by </a:t>
            </a:r>
            <a:r>
              <a:rPr lang="en-US" sz="2600" i="1" dirty="0"/>
              <a:t>n</a:t>
            </a:r>
            <a:r>
              <a:rPr lang="en-US" sz="2600" dirty="0"/>
              <a:t>, at least two must have the same remainder. Subtract the smaller from the larger and the result is a multiple of </a:t>
            </a:r>
            <a:r>
              <a:rPr lang="en-US" sz="2600" i="1" dirty="0"/>
              <a:t>n</a:t>
            </a:r>
            <a:r>
              <a:rPr lang="en-US" sz="2600" dirty="0"/>
              <a:t> that has only </a:t>
            </a:r>
            <a:r>
              <a:rPr lang="en-US" sz="2600" dirty="0">
                <a:ea typeface="Cambria Math" pitchFamily="18" charset="0"/>
              </a:rPr>
              <a:t>0</a:t>
            </a:r>
            <a:r>
              <a:rPr lang="en-US" sz="2600" dirty="0"/>
              <a:t>s and </a:t>
            </a:r>
            <a:r>
              <a:rPr lang="en-US" sz="2600" dirty="0">
                <a:ea typeface="Cambria Math" pitchFamily="18" charset="0"/>
              </a:rPr>
              <a:t>1</a:t>
            </a:r>
            <a:r>
              <a:rPr lang="en-US" sz="2600" dirty="0"/>
              <a:t>s in its decimal expansion. </a:t>
            </a:r>
          </a:p>
        </p:txBody>
      </p:sp>
    </p:spTree>
    <p:extLst>
      <p:ext uri="{BB962C8B-B14F-4D97-AF65-F5344CB8AC3E}">
        <p14:creationId xmlns:p14="http://schemas.microsoft.com/office/powerpoint/2010/main" val="205074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Generalized Pigeonhole Principle</a:t>
            </a:r>
            <a:r>
              <a:rPr lang="en-US" sz="1500" dirty="0"/>
              <a:t> 1</a:t>
            </a:r>
          </a:p>
        </p:txBody>
      </p:sp>
      <p:sp>
        <p:nvSpPr>
          <p:cNvPr id="3" name="Content Placeholder 2"/>
          <p:cNvSpPr>
            <a:spLocks noGrp="1"/>
          </p:cNvSpPr>
          <p:nvPr>
            <p:ph idx="1"/>
          </p:nvPr>
        </p:nvSpPr>
        <p:spPr>
          <a:xfrm>
            <a:off x="457200" y="1295400"/>
            <a:ext cx="8595360" cy="2438400"/>
          </a:xfrm>
        </p:spPr>
        <p:txBody>
          <a:bodyPr/>
          <a:lstStyle/>
          <a:p>
            <a:pPr>
              <a:spcBef>
                <a:spcPts val="600"/>
              </a:spcBef>
            </a:pPr>
            <a:r>
              <a:rPr lang="en-US" sz="2600" b="1" dirty="0"/>
              <a:t>The Generalized Pigeonhole Principle</a:t>
            </a:r>
            <a:r>
              <a:rPr lang="en-US" sz="2600" dirty="0"/>
              <a:t>: If </a:t>
            </a:r>
            <a:r>
              <a:rPr lang="en-US" sz="2600" i="1" dirty="0"/>
              <a:t>N</a:t>
            </a:r>
            <a:r>
              <a:rPr lang="en-US" sz="2600" dirty="0"/>
              <a:t> objects are placed into </a:t>
            </a:r>
            <a:r>
              <a:rPr lang="en-US" sz="2600" i="1" dirty="0"/>
              <a:t>k</a:t>
            </a:r>
            <a:r>
              <a:rPr lang="en-US" sz="2600" dirty="0"/>
              <a:t> boxes, then there is at least one box containing at least </a:t>
            </a:r>
            <a:r>
              <a:rPr lang="en-US" sz="2600" dirty="0">
                <a:ea typeface="Cambria Math"/>
              </a:rPr>
              <a:t>⌈</a:t>
            </a:r>
            <a:r>
              <a:rPr lang="en-US" sz="2600" i="1" dirty="0"/>
              <a:t>N</a:t>
            </a:r>
            <a:r>
              <a:rPr lang="en-US" sz="2600" dirty="0"/>
              <a:t>/</a:t>
            </a:r>
            <a:r>
              <a:rPr lang="en-US" sz="2600" i="1" dirty="0"/>
              <a:t>k</a:t>
            </a:r>
            <a:r>
              <a:rPr lang="en-US" sz="2600" dirty="0">
                <a:ea typeface="Cambria Math"/>
              </a:rPr>
              <a:t>⌉</a:t>
            </a:r>
            <a:r>
              <a:rPr lang="en-US" sz="2600" dirty="0"/>
              <a:t> objects.</a:t>
            </a:r>
            <a:br>
              <a:rPr lang="en-US" sz="2600" dirty="0"/>
            </a:br>
            <a:r>
              <a:rPr lang="en-US" sz="2600" b="1" dirty="0"/>
              <a:t>Proof</a:t>
            </a:r>
            <a:r>
              <a:rPr lang="en-US" sz="2600" dirty="0"/>
              <a:t>: We use a proof by contraposition. Suppose that none of the boxes contains more than </a:t>
            </a:r>
            <a:r>
              <a:rPr lang="en-US" sz="2600" dirty="0">
                <a:ea typeface="Cambria Math"/>
              </a:rPr>
              <a:t>⌈</a:t>
            </a:r>
            <a:r>
              <a:rPr lang="en-US" sz="2600" i="1" dirty="0"/>
              <a:t>N</a:t>
            </a:r>
            <a:r>
              <a:rPr lang="en-US" sz="2600" dirty="0"/>
              <a:t>/</a:t>
            </a:r>
            <a:r>
              <a:rPr lang="en-US" sz="2600" i="1" dirty="0"/>
              <a:t>k</a:t>
            </a:r>
            <a:r>
              <a:rPr lang="en-US" sz="2600" dirty="0">
                <a:ea typeface="Cambria Math"/>
              </a:rPr>
              <a:t>⌉</a:t>
            </a:r>
            <a:r>
              <a:rPr lang="en-US" sz="2600" dirty="0"/>
              <a:t> </a:t>
            </a:r>
            <a:r>
              <a:rPr lang="en-US" sz="2600" dirty="0">
                <a:ea typeface="Cambria Math"/>
              </a:rPr>
              <a:t>− 1 objects. Then the total number of objects is at most</a:t>
            </a:r>
            <a:endParaRPr lang="en-US" sz="2600" dirty="0"/>
          </a:p>
        </p:txBody>
      </p:sp>
      <p:graphicFrame>
        <p:nvGraphicFramePr>
          <p:cNvPr id="8" name="Object 3"/>
          <p:cNvGraphicFramePr>
            <a:graphicFrameLocks noChangeAspect="1"/>
          </p:cNvGraphicFramePr>
          <p:nvPr>
            <p:extLst>
              <p:ext uri="{D42A27DB-BD31-4B8C-83A1-F6EECF244321}">
                <p14:modId xmlns:p14="http://schemas.microsoft.com/office/powerpoint/2010/main" val="1989644960"/>
              </p:ext>
            </p:extLst>
          </p:nvPr>
        </p:nvGraphicFramePr>
        <p:xfrm>
          <a:off x="2286000" y="3848100"/>
          <a:ext cx="4267200" cy="914400"/>
        </p:xfrm>
        <a:graphic>
          <a:graphicData uri="http://schemas.openxmlformats.org/presentationml/2006/ole">
            <mc:AlternateContent xmlns:mc="http://schemas.openxmlformats.org/markup-compatibility/2006">
              <mc:Choice xmlns:v="urn:schemas-microsoft-com:vml" Requires="v">
                <p:oleObj spid="_x0000_s4188" name="Equation" r:id="rId3" imgW="2133360" imgH="457200" progId="Equation.DSMT4">
                  <p:embed/>
                </p:oleObj>
              </mc:Choice>
              <mc:Fallback>
                <p:oleObj name="Equation" r:id="rId3" imgW="2133360" imgH="457200" progId="Equation.DSMT4">
                  <p:embed/>
                  <p:pic>
                    <p:nvPicPr>
                      <p:cNvPr id="0" name=""/>
                      <p:cNvPicPr/>
                      <p:nvPr/>
                    </p:nvPicPr>
                    <p:blipFill>
                      <a:blip r:embed="rId4"/>
                      <a:stretch>
                        <a:fillRect/>
                      </a:stretch>
                    </p:blipFill>
                    <p:spPr>
                      <a:xfrm>
                        <a:off x="2286000" y="3848100"/>
                        <a:ext cx="4267200" cy="914400"/>
                      </a:xfrm>
                      <a:prstGeom prst="rect">
                        <a:avLst/>
                      </a:prstGeom>
                    </p:spPr>
                  </p:pic>
                </p:oleObj>
              </mc:Fallback>
            </mc:AlternateContent>
          </a:graphicData>
        </a:graphic>
      </p:graphicFrame>
      <p:sp>
        <p:nvSpPr>
          <p:cNvPr id="4" name="Content Placeholder 4"/>
          <p:cNvSpPr>
            <a:spLocks noGrp="1"/>
          </p:cNvSpPr>
          <p:nvPr>
            <p:ph idx="13"/>
          </p:nvPr>
        </p:nvSpPr>
        <p:spPr>
          <a:xfrm>
            <a:off x="457200" y="4876800"/>
            <a:ext cx="8595360" cy="1752600"/>
          </a:xfrm>
        </p:spPr>
        <p:txBody>
          <a:bodyPr/>
          <a:lstStyle/>
          <a:p>
            <a:pPr>
              <a:spcBef>
                <a:spcPts val="0"/>
              </a:spcBef>
            </a:pPr>
            <a:r>
              <a:rPr lang="en-US" sz="2600" dirty="0">
                <a:ea typeface="Cambria Math"/>
              </a:rPr>
              <a:t>where the inequality ⌈</a:t>
            </a:r>
            <a:r>
              <a:rPr lang="en-US" sz="2600" i="1" dirty="0"/>
              <a:t>N</a:t>
            </a:r>
            <a:r>
              <a:rPr lang="en-US" sz="2600" dirty="0"/>
              <a:t>/</a:t>
            </a:r>
            <a:r>
              <a:rPr lang="en-US" sz="2600" i="1" dirty="0"/>
              <a:t>k</a:t>
            </a:r>
            <a:r>
              <a:rPr lang="en-US" sz="2600" dirty="0">
                <a:ea typeface="Cambria Math"/>
              </a:rPr>
              <a:t>⌉</a:t>
            </a:r>
            <a:r>
              <a:rPr lang="en-US" sz="2600" dirty="0"/>
              <a:t> &lt; </a:t>
            </a:r>
            <a:r>
              <a:rPr lang="en-US" sz="2600" dirty="0">
                <a:ea typeface="Cambria Math"/>
              </a:rPr>
              <a:t>⌈</a:t>
            </a:r>
            <a:r>
              <a:rPr lang="en-US" sz="2600" i="1" dirty="0"/>
              <a:t>N</a:t>
            </a:r>
            <a:r>
              <a:rPr lang="en-US" sz="2600" dirty="0"/>
              <a:t>/</a:t>
            </a:r>
            <a:r>
              <a:rPr lang="en-US" sz="2600" i="1" dirty="0"/>
              <a:t>k</a:t>
            </a:r>
            <a:r>
              <a:rPr lang="en-US" sz="2600" dirty="0">
                <a:ea typeface="Cambria Math"/>
              </a:rPr>
              <a:t>⌉</a:t>
            </a:r>
            <a:r>
              <a:rPr lang="en-US" sz="2600" dirty="0"/>
              <a:t> + </a:t>
            </a:r>
            <a:r>
              <a:rPr lang="en-US" sz="2600" dirty="0">
                <a:ea typeface="Cambria Math" pitchFamily="18" charset="0"/>
              </a:rPr>
              <a:t>1</a:t>
            </a:r>
            <a:r>
              <a:rPr lang="en-US" sz="2600" dirty="0"/>
              <a:t> has been used. This is a contradiction because there are a total of n objects.</a:t>
            </a:r>
          </a:p>
          <a:p>
            <a:pPr>
              <a:spcBef>
                <a:spcPts val="0"/>
              </a:spcBef>
            </a:pPr>
            <a:r>
              <a:rPr lang="en-US" sz="2600" b="1" dirty="0"/>
              <a:t>Example</a:t>
            </a:r>
            <a:r>
              <a:rPr lang="en-US" sz="2600" dirty="0"/>
              <a:t>: Among </a:t>
            </a:r>
            <a:r>
              <a:rPr lang="en-US" sz="2600" dirty="0">
                <a:ea typeface="Cambria Math" pitchFamily="18" charset="0"/>
              </a:rPr>
              <a:t>100</a:t>
            </a:r>
            <a:r>
              <a:rPr lang="en-US" sz="2600" dirty="0"/>
              <a:t> people there are at least</a:t>
            </a:r>
            <a:br>
              <a:rPr lang="en-US" sz="2600" dirty="0"/>
            </a:br>
            <a:r>
              <a:rPr lang="en-US" sz="2600" dirty="0">
                <a:ea typeface="Cambria Math"/>
              </a:rPr>
              <a:t>⌈</a:t>
            </a:r>
            <a:r>
              <a:rPr lang="en-US" sz="2600" dirty="0">
                <a:ea typeface="Cambria Math" pitchFamily="18" charset="0"/>
              </a:rPr>
              <a:t>100</a:t>
            </a:r>
            <a:r>
              <a:rPr lang="en-US" sz="2600" dirty="0"/>
              <a:t>/</a:t>
            </a:r>
            <a:r>
              <a:rPr lang="en-US" sz="2600" dirty="0">
                <a:ea typeface="Cambria Math" pitchFamily="18" charset="0"/>
              </a:rPr>
              <a:t>12</a:t>
            </a:r>
            <a:r>
              <a:rPr lang="en-US" sz="2600" dirty="0">
                <a:ea typeface="Cambria Math"/>
              </a:rPr>
              <a:t>⌉ = 9</a:t>
            </a:r>
            <a:r>
              <a:rPr lang="en-US" sz="2600" dirty="0"/>
              <a:t> who were born in the same month.</a:t>
            </a:r>
          </a:p>
        </p:txBody>
      </p:sp>
    </p:spTree>
    <p:extLst>
      <p:ext uri="{BB962C8B-B14F-4D97-AF65-F5344CB8AC3E}">
        <p14:creationId xmlns:p14="http://schemas.microsoft.com/office/powerpoint/2010/main" val="2171377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Generalized Pigeonhole Principle</a:t>
            </a:r>
            <a:r>
              <a:rPr lang="en-US" sz="1500" dirty="0"/>
              <a:t> 2</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en-US" sz="2200" b="1" dirty="0"/>
              <a:t>Example</a:t>
            </a:r>
            <a:r>
              <a:rPr lang="en-US" sz="2200" dirty="0"/>
              <a:t>:  a) How many cards must be selected from a standard deck of </a:t>
            </a:r>
            <a:r>
              <a:rPr lang="en-US" sz="2200" dirty="0">
                <a:ea typeface="Cambria Math" pitchFamily="18" charset="0"/>
              </a:rPr>
              <a:t>52</a:t>
            </a:r>
            <a:r>
              <a:rPr lang="en-US" sz="2200" dirty="0"/>
              <a:t> cards to guarantee that at least three cards of the same suit are chosen?</a:t>
            </a:r>
            <a:br>
              <a:rPr lang="en-US" sz="2200" dirty="0"/>
            </a:br>
            <a:r>
              <a:rPr lang="en-US" sz="2200" dirty="0"/>
              <a:t>b) How many must be selected to guarantee that at least three hearts are selected?</a:t>
            </a:r>
            <a:br>
              <a:rPr lang="en-US" sz="2200" dirty="0"/>
            </a:br>
            <a:r>
              <a:rPr lang="en-US" sz="2200" b="1" dirty="0"/>
              <a:t>Solution</a:t>
            </a:r>
            <a:r>
              <a:rPr lang="en-US" sz="2200" dirty="0"/>
              <a:t>: a) We assume four boxes; one for each suit. Using the generalized pigeonhole principle, at least one box contains at least </a:t>
            </a:r>
            <a:r>
              <a:rPr lang="en-US" sz="2200" dirty="0">
                <a:ea typeface="Cambria Math"/>
              </a:rPr>
              <a:t>⌈</a:t>
            </a:r>
            <a:r>
              <a:rPr lang="en-US" sz="2200" i="1" dirty="0"/>
              <a:t>N</a:t>
            </a:r>
            <a:r>
              <a:rPr lang="en-US" sz="2200" dirty="0"/>
              <a:t>/</a:t>
            </a:r>
            <a:r>
              <a:rPr lang="en-US" sz="2200" dirty="0">
                <a:ea typeface="Cambria Math" pitchFamily="18" charset="0"/>
              </a:rPr>
              <a:t>4</a:t>
            </a:r>
            <a:r>
              <a:rPr lang="en-US" sz="2200" dirty="0">
                <a:ea typeface="Cambria Math"/>
              </a:rPr>
              <a:t>⌉</a:t>
            </a:r>
            <a:r>
              <a:rPr lang="en-US" sz="2200" dirty="0"/>
              <a:t> cards. At least three cards of one suit are selected if </a:t>
            </a:r>
            <a:r>
              <a:rPr lang="en-US" sz="2200" dirty="0">
                <a:ea typeface="Cambria Math"/>
              </a:rPr>
              <a:t>⌈</a:t>
            </a:r>
            <a:r>
              <a:rPr lang="en-US" sz="2200" i="1" dirty="0"/>
              <a:t>N</a:t>
            </a:r>
            <a:r>
              <a:rPr lang="en-US" sz="2200" dirty="0"/>
              <a:t>/</a:t>
            </a:r>
            <a:r>
              <a:rPr lang="en-US" sz="2200" dirty="0">
                <a:ea typeface="Cambria Math" pitchFamily="18" charset="0"/>
              </a:rPr>
              <a:t>4</a:t>
            </a:r>
            <a:r>
              <a:rPr lang="en-US" sz="2200" dirty="0">
                <a:ea typeface="Cambria Math"/>
              </a:rPr>
              <a:t>⌉</a:t>
            </a:r>
            <a:r>
              <a:rPr lang="en-US" sz="2200" dirty="0"/>
              <a:t> </a:t>
            </a:r>
            <a:r>
              <a:rPr lang="en-US" sz="2200" dirty="0">
                <a:ea typeface="Cambria Math"/>
              </a:rPr>
              <a:t>≥</a:t>
            </a:r>
            <a:r>
              <a:rPr lang="en-US" sz="2200" dirty="0">
                <a:ea typeface="Cambria Math" pitchFamily="18" charset="0"/>
              </a:rPr>
              <a:t>3</a:t>
            </a:r>
            <a:r>
              <a:rPr lang="en-US" sz="2200" dirty="0"/>
              <a:t>. The smallest integer </a:t>
            </a:r>
            <a:r>
              <a:rPr lang="en-US" sz="2200" i="1" dirty="0"/>
              <a:t>N</a:t>
            </a:r>
            <a:r>
              <a:rPr lang="en-US" sz="2200" dirty="0"/>
              <a:t> such that </a:t>
            </a:r>
            <a:r>
              <a:rPr lang="en-US" sz="2200" dirty="0">
                <a:ea typeface="Cambria Math"/>
              </a:rPr>
              <a:t>⌈</a:t>
            </a:r>
            <a:r>
              <a:rPr lang="en-US" sz="2200" i="1" dirty="0"/>
              <a:t>N</a:t>
            </a:r>
            <a:r>
              <a:rPr lang="en-US" sz="2200" dirty="0"/>
              <a:t>/</a:t>
            </a:r>
            <a:r>
              <a:rPr lang="en-US" sz="2200" dirty="0">
                <a:ea typeface="Cambria Math" pitchFamily="18" charset="0"/>
              </a:rPr>
              <a:t>4</a:t>
            </a:r>
            <a:r>
              <a:rPr lang="en-US" sz="2200" dirty="0">
                <a:ea typeface="Cambria Math"/>
              </a:rPr>
              <a:t>⌉</a:t>
            </a:r>
            <a:r>
              <a:rPr lang="en-US" sz="2200" dirty="0"/>
              <a:t> </a:t>
            </a:r>
            <a:r>
              <a:rPr lang="en-US" sz="2200" dirty="0">
                <a:ea typeface="Cambria Math"/>
              </a:rPr>
              <a:t>≥</a:t>
            </a:r>
            <a:r>
              <a:rPr lang="en-US" sz="2200" dirty="0">
                <a:ea typeface="Cambria Math" pitchFamily="18" charset="0"/>
              </a:rPr>
              <a:t>3 is</a:t>
            </a:r>
            <a:br>
              <a:rPr lang="en-US" sz="2200" dirty="0">
                <a:ea typeface="Cambria Math" pitchFamily="18" charset="0"/>
              </a:rPr>
            </a:br>
            <a:r>
              <a:rPr lang="en-US" sz="2200" i="1" dirty="0">
                <a:ea typeface="Cambria Math" pitchFamily="18" charset="0"/>
              </a:rPr>
              <a:t>N</a:t>
            </a:r>
            <a:r>
              <a:rPr lang="en-US" sz="2200" dirty="0">
                <a:ea typeface="Cambria Math" pitchFamily="18" charset="0"/>
              </a:rPr>
              <a:t> = 2 </a:t>
            </a:r>
            <a:r>
              <a:rPr lang="en-US" sz="2200" dirty="0">
                <a:ea typeface="Cambria Math"/>
              </a:rPr>
              <a:t>∙ </a:t>
            </a:r>
            <a:r>
              <a:rPr lang="en-US" sz="2200" dirty="0">
                <a:ea typeface="Cambria Math" pitchFamily="18" charset="0"/>
              </a:rPr>
              <a:t>4 + 1 = 9.</a:t>
            </a:r>
            <a:br>
              <a:rPr lang="en-US" sz="2200" dirty="0">
                <a:ea typeface="Cambria Math" pitchFamily="18" charset="0"/>
              </a:rPr>
            </a:br>
            <a:r>
              <a:rPr lang="en-US" sz="2200" dirty="0">
                <a:ea typeface="Cambria Math" pitchFamily="18" charset="0"/>
              </a:rPr>
              <a:t>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sz="2200" dirty="0"/>
          </a:p>
        </p:txBody>
      </p:sp>
    </p:spTree>
    <p:extLst>
      <p:ext uri="{BB962C8B-B14F-4D97-AF65-F5344CB8AC3E}">
        <p14:creationId xmlns:p14="http://schemas.microsoft.com/office/powerpoint/2010/main" val="1854720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Permutations and Combinations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6.3</a:t>
            </a:r>
          </a:p>
        </p:txBody>
      </p:sp>
    </p:spTree>
    <p:extLst>
      <p:ext uri="{BB962C8B-B14F-4D97-AF65-F5344CB8AC3E}">
        <p14:creationId xmlns:p14="http://schemas.microsoft.com/office/powerpoint/2010/main" val="352431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The Basics of Counting</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endParaRPr lang="en-US" dirty="0"/>
          </a:p>
        </p:txBody>
      </p:sp>
      <p:sp>
        <p:nvSpPr>
          <p:cNvPr id="3" name="Content Placeholder 2"/>
          <p:cNvSpPr>
            <a:spLocks noGrp="1"/>
          </p:cNvSpPr>
          <p:nvPr>
            <p:ph idx="1"/>
          </p:nvPr>
        </p:nvSpPr>
        <p:spPr>
          <a:xfrm>
            <a:off x="457200" y="1295400"/>
            <a:ext cx="7010400" cy="2743200"/>
          </a:xfrm>
        </p:spPr>
        <p:txBody>
          <a:bodyPr/>
          <a:lstStyle/>
          <a:p>
            <a:r>
              <a:rPr lang="en-US" dirty="0"/>
              <a:t>Permutations</a:t>
            </a:r>
            <a:br>
              <a:rPr lang="en-US" dirty="0"/>
            </a:br>
            <a:r>
              <a:rPr lang="en-US" dirty="0"/>
              <a:t>Combinations</a:t>
            </a:r>
            <a:br>
              <a:rPr lang="en-US" dirty="0"/>
            </a:br>
            <a:r>
              <a:rPr lang="en-US" dirty="0"/>
              <a:t>Combinatorial Proofs</a:t>
            </a:r>
          </a:p>
        </p:txBody>
      </p:sp>
    </p:spTree>
    <p:extLst>
      <p:ext uri="{BB962C8B-B14F-4D97-AF65-F5344CB8AC3E}">
        <p14:creationId xmlns:p14="http://schemas.microsoft.com/office/powerpoint/2010/main" val="1068069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a:t>
            </a:r>
          </a:p>
        </p:txBody>
      </p:sp>
      <p:sp>
        <p:nvSpPr>
          <p:cNvPr id="3" name="Content Placeholder 2"/>
          <p:cNvSpPr>
            <a:spLocks noGrp="1"/>
          </p:cNvSpPr>
          <p:nvPr>
            <p:ph idx="1"/>
          </p:nvPr>
        </p:nvSpPr>
        <p:spPr>
          <a:xfrm>
            <a:off x="457200" y="1295400"/>
            <a:ext cx="8595360" cy="5212080"/>
          </a:xfrm>
        </p:spPr>
        <p:txBody>
          <a:bodyPr/>
          <a:lstStyle/>
          <a:p>
            <a:pPr>
              <a:spcBef>
                <a:spcPts val="0"/>
              </a:spcBef>
            </a:pPr>
            <a:r>
              <a:rPr lang="en-US" sz="3000" b="1" dirty="0"/>
              <a:t>Definition</a:t>
            </a:r>
            <a:r>
              <a:rPr lang="en-US" sz="3000" dirty="0"/>
              <a:t>: A </a:t>
            </a:r>
            <a:r>
              <a:rPr lang="en-US" sz="3000" i="1" dirty="0"/>
              <a:t>permutation</a:t>
            </a:r>
            <a:r>
              <a:rPr lang="en-US" sz="3000" dirty="0"/>
              <a:t> of a set of distinct objects is an ordered arrangement of these objects. An ordered arrangement of r elements of a set is called an</a:t>
            </a:r>
            <a:br>
              <a:rPr lang="en-US" sz="3000" dirty="0"/>
            </a:br>
            <a:r>
              <a:rPr lang="en-US" sz="3000" i="1" dirty="0"/>
              <a:t>r-permutation</a:t>
            </a:r>
            <a:r>
              <a:rPr lang="en-US" sz="3000" dirty="0"/>
              <a:t>.</a:t>
            </a:r>
          </a:p>
          <a:p>
            <a:pPr>
              <a:spcBef>
                <a:spcPts val="0"/>
              </a:spcBef>
            </a:pPr>
            <a:r>
              <a:rPr lang="en-US" sz="3000" b="1" dirty="0"/>
              <a:t>Example</a:t>
            </a:r>
            <a:r>
              <a:rPr lang="en-US" sz="3000" dirty="0"/>
              <a:t>: Let </a:t>
            </a:r>
            <a:r>
              <a:rPr lang="en-US" sz="3000" i="1" dirty="0"/>
              <a:t>S</a:t>
            </a:r>
            <a:r>
              <a:rPr lang="en-US" sz="3000" dirty="0"/>
              <a:t> = {</a:t>
            </a:r>
            <a:r>
              <a:rPr lang="en-US" sz="3000" dirty="0">
                <a:ea typeface="Cambria Math" pitchFamily="18" charset="0"/>
              </a:rPr>
              <a:t>1</a:t>
            </a:r>
            <a:r>
              <a:rPr lang="en-US" sz="3000" dirty="0"/>
              <a:t>,</a:t>
            </a:r>
            <a:r>
              <a:rPr lang="en-US" sz="3000" dirty="0">
                <a:ea typeface="Cambria Math" pitchFamily="18" charset="0"/>
              </a:rPr>
              <a:t>2</a:t>
            </a:r>
            <a:r>
              <a:rPr lang="en-US" sz="3000" dirty="0"/>
              <a:t>,</a:t>
            </a:r>
            <a:r>
              <a:rPr lang="en-US" sz="3000" dirty="0">
                <a:ea typeface="Cambria Math" pitchFamily="18" charset="0"/>
              </a:rPr>
              <a:t>3</a:t>
            </a:r>
            <a:r>
              <a:rPr lang="en-US" sz="3000" dirty="0"/>
              <a:t>}. </a:t>
            </a:r>
          </a:p>
          <a:p>
            <a:pPr lvl="1">
              <a:spcBef>
                <a:spcPts val="0"/>
              </a:spcBef>
            </a:pPr>
            <a:r>
              <a:rPr lang="en-US" sz="2600" dirty="0"/>
              <a:t>The ordered arrangement </a:t>
            </a:r>
            <a:r>
              <a:rPr lang="en-US" sz="2600" dirty="0">
                <a:ea typeface="Cambria Math" pitchFamily="18" charset="0"/>
              </a:rPr>
              <a:t>3</a:t>
            </a:r>
            <a:r>
              <a:rPr lang="en-US" sz="2600" dirty="0"/>
              <a:t>,</a:t>
            </a:r>
            <a:r>
              <a:rPr lang="en-US" sz="2600" dirty="0">
                <a:ea typeface="Cambria Math" pitchFamily="18" charset="0"/>
              </a:rPr>
              <a:t>1</a:t>
            </a:r>
            <a:r>
              <a:rPr lang="en-US" sz="2600" dirty="0"/>
              <a:t>,</a:t>
            </a:r>
            <a:r>
              <a:rPr lang="en-US" sz="2600" dirty="0">
                <a:ea typeface="Cambria Math" pitchFamily="18" charset="0"/>
              </a:rPr>
              <a:t>2</a:t>
            </a:r>
            <a:r>
              <a:rPr lang="en-US" sz="2600" dirty="0"/>
              <a:t> is a permutation of </a:t>
            </a:r>
            <a:r>
              <a:rPr lang="en-US" sz="2600" i="1" dirty="0"/>
              <a:t>S</a:t>
            </a:r>
            <a:r>
              <a:rPr lang="en-US" sz="2600" dirty="0"/>
              <a:t>.</a:t>
            </a:r>
          </a:p>
          <a:p>
            <a:pPr lvl="1">
              <a:spcBef>
                <a:spcPts val="0"/>
              </a:spcBef>
            </a:pPr>
            <a:r>
              <a:rPr lang="en-US" sz="2600" dirty="0"/>
              <a:t>The ordered arrangement </a:t>
            </a:r>
            <a:r>
              <a:rPr lang="en-US" sz="2600" dirty="0">
                <a:ea typeface="Cambria Math" pitchFamily="18" charset="0"/>
              </a:rPr>
              <a:t>3</a:t>
            </a:r>
            <a:r>
              <a:rPr lang="en-US" sz="2600" dirty="0"/>
              <a:t>,</a:t>
            </a:r>
            <a:r>
              <a:rPr lang="en-US" sz="2600" dirty="0">
                <a:ea typeface="Cambria Math" pitchFamily="18" charset="0"/>
              </a:rPr>
              <a:t>2</a:t>
            </a:r>
            <a:r>
              <a:rPr lang="en-US" sz="2600" dirty="0"/>
              <a:t> is a </a:t>
            </a:r>
            <a:r>
              <a:rPr lang="en-US" sz="2600" dirty="0">
                <a:ea typeface="Cambria Math" pitchFamily="18" charset="0"/>
              </a:rPr>
              <a:t>2</a:t>
            </a:r>
            <a:r>
              <a:rPr lang="en-US" sz="2600" dirty="0"/>
              <a:t>-permutation of </a:t>
            </a:r>
            <a:r>
              <a:rPr lang="en-US" sz="2600" i="1" dirty="0"/>
              <a:t>S</a:t>
            </a:r>
            <a:r>
              <a:rPr lang="en-US" sz="2600" dirty="0"/>
              <a:t>.</a:t>
            </a:r>
          </a:p>
          <a:p>
            <a:pPr>
              <a:spcBef>
                <a:spcPts val="0"/>
              </a:spcBef>
            </a:pPr>
            <a:r>
              <a:rPr lang="en-US" sz="3000" dirty="0"/>
              <a:t>The number of </a:t>
            </a:r>
            <a:r>
              <a:rPr lang="en-US" sz="3000" i="1" dirty="0"/>
              <a:t>r</a:t>
            </a:r>
            <a:r>
              <a:rPr lang="en-US" sz="3000" dirty="0"/>
              <a:t>-permutations of a set with </a:t>
            </a:r>
            <a:r>
              <a:rPr lang="en-US" sz="3000" i="1" dirty="0"/>
              <a:t>n</a:t>
            </a:r>
            <a:r>
              <a:rPr lang="en-US" sz="3000" dirty="0"/>
              <a:t> elements is denoted by </a:t>
            </a:r>
            <a:r>
              <a:rPr lang="en-US" sz="3000" i="1" dirty="0"/>
              <a:t>P</a:t>
            </a:r>
            <a:r>
              <a:rPr lang="en-US" sz="3000" dirty="0"/>
              <a:t>(</a:t>
            </a:r>
            <a:r>
              <a:rPr lang="en-US" sz="3000" i="1" dirty="0" err="1"/>
              <a:t>n</a:t>
            </a:r>
            <a:r>
              <a:rPr lang="en-US" sz="3000" dirty="0" err="1"/>
              <a:t>,</a:t>
            </a:r>
            <a:r>
              <a:rPr lang="en-US" sz="3000" i="1" dirty="0" err="1"/>
              <a:t>r</a:t>
            </a:r>
            <a:r>
              <a:rPr lang="en-US" sz="3000" dirty="0"/>
              <a:t>).</a:t>
            </a:r>
          </a:p>
          <a:p>
            <a:pPr lvl="1">
              <a:spcBef>
                <a:spcPts val="0"/>
              </a:spcBef>
            </a:pPr>
            <a:r>
              <a:rPr lang="en-US" sz="2600" dirty="0"/>
              <a:t>The </a:t>
            </a:r>
            <a:r>
              <a:rPr lang="en-US" sz="2600" dirty="0">
                <a:ea typeface="Cambria Math" pitchFamily="18" charset="0"/>
              </a:rPr>
              <a:t>2</a:t>
            </a:r>
            <a:r>
              <a:rPr lang="en-US" sz="2600" dirty="0"/>
              <a:t>-permutations of </a:t>
            </a:r>
            <a:r>
              <a:rPr lang="en-US" sz="2600" i="1" dirty="0"/>
              <a:t>S</a:t>
            </a:r>
            <a:r>
              <a:rPr lang="en-US" sz="2600" dirty="0"/>
              <a:t> = {</a:t>
            </a:r>
            <a:r>
              <a:rPr lang="en-US" sz="2600" dirty="0">
                <a:ea typeface="Cambria Math" pitchFamily="18" charset="0"/>
              </a:rPr>
              <a:t>1</a:t>
            </a:r>
            <a:r>
              <a:rPr lang="en-US" sz="2600" dirty="0"/>
              <a:t>,</a:t>
            </a:r>
            <a:r>
              <a:rPr lang="en-US" sz="2600" dirty="0">
                <a:ea typeface="Cambria Math" pitchFamily="18" charset="0"/>
              </a:rPr>
              <a:t>2</a:t>
            </a:r>
            <a:r>
              <a:rPr lang="en-US" sz="2600" dirty="0"/>
              <a:t>,</a:t>
            </a:r>
            <a:r>
              <a:rPr lang="en-US" sz="2600" dirty="0">
                <a:ea typeface="Cambria Math" pitchFamily="18" charset="0"/>
              </a:rPr>
              <a:t>3</a:t>
            </a:r>
            <a:r>
              <a:rPr lang="en-US" sz="2600" dirty="0"/>
              <a:t>} are</a:t>
            </a:r>
            <a:r>
              <a:rPr lang="en-US" sz="2600" dirty="0">
                <a:ea typeface="Cambria Math" pitchFamily="18" charset="0"/>
              </a:rPr>
              <a:t> 1</a:t>
            </a:r>
            <a:r>
              <a:rPr lang="en-US" sz="2600" dirty="0"/>
              <a:t>,</a:t>
            </a:r>
            <a:r>
              <a:rPr lang="en-US" sz="2600" dirty="0">
                <a:ea typeface="Cambria Math" pitchFamily="18" charset="0"/>
              </a:rPr>
              <a:t>2; 1</a:t>
            </a:r>
            <a:r>
              <a:rPr lang="en-US" sz="2600" dirty="0"/>
              <a:t>,</a:t>
            </a:r>
            <a:r>
              <a:rPr lang="en-US" sz="2600" dirty="0">
                <a:ea typeface="Cambria Math" pitchFamily="18" charset="0"/>
              </a:rPr>
              <a:t>3; 2</a:t>
            </a:r>
            <a:r>
              <a:rPr lang="en-US" sz="2600" dirty="0"/>
              <a:t>,</a:t>
            </a:r>
            <a:r>
              <a:rPr lang="en-US" sz="2600" dirty="0">
                <a:ea typeface="Cambria Math" pitchFamily="18" charset="0"/>
              </a:rPr>
              <a:t>1; 2</a:t>
            </a:r>
            <a:r>
              <a:rPr lang="en-US" sz="2600" dirty="0"/>
              <a:t>,</a:t>
            </a:r>
            <a:r>
              <a:rPr lang="en-US" sz="2600" dirty="0">
                <a:ea typeface="Cambria Math" pitchFamily="18" charset="0"/>
              </a:rPr>
              <a:t>3; 3</a:t>
            </a:r>
            <a:r>
              <a:rPr lang="en-US" sz="2600" dirty="0"/>
              <a:t>,</a:t>
            </a:r>
            <a:r>
              <a:rPr lang="en-US" sz="2600" dirty="0">
                <a:ea typeface="Cambria Math" pitchFamily="18" charset="0"/>
              </a:rPr>
              <a:t>1; and 3</a:t>
            </a:r>
            <a:r>
              <a:rPr lang="en-US" sz="2600" dirty="0"/>
              <a:t>,</a:t>
            </a:r>
            <a:r>
              <a:rPr lang="en-US" sz="2600" dirty="0">
                <a:ea typeface="Cambria Math" pitchFamily="18" charset="0"/>
              </a:rPr>
              <a:t>2. Hence, </a:t>
            </a:r>
            <a:r>
              <a:rPr lang="en-US" sz="2600" i="1" dirty="0">
                <a:ea typeface="Cambria Math" pitchFamily="18" charset="0"/>
              </a:rPr>
              <a:t>P</a:t>
            </a:r>
            <a:r>
              <a:rPr lang="en-US" sz="2600" dirty="0">
                <a:ea typeface="Cambria Math" pitchFamily="18" charset="0"/>
              </a:rPr>
              <a:t>(3,2) = 6.</a:t>
            </a:r>
            <a:endParaRPr lang="en-US" sz="2600" dirty="0"/>
          </a:p>
        </p:txBody>
      </p:sp>
    </p:spTree>
    <p:extLst>
      <p:ext uri="{BB962C8B-B14F-4D97-AF65-F5344CB8AC3E}">
        <p14:creationId xmlns:p14="http://schemas.microsoft.com/office/powerpoint/2010/main" val="4028672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Formula for the Number of Permutations</a:t>
            </a:r>
          </a:p>
        </p:txBody>
      </p:sp>
      <p:sp>
        <p:nvSpPr>
          <p:cNvPr id="3" name="Content Placeholder 2"/>
          <p:cNvSpPr>
            <a:spLocks noGrp="1"/>
          </p:cNvSpPr>
          <p:nvPr>
            <p:ph idx="1"/>
          </p:nvPr>
        </p:nvSpPr>
        <p:spPr>
          <a:xfrm>
            <a:off x="457200" y="1295400"/>
            <a:ext cx="8458200" cy="4191000"/>
          </a:xfrm>
        </p:spPr>
        <p:txBody>
          <a:bodyPr/>
          <a:lstStyle/>
          <a:p>
            <a:r>
              <a:rPr lang="en-US" sz="2400" b="1" dirty="0"/>
              <a:t>Theorem </a:t>
            </a:r>
            <a:r>
              <a:rPr lang="en-US" sz="2400" b="1" dirty="0">
                <a:ea typeface="Cambria Math" pitchFamily="18" charset="0"/>
              </a:rPr>
              <a:t>1</a:t>
            </a:r>
            <a:r>
              <a:rPr lang="en-US" sz="2400" dirty="0"/>
              <a:t>: If </a:t>
            </a:r>
            <a:r>
              <a:rPr lang="en-US" sz="2400" i="1" dirty="0"/>
              <a:t>n</a:t>
            </a:r>
            <a:r>
              <a:rPr lang="en-US" sz="2400" dirty="0"/>
              <a:t> is a positive integer and </a:t>
            </a:r>
            <a:r>
              <a:rPr lang="en-US" sz="2400" i="1" dirty="0"/>
              <a:t>r</a:t>
            </a:r>
            <a:r>
              <a:rPr lang="en-US" sz="2400" dirty="0"/>
              <a:t> is an integer with </a:t>
            </a:r>
            <a:r>
              <a:rPr lang="en-US" sz="2400" dirty="0">
                <a:ea typeface="Cambria Math" pitchFamily="18" charset="0"/>
              </a:rPr>
              <a:t>1</a:t>
            </a:r>
            <a:r>
              <a:rPr lang="en-US" sz="2400" dirty="0"/>
              <a:t> </a:t>
            </a:r>
            <a:r>
              <a:rPr lang="en-US" sz="2400" dirty="0">
                <a:ea typeface="Cambria Math"/>
              </a:rPr>
              <a:t>≤</a:t>
            </a:r>
            <a:r>
              <a:rPr lang="en-US" sz="2400" dirty="0"/>
              <a:t> </a:t>
            </a:r>
            <a:r>
              <a:rPr lang="en-US" sz="2400" i="1" dirty="0"/>
              <a:t>r</a:t>
            </a:r>
            <a:r>
              <a:rPr lang="en-US" sz="2400" dirty="0"/>
              <a:t> </a:t>
            </a:r>
            <a:r>
              <a:rPr lang="en-US" sz="2400" dirty="0">
                <a:ea typeface="Cambria Math"/>
              </a:rPr>
              <a:t>≤</a:t>
            </a:r>
            <a:r>
              <a:rPr lang="en-US" sz="2400" dirty="0"/>
              <a:t> </a:t>
            </a:r>
            <a:r>
              <a:rPr lang="en-US" sz="2400" i="1" dirty="0"/>
              <a:t>n</a:t>
            </a:r>
            <a:r>
              <a:rPr lang="en-US" sz="2400" dirty="0"/>
              <a:t>, then there are</a:t>
            </a:r>
          </a:p>
          <a:p>
            <a:r>
              <a:rPr lang="en-US" sz="2400" i="1" dirty="0"/>
              <a:t>	P</a:t>
            </a:r>
            <a:r>
              <a:rPr lang="en-US" sz="2400" dirty="0"/>
              <a:t>(</a:t>
            </a:r>
            <a:r>
              <a:rPr lang="en-US" sz="2400" i="1" dirty="0"/>
              <a:t>n</a:t>
            </a:r>
            <a:r>
              <a:rPr lang="en-US" sz="2400" dirty="0"/>
              <a:t>, </a:t>
            </a:r>
            <a:r>
              <a:rPr lang="en-US" sz="2400" i="1" dirty="0"/>
              <a:t>r</a:t>
            </a:r>
            <a:r>
              <a:rPr lang="en-US" sz="2400" dirty="0"/>
              <a:t>) = </a:t>
            </a:r>
            <a:r>
              <a:rPr lang="en-US" sz="2400" i="1" dirty="0"/>
              <a:t>n</a:t>
            </a:r>
            <a:r>
              <a:rPr lang="en-US" sz="2400" dirty="0"/>
              <a:t>(</a:t>
            </a:r>
            <a:r>
              <a:rPr lang="en-US" sz="2400" i="1" dirty="0"/>
              <a:t>n</a:t>
            </a:r>
            <a:r>
              <a:rPr lang="en-US" sz="2400" dirty="0"/>
              <a:t> </a:t>
            </a:r>
            <a:r>
              <a:rPr lang="en-US" sz="2400" dirty="0">
                <a:ea typeface="Cambria Math"/>
              </a:rPr>
              <a:t>−</a:t>
            </a:r>
            <a:r>
              <a:rPr lang="en-US" sz="2400" dirty="0"/>
              <a:t> </a:t>
            </a:r>
            <a:r>
              <a:rPr lang="en-US" sz="2400" dirty="0">
                <a:ea typeface="Cambria Math" pitchFamily="18" charset="0"/>
              </a:rPr>
              <a:t>1</a:t>
            </a:r>
            <a:r>
              <a:rPr lang="en-US" sz="2400" dirty="0"/>
              <a:t>)(</a:t>
            </a:r>
            <a:r>
              <a:rPr lang="en-US" sz="2400" i="1" dirty="0"/>
              <a:t>n </a:t>
            </a:r>
            <a:r>
              <a:rPr lang="en-US" sz="2400" i="1" dirty="0">
                <a:ea typeface="Cambria Math"/>
              </a:rPr>
              <a:t>−</a:t>
            </a:r>
            <a:r>
              <a:rPr lang="en-US" sz="2400" dirty="0"/>
              <a:t> </a:t>
            </a:r>
            <a:r>
              <a:rPr lang="en-US" sz="2400" dirty="0">
                <a:ea typeface="Cambria Math" pitchFamily="18" charset="0"/>
              </a:rPr>
              <a:t>2</a:t>
            </a:r>
            <a:r>
              <a:rPr lang="en-US" sz="2400" dirty="0"/>
              <a:t>) </a:t>
            </a:r>
            <a:r>
              <a:rPr lang="en-US" sz="2400" dirty="0">
                <a:ea typeface="Cambria Math"/>
              </a:rPr>
              <a:t>∙∙∙</a:t>
            </a:r>
            <a:r>
              <a:rPr lang="en-US" sz="2400" dirty="0"/>
              <a:t>  (</a:t>
            </a:r>
            <a:r>
              <a:rPr lang="en-US" sz="2400" i="1" dirty="0"/>
              <a:t>n</a:t>
            </a:r>
            <a:r>
              <a:rPr lang="en-US" sz="2400" dirty="0"/>
              <a:t> </a:t>
            </a:r>
            <a:r>
              <a:rPr lang="en-US" sz="2400" dirty="0">
                <a:ea typeface="Cambria Math"/>
              </a:rPr>
              <a:t>−</a:t>
            </a:r>
            <a:r>
              <a:rPr lang="en-US" sz="2400" dirty="0"/>
              <a:t> </a:t>
            </a:r>
            <a:r>
              <a:rPr lang="en-US" sz="2400" i="1" dirty="0"/>
              <a:t>r</a:t>
            </a:r>
            <a:r>
              <a:rPr lang="en-US" sz="2400" dirty="0"/>
              <a:t> + </a:t>
            </a:r>
            <a:r>
              <a:rPr lang="en-US" sz="2400" dirty="0">
                <a:ea typeface="Cambria Math" pitchFamily="18" charset="0"/>
              </a:rPr>
              <a:t>1</a:t>
            </a:r>
            <a:r>
              <a:rPr lang="en-US" sz="2400" dirty="0"/>
              <a:t>)</a:t>
            </a:r>
          </a:p>
          <a:p>
            <a:r>
              <a:rPr lang="en-US" sz="2400" i="1" dirty="0"/>
              <a:t>r</a:t>
            </a:r>
            <a:r>
              <a:rPr lang="en-US" sz="2400" dirty="0"/>
              <a:t>-permutations of a set with n distinct elements.</a:t>
            </a:r>
            <a:br>
              <a:rPr lang="en-US" sz="2400" dirty="0"/>
            </a:br>
            <a:r>
              <a:rPr lang="en-US" sz="2400" b="1" dirty="0"/>
              <a:t>Proof</a:t>
            </a:r>
            <a:r>
              <a:rPr lang="en-US" sz="2400" dirty="0"/>
              <a:t>: Use the product rule. The first element can be chosen in </a:t>
            </a:r>
            <a:r>
              <a:rPr lang="en-US" sz="2400" i="1" dirty="0"/>
              <a:t>n</a:t>
            </a:r>
            <a:r>
              <a:rPr lang="en-US" sz="2400" dirty="0"/>
              <a:t> ways. The second in </a:t>
            </a:r>
            <a:r>
              <a:rPr lang="en-US" sz="2400" i="1" dirty="0"/>
              <a:t>n</a:t>
            </a:r>
            <a:r>
              <a:rPr lang="en-US" sz="2400" dirty="0"/>
              <a:t> </a:t>
            </a:r>
            <a:r>
              <a:rPr lang="en-US" sz="2400" dirty="0">
                <a:ea typeface="Cambria Math"/>
              </a:rPr>
              <a:t>−</a:t>
            </a:r>
            <a:r>
              <a:rPr lang="en-US" sz="2400" dirty="0"/>
              <a:t>  </a:t>
            </a:r>
            <a:r>
              <a:rPr lang="en-US" sz="2400" dirty="0">
                <a:ea typeface="Cambria Math" pitchFamily="18" charset="0"/>
              </a:rPr>
              <a:t>1 ways, and so on until there are</a:t>
            </a:r>
            <a:br>
              <a:rPr lang="en-US" sz="2400" dirty="0">
                <a:ea typeface="Cambria Math" pitchFamily="18" charset="0"/>
              </a:rPr>
            </a:br>
            <a:r>
              <a:rPr lang="en-US" sz="2400" dirty="0">
                <a:ea typeface="Cambria Math" pitchFamily="18" charset="0"/>
              </a:rPr>
              <a:t>(</a:t>
            </a:r>
            <a:r>
              <a:rPr lang="en-US" sz="2400" i="1" dirty="0"/>
              <a:t>n</a:t>
            </a:r>
            <a:r>
              <a:rPr lang="en-US" sz="2400" dirty="0"/>
              <a:t> </a:t>
            </a:r>
            <a:r>
              <a:rPr lang="en-US" sz="2400" dirty="0">
                <a:ea typeface="Cambria Math"/>
              </a:rPr>
              <a:t>−</a:t>
            </a:r>
            <a:r>
              <a:rPr lang="en-US" sz="2400" dirty="0"/>
              <a:t> ( </a:t>
            </a:r>
            <a:r>
              <a:rPr lang="en-US" sz="2400" i="1" dirty="0"/>
              <a:t>r</a:t>
            </a:r>
            <a:r>
              <a:rPr lang="en-US" sz="2400" dirty="0"/>
              <a:t> </a:t>
            </a:r>
            <a:r>
              <a:rPr lang="en-US" sz="2400" dirty="0">
                <a:ea typeface="Cambria Math"/>
              </a:rPr>
              <a:t>−</a:t>
            </a:r>
            <a:r>
              <a:rPr lang="en-US" sz="2400" dirty="0"/>
              <a:t> </a:t>
            </a:r>
            <a:r>
              <a:rPr lang="en-US" sz="2400" dirty="0">
                <a:ea typeface="Cambria Math" pitchFamily="18" charset="0"/>
              </a:rPr>
              <a:t>1)) ways to choose the last element.</a:t>
            </a:r>
            <a:br>
              <a:rPr lang="en-US" sz="2400" dirty="0">
                <a:ea typeface="Cambria Math" pitchFamily="18" charset="0"/>
              </a:rPr>
            </a:br>
            <a:r>
              <a:rPr lang="en-US" sz="2400" dirty="0">
                <a:ea typeface="Cambria Math" pitchFamily="18" charset="0"/>
              </a:rPr>
              <a:t>Note that </a:t>
            </a:r>
            <a:r>
              <a:rPr lang="en-US" sz="2400" i="1" dirty="0">
                <a:ea typeface="Cambria Math" pitchFamily="18" charset="0"/>
              </a:rPr>
              <a:t>P</a:t>
            </a:r>
            <a:r>
              <a:rPr lang="en-US" sz="2400" dirty="0">
                <a:ea typeface="Cambria Math" pitchFamily="18" charset="0"/>
              </a:rPr>
              <a:t>(</a:t>
            </a:r>
            <a:r>
              <a:rPr lang="en-US" sz="2400" i="1" dirty="0">
                <a:ea typeface="Cambria Math" pitchFamily="18" charset="0"/>
              </a:rPr>
              <a:t>n</a:t>
            </a:r>
            <a:r>
              <a:rPr lang="en-US" sz="2400" dirty="0">
                <a:ea typeface="Cambria Math" pitchFamily="18" charset="0"/>
              </a:rPr>
              <a:t>,0) = 1, since there is only one way to order zero elements.</a:t>
            </a:r>
            <a:br>
              <a:rPr lang="en-US" sz="2400" dirty="0">
                <a:ea typeface="Cambria Math" pitchFamily="18" charset="0"/>
              </a:rPr>
            </a:br>
            <a:r>
              <a:rPr lang="en-US" sz="2400" b="1" dirty="0">
                <a:ea typeface="Cambria Math" pitchFamily="18" charset="0"/>
              </a:rPr>
              <a:t>Corollary 1</a:t>
            </a:r>
            <a:r>
              <a:rPr lang="en-US" sz="2400" dirty="0">
                <a:ea typeface="Cambria Math" pitchFamily="18" charset="0"/>
              </a:rPr>
              <a:t>: If </a:t>
            </a:r>
            <a:r>
              <a:rPr lang="en-US" sz="2400" i="1" dirty="0">
                <a:ea typeface="Cambria Math" pitchFamily="18" charset="0"/>
              </a:rPr>
              <a:t>n</a:t>
            </a:r>
            <a:r>
              <a:rPr lang="en-US" sz="2400" dirty="0">
                <a:ea typeface="Cambria Math" pitchFamily="18" charset="0"/>
              </a:rPr>
              <a:t> and </a:t>
            </a:r>
            <a:r>
              <a:rPr lang="en-US" sz="2400" i="1" dirty="0">
                <a:ea typeface="Cambria Math" pitchFamily="18" charset="0"/>
              </a:rPr>
              <a:t>r</a:t>
            </a:r>
            <a:r>
              <a:rPr lang="en-US" sz="2400" dirty="0">
                <a:ea typeface="Cambria Math" pitchFamily="18" charset="0"/>
              </a:rPr>
              <a:t> are integers with 1</a:t>
            </a:r>
            <a:r>
              <a:rPr lang="en-US" sz="2400" dirty="0"/>
              <a:t> </a:t>
            </a:r>
            <a:r>
              <a:rPr lang="en-US" sz="2400" dirty="0">
                <a:ea typeface="Cambria Math"/>
              </a:rPr>
              <a:t>≤</a:t>
            </a:r>
            <a:r>
              <a:rPr lang="en-US" sz="2400" dirty="0"/>
              <a:t> </a:t>
            </a:r>
            <a:r>
              <a:rPr lang="en-US" sz="2400" i="1" dirty="0"/>
              <a:t>r</a:t>
            </a:r>
            <a:r>
              <a:rPr lang="en-US" sz="2400" dirty="0"/>
              <a:t> </a:t>
            </a:r>
            <a:r>
              <a:rPr lang="en-US" sz="2400" dirty="0">
                <a:ea typeface="Cambria Math"/>
              </a:rPr>
              <a:t>≤</a:t>
            </a:r>
            <a:r>
              <a:rPr lang="en-US" sz="2400" dirty="0"/>
              <a:t> </a:t>
            </a:r>
            <a:r>
              <a:rPr lang="en-US" sz="2400" i="1" dirty="0"/>
              <a:t>n, </a:t>
            </a:r>
            <a:r>
              <a:rPr lang="en-US" sz="2400" dirty="0"/>
              <a:t>then</a:t>
            </a:r>
          </a:p>
        </p:txBody>
      </p:sp>
      <p:graphicFrame>
        <p:nvGraphicFramePr>
          <p:cNvPr id="7" name="Object 3"/>
          <p:cNvGraphicFramePr>
            <a:graphicFrameLocks noChangeAspect="1"/>
          </p:cNvGraphicFramePr>
          <p:nvPr>
            <p:extLst>
              <p:ext uri="{D42A27DB-BD31-4B8C-83A1-F6EECF244321}">
                <p14:modId xmlns:p14="http://schemas.microsoft.com/office/powerpoint/2010/main" val="2462308017"/>
              </p:ext>
            </p:extLst>
          </p:nvPr>
        </p:nvGraphicFramePr>
        <p:xfrm>
          <a:off x="3079674" y="5562600"/>
          <a:ext cx="2178126" cy="876258"/>
        </p:xfrm>
        <a:graphic>
          <a:graphicData uri="http://schemas.openxmlformats.org/presentationml/2006/ole">
            <mc:AlternateContent xmlns:mc="http://schemas.openxmlformats.org/markup-compatibility/2006">
              <mc:Choice xmlns:v="urn:schemas-microsoft-com:vml" Requires="v">
                <p:oleObj spid="_x0000_s5208" name="Equation" r:id="rId3" imgW="1104840" imgH="444240" progId="Equation.DSMT4">
                  <p:embed/>
                </p:oleObj>
              </mc:Choice>
              <mc:Fallback>
                <p:oleObj name="Equation" r:id="rId3" imgW="1104840" imgH="444240" progId="Equation.DSMT4">
                  <p:embed/>
                  <p:pic>
                    <p:nvPicPr>
                      <p:cNvPr id="0" name=""/>
                      <p:cNvPicPr/>
                      <p:nvPr/>
                    </p:nvPicPr>
                    <p:blipFill>
                      <a:blip r:embed="rId4"/>
                      <a:stretch>
                        <a:fillRect/>
                      </a:stretch>
                    </p:blipFill>
                    <p:spPr>
                      <a:xfrm>
                        <a:off x="3079674" y="5562600"/>
                        <a:ext cx="2178126" cy="876258"/>
                      </a:xfrm>
                      <a:prstGeom prst="rect">
                        <a:avLst/>
                      </a:prstGeom>
                    </p:spPr>
                  </p:pic>
                </p:oleObj>
              </mc:Fallback>
            </mc:AlternateContent>
          </a:graphicData>
        </a:graphic>
      </p:graphicFrame>
    </p:spTree>
    <p:extLst>
      <p:ext uri="{BB962C8B-B14F-4D97-AF65-F5344CB8AC3E}">
        <p14:creationId xmlns:p14="http://schemas.microsoft.com/office/powerpoint/2010/main" val="2047140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Counting Problems by Counting Permutations</a:t>
            </a:r>
            <a:r>
              <a:rPr lang="en-US" sz="1500" dirty="0"/>
              <a:t> 1</a:t>
            </a:r>
          </a:p>
        </p:txBody>
      </p:sp>
      <p:sp>
        <p:nvSpPr>
          <p:cNvPr id="3" name="Content Placeholder 2"/>
          <p:cNvSpPr>
            <a:spLocks noGrp="1"/>
          </p:cNvSpPr>
          <p:nvPr>
            <p:ph idx="1"/>
          </p:nvPr>
        </p:nvSpPr>
        <p:spPr>
          <a:xfrm>
            <a:off x="457200" y="1295400"/>
            <a:ext cx="8382000" cy="4419600"/>
          </a:xfrm>
        </p:spPr>
        <p:txBody>
          <a:bodyPr/>
          <a:lstStyle/>
          <a:p>
            <a:r>
              <a:rPr lang="en-US" b="1" dirty="0"/>
              <a:t>Example</a:t>
            </a:r>
            <a:r>
              <a:rPr lang="en-US" dirty="0"/>
              <a:t>: How many ways are there to select a first-prize winner, a second prize winner, and a third-prize winner from </a:t>
            </a:r>
            <a:r>
              <a:rPr lang="en-US" dirty="0">
                <a:ea typeface="Cambria Math" pitchFamily="18" charset="0"/>
              </a:rPr>
              <a:t>100</a:t>
            </a:r>
            <a:r>
              <a:rPr lang="en-US" dirty="0"/>
              <a:t> different people who have entered a contest?</a:t>
            </a:r>
          </a:p>
          <a:p>
            <a:r>
              <a:rPr lang="en-US" b="1" dirty="0"/>
              <a:t>Solution</a:t>
            </a:r>
            <a:r>
              <a:rPr lang="en-US" dirty="0"/>
              <a:t>: </a:t>
            </a:r>
          </a:p>
          <a:p>
            <a:pPr algn="ctr"/>
            <a:r>
              <a:rPr lang="en-US" dirty="0"/>
              <a:t>P(</a:t>
            </a:r>
            <a:r>
              <a:rPr lang="en-US" dirty="0">
                <a:ea typeface="Cambria Math" pitchFamily="18" charset="0"/>
              </a:rPr>
              <a:t>100</a:t>
            </a:r>
            <a:r>
              <a:rPr lang="en-US" dirty="0"/>
              <a:t>,</a:t>
            </a:r>
            <a:r>
              <a:rPr lang="en-US" dirty="0">
                <a:ea typeface="Cambria Math" pitchFamily="18" charset="0"/>
              </a:rPr>
              <a:t>3</a:t>
            </a:r>
            <a:r>
              <a:rPr lang="en-US" dirty="0"/>
              <a:t>) = </a:t>
            </a:r>
            <a:r>
              <a:rPr lang="en-US" dirty="0">
                <a:ea typeface="Cambria Math" pitchFamily="18" charset="0"/>
              </a:rPr>
              <a:t>100</a:t>
            </a:r>
            <a:r>
              <a:rPr lang="en-US" dirty="0"/>
              <a:t> </a:t>
            </a:r>
            <a:r>
              <a:rPr lang="en-US" dirty="0">
                <a:ea typeface="Cambria Math"/>
              </a:rPr>
              <a:t>∙</a:t>
            </a:r>
            <a:r>
              <a:rPr lang="en-US" dirty="0"/>
              <a:t> </a:t>
            </a:r>
            <a:r>
              <a:rPr lang="en-US" dirty="0">
                <a:ea typeface="Cambria Math" pitchFamily="18" charset="0"/>
              </a:rPr>
              <a:t>99 </a:t>
            </a:r>
            <a:r>
              <a:rPr lang="en-US" dirty="0">
                <a:ea typeface="Cambria Math"/>
              </a:rPr>
              <a:t>∙</a:t>
            </a:r>
            <a:r>
              <a:rPr lang="en-US" dirty="0"/>
              <a:t> </a:t>
            </a:r>
            <a:r>
              <a:rPr lang="en-US" dirty="0">
                <a:ea typeface="Cambria Math" pitchFamily="18" charset="0"/>
              </a:rPr>
              <a:t>98</a:t>
            </a:r>
            <a:r>
              <a:rPr lang="en-US" dirty="0"/>
              <a:t> = </a:t>
            </a:r>
            <a:r>
              <a:rPr lang="en-US" dirty="0">
                <a:ea typeface="Cambria Math" pitchFamily="18" charset="0"/>
              </a:rPr>
              <a:t>970,200</a:t>
            </a:r>
            <a:endParaRPr lang="en-US" dirty="0"/>
          </a:p>
        </p:txBody>
      </p:sp>
    </p:spTree>
    <p:extLst>
      <p:ext uri="{BB962C8B-B14F-4D97-AF65-F5344CB8AC3E}">
        <p14:creationId xmlns:p14="http://schemas.microsoft.com/office/powerpoint/2010/main" val="3625724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Counting Problems by Counting Permutations</a:t>
            </a:r>
            <a:r>
              <a:rPr lang="en-US" sz="1500" dirty="0"/>
              <a:t> 2</a:t>
            </a:r>
          </a:p>
        </p:txBody>
      </p:sp>
      <p:sp>
        <p:nvSpPr>
          <p:cNvPr id="3" name="Content Placeholder 2"/>
          <p:cNvSpPr>
            <a:spLocks noGrp="1"/>
          </p:cNvSpPr>
          <p:nvPr>
            <p:ph idx="1"/>
          </p:nvPr>
        </p:nvSpPr>
        <p:spPr>
          <a:xfrm>
            <a:off x="457200" y="1295400"/>
            <a:ext cx="8534400" cy="5303520"/>
          </a:xfrm>
        </p:spPr>
        <p:txBody>
          <a:bodyPr/>
          <a:lstStyle/>
          <a:p>
            <a:r>
              <a:rPr lang="en-US" sz="3000" b="1" dirty="0"/>
              <a:t>Example</a:t>
            </a:r>
            <a:r>
              <a:rPr lang="en-US" sz="3000" dirty="0"/>
              <a:t>: Suppose that a saleswoman has to visit eight different cities. She must begin her trip in a specified city, but she can visit the other seven cities in any order she wishes. How many possible orders can the saleswoman use when visiting these cities?</a:t>
            </a:r>
          </a:p>
          <a:p>
            <a:r>
              <a:rPr lang="en-US" sz="3000" b="1" dirty="0"/>
              <a:t>Solution</a:t>
            </a:r>
            <a:r>
              <a:rPr lang="en-US" sz="3000" dirty="0"/>
              <a:t>: The first city is chosen, and the rest are ordered arbitrarily. Hence the orders are:</a:t>
            </a:r>
          </a:p>
          <a:p>
            <a:pPr algn="ctr"/>
            <a:r>
              <a:rPr lang="en-US" sz="3000" dirty="0">
                <a:ea typeface="Cambria Math" pitchFamily="18" charset="0"/>
              </a:rPr>
              <a:t>7!</a:t>
            </a:r>
            <a:r>
              <a:rPr lang="en-US" sz="3000" dirty="0"/>
              <a:t> = </a:t>
            </a:r>
            <a:r>
              <a:rPr lang="en-US" sz="3000" dirty="0">
                <a:ea typeface="Cambria Math" pitchFamily="18" charset="0"/>
              </a:rPr>
              <a:t>7</a:t>
            </a:r>
            <a:r>
              <a:rPr lang="en-US" sz="3000" dirty="0"/>
              <a:t> </a:t>
            </a:r>
            <a:r>
              <a:rPr lang="en-US" sz="3000" dirty="0">
                <a:ea typeface="Cambria Math"/>
              </a:rPr>
              <a:t>∙</a:t>
            </a:r>
            <a:r>
              <a:rPr lang="en-US" sz="3000" dirty="0"/>
              <a:t> </a:t>
            </a:r>
            <a:r>
              <a:rPr lang="en-US" sz="3000" dirty="0">
                <a:ea typeface="Cambria Math" pitchFamily="18" charset="0"/>
              </a:rPr>
              <a:t>6</a:t>
            </a:r>
            <a:r>
              <a:rPr lang="en-US" sz="3000" dirty="0"/>
              <a:t> </a:t>
            </a:r>
            <a:r>
              <a:rPr lang="en-US" sz="3000" dirty="0">
                <a:ea typeface="Cambria Math"/>
              </a:rPr>
              <a:t>∙</a:t>
            </a:r>
            <a:r>
              <a:rPr lang="en-US" sz="3000" dirty="0"/>
              <a:t> </a:t>
            </a:r>
            <a:r>
              <a:rPr lang="en-US" sz="3000" dirty="0">
                <a:ea typeface="Cambria Math" pitchFamily="18" charset="0"/>
              </a:rPr>
              <a:t>5 </a:t>
            </a:r>
            <a:r>
              <a:rPr lang="en-US" sz="3000" dirty="0">
                <a:ea typeface="Cambria Math"/>
              </a:rPr>
              <a:t>∙</a:t>
            </a:r>
            <a:r>
              <a:rPr lang="en-US" sz="3000" dirty="0"/>
              <a:t> </a:t>
            </a:r>
            <a:r>
              <a:rPr lang="en-US" sz="3000" dirty="0">
                <a:ea typeface="Cambria Math" pitchFamily="18" charset="0"/>
              </a:rPr>
              <a:t>4 </a:t>
            </a:r>
            <a:r>
              <a:rPr lang="en-US" sz="3000" dirty="0">
                <a:ea typeface="Cambria Math"/>
              </a:rPr>
              <a:t>∙</a:t>
            </a:r>
            <a:r>
              <a:rPr lang="en-US" sz="3000" dirty="0"/>
              <a:t> </a:t>
            </a:r>
            <a:r>
              <a:rPr lang="en-US" sz="3000" dirty="0">
                <a:ea typeface="Cambria Math" pitchFamily="18" charset="0"/>
              </a:rPr>
              <a:t>3</a:t>
            </a:r>
            <a:r>
              <a:rPr lang="en-US" sz="3000" dirty="0">
                <a:ea typeface="Cambria Math"/>
              </a:rPr>
              <a:t> ∙</a:t>
            </a:r>
            <a:r>
              <a:rPr lang="en-US" sz="3000" dirty="0"/>
              <a:t> </a:t>
            </a:r>
            <a:r>
              <a:rPr lang="en-US" sz="3000" dirty="0">
                <a:ea typeface="Cambria Math" pitchFamily="18" charset="0"/>
              </a:rPr>
              <a:t>2</a:t>
            </a:r>
            <a:r>
              <a:rPr lang="en-US" sz="3000" dirty="0">
                <a:ea typeface="Cambria Math"/>
              </a:rPr>
              <a:t> ∙</a:t>
            </a:r>
            <a:r>
              <a:rPr lang="en-US" sz="3000" dirty="0"/>
              <a:t> </a:t>
            </a:r>
            <a:r>
              <a:rPr lang="en-US" sz="3000" dirty="0">
                <a:ea typeface="Cambria Math" pitchFamily="18" charset="0"/>
              </a:rPr>
              <a:t>1 </a:t>
            </a:r>
            <a:r>
              <a:rPr lang="en-US" sz="3000" dirty="0"/>
              <a:t>= </a:t>
            </a:r>
            <a:r>
              <a:rPr lang="en-US" sz="3000" dirty="0">
                <a:ea typeface="Cambria Math" pitchFamily="18" charset="0"/>
              </a:rPr>
              <a:t>5040</a:t>
            </a:r>
          </a:p>
          <a:p>
            <a:r>
              <a:rPr lang="en-US" sz="3000" dirty="0">
                <a:ea typeface="Cambria Math" pitchFamily="18" charset="0"/>
              </a:rPr>
              <a:t>If she wants to find the tour with the shortest path that visits all the cities, she must consider 5040 paths!</a:t>
            </a:r>
            <a:endParaRPr lang="en-US" sz="3000" dirty="0"/>
          </a:p>
        </p:txBody>
      </p:sp>
    </p:spTree>
    <p:extLst>
      <p:ext uri="{BB962C8B-B14F-4D97-AF65-F5344CB8AC3E}">
        <p14:creationId xmlns:p14="http://schemas.microsoft.com/office/powerpoint/2010/main" val="2236468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Counting Problems by Counting Permutations</a:t>
            </a:r>
            <a:r>
              <a:rPr lang="en-US" sz="1500" dirty="0"/>
              <a:t> 3</a:t>
            </a:r>
          </a:p>
        </p:txBody>
      </p:sp>
      <p:sp>
        <p:nvSpPr>
          <p:cNvPr id="3" name="Content Placeholder 2"/>
          <p:cNvSpPr>
            <a:spLocks noGrp="1"/>
          </p:cNvSpPr>
          <p:nvPr>
            <p:ph idx="1"/>
          </p:nvPr>
        </p:nvSpPr>
        <p:spPr>
          <a:xfrm>
            <a:off x="457200" y="1295400"/>
            <a:ext cx="8534400" cy="4572000"/>
          </a:xfrm>
        </p:spPr>
        <p:txBody>
          <a:bodyPr/>
          <a:lstStyle/>
          <a:p>
            <a:r>
              <a:rPr lang="en-US" b="1" dirty="0"/>
              <a:t>Example</a:t>
            </a:r>
            <a:r>
              <a:rPr lang="en-US" dirty="0"/>
              <a:t>: How many permutations of the letters </a:t>
            </a:r>
            <a:r>
              <a:rPr lang="en-US" i="1" dirty="0"/>
              <a:t>ABCDEFGH</a:t>
            </a:r>
            <a:r>
              <a:rPr lang="en-US" dirty="0"/>
              <a:t> contain the string </a:t>
            </a:r>
            <a:r>
              <a:rPr lang="en-US" i="1" dirty="0"/>
              <a:t>ABC</a:t>
            </a:r>
            <a:r>
              <a:rPr lang="en-US" dirty="0"/>
              <a:t> ?</a:t>
            </a:r>
          </a:p>
          <a:p>
            <a:r>
              <a:rPr lang="en-US" b="1" dirty="0"/>
              <a:t>Solution</a:t>
            </a:r>
            <a:r>
              <a:rPr lang="en-US" dirty="0"/>
              <a:t>: We solve this problem by counting the permutations of six objects, </a:t>
            </a:r>
            <a:r>
              <a:rPr lang="en-US" i="1" dirty="0"/>
              <a:t>ABC</a:t>
            </a:r>
            <a:r>
              <a:rPr lang="en-US" dirty="0"/>
              <a:t>, </a:t>
            </a:r>
            <a:r>
              <a:rPr lang="en-US" i="1" dirty="0"/>
              <a:t>D</a:t>
            </a:r>
            <a:r>
              <a:rPr lang="en-US" dirty="0"/>
              <a:t>, </a:t>
            </a:r>
            <a:r>
              <a:rPr lang="en-US" i="1" dirty="0"/>
              <a:t>E</a:t>
            </a:r>
            <a:r>
              <a:rPr lang="en-US" dirty="0"/>
              <a:t>, </a:t>
            </a:r>
            <a:r>
              <a:rPr lang="en-US" i="1" dirty="0"/>
              <a:t>F</a:t>
            </a:r>
            <a:r>
              <a:rPr lang="en-US" dirty="0"/>
              <a:t>, </a:t>
            </a:r>
            <a:r>
              <a:rPr lang="en-US" i="1" dirty="0"/>
              <a:t>G</a:t>
            </a:r>
            <a:r>
              <a:rPr lang="en-US" dirty="0"/>
              <a:t>, and </a:t>
            </a:r>
            <a:r>
              <a:rPr lang="en-US" i="1" dirty="0"/>
              <a:t>H</a:t>
            </a:r>
            <a:r>
              <a:rPr lang="en-US" dirty="0"/>
              <a:t>.</a:t>
            </a:r>
          </a:p>
          <a:p>
            <a:r>
              <a:rPr lang="en-US" dirty="0"/>
              <a:t>             </a:t>
            </a:r>
            <a:r>
              <a:rPr lang="en-US" dirty="0">
                <a:ea typeface="Cambria Math" pitchFamily="18" charset="0"/>
              </a:rPr>
              <a:t>6!</a:t>
            </a:r>
            <a:r>
              <a:rPr lang="en-US" dirty="0"/>
              <a:t> = </a:t>
            </a:r>
            <a:r>
              <a:rPr lang="en-US" dirty="0">
                <a:ea typeface="Cambria Math" pitchFamily="18" charset="0"/>
              </a:rPr>
              <a:t>6</a:t>
            </a:r>
            <a:r>
              <a:rPr lang="en-US" dirty="0"/>
              <a:t> </a:t>
            </a:r>
            <a:r>
              <a:rPr lang="en-US" dirty="0">
                <a:ea typeface="Cambria Math"/>
              </a:rPr>
              <a:t>∙</a:t>
            </a:r>
            <a:r>
              <a:rPr lang="en-US" dirty="0"/>
              <a:t> </a:t>
            </a:r>
            <a:r>
              <a:rPr lang="en-US" dirty="0">
                <a:ea typeface="Cambria Math" pitchFamily="18" charset="0"/>
              </a:rPr>
              <a:t>5 </a:t>
            </a:r>
            <a:r>
              <a:rPr lang="en-US" dirty="0">
                <a:ea typeface="Cambria Math"/>
              </a:rPr>
              <a:t>∙</a:t>
            </a:r>
            <a:r>
              <a:rPr lang="en-US" dirty="0"/>
              <a:t> </a:t>
            </a:r>
            <a:r>
              <a:rPr lang="en-US" dirty="0">
                <a:ea typeface="Cambria Math" pitchFamily="18" charset="0"/>
              </a:rPr>
              <a:t>4 </a:t>
            </a:r>
            <a:r>
              <a:rPr lang="en-US" dirty="0">
                <a:ea typeface="Cambria Math"/>
              </a:rPr>
              <a:t>∙</a:t>
            </a:r>
            <a:r>
              <a:rPr lang="en-US" dirty="0"/>
              <a:t> </a:t>
            </a:r>
            <a:r>
              <a:rPr lang="en-US" dirty="0">
                <a:ea typeface="Cambria Math" pitchFamily="18" charset="0"/>
              </a:rPr>
              <a:t>3</a:t>
            </a:r>
            <a:r>
              <a:rPr lang="en-US" dirty="0">
                <a:ea typeface="Cambria Math"/>
              </a:rPr>
              <a:t> ∙</a:t>
            </a:r>
            <a:r>
              <a:rPr lang="en-US" dirty="0"/>
              <a:t> </a:t>
            </a:r>
            <a:r>
              <a:rPr lang="en-US" dirty="0">
                <a:ea typeface="Cambria Math" pitchFamily="18" charset="0"/>
              </a:rPr>
              <a:t>2</a:t>
            </a:r>
            <a:r>
              <a:rPr lang="en-US" dirty="0">
                <a:ea typeface="Cambria Math"/>
              </a:rPr>
              <a:t> ∙</a:t>
            </a:r>
            <a:r>
              <a:rPr lang="en-US" dirty="0"/>
              <a:t> </a:t>
            </a:r>
            <a:r>
              <a:rPr lang="en-US" dirty="0">
                <a:ea typeface="Cambria Math" pitchFamily="18" charset="0"/>
              </a:rPr>
              <a:t>1 </a:t>
            </a:r>
            <a:r>
              <a:rPr lang="en-US" dirty="0"/>
              <a:t>= </a:t>
            </a:r>
            <a:r>
              <a:rPr lang="en-US" dirty="0">
                <a:ea typeface="Cambria Math" pitchFamily="18" charset="0"/>
              </a:rPr>
              <a:t>720</a:t>
            </a:r>
            <a:endParaRPr lang="en-US" dirty="0">
              <a:sym typeface="Symbol"/>
            </a:endParaRPr>
          </a:p>
        </p:txBody>
      </p:sp>
    </p:spTree>
    <p:extLst>
      <p:ext uri="{BB962C8B-B14F-4D97-AF65-F5344CB8AC3E}">
        <p14:creationId xmlns:p14="http://schemas.microsoft.com/office/powerpoint/2010/main" val="1122030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r>
              <a:rPr lang="en-US" sz="1500" dirty="0"/>
              <a:t> 1</a:t>
            </a:r>
          </a:p>
        </p:txBody>
      </p:sp>
      <p:sp>
        <p:nvSpPr>
          <p:cNvPr id="3" name="Content Placeholder 2"/>
          <p:cNvSpPr>
            <a:spLocks noGrp="1"/>
          </p:cNvSpPr>
          <p:nvPr>
            <p:ph idx="1"/>
          </p:nvPr>
        </p:nvSpPr>
        <p:spPr>
          <a:xfrm>
            <a:off x="457200" y="1295399"/>
            <a:ext cx="8458200" cy="2242001"/>
          </a:xfrm>
        </p:spPr>
        <p:txBody>
          <a:bodyPr/>
          <a:lstStyle/>
          <a:p>
            <a:r>
              <a:rPr lang="en-US" sz="2600" b="1" dirty="0"/>
              <a:t>Definition</a:t>
            </a:r>
            <a:r>
              <a:rPr lang="en-US" sz="2600" dirty="0"/>
              <a:t>: An </a:t>
            </a:r>
            <a:r>
              <a:rPr lang="en-US" sz="2600" i="1" dirty="0"/>
              <a:t>r-combination</a:t>
            </a:r>
            <a:r>
              <a:rPr lang="en-US" sz="2600" dirty="0"/>
              <a:t> of elements of a set is an unordered selection of </a:t>
            </a:r>
            <a:r>
              <a:rPr lang="en-US" sz="2600" i="1" dirty="0"/>
              <a:t>r</a:t>
            </a:r>
            <a:r>
              <a:rPr lang="en-US" sz="2600" dirty="0"/>
              <a:t> elements from the set. Thus, an </a:t>
            </a:r>
            <a:br>
              <a:rPr lang="en-US" sz="2600" dirty="0"/>
            </a:br>
            <a:r>
              <a:rPr lang="en-US" sz="2600" i="1" dirty="0"/>
              <a:t>r</a:t>
            </a:r>
            <a:r>
              <a:rPr lang="en-US" sz="2600" dirty="0"/>
              <a:t>-combination is simply a subset of the set with </a:t>
            </a:r>
            <a:r>
              <a:rPr lang="en-US" sz="2600" i="1" dirty="0"/>
              <a:t>r</a:t>
            </a:r>
            <a:r>
              <a:rPr lang="en-US" sz="2600" dirty="0"/>
              <a:t> elements.</a:t>
            </a:r>
            <a:br>
              <a:rPr lang="en-US" sz="2600" dirty="0"/>
            </a:br>
            <a:r>
              <a:rPr lang="en-US" sz="2600" dirty="0"/>
              <a:t>The number of </a:t>
            </a:r>
            <a:r>
              <a:rPr lang="en-US" sz="2600" i="1" dirty="0"/>
              <a:t>r</a:t>
            </a:r>
            <a:r>
              <a:rPr lang="en-US" sz="2600" dirty="0"/>
              <a:t>-combinations of a set with n distinct elements is denoted by </a:t>
            </a:r>
            <a:r>
              <a:rPr lang="en-US" sz="2600" i="1" dirty="0"/>
              <a:t>C</a:t>
            </a:r>
            <a:r>
              <a:rPr lang="en-US" sz="2600" dirty="0"/>
              <a:t>(</a:t>
            </a:r>
            <a:r>
              <a:rPr lang="en-US" sz="2600" i="1" dirty="0"/>
              <a:t>n</a:t>
            </a:r>
            <a:r>
              <a:rPr lang="en-US" sz="2600" dirty="0"/>
              <a:t>, </a:t>
            </a:r>
            <a:r>
              <a:rPr lang="en-US" sz="2600" i="1" dirty="0"/>
              <a:t>r</a:t>
            </a:r>
            <a:r>
              <a:rPr lang="en-US" sz="2600" dirty="0"/>
              <a:t>). The notation</a:t>
            </a:r>
            <a:endParaRPr lang="en-US" sz="2600" dirty="0">
              <a:sym typeface="Symbol"/>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120192324"/>
              </p:ext>
            </p:extLst>
          </p:nvPr>
        </p:nvGraphicFramePr>
        <p:xfrm>
          <a:off x="6553200" y="2907398"/>
          <a:ext cx="319088" cy="521602"/>
        </p:xfrm>
        <a:graphic>
          <a:graphicData uri="http://schemas.openxmlformats.org/presentationml/2006/ole">
            <mc:AlternateContent xmlns:mc="http://schemas.openxmlformats.org/markup-compatibility/2006">
              <mc:Choice xmlns:v="urn:schemas-microsoft-com:vml" Requires="v">
                <p:oleObj spid="_x0000_s6230" name="Equation" r:id="rId3" imgW="279360" imgH="457200" progId="Equation.DSMT4">
                  <p:embed/>
                </p:oleObj>
              </mc:Choice>
              <mc:Fallback>
                <p:oleObj name="Equation" r:id="rId3" imgW="279360" imgH="457200" progId="Equation.DSMT4">
                  <p:embed/>
                  <p:pic>
                    <p:nvPicPr>
                      <p:cNvPr id="0" name=""/>
                      <p:cNvPicPr/>
                      <p:nvPr/>
                    </p:nvPicPr>
                    <p:blipFill>
                      <a:blip r:embed="rId4"/>
                      <a:stretch>
                        <a:fillRect/>
                      </a:stretch>
                    </p:blipFill>
                    <p:spPr>
                      <a:xfrm>
                        <a:off x="6553200" y="2907398"/>
                        <a:ext cx="319088" cy="521602"/>
                      </a:xfrm>
                      <a:prstGeom prst="rect">
                        <a:avLst/>
                      </a:prstGeom>
                    </p:spPr>
                  </p:pic>
                </p:oleObj>
              </mc:Fallback>
            </mc:AlternateContent>
          </a:graphicData>
        </a:graphic>
      </p:graphicFrame>
      <p:sp>
        <p:nvSpPr>
          <p:cNvPr id="4" name="Content Placeholder 4"/>
          <p:cNvSpPr>
            <a:spLocks noGrp="1"/>
          </p:cNvSpPr>
          <p:nvPr>
            <p:ph idx="13"/>
          </p:nvPr>
        </p:nvSpPr>
        <p:spPr>
          <a:xfrm>
            <a:off x="457200" y="3352800"/>
            <a:ext cx="8534400" cy="2819400"/>
          </a:xfrm>
        </p:spPr>
        <p:txBody>
          <a:bodyPr/>
          <a:lstStyle/>
          <a:p>
            <a:r>
              <a:rPr lang="en-US" sz="2600" dirty="0"/>
              <a:t> is also used and is called a </a:t>
            </a:r>
            <a:r>
              <a:rPr lang="en-US" sz="2600" i="1" dirty="0"/>
              <a:t>binomial coefficient</a:t>
            </a:r>
            <a:r>
              <a:rPr lang="en-US" sz="2600" dirty="0"/>
              <a:t>. (</a:t>
            </a:r>
            <a:r>
              <a:rPr lang="en-US" sz="2600" i="1" dirty="0"/>
              <a:t>We will see the notation again in the binomial theorem in Section</a:t>
            </a:r>
            <a:r>
              <a:rPr lang="en-US" sz="2600" dirty="0"/>
              <a:t> </a:t>
            </a:r>
            <a:r>
              <a:rPr lang="en-US" sz="2600" dirty="0">
                <a:ea typeface="Cambria Math" pitchFamily="18" charset="0"/>
              </a:rPr>
              <a:t>6</a:t>
            </a:r>
            <a:r>
              <a:rPr lang="en-US" sz="2600" dirty="0"/>
              <a:t>.</a:t>
            </a:r>
            <a:r>
              <a:rPr lang="en-US" sz="2600" dirty="0">
                <a:ea typeface="Cambria Math" pitchFamily="18" charset="0"/>
              </a:rPr>
              <a:t>4</a:t>
            </a:r>
            <a:r>
              <a:rPr lang="en-US" sz="2600" dirty="0"/>
              <a:t>.)</a:t>
            </a:r>
            <a:br>
              <a:rPr lang="en-US" sz="2600" dirty="0"/>
            </a:br>
            <a:r>
              <a:rPr lang="en-US" sz="2600" b="1" dirty="0"/>
              <a:t>Example</a:t>
            </a:r>
            <a:r>
              <a:rPr lang="en-US" sz="2600" dirty="0"/>
              <a:t>: Let </a:t>
            </a:r>
            <a:r>
              <a:rPr lang="en-US" sz="2600" i="1" dirty="0"/>
              <a:t>S</a:t>
            </a:r>
            <a:r>
              <a:rPr lang="en-US" sz="2600" dirty="0"/>
              <a:t> be the set {</a:t>
            </a:r>
            <a:r>
              <a:rPr lang="en-US" sz="2600" i="1" dirty="0"/>
              <a:t>a</a:t>
            </a:r>
            <a:r>
              <a:rPr lang="en-US" sz="2600" dirty="0"/>
              <a:t>, </a:t>
            </a:r>
            <a:r>
              <a:rPr lang="en-US" sz="2600" i="1" dirty="0"/>
              <a:t>b</a:t>
            </a:r>
            <a:r>
              <a:rPr lang="en-US" sz="2600" dirty="0"/>
              <a:t>, </a:t>
            </a:r>
            <a:r>
              <a:rPr lang="en-US" sz="2600" i="1" dirty="0"/>
              <a:t>c</a:t>
            </a:r>
            <a:r>
              <a:rPr lang="en-US" sz="2600" dirty="0"/>
              <a:t>, </a:t>
            </a:r>
            <a:r>
              <a:rPr lang="en-US" sz="2600" i="1" dirty="0"/>
              <a:t>d</a:t>
            </a:r>
            <a:r>
              <a:rPr lang="en-US" sz="2600" dirty="0"/>
              <a:t>}. Then {</a:t>
            </a:r>
            <a:r>
              <a:rPr lang="en-US" sz="2600" i="1" dirty="0"/>
              <a:t>a</a:t>
            </a:r>
            <a:r>
              <a:rPr lang="en-US" sz="2600" dirty="0"/>
              <a:t>, </a:t>
            </a:r>
            <a:r>
              <a:rPr lang="en-US" sz="2600" i="1" dirty="0"/>
              <a:t>c</a:t>
            </a:r>
            <a:r>
              <a:rPr lang="en-US" sz="2600" dirty="0"/>
              <a:t>, </a:t>
            </a:r>
            <a:r>
              <a:rPr lang="en-US" sz="2600" i="1" dirty="0"/>
              <a:t>d</a:t>
            </a:r>
            <a:r>
              <a:rPr lang="en-US" sz="2600" dirty="0"/>
              <a:t>} is a </a:t>
            </a:r>
            <a:r>
              <a:rPr lang="en-US" sz="2600" dirty="0">
                <a:ea typeface="Cambria Math" pitchFamily="18" charset="0"/>
              </a:rPr>
              <a:t>3</a:t>
            </a:r>
            <a:r>
              <a:rPr lang="en-US" sz="2600" dirty="0"/>
              <a:t>-combination from S. It is the same as {</a:t>
            </a:r>
            <a:r>
              <a:rPr lang="en-US" sz="2600" i="1" dirty="0"/>
              <a:t>d</a:t>
            </a:r>
            <a:r>
              <a:rPr lang="en-US" sz="2600" dirty="0"/>
              <a:t>, </a:t>
            </a:r>
            <a:r>
              <a:rPr lang="en-US" sz="2600" i="1" dirty="0"/>
              <a:t>c</a:t>
            </a:r>
            <a:r>
              <a:rPr lang="en-US" sz="2600" dirty="0"/>
              <a:t>, </a:t>
            </a:r>
            <a:r>
              <a:rPr lang="en-US" sz="2600" i="1" dirty="0"/>
              <a:t>a</a:t>
            </a:r>
            <a:r>
              <a:rPr lang="en-US" sz="2600" dirty="0"/>
              <a:t>} since the order listed does not matter.</a:t>
            </a:r>
            <a:br>
              <a:rPr lang="en-US" sz="2600" dirty="0"/>
            </a:br>
            <a:r>
              <a:rPr lang="en-US" sz="2600" i="1" dirty="0"/>
              <a:t>C</a:t>
            </a:r>
            <a:r>
              <a:rPr lang="en-US" sz="2600" dirty="0"/>
              <a:t>(</a:t>
            </a:r>
            <a:r>
              <a:rPr lang="en-US" sz="2600" dirty="0">
                <a:ea typeface="Cambria Math" pitchFamily="18" charset="0"/>
              </a:rPr>
              <a:t>4</a:t>
            </a:r>
            <a:r>
              <a:rPr lang="en-US" sz="2600" dirty="0"/>
              <a:t>,</a:t>
            </a:r>
            <a:r>
              <a:rPr lang="en-US" sz="2600" dirty="0">
                <a:ea typeface="Cambria Math" pitchFamily="18" charset="0"/>
              </a:rPr>
              <a:t>2</a:t>
            </a:r>
            <a:r>
              <a:rPr lang="en-US" sz="2600" dirty="0"/>
              <a:t>) = </a:t>
            </a:r>
            <a:r>
              <a:rPr lang="en-US" sz="2600" dirty="0">
                <a:ea typeface="Cambria Math" pitchFamily="18" charset="0"/>
              </a:rPr>
              <a:t>6 because the 2-combinations of </a:t>
            </a:r>
            <a:r>
              <a:rPr lang="en-US" sz="2600" dirty="0"/>
              <a:t>{</a:t>
            </a:r>
            <a:r>
              <a:rPr lang="en-US" sz="2600" i="1" dirty="0"/>
              <a:t>a</a:t>
            </a:r>
            <a:r>
              <a:rPr lang="en-US" sz="2600" dirty="0"/>
              <a:t>, </a:t>
            </a:r>
            <a:r>
              <a:rPr lang="en-US" sz="2600" i="1" dirty="0"/>
              <a:t>b</a:t>
            </a:r>
            <a:r>
              <a:rPr lang="en-US" sz="2600" dirty="0"/>
              <a:t>, </a:t>
            </a:r>
            <a:r>
              <a:rPr lang="en-US" sz="2600" i="1" dirty="0"/>
              <a:t>c</a:t>
            </a:r>
            <a:r>
              <a:rPr lang="en-US" sz="2600" dirty="0"/>
              <a:t>, </a:t>
            </a:r>
            <a:r>
              <a:rPr lang="en-US" sz="2600" i="1" dirty="0"/>
              <a:t>d</a:t>
            </a:r>
            <a:r>
              <a:rPr lang="en-US" sz="2600" dirty="0"/>
              <a:t>} are the six subsets {</a:t>
            </a:r>
            <a:r>
              <a:rPr lang="en-US" sz="2600" i="1" dirty="0"/>
              <a:t>a</a:t>
            </a:r>
            <a:r>
              <a:rPr lang="en-US" sz="2600" dirty="0"/>
              <a:t>, </a:t>
            </a:r>
            <a:r>
              <a:rPr lang="en-US" sz="2600" i="1" dirty="0"/>
              <a:t>b</a:t>
            </a:r>
            <a:r>
              <a:rPr lang="en-US" sz="2600" dirty="0"/>
              <a:t>}, {</a:t>
            </a:r>
            <a:r>
              <a:rPr lang="en-US" sz="2600" i="1" dirty="0"/>
              <a:t>a</a:t>
            </a:r>
            <a:r>
              <a:rPr lang="en-US" sz="2600" dirty="0"/>
              <a:t>, </a:t>
            </a:r>
            <a:r>
              <a:rPr lang="en-US" sz="2600" i="1" dirty="0"/>
              <a:t>c</a:t>
            </a:r>
            <a:r>
              <a:rPr lang="en-US" sz="2600" dirty="0"/>
              <a:t>}, {</a:t>
            </a:r>
            <a:r>
              <a:rPr lang="en-US" sz="2600" i="1" dirty="0"/>
              <a:t>a</a:t>
            </a:r>
            <a:r>
              <a:rPr lang="en-US" sz="2600" dirty="0"/>
              <a:t>, </a:t>
            </a:r>
            <a:r>
              <a:rPr lang="en-US" sz="2600" i="1" dirty="0"/>
              <a:t>d</a:t>
            </a:r>
            <a:r>
              <a:rPr lang="en-US" sz="2600" dirty="0"/>
              <a:t>}, {</a:t>
            </a:r>
            <a:r>
              <a:rPr lang="en-US" sz="2600" i="1" dirty="0"/>
              <a:t>b</a:t>
            </a:r>
            <a:r>
              <a:rPr lang="en-US" sz="2600" dirty="0"/>
              <a:t>, </a:t>
            </a:r>
            <a:r>
              <a:rPr lang="en-US" sz="2600" i="1" dirty="0"/>
              <a:t>c</a:t>
            </a:r>
            <a:r>
              <a:rPr lang="en-US" sz="2600" dirty="0"/>
              <a:t>}, {</a:t>
            </a:r>
            <a:r>
              <a:rPr lang="en-US" sz="2600" i="1" dirty="0"/>
              <a:t>b</a:t>
            </a:r>
            <a:r>
              <a:rPr lang="en-US" sz="2600" dirty="0"/>
              <a:t>, </a:t>
            </a:r>
            <a:r>
              <a:rPr lang="en-US" sz="2600" i="1" dirty="0"/>
              <a:t>d</a:t>
            </a:r>
            <a:r>
              <a:rPr lang="en-US" sz="2600" dirty="0"/>
              <a:t>}, and {</a:t>
            </a:r>
            <a:r>
              <a:rPr lang="en-US" sz="2600" i="1" dirty="0"/>
              <a:t>c</a:t>
            </a:r>
            <a:r>
              <a:rPr lang="en-US" sz="2600" dirty="0"/>
              <a:t>, </a:t>
            </a:r>
            <a:r>
              <a:rPr lang="en-US" sz="2600" i="1" dirty="0"/>
              <a:t>d</a:t>
            </a:r>
            <a:r>
              <a:rPr lang="en-US" sz="2600" dirty="0"/>
              <a:t>}.</a:t>
            </a:r>
          </a:p>
        </p:txBody>
      </p:sp>
    </p:spTree>
    <p:extLst>
      <p:ext uri="{BB962C8B-B14F-4D97-AF65-F5344CB8AC3E}">
        <p14:creationId xmlns:p14="http://schemas.microsoft.com/office/powerpoint/2010/main" val="2319078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r>
              <a:rPr lang="en-US" sz="1500" dirty="0"/>
              <a:t> 2</a:t>
            </a:r>
          </a:p>
        </p:txBody>
      </p:sp>
      <p:sp>
        <p:nvSpPr>
          <p:cNvPr id="3" name="Content Placeholder 2"/>
          <p:cNvSpPr>
            <a:spLocks noGrp="1"/>
          </p:cNvSpPr>
          <p:nvPr>
            <p:ph idx="1"/>
          </p:nvPr>
        </p:nvSpPr>
        <p:spPr>
          <a:xfrm>
            <a:off x="457200" y="1295400"/>
            <a:ext cx="8229600" cy="1066800"/>
          </a:xfrm>
        </p:spPr>
        <p:txBody>
          <a:bodyPr/>
          <a:lstStyle/>
          <a:p>
            <a:r>
              <a:rPr lang="en-US" b="1" dirty="0"/>
              <a:t>Theorem </a:t>
            </a:r>
            <a:r>
              <a:rPr lang="en-US" b="1" dirty="0">
                <a:ea typeface="Cambria Math" pitchFamily="18" charset="0"/>
              </a:rPr>
              <a:t>2</a:t>
            </a:r>
            <a:r>
              <a:rPr lang="en-US" dirty="0"/>
              <a:t>: The number of </a:t>
            </a:r>
            <a:r>
              <a:rPr lang="en-US" i="1" dirty="0"/>
              <a:t>r</a:t>
            </a:r>
            <a:r>
              <a:rPr lang="en-US" dirty="0"/>
              <a:t>-combinations of a set with </a:t>
            </a:r>
            <a:r>
              <a:rPr lang="en-US" i="1" dirty="0"/>
              <a:t>n</a:t>
            </a:r>
            <a:r>
              <a:rPr lang="en-US" dirty="0"/>
              <a:t> elements, where </a:t>
            </a:r>
            <a:r>
              <a:rPr lang="en-US" i="1" dirty="0"/>
              <a:t>n</a:t>
            </a:r>
            <a:r>
              <a:rPr lang="en-US" dirty="0"/>
              <a:t> </a:t>
            </a:r>
            <a:r>
              <a:rPr lang="en-US" dirty="0">
                <a:ea typeface="Cambria Math"/>
              </a:rPr>
              <a:t>≥</a:t>
            </a:r>
            <a:r>
              <a:rPr lang="en-US" dirty="0"/>
              <a:t> </a:t>
            </a:r>
            <a:r>
              <a:rPr lang="en-US" i="1" dirty="0"/>
              <a:t>r</a:t>
            </a:r>
            <a:r>
              <a:rPr lang="en-US" dirty="0">
                <a:ea typeface="Cambria Math"/>
              </a:rPr>
              <a:t> ≥ 0, equals</a:t>
            </a:r>
            <a:endParaRPr lang="en-US" dirty="0"/>
          </a:p>
        </p:txBody>
      </p:sp>
      <p:graphicFrame>
        <p:nvGraphicFramePr>
          <p:cNvPr id="8" name="Object 3"/>
          <p:cNvGraphicFramePr>
            <a:graphicFrameLocks noChangeAspect="1"/>
          </p:cNvGraphicFramePr>
          <p:nvPr>
            <p:extLst>
              <p:ext uri="{D42A27DB-BD31-4B8C-83A1-F6EECF244321}">
                <p14:modId xmlns:p14="http://schemas.microsoft.com/office/powerpoint/2010/main" val="4136674807"/>
              </p:ext>
            </p:extLst>
          </p:nvPr>
        </p:nvGraphicFramePr>
        <p:xfrm>
          <a:off x="3124200" y="2636520"/>
          <a:ext cx="2895600" cy="1013460"/>
        </p:xfrm>
        <a:graphic>
          <a:graphicData uri="http://schemas.openxmlformats.org/presentationml/2006/ole">
            <mc:AlternateContent xmlns:mc="http://schemas.openxmlformats.org/markup-compatibility/2006">
              <mc:Choice xmlns:v="urn:schemas-microsoft-com:vml" Requires="v">
                <p:oleObj spid="_x0000_s7334" name="Equation" r:id="rId3" imgW="1269720" imgH="444240" progId="Equation.DSMT4">
                  <p:embed/>
                </p:oleObj>
              </mc:Choice>
              <mc:Fallback>
                <p:oleObj name="Equation" r:id="rId3" imgW="1269720" imgH="444240" progId="Equation.DSMT4">
                  <p:embed/>
                  <p:pic>
                    <p:nvPicPr>
                      <p:cNvPr id="0" name=""/>
                      <p:cNvPicPr/>
                      <p:nvPr/>
                    </p:nvPicPr>
                    <p:blipFill>
                      <a:blip r:embed="rId4"/>
                      <a:stretch>
                        <a:fillRect/>
                      </a:stretch>
                    </p:blipFill>
                    <p:spPr>
                      <a:xfrm>
                        <a:off x="3124200" y="2636520"/>
                        <a:ext cx="2895600" cy="1013460"/>
                      </a:xfrm>
                      <a:prstGeom prst="rect">
                        <a:avLst/>
                      </a:prstGeom>
                    </p:spPr>
                  </p:pic>
                </p:oleObj>
              </mc:Fallback>
            </mc:AlternateContent>
          </a:graphicData>
        </a:graphic>
      </p:graphicFrame>
      <p:sp>
        <p:nvSpPr>
          <p:cNvPr id="10" name="Content Placeholder 4"/>
          <p:cNvSpPr>
            <a:spLocks noGrp="1"/>
          </p:cNvSpPr>
          <p:nvPr>
            <p:ph idx="13"/>
          </p:nvPr>
        </p:nvSpPr>
        <p:spPr>
          <a:xfrm>
            <a:off x="457200" y="3810000"/>
            <a:ext cx="8229600" cy="990600"/>
          </a:xfrm>
        </p:spPr>
        <p:txBody>
          <a:bodyPr/>
          <a:lstStyle/>
          <a:p>
            <a:r>
              <a:rPr lang="en-US" b="1" dirty="0">
                <a:ea typeface="Cambria Math"/>
              </a:rPr>
              <a:t>Proof</a:t>
            </a:r>
            <a:r>
              <a:rPr lang="en-US" dirty="0">
                <a:ea typeface="Cambria Math"/>
              </a:rPr>
              <a:t>:  By the product rule </a:t>
            </a:r>
            <a:r>
              <a:rPr lang="en-US" i="1" dirty="0">
                <a:ea typeface="Cambria Math"/>
              </a:rPr>
              <a:t>P</a:t>
            </a:r>
            <a:r>
              <a:rPr lang="en-US" dirty="0">
                <a:ea typeface="Cambria Math"/>
              </a:rPr>
              <a:t>(</a:t>
            </a:r>
            <a:r>
              <a:rPr lang="en-US" i="1" dirty="0">
                <a:ea typeface="Cambria Math"/>
              </a:rPr>
              <a:t>n</a:t>
            </a:r>
            <a:r>
              <a:rPr lang="en-US" dirty="0">
                <a:ea typeface="Cambria Math"/>
              </a:rPr>
              <a:t>, </a:t>
            </a:r>
            <a:r>
              <a:rPr lang="en-US" i="1" dirty="0">
                <a:ea typeface="Cambria Math"/>
              </a:rPr>
              <a:t>r</a:t>
            </a:r>
            <a:r>
              <a:rPr lang="en-US" dirty="0">
                <a:ea typeface="Cambria Math"/>
              </a:rPr>
              <a:t>) = </a:t>
            </a:r>
            <a:r>
              <a:rPr lang="en-US" i="1" dirty="0">
                <a:ea typeface="Cambria Math"/>
              </a:rPr>
              <a:t>C</a:t>
            </a:r>
            <a:r>
              <a:rPr lang="en-US" dirty="0">
                <a:ea typeface="Cambria Math"/>
              </a:rPr>
              <a:t>(</a:t>
            </a:r>
            <a:r>
              <a:rPr lang="en-US" i="1" dirty="0" err="1">
                <a:ea typeface="Cambria Math"/>
              </a:rPr>
              <a:t>n</a:t>
            </a:r>
            <a:r>
              <a:rPr lang="en-US" dirty="0" err="1">
                <a:ea typeface="Cambria Math"/>
              </a:rPr>
              <a:t>,</a:t>
            </a:r>
            <a:r>
              <a:rPr lang="en-US" i="1" dirty="0" err="1">
                <a:ea typeface="Cambria Math"/>
              </a:rPr>
              <a:t>r</a:t>
            </a:r>
            <a:r>
              <a:rPr lang="en-US" dirty="0">
                <a:ea typeface="Cambria Math"/>
              </a:rPr>
              <a:t>) ∙ </a:t>
            </a:r>
            <a:r>
              <a:rPr lang="en-US" i="1" dirty="0">
                <a:ea typeface="Cambria Math"/>
              </a:rPr>
              <a:t>P</a:t>
            </a:r>
            <a:r>
              <a:rPr lang="en-US" dirty="0">
                <a:ea typeface="Cambria Math"/>
              </a:rPr>
              <a:t>(</a:t>
            </a:r>
            <a:r>
              <a:rPr lang="en-US" i="1" dirty="0" err="1">
                <a:ea typeface="Cambria Math"/>
              </a:rPr>
              <a:t>r</a:t>
            </a:r>
            <a:r>
              <a:rPr lang="en-US" dirty="0" err="1">
                <a:ea typeface="Cambria Math"/>
              </a:rPr>
              <a:t>,</a:t>
            </a:r>
            <a:r>
              <a:rPr lang="en-US" i="1" dirty="0" err="1">
                <a:ea typeface="Cambria Math"/>
              </a:rPr>
              <a:t>r</a:t>
            </a:r>
            <a:r>
              <a:rPr lang="en-US" dirty="0">
                <a:ea typeface="Cambria Math"/>
              </a:rPr>
              <a:t>). Therefore</a:t>
            </a:r>
            <a:endParaRPr lang="en-US" dirty="0"/>
          </a:p>
        </p:txBody>
      </p:sp>
      <p:graphicFrame>
        <p:nvGraphicFramePr>
          <p:cNvPr id="12" name="Object 5"/>
          <p:cNvGraphicFramePr>
            <a:graphicFrameLocks noChangeAspect="1"/>
          </p:cNvGraphicFramePr>
          <p:nvPr>
            <p:extLst>
              <p:ext uri="{D42A27DB-BD31-4B8C-83A1-F6EECF244321}">
                <p14:modId xmlns:p14="http://schemas.microsoft.com/office/powerpoint/2010/main" val="2702392808"/>
              </p:ext>
            </p:extLst>
          </p:nvPr>
        </p:nvGraphicFramePr>
        <p:xfrm>
          <a:off x="1489075" y="5024437"/>
          <a:ext cx="6167438" cy="1071563"/>
        </p:xfrm>
        <a:graphic>
          <a:graphicData uri="http://schemas.openxmlformats.org/presentationml/2006/ole">
            <mc:AlternateContent xmlns:mc="http://schemas.openxmlformats.org/markup-compatibility/2006">
              <mc:Choice xmlns:v="urn:schemas-microsoft-com:vml" Requires="v">
                <p:oleObj spid="_x0000_s7335" name="Equation" r:id="rId5" imgW="2705040" imgH="469800" progId="Equation.DSMT4">
                  <p:embed/>
                </p:oleObj>
              </mc:Choice>
              <mc:Fallback>
                <p:oleObj name="Equation" r:id="rId5" imgW="2705040" imgH="469800" progId="Equation.DSMT4">
                  <p:embed/>
                  <p:pic>
                    <p:nvPicPr>
                      <p:cNvPr id="8" name="Object 7"/>
                      <p:cNvPicPr/>
                      <p:nvPr/>
                    </p:nvPicPr>
                    <p:blipFill>
                      <a:blip r:embed="rId6"/>
                      <a:stretch>
                        <a:fillRect/>
                      </a:stretch>
                    </p:blipFill>
                    <p:spPr>
                      <a:xfrm>
                        <a:off x="1489075" y="5024437"/>
                        <a:ext cx="6167438" cy="1071563"/>
                      </a:xfrm>
                      <a:prstGeom prst="rect">
                        <a:avLst/>
                      </a:prstGeom>
                    </p:spPr>
                  </p:pic>
                </p:oleObj>
              </mc:Fallback>
            </mc:AlternateContent>
          </a:graphicData>
        </a:graphic>
      </p:graphicFrame>
    </p:spTree>
    <p:extLst>
      <p:ext uri="{BB962C8B-B14F-4D97-AF65-F5344CB8AC3E}">
        <p14:creationId xmlns:p14="http://schemas.microsoft.com/office/powerpoint/2010/main" val="2325324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r>
              <a:rPr lang="en-US" sz="1500" dirty="0"/>
              <a:t> 3</a:t>
            </a:r>
          </a:p>
        </p:txBody>
      </p:sp>
      <p:sp>
        <p:nvSpPr>
          <p:cNvPr id="9" name="Content Placeholder 2"/>
          <p:cNvSpPr>
            <a:spLocks noGrp="1"/>
          </p:cNvSpPr>
          <p:nvPr>
            <p:ph idx="1"/>
          </p:nvPr>
        </p:nvSpPr>
        <p:spPr>
          <a:xfrm>
            <a:off x="457200" y="1295399"/>
            <a:ext cx="8534400" cy="2256921"/>
          </a:xfrm>
        </p:spPr>
        <p:txBody>
          <a:bodyPr/>
          <a:lstStyle/>
          <a:p>
            <a:r>
              <a:rPr lang="en-US" sz="2800" b="1" dirty="0"/>
              <a:t>Example</a:t>
            </a:r>
            <a:r>
              <a:rPr lang="en-US" sz="2800" dirty="0"/>
              <a:t>: How many poker hands of five cards can be dealt from a standard deck of </a:t>
            </a:r>
            <a:r>
              <a:rPr lang="en-US" sz="2800" dirty="0">
                <a:ea typeface="Cambria Math" pitchFamily="18" charset="0"/>
              </a:rPr>
              <a:t>52</a:t>
            </a:r>
            <a:r>
              <a:rPr lang="en-US" sz="2800" dirty="0"/>
              <a:t> cards? Also, how many ways are there to select </a:t>
            </a:r>
            <a:r>
              <a:rPr lang="en-US" sz="2800" dirty="0">
                <a:ea typeface="Cambria Math" pitchFamily="18" charset="0"/>
              </a:rPr>
              <a:t>47</a:t>
            </a:r>
            <a:r>
              <a:rPr lang="en-US" sz="2800" dirty="0"/>
              <a:t> cards from a deck of </a:t>
            </a:r>
            <a:r>
              <a:rPr lang="en-US" sz="2800" dirty="0">
                <a:ea typeface="Cambria Math" pitchFamily="18" charset="0"/>
              </a:rPr>
              <a:t>52</a:t>
            </a:r>
            <a:r>
              <a:rPr lang="en-US" sz="2800" dirty="0"/>
              <a:t> cards?</a:t>
            </a:r>
            <a:br>
              <a:rPr lang="en-US" sz="2800" dirty="0"/>
            </a:br>
            <a:r>
              <a:rPr lang="en-US" sz="2800" b="1" dirty="0"/>
              <a:t>Solution</a:t>
            </a:r>
            <a:r>
              <a:rPr lang="en-US" sz="2800" dirty="0"/>
              <a:t>: Since the order in which the cards are dealt does not matter, the number of five card hands is:</a:t>
            </a:r>
          </a:p>
        </p:txBody>
      </p:sp>
      <p:graphicFrame>
        <p:nvGraphicFramePr>
          <p:cNvPr id="10" name="Object 3"/>
          <p:cNvGraphicFramePr>
            <a:graphicFrameLocks noChangeAspect="1"/>
          </p:cNvGraphicFramePr>
          <p:nvPr>
            <p:extLst>
              <p:ext uri="{D42A27DB-BD31-4B8C-83A1-F6EECF244321}">
                <p14:modId xmlns:p14="http://schemas.microsoft.com/office/powerpoint/2010/main" val="278851619"/>
              </p:ext>
            </p:extLst>
          </p:nvPr>
        </p:nvGraphicFramePr>
        <p:xfrm>
          <a:off x="1447800" y="3552321"/>
          <a:ext cx="6248400" cy="1378958"/>
        </p:xfrm>
        <a:graphic>
          <a:graphicData uri="http://schemas.openxmlformats.org/presentationml/2006/ole">
            <mc:AlternateContent xmlns:mc="http://schemas.openxmlformats.org/markup-compatibility/2006">
              <mc:Choice xmlns:v="urn:schemas-microsoft-com:vml" Requires="v">
                <p:oleObj spid="_x0000_s8352" name="Equation" r:id="rId3" imgW="3682800" imgH="812520" progId="Equation.DSMT4">
                  <p:embed/>
                </p:oleObj>
              </mc:Choice>
              <mc:Fallback>
                <p:oleObj name="Equation" r:id="rId3" imgW="3682800" imgH="812520" progId="Equation.DSMT4">
                  <p:embed/>
                  <p:pic>
                    <p:nvPicPr>
                      <p:cNvPr id="0" name=""/>
                      <p:cNvPicPr/>
                      <p:nvPr/>
                    </p:nvPicPr>
                    <p:blipFill>
                      <a:blip r:embed="rId4"/>
                      <a:stretch>
                        <a:fillRect/>
                      </a:stretch>
                    </p:blipFill>
                    <p:spPr>
                      <a:xfrm>
                        <a:off x="1447800" y="3552321"/>
                        <a:ext cx="6248400" cy="1378958"/>
                      </a:xfrm>
                      <a:prstGeom prst="rect">
                        <a:avLst/>
                      </a:prstGeom>
                    </p:spPr>
                  </p:pic>
                </p:oleObj>
              </mc:Fallback>
            </mc:AlternateContent>
          </a:graphicData>
        </a:graphic>
      </p:graphicFrame>
      <p:sp>
        <p:nvSpPr>
          <p:cNvPr id="7" name="Content Placeholder 4"/>
          <p:cNvSpPr>
            <a:spLocks noGrp="1"/>
          </p:cNvSpPr>
          <p:nvPr>
            <p:ph idx="13"/>
          </p:nvPr>
        </p:nvSpPr>
        <p:spPr>
          <a:xfrm>
            <a:off x="457200" y="4953000"/>
            <a:ext cx="8229600" cy="457200"/>
          </a:xfrm>
        </p:spPr>
        <p:txBody>
          <a:bodyPr/>
          <a:lstStyle/>
          <a:p>
            <a:r>
              <a:rPr lang="en-US" sz="2800" dirty="0"/>
              <a:t>The different ways to select </a:t>
            </a:r>
            <a:r>
              <a:rPr lang="en-US" sz="2800" dirty="0">
                <a:ea typeface="Cambria Math" pitchFamily="18" charset="0"/>
              </a:rPr>
              <a:t>47</a:t>
            </a:r>
            <a:r>
              <a:rPr lang="en-US" sz="2800" dirty="0"/>
              <a:t> cards from </a:t>
            </a:r>
            <a:r>
              <a:rPr lang="en-US" sz="2800" dirty="0">
                <a:ea typeface="Cambria Math" pitchFamily="18" charset="0"/>
              </a:rPr>
              <a:t>52</a:t>
            </a:r>
            <a:r>
              <a:rPr lang="en-US" sz="2800" dirty="0"/>
              <a:t> is</a:t>
            </a:r>
          </a:p>
        </p:txBody>
      </p:sp>
      <p:graphicFrame>
        <p:nvGraphicFramePr>
          <p:cNvPr id="16" name="Object 5"/>
          <p:cNvGraphicFramePr>
            <a:graphicFrameLocks noChangeAspect="1"/>
          </p:cNvGraphicFramePr>
          <p:nvPr>
            <p:extLst>
              <p:ext uri="{D42A27DB-BD31-4B8C-83A1-F6EECF244321}">
                <p14:modId xmlns:p14="http://schemas.microsoft.com/office/powerpoint/2010/main" val="1779872016"/>
              </p:ext>
            </p:extLst>
          </p:nvPr>
        </p:nvGraphicFramePr>
        <p:xfrm>
          <a:off x="2363788" y="5503863"/>
          <a:ext cx="4416425" cy="668337"/>
        </p:xfrm>
        <a:graphic>
          <a:graphicData uri="http://schemas.openxmlformats.org/presentationml/2006/ole">
            <mc:AlternateContent xmlns:mc="http://schemas.openxmlformats.org/markup-compatibility/2006">
              <mc:Choice xmlns:v="urn:schemas-microsoft-com:vml" Requires="v">
                <p:oleObj spid="_x0000_s8353" name="Equation" r:id="rId5" imgW="2603160" imgH="393480" progId="Equation.DSMT4">
                  <p:embed/>
                </p:oleObj>
              </mc:Choice>
              <mc:Fallback>
                <p:oleObj name="Equation" r:id="rId5" imgW="2603160" imgH="393480" progId="Equation.DSMT4">
                  <p:embed/>
                  <p:pic>
                    <p:nvPicPr>
                      <p:cNvPr id="10" name="Object 9"/>
                      <p:cNvPicPr/>
                      <p:nvPr/>
                    </p:nvPicPr>
                    <p:blipFill>
                      <a:blip r:embed="rId6"/>
                      <a:stretch>
                        <a:fillRect/>
                      </a:stretch>
                    </p:blipFill>
                    <p:spPr>
                      <a:xfrm>
                        <a:off x="2363788" y="5503863"/>
                        <a:ext cx="4416425" cy="668337"/>
                      </a:xfrm>
                      <a:prstGeom prst="rect">
                        <a:avLst/>
                      </a:prstGeom>
                    </p:spPr>
                  </p:pic>
                </p:oleObj>
              </mc:Fallback>
            </mc:AlternateContent>
          </a:graphicData>
        </a:graphic>
      </p:graphicFrame>
      <p:sp>
        <p:nvSpPr>
          <p:cNvPr id="11" name="Content Placeholder 6"/>
          <p:cNvSpPr>
            <a:spLocks noGrp="1"/>
          </p:cNvSpPr>
          <p:nvPr>
            <p:ph idx="14"/>
          </p:nvPr>
        </p:nvSpPr>
        <p:spPr>
          <a:xfrm>
            <a:off x="4343400" y="6172200"/>
            <a:ext cx="4648200" cy="381000"/>
          </a:xfrm>
        </p:spPr>
        <p:txBody>
          <a:bodyPr/>
          <a:lstStyle/>
          <a:p>
            <a:r>
              <a:rPr lang="en-US" sz="2000" i="1" dirty="0"/>
              <a:t>This is a special case of a general result. </a:t>
            </a:r>
            <a:r>
              <a:rPr lang="en-US" sz="2000" dirty="0">
                <a:ea typeface="Cambria Math"/>
                <a:sym typeface="Symbol" panose="05050102010706020507" pitchFamily="18" charset="2"/>
              </a:rPr>
              <a:t></a:t>
            </a:r>
            <a:endParaRPr lang="en-US" sz="2000" dirty="0"/>
          </a:p>
        </p:txBody>
      </p:sp>
    </p:spTree>
    <p:extLst>
      <p:ext uri="{BB962C8B-B14F-4D97-AF65-F5344CB8AC3E}">
        <p14:creationId xmlns:p14="http://schemas.microsoft.com/office/powerpoint/2010/main" val="1330247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r>
              <a:rPr lang="en-US" sz="1500" dirty="0"/>
              <a:t> 4</a:t>
            </a:r>
          </a:p>
        </p:txBody>
      </p:sp>
      <p:sp>
        <p:nvSpPr>
          <p:cNvPr id="5" name="Content Placeholder 2"/>
          <p:cNvSpPr>
            <a:spLocks noGrp="1"/>
          </p:cNvSpPr>
          <p:nvPr>
            <p:ph idx="1"/>
          </p:nvPr>
        </p:nvSpPr>
        <p:spPr>
          <a:xfrm>
            <a:off x="457200" y="1295400"/>
            <a:ext cx="8382000" cy="1524000"/>
          </a:xfrm>
        </p:spPr>
        <p:txBody>
          <a:bodyPr/>
          <a:lstStyle/>
          <a:p>
            <a:r>
              <a:rPr lang="en-US" sz="3000" b="1" dirty="0"/>
              <a:t>Corollary </a:t>
            </a:r>
            <a:r>
              <a:rPr lang="en-US" sz="3000" b="1" dirty="0">
                <a:ea typeface="Cambria Math" pitchFamily="18" charset="0"/>
              </a:rPr>
              <a:t>2</a:t>
            </a:r>
            <a:r>
              <a:rPr lang="en-US" sz="3000" dirty="0"/>
              <a:t>: Let </a:t>
            </a:r>
            <a:r>
              <a:rPr lang="en-US" sz="3000" i="1" dirty="0"/>
              <a:t>n</a:t>
            </a:r>
            <a:r>
              <a:rPr lang="en-US" sz="3000" dirty="0"/>
              <a:t> and </a:t>
            </a:r>
            <a:r>
              <a:rPr lang="en-US" sz="3000" i="1" dirty="0"/>
              <a:t>r</a:t>
            </a:r>
            <a:r>
              <a:rPr lang="en-US" sz="3000" dirty="0"/>
              <a:t> be nonnegative integers with</a:t>
            </a:r>
            <a:br>
              <a:rPr lang="en-US" sz="3000" dirty="0"/>
            </a:br>
            <a:r>
              <a:rPr lang="en-US" sz="3000" i="1" dirty="0"/>
              <a:t>r </a:t>
            </a:r>
            <a:r>
              <a:rPr lang="en-US" sz="3000" dirty="0">
                <a:ea typeface="Cambria Math"/>
              </a:rPr>
              <a:t>≤ </a:t>
            </a:r>
            <a:r>
              <a:rPr lang="en-US" sz="3000" i="1" dirty="0">
                <a:ea typeface="Cambria Math"/>
              </a:rPr>
              <a:t>n</a:t>
            </a:r>
            <a:r>
              <a:rPr lang="en-US" sz="3000" dirty="0">
                <a:ea typeface="Cambria Math"/>
              </a:rPr>
              <a:t>.</a:t>
            </a:r>
            <a:r>
              <a:rPr lang="en-US" sz="3000" dirty="0"/>
              <a:t> Then </a:t>
            </a:r>
            <a:r>
              <a:rPr lang="en-US" sz="3000" i="1" dirty="0"/>
              <a:t>C</a:t>
            </a:r>
            <a:r>
              <a:rPr lang="en-US" sz="3000" dirty="0"/>
              <a:t>(</a:t>
            </a:r>
            <a:r>
              <a:rPr lang="en-US" sz="3000" i="1" dirty="0"/>
              <a:t>n</a:t>
            </a:r>
            <a:r>
              <a:rPr lang="en-US" sz="3000" dirty="0"/>
              <a:t>, </a:t>
            </a:r>
            <a:r>
              <a:rPr lang="en-US" sz="3000" i="1" dirty="0"/>
              <a:t>r</a:t>
            </a:r>
            <a:r>
              <a:rPr lang="en-US" sz="3000" dirty="0"/>
              <a:t>) = </a:t>
            </a:r>
            <a:r>
              <a:rPr lang="en-US" sz="3000" i="1" dirty="0"/>
              <a:t>C</a:t>
            </a:r>
            <a:r>
              <a:rPr lang="en-US" sz="3000" dirty="0"/>
              <a:t>(</a:t>
            </a:r>
            <a:r>
              <a:rPr lang="en-US" sz="3000" i="1" dirty="0"/>
              <a:t>n</a:t>
            </a:r>
            <a:r>
              <a:rPr lang="en-US" sz="3000" dirty="0"/>
              <a:t>, </a:t>
            </a:r>
            <a:r>
              <a:rPr lang="en-US" sz="3000" i="1" dirty="0"/>
              <a:t>n</a:t>
            </a:r>
            <a:r>
              <a:rPr lang="en-US" sz="3000" dirty="0"/>
              <a:t> </a:t>
            </a:r>
            <a:r>
              <a:rPr lang="en-US" sz="3000" dirty="0">
                <a:ea typeface="Cambria Math"/>
              </a:rPr>
              <a:t>− </a:t>
            </a:r>
            <a:r>
              <a:rPr lang="en-US" sz="3000" i="1" dirty="0">
                <a:ea typeface="Cambria Math"/>
              </a:rPr>
              <a:t>r</a:t>
            </a:r>
            <a:r>
              <a:rPr lang="en-US" sz="3000" dirty="0">
                <a:ea typeface="Cambria Math"/>
              </a:rPr>
              <a:t>).</a:t>
            </a:r>
            <a:br>
              <a:rPr lang="en-US" sz="3000" dirty="0">
                <a:ea typeface="Cambria Math"/>
              </a:rPr>
            </a:br>
            <a:r>
              <a:rPr lang="en-US" sz="3000" b="1" dirty="0">
                <a:ea typeface="Cambria Math"/>
              </a:rPr>
              <a:t>Proof</a:t>
            </a:r>
            <a:r>
              <a:rPr lang="en-US" sz="3000" dirty="0">
                <a:ea typeface="Cambria Math"/>
              </a:rPr>
              <a:t>: From Theorem 2, it follows that</a:t>
            </a:r>
            <a:endParaRPr lang="en-US" sz="3000" dirty="0"/>
          </a:p>
        </p:txBody>
      </p:sp>
      <p:graphicFrame>
        <p:nvGraphicFramePr>
          <p:cNvPr id="13" name="Object 3"/>
          <p:cNvGraphicFramePr>
            <a:graphicFrameLocks noChangeAspect="1"/>
          </p:cNvGraphicFramePr>
          <p:nvPr>
            <p:extLst>
              <p:ext uri="{D42A27DB-BD31-4B8C-83A1-F6EECF244321}">
                <p14:modId xmlns:p14="http://schemas.microsoft.com/office/powerpoint/2010/main" val="3851108422"/>
              </p:ext>
            </p:extLst>
          </p:nvPr>
        </p:nvGraphicFramePr>
        <p:xfrm>
          <a:off x="1371600" y="2895600"/>
          <a:ext cx="6400800" cy="2543550"/>
        </p:xfrm>
        <a:graphic>
          <a:graphicData uri="http://schemas.openxmlformats.org/presentationml/2006/ole">
            <mc:AlternateContent xmlns:mc="http://schemas.openxmlformats.org/markup-compatibility/2006">
              <mc:Choice xmlns:v="urn:schemas-microsoft-com:vml" Requires="v">
                <p:oleObj spid="_x0000_s9297" name="Equation" r:id="rId3" imgW="2908080" imgH="1155600" progId="Equation.DSMT4">
                  <p:embed/>
                </p:oleObj>
              </mc:Choice>
              <mc:Fallback>
                <p:oleObj name="Equation" r:id="rId3" imgW="2908080" imgH="1155600" progId="Equation.DSMT4">
                  <p:embed/>
                  <p:pic>
                    <p:nvPicPr>
                      <p:cNvPr id="0" name=""/>
                      <p:cNvPicPr/>
                      <p:nvPr/>
                    </p:nvPicPr>
                    <p:blipFill>
                      <a:blip r:embed="rId4"/>
                      <a:stretch>
                        <a:fillRect/>
                      </a:stretch>
                    </p:blipFill>
                    <p:spPr>
                      <a:xfrm>
                        <a:off x="1371600" y="2895600"/>
                        <a:ext cx="6400800" cy="2543550"/>
                      </a:xfrm>
                      <a:prstGeom prst="rect">
                        <a:avLst/>
                      </a:prstGeom>
                    </p:spPr>
                  </p:pic>
                </p:oleObj>
              </mc:Fallback>
            </mc:AlternateContent>
          </a:graphicData>
        </a:graphic>
      </p:graphicFrame>
      <p:sp>
        <p:nvSpPr>
          <p:cNvPr id="9" name="Content Placeholder 4"/>
          <p:cNvSpPr>
            <a:spLocks noGrp="1"/>
          </p:cNvSpPr>
          <p:nvPr>
            <p:ph idx="13"/>
          </p:nvPr>
        </p:nvSpPr>
        <p:spPr>
          <a:xfrm>
            <a:off x="457200" y="5562600"/>
            <a:ext cx="8229600" cy="533400"/>
          </a:xfrm>
        </p:spPr>
        <p:txBody>
          <a:bodyPr/>
          <a:lstStyle/>
          <a:p>
            <a:r>
              <a:rPr lang="en-US" sz="3000" dirty="0"/>
              <a:t> Hence, </a:t>
            </a:r>
            <a:r>
              <a:rPr lang="en-US" sz="3000" i="1" dirty="0"/>
              <a:t>C</a:t>
            </a:r>
            <a:r>
              <a:rPr lang="en-US" sz="3000" dirty="0"/>
              <a:t>(</a:t>
            </a:r>
            <a:r>
              <a:rPr lang="en-US" sz="3000" i="1" dirty="0"/>
              <a:t>n</a:t>
            </a:r>
            <a:r>
              <a:rPr lang="en-US" sz="3000" dirty="0"/>
              <a:t>, </a:t>
            </a:r>
            <a:r>
              <a:rPr lang="en-US" sz="3000" i="1" dirty="0"/>
              <a:t>r</a:t>
            </a:r>
            <a:r>
              <a:rPr lang="en-US" sz="3000" dirty="0"/>
              <a:t>) = </a:t>
            </a:r>
            <a:r>
              <a:rPr lang="en-US" sz="3000" i="1" dirty="0"/>
              <a:t>C</a:t>
            </a:r>
            <a:r>
              <a:rPr lang="en-US" sz="3000" dirty="0"/>
              <a:t>(</a:t>
            </a:r>
            <a:r>
              <a:rPr lang="en-US" sz="3000" i="1" dirty="0"/>
              <a:t>n</a:t>
            </a:r>
            <a:r>
              <a:rPr lang="en-US" sz="3000" dirty="0"/>
              <a:t>, </a:t>
            </a:r>
            <a:r>
              <a:rPr lang="en-US" sz="3000" i="1" dirty="0"/>
              <a:t>n</a:t>
            </a:r>
            <a:r>
              <a:rPr lang="en-US" sz="3000" dirty="0"/>
              <a:t> </a:t>
            </a:r>
            <a:r>
              <a:rPr lang="en-US" sz="3000" dirty="0">
                <a:ea typeface="Cambria Math"/>
              </a:rPr>
              <a:t>− </a:t>
            </a:r>
            <a:r>
              <a:rPr lang="en-US" sz="3000" i="1" dirty="0">
                <a:ea typeface="Cambria Math"/>
              </a:rPr>
              <a:t>r</a:t>
            </a:r>
            <a:r>
              <a:rPr lang="en-US" sz="3000" dirty="0">
                <a:ea typeface="Cambria Math"/>
              </a:rPr>
              <a:t>).</a:t>
            </a:r>
            <a:endParaRPr lang="en-US" sz="3000" dirty="0"/>
          </a:p>
        </p:txBody>
      </p:sp>
      <p:sp>
        <p:nvSpPr>
          <p:cNvPr id="14" name="Content Placeholder 5"/>
          <p:cNvSpPr>
            <a:spLocks noGrp="1"/>
          </p:cNvSpPr>
          <p:nvPr>
            <p:ph idx="14"/>
          </p:nvPr>
        </p:nvSpPr>
        <p:spPr>
          <a:xfrm>
            <a:off x="457200" y="6172200"/>
            <a:ext cx="8229600" cy="381000"/>
          </a:xfrm>
        </p:spPr>
        <p:txBody>
          <a:bodyPr/>
          <a:lstStyle/>
          <a:p>
            <a:r>
              <a:rPr lang="en-US" sz="2000" i="1" dirty="0"/>
              <a:t>This result can be proved without using algebraic manipulation. </a:t>
            </a:r>
            <a:r>
              <a:rPr lang="en-US" sz="2000" dirty="0">
                <a:ea typeface="Cambria Math"/>
                <a:sym typeface="Symbol" panose="05050102010706020507" pitchFamily="18" charset="2"/>
              </a:rPr>
              <a:t></a:t>
            </a:r>
            <a:endParaRPr lang="en-US" sz="2000" dirty="0"/>
          </a:p>
        </p:txBody>
      </p:sp>
    </p:spTree>
    <p:extLst>
      <p:ext uri="{BB962C8B-B14F-4D97-AF65-F5344CB8AC3E}">
        <p14:creationId xmlns:p14="http://schemas.microsoft.com/office/powerpoint/2010/main" val="406767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p:txBody>
          <a:bodyPr/>
          <a:lstStyle/>
          <a:p>
            <a:r>
              <a:rPr lang="en-US" dirty="0"/>
              <a:t>The Product Rule</a:t>
            </a:r>
            <a:br>
              <a:rPr lang="en-US" dirty="0"/>
            </a:br>
            <a:r>
              <a:rPr lang="en-US" dirty="0"/>
              <a:t>The Sum Rule</a:t>
            </a:r>
            <a:br>
              <a:rPr lang="en-US" dirty="0"/>
            </a:br>
            <a:r>
              <a:rPr lang="en-US" dirty="0"/>
              <a:t>The Subtraction Rule</a:t>
            </a:r>
            <a:br>
              <a:rPr lang="en-US" dirty="0"/>
            </a:br>
            <a:r>
              <a:rPr lang="en-US" dirty="0"/>
              <a:t>The Division Rule</a:t>
            </a:r>
            <a:br>
              <a:rPr lang="en-US" dirty="0"/>
            </a:br>
            <a:r>
              <a:rPr lang="en-US" dirty="0"/>
              <a:t>Examples, Examples, and Examples</a:t>
            </a:r>
            <a:br>
              <a:rPr lang="en-US" dirty="0"/>
            </a:br>
            <a:r>
              <a:rPr lang="en-US" dirty="0"/>
              <a:t>Tree Diagrams</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r>
              <a:rPr lang="en-US" sz="1500" dirty="0"/>
              <a:t> 1</a:t>
            </a:r>
          </a:p>
        </p:txBody>
      </p:sp>
      <p:sp>
        <p:nvSpPr>
          <p:cNvPr id="3" name="Content Placeholder 2"/>
          <p:cNvSpPr>
            <a:spLocks noGrp="1"/>
          </p:cNvSpPr>
          <p:nvPr>
            <p:ph idx="1"/>
          </p:nvPr>
        </p:nvSpPr>
        <p:spPr>
          <a:xfrm>
            <a:off x="457200" y="1295400"/>
            <a:ext cx="8382000" cy="4953000"/>
          </a:xfrm>
        </p:spPr>
        <p:txBody>
          <a:bodyPr/>
          <a:lstStyle/>
          <a:p>
            <a:pPr>
              <a:spcBef>
                <a:spcPts val="300"/>
              </a:spcBef>
            </a:pPr>
            <a:r>
              <a:rPr lang="en-US" b="1" dirty="0"/>
              <a:t>Definition </a:t>
            </a:r>
            <a:r>
              <a:rPr lang="en-US" b="1" dirty="0">
                <a:ea typeface="Cambria Math" pitchFamily="18" charset="0"/>
              </a:rPr>
              <a:t>1</a:t>
            </a:r>
            <a:r>
              <a:rPr lang="en-US" dirty="0"/>
              <a:t>: A </a:t>
            </a:r>
            <a:r>
              <a:rPr lang="en-US" i="1" dirty="0"/>
              <a:t>combinatorial proof </a:t>
            </a:r>
            <a:r>
              <a:rPr lang="en-US" dirty="0"/>
              <a:t>of an identity is a proof that uses one of the following methods.</a:t>
            </a:r>
          </a:p>
          <a:p>
            <a:pPr lvl="1">
              <a:spcBef>
                <a:spcPts val="300"/>
              </a:spcBef>
            </a:pPr>
            <a:r>
              <a:rPr lang="en-US" dirty="0"/>
              <a:t>A </a:t>
            </a:r>
            <a:r>
              <a:rPr lang="en-US" i="1" dirty="0"/>
              <a:t>double counting proof </a:t>
            </a:r>
            <a:r>
              <a:rPr lang="en-US" dirty="0"/>
              <a:t>uses counting arguments to prove that both sides of an identity count the same objects, but in different ways.</a:t>
            </a:r>
          </a:p>
          <a:p>
            <a:pPr lvl="1">
              <a:spcBef>
                <a:spcPts val="300"/>
              </a:spcBef>
            </a:pPr>
            <a:r>
              <a:rPr lang="en-US" dirty="0"/>
              <a:t>A </a:t>
            </a:r>
            <a:r>
              <a:rPr lang="en-US" i="1" dirty="0" err="1"/>
              <a:t>bijective</a:t>
            </a:r>
            <a:r>
              <a:rPr lang="en-US" i="1" dirty="0"/>
              <a:t> proof  </a:t>
            </a:r>
            <a:r>
              <a:rPr lang="en-US" dirty="0"/>
              <a:t>shows  that there is a </a:t>
            </a:r>
            <a:r>
              <a:rPr lang="en-US" dirty="0" err="1"/>
              <a:t>bijection</a:t>
            </a:r>
            <a:r>
              <a:rPr lang="en-US" dirty="0"/>
              <a:t> between the sets of objects counted by the two sides of the identity.</a:t>
            </a:r>
          </a:p>
        </p:txBody>
      </p:sp>
    </p:spTree>
    <p:extLst>
      <p:ext uri="{BB962C8B-B14F-4D97-AF65-F5344CB8AC3E}">
        <p14:creationId xmlns:p14="http://schemas.microsoft.com/office/powerpoint/2010/main" val="288971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r>
              <a:rPr lang="en-US" sz="1500" dirty="0"/>
              <a:t> 2</a:t>
            </a:r>
          </a:p>
        </p:txBody>
      </p:sp>
      <p:sp>
        <p:nvSpPr>
          <p:cNvPr id="3" name="Content Placeholder 2"/>
          <p:cNvSpPr>
            <a:spLocks noGrp="1"/>
          </p:cNvSpPr>
          <p:nvPr>
            <p:ph idx="1"/>
          </p:nvPr>
        </p:nvSpPr>
        <p:spPr>
          <a:xfrm>
            <a:off x="457200" y="1295400"/>
            <a:ext cx="8229600" cy="433132"/>
          </a:xfrm>
        </p:spPr>
        <p:txBody>
          <a:bodyPr/>
          <a:lstStyle/>
          <a:p>
            <a:r>
              <a:rPr lang="en-US" sz="2600" dirty="0"/>
              <a:t>Here are two combinatorial proofs that</a:t>
            </a:r>
          </a:p>
        </p:txBody>
      </p:sp>
      <p:graphicFrame>
        <p:nvGraphicFramePr>
          <p:cNvPr id="4" name="Object 3"/>
          <p:cNvGraphicFramePr>
            <a:graphicFrameLocks noChangeAspect="1"/>
          </p:cNvGraphicFramePr>
          <p:nvPr>
            <p:extLst>
              <p:ext uri="{D42A27DB-BD31-4B8C-83A1-F6EECF244321}">
                <p14:modId xmlns:p14="http://schemas.microsoft.com/office/powerpoint/2010/main" val="3946002497"/>
              </p:ext>
            </p:extLst>
          </p:nvPr>
        </p:nvGraphicFramePr>
        <p:xfrm>
          <a:off x="2514600" y="1905000"/>
          <a:ext cx="2984500" cy="579514"/>
        </p:xfrm>
        <a:graphic>
          <a:graphicData uri="http://schemas.openxmlformats.org/presentationml/2006/ole">
            <mc:AlternateContent xmlns:mc="http://schemas.openxmlformats.org/markup-compatibility/2006">
              <mc:Choice xmlns:v="urn:schemas-microsoft-com:vml" Requires="v">
                <p:oleObj spid="_x0000_s10318" name="Equation" r:id="rId3" imgW="1307880" imgH="253800" progId="Equation.DSMT4">
                  <p:embed/>
                </p:oleObj>
              </mc:Choice>
              <mc:Fallback>
                <p:oleObj name="Equation" r:id="rId3" imgW="1307880" imgH="253800" progId="Equation.DSMT4">
                  <p:embed/>
                  <p:pic>
                    <p:nvPicPr>
                      <p:cNvPr id="0" name=""/>
                      <p:cNvPicPr/>
                      <p:nvPr/>
                    </p:nvPicPr>
                    <p:blipFill>
                      <a:blip r:embed="rId4"/>
                      <a:stretch>
                        <a:fillRect/>
                      </a:stretch>
                    </p:blipFill>
                    <p:spPr>
                      <a:xfrm>
                        <a:off x="2514600" y="1905000"/>
                        <a:ext cx="2984500" cy="579514"/>
                      </a:xfrm>
                      <a:prstGeom prst="rect">
                        <a:avLst/>
                      </a:prstGeom>
                    </p:spPr>
                  </p:pic>
                </p:oleObj>
              </mc:Fallback>
            </mc:AlternateContent>
          </a:graphicData>
        </a:graphic>
      </p:graphicFrame>
      <p:sp>
        <p:nvSpPr>
          <p:cNvPr id="5" name="Content Placeholder 4"/>
          <p:cNvSpPr>
            <a:spLocks noGrp="1"/>
          </p:cNvSpPr>
          <p:nvPr>
            <p:ph idx="13"/>
          </p:nvPr>
        </p:nvSpPr>
        <p:spPr>
          <a:xfrm>
            <a:off x="457200" y="2514600"/>
            <a:ext cx="8534400" cy="4038600"/>
          </a:xfrm>
        </p:spPr>
        <p:txBody>
          <a:bodyPr/>
          <a:lstStyle/>
          <a:p>
            <a:pPr>
              <a:spcBef>
                <a:spcPts val="0"/>
              </a:spcBef>
            </a:pPr>
            <a:r>
              <a:rPr lang="en-US" sz="2600" dirty="0">
                <a:ea typeface="Cambria Math"/>
              </a:rPr>
              <a:t>when r and n are nonnegative integers with </a:t>
            </a:r>
            <a:r>
              <a:rPr lang="en-US" sz="2600" i="1" dirty="0">
                <a:ea typeface="Cambria Math"/>
              </a:rPr>
              <a:t>r</a:t>
            </a:r>
            <a:r>
              <a:rPr lang="en-US" sz="2600" dirty="0">
                <a:ea typeface="Cambria Math"/>
              </a:rPr>
              <a:t> &lt; </a:t>
            </a:r>
            <a:r>
              <a:rPr lang="en-US" sz="2600" i="1" dirty="0">
                <a:ea typeface="Cambria Math"/>
              </a:rPr>
              <a:t>n</a:t>
            </a:r>
            <a:r>
              <a:rPr lang="en-US" sz="2600" dirty="0"/>
              <a:t>:</a:t>
            </a:r>
          </a:p>
          <a:p>
            <a:pPr lvl="1">
              <a:spcBef>
                <a:spcPts val="0"/>
              </a:spcBef>
            </a:pPr>
            <a:r>
              <a:rPr lang="en-US" sz="2200" i="1" dirty="0"/>
              <a:t>Bijective Proof</a:t>
            </a:r>
            <a:r>
              <a:rPr lang="en-US" sz="2200" dirty="0"/>
              <a:t>: Suppose that </a:t>
            </a:r>
            <a:r>
              <a:rPr lang="en-US" sz="2200" i="1" dirty="0"/>
              <a:t>S</a:t>
            </a:r>
            <a:r>
              <a:rPr lang="en-US" sz="2200" dirty="0"/>
              <a:t> is a set with </a:t>
            </a:r>
            <a:r>
              <a:rPr lang="en-US" sz="2200" i="1" dirty="0"/>
              <a:t>n</a:t>
            </a:r>
            <a:r>
              <a:rPr lang="en-US" sz="2200" dirty="0"/>
              <a:t> elements. The function that maps a subset </a:t>
            </a:r>
            <a:r>
              <a:rPr lang="en-US" sz="2200" i="1" dirty="0"/>
              <a:t>A</a:t>
            </a:r>
            <a:r>
              <a:rPr lang="en-US" sz="2200" dirty="0"/>
              <a:t> of </a:t>
            </a:r>
            <a:r>
              <a:rPr lang="en-US" sz="2200" i="1" dirty="0"/>
              <a:t>S </a:t>
            </a:r>
            <a:r>
              <a:rPr lang="en-US" sz="2200" dirty="0"/>
              <a:t>to </a:t>
            </a:r>
            <a:r>
              <a:rPr lang="en-US" sz="2200" i="1" dirty="0"/>
              <a:t>Ā </a:t>
            </a:r>
            <a:r>
              <a:rPr lang="en-US" sz="2200" dirty="0"/>
              <a:t>is a bijection between the subsets of </a:t>
            </a:r>
            <a:r>
              <a:rPr lang="en-US" sz="2200" i="1" dirty="0"/>
              <a:t>S</a:t>
            </a:r>
            <a:r>
              <a:rPr lang="en-US" sz="2200" dirty="0"/>
              <a:t> with </a:t>
            </a:r>
            <a:r>
              <a:rPr lang="en-US" sz="2200" i="1" dirty="0"/>
              <a:t>r</a:t>
            </a:r>
            <a:r>
              <a:rPr lang="en-US" sz="2200" dirty="0"/>
              <a:t> elements and the subsets with </a:t>
            </a:r>
            <a:r>
              <a:rPr lang="en-US" sz="2200" i="1" dirty="0"/>
              <a:t>n</a:t>
            </a:r>
            <a:r>
              <a:rPr lang="en-US" sz="2200" dirty="0"/>
              <a:t> </a:t>
            </a:r>
            <a:r>
              <a:rPr lang="en-US" sz="2200" dirty="0">
                <a:ea typeface="Cambria Math"/>
              </a:rPr>
              <a:t>− </a:t>
            </a:r>
            <a:r>
              <a:rPr lang="en-US" sz="2200" i="1" dirty="0">
                <a:ea typeface="Cambria Math"/>
              </a:rPr>
              <a:t>r</a:t>
            </a:r>
            <a:r>
              <a:rPr lang="en-US" sz="2200" dirty="0">
                <a:ea typeface="Cambria Math"/>
              </a:rPr>
              <a:t> elements. Since there is a bijection between the two sets, they must have the same number of elements. </a:t>
            </a:r>
            <a:r>
              <a:rPr lang="en-US" sz="2200" dirty="0"/>
              <a:t>  </a:t>
            </a:r>
            <a:r>
              <a:rPr lang="en-US" sz="2200" i="1" dirty="0">
                <a:ea typeface="Cambria Math" pitchFamily="18" charset="0"/>
              </a:rPr>
              <a:t> </a:t>
            </a:r>
            <a:endParaRPr lang="en-US" sz="2200" b="1" i="1" dirty="0">
              <a:ea typeface="Cambria Math" pitchFamily="18" charset="0"/>
            </a:endParaRPr>
          </a:p>
          <a:p>
            <a:pPr lvl="1">
              <a:spcBef>
                <a:spcPts val="0"/>
              </a:spcBef>
            </a:pPr>
            <a:r>
              <a:rPr lang="en-US" sz="2200" i="1" dirty="0"/>
              <a:t>Double Counting Proof</a:t>
            </a:r>
            <a:r>
              <a:rPr lang="en-US" sz="2200" dirty="0"/>
              <a:t>: By definition the number of subsets of </a:t>
            </a:r>
            <a:r>
              <a:rPr lang="en-US" sz="2200" i="1" dirty="0"/>
              <a:t>S</a:t>
            </a:r>
            <a:r>
              <a:rPr lang="en-US" sz="2200" dirty="0"/>
              <a:t> with </a:t>
            </a:r>
            <a:r>
              <a:rPr lang="en-US" sz="2200" i="1" dirty="0"/>
              <a:t>r</a:t>
            </a:r>
            <a:r>
              <a:rPr lang="en-US" sz="2200" dirty="0"/>
              <a:t> elements is </a:t>
            </a:r>
            <a:r>
              <a:rPr lang="en-US" sz="2200" i="1" dirty="0"/>
              <a:t>C</a:t>
            </a:r>
            <a:r>
              <a:rPr lang="en-US" sz="2200" dirty="0"/>
              <a:t>(</a:t>
            </a:r>
            <a:r>
              <a:rPr lang="en-US" sz="2200" i="1" dirty="0"/>
              <a:t>n</a:t>
            </a:r>
            <a:r>
              <a:rPr lang="en-US" sz="2200" dirty="0"/>
              <a:t>, </a:t>
            </a:r>
            <a:r>
              <a:rPr lang="en-US" sz="2200" i="1" dirty="0"/>
              <a:t>r</a:t>
            </a:r>
            <a:r>
              <a:rPr lang="en-US" sz="2200" dirty="0"/>
              <a:t>). Each subset A of S can also be described by specifying which elements are not in A, i.e., those which are in </a:t>
            </a:r>
            <a:r>
              <a:rPr lang="en-US" sz="2200" i="1" dirty="0"/>
              <a:t>Ā</a:t>
            </a:r>
            <a:r>
              <a:rPr lang="en-US" sz="2200" dirty="0"/>
              <a:t>. Since the complement of a subset of S with </a:t>
            </a:r>
            <a:r>
              <a:rPr lang="en-US" sz="2200" i="1" dirty="0"/>
              <a:t>r</a:t>
            </a:r>
            <a:r>
              <a:rPr lang="en-US" sz="2200" dirty="0"/>
              <a:t> elements has </a:t>
            </a:r>
            <a:r>
              <a:rPr lang="en-US" sz="2200" i="1" dirty="0"/>
              <a:t>n</a:t>
            </a:r>
            <a:r>
              <a:rPr lang="en-US" sz="2200" dirty="0"/>
              <a:t> </a:t>
            </a:r>
            <a:r>
              <a:rPr lang="en-US" sz="2200" dirty="0">
                <a:ea typeface="Cambria Math"/>
              </a:rPr>
              <a:t>− </a:t>
            </a:r>
            <a:r>
              <a:rPr lang="en-US" sz="2200" i="1" dirty="0">
                <a:ea typeface="Cambria Math"/>
              </a:rPr>
              <a:t>r</a:t>
            </a:r>
            <a:r>
              <a:rPr lang="en-US" sz="2200" dirty="0">
                <a:ea typeface="Cambria Math"/>
              </a:rPr>
              <a:t>  elements, there are also </a:t>
            </a:r>
            <a:r>
              <a:rPr lang="en-US" sz="2200" i="1" dirty="0"/>
              <a:t>C</a:t>
            </a:r>
            <a:r>
              <a:rPr lang="en-US" sz="2200" dirty="0"/>
              <a:t>(</a:t>
            </a:r>
            <a:r>
              <a:rPr lang="en-US" sz="2200" i="1" dirty="0"/>
              <a:t>n</a:t>
            </a:r>
            <a:r>
              <a:rPr lang="en-US" sz="2200" dirty="0"/>
              <a:t>, </a:t>
            </a:r>
            <a:r>
              <a:rPr lang="en-US" sz="2200" i="1" dirty="0"/>
              <a:t>n</a:t>
            </a:r>
            <a:r>
              <a:rPr lang="en-US" sz="2200" dirty="0"/>
              <a:t> </a:t>
            </a:r>
            <a:r>
              <a:rPr lang="en-US" sz="2200" dirty="0">
                <a:ea typeface="Cambria Math"/>
              </a:rPr>
              <a:t>− </a:t>
            </a:r>
            <a:r>
              <a:rPr lang="en-US" sz="2200" i="1" dirty="0">
                <a:ea typeface="Cambria Math"/>
              </a:rPr>
              <a:t>r</a:t>
            </a:r>
            <a:r>
              <a:rPr lang="en-US" sz="2200" dirty="0">
                <a:ea typeface="Cambria Math"/>
              </a:rPr>
              <a:t>) subsets of </a:t>
            </a:r>
            <a:r>
              <a:rPr lang="en-US" sz="2200" i="1" dirty="0">
                <a:ea typeface="Cambria Math"/>
              </a:rPr>
              <a:t>S </a:t>
            </a:r>
            <a:r>
              <a:rPr lang="en-US" sz="2200" dirty="0">
                <a:ea typeface="Cambria Math"/>
              </a:rPr>
              <a:t>with </a:t>
            </a:r>
            <a:r>
              <a:rPr lang="en-US" sz="2200" i="1" dirty="0">
                <a:ea typeface="Cambria Math"/>
              </a:rPr>
              <a:t>r</a:t>
            </a:r>
            <a:r>
              <a:rPr lang="en-US" sz="2200" dirty="0">
                <a:ea typeface="Cambria Math"/>
              </a:rPr>
              <a:t> elements.</a:t>
            </a:r>
            <a:endParaRPr lang="en-US" sz="2200" dirty="0"/>
          </a:p>
        </p:txBody>
      </p:sp>
    </p:spTree>
    <p:extLst>
      <p:ext uri="{BB962C8B-B14F-4D97-AF65-F5344CB8AC3E}">
        <p14:creationId xmlns:p14="http://schemas.microsoft.com/office/powerpoint/2010/main" val="1039430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r>
              <a:rPr lang="en-US" sz="1500" dirty="0"/>
              <a:t> 5</a:t>
            </a:r>
          </a:p>
        </p:txBody>
      </p:sp>
      <p:sp>
        <p:nvSpPr>
          <p:cNvPr id="5" name="Content Placeholder 2"/>
          <p:cNvSpPr>
            <a:spLocks noGrp="1"/>
          </p:cNvSpPr>
          <p:nvPr>
            <p:ph idx="1"/>
          </p:nvPr>
        </p:nvSpPr>
        <p:spPr>
          <a:xfrm>
            <a:off x="457200" y="1295400"/>
            <a:ext cx="8382000" cy="1761172"/>
          </a:xfrm>
        </p:spPr>
        <p:txBody>
          <a:bodyPr/>
          <a:lstStyle/>
          <a:p>
            <a:pPr>
              <a:spcBef>
                <a:spcPts val="0"/>
              </a:spcBef>
            </a:pPr>
            <a:r>
              <a:rPr lang="en-US" sz="2600" b="1" dirty="0"/>
              <a:t>Example</a:t>
            </a:r>
            <a:r>
              <a:rPr lang="en-US" sz="2600" dirty="0"/>
              <a:t>: How many ways are there to select five players from a </a:t>
            </a:r>
            <a:r>
              <a:rPr lang="en-US" sz="2600" dirty="0">
                <a:ea typeface="Cambria Math" pitchFamily="18" charset="0"/>
              </a:rPr>
              <a:t>10</a:t>
            </a:r>
            <a:r>
              <a:rPr lang="en-US" sz="2600" dirty="0"/>
              <a:t>-member tennis team to make a trip to a match at another school.</a:t>
            </a:r>
          </a:p>
          <a:p>
            <a:pPr>
              <a:spcBef>
                <a:spcPts val="0"/>
              </a:spcBef>
            </a:pPr>
            <a:r>
              <a:rPr lang="en-US" sz="2600" b="1" dirty="0"/>
              <a:t>Solution</a:t>
            </a:r>
            <a:r>
              <a:rPr lang="en-US" sz="2600" dirty="0"/>
              <a:t>: By Theorem </a:t>
            </a:r>
            <a:r>
              <a:rPr lang="en-US" sz="2600" dirty="0">
                <a:ea typeface="Cambria Math" pitchFamily="18" charset="0"/>
              </a:rPr>
              <a:t>2</a:t>
            </a:r>
            <a:r>
              <a:rPr lang="en-US" sz="2600" dirty="0"/>
              <a:t>, the number of combinations is</a:t>
            </a:r>
          </a:p>
        </p:txBody>
      </p:sp>
      <p:graphicFrame>
        <p:nvGraphicFramePr>
          <p:cNvPr id="13" name="Object 3"/>
          <p:cNvGraphicFramePr>
            <a:graphicFrameLocks noChangeAspect="1"/>
          </p:cNvGraphicFramePr>
          <p:nvPr>
            <p:extLst>
              <p:ext uri="{D42A27DB-BD31-4B8C-83A1-F6EECF244321}">
                <p14:modId xmlns:p14="http://schemas.microsoft.com/office/powerpoint/2010/main" val="1671919401"/>
              </p:ext>
            </p:extLst>
          </p:nvPr>
        </p:nvGraphicFramePr>
        <p:xfrm>
          <a:off x="2971800" y="3056572"/>
          <a:ext cx="3019425" cy="866775"/>
        </p:xfrm>
        <a:graphic>
          <a:graphicData uri="http://schemas.openxmlformats.org/presentationml/2006/ole">
            <mc:AlternateContent xmlns:mc="http://schemas.openxmlformats.org/markup-compatibility/2006">
              <mc:Choice xmlns:v="urn:schemas-microsoft-com:vml" Requires="v">
                <p:oleObj spid="_x0000_s11416" name="Equation" r:id="rId3" imgW="1371600" imgH="393480" progId="Equation.DSMT4">
                  <p:embed/>
                </p:oleObj>
              </mc:Choice>
              <mc:Fallback>
                <p:oleObj name="Equation" r:id="rId3" imgW="1371600" imgH="393480" progId="Equation.DSMT4">
                  <p:embed/>
                  <p:pic>
                    <p:nvPicPr>
                      <p:cNvPr id="13" name="Object 3"/>
                      <p:cNvPicPr/>
                      <p:nvPr/>
                    </p:nvPicPr>
                    <p:blipFill>
                      <a:blip r:embed="rId4"/>
                      <a:stretch>
                        <a:fillRect/>
                      </a:stretch>
                    </p:blipFill>
                    <p:spPr>
                      <a:xfrm>
                        <a:off x="2971800" y="3056572"/>
                        <a:ext cx="3019425" cy="866775"/>
                      </a:xfrm>
                      <a:prstGeom prst="rect">
                        <a:avLst/>
                      </a:prstGeom>
                    </p:spPr>
                  </p:pic>
                </p:oleObj>
              </mc:Fallback>
            </mc:AlternateContent>
          </a:graphicData>
        </a:graphic>
      </p:graphicFrame>
      <p:sp>
        <p:nvSpPr>
          <p:cNvPr id="9" name="Content Placeholder 4"/>
          <p:cNvSpPr>
            <a:spLocks noGrp="1"/>
          </p:cNvSpPr>
          <p:nvPr>
            <p:ph idx="13"/>
          </p:nvPr>
        </p:nvSpPr>
        <p:spPr>
          <a:xfrm>
            <a:off x="457200" y="3962400"/>
            <a:ext cx="8534400" cy="1752600"/>
          </a:xfrm>
        </p:spPr>
        <p:txBody>
          <a:bodyPr/>
          <a:lstStyle/>
          <a:p>
            <a:pPr>
              <a:spcBef>
                <a:spcPts val="0"/>
              </a:spcBef>
            </a:pPr>
            <a:r>
              <a:rPr lang="en-US" sz="2600" b="1" dirty="0"/>
              <a:t>Example</a:t>
            </a:r>
            <a:r>
              <a:rPr lang="en-US" sz="2600" dirty="0"/>
              <a:t>: A group of </a:t>
            </a:r>
            <a:r>
              <a:rPr lang="en-US" sz="2600" dirty="0">
                <a:ea typeface="Cambria Math" pitchFamily="18" charset="0"/>
              </a:rPr>
              <a:t>30 </a:t>
            </a:r>
            <a:r>
              <a:rPr lang="en-US" sz="2600" dirty="0"/>
              <a:t>people have been trained as astronauts to go on the first mission to Mars. How many ways are there to select a crew of six people to go on this mission?</a:t>
            </a:r>
            <a:endParaRPr lang="en-US" sz="2600" b="1" dirty="0"/>
          </a:p>
          <a:p>
            <a:pPr>
              <a:spcBef>
                <a:spcPts val="0"/>
              </a:spcBef>
            </a:pPr>
            <a:r>
              <a:rPr lang="en-US" sz="2600" b="1" dirty="0"/>
              <a:t>Solution</a:t>
            </a:r>
            <a:r>
              <a:rPr lang="en-US" sz="2600" dirty="0"/>
              <a:t>: By Theorem </a:t>
            </a:r>
            <a:r>
              <a:rPr lang="en-US" sz="2600" dirty="0">
                <a:ea typeface="Cambria Math" pitchFamily="18" charset="0"/>
              </a:rPr>
              <a:t>2</a:t>
            </a:r>
            <a:r>
              <a:rPr lang="en-US" sz="2600" dirty="0"/>
              <a:t>, the number of possible crews is</a:t>
            </a:r>
          </a:p>
        </p:txBody>
      </p:sp>
      <p:graphicFrame>
        <p:nvGraphicFramePr>
          <p:cNvPr id="6" name="Object 5"/>
          <p:cNvGraphicFramePr>
            <a:graphicFrameLocks noChangeAspect="1"/>
          </p:cNvGraphicFramePr>
          <p:nvPr>
            <p:extLst>
              <p:ext uri="{D42A27DB-BD31-4B8C-83A1-F6EECF244321}">
                <p14:modId xmlns:p14="http://schemas.microsoft.com/office/powerpoint/2010/main" val="4033323289"/>
              </p:ext>
            </p:extLst>
          </p:nvPr>
        </p:nvGraphicFramePr>
        <p:xfrm>
          <a:off x="1077119" y="5715000"/>
          <a:ext cx="6989763" cy="866775"/>
        </p:xfrm>
        <a:graphic>
          <a:graphicData uri="http://schemas.openxmlformats.org/presentationml/2006/ole">
            <mc:AlternateContent xmlns:mc="http://schemas.openxmlformats.org/markup-compatibility/2006">
              <mc:Choice xmlns:v="urn:schemas-microsoft-com:vml" Requires="v">
                <p:oleObj spid="_x0000_s11417" name="Equation" r:id="rId5" imgW="3174840" imgH="393480" progId="Equation.DSMT4">
                  <p:embed/>
                </p:oleObj>
              </mc:Choice>
              <mc:Fallback>
                <p:oleObj name="Equation" r:id="rId5" imgW="3174840" imgH="393480" progId="Equation.DSMT4">
                  <p:embed/>
                  <p:pic>
                    <p:nvPicPr>
                      <p:cNvPr id="13" name="Object 3"/>
                      <p:cNvPicPr/>
                      <p:nvPr/>
                    </p:nvPicPr>
                    <p:blipFill>
                      <a:blip r:embed="rId6"/>
                      <a:stretch>
                        <a:fillRect/>
                      </a:stretch>
                    </p:blipFill>
                    <p:spPr>
                      <a:xfrm>
                        <a:off x="1077119" y="5715000"/>
                        <a:ext cx="6989763" cy="866775"/>
                      </a:xfrm>
                      <a:prstGeom prst="rect">
                        <a:avLst/>
                      </a:prstGeom>
                    </p:spPr>
                  </p:pic>
                </p:oleObj>
              </mc:Fallback>
            </mc:AlternateContent>
          </a:graphicData>
        </a:graphic>
      </p:graphicFrame>
    </p:spTree>
    <p:extLst>
      <p:ext uri="{BB962C8B-B14F-4D97-AF65-F5344CB8AC3E}">
        <p14:creationId xmlns:p14="http://schemas.microsoft.com/office/powerpoint/2010/main" val="2705280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Binomial Coefficients and Identities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6.4</a:t>
            </a:r>
          </a:p>
        </p:txBody>
      </p:sp>
    </p:spTree>
    <p:extLst>
      <p:ext uri="{BB962C8B-B14F-4D97-AF65-F5344CB8AC3E}">
        <p14:creationId xmlns:p14="http://schemas.microsoft.com/office/powerpoint/2010/main" val="3740969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p>
        </p:txBody>
      </p:sp>
      <p:sp>
        <p:nvSpPr>
          <p:cNvPr id="3" name="Content Placeholder 2"/>
          <p:cNvSpPr>
            <a:spLocks noGrp="1"/>
          </p:cNvSpPr>
          <p:nvPr>
            <p:ph idx="1"/>
          </p:nvPr>
        </p:nvSpPr>
        <p:spPr>
          <a:xfrm>
            <a:off x="457200" y="1295400"/>
            <a:ext cx="8229600" cy="4495800"/>
          </a:xfrm>
        </p:spPr>
        <p:txBody>
          <a:bodyPr/>
          <a:lstStyle/>
          <a:p>
            <a:r>
              <a:rPr lang="en-US" dirty="0"/>
              <a:t>The Binomial Theorem </a:t>
            </a:r>
          </a:p>
          <a:p>
            <a:r>
              <a:rPr lang="en-US" dirty="0"/>
              <a:t>Pascal’s Identity and Triangle</a:t>
            </a:r>
          </a:p>
          <a:p>
            <a:r>
              <a:rPr lang="en-US" dirty="0"/>
              <a:t>Other Identities Involving Binomial Coefficients (</a:t>
            </a:r>
            <a:r>
              <a:rPr lang="en-US" i="1" dirty="0"/>
              <a:t>not currently included in overheads</a:t>
            </a:r>
            <a:r>
              <a:rPr lang="en-US" dirty="0"/>
              <a:t>)</a:t>
            </a:r>
          </a:p>
        </p:txBody>
      </p:sp>
    </p:spTree>
    <p:extLst>
      <p:ext uri="{BB962C8B-B14F-4D97-AF65-F5344CB8AC3E}">
        <p14:creationId xmlns:p14="http://schemas.microsoft.com/office/powerpoint/2010/main" val="15294445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 of Binomial Expressions</a:t>
            </a:r>
            <a:endParaRPr lang="en-US" sz="1500" dirty="0"/>
          </a:p>
        </p:txBody>
      </p:sp>
      <p:sp>
        <p:nvSpPr>
          <p:cNvPr id="9" name="Content Placeholder 2"/>
          <p:cNvSpPr>
            <a:spLocks noGrp="1"/>
          </p:cNvSpPr>
          <p:nvPr>
            <p:ph idx="1"/>
          </p:nvPr>
        </p:nvSpPr>
        <p:spPr>
          <a:xfrm>
            <a:off x="457200" y="1295399"/>
            <a:ext cx="8534400" cy="3341783"/>
          </a:xfrm>
        </p:spPr>
        <p:txBody>
          <a:bodyPr/>
          <a:lstStyle/>
          <a:p>
            <a:pPr>
              <a:spcBef>
                <a:spcPts val="0"/>
              </a:spcBef>
              <a:spcAft>
                <a:spcPts val="0"/>
              </a:spcAft>
            </a:pPr>
            <a:r>
              <a:rPr lang="en-US" sz="2000" b="1" dirty="0"/>
              <a:t>Definition</a:t>
            </a:r>
            <a:r>
              <a:rPr lang="en-US" sz="2000" dirty="0"/>
              <a:t>: A </a:t>
            </a:r>
            <a:r>
              <a:rPr lang="en-US" sz="2000" i="1" dirty="0"/>
              <a:t>binomial</a:t>
            </a:r>
            <a:r>
              <a:rPr lang="en-US" sz="2000" dirty="0"/>
              <a:t> expression is the sum of two terms, such as </a:t>
            </a:r>
            <a:r>
              <a:rPr lang="en-US" sz="2000" i="1" dirty="0"/>
              <a:t>x </a:t>
            </a:r>
            <a:r>
              <a:rPr lang="en-US" sz="2000" dirty="0"/>
              <a:t>+ </a:t>
            </a:r>
            <a:r>
              <a:rPr lang="en-US" sz="2000" i="1" dirty="0"/>
              <a:t>y</a:t>
            </a:r>
            <a:r>
              <a:rPr lang="en-US" sz="2000" dirty="0"/>
              <a:t>. (More generally, these terms can be products of constants and variables.)</a:t>
            </a:r>
          </a:p>
          <a:p>
            <a:pPr lvl="1">
              <a:spcBef>
                <a:spcPts val="0"/>
              </a:spcBef>
              <a:spcAft>
                <a:spcPts val="0"/>
              </a:spcAft>
            </a:pPr>
            <a:r>
              <a:rPr lang="en-US" sz="1800" dirty="0"/>
              <a:t>We  can use counting principles to find the coefficients in the expansion of (</a:t>
            </a:r>
            <a:r>
              <a:rPr lang="en-US" sz="1800" i="1" dirty="0"/>
              <a:t>x </a:t>
            </a:r>
            <a:r>
              <a:rPr lang="en-US" sz="1800" dirty="0"/>
              <a:t>+ </a:t>
            </a:r>
            <a:r>
              <a:rPr lang="en-US" sz="1800" i="1" dirty="0"/>
              <a:t>y</a:t>
            </a:r>
            <a:r>
              <a:rPr lang="en-US" sz="1800" dirty="0"/>
              <a:t>)</a:t>
            </a:r>
            <a:r>
              <a:rPr lang="en-US" sz="1800" i="1" baseline="30000" dirty="0">
                <a:ea typeface="Cambria Math" pitchFamily="18" charset="0"/>
              </a:rPr>
              <a:t>n</a:t>
            </a:r>
            <a:r>
              <a:rPr lang="en-US" sz="1800" dirty="0">
                <a:ea typeface="Cambria Math" pitchFamily="18" charset="0"/>
              </a:rPr>
              <a:t> </a:t>
            </a:r>
            <a:r>
              <a:rPr lang="en-US" sz="1800" dirty="0"/>
              <a:t>where n is a positive integer. </a:t>
            </a:r>
          </a:p>
          <a:p>
            <a:pPr lvl="1">
              <a:spcBef>
                <a:spcPts val="0"/>
              </a:spcBef>
              <a:spcAft>
                <a:spcPts val="0"/>
              </a:spcAft>
            </a:pPr>
            <a:r>
              <a:rPr lang="en-US" sz="1800" dirty="0"/>
              <a:t>To illustrate this idea, we first look at the process of expanding (</a:t>
            </a:r>
            <a:r>
              <a:rPr lang="en-US" sz="1800" i="1" dirty="0"/>
              <a:t>x </a:t>
            </a:r>
            <a:r>
              <a:rPr lang="en-US" sz="1800" dirty="0"/>
              <a:t>+ </a:t>
            </a:r>
            <a:r>
              <a:rPr lang="en-US" sz="1800" i="1" dirty="0"/>
              <a:t>y</a:t>
            </a:r>
            <a:r>
              <a:rPr lang="en-US" sz="1800" dirty="0"/>
              <a:t>)</a:t>
            </a:r>
            <a:r>
              <a:rPr lang="en-US" sz="1800" baseline="30000" dirty="0">
                <a:ea typeface="Cambria Math" pitchFamily="18" charset="0"/>
              </a:rPr>
              <a:t>3</a:t>
            </a:r>
            <a:r>
              <a:rPr lang="en-US" sz="1800" dirty="0">
                <a:ea typeface="Cambria Math" pitchFamily="18" charset="0"/>
              </a:rPr>
              <a:t>.</a:t>
            </a:r>
          </a:p>
          <a:p>
            <a:pPr lvl="1">
              <a:spcBef>
                <a:spcPts val="0"/>
              </a:spcBef>
              <a:spcAft>
                <a:spcPts val="0"/>
              </a:spcAft>
            </a:pPr>
            <a:r>
              <a:rPr lang="en-US" sz="1800" dirty="0"/>
              <a:t>(</a:t>
            </a:r>
            <a:r>
              <a:rPr lang="en-US" sz="1800" i="1" dirty="0"/>
              <a:t>x </a:t>
            </a:r>
            <a:r>
              <a:rPr lang="en-US" sz="1800" dirty="0"/>
              <a:t>+ </a:t>
            </a:r>
            <a:r>
              <a:rPr lang="en-US" sz="1800" i="1" dirty="0"/>
              <a:t>y</a:t>
            </a:r>
            <a:r>
              <a:rPr lang="en-US" sz="1800" dirty="0"/>
              <a:t>)</a:t>
            </a:r>
            <a:r>
              <a:rPr lang="en-US" sz="1800" dirty="0">
                <a:ea typeface="Cambria Math" pitchFamily="18" charset="0"/>
              </a:rPr>
              <a:t> </a:t>
            </a:r>
            <a:r>
              <a:rPr lang="en-US" sz="1800" dirty="0"/>
              <a:t>(</a:t>
            </a:r>
            <a:r>
              <a:rPr lang="en-US" sz="1800" i="1" dirty="0"/>
              <a:t>x </a:t>
            </a:r>
            <a:r>
              <a:rPr lang="en-US" sz="1800" dirty="0"/>
              <a:t>+ </a:t>
            </a:r>
            <a:r>
              <a:rPr lang="en-US" sz="1800" i="1" dirty="0"/>
              <a:t>y</a:t>
            </a:r>
            <a:r>
              <a:rPr lang="en-US" sz="1800" dirty="0"/>
              <a:t>) (</a:t>
            </a:r>
            <a:r>
              <a:rPr lang="en-US" sz="1800" i="1" dirty="0"/>
              <a:t>x </a:t>
            </a:r>
            <a:r>
              <a:rPr lang="en-US" sz="1800" dirty="0"/>
              <a:t>+ </a:t>
            </a:r>
            <a:r>
              <a:rPr lang="en-US" sz="1800" i="1" dirty="0"/>
              <a:t>y</a:t>
            </a:r>
            <a:r>
              <a:rPr lang="en-US" sz="1800" dirty="0"/>
              <a:t>) expands  into a sum of terms that are the product of a term from each of the three sums.</a:t>
            </a:r>
            <a:endParaRPr lang="en-US" sz="1800" baseline="30000" dirty="0">
              <a:ea typeface="Cambria Math" pitchFamily="18" charset="0"/>
            </a:endParaRPr>
          </a:p>
          <a:p>
            <a:pPr lvl="1">
              <a:spcBef>
                <a:spcPts val="0"/>
              </a:spcBef>
              <a:spcAft>
                <a:spcPts val="0"/>
              </a:spcAft>
            </a:pPr>
            <a:r>
              <a:rPr lang="en-US" sz="1800" dirty="0">
                <a:ea typeface="Cambria Math" pitchFamily="18" charset="0"/>
              </a:rPr>
              <a:t>Terms of the form </a:t>
            </a:r>
            <a:r>
              <a:rPr lang="en-US" sz="1800" i="1" dirty="0">
                <a:ea typeface="Cambria Math" pitchFamily="18" charset="0"/>
              </a:rPr>
              <a:t>x</a:t>
            </a:r>
            <a:r>
              <a:rPr lang="en-US" sz="1800" baseline="30000" dirty="0">
                <a:ea typeface="Cambria Math" pitchFamily="18" charset="0"/>
              </a:rPr>
              <a:t>3</a:t>
            </a:r>
            <a:r>
              <a:rPr lang="en-US" sz="1800" dirty="0">
                <a:ea typeface="Cambria Math" pitchFamily="18" charset="0"/>
              </a:rPr>
              <a:t>,</a:t>
            </a:r>
            <a:r>
              <a:rPr lang="en-US" sz="1800" i="1" dirty="0">
                <a:ea typeface="Cambria Math" pitchFamily="18" charset="0"/>
              </a:rPr>
              <a:t> x</a:t>
            </a:r>
            <a:r>
              <a:rPr lang="en-US" sz="1800" baseline="30000" dirty="0">
                <a:ea typeface="Cambria Math" pitchFamily="18" charset="0"/>
              </a:rPr>
              <a:t>2</a:t>
            </a:r>
            <a:r>
              <a:rPr lang="en-US" sz="1800" i="1" dirty="0">
                <a:ea typeface="Cambria Math" pitchFamily="18" charset="0"/>
              </a:rPr>
              <a:t>y</a:t>
            </a:r>
            <a:r>
              <a:rPr lang="en-US" sz="1800" dirty="0">
                <a:ea typeface="Cambria Math" pitchFamily="18" charset="0"/>
              </a:rPr>
              <a:t>, </a:t>
            </a:r>
            <a:r>
              <a:rPr lang="en-US" sz="1800" i="1" dirty="0">
                <a:ea typeface="Cambria Math" pitchFamily="18" charset="0"/>
              </a:rPr>
              <a:t>x y</a:t>
            </a:r>
            <a:r>
              <a:rPr lang="en-US" sz="1800" baseline="30000" dirty="0">
                <a:ea typeface="Cambria Math" pitchFamily="18" charset="0"/>
              </a:rPr>
              <a:t>2</a:t>
            </a:r>
            <a:r>
              <a:rPr lang="en-US" sz="1800" i="1" dirty="0">
                <a:ea typeface="Cambria Math" pitchFamily="18" charset="0"/>
              </a:rPr>
              <a:t>,</a:t>
            </a:r>
            <a:r>
              <a:rPr lang="en-US" sz="1800" dirty="0">
                <a:ea typeface="Cambria Math" pitchFamily="18" charset="0"/>
              </a:rPr>
              <a:t> </a:t>
            </a:r>
            <a:r>
              <a:rPr lang="en-US" sz="1800" i="1" dirty="0">
                <a:ea typeface="Cambria Math" pitchFamily="18" charset="0"/>
              </a:rPr>
              <a:t>y</a:t>
            </a:r>
            <a:r>
              <a:rPr lang="en-US" sz="1800" baseline="30000" dirty="0">
                <a:ea typeface="Cambria Math" pitchFamily="18" charset="0"/>
              </a:rPr>
              <a:t>3</a:t>
            </a:r>
            <a:r>
              <a:rPr lang="en-US" sz="1800" dirty="0">
                <a:ea typeface="Cambria Math" pitchFamily="18" charset="0"/>
              </a:rPr>
              <a:t> arise. The question is what are the coefficients?</a:t>
            </a:r>
          </a:p>
          <a:p>
            <a:pPr lvl="2">
              <a:spcBef>
                <a:spcPts val="0"/>
              </a:spcBef>
              <a:spcAft>
                <a:spcPts val="0"/>
              </a:spcAft>
            </a:pPr>
            <a:r>
              <a:rPr lang="en-US" sz="1600" dirty="0">
                <a:ea typeface="Cambria Math" pitchFamily="18" charset="0"/>
              </a:rPr>
              <a:t>To obtain </a:t>
            </a:r>
            <a:r>
              <a:rPr lang="en-US" sz="1600" i="1" dirty="0">
                <a:ea typeface="Cambria Math" pitchFamily="18" charset="0"/>
              </a:rPr>
              <a:t>x</a:t>
            </a:r>
            <a:r>
              <a:rPr lang="en-US" sz="1600" baseline="30000" dirty="0">
                <a:ea typeface="Cambria Math" pitchFamily="18" charset="0"/>
              </a:rPr>
              <a:t>3 </a:t>
            </a:r>
            <a:r>
              <a:rPr lang="en-US" sz="1600" dirty="0">
                <a:ea typeface="Cambria Math" pitchFamily="18" charset="0"/>
              </a:rPr>
              <a:t>, an </a:t>
            </a:r>
            <a:r>
              <a:rPr lang="en-US" sz="1600" i="1" dirty="0">
                <a:ea typeface="Cambria Math" pitchFamily="18" charset="0"/>
              </a:rPr>
              <a:t>x</a:t>
            </a:r>
            <a:r>
              <a:rPr lang="en-US" sz="1600" dirty="0">
                <a:ea typeface="Cambria Math" pitchFamily="18" charset="0"/>
              </a:rPr>
              <a:t> must be chosen from each of the sums. There is only one way to do this. So, the coefficient of</a:t>
            </a:r>
            <a:r>
              <a:rPr lang="en-US" sz="1600" i="1" dirty="0">
                <a:ea typeface="Cambria Math" pitchFamily="18" charset="0"/>
              </a:rPr>
              <a:t> x</a:t>
            </a:r>
            <a:r>
              <a:rPr lang="en-US" sz="1600" baseline="30000" dirty="0">
                <a:ea typeface="Cambria Math" pitchFamily="18" charset="0"/>
              </a:rPr>
              <a:t>3 </a:t>
            </a:r>
            <a:r>
              <a:rPr lang="en-US" sz="1600" dirty="0">
                <a:ea typeface="Cambria Math" pitchFamily="18" charset="0"/>
              </a:rPr>
              <a:t>  is 1. </a:t>
            </a:r>
          </a:p>
          <a:p>
            <a:pPr lvl="2">
              <a:spcBef>
                <a:spcPts val="0"/>
              </a:spcBef>
              <a:spcAft>
                <a:spcPts val="0"/>
              </a:spcAft>
            </a:pPr>
            <a:r>
              <a:rPr lang="en-US" sz="1600" dirty="0">
                <a:ea typeface="Cambria Math" pitchFamily="18" charset="0"/>
              </a:rPr>
              <a:t>To obtain </a:t>
            </a:r>
            <a:r>
              <a:rPr lang="en-US" sz="1600" i="1" dirty="0">
                <a:ea typeface="Cambria Math" pitchFamily="18" charset="0"/>
              </a:rPr>
              <a:t>x</a:t>
            </a:r>
            <a:r>
              <a:rPr lang="en-US" sz="1600" baseline="30000" dirty="0">
                <a:ea typeface="Cambria Math" pitchFamily="18" charset="0"/>
              </a:rPr>
              <a:t>2</a:t>
            </a:r>
            <a:r>
              <a:rPr lang="en-US" sz="1600" i="1" dirty="0">
                <a:ea typeface="Cambria Math" pitchFamily="18" charset="0"/>
              </a:rPr>
              <a:t>y</a:t>
            </a:r>
            <a:r>
              <a:rPr lang="en-US" sz="1600" dirty="0">
                <a:ea typeface="Cambria Math" pitchFamily="18" charset="0"/>
              </a:rPr>
              <a:t>, an </a:t>
            </a:r>
            <a:r>
              <a:rPr lang="en-US" sz="1600" i="1" dirty="0">
                <a:ea typeface="Cambria Math" pitchFamily="18" charset="0"/>
              </a:rPr>
              <a:t>x</a:t>
            </a:r>
            <a:r>
              <a:rPr lang="en-US" sz="1600" dirty="0">
                <a:ea typeface="Cambria Math" pitchFamily="18" charset="0"/>
              </a:rPr>
              <a:t> must be chosen from two of the sums and a </a:t>
            </a:r>
            <a:r>
              <a:rPr lang="en-US" sz="1600" i="1" dirty="0">
                <a:ea typeface="Cambria Math" pitchFamily="18" charset="0"/>
              </a:rPr>
              <a:t>y</a:t>
            </a:r>
            <a:r>
              <a:rPr lang="en-US" sz="1600" dirty="0">
                <a:ea typeface="Cambria Math" pitchFamily="18" charset="0"/>
              </a:rPr>
              <a:t>  from the other. There are</a:t>
            </a:r>
            <a:endParaRPr lang="en-US" sz="1600" dirty="0"/>
          </a:p>
        </p:txBody>
      </p:sp>
      <p:graphicFrame>
        <p:nvGraphicFramePr>
          <p:cNvPr id="10" name="Object 3"/>
          <p:cNvGraphicFramePr>
            <a:graphicFrameLocks noChangeAspect="1"/>
          </p:cNvGraphicFramePr>
          <p:nvPr>
            <p:extLst>
              <p:ext uri="{D42A27DB-BD31-4B8C-83A1-F6EECF244321}">
                <p14:modId xmlns:p14="http://schemas.microsoft.com/office/powerpoint/2010/main" val="2532714226"/>
              </p:ext>
            </p:extLst>
          </p:nvPr>
        </p:nvGraphicFramePr>
        <p:xfrm>
          <a:off x="1447800" y="4332383"/>
          <a:ext cx="178420" cy="304800"/>
        </p:xfrm>
        <a:graphic>
          <a:graphicData uri="http://schemas.openxmlformats.org/presentationml/2006/ole">
            <mc:AlternateContent xmlns:mc="http://schemas.openxmlformats.org/markup-compatibility/2006">
              <mc:Choice xmlns:v="urn:schemas-microsoft-com:vml" Requires="v">
                <p:oleObj spid="_x0000_s12436" name="Equation" r:id="rId4" imgW="266400" imgH="457200" progId="Equation.DSMT4">
                  <p:embed/>
                </p:oleObj>
              </mc:Choice>
              <mc:Fallback>
                <p:oleObj name="Equation" r:id="rId4" imgW="266400" imgH="457200" progId="Equation.DSMT4">
                  <p:embed/>
                  <p:pic>
                    <p:nvPicPr>
                      <p:cNvPr id="5" name="Object 3"/>
                      <p:cNvPicPr/>
                      <p:nvPr/>
                    </p:nvPicPr>
                    <p:blipFill>
                      <a:blip r:embed="rId5"/>
                      <a:stretch>
                        <a:fillRect/>
                      </a:stretch>
                    </p:blipFill>
                    <p:spPr>
                      <a:xfrm>
                        <a:off x="1447800" y="4332383"/>
                        <a:ext cx="178420" cy="304800"/>
                      </a:xfrm>
                      <a:prstGeom prst="rect">
                        <a:avLst/>
                      </a:prstGeom>
                    </p:spPr>
                  </p:pic>
                </p:oleObj>
              </mc:Fallback>
            </mc:AlternateContent>
          </a:graphicData>
        </a:graphic>
      </p:graphicFrame>
      <p:sp>
        <p:nvSpPr>
          <p:cNvPr id="4" name="Content Placeholder 4"/>
          <p:cNvSpPr>
            <a:spLocks noGrp="1"/>
          </p:cNvSpPr>
          <p:nvPr>
            <p:ph idx="13"/>
          </p:nvPr>
        </p:nvSpPr>
        <p:spPr>
          <a:xfrm>
            <a:off x="1676400" y="4332383"/>
            <a:ext cx="4267200" cy="304800"/>
          </a:xfrm>
        </p:spPr>
        <p:txBody>
          <a:bodyPr/>
          <a:lstStyle/>
          <a:p>
            <a:pPr marL="0" lvl="1" indent="0">
              <a:buNone/>
            </a:pPr>
            <a:r>
              <a:rPr lang="en-US" sz="1600" dirty="0">
                <a:ea typeface="Cambria Math" pitchFamily="18" charset="0"/>
              </a:rPr>
              <a:t>ways to do this  and so the coefficient of </a:t>
            </a:r>
            <a:r>
              <a:rPr lang="en-US" sz="1600" i="1" dirty="0">
                <a:ea typeface="Cambria Math" pitchFamily="18" charset="0"/>
              </a:rPr>
              <a:t>x</a:t>
            </a:r>
            <a:r>
              <a:rPr lang="en-US" sz="1600" baseline="30000" dirty="0">
                <a:ea typeface="Cambria Math" pitchFamily="18" charset="0"/>
              </a:rPr>
              <a:t>2</a:t>
            </a:r>
            <a:r>
              <a:rPr lang="en-US" sz="1600" i="1" dirty="0">
                <a:ea typeface="Cambria Math" pitchFamily="18" charset="0"/>
              </a:rPr>
              <a:t>y</a:t>
            </a:r>
            <a:r>
              <a:rPr lang="en-US" sz="1600" dirty="0">
                <a:ea typeface="Cambria Math" pitchFamily="18" charset="0"/>
              </a:rPr>
              <a:t> is 3.</a:t>
            </a:r>
            <a:endParaRPr lang="en-US" sz="1600" dirty="0"/>
          </a:p>
        </p:txBody>
      </p:sp>
      <p:sp>
        <p:nvSpPr>
          <p:cNvPr id="5" name="Content Placeholder 5"/>
          <p:cNvSpPr>
            <a:spLocks noGrp="1"/>
          </p:cNvSpPr>
          <p:nvPr>
            <p:ph idx="14"/>
          </p:nvPr>
        </p:nvSpPr>
        <p:spPr>
          <a:xfrm>
            <a:off x="457200" y="4572000"/>
            <a:ext cx="8534400" cy="304800"/>
          </a:xfrm>
        </p:spPr>
        <p:txBody>
          <a:bodyPr/>
          <a:lstStyle/>
          <a:p>
            <a:pPr lvl="1"/>
            <a:r>
              <a:rPr lang="en-US" sz="1800" dirty="0">
                <a:ea typeface="Cambria Math" pitchFamily="18" charset="0"/>
              </a:rPr>
              <a:t>To obtain </a:t>
            </a:r>
            <a:r>
              <a:rPr lang="en-US" sz="1800" i="1" dirty="0">
                <a:ea typeface="Cambria Math" pitchFamily="18" charset="0"/>
              </a:rPr>
              <a:t>xy</a:t>
            </a:r>
            <a:r>
              <a:rPr lang="en-US" sz="1800" baseline="30000" dirty="0">
                <a:ea typeface="Cambria Math" pitchFamily="18" charset="0"/>
              </a:rPr>
              <a:t>2</a:t>
            </a:r>
            <a:r>
              <a:rPr lang="en-US" sz="1800" dirty="0">
                <a:ea typeface="Cambria Math" pitchFamily="18" charset="0"/>
              </a:rPr>
              <a:t>, an </a:t>
            </a:r>
            <a:r>
              <a:rPr lang="en-US" sz="1800" i="1" dirty="0">
                <a:ea typeface="Cambria Math" pitchFamily="18" charset="0"/>
              </a:rPr>
              <a:t>x</a:t>
            </a:r>
            <a:r>
              <a:rPr lang="en-US" sz="1800" dirty="0">
                <a:ea typeface="Cambria Math" pitchFamily="18" charset="0"/>
              </a:rPr>
              <a:t> must be chosen from  of the sums and a </a:t>
            </a:r>
            <a:r>
              <a:rPr lang="en-US" sz="1800" i="1" dirty="0">
                <a:ea typeface="Cambria Math" pitchFamily="18" charset="0"/>
              </a:rPr>
              <a:t>y</a:t>
            </a:r>
            <a:r>
              <a:rPr lang="en-US" sz="1800" dirty="0">
                <a:ea typeface="Cambria Math" pitchFamily="18" charset="0"/>
              </a:rPr>
              <a:t>  from the other two . There  are</a:t>
            </a:r>
            <a:endParaRPr lang="en-US" sz="1800" dirty="0"/>
          </a:p>
        </p:txBody>
      </p:sp>
      <p:graphicFrame>
        <p:nvGraphicFramePr>
          <p:cNvPr id="11" name="Object 6"/>
          <p:cNvGraphicFramePr>
            <a:graphicFrameLocks noChangeAspect="1"/>
          </p:cNvGraphicFramePr>
          <p:nvPr>
            <p:extLst>
              <p:ext uri="{D42A27DB-BD31-4B8C-83A1-F6EECF244321}">
                <p14:modId xmlns:p14="http://schemas.microsoft.com/office/powerpoint/2010/main" val="2077920107"/>
              </p:ext>
            </p:extLst>
          </p:nvPr>
        </p:nvGraphicFramePr>
        <p:xfrm>
          <a:off x="2057400" y="4876800"/>
          <a:ext cx="178420" cy="304800"/>
        </p:xfrm>
        <a:graphic>
          <a:graphicData uri="http://schemas.openxmlformats.org/presentationml/2006/ole">
            <mc:AlternateContent xmlns:mc="http://schemas.openxmlformats.org/markup-compatibility/2006">
              <mc:Choice xmlns:v="urn:schemas-microsoft-com:vml" Requires="v">
                <p:oleObj spid="_x0000_s12437" name="Equation" r:id="rId6" imgW="266400" imgH="457200" progId="Equation.DSMT4">
                  <p:embed/>
                </p:oleObj>
              </mc:Choice>
              <mc:Fallback>
                <p:oleObj name="Equation" r:id="rId6" imgW="266400" imgH="457200" progId="Equation.DSMT4">
                  <p:embed/>
                  <p:pic>
                    <p:nvPicPr>
                      <p:cNvPr id="10" name="Object 3"/>
                      <p:cNvPicPr/>
                      <p:nvPr/>
                    </p:nvPicPr>
                    <p:blipFill>
                      <a:blip r:embed="rId7"/>
                      <a:stretch>
                        <a:fillRect/>
                      </a:stretch>
                    </p:blipFill>
                    <p:spPr>
                      <a:xfrm>
                        <a:off x="2057400" y="4876800"/>
                        <a:ext cx="178420" cy="304800"/>
                      </a:xfrm>
                      <a:prstGeom prst="rect">
                        <a:avLst/>
                      </a:prstGeom>
                    </p:spPr>
                  </p:pic>
                </p:oleObj>
              </mc:Fallback>
            </mc:AlternateContent>
          </a:graphicData>
        </a:graphic>
      </p:graphicFrame>
      <p:sp>
        <p:nvSpPr>
          <p:cNvPr id="6" name="Content Placeholder 7"/>
          <p:cNvSpPr>
            <a:spLocks noGrp="1"/>
          </p:cNvSpPr>
          <p:nvPr>
            <p:ph idx="15"/>
          </p:nvPr>
        </p:nvSpPr>
        <p:spPr>
          <a:xfrm>
            <a:off x="457200" y="4876800"/>
            <a:ext cx="8595360" cy="1752600"/>
          </a:xfrm>
        </p:spPr>
        <p:txBody>
          <a:bodyPr anchor="ctr"/>
          <a:lstStyle/>
          <a:p>
            <a:pPr marL="114300" lvl="1" indent="0">
              <a:spcBef>
                <a:spcPts val="0"/>
              </a:spcBef>
              <a:spcAft>
                <a:spcPts val="0"/>
              </a:spcAft>
              <a:buNone/>
            </a:pPr>
            <a:r>
              <a:rPr lang="en-US" sz="1800" dirty="0">
                <a:ea typeface="Cambria Math" pitchFamily="18" charset="0"/>
              </a:rPr>
              <a:t>				ways to do this  and so the coefficient of</a:t>
            </a:r>
            <a:r>
              <a:rPr lang="en-US" sz="1800" i="1" dirty="0">
                <a:ea typeface="Cambria Math" pitchFamily="18" charset="0"/>
              </a:rPr>
              <a:t> xy</a:t>
            </a:r>
            <a:r>
              <a:rPr lang="en-US" sz="1800" baseline="30000" dirty="0">
                <a:ea typeface="Cambria Math" pitchFamily="18" charset="0"/>
              </a:rPr>
              <a:t>2</a:t>
            </a:r>
            <a:r>
              <a:rPr lang="en-US" sz="1800" dirty="0">
                <a:ea typeface="Cambria Math" pitchFamily="18" charset="0"/>
              </a:rPr>
              <a:t>  is 3. </a:t>
            </a:r>
          </a:p>
          <a:p>
            <a:pPr lvl="1">
              <a:spcBef>
                <a:spcPts val="0"/>
              </a:spcBef>
              <a:spcAft>
                <a:spcPts val="0"/>
              </a:spcAft>
            </a:pPr>
            <a:r>
              <a:rPr lang="en-US" sz="1800" dirty="0">
                <a:ea typeface="Cambria Math" pitchFamily="18" charset="0"/>
              </a:rPr>
              <a:t>To obtain </a:t>
            </a:r>
            <a:r>
              <a:rPr lang="en-US" sz="1800" i="1" dirty="0">
                <a:ea typeface="Cambria Math" pitchFamily="18" charset="0"/>
              </a:rPr>
              <a:t>y</a:t>
            </a:r>
            <a:r>
              <a:rPr lang="en-US" sz="1800" baseline="30000" dirty="0">
                <a:ea typeface="Cambria Math" pitchFamily="18" charset="0"/>
              </a:rPr>
              <a:t>3 </a:t>
            </a:r>
            <a:r>
              <a:rPr lang="en-US" sz="1800" dirty="0">
                <a:ea typeface="Cambria Math" pitchFamily="18" charset="0"/>
              </a:rPr>
              <a:t>, a </a:t>
            </a:r>
            <a:r>
              <a:rPr lang="en-US" sz="1800" i="1" dirty="0">
                <a:ea typeface="Cambria Math" pitchFamily="18" charset="0"/>
              </a:rPr>
              <a:t>y</a:t>
            </a:r>
            <a:r>
              <a:rPr lang="en-US" sz="1800" dirty="0">
                <a:ea typeface="Cambria Math" pitchFamily="18" charset="0"/>
              </a:rPr>
              <a:t> must be chosen from each of the sums. There is only one way to do this. So, the coefficient of</a:t>
            </a:r>
            <a:r>
              <a:rPr lang="en-US" sz="1800" i="1" dirty="0">
                <a:ea typeface="Cambria Math" pitchFamily="18" charset="0"/>
              </a:rPr>
              <a:t> y</a:t>
            </a:r>
            <a:r>
              <a:rPr lang="en-US" sz="1800" baseline="30000" dirty="0">
                <a:ea typeface="Cambria Math" pitchFamily="18" charset="0"/>
              </a:rPr>
              <a:t>3</a:t>
            </a:r>
            <a:r>
              <a:rPr lang="en-US" sz="1800" dirty="0">
                <a:ea typeface="Cambria Math" pitchFamily="18" charset="0"/>
              </a:rPr>
              <a:t>  is 1. </a:t>
            </a:r>
          </a:p>
          <a:p>
            <a:pPr marL="0" lvl="1" indent="0">
              <a:spcBef>
                <a:spcPts val="0"/>
              </a:spcBef>
              <a:spcAft>
                <a:spcPts val="0"/>
              </a:spcAft>
              <a:buNone/>
            </a:pPr>
            <a:r>
              <a:rPr lang="en-US" sz="2000" dirty="0"/>
              <a:t>We have used a counting argument to show that (</a:t>
            </a:r>
            <a:r>
              <a:rPr lang="en-US" sz="2000" i="1" dirty="0"/>
              <a:t>x </a:t>
            </a:r>
            <a:r>
              <a:rPr lang="en-US" sz="2000" dirty="0"/>
              <a:t>+ </a:t>
            </a:r>
            <a:r>
              <a:rPr lang="en-US" sz="2000" i="1" dirty="0"/>
              <a:t>y</a:t>
            </a:r>
            <a:r>
              <a:rPr lang="en-US" sz="2000" dirty="0"/>
              <a:t>)</a:t>
            </a:r>
            <a:r>
              <a:rPr lang="en-US" sz="2000" baseline="30000" dirty="0">
                <a:ea typeface="Cambria Math" pitchFamily="18" charset="0"/>
              </a:rPr>
              <a:t>3</a:t>
            </a:r>
            <a:r>
              <a:rPr lang="en-US" sz="2000" dirty="0"/>
              <a:t> = </a:t>
            </a:r>
            <a:r>
              <a:rPr lang="en-US" sz="2000" i="1" dirty="0">
                <a:ea typeface="Cambria Math" pitchFamily="18" charset="0"/>
              </a:rPr>
              <a:t>x</a:t>
            </a:r>
            <a:r>
              <a:rPr lang="en-US" sz="2000" baseline="30000" dirty="0">
                <a:ea typeface="Cambria Math" pitchFamily="18" charset="0"/>
              </a:rPr>
              <a:t>3</a:t>
            </a:r>
            <a:r>
              <a:rPr lang="en-US" sz="2000" i="1" dirty="0"/>
              <a:t> +  </a:t>
            </a:r>
            <a:r>
              <a:rPr lang="en-US" sz="2000" dirty="0">
                <a:ea typeface="Cambria Math" pitchFamily="18" charset="0"/>
              </a:rPr>
              <a:t>3</a:t>
            </a:r>
            <a:r>
              <a:rPr lang="en-US" sz="2000" i="1" dirty="0">
                <a:ea typeface="Cambria Math" pitchFamily="18" charset="0"/>
              </a:rPr>
              <a:t>x</a:t>
            </a:r>
            <a:r>
              <a:rPr lang="en-US" sz="2000" baseline="30000" dirty="0">
                <a:ea typeface="Cambria Math" pitchFamily="18" charset="0"/>
              </a:rPr>
              <a:t>2</a:t>
            </a:r>
            <a:r>
              <a:rPr lang="en-US" sz="2000" i="1" dirty="0">
                <a:ea typeface="Cambria Math" pitchFamily="18" charset="0"/>
              </a:rPr>
              <a:t>y </a:t>
            </a:r>
            <a:r>
              <a:rPr lang="en-US" sz="2000" i="1" dirty="0"/>
              <a:t> + </a:t>
            </a:r>
            <a:r>
              <a:rPr lang="en-US" sz="2000" dirty="0">
                <a:ea typeface="Cambria Math" pitchFamily="18" charset="0"/>
              </a:rPr>
              <a:t>3</a:t>
            </a:r>
            <a:r>
              <a:rPr lang="en-US" sz="2000" i="1" dirty="0">
                <a:ea typeface="Cambria Math" pitchFamily="18" charset="0"/>
              </a:rPr>
              <a:t>x y</a:t>
            </a:r>
            <a:r>
              <a:rPr lang="en-US" sz="2000" baseline="30000" dirty="0">
                <a:ea typeface="Cambria Math" pitchFamily="18" charset="0"/>
              </a:rPr>
              <a:t>2</a:t>
            </a:r>
            <a:r>
              <a:rPr lang="en-US" sz="2000" i="1" dirty="0"/>
              <a:t>  + </a:t>
            </a:r>
            <a:r>
              <a:rPr lang="en-US" sz="2000" i="1" dirty="0">
                <a:ea typeface="Cambria Math" pitchFamily="18" charset="0"/>
              </a:rPr>
              <a:t>y</a:t>
            </a:r>
            <a:r>
              <a:rPr lang="en-US" sz="2000" baseline="30000" dirty="0">
                <a:ea typeface="Cambria Math" pitchFamily="18" charset="0"/>
              </a:rPr>
              <a:t>3</a:t>
            </a:r>
            <a:r>
              <a:rPr lang="en-US" sz="2000" i="1" dirty="0"/>
              <a:t> .</a:t>
            </a:r>
          </a:p>
          <a:p>
            <a:pPr>
              <a:spcBef>
                <a:spcPts val="0"/>
              </a:spcBef>
              <a:spcAft>
                <a:spcPts val="0"/>
              </a:spcAft>
            </a:pPr>
            <a:r>
              <a:rPr lang="en-US" sz="2000" dirty="0">
                <a:ea typeface="Cambria Math" pitchFamily="18" charset="0"/>
              </a:rPr>
              <a:t>Next we present the binomial theorem gives the coefficients of the terms in the expansion of </a:t>
            </a:r>
            <a:r>
              <a:rPr lang="en-US" sz="2000" dirty="0"/>
              <a:t>(</a:t>
            </a:r>
            <a:r>
              <a:rPr lang="en-US" sz="2000" i="1" dirty="0"/>
              <a:t>x </a:t>
            </a:r>
            <a:r>
              <a:rPr lang="en-US" sz="2000" dirty="0"/>
              <a:t>+ </a:t>
            </a:r>
            <a:r>
              <a:rPr lang="en-US" sz="2000" i="1" dirty="0"/>
              <a:t>y</a:t>
            </a:r>
            <a:r>
              <a:rPr lang="en-US" sz="2000" dirty="0"/>
              <a:t>)</a:t>
            </a:r>
            <a:r>
              <a:rPr lang="en-US" sz="2000" i="1" baseline="30000" dirty="0">
                <a:ea typeface="Cambria Math" pitchFamily="18" charset="0"/>
              </a:rPr>
              <a:t>n</a:t>
            </a:r>
            <a:r>
              <a:rPr lang="en-US" sz="2000" dirty="0">
                <a:ea typeface="Cambria Math" pitchFamily="18" charset="0"/>
              </a:rPr>
              <a:t> .</a:t>
            </a:r>
          </a:p>
        </p:txBody>
      </p:sp>
    </p:spTree>
    <p:extLst>
      <p:ext uri="{BB962C8B-B14F-4D97-AF65-F5344CB8AC3E}">
        <p14:creationId xmlns:p14="http://schemas.microsoft.com/office/powerpoint/2010/main" val="3384685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Theorem</a:t>
            </a:r>
            <a:endParaRPr lang="en-US" sz="1500" dirty="0"/>
          </a:p>
        </p:txBody>
      </p:sp>
      <p:sp>
        <p:nvSpPr>
          <p:cNvPr id="3" name="Content Placeholder 2"/>
          <p:cNvSpPr>
            <a:spLocks noGrp="1"/>
          </p:cNvSpPr>
          <p:nvPr>
            <p:ph idx="1"/>
          </p:nvPr>
        </p:nvSpPr>
        <p:spPr>
          <a:xfrm>
            <a:off x="457200" y="1295400"/>
            <a:ext cx="8229600" cy="1066800"/>
          </a:xfrm>
        </p:spPr>
        <p:txBody>
          <a:bodyPr/>
          <a:lstStyle/>
          <a:p>
            <a:r>
              <a:rPr lang="en-US" b="1" dirty="0"/>
              <a:t>Binomial Theorem</a:t>
            </a:r>
            <a:r>
              <a:rPr lang="en-US" dirty="0"/>
              <a:t>: Let </a:t>
            </a:r>
            <a:r>
              <a:rPr lang="en-US" i="1" dirty="0"/>
              <a:t>x</a:t>
            </a:r>
            <a:r>
              <a:rPr lang="en-US" dirty="0"/>
              <a:t> and </a:t>
            </a:r>
            <a:r>
              <a:rPr lang="en-US" i="1" dirty="0"/>
              <a:t>y</a:t>
            </a:r>
            <a:r>
              <a:rPr lang="en-US" dirty="0"/>
              <a:t> be variables, and </a:t>
            </a:r>
            <a:r>
              <a:rPr lang="en-US" i="1" dirty="0"/>
              <a:t>n</a:t>
            </a:r>
            <a:r>
              <a:rPr lang="en-US" dirty="0"/>
              <a:t> a nonnegative integer. Then:</a:t>
            </a:r>
          </a:p>
        </p:txBody>
      </p:sp>
      <p:graphicFrame>
        <p:nvGraphicFramePr>
          <p:cNvPr id="10" name="Object 3"/>
          <p:cNvGraphicFramePr>
            <a:graphicFrameLocks noChangeAspect="1"/>
          </p:cNvGraphicFramePr>
          <p:nvPr>
            <p:extLst>
              <p:ext uri="{D42A27DB-BD31-4B8C-83A1-F6EECF244321}">
                <p14:modId xmlns:p14="http://schemas.microsoft.com/office/powerpoint/2010/main" val="3685354797"/>
              </p:ext>
            </p:extLst>
          </p:nvPr>
        </p:nvGraphicFramePr>
        <p:xfrm>
          <a:off x="869156" y="2508250"/>
          <a:ext cx="7405688" cy="762000"/>
        </p:xfrm>
        <a:graphic>
          <a:graphicData uri="http://schemas.openxmlformats.org/presentationml/2006/ole">
            <mc:AlternateContent xmlns:mc="http://schemas.openxmlformats.org/markup-compatibility/2006">
              <mc:Choice xmlns:v="urn:schemas-microsoft-com:vml" Requires="v">
                <p:oleObj spid="_x0000_s13530" name="Equation" r:id="rId3" imgW="4431960" imgH="457200" progId="Equation.DSMT4">
                  <p:embed/>
                </p:oleObj>
              </mc:Choice>
              <mc:Fallback>
                <p:oleObj name="Equation" r:id="rId3" imgW="4431960" imgH="457200" progId="Equation.DSMT4">
                  <p:embed/>
                  <p:pic>
                    <p:nvPicPr>
                      <p:cNvPr id="8" name="Object 3"/>
                      <p:cNvPicPr/>
                      <p:nvPr/>
                    </p:nvPicPr>
                    <p:blipFill>
                      <a:blip r:embed="rId4"/>
                      <a:stretch>
                        <a:fillRect/>
                      </a:stretch>
                    </p:blipFill>
                    <p:spPr>
                      <a:xfrm>
                        <a:off x="869156" y="2508250"/>
                        <a:ext cx="7405688" cy="762000"/>
                      </a:xfrm>
                      <a:prstGeom prst="rect">
                        <a:avLst/>
                      </a:prstGeom>
                    </p:spPr>
                  </p:pic>
                </p:oleObj>
              </mc:Fallback>
            </mc:AlternateContent>
          </a:graphicData>
        </a:graphic>
      </p:graphicFrame>
      <p:sp>
        <p:nvSpPr>
          <p:cNvPr id="4" name="Content Placeholder 4"/>
          <p:cNvSpPr>
            <a:spLocks noGrp="1"/>
          </p:cNvSpPr>
          <p:nvPr>
            <p:ph idx="13"/>
          </p:nvPr>
        </p:nvSpPr>
        <p:spPr>
          <a:xfrm>
            <a:off x="457200" y="3276600"/>
            <a:ext cx="8229600" cy="2476500"/>
          </a:xfrm>
        </p:spPr>
        <p:txBody>
          <a:bodyPr/>
          <a:lstStyle/>
          <a:p>
            <a:r>
              <a:rPr lang="en-US" b="1" dirty="0"/>
              <a:t>Proof</a:t>
            </a:r>
            <a:r>
              <a:rPr lang="en-US" dirty="0"/>
              <a:t>: We use combinatorial reasoning . The terms in the expansion of (</a:t>
            </a:r>
            <a:r>
              <a:rPr lang="en-US" i="1" dirty="0"/>
              <a:t>x </a:t>
            </a:r>
            <a:r>
              <a:rPr lang="en-US" dirty="0"/>
              <a:t>+ </a:t>
            </a:r>
            <a:r>
              <a:rPr lang="en-US" i="1" dirty="0"/>
              <a:t>y</a:t>
            </a:r>
            <a:r>
              <a:rPr lang="en-US" dirty="0"/>
              <a:t>)</a:t>
            </a:r>
            <a:r>
              <a:rPr lang="en-US" i="1" baseline="30000" dirty="0">
                <a:ea typeface="Cambria Math" pitchFamily="18" charset="0"/>
              </a:rPr>
              <a:t>n</a:t>
            </a:r>
            <a:r>
              <a:rPr lang="en-US" dirty="0"/>
              <a:t> are of the form </a:t>
            </a:r>
            <a:r>
              <a:rPr lang="en-US" i="1" dirty="0" err="1"/>
              <a:t>x</a:t>
            </a:r>
            <a:r>
              <a:rPr lang="en-US" i="1" baseline="30000" dirty="0" err="1"/>
              <a:t>n</a:t>
            </a:r>
            <a:r>
              <a:rPr lang="en-US" baseline="30000" dirty="0" err="1">
                <a:ea typeface="Cambria Math"/>
              </a:rPr>
              <a:t>−</a:t>
            </a:r>
            <a:r>
              <a:rPr lang="en-US" i="1" baseline="30000" dirty="0" err="1"/>
              <a:t>j</a:t>
            </a:r>
            <a:r>
              <a:rPr lang="en-US" i="1" dirty="0" err="1"/>
              <a:t>y</a:t>
            </a:r>
            <a:r>
              <a:rPr lang="en-US" i="1" baseline="30000" dirty="0" err="1"/>
              <a:t>j</a:t>
            </a:r>
            <a:r>
              <a:rPr lang="en-US" baseline="30000" dirty="0"/>
              <a:t> </a:t>
            </a:r>
            <a:r>
              <a:rPr lang="en-US" dirty="0"/>
              <a:t>for </a:t>
            </a:r>
            <a:r>
              <a:rPr lang="en-US" i="1" dirty="0"/>
              <a:t>j</a:t>
            </a:r>
            <a:r>
              <a:rPr lang="en-US" dirty="0"/>
              <a:t> = </a:t>
            </a:r>
            <a:r>
              <a:rPr lang="en-US" dirty="0">
                <a:ea typeface="Cambria Math" pitchFamily="18" charset="0"/>
              </a:rPr>
              <a:t>0</a:t>
            </a:r>
            <a:r>
              <a:rPr lang="en-US" dirty="0"/>
              <a:t>,</a:t>
            </a:r>
            <a:r>
              <a:rPr lang="en-US" dirty="0">
                <a:ea typeface="Cambria Math" pitchFamily="18" charset="0"/>
              </a:rPr>
              <a:t>1</a:t>
            </a:r>
            <a:r>
              <a:rPr lang="en-US" dirty="0"/>
              <a:t>,</a:t>
            </a:r>
            <a:r>
              <a:rPr lang="en-US" dirty="0">
                <a:ea typeface="Cambria Math" pitchFamily="18" charset="0"/>
              </a:rPr>
              <a:t>2</a:t>
            </a:r>
            <a:r>
              <a:rPr lang="en-US" dirty="0"/>
              <a:t>,…,</a:t>
            </a:r>
            <a:r>
              <a:rPr lang="en-US" i="1" dirty="0"/>
              <a:t>n</a:t>
            </a:r>
            <a:r>
              <a:rPr lang="en-US" dirty="0"/>
              <a:t>. To form the term </a:t>
            </a:r>
            <a:r>
              <a:rPr lang="en-US" i="1" dirty="0"/>
              <a:t> </a:t>
            </a:r>
            <a:r>
              <a:rPr lang="en-US" i="1" dirty="0" err="1"/>
              <a:t>x</a:t>
            </a:r>
            <a:r>
              <a:rPr lang="en-US" i="1" baseline="30000" dirty="0" err="1"/>
              <a:t>n</a:t>
            </a:r>
            <a:r>
              <a:rPr lang="en-US" baseline="30000" dirty="0" err="1">
                <a:ea typeface="Cambria Math"/>
              </a:rPr>
              <a:t>−</a:t>
            </a:r>
            <a:r>
              <a:rPr lang="en-US" i="1" baseline="30000" dirty="0" err="1"/>
              <a:t>j</a:t>
            </a:r>
            <a:r>
              <a:rPr lang="en-US" i="1" dirty="0" err="1"/>
              <a:t>y</a:t>
            </a:r>
            <a:r>
              <a:rPr lang="en-US" i="1" baseline="30000" dirty="0" err="1"/>
              <a:t>j</a:t>
            </a:r>
            <a:r>
              <a:rPr lang="en-US" dirty="0"/>
              <a:t>, it is necessary to choose  </a:t>
            </a:r>
            <a:r>
              <a:rPr lang="en-US" i="1" dirty="0"/>
              <a:t>n</a:t>
            </a:r>
            <a:r>
              <a:rPr lang="en-US" dirty="0">
                <a:ea typeface="Cambria Math"/>
              </a:rPr>
              <a:t>−</a:t>
            </a:r>
            <a:r>
              <a:rPr lang="en-US" i="1" dirty="0"/>
              <a:t>j</a:t>
            </a:r>
            <a:r>
              <a:rPr lang="en-US" dirty="0"/>
              <a:t>  </a:t>
            </a:r>
            <a:r>
              <a:rPr lang="en-US" i="1" dirty="0" err="1"/>
              <a:t>x</a:t>
            </a:r>
            <a:r>
              <a:rPr lang="en-US" dirty="0" err="1"/>
              <a:t>s</a:t>
            </a:r>
            <a:r>
              <a:rPr lang="en-US" dirty="0"/>
              <a:t> from the </a:t>
            </a:r>
            <a:r>
              <a:rPr lang="en-US" i="1" dirty="0"/>
              <a:t>n</a:t>
            </a:r>
            <a:r>
              <a:rPr lang="en-US" dirty="0"/>
              <a:t> sums. Therefore,  the coefficient of </a:t>
            </a:r>
            <a:r>
              <a:rPr lang="en-US" i="1" dirty="0" err="1"/>
              <a:t>x</a:t>
            </a:r>
            <a:r>
              <a:rPr lang="en-US" i="1" baseline="30000" dirty="0" err="1"/>
              <a:t>n</a:t>
            </a:r>
            <a:r>
              <a:rPr lang="en-US" baseline="30000" dirty="0" err="1">
                <a:ea typeface="Cambria Math"/>
              </a:rPr>
              <a:t>−</a:t>
            </a:r>
            <a:r>
              <a:rPr lang="en-US" i="1" baseline="30000" dirty="0" err="1"/>
              <a:t>j</a:t>
            </a:r>
            <a:r>
              <a:rPr lang="en-US" i="1" dirty="0" err="1"/>
              <a:t>y</a:t>
            </a:r>
            <a:r>
              <a:rPr lang="en-US" i="1" baseline="30000" dirty="0" err="1"/>
              <a:t>j</a:t>
            </a:r>
            <a:r>
              <a:rPr lang="en-US" dirty="0"/>
              <a:t>  is</a:t>
            </a:r>
          </a:p>
        </p:txBody>
      </p:sp>
      <p:graphicFrame>
        <p:nvGraphicFramePr>
          <p:cNvPr id="8" name="Object 5"/>
          <p:cNvGraphicFramePr>
            <a:graphicFrameLocks noChangeAspect="1"/>
          </p:cNvGraphicFramePr>
          <p:nvPr>
            <p:extLst>
              <p:ext uri="{D42A27DB-BD31-4B8C-83A1-F6EECF244321}">
                <p14:modId xmlns:p14="http://schemas.microsoft.com/office/powerpoint/2010/main" val="2123865084"/>
              </p:ext>
            </p:extLst>
          </p:nvPr>
        </p:nvGraphicFramePr>
        <p:xfrm>
          <a:off x="6781800" y="5257800"/>
          <a:ext cx="806450" cy="762000"/>
        </p:xfrm>
        <a:graphic>
          <a:graphicData uri="http://schemas.openxmlformats.org/presentationml/2006/ole">
            <mc:AlternateContent xmlns:mc="http://schemas.openxmlformats.org/markup-compatibility/2006">
              <mc:Choice xmlns:v="urn:schemas-microsoft-com:vml" Requires="v">
                <p:oleObj spid="_x0000_s13531" name="Equation" r:id="rId5" imgW="482400" imgH="457200" progId="Equation.DSMT4">
                  <p:embed/>
                </p:oleObj>
              </mc:Choice>
              <mc:Fallback>
                <p:oleObj name="Equation" r:id="rId5" imgW="482400" imgH="457200" progId="Equation.DSMT4">
                  <p:embed/>
                  <p:pic>
                    <p:nvPicPr>
                      <p:cNvPr id="10" name="Object 3"/>
                      <p:cNvPicPr/>
                      <p:nvPr/>
                    </p:nvPicPr>
                    <p:blipFill>
                      <a:blip r:embed="rId6"/>
                      <a:stretch>
                        <a:fillRect/>
                      </a:stretch>
                    </p:blipFill>
                    <p:spPr>
                      <a:xfrm>
                        <a:off x="6781800" y="5257800"/>
                        <a:ext cx="806450" cy="762000"/>
                      </a:xfrm>
                      <a:prstGeom prst="rect">
                        <a:avLst/>
                      </a:prstGeom>
                    </p:spPr>
                  </p:pic>
                </p:oleObj>
              </mc:Fallback>
            </mc:AlternateContent>
          </a:graphicData>
        </a:graphic>
      </p:graphicFrame>
      <p:sp>
        <p:nvSpPr>
          <p:cNvPr id="5" name="Content Placeholder 6"/>
          <p:cNvSpPr>
            <a:spLocks noGrp="1"/>
          </p:cNvSpPr>
          <p:nvPr>
            <p:ph idx="14"/>
          </p:nvPr>
        </p:nvSpPr>
        <p:spPr>
          <a:xfrm>
            <a:off x="457200" y="5753100"/>
            <a:ext cx="2362200" cy="533400"/>
          </a:xfrm>
        </p:spPr>
        <p:txBody>
          <a:bodyPr/>
          <a:lstStyle/>
          <a:p>
            <a:r>
              <a:rPr lang="en-US" dirty="0"/>
              <a:t>which equals</a:t>
            </a:r>
          </a:p>
        </p:txBody>
      </p:sp>
      <p:graphicFrame>
        <p:nvGraphicFramePr>
          <p:cNvPr id="9" name="Object 7"/>
          <p:cNvGraphicFramePr>
            <a:graphicFrameLocks noChangeAspect="1"/>
          </p:cNvGraphicFramePr>
          <p:nvPr>
            <p:extLst>
              <p:ext uri="{D42A27DB-BD31-4B8C-83A1-F6EECF244321}">
                <p14:modId xmlns:p14="http://schemas.microsoft.com/office/powerpoint/2010/main" val="3264647562"/>
              </p:ext>
            </p:extLst>
          </p:nvPr>
        </p:nvGraphicFramePr>
        <p:xfrm>
          <a:off x="2832100" y="5753100"/>
          <a:ext cx="530225" cy="762000"/>
        </p:xfrm>
        <a:graphic>
          <a:graphicData uri="http://schemas.openxmlformats.org/presentationml/2006/ole">
            <mc:AlternateContent xmlns:mc="http://schemas.openxmlformats.org/markup-compatibility/2006">
              <mc:Choice xmlns:v="urn:schemas-microsoft-com:vml" Requires="v">
                <p:oleObj spid="_x0000_s13532" name="Equation" r:id="rId7" imgW="317160" imgH="457200" progId="Equation.DSMT4">
                  <p:embed/>
                </p:oleObj>
              </mc:Choice>
              <mc:Fallback>
                <p:oleObj name="Equation" r:id="rId7" imgW="317160" imgH="457200" progId="Equation.DSMT4">
                  <p:embed/>
                  <p:pic>
                    <p:nvPicPr>
                      <p:cNvPr id="8" name="Object 3"/>
                      <p:cNvPicPr/>
                      <p:nvPr/>
                    </p:nvPicPr>
                    <p:blipFill>
                      <a:blip r:embed="rId8"/>
                      <a:stretch>
                        <a:fillRect/>
                      </a:stretch>
                    </p:blipFill>
                    <p:spPr>
                      <a:xfrm>
                        <a:off x="2832100" y="5753100"/>
                        <a:ext cx="530225" cy="762000"/>
                      </a:xfrm>
                      <a:prstGeom prst="rect">
                        <a:avLst/>
                      </a:prstGeom>
                    </p:spPr>
                  </p:pic>
                </p:oleObj>
              </mc:Fallback>
            </mc:AlternateContent>
          </a:graphicData>
        </a:graphic>
      </p:graphicFrame>
    </p:spTree>
    <p:extLst>
      <p:ext uri="{BB962C8B-B14F-4D97-AF65-F5344CB8AC3E}">
        <p14:creationId xmlns:p14="http://schemas.microsoft.com/office/powerpoint/2010/main" val="1038734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Binomial Theorem</a:t>
            </a:r>
            <a:endParaRPr lang="en-US" sz="1500" dirty="0"/>
          </a:p>
        </p:txBody>
      </p:sp>
      <p:sp>
        <p:nvSpPr>
          <p:cNvPr id="3" name="Content Placeholder 2"/>
          <p:cNvSpPr>
            <a:spLocks noGrp="1"/>
          </p:cNvSpPr>
          <p:nvPr>
            <p:ph idx="1"/>
          </p:nvPr>
        </p:nvSpPr>
        <p:spPr>
          <a:xfrm>
            <a:off x="457200" y="1295400"/>
            <a:ext cx="8534400" cy="2286000"/>
          </a:xfrm>
        </p:spPr>
        <p:txBody>
          <a:bodyPr/>
          <a:lstStyle/>
          <a:p>
            <a:r>
              <a:rPr lang="en-US" b="1" dirty="0"/>
              <a:t>Example</a:t>
            </a:r>
            <a:r>
              <a:rPr lang="en-US" dirty="0"/>
              <a:t>: What is the coefficient of </a:t>
            </a:r>
            <a:r>
              <a:rPr lang="en-US" i="1" dirty="0"/>
              <a:t>x</a:t>
            </a:r>
            <a:r>
              <a:rPr lang="en-US" baseline="30000" dirty="0">
                <a:ea typeface="Cambria Math" pitchFamily="18" charset="0"/>
              </a:rPr>
              <a:t>12</a:t>
            </a:r>
            <a:r>
              <a:rPr lang="en-US" i="1" dirty="0"/>
              <a:t>y</a:t>
            </a:r>
            <a:r>
              <a:rPr lang="en-US" baseline="30000" dirty="0">
                <a:ea typeface="Cambria Math" pitchFamily="18" charset="0"/>
              </a:rPr>
              <a:t>13</a:t>
            </a:r>
            <a:r>
              <a:rPr lang="en-US" dirty="0"/>
              <a:t> in the expansion of (</a:t>
            </a:r>
            <a:r>
              <a:rPr lang="en-US" dirty="0">
                <a:ea typeface="Cambria Math" pitchFamily="18" charset="0"/>
              </a:rPr>
              <a:t>2</a:t>
            </a:r>
            <a:r>
              <a:rPr lang="en-US" i="1" dirty="0"/>
              <a:t>x</a:t>
            </a:r>
            <a:r>
              <a:rPr lang="en-US" dirty="0"/>
              <a:t> </a:t>
            </a:r>
            <a:r>
              <a:rPr lang="en-US" dirty="0">
                <a:ea typeface="Cambria Math"/>
              </a:rPr>
              <a:t>−</a:t>
            </a:r>
            <a:r>
              <a:rPr lang="en-US" dirty="0"/>
              <a:t> </a:t>
            </a:r>
            <a:r>
              <a:rPr lang="en-US" dirty="0">
                <a:ea typeface="Cambria Math" pitchFamily="18" charset="0"/>
              </a:rPr>
              <a:t>3</a:t>
            </a:r>
            <a:r>
              <a:rPr lang="en-US" i="1" dirty="0"/>
              <a:t>y</a:t>
            </a:r>
            <a:r>
              <a:rPr lang="en-US" dirty="0"/>
              <a:t>)</a:t>
            </a:r>
            <a:r>
              <a:rPr lang="en-US" baseline="30000" dirty="0">
                <a:ea typeface="Cambria Math" pitchFamily="18" charset="0"/>
              </a:rPr>
              <a:t>25</a:t>
            </a:r>
            <a:r>
              <a:rPr lang="en-US" dirty="0"/>
              <a:t>?</a:t>
            </a:r>
          </a:p>
          <a:p>
            <a:r>
              <a:rPr lang="en-US" b="1" dirty="0"/>
              <a:t>Solution</a:t>
            </a:r>
            <a:r>
              <a:rPr lang="en-US" dirty="0"/>
              <a:t>: We view the expression as (</a:t>
            </a:r>
            <a:r>
              <a:rPr lang="en-US" dirty="0">
                <a:ea typeface="Cambria Math" pitchFamily="18" charset="0"/>
              </a:rPr>
              <a:t>2</a:t>
            </a:r>
            <a:r>
              <a:rPr lang="en-US" i="1" dirty="0"/>
              <a:t>x</a:t>
            </a:r>
            <a:r>
              <a:rPr lang="en-US" dirty="0"/>
              <a:t> +(</a:t>
            </a:r>
            <a:r>
              <a:rPr lang="en-US" dirty="0">
                <a:ea typeface="Cambria Math"/>
              </a:rPr>
              <a:t>−</a:t>
            </a:r>
            <a:r>
              <a:rPr lang="en-US" dirty="0">
                <a:ea typeface="Cambria Math" pitchFamily="18" charset="0"/>
              </a:rPr>
              <a:t>3</a:t>
            </a:r>
            <a:r>
              <a:rPr lang="en-US" i="1" dirty="0"/>
              <a:t>y)</a:t>
            </a:r>
            <a:r>
              <a:rPr lang="en-US" dirty="0"/>
              <a:t>)</a:t>
            </a:r>
            <a:r>
              <a:rPr lang="en-US" baseline="30000" dirty="0">
                <a:ea typeface="Cambria Math" pitchFamily="18" charset="0"/>
              </a:rPr>
              <a:t>25</a:t>
            </a:r>
            <a:r>
              <a:rPr lang="en-US" dirty="0"/>
              <a:t>. By the binomial theorem</a:t>
            </a:r>
          </a:p>
        </p:txBody>
      </p:sp>
      <p:graphicFrame>
        <p:nvGraphicFramePr>
          <p:cNvPr id="11" name="Object 3"/>
          <p:cNvGraphicFramePr>
            <a:graphicFrameLocks noChangeAspect="1"/>
          </p:cNvGraphicFramePr>
          <p:nvPr>
            <p:extLst>
              <p:ext uri="{D42A27DB-BD31-4B8C-83A1-F6EECF244321}">
                <p14:modId xmlns:p14="http://schemas.microsoft.com/office/powerpoint/2010/main" val="1300638895"/>
              </p:ext>
            </p:extLst>
          </p:nvPr>
        </p:nvGraphicFramePr>
        <p:xfrm>
          <a:off x="2533650" y="3698875"/>
          <a:ext cx="4075113" cy="762000"/>
        </p:xfrm>
        <a:graphic>
          <a:graphicData uri="http://schemas.openxmlformats.org/presentationml/2006/ole">
            <mc:AlternateContent xmlns:mc="http://schemas.openxmlformats.org/markup-compatibility/2006">
              <mc:Choice xmlns:v="urn:schemas-microsoft-com:vml" Requires="v">
                <p:oleObj spid="_x0000_s14476" name="Equation" r:id="rId3" imgW="2438280" imgH="457200" progId="Equation.DSMT4">
                  <p:embed/>
                </p:oleObj>
              </mc:Choice>
              <mc:Fallback>
                <p:oleObj name="Equation" r:id="rId3" imgW="2438280" imgH="457200" progId="Equation.DSMT4">
                  <p:embed/>
                  <p:pic>
                    <p:nvPicPr>
                      <p:cNvPr id="10" name="Object 3"/>
                      <p:cNvPicPr/>
                      <p:nvPr/>
                    </p:nvPicPr>
                    <p:blipFill>
                      <a:blip r:embed="rId4"/>
                      <a:stretch>
                        <a:fillRect/>
                      </a:stretch>
                    </p:blipFill>
                    <p:spPr>
                      <a:xfrm>
                        <a:off x="2533650" y="3698875"/>
                        <a:ext cx="4075113" cy="762000"/>
                      </a:xfrm>
                      <a:prstGeom prst="rect">
                        <a:avLst/>
                      </a:prstGeom>
                    </p:spPr>
                  </p:pic>
                </p:oleObj>
              </mc:Fallback>
            </mc:AlternateContent>
          </a:graphicData>
        </a:graphic>
      </p:graphicFrame>
      <p:sp>
        <p:nvSpPr>
          <p:cNvPr id="4" name="Content Placeholder 4"/>
          <p:cNvSpPr>
            <a:spLocks noGrp="1"/>
          </p:cNvSpPr>
          <p:nvPr>
            <p:ph idx="13"/>
          </p:nvPr>
        </p:nvSpPr>
        <p:spPr>
          <a:xfrm>
            <a:off x="457200" y="4578350"/>
            <a:ext cx="8229600" cy="1026242"/>
          </a:xfrm>
        </p:spPr>
        <p:txBody>
          <a:bodyPr/>
          <a:lstStyle/>
          <a:p>
            <a:r>
              <a:rPr lang="en-US" dirty="0">
                <a:ea typeface="Cambria Math" pitchFamily="18" charset="0"/>
              </a:rPr>
              <a:t>Consequently, the coefficient of </a:t>
            </a:r>
            <a:r>
              <a:rPr lang="en-US" i="1" dirty="0">
                <a:ea typeface="Cambria Math" pitchFamily="18" charset="0"/>
              </a:rPr>
              <a:t>x</a:t>
            </a:r>
            <a:r>
              <a:rPr lang="en-US" baseline="30000" dirty="0">
                <a:ea typeface="Cambria Math" pitchFamily="18" charset="0"/>
              </a:rPr>
              <a:t>12</a:t>
            </a:r>
            <a:r>
              <a:rPr lang="en-US" i="1" dirty="0">
                <a:ea typeface="Cambria Math" pitchFamily="18" charset="0"/>
              </a:rPr>
              <a:t>y</a:t>
            </a:r>
            <a:r>
              <a:rPr lang="en-US" baseline="30000" dirty="0">
                <a:ea typeface="Cambria Math" pitchFamily="18" charset="0"/>
              </a:rPr>
              <a:t>13</a:t>
            </a:r>
            <a:r>
              <a:rPr lang="en-US" dirty="0">
                <a:ea typeface="Cambria Math" pitchFamily="18" charset="0"/>
              </a:rPr>
              <a:t> in the expansion is obtained when </a:t>
            </a:r>
            <a:r>
              <a:rPr lang="en-US" i="1" dirty="0">
                <a:ea typeface="Cambria Math" pitchFamily="18" charset="0"/>
              </a:rPr>
              <a:t>j</a:t>
            </a:r>
            <a:r>
              <a:rPr lang="en-US" dirty="0">
                <a:ea typeface="Cambria Math" pitchFamily="18" charset="0"/>
              </a:rPr>
              <a:t> = 13.</a:t>
            </a:r>
            <a:endParaRPr lang="en-US" dirty="0"/>
          </a:p>
        </p:txBody>
      </p:sp>
      <p:graphicFrame>
        <p:nvGraphicFramePr>
          <p:cNvPr id="12" name="Object 5"/>
          <p:cNvGraphicFramePr>
            <a:graphicFrameLocks noChangeAspect="1"/>
          </p:cNvGraphicFramePr>
          <p:nvPr>
            <p:extLst>
              <p:ext uri="{D42A27DB-BD31-4B8C-83A1-F6EECF244321}">
                <p14:modId xmlns:p14="http://schemas.microsoft.com/office/powerpoint/2010/main" val="3497586669"/>
              </p:ext>
            </p:extLst>
          </p:nvPr>
        </p:nvGraphicFramePr>
        <p:xfrm>
          <a:off x="3044825" y="5761038"/>
          <a:ext cx="3055938" cy="762000"/>
        </p:xfrm>
        <a:graphic>
          <a:graphicData uri="http://schemas.openxmlformats.org/presentationml/2006/ole">
            <mc:AlternateContent xmlns:mc="http://schemas.openxmlformats.org/markup-compatibility/2006">
              <mc:Choice xmlns:v="urn:schemas-microsoft-com:vml" Requires="v">
                <p:oleObj spid="_x0000_s14477" name="Equation" r:id="rId5" imgW="1828800" imgH="457200" progId="Equation.DSMT4">
                  <p:embed/>
                </p:oleObj>
              </mc:Choice>
              <mc:Fallback>
                <p:oleObj name="Equation" r:id="rId5" imgW="1828800" imgH="457200" progId="Equation.DSMT4">
                  <p:embed/>
                  <p:pic>
                    <p:nvPicPr>
                      <p:cNvPr id="11" name="Object 3"/>
                      <p:cNvPicPr/>
                      <p:nvPr/>
                    </p:nvPicPr>
                    <p:blipFill>
                      <a:blip r:embed="rId6"/>
                      <a:stretch>
                        <a:fillRect/>
                      </a:stretch>
                    </p:blipFill>
                    <p:spPr>
                      <a:xfrm>
                        <a:off x="3044825" y="5761038"/>
                        <a:ext cx="3055938" cy="762000"/>
                      </a:xfrm>
                      <a:prstGeom prst="rect">
                        <a:avLst/>
                      </a:prstGeom>
                    </p:spPr>
                  </p:pic>
                </p:oleObj>
              </mc:Fallback>
            </mc:AlternateContent>
          </a:graphicData>
        </a:graphic>
      </p:graphicFrame>
    </p:spTree>
    <p:extLst>
      <p:ext uri="{BB962C8B-B14F-4D97-AF65-F5344CB8AC3E}">
        <p14:creationId xmlns:p14="http://schemas.microsoft.com/office/powerpoint/2010/main" val="4113590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Useful Identity</a:t>
            </a:r>
            <a:endParaRPr lang="en-US" sz="1500" dirty="0"/>
          </a:p>
        </p:txBody>
      </p:sp>
      <p:sp>
        <p:nvSpPr>
          <p:cNvPr id="19" name="Content Placeholder 2"/>
          <p:cNvSpPr>
            <a:spLocks noGrp="1"/>
          </p:cNvSpPr>
          <p:nvPr>
            <p:ph idx="1"/>
          </p:nvPr>
        </p:nvSpPr>
        <p:spPr>
          <a:xfrm>
            <a:off x="457200" y="1295401"/>
            <a:ext cx="3581400" cy="473612"/>
          </a:xfrm>
        </p:spPr>
        <p:txBody>
          <a:bodyPr/>
          <a:lstStyle/>
          <a:p>
            <a:r>
              <a:rPr lang="en-US" sz="2800" b="1" dirty="0"/>
              <a:t>Corollary </a:t>
            </a:r>
            <a:r>
              <a:rPr lang="en-US" sz="2800" b="1" dirty="0">
                <a:ea typeface="Cambria Math" pitchFamily="18" charset="0"/>
              </a:rPr>
              <a:t>1</a:t>
            </a:r>
            <a:r>
              <a:rPr lang="en-US" sz="2800" dirty="0"/>
              <a:t>: With </a:t>
            </a:r>
            <a:r>
              <a:rPr lang="en-US" sz="2800" i="1" dirty="0"/>
              <a:t>n</a:t>
            </a:r>
            <a:r>
              <a:rPr lang="en-US" sz="2800" dirty="0"/>
              <a:t> </a:t>
            </a:r>
            <a:r>
              <a:rPr lang="en-US" sz="2800" dirty="0">
                <a:ea typeface="Cambria Math"/>
              </a:rPr>
              <a:t>≥</a:t>
            </a:r>
            <a:r>
              <a:rPr lang="en-US" sz="2800" dirty="0">
                <a:ea typeface="Cambria Math" pitchFamily="18" charset="0"/>
              </a:rPr>
              <a:t>0,</a:t>
            </a:r>
            <a:endParaRPr lang="en-US" sz="2800" dirty="0"/>
          </a:p>
        </p:txBody>
      </p:sp>
      <p:graphicFrame>
        <p:nvGraphicFramePr>
          <p:cNvPr id="21" name="Object 3"/>
          <p:cNvGraphicFramePr>
            <a:graphicFrameLocks noChangeAspect="1"/>
          </p:cNvGraphicFramePr>
          <p:nvPr>
            <p:extLst>
              <p:ext uri="{D42A27DB-BD31-4B8C-83A1-F6EECF244321}">
                <p14:modId xmlns:p14="http://schemas.microsoft.com/office/powerpoint/2010/main" val="1340368290"/>
              </p:ext>
            </p:extLst>
          </p:nvPr>
        </p:nvGraphicFramePr>
        <p:xfrm>
          <a:off x="3953510" y="1185672"/>
          <a:ext cx="1325880" cy="795528"/>
        </p:xfrm>
        <a:graphic>
          <a:graphicData uri="http://schemas.openxmlformats.org/presentationml/2006/ole">
            <mc:AlternateContent xmlns:mc="http://schemas.openxmlformats.org/markup-compatibility/2006">
              <mc:Choice xmlns:v="urn:schemas-microsoft-com:vml" Requires="v">
                <p:oleObj spid="_x0000_s15932" name="Equation" r:id="rId3" imgW="761760" imgH="457200" progId="Equation.DSMT4">
                  <p:embed/>
                </p:oleObj>
              </mc:Choice>
              <mc:Fallback>
                <p:oleObj name="Equation" r:id="rId3" imgW="761760" imgH="457200" progId="Equation.DSMT4">
                  <p:embed/>
                  <p:pic>
                    <p:nvPicPr>
                      <p:cNvPr id="0" name=""/>
                      <p:cNvPicPr/>
                      <p:nvPr/>
                    </p:nvPicPr>
                    <p:blipFill>
                      <a:blip r:embed="rId4"/>
                      <a:stretch>
                        <a:fillRect/>
                      </a:stretch>
                    </p:blipFill>
                    <p:spPr>
                      <a:xfrm>
                        <a:off x="3953510" y="1185672"/>
                        <a:ext cx="1325880" cy="795528"/>
                      </a:xfrm>
                      <a:prstGeom prst="rect">
                        <a:avLst/>
                      </a:prstGeom>
                    </p:spPr>
                  </p:pic>
                </p:oleObj>
              </mc:Fallback>
            </mc:AlternateContent>
          </a:graphicData>
        </a:graphic>
      </p:graphicFrame>
      <p:sp>
        <p:nvSpPr>
          <p:cNvPr id="20" name="Content Placeholder 4"/>
          <p:cNvSpPr>
            <a:spLocks noGrp="1"/>
          </p:cNvSpPr>
          <p:nvPr>
            <p:ph idx="13"/>
          </p:nvPr>
        </p:nvSpPr>
        <p:spPr>
          <a:xfrm>
            <a:off x="457200" y="1905000"/>
            <a:ext cx="8305800" cy="865114"/>
          </a:xfrm>
        </p:spPr>
        <p:txBody>
          <a:bodyPr/>
          <a:lstStyle/>
          <a:p>
            <a:r>
              <a:rPr lang="en-US" sz="2800" b="1" dirty="0"/>
              <a:t>Proof</a:t>
            </a:r>
            <a:r>
              <a:rPr lang="en-US" sz="2800" dirty="0"/>
              <a:t> (</a:t>
            </a:r>
            <a:r>
              <a:rPr lang="en-US" sz="2800" i="1" dirty="0"/>
              <a:t>using binomial theorem</a:t>
            </a:r>
            <a:r>
              <a:rPr lang="en-US" sz="2800" dirty="0"/>
              <a:t>): With </a:t>
            </a:r>
            <a:r>
              <a:rPr lang="en-US" sz="2800" i="1" dirty="0"/>
              <a:t>x</a:t>
            </a:r>
            <a:r>
              <a:rPr lang="en-US" sz="2800" dirty="0"/>
              <a:t> = </a:t>
            </a:r>
            <a:r>
              <a:rPr lang="en-US" sz="2800" dirty="0">
                <a:ea typeface="Cambria Math" pitchFamily="18" charset="0"/>
              </a:rPr>
              <a:t>1</a:t>
            </a:r>
            <a:r>
              <a:rPr lang="en-US" sz="2800" dirty="0"/>
              <a:t> and </a:t>
            </a:r>
            <a:r>
              <a:rPr lang="en-US" sz="2800" i="1" dirty="0"/>
              <a:t>y</a:t>
            </a:r>
            <a:r>
              <a:rPr lang="en-US" sz="2800" dirty="0"/>
              <a:t> = </a:t>
            </a:r>
            <a:r>
              <a:rPr lang="en-US" sz="2800" dirty="0">
                <a:ea typeface="Cambria Math" pitchFamily="18" charset="0"/>
              </a:rPr>
              <a:t>1</a:t>
            </a:r>
            <a:r>
              <a:rPr lang="en-US" sz="2800" dirty="0"/>
              <a:t>, from the binomial theorem we see that:</a:t>
            </a:r>
          </a:p>
        </p:txBody>
      </p:sp>
      <p:graphicFrame>
        <p:nvGraphicFramePr>
          <p:cNvPr id="28" name="Object 5"/>
          <p:cNvGraphicFramePr>
            <a:graphicFrameLocks noChangeAspect="1"/>
          </p:cNvGraphicFramePr>
          <p:nvPr>
            <p:extLst>
              <p:ext uri="{D42A27DB-BD31-4B8C-83A1-F6EECF244321}">
                <p14:modId xmlns:p14="http://schemas.microsoft.com/office/powerpoint/2010/main" val="3231620107"/>
              </p:ext>
            </p:extLst>
          </p:nvPr>
        </p:nvGraphicFramePr>
        <p:xfrm>
          <a:off x="2550319" y="2786063"/>
          <a:ext cx="4043363" cy="795337"/>
        </p:xfrm>
        <a:graphic>
          <a:graphicData uri="http://schemas.openxmlformats.org/presentationml/2006/ole">
            <mc:AlternateContent xmlns:mc="http://schemas.openxmlformats.org/markup-compatibility/2006">
              <mc:Choice xmlns:v="urn:schemas-microsoft-com:vml" Requires="v">
                <p:oleObj spid="_x0000_s15933" name="Equation" r:id="rId5" imgW="2323800" imgH="457200" progId="Equation.DSMT4">
                  <p:embed/>
                </p:oleObj>
              </mc:Choice>
              <mc:Fallback>
                <p:oleObj name="Equation" r:id="rId5" imgW="2323800" imgH="457200" progId="Equation.DSMT4">
                  <p:embed/>
                  <p:pic>
                    <p:nvPicPr>
                      <p:cNvPr id="21" name="Object 20"/>
                      <p:cNvPicPr/>
                      <p:nvPr/>
                    </p:nvPicPr>
                    <p:blipFill>
                      <a:blip r:embed="rId6"/>
                      <a:stretch>
                        <a:fillRect/>
                      </a:stretch>
                    </p:blipFill>
                    <p:spPr>
                      <a:xfrm>
                        <a:off x="2550319" y="2786063"/>
                        <a:ext cx="4043363" cy="795337"/>
                      </a:xfrm>
                      <a:prstGeom prst="rect">
                        <a:avLst/>
                      </a:prstGeom>
                    </p:spPr>
                  </p:pic>
                </p:oleObj>
              </mc:Fallback>
            </mc:AlternateContent>
          </a:graphicData>
        </a:graphic>
      </p:graphicFrame>
      <p:sp>
        <p:nvSpPr>
          <p:cNvPr id="5" name="Content Placeholder 6"/>
          <p:cNvSpPr>
            <a:spLocks noGrp="1"/>
          </p:cNvSpPr>
          <p:nvPr>
            <p:ph idx="14"/>
          </p:nvPr>
        </p:nvSpPr>
        <p:spPr>
          <a:xfrm>
            <a:off x="457200" y="3504564"/>
            <a:ext cx="8305800" cy="897646"/>
          </a:xfrm>
        </p:spPr>
        <p:txBody>
          <a:bodyPr/>
          <a:lstStyle/>
          <a:p>
            <a:r>
              <a:rPr lang="en-US" sz="2800" b="1" dirty="0"/>
              <a:t>Proof</a:t>
            </a:r>
            <a:r>
              <a:rPr lang="en-US" sz="2800" dirty="0"/>
              <a:t> (</a:t>
            </a:r>
            <a:r>
              <a:rPr lang="en-US" sz="2800" i="1" dirty="0"/>
              <a:t>combinatorial</a:t>
            </a:r>
            <a:r>
              <a:rPr lang="en-US" sz="2800" dirty="0"/>
              <a:t>): Consider the subsets of a set with </a:t>
            </a:r>
            <a:r>
              <a:rPr lang="en-US" sz="2800" i="1" dirty="0"/>
              <a:t>n</a:t>
            </a:r>
            <a:r>
              <a:rPr lang="en-US" sz="2800" dirty="0"/>
              <a:t> elements. There are</a:t>
            </a:r>
          </a:p>
        </p:txBody>
      </p:sp>
      <p:graphicFrame>
        <p:nvGraphicFramePr>
          <p:cNvPr id="22" name="Object 7"/>
          <p:cNvGraphicFramePr>
            <a:graphicFrameLocks noChangeAspect="1"/>
          </p:cNvGraphicFramePr>
          <p:nvPr>
            <p:extLst>
              <p:ext uri="{D42A27DB-BD31-4B8C-83A1-F6EECF244321}">
                <p14:modId xmlns:p14="http://schemas.microsoft.com/office/powerpoint/2010/main" val="1438321558"/>
              </p:ext>
            </p:extLst>
          </p:nvPr>
        </p:nvGraphicFramePr>
        <p:xfrm>
          <a:off x="4480560" y="3965208"/>
          <a:ext cx="348428" cy="568862"/>
        </p:xfrm>
        <a:graphic>
          <a:graphicData uri="http://schemas.openxmlformats.org/presentationml/2006/ole">
            <mc:AlternateContent xmlns:mc="http://schemas.openxmlformats.org/markup-compatibility/2006">
              <mc:Choice xmlns:v="urn:schemas-microsoft-com:vml" Requires="v">
                <p:oleObj spid="_x0000_s15934" name="Equation" r:id="rId7" imgW="279360" imgH="457200" progId="Equation.DSMT4">
                  <p:embed/>
                </p:oleObj>
              </mc:Choice>
              <mc:Fallback>
                <p:oleObj name="Equation" r:id="rId7" imgW="279360" imgH="457200" progId="Equation.DSMT4">
                  <p:embed/>
                  <p:pic>
                    <p:nvPicPr>
                      <p:cNvPr id="9" name="Object 7"/>
                      <p:cNvPicPr/>
                      <p:nvPr/>
                    </p:nvPicPr>
                    <p:blipFill>
                      <a:blip r:embed="rId8"/>
                      <a:stretch>
                        <a:fillRect/>
                      </a:stretch>
                    </p:blipFill>
                    <p:spPr>
                      <a:xfrm>
                        <a:off x="4480560" y="3965208"/>
                        <a:ext cx="348428" cy="568862"/>
                      </a:xfrm>
                      <a:prstGeom prst="rect">
                        <a:avLst/>
                      </a:prstGeom>
                    </p:spPr>
                  </p:pic>
                </p:oleObj>
              </mc:Fallback>
            </mc:AlternateContent>
          </a:graphicData>
        </a:graphic>
      </p:graphicFrame>
      <p:sp>
        <p:nvSpPr>
          <p:cNvPr id="6" name="Content Placeholder 8"/>
          <p:cNvSpPr>
            <a:spLocks noGrp="1"/>
          </p:cNvSpPr>
          <p:nvPr>
            <p:ph idx="15"/>
          </p:nvPr>
        </p:nvSpPr>
        <p:spPr>
          <a:xfrm>
            <a:off x="4785360" y="3946095"/>
            <a:ext cx="4206240" cy="498622"/>
          </a:xfrm>
        </p:spPr>
        <p:txBody>
          <a:bodyPr/>
          <a:lstStyle/>
          <a:p>
            <a:r>
              <a:rPr lang="en-US" sz="2800" dirty="0"/>
              <a:t>subsets with zero elements,</a:t>
            </a:r>
          </a:p>
        </p:txBody>
      </p:sp>
      <p:graphicFrame>
        <p:nvGraphicFramePr>
          <p:cNvPr id="23" name="Object 9"/>
          <p:cNvGraphicFramePr>
            <a:graphicFrameLocks noChangeAspect="1"/>
          </p:cNvGraphicFramePr>
          <p:nvPr>
            <p:extLst>
              <p:ext uri="{D42A27DB-BD31-4B8C-83A1-F6EECF244321}">
                <p14:modId xmlns:p14="http://schemas.microsoft.com/office/powerpoint/2010/main" val="3778000286"/>
              </p:ext>
            </p:extLst>
          </p:nvPr>
        </p:nvGraphicFramePr>
        <p:xfrm>
          <a:off x="546548" y="4429124"/>
          <a:ext cx="348428" cy="568862"/>
        </p:xfrm>
        <a:graphic>
          <a:graphicData uri="http://schemas.openxmlformats.org/presentationml/2006/ole">
            <mc:AlternateContent xmlns:mc="http://schemas.openxmlformats.org/markup-compatibility/2006">
              <mc:Choice xmlns:v="urn:schemas-microsoft-com:vml" Requires="v">
                <p:oleObj spid="_x0000_s15935" name="Equation" r:id="rId9" imgW="279360" imgH="457200" progId="Equation.DSMT4">
                  <p:embed/>
                </p:oleObj>
              </mc:Choice>
              <mc:Fallback>
                <p:oleObj name="Equation" r:id="rId9" imgW="279360" imgH="457200" progId="Equation.DSMT4">
                  <p:embed/>
                  <p:pic>
                    <p:nvPicPr>
                      <p:cNvPr id="22" name="Object 7"/>
                      <p:cNvPicPr/>
                      <p:nvPr/>
                    </p:nvPicPr>
                    <p:blipFill>
                      <a:blip r:embed="rId10"/>
                      <a:stretch>
                        <a:fillRect/>
                      </a:stretch>
                    </p:blipFill>
                    <p:spPr>
                      <a:xfrm>
                        <a:off x="546548" y="4429124"/>
                        <a:ext cx="348428" cy="568862"/>
                      </a:xfrm>
                      <a:prstGeom prst="rect">
                        <a:avLst/>
                      </a:prstGeom>
                    </p:spPr>
                  </p:pic>
                </p:oleObj>
              </mc:Fallback>
            </mc:AlternateContent>
          </a:graphicData>
        </a:graphic>
      </p:graphicFrame>
      <p:sp>
        <p:nvSpPr>
          <p:cNvPr id="7" name="Content Placeholder 10"/>
          <p:cNvSpPr>
            <a:spLocks noGrp="1"/>
          </p:cNvSpPr>
          <p:nvPr>
            <p:ph idx="16"/>
          </p:nvPr>
        </p:nvSpPr>
        <p:spPr>
          <a:xfrm>
            <a:off x="894976" y="4447050"/>
            <a:ext cx="2838824" cy="478692"/>
          </a:xfrm>
        </p:spPr>
        <p:txBody>
          <a:bodyPr/>
          <a:lstStyle/>
          <a:p>
            <a:r>
              <a:rPr lang="en-US" sz="2800" dirty="0"/>
              <a:t>with one element,</a:t>
            </a:r>
          </a:p>
        </p:txBody>
      </p:sp>
      <p:graphicFrame>
        <p:nvGraphicFramePr>
          <p:cNvPr id="24" name="Object 11"/>
          <p:cNvGraphicFramePr>
            <a:graphicFrameLocks noChangeAspect="1"/>
          </p:cNvGraphicFramePr>
          <p:nvPr>
            <p:extLst>
              <p:ext uri="{D42A27DB-BD31-4B8C-83A1-F6EECF244321}">
                <p14:modId xmlns:p14="http://schemas.microsoft.com/office/powerpoint/2010/main" val="3966847876"/>
              </p:ext>
            </p:extLst>
          </p:nvPr>
        </p:nvGraphicFramePr>
        <p:xfrm>
          <a:off x="3690172" y="4454524"/>
          <a:ext cx="348428" cy="568862"/>
        </p:xfrm>
        <a:graphic>
          <a:graphicData uri="http://schemas.openxmlformats.org/presentationml/2006/ole">
            <mc:AlternateContent xmlns:mc="http://schemas.openxmlformats.org/markup-compatibility/2006">
              <mc:Choice xmlns:v="urn:schemas-microsoft-com:vml" Requires="v">
                <p:oleObj spid="_x0000_s15936" name="Equation" r:id="rId11" imgW="279360" imgH="457200" progId="Equation.DSMT4">
                  <p:embed/>
                </p:oleObj>
              </mc:Choice>
              <mc:Fallback>
                <p:oleObj name="Equation" r:id="rId11" imgW="279360" imgH="457200" progId="Equation.DSMT4">
                  <p:embed/>
                  <p:pic>
                    <p:nvPicPr>
                      <p:cNvPr id="23" name="Object 7"/>
                      <p:cNvPicPr/>
                      <p:nvPr/>
                    </p:nvPicPr>
                    <p:blipFill>
                      <a:blip r:embed="rId12"/>
                      <a:stretch>
                        <a:fillRect/>
                      </a:stretch>
                    </p:blipFill>
                    <p:spPr>
                      <a:xfrm>
                        <a:off x="3690172" y="4454524"/>
                        <a:ext cx="348428" cy="568862"/>
                      </a:xfrm>
                      <a:prstGeom prst="rect">
                        <a:avLst/>
                      </a:prstGeom>
                    </p:spPr>
                  </p:pic>
                </p:oleObj>
              </mc:Fallback>
            </mc:AlternateContent>
          </a:graphicData>
        </a:graphic>
      </p:graphicFrame>
      <p:sp>
        <p:nvSpPr>
          <p:cNvPr id="8" name="Content Placeholder 12"/>
          <p:cNvSpPr>
            <a:spLocks noGrp="1"/>
          </p:cNvSpPr>
          <p:nvPr>
            <p:ph idx="17"/>
          </p:nvPr>
        </p:nvSpPr>
        <p:spPr>
          <a:xfrm>
            <a:off x="4038600" y="4454524"/>
            <a:ext cx="4038600" cy="493932"/>
          </a:xfrm>
        </p:spPr>
        <p:txBody>
          <a:bodyPr/>
          <a:lstStyle/>
          <a:p>
            <a:r>
              <a:rPr lang="en-US" sz="2800" dirty="0"/>
              <a:t>with two elements, …, and</a:t>
            </a:r>
          </a:p>
        </p:txBody>
      </p:sp>
      <p:graphicFrame>
        <p:nvGraphicFramePr>
          <p:cNvPr id="25" name="Object 13"/>
          <p:cNvGraphicFramePr>
            <a:graphicFrameLocks noChangeAspect="1"/>
          </p:cNvGraphicFramePr>
          <p:nvPr>
            <p:extLst>
              <p:ext uri="{D42A27DB-BD31-4B8C-83A1-F6EECF244321}">
                <p14:modId xmlns:p14="http://schemas.microsoft.com/office/powerpoint/2010/main" val="858752666"/>
              </p:ext>
            </p:extLst>
          </p:nvPr>
        </p:nvGraphicFramePr>
        <p:xfrm>
          <a:off x="8033572" y="4429124"/>
          <a:ext cx="348428" cy="568862"/>
        </p:xfrm>
        <a:graphic>
          <a:graphicData uri="http://schemas.openxmlformats.org/presentationml/2006/ole">
            <mc:AlternateContent xmlns:mc="http://schemas.openxmlformats.org/markup-compatibility/2006">
              <mc:Choice xmlns:v="urn:schemas-microsoft-com:vml" Requires="v">
                <p:oleObj spid="_x0000_s15937" name="Equation" r:id="rId13" imgW="279360" imgH="457200" progId="Equation.DSMT4">
                  <p:embed/>
                </p:oleObj>
              </mc:Choice>
              <mc:Fallback>
                <p:oleObj name="Equation" r:id="rId13" imgW="279360" imgH="457200" progId="Equation.DSMT4">
                  <p:embed/>
                  <p:pic>
                    <p:nvPicPr>
                      <p:cNvPr id="24" name="Object 7"/>
                      <p:cNvPicPr/>
                      <p:nvPr/>
                    </p:nvPicPr>
                    <p:blipFill>
                      <a:blip r:embed="rId14"/>
                      <a:stretch>
                        <a:fillRect/>
                      </a:stretch>
                    </p:blipFill>
                    <p:spPr>
                      <a:xfrm>
                        <a:off x="8033572" y="4429124"/>
                        <a:ext cx="348428" cy="568862"/>
                      </a:xfrm>
                      <a:prstGeom prst="rect">
                        <a:avLst/>
                      </a:prstGeom>
                    </p:spPr>
                  </p:pic>
                </p:oleObj>
              </mc:Fallback>
            </mc:AlternateContent>
          </a:graphicData>
        </a:graphic>
      </p:graphicFrame>
      <p:sp>
        <p:nvSpPr>
          <p:cNvPr id="10" name="Content Placeholder 14"/>
          <p:cNvSpPr>
            <a:spLocks noGrp="1"/>
          </p:cNvSpPr>
          <p:nvPr>
            <p:ph idx="20"/>
          </p:nvPr>
        </p:nvSpPr>
        <p:spPr>
          <a:xfrm>
            <a:off x="457200" y="5030860"/>
            <a:ext cx="6553200" cy="496204"/>
          </a:xfrm>
        </p:spPr>
        <p:txBody>
          <a:bodyPr/>
          <a:lstStyle/>
          <a:p>
            <a:r>
              <a:rPr lang="en-US" sz="2800" dirty="0"/>
              <a:t>with </a:t>
            </a:r>
            <a:r>
              <a:rPr lang="en-US" sz="2800" i="1" dirty="0"/>
              <a:t>n</a:t>
            </a:r>
            <a:r>
              <a:rPr lang="en-US" sz="2800" dirty="0"/>
              <a:t> elements. Therefore the total is</a:t>
            </a:r>
          </a:p>
        </p:txBody>
      </p:sp>
      <p:graphicFrame>
        <p:nvGraphicFramePr>
          <p:cNvPr id="26" name="Object 15"/>
          <p:cNvGraphicFramePr>
            <a:graphicFrameLocks noChangeAspect="1"/>
          </p:cNvGraphicFramePr>
          <p:nvPr>
            <p:extLst>
              <p:ext uri="{D42A27DB-BD31-4B8C-83A1-F6EECF244321}">
                <p14:modId xmlns:p14="http://schemas.microsoft.com/office/powerpoint/2010/main" val="3604094563"/>
              </p:ext>
            </p:extLst>
          </p:nvPr>
        </p:nvGraphicFramePr>
        <p:xfrm>
          <a:off x="6230938" y="4961047"/>
          <a:ext cx="841375" cy="795338"/>
        </p:xfrm>
        <a:graphic>
          <a:graphicData uri="http://schemas.openxmlformats.org/presentationml/2006/ole">
            <mc:AlternateContent xmlns:mc="http://schemas.openxmlformats.org/markup-compatibility/2006">
              <mc:Choice xmlns:v="urn:schemas-microsoft-com:vml" Requires="v">
                <p:oleObj spid="_x0000_s15938" name="Equation" r:id="rId15" imgW="482400" imgH="457200" progId="Equation.DSMT4">
                  <p:embed/>
                </p:oleObj>
              </mc:Choice>
              <mc:Fallback>
                <p:oleObj name="Equation" r:id="rId15" imgW="482400" imgH="457200" progId="Equation.DSMT4">
                  <p:embed/>
                  <p:pic>
                    <p:nvPicPr>
                      <p:cNvPr id="21" name="Object 20"/>
                      <p:cNvPicPr/>
                      <p:nvPr/>
                    </p:nvPicPr>
                    <p:blipFill>
                      <a:blip r:embed="rId16"/>
                      <a:stretch>
                        <a:fillRect/>
                      </a:stretch>
                    </p:blipFill>
                    <p:spPr>
                      <a:xfrm>
                        <a:off x="6230938" y="4961047"/>
                        <a:ext cx="841375" cy="795338"/>
                      </a:xfrm>
                      <a:prstGeom prst="rect">
                        <a:avLst/>
                      </a:prstGeom>
                    </p:spPr>
                  </p:pic>
                </p:oleObj>
              </mc:Fallback>
            </mc:AlternateContent>
          </a:graphicData>
        </a:graphic>
      </p:graphicFrame>
      <p:sp>
        <p:nvSpPr>
          <p:cNvPr id="13" name="Content Placeholder 16"/>
          <p:cNvSpPr>
            <a:spLocks noGrp="1"/>
          </p:cNvSpPr>
          <p:nvPr>
            <p:ph idx="21"/>
          </p:nvPr>
        </p:nvSpPr>
        <p:spPr>
          <a:xfrm>
            <a:off x="469900" y="5572124"/>
            <a:ext cx="8293100" cy="904240"/>
          </a:xfrm>
        </p:spPr>
        <p:txBody>
          <a:bodyPr/>
          <a:lstStyle/>
          <a:p>
            <a:r>
              <a:rPr lang="en-US" sz="2800" dirty="0"/>
              <a:t>Since, we know that a set with </a:t>
            </a:r>
            <a:r>
              <a:rPr lang="en-US" sz="2800" i="1" dirty="0"/>
              <a:t>n</a:t>
            </a:r>
            <a:br>
              <a:rPr lang="en-US" sz="2800" dirty="0"/>
            </a:br>
            <a:r>
              <a:rPr lang="en-US" sz="2800" dirty="0"/>
              <a:t>elements has </a:t>
            </a:r>
            <a:r>
              <a:rPr lang="en-US" sz="2800" dirty="0">
                <a:ea typeface="Cambria Math" pitchFamily="18" charset="0"/>
              </a:rPr>
              <a:t>2</a:t>
            </a:r>
            <a:r>
              <a:rPr lang="en-US" sz="2800" i="1" baseline="30000" dirty="0"/>
              <a:t>n</a:t>
            </a:r>
            <a:r>
              <a:rPr lang="en-US" sz="2800" dirty="0"/>
              <a:t> subsets, we conclude:</a:t>
            </a:r>
          </a:p>
        </p:txBody>
      </p:sp>
      <p:graphicFrame>
        <p:nvGraphicFramePr>
          <p:cNvPr id="27" name="Object 17"/>
          <p:cNvGraphicFramePr>
            <a:graphicFrameLocks noChangeAspect="1"/>
          </p:cNvGraphicFramePr>
          <p:nvPr>
            <p:extLst>
              <p:ext uri="{D42A27DB-BD31-4B8C-83A1-F6EECF244321}">
                <p14:modId xmlns:p14="http://schemas.microsoft.com/office/powerpoint/2010/main" val="2165357303"/>
              </p:ext>
            </p:extLst>
          </p:nvPr>
        </p:nvGraphicFramePr>
        <p:xfrm>
          <a:off x="6207125" y="5834062"/>
          <a:ext cx="1328738" cy="795338"/>
        </p:xfrm>
        <a:graphic>
          <a:graphicData uri="http://schemas.openxmlformats.org/presentationml/2006/ole">
            <mc:AlternateContent xmlns:mc="http://schemas.openxmlformats.org/markup-compatibility/2006">
              <mc:Choice xmlns:v="urn:schemas-microsoft-com:vml" Requires="v">
                <p:oleObj spid="_x0000_s15939" name="Equation" r:id="rId17" imgW="761760" imgH="457200" progId="Equation.DSMT4">
                  <p:embed/>
                </p:oleObj>
              </mc:Choice>
              <mc:Fallback>
                <p:oleObj name="Equation" r:id="rId17" imgW="761760" imgH="457200" progId="Equation.DSMT4">
                  <p:embed/>
                  <p:pic>
                    <p:nvPicPr>
                      <p:cNvPr id="26" name="Object 25"/>
                      <p:cNvPicPr/>
                      <p:nvPr/>
                    </p:nvPicPr>
                    <p:blipFill>
                      <a:blip r:embed="rId18"/>
                      <a:stretch>
                        <a:fillRect/>
                      </a:stretch>
                    </p:blipFill>
                    <p:spPr>
                      <a:xfrm>
                        <a:off x="6207125" y="5834062"/>
                        <a:ext cx="1328738" cy="795338"/>
                      </a:xfrm>
                      <a:prstGeom prst="rect">
                        <a:avLst/>
                      </a:prstGeom>
                    </p:spPr>
                  </p:pic>
                </p:oleObj>
              </mc:Fallback>
            </mc:AlternateContent>
          </a:graphicData>
        </a:graphic>
      </p:graphicFrame>
    </p:spTree>
    <p:extLst>
      <p:ext uri="{BB962C8B-B14F-4D97-AF65-F5344CB8AC3E}">
        <p14:creationId xmlns:p14="http://schemas.microsoft.com/office/powerpoint/2010/main" val="1373300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Pascal’s Identity</a:t>
            </a:r>
            <a:endParaRPr lang="en-US" b="1" dirty="0"/>
          </a:p>
        </p:txBody>
      </p:sp>
      <p:pic>
        <p:nvPicPr>
          <p:cNvPr id="23" name="Picture 2" descr="A portrait of Blaise Pascal.&#10;"/>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620000" y="76069"/>
            <a:ext cx="1230630" cy="14315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495286" y="1478439"/>
            <a:ext cx="1543812" cy="640080"/>
          </a:xfrm>
        </p:spPr>
        <p:txBody>
          <a:bodyPr/>
          <a:lstStyle/>
          <a:p>
            <a:pPr>
              <a:spcBef>
                <a:spcPts val="0"/>
              </a:spcBef>
              <a:spcAft>
                <a:spcPts val="0"/>
              </a:spcAft>
            </a:pPr>
            <a:r>
              <a:rPr lang="en-US" sz="2000" dirty="0"/>
              <a:t>Blaise Pascal</a:t>
            </a:r>
          </a:p>
          <a:p>
            <a:pPr>
              <a:spcBef>
                <a:spcPts val="0"/>
              </a:spcBef>
              <a:spcAft>
                <a:spcPts val="0"/>
              </a:spcAft>
            </a:pPr>
            <a:r>
              <a:rPr lang="en-US" sz="2000" dirty="0"/>
              <a:t>(</a:t>
            </a:r>
            <a:r>
              <a:rPr lang="en-US" sz="2000" dirty="0">
                <a:ea typeface="Cambria Math" pitchFamily="18" charset="0"/>
              </a:rPr>
              <a:t>1623-1662</a:t>
            </a:r>
            <a:r>
              <a:rPr lang="en-US" sz="2000" dirty="0"/>
              <a:t>)</a:t>
            </a:r>
          </a:p>
        </p:txBody>
      </p:sp>
      <p:sp>
        <p:nvSpPr>
          <p:cNvPr id="5" name="Content Placeholder 4"/>
          <p:cNvSpPr>
            <a:spLocks noGrp="1"/>
          </p:cNvSpPr>
          <p:nvPr>
            <p:ph idx="14"/>
          </p:nvPr>
        </p:nvSpPr>
        <p:spPr>
          <a:xfrm>
            <a:off x="457200" y="1295399"/>
            <a:ext cx="5797709" cy="852803"/>
          </a:xfrm>
        </p:spPr>
        <p:txBody>
          <a:bodyPr/>
          <a:lstStyle/>
          <a:p>
            <a:r>
              <a:rPr lang="en-US" sz="2400" b="1" dirty="0"/>
              <a:t>Pascal’s Identity</a:t>
            </a:r>
            <a:r>
              <a:rPr lang="en-US" sz="2400" dirty="0"/>
              <a:t>: If </a:t>
            </a:r>
            <a:r>
              <a:rPr lang="en-US" sz="2400" i="1" dirty="0"/>
              <a:t>n</a:t>
            </a:r>
            <a:r>
              <a:rPr lang="en-US" sz="2400" dirty="0"/>
              <a:t> and </a:t>
            </a:r>
            <a:r>
              <a:rPr lang="en-US" sz="2400" i="1" dirty="0"/>
              <a:t>k</a:t>
            </a:r>
            <a:r>
              <a:rPr lang="en-US" sz="2400" dirty="0"/>
              <a:t>  are integers with</a:t>
            </a:r>
            <a:br>
              <a:rPr lang="en-US" sz="2400" dirty="0"/>
            </a:br>
            <a:r>
              <a:rPr lang="en-US" sz="2400" i="1" dirty="0"/>
              <a:t>n</a:t>
            </a:r>
            <a:r>
              <a:rPr lang="en-US" sz="2400" dirty="0"/>
              <a:t> </a:t>
            </a:r>
            <a:r>
              <a:rPr lang="en-US" sz="2400" dirty="0">
                <a:ea typeface="Cambria Math"/>
              </a:rPr>
              <a:t>≥</a:t>
            </a:r>
            <a:r>
              <a:rPr lang="en-US" sz="2400" dirty="0"/>
              <a:t> </a:t>
            </a:r>
            <a:r>
              <a:rPr lang="en-US" sz="2400" i="1" dirty="0"/>
              <a:t>k</a:t>
            </a:r>
            <a:r>
              <a:rPr lang="en-US" sz="2400" dirty="0"/>
              <a:t> </a:t>
            </a:r>
            <a:r>
              <a:rPr lang="en-US" sz="2400" dirty="0">
                <a:ea typeface="Cambria Math"/>
              </a:rPr>
              <a:t>≥</a:t>
            </a:r>
            <a:r>
              <a:rPr lang="en-US" sz="2400" dirty="0"/>
              <a:t> </a:t>
            </a:r>
            <a:r>
              <a:rPr lang="en-US" sz="2400" dirty="0">
                <a:ea typeface="Cambria Math" pitchFamily="18" charset="0"/>
              </a:rPr>
              <a:t>0</a:t>
            </a:r>
            <a:r>
              <a:rPr lang="en-US" sz="2400" dirty="0"/>
              <a:t>, then</a:t>
            </a:r>
          </a:p>
        </p:txBody>
      </p:sp>
      <p:graphicFrame>
        <p:nvGraphicFramePr>
          <p:cNvPr id="30" name="Object 5"/>
          <p:cNvGraphicFramePr>
            <a:graphicFrameLocks noChangeAspect="1"/>
          </p:cNvGraphicFramePr>
          <p:nvPr>
            <p:extLst>
              <p:ext uri="{D42A27DB-BD31-4B8C-83A1-F6EECF244321}">
                <p14:modId xmlns:p14="http://schemas.microsoft.com/office/powerpoint/2010/main" val="1985489284"/>
              </p:ext>
            </p:extLst>
          </p:nvPr>
        </p:nvGraphicFramePr>
        <p:xfrm>
          <a:off x="3686969" y="1698625"/>
          <a:ext cx="1770063" cy="569913"/>
        </p:xfrm>
        <a:graphic>
          <a:graphicData uri="http://schemas.openxmlformats.org/presentationml/2006/ole">
            <mc:AlternateContent xmlns:mc="http://schemas.openxmlformats.org/markup-compatibility/2006">
              <mc:Choice xmlns:v="urn:schemas-microsoft-com:vml" Requires="v">
                <p:oleObj spid="_x0000_s17827" name="Equation" r:id="rId4" imgW="1422360" imgH="457200" progId="Equation.DSMT4">
                  <p:embed/>
                </p:oleObj>
              </mc:Choice>
              <mc:Fallback>
                <p:oleObj name="Equation" r:id="rId4" imgW="1422360" imgH="457200" progId="Equation.DSMT4">
                  <p:embed/>
                  <p:pic>
                    <p:nvPicPr>
                      <p:cNvPr id="29" name="Object 9"/>
                      <p:cNvPicPr/>
                      <p:nvPr/>
                    </p:nvPicPr>
                    <p:blipFill>
                      <a:blip r:embed="rId5"/>
                      <a:stretch>
                        <a:fillRect/>
                      </a:stretch>
                    </p:blipFill>
                    <p:spPr>
                      <a:xfrm>
                        <a:off x="3686969" y="1698625"/>
                        <a:ext cx="1770063" cy="569913"/>
                      </a:xfrm>
                      <a:prstGeom prst="rect">
                        <a:avLst/>
                      </a:prstGeom>
                    </p:spPr>
                  </p:pic>
                </p:oleObj>
              </mc:Fallback>
            </mc:AlternateContent>
          </a:graphicData>
        </a:graphic>
      </p:graphicFrame>
      <p:sp>
        <p:nvSpPr>
          <p:cNvPr id="6" name="Content Placeholder 6"/>
          <p:cNvSpPr>
            <a:spLocks noGrp="1"/>
          </p:cNvSpPr>
          <p:nvPr>
            <p:ph idx="15"/>
          </p:nvPr>
        </p:nvSpPr>
        <p:spPr>
          <a:xfrm>
            <a:off x="523240" y="2179002"/>
            <a:ext cx="8479790" cy="731520"/>
          </a:xfrm>
        </p:spPr>
        <p:txBody>
          <a:bodyPr/>
          <a:lstStyle/>
          <a:p>
            <a:r>
              <a:rPr lang="en-US" sz="2400" b="1" dirty="0"/>
              <a:t>Proof </a:t>
            </a:r>
            <a:r>
              <a:rPr lang="en-US" sz="2400" dirty="0"/>
              <a:t>(</a:t>
            </a:r>
            <a:r>
              <a:rPr lang="en-US" sz="2400" i="1" dirty="0"/>
              <a:t>combinatorial</a:t>
            </a:r>
            <a:r>
              <a:rPr lang="en-US" sz="2400" dirty="0"/>
              <a:t>): Let </a:t>
            </a:r>
            <a:r>
              <a:rPr lang="en-US" sz="2400" i="1" dirty="0"/>
              <a:t>T</a:t>
            </a:r>
            <a:r>
              <a:rPr lang="en-US" sz="2400" dirty="0"/>
              <a:t> be a set where |</a:t>
            </a:r>
            <a:r>
              <a:rPr lang="en-US" sz="2400" i="1" dirty="0"/>
              <a:t>T|</a:t>
            </a:r>
            <a:r>
              <a:rPr lang="en-US" sz="2400" dirty="0"/>
              <a:t> = </a:t>
            </a:r>
            <a:r>
              <a:rPr lang="en-US" sz="2400" i="1" dirty="0"/>
              <a:t>n</a:t>
            </a:r>
            <a:r>
              <a:rPr lang="en-US" sz="2400" dirty="0"/>
              <a:t> + </a:t>
            </a:r>
            <a:r>
              <a:rPr lang="en-US" sz="2400" dirty="0">
                <a:ea typeface="Cambria Math" pitchFamily="18" charset="0"/>
              </a:rPr>
              <a:t>1,</a:t>
            </a:r>
            <a:r>
              <a:rPr lang="en-US" sz="2400" dirty="0"/>
              <a:t> </a:t>
            </a:r>
            <a:r>
              <a:rPr lang="en-US" sz="2400" i="1" dirty="0"/>
              <a:t>a</a:t>
            </a:r>
            <a:r>
              <a:rPr lang="en-US" sz="2400" dirty="0"/>
              <a:t> </a:t>
            </a:r>
            <a:r>
              <a:rPr lang="en-US" sz="2400" dirty="0">
                <a:ea typeface="Cambria Math"/>
              </a:rPr>
              <a:t>∊</a:t>
            </a:r>
            <a:r>
              <a:rPr lang="en-US" sz="2400" i="1" dirty="0"/>
              <a:t>T</a:t>
            </a:r>
            <a:r>
              <a:rPr lang="en-US" sz="2400" dirty="0"/>
              <a:t>, and </a:t>
            </a:r>
            <a:r>
              <a:rPr lang="en-US" sz="2400" i="1" dirty="0"/>
              <a:t>S</a:t>
            </a:r>
            <a:r>
              <a:rPr lang="en-US" sz="2400" dirty="0"/>
              <a:t> = </a:t>
            </a:r>
            <a:r>
              <a:rPr lang="en-US" sz="2400" i="1" dirty="0"/>
              <a:t>T</a:t>
            </a:r>
            <a:r>
              <a:rPr lang="en-US" sz="2400" dirty="0"/>
              <a:t> </a:t>
            </a:r>
            <a:r>
              <a:rPr lang="en-US" sz="2400" dirty="0">
                <a:ea typeface="Cambria Math"/>
              </a:rPr>
              <a:t>−</a:t>
            </a:r>
            <a:r>
              <a:rPr lang="en-US" sz="2400" dirty="0"/>
              <a:t> {a}. There are</a:t>
            </a:r>
          </a:p>
        </p:txBody>
      </p:sp>
      <p:graphicFrame>
        <p:nvGraphicFramePr>
          <p:cNvPr id="24" name="Object 7"/>
          <p:cNvGraphicFramePr>
            <a:graphicFrameLocks noChangeAspect="1"/>
          </p:cNvGraphicFramePr>
          <p:nvPr>
            <p:extLst>
              <p:ext uri="{D42A27DB-BD31-4B8C-83A1-F6EECF244321}">
                <p14:modId xmlns:p14="http://schemas.microsoft.com/office/powerpoint/2010/main" val="3644749426"/>
              </p:ext>
            </p:extLst>
          </p:nvPr>
        </p:nvGraphicFramePr>
        <p:xfrm>
          <a:off x="3013075" y="2554287"/>
          <a:ext cx="568325" cy="569913"/>
        </p:xfrm>
        <a:graphic>
          <a:graphicData uri="http://schemas.openxmlformats.org/presentationml/2006/ole">
            <mc:AlternateContent xmlns:mc="http://schemas.openxmlformats.org/markup-compatibility/2006">
              <mc:Choice xmlns:v="urn:schemas-microsoft-com:vml" Requires="v">
                <p:oleObj spid="_x0000_s17828" name="Equation" r:id="rId6" imgW="457200" imgH="457200" progId="Equation.DSMT4">
                  <p:embed/>
                </p:oleObj>
              </mc:Choice>
              <mc:Fallback>
                <p:oleObj name="Equation" r:id="rId6" imgW="457200" imgH="457200" progId="Equation.DSMT4">
                  <p:embed/>
                  <p:pic>
                    <p:nvPicPr>
                      <p:cNvPr id="23" name="Object 9"/>
                      <p:cNvPicPr/>
                      <p:nvPr/>
                    </p:nvPicPr>
                    <p:blipFill>
                      <a:blip r:embed="rId7"/>
                      <a:stretch>
                        <a:fillRect/>
                      </a:stretch>
                    </p:blipFill>
                    <p:spPr>
                      <a:xfrm>
                        <a:off x="3013075" y="2554287"/>
                        <a:ext cx="568325" cy="569913"/>
                      </a:xfrm>
                      <a:prstGeom prst="rect">
                        <a:avLst/>
                      </a:prstGeom>
                    </p:spPr>
                  </p:pic>
                </p:oleObj>
              </mc:Fallback>
            </mc:AlternateContent>
          </a:graphicData>
        </a:graphic>
      </p:graphicFrame>
      <p:sp>
        <p:nvSpPr>
          <p:cNvPr id="7" name="Content Placeholder 8"/>
          <p:cNvSpPr>
            <a:spLocks noGrp="1"/>
          </p:cNvSpPr>
          <p:nvPr>
            <p:ph idx="16"/>
          </p:nvPr>
        </p:nvSpPr>
        <p:spPr>
          <a:xfrm>
            <a:off x="3506788" y="2603182"/>
            <a:ext cx="5496242" cy="429260"/>
          </a:xfrm>
        </p:spPr>
        <p:txBody>
          <a:bodyPr/>
          <a:lstStyle/>
          <a:p>
            <a:r>
              <a:rPr lang="en-US" sz="2400" dirty="0"/>
              <a:t>subsets of </a:t>
            </a:r>
            <a:r>
              <a:rPr lang="en-US" sz="2400" i="1" dirty="0"/>
              <a:t>T</a:t>
            </a:r>
            <a:r>
              <a:rPr lang="en-US" sz="2400" dirty="0"/>
              <a:t> containing </a:t>
            </a:r>
            <a:r>
              <a:rPr lang="en-US" sz="2400" i="1" dirty="0"/>
              <a:t>k</a:t>
            </a:r>
            <a:r>
              <a:rPr lang="en-US" sz="2400" dirty="0"/>
              <a:t> elements.</a:t>
            </a:r>
          </a:p>
        </p:txBody>
      </p:sp>
      <p:sp>
        <p:nvSpPr>
          <p:cNvPr id="8" name="Content Placeholder 9"/>
          <p:cNvSpPr>
            <a:spLocks noGrp="1"/>
          </p:cNvSpPr>
          <p:nvPr>
            <p:ph idx="17"/>
          </p:nvPr>
        </p:nvSpPr>
        <p:spPr>
          <a:xfrm>
            <a:off x="457200" y="3002280"/>
            <a:ext cx="8545830" cy="1417320"/>
          </a:xfrm>
        </p:spPr>
        <p:txBody>
          <a:bodyPr/>
          <a:lstStyle/>
          <a:p>
            <a:pPr>
              <a:spcBef>
                <a:spcPts val="0"/>
              </a:spcBef>
              <a:spcAft>
                <a:spcPts val="0"/>
              </a:spcAft>
            </a:pPr>
            <a:r>
              <a:rPr lang="en-US" sz="2400" dirty="0"/>
              <a:t>Each of these subsets either:</a:t>
            </a:r>
          </a:p>
          <a:p>
            <a:pPr lvl="1">
              <a:spcBef>
                <a:spcPts val="0"/>
              </a:spcBef>
              <a:spcAft>
                <a:spcPts val="0"/>
              </a:spcAft>
            </a:pPr>
            <a:r>
              <a:rPr lang="en-US" sz="2200" dirty="0"/>
              <a:t>contains </a:t>
            </a:r>
            <a:r>
              <a:rPr lang="en-US" sz="2200" i="1" dirty="0"/>
              <a:t>a</a:t>
            </a:r>
            <a:r>
              <a:rPr lang="en-US" sz="2200" dirty="0"/>
              <a:t> with </a:t>
            </a:r>
            <a:r>
              <a:rPr lang="en-US" sz="2200" i="1" dirty="0"/>
              <a:t>k</a:t>
            </a:r>
            <a:r>
              <a:rPr lang="en-US" sz="2200" dirty="0">
                <a:ea typeface="Cambria Math"/>
              </a:rPr>
              <a:t> −</a:t>
            </a:r>
            <a:r>
              <a:rPr lang="en-US" sz="2200" dirty="0"/>
              <a:t> </a:t>
            </a:r>
            <a:r>
              <a:rPr lang="en-US" sz="2200" dirty="0">
                <a:ea typeface="Cambria Math" pitchFamily="18" charset="0"/>
              </a:rPr>
              <a:t>1</a:t>
            </a:r>
            <a:r>
              <a:rPr lang="en-US" sz="2200" dirty="0"/>
              <a:t> other elements, or </a:t>
            </a:r>
          </a:p>
          <a:p>
            <a:pPr lvl="1">
              <a:spcBef>
                <a:spcPts val="0"/>
              </a:spcBef>
              <a:spcAft>
                <a:spcPts val="0"/>
              </a:spcAft>
            </a:pPr>
            <a:r>
              <a:rPr lang="en-US" sz="2200" dirty="0"/>
              <a:t>contains </a:t>
            </a:r>
            <a:r>
              <a:rPr lang="en-US" sz="2200" i="1" dirty="0"/>
              <a:t>k</a:t>
            </a:r>
            <a:r>
              <a:rPr lang="en-US" sz="2200" dirty="0"/>
              <a:t> elements of </a:t>
            </a:r>
            <a:r>
              <a:rPr lang="en-US" sz="2200" i="1" dirty="0"/>
              <a:t>S</a:t>
            </a:r>
            <a:r>
              <a:rPr lang="en-US" sz="2200" dirty="0"/>
              <a:t> and not </a:t>
            </a:r>
            <a:r>
              <a:rPr lang="en-US" sz="2200" i="1" dirty="0"/>
              <a:t>a</a:t>
            </a:r>
            <a:r>
              <a:rPr lang="en-US" sz="2200" dirty="0"/>
              <a:t>.</a:t>
            </a:r>
          </a:p>
          <a:p>
            <a:pPr>
              <a:spcBef>
                <a:spcPts val="0"/>
              </a:spcBef>
              <a:spcAft>
                <a:spcPts val="0"/>
              </a:spcAft>
            </a:pPr>
            <a:r>
              <a:rPr lang="en-US" sz="2200" dirty="0"/>
              <a:t>   </a:t>
            </a:r>
            <a:r>
              <a:rPr lang="en-US" sz="2400" dirty="0"/>
              <a:t>There are</a:t>
            </a:r>
          </a:p>
        </p:txBody>
      </p:sp>
      <p:graphicFrame>
        <p:nvGraphicFramePr>
          <p:cNvPr id="25" name="Object 10"/>
          <p:cNvGraphicFramePr>
            <a:graphicFrameLocks noChangeAspect="1"/>
          </p:cNvGraphicFramePr>
          <p:nvPr>
            <p:extLst>
              <p:ext uri="{D42A27DB-BD31-4B8C-83A1-F6EECF244321}">
                <p14:modId xmlns:p14="http://schemas.microsoft.com/office/powerpoint/2010/main" val="2762827913"/>
              </p:ext>
            </p:extLst>
          </p:nvPr>
        </p:nvGraphicFramePr>
        <p:xfrm>
          <a:off x="990600" y="4449602"/>
          <a:ext cx="568325" cy="569913"/>
        </p:xfrm>
        <a:graphic>
          <a:graphicData uri="http://schemas.openxmlformats.org/presentationml/2006/ole">
            <mc:AlternateContent xmlns:mc="http://schemas.openxmlformats.org/markup-compatibility/2006">
              <mc:Choice xmlns:v="urn:schemas-microsoft-com:vml" Requires="v">
                <p:oleObj spid="_x0000_s17829" name="Equation" r:id="rId8" imgW="457200" imgH="457200" progId="Equation.DSMT4">
                  <p:embed/>
                </p:oleObj>
              </mc:Choice>
              <mc:Fallback>
                <p:oleObj name="Equation" r:id="rId8" imgW="457200" imgH="457200" progId="Equation.DSMT4">
                  <p:embed/>
                  <p:pic>
                    <p:nvPicPr>
                      <p:cNvPr id="24" name="Object 9"/>
                      <p:cNvPicPr/>
                      <p:nvPr/>
                    </p:nvPicPr>
                    <p:blipFill>
                      <a:blip r:embed="rId9"/>
                      <a:stretch>
                        <a:fillRect/>
                      </a:stretch>
                    </p:blipFill>
                    <p:spPr>
                      <a:xfrm>
                        <a:off x="990600" y="4449602"/>
                        <a:ext cx="568325" cy="569913"/>
                      </a:xfrm>
                      <a:prstGeom prst="rect">
                        <a:avLst/>
                      </a:prstGeom>
                    </p:spPr>
                  </p:pic>
                </p:oleObj>
              </mc:Fallback>
            </mc:AlternateContent>
          </a:graphicData>
        </a:graphic>
      </p:graphicFrame>
      <p:sp>
        <p:nvSpPr>
          <p:cNvPr id="10" name="Content Placeholder 11"/>
          <p:cNvSpPr>
            <a:spLocks noGrp="1"/>
          </p:cNvSpPr>
          <p:nvPr>
            <p:ph idx="20"/>
          </p:nvPr>
        </p:nvSpPr>
        <p:spPr>
          <a:xfrm>
            <a:off x="457200" y="4495800"/>
            <a:ext cx="8545830" cy="731520"/>
          </a:xfrm>
        </p:spPr>
        <p:txBody>
          <a:bodyPr/>
          <a:lstStyle/>
          <a:p>
            <a:pPr lvl="1"/>
            <a:r>
              <a:rPr lang="en-US" sz="2200" dirty="0">
                <a:ea typeface="Cambria Math" pitchFamily="18" charset="0"/>
              </a:rPr>
              <a:t>         subsets of </a:t>
            </a:r>
            <a:r>
              <a:rPr lang="en-US" sz="2200" i="1" dirty="0">
                <a:ea typeface="Cambria Math" pitchFamily="18" charset="0"/>
              </a:rPr>
              <a:t>k</a:t>
            </a:r>
            <a:r>
              <a:rPr lang="en-US" sz="2200" dirty="0">
                <a:ea typeface="Cambria Math" pitchFamily="18" charset="0"/>
              </a:rPr>
              <a:t> elements that contain </a:t>
            </a:r>
            <a:r>
              <a:rPr lang="en-US" sz="2200" i="1" dirty="0">
                <a:ea typeface="Cambria Math" pitchFamily="18" charset="0"/>
              </a:rPr>
              <a:t>a</a:t>
            </a:r>
            <a:r>
              <a:rPr lang="en-US" sz="2200" dirty="0">
                <a:ea typeface="Cambria Math" pitchFamily="18" charset="0"/>
              </a:rPr>
              <a:t>, since there are</a:t>
            </a:r>
            <a:endParaRPr lang="en-US" sz="2200" dirty="0"/>
          </a:p>
        </p:txBody>
      </p:sp>
      <p:graphicFrame>
        <p:nvGraphicFramePr>
          <p:cNvPr id="26" name="Object 12"/>
          <p:cNvGraphicFramePr>
            <a:graphicFrameLocks noChangeAspect="1"/>
          </p:cNvGraphicFramePr>
          <p:nvPr>
            <p:extLst>
              <p:ext uri="{D42A27DB-BD31-4B8C-83A1-F6EECF244321}">
                <p14:modId xmlns:p14="http://schemas.microsoft.com/office/powerpoint/2010/main" val="2817113979"/>
              </p:ext>
            </p:extLst>
          </p:nvPr>
        </p:nvGraphicFramePr>
        <p:xfrm>
          <a:off x="7538593" y="4465798"/>
          <a:ext cx="568325" cy="569913"/>
        </p:xfrm>
        <a:graphic>
          <a:graphicData uri="http://schemas.openxmlformats.org/presentationml/2006/ole">
            <mc:AlternateContent xmlns:mc="http://schemas.openxmlformats.org/markup-compatibility/2006">
              <mc:Choice xmlns:v="urn:schemas-microsoft-com:vml" Requires="v">
                <p:oleObj spid="_x0000_s17830" name="Equation" r:id="rId10" imgW="457200" imgH="457200" progId="Equation.DSMT4">
                  <p:embed/>
                </p:oleObj>
              </mc:Choice>
              <mc:Fallback>
                <p:oleObj name="Equation" r:id="rId10" imgW="457200" imgH="457200" progId="Equation.DSMT4">
                  <p:embed/>
                  <p:pic>
                    <p:nvPicPr>
                      <p:cNvPr id="25" name="Object 9"/>
                      <p:cNvPicPr/>
                      <p:nvPr/>
                    </p:nvPicPr>
                    <p:blipFill>
                      <a:blip r:embed="rId9"/>
                      <a:stretch>
                        <a:fillRect/>
                      </a:stretch>
                    </p:blipFill>
                    <p:spPr>
                      <a:xfrm>
                        <a:off x="7538593" y="4465798"/>
                        <a:ext cx="568325" cy="569913"/>
                      </a:xfrm>
                      <a:prstGeom prst="rect">
                        <a:avLst/>
                      </a:prstGeom>
                    </p:spPr>
                  </p:pic>
                </p:oleObj>
              </mc:Fallback>
            </mc:AlternateContent>
          </a:graphicData>
        </a:graphic>
      </p:graphicFrame>
      <p:sp>
        <p:nvSpPr>
          <p:cNvPr id="11" name="Content Placeholder 13"/>
          <p:cNvSpPr>
            <a:spLocks noGrp="1"/>
          </p:cNvSpPr>
          <p:nvPr>
            <p:ph idx="21"/>
          </p:nvPr>
        </p:nvSpPr>
        <p:spPr>
          <a:xfrm>
            <a:off x="990600" y="4876800"/>
            <a:ext cx="3957320" cy="381000"/>
          </a:xfrm>
        </p:spPr>
        <p:txBody>
          <a:bodyPr/>
          <a:lstStyle/>
          <a:p>
            <a:r>
              <a:rPr lang="en-US" sz="2200" dirty="0"/>
              <a:t>subsets of   </a:t>
            </a:r>
            <a:r>
              <a:rPr lang="en-US" sz="2200" i="1" dirty="0"/>
              <a:t>k</a:t>
            </a:r>
            <a:r>
              <a:rPr lang="en-US" sz="2200" dirty="0">
                <a:ea typeface="Cambria Math"/>
              </a:rPr>
              <a:t> −</a:t>
            </a:r>
            <a:r>
              <a:rPr lang="en-US" sz="2200" dirty="0"/>
              <a:t> </a:t>
            </a:r>
            <a:r>
              <a:rPr lang="en-US" sz="2200" dirty="0">
                <a:ea typeface="Cambria Math" pitchFamily="18" charset="0"/>
              </a:rPr>
              <a:t>1 elements of </a:t>
            </a:r>
            <a:r>
              <a:rPr lang="en-US" sz="2200" i="1" dirty="0">
                <a:ea typeface="Cambria Math" pitchFamily="18" charset="0"/>
              </a:rPr>
              <a:t>S</a:t>
            </a:r>
            <a:r>
              <a:rPr lang="en-US" sz="2200" dirty="0">
                <a:ea typeface="Cambria Math" pitchFamily="18" charset="0"/>
              </a:rPr>
              <a:t>,</a:t>
            </a:r>
            <a:endParaRPr lang="en-US" sz="2200" dirty="0"/>
          </a:p>
        </p:txBody>
      </p:sp>
      <p:graphicFrame>
        <p:nvGraphicFramePr>
          <p:cNvPr id="27" name="Object 14"/>
          <p:cNvGraphicFramePr>
            <a:graphicFrameLocks noChangeAspect="1"/>
          </p:cNvGraphicFramePr>
          <p:nvPr>
            <p:extLst>
              <p:ext uri="{D42A27DB-BD31-4B8C-83A1-F6EECF244321}">
                <p14:modId xmlns:p14="http://schemas.microsoft.com/office/powerpoint/2010/main" val="3435158640"/>
              </p:ext>
            </p:extLst>
          </p:nvPr>
        </p:nvGraphicFramePr>
        <p:xfrm>
          <a:off x="990600" y="5257800"/>
          <a:ext cx="347662" cy="569912"/>
        </p:xfrm>
        <a:graphic>
          <a:graphicData uri="http://schemas.openxmlformats.org/presentationml/2006/ole">
            <mc:AlternateContent xmlns:mc="http://schemas.openxmlformats.org/markup-compatibility/2006">
              <mc:Choice xmlns:v="urn:schemas-microsoft-com:vml" Requires="v">
                <p:oleObj spid="_x0000_s17831" name="Equation" r:id="rId11" imgW="279360" imgH="457200" progId="Equation.DSMT4">
                  <p:embed/>
                </p:oleObj>
              </mc:Choice>
              <mc:Fallback>
                <p:oleObj name="Equation" r:id="rId11" imgW="279360" imgH="457200" progId="Equation.DSMT4">
                  <p:embed/>
                  <p:pic>
                    <p:nvPicPr>
                      <p:cNvPr id="26" name="Object 9"/>
                      <p:cNvPicPr/>
                      <p:nvPr/>
                    </p:nvPicPr>
                    <p:blipFill>
                      <a:blip r:embed="rId12"/>
                      <a:stretch>
                        <a:fillRect/>
                      </a:stretch>
                    </p:blipFill>
                    <p:spPr>
                      <a:xfrm>
                        <a:off x="990600" y="5257800"/>
                        <a:ext cx="347662" cy="569912"/>
                      </a:xfrm>
                      <a:prstGeom prst="rect">
                        <a:avLst/>
                      </a:prstGeom>
                    </p:spPr>
                  </p:pic>
                </p:oleObj>
              </mc:Fallback>
            </mc:AlternateContent>
          </a:graphicData>
        </a:graphic>
      </p:graphicFrame>
      <p:sp>
        <p:nvSpPr>
          <p:cNvPr id="12" name="Content Placeholder 15"/>
          <p:cNvSpPr>
            <a:spLocks noGrp="1"/>
          </p:cNvSpPr>
          <p:nvPr>
            <p:ph idx="22"/>
          </p:nvPr>
        </p:nvSpPr>
        <p:spPr>
          <a:xfrm>
            <a:off x="457200" y="5303361"/>
            <a:ext cx="8581898" cy="411797"/>
          </a:xfrm>
        </p:spPr>
        <p:txBody>
          <a:bodyPr/>
          <a:lstStyle/>
          <a:p>
            <a:pPr lvl="1"/>
            <a:r>
              <a:rPr lang="en-US" sz="2200" dirty="0">
                <a:ea typeface="Cambria Math" pitchFamily="18" charset="0"/>
              </a:rPr>
              <a:t>     subsets of </a:t>
            </a:r>
            <a:r>
              <a:rPr lang="en-US" sz="2200" i="1" dirty="0">
                <a:ea typeface="Cambria Math" pitchFamily="18" charset="0"/>
              </a:rPr>
              <a:t>k</a:t>
            </a:r>
            <a:r>
              <a:rPr lang="en-US" sz="2200" dirty="0">
                <a:ea typeface="Cambria Math" pitchFamily="18" charset="0"/>
              </a:rPr>
              <a:t> elements of </a:t>
            </a:r>
            <a:r>
              <a:rPr lang="en-US" sz="2200" i="1" dirty="0">
                <a:ea typeface="Cambria Math" pitchFamily="18" charset="0"/>
              </a:rPr>
              <a:t>T</a:t>
            </a:r>
            <a:r>
              <a:rPr lang="en-US" sz="2200" dirty="0">
                <a:ea typeface="Cambria Math" pitchFamily="18" charset="0"/>
              </a:rPr>
              <a:t> that do not contain </a:t>
            </a:r>
            <a:r>
              <a:rPr lang="en-US" sz="2200" i="1" dirty="0">
                <a:ea typeface="Cambria Math" pitchFamily="18" charset="0"/>
              </a:rPr>
              <a:t>a</a:t>
            </a:r>
            <a:r>
              <a:rPr lang="en-US" sz="2200" dirty="0">
                <a:ea typeface="Cambria Math" pitchFamily="18" charset="0"/>
              </a:rPr>
              <a:t>, because there are</a:t>
            </a:r>
            <a:endParaRPr lang="en-US" sz="2200" dirty="0"/>
          </a:p>
        </p:txBody>
      </p:sp>
      <p:graphicFrame>
        <p:nvGraphicFramePr>
          <p:cNvPr id="28" name="Object 16"/>
          <p:cNvGraphicFramePr>
            <a:graphicFrameLocks noChangeAspect="1"/>
          </p:cNvGraphicFramePr>
          <p:nvPr>
            <p:extLst>
              <p:ext uri="{D42A27DB-BD31-4B8C-83A1-F6EECF244321}">
                <p14:modId xmlns:p14="http://schemas.microsoft.com/office/powerpoint/2010/main" val="2649169096"/>
              </p:ext>
            </p:extLst>
          </p:nvPr>
        </p:nvGraphicFramePr>
        <p:xfrm>
          <a:off x="990600" y="5791200"/>
          <a:ext cx="347662" cy="569912"/>
        </p:xfrm>
        <a:graphic>
          <a:graphicData uri="http://schemas.openxmlformats.org/presentationml/2006/ole">
            <mc:AlternateContent xmlns:mc="http://schemas.openxmlformats.org/markup-compatibility/2006">
              <mc:Choice xmlns:v="urn:schemas-microsoft-com:vml" Requires="v">
                <p:oleObj spid="_x0000_s17832" name="Equation" r:id="rId13" imgW="279360" imgH="457200" progId="Equation.DSMT4">
                  <p:embed/>
                </p:oleObj>
              </mc:Choice>
              <mc:Fallback>
                <p:oleObj name="Equation" r:id="rId13" imgW="279360" imgH="457200" progId="Equation.DSMT4">
                  <p:embed/>
                  <p:pic>
                    <p:nvPicPr>
                      <p:cNvPr id="27" name="Object 9"/>
                      <p:cNvPicPr/>
                      <p:nvPr/>
                    </p:nvPicPr>
                    <p:blipFill>
                      <a:blip r:embed="rId12"/>
                      <a:stretch>
                        <a:fillRect/>
                      </a:stretch>
                    </p:blipFill>
                    <p:spPr>
                      <a:xfrm>
                        <a:off x="990600" y="5791200"/>
                        <a:ext cx="347662" cy="569912"/>
                      </a:xfrm>
                      <a:prstGeom prst="rect">
                        <a:avLst/>
                      </a:prstGeom>
                    </p:spPr>
                  </p:pic>
                </p:oleObj>
              </mc:Fallback>
            </mc:AlternateContent>
          </a:graphicData>
        </a:graphic>
      </p:graphicFrame>
      <p:sp>
        <p:nvSpPr>
          <p:cNvPr id="13" name="Content Placeholder 17"/>
          <p:cNvSpPr>
            <a:spLocks noGrp="1"/>
          </p:cNvSpPr>
          <p:nvPr>
            <p:ph idx="23"/>
          </p:nvPr>
        </p:nvSpPr>
        <p:spPr>
          <a:xfrm>
            <a:off x="1338262" y="5806440"/>
            <a:ext cx="3261360" cy="396240"/>
          </a:xfrm>
        </p:spPr>
        <p:txBody>
          <a:bodyPr/>
          <a:lstStyle/>
          <a:p>
            <a:pPr marL="0" lvl="1" indent="0">
              <a:buClrTx/>
              <a:buNone/>
            </a:pPr>
            <a:r>
              <a:rPr lang="en-US" sz="2200" dirty="0">
                <a:ea typeface="Cambria Math" pitchFamily="18" charset="0"/>
              </a:rPr>
              <a:t>subsets of k elements of S.</a:t>
            </a:r>
          </a:p>
        </p:txBody>
      </p:sp>
      <p:sp>
        <p:nvSpPr>
          <p:cNvPr id="14" name="Content Placeholder 18"/>
          <p:cNvSpPr>
            <a:spLocks noGrp="1"/>
          </p:cNvSpPr>
          <p:nvPr>
            <p:ph idx="24"/>
          </p:nvPr>
        </p:nvSpPr>
        <p:spPr>
          <a:xfrm>
            <a:off x="3492975" y="6283643"/>
            <a:ext cx="1104425" cy="325121"/>
          </a:xfrm>
        </p:spPr>
        <p:txBody>
          <a:bodyPr anchor="ctr"/>
          <a:lstStyle/>
          <a:p>
            <a:r>
              <a:rPr lang="en-US" sz="2200" dirty="0">
                <a:ea typeface="Cambria Math" pitchFamily="18" charset="0"/>
              </a:rPr>
              <a:t>Hence,</a:t>
            </a:r>
            <a:endParaRPr lang="en-US" sz="2200" dirty="0"/>
          </a:p>
        </p:txBody>
      </p:sp>
      <p:graphicFrame>
        <p:nvGraphicFramePr>
          <p:cNvPr id="29" name="Object 19"/>
          <p:cNvGraphicFramePr>
            <a:graphicFrameLocks noChangeAspect="1"/>
          </p:cNvGraphicFramePr>
          <p:nvPr>
            <p:extLst>
              <p:ext uri="{D42A27DB-BD31-4B8C-83A1-F6EECF244321}">
                <p14:modId xmlns:p14="http://schemas.microsoft.com/office/powerpoint/2010/main" val="2750843407"/>
              </p:ext>
            </p:extLst>
          </p:nvPr>
        </p:nvGraphicFramePr>
        <p:xfrm>
          <a:off x="4532471" y="6038851"/>
          <a:ext cx="1722438" cy="569913"/>
        </p:xfrm>
        <a:graphic>
          <a:graphicData uri="http://schemas.openxmlformats.org/presentationml/2006/ole">
            <mc:AlternateContent xmlns:mc="http://schemas.openxmlformats.org/markup-compatibility/2006">
              <mc:Choice xmlns:v="urn:schemas-microsoft-com:vml" Requires="v">
                <p:oleObj spid="_x0000_s17833" name="Equation" r:id="rId14" imgW="1384200" imgH="457200" progId="Equation.DSMT4">
                  <p:embed/>
                </p:oleObj>
              </mc:Choice>
              <mc:Fallback>
                <p:oleObj name="Equation" r:id="rId14" imgW="1384200" imgH="457200" progId="Equation.DSMT4">
                  <p:embed/>
                  <p:pic>
                    <p:nvPicPr>
                      <p:cNvPr id="28" name="Object 9"/>
                      <p:cNvPicPr/>
                      <p:nvPr/>
                    </p:nvPicPr>
                    <p:blipFill>
                      <a:blip r:embed="rId15"/>
                      <a:stretch>
                        <a:fillRect/>
                      </a:stretch>
                    </p:blipFill>
                    <p:spPr>
                      <a:xfrm>
                        <a:off x="4532471" y="6038851"/>
                        <a:ext cx="1722438" cy="569913"/>
                      </a:xfrm>
                      <a:prstGeom prst="rect">
                        <a:avLst/>
                      </a:prstGeom>
                    </p:spPr>
                  </p:pic>
                </p:oleObj>
              </mc:Fallback>
            </mc:AlternateContent>
          </a:graphicData>
        </a:graphic>
      </p:graphicFrame>
      <p:sp>
        <p:nvSpPr>
          <p:cNvPr id="15" name="Content Placeholder 20"/>
          <p:cNvSpPr>
            <a:spLocks noGrp="1"/>
          </p:cNvSpPr>
          <p:nvPr>
            <p:ph idx="25"/>
          </p:nvPr>
        </p:nvSpPr>
        <p:spPr>
          <a:xfrm>
            <a:off x="6629400" y="5857241"/>
            <a:ext cx="2373630" cy="751523"/>
          </a:xfrm>
        </p:spPr>
        <p:txBody>
          <a:bodyPr/>
          <a:lstStyle/>
          <a:p>
            <a:r>
              <a:rPr lang="en-US" sz="2200" i="1" dirty="0"/>
              <a:t>See Exercise </a:t>
            </a:r>
            <a:r>
              <a:rPr lang="en-US" sz="2200" dirty="0">
                <a:ea typeface="Cambria Math" pitchFamily="18" charset="0"/>
              </a:rPr>
              <a:t>19</a:t>
            </a:r>
            <a:r>
              <a:rPr lang="en-US" sz="2200" dirty="0"/>
              <a:t> </a:t>
            </a:r>
            <a:r>
              <a:rPr lang="en-US" sz="2200" i="1" dirty="0"/>
              <a:t>for an algebraic proof.</a:t>
            </a:r>
          </a:p>
        </p:txBody>
      </p:sp>
    </p:spTree>
    <p:extLst>
      <p:ext uri="{BB962C8B-B14F-4D97-AF65-F5344CB8AC3E}">
        <p14:creationId xmlns:p14="http://schemas.microsoft.com/office/powerpoint/2010/main" val="109220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Counting Principles:</a:t>
            </a:r>
            <a:br>
              <a:rPr lang="en-US" dirty="0"/>
            </a:br>
            <a:r>
              <a:rPr lang="en-US" dirty="0"/>
              <a:t>The Product Rule</a:t>
            </a:r>
            <a:endParaRPr lang="en-US" sz="1500" dirty="0"/>
          </a:p>
        </p:txBody>
      </p:sp>
      <p:sp>
        <p:nvSpPr>
          <p:cNvPr id="3" name="Content Placeholder 2"/>
          <p:cNvSpPr>
            <a:spLocks noGrp="1"/>
          </p:cNvSpPr>
          <p:nvPr>
            <p:ph idx="1"/>
          </p:nvPr>
        </p:nvSpPr>
        <p:spPr>
          <a:xfrm>
            <a:off x="457200" y="1447800"/>
            <a:ext cx="8321040" cy="5105400"/>
          </a:xfrm>
        </p:spPr>
        <p:txBody>
          <a:bodyPr/>
          <a:lstStyle/>
          <a:p>
            <a:r>
              <a:rPr lang="en-US" b="1" dirty="0"/>
              <a:t>The Product Rule</a:t>
            </a:r>
            <a:r>
              <a:rPr lang="en-US" dirty="0"/>
              <a:t>: A procedure can be broken down into a sequence of two tasks. There are </a:t>
            </a:r>
            <a:r>
              <a:rPr lang="en-US" i="1" dirty="0"/>
              <a:t>n</a:t>
            </a:r>
            <a:r>
              <a:rPr lang="en-US" baseline="-25000" dirty="0">
                <a:ea typeface="Cambria Math" pitchFamily="18" charset="0"/>
              </a:rPr>
              <a:t>1</a:t>
            </a:r>
            <a:r>
              <a:rPr lang="en-US" dirty="0">
                <a:ea typeface="Cambria Math" pitchFamily="18" charset="0"/>
              </a:rPr>
              <a:t> </a:t>
            </a:r>
            <a:r>
              <a:rPr lang="en-US" dirty="0"/>
              <a:t>ways to do the first task and </a:t>
            </a:r>
            <a:r>
              <a:rPr lang="en-US" i="1" dirty="0"/>
              <a:t>n</a:t>
            </a:r>
            <a:r>
              <a:rPr lang="en-US" baseline="-25000" dirty="0">
                <a:ea typeface="Cambria Math" pitchFamily="18" charset="0"/>
              </a:rPr>
              <a:t>2</a:t>
            </a:r>
            <a:r>
              <a:rPr lang="en-US" dirty="0">
                <a:ea typeface="Cambria Math" pitchFamily="18" charset="0"/>
              </a:rPr>
              <a:t> </a:t>
            </a:r>
            <a:r>
              <a:rPr lang="en-US" dirty="0"/>
              <a:t>ways to do the second task. Then there are </a:t>
            </a:r>
            <a:r>
              <a:rPr lang="en-US" i="1" dirty="0"/>
              <a:t>n</a:t>
            </a:r>
            <a:r>
              <a:rPr lang="en-US" baseline="-25000" dirty="0">
                <a:ea typeface="Cambria Math" pitchFamily="18" charset="0"/>
              </a:rPr>
              <a:t>1</a:t>
            </a:r>
            <a:r>
              <a:rPr lang="en-US" i="1" dirty="0"/>
              <a:t>∙n</a:t>
            </a:r>
            <a:r>
              <a:rPr lang="en-US" baseline="-25000" dirty="0">
                <a:ea typeface="Cambria Math" pitchFamily="18" charset="0"/>
              </a:rPr>
              <a:t>2</a:t>
            </a:r>
            <a:r>
              <a:rPr lang="en-US" dirty="0"/>
              <a:t> ways to do the procedure.</a:t>
            </a:r>
          </a:p>
          <a:p>
            <a:r>
              <a:rPr lang="en-US" b="1" dirty="0"/>
              <a:t>Example</a:t>
            </a:r>
            <a:r>
              <a:rPr lang="en-US" dirty="0"/>
              <a:t>: How many bit strings of length seven are there?</a:t>
            </a:r>
          </a:p>
          <a:p>
            <a:r>
              <a:rPr lang="en-US" b="1" dirty="0"/>
              <a:t>Solution</a:t>
            </a:r>
            <a:r>
              <a:rPr lang="en-US" dirty="0"/>
              <a:t>: Since each of the seven bits is either a </a:t>
            </a:r>
            <a:r>
              <a:rPr lang="en-US" dirty="0">
                <a:ea typeface="Cambria Math" pitchFamily="18" charset="0"/>
              </a:rPr>
              <a:t>0</a:t>
            </a:r>
            <a:r>
              <a:rPr lang="en-US" dirty="0"/>
              <a:t> or a </a:t>
            </a:r>
            <a:r>
              <a:rPr lang="en-US" dirty="0">
                <a:ea typeface="Cambria Math" pitchFamily="18" charset="0"/>
              </a:rPr>
              <a:t>1</a:t>
            </a:r>
            <a:r>
              <a:rPr lang="en-US" dirty="0"/>
              <a:t>, the answer is </a:t>
            </a:r>
            <a:r>
              <a:rPr lang="en-US" dirty="0">
                <a:ea typeface="Cambria Math" pitchFamily="18" charset="0"/>
              </a:rPr>
              <a:t>2</a:t>
            </a:r>
            <a:r>
              <a:rPr lang="en-US" baseline="30000" dirty="0">
                <a:ea typeface="Cambria Math" pitchFamily="18" charset="0"/>
              </a:rPr>
              <a:t>7</a:t>
            </a:r>
            <a:r>
              <a:rPr lang="en-US" dirty="0"/>
              <a:t> = </a:t>
            </a:r>
            <a:r>
              <a:rPr lang="en-US" dirty="0">
                <a:ea typeface="Cambria Math" pitchFamily="18" charset="0"/>
              </a:rPr>
              <a:t>128</a:t>
            </a:r>
            <a:r>
              <a:rPr lang="en-US" dirty="0"/>
              <a:t>.</a:t>
            </a: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Pascal’s Triangle</a:t>
            </a:r>
            <a:endParaRPr lang="en-US" sz="1500" dirty="0"/>
          </a:p>
        </p:txBody>
      </p:sp>
      <p:pic>
        <p:nvPicPr>
          <p:cNvPr id="9" name="Picture 2" descr="Two Pascal's triangles.&#10;"/>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81400" y="1524000"/>
            <a:ext cx="5029200" cy="31360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1524000"/>
            <a:ext cx="3048000" cy="1752600"/>
          </a:xfrm>
          <a:ln>
            <a:solidFill>
              <a:srgbClr val="14AAE1"/>
            </a:solidFill>
          </a:ln>
        </p:spPr>
        <p:txBody>
          <a:bodyPr/>
          <a:lstStyle/>
          <a:p>
            <a:r>
              <a:rPr lang="en-US" sz="2400" dirty="0"/>
              <a:t>The </a:t>
            </a:r>
            <a:r>
              <a:rPr lang="en-US" sz="2400" i="1" dirty="0"/>
              <a:t>n</a:t>
            </a:r>
            <a:r>
              <a:rPr lang="en-US" sz="2400" dirty="0"/>
              <a:t>th row in the triangle consists of the binomial coefficients</a:t>
            </a:r>
          </a:p>
        </p:txBody>
      </p:sp>
      <p:graphicFrame>
        <p:nvGraphicFramePr>
          <p:cNvPr id="14" name="Object 4"/>
          <p:cNvGraphicFramePr>
            <a:graphicFrameLocks noChangeAspect="1"/>
          </p:cNvGraphicFramePr>
          <p:nvPr>
            <p:extLst>
              <p:ext uri="{D42A27DB-BD31-4B8C-83A1-F6EECF244321}">
                <p14:modId xmlns:p14="http://schemas.microsoft.com/office/powerpoint/2010/main" val="3638224527"/>
              </p:ext>
            </p:extLst>
          </p:nvPr>
        </p:nvGraphicFramePr>
        <p:xfrm>
          <a:off x="533400" y="2743200"/>
          <a:ext cx="330200" cy="457200"/>
        </p:xfrm>
        <a:graphic>
          <a:graphicData uri="http://schemas.openxmlformats.org/presentationml/2006/ole">
            <mc:AlternateContent xmlns:mc="http://schemas.openxmlformats.org/markup-compatibility/2006">
              <mc:Choice xmlns:v="urn:schemas-microsoft-com:vml" Requires="v">
                <p:oleObj spid="_x0000_s18473" name="Equation" r:id="rId4" imgW="330120" imgH="457200" progId="Equation.DSMT4">
                  <p:embed/>
                </p:oleObj>
              </mc:Choice>
              <mc:Fallback>
                <p:oleObj name="Equation" r:id="rId4" imgW="330120" imgH="457200" progId="Equation.DSMT4">
                  <p:embed/>
                  <p:pic>
                    <p:nvPicPr>
                      <p:cNvPr id="0" name=""/>
                      <p:cNvPicPr/>
                      <p:nvPr/>
                    </p:nvPicPr>
                    <p:blipFill>
                      <a:blip r:embed="rId5"/>
                      <a:stretch>
                        <a:fillRect/>
                      </a:stretch>
                    </p:blipFill>
                    <p:spPr>
                      <a:xfrm>
                        <a:off x="533400" y="2743200"/>
                        <a:ext cx="330200" cy="457200"/>
                      </a:xfrm>
                      <a:prstGeom prst="rect">
                        <a:avLst/>
                      </a:prstGeom>
                    </p:spPr>
                  </p:pic>
                </p:oleObj>
              </mc:Fallback>
            </mc:AlternateContent>
          </a:graphicData>
        </a:graphic>
      </p:graphicFrame>
      <p:sp>
        <p:nvSpPr>
          <p:cNvPr id="10" name="Content Placeholder 5"/>
          <p:cNvSpPr>
            <a:spLocks noGrp="1"/>
          </p:cNvSpPr>
          <p:nvPr>
            <p:ph idx="14"/>
          </p:nvPr>
        </p:nvSpPr>
        <p:spPr>
          <a:xfrm>
            <a:off x="939800" y="2724150"/>
            <a:ext cx="1752600" cy="457200"/>
          </a:xfrm>
        </p:spPr>
        <p:txBody>
          <a:bodyPr/>
          <a:lstStyle/>
          <a:p>
            <a:r>
              <a:rPr lang="en-US" sz="2400" i="1" dirty="0"/>
              <a:t>k</a:t>
            </a:r>
            <a:r>
              <a:rPr lang="en-US" sz="2400" dirty="0"/>
              <a:t> = </a:t>
            </a:r>
            <a:r>
              <a:rPr lang="en-US" sz="2400" dirty="0">
                <a:ea typeface="Cambria Math" pitchFamily="18" charset="0"/>
              </a:rPr>
              <a:t>0</a:t>
            </a:r>
            <a:r>
              <a:rPr lang="en-US" sz="2400" dirty="0"/>
              <a:t>,</a:t>
            </a:r>
            <a:r>
              <a:rPr lang="en-US" sz="2400" dirty="0">
                <a:ea typeface="Cambria Math" pitchFamily="18" charset="0"/>
              </a:rPr>
              <a:t>1</a:t>
            </a:r>
            <a:r>
              <a:rPr lang="en-US" sz="2400" dirty="0"/>
              <a:t>,….,</a:t>
            </a:r>
            <a:r>
              <a:rPr lang="en-US" sz="2400" i="1" dirty="0"/>
              <a:t>n</a:t>
            </a:r>
            <a:r>
              <a:rPr lang="en-US" sz="2400" dirty="0"/>
              <a:t>.</a:t>
            </a:r>
          </a:p>
        </p:txBody>
      </p:sp>
      <p:sp>
        <p:nvSpPr>
          <p:cNvPr id="11" name="Content Placeholder 6"/>
          <p:cNvSpPr>
            <a:spLocks noGrp="1"/>
          </p:cNvSpPr>
          <p:nvPr>
            <p:ph idx="15"/>
          </p:nvPr>
        </p:nvSpPr>
        <p:spPr>
          <a:xfrm>
            <a:off x="457200" y="4876800"/>
            <a:ext cx="8229600" cy="1143000"/>
          </a:xfrm>
          <a:ln>
            <a:solidFill>
              <a:srgbClr val="14AAE1"/>
            </a:solidFill>
          </a:ln>
        </p:spPr>
        <p:txBody>
          <a:bodyPr/>
          <a:lstStyle/>
          <a:p>
            <a:r>
              <a:rPr lang="en-US" sz="2400" dirty="0"/>
              <a:t>By Pascal’s identity, adding two </a:t>
            </a:r>
            <a:r>
              <a:rPr lang="en-US" sz="2400"/>
              <a:t>adjacent binomial </a:t>
            </a:r>
            <a:r>
              <a:rPr lang="en-US" sz="2400" dirty="0"/>
              <a:t>coefficients results is the  binomial coefficient in the next row between these two coefficients.</a:t>
            </a:r>
          </a:p>
        </p:txBody>
      </p:sp>
      <p:sp>
        <p:nvSpPr>
          <p:cNvPr id="12" name="Text Placeholder 7"/>
          <p:cNvSpPr>
            <a:spLocks noGrp="1"/>
          </p:cNvSpPr>
          <p:nvPr>
            <p:ph type="body" sz="quarter" idx="16"/>
          </p:nvPr>
        </p:nvSpPr>
        <p:spPr>
          <a:xfrm>
            <a:off x="3465576" y="6446520"/>
            <a:ext cx="2212848"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3761391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Generalized Permutations and Combinations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6.5</a:t>
            </a:r>
          </a:p>
        </p:txBody>
      </p:sp>
    </p:spTree>
    <p:extLst>
      <p:ext uri="{BB962C8B-B14F-4D97-AF65-F5344CB8AC3E}">
        <p14:creationId xmlns:p14="http://schemas.microsoft.com/office/powerpoint/2010/main" val="3367532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5</a:t>
            </a:r>
          </a:p>
        </p:txBody>
      </p:sp>
      <p:sp>
        <p:nvSpPr>
          <p:cNvPr id="3" name="Content Placeholder 2"/>
          <p:cNvSpPr>
            <a:spLocks noGrp="1"/>
          </p:cNvSpPr>
          <p:nvPr>
            <p:ph idx="1"/>
          </p:nvPr>
        </p:nvSpPr>
        <p:spPr>
          <a:xfrm>
            <a:off x="457200" y="1295400"/>
            <a:ext cx="8229600" cy="4495800"/>
          </a:xfrm>
        </p:spPr>
        <p:txBody>
          <a:bodyPr/>
          <a:lstStyle/>
          <a:p>
            <a:r>
              <a:rPr lang="en-US" dirty="0"/>
              <a:t>Permutations with Repetition</a:t>
            </a:r>
          </a:p>
          <a:p>
            <a:r>
              <a:rPr lang="en-US" dirty="0"/>
              <a:t>Combinations with Repetition</a:t>
            </a:r>
          </a:p>
          <a:p>
            <a:r>
              <a:rPr lang="en-US" dirty="0"/>
              <a:t>Permutations with Indistinguishable Objects</a:t>
            </a:r>
          </a:p>
          <a:p>
            <a:r>
              <a:rPr lang="en-US" dirty="0"/>
              <a:t>Distributing Objects into Boxes</a:t>
            </a:r>
          </a:p>
        </p:txBody>
      </p:sp>
    </p:spTree>
    <p:extLst>
      <p:ext uri="{BB962C8B-B14F-4D97-AF65-F5344CB8AC3E}">
        <p14:creationId xmlns:p14="http://schemas.microsoft.com/office/powerpoint/2010/main" val="2778561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with Repetition</a:t>
            </a:r>
            <a:endParaRPr lang="en-US" sz="1500" dirty="0"/>
          </a:p>
        </p:txBody>
      </p:sp>
      <p:sp>
        <p:nvSpPr>
          <p:cNvPr id="3" name="Content Placeholder 2"/>
          <p:cNvSpPr>
            <a:spLocks noGrp="1"/>
          </p:cNvSpPr>
          <p:nvPr>
            <p:ph idx="1"/>
          </p:nvPr>
        </p:nvSpPr>
        <p:spPr>
          <a:xfrm>
            <a:off x="457200" y="1295400"/>
            <a:ext cx="8458200" cy="4876800"/>
          </a:xfrm>
        </p:spPr>
        <p:txBody>
          <a:bodyPr/>
          <a:lstStyle/>
          <a:p>
            <a:pPr>
              <a:spcBef>
                <a:spcPts val="600"/>
              </a:spcBef>
            </a:pPr>
            <a:r>
              <a:rPr lang="en-US" sz="2800" b="1" dirty="0"/>
              <a:t>Theorem </a:t>
            </a:r>
            <a:r>
              <a:rPr lang="en-US" sz="2800" b="1" dirty="0">
                <a:ea typeface="Cambria Math" pitchFamily="18" charset="0"/>
              </a:rPr>
              <a:t>1</a:t>
            </a:r>
            <a:r>
              <a:rPr lang="en-US" sz="2800" dirty="0"/>
              <a:t>: The number of </a:t>
            </a:r>
            <a:r>
              <a:rPr lang="en-US" sz="2800" i="1" dirty="0"/>
              <a:t>r</a:t>
            </a:r>
            <a:r>
              <a:rPr lang="en-US" sz="2800" dirty="0"/>
              <a:t>-permutations of a set of </a:t>
            </a:r>
            <a:r>
              <a:rPr lang="en-US" sz="2800" i="1" dirty="0"/>
              <a:t>n</a:t>
            </a:r>
            <a:r>
              <a:rPr lang="en-US" sz="2800" dirty="0"/>
              <a:t> objects with repetition allowed is </a:t>
            </a:r>
            <a:r>
              <a:rPr lang="en-US" sz="2800" i="1" dirty="0" err="1"/>
              <a:t>n</a:t>
            </a:r>
            <a:r>
              <a:rPr lang="en-US" sz="2800" i="1" baseline="30000" dirty="0" err="1"/>
              <a:t>r</a:t>
            </a:r>
            <a:r>
              <a:rPr lang="en-US" sz="2800" dirty="0"/>
              <a:t>.</a:t>
            </a:r>
          </a:p>
          <a:p>
            <a:pPr>
              <a:spcBef>
                <a:spcPts val="600"/>
              </a:spcBef>
            </a:pPr>
            <a:r>
              <a:rPr lang="en-US" sz="2800" b="1" dirty="0"/>
              <a:t>Proof</a:t>
            </a:r>
            <a:r>
              <a:rPr lang="en-US" sz="2800" dirty="0"/>
              <a:t>: There are </a:t>
            </a:r>
            <a:r>
              <a:rPr lang="en-US" sz="2800" i="1" dirty="0"/>
              <a:t>n</a:t>
            </a:r>
            <a:r>
              <a:rPr lang="en-US" sz="2800" dirty="0"/>
              <a:t> ways to select an element of the set for each of the </a:t>
            </a:r>
            <a:r>
              <a:rPr lang="en-US" sz="2800" i="1" dirty="0"/>
              <a:t>r</a:t>
            </a:r>
            <a:r>
              <a:rPr lang="en-US" sz="2800" dirty="0"/>
              <a:t> positions in the </a:t>
            </a:r>
            <a:r>
              <a:rPr lang="en-US" sz="2800" i="1" dirty="0"/>
              <a:t>r</a:t>
            </a:r>
            <a:r>
              <a:rPr lang="en-US" sz="2800" dirty="0"/>
              <a:t>-permutation when repetition is allowed. Hence, by the product rule there are </a:t>
            </a:r>
            <a:r>
              <a:rPr lang="en-US" sz="2800" i="1" dirty="0" err="1"/>
              <a:t>n</a:t>
            </a:r>
            <a:r>
              <a:rPr lang="en-US" sz="2800" i="1" baseline="30000" dirty="0" err="1"/>
              <a:t>r</a:t>
            </a:r>
            <a:r>
              <a:rPr lang="en-US" sz="2800" dirty="0"/>
              <a:t> </a:t>
            </a:r>
            <a:r>
              <a:rPr lang="en-US" sz="2800" i="1" dirty="0"/>
              <a:t>r</a:t>
            </a:r>
            <a:r>
              <a:rPr lang="en-US" sz="2800" dirty="0"/>
              <a:t>-permutations with repetition.</a:t>
            </a:r>
          </a:p>
          <a:p>
            <a:pPr>
              <a:spcBef>
                <a:spcPts val="600"/>
              </a:spcBef>
            </a:pPr>
            <a:r>
              <a:rPr lang="en-US" sz="2800" b="1" dirty="0"/>
              <a:t>Example</a:t>
            </a:r>
            <a:r>
              <a:rPr lang="en-US" sz="2800" dirty="0"/>
              <a:t>: How many strings of length </a:t>
            </a:r>
            <a:r>
              <a:rPr lang="en-US" sz="2800" i="1" dirty="0"/>
              <a:t>r</a:t>
            </a:r>
            <a:r>
              <a:rPr lang="en-US" sz="2800" dirty="0"/>
              <a:t> can be formed from the uppercase letters of the English alphabet?</a:t>
            </a:r>
          </a:p>
          <a:p>
            <a:pPr>
              <a:spcBef>
                <a:spcPts val="600"/>
              </a:spcBef>
            </a:pPr>
            <a:r>
              <a:rPr lang="en-US" sz="2800" b="1" dirty="0"/>
              <a:t>Solution</a:t>
            </a:r>
            <a:r>
              <a:rPr lang="en-US" sz="2800" dirty="0"/>
              <a:t>: The number of such strings is 26</a:t>
            </a:r>
            <a:r>
              <a:rPr lang="en-US" sz="2800" i="1" baseline="40000" dirty="0"/>
              <a:t>r</a:t>
            </a:r>
            <a:r>
              <a:rPr lang="en-US" sz="2800" dirty="0"/>
              <a:t>, which is the number of </a:t>
            </a:r>
            <a:r>
              <a:rPr lang="en-US" sz="2800" i="1" dirty="0"/>
              <a:t>r</a:t>
            </a:r>
            <a:r>
              <a:rPr lang="en-US" sz="2800" dirty="0"/>
              <a:t>-permutations of a set with </a:t>
            </a:r>
            <a:r>
              <a:rPr lang="en-US" sz="2800" dirty="0">
                <a:ea typeface="Cambria Math" pitchFamily="18" charset="0"/>
              </a:rPr>
              <a:t>26</a:t>
            </a:r>
            <a:r>
              <a:rPr lang="en-US" sz="2800" dirty="0"/>
              <a:t> elements.</a:t>
            </a:r>
          </a:p>
        </p:txBody>
      </p:sp>
    </p:spTree>
    <p:extLst>
      <p:ext uri="{BB962C8B-B14F-4D97-AF65-F5344CB8AC3E}">
        <p14:creationId xmlns:p14="http://schemas.microsoft.com/office/powerpoint/2010/main" val="24977534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r>
              <a:rPr lang="en-US" sz="1500" dirty="0"/>
              <a:t> 1</a:t>
            </a:r>
          </a:p>
        </p:txBody>
      </p:sp>
      <p:sp>
        <p:nvSpPr>
          <p:cNvPr id="3" name="Content Placeholder 2"/>
          <p:cNvSpPr>
            <a:spLocks noGrp="1"/>
          </p:cNvSpPr>
          <p:nvPr>
            <p:ph idx="1"/>
          </p:nvPr>
        </p:nvSpPr>
        <p:spPr>
          <a:xfrm>
            <a:off x="457200" y="1295400"/>
            <a:ext cx="8458200" cy="3048000"/>
          </a:xfrm>
        </p:spPr>
        <p:txBody>
          <a:bodyPr/>
          <a:lstStyle/>
          <a:p>
            <a:r>
              <a:rPr lang="en-US" sz="3000" b="1" dirty="0"/>
              <a:t>Example</a:t>
            </a:r>
            <a:r>
              <a:rPr lang="en-US" sz="3000" dirty="0"/>
              <a:t>: How many ways are there to select five bills from a box containing  at least five of each of the following denominations: $1, $2, $5,  $10, $20, $50, and $100? </a:t>
            </a:r>
          </a:p>
          <a:p>
            <a:r>
              <a:rPr lang="en-US" sz="3000" b="1" dirty="0"/>
              <a:t>Solution</a:t>
            </a:r>
            <a:r>
              <a:rPr lang="en-US" sz="3000" dirty="0"/>
              <a:t>: Place the selected bills in the appropriate position of a cash box illustrated below:</a:t>
            </a:r>
          </a:p>
        </p:txBody>
      </p:sp>
      <p:pic>
        <p:nvPicPr>
          <p:cNvPr id="7" name="Picture 3" descr="Cash box with seven separate compartments. The bills from the left to the right are. 100, 50, 20. 10, 5, 2, and 1.&#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28800" y="4523874"/>
            <a:ext cx="5486400" cy="187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9775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r>
              <a:rPr lang="en-US" sz="1500" dirty="0"/>
              <a:t> 2</a:t>
            </a:r>
          </a:p>
        </p:txBody>
      </p:sp>
      <p:sp>
        <p:nvSpPr>
          <p:cNvPr id="3" name="Content Placeholder 2"/>
          <p:cNvSpPr>
            <a:spLocks noGrp="1"/>
          </p:cNvSpPr>
          <p:nvPr>
            <p:ph idx="1"/>
          </p:nvPr>
        </p:nvSpPr>
        <p:spPr>
          <a:xfrm>
            <a:off x="457200" y="1295400"/>
            <a:ext cx="8458200" cy="3810000"/>
          </a:xfrm>
        </p:spPr>
        <p:txBody>
          <a:bodyPr/>
          <a:lstStyle/>
          <a:p>
            <a:pPr>
              <a:spcBef>
                <a:spcPts val="600"/>
              </a:spcBef>
            </a:pPr>
            <a:r>
              <a:rPr lang="en-US" sz="2800" dirty="0"/>
              <a:t>Some possible ways of placing the five bills:</a:t>
            </a:r>
          </a:p>
          <a:p>
            <a:pPr>
              <a:spcBef>
                <a:spcPts val="600"/>
              </a:spcBef>
            </a:pPr>
            <a:r>
              <a:rPr lang="en-US" sz="2800" dirty="0"/>
              <a:t>The number of ways to</a:t>
            </a:r>
            <a:br>
              <a:rPr lang="en-US" sz="2800" dirty="0"/>
            </a:br>
            <a:r>
              <a:rPr lang="en-US" sz="2800" dirty="0"/>
              <a:t>select five bills corresponds</a:t>
            </a:r>
            <a:br>
              <a:rPr lang="en-US" sz="2800" dirty="0"/>
            </a:br>
            <a:r>
              <a:rPr lang="en-US" sz="2800" dirty="0"/>
              <a:t>to the number of ways to</a:t>
            </a:r>
            <a:br>
              <a:rPr lang="en-US" sz="2800" dirty="0"/>
            </a:br>
            <a:r>
              <a:rPr lang="en-US" sz="2800" dirty="0"/>
              <a:t>arrange six bars and five stars</a:t>
            </a:r>
            <a:br>
              <a:rPr lang="en-US" sz="2800" dirty="0"/>
            </a:br>
            <a:r>
              <a:rPr lang="en-US" sz="2800" dirty="0"/>
              <a:t>in a row. </a:t>
            </a:r>
          </a:p>
          <a:p>
            <a:pPr>
              <a:spcBef>
                <a:spcPts val="600"/>
              </a:spcBef>
            </a:pPr>
            <a:r>
              <a:rPr lang="en-US" sz="2800" dirty="0"/>
              <a:t>This is the number of unordered</a:t>
            </a:r>
            <a:br>
              <a:rPr lang="en-US" sz="2800" dirty="0"/>
            </a:br>
            <a:r>
              <a:rPr lang="en-US" sz="2800" dirty="0"/>
              <a:t>selections of 5 objects from a set of 11. Hence, there are</a:t>
            </a:r>
          </a:p>
        </p:txBody>
      </p:sp>
      <p:pic>
        <p:nvPicPr>
          <p:cNvPr id="7" name="Picture 3" descr="Illustration of three ways to select five bills from a cash box described above.&#10;"/>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5267476" y="1828800"/>
            <a:ext cx="3724124" cy="23461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4"/>
          <p:cNvGraphicFramePr>
            <a:graphicFrameLocks noChangeAspect="1"/>
          </p:cNvGraphicFramePr>
          <p:nvPr>
            <p:extLst>
              <p:ext uri="{D42A27DB-BD31-4B8C-83A1-F6EECF244321}">
                <p14:modId xmlns:p14="http://schemas.microsoft.com/office/powerpoint/2010/main" val="297625888"/>
              </p:ext>
            </p:extLst>
          </p:nvPr>
        </p:nvGraphicFramePr>
        <p:xfrm>
          <a:off x="3124200" y="5105400"/>
          <a:ext cx="2895600" cy="854890"/>
        </p:xfrm>
        <a:graphic>
          <a:graphicData uri="http://schemas.openxmlformats.org/presentationml/2006/ole">
            <mc:AlternateContent xmlns:mc="http://schemas.openxmlformats.org/markup-compatibility/2006">
              <mc:Choice xmlns:v="urn:schemas-microsoft-com:vml" Requires="v">
                <p:oleObj spid="_x0000_s19490" name="Equation" r:id="rId4" imgW="1333440" imgH="393480" progId="Equation.DSMT4">
                  <p:embed/>
                </p:oleObj>
              </mc:Choice>
              <mc:Fallback>
                <p:oleObj name="Equation" r:id="rId4" imgW="1333440" imgH="393480" progId="Equation.DSMT4">
                  <p:embed/>
                  <p:pic>
                    <p:nvPicPr>
                      <p:cNvPr id="0" name=""/>
                      <p:cNvPicPr/>
                      <p:nvPr/>
                    </p:nvPicPr>
                    <p:blipFill>
                      <a:blip r:embed="rId5"/>
                      <a:stretch>
                        <a:fillRect/>
                      </a:stretch>
                    </p:blipFill>
                    <p:spPr>
                      <a:xfrm>
                        <a:off x="3124200" y="5105400"/>
                        <a:ext cx="2895600" cy="854890"/>
                      </a:xfrm>
                      <a:prstGeom prst="rect">
                        <a:avLst/>
                      </a:prstGeom>
                    </p:spPr>
                  </p:pic>
                </p:oleObj>
              </mc:Fallback>
            </mc:AlternateContent>
          </a:graphicData>
        </a:graphic>
      </p:graphicFrame>
      <p:sp>
        <p:nvSpPr>
          <p:cNvPr id="4" name="Content Placeholder 5"/>
          <p:cNvSpPr>
            <a:spLocks noGrp="1"/>
          </p:cNvSpPr>
          <p:nvPr>
            <p:ph idx="14"/>
          </p:nvPr>
        </p:nvSpPr>
        <p:spPr>
          <a:xfrm>
            <a:off x="457200" y="5867400"/>
            <a:ext cx="7315200" cy="533400"/>
          </a:xfrm>
        </p:spPr>
        <p:txBody>
          <a:bodyPr/>
          <a:lstStyle/>
          <a:p>
            <a:r>
              <a:rPr lang="en-US" sz="2800" dirty="0"/>
              <a:t>ways to choose five bills with seven types of bills.</a:t>
            </a:r>
          </a:p>
        </p:txBody>
      </p:sp>
      <p:sp>
        <p:nvSpPr>
          <p:cNvPr id="10" name="Text Placeholder 4"/>
          <p:cNvSpPr>
            <a:spLocks noGrp="1"/>
          </p:cNvSpPr>
          <p:nvPr>
            <p:ph type="body" sz="quarter" idx="15"/>
          </p:nvPr>
        </p:nvSpPr>
        <p:spPr>
          <a:xfrm>
            <a:off x="3465576" y="6446520"/>
            <a:ext cx="2212848"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14890096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r>
              <a:rPr lang="en-US" sz="1500" dirty="0"/>
              <a:t> 3</a:t>
            </a:r>
          </a:p>
        </p:txBody>
      </p:sp>
      <p:sp>
        <p:nvSpPr>
          <p:cNvPr id="3" name="Content Placeholder 2"/>
          <p:cNvSpPr>
            <a:spLocks noGrp="1"/>
          </p:cNvSpPr>
          <p:nvPr>
            <p:ph idx="1"/>
          </p:nvPr>
        </p:nvSpPr>
        <p:spPr>
          <a:xfrm>
            <a:off x="457200" y="1295400"/>
            <a:ext cx="8229600" cy="838200"/>
          </a:xfrm>
        </p:spPr>
        <p:txBody>
          <a:bodyPr/>
          <a:lstStyle/>
          <a:p>
            <a:pPr>
              <a:spcBef>
                <a:spcPts val="600"/>
              </a:spcBef>
            </a:pPr>
            <a:r>
              <a:rPr lang="en-US" sz="2600" b="1" dirty="0"/>
              <a:t>Theorem 2</a:t>
            </a:r>
            <a:r>
              <a:rPr lang="en-US" sz="2600" dirty="0"/>
              <a:t>: The number 0f </a:t>
            </a:r>
            <a:r>
              <a:rPr lang="en-US" sz="2600" i="1" dirty="0"/>
              <a:t>r</a:t>
            </a:r>
            <a:r>
              <a:rPr lang="en-US" sz="2600" dirty="0"/>
              <a:t>-combinations from a set with </a:t>
            </a:r>
            <a:r>
              <a:rPr lang="en-US" sz="2600" i="1" dirty="0"/>
              <a:t>n</a:t>
            </a:r>
            <a:r>
              <a:rPr lang="en-US" sz="2600" dirty="0"/>
              <a:t> elements when repetition of elements is allowed is</a:t>
            </a:r>
          </a:p>
        </p:txBody>
      </p:sp>
      <p:graphicFrame>
        <p:nvGraphicFramePr>
          <p:cNvPr id="12" name="Object 3"/>
          <p:cNvGraphicFramePr>
            <a:graphicFrameLocks noChangeAspect="1"/>
          </p:cNvGraphicFramePr>
          <p:nvPr>
            <p:extLst>
              <p:ext uri="{D42A27DB-BD31-4B8C-83A1-F6EECF244321}">
                <p14:modId xmlns:p14="http://schemas.microsoft.com/office/powerpoint/2010/main" val="3926281243"/>
              </p:ext>
            </p:extLst>
          </p:nvPr>
        </p:nvGraphicFramePr>
        <p:xfrm>
          <a:off x="2057400" y="2198281"/>
          <a:ext cx="5029200" cy="595172"/>
        </p:xfrm>
        <a:graphic>
          <a:graphicData uri="http://schemas.openxmlformats.org/presentationml/2006/ole">
            <mc:AlternateContent xmlns:mc="http://schemas.openxmlformats.org/markup-compatibility/2006">
              <mc:Choice xmlns:v="urn:schemas-microsoft-com:vml" Requires="v">
                <p:oleObj spid="_x0000_s20512" name="Equation" r:id="rId3" imgW="2145960" imgH="253800" progId="Equation.DSMT4">
                  <p:embed/>
                </p:oleObj>
              </mc:Choice>
              <mc:Fallback>
                <p:oleObj name="Equation" r:id="rId3" imgW="2145960" imgH="253800" progId="Equation.DSMT4">
                  <p:embed/>
                  <p:pic>
                    <p:nvPicPr>
                      <p:cNvPr id="0" name=""/>
                      <p:cNvPicPr/>
                      <p:nvPr/>
                    </p:nvPicPr>
                    <p:blipFill>
                      <a:blip r:embed="rId4"/>
                      <a:stretch>
                        <a:fillRect/>
                      </a:stretch>
                    </p:blipFill>
                    <p:spPr>
                      <a:xfrm>
                        <a:off x="2057400" y="2198281"/>
                        <a:ext cx="5029200" cy="595172"/>
                      </a:xfrm>
                      <a:prstGeom prst="rect">
                        <a:avLst/>
                      </a:prstGeom>
                    </p:spPr>
                  </p:pic>
                </p:oleObj>
              </mc:Fallback>
            </mc:AlternateContent>
          </a:graphicData>
        </a:graphic>
      </p:graphicFrame>
      <p:sp>
        <p:nvSpPr>
          <p:cNvPr id="9" name="Content Placeholder 4"/>
          <p:cNvSpPr>
            <a:spLocks noGrp="1"/>
          </p:cNvSpPr>
          <p:nvPr>
            <p:ph idx="13"/>
          </p:nvPr>
        </p:nvSpPr>
        <p:spPr>
          <a:xfrm>
            <a:off x="457200" y="2819400"/>
            <a:ext cx="8534400" cy="3733800"/>
          </a:xfrm>
        </p:spPr>
        <p:txBody>
          <a:bodyPr/>
          <a:lstStyle/>
          <a:p>
            <a:pPr>
              <a:spcBef>
                <a:spcPts val="0"/>
              </a:spcBef>
            </a:pPr>
            <a:r>
              <a:rPr lang="en-US" sz="2600" b="1" dirty="0"/>
              <a:t>Proof</a:t>
            </a:r>
            <a:r>
              <a:rPr lang="en-US" sz="2600" dirty="0"/>
              <a:t>: Each </a:t>
            </a:r>
            <a:r>
              <a:rPr lang="en-US" sz="2600" i="1" dirty="0"/>
              <a:t>r</a:t>
            </a:r>
            <a:r>
              <a:rPr lang="en-US" sz="2600" dirty="0"/>
              <a:t>-combination of a set with </a:t>
            </a:r>
            <a:r>
              <a:rPr lang="en-US" sz="2600" i="1" dirty="0"/>
              <a:t>n</a:t>
            </a:r>
            <a:r>
              <a:rPr lang="en-US" sz="2600" dirty="0"/>
              <a:t> elements with repetition allowed can be represented by a list of </a:t>
            </a:r>
            <a:r>
              <a:rPr lang="en-US" sz="2600" i="1" dirty="0"/>
              <a:t>n –</a:t>
            </a:r>
            <a:r>
              <a:rPr lang="en-US" sz="2600" dirty="0"/>
              <a:t>1 bars and </a:t>
            </a:r>
            <a:r>
              <a:rPr lang="en-US" sz="2600" i="1" dirty="0"/>
              <a:t>r</a:t>
            </a:r>
            <a:r>
              <a:rPr lang="en-US" sz="2600" dirty="0"/>
              <a:t> stars. The bars mark the </a:t>
            </a:r>
            <a:r>
              <a:rPr lang="en-US" sz="2600" i="1" dirty="0"/>
              <a:t>n</a:t>
            </a:r>
            <a:r>
              <a:rPr lang="en-US" sz="2600" dirty="0"/>
              <a:t> cells containing a star for each time the </a:t>
            </a:r>
            <a:r>
              <a:rPr lang="en-US" sz="2600" i="1" dirty="0" err="1"/>
              <a:t>i</a:t>
            </a:r>
            <a:r>
              <a:rPr lang="en-US" sz="2600" dirty="0" err="1"/>
              <a:t>th</a:t>
            </a:r>
            <a:r>
              <a:rPr lang="en-US" sz="2600" dirty="0"/>
              <a:t> element of the set occurs in the combination.</a:t>
            </a:r>
          </a:p>
          <a:p>
            <a:pPr>
              <a:spcBef>
                <a:spcPts val="0"/>
              </a:spcBef>
            </a:pPr>
            <a:r>
              <a:rPr lang="en-US" sz="2600" dirty="0"/>
              <a:t>The number of such lists is </a:t>
            </a:r>
            <a:r>
              <a:rPr lang="en-US" sz="2600" i="1" dirty="0"/>
              <a:t>C</a:t>
            </a:r>
            <a:r>
              <a:rPr lang="en-US" sz="2600" dirty="0"/>
              <a:t>(</a:t>
            </a:r>
            <a:r>
              <a:rPr lang="en-US" sz="2600" i="1" dirty="0"/>
              <a:t>n + r – </a:t>
            </a:r>
            <a:r>
              <a:rPr lang="en-US" sz="2600" dirty="0"/>
              <a:t>1</a:t>
            </a:r>
            <a:r>
              <a:rPr lang="en-US" sz="2600" i="1" dirty="0"/>
              <a:t>, r</a:t>
            </a:r>
            <a:r>
              <a:rPr lang="en-US" sz="2600" dirty="0"/>
              <a:t>)</a:t>
            </a:r>
            <a:r>
              <a:rPr lang="en-US" sz="2600" i="1" dirty="0"/>
              <a:t>, </a:t>
            </a:r>
            <a:r>
              <a:rPr lang="en-US" sz="2600" dirty="0"/>
              <a:t>because each list is a choice of the </a:t>
            </a:r>
            <a:r>
              <a:rPr lang="en-US" sz="2600" i="1" dirty="0"/>
              <a:t>r</a:t>
            </a:r>
            <a:r>
              <a:rPr lang="en-US" sz="2600" dirty="0"/>
              <a:t> positions to place the stars, from the total of </a:t>
            </a:r>
            <a:r>
              <a:rPr lang="en-US" sz="2600" i="1" dirty="0"/>
              <a:t>n + r – </a:t>
            </a:r>
            <a:r>
              <a:rPr lang="en-US" sz="2600" dirty="0"/>
              <a:t>1</a:t>
            </a:r>
            <a:r>
              <a:rPr lang="en-US" sz="2600" i="1" dirty="0"/>
              <a:t>  </a:t>
            </a:r>
            <a:r>
              <a:rPr lang="en-US" sz="2600" dirty="0"/>
              <a:t>positions to place the stars and the bars. This is also equal to </a:t>
            </a:r>
            <a:r>
              <a:rPr lang="en-US" sz="2600" i="1" dirty="0"/>
              <a:t>C</a:t>
            </a:r>
            <a:r>
              <a:rPr lang="en-US" sz="2600" dirty="0"/>
              <a:t>(</a:t>
            </a:r>
            <a:r>
              <a:rPr lang="en-US" sz="2600" i="1" dirty="0"/>
              <a:t>n + r – </a:t>
            </a:r>
            <a:r>
              <a:rPr lang="en-US" sz="2600" dirty="0"/>
              <a:t>1</a:t>
            </a:r>
            <a:r>
              <a:rPr lang="en-US" sz="2600" i="1" dirty="0"/>
              <a:t>, n –</a:t>
            </a:r>
            <a:r>
              <a:rPr lang="en-US" sz="2600" dirty="0"/>
              <a:t>1), which is the number of ways to place the</a:t>
            </a:r>
            <a:r>
              <a:rPr lang="en-US" sz="2600" i="1" dirty="0"/>
              <a:t> n –</a:t>
            </a:r>
            <a:r>
              <a:rPr lang="en-US" sz="2600" dirty="0"/>
              <a:t>1 bars.</a:t>
            </a:r>
          </a:p>
        </p:txBody>
      </p:sp>
    </p:spTree>
    <p:extLst>
      <p:ext uri="{BB962C8B-B14F-4D97-AF65-F5344CB8AC3E}">
        <p14:creationId xmlns:p14="http://schemas.microsoft.com/office/powerpoint/2010/main" val="1287153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r>
              <a:rPr lang="en-US" sz="1500" dirty="0"/>
              <a:t> 4</a:t>
            </a:r>
          </a:p>
        </p:txBody>
      </p:sp>
      <p:sp>
        <p:nvSpPr>
          <p:cNvPr id="3" name="Content Placeholder 2"/>
          <p:cNvSpPr>
            <a:spLocks noGrp="1"/>
          </p:cNvSpPr>
          <p:nvPr>
            <p:ph idx="1"/>
          </p:nvPr>
        </p:nvSpPr>
        <p:spPr>
          <a:xfrm>
            <a:off x="457200" y="1295400"/>
            <a:ext cx="8229600" cy="533400"/>
          </a:xfrm>
        </p:spPr>
        <p:txBody>
          <a:bodyPr/>
          <a:lstStyle/>
          <a:p>
            <a:pPr>
              <a:spcBef>
                <a:spcPts val="600"/>
              </a:spcBef>
            </a:pPr>
            <a:r>
              <a:rPr lang="en-US" sz="3000" b="1" dirty="0"/>
              <a:t>Example</a:t>
            </a:r>
            <a:r>
              <a:rPr lang="en-US" sz="3000" dirty="0"/>
              <a:t>: How many solutions does the equation</a:t>
            </a:r>
          </a:p>
        </p:txBody>
      </p:sp>
      <p:graphicFrame>
        <p:nvGraphicFramePr>
          <p:cNvPr id="12" name="Object 3"/>
          <p:cNvGraphicFramePr>
            <a:graphicFrameLocks noChangeAspect="1"/>
          </p:cNvGraphicFramePr>
          <p:nvPr>
            <p:extLst>
              <p:ext uri="{D42A27DB-BD31-4B8C-83A1-F6EECF244321}">
                <p14:modId xmlns:p14="http://schemas.microsoft.com/office/powerpoint/2010/main" val="2426432639"/>
              </p:ext>
            </p:extLst>
          </p:nvPr>
        </p:nvGraphicFramePr>
        <p:xfrm>
          <a:off x="3275806" y="1905000"/>
          <a:ext cx="2592388" cy="447140"/>
        </p:xfrm>
        <a:graphic>
          <a:graphicData uri="http://schemas.openxmlformats.org/presentationml/2006/ole">
            <mc:AlternateContent xmlns:mc="http://schemas.openxmlformats.org/markup-compatibility/2006">
              <mc:Choice xmlns:v="urn:schemas-microsoft-com:vml" Requires="v">
                <p:oleObj spid="_x0000_s21564" name="Equation" r:id="rId3" imgW="1028520" imgH="177480" progId="Equation.DSMT4">
                  <p:embed/>
                </p:oleObj>
              </mc:Choice>
              <mc:Fallback>
                <p:oleObj name="Equation" r:id="rId3" imgW="1028520" imgH="177480" progId="Equation.DSMT4">
                  <p:embed/>
                  <p:pic>
                    <p:nvPicPr>
                      <p:cNvPr id="12" name="Object 3"/>
                      <p:cNvPicPr/>
                      <p:nvPr/>
                    </p:nvPicPr>
                    <p:blipFill>
                      <a:blip r:embed="rId4"/>
                      <a:stretch>
                        <a:fillRect/>
                      </a:stretch>
                    </p:blipFill>
                    <p:spPr>
                      <a:xfrm>
                        <a:off x="3275806" y="1905000"/>
                        <a:ext cx="2592388" cy="447140"/>
                      </a:xfrm>
                      <a:prstGeom prst="rect">
                        <a:avLst/>
                      </a:prstGeom>
                    </p:spPr>
                  </p:pic>
                </p:oleObj>
              </mc:Fallback>
            </mc:AlternateContent>
          </a:graphicData>
        </a:graphic>
      </p:graphicFrame>
      <p:sp>
        <p:nvSpPr>
          <p:cNvPr id="9" name="Content Placeholder 4"/>
          <p:cNvSpPr>
            <a:spLocks noGrp="1"/>
          </p:cNvSpPr>
          <p:nvPr>
            <p:ph idx="13"/>
          </p:nvPr>
        </p:nvSpPr>
        <p:spPr>
          <a:xfrm>
            <a:off x="457200" y="2438400"/>
            <a:ext cx="8458200" cy="2819400"/>
          </a:xfrm>
        </p:spPr>
        <p:txBody>
          <a:bodyPr/>
          <a:lstStyle/>
          <a:p>
            <a:r>
              <a:rPr lang="en-US" sz="3000" dirty="0"/>
              <a:t>have, where </a:t>
            </a:r>
            <a:r>
              <a:rPr lang="en-US" sz="3000" i="1" dirty="0"/>
              <a:t>x</a:t>
            </a:r>
            <a:r>
              <a:rPr lang="en-US" sz="3000" baseline="-25000" dirty="0">
                <a:ea typeface="Cambria Math" pitchFamily="18" charset="0"/>
              </a:rPr>
              <a:t>1</a:t>
            </a:r>
            <a:r>
              <a:rPr lang="en-US" sz="3000" dirty="0"/>
              <a:t> , </a:t>
            </a:r>
            <a:r>
              <a:rPr lang="en-US" sz="3000" i="1" dirty="0"/>
              <a:t>x</a:t>
            </a:r>
            <a:r>
              <a:rPr lang="en-US" sz="3000" baseline="-25000" dirty="0">
                <a:ea typeface="Cambria Math" pitchFamily="18" charset="0"/>
              </a:rPr>
              <a:t>2</a:t>
            </a:r>
            <a:r>
              <a:rPr lang="en-US" sz="3000" dirty="0"/>
              <a:t>   and</a:t>
            </a:r>
            <a:r>
              <a:rPr lang="en-US" sz="3000" i="1" dirty="0"/>
              <a:t> x</a:t>
            </a:r>
            <a:r>
              <a:rPr lang="en-US" sz="3000" baseline="-25000" dirty="0">
                <a:ea typeface="Cambria Math" pitchFamily="18" charset="0"/>
              </a:rPr>
              <a:t>3</a:t>
            </a:r>
            <a:r>
              <a:rPr lang="en-US" sz="3000" dirty="0"/>
              <a:t> are nonnegative integers?</a:t>
            </a:r>
            <a:br>
              <a:rPr lang="en-US" sz="3000" dirty="0"/>
            </a:br>
            <a:r>
              <a:rPr lang="en-US" sz="3000" b="1" dirty="0"/>
              <a:t>Solution</a:t>
            </a:r>
            <a:r>
              <a:rPr lang="en-US" sz="3000" dirty="0"/>
              <a:t>: Each solution corresponds to a way to select </a:t>
            </a:r>
            <a:r>
              <a:rPr lang="en-US" sz="3000" dirty="0">
                <a:ea typeface="Cambria Math" pitchFamily="18" charset="0"/>
              </a:rPr>
              <a:t>11</a:t>
            </a:r>
            <a:r>
              <a:rPr lang="en-US" sz="3000" dirty="0"/>
              <a:t> items from a set with three elements; </a:t>
            </a:r>
            <a:r>
              <a:rPr lang="en-US" sz="3000" i="1" dirty="0"/>
              <a:t>x</a:t>
            </a:r>
            <a:r>
              <a:rPr lang="en-US" sz="3000" baseline="-25000" dirty="0">
                <a:ea typeface="Cambria Math" pitchFamily="18" charset="0"/>
              </a:rPr>
              <a:t>1</a:t>
            </a:r>
            <a:r>
              <a:rPr lang="en-US" sz="3000" dirty="0"/>
              <a:t> elements of type one, </a:t>
            </a:r>
            <a:r>
              <a:rPr lang="en-US" sz="3000" i="1" dirty="0"/>
              <a:t>x</a:t>
            </a:r>
            <a:r>
              <a:rPr lang="en-US" sz="3000" baseline="-25000" dirty="0">
                <a:ea typeface="Cambria Math" pitchFamily="18" charset="0"/>
              </a:rPr>
              <a:t>2</a:t>
            </a:r>
            <a:r>
              <a:rPr lang="en-US" sz="3000" dirty="0"/>
              <a:t>  of type two, and </a:t>
            </a:r>
            <a:r>
              <a:rPr lang="en-US" sz="3000" i="1" dirty="0"/>
              <a:t>x</a:t>
            </a:r>
            <a:r>
              <a:rPr lang="en-US" sz="3000" baseline="-25000" dirty="0">
                <a:ea typeface="Cambria Math" pitchFamily="18" charset="0"/>
              </a:rPr>
              <a:t>3</a:t>
            </a:r>
            <a:r>
              <a:rPr lang="en-US" sz="3000" dirty="0"/>
              <a:t> of type three.</a:t>
            </a:r>
            <a:br>
              <a:rPr lang="en-US" sz="3000" dirty="0"/>
            </a:br>
            <a:r>
              <a:rPr lang="en-US" sz="3000" dirty="0"/>
              <a:t>By Theorem </a:t>
            </a:r>
            <a:r>
              <a:rPr lang="en-US" sz="3000" dirty="0">
                <a:ea typeface="Cambria Math" pitchFamily="18" charset="0"/>
              </a:rPr>
              <a:t>2</a:t>
            </a:r>
            <a:r>
              <a:rPr lang="en-US" sz="3000" dirty="0"/>
              <a:t> it follows that there are </a:t>
            </a:r>
          </a:p>
        </p:txBody>
      </p:sp>
      <p:graphicFrame>
        <p:nvGraphicFramePr>
          <p:cNvPr id="10" name="Object 5"/>
          <p:cNvGraphicFramePr>
            <a:graphicFrameLocks noChangeAspect="1"/>
          </p:cNvGraphicFramePr>
          <p:nvPr>
            <p:extLst>
              <p:ext uri="{D42A27DB-BD31-4B8C-83A1-F6EECF244321}">
                <p14:modId xmlns:p14="http://schemas.microsoft.com/office/powerpoint/2010/main" val="884391792"/>
              </p:ext>
            </p:extLst>
          </p:nvPr>
        </p:nvGraphicFramePr>
        <p:xfrm>
          <a:off x="1449388" y="5275228"/>
          <a:ext cx="6475412" cy="820772"/>
        </p:xfrm>
        <a:graphic>
          <a:graphicData uri="http://schemas.openxmlformats.org/presentationml/2006/ole">
            <mc:AlternateContent xmlns:mc="http://schemas.openxmlformats.org/markup-compatibility/2006">
              <mc:Choice xmlns:v="urn:schemas-microsoft-com:vml" Requires="v">
                <p:oleObj spid="_x0000_s21565" name="Equation" r:id="rId5" imgW="3098520" imgH="393480" progId="Equation.DSMT4">
                  <p:embed/>
                </p:oleObj>
              </mc:Choice>
              <mc:Fallback>
                <p:oleObj name="Equation" r:id="rId5" imgW="3098520" imgH="393480" progId="Equation.DSMT4">
                  <p:embed/>
                  <p:pic>
                    <p:nvPicPr>
                      <p:cNvPr id="12" name="Object 3"/>
                      <p:cNvPicPr/>
                      <p:nvPr/>
                    </p:nvPicPr>
                    <p:blipFill>
                      <a:blip r:embed="rId6"/>
                      <a:stretch>
                        <a:fillRect/>
                      </a:stretch>
                    </p:blipFill>
                    <p:spPr>
                      <a:xfrm>
                        <a:off x="1449388" y="5275228"/>
                        <a:ext cx="6475412" cy="820772"/>
                      </a:xfrm>
                      <a:prstGeom prst="rect">
                        <a:avLst/>
                      </a:prstGeom>
                    </p:spPr>
                  </p:pic>
                </p:oleObj>
              </mc:Fallback>
            </mc:AlternateContent>
          </a:graphicData>
        </a:graphic>
      </p:graphicFrame>
      <p:sp>
        <p:nvSpPr>
          <p:cNvPr id="4" name="Content Placeholder 6"/>
          <p:cNvSpPr>
            <a:spLocks noGrp="1"/>
          </p:cNvSpPr>
          <p:nvPr>
            <p:ph idx="14"/>
          </p:nvPr>
        </p:nvSpPr>
        <p:spPr>
          <a:xfrm>
            <a:off x="457200" y="6007100"/>
            <a:ext cx="1905000" cy="546100"/>
          </a:xfrm>
        </p:spPr>
        <p:txBody>
          <a:bodyPr/>
          <a:lstStyle/>
          <a:p>
            <a:r>
              <a:rPr lang="en-US" dirty="0"/>
              <a:t>solutions.</a:t>
            </a:r>
          </a:p>
        </p:txBody>
      </p:sp>
    </p:spTree>
    <p:extLst>
      <p:ext uri="{BB962C8B-B14F-4D97-AF65-F5344CB8AC3E}">
        <p14:creationId xmlns:p14="http://schemas.microsoft.com/office/powerpoint/2010/main" val="16241968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a:t>
            </a:r>
            <a:br>
              <a:rPr lang="en-US" dirty="0"/>
            </a:br>
            <a:r>
              <a:rPr lang="en-US" dirty="0"/>
              <a:t>Repetition</a:t>
            </a:r>
            <a:r>
              <a:rPr lang="en-US" sz="1500" dirty="0"/>
              <a:t> 5</a:t>
            </a:r>
          </a:p>
        </p:txBody>
      </p:sp>
      <p:pic>
        <p:nvPicPr>
          <p:cNvPr id="1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086600" y="464673"/>
            <a:ext cx="1899794" cy="144809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p:cNvSpPr>
            <a:spLocks noGrp="1"/>
          </p:cNvSpPr>
          <p:nvPr>
            <p:ph idx="13"/>
          </p:nvPr>
        </p:nvSpPr>
        <p:spPr>
          <a:xfrm>
            <a:off x="457200" y="1295400"/>
            <a:ext cx="8458200" cy="3159664"/>
          </a:xfrm>
        </p:spPr>
        <p:txBody>
          <a:bodyPr/>
          <a:lstStyle/>
          <a:p>
            <a:r>
              <a:rPr lang="en-US" b="1" dirty="0"/>
              <a:t>Example</a:t>
            </a:r>
            <a:r>
              <a:rPr lang="en-US" dirty="0"/>
              <a:t>: Suppose that a cookie shop</a:t>
            </a:r>
            <a:br>
              <a:rPr lang="en-US" dirty="0"/>
            </a:br>
            <a:r>
              <a:rPr lang="en-US" dirty="0"/>
              <a:t>has four different kinds of cookies. How</a:t>
            </a:r>
            <a:br>
              <a:rPr lang="en-US" dirty="0"/>
            </a:br>
            <a:r>
              <a:rPr lang="en-US" dirty="0"/>
              <a:t>many different ways can six cookies be chosen? </a:t>
            </a:r>
          </a:p>
          <a:p>
            <a:r>
              <a:rPr lang="en-US" b="1" dirty="0"/>
              <a:t>Solution</a:t>
            </a:r>
            <a:r>
              <a:rPr lang="en-US" dirty="0"/>
              <a:t>: The number of ways to choose six cookies is the number of  </a:t>
            </a:r>
            <a:r>
              <a:rPr lang="en-US" dirty="0">
                <a:ea typeface="Cambria Math" pitchFamily="18" charset="0"/>
              </a:rPr>
              <a:t>6</a:t>
            </a:r>
            <a:r>
              <a:rPr lang="en-US" dirty="0"/>
              <a:t>-combinations of a set with four elements. By Theorem </a:t>
            </a:r>
            <a:r>
              <a:rPr lang="en-US" dirty="0">
                <a:ea typeface="Cambria Math" pitchFamily="18" charset="0"/>
              </a:rPr>
              <a:t>2 </a:t>
            </a:r>
          </a:p>
        </p:txBody>
      </p:sp>
      <p:graphicFrame>
        <p:nvGraphicFramePr>
          <p:cNvPr id="6" name="Object 4"/>
          <p:cNvGraphicFramePr>
            <a:graphicFrameLocks noChangeAspect="1"/>
          </p:cNvGraphicFramePr>
          <p:nvPr>
            <p:extLst>
              <p:ext uri="{D42A27DB-BD31-4B8C-83A1-F6EECF244321}">
                <p14:modId xmlns:p14="http://schemas.microsoft.com/office/powerpoint/2010/main" val="1806359764"/>
              </p:ext>
            </p:extLst>
          </p:nvPr>
        </p:nvGraphicFramePr>
        <p:xfrm>
          <a:off x="2476500" y="4578630"/>
          <a:ext cx="4191000" cy="860404"/>
        </p:xfrm>
        <a:graphic>
          <a:graphicData uri="http://schemas.openxmlformats.org/presentationml/2006/ole">
            <mc:AlternateContent xmlns:mc="http://schemas.openxmlformats.org/markup-compatibility/2006">
              <mc:Choice xmlns:v="urn:schemas-microsoft-com:vml" Requires="v">
                <p:oleObj spid="_x0000_s22558" name="Equation" r:id="rId4" imgW="1917360" imgH="393480" progId="Equation.DSMT4">
                  <p:embed/>
                </p:oleObj>
              </mc:Choice>
              <mc:Fallback>
                <p:oleObj name="Equation" r:id="rId4" imgW="1917360" imgH="393480" progId="Equation.DSMT4">
                  <p:embed/>
                  <p:pic>
                    <p:nvPicPr>
                      <p:cNvPr id="0" name=""/>
                      <p:cNvPicPr/>
                      <p:nvPr/>
                    </p:nvPicPr>
                    <p:blipFill>
                      <a:blip r:embed="rId5"/>
                      <a:stretch>
                        <a:fillRect/>
                      </a:stretch>
                    </p:blipFill>
                    <p:spPr>
                      <a:xfrm>
                        <a:off x="2476500" y="4578630"/>
                        <a:ext cx="4191000" cy="860404"/>
                      </a:xfrm>
                      <a:prstGeom prst="rect">
                        <a:avLst/>
                      </a:prstGeom>
                    </p:spPr>
                  </p:pic>
                </p:oleObj>
              </mc:Fallback>
            </mc:AlternateContent>
          </a:graphicData>
        </a:graphic>
      </p:graphicFrame>
      <p:sp>
        <p:nvSpPr>
          <p:cNvPr id="4" name="Content Placeholder 5"/>
          <p:cNvSpPr>
            <a:spLocks noGrp="1"/>
          </p:cNvSpPr>
          <p:nvPr>
            <p:ph idx="14"/>
          </p:nvPr>
        </p:nvSpPr>
        <p:spPr>
          <a:xfrm>
            <a:off x="457200" y="5486400"/>
            <a:ext cx="8229600" cy="990600"/>
          </a:xfrm>
        </p:spPr>
        <p:txBody>
          <a:bodyPr/>
          <a:lstStyle/>
          <a:p>
            <a:r>
              <a:rPr lang="en-US" dirty="0">
                <a:ea typeface="Cambria Math" pitchFamily="18" charset="0"/>
              </a:rPr>
              <a:t>is the number of ways to choose six cookies from the four kinds.</a:t>
            </a:r>
            <a:endParaRPr lang="en-US" dirty="0"/>
          </a:p>
        </p:txBody>
      </p:sp>
    </p:spTree>
    <p:extLst>
      <p:ext uri="{BB962C8B-B14F-4D97-AF65-F5344CB8AC3E}">
        <p14:creationId xmlns:p14="http://schemas.microsoft.com/office/powerpoint/2010/main" val="35767013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Summarizing the Formulas for Counting Permutations and Combinations with and without Repetition</a:t>
            </a:r>
          </a:p>
        </p:txBody>
      </p:sp>
      <p:sp>
        <p:nvSpPr>
          <p:cNvPr id="3" name="Content Placeholder 2"/>
          <p:cNvSpPr>
            <a:spLocks noGrp="1"/>
          </p:cNvSpPr>
          <p:nvPr>
            <p:ph idx="1"/>
          </p:nvPr>
        </p:nvSpPr>
        <p:spPr>
          <a:xfrm>
            <a:off x="800100" y="1752600"/>
            <a:ext cx="7543800" cy="457200"/>
          </a:xfrm>
          <a:solidFill>
            <a:srgbClr val="E1F3FF"/>
          </a:solidFill>
          <a:ln w="28575">
            <a:solidFill>
              <a:srgbClr val="14AAE1"/>
            </a:solidFill>
          </a:ln>
        </p:spPr>
        <p:txBody>
          <a:bodyPr/>
          <a:lstStyle/>
          <a:p>
            <a:r>
              <a:rPr lang="en-US" sz="2000" b="1" dirty="0"/>
              <a:t>TABLE 1 </a:t>
            </a:r>
            <a:r>
              <a:rPr lang="en-US" sz="2000" dirty="0"/>
              <a:t>Combinations and Permutations With and Without Repetition.</a:t>
            </a:r>
          </a:p>
        </p:txBody>
      </p:sp>
      <p:graphicFrame>
        <p:nvGraphicFramePr>
          <p:cNvPr id="4" name="Table 3"/>
          <p:cNvGraphicFramePr>
            <a:graphicFrameLocks noGrp="1"/>
          </p:cNvGraphicFramePr>
          <p:nvPr>
            <p:extLst>
              <p:ext uri="{D42A27DB-BD31-4B8C-83A1-F6EECF244321}">
                <p14:modId xmlns:p14="http://schemas.microsoft.com/office/powerpoint/2010/main" val="3408310464"/>
              </p:ext>
            </p:extLst>
          </p:nvPr>
        </p:nvGraphicFramePr>
        <p:xfrm>
          <a:off x="800100" y="2209800"/>
          <a:ext cx="7543800" cy="37338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122103013"/>
                    </a:ext>
                  </a:extLst>
                </a:gridCol>
                <a:gridCol w="2514600">
                  <a:extLst>
                    <a:ext uri="{9D8B030D-6E8A-4147-A177-3AD203B41FA5}">
                      <a16:colId xmlns:a16="http://schemas.microsoft.com/office/drawing/2014/main" val="2218011039"/>
                    </a:ext>
                  </a:extLst>
                </a:gridCol>
                <a:gridCol w="2514600">
                  <a:extLst>
                    <a:ext uri="{9D8B030D-6E8A-4147-A177-3AD203B41FA5}">
                      <a16:colId xmlns:a16="http://schemas.microsoft.com/office/drawing/2014/main" val="4138396281"/>
                    </a:ext>
                  </a:extLst>
                </a:gridCol>
              </a:tblGrid>
              <a:tr h="483064">
                <a:tc>
                  <a:txBody>
                    <a:bodyPr/>
                    <a:lstStyle/>
                    <a:p>
                      <a:pPr algn="ctr"/>
                      <a:r>
                        <a:rPr lang="en-US" sz="1800" b="1" i="1" u="none" strike="noStrike" kern="1200" baseline="0" dirty="0">
                          <a:solidFill>
                            <a:schemeClr val="tx1"/>
                          </a:solidFill>
                          <a:latin typeface="+mn-lt"/>
                          <a:ea typeface="+mn-ea"/>
                          <a:cs typeface="+mn-cs"/>
                        </a:rPr>
                        <a:t>Type</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sz="1800" b="1" i="1" u="none" strike="noStrike" kern="1200" baseline="0" dirty="0">
                          <a:solidFill>
                            <a:schemeClr val="tx1"/>
                          </a:solidFill>
                          <a:latin typeface="+mn-lt"/>
                          <a:ea typeface="+mn-ea"/>
                          <a:cs typeface="+mn-cs"/>
                        </a:rPr>
                        <a:t>Repetition Allowed?</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sz="1800" b="1" i="1" u="none" strike="noStrike" kern="1200" baseline="0" dirty="0">
                          <a:solidFill>
                            <a:schemeClr val="tx1"/>
                          </a:solidFill>
                          <a:latin typeface="+mn-lt"/>
                          <a:ea typeface="+mn-ea"/>
                          <a:cs typeface="+mn-cs"/>
                        </a:rPr>
                        <a:t>Formula</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966360987"/>
                  </a:ext>
                </a:extLst>
              </a:tr>
              <a:tr h="3250736">
                <a:tc>
                  <a:txBody>
                    <a:bodyPr/>
                    <a:lstStyle/>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-permutations</a:t>
                      </a:r>
                    </a:p>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-combinations</a:t>
                      </a:r>
                    </a:p>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-permutations</a:t>
                      </a:r>
                    </a:p>
                    <a:p>
                      <a:pPr algn="ctr">
                        <a:spcBef>
                          <a:spcPts val="2400"/>
                        </a:spcBef>
                        <a:spcAft>
                          <a:spcPts val="2400"/>
                        </a:spcAft>
                      </a:pPr>
                      <a:r>
                        <a:rPr lang="en-US" sz="1800" b="0" i="1" u="none" strike="noStrike" kern="1200" baseline="0" dirty="0">
                          <a:solidFill>
                            <a:schemeClr val="dk1"/>
                          </a:solidFill>
                          <a:latin typeface="+mn-lt"/>
                          <a:ea typeface="+mn-ea"/>
                          <a:cs typeface="+mn-cs"/>
                        </a:rPr>
                        <a:t>r</a:t>
                      </a:r>
                      <a:r>
                        <a:rPr lang="en-US" sz="1800" b="0" i="0" u="none" strike="noStrike" kern="1200" baseline="0" dirty="0">
                          <a:solidFill>
                            <a:schemeClr val="dk1"/>
                          </a:solidFill>
                          <a:latin typeface="+mn-lt"/>
                          <a:ea typeface="+mn-ea"/>
                          <a:cs typeface="+mn-cs"/>
                        </a:rPr>
                        <a:t>-combinations</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spcBef>
                          <a:spcPts val="2400"/>
                        </a:spcBef>
                        <a:spcAft>
                          <a:spcPts val="2400"/>
                        </a:spcAft>
                      </a:pPr>
                      <a:r>
                        <a:rPr lang="en-US" sz="1800" b="0" i="0" u="none" strike="noStrike" kern="1200" baseline="0" dirty="0">
                          <a:solidFill>
                            <a:schemeClr val="dk1"/>
                          </a:solidFill>
                          <a:latin typeface="+mn-lt"/>
                          <a:ea typeface="+mn-ea"/>
                          <a:cs typeface="+mn-cs"/>
                        </a:rPr>
                        <a:t>No</a:t>
                      </a:r>
                    </a:p>
                    <a:p>
                      <a:pPr algn="ctr">
                        <a:spcBef>
                          <a:spcPts val="2400"/>
                        </a:spcBef>
                        <a:spcAft>
                          <a:spcPts val="2400"/>
                        </a:spcAft>
                      </a:pPr>
                      <a:r>
                        <a:rPr lang="en-US" sz="1800" b="0" i="0" u="none" strike="noStrike" kern="1200" baseline="0" dirty="0">
                          <a:solidFill>
                            <a:schemeClr val="dk1"/>
                          </a:solidFill>
                          <a:latin typeface="+mn-lt"/>
                          <a:ea typeface="+mn-ea"/>
                          <a:cs typeface="+mn-cs"/>
                        </a:rPr>
                        <a:t>No</a:t>
                      </a:r>
                    </a:p>
                    <a:p>
                      <a:pPr algn="ctr">
                        <a:spcBef>
                          <a:spcPts val="2400"/>
                        </a:spcBef>
                        <a:spcAft>
                          <a:spcPts val="2400"/>
                        </a:spcAft>
                      </a:pPr>
                      <a:r>
                        <a:rPr lang="en-US" sz="1800" b="0" i="0" u="none" strike="noStrike" kern="1200" baseline="0" dirty="0">
                          <a:solidFill>
                            <a:schemeClr val="dk1"/>
                          </a:solidFill>
                          <a:latin typeface="+mn-lt"/>
                          <a:ea typeface="+mn-ea"/>
                          <a:cs typeface="+mn-cs"/>
                        </a:rPr>
                        <a:t>Yes</a:t>
                      </a:r>
                    </a:p>
                    <a:p>
                      <a:pPr algn="ctr">
                        <a:spcBef>
                          <a:spcPts val="2400"/>
                        </a:spcBef>
                        <a:spcAft>
                          <a:spcPts val="2400"/>
                        </a:spcAft>
                      </a:pPr>
                      <a:r>
                        <a:rPr lang="en-US" sz="1800" b="0" i="0" u="none" strike="noStrike" kern="1200" baseline="0" dirty="0">
                          <a:solidFill>
                            <a:schemeClr val="dk1"/>
                          </a:solidFill>
                          <a:latin typeface="+mn-lt"/>
                          <a:ea typeface="+mn-ea"/>
                          <a:cs typeface="+mn-cs"/>
                        </a:rPr>
                        <a:t>Yes</a:t>
                      </a: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562594363"/>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68572559"/>
              </p:ext>
            </p:extLst>
          </p:nvPr>
        </p:nvGraphicFramePr>
        <p:xfrm>
          <a:off x="6712100" y="2705004"/>
          <a:ext cx="761940" cy="666360"/>
        </p:xfrm>
        <a:graphic>
          <a:graphicData uri="http://schemas.openxmlformats.org/presentationml/2006/ole">
            <mc:AlternateContent xmlns:mc="http://schemas.openxmlformats.org/markup-compatibility/2006">
              <mc:Choice xmlns:v="urn:schemas-microsoft-com:vml" Requires="v">
                <p:oleObj spid="_x0000_s23654" name="Equation" r:id="rId3" imgW="507960" imgH="444240" progId="Equation.DSMT4">
                  <p:embed/>
                </p:oleObj>
              </mc:Choice>
              <mc:Fallback>
                <p:oleObj name="Equation" r:id="rId3" imgW="507960" imgH="444240" progId="Equation.DSMT4">
                  <p:embed/>
                  <p:pic>
                    <p:nvPicPr>
                      <p:cNvPr id="0" name=""/>
                      <p:cNvPicPr/>
                      <p:nvPr/>
                    </p:nvPicPr>
                    <p:blipFill>
                      <a:blip r:embed="rId4"/>
                      <a:stretch>
                        <a:fillRect/>
                      </a:stretch>
                    </p:blipFill>
                    <p:spPr>
                      <a:xfrm>
                        <a:off x="6712100" y="2705004"/>
                        <a:ext cx="761940" cy="6663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76005875"/>
              </p:ext>
            </p:extLst>
          </p:nvPr>
        </p:nvGraphicFramePr>
        <p:xfrm>
          <a:off x="6648600" y="3481250"/>
          <a:ext cx="952020" cy="666360"/>
        </p:xfrm>
        <a:graphic>
          <a:graphicData uri="http://schemas.openxmlformats.org/presentationml/2006/ole">
            <mc:AlternateContent xmlns:mc="http://schemas.openxmlformats.org/markup-compatibility/2006">
              <mc:Choice xmlns:v="urn:schemas-microsoft-com:vml" Requires="v">
                <p:oleObj spid="_x0000_s23655" name="Equation" r:id="rId5" imgW="634680" imgH="444240" progId="Equation.DSMT4">
                  <p:embed/>
                </p:oleObj>
              </mc:Choice>
              <mc:Fallback>
                <p:oleObj name="Equation" r:id="rId5" imgW="634680" imgH="444240" progId="Equation.DSMT4">
                  <p:embed/>
                  <p:pic>
                    <p:nvPicPr>
                      <p:cNvPr id="5" name="Object 4"/>
                      <p:cNvPicPr/>
                      <p:nvPr/>
                    </p:nvPicPr>
                    <p:blipFill>
                      <a:blip r:embed="rId6"/>
                      <a:stretch>
                        <a:fillRect/>
                      </a:stretch>
                    </p:blipFill>
                    <p:spPr>
                      <a:xfrm>
                        <a:off x="6648600" y="3481250"/>
                        <a:ext cx="952020" cy="66636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9558345"/>
              </p:ext>
            </p:extLst>
          </p:nvPr>
        </p:nvGraphicFramePr>
        <p:xfrm>
          <a:off x="7010400" y="4521169"/>
          <a:ext cx="266220" cy="304560"/>
        </p:xfrm>
        <a:graphic>
          <a:graphicData uri="http://schemas.openxmlformats.org/presentationml/2006/ole">
            <mc:AlternateContent xmlns:mc="http://schemas.openxmlformats.org/markup-compatibility/2006">
              <mc:Choice xmlns:v="urn:schemas-microsoft-com:vml" Requires="v">
                <p:oleObj spid="_x0000_s23656" name="Equation" r:id="rId7" imgW="177480" imgH="203040" progId="Equation.DSMT4">
                  <p:embed/>
                </p:oleObj>
              </mc:Choice>
              <mc:Fallback>
                <p:oleObj name="Equation" r:id="rId7" imgW="177480" imgH="203040" progId="Equation.DSMT4">
                  <p:embed/>
                  <p:pic>
                    <p:nvPicPr>
                      <p:cNvPr id="6" name="Object 5"/>
                      <p:cNvPicPr/>
                      <p:nvPr/>
                    </p:nvPicPr>
                    <p:blipFill>
                      <a:blip r:embed="rId8"/>
                      <a:stretch>
                        <a:fillRect/>
                      </a:stretch>
                    </p:blipFill>
                    <p:spPr>
                      <a:xfrm>
                        <a:off x="7010400" y="4521169"/>
                        <a:ext cx="266220" cy="30456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63055910"/>
              </p:ext>
            </p:extLst>
          </p:nvPr>
        </p:nvGraphicFramePr>
        <p:xfrm>
          <a:off x="6648600" y="5199288"/>
          <a:ext cx="1047600" cy="704700"/>
        </p:xfrm>
        <a:graphic>
          <a:graphicData uri="http://schemas.openxmlformats.org/presentationml/2006/ole">
            <mc:AlternateContent xmlns:mc="http://schemas.openxmlformats.org/markup-compatibility/2006">
              <mc:Choice xmlns:v="urn:schemas-microsoft-com:vml" Requires="v">
                <p:oleObj spid="_x0000_s23657" name="Equation" r:id="rId9" imgW="698400" imgH="469800" progId="Equation.DSMT4">
                  <p:embed/>
                </p:oleObj>
              </mc:Choice>
              <mc:Fallback>
                <p:oleObj name="Equation" r:id="rId9" imgW="698400" imgH="469800" progId="Equation.DSMT4">
                  <p:embed/>
                  <p:pic>
                    <p:nvPicPr>
                      <p:cNvPr id="7" name="Object 6"/>
                      <p:cNvPicPr/>
                      <p:nvPr/>
                    </p:nvPicPr>
                    <p:blipFill>
                      <a:blip r:embed="rId10"/>
                      <a:stretch>
                        <a:fillRect/>
                      </a:stretch>
                    </p:blipFill>
                    <p:spPr>
                      <a:xfrm>
                        <a:off x="6648600" y="5199288"/>
                        <a:ext cx="1047600" cy="704700"/>
                      </a:xfrm>
                      <a:prstGeom prst="rect">
                        <a:avLst/>
                      </a:prstGeom>
                    </p:spPr>
                  </p:pic>
                </p:oleObj>
              </mc:Fallback>
            </mc:AlternateContent>
          </a:graphicData>
        </a:graphic>
      </p:graphicFrame>
    </p:spTree>
    <p:extLst>
      <p:ext uri="{BB962C8B-B14F-4D97-AF65-F5344CB8AC3E}">
        <p14:creationId xmlns:p14="http://schemas.microsoft.com/office/powerpoint/2010/main" val="337508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Rule</a:t>
            </a:r>
          </a:p>
        </p:txBody>
      </p:sp>
      <p:sp>
        <p:nvSpPr>
          <p:cNvPr id="3" name="Content Placeholder 2"/>
          <p:cNvSpPr>
            <a:spLocks noGrp="1"/>
          </p:cNvSpPr>
          <p:nvPr>
            <p:ph idx="1"/>
          </p:nvPr>
        </p:nvSpPr>
        <p:spPr>
          <a:xfrm>
            <a:off x="457200" y="1295400"/>
            <a:ext cx="8229600" cy="3200400"/>
          </a:xfrm>
        </p:spPr>
        <p:txBody>
          <a:bodyPr/>
          <a:lstStyle/>
          <a:p>
            <a:pPr>
              <a:spcBef>
                <a:spcPts val="600"/>
              </a:spcBef>
            </a:pPr>
            <a:r>
              <a:rPr lang="en-US" sz="3000" b="1" dirty="0"/>
              <a:t>Example</a:t>
            </a:r>
            <a:r>
              <a:rPr lang="en-US" sz="3000" dirty="0"/>
              <a:t>: How many different license plates can be made if each plate contains a sequence of three uppercase English letters followed by three digits?</a:t>
            </a:r>
          </a:p>
          <a:p>
            <a:pPr>
              <a:spcBef>
                <a:spcPts val="600"/>
              </a:spcBef>
            </a:pPr>
            <a:r>
              <a:rPr lang="en-US" sz="3000" b="1" dirty="0"/>
              <a:t>Solution</a:t>
            </a:r>
            <a:r>
              <a:rPr lang="en-US" sz="3000" dirty="0"/>
              <a:t>:  By the product rule,</a:t>
            </a:r>
          </a:p>
          <a:p>
            <a:pPr>
              <a:spcBef>
                <a:spcPts val="600"/>
              </a:spcBef>
            </a:pPr>
            <a:r>
              <a:rPr lang="en-US" sz="3000" dirty="0">
                <a:ea typeface="Cambria Math" pitchFamily="18" charset="0"/>
              </a:rPr>
              <a:t>there are 26 </a:t>
            </a:r>
            <a:r>
              <a:rPr lang="en-US" sz="3000" dirty="0">
                <a:ea typeface="Cambria Math"/>
              </a:rPr>
              <a:t>∙ </a:t>
            </a:r>
            <a:r>
              <a:rPr lang="en-US" sz="3000" dirty="0">
                <a:ea typeface="Cambria Math" pitchFamily="18" charset="0"/>
              </a:rPr>
              <a:t>26 </a:t>
            </a:r>
            <a:r>
              <a:rPr lang="en-US" sz="3000" dirty="0">
                <a:ea typeface="Cambria Math"/>
              </a:rPr>
              <a:t>∙ </a:t>
            </a:r>
            <a:r>
              <a:rPr lang="en-US" sz="3000" dirty="0">
                <a:ea typeface="Cambria Math" pitchFamily="18" charset="0"/>
              </a:rPr>
              <a:t>26 </a:t>
            </a:r>
            <a:r>
              <a:rPr lang="en-US" sz="3000" dirty="0">
                <a:ea typeface="Cambria Math"/>
              </a:rPr>
              <a:t>∙ 10 ∙ 10 ∙ 10 = 17,576,000 different possible license plates.</a:t>
            </a:r>
            <a:endParaRPr lang="en-US" sz="3000" i="1" dirty="0"/>
          </a:p>
        </p:txBody>
      </p:sp>
      <p:pic>
        <p:nvPicPr>
          <p:cNvPr id="20482" name="Picture 3" descr="Illustration of the solution in example 5.&#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819400" y="4800600"/>
            <a:ext cx="3505200" cy="1588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with Indistinguishable Objects</a:t>
            </a:r>
            <a:r>
              <a:rPr lang="en-US" sz="1500" dirty="0"/>
              <a:t> 1</a:t>
            </a:r>
          </a:p>
        </p:txBody>
      </p:sp>
      <p:sp>
        <p:nvSpPr>
          <p:cNvPr id="8" name="Content Placeholder 2"/>
          <p:cNvSpPr>
            <a:spLocks noGrp="1"/>
          </p:cNvSpPr>
          <p:nvPr>
            <p:ph idx="1"/>
          </p:nvPr>
        </p:nvSpPr>
        <p:spPr>
          <a:xfrm>
            <a:off x="457200" y="1295400"/>
            <a:ext cx="8458200" cy="4191000"/>
          </a:xfrm>
        </p:spPr>
        <p:txBody>
          <a:bodyPr/>
          <a:lstStyle/>
          <a:p>
            <a:pPr>
              <a:spcBef>
                <a:spcPts val="0"/>
              </a:spcBef>
            </a:pPr>
            <a:r>
              <a:rPr lang="en-US" sz="2400" b="1" dirty="0"/>
              <a:t>Example</a:t>
            </a:r>
            <a:r>
              <a:rPr lang="en-US" sz="2400" dirty="0"/>
              <a:t>: How many different strings can be made by reordering the letters of the word </a:t>
            </a:r>
            <a:r>
              <a:rPr lang="en-US" sz="2400" i="1" dirty="0"/>
              <a:t>SUCCESS</a:t>
            </a:r>
            <a:r>
              <a:rPr lang="en-US" sz="2400" dirty="0"/>
              <a:t>.</a:t>
            </a:r>
          </a:p>
          <a:p>
            <a:pPr>
              <a:spcBef>
                <a:spcPts val="0"/>
              </a:spcBef>
            </a:pPr>
            <a:r>
              <a:rPr lang="en-US" sz="2400" b="1" dirty="0"/>
              <a:t>Solution</a:t>
            </a:r>
            <a:r>
              <a:rPr lang="en-US" sz="2400" dirty="0"/>
              <a:t>: There are seven possible positions for the three </a:t>
            </a:r>
            <a:r>
              <a:rPr lang="en-US" sz="2400" dirty="0" err="1"/>
              <a:t>Ss</a:t>
            </a:r>
            <a:r>
              <a:rPr lang="en-US" sz="2400" dirty="0"/>
              <a:t>, two Cs, one U, and one E. </a:t>
            </a:r>
          </a:p>
          <a:p>
            <a:pPr lvl="1">
              <a:spcBef>
                <a:spcPts val="0"/>
              </a:spcBef>
            </a:pPr>
            <a:r>
              <a:rPr lang="en-US" sz="2000" dirty="0"/>
              <a:t>The three  </a:t>
            </a:r>
            <a:r>
              <a:rPr lang="en-US" sz="2000" dirty="0" err="1"/>
              <a:t>Ss</a:t>
            </a:r>
            <a:r>
              <a:rPr lang="en-US" sz="2000" dirty="0"/>
              <a:t> can be placed in </a:t>
            </a:r>
            <a:r>
              <a:rPr lang="en-US" sz="2000" i="1" dirty="0"/>
              <a:t>C</a:t>
            </a:r>
            <a:r>
              <a:rPr lang="en-US" sz="2000" dirty="0"/>
              <a:t>(</a:t>
            </a:r>
            <a:r>
              <a:rPr lang="en-US" sz="2000" dirty="0">
                <a:ea typeface="Cambria Math" pitchFamily="18" charset="0"/>
              </a:rPr>
              <a:t>7</a:t>
            </a:r>
            <a:r>
              <a:rPr lang="en-US" sz="2000" dirty="0"/>
              <a:t>,</a:t>
            </a:r>
            <a:r>
              <a:rPr lang="en-US" sz="2000" dirty="0">
                <a:ea typeface="Cambria Math" pitchFamily="18" charset="0"/>
              </a:rPr>
              <a:t>3</a:t>
            </a:r>
            <a:r>
              <a:rPr lang="en-US" sz="2000" dirty="0"/>
              <a:t>) different ways, leaving four positions free.</a:t>
            </a:r>
          </a:p>
          <a:p>
            <a:pPr lvl="1">
              <a:spcBef>
                <a:spcPts val="0"/>
              </a:spcBef>
            </a:pPr>
            <a:r>
              <a:rPr lang="en-US" sz="2000" dirty="0"/>
              <a:t>The two  Cs can be placed in </a:t>
            </a:r>
            <a:r>
              <a:rPr lang="en-US" sz="2000" i="1" dirty="0"/>
              <a:t>C</a:t>
            </a:r>
            <a:r>
              <a:rPr lang="en-US" sz="2000" dirty="0"/>
              <a:t>(</a:t>
            </a:r>
            <a:r>
              <a:rPr lang="en-US" sz="2000" dirty="0">
                <a:ea typeface="Cambria Math" pitchFamily="18" charset="0"/>
              </a:rPr>
              <a:t>4</a:t>
            </a:r>
            <a:r>
              <a:rPr lang="en-US" sz="2000" dirty="0"/>
              <a:t>,</a:t>
            </a:r>
            <a:r>
              <a:rPr lang="en-US" sz="2000" dirty="0">
                <a:ea typeface="Cambria Math" pitchFamily="18" charset="0"/>
              </a:rPr>
              <a:t>2</a:t>
            </a:r>
            <a:r>
              <a:rPr lang="en-US" sz="2000" dirty="0"/>
              <a:t>) different ways, leaving two positions free. </a:t>
            </a:r>
          </a:p>
          <a:p>
            <a:pPr lvl="1">
              <a:spcBef>
                <a:spcPts val="0"/>
              </a:spcBef>
            </a:pPr>
            <a:r>
              <a:rPr lang="en-US" sz="2000" dirty="0"/>
              <a:t>The U can be placed in </a:t>
            </a:r>
            <a:r>
              <a:rPr lang="en-US" sz="2000" i="1" dirty="0"/>
              <a:t>C</a:t>
            </a:r>
            <a:r>
              <a:rPr lang="en-US" sz="2000" dirty="0"/>
              <a:t>(</a:t>
            </a:r>
            <a:r>
              <a:rPr lang="en-US" sz="2000" dirty="0">
                <a:ea typeface="Cambria Math" pitchFamily="18" charset="0"/>
              </a:rPr>
              <a:t>2</a:t>
            </a:r>
            <a:r>
              <a:rPr lang="en-US" sz="2000" dirty="0"/>
              <a:t>,</a:t>
            </a:r>
            <a:r>
              <a:rPr lang="en-US" sz="2000" dirty="0">
                <a:ea typeface="Cambria Math" pitchFamily="18" charset="0"/>
              </a:rPr>
              <a:t>1</a:t>
            </a:r>
            <a:r>
              <a:rPr lang="en-US" sz="2000" dirty="0"/>
              <a:t>) different ways, leaving one position free. </a:t>
            </a:r>
          </a:p>
          <a:p>
            <a:pPr lvl="1">
              <a:spcBef>
                <a:spcPts val="0"/>
              </a:spcBef>
            </a:pPr>
            <a:r>
              <a:rPr lang="en-US" sz="2000" dirty="0"/>
              <a:t>The E can be placed in </a:t>
            </a:r>
            <a:r>
              <a:rPr lang="en-US" sz="2000" i="1" dirty="0"/>
              <a:t>C</a:t>
            </a:r>
            <a:r>
              <a:rPr lang="en-US" sz="2000" dirty="0"/>
              <a:t>(</a:t>
            </a:r>
            <a:r>
              <a:rPr lang="en-US" sz="2000" dirty="0">
                <a:ea typeface="Cambria Math" pitchFamily="18" charset="0"/>
              </a:rPr>
              <a:t>1</a:t>
            </a:r>
            <a:r>
              <a:rPr lang="en-US" sz="2000" dirty="0"/>
              <a:t>,</a:t>
            </a:r>
            <a:r>
              <a:rPr lang="en-US" sz="2000" dirty="0">
                <a:ea typeface="Cambria Math" pitchFamily="18" charset="0"/>
              </a:rPr>
              <a:t>1</a:t>
            </a:r>
            <a:r>
              <a:rPr lang="en-US" sz="2000" dirty="0"/>
              <a:t>) way.</a:t>
            </a:r>
          </a:p>
          <a:p>
            <a:pPr>
              <a:spcBef>
                <a:spcPts val="0"/>
              </a:spcBef>
            </a:pPr>
            <a:r>
              <a:rPr lang="en-US" sz="2400" dirty="0"/>
              <a:t>By the product rule, the number of different strings is:</a:t>
            </a:r>
          </a:p>
        </p:txBody>
      </p:sp>
      <p:graphicFrame>
        <p:nvGraphicFramePr>
          <p:cNvPr id="11" name="Object 3"/>
          <p:cNvGraphicFramePr>
            <a:graphicFrameLocks noChangeAspect="1"/>
          </p:cNvGraphicFramePr>
          <p:nvPr>
            <p:extLst>
              <p:ext uri="{D42A27DB-BD31-4B8C-83A1-F6EECF244321}">
                <p14:modId xmlns:p14="http://schemas.microsoft.com/office/powerpoint/2010/main" val="1887715540"/>
              </p:ext>
            </p:extLst>
          </p:nvPr>
        </p:nvGraphicFramePr>
        <p:xfrm>
          <a:off x="1600200" y="5486400"/>
          <a:ext cx="6172200" cy="633570"/>
        </p:xfrm>
        <a:graphic>
          <a:graphicData uri="http://schemas.openxmlformats.org/presentationml/2006/ole">
            <mc:AlternateContent xmlns:mc="http://schemas.openxmlformats.org/markup-compatibility/2006">
              <mc:Choice xmlns:v="urn:schemas-microsoft-com:vml" Requires="v">
                <p:oleObj spid="_x0000_s24600" name="Equation" r:id="rId3" imgW="3835080" imgH="393480" progId="Equation.DSMT4">
                  <p:embed/>
                </p:oleObj>
              </mc:Choice>
              <mc:Fallback>
                <p:oleObj name="Equation" r:id="rId3" imgW="3835080" imgH="393480" progId="Equation.DSMT4">
                  <p:embed/>
                  <p:pic>
                    <p:nvPicPr>
                      <p:cNvPr id="0" name=""/>
                      <p:cNvPicPr/>
                      <p:nvPr/>
                    </p:nvPicPr>
                    <p:blipFill>
                      <a:blip r:embed="rId4"/>
                      <a:stretch>
                        <a:fillRect/>
                      </a:stretch>
                    </p:blipFill>
                    <p:spPr>
                      <a:xfrm>
                        <a:off x="1600200" y="5486400"/>
                        <a:ext cx="6172200" cy="633570"/>
                      </a:xfrm>
                      <a:prstGeom prst="rect">
                        <a:avLst/>
                      </a:prstGeom>
                    </p:spPr>
                  </p:pic>
                </p:oleObj>
              </mc:Fallback>
            </mc:AlternateContent>
          </a:graphicData>
        </a:graphic>
      </p:graphicFrame>
      <p:sp>
        <p:nvSpPr>
          <p:cNvPr id="7" name="Content Placeholder 4"/>
          <p:cNvSpPr>
            <a:spLocks noGrp="1"/>
          </p:cNvSpPr>
          <p:nvPr>
            <p:ph idx="13"/>
          </p:nvPr>
        </p:nvSpPr>
        <p:spPr>
          <a:xfrm>
            <a:off x="457200" y="6096000"/>
            <a:ext cx="8229600" cy="457200"/>
          </a:xfrm>
        </p:spPr>
        <p:txBody>
          <a:bodyPr/>
          <a:lstStyle/>
          <a:p>
            <a:r>
              <a:rPr lang="en-US" sz="2400" i="1" dirty="0"/>
              <a:t>The reasoning can be generalized to the following theorem. </a:t>
            </a:r>
            <a:r>
              <a:rPr lang="en-US" sz="2400" i="1" dirty="0">
                <a:ea typeface="Cambria Math"/>
                <a:sym typeface="Symbol" panose="05050102010706020507" pitchFamily="18" charset="2"/>
              </a:rPr>
              <a:t></a:t>
            </a:r>
            <a:endParaRPr lang="en-US" sz="2400" i="1" dirty="0"/>
          </a:p>
        </p:txBody>
      </p:sp>
    </p:spTree>
    <p:extLst>
      <p:ext uri="{BB962C8B-B14F-4D97-AF65-F5344CB8AC3E}">
        <p14:creationId xmlns:p14="http://schemas.microsoft.com/office/powerpoint/2010/main" val="356892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with Indistinguishable Objects</a:t>
            </a:r>
            <a:r>
              <a:rPr lang="en-US" sz="1500" dirty="0"/>
              <a:t> 2</a:t>
            </a:r>
          </a:p>
        </p:txBody>
      </p:sp>
      <p:sp>
        <p:nvSpPr>
          <p:cNvPr id="8" name="Content Placeholder 2"/>
          <p:cNvSpPr>
            <a:spLocks noGrp="1"/>
          </p:cNvSpPr>
          <p:nvPr>
            <p:ph idx="1"/>
          </p:nvPr>
        </p:nvSpPr>
        <p:spPr>
          <a:xfrm>
            <a:off x="457200" y="1295400"/>
            <a:ext cx="8458200" cy="1066800"/>
          </a:xfrm>
        </p:spPr>
        <p:txBody>
          <a:bodyPr/>
          <a:lstStyle/>
          <a:p>
            <a:r>
              <a:rPr lang="en-US" sz="2200" b="1" dirty="0"/>
              <a:t>Theorem </a:t>
            </a:r>
            <a:r>
              <a:rPr lang="en-US" sz="2200" b="1" dirty="0">
                <a:ea typeface="Cambria Math" pitchFamily="18" charset="0"/>
              </a:rPr>
              <a:t>3</a:t>
            </a:r>
            <a:r>
              <a:rPr lang="en-US" sz="2200" dirty="0"/>
              <a:t>: The number of different permutations of </a:t>
            </a:r>
            <a:r>
              <a:rPr lang="en-US" sz="2200" i="1" dirty="0"/>
              <a:t>n</a:t>
            </a:r>
            <a:r>
              <a:rPr lang="en-US" sz="2200" dirty="0"/>
              <a:t> objects, where there are </a:t>
            </a:r>
            <a:r>
              <a:rPr lang="en-US" sz="2200" i="1" dirty="0"/>
              <a:t>n</a:t>
            </a:r>
            <a:r>
              <a:rPr lang="en-US" sz="2200" baseline="-25000" dirty="0">
                <a:ea typeface="Cambria Math" pitchFamily="18" charset="0"/>
              </a:rPr>
              <a:t>1</a:t>
            </a:r>
            <a:r>
              <a:rPr lang="en-US" sz="2200" dirty="0"/>
              <a:t> indistinguishable objects of type  </a:t>
            </a:r>
            <a:r>
              <a:rPr lang="en-US" sz="2200" dirty="0">
                <a:ea typeface="Cambria Math" pitchFamily="18" charset="0"/>
              </a:rPr>
              <a:t>1</a:t>
            </a:r>
            <a:r>
              <a:rPr lang="en-US" sz="2200" dirty="0"/>
              <a:t>, </a:t>
            </a:r>
            <a:r>
              <a:rPr lang="en-US" sz="2200" i="1" dirty="0"/>
              <a:t>n</a:t>
            </a:r>
            <a:r>
              <a:rPr lang="en-US" sz="2200" baseline="-25000" dirty="0">
                <a:ea typeface="Cambria Math" pitchFamily="18" charset="0"/>
              </a:rPr>
              <a:t>2</a:t>
            </a:r>
            <a:r>
              <a:rPr lang="en-US" sz="2200" dirty="0"/>
              <a:t> indistinguishable objects of type </a:t>
            </a:r>
            <a:r>
              <a:rPr lang="en-US" sz="2200" dirty="0">
                <a:ea typeface="Cambria Math" pitchFamily="18" charset="0"/>
              </a:rPr>
              <a:t>2</a:t>
            </a:r>
            <a:r>
              <a:rPr lang="en-US" sz="2200" dirty="0"/>
              <a:t>, …., and </a:t>
            </a:r>
            <a:r>
              <a:rPr lang="en-US" sz="2200" i="1" dirty="0" err="1"/>
              <a:t>n</a:t>
            </a:r>
            <a:r>
              <a:rPr lang="en-US" sz="2200" i="1" baseline="-25000" dirty="0" err="1"/>
              <a:t>k</a:t>
            </a:r>
            <a:r>
              <a:rPr lang="en-US" sz="2200" baseline="-25000" dirty="0"/>
              <a:t> </a:t>
            </a:r>
            <a:r>
              <a:rPr lang="en-US" sz="2200" dirty="0"/>
              <a:t>indistinguishable objects of type </a:t>
            </a:r>
            <a:r>
              <a:rPr lang="en-US" sz="2200" i="1" dirty="0"/>
              <a:t>k</a:t>
            </a:r>
            <a:r>
              <a:rPr lang="en-US" sz="2200" dirty="0"/>
              <a:t>, is:</a:t>
            </a:r>
          </a:p>
        </p:txBody>
      </p:sp>
      <p:graphicFrame>
        <p:nvGraphicFramePr>
          <p:cNvPr id="4" name="Object 3"/>
          <p:cNvGraphicFramePr>
            <a:graphicFrameLocks noChangeAspect="1"/>
          </p:cNvGraphicFramePr>
          <p:nvPr>
            <p:extLst>
              <p:ext uri="{D42A27DB-BD31-4B8C-83A1-F6EECF244321}">
                <p14:modId xmlns:p14="http://schemas.microsoft.com/office/powerpoint/2010/main" val="3014387766"/>
              </p:ext>
            </p:extLst>
          </p:nvPr>
        </p:nvGraphicFramePr>
        <p:xfrm>
          <a:off x="3733800" y="2286000"/>
          <a:ext cx="1371600" cy="728662"/>
        </p:xfrm>
        <a:graphic>
          <a:graphicData uri="http://schemas.openxmlformats.org/presentationml/2006/ole">
            <mc:AlternateContent xmlns:mc="http://schemas.openxmlformats.org/markup-compatibility/2006">
              <mc:Choice xmlns:v="urn:schemas-microsoft-com:vml" Requires="v">
                <p:oleObj spid="_x0000_s25644" name="Equation" r:id="rId3" imgW="812520" imgH="431640" progId="Equation.DSMT4">
                  <p:embed/>
                </p:oleObj>
              </mc:Choice>
              <mc:Fallback>
                <p:oleObj name="Equation" r:id="rId3" imgW="812520" imgH="431640" progId="Equation.DSMT4">
                  <p:embed/>
                  <p:pic>
                    <p:nvPicPr>
                      <p:cNvPr id="0" name=""/>
                      <p:cNvPicPr/>
                      <p:nvPr/>
                    </p:nvPicPr>
                    <p:blipFill>
                      <a:blip r:embed="rId4"/>
                      <a:stretch>
                        <a:fillRect/>
                      </a:stretch>
                    </p:blipFill>
                    <p:spPr>
                      <a:xfrm>
                        <a:off x="3733800" y="2286000"/>
                        <a:ext cx="1371600" cy="728662"/>
                      </a:xfrm>
                      <a:prstGeom prst="rect">
                        <a:avLst/>
                      </a:prstGeom>
                    </p:spPr>
                  </p:pic>
                </p:oleObj>
              </mc:Fallback>
            </mc:AlternateContent>
          </a:graphicData>
        </a:graphic>
      </p:graphicFrame>
      <p:sp>
        <p:nvSpPr>
          <p:cNvPr id="3" name="Content Placeholder 4"/>
          <p:cNvSpPr>
            <a:spLocks noGrp="1"/>
          </p:cNvSpPr>
          <p:nvPr>
            <p:ph idx="13"/>
          </p:nvPr>
        </p:nvSpPr>
        <p:spPr>
          <a:xfrm>
            <a:off x="457200" y="2895600"/>
            <a:ext cx="8458200" cy="2895600"/>
          </a:xfrm>
        </p:spPr>
        <p:txBody>
          <a:bodyPr/>
          <a:lstStyle/>
          <a:p>
            <a:pPr>
              <a:spcBef>
                <a:spcPts val="0"/>
              </a:spcBef>
              <a:spcAft>
                <a:spcPts val="0"/>
              </a:spcAft>
            </a:pPr>
            <a:r>
              <a:rPr lang="en-US" sz="2200" b="1" dirty="0"/>
              <a:t>Proof</a:t>
            </a:r>
            <a:r>
              <a:rPr lang="en-US" sz="2200" dirty="0"/>
              <a:t>: By the product rule the total number of permutations is: </a:t>
            </a:r>
          </a:p>
          <a:p>
            <a:pPr>
              <a:spcBef>
                <a:spcPts val="0"/>
              </a:spcBef>
              <a:spcAft>
                <a:spcPts val="0"/>
              </a:spcAft>
            </a:pPr>
            <a:r>
              <a:rPr lang="en-US" sz="2200" i="1" dirty="0"/>
              <a:t>C</a:t>
            </a:r>
            <a:r>
              <a:rPr lang="en-US" sz="2200" dirty="0"/>
              <a:t>(</a:t>
            </a:r>
            <a:r>
              <a:rPr lang="en-US" sz="2200" i="1" dirty="0"/>
              <a:t>n</a:t>
            </a:r>
            <a:r>
              <a:rPr lang="en-US" sz="2200" dirty="0"/>
              <a:t>, </a:t>
            </a:r>
            <a:r>
              <a:rPr lang="en-US" sz="2200" i="1" dirty="0"/>
              <a:t>n</a:t>
            </a:r>
            <a:r>
              <a:rPr lang="en-US" sz="2200" baseline="-25000" dirty="0">
                <a:ea typeface="Cambria Math" pitchFamily="18" charset="0"/>
              </a:rPr>
              <a:t>1</a:t>
            </a:r>
            <a:r>
              <a:rPr lang="en-US" sz="2200" dirty="0"/>
              <a:t> )</a:t>
            </a:r>
            <a:r>
              <a:rPr lang="en-US" sz="2200" i="1" dirty="0"/>
              <a:t> C</a:t>
            </a:r>
            <a:r>
              <a:rPr lang="en-US" sz="2200" dirty="0"/>
              <a:t>(</a:t>
            </a:r>
            <a:r>
              <a:rPr lang="en-US" sz="2200" i="1" dirty="0"/>
              <a:t>n</a:t>
            </a:r>
            <a:r>
              <a:rPr lang="en-US" sz="2200" i="1" dirty="0">
                <a:ea typeface="Cambria Math"/>
              </a:rPr>
              <a:t> −</a:t>
            </a:r>
            <a:r>
              <a:rPr lang="en-US" sz="2200" i="1" dirty="0"/>
              <a:t> n</a:t>
            </a:r>
            <a:r>
              <a:rPr lang="en-US" sz="2200" baseline="-25000" dirty="0">
                <a:ea typeface="Cambria Math" pitchFamily="18" charset="0"/>
              </a:rPr>
              <a:t>1</a:t>
            </a:r>
            <a:r>
              <a:rPr lang="en-US" sz="2200" dirty="0"/>
              <a:t>, </a:t>
            </a:r>
            <a:r>
              <a:rPr lang="en-US" sz="2200" i="1" dirty="0"/>
              <a:t>n</a:t>
            </a:r>
            <a:r>
              <a:rPr lang="en-US" sz="2200" baseline="-25000" dirty="0">
                <a:ea typeface="Cambria Math" pitchFamily="18" charset="0"/>
              </a:rPr>
              <a:t>2</a:t>
            </a:r>
            <a:r>
              <a:rPr lang="en-US" sz="2200" dirty="0"/>
              <a:t> ) </a:t>
            </a:r>
            <a:r>
              <a:rPr lang="en-US" sz="2200" i="1" dirty="0">
                <a:ea typeface="Cambria Math"/>
              </a:rPr>
              <a:t>∙∙∙ </a:t>
            </a:r>
            <a:r>
              <a:rPr lang="en-US" sz="2200" i="1" dirty="0"/>
              <a:t>C</a:t>
            </a:r>
            <a:r>
              <a:rPr lang="en-US" sz="2200" dirty="0"/>
              <a:t>(</a:t>
            </a:r>
            <a:r>
              <a:rPr lang="en-US" sz="2200" i="1" dirty="0"/>
              <a:t>n </a:t>
            </a:r>
            <a:r>
              <a:rPr lang="en-US" sz="2200" i="1" dirty="0">
                <a:ea typeface="Cambria Math"/>
              </a:rPr>
              <a:t>− </a:t>
            </a:r>
            <a:r>
              <a:rPr lang="en-US" sz="2200" i="1" dirty="0"/>
              <a:t>n</a:t>
            </a:r>
            <a:r>
              <a:rPr lang="en-US" sz="2200" baseline="-25000" dirty="0">
                <a:ea typeface="Cambria Math" pitchFamily="18" charset="0"/>
              </a:rPr>
              <a:t>1</a:t>
            </a:r>
            <a:r>
              <a:rPr lang="en-US" sz="2200" i="1" dirty="0"/>
              <a:t> </a:t>
            </a:r>
            <a:r>
              <a:rPr lang="en-US" sz="2200" i="1" dirty="0">
                <a:ea typeface="Cambria Math"/>
              </a:rPr>
              <a:t>−</a:t>
            </a:r>
            <a:r>
              <a:rPr lang="en-US" sz="2200" dirty="0"/>
              <a:t> </a:t>
            </a:r>
            <a:r>
              <a:rPr lang="en-US" sz="2200" i="1" dirty="0"/>
              <a:t>n</a:t>
            </a:r>
            <a:r>
              <a:rPr lang="en-US" sz="2200" baseline="-25000" dirty="0">
                <a:ea typeface="Cambria Math" pitchFamily="18" charset="0"/>
              </a:rPr>
              <a:t>2</a:t>
            </a:r>
            <a:r>
              <a:rPr lang="en-US" sz="2200" i="1" dirty="0"/>
              <a:t> </a:t>
            </a:r>
            <a:r>
              <a:rPr lang="en-US" sz="2200" i="1" dirty="0">
                <a:ea typeface="Cambria Math"/>
              </a:rPr>
              <a:t>− ∙∙∙ − </a:t>
            </a:r>
            <a:r>
              <a:rPr lang="en-US" sz="2200" i="1" dirty="0" err="1"/>
              <a:t>n</a:t>
            </a:r>
            <a:r>
              <a:rPr lang="en-US" sz="2200" i="1" baseline="-25000" dirty="0" err="1"/>
              <a:t>k</a:t>
            </a:r>
            <a:r>
              <a:rPr lang="en-US" sz="2200" dirty="0"/>
              <a:t>, </a:t>
            </a:r>
            <a:r>
              <a:rPr lang="en-US" sz="2200" i="1" dirty="0" err="1"/>
              <a:t>n</a:t>
            </a:r>
            <a:r>
              <a:rPr lang="en-US" sz="2200" i="1" baseline="-25000" dirty="0" err="1"/>
              <a:t>k</a:t>
            </a:r>
            <a:r>
              <a:rPr lang="en-US" sz="2200" dirty="0"/>
              <a:t>)   since:</a:t>
            </a:r>
          </a:p>
          <a:p>
            <a:pPr lvl="1">
              <a:spcBef>
                <a:spcPts val="0"/>
              </a:spcBef>
              <a:spcAft>
                <a:spcPts val="0"/>
              </a:spcAft>
            </a:pPr>
            <a:r>
              <a:rPr lang="en-US" sz="2000" dirty="0"/>
              <a:t>The </a:t>
            </a:r>
            <a:r>
              <a:rPr lang="en-US" sz="2000" i="1" dirty="0"/>
              <a:t>n</a:t>
            </a:r>
            <a:r>
              <a:rPr lang="en-US" sz="2000" baseline="-25000" dirty="0">
                <a:ea typeface="Cambria Math" pitchFamily="18" charset="0"/>
              </a:rPr>
              <a:t>1 </a:t>
            </a:r>
            <a:r>
              <a:rPr lang="en-US" sz="2000" dirty="0"/>
              <a:t>objects of type one can be placed in the </a:t>
            </a:r>
            <a:r>
              <a:rPr lang="en-US" sz="2000" i="1" dirty="0"/>
              <a:t>n</a:t>
            </a:r>
            <a:r>
              <a:rPr lang="en-US" sz="2000" dirty="0"/>
              <a:t> positions in </a:t>
            </a:r>
            <a:r>
              <a:rPr lang="en-US" sz="2000" i="1" dirty="0"/>
              <a:t>C</a:t>
            </a:r>
            <a:r>
              <a:rPr lang="en-US" sz="2000" dirty="0"/>
              <a:t>(</a:t>
            </a:r>
            <a:r>
              <a:rPr lang="en-US" sz="2000" i="1" dirty="0"/>
              <a:t>n</a:t>
            </a:r>
            <a:r>
              <a:rPr lang="en-US" sz="2000" dirty="0"/>
              <a:t>, </a:t>
            </a:r>
            <a:r>
              <a:rPr lang="en-US" sz="2000" i="1" dirty="0"/>
              <a:t>n</a:t>
            </a:r>
            <a:r>
              <a:rPr lang="en-US" sz="2000" baseline="-25000" dirty="0">
                <a:ea typeface="Cambria Math" pitchFamily="18" charset="0"/>
              </a:rPr>
              <a:t>1</a:t>
            </a:r>
            <a:r>
              <a:rPr lang="en-US" sz="2000" dirty="0"/>
              <a:t> ) ways, leaving  </a:t>
            </a:r>
            <a:r>
              <a:rPr lang="en-US" sz="2000" i="1" dirty="0"/>
              <a:t>n </a:t>
            </a:r>
            <a:r>
              <a:rPr lang="en-US" sz="2000" i="1" dirty="0">
                <a:ea typeface="Cambria Math"/>
              </a:rPr>
              <a:t>− </a:t>
            </a:r>
            <a:r>
              <a:rPr lang="en-US" sz="2000" i="1" dirty="0"/>
              <a:t>n</a:t>
            </a:r>
            <a:r>
              <a:rPr lang="en-US" sz="2000" baseline="-25000" dirty="0">
                <a:ea typeface="Cambria Math" pitchFamily="18" charset="0"/>
              </a:rPr>
              <a:t>1</a:t>
            </a:r>
            <a:r>
              <a:rPr lang="en-US" sz="2000" dirty="0"/>
              <a:t> positions. </a:t>
            </a:r>
          </a:p>
          <a:p>
            <a:pPr lvl="1">
              <a:spcBef>
                <a:spcPts val="0"/>
              </a:spcBef>
              <a:spcAft>
                <a:spcPts val="0"/>
              </a:spcAft>
            </a:pPr>
            <a:r>
              <a:rPr lang="en-US" sz="2000" dirty="0"/>
              <a:t>Then the</a:t>
            </a:r>
            <a:r>
              <a:rPr lang="en-US" sz="2000" i="1" dirty="0"/>
              <a:t> n</a:t>
            </a:r>
            <a:r>
              <a:rPr lang="en-US" sz="2000" baseline="-25000" dirty="0">
                <a:ea typeface="Cambria Math" pitchFamily="18" charset="0"/>
              </a:rPr>
              <a:t>2 </a:t>
            </a:r>
            <a:r>
              <a:rPr lang="en-US" sz="2000" dirty="0"/>
              <a:t>objects of type two can be placed in the </a:t>
            </a:r>
            <a:r>
              <a:rPr lang="en-US" sz="2000" i="1" dirty="0"/>
              <a:t>n </a:t>
            </a:r>
            <a:r>
              <a:rPr lang="en-US" sz="2000" i="1" dirty="0">
                <a:ea typeface="Cambria Math"/>
              </a:rPr>
              <a:t>−</a:t>
            </a:r>
            <a:r>
              <a:rPr lang="en-US" sz="2000" dirty="0"/>
              <a:t> </a:t>
            </a:r>
            <a:r>
              <a:rPr lang="en-US" sz="2000" i="1" dirty="0"/>
              <a:t>n</a:t>
            </a:r>
            <a:r>
              <a:rPr lang="en-US" sz="2000" baseline="-25000" dirty="0">
                <a:ea typeface="Cambria Math" pitchFamily="18" charset="0"/>
              </a:rPr>
              <a:t>1 </a:t>
            </a:r>
            <a:r>
              <a:rPr lang="en-US" sz="2000" dirty="0"/>
              <a:t>positions in                    </a:t>
            </a:r>
            <a:r>
              <a:rPr lang="en-US" sz="2000" i="1" dirty="0"/>
              <a:t>C</a:t>
            </a:r>
            <a:r>
              <a:rPr lang="en-US" sz="2000" dirty="0"/>
              <a:t>(</a:t>
            </a:r>
            <a:r>
              <a:rPr lang="en-US" sz="2000" i="1" dirty="0"/>
              <a:t>n </a:t>
            </a:r>
            <a:r>
              <a:rPr lang="en-US" sz="2000" i="1" dirty="0">
                <a:ea typeface="Cambria Math"/>
              </a:rPr>
              <a:t>− </a:t>
            </a:r>
            <a:r>
              <a:rPr lang="en-US" sz="2000" i="1" dirty="0"/>
              <a:t>n</a:t>
            </a:r>
            <a:r>
              <a:rPr lang="en-US" sz="2000" baseline="-25000" dirty="0">
                <a:ea typeface="Cambria Math" pitchFamily="18" charset="0"/>
              </a:rPr>
              <a:t>1</a:t>
            </a:r>
            <a:r>
              <a:rPr lang="en-US" sz="2000" dirty="0"/>
              <a:t>, </a:t>
            </a:r>
            <a:r>
              <a:rPr lang="en-US" sz="2000" i="1" dirty="0"/>
              <a:t>n</a:t>
            </a:r>
            <a:r>
              <a:rPr lang="en-US" sz="2000" baseline="-25000" dirty="0">
                <a:ea typeface="Cambria Math" pitchFamily="18" charset="0"/>
              </a:rPr>
              <a:t>2</a:t>
            </a:r>
            <a:r>
              <a:rPr lang="en-US" sz="2000" dirty="0"/>
              <a:t> ) ways, leaving </a:t>
            </a:r>
            <a:r>
              <a:rPr lang="en-US" sz="2000" i="1" dirty="0"/>
              <a:t>n</a:t>
            </a:r>
            <a:r>
              <a:rPr lang="en-US" sz="2000" i="1" dirty="0">
                <a:ea typeface="Cambria Math"/>
              </a:rPr>
              <a:t> −</a:t>
            </a:r>
            <a:r>
              <a:rPr lang="en-US" sz="2000" i="1" dirty="0"/>
              <a:t> n</a:t>
            </a:r>
            <a:r>
              <a:rPr lang="en-US" sz="2000" baseline="-25000" dirty="0">
                <a:ea typeface="Cambria Math" pitchFamily="18" charset="0"/>
              </a:rPr>
              <a:t>1</a:t>
            </a:r>
            <a:r>
              <a:rPr lang="en-US" sz="2000" i="1" dirty="0"/>
              <a:t> </a:t>
            </a:r>
            <a:r>
              <a:rPr lang="en-US" sz="2000" i="1" dirty="0">
                <a:ea typeface="Cambria Math"/>
              </a:rPr>
              <a:t>−</a:t>
            </a:r>
            <a:r>
              <a:rPr lang="en-US" sz="2000" dirty="0"/>
              <a:t> </a:t>
            </a:r>
            <a:r>
              <a:rPr lang="en-US" sz="2000" i="1" dirty="0"/>
              <a:t>n</a:t>
            </a:r>
            <a:r>
              <a:rPr lang="en-US" sz="2000" baseline="-25000" dirty="0">
                <a:ea typeface="Cambria Math" pitchFamily="18" charset="0"/>
              </a:rPr>
              <a:t>2</a:t>
            </a:r>
            <a:r>
              <a:rPr lang="en-US" sz="2000" dirty="0"/>
              <a:t> positions. </a:t>
            </a:r>
          </a:p>
          <a:p>
            <a:pPr lvl="1">
              <a:spcBef>
                <a:spcPts val="0"/>
              </a:spcBef>
              <a:spcAft>
                <a:spcPts val="0"/>
              </a:spcAft>
            </a:pPr>
            <a:r>
              <a:rPr lang="en-US" sz="2000" dirty="0"/>
              <a:t>Continue in this fashion, until </a:t>
            </a:r>
            <a:r>
              <a:rPr lang="en-US" sz="2000" i="1" dirty="0" err="1"/>
              <a:t>n</a:t>
            </a:r>
            <a:r>
              <a:rPr lang="en-US" sz="2000" i="1" baseline="-25000" dirty="0" err="1"/>
              <a:t>k</a:t>
            </a:r>
            <a:r>
              <a:rPr lang="en-US" sz="2000" baseline="-25000" dirty="0"/>
              <a:t> </a:t>
            </a:r>
            <a:r>
              <a:rPr lang="en-US" sz="2000" dirty="0"/>
              <a:t>objects of type </a:t>
            </a:r>
            <a:r>
              <a:rPr lang="en-US" sz="2000" i="1" dirty="0"/>
              <a:t>k</a:t>
            </a:r>
            <a:r>
              <a:rPr lang="en-US" sz="2000" dirty="0"/>
              <a:t> are placed in                                  </a:t>
            </a:r>
            <a:r>
              <a:rPr lang="en-US" sz="2000" i="1" dirty="0"/>
              <a:t>C</a:t>
            </a:r>
            <a:r>
              <a:rPr lang="en-US" sz="2000" dirty="0"/>
              <a:t>(</a:t>
            </a:r>
            <a:r>
              <a:rPr lang="en-US" sz="2000" i="1" dirty="0"/>
              <a:t>n </a:t>
            </a:r>
            <a:r>
              <a:rPr lang="en-US" sz="2000" i="1" dirty="0">
                <a:ea typeface="Cambria Math"/>
              </a:rPr>
              <a:t>− </a:t>
            </a:r>
            <a:r>
              <a:rPr lang="en-US" sz="2000" i="1" dirty="0"/>
              <a:t>n</a:t>
            </a:r>
            <a:r>
              <a:rPr lang="en-US" sz="2000" baseline="-25000" dirty="0">
                <a:ea typeface="Cambria Math" pitchFamily="18" charset="0"/>
              </a:rPr>
              <a:t>1</a:t>
            </a:r>
            <a:r>
              <a:rPr lang="en-US" sz="2000" i="1" dirty="0"/>
              <a:t> </a:t>
            </a:r>
            <a:r>
              <a:rPr lang="en-US" sz="2000" i="1" dirty="0">
                <a:ea typeface="Cambria Math"/>
              </a:rPr>
              <a:t>−</a:t>
            </a:r>
            <a:r>
              <a:rPr lang="en-US" sz="2000" dirty="0"/>
              <a:t> </a:t>
            </a:r>
            <a:r>
              <a:rPr lang="en-US" sz="2000" i="1" dirty="0"/>
              <a:t>n</a:t>
            </a:r>
            <a:r>
              <a:rPr lang="en-US" sz="2000" baseline="-25000" dirty="0">
                <a:ea typeface="Cambria Math" pitchFamily="18" charset="0"/>
              </a:rPr>
              <a:t>2</a:t>
            </a:r>
            <a:r>
              <a:rPr lang="en-US" sz="2000" i="1" dirty="0"/>
              <a:t> </a:t>
            </a:r>
            <a:r>
              <a:rPr lang="en-US" sz="2000" i="1" dirty="0">
                <a:ea typeface="Cambria Math"/>
              </a:rPr>
              <a:t>− ∙∙∙ − </a:t>
            </a:r>
            <a:r>
              <a:rPr lang="en-US" sz="2000" i="1" dirty="0" err="1"/>
              <a:t>n</a:t>
            </a:r>
            <a:r>
              <a:rPr lang="en-US" sz="2000" i="1" baseline="-25000" dirty="0" err="1"/>
              <a:t>k</a:t>
            </a:r>
            <a:r>
              <a:rPr lang="en-US" sz="2000" dirty="0"/>
              <a:t>, </a:t>
            </a:r>
            <a:r>
              <a:rPr lang="en-US" sz="2000" i="1" dirty="0" err="1"/>
              <a:t>n</a:t>
            </a:r>
            <a:r>
              <a:rPr lang="en-US" sz="2000" i="1" baseline="-25000" dirty="0" err="1"/>
              <a:t>k</a:t>
            </a:r>
            <a:r>
              <a:rPr lang="en-US" sz="2000" dirty="0"/>
              <a:t>) ways. </a:t>
            </a:r>
          </a:p>
          <a:p>
            <a:pPr>
              <a:spcBef>
                <a:spcPts val="0"/>
              </a:spcBef>
              <a:spcAft>
                <a:spcPts val="0"/>
              </a:spcAft>
            </a:pPr>
            <a:r>
              <a:rPr lang="en-US" sz="2200" dirty="0"/>
              <a:t>The product can be manipulated into the desired result as follows:</a:t>
            </a:r>
          </a:p>
        </p:txBody>
      </p:sp>
      <p:graphicFrame>
        <p:nvGraphicFramePr>
          <p:cNvPr id="9" name="Object 5"/>
          <p:cNvGraphicFramePr>
            <a:graphicFrameLocks noChangeAspect="1"/>
          </p:cNvGraphicFramePr>
          <p:nvPr>
            <p:extLst>
              <p:ext uri="{D42A27DB-BD31-4B8C-83A1-F6EECF244321}">
                <p14:modId xmlns:p14="http://schemas.microsoft.com/office/powerpoint/2010/main" val="3052072538"/>
              </p:ext>
            </p:extLst>
          </p:nvPr>
        </p:nvGraphicFramePr>
        <p:xfrm>
          <a:off x="1022350" y="5791200"/>
          <a:ext cx="6794500" cy="792162"/>
        </p:xfrm>
        <a:graphic>
          <a:graphicData uri="http://schemas.openxmlformats.org/presentationml/2006/ole">
            <mc:AlternateContent xmlns:mc="http://schemas.openxmlformats.org/markup-compatibility/2006">
              <mc:Choice xmlns:v="urn:schemas-microsoft-com:vml" Requires="v">
                <p:oleObj spid="_x0000_s25645" name="Equation" r:id="rId5" imgW="4025880" imgH="469800" progId="Equation.DSMT4">
                  <p:embed/>
                </p:oleObj>
              </mc:Choice>
              <mc:Fallback>
                <p:oleObj name="Equation" r:id="rId5" imgW="4025880" imgH="469800" progId="Equation.DSMT4">
                  <p:embed/>
                  <p:pic>
                    <p:nvPicPr>
                      <p:cNvPr id="4" name="Object 3"/>
                      <p:cNvPicPr/>
                      <p:nvPr/>
                    </p:nvPicPr>
                    <p:blipFill>
                      <a:blip r:embed="rId6"/>
                      <a:stretch>
                        <a:fillRect/>
                      </a:stretch>
                    </p:blipFill>
                    <p:spPr>
                      <a:xfrm>
                        <a:off x="1022350" y="5791200"/>
                        <a:ext cx="6794500" cy="792162"/>
                      </a:xfrm>
                      <a:prstGeom prst="rect">
                        <a:avLst/>
                      </a:prstGeom>
                    </p:spPr>
                  </p:pic>
                </p:oleObj>
              </mc:Fallback>
            </mc:AlternateContent>
          </a:graphicData>
        </a:graphic>
      </p:graphicFrame>
    </p:spTree>
    <p:extLst>
      <p:ext uri="{BB962C8B-B14F-4D97-AF65-F5344CB8AC3E}">
        <p14:creationId xmlns:p14="http://schemas.microsoft.com/office/powerpoint/2010/main" val="3369811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r>
              <a:rPr lang="en-US" sz="1500" dirty="0"/>
              <a:t> 1</a:t>
            </a:r>
          </a:p>
        </p:txBody>
      </p:sp>
      <p:sp>
        <p:nvSpPr>
          <p:cNvPr id="3" name="Content Placeholder 2"/>
          <p:cNvSpPr>
            <a:spLocks noGrp="1"/>
          </p:cNvSpPr>
          <p:nvPr>
            <p:ph idx="1"/>
          </p:nvPr>
        </p:nvSpPr>
        <p:spPr>
          <a:xfrm>
            <a:off x="457200" y="1295400"/>
            <a:ext cx="8458200" cy="4495800"/>
          </a:xfrm>
        </p:spPr>
        <p:txBody>
          <a:bodyPr/>
          <a:lstStyle/>
          <a:p>
            <a:r>
              <a:rPr lang="en-US" dirty="0"/>
              <a:t>Many counting problems can be solved by counting the ways objects can be placed in boxes.</a:t>
            </a:r>
          </a:p>
          <a:p>
            <a:pPr lvl="1"/>
            <a:r>
              <a:rPr lang="en-US" dirty="0"/>
              <a:t>The objects may be either different from each other (</a:t>
            </a:r>
            <a:r>
              <a:rPr lang="en-US" i="1" dirty="0"/>
              <a:t>distinguishable</a:t>
            </a:r>
            <a:r>
              <a:rPr lang="en-US" dirty="0"/>
              <a:t>) or identical (</a:t>
            </a:r>
            <a:r>
              <a:rPr lang="en-US" i="1" dirty="0"/>
              <a:t>indistinguishable</a:t>
            </a:r>
            <a:r>
              <a:rPr lang="en-US" dirty="0"/>
              <a:t>).</a:t>
            </a:r>
          </a:p>
          <a:p>
            <a:pPr lvl="1"/>
            <a:r>
              <a:rPr lang="en-US" dirty="0"/>
              <a:t>The boxes may be labeled (</a:t>
            </a:r>
            <a:r>
              <a:rPr lang="en-US" i="1" dirty="0"/>
              <a:t>distinguishable</a:t>
            </a:r>
            <a:r>
              <a:rPr lang="en-US" dirty="0"/>
              <a:t>) or unlabeled (</a:t>
            </a:r>
            <a:r>
              <a:rPr lang="en-US" i="1" dirty="0"/>
              <a:t>indistinguishable</a:t>
            </a:r>
            <a:r>
              <a:rPr lang="en-US" dirty="0"/>
              <a:t>).</a:t>
            </a:r>
          </a:p>
        </p:txBody>
      </p:sp>
    </p:spTree>
    <p:extLst>
      <p:ext uri="{BB962C8B-B14F-4D97-AF65-F5344CB8AC3E}">
        <p14:creationId xmlns:p14="http://schemas.microsoft.com/office/powerpoint/2010/main" val="2080666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r>
              <a:rPr lang="en-US" sz="1500" dirty="0"/>
              <a:t> 2</a:t>
            </a:r>
          </a:p>
        </p:txBody>
      </p:sp>
      <p:sp>
        <p:nvSpPr>
          <p:cNvPr id="3" name="Content Placeholder 2"/>
          <p:cNvSpPr>
            <a:spLocks noGrp="1"/>
          </p:cNvSpPr>
          <p:nvPr>
            <p:ph idx="1"/>
          </p:nvPr>
        </p:nvSpPr>
        <p:spPr>
          <a:xfrm>
            <a:off x="457200" y="1295400"/>
            <a:ext cx="8458200" cy="5257800"/>
          </a:xfrm>
        </p:spPr>
        <p:txBody>
          <a:bodyPr/>
          <a:lstStyle/>
          <a:p>
            <a:pPr>
              <a:spcBef>
                <a:spcPts val="0"/>
              </a:spcBef>
              <a:spcAft>
                <a:spcPts val="0"/>
              </a:spcAft>
            </a:pPr>
            <a:r>
              <a:rPr lang="en-US" sz="2400" i="1" dirty="0"/>
              <a:t>Distinguishable objects </a:t>
            </a:r>
            <a:r>
              <a:rPr lang="en-US" sz="2400" dirty="0"/>
              <a:t>and </a:t>
            </a:r>
            <a:r>
              <a:rPr lang="en-US" sz="2400" i="1" dirty="0"/>
              <a:t>distinguishable boxes</a:t>
            </a:r>
            <a:r>
              <a:rPr lang="en-US" sz="2400" dirty="0"/>
              <a:t>.</a:t>
            </a:r>
          </a:p>
          <a:p>
            <a:pPr lvl="1">
              <a:spcBef>
                <a:spcPts val="0"/>
              </a:spcBef>
              <a:spcAft>
                <a:spcPts val="0"/>
              </a:spcAft>
            </a:pPr>
            <a:r>
              <a:rPr lang="en-US" sz="2200" dirty="0"/>
              <a:t>There are </a:t>
            </a:r>
            <a:r>
              <a:rPr lang="en-US" sz="2200" i="1" dirty="0"/>
              <a:t>n</a:t>
            </a:r>
            <a:r>
              <a:rPr lang="en-US" sz="2200" dirty="0"/>
              <a:t>!/(</a:t>
            </a:r>
            <a:r>
              <a:rPr lang="en-US" sz="2200" i="1" dirty="0"/>
              <a:t>n</a:t>
            </a:r>
            <a:r>
              <a:rPr lang="en-US" sz="2200" baseline="-25000" dirty="0">
                <a:ea typeface="Cambria Math" pitchFamily="18" charset="0"/>
              </a:rPr>
              <a:t>1</a:t>
            </a:r>
            <a:r>
              <a:rPr lang="en-US" sz="2200" dirty="0"/>
              <a:t>!</a:t>
            </a:r>
            <a:r>
              <a:rPr lang="en-US" sz="2200" i="1" dirty="0"/>
              <a:t>n</a:t>
            </a:r>
            <a:r>
              <a:rPr lang="en-US" sz="2200" baseline="-25000" dirty="0">
                <a:ea typeface="Cambria Math" pitchFamily="18" charset="0"/>
              </a:rPr>
              <a:t>2</a:t>
            </a:r>
            <a:r>
              <a:rPr lang="en-US" sz="2200" dirty="0"/>
              <a:t>! </a:t>
            </a:r>
            <a:r>
              <a:rPr lang="en-US" sz="2200" dirty="0">
                <a:ea typeface="Cambria Math"/>
              </a:rPr>
              <a:t>∙∙∙</a:t>
            </a:r>
            <a:r>
              <a:rPr lang="en-US" sz="2200" i="1" dirty="0" err="1"/>
              <a:t>n</a:t>
            </a:r>
            <a:r>
              <a:rPr lang="en-US" sz="2200" i="1" baseline="-25000" dirty="0" err="1"/>
              <a:t>k</a:t>
            </a:r>
            <a:r>
              <a:rPr lang="en-US" sz="2200" dirty="0"/>
              <a:t>!) ways to distribute </a:t>
            </a:r>
            <a:r>
              <a:rPr lang="en-US" sz="2200" i="1" dirty="0"/>
              <a:t>n</a:t>
            </a:r>
            <a:r>
              <a:rPr lang="en-US" sz="2200" dirty="0"/>
              <a:t> distinguishable objects into </a:t>
            </a:r>
            <a:r>
              <a:rPr lang="en-US" sz="2200" i="1" dirty="0"/>
              <a:t>k</a:t>
            </a:r>
            <a:r>
              <a:rPr lang="en-US" sz="2200" dirty="0"/>
              <a:t> distinguishable boxes.</a:t>
            </a:r>
          </a:p>
          <a:p>
            <a:pPr lvl="1">
              <a:spcBef>
                <a:spcPts val="0"/>
              </a:spcBef>
              <a:spcAft>
                <a:spcPts val="0"/>
              </a:spcAft>
            </a:pPr>
            <a:r>
              <a:rPr lang="en-US" sz="2200" dirty="0"/>
              <a:t>(</a:t>
            </a:r>
            <a:r>
              <a:rPr lang="en-US" sz="2200" i="1" dirty="0"/>
              <a:t>See Exercises </a:t>
            </a:r>
            <a:r>
              <a:rPr lang="en-US" sz="2200" dirty="0">
                <a:ea typeface="Cambria Math" pitchFamily="18" charset="0"/>
              </a:rPr>
              <a:t>47</a:t>
            </a:r>
            <a:r>
              <a:rPr lang="en-US" sz="2200" dirty="0"/>
              <a:t> </a:t>
            </a:r>
            <a:r>
              <a:rPr lang="en-US" sz="2200" i="1" dirty="0"/>
              <a:t>and</a:t>
            </a:r>
            <a:r>
              <a:rPr lang="en-US" sz="2200" dirty="0"/>
              <a:t> </a:t>
            </a:r>
            <a:r>
              <a:rPr lang="en-US" sz="2200" dirty="0">
                <a:ea typeface="Cambria Math" pitchFamily="18" charset="0"/>
              </a:rPr>
              <a:t>48 </a:t>
            </a:r>
            <a:r>
              <a:rPr lang="en-US" sz="2200" i="1" dirty="0"/>
              <a:t>for two different proofs.</a:t>
            </a:r>
            <a:r>
              <a:rPr lang="en-US" sz="2200" dirty="0"/>
              <a:t>)</a:t>
            </a:r>
          </a:p>
          <a:p>
            <a:pPr lvl="1">
              <a:spcBef>
                <a:spcPts val="0"/>
              </a:spcBef>
              <a:spcAft>
                <a:spcPts val="0"/>
              </a:spcAft>
            </a:pPr>
            <a:r>
              <a:rPr lang="en-US" sz="2200" dirty="0"/>
              <a:t>Example: There are </a:t>
            </a:r>
            <a:r>
              <a:rPr lang="en-US" sz="2200" dirty="0">
                <a:ea typeface="Cambria Math" pitchFamily="18" charset="0"/>
              </a:rPr>
              <a:t>52!</a:t>
            </a:r>
            <a:r>
              <a:rPr lang="en-US" sz="2200" dirty="0"/>
              <a:t>/(</a:t>
            </a:r>
            <a:r>
              <a:rPr lang="en-US" sz="2200" dirty="0">
                <a:ea typeface="Cambria Math" pitchFamily="18" charset="0"/>
              </a:rPr>
              <a:t>5!5!5!5!32!</a:t>
            </a:r>
            <a:r>
              <a:rPr lang="en-US" sz="2200" dirty="0"/>
              <a:t>) ways to distribute hands of </a:t>
            </a:r>
            <a:r>
              <a:rPr lang="en-US" sz="2200" dirty="0">
                <a:ea typeface="Cambria Math" pitchFamily="18" charset="0"/>
              </a:rPr>
              <a:t>5</a:t>
            </a:r>
            <a:r>
              <a:rPr lang="en-US" sz="2200" dirty="0"/>
              <a:t> cards each to four players.</a:t>
            </a:r>
          </a:p>
          <a:p>
            <a:pPr>
              <a:spcBef>
                <a:spcPts val="0"/>
              </a:spcBef>
              <a:spcAft>
                <a:spcPts val="0"/>
              </a:spcAft>
            </a:pPr>
            <a:r>
              <a:rPr lang="en-US" sz="2400" i="1" dirty="0"/>
              <a:t>Indistinguishable objects </a:t>
            </a:r>
            <a:r>
              <a:rPr lang="en-US" sz="2400" dirty="0"/>
              <a:t>and </a:t>
            </a:r>
            <a:r>
              <a:rPr lang="en-US" sz="2400" i="1" dirty="0"/>
              <a:t>distinguishable boxes</a:t>
            </a:r>
            <a:r>
              <a:rPr lang="en-US" sz="2400" dirty="0"/>
              <a:t>.</a:t>
            </a:r>
          </a:p>
          <a:p>
            <a:pPr lvl="1">
              <a:spcBef>
                <a:spcPts val="0"/>
              </a:spcBef>
              <a:spcAft>
                <a:spcPts val="0"/>
              </a:spcAft>
            </a:pPr>
            <a:r>
              <a:rPr lang="en-US" sz="2200" dirty="0"/>
              <a:t>There are </a:t>
            </a:r>
            <a:r>
              <a:rPr lang="en-US" sz="2200" i="1" dirty="0"/>
              <a:t>C</a:t>
            </a:r>
            <a:r>
              <a:rPr lang="en-US" sz="2200" dirty="0"/>
              <a:t>(</a:t>
            </a:r>
            <a:r>
              <a:rPr lang="en-US" sz="2200" i="1" dirty="0"/>
              <a:t>n</a:t>
            </a:r>
            <a:r>
              <a:rPr lang="en-US" sz="2200" dirty="0"/>
              <a:t> + </a:t>
            </a:r>
            <a:r>
              <a:rPr lang="en-US" sz="2200" i="1" dirty="0"/>
              <a:t>r </a:t>
            </a:r>
            <a:r>
              <a:rPr lang="en-US" sz="2200" dirty="0">
                <a:ea typeface="Cambria Math"/>
              </a:rPr>
              <a:t>−</a:t>
            </a:r>
            <a:r>
              <a:rPr lang="en-US" sz="2200" dirty="0"/>
              <a:t> </a:t>
            </a:r>
            <a:r>
              <a:rPr lang="en-US" sz="2200" dirty="0">
                <a:ea typeface="Cambria Math" pitchFamily="18" charset="0"/>
              </a:rPr>
              <a:t>1</a:t>
            </a:r>
            <a:r>
              <a:rPr lang="en-US" sz="2200" dirty="0"/>
              <a:t>, </a:t>
            </a:r>
            <a:r>
              <a:rPr lang="en-US" sz="2200" i="1" dirty="0"/>
              <a:t>n</a:t>
            </a:r>
            <a:r>
              <a:rPr lang="en-US" sz="2200" dirty="0"/>
              <a:t> </a:t>
            </a:r>
            <a:r>
              <a:rPr lang="en-US" sz="2200" dirty="0">
                <a:ea typeface="Cambria Math"/>
              </a:rPr>
              <a:t>−</a:t>
            </a:r>
            <a:r>
              <a:rPr lang="en-US" sz="2200" dirty="0"/>
              <a:t> </a:t>
            </a:r>
            <a:r>
              <a:rPr lang="en-US" sz="2200" dirty="0">
                <a:ea typeface="Cambria Math" pitchFamily="18" charset="0"/>
              </a:rPr>
              <a:t>1</a:t>
            </a:r>
            <a:r>
              <a:rPr lang="en-US" sz="2200" dirty="0"/>
              <a:t>) ways to place </a:t>
            </a:r>
            <a:r>
              <a:rPr lang="en-US" sz="2200" i="1" dirty="0"/>
              <a:t>r</a:t>
            </a:r>
            <a:r>
              <a:rPr lang="en-US" sz="2200" dirty="0"/>
              <a:t> indistinguishable objects into </a:t>
            </a:r>
            <a:r>
              <a:rPr lang="en-US" sz="2200" i="1" dirty="0"/>
              <a:t>n</a:t>
            </a:r>
            <a:r>
              <a:rPr lang="en-US" sz="2200" dirty="0"/>
              <a:t> distinguishable boxes.</a:t>
            </a:r>
          </a:p>
          <a:p>
            <a:pPr lvl="1">
              <a:spcBef>
                <a:spcPts val="0"/>
              </a:spcBef>
              <a:spcAft>
                <a:spcPts val="0"/>
              </a:spcAft>
            </a:pPr>
            <a:r>
              <a:rPr lang="en-US" sz="2200" dirty="0"/>
              <a:t>Proof based on one-to-one correspondence between                         </a:t>
            </a:r>
            <a:r>
              <a:rPr lang="en-US" sz="2200" i="1" dirty="0"/>
              <a:t>n</a:t>
            </a:r>
            <a:r>
              <a:rPr lang="en-US" sz="2200" dirty="0"/>
              <a:t>-combinations from a set with </a:t>
            </a:r>
            <a:r>
              <a:rPr lang="en-US" sz="2200" i="1" dirty="0"/>
              <a:t>k</a:t>
            </a:r>
            <a:r>
              <a:rPr lang="en-US" sz="2200" dirty="0"/>
              <a:t>-elements when repetition is allowed and the ways to place </a:t>
            </a:r>
            <a:r>
              <a:rPr lang="en-US" sz="2200" i="1" dirty="0"/>
              <a:t>n</a:t>
            </a:r>
            <a:r>
              <a:rPr lang="en-US" sz="2200" dirty="0"/>
              <a:t> indistinguishable objects into </a:t>
            </a:r>
            <a:r>
              <a:rPr lang="en-US" sz="2200" i="1" dirty="0"/>
              <a:t>k</a:t>
            </a:r>
            <a:r>
              <a:rPr lang="en-US" sz="2200" dirty="0"/>
              <a:t> distinguishable boxes.</a:t>
            </a:r>
          </a:p>
          <a:p>
            <a:pPr lvl="1">
              <a:spcBef>
                <a:spcPts val="0"/>
              </a:spcBef>
              <a:spcAft>
                <a:spcPts val="0"/>
              </a:spcAft>
            </a:pPr>
            <a:r>
              <a:rPr lang="en-US" sz="2200" dirty="0"/>
              <a:t>Example: There are </a:t>
            </a:r>
            <a:r>
              <a:rPr lang="en-US" sz="2200" i="1" dirty="0"/>
              <a:t>C</a:t>
            </a:r>
            <a:r>
              <a:rPr lang="en-US" sz="2200" dirty="0"/>
              <a:t>(</a:t>
            </a:r>
            <a:r>
              <a:rPr lang="en-US" sz="2200" dirty="0">
                <a:ea typeface="Cambria Math" pitchFamily="18" charset="0"/>
              </a:rPr>
              <a:t>8</a:t>
            </a:r>
            <a:r>
              <a:rPr lang="en-US" sz="2200" dirty="0"/>
              <a:t> + </a:t>
            </a:r>
            <a:r>
              <a:rPr lang="en-US" sz="2200" dirty="0">
                <a:ea typeface="Cambria Math" pitchFamily="18" charset="0"/>
              </a:rPr>
              <a:t>10</a:t>
            </a:r>
            <a:r>
              <a:rPr lang="en-US" sz="2200" i="1" dirty="0"/>
              <a:t> </a:t>
            </a:r>
            <a:r>
              <a:rPr lang="en-US" sz="2200" dirty="0">
                <a:ea typeface="Cambria Math"/>
              </a:rPr>
              <a:t>−</a:t>
            </a:r>
            <a:r>
              <a:rPr lang="en-US" sz="2200" dirty="0"/>
              <a:t> </a:t>
            </a:r>
            <a:r>
              <a:rPr lang="en-US" sz="2200" dirty="0">
                <a:ea typeface="Cambria Math" pitchFamily="18" charset="0"/>
              </a:rPr>
              <a:t>1</a:t>
            </a:r>
            <a:r>
              <a:rPr lang="en-US" sz="2200" dirty="0"/>
              <a:t>, </a:t>
            </a:r>
            <a:r>
              <a:rPr lang="en-US" sz="2200" dirty="0">
                <a:ea typeface="Cambria Math" pitchFamily="18" charset="0"/>
              </a:rPr>
              <a:t>10</a:t>
            </a:r>
            <a:r>
              <a:rPr lang="en-US" sz="2200" dirty="0"/>
              <a:t>) = C(</a:t>
            </a:r>
            <a:r>
              <a:rPr lang="en-US" sz="2200" dirty="0">
                <a:ea typeface="Cambria Math" pitchFamily="18" charset="0"/>
              </a:rPr>
              <a:t>17,10</a:t>
            </a:r>
            <a:r>
              <a:rPr lang="en-US" sz="2200" dirty="0"/>
              <a:t>) = </a:t>
            </a:r>
            <a:r>
              <a:rPr lang="en-US" sz="2200" dirty="0">
                <a:ea typeface="Cambria Math" pitchFamily="18" charset="0"/>
              </a:rPr>
              <a:t>19,448 </a:t>
            </a:r>
            <a:r>
              <a:rPr lang="en-US" sz="2200" dirty="0"/>
              <a:t> ways to place </a:t>
            </a:r>
            <a:r>
              <a:rPr lang="en-US" sz="2200" dirty="0">
                <a:ea typeface="Cambria Math" pitchFamily="18" charset="0"/>
              </a:rPr>
              <a:t>10</a:t>
            </a:r>
            <a:r>
              <a:rPr lang="en-US" sz="2200" dirty="0"/>
              <a:t> indistinguishable objects into </a:t>
            </a:r>
            <a:r>
              <a:rPr lang="en-US" sz="2200" dirty="0">
                <a:ea typeface="Cambria Math" pitchFamily="18" charset="0"/>
              </a:rPr>
              <a:t>8</a:t>
            </a:r>
            <a:r>
              <a:rPr lang="en-US" sz="2200" dirty="0"/>
              <a:t> distinguishable boxes.</a:t>
            </a:r>
          </a:p>
        </p:txBody>
      </p:sp>
    </p:spTree>
    <p:extLst>
      <p:ext uri="{BB962C8B-B14F-4D97-AF65-F5344CB8AC3E}">
        <p14:creationId xmlns:p14="http://schemas.microsoft.com/office/powerpoint/2010/main" val="2472011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r>
              <a:rPr lang="en-US" sz="1500" dirty="0"/>
              <a:t> 3</a:t>
            </a:r>
          </a:p>
        </p:txBody>
      </p:sp>
      <p:sp>
        <p:nvSpPr>
          <p:cNvPr id="3" name="Content Placeholder 2"/>
          <p:cNvSpPr>
            <a:spLocks noGrp="1"/>
          </p:cNvSpPr>
          <p:nvPr>
            <p:ph idx="1"/>
          </p:nvPr>
        </p:nvSpPr>
        <p:spPr>
          <a:xfrm>
            <a:off x="457200" y="1295400"/>
            <a:ext cx="8595360" cy="5303520"/>
          </a:xfrm>
        </p:spPr>
        <p:txBody>
          <a:bodyPr/>
          <a:lstStyle/>
          <a:p>
            <a:pPr>
              <a:spcBef>
                <a:spcPts val="0"/>
              </a:spcBef>
            </a:pPr>
            <a:r>
              <a:rPr lang="en-US" sz="2400" i="1" dirty="0"/>
              <a:t>Distinguishable objects </a:t>
            </a:r>
            <a:r>
              <a:rPr lang="en-US" sz="2400" dirty="0"/>
              <a:t>and </a:t>
            </a:r>
            <a:r>
              <a:rPr lang="en-US" sz="2400" i="1" dirty="0"/>
              <a:t>indistinguishable boxes</a:t>
            </a:r>
            <a:r>
              <a:rPr lang="en-US" sz="2400" dirty="0"/>
              <a:t>.</a:t>
            </a:r>
          </a:p>
          <a:p>
            <a:pPr lvl="1">
              <a:spcBef>
                <a:spcPts val="0"/>
              </a:spcBef>
            </a:pPr>
            <a:r>
              <a:rPr lang="en-US" sz="2200" dirty="0"/>
              <a:t>Example: There are </a:t>
            </a:r>
            <a:r>
              <a:rPr lang="en-US" sz="2200" dirty="0">
                <a:ea typeface="Cambria Math" pitchFamily="18" charset="0"/>
              </a:rPr>
              <a:t>14</a:t>
            </a:r>
            <a:r>
              <a:rPr lang="en-US" sz="2200" dirty="0"/>
              <a:t> ways to put four employees into three indistinguishable offices (</a:t>
            </a:r>
            <a:r>
              <a:rPr lang="en-US" sz="2200" i="1" dirty="0"/>
              <a:t>see Example </a:t>
            </a:r>
            <a:r>
              <a:rPr lang="en-US" sz="2200" dirty="0">
                <a:ea typeface="Cambria Math" pitchFamily="18" charset="0"/>
              </a:rPr>
              <a:t>10</a:t>
            </a:r>
            <a:r>
              <a:rPr lang="en-US" sz="2200" dirty="0"/>
              <a:t>).</a:t>
            </a:r>
          </a:p>
          <a:p>
            <a:pPr lvl="1">
              <a:spcBef>
                <a:spcPts val="0"/>
              </a:spcBef>
            </a:pPr>
            <a:r>
              <a:rPr lang="en-US" sz="2200" dirty="0"/>
              <a:t>There is no simple closed formula for the number of ways to distribute </a:t>
            </a:r>
            <a:r>
              <a:rPr lang="en-US" sz="2200" i="1" dirty="0"/>
              <a:t>n</a:t>
            </a:r>
            <a:r>
              <a:rPr lang="en-US" sz="2200" dirty="0"/>
              <a:t> distinguishable objects into </a:t>
            </a:r>
            <a:r>
              <a:rPr lang="en-US" sz="2200" i="1" dirty="0"/>
              <a:t>j</a:t>
            </a:r>
            <a:r>
              <a:rPr lang="en-US" sz="2200" dirty="0"/>
              <a:t> indistinguishable boxes. </a:t>
            </a:r>
          </a:p>
          <a:p>
            <a:pPr lvl="1">
              <a:spcBef>
                <a:spcPts val="0"/>
              </a:spcBef>
            </a:pPr>
            <a:r>
              <a:rPr lang="en-US" sz="2200" dirty="0"/>
              <a:t>See the text for a formula involving </a:t>
            </a:r>
            <a:r>
              <a:rPr lang="en-US" sz="2200" i="1" dirty="0" err="1"/>
              <a:t>Stirling</a:t>
            </a:r>
            <a:r>
              <a:rPr lang="en-US" sz="2200" i="1" dirty="0"/>
              <a:t> numbers of the second kind</a:t>
            </a:r>
            <a:r>
              <a:rPr lang="en-US" sz="2200" dirty="0"/>
              <a:t>.</a:t>
            </a:r>
          </a:p>
          <a:p>
            <a:pPr>
              <a:spcBef>
                <a:spcPts val="0"/>
              </a:spcBef>
              <a:spcAft>
                <a:spcPts val="400"/>
              </a:spcAft>
            </a:pPr>
            <a:r>
              <a:rPr lang="en-US" sz="2400" i="1" dirty="0"/>
              <a:t>Indistinguishable objects </a:t>
            </a:r>
            <a:r>
              <a:rPr lang="en-US" sz="2400" dirty="0"/>
              <a:t>and </a:t>
            </a:r>
            <a:r>
              <a:rPr lang="en-US" sz="2400" i="1" dirty="0"/>
              <a:t>indistinguishable boxes</a:t>
            </a:r>
            <a:r>
              <a:rPr lang="en-US" sz="2400" dirty="0"/>
              <a:t>.</a:t>
            </a:r>
          </a:p>
          <a:p>
            <a:pPr lvl="1">
              <a:spcBef>
                <a:spcPts val="0"/>
              </a:spcBef>
            </a:pPr>
            <a:r>
              <a:rPr lang="en-US" sz="2200" dirty="0"/>
              <a:t>Example: There are </a:t>
            </a:r>
            <a:r>
              <a:rPr lang="en-US" sz="2200" dirty="0">
                <a:ea typeface="Cambria Math" pitchFamily="18" charset="0"/>
              </a:rPr>
              <a:t>9</a:t>
            </a:r>
            <a:r>
              <a:rPr lang="en-US" sz="2200" dirty="0"/>
              <a:t>  ways to pack six copies of the same book into four identical boxes (</a:t>
            </a:r>
            <a:r>
              <a:rPr lang="en-US" sz="2200" i="1" dirty="0"/>
              <a:t>see Example </a:t>
            </a:r>
            <a:r>
              <a:rPr lang="en-US" sz="2200" dirty="0">
                <a:ea typeface="Cambria Math" pitchFamily="18" charset="0"/>
              </a:rPr>
              <a:t>11</a:t>
            </a:r>
            <a:r>
              <a:rPr lang="en-US" sz="2200" dirty="0"/>
              <a:t>).</a:t>
            </a:r>
          </a:p>
          <a:p>
            <a:pPr lvl="1">
              <a:spcBef>
                <a:spcPts val="0"/>
              </a:spcBef>
            </a:pPr>
            <a:r>
              <a:rPr lang="en-US" sz="2200" dirty="0"/>
              <a:t>The number of ways of distributing </a:t>
            </a:r>
            <a:r>
              <a:rPr lang="en-US" sz="2200" i="1" dirty="0"/>
              <a:t>n</a:t>
            </a:r>
            <a:r>
              <a:rPr lang="en-US" sz="2200" dirty="0"/>
              <a:t> indistinguishable objects into </a:t>
            </a:r>
            <a:r>
              <a:rPr lang="en-US" sz="2200" i="1" dirty="0"/>
              <a:t>k </a:t>
            </a:r>
            <a:r>
              <a:rPr lang="en-US" sz="2200" dirty="0"/>
              <a:t>indistinguishable boxes equals </a:t>
            </a:r>
            <a:r>
              <a:rPr lang="en-US" sz="2200" i="1" dirty="0" err="1"/>
              <a:t>p</a:t>
            </a:r>
            <a:r>
              <a:rPr lang="en-US" sz="2200" i="1" baseline="-25000" dirty="0" err="1"/>
              <a:t>k</a:t>
            </a:r>
            <a:r>
              <a:rPr lang="en-US" sz="2200" dirty="0"/>
              <a:t>(</a:t>
            </a:r>
            <a:r>
              <a:rPr lang="en-US" sz="2200" i="1" dirty="0"/>
              <a:t>n</a:t>
            </a:r>
            <a:r>
              <a:rPr lang="en-US" sz="2200" dirty="0"/>
              <a:t>), the number of ways to write </a:t>
            </a:r>
            <a:r>
              <a:rPr lang="en-US" sz="2200" i="1" dirty="0"/>
              <a:t>n </a:t>
            </a:r>
            <a:r>
              <a:rPr lang="en-US" sz="2200" dirty="0"/>
              <a:t>as the sum of at most </a:t>
            </a:r>
            <a:r>
              <a:rPr lang="en-US" sz="2200" i="1" dirty="0"/>
              <a:t>k </a:t>
            </a:r>
            <a:r>
              <a:rPr lang="en-US" sz="2200" dirty="0"/>
              <a:t>positive integers in increasing order. </a:t>
            </a:r>
          </a:p>
          <a:p>
            <a:pPr lvl="1">
              <a:spcBef>
                <a:spcPts val="0"/>
              </a:spcBef>
            </a:pPr>
            <a:r>
              <a:rPr lang="en-US" sz="2200" dirty="0"/>
              <a:t>No simple closed formula exists for this number.</a:t>
            </a:r>
          </a:p>
        </p:txBody>
      </p:sp>
    </p:spTree>
    <p:extLst>
      <p:ext uri="{BB962C8B-B14F-4D97-AF65-F5344CB8AC3E}">
        <p14:creationId xmlns:p14="http://schemas.microsoft.com/office/powerpoint/2010/main" val="788859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4285946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The Product Rule – Appendix</a:t>
            </a:r>
          </a:p>
        </p:txBody>
      </p:sp>
      <p:sp>
        <p:nvSpPr>
          <p:cNvPr id="3" name="Content Placeholder 2"/>
          <p:cNvSpPr>
            <a:spLocks noGrp="1"/>
          </p:cNvSpPr>
          <p:nvPr>
            <p:ph idx="1"/>
          </p:nvPr>
        </p:nvSpPr>
        <p:spPr>
          <a:xfrm>
            <a:off x="457200" y="1295400"/>
            <a:ext cx="8229600" cy="4953000"/>
          </a:xfrm>
        </p:spPr>
        <p:txBody>
          <a:bodyPr/>
          <a:lstStyle/>
          <a:p>
            <a:r>
              <a:rPr lang="en-US" sz="2400" dirty="0"/>
              <a:t>There are 6 gaps, 3 for letters and 3 for digits. There is a curly bracket under the gaps for letters showing that there are 26 choices for each letter. Also, there is a curly bracket under the gaps for digits showing that there are 10 choices for each digit.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284709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Internet Addresses – Appendix</a:t>
            </a:r>
          </a:p>
        </p:txBody>
      </p:sp>
      <p:sp>
        <p:nvSpPr>
          <p:cNvPr id="3" name="Content Placeholder 2"/>
          <p:cNvSpPr>
            <a:spLocks noGrp="1"/>
          </p:cNvSpPr>
          <p:nvPr>
            <p:ph idx="1"/>
          </p:nvPr>
        </p:nvSpPr>
        <p:spPr>
          <a:xfrm>
            <a:off x="457200" y="1295400"/>
            <a:ext cx="8229600" cy="4953000"/>
          </a:xfrm>
        </p:spPr>
        <p:txBody>
          <a:bodyPr/>
          <a:lstStyle/>
          <a:p>
            <a:r>
              <a:rPr lang="en-US" sz="2400" dirty="0"/>
              <a:t>There is a table consisting of 32 columns and 5 rows. The columns are numbered from 0 to 31, and they represent a bit number. The rows are Class A, Class B, Class C, Class D, and Class E. Bit 0 in Class A is 0. Bits 1 through 7 are labeled net ID. Bits 8 through 31 are labeled host ID. Bit 0 in Class B is 1, bit 1 is 0. Bits 2 through 15 are labeled net ID. Bits 16 through 31 are labeled host ID. Bits 0 and 1 in Class C are 1, bit 2 is 0, bits 3 through 23 are labeled net ID. Bits 24 through 31 are labeled host ID. Bits 0, 1, and 2 in Class D are 1, bit 3 is 0. Bits 4 through 31 are labeled Multicast Address. Bits 0, 1, 2, and 3 in Class D are 1. Bit 4 is 0. Bits 5 through 31 are labeled Address.</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3679969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Counting Bit Strings – Appendix</a:t>
            </a:r>
          </a:p>
        </p:txBody>
      </p:sp>
      <p:sp>
        <p:nvSpPr>
          <p:cNvPr id="3" name="Content Placeholder 2"/>
          <p:cNvSpPr>
            <a:spLocks noGrp="1"/>
          </p:cNvSpPr>
          <p:nvPr>
            <p:ph idx="1"/>
          </p:nvPr>
        </p:nvSpPr>
        <p:spPr>
          <a:xfrm>
            <a:off x="457200" y="1295400"/>
            <a:ext cx="8229600" cy="4953000"/>
          </a:xfrm>
        </p:spPr>
        <p:txBody>
          <a:bodyPr/>
          <a:lstStyle/>
          <a:p>
            <a:r>
              <a:rPr lang="en-US" sz="2400" dirty="0"/>
              <a:t>There are three lines of 8 gaps each. In the first line, the first gap is 1, and there is a curly bracket under other gaps showing that there are 2 to the seventh power equal to 128 ways to place 0 and 1 on the remaining 7 gaps. The two last gaps of the second line are 0, and there is a curly bracket under other gaps showing that there are 2 to the sixth power equal to 64 ways to place 0 and 1 on the remaining 6 gaps. The first gap of the third line is 1, two last gaps are 0. Also, there is a curly bracket under other gaps showing that there are 2 to the fifth power equal to 32 ways to place 0 and 1 on the remaining 5 gaps.</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707223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Tree Diagrams – Appendix</a:t>
            </a:r>
          </a:p>
        </p:txBody>
      </p:sp>
      <p:sp>
        <p:nvSpPr>
          <p:cNvPr id="3" name="Content Placeholder 2"/>
          <p:cNvSpPr>
            <a:spLocks noGrp="1"/>
          </p:cNvSpPr>
          <p:nvPr>
            <p:ph idx="1"/>
          </p:nvPr>
        </p:nvSpPr>
        <p:spPr>
          <a:xfrm>
            <a:off x="457200" y="1295400"/>
            <a:ext cx="8229600" cy="4953000"/>
          </a:xfrm>
        </p:spPr>
        <p:txBody>
          <a:bodyPr/>
          <a:lstStyle/>
          <a:p>
            <a:r>
              <a:rPr lang="en-US" sz="2400" dirty="0"/>
              <a:t>The tree has a root on a basic level. The root has five branches to the vertices that labeled as S, M, L, X L, and X </a:t>
            </a:r>
            <a:r>
              <a:rPr lang="en-US" sz="2400" dirty="0" err="1"/>
              <a:t>X</a:t>
            </a:r>
            <a:r>
              <a:rPr lang="en-US" sz="2400" dirty="0"/>
              <a:t> L. Each of vertices S, M, and L has four branches to the vertices labeled W, R, G, and B. Vertex X L has three branches to vertices labeled R, G, and B. Vertex X </a:t>
            </a:r>
            <a:r>
              <a:rPr lang="en-US" sz="2400" dirty="0" err="1"/>
              <a:t>X</a:t>
            </a:r>
            <a:r>
              <a:rPr lang="en-US" sz="2400" dirty="0"/>
              <a:t> L has two branches to vertices labeled G and B. </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78680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Functions</a:t>
            </a:r>
          </a:p>
        </p:txBody>
      </p:sp>
      <p:sp>
        <p:nvSpPr>
          <p:cNvPr id="3" name="Content Placeholder 2"/>
          <p:cNvSpPr>
            <a:spLocks noGrp="1"/>
          </p:cNvSpPr>
          <p:nvPr>
            <p:ph idx="1"/>
          </p:nvPr>
        </p:nvSpPr>
        <p:spPr>
          <a:xfrm>
            <a:off x="457200" y="1295400"/>
            <a:ext cx="8382000" cy="5257800"/>
          </a:xfrm>
        </p:spPr>
        <p:txBody>
          <a:bodyPr/>
          <a:lstStyle/>
          <a:p>
            <a:r>
              <a:rPr lang="en-US" sz="2400" b="1" dirty="0"/>
              <a:t>Counting Functions</a:t>
            </a:r>
            <a:r>
              <a:rPr lang="en-US" sz="2400" dirty="0"/>
              <a:t>: How many functions are there from a set</a:t>
            </a:r>
            <a:br>
              <a:rPr lang="en-US" sz="2400" dirty="0"/>
            </a:br>
            <a:r>
              <a:rPr lang="en-US" sz="2400" dirty="0"/>
              <a:t>with </a:t>
            </a:r>
            <a:r>
              <a:rPr lang="en-US" sz="2400" i="1" dirty="0"/>
              <a:t>m</a:t>
            </a:r>
            <a:r>
              <a:rPr lang="en-US" sz="2400" dirty="0"/>
              <a:t> elements to a set with </a:t>
            </a:r>
            <a:r>
              <a:rPr lang="en-US" sz="2400" i="1" dirty="0"/>
              <a:t>n</a:t>
            </a:r>
            <a:r>
              <a:rPr lang="en-US" sz="2400" dirty="0"/>
              <a:t> elements?</a:t>
            </a:r>
            <a:br>
              <a:rPr lang="en-US" sz="2400" dirty="0"/>
            </a:br>
            <a:r>
              <a:rPr lang="en-US" sz="2400" b="1" dirty="0"/>
              <a:t>Solution</a:t>
            </a:r>
            <a:r>
              <a:rPr lang="en-US" sz="2400" dirty="0"/>
              <a:t>:  Since a function represents a choice of one of the </a:t>
            </a:r>
            <a:r>
              <a:rPr lang="en-US" sz="2400" i="1" dirty="0"/>
              <a:t>n</a:t>
            </a:r>
            <a:r>
              <a:rPr lang="en-US" sz="2400" dirty="0"/>
              <a:t> elements of the codomain for each of the </a:t>
            </a:r>
            <a:r>
              <a:rPr lang="en-US" sz="2400" i="1" dirty="0"/>
              <a:t>m</a:t>
            </a:r>
            <a:r>
              <a:rPr lang="en-US" sz="2400" dirty="0"/>
              <a:t> elements in the domain, the product rule tells us that there are </a:t>
            </a:r>
            <a:r>
              <a:rPr lang="en-US" sz="2400" i="1" dirty="0"/>
              <a:t>n</a:t>
            </a:r>
            <a:r>
              <a:rPr lang="en-US" sz="2400" dirty="0"/>
              <a:t> </a:t>
            </a:r>
            <a:r>
              <a:rPr lang="en-US" sz="2400" dirty="0">
                <a:ea typeface="Cambria Math"/>
              </a:rPr>
              <a:t>∙</a:t>
            </a:r>
            <a:r>
              <a:rPr lang="en-US" sz="2400" dirty="0"/>
              <a:t> </a:t>
            </a:r>
            <a:r>
              <a:rPr lang="en-US" sz="2400" i="1" dirty="0"/>
              <a:t>n</a:t>
            </a:r>
            <a:r>
              <a:rPr lang="en-US" sz="2400" dirty="0"/>
              <a:t> </a:t>
            </a:r>
            <a:r>
              <a:rPr lang="en-US" sz="2400" dirty="0">
                <a:ea typeface="Cambria Math"/>
              </a:rPr>
              <a:t>∙ ∙ ∙ </a:t>
            </a:r>
            <a:r>
              <a:rPr lang="en-US" sz="2400" dirty="0"/>
              <a:t> </a:t>
            </a:r>
            <a:r>
              <a:rPr lang="en-US" sz="2400" i="1" dirty="0"/>
              <a:t>n</a:t>
            </a:r>
            <a:r>
              <a:rPr lang="en-US" sz="2400" dirty="0"/>
              <a:t> </a:t>
            </a:r>
            <a:r>
              <a:rPr lang="en-US" sz="2400" dirty="0">
                <a:ea typeface="Cambria Math"/>
              </a:rPr>
              <a:t>=</a:t>
            </a:r>
            <a:r>
              <a:rPr lang="en-US" sz="2400" dirty="0"/>
              <a:t> </a:t>
            </a:r>
            <a:r>
              <a:rPr lang="en-US" sz="2400" i="1" dirty="0"/>
              <a:t>n</a:t>
            </a:r>
            <a:r>
              <a:rPr lang="en-US" sz="2400" i="1" baseline="30000" dirty="0"/>
              <a:t>m</a:t>
            </a:r>
            <a:r>
              <a:rPr lang="en-US" sz="2400" dirty="0"/>
              <a:t> </a:t>
            </a:r>
            <a:br>
              <a:rPr lang="en-US" sz="2400" dirty="0"/>
            </a:br>
            <a:r>
              <a:rPr lang="en-US" sz="2400" dirty="0"/>
              <a:t>such functions.</a:t>
            </a:r>
          </a:p>
          <a:p>
            <a:r>
              <a:rPr lang="en-US" sz="2400" b="1" dirty="0"/>
              <a:t>Counting One-to-One Functions</a:t>
            </a:r>
            <a:r>
              <a:rPr lang="en-US" sz="2400" dirty="0"/>
              <a:t>: How many one-to-one</a:t>
            </a:r>
            <a:br>
              <a:rPr lang="en-US" sz="2400" dirty="0"/>
            </a:br>
            <a:r>
              <a:rPr lang="en-US" sz="2400" dirty="0"/>
              <a:t>functions are there from a set with </a:t>
            </a:r>
            <a:r>
              <a:rPr lang="en-US" sz="2400" i="1" dirty="0"/>
              <a:t>m</a:t>
            </a:r>
            <a:r>
              <a:rPr lang="en-US" sz="2400" dirty="0"/>
              <a:t> elements to one with </a:t>
            </a:r>
            <a:r>
              <a:rPr lang="en-US" sz="2400" i="1" dirty="0"/>
              <a:t>n</a:t>
            </a:r>
            <a:r>
              <a:rPr lang="en-US" sz="2400" dirty="0"/>
              <a:t> elements?</a:t>
            </a:r>
            <a:br>
              <a:rPr lang="en-US" sz="2400" dirty="0"/>
            </a:br>
            <a:r>
              <a:rPr lang="en-US" sz="2400" b="1" dirty="0"/>
              <a:t>Solution</a:t>
            </a:r>
            <a:r>
              <a:rPr lang="en-US" sz="2400" dirty="0"/>
              <a:t>: Suppose the elements in the domain are</a:t>
            </a:r>
            <a:br>
              <a:rPr lang="en-US" sz="2400" dirty="0"/>
            </a:br>
            <a:r>
              <a:rPr lang="en-US" sz="2400" i="1" dirty="0"/>
              <a:t>a</a:t>
            </a:r>
            <a:r>
              <a:rPr lang="en-US" sz="2400" baseline="-25000" dirty="0">
                <a:ea typeface="Cambria Math" pitchFamily="18" charset="0"/>
              </a:rPr>
              <a:t>1</a:t>
            </a:r>
            <a:r>
              <a:rPr lang="en-US" sz="2400" dirty="0"/>
              <a:t>, </a:t>
            </a:r>
            <a:r>
              <a:rPr lang="en-US" sz="2400" i="1" dirty="0"/>
              <a:t>a</a:t>
            </a:r>
            <a:r>
              <a:rPr lang="en-US" sz="2400" baseline="-25000" dirty="0">
                <a:ea typeface="Cambria Math" pitchFamily="18" charset="0"/>
              </a:rPr>
              <a:t>2</a:t>
            </a:r>
            <a:r>
              <a:rPr lang="en-US" sz="2400" dirty="0"/>
              <a:t>,…, </a:t>
            </a:r>
            <a:r>
              <a:rPr lang="en-US" sz="2400" i="1" dirty="0"/>
              <a:t>a</a:t>
            </a:r>
            <a:r>
              <a:rPr lang="en-US" sz="2400" i="1" baseline="-25000" dirty="0"/>
              <a:t>m</a:t>
            </a:r>
            <a:r>
              <a:rPr lang="en-US" sz="2400" dirty="0"/>
              <a:t>. There are </a:t>
            </a:r>
            <a:r>
              <a:rPr lang="en-US" sz="2400" i="1" dirty="0"/>
              <a:t>n</a:t>
            </a:r>
            <a:r>
              <a:rPr lang="en-US" sz="2400" dirty="0"/>
              <a:t> ways to choose the value of </a:t>
            </a:r>
            <a:r>
              <a:rPr lang="en-US" sz="2400" i="1" dirty="0"/>
              <a:t>a</a:t>
            </a:r>
            <a:r>
              <a:rPr lang="en-US" sz="2400" baseline="-25000" dirty="0">
                <a:ea typeface="Cambria Math" pitchFamily="18" charset="0"/>
              </a:rPr>
              <a:t>1 </a:t>
            </a:r>
            <a:r>
              <a:rPr lang="en-US" sz="2400" dirty="0"/>
              <a:t>and </a:t>
            </a:r>
            <a:r>
              <a:rPr lang="en-US" sz="2400" i="1" dirty="0"/>
              <a:t>n</a:t>
            </a:r>
            <a:r>
              <a:rPr lang="en-US" sz="2400" dirty="0">
                <a:ea typeface="Cambria Math"/>
              </a:rPr>
              <a:t>−1 </a:t>
            </a:r>
            <a:r>
              <a:rPr lang="en-US" sz="2400" dirty="0"/>
              <a:t>ways to choose </a:t>
            </a:r>
            <a:r>
              <a:rPr lang="en-US" sz="2400" i="1" dirty="0"/>
              <a:t>a</a:t>
            </a:r>
            <a:r>
              <a:rPr lang="en-US" sz="2400" baseline="-25000" dirty="0">
                <a:ea typeface="Cambria Math" pitchFamily="18" charset="0"/>
              </a:rPr>
              <a:t>2</a:t>
            </a:r>
            <a:r>
              <a:rPr lang="en-US" sz="2400" dirty="0"/>
              <a:t>, etc. The product rule tells us that there are </a:t>
            </a:r>
            <a:r>
              <a:rPr lang="en-US" sz="2400" i="1" dirty="0"/>
              <a:t>n</a:t>
            </a:r>
            <a:r>
              <a:rPr lang="en-US" sz="2400" dirty="0"/>
              <a:t>(</a:t>
            </a:r>
            <a:r>
              <a:rPr lang="en-US" sz="2400" i="1" dirty="0"/>
              <a:t>n</a:t>
            </a:r>
            <a:r>
              <a:rPr lang="en-US" sz="2400" dirty="0">
                <a:ea typeface="Cambria Math"/>
              </a:rPr>
              <a:t>−1)</a:t>
            </a:r>
            <a:r>
              <a:rPr lang="en-US" sz="2400" i="1" dirty="0"/>
              <a:t> </a:t>
            </a:r>
            <a:r>
              <a:rPr lang="en-US" sz="2400" dirty="0"/>
              <a:t>(</a:t>
            </a:r>
            <a:r>
              <a:rPr lang="en-US" sz="2400" i="1" dirty="0"/>
              <a:t>n</a:t>
            </a:r>
            <a:r>
              <a:rPr lang="en-US" sz="2400" dirty="0">
                <a:ea typeface="Cambria Math"/>
              </a:rPr>
              <a:t>−2)∙∙∙(</a:t>
            </a:r>
            <a:r>
              <a:rPr lang="en-US" sz="2400" i="1" dirty="0"/>
              <a:t>n</a:t>
            </a:r>
            <a:r>
              <a:rPr lang="en-US" sz="2400" dirty="0">
                <a:ea typeface="Cambria Math"/>
              </a:rPr>
              <a:t>−</a:t>
            </a:r>
            <a:r>
              <a:rPr lang="en-US" sz="2400" i="1" dirty="0">
                <a:ea typeface="Cambria Math"/>
              </a:rPr>
              <a:t>m</a:t>
            </a:r>
            <a:r>
              <a:rPr lang="en-US" sz="2400" dirty="0">
                <a:ea typeface="Cambria Math"/>
              </a:rPr>
              <a:t> +1) such functions.</a:t>
            </a:r>
            <a:endParaRPr lang="en-US" sz="2400" dirty="0">
              <a:ea typeface="Cambria Math" panose="02040503050406030204" pitchFamily="18" charset="0"/>
            </a:endParaRPr>
          </a:p>
        </p:txBody>
      </p:sp>
    </p:spTree>
    <p:extLst>
      <p:ext uri="{BB962C8B-B14F-4D97-AF65-F5344CB8AC3E}">
        <p14:creationId xmlns:p14="http://schemas.microsoft.com/office/powerpoint/2010/main" val="3244519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The Pigeonhole Principle</a:t>
            </a:r>
            <a:r>
              <a:rPr lang="en-US" sz="1500" dirty="0"/>
              <a:t> 1</a:t>
            </a:r>
            <a:r>
              <a:rPr lang="en-US" sz="3200" dirty="0"/>
              <a:t> – Appendix</a:t>
            </a:r>
          </a:p>
        </p:txBody>
      </p:sp>
      <p:sp>
        <p:nvSpPr>
          <p:cNvPr id="3" name="Content Placeholder 2"/>
          <p:cNvSpPr>
            <a:spLocks noGrp="1"/>
          </p:cNvSpPr>
          <p:nvPr>
            <p:ph idx="1"/>
          </p:nvPr>
        </p:nvSpPr>
        <p:spPr>
          <a:xfrm>
            <a:off x="457200" y="1295400"/>
            <a:ext cx="8229600" cy="4953000"/>
          </a:xfrm>
        </p:spPr>
        <p:txBody>
          <a:bodyPr/>
          <a:lstStyle/>
          <a:p>
            <a:r>
              <a:rPr lang="en-US" sz="2400" dirty="0"/>
              <a:t>There are three 4 by 3 tables labeled A, B, and C. Table A. Cells 1, 3 and 2, 2 are empty. There are 3 pigeons in cell 1, 2 and 2 pigeons in cell 3, 3. All other cells have one pigeon. Table B. There are 2 pigeons in cell 1,1. All other cells have one pigeon. Table C. Cells 1, 2 and 4, 1 and 4, 2 are empty. There are 3 pigeons in cell 1, 3. There are 2 pigeons in cells 2, 1 and 3, 1. All other cells have one pigeon.</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799046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Pascal’s Triangle – Appendix</a:t>
            </a:r>
          </a:p>
        </p:txBody>
      </p:sp>
      <p:sp>
        <p:nvSpPr>
          <p:cNvPr id="3" name="Content Placeholder 2"/>
          <p:cNvSpPr>
            <a:spLocks noGrp="1"/>
          </p:cNvSpPr>
          <p:nvPr>
            <p:ph idx="1"/>
          </p:nvPr>
        </p:nvSpPr>
        <p:spPr>
          <a:xfrm>
            <a:off x="457200" y="1295400"/>
            <a:ext cx="8229600" cy="4953000"/>
          </a:xfrm>
        </p:spPr>
        <p:txBody>
          <a:bodyPr/>
          <a:lstStyle/>
          <a:p>
            <a:r>
              <a:rPr lang="en-US" sz="2400" dirty="0"/>
              <a:t>The elements of the first triangle are binomial coefficients. The top number is the row number, and the bottom number is the column number, both starting from 0. Coefficient 0, 0 is at the top. The elements of the second triangle are natural numbers. 1 is at the top of the triangle and along the left and right edges. The numbers between them are the sums of two numbers above.</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184796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Combinations with Repetition</a:t>
            </a:r>
            <a:r>
              <a:rPr lang="en-US" sz="1500" dirty="0"/>
              <a:t> 2</a:t>
            </a:r>
            <a:r>
              <a:rPr lang="en-US" sz="3200" dirty="0"/>
              <a:t> – Appendix</a:t>
            </a:r>
          </a:p>
        </p:txBody>
      </p:sp>
      <p:sp>
        <p:nvSpPr>
          <p:cNvPr id="3" name="Content Placeholder 2"/>
          <p:cNvSpPr>
            <a:spLocks noGrp="1"/>
          </p:cNvSpPr>
          <p:nvPr>
            <p:ph idx="1"/>
          </p:nvPr>
        </p:nvSpPr>
        <p:spPr>
          <a:xfrm>
            <a:off x="457200" y="1295400"/>
            <a:ext cx="8229600" cy="4953000"/>
          </a:xfrm>
        </p:spPr>
        <p:txBody>
          <a:bodyPr/>
          <a:lstStyle/>
          <a:p>
            <a:r>
              <a:rPr lang="en-US" sz="2400" dirty="0"/>
              <a:t>The first way is 2 10 dollar bills from the fourth compartment and 3 1 dollar bills from the seventh compartment. Or 3 bars, 2 stars, 3 bars, and 3 stars. The second way is 1 100 dollar bill from the first compartment. 1 50 dollar bill from the second compartment. 2 20 dollar bills from the third compartment, and 1 5 dollar bill from the fifth compartment. Or 1 star, 1 bar, 1 star. 1 bar, 2 stars, 2 bars. 1 star, and 2 bars. The third way is 1 100 dollar bill from the first compartment. 2 10 dollar bills from the fourth compartment. 1 2 dollar bill from the sixth compartment, and 1 1 dollar bill from the seventh compartment. Or 1 star, 3 bars, 2 stars. 2 bars, 1 star, 1 bar, and 1 star.</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68182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Telephone Numbering Plan</a:t>
            </a:r>
          </a:p>
        </p:txBody>
      </p:sp>
      <p:sp>
        <p:nvSpPr>
          <p:cNvPr id="5" name="Content Placeholder 2"/>
          <p:cNvSpPr>
            <a:spLocks noGrp="1"/>
          </p:cNvSpPr>
          <p:nvPr>
            <p:ph idx="1"/>
          </p:nvPr>
        </p:nvSpPr>
        <p:spPr>
          <a:xfrm>
            <a:off x="457200" y="1295400"/>
            <a:ext cx="8503920" cy="5257800"/>
          </a:xfrm>
        </p:spPr>
        <p:txBody>
          <a:bodyPr/>
          <a:lstStyle/>
          <a:p>
            <a:pPr>
              <a:lnSpc>
                <a:spcPct val="95000"/>
              </a:lnSpc>
              <a:spcBef>
                <a:spcPts val="0"/>
              </a:spcBef>
            </a:pPr>
            <a:r>
              <a:rPr lang="en-US" sz="1800" b="1" dirty="0"/>
              <a:t>Example</a:t>
            </a:r>
            <a:r>
              <a:rPr lang="en-US" sz="1800" dirty="0"/>
              <a:t>: The </a:t>
            </a:r>
            <a:r>
              <a:rPr lang="en-US" sz="1800" i="1" dirty="0"/>
              <a:t>North American numbering plan </a:t>
            </a:r>
            <a:r>
              <a:rPr lang="en-US" sz="1800" dirty="0"/>
              <a:t>(</a:t>
            </a:r>
            <a:r>
              <a:rPr lang="en-US" sz="1800" i="1" dirty="0"/>
              <a:t>NANP</a:t>
            </a:r>
            <a:r>
              <a:rPr lang="en-US" sz="1800" dirty="0"/>
              <a:t>) specifies that a telephone number consists of </a:t>
            </a:r>
            <a:r>
              <a:rPr lang="en-US" sz="1800" dirty="0">
                <a:ea typeface="Cambria Math" pitchFamily="18" charset="0"/>
              </a:rPr>
              <a:t>10</a:t>
            </a:r>
            <a:r>
              <a:rPr lang="en-US" sz="1800" dirty="0"/>
              <a:t> digits, consisting of a three-digit area code, a three-digit office code, and a four-digit station code.  There are some restrictions on the digits.</a:t>
            </a:r>
          </a:p>
          <a:p>
            <a:pPr lvl="1">
              <a:lnSpc>
                <a:spcPct val="95000"/>
              </a:lnSpc>
              <a:spcBef>
                <a:spcPts val="0"/>
              </a:spcBef>
            </a:pPr>
            <a:r>
              <a:rPr lang="en-US" sz="1600" dirty="0"/>
              <a:t>Let </a:t>
            </a:r>
            <a:r>
              <a:rPr lang="en-US" sz="1600" i="1" dirty="0"/>
              <a:t>X</a:t>
            </a:r>
            <a:r>
              <a:rPr lang="en-US" sz="1600" dirty="0"/>
              <a:t> denote a digit from </a:t>
            </a:r>
            <a:r>
              <a:rPr lang="en-US" sz="1600" dirty="0">
                <a:ea typeface="Cambria Math" pitchFamily="18" charset="0"/>
              </a:rPr>
              <a:t>0</a:t>
            </a:r>
            <a:r>
              <a:rPr lang="en-US" sz="1600" dirty="0"/>
              <a:t> through </a:t>
            </a:r>
            <a:r>
              <a:rPr lang="en-US" sz="1600" dirty="0">
                <a:ea typeface="Cambria Math" pitchFamily="18" charset="0"/>
              </a:rPr>
              <a:t>9</a:t>
            </a:r>
            <a:r>
              <a:rPr lang="en-US" sz="1600" dirty="0"/>
              <a:t>.</a:t>
            </a:r>
          </a:p>
          <a:p>
            <a:pPr lvl="1">
              <a:lnSpc>
                <a:spcPct val="95000"/>
              </a:lnSpc>
              <a:spcBef>
                <a:spcPts val="0"/>
              </a:spcBef>
            </a:pPr>
            <a:r>
              <a:rPr lang="en-US" sz="1600" dirty="0"/>
              <a:t>Let </a:t>
            </a:r>
            <a:r>
              <a:rPr lang="en-US" sz="1600" i="1" dirty="0"/>
              <a:t>N</a:t>
            </a:r>
            <a:r>
              <a:rPr lang="en-US" sz="1600" dirty="0"/>
              <a:t> denote a digit from </a:t>
            </a:r>
            <a:r>
              <a:rPr lang="en-US" sz="1600" dirty="0">
                <a:ea typeface="Cambria Math" pitchFamily="18" charset="0"/>
              </a:rPr>
              <a:t>2</a:t>
            </a:r>
            <a:r>
              <a:rPr lang="en-US" sz="1600" dirty="0"/>
              <a:t> through </a:t>
            </a:r>
            <a:r>
              <a:rPr lang="en-US" sz="1600" dirty="0">
                <a:ea typeface="Cambria Math" pitchFamily="18" charset="0"/>
              </a:rPr>
              <a:t>9</a:t>
            </a:r>
            <a:r>
              <a:rPr lang="en-US" sz="1600" dirty="0"/>
              <a:t>.</a:t>
            </a:r>
          </a:p>
          <a:p>
            <a:pPr lvl="1">
              <a:lnSpc>
                <a:spcPct val="95000"/>
              </a:lnSpc>
              <a:spcBef>
                <a:spcPts val="0"/>
              </a:spcBef>
            </a:pPr>
            <a:r>
              <a:rPr lang="en-US" sz="1600" dirty="0"/>
              <a:t>Let </a:t>
            </a:r>
            <a:r>
              <a:rPr lang="en-US" sz="1600" i="1" dirty="0"/>
              <a:t>Y</a:t>
            </a:r>
            <a:r>
              <a:rPr lang="en-US" sz="1600" dirty="0"/>
              <a:t> denote a digit that is  </a:t>
            </a:r>
            <a:r>
              <a:rPr lang="en-US" sz="1600" dirty="0">
                <a:ea typeface="Cambria Math" pitchFamily="18" charset="0"/>
              </a:rPr>
              <a:t>0</a:t>
            </a:r>
            <a:r>
              <a:rPr lang="en-US" sz="1600" dirty="0"/>
              <a:t> or </a:t>
            </a:r>
            <a:r>
              <a:rPr lang="en-US" sz="1600" dirty="0">
                <a:ea typeface="Cambria Math" pitchFamily="18" charset="0"/>
              </a:rPr>
              <a:t>1</a:t>
            </a:r>
            <a:r>
              <a:rPr lang="en-US" sz="1600" dirty="0"/>
              <a:t>.</a:t>
            </a:r>
          </a:p>
          <a:p>
            <a:pPr lvl="1">
              <a:lnSpc>
                <a:spcPct val="95000"/>
              </a:lnSpc>
              <a:spcBef>
                <a:spcPts val="0"/>
              </a:spcBef>
            </a:pPr>
            <a:r>
              <a:rPr lang="en-US" sz="1600" dirty="0"/>
              <a:t>In the old plan (in use in the </a:t>
            </a:r>
            <a:r>
              <a:rPr lang="en-US" sz="1600" dirty="0">
                <a:ea typeface="Cambria Math" pitchFamily="18" charset="0"/>
              </a:rPr>
              <a:t>1960</a:t>
            </a:r>
            <a:r>
              <a:rPr lang="en-US" sz="1600" dirty="0"/>
              <a:t>s) the format was </a:t>
            </a:r>
            <a:r>
              <a:rPr lang="en-US" sz="1600" i="1" dirty="0"/>
              <a:t>NYX</a:t>
            </a:r>
            <a:r>
              <a:rPr lang="en-US" sz="1600" dirty="0"/>
              <a:t>-</a:t>
            </a:r>
            <a:r>
              <a:rPr lang="en-US" sz="1600" i="1" dirty="0"/>
              <a:t>NNX-XXXX</a:t>
            </a:r>
            <a:r>
              <a:rPr lang="en-US" sz="1600" dirty="0"/>
              <a:t>.</a:t>
            </a:r>
          </a:p>
          <a:p>
            <a:pPr lvl="1">
              <a:lnSpc>
                <a:spcPct val="95000"/>
              </a:lnSpc>
              <a:spcBef>
                <a:spcPts val="0"/>
              </a:spcBef>
            </a:pPr>
            <a:r>
              <a:rPr lang="en-US" sz="1600" dirty="0"/>
              <a:t>In the new plan, the format is </a:t>
            </a:r>
            <a:r>
              <a:rPr lang="en-US" sz="1600" i="1" dirty="0"/>
              <a:t>NXX</a:t>
            </a:r>
            <a:r>
              <a:rPr lang="en-US" sz="1600" dirty="0"/>
              <a:t>-</a:t>
            </a:r>
            <a:r>
              <a:rPr lang="en-US" sz="1600" i="1" dirty="0"/>
              <a:t>NXX</a:t>
            </a:r>
            <a:r>
              <a:rPr lang="en-US" sz="1600" dirty="0"/>
              <a:t>-</a:t>
            </a:r>
            <a:r>
              <a:rPr lang="en-US" sz="1600" i="1" dirty="0"/>
              <a:t>XXXX</a:t>
            </a:r>
            <a:r>
              <a:rPr lang="en-US" sz="1600" dirty="0"/>
              <a:t>.</a:t>
            </a:r>
          </a:p>
          <a:p>
            <a:pPr>
              <a:lnSpc>
                <a:spcPct val="95000"/>
              </a:lnSpc>
              <a:spcBef>
                <a:spcPts val="0"/>
              </a:spcBef>
            </a:pPr>
            <a:r>
              <a:rPr lang="en-US" sz="1800" dirty="0"/>
              <a:t>How many different telephone numbers are possible under the old plan and the new plan?</a:t>
            </a:r>
          </a:p>
          <a:p>
            <a:pPr>
              <a:lnSpc>
                <a:spcPct val="95000"/>
              </a:lnSpc>
              <a:spcBef>
                <a:spcPts val="0"/>
              </a:spcBef>
            </a:pPr>
            <a:r>
              <a:rPr lang="en-US" sz="1800" b="1" dirty="0"/>
              <a:t>Solution</a:t>
            </a:r>
            <a:r>
              <a:rPr lang="en-US" sz="1800" dirty="0"/>
              <a:t>:  Use the Product Rule.</a:t>
            </a:r>
          </a:p>
          <a:p>
            <a:pPr lvl="1">
              <a:lnSpc>
                <a:spcPct val="95000"/>
              </a:lnSpc>
              <a:spcBef>
                <a:spcPts val="0"/>
              </a:spcBef>
            </a:pPr>
            <a:r>
              <a:rPr lang="en-US" sz="1600" dirty="0"/>
              <a:t>There are </a:t>
            </a:r>
            <a:r>
              <a:rPr lang="en-US" sz="1600" dirty="0">
                <a:ea typeface="Cambria Math" pitchFamily="18" charset="0"/>
              </a:rPr>
              <a:t>8 </a:t>
            </a:r>
            <a:r>
              <a:rPr lang="en-US" sz="1600" dirty="0">
                <a:ea typeface="Cambria Math"/>
              </a:rPr>
              <a:t>∙</a:t>
            </a:r>
            <a:r>
              <a:rPr lang="en-US" sz="1600" dirty="0">
                <a:ea typeface="Cambria Math" pitchFamily="18" charset="0"/>
              </a:rPr>
              <a:t>2 </a:t>
            </a:r>
            <a:r>
              <a:rPr lang="en-US" sz="1600" dirty="0">
                <a:ea typeface="Cambria Math"/>
              </a:rPr>
              <a:t>∙</a:t>
            </a:r>
            <a:r>
              <a:rPr lang="en-US" sz="1600" dirty="0">
                <a:ea typeface="Cambria Math" pitchFamily="18" charset="0"/>
              </a:rPr>
              <a:t>10 </a:t>
            </a:r>
            <a:r>
              <a:rPr lang="en-US" sz="1600" dirty="0"/>
              <a:t>= </a:t>
            </a:r>
            <a:r>
              <a:rPr lang="en-US" sz="1600" dirty="0">
                <a:ea typeface="Cambria Math" pitchFamily="18" charset="0"/>
              </a:rPr>
              <a:t>160</a:t>
            </a:r>
            <a:r>
              <a:rPr lang="en-US" sz="1600" dirty="0"/>
              <a:t> area codes with the format </a:t>
            </a:r>
            <a:r>
              <a:rPr lang="en-US" sz="1600" i="1" dirty="0"/>
              <a:t>NYX.</a:t>
            </a:r>
          </a:p>
          <a:p>
            <a:pPr lvl="1">
              <a:lnSpc>
                <a:spcPct val="95000"/>
              </a:lnSpc>
              <a:spcBef>
                <a:spcPts val="0"/>
              </a:spcBef>
            </a:pPr>
            <a:r>
              <a:rPr lang="en-US" sz="1600" dirty="0"/>
              <a:t>There are  </a:t>
            </a:r>
            <a:r>
              <a:rPr lang="en-US" sz="1600" dirty="0">
                <a:ea typeface="Cambria Math" pitchFamily="18" charset="0"/>
              </a:rPr>
              <a:t>8 </a:t>
            </a:r>
            <a:r>
              <a:rPr lang="en-US" sz="1600" dirty="0">
                <a:ea typeface="Cambria Math"/>
              </a:rPr>
              <a:t>∙</a:t>
            </a:r>
            <a:r>
              <a:rPr lang="en-US" sz="1600" dirty="0">
                <a:ea typeface="Cambria Math" pitchFamily="18" charset="0"/>
              </a:rPr>
              <a:t>10 </a:t>
            </a:r>
            <a:r>
              <a:rPr lang="en-US" sz="1600" dirty="0">
                <a:ea typeface="Cambria Math"/>
              </a:rPr>
              <a:t>∙</a:t>
            </a:r>
            <a:r>
              <a:rPr lang="en-US" sz="1600" dirty="0">
                <a:ea typeface="Cambria Math" pitchFamily="18" charset="0"/>
              </a:rPr>
              <a:t>10 </a:t>
            </a:r>
            <a:r>
              <a:rPr lang="en-US" sz="1600" dirty="0"/>
              <a:t>= </a:t>
            </a:r>
            <a:r>
              <a:rPr lang="en-US" sz="1600" dirty="0">
                <a:ea typeface="Cambria Math" pitchFamily="18" charset="0"/>
              </a:rPr>
              <a:t>800</a:t>
            </a:r>
            <a:r>
              <a:rPr lang="en-US" sz="1600" dirty="0"/>
              <a:t> area codes with the format </a:t>
            </a:r>
            <a:r>
              <a:rPr lang="en-US" sz="1600" i="1" dirty="0"/>
              <a:t>NXX. </a:t>
            </a:r>
          </a:p>
          <a:p>
            <a:pPr lvl="1">
              <a:lnSpc>
                <a:spcPct val="95000"/>
              </a:lnSpc>
              <a:spcBef>
                <a:spcPts val="0"/>
              </a:spcBef>
            </a:pPr>
            <a:r>
              <a:rPr lang="en-US" sz="1600" dirty="0"/>
              <a:t>There are </a:t>
            </a:r>
            <a:r>
              <a:rPr lang="en-US" sz="1600" dirty="0">
                <a:ea typeface="Cambria Math" pitchFamily="18" charset="0"/>
              </a:rPr>
              <a:t>8 </a:t>
            </a:r>
            <a:r>
              <a:rPr lang="en-US" sz="1600" dirty="0">
                <a:ea typeface="Cambria Math"/>
              </a:rPr>
              <a:t>∙</a:t>
            </a:r>
            <a:r>
              <a:rPr lang="en-US" sz="1600" dirty="0">
                <a:ea typeface="Cambria Math" pitchFamily="18" charset="0"/>
              </a:rPr>
              <a:t>8 </a:t>
            </a:r>
            <a:r>
              <a:rPr lang="en-US" sz="1600" dirty="0">
                <a:ea typeface="Cambria Math"/>
              </a:rPr>
              <a:t>∙</a:t>
            </a:r>
            <a:r>
              <a:rPr lang="en-US" sz="1600" dirty="0">
                <a:ea typeface="Cambria Math" pitchFamily="18" charset="0"/>
              </a:rPr>
              <a:t>10 </a:t>
            </a:r>
            <a:r>
              <a:rPr lang="en-US" sz="1600" dirty="0"/>
              <a:t>= </a:t>
            </a:r>
            <a:r>
              <a:rPr lang="en-US" sz="1600" dirty="0">
                <a:ea typeface="Cambria Math" pitchFamily="18" charset="0"/>
              </a:rPr>
              <a:t>640</a:t>
            </a:r>
            <a:r>
              <a:rPr lang="en-US" sz="1600" dirty="0"/>
              <a:t> office codes with the format </a:t>
            </a:r>
            <a:r>
              <a:rPr lang="en-US" sz="1600" i="1" dirty="0"/>
              <a:t>NNX.  </a:t>
            </a:r>
          </a:p>
          <a:p>
            <a:pPr lvl="1">
              <a:lnSpc>
                <a:spcPct val="95000"/>
              </a:lnSpc>
              <a:spcBef>
                <a:spcPts val="0"/>
              </a:spcBef>
            </a:pPr>
            <a:r>
              <a:rPr lang="en-US" sz="1600" dirty="0"/>
              <a:t>There are  </a:t>
            </a:r>
            <a:r>
              <a:rPr lang="en-US" sz="1600" dirty="0">
                <a:ea typeface="Cambria Math" pitchFamily="18" charset="0"/>
              </a:rPr>
              <a:t>10 </a:t>
            </a:r>
            <a:r>
              <a:rPr lang="en-US" sz="1600" dirty="0">
                <a:ea typeface="Cambria Math"/>
              </a:rPr>
              <a:t>∙</a:t>
            </a:r>
            <a:r>
              <a:rPr lang="en-US" sz="1600" dirty="0">
                <a:ea typeface="Cambria Math" pitchFamily="18" charset="0"/>
              </a:rPr>
              <a:t>10 </a:t>
            </a:r>
            <a:r>
              <a:rPr lang="en-US" sz="1600" dirty="0">
                <a:ea typeface="Cambria Math"/>
              </a:rPr>
              <a:t>∙</a:t>
            </a:r>
            <a:r>
              <a:rPr lang="en-US" sz="1600" dirty="0">
                <a:ea typeface="Cambria Math" pitchFamily="18" charset="0"/>
              </a:rPr>
              <a:t>10 </a:t>
            </a:r>
            <a:r>
              <a:rPr lang="en-US" sz="1600" dirty="0">
                <a:ea typeface="Cambria Math"/>
              </a:rPr>
              <a:t>∙</a:t>
            </a:r>
            <a:r>
              <a:rPr lang="en-US" sz="1600" dirty="0">
                <a:ea typeface="Cambria Math" pitchFamily="18" charset="0"/>
              </a:rPr>
              <a:t>10 </a:t>
            </a:r>
            <a:r>
              <a:rPr lang="en-US" sz="1600" dirty="0"/>
              <a:t>= </a:t>
            </a:r>
            <a:r>
              <a:rPr lang="en-US" sz="1600" dirty="0">
                <a:ea typeface="Cambria Math" pitchFamily="18" charset="0"/>
              </a:rPr>
              <a:t>10,000</a:t>
            </a:r>
            <a:r>
              <a:rPr lang="en-US" sz="1600" dirty="0"/>
              <a:t> station codes with the format </a:t>
            </a:r>
            <a:r>
              <a:rPr lang="en-US" sz="1600" i="1" dirty="0"/>
              <a:t>XXXX. </a:t>
            </a:r>
          </a:p>
          <a:p>
            <a:pPr>
              <a:lnSpc>
                <a:spcPct val="95000"/>
              </a:lnSpc>
              <a:spcBef>
                <a:spcPts val="0"/>
              </a:spcBef>
            </a:pPr>
            <a:r>
              <a:rPr lang="en-US" sz="1800" dirty="0"/>
              <a:t>Number of  old plan telephone numbers: </a:t>
            </a:r>
            <a:r>
              <a:rPr lang="en-US" sz="1800" dirty="0">
                <a:ea typeface="Cambria Math" pitchFamily="18" charset="0"/>
              </a:rPr>
              <a:t>160 </a:t>
            </a:r>
            <a:r>
              <a:rPr lang="en-US" sz="1800" dirty="0">
                <a:ea typeface="Cambria Math"/>
              </a:rPr>
              <a:t>∙</a:t>
            </a:r>
            <a:r>
              <a:rPr lang="en-US" sz="1800" dirty="0">
                <a:ea typeface="Cambria Math" pitchFamily="18" charset="0"/>
              </a:rPr>
              <a:t>640 </a:t>
            </a:r>
            <a:r>
              <a:rPr lang="en-US" sz="1800" dirty="0">
                <a:ea typeface="Cambria Math"/>
              </a:rPr>
              <a:t>∙</a:t>
            </a:r>
            <a:r>
              <a:rPr lang="en-US" sz="1800" dirty="0">
                <a:ea typeface="Cambria Math" pitchFamily="18" charset="0"/>
              </a:rPr>
              <a:t>10,000 </a:t>
            </a:r>
            <a:r>
              <a:rPr lang="en-US" sz="1800" dirty="0"/>
              <a:t>= </a:t>
            </a:r>
            <a:r>
              <a:rPr lang="en-US" sz="1800" dirty="0">
                <a:ea typeface="Cambria Math" pitchFamily="18" charset="0"/>
              </a:rPr>
              <a:t>1,024,000,000</a:t>
            </a:r>
            <a:r>
              <a:rPr lang="en-US" sz="1800" dirty="0"/>
              <a:t>.</a:t>
            </a:r>
          </a:p>
          <a:p>
            <a:pPr>
              <a:lnSpc>
                <a:spcPct val="95000"/>
              </a:lnSpc>
              <a:spcBef>
                <a:spcPts val="0"/>
              </a:spcBef>
            </a:pPr>
            <a:r>
              <a:rPr lang="en-US" sz="1800" dirty="0"/>
              <a:t>Number of new plan telephone numbers: </a:t>
            </a:r>
            <a:r>
              <a:rPr lang="en-US" sz="1800" dirty="0">
                <a:ea typeface="Cambria Math" pitchFamily="18" charset="0"/>
              </a:rPr>
              <a:t>800 </a:t>
            </a:r>
            <a:r>
              <a:rPr lang="en-US" sz="1800" dirty="0">
                <a:ea typeface="Cambria Math"/>
              </a:rPr>
              <a:t>∙</a:t>
            </a:r>
            <a:r>
              <a:rPr lang="en-US" sz="1800" dirty="0">
                <a:ea typeface="Cambria Math" pitchFamily="18" charset="0"/>
              </a:rPr>
              <a:t>800 </a:t>
            </a:r>
            <a:r>
              <a:rPr lang="en-US" sz="1800" dirty="0">
                <a:ea typeface="Cambria Math"/>
              </a:rPr>
              <a:t>∙</a:t>
            </a:r>
            <a:r>
              <a:rPr lang="en-US" sz="1800" dirty="0">
                <a:ea typeface="Cambria Math" pitchFamily="18" charset="0"/>
              </a:rPr>
              <a:t>10,000 </a:t>
            </a:r>
            <a:r>
              <a:rPr lang="en-US" sz="1800" dirty="0"/>
              <a:t>= </a:t>
            </a:r>
            <a:r>
              <a:rPr lang="en-US" sz="1800" dirty="0">
                <a:ea typeface="Cambria Math" pitchFamily="18" charset="0"/>
              </a:rPr>
              <a:t>6,400,000,000</a:t>
            </a:r>
            <a:r>
              <a:rPr lang="en-US" sz="1800" dirty="0"/>
              <a:t>.</a:t>
            </a:r>
          </a:p>
        </p:txBody>
      </p:sp>
    </p:spTree>
    <p:extLst>
      <p:ext uri="{BB962C8B-B14F-4D97-AF65-F5344CB8AC3E}">
        <p14:creationId xmlns:p14="http://schemas.microsoft.com/office/powerpoint/2010/main" val="32095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Subsets of a Finite Set</a:t>
            </a:r>
          </a:p>
        </p:txBody>
      </p:sp>
      <p:sp>
        <p:nvSpPr>
          <p:cNvPr id="5" name="Content Placeholder 2"/>
          <p:cNvSpPr>
            <a:spLocks noGrp="1"/>
          </p:cNvSpPr>
          <p:nvPr>
            <p:ph idx="1"/>
          </p:nvPr>
        </p:nvSpPr>
        <p:spPr>
          <a:xfrm>
            <a:off x="457200" y="1295400"/>
            <a:ext cx="8534400" cy="5257800"/>
          </a:xfrm>
        </p:spPr>
        <p:txBody>
          <a:bodyPr/>
          <a:lstStyle/>
          <a:p>
            <a:r>
              <a:rPr lang="en-US" sz="2800" b="1" dirty="0"/>
              <a:t>Counting Subsets of a Finite Set</a:t>
            </a:r>
            <a:r>
              <a:rPr lang="en-US" sz="2800" dirty="0"/>
              <a:t>: Use the product rule to show that the number of different subsets of a finite set </a:t>
            </a:r>
            <a:r>
              <a:rPr lang="en-US" sz="2800" i="1" dirty="0"/>
              <a:t>S</a:t>
            </a:r>
            <a:r>
              <a:rPr lang="en-US" sz="2800" dirty="0"/>
              <a:t> is </a:t>
            </a:r>
            <a:r>
              <a:rPr lang="en-US" sz="2800" dirty="0">
                <a:ea typeface="Cambria Math" pitchFamily="18" charset="0"/>
              </a:rPr>
              <a:t>2</a:t>
            </a:r>
            <a:r>
              <a:rPr lang="en-US" sz="2800" baseline="30000" dirty="0"/>
              <a:t>|</a:t>
            </a:r>
            <a:r>
              <a:rPr lang="en-US" sz="2800" i="1" baseline="30000" dirty="0"/>
              <a:t>S</a:t>
            </a:r>
            <a:r>
              <a:rPr lang="en-US" sz="2800" baseline="30000" dirty="0"/>
              <a:t>|</a:t>
            </a:r>
            <a:r>
              <a:rPr lang="en-US" sz="2800" dirty="0"/>
              <a:t>. (</a:t>
            </a:r>
            <a:r>
              <a:rPr lang="en-US" sz="2800" i="1" dirty="0"/>
              <a:t>In Section </a:t>
            </a:r>
            <a:r>
              <a:rPr lang="en-US" sz="2800" dirty="0">
                <a:ea typeface="Cambria Math" pitchFamily="18" charset="0"/>
              </a:rPr>
              <a:t>5.1</a:t>
            </a:r>
            <a:r>
              <a:rPr lang="en-US" sz="2800" dirty="0"/>
              <a:t>, </a:t>
            </a:r>
            <a:r>
              <a:rPr lang="en-US" sz="2800" i="1" dirty="0"/>
              <a:t>mathematical induction was used to prove this same result</a:t>
            </a:r>
            <a:r>
              <a:rPr lang="en-US" sz="2800" dirty="0"/>
              <a:t>.)</a:t>
            </a:r>
            <a:br>
              <a:rPr lang="en-US" sz="2800" dirty="0"/>
            </a:br>
            <a:r>
              <a:rPr lang="en-US" sz="2800" b="1" dirty="0"/>
              <a:t>Solution</a:t>
            </a:r>
            <a:r>
              <a:rPr lang="en-US" sz="2800" dirty="0"/>
              <a:t>: When the elements of S are listed in an arbitrary order, there is a one-to-one correspondence between subsets of </a:t>
            </a:r>
            <a:r>
              <a:rPr lang="en-US" sz="2800" i="1" dirty="0"/>
              <a:t>S</a:t>
            </a:r>
            <a:r>
              <a:rPr lang="en-US" sz="2800" dirty="0"/>
              <a:t> and bit strings of length |</a:t>
            </a:r>
            <a:r>
              <a:rPr lang="en-US" sz="2800" i="1" dirty="0"/>
              <a:t>S</a:t>
            </a:r>
            <a:r>
              <a:rPr lang="en-US" sz="2800" dirty="0"/>
              <a:t>|.  When the </a:t>
            </a:r>
            <a:r>
              <a:rPr lang="en-US" sz="2800" i="1" dirty="0" err="1"/>
              <a:t>i</a:t>
            </a:r>
            <a:r>
              <a:rPr lang="en-US" sz="2800" dirty="0" err="1"/>
              <a:t>th</a:t>
            </a:r>
            <a:r>
              <a:rPr lang="en-US" sz="2800" dirty="0"/>
              <a:t> element is in the subset, the bit string has a </a:t>
            </a:r>
            <a:r>
              <a:rPr lang="en-US" sz="2800" dirty="0">
                <a:ea typeface="Cambria Math" pitchFamily="18" charset="0"/>
              </a:rPr>
              <a:t>1</a:t>
            </a:r>
            <a:r>
              <a:rPr lang="en-US" sz="2800" dirty="0"/>
              <a:t> in the </a:t>
            </a:r>
            <a:r>
              <a:rPr lang="en-US" sz="2800" i="1" dirty="0" err="1"/>
              <a:t>i</a:t>
            </a:r>
            <a:r>
              <a:rPr lang="en-US" sz="2800" dirty="0" err="1"/>
              <a:t>th</a:t>
            </a:r>
            <a:r>
              <a:rPr lang="en-US" sz="2800" dirty="0"/>
              <a:t> position and a </a:t>
            </a:r>
            <a:r>
              <a:rPr lang="en-US" sz="2800" dirty="0">
                <a:ea typeface="Cambria Math" pitchFamily="18" charset="0"/>
              </a:rPr>
              <a:t>0</a:t>
            </a:r>
            <a:r>
              <a:rPr lang="en-US" sz="2800" dirty="0"/>
              <a:t> otherwise.</a:t>
            </a:r>
          </a:p>
          <a:p>
            <a:r>
              <a:rPr lang="en-US" sz="2800" dirty="0"/>
              <a:t>By the product rule, there are  </a:t>
            </a:r>
            <a:r>
              <a:rPr lang="en-US" sz="2800" dirty="0">
                <a:ea typeface="Cambria Math" pitchFamily="18" charset="0"/>
              </a:rPr>
              <a:t>2</a:t>
            </a:r>
            <a:r>
              <a:rPr lang="en-US" sz="2800" baseline="30000" dirty="0"/>
              <a:t>|</a:t>
            </a:r>
            <a:r>
              <a:rPr lang="en-US" sz="2800" i="1" baseline="30000" dirty="0"/>
              <a:t>S</a:t>
            </a:r>
            <a:r>
              <a:rPr lang="en-US" sz="2800" baseline="30000" dirty="0"/>
              <a:t>|</a:t>
            </a:r>
            <a:r>
              <a:rPr lang="en-US" sz="2800" dirty="0"/>
              <a:t> such bit strings, and therefore </a:t>
            </a:r>
            <a:r>
              <a:rPr lang="en-US" sz="2800" dirty="0">
                <a:ea typeface="Cambria Math" pitchFamily="18" charset="0"/>
              </a:rPr>
              <a:t>2</a:t>
            </a:r>
            <a:r>
              <a:rPr lang="en-US" sz="2800" baseline="30000" dirty="0"/>
              <a:t>|</a:t>
            </a:r>
            <a:r>
              <a:rPr lang="en-US" sz="2800" i="1" baseline="30000" dirty="0"/>
              <a:t>S</a:t>
            </a:r>
            <a:r>
              <a:rPr lang="en-US" sz="2800" baseline="30000" dirty="0"/>
              <a:t>|</a:t>
            </a:r>
            <a:r>
              <a:rPr lang="en-US" sz="2800" dirty="0"/>
              <a:t> subsets.</a:t>
            </a:r>
          </a:p>
        </p:txBody>
      </p:sp>
    </p:spTree>
    <p:extLst>
      <p:ext uri="{BB962C8B-B14F-4D97-AF65-F5344CB8AC3E}">
        <p14:creationId xmlns:p14="http://schemas.microsoft.com/office/powerpoint/2010/main" val="690199208"/>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4388</TotalTime>
  <Words>5092</Words>
  <Application>Microsoft Office PowerPoint</Application>
  <PresentationFormat>On-screen Show (4:3)</PresentationFormat>
  <Paragraphs>349</Paragraphs>
  <Slides>72</Slides>
  <Notes>2</Notes>
  <HiddenSlides>0</HiddenSlides>
  <MMClips>0</MMClips>
  <ScaleCrop>false</ScaleCrop>
  <HeadingPairs>
    <vt:vector size="8" baseType="variant">
      <vt:variant>
        <vt:lpstr>Fonts Used</vt:lpstr>
      </vt:variant>
      <vt:variant>
        <vt:i4>7</vt:i4>
      </vt:variant>
      <vt:variant>
        <vt:lpstr>Theme</vt:lpstr>
      </vt:variant>
      <vt:variant>
        <vt:i4>9</vt:i4>
      </vt:variant>
      <vt:variant>
        <vt:lpstr>Embedded OLE Servers</vt:lpstr>
      </vt:variant>
      <vt:variant>
        <vt:i4>1</vt:i4>
      </vt:variant>
      <vt:variant>
        <vt:lpstr>Slide Titles</vt:lpstr>
      </vt:variant>
      <vt:variant>
        <vt:i4>72</vt:i4>
      </vt:variant>
    </vt:vector>
  </HeadingPairs>
  <TitlesOfParts>
    <vt:vector size="89" baseType="lpstr">
      <vt:lpstr>Arial</vt:lpstr>
      <vt:lpstr>ArumSans Bold</vt:lpstr>
      <vt:lpstr>ArumSans Regular</vt:lpstr>
      <vt:lpstr>Calibri</vt:lpstr>
      <vt:lpstr>Cambria Math</vt:lpstr>
      <vt:lpstr>Symbol</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Counting</vt:lpstr>
      <vt:lpstr>Chapter Summary</vt:lpstr>
      <vt:lpstr>The Basics of Counting</vt:lpstr>
      <vt:lpstr>Section Summary 1</vt:lpstr>
      <vt:lpstr>Basic Counting Principles: The Product Rule</vt:lpstr>
      <vt:lpstr>The Product Rule</vt:lpstr>
      <vt:lpstr>Counting Functions</vt:lpstr>
      <vt:lpstr>Telephone Numbering Plan</vt:lpstr>
      <vt:lpstr>Counting Subsets of a Finite Set</vt:lpstr>
      <vt:lpstr>Product Rule in Terms of Sets</vt:lpstr>
      <vt:lpstr>DNA and Genomes</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Tree Diagrams</vt:lpstr>
      <vt:lpstr>The Pigeonhole Principle</vt:lpstr>
      <vt:lpstr>Section Summary 2</vt:lpstr>
      <vt:lpstr>The Pigeonhole Principle 1</vt:lpstr>
      <vt:lpstr>The Pigeonhole Principle 2</vt:lpstr>
      <vt:lpstr>Pigeonhole Principle</vt:lpstr>
      <vt:lpstr>The Generalized Pigeonhole Principle 1</vt:lpstr>
      <vt:lpstr>The Generalized Pigeonhole Principle 2</vt:lpstr>
      <vt:lpstr>Permutations and Combinations</vt:lpstr>
      <vt:lpstr>Section Summary 3</vt:lpstr>
      <vt:lpstr>Permutations</vt:lpstr>
      <vt:lpstr>A Formula for the Number of Permutations</vt:lpstr>
      <vt:lpstr>Solving Counting Problems by Counting Permutations 1</vt:lpstr>
      <vt:lpstr>Solving Counting Problems by Counting Permutations 2</vt:lpstr>
      <vt:lpstr>Solving Counting Problems by Counting Permutations 3</vt:lpstr>
      <vt:lpstr>Combinations 1</vt:lpstr>
      <vt:lpstr>Combinations 2</vt:lpstr>
      <vt:lpstr>Combinations 3</vt:lpstr>
      <vt:lpstr>Combinations 4</vt:lpstr>
      <vt:lpstr>Combinatorial Proofs 1</vt:lpstr>
      <vt:lpstr>Combinatorial Proofs 2</vt:lpstr>
      <vt:lpstr>Combinations 5</vt:lpstr>
      <vt:lpstr>Binomial Coefficients and Identities</vt:lpstr>
      <vt:lpstr>Section Summary 4</vt:lpstr>
      <vt:lpstr>Powers of Binomial Expressions</vt:lpstr>
      <vt:lpstr>Binomial Theorem</vt:lpstr>
      <vt:lpstr>Using the Binomial Theorem</vt:lpstr>
      <vt:lpstr> A Useful Identity</vt:lpstr>
      <vt:lpstr>Pascal’s Identity</vt:lpstr>
      <vt:lpstr>Pascal’s Triangle</vt:lpstr>
      <vt:lpstr>Generalized Permutations and Combinations</vt:lpstr>
      <vt:lpstr>Section Summary 5</vt:lpstr>
      <vt:lpstr>Permutations with Repetition</vt:lpstr>
      <vt:lpstr>Combinations with Repetition 1</vt:lpstr>
      <vt:lpstr>Combinations with Repetition 2</vt:lpstr>
      <vt:lpstr>Combinations with Repetition 3</vt:lpstr>
      <vt:lpstr>Combinations with Repetition 4</vt:lpstr>
      <vt:lpstr>Combinations with Repetition 5</vt:lpstr>
      <vt:lpstr>Summarizing the Formulas for Counting Permutations and Combinations with and without Repetition</vt:lpstr>
      <vt:lpstr>Permutations with Indistinguishable Objects 1</vt:lpstr>
      <vt:lpstr>Permutations with Indistinguishable Objects 2</vt:lpstr>
      <vt:lpstr>Distributing Objects into Boxes 1</vt:lpstr>
      <vt:lpstr>Distributing Objects into Boxes 2</vt:lpstr>
      <vt:lpstr>Distributing Objects into Boxes 3</vt:lpstr>
      <vt:lpstr>Appendix of Image Long Descriptions</vt:lpstr>
      <vt:lpstr>The Product Rule – Appendix</vt:lpstr>
      <vt:lpstr>Internet Addresses – Appendix</vt:lpstr>
      <vt:lpstr>Counting Bit Strings – Appendix</vt:lpstr>
      <vt:lpstr>Tree Diagrams – Appendix</vt:lpstr>
      <vt:lpstr>The Pigeonhole Principle 1 – Appendix</vt:lpstr>
      <vt:lpstr>Pascal’s Triangle – Appendix</vt:lpstr>
      <vt:lpstr>Combinations with Repetition 2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521</cp:revision>
  <dcterms:created xsi:type="dcterms:W3CDTF">2017-12-05T17:18:18Z</dcterms:created>
  <dcterms:modified xsi:type="dcterms:W3CDTF">2018-08-13T18:10:55Z</dcterms:modified>
</cp:coreProperties>
</file>