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4"/>
  </p:notesMasterIdLst>
  <p:handoutMasterIdLst>
    <p:handoutMasterId r:id="rId85"/>
  </p:handoutMasterIdLst>
  <p:sldIdLst>
    <p:sldId id="273" r:id="rId10"/>
    <p:sldId id="276" r:id="rId11"/>
    <p:sldId id="414" r:id="rId12"/>
    <p:sldId id="415" r:id="rId13"/>
    <p:sldId id="498" r:id="rId14"/>
    <p:sldId id="416" r:id="rId15"/>
    <p:sldId id="420" r:id="rId16"/>
    <p:sldId id="477" r:id="rId17"/>
    <p:sldId id="478" r:id="rId18"/>
    <p:sldId id="417" r:id="rId19"/>
    <p:sldId id="421" r:id="rId20"/>
    <p:sldId id="497" r:id="rId21"/>
    <p:sldId id="480" r:id="rId22"/>
    <p:sldId id="500" r:id="rId23"/>
    <p:sldId id="481" r:id="rId24"/>
    <p:sldId id="482" r:id="rId25"/>
    <p:sldId id="418" r:id="rId26"/>
    <p:sldId id="483" r:id="rId27"/>
    <p:sldId id="423" r:id="rId28"/>
    <p:sldId id="424" r:id="rId29"/>
    <p:sldId id="425" r:id="rId30"/>
    <p:sldId id="501" r:id="rId31"/>
    <p:sldId id="427" r:id="rId32"/>
    <p:sldId id="496" r:id="rId33"/>
    <p:sldId id="484" r:id="rId34"/>
    <p:sldId id="429" r:id="rId35"/>
    <p:sldId id="485" r:id="rId36"/>
    <p:sldId id="430" r:id="rId37"/>
    <p:sldId id="486" r:id="rId38"/>
    <p:sldId id="487" r:id="rId39"/>
    <p:sldId id="432" r:id="rId40"/>
    <p:sldId id="488" r:id="rId41"/>
    <p:sldId id="489" r:id="rId42"/>
    <p:sldId id="490" r:id="rId43"/>
    <p:sldId id="491" r:id="rId44"/>
    <p:sldId id="492" r:id="rId45"/>
    <p:sldId id="493" r:id="rId46"/>
    <p:sldId id="494" r:id="rId47"/>
    <p:sldId id="434" r:id="rId48"/>
    <p:sldId id="433" r:id="rId49"/>
    <p:sldId id="435" r:id="rId50"/>
    <p:sldId id="495"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 id="528" r:id="rId78"/>
    <p:sldId id="529" r:id="rId79"/>
    <p:sldId id="530" r:id="rId80"/>
    <p:sldId id="531" r:id="rId81"/>
    <p:sldId id="532" r:id="rId82"/>
    <p:sldId id="53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505050"/>
    <a:srgbClr val="1A587B"/>
    <a:srgbClr val="B60000"/>
    <a:srgbClr val="00518B"/>
    <a:srgbClr val="214E91"/>
    <a:srgbClr val="085367"/>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6" autoAdjust="0"/>
    <p:restoredTop sz="95640" autoAdjust="0"/>
  </p:normalViewPr>
  <p:slideViewPr>
    <p:cSldViewPr>
      <p:cViewPr varScale="1">
        <p:scale>
          <a:sx n="52" d="100"/>
          <a:sy n="52" d="100"/>
        </p:scale>
        <p:origin x="198" y="72"/>
      </p:cViewPr>
      <p:guideLst>
        <p:guide orient="horz" pos="3408"/>
        <p:guide orient="horz" pos="3600"/>
        <p:guide orient="horz" pos="912"/>
        <p:guide orient="horz" pos="3360"/>
        <p:guide pos="5616"/>
        <p:guide pos="4320"/>
      </p:guideLst>
    </p:cSldViewPr>
  </p:slideViewPr>
  <p:outlineViewPr>
    <p:cViewPr>
      <p:scale>
        <a:sx n="33" d="100"/>
        <a:sy n="33" d="100"/>
      </p:scale>
      <p:origin x="0" y="8993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microsoft.com/office/2015/10/relationships/revisionInfo" Target="revisionInfo.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772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6004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4236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42468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2070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8932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2539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6.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6.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6.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35.wmf"/><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1.bin"/><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5.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34.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7.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38.bin"/><Relationship Id="rId4" Type="http://schemas.openxmlformats.org/officeDocument/2006/relationships/image" Target="../media/image4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7.xml"/><Relationship Id="rId1" Type="http://schemas.openxmlformats.org/officeDocument/2006/relationships/vmlDrawing" Target="../drawings/vmlDrawing21.vml"/><Relationship Id="rId6" Type="http://schemas.openxmlformats.org/officeDocument/2006/relationships/image" Target="../media/image52.wmf"/><Relationship Id="rId5" Type="http://schemas.openxmlformats.org/officeDocument/2006/relationships/oleObject" Target="../embeddings/oleObject43.bin"/><Relationship Id="rId4" Type="http://schemas.openxmlformats.org/officeDocument/2006/relationships/image" Target="../media/image5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45.bin"/><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6.xml"/><Relationship Id="rId1" Type="http://schemas.openxmlformats.org/officeDocument/2006/relationships/vmlDrawing" Target="../drawings/vmlDrawing23.vml"/><Relationship Id="rId4" Type="http://schemas.openxmlformats.org/officeDocument/2006/relationships/image" Target="../media/image5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5.xml"/><Relationship Id="rId1" Type="http://schemas.openxmlformats.org/officeDocument/2006/relationships/vmlDrawing" Target="../drawings/vmlDrawing24.vml"/><Relationship Id="rId4" Type="http://schemas.openxmlformats.org/officeDocument/2006/relationships/image" Target="../media/image5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6.xml"/><Relationship Id="rId1" Type="http://schemas.openxmlformats.org/officeDocument/2006/relationships/vmlDrawing" Target="../drawings/vmlDrawing25.vml"/><Relationship Id="rId4" Type="http://schemas.openxmlformats.org/officeDocument/2006/relationships/image" Target="../media/image5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6.xml"/><Relationship Id="rId1" Type="http://schemas.openxmlformats.org/officeDocument/2006/relationships/vmlDrawing" Target="../drawings/vmlDrawing26.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6.xml"/><Relationship Id="rId1" Type="http://schemas.openxmlformats.org/officeDocument/2006/relationships/vmlDrawing" Target="../drawings/vmlDrawing27.vml"/><Relationship Id="rId6" Type="http://schemas.openxmlformats.org/officeDocument/2006/relationships/image" Target="../media/image62.wmf"/><Relationship Id="rId5" Type="http://schemas.openxmlformats.org/officeDocument/2006/relationships/oleObject" Target="../embeddings/oleObject53.bin"/><Relationship Id="rId4" Type="http://schemas.openxmlformats.org/officeDocument/2006/relationships/image" Target="../media/image6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6.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55.bin"/><Relationship Id="rId4" Type="http://schemas.openxmlformats.org/officeDocument/2006/relationships/image" Target="../media/image6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5.xml"/><Relationship Id="rId1" Type="http://schemas.openxmlformats.org/officeDocument/2006/relationships/vmlDrawing" Target="../drawings/vmlDrawing29.vml"/><Relationship Id="rId4" Type="http://schemas.openxmlformats.org/officeDocument/2006/relationships/image" Target="../media/image6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5.xml"/><Relationship Id="rId1" Type="http://schemas.openxmlformats.org/officeDocument/2006/relationships/vmlDrawing" Target="../drawings/vmlDrawing30.vml"/><Relationship Id="rId4" Type="http://schemas.openxmlformats.org/officeDocument/2006/relationships/image" Target="../media/image6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6.xml"/><Relationship Id="rId1" Type="http://schemas.openxmlformats.org/officeDocument/2006/relationships/vmlDrawing" Target="../drawings/vmlDrawing31.vml"/><Relationship Id="rId4" Type="http://schemas.openxmlformats.org/officeDocument/2006/relationships/image" Target="../media/image6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7.xml"/><Relationship Id="rId1" Type="http://schemas.openxmlformats.org/officeDocument/2006/relationships/vmlDrawing" Target="../drawings/vmlDrawing32.vml"/><Relationship Id="rId6" Type="http://schemas.openxmlformats.org/officeDocument/2006/relationships/image" Target="../media/image69.wmf"/><Relationship Id="rId5" Type="http://schemas.openxmlformats.org/officeDocument/2006/relationships/oleObject" Target="../embeddings/oleObject60.bin"/><Relationship Id="rId4" Type="http://schemas.openxmlformats.org/officeDocument/2006/relationships/image" Target="../media/image68.wmf"/></Relationships>
</file>

<file path=ppt/slides/_rels/slide6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9.xml"/><Relationship Id="rId1" Type="http://schemas.openxmlformats.org/officeDocument/2006/relationships/vmlDrawing" Target="../drawings/vmlDrawing33.vml"/><Relationship Id="rId6" Type="http://schemas.openxmlformats.org/officeDocument/2006/relationships/image" Target="../media/image71.wmf"/><Relationship Id="rId5" Type="http://schemas.openxmlformats.org/officeDocument/2006/relationships/oleObject" Target="../embeddings/oleObject62.bin"/><Relationship Id="rId4" Type="http://schemas.openxmlformats.org/officeDocument/2006/relationships/image" Target="../media/image70.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5.xml"/><Relationship Id="rId1" Type="http://schemas.openxmlformats.org/officeDocument/2006/relationships/vmlDrawing" Target="../drawings/vmlDrawing34.vml"/><Relationship Id="rId4" Type="http://schemas.openxmlformats.org/officeDocument/2006/relationships/image" Target="../media/image7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6.xml"/><Relationship Id="rId1" Type="http://schemas.openxmlformats.org/officeDocument/2006/relationships/vmlDrawing" Target="../drawings/vmlDrawing35.vml"/><Relationship Id="rId4" Type="http://schemas.openxmlformats.org/officeDocument/2006/relationships/image" Target="../media/image7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36.vml"/><Relationship Id="rId6" Type="http://schemas.openxmlformats.org/officeDocument/2006/relationships/image" Target="../media/image76.wmf"/><Relationship Id="rId5" Type="http://schemas.openxmlformats.org/officeDocument/2006/relationships/oleObject" Target="../embeddings/oleObject67.bin"/><Relationship Id="rId4" Type="http://schemas.openxmlformats.org/officeDocument/2006/relationships/image" Target="../media/image7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0.xml"/><Relationship Id="rId1" Type="http://schemas.openxmlformats.org/officeDocument/2006/relationships/vmlDrawing" Target="../drawings/vmlDrawing37.vml"/><Relationship Id="rId6" Type="http://schemas.openxmlformats.org/officeDocument/2006/relationships/image" Target="../media/image78.wmf"/><Relationship Id="rId5" Type="http://schemas.openxmlformats.org/officeDocument/2006/relationships/oleObject" Target="../embeddings/oleObject69.bin"/><Relationship Id="rId4" Type="http://schemas.openxmlformats.org/officeDocument/2006/relationships/image" Target="../media/image77.wmf"/></Relationships>
</file>

<file path=ppt/slides/_rels/slide7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9.xml"/><Relationship Id="rId1" Type="http://schemas.openxmlformats.org/officeDocument/2006/relationships/vmlDrawing" Target="../drawings/vmlDrawing38.vml"/><Relationship Id="rId6" Type="http://schemas.openxmlformats.org/officeDocument/2006/relationships/image" Target="../media/image80.wmf"/><Relationship Id="rId5" Type="http://schemas.openxmlformats.org/officeDocument/2006/relationships/oleObject" Target="../embeddings/oleObject71.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3.bin"/></Relationships>
</file>

<file path=ppt/slides/_rels/slide73.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slideLayout" Target="../slideLayouts/slideLayout29.xml"/><Relationship Id="rId1" Type="http://schemas.openxmlformats.org/officeDocument/2006/relationships/vmlDrawing" Target="../drawings/vmlDrawing39.vml"/><Relationship Id="rId5" Type="http://schemas.openxmlformats.org/officeDocument/2006/relationships/image" Target="../media/image83.wmf"/><Relationship Id="rId4" Type="http://schemas.openxmlformats.org/officeDocument/2006/relationships/oleObject" Target="../embeddings/oleObject74.bin"/></Relationships>
</file>

<file path=ppt/slides/_rels/slide74.xml.rels><?xml version="1.0" encoding="UTF-8" standalone="yes"?>
<Relationships xmlns="http://schemas.openxmlformats.org/package/2006/relationships"><Relationship Id="rId3" Type="http://schemas.openxmlformats.org/officeDocument/2006/relationships/image" Target="../media/image87.jpg"/><Relationship Id="rId7" Type="http://schemas.openxmlformats.org/officeDocument/2006/relationships/image" Target="../media/image86.wmf"/><Relationship Id="rId2" Type="http://schemas.openxmlformats.org/officeDocument/2006/relationships/slideLayout" Target="../slideLayouts/slideLayout29.xml"/><Relationship Id="rId1" Type="http://schemas.openxmlformats.org/officeDocument/2006/relationships/vmlDrawing" Target="../drawings/vmlDrawing40.vml"/><Relationship Id="rId6" Type="http://schemas.openxmlformats.org/officeDocument/2006/relationships/oleObject" Target="../embeddings/oleObject76.bin"/><Relationship Id="rId5" Type="http://schemas.openxmlformats.org/officeDocument/2006/relationships/image" Target="../media/image85.wmf"/><Relationship Id="rId4" Type="http://schemas.openxmlformats.org/officeDocument/2006/relationships/oleObject" Target="../embeddings/oleObject7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Discrete Probability</a:t>
            </a:r>
          </a:p>
        </p:txBody>
      </p:sp>
      <p:sp>
        <p:nvSpPr>
          <p:cNvPr id="6" name="Subtitle 2"/>
          <p:cNvSpPr>
            <a:spLocks noGrp="1"/>
          </p:cNvSpPr>
          <p:nvPr>
            <p:ph type="subTitle" idx="1"/>
          </p:nvPr>
        </p:nvSpPr>
        <p:spPr/>
        <p:txBody>
          <a:bodyPr/>
          <a:lstStyle/>
          <a:p>
            <a:r>
              <a:rPr lang="fr-FR" dirty="0" err="1"/>
              <a:t>Chapter</a:t>
            </a:r>
            <a:r>
              <a:rPr lang="fr-FR" dirty="0"/>
              <a:t> 7</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Probability of Complements and Unions of Events</a:t>
            </a:r>
            <a:r>
              <a:rPr lang="en-US" sz="1500" dirty="0"/>
              <a:t> 1</a:t>
            </a:r>
          </a:p>
        </p:txBody>
      </p:sp>
      <p:sp>
        <p:nvSpPr>
          <p:cNvPr id="5" name="Content Placeholder 2"/>
          <p:cNvSpPr>
            <a:spLocks noGrp="1"/>
          </p:cNvSpPr>
          <p:nvPr>
            <p:ph idx="1"/>
          </p:nvPr>
        </p:nvSpPr>
        <p:spPr>
          <a:xfrm>
            <a:off x="457200" y="1295400"/>
            <a:ext cx="8229600" cy="1676400"/>
          </a:xfrm>
        </p:spPr>
        <p:txBody>
          <a:bodyPr/>
          <a:lstStyle/>
          <a:p>
            <a:r>
              <a:rPr lang="en-US" b="1" dirty="0"/>
              <a:t>Theorem </a:t>
            </a:r>
            <a:r>
              <a:rPr lang="en-US" b="1" dirty="0">
                <a:ea typeface="Cambria Math" pitchFamily="18" charset="0"/>
              </a:rPr>
              <a:t>1</a:t>
            </a:r>
            <a:r>
              <a:rPr lang="en-US" dirty="0"/>
              <a:t>: Let </a:t>
            </a:r>
            <a:r>
              <a:rPr lang="en-US" i="1" dirty="0"/>
              <a:t>E</a:t>
            </a:r>
            <a:r>
              <a:rPr lang="en-US" dirty="0"/>
              <a:t> be an event in sample space </a:t>
            </a:r>
            <a:r>
              <a:rPr lang="en-US" i="1" dirty="0"/>
              <a:t>S</a:t>
            </a:r>
            <a:r>
              <a:rPr lang="en-US" dirty="0"/>
              <a:t>. The probability of the event	</a:t>
            </a:r>
            <a:r>
              <a:rPr lang="en-US" i="1" dirty="0">
                <a:ea typeface="Cambria Math"/>
              </a:rPr>
              <a:t>= S − E</a:t>
            </a:r>
            <a:r>
              <a:rPr lang="en-US" dirty="0"/>
              <a:t>, the complementary event of </a:t>
            </a:r>
            <a:r>
              <a:rPr lang="en-US" i="1" dirty="0"/>
              <a:t>E</a:t>
            </a:r>
            <a:r>
              <a:rPr lang="en-US" dirty="0"/>
              <a:t>, is given by</a:t>
            </a:r>
          </a:p>
        </p:txBody>
      </p:sp>
      <p:graphicFrame>
        <p:nvGraphicFramePr>
          <p:cNvPr id="18" name="Object 3"/>
          <p:cNvGraphicFramePr>
            <a:graphicFrameLocks noChangeAspect="1"/>
          </p:cNvGraphicFramePr>
          <p:nvPr>
            <p:extLst>
              <p:ext uri="{D42A27DB-BD31-4B8C-83A1-F6EECF244321}">
                <p14:modId xmlns:p14="http://schemas.microsoft.com/office/powerpoint/2010/main" val="329232066"/>
              </p:ext>
            </p:extLst>
          </p:nvPr>
        </p:nvGraphicFramePr>
        <p:xfrm>
          <a:off x="5195481" y="1795175"/>
          <a:ext cx="381000" cy="508000"/>
        </p:xfrm>
        <a:graphic>
          <a:graphicData uri="http://schemas.openxmlformats.org/presentationml/2006/ole">
            <mc:AlternateContent xmlns:mc="http://schemas.openxmlformats.org/markup-compatibility/2006">
              <mc:Choice xmlns:v="urn:schemas-microsoft-com:vml" Requires="v">
                <p:oleObj spid="_x0000_s1954" name="Equation" r:id="rId3" imgW="152280" imgH="203040" progId="Equation.DSMT4">
                  <p:embed/>
                </p:oleObj>
              </mc:Choice>
              <mc:Fallback>
                <p:oleObj name="Equation" r:id="rId3" imgW="152280" imgH="203040" progId="Equation.DSMT4">
                  <p:embed/>
                  <p:pic>
                    <p:nvPicPr>
                      <p:cNvPr id="3" name="Object 3"/>
                      <p:cNvPicPr/>
                      <p:nvPr/>
                    </p:nvPicPr>
                    <p:blipFill>
                      <a:blip r:embed="rId4"/>
                      <a:stretch>
                        <a:fillRect/>
                      </a:stretch>
                    </p:blipFill>
                    <p:spPr>
                      <a:xfrm>
                        <a:off x="5195481" y="1795175"/>
                        <a:ext cx="381000" cy="508000"/>
                      </a:xfrm>
                      <a:prstGeom prst="rect">
                        <a:avLst/>
                      </a:prstGeom>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218490381"/>
              </p:ext>
            </p:extLst>
          </p:nvPr>
        </p:nvGraphicFramePr>
        <p:xfrm>
          <a:off x="2971800" y="2926773"/>
          <a:ext cx="2698200" cy="761400"/>
        </p:xfrm>
        <a:graphic>
          <a:graphicData uri="http://schemas.openxmlformats.org/presentationml/2006/ole">
            <mc:AlternateContent xmlns:mc="http://schemas.openxmlformats.org/markup-compatibility/2006">
              <mc:Choice xmlns:v="urn:schemas-microsoft-com:vml" Requires="v">
                <p:oleObj spid="_x0000_s1955" name="Equation" r:id="rId5" imgW="1079280" imgH="304560" progId="Equation.DSMT4">
                  <p:embed/>
                </p:oleObj>
              </mc:Choice>
              <mc:Fallback>
                <p:oleObj name="Equation" r:id="rId5" imgW="1079280" imgH="304560" progId="Equation.DSMT4">
                  <p:embed/>
                  <p:pic>
                    <p:nvPicPr>
                      <p:cNvPr id="0" name=""/>
                      <p:cNvPicPr/>
                      <p:nvPr/>
                    </p:nvPicPr>
                    <p:blipFill>
                      <a:blip r:embed="rId6"/>
                      <a:stretch>
                        <a:fillRect/>
                      </a:stretch>
                    </p:blipFill>
                    <p:spPr>
                      <a:xfrm>
                        <a:off x="2971800" y="2926773"/>
                        <a:ext cx="2698200" cy="761400"/>
                      </a:xfrm>
                      <a:prstGeom prst="rect">
                        <a:avLst/>
                      </a:prstGeom>
                    </p:spPr>
                  </p:pic>
                </p:oleObj>
              </mc:Fallback>
            </mc:AlternateContent>
          </a:graphicData>
        </a:graphic>
      </p:graphicFrame>
      <p:sp>
        <p:nvSpPr>
          <p:cNvPr id="6" name="Content Placeholder 5"/>
          <p:cNvSpPr>
            <a:spLocks noGrp="1"/>
          </p:cNvSpPr>
          <p:nvPr>
            <p:ph idx="13"/>
          </p:nvPr>
        </p:nvSpPr>
        <p:spPr>
          <a:xfrm>
            <a:off x="457200" y="3733800"/>
            <a:ext cx="4495800" cy="762000"/>
          </a:xfrm>
        </p:spPr>
        <p:txBody>
          <a:bodyPr/>
          <a:lstStyle/>
          <a:p>
            <a:r>
              <a:rPr lang="en-US" b="1" dirty="0"/>
              <a:t>Proof</a:t>
            </a:r>
            <a:r>
              <a:rPr lang="en-US" dirty="0"/>
              <a:t>: Using the fact that</a:t>
            </a:r>
            <a:endParaRPr lang="en-US" i="1" dirty="0">
              <a:ea typeface="Cambria Math"/>
            </a:endParaRPr>
          </a:p>
        </p:txBody>
      </p:sp>
      <p:graphicFrame>
        <p:nvGraphicFramePr>
          <p:cNvPr id="17" name="Object 6"/>
          <p:cNvGraphicFramePr>
            <a:graphicFrameLocks noChangeAspect="1"/>
          </p:cNvGraphicFramePr>
          <p:nvPr>
            <p:extLst>
              <p:ext uri="{D42A27DB-BD31-4B8C-83A1-F6EECF244321}">
                <p14:modId xmlns:p14="http://schemas.microsoft.com/office/powerpoint/2010/main" val="3569224345"/>
              </p:ext>
            </p:extLst>
          </p:nvPr>
        </p:nvGraphicFramePr>
        <p:xfrm>
          <a:off x="4824412" y="3752561"/>
          <a:ext cx="2443162" cy="603250"/>
        </p:xfrm>
        <a:graphic>
          <a:graphicData uri="http://schemas.openxmlformats.org/presentationml/2006/ole">
            <mc:AlternateContent xmlns:mc="http://schemas.openxmlformats.org/markup-compatibility/2006">
              <mc:Choice xmlns:v="urn:schemas-microsoft-com:vml" Requires="v">
                <p:oleObj spid="_x0000_s1956" name="Equation" r:id="rId7" imgW="977760" imgH="241200" progId="Equation.DSMT4">
                  <p:embed/>
                </p:oleObj>
              </mc:Choice>
              <mc:Fallback>
                <p:oleObj name="Equation" r:id="rId7" imgW="977760" imgH="241200" progId="Equation.DSMT4">
                  <p:embed/>
                  <p:pic>
                    <p:nvPicPr>
                      <p:cNvPr id="3" name="Object 2"/>
                      <p:cNvPicPr/>
                      <p:nvPr/>
                    </p:nvPicPr>
                    <p:blipFill>
                      <a:blip r:embed="rId8"/>
                      <a:stretch>
                        <a:fillRect/>
                      </a:stretch>
                    </p:blipFill>
                    <p:spPr>
                      <a:xfrm>
                        <a:off x="4824412" y="3752561"/>
                        <a:ext cx="2443162" cy="603250"/>
                      </a:xfrm>
                      <a:prstGeom prst="rect">
                        <a:avLst/>
                      </a:prstGeom>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1432051982"/>
              </p:ext>
            </p:extLst>
          </p:nvPr>
        </p:nvGraphicFramePr>
        <p:xfrm>
          <a:off x="1336675" y="4572000"/>
          <a:ext cx="5969000" cy="1047750"/>
        </p:xfrm>
        <a:graphic>
          <a:graphicData uri="http://schemas.openxmlformats.org/presentationml/2006/ole">
            <mc:AlternateContent xmlns:mc="http://schemas.openxmlformats.org/markup-compatibility/2006">
              <mc:Choice xmlns:v="urn:schemas-microsoft-com:vml" Requires="v">
                <p:oleObj spid="_x0000_s1957" name="Equation" r:id="rId9" imgW="2387520" imgH="419040" progId="Equation.DSMT4">
                  <p:embed/>
                </p:oleObj>
              </mc:Choice>
              <mc:Fallback>
                <p:oleObj name="Equation" r:id="rId9" imgW="2387520" imgH="419040" progId="Equation.DSMT4">
                  <p:embed/>
                  <p:pic>
                    <p:nvPicPr>
                      <p:cNvPr id="3" name="Object 2"/>
                      <p:cNvPicPr/>
                      <p:nvPr/>
                    </p:nvPicPr>
                    <p:blipFill>
                      <a:blip r:embed="rId10"/>
                      <a:stretch>
                        <a:fillRect/>
                      </a:stretch>
                    </p:blipFill>
                    <p:spPr>
                      <a:xfrm>
                        <a:off x="1336675" y="4572000"/>
                        <a:ext cx="5969000" cy="1047750"/>
                      </a:xfrm>
                      <a:prstGeom prst="rect">
                        <a:avLst/>
                      </a:prstGeom>
                    </p:spPr>
                  </p:pic>
                </p:oleObj>
              </mc:Fallback>
            </mc:AlternateContent>
          </a:graphicData>
        </a:graphic>
      </p:graphicFrame>
    </p:spTree>
    <p:extLst>
      <p:ext uri="{BB962C8B-B14F-4D97-AF65-F5344CB8AC3E}">
        <p14:creationId xmlns:p14="http://schemas.microsoft.com/office/powerpoint/2010/main" val="32095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Probability of Complements and Unions of Events</a:t>
            </a:r>
            <a:r>
              <a:rPr lang="en-US" sz="1500" dirty="0"/>
              <a:t> 2</a:t>
            </a:r>
          </a:p>
        </p:txBody>
      </p:sp>
      <p:sp>
        <p:nvSpPr>
          <p:cNvPr id="5" name="Content Placeholder 2"/>
          <p:cNvSpPr>
            <a:spLocks noGrp="1"/>
          </p:cNvSpPr>
          <p:nvPr>
            <p:ph idx="1"/>
          </p:nvPr>
        </p:nvSpPr>
        <p:spPr>
          <a:xfrm>
            <a:off x="457200" y="1295400"/>
            <a:ext cx="8229600" cy="3733800"/>
          </a:xfrm>
        </p:spPr>
        <p:txBody>
          <a:bodyPr/>
          <a:lstStyle/>
          <a:p>
            <a:r>
              <a:rPr lang="en-US" b="1" dirty="0"/>
              <a:t>Example</a:t>
            </a:r>
            <a:r>
              <a:rPr lang="en-US" dirty="0"/>
              <a:t>: A sequence of </a:t>
            </a:r>
            <a:r>
              <a:rPr lang="en-US" dirty="0">
                <a:ea typeface="Cambria Math" pitchFamily="18" charset="0"/>
              </a:rPr>
              <a:t>10</a:t>
            </a:r>
            <a:r>
              <a:rPr lang="en-US" dirty="0"/>
              <a:t> bits is chosen randomly. What is the probability that at least one of these bits is </a:t>
            </a:r>
            <a:r>
              <a:rPr lang="en-US" dirty="0">
                <a:ea typeface="Cambria Math" pitchFamily="18" charset="0"/>
              </a:rPr>
              <a:t>0</a:t>
            </a:r>
            <a:r>
              <a:rPr lang="en-US" dirty="0"/>
              <a:t>?</a:t>
            </a:r>
          </a:p>
          <a:p>
            <a:r>
              <a:rPr lang="en-US" b="1" dirty="0"/>
              <a:t>Solution</a:t>
            </a:r>
            <a:r>
              <a:rPr lang="en-US" dirty="0"/>
              <a:t>: Let </a:t>
            </a:r>
            <a:r>
              <a:rPr lang="en-US" i="1" dirty="0"/>
              <a:t>E</a:t>
            </a:r>
            <a:r>
              <a:rPr lang="en-US" dirty="0"/>
              <a:t> be the event that at least one of the 10 bits is </a:t>
            </a:r>
            <a:r>
              <a:rPr lang="en-US" dirty="0">
                <a:ea typeface="Cambria Math" pitchFamily="18" charset="0"/>
              </a:rPr>
              <a:t>0</a:t>
            </a:r>
            <a:r>
              <a:rPr lang="en-US" dirty="0"/>
              <a:t>. Then </a:t>
            </a:r>
            <a:r>
              <a:rPr lang="en-US" dirty="0">
                <a:ea typeface="Cambria Math"/>
              </a:rPr>
              <a:t>is the event that all of the bits are </a:t>
            </a:r>
            <a:r>
              <a:rPr lang="en-US" dirty="0">
                <a:ea typeface="Cambria Math" pitchFamily="18" charset="0"/>
              </a:rPr>
              <a:t>1</a:t>
            </a:r>
            <a:r>
              <a:rPr lang="en-US" dirty="0">
                <a:ea typeface="Cambria Math"/>
              </a:rPr>
              <a:t>s. The size of the sample space </a:t>
            </a:r>
            <a:r>
              <a:rPr lang="en-US" i="1" dirty="0">
                <a:ea typeface="Cambria Math"/>
              </a:rPr>
              <a:t>S</a:t>
            </a:r>
            <a:r>
              <a:rPr lang="en-US" dirty="0">
                <a:ea typeface="Cambria Math"/>
              </a:rPr>
              <a:t> is </a:t>
            </a:r>
            <a:r>
              <a:rPr lang="en-US" dirty="0">
                <a:ea typeface="Cambria Math" pitchFamily="18" charset="0"/>
              </a:rPr>
              <a:t>2</a:t>
            </a:r>
            <a:r>
              <a:rPr lang="en-US" baseline="30000" dirty="0">
                <a:ea typeface="Cambria Math" pitchFamily="18" charset="0"/>
              </a:rPr>
              <a:t>10</a:t>
            </a:r>
            <a:r>
              <a:rPr lang="en-US" dirty="0">
                <a:ea typeface="Cambria Math"/>
              </a:rPr>
              <a:t>. Hence,</a:t>
            </a:r>
          </a:p>
        </p:txBody>
      </p:sp>
      <p:graphicFrame>
        <p:nvGraphicFramePr>
          <p:cNvPr id="6" name="Object 3"/>
          <p:cNvGraphicFramePr>
            <a:graphicFrameLocks noChangeAspect="1"/>
          </p:cNvGraphicFramePr>
          <p:nvPr>
            <p:extLst>
              <p:ext uri="{D42A27DB-BD31-4B8C-83A1-F6EECF244321}">
                <p14:modId xmlns:p14="http://schemas.microsoft.com/office/powerpoint/2010/main" val="2079388868"/>
              </p:ext>
            </p:extLst>
          </p:nvPr>
        </p:nvGraphicFramePr>
        <p:xfrm>
          <a:off x="1168400" y="5105400"/>
          <a:ext cx="6604000" cy="914400"/>
        </p:xfrm>
        <a:graphic>
          <a:graphicData uri="http://schemas.openxmlformats.org/presentationml/2006/ole">
            <mc:AlternateContent xmlns:mc="http://schemas.openxmlformats.org/markup-compatibility/2006">
              <mc:Choice xmlns:v="urn:schemas-microsoft-com:vml" Requires="v">
                <p:oleObj spid="_x0000_s2276" name="Equation" r:id="rId3" imgW="3301920" imgH="457200" progId="Equation.DSMT4">
                  <p:embed/>
                </p:oleObj>
              </mc:Choice>
              <mc:Fallback>
                <p:oleObj name="Equation" r:id="rId3" imgW="3301920" imgH="457200" progId="Equation.DSMT4">
                  <p:embed/>
                  <p:pic>
                    <p:nvPicPr>
                      <p:cNvPr id="3" name="Object 4"/>
                      <p:cNvPicPr/>
                      <p:nvPr/>
                    </p:nvPicPr>
                    <p:blipFill>
                      <a:blip r:embed="rId4"/>
                      <a:stretch>
                        <a:fillRect/>
                      </a:stretch>
                    </p:blipFill>
                    <p:spPr>
                      <a:xfrm>
                        <a:off x="1168400" y="5105400"/>
                        <a:ext cx="6604000" cy="914400"/>
                      </a:xfrm>
                      <a:prstGeom prst="rect">
                        <a:avLst/>
                      </a:prstGeom>
                    </p:spPr>
                  </p:pic>
                </p:oleObj>
              </mc:Fallback>
            </mc:AlternateContent>
          </a:graphicData>
        </a:graphic>
      </p:graphicFrame>
    </p:spTree>
    <p:extLst>
      <p:ext uri="{BB962C8B-B14F-4D97-AF65-F5344CB8AC3E}">
        <p14:creationId xmlns:p14="http://schemas.microsoft.com/office/powerpoint/2010/main" val="69019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Probability of Complements and Unions of Events</a:t>
            </a:r>
            <a:r>
              <a:rPr lang="en-US" sz="1500" dirty="0"/>
              <a:t> 3</a:t>
            </a:r>
          </a:p>
        </p:txBody>
      </p:sp>
      <p:sp>
        <p:nvSpPr>
          <p:cNvPr id="12" name="Content Placeholder 2"/>
          <p:cNvSpPr>
            <a:spLocks noGrp="1"/>
          </p:cNvSpPr>
          <p:nvPr>
            <p:ph idx="1"/>
          </p:nvPr>
        </p:nvSpPr>
        <p:spPr>
          <a:xfrm>
            <a:off x="457200" y="1295400"/>
            <a:ext cx="8229600" cy="1000991"/>
          </a:xfrm>
        </p:spPr>
        <p:txBody>
          <a:bodyPr/>
          <a:lstStyle/>
          <a:p>
            <a:r>
              <a:rPr lang="en-US" sz="2800" b="1" dirty="0"/>
              <a:t>Theorem </a:t>
            </a:r>
            <a:r>
              <a:rPr lang="en-US" sz="2800" b="1" dirty="0">
                <a:ea typeface="Cambria Math" pitchFamily="18" charset="0"/>
              </a:rPr>
              <a:t>2</a:t>
            </a:r>
            <a:r>
              <a:rPr lang="en-US" sz="2800" dirty="0"/>
              <a:t>: Let </a:t>
            </a:r>
            <a:r>
              <a:rPr lang="en-US" sz="2800" i="1" dirty="0"/>
              <a:t>E</a:t>
            </a:r>
            <a:r>
              <a:rPr lang="en-US" sz="2800" baseline="-25000" dirty="0"/>
              <a:t>1</a:t>
            </a:r>
            <a:r>
              <a:rPr lang="en-US" sz="2800" b="1" dirty="0"/>
              <a:t> </a:t>
            </a:r>
            <a:r>
              <a:rPr lang="en-US" sz="2800" dirty="0"/>
              <a:t>and</a:t>
            </a:r>
            <a:r>
              <a:rPr lang="en-US" sz="2800" b="1" dirty="0"/>
              <a:t> </a:t>
            </a:r>
            <a:r>
              <a:rPr lang="en-US" sz="2800" i="1" dirty="0"/>
              <a:t>E</a:t>
            </a:r>
            <a:r>
              <a:rPr lang="en-US" sz="2800" baseline="-25000" dirty="0"/>
              <a:t>2</a:t>
            </a:r>
            <a:r>
              <a:rPr lang="en-US" sz="2800" b="1" dirty="0"/>
              <a:t> </a:t>
            </a:r>
            <a:r>
              <a:rPr lang="en-US" sz="2800" dirty="0"/>
              <a:t>be events in the  sample space </a:t>
            </a:r>
            <a:r>
              <a:rPr lang="en-US" sz="2800" i="1" dirty="0"/>
              <a:t>S</a:t>
            </a:r>
            <a:r>
              <a:rPr lang="en-US" sz="2800" dirty="0"/>
              <a:t>. Then</a:t>
            </a:r>
          </a:p>
        </p:txBody>
      </p:sp>
      <p:graphicFrame>
        <p:nvGraphicFramePr>
          <p:cNvPr id="11" name="Object 3"/>
          <p:cNvGraphicFramePr>
            <a:graphicFrameLocks noChangeAspect="1"/>
          </p:cNvGraphicFramePr>
          <p:nvPr>
            <p:extLst>
              <p:ext uri="{D42A27DB-BD31-4B8C-83A1-F6EECF244321}">
                <p14:modId xmlns:p14="http://schemas.microsoft.com/office/powerpoint/2010/main" val="1414604758"/>
              </p:ext>
            </p:extLst>
          </p:nvPr>
        </p:nvGraphicFramePr>
        <p:xfrm>
          <a:off x="1816100" y="2448791"/>
          <a:ext cx="5181600" cy="508000"/>
        </p:xfrm>
        <a:graphic>
          <a:graphicData uri="http://schemas.openxmlformats.org/presentationml/2006/ole">
            <mc:AlternateContent xmlns:mc="http://schemas.openxmlformats.org/markup-compatibility/2006">
              <mc:Choice xmlns:v="urn:schemas-microsoft-com:vml" Requires="v">
                <p:oleObj spid="_x0000_s3745" name="Equation" r:id="rId3" imgW="2590560" imgH="253800" progId="Equation.DSMT4">
                  <p:embed/>
                </p:oleObj>
              </mc:Choice>
              <mc:Fallback>
                <p:oleObj name="Equation" r:id="rId3" imgW="2590560" imgH="253800" progId="Equation.DSMT4">
                  <p:embed/>
                  <p:pic>
                    <p:nvPicPr>
                      <p:cNvPr id="10" name="Object 3"/>
                      <p:cNvPicPr/>
                      <p:nvPr/>
                    </p:nvPicPr>
                    <p:blipFill>
                      <a:blip r:embed="rId4"/>
                      <a:stretch>
                        <a:fillRect/>
                      </a:stretch>
                    </p:blipFill>
                    <p:spPr>
                      <a:xfrm>
                        <a:off x="1816100" y="2448791"/>
                        <a:ext cx="5181600" cy="508000"/>
                      </a:xfrm>
                      <a:prstGeom prst="rect">
                        <a:avLst/>
                      </a:prstGeom>
                    </p:spPr>
                  </p:pic>
                </p:oleObj>
              </mc:Fallback>
            </mc:AlternateContent>
          </a:graphicData>
        </a:graphic>
      </p:graphicFrame>
      <p:sp>
        <p:nvSpPr>
          <p:cNvPr id="3" name="Content Placeholder 4"/>
          <p:cNvSpPr>
            <a:spLocks noGrp="1"/>
          </p:cNvSpPr>
          <p:nvPr>
            <p:ph idx="13"/>
          </p:nvPr>
        </p:nvSpPr>
        <p:spPr>
          <a:xfrm>
            <a:off x="457200" y="3048000"/>
            <a:ext cx="8229600" cy="914400"/>
          </a:xfrm>
        </p:spPr>
        <p:txBody>
          <a:bodyPr/>
          <a:lstStyle/>
          <a:p>
            <a:r>
              <a:rPr lang="en-US" sz="2800" b="1" dirty="0"/>
              <a:t>Proof</a:t>
            </a:r>
            <a:r>
              <a:rPr lang="en-US" sz="2800" dirty="0"/>
              <a:t>: Given the inclusion-exclusion formula from Section </a:t>
            </a:r>
            <a:r>
              <a:rPr lang="en-US" sz="2800" dirty="0">
                <a:ea typeface="Cambria Math" pitchFamily="18" charset="0"/>
              </a:rPr>
              <a:t>2.2</a:t>
            </a:r>
            <a:r>
              <a:rPr lang="en-US" sz="2800" dirty="0"/>
              <a:t>,</a:t>
            </a:r>
            <a:endParaRPr lang="en-US" sz="2800" dirty="0">
              <a:ea typeface="Cambria Math"/>
            </a:endParaRPr>
          </a:p>
        </p:txBody>
      </p:sp>
      <p:graphicFrame>
        <p:nvGraphicFramePr>
          <p:cNvPr id="18" name="Object 5"/>
          <p:cNvGraphicFramePr>
            <a:graphicFrameLocks noChangeAspect="1"/>
          </p:cNvGraphicFramePr>
          <p:nvPr>
            <p:extLst>
              <p:ext uri="{D42A27DB-BD31-4B8C-83A1-F6EECF244321}">
                <p14:modId xmlns:p14="http://schemas.microsoft.com/office/powerpoint/2010/main" val="4222055850"/>
              </p:ext>
            </p:extLst>
          </p:nvPr>
        </p:nvGraphicFramePr>
        <p:xfrm>
          <a:off x="2320636" y="3556000"/>
          <a:ext cx="3683000" cy="406400"/>
        </p:xfrm>
        <a:graphic>
          <a:graphicData uri="http://schemas.openxmlformats.org/presentationml/2006/ole">
            <mc:AlternateContent xmlns:mc="http://schemas.openxmlformats.org/markup-compatibility/2006">
              <mc:Choice xmlns:v="urn:schemas-microsoft-com:vml" Requires="v">
                <p:oleObj spid="_x0000_s3746" name="Equation" r:id="rId5" imgW="1841400" imgH="203040" progId="Equation.DSMT4">
                  <p:embed/>
                </p:oleObj>
              </mc:Choice>
              <mc:Fallback>
                <p:oleObj name="Equation" r:id="rId5" imgW="1841400" imgH="203040" progId="Equation.DSMT4">
                  <p:embed/>
                  <p:pic>
                    <p:nvPicPr>
                      <p:cNvPr id="11" name="Object 3"/>
                      <p:cNvPicPr/>
                      <p:nvPr/>
                    </p:nvPicPr>
                    <p:blipFill>
                      <a:blip r:embed="rId6"/>
                      <a:stretch>
                        <a:fillRect/>
                      </a:stretch>
                    </p:blipFill>
                    <p:spPr>
                      <a:xfrm>
                        <a:off x="2320636" y="3556000"/>
                        <a:ext cx="3683000" cy="406400"/>
                      </a:xfrm>
                      <a:prstGeom prst="rect">
                        <a:avLst/>
                      </a:prstGeom>
                    </p:spPr>
                  </p:pic>
                </p:oleObj>
              </mc:Fallback>
            </mc:AlternateContent>
          </a:graphicData>
        </a:graphic>
      </p:graphicFrame>
      <p:sp>
        <p:nvSpPr>
          <p:cNvPr id="4" name="Content Placeholder 6"/>
          <p:cNvSpPr>
            <a:spLocks noGrp="1"/>
          </p:cNvSpPr>
          <p:nvPr>
            <p:ph idx="14"/>
          </p:nvPr>
        </p:nvSpPr>
        <p:spPr>
          <a:xfrm>
            <a:off x="5992090" y="3479800"/>
            <a:ext cx="2286000" cy="457200"/>
          </a:xfrm>
        </p:spPr>
        <p:txBody>
          <a:bodyPr/>
          <a:lstStyle/>
          <a:p>
            <a:r>
              <a:rPr lang="en-US" sz="2800" dirty="0">
                <a:solidFill>
                  <a:prstClr val="black"/>
                </a:solidFill>
              </a:rPr>
              <a:t>it follows that</a:t>
            </a:r>
            <a:endParaRPr lang="en-IN" dirty="0"/>
          </a:p>
        </p:txBody>
      </p:sp>
      <p:graphicFrame>
        <p:nvGraphicFramePr>
          <p:cNvPr id="10" name="Object 7"/>
          <p:cNvGraphicFramePr>
            <a:graphicFrameLocks noChangeAspect="1"/>
          </p:cNvGraphicFramePr>
          <p:nvPr>
            <p:extLst>
              <p:ext uri="{D42A27DB-BD31-4B8C-83A1-F6EECF244321}">
                <p14:modId xmlns:p14="http://schemas.microsoft.com/office/powerpoint/2010/main" val="3078370290"/>
              </p:ext>
            </p:extLst>
          </p:nvPr>
        </p:nvGraphicFramePr>
        <p:xfrm>
          <a:off x="1536700" y="4267200"/>
          <a:ext cx="6070600" cy="2260600"/>
        </p:xfrm>
        <a:graphic>
          <a:graphicData uri="http://schemas.openxmlformats.org/presentationml/2006/ole">
            <mc:AlternateContent xmlns:mc="http://schemas.openxmlformats.org/markup-compatibility/2006">
              <mc:Choice xmlns:v="urn:schemas-microsoft-com:vml" Requires="v">
                <p:oleObj spid="_x0000_s3747" name="Equation" r:id="rId7" imgW="3035160" imgH="1130040" progId="Equation.DSMT4">
                  <p:embed/>
                </p:oleObj>
              </mc:Choice>
              <mc:Fallback>
                <p:oleObj name="Equation" r:id="rId7" imgW="3035160" imgH="1130040" progId="Equation.DSMT4">
                  <p:embed/>
                  <p:pic>
                    <p:nvPicPr>
                      <p:cNvPr id="6" name="Object 3"/>
                      <p:cNvPicPr/>
                      <p:nvPr/>
                    </p:nvPicPr>
                    <p:blipFill>
                      <a:blip r:embed="rId8"/>
                      <a:stretch>
                        <a:fillRect/>
                      </a:stretch>
                    </p:blipFill>
                    <p:spPr>
                      <a:xfrm>
                        <a:off x="1536700" y="4267200"/>
                        <a:ext cx="6070600" cy="2260600"/>
                      </a:xfrm>
                      <a:prstGeom prst="rect">
                        <a:avLst/>
                      </a:prstGeom>
                    </p:spPr>
                  </p:pic>
                </p:oleObj>
              </mc:Fallback>
            </mc:AlternateContent>
          </a:graphicData>
        </a:graphic>
      </p:graphicFrame>
    </p:spTree>
    <p:extLst>
      <p:ext uri="{BB962C8B-B14F-4D97-AF65-F5344CB8AC3E}">
        <p14:creationId xmlns:p14="http://schemas.microsoft.com/office/powerpoint/2010/main" val="218451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Probability of Complements and Unions of Events</a:t>
            </a:r>
            <a:r>
              <a:rPr lang="en-US" sz="1500" dirty="0"/>
              <a:t> 4</a:t>
            </a:r>
          </a:p>
        </p:txBody>
      </p:sp>
      <p:sp>
        <p:nvSpPr>
          <p:cNvPr id="5" name="Content Placeholder 2"/>
          <p:cNvSpPr>
            <a:spLocks noGrp="1"/>
          </p:cNvSpPr>
          <p:nvPr>
            <p:ph idx="1"/>
          </p:nvPr>
        </p:nvSpPr>
        <p:spPr>
          <a:xfrm>
            <a:off x="457200" y="1295400"/>
            <a:ext cx="8229600" cy="3581400"/>
          </a:xfrm>
        </p:spPr>
        <p:txBody>
          <a:bodyPr/>
          <a:lstStyle/>
          <a:p>
            <a:r>
              <a:rPr lang="en-US" sz="2400" b="1" dirty="0"/>
              <a:t>Example</a:t>
            </a:r>
            <a:r>
              <a:rPr lang="en-US" sz="2400" dirty="0"/>
              <a:t>: What is the probability that a positive integer selected at random from the set of positive integers not exceeding </a:t>
            </a:r>
            <a:r>
              <a:rPr lang="en-US" sz="2400" dirty="0">
                <a:ea typeface="Cambria Math" pitchFamily="18" charset="0"/>
              </a:rPr>
              <a:t>100</a:t>
            </a:r>
            <a:r>
              <a:rPr lang="en-US" sz="2400" dirty="0"/>
              <a:t> is divisible by either </a:t>
            </a:r>
            <a:r>
              <a:rPr lang="en-US" sz="2400" dirty="0">
                <a:ea typeface="Cambria Math" pitchFamily="18" charset="0"/>
              </a:rPr>
              <a:t>2 </a:t>
            </a:r>
            <a:r>
              <a:rPr lang="en-US" sz="2400" dirty="0"/>
              <a:t>or </a:t>
            </a:r>
            <a:r>
              <a:rPr lang="en-US" sz="2400" dirty="0">
                <a:ea typeface="Cambria Math" pitchFamily="18" charset="0"/>
              </a:rPr>
              <a:t>5</a:t>
            </a:r>
            <a:r>
              <a:rPr lang="en-US" sz="2400" dirty="0"/>
              <a:t>?</a:t>
            </a:r>
          </a:p>
          <a:p>
            <a:r>
              <a:rPr lang="en-US" sz="2400" b="1" dirty="0"/>
              <a:t>Solution</a:t>
            </a:r>
            <a:r>
              <a:rPr lang="en-US" sz="2400" dirty="0"/>
              <a:t>: Let </a:t>
            </a:r>
            <a:r>
              <a:rPr lang="en-US" sz="2400" i="1" dirty="0"/>
              <a:t>E</a:t>
            </a:r>
            <a:r>
              <a:rPr lang="en-US" sz="2400" baseline="-25000" dirty="0"/>
              <a:t>1</a:t>
            </a:r>
            <a:r>
              <a:rPr lang="en-US" sz="2400" b="1" dirty="0"/>
              <a:t>  </a:t>
            </a:r>
            <a:r>
              <a:rPr lang="en-US" sz="2400" dirty="0"/>
              <a:t>be the event that  the integer is divisible by  </a:t>
            </a:r>
            <a:r>
              <a:rPr lang="en-US" sz="2400" dirty="0">
                <a:ea typeface="Cambria Math" pitchFamily="18" charset="0"/>
              </a:rPr>
              <a:t>2 </a:t>
            </a:r>
            <a:r>
              <a:rPr lang="en-US" sz="2400" dirty="0"/>
              <a:t>and</a:t>
            </a:r>
            <a:r>
              <a:rPr lang="en-US" sz="2400" b="1" dirty="0"/>
              <a:t> </a:t>
            </a:r>
            <a:r>
              <a:rPr lang="en-US" sz="2400" i="1" dirty="0"/>
              <a:t>E</a:t>
            </a:r>
            <a:r>
              <a:rPr lang="en-US" sz="2400" baseline="-25000" dirty="0"/>
              <a:t>2</a:t>
            </a:r>
            <a:r>
              <a:rPr lang="en-US" sz="2400" b="1" dirty="0"/>
              <a:t> </a:t>
            </a:r>
            <a:r>
              <a:rPr lang="en-US" sz="2400" dirty="0"/>
              <a:t> be the event that it is divisible </a:t>
            </a:r>
            <a:r>
              <a:rPr lang="en-US" sz="2400" dirty="0">
                <a:ea typeface="Cambria Math" pitchFamily="18" charset="0"/>
              </a:rPr>
              <a:t>5</a:t>
            </a:r>
            <a:r>
              <a:rPr lang="en-US" sz="2400" dirty="0"/>
              <a:t>? Then the event that the integer is divisible by </a:t>
            </a:r>
            <a:r>
              <a:rPr lang="en-US" sz="2400" dirty="0">
                <a:ea typeface="Cambria Math" pitchFamily="18" charset="0"/>
              </a:rPr>
              <a:t>2 </a:t>
            </a:r>
            <a:r>
              <a:rPr lang="en-US" sz="2400" dirty="0"/>
              <a:t>or </a:t>
            </a:r>
            <a:r>
              <a:rPr lang="en-US" sz="2400" dirty="0">
                <a:ea typeface="Cambria Math" pitchFamily="18" charset="0"/>
              </a:rPr>
              <a:t>5 is </a:t>
            </a:r>
            <a:r>
              <a:rPr lang="en-US" sz="2400" i="1" dirty="0"/>
              <a:t>E</a:t>
            </a:r>
            <a:r>
              <a:rPr lang="en-US" sz="2400" baseline="-25000" dirty="0"/>
              <a:t>1 </a:t>
            </a:r>
            <a:r>
              <a:rPr lang="en-US" sz="2400" dirty="0">
                <a:ea typeface="Cambria Math"/>
              </a:rPr>
              <a:t>∪ </a:t>
            </a:r>
            <a:r>
              <a:rPr lang="en-US" sz="2400" i="1" dirty="0"/>
              <a:t>E</a:t>
            </a:r>
            <a:r>
              <a:rPr lang="en-US" sz="2400" baseline="-25000" dirty="0"/>
              <a:t>2 </a:t>
            </a:r>
            <a:r>
              <a:rPr lang="en-US" sz="2400" dirty="0"/>
              <a:t>and </a:t>
            </a:r>
            <a:r>
              <a:rPr lang="en-US" sz="2400" i="1" dirty="0"/>
              <a:t>E</a:t>
            </a:r>
            <a:r>
              <a:rPr lang="en-US" sz="2400" baseline="-25000" dirty="0"/>
              <a:t>1 </a:t>
            </a:r>
            <a:r>
              <a:rPr lang="en-US" sz="2400" dirty="0">
                <a:ea typeface="Cambria Math"/>
              </a:rPr>
              <a:t>∩ </a:t>
            </a:r>
            <a:r>
              <a:rPr lang="en-US" sz="2400" i="1" dirty="0"/>
              <a:t>E</a:t>
            </a:r>
            <a:r>
              <a:rPr lang="en-US" sz="2400" baseline="-25000" dirty="0"/>
              <a:t>2</a:t>
            </a:r>
            <a:r>
              <a:rPr lang="en-US" sz="2400" dirty="0"/>
              <a:t>  is the  event that it is divisible by </a:t>
            </a:r>
            <a:r>
              <a:rPr lang="en-US" sz="2400" dirty="0">
                <a:ea typeface="Cambria Math" pitchFamily="18" charset="0"/>
              </a:rPr>
              <a:t>2 </a:t>
            </a:r>
            <a:r>
              <a:rPr lang="en-US" sz="2400" dirty="0"/>
              <a:t>and </a:t>
            </a:r>
            <a:r>
              <a:rPr lang="en-US" sz="2400" dirty="0">
                <a:ea typeface="Cambria Math" pitchFamily="18" charset="0"/>
              </a:rPr>
              <a:t>5.</a:t>
            </a:r>
            <a:r>
              <a:rPr lang="en-US" sz="2400" dirty="0"/>
              <a:t> </a:t>
            </a:r>
          </a:p>
          <a:p>
            <a:r>
              <a:rPr lang="en-US" sz="2400" dirty="0"/>
              <a:t>It follows that: </a:t>
            </a:r>
          </a:p>
        </p:txBody>
      </p:sp>
      <p:graphicFrame>
        <p:nvGraphicFramePr>
          <p:cNvPr id="4" name="Object 3"/>
          <p:cNvGraphicFramePr>
            <a:graphicFrameLocks noChangeAspect="1"/>
          </p:cNvGraphicFramePr>
          <p:nvPr>
            <p:extLst>
              <p:ext uri="{D42A27DB-BD31-4B8C-83A1-F6EECF244321}">
                <p14:modId xmlns:p14="http://schemas.microsoft.com/office/powerpoint/2010/main" val="4075026554"/>
              </p:ext>
            </p:extLst>
          </p:nvPr>
        </p:nvGraphicFramePr>
        <p:xfrm>
          <a:off x="1613160" y="4876800"/>
          <a:ext cx="5917680" cy="888480"/>
        </p:xfrm>
        <a:graphic>
          <a:graphicData uri="http://schemas.openxmlformats.org/presentationml/2006/ole">
            <mc:AlternateContent xmlns:mc="http://schemas.openxmlformats.org/markup-compatibility/2006">
              <mc:Choice xmlns:v="urn:schemas-microsoft-com:vml" Requires="v">
                <p:oleObj spid="_x0000_s4318" name="Equation" r:id="rId3" imgW="2958840" imgH="444240" progId="Equation.DSMT4">
                  <p:embed/>
                </p:oleObj>
              </mc:Choice>
              <mc:Fallback>
                <p:oleObj name="Equation" r:id="rId3" imgW="2958840" imgH="444240" progId="Equation.DSMT4">
                  <p:embed/>
                  <p:pic>
                    <p:nvPicPr>
                      <p:cNvPr id="0" name=""/>
                      <p:cNvPicPr/>
                      <p:nvPr/>
                    </p:nvPicPr>
                    <p:blipFill>
                      <a:blip r:embed="rId4"/>
                      <a:stretch>
                        <a:fillRect/>
                      </a:stretch>
                    </p:blipFill>
                    <p:spPr>
                      <a:xfrm>
                        <a:off x="1613160" y="4876800"/>
                        <a:ext cx="5917680" cy="888480"/>
                      </a:xfrm>
                      <a:prstGeom prst="rect">
                        <a:avLst/>
                      </a:prstGeom>
                    </p:spPr>
                  </p:pic>
                </p:oleObj>
              </mc:Fallback>
            </mc:AlternateContent>
          </a:graphicData>
        </a:graphic>
      </p:graphicFrame>
    </p:spTree>
    <p:extLst>
      <p:ext uri="{BB962C8B-B14F-4D97-AF65-F5344CB8AC3E}">
        <p14:creationId xmlns:p14="http://schemas.microsoft.com/office/powerpoint/2010/main" val="376894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Monty Hall Puzzle</a:t>
            </a:r>
            <a:endParaRPr lang="en-IN" dirty="0"/>
          </a:p>
        </p:txBody>
      </p:sp>
      <p:pic>
        <p:nvPicPr>
          <p:cNvPr id="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67946" y="189481"/>
            <a:ext cx="2232035" cy="85653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a:spLocks noGrp="1"/>
          </p:cNvSpPr>
          <p:nvPr>
            <p:ph idx="13"/>
          </p:nvPr>
        </p:nvSpPr>
        <p:spPr>
          <a:xfrm>
            <a:off x="457200" y="1295400"/>
            <a:ext cx="8229600" cy="2209800"/>
          </a:xfrm>
        </p:spPr>
        <p:txBody>
          <a:bodyPr/>
          <a:lstStyle/>
          <a:p>
            <a:pPr lvl="0"/>
            <a:r>
              <a:rPr lang="en-US" sz="2200" b="1" dirty="0">
                <a:solidFill>
                  <a:prstClr val="black"/>
                </a:solidFill>
              </a:rPr>
              <a:t>Example</a:t>
            </a:r>
            <a:r>
              <a:rPr lang="en-US" sz="2200" dirty="0">
                <a:solidFill>
                  <a:prstClr val="black"/>
                </a:solidFill>
              </a:rPr>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p:txBody>
      </p:sp>
      <p:sp>
        <p:nvSpPr>
          <p:cNvPr id="14" name="Content Placeholder 4"/>
          <p:cNvSpPr>
            <a:spLocks noGrp="1"/>
          </p:cNvSpPr>
          <p:nvPr>
            <p:ph idx="14"/>
          </p:nvPr>
        </p:nvSpPr>
        <p:spPr>
          <a:xfrm>
            <a:off x="457200" y="3581400"/>
            <a:ext cx="8229600" cy="685800"/>
          </a:xfrm>
        </p:spPr>
        <p:txBody>
          <a:bodyPr/>
          <a:lstStyle/>
          <a:p>
            <a:r>
              <a:rPr lang="en-US" sz="1800" dirty="0">
                <a:solidFill>
                  <a:prstClr val="black"/>
                </a:solidFill>
              </a:rPr>
              <a:t>(</a:t>
            </a:r>
            <a:r>
              <a:rPr lang="en-US" sz="1800" i="1" dirty="0">
                <a:solidFill>
                  <a:prstClr val="black"/>
                </a:solidFill>
              </a:rPr>
              <a:t>This is a notoriously confusing problem that has been the subject of much discussion. Do a web search to see why!)</a:t>
            </a:r>
            <a:endParaRPr lang="en-IN" dirty="0"/>
          </a:p>
        </p:txBody>
      </p:sp>
      <p:sp>
        <p:nvSpPr>
          <p:cNvPr id="15" name="Content Placeholder 5"/>
          <p:cNvSpPr>
            <a:spLocks noGrp="1"/>
          </p:cNvSpPr>
          <p:nvPr>
            <p:ph idx="15"/>
          </p:nvPr>
        </p:nvSpPr>
        <p:spPr>
          <a:xfrm>
            <a:off x="457200" y="4419600"/>
            <a:ext cx="8229600" cy="2133600"/>
          </a:xfrm>
        </p:spPr>
        <p:txBody>
          <a:bodyPr/>
          <a:lstStyle/>
          <a:p>
            <a:pPr lvl="0">
              <a:spcBef>
                <a:spcPts val="0"/>
              </a:spcBef>
            </a:pPr>
            <a:r>
              <a:rPr lang="en-US" sz="2200" b="1" dirty="0">
                <a:solidFill>
                  <a:prstClr val="black"/>
                </a:solidFill>
              </a:rPr>
              <a:t>Solution</a:t>
            </a:r>
            <a:r>
              <a:rPr lang="en-US" sz="2200" dirty="0">
                <a:solidFill>
                  <a:prstClr val="black"/>
                </a:solidFill>
              </a:rPr>
              <a:t>: You should switch. The probability that your initial pick is correct is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3</a:t>
            </a:r>
            <a:r>
              <a:rPr lang="en-US" sz="2200" dirty="0">
                <a:solidFill>
                  <a:prstClr val="black"/>
                </a:solidFill>
              </a:rPr>
              <a:t>. This is the same whether or not you switch doors. But since the game show host always opens a door that does not have the prize, if you switch the probability of winning will be </a:t>
            </a:r>
            <a:r>
              <a:rPr lang="en-US" sz="2200" dirty="0">
                <a:solidFill>
                  <a:prstClr val="black"/>
                </a:solidFill>
                <a:ea typeface="Cambria Math" pitchFamily="18" charset="0"/>
              </a:rPr>
              <a:t>2/3</a:t>
            </a:r>
            <a:r>
              <a:rPr lang="en-US" sz="2200" dirty="0">
                <a:solidFill>
                  <a:prstClr val="black"/>
                </a:solidFill>
              </a:rPr>
              <a:t>, because you win if your initial pick was not the correct door and the probability your initial pick was wrong is </a:t>
            </a:r>
            <a:r>
              <a:rPr lang="en-US" sz="2200" dirty="0">
                <a:solidFill>
                  <a:prstClr val="black"/>
                </a:solidFill>
                <a:ea typeface="Cambria Math" pitchFamily="18" charset="0"/>
              </a:rPr>
              <a:t>2/3</a:t>
            </a:r>
            <a:r>
              <a:rPr lang="en-US" sz="2200" dirty="0">
                <a:solidFill>
                  <a:prstClr val="black"/>
                </a:solidFill>
              </a:rPr>
              <a:t>.</a:t>
            </a:r>
          </a:p>
        </p:txBody>
      </p:sp>
    </p:spTree>
    <p:extLst>
      <p:ext uri="{BB962C8B-B14F-4D97-AF65-F5344CB8AC3E}">
        <p14:creationId xmlns:p14="http://schemas.microsoft.com/office/powerpoint/2010/main" val="47085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 Probability Theory</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7.2</a:t>
            </a:r>
          </a:p>
        </p:txBody>
      </p:sp>
    </p:spTree>
    <p:extLst>
      <p:ext uri="{BB962C8B-B14F-4D97-AF65-F5344CB8AC3E}">
        <p14:creationId xmlns:p14="http://schemas.microsoft.com/office/powerpoint/2010/main" val="20048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600" dirty="0"/>
              <a:t>Assigning Probabilities</a:t>
            </a:r>
          </a:p>
          <a:p>
            <a:pPr>
              <a:spcBef>
                <a:spcPts val="600"/>
              </a:spcBef>
            </a:pPr>
            <a:r>
              <a:rPr lang="en-US" sz="2600" dirty="0"/>
              <a:t>Probabilities of Complements and Unions of Events</a:t>
            </a:r>
          </a:p>
          <a:p>
            <a:pPr>
              <a:spcBef>
                <a:spcPts val="600"/>
              </a:spcBef>
            </a:pPr>
            <a:r>
              <a:rPr lang="en-US" sz="2600" dirty="0"/>
              <a:t>Conditional Probability </a:t>
            </a:r>
          </a:p>
          <a:p>
            <a:pPr>
              <a:spcBef>
                <a:spcPts val="600"/>
              </a:spcBef>
            </a:pPr>
            <a:r>
              <a:rPr lang="en-US" sz="2600" dirty="0"/>
              <a:t>Independence</a:t>
            </a:r>
          </a:p>
          <a:p>
            <a:pPr>
              <a:spcBef>
                <a:spcPts val="600"/>
              </a:spcBef>
            </a:pPr>
            <a:r>
              <a:rPr lang="en-US" sz="2600" dirty="0"/>
              <a:t>Bernoulli Trials and the Binomial Distribution</a:t>
            </a:r>
          </a:p>
          <a:p>
            <a:pPr>
              <a:spcBef>
                <a:spcPts val="600"/>
              </a:spcBef>
            </a:pPr>
            <a:r>
              <a:rPr lang="en-US" sz="2600" dirty="0"/>
              <a:t>Random Variables</a:t>
            </a:r>
          </a:p>
          <a:p>
            <a:pPr>
              <a:spcBef>
                <a:spcPts val="600"/>
              </a:spcBef>
            </a:pPr>
            <a:r>
              <a:rPr lang="en-US" sz="2600" dirty="0"/>
              <a:t>The Birthday Problem</a:t>
            </a:r>
          </a:p>
          <a:p>
            <a:pPr>
              <a:spcBef>
                <a:spcPts val="600"/>
              </a:spcBef>
            </a:pPr>
            <a:r>
              <a:rPr lang="en-US" sz="2600" dirty="0"/>
              <a:t>Monte Carlo Algorithms</a:t>
            </a:r>
          </a:p>
          <a:p>
            <a:pPr>
              <a:spcBef>
                <a:spcPts val="600"/>
              </a:spcBef>
            </a:pPr>
            <a:r>
              <a:rPr lang="en-US" sz="2600" dirty="0"/>
              <a:t>The Probabilistic Method (</a:t>
            </a:r>
            <a:r>
              <a:rPr lang="en-US" sz="2600" i="1" dirty="0"/>
              <a:t>not currently included in the overheads</a:t>
            </a:r>
            <a:r>
              <a:rPr lang="en-US" sz="2600" dirty="0"/>
              <a:t>)</a:t>
            </a:r>
          </a:p>
        </p:txBody>
      </p:sp>
    </p:spTree>
    <p:extLst>
      <p:ext uri="{BB962C8B-B14F-4D97-AF65-F5344CB8AC3E}">
        <p14:creationId xmlns:p14="http://schemas.microsoft.com/office/powerpoint/2010/main" val="24929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r>
              <a:rPr lang="en-US" sz="1500" dirty="0"/>
              <a:t> 1</a:t>
            </a:r>
          </a:p>
        </p:txBody>
      </p:sp>
      <p:sp>
        <p:nvSpPr>
          <p:cNvPr id="3" name="Content Placeholder 2"/>
          <p:cNvSpPr>
            <a:spLocks noGrp="1"/>
          </p:cNvSpPr>
          <p:nvPr>
            <p:ph idx="1"/>
          </p:nvPr>
        </p:nvSpPr>
        <p:spPr>
          <a:xfrm>
            <a:off x="457200" y="1295400"/>
            <a:ext cx="8229600" cy="1981200"/>
          </a:xfrm>
        </p:spPr>
        <p:txBody>
          <a:bodyPr/>
          <a:lstStyle/>
          <a:p>
            <a:r>
              <a:rPr lang="en-US" sz="2000" dirty="0"/>
              <a:t>Laplace’s definition from the previous section, assumes that all outcomes are equally likely. Now we introduce a more general definition of probabilities that avoids this restriction.</a:t>
            </a:r>
          </a:p>
          <a:p>
            <a:r>
              <a:rPr lang="en-US" sz="2000" dirty="0"/>
              <a:t>Let </a:t>
            </a:r>
            <a:r>
              <a:rPr lang="en-US" sz="2000" i="1" dirty="0"/>
              <a:t>S</a:t>
            </a:r>
            <a:r>
              <a:rPr lang="en-US" sz="2000" dirty="0"/>
              <a:t> be a sample space of an experiment with a finite number of outcomes. We assign a probability </a:t>
            </a:r>
            <a:r>
              <a:rPr lang="en-US" sz="2000" i="1" dirty="0"/>
              <a:t>p</a:t>
            </a:r>
            <a:r>
              <a:rPr lang="en-US" sz="2000" dirty="0"/>
              <a:t>(</a:t>
            </a:r>
            <a:r>
              <a:rPr lang="en-US" sz="2000" i="1" dirty="0"/>
              <a:t>s</a:t>
            </a:r>
            <a:r>
              <a:rPr lang="en-US" sz="2000" dirty="0"/>
              <a:t>) to each outcome </a:t>
            </a:r>
            <a:r>
              <a:rPr lang="en-US" sz="2000" i="1" dirty="0"/>
              <a:t>s</a:t>
            </a:r>
            <a:r>
              <a:rPr lang="en-US" sz="2000" dirty="0"/>
              <a:t>, so that:</a:t>
            </a:r>
          </a:p>
        </p:txBody>
      </p:sp>
      <p:graphicFrame>
        <p:nvGraphicFramePr>
          <p:cNvPr id="8" name="Object 3"/>
          <p:cNvGraphicFramePr>
            <a:graphicFrameLocks noChangeAspect="1"/>
          </p:cNvGraphicFramePr>
          <p:nvPr>
            <p:extLst>
              <p:ext uri="{D42A27DB-BD31-4B8C-83A1-F6EECF244321}">
                <p14:modId xmlns:p14="http://schemas.microsoft.com/office/powerpoint/2010/main" val="165526548"/>
              </p:ext>
            </p:extLst>
          </p:nvPr>
        </p:nvGraphicFramePr>
        <p:xfrm>
          <a:off x="762000" y="3352800"/>
          <a:ext cx="3962400" cy="1295400"/>
        </p:xfrm>
        <a:graphic>
          <a:graphicData uri="http://schemas.openxmlformats.org/presentationml/2006/ole">
            <mc:AlternateContent xmlns:mc="http://schemas.openxmlformats.org/markup-compatibility/2006">
              <mc:Choice xmlns:v="urn:schemas-microsoft-com:vml" Requires="v">
                <p:oleObj spid="_x0000_s5331" name="Equation" r:id="rId3" imgW="1981080" imgH="647640" progId="Equation.DSMT4">
                  <p:embed/>
                </p:oleObj>
              </mc:Choice>
              <mc:Fallback>
                <p:oleObj name="Equation" r:id="rId3" imgW="1981080" imgH="647640" progId="Equation.DSMT4">
                  <p:embed/>
                  <p:pic>
                    <p:nvPicPr>
                      <p:cNvPr id="4" name="Object 3"/>
                      <p:cNvPicPr/>
                      <p:nvPr/>
                    </p:nvPicPr>
                    <p:blipFill>
                      <a:blip r:embed="rId4"/>
                      <a:stretch>
                        <a:fillRect/>
                      </a:stretch>
                    </p:blipFill>
                    <p:spPr>
                      <a:xfrm>
                        <a:off x="762000" y="3352800"/>
                        <a:ext cx="3962400" cy="1295400"/>
                      </a:xfrm>
                      <a:prstGeom prst="rect">
                        <a:avLst/>
                      </a:prstGeom>
                    </p:spPr>
                  </p:pic>
                </p:oleObj>
              </mc:Fallback>
            </mc:AlternateContent>
          </a:graphicData>
        </a:graphic>
      </p:graphicFrame>
      <p:sp>
        <p:nvSpPr>
          <p:cNvPr id="4" name="Content Placeholder 4"/>
          <p:cNvSpPr>
            <a:spLocks noGrp="1"/>
          </p:cNvSpPr>
          <p:nvPr>
            <p:ph idx="13"/>
          </p:nvPr>
        </p:nvSpPr>
        <p:spPr>
          <a:xfrm>
            <a:off x="457200" y="4749165"/>
            <a:ext cx="8229600" cy="737235"/>
          </a:xfrm>
        </p:spPr>
        <p:txBody>
          <a:bodyPr/>
          <a:lstStyle/>
          <a:p>
            <a:pPr lvl="0"/>
            <a:r>
              <a:rPr lang="en-US" sz="2000" dirty="0">
                <a:solidFill>
                  <a:prstClr val="black"/>
                </a:solidFill>
              </a:rPr>
              <a:t>The function </a:t>
            </a:r>
            <a:r>
              <a:rPr lang="en-US" sz="2000" i="1" dirty="0">
                <a:solidFill>
                  <a:prstClr val="black"/>
                </a:solidFill>
              </a:rPr>
              <a:t>p</a:t>
            </a:r>
            <a:r>
              <a:rPr lang="en-US" sz="2000" dirty="0">
                <a:solidFill>
                  <a:prstClr val="black"/>
                </a:solidFill>
              </a:rPr>
              <a:t> from the set of all outcomes of the sample space </a:t>
            </a:r>
            <a:r>
              <a:rPr lang="en-US" sz="2000" i="1" dirty="0">
                <a:solidFill>
                  <a:prstClr val="black"/>
                </a:solidFill>
              </a:rPr>
              <a:t>S</a:t>
            </a:r>
            <a:r>
              <a:rPr lang="en-US" sz="2000" dirty="0">
                <a:solidFill>
                  <a:prstClr val="black"/>
                </a:solidFill>
              </a:rPr>
              <a:t> is called a </a:t>
            </a:r>
            <a:r>
              <a:rPr lang="en-US" sz="2000" i="1" dirty="0">
                <a:solidFill>
                  <a:prstClr val="black"/>
                </a:solidFill>
              </a:rPr>
              <a:t>probability distribution</a:t>
            </a:r>
            <a:r>
              <a:rPr lang="en-US" sz="2000" dirty="0">
                <a:solidFill>
                  <a:prstClr val="black"/>
                </a:solidFill>
              </a:rPr>
              <a:t>.</a:t>
            </a:r>
            <a:endParaRPr lang="en-US" sz="2000" i="1" dirty="0">
              <a:solidFill>
                <a:prstClr val="black"/>
              </a:solidFill>
            </a:endParaRPr>
          </a:p>
        </p:txBody>
      </p:sp>
    </p:spTree>
    <p:extLst>
      <p:ext uri="{BB962C8B-B14F-4D97-AF65-F5344CB8AC3E}">
        <p14:creationId xmlns:p14="http://schemas.microsoft.com/office/powerpoint/2010/main" val="1051392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r>
              <a:rPr lang="en-US" sz="1500" dirty="0"/>
              <a:t> 2</a:t>
            </a:r>
          </a:p>
        </p:txBody>
      </p:sp>
      <p:sp>
        <p:nvSpPr>
          <p:cNvPr id="3" name="Content Placeholder 2"/>
          <p:cNvSpPr>
            <a:spLocks noGrp="1"/>
          </p:cNvSpPr>
          <p:nvPr>
            <p:ph idx="1"/>
          </p:nvPr>
        </p:nvSpPr>
        <p:spPr>
          <a:xfrm>
            <a:off x="457200" y="1295400"/>
            <a:ext cx="8046720" cy="5257800"/>
          </a:xfrm>
        </p:spPr>
        <p:txBody>
          <a:bodyPr/>
          <a:lstStyle/>
          <a:p>
            <a:r>
              <a:rPr lang="en-US" sz="2600" b="1" dirty="0"/>
              <a:t>Example</a:t>
            </a:r>
            <a:r>
              <a:rPr lang="en-US" sz="2600" dirty="0"/>
              <a:t>: What probabilities should we assign to the outcomes </a:t>
            </a:r>
            <a:r>
              <a:rPr lang="en-US" sz="2600" i="1" dirty="0"/>
              <a:t>H</a:t>
            </a:r>
            <a:r>
              <a:rPr lang="en-US" sz="2600" dirty="0"/>
              <a:t>(heads) and </a:t>
            </a:r>
            <a:r>
              <a:rPr lang="en-US" sz="2600" i="1" dirty="0"/>
              <a:t>T</a:t>
            </a:r>
            <a:r>
              <a:rPr lang="en-US" sz="2600" dirty="0"/>
              <a:t> (tails) when a fair coin is flipped? What probabilities should be assigned to these outcomes when the coin is biased so that heads comes up twice as often as tails?</a:t>
            </a:r>
          </a:p>
          <a:p>
            <a:pPr>
              <a:spcBef>
                <a:spcPts val="600"/>
              </a:spcBef>
            </a:pPr>
            <a:r>
              <a:rPr lang="en-US" sz="2600" b="1" dirty="0"/>
              <a:t>Solution</a:t>
            </a:r>
            <a:r>
              <a:rPr lang="en-US" sz="2600" dirty="0"/>
              <a:t>: For a fair coin, we have</a:t>
            </a:r>
            <a:r>
              <a:rPr lang="en-US" sz="2600" i="1" dirty="0"/>
              <a:t> p</a:t>
            </a:r>
            <a:r>
              <a:rPr lang="en-US" sz="2600" dirty="0"/>
              <a:t>(</a:t>
            </a:r>
            <a:r>
              <a:rPr lang="en-US" sz="2600" i="1" dirty="0"/>
              <a:t>H</a:t>
            </a:r>
            <a:r>
              <a:rPr lang="en-US" sz="2600" dirty="0"/>
              <a:t>) = </a:t>
            </a:r>
            <a:r>
              <a:rPr lang="en-US" sz="2600" i="1" dirty="0"/>
              <a:t>p</a:t>
            </a:r>
            <a:r>
              <a:rPr lang="en-US" sz="2600" dirty="0"/>
              <a:t>(</a:t>
            </a:r>
            <a:r>
              <a:rPr lang="en-US" sz="2600" i="1" dirty="0"/>
              <a:t>T</a:t>
            </a:r>
            <a:r>
              <a:rPr lang="en-US" sz="2600" dirty="0"/>
              <a:t>) = </a:t>
            </a:r>
            <a:r>
              <a:rPr lang="en-US" sz="2600" dirty="0">
                <a:ea typeface="Cambria Math" pitchFamily="18" charset="0"/>
              </a:rPr>
              <a:t>½.</a:t>
            </a:r>
            <a:endParaRPr lang="en-US" sz="2600" dirty="0"/>
          </a:p>
          <a:p>
            <a:pPr>
              <a:spcBef>
                <a:spcPts val="600"/>
              </a:spcBef>
            </a:pPr>
            <a:r>
              <a:rPr lang="en-US" sz="2600" dirty="0"/>
              <a:t>For a biased coin, we have </a:t>
            </a:r>
            <a:r>
              <a:rPr lang="en-US" sz="2600" i="1" dirty="0"/>
              <a:t>p</a:t>
            </a:r>
            <a:r>
              <a:rPr lang="en-US" sz="2600" dirty="0"/>
              <a:t>(</a:t>
            </a:r>
            <a:r>
              <a:rPr lang="en-US" sz="2600" i="1" dirty="0"/>
              <a:t>H</a:t>
            </a:r>
            <a:r>
              <a:rPr lang="en-US" sz="2600" dirty="0"/>
              <a:t>) = </a:t>
            </a:r>
            <a:r>
              <a:rPr lang="en-US" sz="2600" dirty="0">
                <a:ea typeface="Cambria Math" pitchFamily="18" charset="0"/>
              </a:rPr>
              <a:t>2</a:t>
            </a:r>
            <a:r>
              <a:rPr lang="en-US" sz="2600" i="1" dirty="0"/>
              <a:t>p</a:t>
            </a:r>
            <a:r>
              <a:rPr lang="en-US" sz="2600" dirty="0"/>
              <a:t>(</a:t>
            </a:r>
            <a:r>
              <a:rPr lang="en-US" sz="2600" i="1" dirty="0"/>
              <a:t>T</a:t>
            </a:r>
            <a:r>
              <a:rPr lang="en-US" sz="2600" dirty="0"/>
              <a:t>).</a:t>
            </a:r>
          </a:p>
          <a:p>
            <a:pPr>
              <a:spcBef>
                <a:spcPts val="600"/>
              </a:spcBef>
            </a:pPr>
            <a:r>
              <a:rPr lang="en-US" sz="2600" dirty="0"/>
              <a:t>Because </a:t>
            </a:r>
            <a:r>
              <a:rPr lang="en-US" sz="2600" i="1" dirty="0"/>
              <a:t>p</a:t>
            </a:r>
            <a:r>
              <a:rPr lang="en-US" sz="2600" dirty="0"/>
              <a:t>(</a:t>
            </a:r>
            <a:r>
              <a:rPr lang="en-US" sz="2600" i="1" dirty="0"/>
              <a:t>H</a:t>
            </a:r>
            <a:r>
              <a:rPr lang="en-US" sz="2600" dirty="0"/>
              <a:t>) + </a:t>
            </a:r>
            <a:r>
              <a:rPr lang="en-US" sz="2600" i="1" dirty="0"/>
              <a:t>p</a:t>
            </a:r>
            <a:r>
              <a:rPr lang="en-US" sz="2600" dirty="0"/>
              <a:t>(</a:t>
            </a:r>
            <a:r>
              <a:rPr lang="en-US" sz="2600" i="1" dirty="0"/>
              <a:t>T</a:t>
            </a:r>
            <a:r>
              <a:rPr lang="en-US" sz="2600" dirty="0"/>
              <a:t>) = </a:t>
            </a:r>
            <a:r>
              <a:rPr lang="en-US" sz="2600" dirty="0">
                <a:ea typeface="Cambria Math" pitchFamily="18" charset="0"/>
              </a:rPr>
              <a:t>1</a:t>
            </a:r>
            <a:r>
              <a:rPr lang="en-US" sz="2600" dirty="0"/>
              <a:t>, it follows that</a:t>
            </a:r>
          </a:p>
          <a:p>
            <a:pPr>
              <a:spcBef>
                <a:spcPts val="600"/>
              </a:spcBef>
            </a:pPr>
            <a:r>
              <a:rPr lang="en-US" sz="2600" dirty="0">
                <a:ea typeface="Cambria Math" pitchFamily="18" charset="0"/>
              </a:rPr>
              <a:t>		2</a:t>
            </a:r>
            <a:r>
              <a:rPr lang="en-US" sz="2600" i="1" dirty="0"/>
              <a:t>p</a:t>
            </a:r>
            <a:r>
              <a:rPr lang="en-US" sz="2600" dirty="0"/>
              <a:t>(</a:t>
            </a:r>
            <a:r>
              <a:rPr lang="en-US" sz="2600" i="1" dirty="0"/>
              <a:t>T</a:t>
            </a:r>
            <a:r>
              <a:rPr lang="en-US" sz="2600" dirty="0"/>
              <a:t>) + </a:t>
            </a:r>
            <a:r>
              <a:rPr lang="en-US" sz="2600" i="1" dirty="0"/>
              <a:t>p</a:t>
            </a:r>
            <a:r>
              <a:rPr lang="en-US" sz="2600" dirty="0"/>
              <a:t>(</a:t>
            </a:r>
            <a:r>
              <a:rPr lang="en-US" sz="2600" i="1" dirty="0"/>
              <a:t>T</a:t>
            </a:r>
            <a:r>
              <a:rPr lang="en-US" sz="2600" dirty="0"/>
              <a:t>) =</a:t>
            </a:r>
            <a:r>
              <a:rPr lang="en-US" sz="2600" dirty="0">
                <a:ea typeface="Cambria Math" pitchFamily="18" charset="0"/>
              </a:rPr>
              <a:t> 3</a:t>
            </a:r>
            <a:r>
              <a:rPr lang="en-US" sz="2600" i="1" dirty="0"/>
              <a:t>p</a:t>
            </a:r>
            <a:r>
              <a:rPr lang="en-US" sz="2600" dirty="0"/>
              <a:t>(</a:t>
            </a:r>
            <a:r>
              <a:rPr lang="en-US" sz="2600" i="1" dirty="0"/>
              <a:t>T</a:t>
            </a:r>
            <a:r>
              <a:rPr lang="en-US" sz="2600" dirty="0"/>
              <a:t>) = </a:t>
            </a:r>
            <a:r>
              <a:rPr lang="en-US" sz="2600" dirty="0">
                <a:ea typeface="Cambria Math" pitchFamily="18" charset="0"/>
              </a:rPr>
              <a:t>1</a:t>
            </a:r>
            <a:r>
              <a:rPr lang="en-US" sz="2600" dirty="0"/>
              <a:t>.</a:t>
            </a:r>
          </a:p>
          <a:p>
            <a:pPr>
              <a:spcBef>
                <a:spcPts val="600"/>
              </a:spcBef>
            </a:pPr>
            <a:r>
              <a:rPr lang="en-US" sz="2600" dirty="0"/>
              <a:t>Hence, </a:t>
            </a:r>
            <a:r>
              <a:rPr lang="en-US" sz="2600" i="1" dirty="0"/>
              <a:t>p</a:t>
            </a:r>
            <a:r>
              <a:rPr lang="en-US" sz="2600" dirty="0"/>
              <a:t>(</a:t>
            </a:r>
            <a:r>
              <a:rPr lang="en-US" sz="2600" i="1" dirty="0"/>
              <a:t>T</a:t>
            </a:r>
            <a:r>
              <a:rPr lang="en-US" sz="2600" dirty="0"/>
              <a:t>) = </a:t>
            </a:r>
            <a:r>
              <a:rPr lang="en-US" sz="2600" dirty="0">
                <a:ea typeface="Cambria Math" pitchFamily="18" charset="0"/>
              </a:rPr>
              <a:t>1/3 and </a:t>
            </a:r>
            <a:r>
              <a:rPr lang="en-US" sz="2600" i="1" dirty="0"/>
              <a:t>p</a:t>
            </a:r>
            <a:r>
              <a:rPr lang="en-US" sz="2600" dirty="0"/>
              <a:t>(</a:t>
            </a:r>
            <a:r>
              <a:rPr lang="en-US" sz="2600" i="1" dirty="0"/>
              <a:t>H</a:t>
            </a:r>
            <a:r>
              <a:rPr lang="en-US" sz="2600" dirty="0"/>
              <a:t>) = </a:t>
            </a:r>
            <a:r>
              <a:rPr lang="en-US" sz="2600" dirty="0">
                <a:ea typeface="Cambria Math" pitchFamily="18" charset="0"/>
              </a:rPr>
              <a:t>2/3</a:t>
            </a:r>
            <a:r>
              <a:rPr lang="en-US" sz="2600" dirty="0"/>
              <a:t>.</a:t>
            </a:r>
            <a:r>
              <a:rPr lang="en-US" sz="2600" dirty="0">
                <a:ea typeface="Cambria Math" pitchFamily="18" charset="0"/>
              </a:rPr>
              <a:t>  </a:t>
            </a:r>
            <a:endParaRPr lang="en-US" sz="2600" i="1" dirty="0"/>
          </a:p>
        </p:txBody>
      </p:sp>
    </p:spTree>
    <p:extLst>
      <p:ext uri="{BB962C8B-B14F-4D97-AF65-F5344CB8AC3E}">
        <p14:creationId xmlns:p14="http://schemas.microsoft.com/office/powerpoint/2010/main" val="318224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Distribution</a:t>
            </a:r>
          </a:p>
        </p:txBody>
      </p:sp>
      <p:sp>
        <p:nvSpPr>
          <p:cNvPr id="5" name="Content Placeholder 2"/>
          <p:cNvSpPr>
            <a:spLocks noGrp="1"/>
          </p:cNvSpPr>
          <p:nvPr>
            <p:ph idx="1"/>
          </p:nvPr>
        </p:nvSpPr>
        <p:spPr>
          <a:xfrm>
            <a:off x="457200" y="1295400"/>
            <a:ext cx="8229600" cy="4191000"/>
          </a:xfrm>
        </p:spPr>
        <p:txBody>
          <a:bodyPr/>
          <a:lstStyle/>
          <a:p>
            <a:r>
              <a:rPr lang="en-US" b="1" dirty="0"/>
              <a:t>Definition</a:t>
            </a:r>
            <a:r>
              <a:rPr lang="en-US" dirty="0"/>
              <a:t>: Suppose that </a:t>
            </a:r>
            <a:r>
              <a:rPr lang="en-US" i="1" dirty="0"/>
              <a:t>S</a:t>
            </a:r>
            <a:r>
              <a:rPr lang="en-US" dirty="0"/>
              <a:t> is a set with </a:t>
            </a:r>
            <a:r>
              <a:rPr lang="en-US" i="1" dirty="0"/>
              <a:t>n</a:t>
            </a:r>
            <a:r>
              <a:rPr lang="en-US" dirty="0"/>
              <a:t> elements. The </a:t>
            </a:r>
            <a:r>
              <a:rPr lang="en-US" i="1" dirty="0"/>
              <a:t>uniform distribution </a:t>
            </a:r>
            <a:r>
              <a:rPr lang="en-US" dirty="0"/>
              <a:t>assigns the probability </a:t>
            </a:r>
            <a:r>
              <a:rPr lang="en-US" dirty="0">
                <a:ea typeface="Cambria Math" pitchFamily="18" charset="0"/>
              </a:rPr>
              <a:t>1</a:t>
            </a:r>
            <a:r>
              <a:rPr lang="en-US" i="1" dirty="0"/>
              <a:t>/n</a:t>
            </a:r>
            <a:r>
              <a:rPr lang="en-US" dirty="0"/>
              <a:t> to each element of </a:t>
            </a:r>
            <a:r>
              <a:rPr lang="en-US" i="1" dirty="0"/>
              <a:t>S</a:t>
            </a:r>
            <a:r>
              <a:rPr lang="en-US" dirty="0"/>
              <a:t>. (Note that we could have used Laplace’s definition here.)</a:t>
            </a:r>
          </a:p>
          <a:p>
            <a:r>
              <a:rPr lang="en-US" b="1" dirty="0"/>
              <a:t>Example</a:t>
            </a:r>
            <a:r>
              <a:rPr lang="en-US" dirty="0"/>
              <a:t>: Consider again the coin flipping example, but with a fair coin.</a:t>
            </a:r>
            <a:br>
              <a:rPr lang="en-US" dirty="0"/>
            </a:br>
            <a:r>
              <a:rPr lang="en-US" dirty="0"/>
              <a:t>Now </a:t>
            </a:r>
            <a:r>
              <a:rPr lang="en-US" i="1" dirty="0"/>
              <a:t>p</a:t>
            </a:r>
            <a:r>
              <a:rPr lang="en-US" dirty="0"/>
              <a:t>(</a:t>
            </a:r>
            <a:r>
              <a:rPr lang="en-US" i="1" dirty="0"/>
              <a:t>H</a:t>
            </a:r>
            <a:r>
              <a:rPr lang="en-US" dirty="0"/>
              <a:t>) = </a:t>
            </a:r>
            <a:r>
              <a:rPr lang="en-US" i="1" dirty="0"/>
              <a:t>p</a:t>
            </a:r>
            <a:r>
              <a:rPr lang="en-US" dirty="0"/>
              <a:t>(</a:t>
            </a:r>
            <a:r>
              <a:rPr lang="en-US" i="1" dirty="0"/>
              <a:t>T</a:t>
            </a:r>
            <a:r>
              <a:rPr lang="en-US" dirty="0"/>
              <a:t>) = </a:t>
            </a:r>
            <a:r>
              <a:rPr lang="en-US" dirty="0">
                <a:ea typeface="Cambria Math" pitchFamily="18" charset="0"/>
              </a:rPr>
              <a:t>1/2</a:t>
            </a:r>
            <a:r>
              <a:rPr lang="en-US" dirty="0"/>
              <a:t>.</a:t>
            </a:r>
          </a:p>
        </p:txBody>
      </p:sp>
    </p:spTree>
    <p:extLst>
      <p:ext uri="{BB962C8B-B14F-4D97-AF65-F5344CB8AC3E}">
        <p14:creationId xmlns:p14="http://schemas.microsoft.com/office/powerpoint/2010/main" val="318065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a:spcBef>
                <a:spcPts val="600"/>
              </a:spcBef>
            </a:pPr>
            <a:r>
              <a:rPr lang="en-US" sz="2800" dirty="0"/>
              <a:t>Introduction to Discrete Probability</a:t>
            </a:r>
          </a:p>
          <a:p>
            <a:pPr>
              <a:spcBef>
                <a:spcPts val="600"/>
              </a:spcBef>
            </a:pPr>
            <a:r>
              <a:rPr lang="en-US" sz="2800" dirty="0"/>
              <a:t>Probability Theory</a:t>
            </a:r>
          </a:p>
          <a:p>
            <a:pPr>
              <a:spcBef>
                <a:spcPts val="600"/>
              </a:spcBef>
            </a:pPr>
            <a:r>
              <a:rPr lang="en-US" sz="2800" dirty="0"/>
              <a:t>Bayes’ Theorem</a:t>
            </a:r>
          </a:p>
          <a:p>
            <a:pPr>
              <a:spcBef>
                <a:spcPts val="600"/>
              </a:spcBef>
            </a:pPr>
            <a:r>
              <a:rPr lang="en-US" sz="2800" dirty="0"/>
              <a:t>Expected Value and Variance</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r>
              <a:rPr lang="en-US" sz="1500" dirty="0"/>
              <a:t> 2</a:t>
            </a:r>
          </a:p>
        </p:txBody>
      </p:sp>
      <p:sp>
        <p:nvSpPr>
          <p:cNvPr id="3" name="Content Placeholder 2"/>
          <p:cNvSpPr>
            <a:spLocks noGrp="1"/>
          </p:cNvSpPr>
          <p:nvPr>
            <p:ph idx="1"/>
          </p:nvPr>
        </p:nvSpPr>
        <p:spPr>
          <a:xfrm>
            <a:off x="457200" y="1295400"/>
            <a:ext cx="8229600" cy="990600"/>
          </a:xfrm>
        </p:spPr>
        <p:txBody>
          <a:bodyPr/>
          <a:lstStyle/>
          <a:p>
            <a:r>
              <a:rPr lang="en-US" sz="2800" b="1" dirty="0"/>
              <a:t>Definition</a:t>
            </a:r>
            <a:r>
              <a:rPr lang="en-US" sz="2800" dirty="0"/>
              <a:t>: The probability of the event </a:t>
            </a:r>
            <a:r>
              <a:rPr lang="en-US" sz="2800" i="1" dirty="0"/>
              <a:t>E</a:t>
            </a:r>
            <a:r>
              <a:rPr lang="en-US" sz="2800" dirty="0"/>
              <a:t> is the sum of the probabilities of the outcomes in </a:t>
            </a:r>
            <a:r>
              <a:rPr lang="en-US" sz="2800" i="1" dirty="0"/>
              <a:t>E</a:t>
            </a:r>
            <a:r>
              <a:rPr lang="en-US" sz="2800" dirty="0"/>
              <a:t>.</a:t>
            </a:r>
          </a:p>
        </p:txBody>
      </p:sp>
      <p:graphicFrame>
        <p:nvGraphicFramePr>
          <p:cNvPr id="8" name="Object 3"/>
          <p:cNvGraphicFramePr>
            <a:graphicFrameLocks noChangeAspect="1"/>
          </p:cNvGraphicFramePr>
          <p:nvPr>
            <p:extLst>
              <p:ext uri="{D42A27DB-BD31-4B8C-83A1-F6EECF244321}">
                <p14:modId xmlns:p14="http://schemas.microsoft.com/office/powerpoint/2010/main" val="667944504"/>
              </p:ext>
            </p:extLst>
          </p:nvPr>
        </p:nvGraphicFramePr>
        <p:xfrm>
          <a:off x="2120900" y="2590800"/>
          <a:ext cx="2507400" cy="888300"/>
        </p:xfrm>
        <a:graphic>
          <a:graphicData uri="http://schemas.openxmlformats.org/presentationml/2006/ole">
            <mc:AlternateContent xmlns:mc="http://schemas.openxmlformats.org/markup-compatibility/2006">
              <mc:Choice xmlns:v="urn:schemas-microsoft-com:vml" Requires="v">
                <p:oleObj spid="_x0000_s6349" name="Equation" r:id="rId3" imgW="1002960" imgH="355320" progId="Equation.DSMT4">
                  <p:embed/>
                </p:oleObj>
              </mc:Choice>
              <mc:Fallback>
                <p:oleObj name="Equation" r:id="rId3" imgW="1002960" imgH="355320" progId="Equation.DSMT4">
                  <p:embed/>
                  <p:pic>
                    <p:nvPicPr>
                      <p:cNvPr id="8" name="Object 3"/>
                      <p:cNvPicPr/>
                      <p:nvPr/>
                    </p:nvPicPr>
                    <p:blipFill>
                      <a:blip r:embed="rId4"/>
                      <a:stretch>
                        <a:fillRect/>
                      </a:stretch>
                    </p:blipFill>
                    <p:spPr>
                      <a:xfrm>
                        <a:off x="2120900" y="2590800"/>
                        <a:ext cx="2507400" cy="888300"/>
                      </a:xfrm>
                      <a:prstGeom prst="rect">
                        <a:avLst/>
                      </a:prstGeom>
                    </p:spPr>
                  </p:pic>
                </p:oleObj>
              </mc:Fallback>
            </mc:AlternateContent>
          </a:graphicData>
        </a:graphic>
      </p:graphicFrame>
      <p:sp>
        <p:nvSpPr>
          <p:cNvPr id="5" name="Content Placeholder 4"/>
          <p:cNvSpPr>
            <a:spLocks noGrp="1"/>
          </p:cNvSpPr>
          <p:nvPr>
            <p:ph idx="13"/>
          </p:nvPr>
        </p:nvSpPr>
        <p:spPr>
          <a:xfrm>
            <a:off x="457200" y="3886200"/>
            <a:ext cx="8229600" cy="990600"/>
          </a:xfrm>
        </p:spPr>
        <p:txBody>
          <a:bodyPr/>
          <a:lstStyle/>
          <a:p>
            <a:pPr lvl="0"/>
            <a:r>
              <a:rPr lang="en-US" sz="2800" dirty="0">
                <a:solidFill>
                  <a:prstClr val="black"/>
                </a:solidFill>
              </a:rPr>
              <a:t>Note that now no assumption is being made about the distribution.</a:t>
            </a:r>
          </a:p>
        </p:txBody>
      </p:sp>
    </p:spTree>
    <p:extLst>
      <p:ext uri="{BB962C8B-B14F-4D97-AF65-F5344CB8AC3E}">
        <p14:creationId xmlns:p14="http://schemas.microsoft.com/office/powerpoint/2010/main" val="75652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95400"/>
            <a:ext cx="8229600" cy="5105400"/>
          </a:xfrm>
        </p:spPr>
        <p:txBody>
          <a:bodyPr/>
          <a:lstStyle/>
          <a:p>
            <a:r>
              <a:rPr lang="en-US" sz="2800" b="1" dirty="0"/>
              <a:t>Example</a:t>
            </a:r>
            <a:r>
              <a:rPr lang="en-US" sz="2800" dirty="0"/>
              <a:t>: Suppose that a die is biased so that </a:t>
            </a:r>
            <a:r>
              <a:rPr lang="en-US" sz="2800" dirty="0">
                <a:ea typeface="Cambria Math" pitchFamily="18" charset="0"/>
              </a:rPr>
              <a:t>3 </a:t>
            </a:r>
            <a:r>
              <a:rPr lang="en-US" sz="2800" dirty="0"/>
              <a:t>appears twice as often as each other number, but that the other five outcomes are equally likely. What is the probability that an odd number appears when we roll this die?</a:t>
            </a:r>
          </a:p>
          <a:p>
            <a:r>
              <a:rPr lang="en-US" sz="2800" b="1" dirty="0"/>
              <a:t>Solution</a:t>
            </a:r>
            <a:r>
              <a:rPr lang="en-US" sz="2800" dirty="0"/>
              <a:t>: We want the probability of the event                   </a:t>
            </a:r>
            <a:r>
              <a:rPr lang="en-US" sz="2800" i="1" dirty="0"/>
              <a:t>E</a:t>
            </a:r>
            <a:r>
              <a:rPr lang="en-US" sz="2800" dirty="0"/>
              <a:t> = {</a:t>
            </a:r>
            <a:r>
              <a:rPr lang="en-US" sz="2800" dirty="0">
                <a:ea typeface="Cambria Math" pitchFamily="18" charset="0"/>
              </a:rPr>
              <a:t>1</a:t>
            </a:r>
            <a:r>
              <a:rPr lang="en-US" sz="2800" dirty="0"/>
              <a:t>,</a:t>
            </a:r>
            <a:r>
              <a:rPr lang="en-US" sz="2800" dirty="0">
                <a:ea typeface="Cambria Math" pitchFamily="18" charset="0"/>
              </a:rPr>
              <a:t>3</a:t>
            </a:r>
            <a:r>
              <a:rPr lang="en-US" sz="2800" dirty="0"/>
              <a:t>,</a:t>
            </a:r>
            <a:r>
              <a:rPr lang="en-US" sz="2800" dirty="0">
                <a:ea typeface="Cambria Math" pitchFamily="18" charset="0"/>
              </a:rPr>
              <a:t>5</a:t>
            </a:r>
            <a:r>
              <a:rPr lang="en-US" sz="2800" dirty="0"/>
              <a:t>}. We have </a:t>
            </a:r>
            <a:r>
              <a:rPr lang="en-US" sz="2800" i="1" dirty="0"/>
              <a:t>p</a:t>
            </a:r>
            <a:r>
              <a:rPr lang="en-US" sz="2800" dirty="0"/>
              <a:t>(</a:t>
            </a:r>
            <a:r>
              <a:rPr lang="en-US" sz="2800" dirty="0">
                <a:ea typeface="Cambria Math" pitchFamily="18" charset="0"/>
              </a:rPr>
              <a:t>3) =</a:t>
            </a:r>
            <a:r>
              <a:rPr lang="en-US" sz="2800" dirty="0"/>
              <a:t> </a:t>
            </a:r>
            <a:r>
              <a:rPr lang="en-US" sz="2800" dirty="0">
                <a:ea typeface="Cambria Math" pitchFamily="18" charset="0"/>
              </a:rPr>
              <a:t>2/7 and</a:t>
            </a:r>
            <a:endParaRPr lang="en-US" sz="2800" dirty="0"/>
          </a:p>
          <a:p>
            <a:r>
              <a:rPr lang="en-US" sz="2800" i="1" dirty="0"/>
              <a:t>	p</a:t>
            </a:r>
            <a:r>
              <a:rPr lang="en-US" sz="2800" dirty="0"/>
              <a:t>(</a:t>
            </a:r>
            <a:r>
              <a:rPr lang="en-US" sz="2800" dirty="0">
                <a:ea typeface="Cambria Math" pitchFamily="18" charset="0"/>
              </a:rPr>
              <a:t>1) =</a:t>
            </a:r>
            <a:r>
              <a:rPr lang="en-US" sz="2800" dirty="0"/>
              <a:t> </a:t>
            </a:r>
            <a:r>
              <a:rPr lang="en-US" sz="2800" i="1" dirty="0"/>
              <a:t>p</a:t>
            </a:r>
            <a:r>
              <a:rPr lang="en-US" sz="2800" dirty="0"/>
              <a:t>(</a:t>
            </a:r>
            <a:r>
              <a:rPr lang="en-US" sz="2800" dirty="0">
                <a:ea typeface="Cambria Math" pitchFamily="18" charset="0"/>
              </a:rPr>
              <a:t>2) =</a:t>
            </a:r>
            <a:r>
              <a:rPr lang="en-US" sz="2800" dirty="0"/>
              <a:t> </a:t>
            </a:r>
            <a:r>
              <a:rPr lang="en-US" sz="2800" i="1" dirty="0"/>
              <a:t>p</a:t>
            </a:r>
            <a:r>
              <a:rPr lang="en-US" sz="2800" dirty="0"/>
              <a:t>(</a:t>
            </a:r>
            <a:r>
              <a:rPr lang="en-US" sz="2800" dirty="0">
                <a:ea typeface="Cambria Math" pitchFamily="18" charset="0"/>
              </a:rPr>
              <a:t>4) =</a:t>
            </a:r>
            <a:r>
              <a:rPr lang="en-US" sz="2800" dirty="0"/>
              <a:t> </a:t>
            </a:r>
            <a:r>
              <a:rPr lang="en-US" sz="2800" i="1" dirty="0"/>
              <a:t>p</a:t>
            </a:r>
            <a:r>
              <a:rPr lang="en-US" sz="2800" dirty="0"/>
              <a:t>(</a:t>
            </a:r>
            <a:r>
              <a:rPr lang="en-US" sz="2800" dirty="0">
                <a:ea typeface="Cambria Math" pitchFamily="18" charset="0"/>
              </a:rPr>
              <a:t>5) =</a:t>
            </a:r>
            <a:r>
              <a:rPr lang="en-US" sz="2800" dirty="0"/>
              <a:t> </a:t>
            </a:r>
            <a:r>
              <a:rPr lang="en-US" sz="2800" i="1" dirty="0"/>
              <a:t>p</a:t>
            </a:r>
            <a:r>
              <a:rPr lang="en-US" sz="2800" dirty="0"/>
              <a:t>(</a:t>
            </a:r>
            <a:r>
              <a:rPr lang="en-US" sz="2800" dirty="0">
                <a:ea typeface="Cambria Math" pitchFamily="18" charset="0"/>
              </a:rPr>
              <a:t>6) =</a:t>
            </a:r>
            <a:r>
              <a:rPr lang="en-US" sz="2800" dirty="0"/>
              <a:t> </a:t>
            </a:r>
            <a:r>
              <a:rPr lang="en-US" sz="2800" dirty="0">
                <a:ea typeface="Cambria Math" pitchFamily="18" charset="0"/>
              </a:rPr>
              <a:t>1/7.</a:t>
            </a:r>
          </a:p>
          <a:p>
            <a:r>
              <a:rPr lang="en-US" sz="2800" dirty="0">
                <a:ea typeface="Cambria Math" pitchFamily="18" charset="0"/>
              </a:rPr>
              <a:t>	Hence, </a:t>
            </a:r>
            <a:r>
              <a:rPr lang="en-US" sz="2800" i="1" dirty="0">
                <a:ea typeface="Cambria Math" pitchFamily="18" charset="0"/>
              </a:rPr>
              <a:t>p</a:t>
            </a:r>
            <a:r>
              <a:rPr lang="en-US" sz="2800" dirty="0">
                <a:ea typeface="Cambria Math" pitchFamily="18" charset="0"/>
              </a:rPr>
              <a:t>(</a:t>
            </a:r>
            <a:r>
              <a:rPr lang="en-US" sz="2800" i="1" dirty="0">
                <a:ea typeface="Cambria Math" pitchFamily="18" charset="0"/>
              </a:rPr>
              <a:t>E</a:t>
            </a:r>
            <a:r>
              <a:rPr lang="en-US" sz="2800" dirty="0">
                <a:ea typeface="Cambria Math" pitchFamily="18" charset="0"/>
              </a:rPr>
              <a:t>) =</a:t>
            </a:r>
            <a:r>
              <a:rPr lang="en-US" sz="2800" dirty="0"/>
              <a:t> </a:t>
            </a:r>
            <a:r>
              <a:rPr lang="en-US" sz="2800" i="1" dirty="0"/>
              <a:t>p</a:t>
            </a:r>
            <a:r>
              <a:rPr lang="en-US" sz="2800" dirty="0"/>
              <a:t>(</a:t>
            </a:r>
            <a:r>
              <a:rPr lang="en-US" sz="2800" dirty="0">
                <a:ea typeface="Cambria Math" pitchFamily="18" charset="0"/>
              </a:rPr>
              <a:t>1) +</a:t>
            </a:r>
            <a:r>
              <a:rPr lang="en-US" sz="2800" dirty="0"/>
              <a:t> </a:t>
            </a:r>
            <a:r>
              <a:rPr lang="en-US" sz="2800" i="1" dirty="0"/>
              <a:t>p</a:t>
            </a:r>
            <a:r>
              <a:rPr lang="en-US" sz="2800" dirty="0"/>
              <a:t>(</a:t>
            </a:r>
            <a:r>
              <a:rPr lang="en-US" sz="2800" dirty="0">
                <a:ea typeface="Cambria Math" pitchFamily="18" charset="0"/>
              </a:rPr>
              <a:t>3) +</a:t>
            </a:r>
            <a:r>
              <a:rPr lang="en-US" sz="2800" dirty="0"/>
              <a:t> </a:t>
            </a:r>
            <a:r>
              <a:rPr lang="en-US" sz="2800" i="1" dirty="0"/>
              <a:t>p</a:t>
            </a:r>
            <a:r>
              <a:rPr lang="en-US" sz="2800" dirty="0"/>
              <a:t>(</a:t>
            </a:r>
            <a:r>
              <a:rPr lang="en-US" sz="2800" dirty="0">
                <a:ea typeface="Cambria Math" pitchFamily="18" charset="0"/>
              </a:rPr>
              <a:t>5) =</a:t>
            </a:r>
            <a:endParaRPr lang="en-US" sz="2800" dirty="0"/>
          </a:p>
          <a:p>
            <a:r>
              <a:rPr lang="en-US" sz="2800" dirty="0">
                <a:ea typeface="Cambria Math" pitchFamily="18" charset="0"/>
              </a:rPr>
              <a:t>						1/7 + 2/7 + 1/7 = 4/7.</a:t>
            </a:r>
            <a:endParaRPr lang="en-US" sz="2800" dirty="0"/>
          </a:p>
        </p:txBody>
      </p:sp>
    </p:spTree>
    <p:extLst>
      <p:ext uri="{BB962C8B-B14F-4D97-AF65-F5344CB8AC3E}">
        <p14:creationId xmlns:p14="http://schemas.microsoft.com/office/powerpoint/2010/main" val="265554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 of Complements and Unions  of Events</a:t>
            </a:r>
            <a:endParaRPr lang="en-IN" dirty="0"/>
          </a:p>
        </p:txBody>
      </p:sp>
      <p:sp>
        <p:nvSpPr>
          <p:cNvPr id="3" name="Content Placeholder 2"/>
          <p:cNvSpPr>
            <a:spLocks noGrp="1"/>
          </p:cNvSpPr>
          <p:nvPr>
            <p:ph idx="1"/>
          </p:nvPr>
        </p:nvSpPr>
        <p:spPr>
          <a:xfrm>
            <a:off x="457200" y="1295400"/>
            <a:ext cx="2362200" cy="504000"/>
          </a:xfrm>
        </p:spPr>
        <p:txBody>
          <a:bodyPr/>
          <a:lstStyle/>
          <a:p>
            <a:r>
              <a:rPr lang="en-US" sz="2800" dirty="0">
                <a:solidFill>
                  <a:prstClr val="black"/>
                </a:solidFill>
              </a:rPr>
              <a:t>Complements:</a:t>
            </a:r>
            <a:endParaRPr lang="en-IN" dirty="0"/>
          </a:p>
        </p:txBody>
      </p:sp>
      <p:graphicFrame>
        <p:nvGraphicFramePr>
          <p:cNvPr id="11" name="Object 3"/>
          <p:cNvGraphicFramePr>
            <a:graphicFrameLocks noChangeAspect="1"/>
          </p:cNvGraphicFramePr>
          <p:nvPr>
            <p:extLst>
              <p:ext uri="{D42A27DB-BD31-4B8C-83A1-F6EECF244321}">
                <p14:modId xmlns:p14="http://schemas.microsoft.com/office/powerpoint/2010/main" val="824968030"/>
              </p:ext>
            </p:extLst>
          </p:nvPr>
        </p:nvGraphicFramePr>
        <p:xfrm>
          <a:off x="2707969" y="1264227"/>
          <a:ext cx="2082240" cy="609120"/>
        </p:xfrm>
        <a:graphic>
          <a:graphicData uri="http://schemas.openxmlformats.org/presentationml/2006/ole">
            <mc:AlternateContent xmlns:mc="http://schemas.openxmlformats.org/markup-compatibility/2006">
              <mc:Choice xmlns:v="urn:schemas-microsoft-com:vml" Requires="v">
                <p:oleObj spid="_x0000_s7953" name="Equation" r:id="rId3" imgW="1041120" imgH="304560" progId="Equation.DSMT4">
                  <p:embed/>
                </p:oleObj>
              </mc:Choice>
              <mc:Fallback>
                <p:oleObj name="Equation" r:id="rId3" imgW="1041120" imgH="304560" progId="Equation.DSMT4">
                  <p:embed/>
                  <p:pic>
                    <p:nvPicPr>
                      <p:cNvPr id="8" name="Object 3"/>
                      <p:cNvPicPr/>
                      <p:nvPr/>
                    </p:nvPicPr>
                    <p:blipFill>
                      <a:blip r:embed="rId4"/>
                      <a:stretch>
                        <a:fillRect/>
                      </a:stretch>
                    </p:blipFill>
                    <p:spPr>
                      <a:xfrm>
                        <a:off x="2707969" y="1264227"/>
                        <a:ext cx="2082240" cy="609120"/>
                      </a:xfrm>
                      <a:prstGeom prst="rect">
                        <a:avLst/>
                      </a:prstGeom>
                    </p:spPr>
                  </p:pic>
                </p:oleObj>
              </mc:Fallback>
            </mc:AlternateContent>
          </a:graphicData>
        </a:graphic>
      </p:graphicFrame>
      <p:sp>
        <p:nvSpPr>
          <p:cNvPr id="4" name="Content Placeholder 4"/>
          <p:cNvSpPr>
            <a:spLocks noGrp="1"/>
          </p:cNvSpPr>
          <p:nvPr>
            <p:ph idx="13"/>
          </p:nvPr>
        </p:nvSpPr>
        <p:spPr>
          <a:xfrm>
            <a:off x="4724400" y="1295400"/>
            <a:ext cx="3276600" cy="504000"/>
          </a:xfrm>
        </p:spPr>
        <p:txBody>
          <a:bodyPr/>
          <a:lstStyle/>
          <a:p>
            <a:r>
              <a:rPr lang="en-US" sz="2800" dirty="0">
                <a:solidFill>
                  <a:prstClr val="black"/>
                </a:solidFill>
              </a:rPr>
              <a:t>still holds. Since each</a:t>
            </a:r>
            <a:endParaRPr lang="en-IN" dirty="0"/>
          </a:p>
        </p:txBody>
      </p:sp>
      <p:sp>
        <p:nvSpPr>
          <p:cNvPr id="5" name="Content Placeholder 5"/>
          <p:cNvSpPr>
            <a:spLocks noGrp="1"/>
          </p:cNvSpPr>
          <p:nvPr>
            <p:ph idx="14"/>
          </p:nvPr>
        </p:nvSpPr>
        <p:spPr>
          <a:xfrm>
            <a:off x="457200" y="1752600"/>
            <a:ext cx="8229600" cy="504000"/>
          </a:xfrm>
        </p:spPr>
        <p:txBody>
          <a:bodyPr/>
          <a:lstStyle/>
          <a:p>
            <a:r>
              <a:rPr lang="en-US" sz="2800" dirty="0">
                <a:solidFill>
                  <a:prstClr val="black"/>
                </a:solidFill>
              </a:rPr>
              <a:t>outcome is in either E or      , but not both,</a:t>
            </a:r>
            <a:endParaRPr lang="en-IN" dirty="0"/>
          </a:p>
        </p:txBody>
      </p:sp>
      <p:graphicFrame>
        <p:nvGraphicFramePr>
          <p:cNvPr id="13" name="Object 6"/>
          <p:cNvGraphicFramePr>
            <a:graphicFrameLocks noChangeAspect="1"/>
          </p:cNvGraphicFramePr>
          <p:nvPr>
            <p:extLst>
              <p:ext uri="{D42A27DB-BD31-4B8C-83A1-F6EECF244321}">
                <p14:modId xmlns:p14="http://schemas.microsoft.com/office/powerpoint/2010/main" val="1168134806"/>
              </p:ext>
            </p:extLst>
          </p:nvPr>
        </p:nvGraphicFramePr>
        <p:xfrm>
          <a:off x="4170218" y="1794597"/>
          <a:ext cx="304800" cy="404812"/>
        </p:xfrm>
        <a:graphic>
          <a:graphicData uri="http://schemas.openxmlformats.org/presentationml/2006/ole">
            <mc:AlternateContent xmlns:mc="http://schemas.openxmlformats.org/markup-compatibility/2006">
              <mc:Choice xmlns:v="urn:schemas-microsoft-com:vml" Requires="v">
                <p:oleObj spid="_x0000_s7954" name="Equation" r:id="rId5" imgW="152280" imgH="203040" progId="Equation.DSMT4">
                  <p:embed/>
                </p:oleObj>
              </mc:Choice>
              <mc:Fallback>
                <p:oleObj name="Equation" r:id="rId5" imgW="152280" imgH="203040" progId="Equation.DSMT4">
                  <p:embed/>
                  <p:pic>
                    <p:nvPicPr>
                      <p:cNvPr id="11" name="Object 3"/>
                      <p:cNvPicPr/>
                      <p:nvPr/>
                    </p:nvPicPr>
                    <p:blipFill>
                      <a:blip r:embed="rId6"/>
                      <a:stretch>
                        <a:fillRect/>
                      </a:stretch>
                    </p:blipFill>
                    <p:spPr>
                      <a:xfrm>
                        <a:off x="4170218" y="1794597"/>
                        <a:ext cx="304800" cy="404812"/>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466498492"/>
              </p:ext>
            </p:extLst>
          </p:nvPr>
        </p:nvGraphicFramePr>
        <p:xfrm>
          <a:off x="1371600" y="2438400"/>
          <a:ext cx="3429000" cy="736600"/>
        </p:xfrm>
        <a:graphic>
          <a:graphicData uri="http://schemas.openxmlformats.org/presentationml/2006/ole">
            <mc:AlternateContent xmlns:mc="http://schemas.openxmlformats.org/markup-compatibility/2006">
              <mc:Choice xmlns:v="urn:schemas-microsoft-com:vml" Requires="v">
                <p:oleObj spid="_x0000_s7955" name="Equation" r:id="rId7" imgW="1714320" imgH="368280" progId="Equation.DSMT4">
                  <p:embed/>
                </p:oleObj>
              </mc:Choice>
              <mc:Fallback>
                <p:oleObj name="Equation" r:id="rId7" imgW="1714320" imgH="368280" progId="Equation.DSMT4">
                  <p:embed/>
                  <p:pic>
                    <p:nvPicPr>
                      <p:cNvPr id="11" name="Object 3"/>
                      <p:cNvPicPr/>
                      <p:nvPr/>
                    </p:nvPicPr>
                    <p:blipFill>
                      <a:blip r:embed="rId8"/>
                      <a:stretch>
                        <a:fillRect/>
                      </a:stretch>
                    </p:blipFill>
                    <p:spPr>
                      <a:xfrm>
                        <a:off x="1371600" y="2438400"/>
                        <a:ext cx="3429000" cy="736600"/>
                      </a:xfrm>
                      <a:prstGeom prst="rect">
                        <a:avLst/>
                      </a:prstGeom>
                    </p:spPr>
                  </p:pic>
                </p:oleObj>
              </mc:Fallback>
            </mc:AlternateContent>
          </a:graphicData>
        </a:graphic>
      </p:graphicFrame>
      <p:sp>
        <p:nvSpPr>
          <p:cNvPr id="6" name="Content Placeholder 8"/>
          <p:cNvSpPr>
            <a:spLocks noGrp="1"/>
          </p:cNvSpPr>
          <p:nvPr>
            <p:ph idx="15"/>
          </p:nvPr>
        </p:nvSpPr>
        <p:spPr>
          <a:xfrm>
            <a:off x="457200" y="3352800"/>
            <a:ext cx="1371600" cy="504000"/>
          </a:xfrm>
        </p:spPr>
        <p:txBody>
          <a:bodyPr/>
          <a:lstStyle/>
          <a:p>
            <a:r>
              <a:rPr lang="en-US" sz="2800" dirty="0">
                <a:solidFill>
                  <a:prstClr val="black"/>
                </a:solidFill>
              </a:rPr>
              <a:t>Unions:</a:t>
            </a:r>
            <a:endParaRPr lang="en-IN" dirty="0"/>
          </a:p>
        </p:txBody>
      </p:sp>
      <p:graphicFrame>
        <p:nvGraphicFramePr>
          <p:cNvPr id="14" name="Object 9"/>
          <p:cNvGraphicFramePr>
            <a:graphicFrameLocks noChangeAspect="1"/>
          </p:cNvGraphicFramePr>
          <p:nvPr>
            <p:extLst>
              <p:ext uri="{D42A27DB-BD31-4B8C-83A1-F6EECF244321}">
                <p14:modId xmlns:p14="http://schemas.microsoft.com/office/powerpoint/2010/main" val="82345490"/>
              </p:ext>
            </p:extLst>
          </p:nvPr>
        </p:nvGraphicFramePr>
        <p:xfrm>
          <a:off x="1828800" y="3378431"/>
          <a:ext cx="5181600" cy="508000"/>
        </p:xfrm>
        <a:graphic>
          <a:graphicData uri="http://schemas.openxmlformats.org/presentationml/2006/ole">
            <mc:AlternateContent xmlns:mc="http://schemas.openxmlformats.org/markup-compatibility/2006">
              <mc:Choice xmlns:v="urn:schemas-microsoft-com:vml" Requires="v">
                <p:oleObj spid="_x0000_s7956" name="Equation" r:id="rId9" imgW="2590560" imgH="253800" progId="Equation.DSMT4">
                  <p:embed/>
                </p:oleObj>
              </mc:Choice>
              <mc:Fallback>
                <p:oleObj name="Equation" r:id="rId9" imgW="2590560" imgH="253800" progId="Equation.DSMT4">
                  <p:embed/>
                  <p:pic>
                    <p:nvPicPr>
                      <p:cNvPr id="11" name="Object 3"/>
                      <p:cNvPicPr/>
                      <p:nvPr/>
                    </p:nvPicPr>
                    <p:blipFill>
                      <a:blip r:embed="rId10"/>
                      <a:stretch>
                        <a:fillRect/>
                      </a:stretch>
                    </p:blipFill>
                    <p:spPr>
                      <a:xfrm>
                        <a:off x="1828800" y="3378431"/>
                        <a:ext cx="5181600" cy="508000"/>
                      </a:xfrm>
                      <a:prstGeom prst="rect">
                        <a:avLst/>
                      </a:prstGeom>
                    </p:spPr>
                  </p:pic>
                </p:oleObj>
              </mc:Fallback>
            </mc:AlternateContent>
          </a:graphicData>
        </a:graphic>
      </p:graphicFrame>
      <p:sp>
        <p:nvSpPr>
          <p:cNvPr id="7" name="Content Placeholder 10"/>
          <p:cNvSpPr>
            <a:spLocks noGrp="1"/>
          </p:cNvSpPr>
          <p:nvPr>
            <p:ph idx="16"/>
          </p:nvPr>
        </p:nvSpPr>
        <p:spPr>
          <a:xfrm>
            <a:off x="457200" y="3901440"/>
            <a:ext cx="8229600" cy="504000"/>
          </a:xfrm>
        </p:spPr>
        <p:txBody>
          <a:bodyPr/>
          <a:lstStyle/>
          <a:p>
            <a:r>
              <a:rPr lang="en-US" sz="2800" dirty="0">
                <a:solidFill>
                  <a:prstClr val="black"/>
                </a:solidFill>
              </a:rPr>
              <a:t>also still holds under the new definition.</a:t>
            </a:r>
            <a:endParaRPr lang="en-IN" dirty="0"/>
          </a:p>
        </p:txBody>
      </p:sp>
    </p:spTree>
    <p:extLst>
      <p:ext uri="{BB962C8B-B14F-4D97-AF65-F5344CB8AC3E}">
        <p14:creationId xmlns:p14="http://schemas.microsoft.com/office/powerpoint/2010/main" val="405585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Events</a:t>
            </a:r>
          </a:p>
        </p:txBody>
      </p:sp>
      <p:sp>
        <p:nvSpPr>
          <p:cNvPr id="3" name="Content Placeholder 2"/>
          <p:cNvSpPr>
            <a:spLocks noGrp="1"/>
          </p:cNvSpPr>
          <p:nvPr>
            <p:ph idx="1"/>
          </p:nvPr>
        </p:nvSpPr>
        <p:spPr>
          <a:xfrm>
            <a:off x="457200" y="1295400"/>
            <a:ext cx="8229600" cy="1143000"/>
          </a:xfrm>
        </p:spPr>
        <p:txBody>
          <a:bodyPr/>
          <a:lstStyle/>
          <a:p>
            <a:pPr>
              <a:spcBef>
                <a:spcPts val="600"/>
              </a:spcBef>
              <a:spcAft>
                <a:spcPts val="0"/>
              </a:spcAft>
            </a:pPr>
            <a:r>
              <a:rPr lang="en-US" sz="2800" b="1" dirty="0"/>
              <a:t>Theorem</a:t>
            </a:r>
            <a:r>
              <a:rPr lang="en-US" sz="2800" dirty="0"/>
              <a:t>: If </a:t>
            </a:r>
            <a:r>
              <a:rPr lang="en-US" sz="2800" i="1" dirty="0"/>
              <a:t>E</a:t>
            </a:r>
            <a:r>
              <a:rPr lang="en-US" sz="2800" baseline="-25000" dirty="0"/>
              <a:t>1</a:t>
            </a:r>
            <a:r>
              <a:rPr lang="en-US" sz="2800" dirty="0"/>
              <a:t>, </a:t>
            </a:r>
            <a:r>
              <a:rPr lang="en-US" sz="2800" i="1" dirty="0"/>
              <a:t>E</a:t>
            </a:r>
            <a:r>
              <a:rPr lang="en-US" sz="2800" baseline="-25000" dirty="0"/>
              <a:t>2</a:t>
            </a:r>
            <a:r>
              <a:rPr lang="en-US" sz="2800" dirty="0"/>
              <a:t>, … is a sequence of pairwise disjoint events in a sample space </a:t>
            </a:r>
            <a:r>
              <a:rPr lang="en-US" sz="2800" i="1" dirty="0"/>
              <a:t>S</a:t>
            </a:r>
            <a:r>
              <a:rPr lang="en-US" sz="2800" dirty="0"/>
              <a:t>, then</a:t>
            </a:r>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1839451533"/>
              </p:ext>
            </p:extLst>
          </p:nvPr>
        </p:nvGraphicFramePr>
        <p:xfrm>
          <a:off x="2374900" y="2667000"/>
          <a:ext cx="3961440" cy="1371600"/>
        </p:xfrm>
        <a:graphic>
          <a:graphicData uri="http://schemas.openxmlformats.org/presentationml/2006/ole">
            <mc:AlternateContent xmlns:mc="http://schemas.openxmlformats.org/markup-compatibility/2006">
              <mc:Choice xmlns:v="urn:schemas-microsoft-com:vml" Requires="v">
                <p:oleObj spid="_x0000_s8383" name="Equation" r:id="rId3" imgW="1320480" imgH="457200" progId="Equation.DSMT4">
                  <p:embed/>
                </p:oleObj>
              </mc:Choice>
              <mc:Fallback>
                <p:oleObj name="Equation" r:id="rId3" imgW="1320480" imgH="457200" progId="Equation.DSMT4">
                  <p:embed/>
                  <p:pic>
                    <p:nvPicPr>
                      <p:cNvPr id="12" name="Object 7"/>
                      <p:cNvPicPr/>
                      <p:nvPr/>
                    </p:nvPicPr>
                    <p:blipFill>
                      <a:blip r:embed="rId4"/>
                      <a:stretch>
                        <a:fillRect/>
                      </a:stretch>
                    </p:blipFill>
                    <p:spPr>
                      <a:xfrm>
                        <a:off x="2374900" y="2667000"/>
                        <a:ext cx="3961440" cy="1371600"/>
                      </a:xfrm>
                      <a:prstGeom prst="rect">
                        <a:avLst/>
                      </a:prstGeom>
                    </p:spPr>
                  </p:pic>
                </p:oleObj>
              </mc:Fallback>
            </mc:AlternateContent>
          </a:graphicData>
        </a:graphic>
      </p:graphicFrame>
      <p:sp>
        <p:nvSpPr>
          <p:cNvPr id="4" name="Content Placeholder 4"/>
          <p:cNvSpPr>
            <a:spLocks noGrp="1"/>
          </p:cNvSpPr>
          <p:nvPr>
            <p:ph idx="13"/>
          </p:nvPr>
        </p:nvSpPr>
        <p:spPr>
          <a:xfrm>
            <a:off x="2133600" y="4495800"/>
            <a:ext cx="4876800" cy="457200"/>
          </a:xfrm>
        </p:spPr>
        <p:txBody>
          <a:bodyPr/>
          <a:lstStyle/>
          <a:p>
            <a:r>
              <a:rPr lang="en-US" sz="2400" i="1" dirty="0"/>
              <a:t>see Exercises </a:t>
            </a:r>
            <a:r>
              <a:rPr lang="en-US" sz="2400" dirty="0">
                <a:ea typeface="Cambria Math" pitchFamily="18" charset="0"/>
              </a:rPr>
              <a:t>36</a:t>
            </a:r>
            <a:r>
              <a:rPr lang="en-US" sz="2400" dirty="0"/>
              <a:t> </a:t>
            </a:r>
            <a:r>
              <a:rPr lang="en-US" sz="2400" i="1" dirty="0"/>
              <a:t>and</a:t>
            </a:r>
            <a:r>
              <a:rPr lang="en-US" sz="2400" dirty="0"/>
              <a:t> </a:t>
            </a:r>
            <a:r>
              <a:rPr lang="en-US" sz="2400" dirty="0">
                <a:ea typeface="Cambria Math" pitchFamily="18" charset="0"/>
              </a:rPr>
              <a:t>37</a:t>
            </a:r>
            <a:r>
              <a:rPr lang="en-US" sz="2400" dirty="0"/>
              <a:t> </a:t>
            </a:r>
            <a:r>
              <a:rPr lang="en-US" sz="2400" i="1" dirty="0"/>
              <a:t>for the proof</a:t>
            </a:r>
          </a:p>
        </p:txBody>
      </p:sp>
    </p:spTree>
    <p:extLst>
      <p:ext uri="{BB962C8B-B14F-4D97-AF65-F5344CB8AC3E}">
        <p14:creationId xmlns:p14="http://schemas.microsoft.com/office/powerpoint/2010/main" val="393614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r>
              <a:rPr lang="en-US" sz="1500" dirty="0"/>
              <a:t> 1</a:t>
            </a:r>
          </a:p>
        </p:txBody>
      </p:sp>
      <p:sp>
        <p:nvSpPr>
          <p:cNvPr id="9" name="Content Placeholder2"/>
          <p:cNvSpPr>
            <a:spLocks noGrp="1"/>
          </p:cNvSpPr>
          <p:nvPr>
            <p:ph idx="1"/>
          </p:nvPr>
        </p:nvSpPr>
        <p:spPr>
          <a:xfrm>
            <a:off x="457200" y="1295400"/>
            <a:ext cx="8229600" cy="762000"/>
          </a:xfrm>
        </p:spPr>
        <p:txBody>
          <a:bodyPr/>
          <a:lstStyle/>
          <a:p>
            <a:r>
              <a:rPr lang="en-US" sz="2000" b="1" dirty="0"/>
              <a:t>Definition</a:t>
            </a:r>
            <a:r>
              <a:rPr lang="en-US" sz="2000" dirty="0"/>
              <a:t>: Let </a:t>
            </a:r>
            <a:r>
              <a:rPr lang="en-US" sz="2000" i="1" dirty="0"/>
              <a:t>E</a:t>
            </a:r>
            <a:r>
              <a:rPr lang="en-US" sz="2000" dirty="0"/>
              <a:t> and </a:t>
            </a:r>
            <a:r>
              <a:rPr lang="en-US" sz="2000" i="1" dirty="0"/>
              <a:t>F</a:t>
            </a:r>
            <a:r>
              <a:rPr lang="en-US" sz="2000" dirty="0"/>
              <a:t> be events with </a:t>
            </a:r>
            <a:r>
              <a:rPr lang="en-US" sz="2000" i="1" dirty="0"/>
              <a:t>p(F) &gt; </a:t>
            </a:r>
            <a:r>
              <a:rPr lang="en-US" sz="2000" dirty="0">
                <a:ea typeface="Cambria Math" pitchFamily="18" charset="0"/>
              </a:rPr>
              <a:t>0</a:t>
            </a:r>
            <a:r>
              <a:rPr lang="en-US" sz="2000" dirty="0"/>
              <a:t>. The conditional probability of </a:t>
            </a:r>
            <a:r>
              <a:rPr lang="en-US" sz="2000" i="1" dirty="0"/>
              <a:t>E</a:t>
            </a:r>
            <a:r>
              <a:rPr lang="en-US" sz="2000" dirty="0"/>
              <a:t> given </a:t>
            </a:r>
            <a:r>
              <a:rPr lang="en-US" sz="2000" i="1" dirty="0"/>
              <a:t>F</a:t>
            </a:r>
            <a:r>
              <a:rPr lang="en-US" sz="2000" dirty="0"/>
              <a:t>, denoted by </a:t>
            </a:r>
            <a:r>
              <a:rPr lang="en-US" sz="2000" i="1" dirty="0"/>
              <a:t>P</a:t>
            </a:r>
            <a:r>
              <a:rPr lang="en-US" sz="2000" dirty="0"/>
              <a:t>(</a:t>
            </a:r>
            <a:r>
              <a:rPr lang="en-US" sz="2000" i="1" dirty="0"/>
              <a:t>E</a:t>
            </a:r>
            <a:r>
              <a:rPr lang="en-US" sz="2000" dirty="0"/>
              <a:t>|</a:t>
            </a:r>
            <a:r>
              <a:rPr lang="en-US" sz="2000" i="1" dirty="0"/>
              <a:t>F</a:t>
            </a:r>
            <a:r>
              <a:rPr lang="en-US" sz="2000" dirty="0"/>
              <a:t>), is defined as:</a:t>
            </a:r>
          </a:p>
        </p:txBody>
      </p:sp>
      <p:graphicFrame>
        <p:nvGraphicFramePr>
          <p:cNvPr id="7" name="Object 3"/>
          <p:cNvGraphicFramePr>
            <a:graphicFrameLocks noChangeAspect="1"/>
          </p:cNvGraphicFramePr>
          <p:nvPr>
            <p:extLst>
              <p:ext uri="{D42A27DB-BD31-4B8C-83A1-F6EECF244321}">
                <p14:modId xmlns:p14="http://schemas.microsoft.com/office/powerpoint/2010/main" val="545166802"/>
              </p:ext>
            </p:extLst>
          </p:nvPr>
        </p:nvGraphicFramePr>
        <p:xfrm>
          <a:off x="2641600" y="2028825"/>
          <a:ext cx="2717800" cy="914400"/>
        </p:xfrm>
        <a:graphic>
          <a:graphicData uri="http://schemas.openxmlformats.org/presentationml/2006/ole">
            <mc:AlternateContent xmlns:mc="http://schemas.openxmlformats.org/markup-compatibility/2006">
              <mc:Choice xmlns:v="urn:schemas-microsoft-com:vml" Requires="v">
                <p:oleObj spid="_x0000_s9594" name="Equation" r:id="rId3" imgW="1358640" imgH="457200" progId="Equation.DSMT4">
                  <p:embed/>
                </p:oleObj>
              </mc:Choice>
              <mc:Fallback>
                <p:oleObj name="Equation" r:id="rId3" imgW="1358640" imgH="457200" progId="Equation.DSMT4">
                  <p:embed/>
                  <p:pic>
                    <p:nvPicPr>
                      <p:cNvPr id="12" name="Object 7"/>
                      <p:cNvPicPr/>
                      <p:nvPr/>
                    </p:nvPicPr>
                    <p:blipFill>
                      <a:blip r:embed="rId4"/>
                      <a:stretch>
                        <a:fillRect/>
                      </a:stretch>
                    </p:blipFill>
                    <p:spPr>
                      <a:xfrm>
                        <a:off x="2641600" y="2028825"/>
                        <a:ext cx="2717800" cy="914400"/>
                      </a:xfrm>
                      <a:prstGeom prst="rect">
                        <a:avLst/>
                      </a:prstGeom>
                    </p:spPr>
                  </p:pic>
                </p:oleObj>
              </mc:Fallback>
            </mc:AlternateContent>
          </a:graphicData>
        </a:graphic>
      </p:graphicFrame>
      <p:sp>
        <p:nvSpPr>
          <p:cNvPr id="3" name="Content Placeholder 4"/>
          <p:cNvSpPr>
            <a:spLocks noGrp="1"/>
          </p:cNvSpPr>
          <p:nvPr>
            <p:ph idx="13"/>
          </p:nvPr>
        </p:nvSpPr>
        <p:spPr>
          <a:xfrm>
            <a:off x="381000" y="2895600"/>
            <a:ext cx="8229600" cy="2895600"/>
          </a:xfrm>
        </p:spPr>
        <p:txBody>
          <a:bodyPr/>
          <a:lstStyle/>
          <a:p>
            <a:r>
              <a:rPr lang="en-US" sz="2000" b="1" dirty="0"/>
              <a:t>Example</a:t>
            </a:r>
            <a:r>
              <a:rPr lang="en-US" sz="2000" dirty="0"/>
              <a:t>: A bit string of length four is generated at random so that each of the </a:t>
            </a:r>
            <a:r>
              <a:rPr lang="en-US" sz="2000" dirty="0">
                <a:ea typeface="Cambria Math" pitchFamily="18" charset="0"/>
              </a:rPr>
              <a:t>16 </a:t>
            </a:r>
            <a:r>
              <a:rPr lang="en-US" sz="2000" dirty="0"/>
              <a:t>bit strings of length </a:t>
            </a:r>
            <a:r>
              <a:rPr lang="en-US" sz="2000" dirty="0">
                <a:ea typeface="Cambria Math" pitchFamily="18" charset="0"/>
              </a:rPr>
              <a:t>4</a:t>
            </a:r>
            <a:r>
              <a:rPr lang="en-US" sz="2000" dirty="0"/>
              <a:t> is equally likely. What is the probability that it contains at least two consecutive </a:t>
            </a:r>
            <a:r>
              <a:rPr lang="en-US" sz="2000" dirty="0">
                <a:ea typeface="Cambria Math" pitchFamily="18" charset="0"/>
              </a:rPr>
              <a:t>0</a:t>
            </a:r>
            <a:r>
              <a:rPr lang="en-US" sz="2000" dirty="0"/>
              <a:t>s, given that its first bit is a </a:t>
            </a:r>
            <a:r>
              <a:rPr lang="en-US" sz="2000" dirty="0">
                <a:ea typeface="Cambria Math" pitchFamily="18" charset="0"/>
              </a:rPr>
              <a:t>0</a:t>
            </a:r>
            <a:r>
              <a:rPr lang="en-US" sz="2000" dirty="0"/>
              <a:t>?</a:t>
            </a:r>
          </a:p>
          <a:p>
            <a:r>
              <a:rPr lang="en-US" sz="2000" b="1" dirty="0"/>
              <a:t>Solution</a:t>
            </a:r>
            <a:r>
              <a:rPr lang="en-US" sz="2000" dirty="0"/>
              <a:t>: Let </a:t>
            </a:r>
            <a:r>
              <a:rPr lang="en-US" sz="2000" i="1" dirty="0"/>
              <a:t>E</a:t>
            </a:r>
            <a:r>
              <a:rPr lang="en-US" sz="2000" dirty="0"/>
              <a:t> be the event that the bit string contains at least two consecutive </a:t>
            </a:r>
            <a:r>
              <a:rPr lang="en-US" sz="2000" dirty="0">
                <a:ea typeface="Cambria Math" pitchFamily="18" charset="0"/>
              </a:rPr>
              <a:t>0</a:t>
            </a:r>
            <a:r>
              <a:rPr lang="en-US" sz="2000" dirty="0"/>
              <a:t>s, and </a:t>
            </a:r>
            <a:r>
              <a:rPr lang="en-US" sz="2000" i="1" dirty="0"/>
              <a:t>F</a:t>
            </a:r>
            <a:r>
              <a:rPr lang="en-US" sz="2000" dirty="0"/>
              <a:t> be the event that the first bit is a </a:t>
            </a:r>
            <a:r>
              <a:rPr lang="en-US" sz="2000" dirty="0">
                <a:ea typeface="Cambria Math" pitchFamily="18" charset="0"/>
              </a:rPr>
              <a:t>0</a:t>
            </a:r>
            <a:r>
              <a:rPr lang="en-US" sz="2000" dirty="0"/>
              <a:t>. </a:t>
            </a:r>
          </a:p>
          <a:p>
            <a:pPr lvl="1">
              <a:spcBef>
                <a:spcPts val="0"/>
              </a:spcBef>
            </a:pPr>
            <a:r>
              <a:rPr lang="en-US" sz="1800" dirty="0"/>
              <a:t>Since </a:t>
            </a:r>
            <a:r>
              <a:rPr lang="en-US" sz="1800" i="1" dirty="0"/>
              <a:t>E</a:t>
            </a:r>
            <a:r>
              <a:rPr lang="en-US" sz="1800" dirty="0"/>
              <a:t> </a:t>
            </a:r>
            <a:r>
              <a:rPr lang="en-US" sz="1800" dirty="0">
                <a:ea typeface="Cambria Math"/>
              </a:rPr>
              <a:t>⋂</a:t>
            </a:r>
            <a:r>
              <a:rPr lang="en-US" sz="1800" dirty="0"/>
              <a:t> </a:t>
            </a:r>
            <a:r>
              <a:rPr lang="en-US" sz="1800" i="1" dirty="0"/>
              <a:t>F</a:t>
            </a:r>
            <a:r>
              <a:rPr lang="en-US" sz="1800" dirty="0"/>
              <a:t> = {</a:t>
            </a:r>
            <a:r>
              <a:rPr lang="en-US" sz="1800" dirty="0">
                <a:ea typeface="Cambria Math" pitchFamily="18" charset="0"/>
              </a:rPr>
              <a:t>0000</a:t>
            </a:r>
            <a:r>
              <a:rPr lang="en-US" sz="1800" dirty="0"/>
              <a:t>,</a:t>
            </a:r>
            <a:r>
              <a:rPr lang="en-US" sz="1800" dirty="0">
                <a:ea typeface="Cambria Math" pitchFamily="18" charset="0"/>
              </a:rPr>
              <a:t> 0001</a:t>
            </a:r>
            <a:r>
              <a:rPr lang="en-US" sz="1800" dirty="0"/>
              <a:t>,</a:t>
            </a:r>
            <a:r>
              <a:rPr lang="en-US" sz="1800" dirty="0">
                <a:ea typeface="Cambria Math" pitchFamily="18" charset="0"/>
              </a:rPr>
              <a:t> 0010</a:t>
            </a:r>
            <a:r>
              <a:rPr lang="en-US" sz="1800" dirty="0"/>
              <a:t>,</a:t>
            </a:r>
            <a:r>
              <a:rPr lang="en-US" sz="1800" dirty="0">
                <a:ea typeface="Cambria Math" pitchFamily="18" charset="0"/>
              </a:rPr>
              <a:t> 0011</a:t>
            </a:r>
            <a:r>
              <a:rPr lang="en-US" sz="1800" dirty="0"/>
              <a:t>,</a:t>
            </a:r>
            <a:r>
              <a:rPr lang="en-US" sz="1800" dirty="0">
                <a:ea typeface="Cambria Math" pitchFamily="18" charset="0"/>
              </a:rPr>
              <a:t> 0100</a:t>
            </a:r>
            <a:r>
              <a:rPr lang="en-US" sz="1800" dirty="0"/>
              <a:t>}, </a:t>
            </a:r>
            <a:r>
              <a:rPr lang="en-US" sz="1800" i="1" dirty="0"/>
              <a:t>p</a:t>
            </a:r>
            <a:r>
              <a:rPr lang="en-US" sz="1800" dirty="0"/>
              <a:t>(</a:t>
            </a:r>
            <a:r>
              <a:rPr lang="en-US" sz="1800" i="1" dirty="0"/>
              <a:t>E</a:t>
            </a:r>
            <a:r>
              <a:rPr lang="en-US" sz="1800" dirty="0">
                <a:ea typeface="Cambria Math"/>
              </a:rPr>
              <a:t>⋂</a:t>
            </a:r>
            <a:r>
              <a:rPr lang="en-US" sz="1800" i="1" dirty="0"/>
              <a:t>F</a:t>
            </a:r>
            <a:r>
              <a:rPr lang="en-US" sz="1800" dirty="0"/>
              <a:t>)=</a:t>
            </a:r>
            <a:r>
              <a:rPr lang="en-US" sz="1800" dirty="0">
                <a:ea typeface="Cambria Math" pitchFamily="18" charset="0"/>
              </a:rPr>
              <a:t>5/16</a:t>
            </a:r>
            <a:r>
              <a:rPr lang="en-US" sz="1800" dirty="0"/>
              <a:t>.</a:t>
            </a:r>
          </a:p>
          <a:p>
            <a:pPr lvl="1">
              <a:spcBef>
                <a:spcPts val="0"/>
              </a:spcBef>
            </a:pPr>
            <a:r>
              <a:rPr lang="en-US" sz="1800" dirty="0"/>
              <a:t>Because </a:t>
            </a:r>
            <a:r>
              <a:rPr lang="en-US" sz="1800" dirty="0">
                <a:ea typeface="Cambria Math" pitchFamily="18" charset="0"/>
              </a:rPr>
              <a:t>8</a:t>
            </a:r>
            <a:r>
              <a:rPr lang="en-US" sz="1800" dirty="0"/>
              <a:t> bit strings of length </a:t>
            </a:r>
            <a:r>
              <a:rPr lang="en-US" sz="1800" dirty="0">
                <a:ea typeface="Cambria Math" pitchFamily="18" charset="0"/>
              </a:rPr>
              <a:t>4</a:t>
            </a:r>
            <a:r>
              <a:rPr lang="en-US" sz="1800" dirty="0"/>
              <a:t> start with a </a:t>
            </a:r>
            <a:r>
              <a:rPr lang="en-US" sz="1800" dirty="0">
                <a:ea typeface="Cambria Math" pitchFamily="18" charset="0"/>
              </a:rPr>
              <a:t>0</a:t>
            </a:r>
            <a:r>
              <a:rPr lang="en-US" sz="1800" dirty="0"/>
              <a:t>, p(F) = </a:t>
            </a:r>
            <a:r>
              <a:rPr lang="en-US" sz="1800" dirty="0">
                <a:ea typeface="Cambria Math" pitchFamily="18" charset="0"/>
              </a:rPr>
              <a:t>8/16</a:t>
            </a:r>
            <a:r>
              <a:rPr lang="en-US" sz="1800" dirty="0"/>
              <a:t>= </a:t>
            </a:r>
            <a:r>
              <a:rPr lang="en-US" sz="1800" dirty="0">
                <a:ea typeface="Cambria Math" pitchFamily="18" charset="0"/>
              </a:rPr>
              <a:t>½</a:t>
            </a:r>
            <a:r>
              <a:rPr lang="en-US" sz="1800" dirty="0"/>
              <a:t>.</a:t>
            </a:r>
          </a:p>
          <a:p>
            <a:pPr>
              <a:spcBef>
                <a:spcPts val="0"/>
              </a:spcBef>
            </a:pPr>
            <a:r>
              <a:rPr lang="en-US" sz="1800" dirty="0"/>
              <a:t>	Hence,</a:t>
            </a:r>
          </a:p>
        </p:txBody>
      </p:sp>
      <p:graphicFrame>
        <p:nvGraphicFramePr>
          <p:cNvPr id="8" name="Object 5"/>
          <p:cNvGraphicFramePr>
            <a:graphicFrameLocks noChangeAspect="1"/>
          </p:cNvGraphicFramePr>
          <p:nvPr>
            <p:extLst>
              <p:ext uri="{D42A27DB-BD31-4B8C-83A1-F6EECF244321}">
                <p14:modId xmlns:p14="http://schemas.microsoft.com/office/powerpoint/2010/main" val="3000438230"/>
              </p:ext>
            </p:extLst>
          </p:nvPr>
        </p:nvGraphicFramePr>
        <p:xfrm>
          <a:off x="1981200" y="5638800"/>
          <a:ext cx="4267200" cy="914400"/>
        </p:xfrm>
        <a:graphic>
          <a:graphicData uri="http://schemas.openxmlformats.org/presentationml/2006/ole">
            <mc:AlternateContent xmlns:mc="http://schemas.openxmlformats.org/markup-compatibility/2006">
              <mc:Choice xmlns:v="urn:schemas-microsoft-com:vml" Requires="v">
                <p:oleObj spid="_x0000_s9595" name="Equation" r:id="rId5" imgW="2133360" imgH="457200" progId="Equation.DSMT4">
                  <p:embed/>
                </p:oleObj>
              </mc:Choice>
              <mc:Fallback>
                <p:oleObj name="Equation" r:id="rId5" imgW="2133360" imgH="457200" progId="Equation.DSMT4">
                  <p:embed/>
                  <p:pic>
                    <p:nvPicPr>
                      <p:cNvPr id="7" name="Object 7"/>
                      <p:cNvPicPr/>
                      <p:nvPr/>
                    </p:nvPicPr>
                    <p:blipFill>
                      <a:blip r:embed="rId6"/>
                      <a:stretch>
                        <a:fillRect/>
                      </a:stretch>
                    </p:blipFill>
                    <p:spPr>
                      <a:xfrm>
                        <a:off x="1981200" y="5638800"/>
                        <a:ext cx="4267200" cy="914400"/>
                      </a:xfrm>
                      <a:prstGeom prst="rect">
                        <a:avLst/>
                      </a:prstGeom>
                    </p:spPr>
                  </p:pic>
                </p:oleObj>
              </mc:Fallback>
            </mc:AlternateContent>
          </a:graphicData>
        </a:graphic>
      </p:graphicFrame>
    </p:spTree>
    <p:extLst>
      <p:ext uri="{BB962C8B-B14F-4D97-AF65-F5344CB8AC3E}">
        <p14:creationId xmlns:p14="http://schemas.microsoft.com/office/powerpoint/2010/main" val="3209621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r>
              <a:rPr lang="en-US" sz="1500" dirty="0"/>
              <a:t> 2</a:t>
            </a:r>
          </a:p>
        </p:txBody>
      </p:sp>
      <p:sp>
        <p:nvSpPr>
          <p:cNvPr id="5" name="Content Placeholder 2"/>
          <p:cNvSpPr>
            <a:spLocks noGrp="1"/>
          </p:cNvSpPr>
          <p:nvPr>
            <p:ph idx="1"/>
          </p:nvPr>
        </p:nvSpPr>
        <p:spPr>
          <a:xfrm>
            <a:off x="457200" y="1295400"/>
            <a:ext cx="8412480" cy="4114800"/>
          </a:xfrm>
        </p:spPr>
        <p:txBody>
          <a:bodyPr/>
          <a:lstStyle/>
          <a:p>
            <a:r>
              <a:rPr lang="en-US" sz="2400" b="1" dirty="0"/>
              <a:t>Example: </a:t>
            </a:r>
            <a:r>
              <a:rPr lang="en-US" sz="2400" dirty="0"/>
              <a:t>What is the conditional probability that a family with two children has two boys, given that they have at least one boy. Assume that each of the possibilities </a:t>
            </a:r>
            <a:r>
              <a:rPr lang="en-US" sz="2400" i="1" dirty="0"/>
              <a:t>BB</a:t>
            </a:r>
            <a:r>
              <a:rPr lang="en-US" sz="2400" dirty="0"/>
              <a:t>, </a:t>
            </a:r>
            <a:r>
              <a:rPr lang="en-US" sz="2400" i="1" dirty="0"/>
              <a:t>BG</a:t>
            </a:r>
            <a:r>
              <a:rPr lang="en-US" sz="2400" dirty="0"/>
              <a:t>, </a:t>
            </a:r>
            <a:r>
              <a:rPr lang="en-US" sz="2400" i="1" dirty="0"/>
              <a:t>GB</a:t>
            </a:r>
            <a:r>
              <a:rPr lang="en-US" sz="2400" dirty="0"/>
              <a:t>, and </a:t>
            </a:r>
            <a:r>
              <a:rPr lang="en-US" sz="2400" i="1" dirty="0"/>
              <a:t>GG</a:t>
            </a:r>
            <a:r>
              <a:rPr lang="en-US" sz="2400" dirty="0"/>
              <a:t> is equally likely where </a:t>
            </a:r>
            <a:r>
              <a:rPr lang="en-US" sz="2400" i="1" dirty="0"/>
              <a:t>B</a:t>
            </a:r>
            <a:r>
              <a:rPr lang="en-US" sz="2400" dirty="0"/>
              <a:t> represents a boy and </a:t>
            </a:r>
            <a:r>
              <a:rPr lang="en-US" sz="2400" i="1" dirty="0"/>
              <a:t>G</a:t>
            </a:r>
            <a:r>
              <a:rPr lang="en-US" sz="2400" dirty="0"/>
              <a:t> represents a girl.</a:t>
            </a:r>
          </a:p>
          <a:p>
            <a:r>
              <a:rPr lang="en-US" sz="2400" b="1" dirty="0"/>
              <a:t>Solution</a:t>
            </a:r>
            <a:r>
              <a:rPr lang="en-US" sz="2400" dirty="0"/>
              <a:t>: Let </a:t>
            </a:r>
            <a:r>
              <a:rPr lang="en-US" sz="2400" i="1" dirty="0"/>
              <a:t>E</a:t>
            </a:r>
            <a:r>
              <a:rPr lang="en-US" sz="2400" dirty="0"/>
              <a:t> be the event that the family has two boys and let  </a:t>
            </a:r>
            <a:r>
              <a:rPr lang="en-US" sz="2400" i="1" dirty="0"/>
              <a:t>F</a:t>
            </a:r>
            <a:r>
              <a:rPr lang="en-US" sz="2400" dirty="0"/>
              <a:t> be the event that the family has at least one boy. Then </a:t>
            </a:r>
            <a:r>
              <a:rPr lang="en-US" sz="2400" i="1" dirty="0"/>
              <a:t>E</a:t>
            </a:r>
            <a:r>
              <a:rPr lang="en-US" sz="2400" dirty="0"/>
              <a:t> = {</a:t>
            </a:r>
            <a:r>
              <a:rPr lang="en-US" sz="2400" i="1" dirty="0"/>
              <a:t>BB</a:t>
            </a:r>
            <a:r>
              <a:rPr lang="en-US" sz="2400" dirty="0"/>
              <a:t>}, </a:t>
            </a:r>
            <a:r>
              <a:rPr lang="en-US" sz="2400" i="1" dirty="0"/>
              <a:t>F</a:t>
            </a:r>
            <a:r>
              <a:rPr lang="en-US" sz="2400" dirty="0"/>
              <a:t> = {</a:t>
            </a:r>
            <a:r>
              <a:rPr lang="en-US" sz="2400" i="1" dirty="0"/>
              <a:t>BB</a:t>
            </a:r>
            <a:r>
              <a:rPr lang="en-US" sz="2400" dirty="0"/>
              <a:t>, </a:t>
            </a:r>
            <a:r>
              <a:rPr lang="en-US" sz="2400" i="1" dirty="0"/>
              <a:t>BG</a:t>
            </a:r>
            <a:r>
              <a:rPr lang="en-US" sz="2400" dirty="0"/>
              <a:t>, </a:t>
            </a:r>
            <a:r>
              <a:rPr lang="en-US" sz="2400" i="1" dirty="0"/>
              <a:t>GB</a:t>
            </a:r>
            <a:r>
              <a:rPr lang="en-US" sz="2400" dirty="0"/>
              <a:t>}, and </a:t>
            </a:r>
            <a:r>
              <a:rPr lang="en-US" sz="2400" i="1" dirty="0"/>
              <a:t>E</a:t>
            </a:r>
            <a:r>
              <a:rPr lang="en-US" sz="2400" dirty="0"/>
              <a:t> </a:t>
            </a:r>
            <a:r>
              <a:rPr lang="en-US" sz="2400" dirty="0">
                <a:ea typeface="Cambria Math"/>
              </a:rPr>
              <a:t>⋂</a:t>
            </a:r>
            <a:r>
              <a:rPr lang="en-US" sz="2400" dirty="0"/>
              <a:t> </a:t>
            </a:r>
            <a:r>
              <a:rPr lang="en-US" sz="2400" i="1" dirty="0"/>
              <a:t>F</a:t>
            </a:r>
            <a:r>
              <a:rPr lang="en-US" sz="2400" dirty="0"/>
              <a:t> = {</a:t>
            </a:r>
            <a:r>
              <a:rPr lang="en-US" sz="2400" i="1" dirty="0"/>
              <a:t>BB</a:t>
            </a:r>
            <a:r>
              <a:rPr lang="en-US" sz="2400" dirty="0"/>
              <a:t>}.</a:t>
            </a:r>
          </a:p>
          <a:p>
            <a:pPr lvl="1"/>
            <a:r>
              <a:rPr lang="en-US" sz="2400" dirty="0"/>
              <a:t>It follows that p(F) = </a:t>
            </a:r>
            <a:r>
              <a:rPr lang="en-US" sz="2400" dirty="0">
                <a:ea typeface="Cambria Math" pitchFamily="18" charset="0"/>
              </a:rPr>
              <a:t>3/4 </a:t>
            </a:r>
            <a:r>
              <a:rPr lang="en-US" sz="2400" dirty="0"/>
              <a:t>and  </a:t>
            </a:r>
            <a:r>
              <a:rPr lang="en-US" sz="2400" i="1" dirty="0"/>
              <a:t>p</a:t>
            </a:r>
            <a:r>
              <a:rPr lang="en-US" sz="2400" dirty="0"/>
              <a:t>(</a:t>
            </a:r>
            <a:r>
              <a:rPr lang="en-US" sz="2400" i="1" dirty="0"/>
              <a:t>E</a:t>
            </a:r>
            <a:r>
              <a:rPr lang="en-US" sz="2400" dirty="0">
                <a:ea typeface="Cambria Math"/>
              </a:rPr>
              <a:t>⋂</a:t>
            </a:r>
            <a:r>
              <a:rPr lang="en-US" sz="2400" i="1" dirty="0"/>
              <a:t>F</a:t>
            </a:r>
            <a:r>
              <a:rPr lang="en-US" sz="2400" dirty="0"/>
              <a:t>)=</a:t>
            </a:r>
            <a:r>
              <a:rPr lang="en-US" sz="2400" dirty="0">
                <a:ea typeface="Cambria Math" pitchFamily="18" charset="0"/>
              </a:rPr>
              <a:t>1/4</a:t>
            </a:r>
            <a:r>
              <a:rPr lang="en-US" sz="2400" dirty="0"/>
              <a:t>.</a:t>
            </a:r>
          </a:p>
          <a:p>
            <a:r>
              <a:rPr lang="en-US" sz="2400" dirty="0"/>
              <a:t>	Hence, </a:t>
            </a:r>
          </a:p>
        </p:txBody>
      </p:sp>
      <p:graphicFrame>
        <p:nvGraphicFramePr>
          <p:cNvPr id="7" name="Object 3"/>
          <p:cNvGraphicFramePr>
            <a:graphicFrameLocks noChangeAspect="1"/>
          </p:cNvGraphicFramePr>
          <p:nvPr>
            <p:extLst>
              <p:ext uri="{D42A27DB-BD31-4B8C-83A1-F6EECF244321}">
                <p14:modId xmlns:p14="http://schemas.microsoft.com/office/powerpoint/2010/main" val="3983701710"/>
              </p:ext>
            </p:extLst>
          </p:nvPr>
        </p:nvGraphicFramePr>
        <p:xfrm>
          <a:off x="2057400" y="5516563"/>
          <a:ext cx="4140200" cy="914400"/>
        </p:xfrm>
        <a:graphic>
          <a:graphicData uri="http://schemas.openxmlformats.org/presentationml/2006/ole">
            <mc:AlternateContent xmlns:mc="http://schemas.openxmlformats.org/markup-compatibility/2006">
              <mc:Choice xmlns:v="urn:schemas-microsoft-com:vml" Requires="v">
                <p:oleObj spid="_x0000_s10425" name="Equation" r:id="rId3" imgW="2070000" imgH="457200" progId="Equation.DSMT4">
                  <p:embed/>
                </p:oleObj>
              </mc:Choice>
              <mc:Fallback>
                <p:oleObj name="Equation" r:id="rId3" imgW="2070000" imgH="457200" progId="Equation.DSMT4">
                  <p:embed/>
                  <p:pic>
                    <p:nvPicPr>
                      <p:cNvPr id="8" name="Object 5"/>
                      <p:cNvPicPr/>
                      <p:nvPr/>
                    </p:nvPicPr>
                    <p:blipFill>
                      <a:blip r:embed="rId4"/>
                      <a:stretch>
                        <a:fillRect/>
                      </a:stretch>
                    </p:blipFill>
                    <p:spPr>
                      <a:xfrm>
                        <a:off x="2057400" y="5516563"/>
                        <a:ext cx="4140200" cy="914400"/>
                      </a:xfrm>
                      <a:prstGeom prst="rect">
                        <a:avLst/>
                      </a:prstGeom>
                    </p:spPr>
                  </p:pic>
                </p:oleObj>
              </mc:Fallback>
            </mc:AlternateContent>
          </a:graphicData>
        </a:graphic>
      </p:graphicFrame>
    </p:spTree>
    <p:extLst>
      <p:ext uri="{BB962C8B-B14F-4D97-AF65-F5344CB8AC3E}">
        <p14:creationId xmlns:p14="http://schemas.microsoft.com/office/powerpoint/2010/main" val="348429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r>
              <a:rPr lang="en-US" sz="1500" dirty="0"/>
              <a:t> 1</a:t>
            </a:r>
          </a:p>
        </p:txBody>
      </p:sp>
      <p:sp>
        <p:nvSpPr>
          <p:cNvPr id="14" name="Content Placeholder 2"/>
          <p:cNvSpPr>
            <a:spLocks noGrp="1"/>
          </p:cNvSpPr>
          <p:nvPr>
            <p:ph idx="1"/>
          </p:nvPr>
        </p:nvSpPr>
        <p:spPr>
          <a:xfrm>
            <a:off x="457200" y="1295400"/>
            <a:ext cx="6858000" cy="381000"/>
          </a:xfrm>
        </p:spPr>
        <p:txBody>
          <a:bodyPr/>
          <a:lstStyle/>
          <a:p>
            <a:r>
              <a:rPr lang="en-US" sz="2000" b="1" dirty="0"/>
              <a:t>Definition</a:t>
            </a:r>
            <a:r>
              <a:rPr lang="en-US" sz="2000" dirty="0"/>
              <a:t>: The events </a:t>
            </a:r>
            <a:r>
              <a:rPr lang="en-US" sz="2000" i="1" dirty="0"/>
              <a:t>E</a:t>
            </a:r>
            <a:r>
              <a:rPr lang="en-US" sz="2000" dirty="0"/>
              <a:t> and </a:t>
            </a:r>
            <a:r>
              <a:rPr lang="en-US" sz="2000" i="1" dirty="0"/>
              <a:t>F</a:t>
            </a:r>
            <a:r>
              <a:rPr lang="en-US" sz="2000" dirty="0"/>
              <a:t> are independent if and only if</a:t>
            </a:r>
          </a:p>
        </p:txBody>
      </p:sp>
      <p:graphicFrame>
        <p:nvGraphicFramePr>
          <p:cNvPr id="9" name="Object 3"/>
          <p:cNvGraphicFramePr>
            <a:graphicFrameLocks noChangeAspect="1"/>
          </p:cNvGraphicFramePr>
          <p:nvPr>
            <p:extLst>
              <p:ext uri="{D42A27DB-BD31-4B8C-83A1-F6EECF244321}">
                <p14:modId xmlns:p14="http://schemas.microsoft.com/office/powerpoint/2010/main" val="3909130255"/>
              </p:ext>
            </p:extLst>
          </p:nvPr>
        </p:nvGraphicFramePr>
        <p:xfrm>
          <a:off x="2847975" y="1771650"/>
          <a:ext cx="2305050" cy="361950"/>
        </p:xfrm>
        <a:graphic>
          <a:graphicData uri="http://schemas.openxmlformats.org/presentationml/2006/ole">
            <mc:AlternateContent xmlns:mc="http://schemas.openxmlformats.org/markup-compatibility/2006">
              <mc:Choice xmlns:v="urn:schemas-microsoft-com:vml" Requires="v">
                <p:oleObj spid="_x0000_s11812" name="Equation" r:id="rId3" imgW="1536480" imgH="241200" progId="Equation.DSMT4">
                  <p:embed/>
                </p:oleObj>
              </mc:Choice>
              <mc:Fallback>
                <p:oleObj name="Equation" r:id="rId3" imgW="1536480" imgH="241200" progId="Equation.DSMT4">
                  <p:embed/>
                  <p:pic>
                    <p:nvPicPr>
                      <p:cNvPr id="7" name="Object 3"/>
                      <p:cNvPicPr/>
                      <p:nvPr/>
                    </p:nvPicPr>
                    <p:blipFill>
                      <a:blip r:embed="rId4"/>
                      <a:stretch>
                        <a:fillRect/>
                      </a:stretch>
                    </p:blipFill>
                    <p:spPr>
                      <a:xfrm>
                        <a:off x="2847975" y="1771650"/>
                        <a:ext cx="2305050" cy="361950"/>
                      </a:xfrm>
                      <a:prstGeom prst="rect">
                        <a:avLst/>
                      </a:prstGeom>
                    </p:spPr>
                  </p:pic>
                </p:oleObj>
              </mc:Fallback>
            </mc:AlternateContent>
          </a:graphicData>
        </a:graphic>
      </p:graphicFrame>
      <p:sp>
        <p:nvSpPr>
          <p:cNvPr id="15" name="Content Placeholder 4"/>
          <p:cNvSpPr>
            <a:spLocks noGrp="1"/>
          </p:cNvSpPr>
          <p:nvPr>
            <p:ph idx="13"/>
          </p:nvPr>
        </p:nvSpPr>
        <p:spPr>
          <a:xfrm>
            <a:off x="457200" y="2209800"/>
            <a:ext cx="8229600" cy="2438400"/>
          </a:xfrm>
        </p:spPr>
        <p:txBody>
          <a:bodyPr/>
          <a:lstStyle/>
          <a:p>
            <a:r>
              <a:rPr lang="en-US" sz="2000" b="1" dirty="0"/>
              <a:t>Example</a:t>
            </a:r>
            <a:r>
              <a:rPr lang="en-US" sz="2000" dirty="0"/>
              <a:t>: Suppose </a:t>
            </a:r>
            <a:r>
              <a:rPr lang="en-US" sz="2000" i="1" dirty="0"/>
              <a:t>E</a:t>
            </a:r>
            <a:r>
              <a:rPr lang="en-US" sz="2000" dirty="0"/>
              <a:t> is the event that a randomly generated bit string of length four begins with a </a:t>
            </a:r>
            <a:r>
              <a:rPr lang="en-US" sz="2000" dirty="0">
                <a:ea typeface="Cambria Math" pitchFamily="18" charset="0"/>
              </a:rPr>
              <a:t>1</a:t>
            </a:r>
            <a:r>
              <a:rPr lang="en-US" sz="2000" dirty="0"/>
              <a:t> and </a:t>
            </a:r>
            <a:r>
              <a:rPr lang="en-US" sz="2000" i="1" dirty="0"/>
              <a:t>F</a:t>
            </a:r>
            <a:r>
              <a:rPr lang="en-US" sz="2000" dirty="0"/>
              <a:t> is the event that this bit string contains an even number of </a:t>
            </a:r>
            <a:r>
              <a:rPr lang="en-US" sz="2000" dirty="0">
                <a:ea typeface="Cambria Math" pitchFamily="18" charset="0"/>
              </a:rPr>
              <a:t>1</a:t>
            </a:r>
            <a:r>
              <a:rPr lang="en-US" sz="2000" dirty="0"/>
              <a:t>s. Are </a:t>
            </a:r>
            <a:r>
              <a:rPr lang="en-US" sz="2000" i="1" dirty="0"/>
              <a:t>E</a:t>
            </a:r>
            <a:r>
              <a:rPr lang="en-US" sz="2000" dirty="0"/>
              <a:t> and </a:t>
            </a:r>
            <a:r>
              <a:rPr lang="en-US" sz="2000" i="1" dirty="0"/>
              <a:t>F</a:t>
            </a:r>
            <a:r>
              <a:rPr lang="en-US" sz="2000" dirty="0"/>
              <a:t> independent if the </a:t>
            </a:r>
            <a:r>
              <a:rPr lang="en-US" sz="2000" dirty="0">
                <a:ea typeface="Cambria Math" pitchFamily="18" charset="0"/>
              </a:rPr>
              <a:t>16</a:t>
            </a:r>
            <a:r>
              <a:rPr lang="en-US" sz="2000" dirty="0"/>
              <a:t> bit strings of length four are equally likely? </a:t>
            </a:r>
          </a:p>
          <a:p>
            <a:pPr>
              <a:spcBef>
                <a:spcPts val="0"/>
              </a:spcBef>
            </a:pPr>
            <a:r>
              <a:rPr lang="en-US" sz="2000" b="1" dirty="0"/>
              <a:t>Solution</a:t>
            </a:r>
            <a:r>
              <a:rPr lang="en-US" sz="2000" dirty="0"/>
              <a:t>: There are eight bit strings of length four that begin with a </a:t>
            </a:r>
            <a:r>
              <a:rPr lang="en-US" sz="2000" dirty="0">
                <a:ea typeface="Cambria Math" pitchFamily="18" charset="0"/>
              </a:rPr>
              <a:t>1, </a:t>
            </a:r>
            <a:r>
              <a:rPr lang="en-US" sz="2000" dirty="0"/>
              <a:t>and eight bit strings of length four that contain an even number of </a:t>
            </a:r>
            <a:r>
              <a:rPr lang="en-US" sz="2000" dirty="0">
                <a:ea typeface="Cambria Math" pitchFamily="18" charset="0"/>
              </a:rPr>
              <a:t>1</a:t>
            </a:r>
            <a:r>
              <a:rPr lang="en-US" sz="2000" dirty="0"/>
              <a:t>s.</a:t>
            </a:r>
          </a:p>
          <a:p>
            <a:pPr lvl="1"/>
            <a:r>
              <a:rPr lang="en-US" sz="1800" dirty="0"/>
              <a:t>Since the number of bit strings of length </a:t>
            </a:r>
            <a:r>
              <a:rPr lang="en-US" sz="1800" dirty="0">
                <a:ea typeface="Cambria Math" pitchFamily="18" charset="0"/>
              </a:rPr>
              <a:t>4</a:t>
            </a:r>
            <a:r>
              <a:rPr lang="en-US" sz="1800" dirty="0"/>
              <a:t> is </a:t>
            </a:r>
            <a:r>
              <a:rPr lang="en-US" sz="1800" dirty="0">
                <a:ea typeface="Cambria Math" pitchFamily="18" charset="0"/>
              </a:rPr>
              <a:t>16,</a:t>
            </a:r>
          </a:p>
        </p:txBody>
      </p:sp>
      <p:graphicFrame>
        <p:nvGraphicFramePr>
          <p:cNvPr id="10" name="Object 5"/>
          <p:cNvGraphicFramePr>
            <a:graphicFrameLocks noChangeAspect="1"/>
          </p:cNvGraphicFramePr>
          <p:nvPr>
            <p:extLst>
              <p:ext uri="{D42A27DB-BD31-4B8C-83A1-F6EECF244321}">
                <p14:modId xmlns:p14="http://schemas.microsoft.com/office/powerpoint/2010/main" val="81464820"/>
              </p:ext>
            </p:extLst>
          </p:nvPr>
        </p:nvGraphicFramePr>
        <p:xfrm>
          <a:off x="2705100" y="4819650"/>
          <a:ext cx="2590800" cy="361950"/>
        </p:xfrm>
        <a:graphic>
          <a:graphicData uri="http://schemas.openxmlformats.org/presentationml/2006/ole">
            <mc:AlternateContent xmlns:mc="http://schemas.openxmlformats.org/markup-compatibility/2006">
              <mc:Choice xmlns:v="urn:schemas-microsoft-com:vml" Requires="v">
                <p:oleObj spid="_x0000_s11813" name="Equation" r:id="rId5" imgW="1726920" imgH="241200" progId="Equation.DSMT4">
                  <p:embed/>
                </p:oleObj>
              </mc:Choice>
              <mc:Fallback>
                <p:oleObj name="Equation" r:id="rId5" imgW="1726920" imgH="241200" progId="Equation.DSMT4">
                  <p:embed/>
                  <p:pic>
                    <p:nvPicPr>
                      <p:cNvPr id="9" name="Object 3"/>
                      <p:cNvPicPr/>
                      <p:nvPr/>
                    </p:nvPicPr>
                    <p:blipFill>
                      <a:blip r:embed="rId6"/>
                      <a:stretch>
                        <a:fillRect/>
                      </a:stretch>
                    </p:blipFill>
                    <p:spPr>
                      <a:xfrm>
                        <a:off x="2705100" y="4819650"/>
                        <a:ext cx="2590800" cy="361950"/>
                      </a:xfrm>
                      <a:prstGeom prst="rect">
                        <a:avLst/>
                      </a:prstGeom>
                    </p:spPr>
                  </p:pic>
                </p:oleObj>
              </mc:Fallback>
            </mc:AlternateContent>
          </a:graphicData>
        </a:graphic>
      </p:graphicFrame>
      <p:sp>
        <p:nvSpPr>
          <p:cNvPr id="16" name="Content Placeholder 6"/>
          <p:cNvSpPr>
            <a:spLocks noGrp="1"/>
          </p:cNvSpPr>
          <p:nvPr>
            <p:ph idx="14"/>
          </p:nvPr>
        </p:nvSpPr>
        <p:spPr>
          <a:xfrm>
            <a:off x="457200" y="5257800"/>
            <a:ext cx="8229600" cy="685800"/>
          </a:xfrm>
        </p:spPr>
        <p:txBody>
          <a:bodyPr/>
          <a:lstStyle/>
          <a:p>
            <a:pPr lvl="1"/>
            <a:r>
              <a:rPr lang="en-US" sz="1800" dirty="0">
                <a:ea typeface="Cambria Math" pitchFamily="18" charset="0"/>
              </a:rPr>
              <a:t>Since </a:t>
            </a:r>
            <a:r>
              <a:rPr lang="en-US" sz="1800" i="1" dirty="0"/>
              <a:t>E</a:t>
            </a:r>
            <a:r>
              <a:rPr lang="en-US" sz="1800" dirty="0">
                <a:ea typeface="Cambria Math"/>
              </a:rPr>
              <a:t>⋂</a:t>
            </a:r>
            <a:r>
              <a:rPr lang="en-US" sz="1800" i="1" dirty="0"/>
              <a:t>F = </a:t>
            </a:r>
            <a:r>
              <a:rPr lang="en-US" sz="1800" dirty="0"/>
              <a:t>{</a:t>
            </a:r>
            <a:r>
              <a:rPr lang="en-US" sz="1800" dirty="0">
                <a:ea typeface="Cambria Math" pitchFamily="18" charset="0"/>
              </a:rPr>
              <a:t>1111</a:t>
            </a:r>
            <a:r>
              <a:rPr lang="en-US" sz="1800" dirty="0"/>
              <a:t>, </a:t>
            </a:r>
            <a:r>
              <a:rPr lang="en-US" sz="1800" dirty="0">
                <a:ea typeface="Cambria Math" pitchFamily="18" charset="0"/>
              </a:rPr>
              <a:t>1100</a:t>
            </a:r>
            <a:r>
              <a:rPr lang="en-US" sz="1800" dirty="0"/>
              <a:t>,</a:t>
            </a:r>
            <a:r>
              <a:rPr lang="en-US" sz="1800" dirty="0">
                <a:ea typeface="Cambria Math" pitchFamily="18" charset="0"/>
              </a:rPr>
              <a:t> 1010</a:t>
            </a:r>
            <a:r>
              <a:rPr lang="en-US" sz="1800" dirty="0"/>
              <a:t>, </a:t>
            </a:r>
            <a:r>
              <a:rPr lang="en-US" sz="1800" dirty="0">
                <a:ea typeface="Cambria Math" pitchFamily="18" charset="0"/>
              </a:rPr>
              <a:t>1001}, </a:t>
            </a:r>
            <a:r>
              <a:rPr lang="en-US" sz="1800" i="1" dirty="0">
                <a:ea typeface="Cambria Math" pitchFamily="18" charset="0"/>
              </a:rPr>
              <a:t>p</a:t>
            </a:r>
            <a:r>
              <a:rPr lang="en-US" sz="1800" dirty="0">
                <a:ea typeface="Cambria Math" pitchFamily="18" charset="0"/>
              </a:rPr>
              <a:t>(</a:t>
            </a:r>
            <a:r>
              <a:rPr lang="en-US" sz="1800" i="1" dirty="0"/>
              <a:t>E</a:t>
            </a:r>
            <a:r>
              <a:rPr lang="en-US" sz="1800" dirty="0">
                <a:ea typeface="Cambria Math"/>
              </a:rPr>
              <a:t>⋂</a:t>
            </a:r>
            <a:r>
              <a:rPr lang="en-US" sz="1800" i="1" dirty="0"/>
              <a:t>F</a:t>
            </a:r>
            <a:r>
              <a:rPr lang="en-US" sz="1800" dirty="0">
                <a:ea typeface="Cambria Math" pitchFamily="18" charset="0"/>
              </a:rPr>
              <a:t>) = 4/16=1/4.</a:t>
            </a:r>
            <a:br>
              <a:rPr lang="en-US" sz="1800" dirty="0">
                <a:ea typeface="Cambria Math" pitchFamily="18" charset="0"/>
              </a:rPr>
            </a:br>
            <a:r>
              <a:rPr lang="en-US" sz="2000" dirty="0">
                <a:ea typeface="Cambria Math" pitchFamily="18" charset="0"/>
              </a:rPr>
              <a:t>We conclude that E and F are independent, because </a:t>
            </a:r>
          </a:p>
        </p:txBody>
      </p:sp>
      <p:graphicFrame>
        <p:nvGraphicFramePr>
          <p:cNvPr id="11" name="Object 7"/>
          <p:cNvGraphicFramePr>
            <a:graphicFrameLocks noChangeAspect="1"/>
          </p:cNvGraphicFramePr>
          <p:nvPr>
            <p:extLst>
              <p:ext uri="{D42A27DB-BD31-4B8C-83A1-F6EECF244321}">
                <p14:modId xmlns:p14="http://schemas.microsoft.com/office/powerpoint/2010/main" val="3613207166"/>
              </p:ext>
            </p:extLst>
          </p:nvPr>
        </p:nvGraphicFramePr>
        <p:xfrm>
          <a:off x="1981200" y="6064250"/>
          <a:ext cx="4038600" cy="361950"/>
        </p:xfrm>
        <a:graphic>
          <a:graphicData uri="http://schemas.openxmlformats.org/presentationml/2006/ole">
            <mc:AlternateContent xmlns:mc="http://schemas.openxmlformats.org/markup-compatibility/2006">
              <mc:Choice xmlns:v="urn:schemas-microsoft-com:vml" Requires="v">
                <p:oleObj spid="_x0000_s11814" name="Equation" r:id="rId7" imgW="2692080" imgH="241200" progId="Equation.DSMT4">
                  <p:embed/>
                </p:oleObj>
              </mc:Choice>
              <mc:Fallback>
                <p:oleObj name="Equation" r:id="rId7" imgW="2692080" imgH="241200" progId="Equation.DSMT4">
                  <p:embed/>
                  <p:pic>
                    <p:nvPicPr>
                      <p:cNvPr id="9" name="Object 3"/>
                      <p:cNvPicPr/>
                      <p:nvPr/>
                    </p:nvPicPr>
                    <p:blipFill>
                      <a:blip r:embed="rId8"/>
                      <a:stretch>
                        <a:fillRect/>
                      </a:stretch>
                    </p:blipFill>
                    <p:spPr>
                      <a:xfrm>
                        <a:off x="1981200" y="6064250"/>
                        <a:ext cx="4038600" cy="361950"/>
                      </a:xfrm>
                      <a:prstGeom prst="rect">
                        <a:avLst/>
                      </a:prstGeom>
                    </p:spPr>
                  </p:pic>
                </p:oleObj>
              </mc:Fallback>
            </mc:AlternateContent>
          </a:graphicData>
        </a:graphic>
      </p:graphicFrame>
    </p:spTree>
    <p:extLst>
      <p:ext uri="{BB962C8B-B14F-4D97-AF65-F5344CB8AC3E}">
        <p14:creationId xmlns:p14="http://schemas.microsoft.com/office/powerpoint/2010/main" val="288997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r>
              <a:rPr lang="en-US" sz="1500" dirty="0"/>
              <a:t> 2</a:t>
            </a:r>
          </a:p>
        </p:txBody>
      </p:sp>
      <p:sp>
        <p:nvSpPr>
          <p:cNvPr id="14" name="Content Placeholder 2"/>
          <p:cNvSpPr>
            <a:spLocks noGrp="1"/>
          </p:cNvSpPr>
          <p:nvPr>
            <p:ph idx="1"/>
          </p:nvPr>
        </p:nvSpPr>
        <p:spPr>
          <a:xfrm>
            <a:off x="457200" y="1295400"/>
            <a:ext cx="8229600" cy="4191000"/>
          </a:xfrm>
        </p:spPr>
        <p:txBody>
          <a:bodyPr/>
          <a:lstStyle/>
          <a:p>
            <a:r>
              <a:rPr lang="en-US" sz="2800" b="1" dirty="0"/>
              <a:t>Example</a:t>
            </a:r>
            <a:r>
              <a:rPr lang="en-US" sz="2800" dirty="0"/>
              <a:t>: Assume (as in the previous example) that each of the four ways a family can have two children (</a:t>
            </a:r>
            <a:r>
              <a:rPr lang="en-US" sz="2800" i="1" dirty="0"/>
              <a:t>BB</a:t>
            </a:r>
            <a:r>
              <a:rPr lang="en-US" sz="2800" dirty="0"/>
              <a:t>, </a:t>
            </a:r>
            <a:r>
              <a:rPr lang="en-US" sz="2800" i="1" dirty="0"/>
              <a:t>GG</a:t>
            </a:r>
            <a:r>
              <a:rPr lang="en-US" sz="2800" dirty="0"/>
              <a:t>, </a:t>
            </a:r>
            <a:r>
              <a:rPr lang="en-US" sz="2800" i="1" dirty="0"/>
              <a:t>BG</a:t>
            </a:r>
            <a:r>
              <a:rPr lang="en-US" sz="2800" dirty="0"/>
              <a:t>,</a:t>
            </a:r>
            <a:r>
              <a:rPr lang="en-US" sz="2800" i="1" dirty="0"/>
              <a:t>GB</a:t>
            </a:r>
            <a:r>
              <a:rPr lang="en-US" sz="2800" dirty="0"/>
              <a:t>) is equally likely. Are the events </a:t>
            </a:r>
            <a:r>
              <a:rPr lang="en-US" sz="2800" i="1" dirty="0"/>
              <a:t>E</a:t>
            </a:r>
            <a:r>
              <a:rPr lang="en-US" sz="2800" dirty="0"/>
              <a:t>, that a family with two children has two boys, and </a:t>
            </a:r>
            <a:r>
              <a:rPr lang="en-US" sz="2800" i="1" dirty="0"/>
              <a:t>F</a:t>
            </a:r>
            <a:r>
              <a:rPr lang="en-US" sz="2800" dirty="0"/>
              <a:t>, that a family with two children has at least one boy, independent?</a:t>
            </a:r>
          </a:p>
          <a:p>
            <a:r>
              <a:rPr lang="en-US" sz="2800" b="1" dirty="0"/>
              <a:t>Solution</a:t>
            </a:r>
            <a:r>
              <a:rPr lang="en-US" sz="2800" dirty="0"/>
              <a:t>: Because </a:t>
            </a:r>
            <a:r>
              <a:rPr lang="en-US" sz="2800" i="1" dirty="0"/>
              <a:t>E</a:t>
            </a:r>
            <a:r>
              <a:rPr lang="en-US" sz="2800" dirty="0"/>
              <a:t> = {</a:t>
            </a:r>
            <a:r>
              <a:rPr lang="en-US" sz="2800" i="1" dirty="0"/>
              <a:t>BB</a:t>
            </a:r>
            <a:r>
              <a:rPr lang="en-US" sz="2800" dirty="0"/>
              <a:t>}, </a:t>
            </a:r>
            <a:r>
              <a:rPr lang="en-US" sz="2800" i="1" dirty="0"/>
              <a:t>p</a:t>
            </a:r>
            <a:r>
              <a:rPr lang="en-US" sz="2800" dirty="0"/>
              <a:t>(</a:t>
            </a:r>
            <a:r>
              <a:rPr lang="en-US" sz="2800" i="1" dirty="0"/>
              <a:t>E</a:t>
            </a:r>
            <a:r>
              <a:rPr lang="en-US" sz="2800" dirty="0"/>
              <a:t>) = </a:t>
            </a:r>
            <a:r>
              <a:rPr lang="en-US" sz="2800" dirty="0">
                <a:ea typeface="Cambria Math" pitchFamily="18" charset="0"/>
              </a:rPr>
              <a:t>1/4</a:t>
            </a:r>
            <a:r>
              <a:rPr lang="en-US" sz="2800" dirty="0"/>
              <a:t>. We saw previously that that </a:t>
            </a:r>
            <a:r>
              <a:rPr lang="en-US" sz="2800" i="1" dirty="0"/>
              <a:t>p</a:t>
            </a:r>
            <a:r>
              <a:rPr lang="en-US" sz="2800" dirty="0"/>
              <a:t>(</a:t>
            </a:r>
            <a:r>
              <a:rPr lang="en-US" sz="2800" i="1" dirty="0"/>
              <a:t>F</a:t>
            </a:r>
            <a:r>
              <a:rPr lang="en-US" sz="2800" dirty="0"/>
              <a:t>) = </a:t>
            </a:r>
            <a:r>
              <a:rPr lang="en-US" sz="2800" dirty="0">
                <a:ea typeface="Cambria Math" pitchFamily="18" charset="0"/>
              </a:rPr>
              <a:t>3/4 </a:t>
            </a:r>
            <a:r>
              <a:rPr lang="en-US" sz="2800" dirty="0"/>
              <a:t>and </a:t>
            </a:r>
            <a:r>
              <a:rPr lang="en-US" sz="2800" i="1" dirty="0"/>
              <a:t>p</a:t>
            </a:r>
            <a:r>
              <a:rPr lang="en-US" sz="2800" dirty="0"/>
              <a:t>(</a:t>
            </a:r>
            <a:r>
              <a:rPr lang="en-US" sz="2800" i="1" dirty="0"/>
              <a:t>E</a:t>
            </a:r>
            <a:r>
              <a:rPr lang="en-US" sz="2800" dirty="0">
                <a:ea typeface="Cambria Math"/>
              </a:rPr>
              <a:t>⋂</a:t>
            </a:r>
            <a:r>
              <a:rPr lang="en-US" sz="2800" i="1" dirty="0"/>
              <a:t>F</a:t>
            </a:r>
            <a:r>
              <a:rPr lang="en-US" sz="2800" dirty="0"/>
              <a:t>)=</a:t>
            </a:r>
            <a:r>
              <a:rPr lang="en-US" sz="2800" dirty="0">
                <a:ea typeface="Cambria Math" pitchFamily="18" charset="0"/>
              </a:rPr>
              <a:t>1/4</a:t>
            </a:r>
            <a:r>
              <a:rPr lang="en-US" sz="2800" dirty="0"/>
              <a:t>. The events </a:t>
            </a:r>
            <a:r>
              <a:rPr lang="en-US" sz="2800" i="1" dirty="0"/>
              <a:t>E</a:t>
            </a:r>
            <a:r>
              <a:rPr lang="en-US" sz="2800" dirty="0"/>
              <a:t> and </a:t>
            </a:r>
            <a:r>
              <a:rPr lang="en-US" sz="2800" i="1" dirty="0"/>
              <a:t>F</a:t>
            </a:r>
            <a:r>
              <a:rPr lang="en-US" sz="2800" dirty="0"/>
              <a:t> are not independent since</a:t>
            </a:r>
          </a:p>
        </p:txBody>
      </p:sp>
      <p:graphicFrame>
        <p:nvGraphicFramePr>
          <p:cNvPr id="5" name="Object 3"/>
          <p:cNvGraphicFramePr>
            <a:graphicFrameLocks noChangeAspect="1"/>
          </p:cNvGraphicFramePr>
          <p:nvPr>
            <p:extLst>
              <p:ext uri="{D42A27DB-BD31-4B8C-83A1-F6EECF244321}">
                <p14:modId xmlns:p14="http://schemas.microsoft.com/office/powerpoint/2010/main" val="3788625018"/>
              </p:ext>
            </p:extLst>
          </p:nvPr>
        </p:nvGraphicFramePr>
        <p:xfrm>
          <a:off x="1619550" y="5592618"/>
          <a:ext cx="5904900" cy="603000"/>
        </p:xfrm>
        <a:graphic>
          <a:graphicData uri="http://schemas.openxmlformats.org/presentationml/2006/ole">
            <mc:AlternateContent xmlns:mc="http://schemas.openxmlformats.org/markup-compatibility/2006">
              <mc:Choice xmlns:v="urn:schemas-microsoft-com:vml" Requires="v">
                <p:oleObj spid="_x0000_s12469" name="Equation" r:id="rId3" imgW="2361960" imgH="241200" progId="Equation.DSMT4">
                  <p:embed/>
                </p:oleObj>
              </mc:Choice>
              <mc:Fallback>
                <p:oleObj name="Equation" r:id="rId3" imgW="2361960" imgH="241200" progId="Equation.DSMT4">
                  <p:embed/>
                  <p:pic>
                    <p:nvPicPr>
                      <p:cNvPr id="9" name="Object 3"/>
                      <p:cNvPicPr/>
                      <p:nvPr/>
                    </p:nvPicPr>
                    <p:blipFill>
                      <a:blip r:embed="rId4"/>
                      <a:stretch>
                        <a:fillRect/>
                      </a:stretch>
                    </p:blipFill>
                    <p:spPr>
                      <a:xfrm>
                        <a:off x="1619550" y="5592618"/>
                        <a:ext cx="5904900" cy="603000"/>
                      </a:xfrm>
                      <a:prstGeom prst="rect">
                        <a:avLst/>
                      </a:prstGeom>
                    </p:spPr>
                  </p:pic>
                </p:oleObj>
              </mc:Fallback>
            </mc:AlternateContent>
          </a:graphicData>
        </a:graphic>
      </p:graphicFrame>
    </p:spTree>
    <p:extLst>
      <p:ext uri="{BB962C8B-B14F-4D97-AF65-F5344CB8AC3E}">
        <p14:creationId xmlns:p14="http://schemas.microsoft.com/office/powerpoint/2010/main" val="369447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Pairwise and Mutual Independence</a:t>
            </a:r>
          </a:p>
        </p:txBody>
      </p:sp>
      <p:sp>
        <p:nvSpPr>
          <p:cNvPr id="5" name="Content Placeholder 2"/>
          <p:cNvSpPr>
            <a:spLocks noGrp="1"/>
          </p:cNvSpPr>
          <p:nvPr>
            <p:ph idx="1"/>
          </p:nvPr>
        </p:nvSpPr>
        <p:spPr>
          <a:xfrm>
            <a:off x="457200" y="1295400"/>
            <a:ext cx="8229600" cy="2209800"/>
          </a:xfrm>
        </p:spPr>
        <p:txBody>
          <a:bodyPr/>
          <a:lstStyle/>
          <a:p>
            <a:r>
              <a:rPr lang="en-US" sz="2800" b="1" dirty="0"/>
              <a:t>Definition</a:t>
            </a:r>
            <a:r>
              <a:rPr lang="en-US" sz="2800" dirty="0"/>
              <a:t>: The events </a:t>
            </a:r>
            <a:r>
              <a:rPr lang="en-US" sz="2800" i="1" dirty="0"/>
              <a:t>E</a:t>
            </a:r>
            <a:r>
              <a:rPr lang="en-US" sz="2800" baseline="-25000" dirty="0">
                <a:ea typeface="Cambria Math" pitchFamily="18" charset="0"/>
              </a:rPr>
              <a:t>1</a:t>
            </a:r>
            <a:r>
              <a:rPr lang="en-US" sz="2800" dirty="0"/>
              <a:t>, </a:t>
            </a:r>
            <a:r>
              <a:rPr lang="en-US" sz="2800" i="1" dirty="0"/>
              <a:t>E</a:t>
            </a:r>
            <a:r>
              <a:rPr lang="en-US" sz="2800" baseline="-25000" dirty="0">
                <a:ea typeface="Cambria Math" pitchFamily="18" charset="0"/>
              </a:rPr>
              <a:t>2</a:t>
            </a:r>
            <a:r>
              <a:rPr lang="en-US" sz="2800" dirty="0"/>
              <a:t>, …, </a:t>
            </a:r>
            <a:r>
              <a:rPr lang="en-US" sz="2800" i="1" dirty="0"/>
              <a:t>E</a:t>
            </a:r>
            <a:r>
              <a:rPr lang="en-US" sz="2800" i="1" baseline="-25000" dirty="0"/>
              <a:t>n</a:t>
            </a:r>
            <a:r>
              <a:rPr lang="en-US" sz="2800" dirty="0"/>
              <a:t> are </a:t>
            </a:r>
            <a:r>
              <a:rPr lang="en-US" sz="2800" i="1" dirty="0"/>
              <a:t>pairwise independent</a:t>
            </a:r>
            <a:r>
              <a:rPr lang="en-US" sz="2800" dirty="0"/>
              <a:t> if and only if </a:t>
            </a:r>
            <a:r>
              <a:rPr lang="en-US" sz="2800" dirty="0">
                <a:ea typeface="Cambria Math" pitchFamily="18" charset="0"/>
              </a:rPr>
              <a:t> </a:t>
            </a:r>
            <a:r>
              <a:rPr lang="en-US" sz="2800" i="1" dirty="0">
                <a:ea typeface="Cambria Math" pitchFamily="18" charset="0"/>
              </a:rPr>
              <a:t>p</a:t>
            </a:r>
            <a:r>
              <a:rPr lang="en-US" sz="2800" dirty="0">
                <a:ea typeface="Cambria Math" pitchFamily="18" charset="0"/>
              </a:rPr>
              <a:t>(</a:t>
            </a:r>
            <a:r>
              <a:rPr lang="en-US" sz="2800" i="1" dirty="0" err="1"/>
              <a:t>E</a:t>
            </a:r>
            <a:r>
              <a:rPr lang="en-US" sz="2800" i="1" baseline="-25000" dirty="0" err="1"/>
              <a:t>i</a:t>
            </a:r>
            <a:r>
              <a:rPr lang="en-US" sz="2800" dirty="0" err="1">
                <a:ea typeface="Cambria Math"/>
              </a:rPr>
              <a:t>⋂</a:t>
            </a:r>
            <a:r>
              <a:rPr lang="en-US" sz="2800" i="1" dirty="0" err="1"/>
              <a:t>E</a:t>
            </a:r>
            <a:r>
              <a:rPr lang="en-US" sz="2800" i="1" baseline="-25000" dirty="0" err="1"/>
              <a:t>j</a:t>
            </a:r>
            <a:r>
              <a:rPr lang="en-US" sz="2800" dirty="0">
                <a:ea typeface="Cambria Math" pitchFamily="18" charset="0"/>
              </a:rPr>
              <a:t>) = </a:t>
            </a:r>
            <a:r>
              <a:rPr lang="en-US" sz="2800" i="1" dirty="0"/>
              <a:t>p</a:t>
            </a:r>
            <a:r>
              <a:rPr lang="en-US" sz="2800" dirty="0"/>
              <a:t>(</a:t>
            </a:r>
            <a:r>
              <a:rPr lang="en-US" sz="2800" i="1" dirty="0" err="1"/>
              <a:t>E</a:t>
            </a:r>
            <a:r>
              <a:rPr lang="en-US" sz="2800" i="1" baseline="-25000" dirty="0" err="1"/>
              <a:t>i</a:t>
            </a:r>
            <a:r>
              <a:rPr lang="en-US" sz="2800" dirty="0"/>
              <a:t>) p(</a:t>
            </a:r>
            <a:r>
              <a:rPr lang="en-US" sz="2800" i="1" dirty="0" err="1"/>
              <a:t>E</a:t>
            </a:r>
            <a:r>
              <a:rPr lang="en-US" sz="2800" i="1" baseline="-25000" dirty="0" err="1"/>
              <a:t>j</a:t>
            </a:r>
            <a:r>
              <a:rPr lang="en-US" sz="2800" dirty="0"/>
              <a:t>) for all pairs </a:t>
            </a:r>
            <a:r>
              <a:rPr lang="en-US" sz="2800" i="1" dirty="0" err="1"/>
              <a:t>i</a:t>
            </a:r>
            <a:r>
              <a:rPr lang="en-US" sz="2800" dirty="0"/>
              <a:t> and </a:t>
            </a:r>
            <a:r>
              <a:rPr lang="en-US" sz="2800" i="1" dirty="0"/>
              <a:t>j</a:t>
            </a:r>
            <a:r>
              <a:rPr lang="en-US" sz="2800" dirty="0"/>
              <a:t> with </a:t>
            </a:r>
            <a:r>
              <a:rPr lang="en-US" sz="2800" i="1" dirty="0" err="1"/>
              <a:t>i</a:t>
            </a:r>
            <a:r>
              <a:rPr lang="en-US" sz="2800" i="1" dirty="0"/>
              <a:t> </a:t>
            </a:r>
            <a:r>
              <a:rPr lang="en-US" sz="2800" dirty="0">
                <a:ea typeface="Cambria Math"/>
              </a:rPr>
              <a:t>≤</a:t>
            </a:r>
            <a:r>
              <a:rPr lang="en-US" sz="2800" i="1" dirty="0"/>
              <a:t> j </a:t>
            </a:r>
            <a:r>
              <a:rPr lang="en-US" sz="2800" dirty="0">
                <a:ea typeface="Cambria Math"/>
              </a:rPr>
              <a:t>≤ </a:t>
            </a:r>
            <a:r>
              <a:rPr lang="en-US" sz="2800" i="1" dirty="0"/>
              <a:t>n</a:t>
            </a:r>
            <a:r>
              <a:rPr lang="en-US" sz="2800" dirty="0"/>
              <a:t>.</a:t>
            </a:r>
          </a:p>
          <a:p>
            <a:pPr>
              <a:spcBef>
                <a:spcPts val="1800"/>
              </a:spcBef>
            </a:pPr>
            <a:r>
              <a:rPr lang="en-US" sz="2800" dirty="0"/>
              <a:t>The events are </a:t>
            </a:r>
            <a:r>
              <a:rPr lang="en-US" sz="2800" i="1" dirty="0"/>
              <a:t>mutually independent </a:t>
            </a:r>
            <a:r>
              <a:rPr lang="en-US" sz="2800" dirty="0"/>
              <a:t>if</a:t>
            </a:r>
          </a:p>
        </p:txBody>
      </p:sp>
      <p:graphicFrame>
        <p:nvGraphicFramePr>
          <p:cNvPr id="7" name="Object 3"/>
          <p:cNvGraphicFramePr>
            <a:graphicFrameLocks noChangeAspect="1"/>
          </p:cNvGraphicFramePr>
          <p:nvPr>
            <p:extLst>
              <p:ext uri="{D42A27DB-BD31-4B8C-83A1-F6EECF244321}">
                <p14:modId xmlns:p14="http://schemas.microsoft.com/office/powerpoint/2010/main" val="1376344357"/>
              </p:ext>
            </p:extLst>
          </p:nvPr>
        </p:nvGraphicFramePr>
        <p:xfrm>
          <a:off x="584200" y="3454400"/>
          <a:ext cx="6045200" cy="508000"/>
        </p:xfrm>
        <a:graphic>
          <a:graphicData uri="http://schemas.openxmlformats.org/presentationml/2006/ole">
            <mc:AlternateContent xmlns:mc="http://schemas.openxmlformats.org/markup-compatibility/2006">
              <mc:Choice xmlns:v="urn:schemas-microsoft-com:vml" Requires="v">
                <p:oleObj spid="_x0000_s13489" name="Equation" r:id="rId3" imgW="3022560" imgH="253800" progId="Equation.DSMT4">
                  <p:embed/>
                </p:oleObj>
              </mc:Choice>
              <mc:Fallback>
                <p:oleObj name="Equation" r:id="rId3" imgW="3022560" imgH="253800" progId="Equation.DSMT4">
                  <p:embed/>
                  <p:pic>
                    <p:nvPicPr>
                      <p:cNvPr id="5" name="Object 3"/>
                      <p:cNvPicPr/>
                      <p:nvPr/>
                    </p:nvPicPr>
                    <p:blipFill>
                      <a:blip r:embed="rId4"/>
                      <a:stretch>
                        <a:fillRect/>
                      </a:stretch>
                    </p:blipFill>
                    <p:spPr>
                      <a:xfrm>
                        <a:off x="584200" y="3454400"/>
                        <a:ext cx="6045200" cy="508000"/>
                      </a:xfrm>
                      <a:prstGeom prst="rect">
                        <a:avLst/>
                      </a:prstGeom>
                    </p:spPr>
                  </p:pic>
                </p:oleObj>
              </mc:Fallback>
            </mc:AlternateContent>
          </a:graphicData>
        </a:graphic>
      </p:graphicFrame>
      <p:sp>
        <p:nvSpPr>
          <p:cNvPr id="6" name="Content Placeholder 4"/>
          <p:cNvSpPr>
            <a:spLocks noGrp="1"/>
          </p:cNvSpPr>
          <p:nvPr>
            <p:ph idx="13"/>
          </p:nvPr>
        </p:nvSpPr>
        <p:spPr>
          <a:xfrm>
            <a:off x="457200" y="3962400"/>
            <a:ext cx="6553200" cy="1295400"/>
          </a:xfrm>
        </p:spPr>
        <p:txBody>
          <a:bodyPr/>
          <a:lstStyle/>
          <a:p>
            <a:r>
              <a:rPr lang="en-US" sz="2800" dirty="0"/>
              <a:t>whenever </a:t>
            </a:r>
            <a:r>
              <a:rPr lang="en-US" sz="2800" i="1" dirty="0" err="1"/>
              <a:t>i</a:t>
            </a:r>
            <a:r>
              <a:rPr lang="en-US" sz="2800" i="1" baseline="-25000" dirty="0" err="1"/>
              <a:t>j</a:t>
            </a:r>
            <a:r>
              <a:rPr lang="en-US" sz="2800" dirty="0"/>
              <a:t>, </a:t>
            </a:r>
            <a:r>
              <a:rPr lang="en-US" sz="2800" i="1" dirty="0"/>
              <a:t>j</a:t>
            </a:r>
            <a:r>
              <a:rPr lang="en-US" sz="2800" dirty="0"/>
              <a:t> = </a:t>
            </a:r>
            <a:r>
              <a:rPr lang="en-US" sz="2800" dirty="0">
                <a:ea typeface="Cambria Math" pitchFamily="18" charset="0"/>
              </a:rPr>
              <a:t>1</a:t>
            </a:r>
            <a:r>
              <a:rPr lang="en-US" sz="2800" dirty="0"/>
              <a:t>,</a:t>
            </a:r>
            <a:r>
              <a:rPr lang="en-US" sz="2800" dirty="0">
                <a:ea typeface="Cambria Math" pitchFamily="18" charset="0"/>
              </a:rPr>
              <a:t>2</a:t>
            </a:r>
            <a:r>
              <a:rPr lang="en-US" sz="2800" dirty="0"/>
              <a:t>,…., </a:t>
            </a:r>
            <a:r>
              <a:rPr lang="en-US" sz="2800" i="1" dirty="0"/>
              <a:t>m</a:t>
            </a:r>
            <a:r>
              <a:rPr lang="en-US" sz="2800" dirty="0"/>
              <a:t>, are integers with </a:t>
            </a:r>
          </a:p>
          <a:p>
            <a:r>
              <a:rPr lang="en-US" sz="2800" dirty="0">
                <a:ea typeface="Cambria Math" pitchFamily="18" charset="0"/>
              </a:rPr>
              <a:t>		1</a:t>
            </a:r>
            <a:r>
              <a:rPr lang="en-US" sz="2800" dirty="0">
                <a:ea typeface="Cambria Math"/>
              </a:rPr>
              <a:t> ≤ </a:t>
            </a:r>
            <a:r>
              <a:rPr lang="en-US" sz="2800" i="1" dirty="0"/>
              <a:t>i</a:t>
            </a:r>
            <a:r>
              <a:rPr lang="en-US" sz="2800" baseline="-25000" dirty="0">
                <a:ea typeface="Cambria Math" pitchFamily="18" charset="0"/>
              </a:rPr>
              <a:t>1 </a:t>
            </a:r>
            <a:r>
              <a:rPr lang="en-US" sz="2800" dirty="0">
                <a:ea typeface="Cambria Math" pitchFamily="18" charset="0"/>
              </a:rPr>
              <a:t> &lt; </a:t>
            </a:r>
            <a:r>
              <a:rPr lang="en-US" sz="2800" i="1" dirty="0"/>
              <a:t>i</a:t>
            </a:r>
            <a:r>
              <a:rPr lang="en-US" sz="2800" baseline="-25000" dirty="0">
                <a:ea typeface="Cambria Math" pitchFamily="18" charset="0"/>
              </a:rPr>
              <a:t>2</a:t>
            </a:r>
            <a:r>
              <a:rPr lang="en-US" sz="2800" dirty="0">
                <a:ea typeface="Cambria Math" pitchFamily="18" charset="0"/>
              </a:rPr>
              <a:t> &lt;</a:t>
            </a:r>
            <a:r>
              <a:rPr lang="en-US" sz="2800" dirty="0">
                <a:ea typeface="Cambria Math"/>
              </a:rPr>
              <a:t>∙∙∙</a:t>
            </a:r>
            <a:r>
              <a:rPr lang="en-US" sz="2800" dirty="0">
                <a:ea typeface="Cambria Math" pitchFamily="18" charset="0"/>
              </a:rPr>
              <a:t> &lt;</a:t>
            </a:r>
            <a:r>
              <a:rPr lang="en-US" sz="2800" i="1" dirty="0"/>
              <a:t> </a:t>
            </a:r>
            <a:r>
              <a:rPr lang="en-US" sz="2800" i="1" dirty="0" err="1"/>
              <a:t>i</a:t>
            </a:r>
            <a:r>
              <a:rPr lang="en-US" sz="2800" i="1" baseline="-25000" dirty="0" err="1"/>
              <a:t>m</a:t>
            </a:r>
            <a:r>
              <a:rPr lang="en-US" sz="2800" i="1" dirty="0"/>
              <a:t> </a:t>
            </a:r>
            <a:r>
              <a:rPr lang="en-US" sz="2800" dirty="0">
                <a:ea typeface="Cambria Math"/>
              </a:rPr>
              <a:t>≤ </a:t>
            </a:r>
            <a:r>
              <a:rPr lang="en-US" sz="2800" i="1" dirty="0"/>
              <a:t>n</a:t>
            </a:r>
            <a:r>
              <a:rPr lang="en-US" sz="2800" baseline="-25000" dirty="0">
                <a:ea typeface="Cambria Math" pitchFamily="18" charset="0"/>
              </a:rPr>
              <a:t> </a:t>
            </a:r>
            <a:r>
              <a:rPr lang="en-US" sz="2800" dirty="0">
                <a:ea typeface="Cambria Math" pitchFamily="18" charset="0"/>
              </a:rPr>
              <a:t> </a:t>
            </a:r>
            <a:r>
              <a:rPr lang="en-US" sz="2800" baseline="-25000" dirty="0">
                <a:ea typeface="Cambria Math" pitchFamily="18" charset="0"/>
              </a:rPr>
              <a:t> </a:t>
            </a:r>
            <a:r>
              <a:rPr lang="en-US" sz="2800" dirty="0">
                <a:ea typeface="Cambria Math" pitchFamily="18" charset="0"/>
              </a:rPr>
              <a:t> and </a:t>
            </a:r>
            <a:r>
              <a:rPr lang="en-US" sz="2800" i="1" dirty="0">
                <a:ea typeface="Cambria Math" pitchFamily="18" charset="0"/>
              </a:rPr>
              <a:t>m</a:t>
            </a:r>
            <a:r>
              <a:rPr lang="en-US" sz="2800" dirty="0">
                <a:ea typeface="Cambria Math" pitchFamily="18" charset="0"/>
              </a:rPr>
              <a:t> </a:t>
            </a:r>
            <a:r>
              <a:rPr lang="en-US" sz="2800" dirty="0">
                <a:ea typeface="Cambria Math"/>
              </a:rPr>
              <a:t>≥ 2.</a:t>
            </a:r>
            <a:endParaRPr lang="en-US" sz="2800" baseline="-25000" dirty="0"/>
          </a:p>
        </p:txBody>
      </p:sp>
    </p:spTree>
    <p:extLst>
      <p:ext uri="{BB962C8B-B14F-4D97-AF65-F5344CB8AC3E}">
        <p14:creationId xmlns:p14="http://schemas.microsoft.com/office/powerpoint/2010/main" val="98205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a:t>
            </a:r>
            <a:r>
              <a:rPr lang="en-US" sz="1500" dirty="0"/>
              <a:t> 1</a:t>
            </a:r>
            <a:r>
              <a:rPr lang="en-US" dirty="0"/>
              <a:t> </a:t>
            </a:r>
          </a:p>
        </p:txBody>
      </p:sp>
      <p:sp>
        <p:nvSpPr>
          <p:cNvPr id="3" name="Content Placeholder 2"/>
          <p:cNvSpPr>
            <a:spLocks noGrp="1"/>
          </p:cNvSpPr>
          <p:nvPr>
            <p:ph idx="1"/>
          </p:nvPr>
        </p:nvSpPr>
        <p:spPr>
          <a:xfrm>
            <a:off x="6400800" y="457200"/>
            <a:ext cx="1524000" cy="685800"/>
          </a:xfrm>
        </p:spPr>
        <p:txBody>
          <a:bodyPr/>
          <a:lstStyle/>
          <a:p>
            <a:pPr>
              <a:spcBef>
                <a:spcPts val="0"/>
              </a:spcBef>
            </a:pPr>
            <a:r>
              <a:rPr lang="en-US" sz="1600" dirty="0"/>
              <a:t>James Bernoulli</a:t>
            </a:r>
          </a:p>
          <a:p>
            <a:pPr>
              <a:spcBef>
                <a:spcPts val="0"/>
              </a:spcBef>
            </a:pPr>
            <a:r>
              <a:rPr lang="en-US" sz="1600" dirty="0"/>
              <a:t>(</a:t>
            </a:r>
            <a:r>
              <a:rPr lang="en-US" sz="1600" dirty="0">
                <a:ea typeface="Cambria Math" pitchFamily="18" charset="0"/>
              </a:rPr>
              <a:t>1854 </a:t>
            </a:r>
            <a:r>
              <a:rPr lang="en-US" sz="1600" dirty="0"/>
              <a:t>– </a:t>
            </a:r>
            <a:r>
              <a:rPr lang="en-US" sz="1600" dirty="0">
                <a:ea typeface="Cambria Math" pitchFamily="18" charset="0"/>
              </a:rPr>
              <a:t>1705</a:t>
            </a:r>
            <a:r>
              <a:rPr lang="en-US" sz="1600" dirty="0"/>
              <a:t>)</a:t>
            </a:r>
          </a:p>
        </p:txBody>
      </p:sp>
      <p:pic>
        <p:nvPicPr>
          <p:cNvPr id="8" name="Picture 3" descr="A portrait of James Bernoulli."/>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8045385" y="228600"/>
            <a:ext cx="927927"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8229600" cy="5105400"/>
          </a:xfrm>
        </p:spPr>
        <p:txBody>
          <a:bodyPr/>
          <a:lstStyle/>
          <a:p>
            <a:r>
              <a:rPr lang="en-US" sz="2400" b="1" dirty="0"/>
              <a:t>Definition</a:t>
            </a:r>
            <a:r>
              <a:rPr lang="en-US" sz="2400" dirty="0"/>
              <a:t>: Suppose an experiment can have only two possible outcomes, </a:t>
            </a:r>
            <a:r>
              <a:rPr lang="en-US" sz="2400" i="1" dirty="0"/>
              <a:t>e</a:t>
            </a:r>
            <a:r>
              <a:rPr lang="en-US" sz="2400" dirty="0"/>
              <a:t>.</a:t>
            </a:r>
            <a:r>
              <a:rPr lang="en-US" sz="2400" i="1" dirty="0"/>
              <a:t>g</a:t>
            </a:r>
            <a:r>
              <a:rPr lang="en-US" sz="2400" dirty="0"/>
              <a:t>., the flipping of a coin or the random generation of a bit. </a:t>
            </a:r>
          </a:p>
          <a:p>
            <a:pPr lvl="1">
              <a:spcBef>
                <a:spcPts val="0"/>
              </a:spcBef>
            </a:pPr>
            <a:r>
              <a:rPr lang="en-US" sz="2200" dirty="0"/>
              <a:t>Each performance of the experiment is called a </a:t>
            </a:r>
            <a:r>
              <a:rPr lang="en-US" sz="2200" i="1" dirty="0"/>
              <a:t>Bernoulli trial</a:t>
            </a:r>
            <a:r>
              <a:rPr lang="en-US" sz="2200" dirty="0"/>
              <a:t>. </a:t>
            </a:r>
          </a:p>
          <a:p>
            <a:pPr lvl="1">
              <a:spcBef>
                <a:spcPts val="0"/>
              </a:spcBef>
            </a:pPr>
            <a:r>
              <a:rPr lang="en-US" sz="2200" dirty="0"/>
              <a:t>One outcome is called a </a:t>
            </a:r>
            <a:r>
              <a:rPr lang="en-US" sz="2200" i="1" dirty="0"/>
              <a:t>success</a:t>
            </a:r>
            <a:r>
              <a:rPr lang="en-US" sz="2200" dirty="0"/>
              <a:t> and the other a </a:t>
            </a:r>
            <a:r>
              <a:rPr lang="en-US" sz="2200" i="1" dirty="0"/>
              <a:t>failure</a:t>
            </a:r>
            <a:r>
              <a:rPr lang="en-US" sz="2200" dirty="0"/>
              <a:t>. </a:t>
            </a:r>
          </a:p>
          <a:p>
            <a:pPr lvl="1">
              <a:spcBef>
                <a:spcPts val="0"/>
              </a:spcBef>
            </a:pPr>
            <a:r>
              <a:rPr lang="en-US" sz="2200" dirty="0"/>
              <a:t>If </a:t>
            </a:r>
            <a:r>
              <a:rPr lang="en-US" sz="2200" i="1" dirty="0"/>
              <a:t>p</a:t>
            </a:r>
            <a:r>
              <a:rPr lang="en-US" sz="2200" dirty="0"/>
              <a:t> is the probability of success and </a:t>
            </a:r>
            <a:r>
              <a:rPr lang="en-US" sz="2200" i="1" dirty="0"/>
              <a:t>q </a:t>
            </a:r>
            <a:r>
              <a:rPr lang="en-US" sz="2200" dirty="0"/>
              <a:t>the probability of failure, then </a:t>
            </a:r>
            <a:r>
              <a:rPr lang="en-US" sz="2200" i="1" dirty="0"/>
              <a:t>p</a:t>
            </a:r>
            <a:r>
              <a:rPr lang="en-US" sz="2200" dirty="0"/>
              <a:t> + </a:t>
            </a:r>
            <a:r>
              <a:rPr lang="en-US" sz="2200" i="1" dirty="0"/>
              <a:t>q</a:t>
            </a:r>
            <a:r>
              <a:rPr lang="en-US" sz="2200" dirty="0"/>
              <a:t> = </a:t>
            </a:r>
            <a:r>
              <a:rPr lang="en-US" sz="2200" dirty="0">
                <a:ea typeface="Cambria Math" pitchFamily="18" charset="0"/>
              </a:rPr>
              <a:t>1</a:t>
            </a:r>
            <a:r>
              <a:rPr lang="en-US" sz="2200" dirty="0"/>
              <a:t>. </a:t>
            </a:r>
          </a:p>
          <a:p>
            <a:r>
              <a:rPr lang="en-US" sz="2400" dirty="0"/>
              <a:t>Many problems involve determining the probability of </a:t>
            </a:r>
            <a:r>
              <a:rPr lang="en-US" sz="2400" i="1" dirty="0"/>
              <a:t>k</a:t>
            </a:r>
            <a:r>
              <a:rPr lang="en-US" sz="2400" dirty="0"/>
              <a:t> successes when an experiment consists of </a:t>
            </a:r>
            <a:r>
              <a:rPr lang="en-US" sz="2400" i="1" dirty="0"/>
              <a:t>n</a:t>
            </a:r>
            <a:r>
              <a:rPr lang="en-US" sz="2400" dirty="0"/>
              <a:t> mutually independent Bernoulli trials.</a:t>
            </a:r>
          </a:p>
          <a:p>
            <a:endParaRPr lang="en-US" dirty="0"/>
          </a:p>
        </p:txBody>
      </p:sp>
    </p:spTree>
    <p:extLst>
      <p:ext uri="{BB962C8B-B14F-4D97-AF65-F5344CB8AC3E}">
        <p14:creationId xmlns:p14="http://schemas.microsoft.com/office/powerpoint/2010/main" val="125129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An Introduction to Discrete Probability</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7.1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a:t>
            </a:r>
            <a:r>
              <a:rPr lang="en-US" sz="1500" dirty="0"/>
              <a:t> 2</a:t>
            </a:r>
            <a:r>
              <a:rPr lang="en-US" dirty="0"/>
              <a:t> </a:t>
            </a:r>
          </a:p>
        </p:txBody>
      </p:sp>
      <p:sp>
        <p:nvSpPr>
          <p:cNvPr id="5" name="Content Placeholder 2"/>
          <p:cNvSpPr>
            <a:spLocks noGrp="1"/>
          </p:cNvSpPr>
          <p:nvPr>
            <p:ph idx="14"/>
          </p:nvPr>
        </p:nvSpPr>
        <p:spPr>
          <a:xfrm>
            <a:off x="457200" y="1295400"/>
            <a:ext cx="8229600" cy="4267200"/>
          </a:xfrm>
        </p:spPr>
        <p:txBody>
          <a:bodyPr/>
          <a:lstStyle/>
          <a:p>
            <a:r>
              <a:rPr lang="en-US" sz="2400" b="1" dirty="0"/>
              <a:t>Example</a:t>
            </a:r>
            <a:r>
              <a:rPr lang="en-US" sz="2400" dirty="0"/>
              <a:t>: A coin is biased so that the probability of heads is </a:t>
            </a:r>
            <a:r>
              <a:rPr lang="en-US" sz="2400" dirty="0">
                <a:ea typeface="Cambria Math" pitchFamily="18" charset="0"/>
              </a:rPr>
              <a:t>2</a:t>
            </a:r>
            <a:r>
              <a:rPr lang="en-US" sz="2400" dirty="0"/>
              <a:t>/</a:t>
            </a:r>
            <a:r>
              <a:rPr lang="en-US" sz="2400" dirty="0">
                <a:ea typeface="Cambria Math" pitchFamily="18" charset="0"/>
              </a:rPr>
              <a:t>3</a:t>
            </a:r>
            <a:r>
              <a:rPr lang="en-US" sz="2400" dirty="0"/>
              <a:t>. What is the probability that exactly four heads occur when the coin is flipped seven times?</a:t>
            </a:r>
          </a:p>
          <a:p>
            <a:r>
              <a:rPr lang="en-US" sz="2400" b="1" dirty="0"/>
              <a:t>Solution</a:t>
            </a:r>
            <a:r>
              <a:rPr lang="en-US" sz="2400" dirty="0"/>
              <a:t>: There are </a:t>
            </a:r>
            <a:r>
              <a:rPr lang="en-US" sz="2400" dirty="0">
                <a:ea typeface="Cambria Math" pitchFamily="18" charset="0"/>
              </a:rPr>
              <a:t>2</a:t>
            </a:r>
            <a:r>
              <a:rPr lang="en-US" sz="2400" baseline="30000" dirty="0">
                <a:ea typeface="Cambria Math" pitchFamily="18" charset="0"/>
              </a:rPr>
              <a:t>7</a:t>
            </a:r>
            <a:r>
              <a:rPr lang="en-US" sz="2400" dirty="0"/>
              <a:t> = </a:t>
            </a:r>
            <a:r>
              <a:rPr lang="en-US" sz="2400" dirty="0">
                <a:ea typeface="Cambria Math" pitchFamily="18" charset="0"/>
              </a:rPr>
              <a:t>128</a:t>
            </a:r>
            <a:r>
              <a:rPr lang="en-US" sz="2400" dirty="0"/>
              <a:t> possible outcomes. The number of ways four of the seven flips can be heads is </a:t>
            </a:r>
            <a:r>
              <a:rPr lang="en-US" sz="2400" i="1" dirty="0"/>
              <a:t>C</a:t>
            </a:r>
            <a:r>
              <a:rPr lang="en-US" sz="2400" dirty="0"/>
              <a:t>(</a:t>
            </a:r>
            <a:r>
              <a:rPr lang="en-US" sz="2400" dirty="0">
                <a:ea typeface="Cambria Math" pitchFamily="18" charset="0"/>
              </a:rPr>
              <a:t>7</a:t>
            </a:r>
            <a:r>
              <a:rPr lang="en-US" sz="2400" dirty="0"/>
              <a:t>,</a:t>
            </a:r>
            <a:r>
              <a:rPr lang="en-US" sz="2400" dirty="0">
                <a:ea typeface="Cambria Math" pitchFamily="18" charset="0"/>
              </a:rPr>
              <a:t>4</a:t>
            </a:r>
            <a:r>
              <a:rPr lang="en-US" sz="2400" dirty="0"/>
              <a:t>). The probability of each of the outcomes is (2/</a:t>
            </a:r>
            <a:r>
              <a:rPr lang="en-US" sz="2400" dirty="0">
                <a:ea typeface="Cambria Math" pitchFamily="18" charset="0"/>
              </a:rPr>
              <a:t>3</a:t>
            </a:r>
            <a:r>
              <a:rPr lang="en-US" sz="2400" dirty="0"/>
              <a:t>)</a:t>
            </a:r>
            <a:r>
              <a:rPr lang="en-US" sz="2400" baseline="30000" dirty="0">
                <a:ea typeface="Cambria Math" pitchFamily="18" charset="0"/>
              </a:rPr>
              <a:t>4</a:t>
            </a:r>
            <a:r>
              <a:rPr lang="en-US" sz="2400" dirty="0"/>
              <a:t>(</a:t>
            </a:r>
            <a:r>
              <a:rPr lang="en-US" sz="2400" dirty="0">
                <a:ea typeface="Cambria Math" pitchFamily="18" charset="0"/>
              </a:rPr>
              <a:t>1</a:t>
            </a:r>
            <a:r>
              <a:rPr lang="en-US" sz="2400" dirty="0"/>
              <a:t>/</a:t>
            </a:r>
            <a:r>
              <a:rPr lang="en-US" sz="2400" dirty="0">
                <a:ea typeface="Cambria Math" pitchFamily="18" charset="0"/>
              </a:rPr>
              <a:t>3</a:t>
            </a:r>
            <a:r>
              <a:rPr lang="en-US" sz="2400" dirty="0"/>
              <a:t>)</a:t>
            </a:r>
            <a:r>
              <a:rPr lang="en-US" sz="2400" baseline="30000" dirty="0">
                <a:ea typeface="Cambria Math" pitchFamily="18" charset="0"/>
              </a:rPr>
              <a:t>3</a:t>
            </a:r>
            <a:r>
              <a:rPr lang="en-US" sz="2400" dirty="0"/>
              <a:t> since the seven flips are independent. Hence, the probability that exactly four heads occur is   </a:t>
            </a:r>
          </a:p>
          <a:p>
            <a:r>
              <a:rPr lang="en-US" sz="2400" i="1" dirty="0"/>
              <a:t>		C</a:t>
            </a:r>
            <a:r>
              <a:rPr lang="en-US" sz="2400" dirty="0"/>
              <a:t>(</a:t>
            </a:r>
            <a:r>
              <a:rPr lang="en-US" sz="2400" dirty="0">
                <a:ea typeface="Cambria Math" pitchFamily="18" charset="0"/>
              </a:rPr>
              <a:t>7</a:t>
            </a:r>
            <a:r>
              <a:rPr lang="en-US" sz="2400" dirty="0"/>
              <a:t>,</a:t>
            </a:r>
            <a:r>
              <a:rPr lang="en-US" sz="2400" dirty="0">
                <a:ea typeface="Cambria Math" pitchFamily="18" charset="0"/>
              </a:rPr>
              <a:t>4</a:t>
            </a:r>
            <a:r>
              <a:rPr lang="en-US" sz="2400" dirty="0"/>
              <a:t>) (2/</a:t>
            </a:r>
            <a:r>
              <a:rPr lang="en-US" sz="2400" dirty="0">
                <a:ea typeface="Cambria Math" pitchFamily="18" charset="0"/>
              </a:rPr>
              <a:t>3</a:t>
            </a:r>
            <a:r>
              <a:rPr lang="en-US" sz="2400" dirty="0"/>
              <a:t>)</a:t>
            </a:r>
            <a:r>
              <a:rPr lang="en-US" sz="2400" baseline="30000" dirty="0">
                <a:ea typeface="Cambria Math" pitchFamily="18" charset="0"/>
              </a:rPr>
              <a:t>4</a:t>
            </a:r>
            <a:r>
              <a:rPr lang="en-US" sz="2400" dirty="0"/>
              <a:t>(</a:t>
            </a:r>
            <a:r>
              <a:rPr lang="en-US" sz="2400" dirty="0">
                <a:ea typeface="Cambria Math" pitchFamily="18" charset="0"/>
              </a:rPr>
              <a:t>1</a:t>
            </a:r>
            <a:r>
              <a:rPr lang="en-US" sz="2400" dirty="0"/>
              <a:t>/</a:t>
            </a:r>
            <a:r>
              <a:rPr lang="en-US" sz="2400" dirty="0">
                <a:ea typeface="Cambria Math" pitchFamily="18" charset="0"/>
              </a:rPr>
              <a:t>3</a:t>
            </a:r>
            <a:r>
              <a:rPr lang="en-US" sz="2400" dirty="0"/>
              <a:t>)</a:t>
            </a:r>
            <a:r>
              <a:rPr lang="en-US" sz="2400" baseline="30000" dirty="0">
                <a:ea typeface="Cambria Math" pitchFamily="18" charset="0"/>
              </a:rPr>
              <a:t>3</a:t>
            </a:r>
            <a:r>
              <a:rPr lang="en-US" sz="2400" dirty="0"/>
              <a:t> = (</a:t>
            </a:r>
            <a:r>
              <a:rPr lang="en-US" sz="2400" dirty="0">
                <a:ea typeface="Cambria Math" pitchFamily="18" charset="0"/>
              </a:rPr>
              <a:t>35</a:t>
            </a:r>
            <a:r>
              <a:rPr lang="en-US" sz="2400" dirty="0">
                <a:ea typeface="Cambria Math"/>
              </a:rPr>
              <a:t>∙</a:t>
            </a:r>
            <a:r>
              <a:rPr lang="en-US" sz="2400" dirty="0">
                <a:ea typeface="Cambria Math" pitchFamily="18" charset="0"/>
              </a:rPr>
              <a:t> 16)/</a:t>
            </a:r>
            <a:r>
              <a:rPr lang="en-US" sz="2400" dirty="0"/>
              <a:t> </a:t>
            </a:r>
            <a:r>
              <a:rPr lang="en-US" sz="2400" dirty="0">
                <a:ea typeface="Cambria Math" pitchFamily="18" charset="0"/>
              </a:rPr>
              <a:t>2</a:t>
            </a:r>
            <a:r>
              <a:rPr lang="en-US" sz="2400" baseline="30000" dirty="0">
                <a:ea typeface="Cambria Math" pitchFamily="18" charset="0"/>
              </a:rPr>
              <a:t>7</a:t>
            </a:r>
            <a:r>
              <a:rPr lang="en-US" sz="2400" dirty="0"/>
              <a:t> = </a:t>
            </a:r>
            <a:r>
              <a:rPr lang="en-US" sz="2400" dirty="0">
                <a:ea typeface="Cambria Math" pitchFamily="18" charset="0"/>
              </a:rPr>
              <a:t>560/</a:t>
            </a:r>
            <a:r>
              <a:rPr lang="en-US" sz="2400" dirty="0"/>
              <a:t> </a:t>
            </a:r>
            <a:r>
              <a:rPr lang="en-US" sz="2400" dirty="0">
                <a:ea typeface="Cambria Math" pitchFamily="18" charset="0"/>
              </a:rPr>
              <a:t>2187.</a:t>
            </a:r>
            <a:endParaRPr lang="en-US" sz="2400" dirty="0"/>
          </a:p>
        </p:txBody>
      </p:sp>
    </p:spTree>
    <p:extLst>
      <p:ext uri="{BB962C8B-B14F-4D97-AF65-F5344CB8AC3E}">
        <p14:creationId xmlns:p14="http://schemas.microsoft.com/office/powerpoint/2010/main" val="2261340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t>
            </a:r>
            <a:r>
              <a:rPr lang="en-US" i="1" dirty="0"/>
              <a:t>k</a:t>
            </a:r>
            <a:r>
              <a:rPr lang="en-US" dirty="0"/>
              <a:t> Successes in </a:t>
            </a:r>
            <a:r>
              <a:rPr lang="en-US" i="1" dirty="0"/>
              <a:t>n</a:t>
            </a:r>
            <a:r>
              <a:rPr lang="en-US" dirty="0"/>
              <a:t> Independent Bernoulli Trials.</a:t>
            </a:r>
          </a:p>
        </p:txBody>
      </p:sp>
      <p:sp>
        <p:nvSpPr>
          <p:cNvPr id="3" name="Content Placeholder 2"/>
          <p:cNvSpPr>
            <a:spLocks noGrp="1"/>
          </p:cNvSpPr>
          <p:nvPr>
            <p:ph idx="1"/>
          </p:nvPr>
        </p:nvSpPr>
        <p:spPr>
          <a:xfrm>
            <a:off x="457200" y="1295400"/>
            <a:ext cx="8321040" cy="5181600"/>
          </a:xfrm>
        </p:spPr>
        <p:txBody>
          <a:bodyPr/>
          <a:lstStyle/>
          <a:p>
            <a:r>
              <a:rPr lang="en-US" sz="2200" b="1" dirty="0"/>
              <a:t>Theorem </a:t>
            </a:r>
            <a:r>
              <a:rPr lang="en-US" sz="2200" b="1" dirty="0">
                <a:ea typeface="Cambria Math" pitchFamily="18" charset="0"/>
              </a:rPr>
              <a:t>2</a:t>
            </a:r>
            <a:r>
              <a:rPr lang="en-US" sz="2200" dirty="0"/>
              <a:t>: The probability of exactly </a:t>
            </a:r>
            <a:r>
              <a:rPr lang="en-US" sz="2200" i="1" dirty="0"/>
              <a:t>k</a:t>
            </a:r>
            <a:r>
              <a:rPr lang="en-US" sz="2200" dirty="0"/>
              <a:t> successes in </a:t>
            </a:r>
            <a:r>
              <a:rPr lang="en-US" sz="2200" i="1" dirty="0"/>
              <a:t>n</a:t>
            </a:r>
            <a:r>
              <a:rPr lang="en-US" sz="2200" dirty="0"/>
              <a:t> independent Bernoulli trials, with probability of success </a:t>
            </a:r>
            <a:r>
              <a:rPr lang="en-US" sz="2200" i="1" dirty="0"/>
              <a:t>p</a:t>
            </a:r>
            <a:r>
              <a:rPr lang="en-US" sz="2200" dirty="0"/>
              <a:t> and probability of failure </a:t>
            </a:r>
            <a:r>
              <a:rPr lang="en-US" sz="2200" i="1" dirty="0"/>
              <a:t>q</a:t>
            </a:r>
            <a:r>
              <a:rPr lang="en-US" sz="2200" dirty="0"/>
              <a:t> = </a:t>
            </a:r>
            <a:r>
              <a:rPr lang="en-US" sz="2200" dirty="0">
                <a:ea typeface="Cambria Math" pitchFamily="18" charset="0"/>
              </a:rPr>
              <a:t>1</a:t>
            </a:r>
            <a:r>
              <a:rPr lang="en-US" sz="2200" dirty="0"/>
              <a:t> </a:t>
            </a:r>
            <a:r>
              <a:rPr lang="en-US" sz="2200" dirty="0">
                <a:ea typeface="Cambria Math"/>
              </a:rPr>
              <a:t>− </a:t>
            </a:r>
            <a:r>
              <a:rPr lang="en-US" sz="2200" i="1" dirty="0"/>
              <a:t>p</a:t>
            </a:r>
            <a:r>
              <a:rPr lang="en-US" sz="2200" dirty="0"/>
              <a:t>, is</a:t>
            </a:r>
          </a:p>
          <a:p>
            <a:pPr>
              <a:spcBef>
                <a:spcPts val="0"/>
              </a:spcBef>
            </a:pPr>
            <a:r>
              <a:rPr lang="en-US" sz="2200" i="1" dirty="0"/>
              <a:t>			C</a:t>
            </a:r>
            <a:r>
              <a:rPr lang="en-US" sz="2200" dirty="0"/>
              <a:t>(</a:t>
            </a:r>
            <a:r>
              <a:rPr lang="en-US" sz="2200" i="1" dirty="0" err="1"/>
              <a:t>n</a:t>
            </a:r>
            <a:r>
              <a:rPr lang="en-US" sz="2200" dirty="0" err="1"/>
              <a:t>,</a:t>
            </a:r>
            <a:r>
              <a:rPr lang="en-US" sz="2200" i="1" dirty="0" err="1"/>
              <a:t>k</a:t>
            </a:r>
            <a:r>
              <a:rPr lang="en-US" sz="2200" dirty="0"/>
              <a:t>)</a:t>
            </a:r>
            <a:r>
              <a:rPr lang="en-US" sz="2200" i="1" dirty="0" err="1"/>
              <a:t>p</a:t>
            </a:r>
            <a:r>
              <a:rPr lang="en-US" sz="2200" i="1" baseline="30000" dirty="0" err="1"/>
              <a:t>k</a:t>
            </a:r>
            <a:r>
              <a:rPr lang="en-US" sz="2200" i="1" dirty="0" err="1"/>
              <a:t>q</a:t>
            </a:r>
            <a:r>
              <a:rPr lang="en-US" sz="2200" i="1" baseline="30000" dirty="0" err="1"/>
              <a:t>n</a:t>
            </a:r>
            <a:r>
              <a:rPr lang="en-US" sz="2200" baseline="30000" dirty="0">
                <a:ea typeface="Cambria Math"/>
              </a:rPr>
              <a:t>−</a:t>
            </a:r>
            <a:r>
              <a:rPr lang="en-US" sz="2200" i="1" baseline="30000" dirty="0">
                <a:ea typeface="Cambria Math"/>
              </a:rPr>
              <a:t>k</a:t>
            </a:r>
            <a:r>
              <a:rPr lang="en-US" sz="2200" i="1" dirty="0">
                <a:ea typeface="Cambria Math"/>
              </a:rPr>
              <a:t>.</a:t>
            </a:r>
            <a:endParaRPr lang="en-US" sz="2200" i="1" dirty="0"/>
          </a:p>
          <a:p>
            <a:r>
              <a:rPr lang="en-US" sz="2200" b="1" i="1" dirty="0"/>
              <a:t>Proof</a:t>
            </a:r>
            <a:r>
              <a:rPr lang="en-US" sz="2200" dirty="0"/>
              <a:t>: The outcome of </a:t>
            </a:r>
            <a:r>
              <a:rPr lang="en-US" sz="2200" i="1" dirty="0"/>
              <a:t>n</a:t>
            </a:r>
            <a:r>
              <a:rPr lang="en-US" sz="2200" dirty="0"/>
              <a:t> Bernoulli trials is an </a:t>
            </a:r>
            <a:r>
              <a:rPr lang="en-US" sz="2200" i="1" dirty="0"/>
              <a:t>n</a:t>
            </a:r>
            <a:r>
              <a:rPr lang="en-US" sz="2200" dirty="0"/>
              <a:t>-tuple (</a:t>
            </a:r>
            <a:r>
              <a:rPr lang="en-US" sz="2200" i="1" dirty="0"/>
              <a:t>t</a:t>
            </a:r>
            <a:r>
              <a:rPr lang="en-US" sz="2200" baseline="-25000" dirty="0">
                <a:ea typeface="Cambria Math" pitchFamily="18" charset="0"/>
              </a:rPr>
              <a:t>1</a:t>
            </a:r>
            <a:r>
              <a:rPr lang="en-US" sz="2200" dirty="0"/>
              <a:t>,</a:t>
            </a:r>
            <a:r>
              <a:rPr lang="en-US" sz="2200" i="1" dirty="0"/>
              <a:t>t</a:t>
            </a:r>
            <a:r>
              <a:rPr lang="en-US" sz="2200" baseline="-25000" dirty="0">
                <a:ea typeface="Cambria Math" pitchFamily="18" charset="0"/>
              </a:rPr>
              <a:t>2</a:t>
            </a:r>
            <a:r>
              <a:rPr lang="en-US" sz="2200" dirty="0"/>
              <a:t>,…,</a:t>
            </a:r>
            <a:r>
              <a:rPr lang="en-US" sz="2200" i="1" dirty="0" err="1"/>
              <a:t>t</a:t>
            </a:r>
            <a:r>
              <a:rPr lang="en-US" sz="2200" i="1" baseline="-25000" dirty="0" err="1"/>
              <a:t>n</a:t>
            </a:r>
            <a:r>
              <a:rPr lang="en-US" sz="2200" dirty="0"/>
              <a:t>), where each is</a:t>
            </a:r>
            <a:r>
              <a:rPr lang="en-US" sz="2200" i="1" dirty="0"/>
              <a:t> </a:t>
            </a:r>
            <a:r>
              <a:rPr lang="en-US" sz="2200" i="1" dirty="0" err="1"/>
              <a:t>t</a:t>
            </a:r>
            <a:r>
              <a:rPr lang="en-US" sz="2200" i="1" baseline="-25000" dirty="0" err="1"/>
              <a:t>i</a:t>
            </a:r>
            <a:r>
              <a:rPr lang="en-US" sz="2200" dirty="0"/>
              <a:t> either </a:t>
            </a:r>
            <a:r>
              <a:rPr lang="en-US" sz="2200" i="1" dirty="0"/>
              <a:t>S</a:t>
            </a:r>
            <a:r>
              <a:rPr lang="en-US" sz="2200" dirty="0"/>
              <a:t> (success) or </a:t>
            </a:r>
            <a:r>
              <a:rPr lang="en-US" sz="2200" i="1" dirty="0"/>
              <a:t>F</a:t>
            </a:r>
            <a:r>
              <a:rPr lang="en-US" sz="2200" dirty="0"/>
              <a:t> (failure). The probability of each outcome of </a:t>
            </a:r>
            <a:r>
              <a:rPr lang="en-US" sz="2200" i="1" dirty="0"/>
              <a:t>n </a:t>
            </a:r>
            <a:r>
              <a:rPr lang="en-US" sz="2200" dirty="0"/>
              <a:t>trials consisting of </a:t>
            </a:r>
            <a:r>
              <a:rPr lang="en-US" sz="2200" i="1" dirty="0"/>
              <a:t>k</a:t>
            </a:r>
            <a:r>
              <a:rPr lang="en-US" sz="2200" dirty="0"/>
              <a:t> successes and </a:t>
            </a:r>
            <a:r>
              <a:rPr lang="en-US" sz="2200" i="1" dirty="0"/>
              <a:t>k</a:t>
            </a:r>
            <a:r>
              <a:rPr lang="en-US" sz="2200" dirty="0"/>
              <a:t> </a:t>
            </a:r>
            <a:r>
              <a:rPr lang="en-US" sz="2200" dirty="0">
                <a:ea typeface="Cambria Math"/>
              </a:rPr>
              <a:t>−</a:t>
            </a:r>
            <a:r>
              <a:rPr lang="en-US" sz="2200" dirty="0"/>
              <a:t> </a:t>
            </a:r>
            <a:r>
              <a:rPr lang="en-US" sz="2200" dirty="0">
                <a:ea typeface="Cambria Math" pitchFamily="18" charset="0"/>
              </a:rPr>
              <a:t>1</a:t>
            </a:r>
            <a:r>
              <a:rPr lang="en-US" sz="2200" dirty="0"/>
              <a:t> failures (in any order) is </a:t>
            </a:r>
            <a:r>
              <a:rPr lang="en-US" sz="2200" i="1" dirty="0" err="1"/>
              <a:t>p</a:t>
            </a:r>
            <a:r>
              <a:rPr lang="en-US" sz="2200" i="1" baseline="30000" dirty="0" err="1"/>
              <a:t>k</a:t>
            </a:r>
            <a:r>
              <a:rPr lang="en-US" sz="2200" i="1" dirty="0" err="1"/>
              <a:t>q</a:t>
            </a:r>
            <a:r>
              <a:rPr lang="en-US" sz="2200" i="1" baseline="30000" dirty="0" err="1"/>
              <a:t>n</a:t>
            </a:r>
            <a:r>
              <a:rPr lang="en-US" sz="2200" baseline="30000" dirty="0">
                <a:ea typeface="Cambria Math"/>
              </a:rPr>
              <a:t>−</a:t>
            </a:r>
            <a:r>
              <a:rPr lang="en-US" sz="2200" i="1" baseline="30000" dirty="0">
                <a:ea typeface="Cambria Math"/>
              </a:rPr>
              <a:t>k</a:t>
            </a:r>
            <a:r>
              <a:rPr lang="en-US" sz="2200" i="1" dirty="0">
                <a:ea typeface="Cambria Math"/>
              </a:rPr>
              <a:t>. </a:t>
            </a:r>
            <a:r>
              <a:rPr lang="en-US" sz="2200" dirty="0">
                <a:ea typeface="Cambria Math"/>
              </a:rPr>
              <a:t>Because there are </a:t>
            </a:r>
            <a:r>
              <a:rPr lang="en-US" sz="2200" i="1" dirty="0">
                <a:ea typeface="Cambria Math"/>
              </a:rPr>
              <a:t>C</a:t>
            </a:r>
            <a:r>
              <a:rPr lang="en-US" sz="2200" dirty="0">
                <a:ea typeface="Cambria Math"/>
              </a:rPr>
              <a:t>(</a:t>
            </a:r>
            <a:r>
              <a:rPr lang="en-US" sz="2200" i="1" dirty="0" err="1">
                <a:ea typeface="Cambria Math"/>
              </a:rPr>
              <a:t>n</a:t>
            </a:r>
            <a:r>
              <a:rPr lang="en-US" sz="2200" dirty="0" err="1">
                <a:ea typeface="Cambria Math"/>
              </a:rPr>
              <a:t>,</a:t>
            </a:r>
            <a:r>
              <a:rPr lang="en-US" sz="2200" i="1" dirty="0" err="1">
                <a:ea typeface="Cambria Math"/>
              </a:rPr>
              <a:t>k</a:t>
            </a:r>
            <a:r>
              <a:rPr lang="en-US" sz="2200" dirty="0">
                <a:ea typeface="Cambria Math"/>
              </a:rPr>
              <a:t>) </a:t>
            </a:r>
            <a:r>
              <a:rPr lang="en-US" sz="2200" i="1" dirty="0">
                <a:ea typeface="Cambria Math"/>
              </a:rPr>
              <a:t>n</a:t>
            </a:r>
            <a:r>
              <a:rPr lang="en-US" sz="2200" dirty="0">
                <a:ea typeface="Cambria Math"/>
              </a:rPr>
              <a:t>-tuples of </a:t>
            </a:r>
            <a:r>
              <a:rPr lang="en-US" sz="2200" i="1" dirty="0" err="1">
                <a:ea typeface="Cambria Math"/>
              </a:rPr>
              <a:t>S</a:t>
            </a:r>
            <a:r>
              <a:rPr lang="en-US" sz="2200" dirty="0" err="1">
                <a:ea typeface="Cambria Math"/>
              </a:rPr>
              <a:t>s</a:t>
            </a:r>
            <a:r>
              <a:rPr lang="en-US" sz="2200" dirty="0">
                <a:ea typeface="Cambria Math"/>
              </a:rPr>
              <a:t> and </a:t>
            </a:r>
            <a:r>
              <a:rPr lang="en-US" sz="2200" i="1" dirty="0">
                <a:ea typeface="Cambria Math"/>
              </a:rPr>
              <a:t>F</a:t>
            </a:r>
            <a:r>
              <a:rPr lang="en-US" sz="2200" dirty="0">
                <a:ea typeface="Cambria Math"/>
              </a:rPr>
              <a:t>s that contain exactly </a:t>
            </a:r>
            <a:r>
              <a:rPr lang="en-US" sz="2200" i="1" dirty="0">
                <a:ea typeface="Cambria Math"/>
              </a:rPr>
              <a:t>k </a:t>
            </a:r>
            <a:r>
              <a:rPr lang="en-US" sz="2200" i="1" dirty="0" err="1">
                <a:ea typeface="Cambria Math"/>
              </a:rPr>
              <a:t>S</a:t>
            </a:r>
            <a:r>
              <a:rPr lang="en-US" sz="2200" dirty="0" err="1">
                <a:ea typeface="Cambria Math"/>
              </a:rPr>
              <a:t>s</a:t>
            </a:r>
            <a:r>
              <a:rPr lang="en-US" sz="2200" dirty="0">
                <a:ea typeface="Cambria Math"/>
              </a:rPr>
              <a:t>, the probability of </a:t>
            </a:r>
            <a:r>
              <a:rPr lang="en-US" sz="2200" i="1" dirty="0">
                <a:ea typeface="Cambria Math"/>
              </a:rPr>
              <a:t>k</a:t>
            </a:r>
            <a:r>
              <a:rPr lang="en-US" sz="2200" dirty="0">
                <a:ea typeface="Cambria Math"/>
              </a:rPr>
              <a:t> successes is </a:t>
            </a:r>
            <a:r>
              <a:rPr lang="en-US" sz="2200" i="1" dirty="0"/>
              <a:t>C</a:t>
            </a:r>
            <a:r>
              <a:rPr lang="en-US" sz="2200" dirty="0"/>
              <a:t>(</a:t>
            </a:r>
            <a:r>
              <a:rPr lang="en-US" sz="2200" i="1" dirty="0" err="1"/>
              <a:t>n</a:t>
            </a:r>
            <a:r>
              <a:rPr lang="en-US" sz="2200" dirty="0" err="1"/>
              <a:t>,</a:t>
            </a:r>
            <a:r>
              <a:rPr lang="en-US" sz="2200" i="1" dirty="0" err="1"/>
              <a:t>k</a:t>
            </a:r>
            <a:r>
              <a:rPr lang="en-US" sz="2200" dirty="0"/>
              <a:t>)</a:t>
            </a:r>
            <a:r>
              <a:rPr lang="en-US" sz="2200" i="1" dirty="0" err="1"/>
              <a:t>p</a:t>
            </a:r>
            <a:r>
              <a:rPr lang="en-US" sz="2200" i="1" baseline="30000" dirty="0" err="1"/>
              <a:t>k</a:t>
            </a:r>
            <a:r>
              <a:rPr lang="en-US" sz="2200" i="1" dirty="0" err="1"/>
              <a:t>q</a:t>
            </a:r>
            <a:r>
              <a:rPr lang="en-US" sz="2200" i="1" baseline="30000" dirty="0" err="1"/>
              <a:t>n</a:t>
            </a:r>
            <a:r>
              <a:rPr lang="en-US" sz="2200" baseline="30000" dirty="0">
                <a:ea typeface="Cambria Math"/>
              </a:rPr>
              <a:t>−</a:t>
            </a:r>
            <a:r>
              <a:rPr lang="en-US" sz="2200" i="1" baseline="30000" dirty="0">
                <a:ea typeface="Cambria Math"/>
              </a:rPr>
              <a:t>k</a:t>
            </a:r>
            <a:r>
              <a:rPr lang="en-US" sz="2200" i="1" dirty="0">
                <a:ea typeface="Cambria Math"/>
              </a:rPr>
              <a:t>.</a:t>
            </a:r>
            <a:endParaRPr lang="en-US" sz="2200" dirty="0"/>
          </a:p>
          <a:p>
            <a:r>
              <a:rPr lang="en-US" sz="2200" dirty="0"/>
              <a:t>We denote by </a:t>
            </a:r>
            <a:r>
              <a:rPr lang="en-US" sz="2200" i="1" dirty="0"/>
              <a:t>b</a:t>
            </a:r>
            <a:r>
              <a:rPr lang="en-US" sz="2200" dirty="0"/>
              <a:t>(</a:t>
            </a:r>
            <a:r>
              <a:rPr lang="en-US" sz="2200" i="1" dirty="0" err="1"/>
              <a:t>k</a:t>
            </a:r>
            <a:r>
              <a:rPr lang="en-US" sz="2200" dirty="0" err="1"/>
              <a:t>:</a:t>
            </a:r>
            <a:r>
              <a:rPr lang="en-US" sz="2200" i="1" dirty="0" err="1"/>
              <a:t>n</a:t>
            </a:r>
            <a:r>
              <a:rPr lang="en-US" sz="2200" dirty="0" err="1"/>
              <a:t>,</a:t>
            </a:r>
            <a:r>
              <a:rPr lang="en-US" sz="2200" i="1" dirty="0" err="1"/>
              <a:t>p</a:t>
            </a:r>
            <a:r>
              <a:rPr lang="en-US" sz="2200" dirty="0"/>
              <a:t>) the probability of </a:t>
            </a:r>
            <a:r>
              <a:rPr lang="en-US" sz="2200" i="1" dirty="0"/>
              <a:t>k</a:t>
            </a:r>
            <a:r>
              <a:rPr lang="en-US" sz="2200" dirty="0"/>
              <a:t> successes in </a:t>
            </a:r>
            <a:r>
              <a:rPr lang="en-US" sz="2200" i="1" dirty="0"/>
              <a:t>n</a:t>
            </a:r>
            <a:r>
              <a:rPr lang="en-US" sz="2200" dirty="0"/>
              <a:t> independent Bernoulli trials with </a:t>
            </a:r>
            <a:r>
              <a:rPr lang="en-US" sz="2200" i="1" dirty="0"/>
              <a:t>p</a:t>
            </a:r>
            <a:r>
              <a:rPr lang="en-US" sz="2200" dirty="0"/>
              <a:t> the probability of success. Viewed as a function of </a:t>
            </a:r>
            <a:r>
              <a:rPr lang="en-US" sz="2200" i="1" dirty="0"/>
              <a:t>k</a:t>
            </a:r>
            <a:r>
              <a:rPr lang="en-US" sz="2200" dirty="0"/>
              <a:t>, </a:t>
            </a:r>
            <a:r>
              <a:rPr lang="en-US" sz="2200" i="1" dirty="0"/>
              <a:t>b</a:t>
            </a:r>
            <a:r>
              <a:rPr lang="en-US" sz="2200" dirty="0"/>
              <a:t>(</a:t>
            </a:r>
            <a:r>
              <a:rPr lang="en-US" sz="2200" i="1" dirty="0" err="1"/>
              <a:t>k</a:t>
            </a:r>
            <a:r>
              <a:rPr lang="en-US" sz="2200" dirty="0" err="1"/>
              <a:t>:</a:t>
            </a:r>
            <a:r>
              <a:rPr lang="en-US" sz="2200" i="1" dirty="0" err="1"/>
              <a:t>n</a:t>
            </a:r>
            <a:r>
              <a:rPr lang="en-US" sz="2200" dirty="0" err="1"/>
              <a:t>,</a:t>
            </a:r>
            <a:r>
              <a:rPr lang="en-US" sz="2200" i="1" dirty="0" err="1"/>
              <a:t>p</a:t>
            </a:r>
            <a:r>
              <a:rPr lang="en-US" sz="2200" dirty="0"/>
              <a:t>) is the </a:t>
            </a:r>
            <a:r>
              <a:rPr lang="en-US" sz="2200" i="1" dirty="0"/>
              <a:t>binomial distribution</a:t>
            </a:r>
            <a:r>
              <a:rPr lang="en-US" sz="2200" dirty="0"/>
              <a:t>. By Theorem </a:t>
            </a:r>
            <a:r>
              <a:rPr lang="en-US" sz="2200" dirty="0">
                <a:ea typeface="Cambria Math" pitchFamily="18" charset="0"/>
              </a:rPr>
              <a:t>2</a:t>
            </a:r>
            <a:r>
              <a:rPr lang="en-US" sz="2200" dirty="0"/>
              <a:t>,</a:t>
            </a:r>
          </a:p>
          <a:p>
            <a:pPr>
              <a:spcBef>
                <a:spcPts val="0"/>
              </a:spcBef>
            </a:pPr>
            <a:r>
              <a:rPr lang="en-US" sz="2200" dirty="0"/>
              <a:t>                           </a:t>
            </a:r>
            <a:r>
              <a:rPr lang="en-US" sz="2200" i="1" dirty="0"/>
              <a:t>b</a:t>
            </a:r>
            <a:r>
              <a:rPr lang="en-US" sz="2200" dirty="0"/>
              <a:t>(</a:t>
            </a:r>
            <a:r>
              <a:rPr lang="en-US" sz="2200" i="1" dirty="0" err="1"/>
              <a:t>k</a:t>
            </a:r>
            <a:r>
              <a:rPr lang="en-US" sz="2200" dirty="0" err="1"/>
              <a:t>:</a:t>
            </a:r>
            <a:r>
              <a:rPr lang="en-US" sz="2200" i="1" dirty="0" err="1"/>
              <a:t>n</a:t>
            </a:r>
            <a:r>
              <a:rPr lang="en-US" sz="2200" dirty="0" err="1"/>
              <a:t>,</a:t>
            </a:r>
            <a:r>
              <a:rPr lang="en-US" sz="2200" i="1" dirty="0" err="1"/>
              <a:t>p</a:t>
            </a:r>
            <a:r>
              <a:rPr lang="en-US" sz="2200" dirty="0"/>
              <a:t>) = </a:t>
            </a:r>
            <a:r>
              <a:rPr lang="en-US" sz="2200" i="1" dirty="0"/>
              <a:t>C</a:t>
            </a:r>
            <a:r>
              <a:rPr lang="en-US" sz="2200" dirty="0"/>
              <a:t>(</a:t>
            </a:r>
            <a:r>
              <a:rPr lang="en-US" sz="2200" i="1" dirty="0" err="1"/>
              <a:t>n</a:t>
            </a:r>
            <a:r>
              <a:rPr lang="en-US" sz="2200" dirty="0" err="1"/>
              <a:t>,</a:t>
            </a:r>
            <a:r>
              <a:rPr lang="en-US" sz="2200" i="1" dirty="0" err="1"/>
              <a:t>k</a:t>
            </a:r>
            <a:r>
              <a:rPr lang="en-US" sz="2200" dirty="0"/>
              <a:t>)</a:t>
            </a:r>
            <a:r>
              <a:rPr lang="en-US" sz="2200" i="1" dirty="0" err="1"/>
              <a:t>p</a:t>
            </a:r>
            <a:r>
              <a:rPr lang="en-US" sz="2200" i="1" baseline="30000" dirty="0" err="1"/>
              <a:t>k</a:t>
            </a:r>
            <a:r>
              <a:rPr lang="en-US" sz="2200" i="1" dirty="0" err="1"/>
              <a:t>q</a:t>
            </a:r>
            <a:r>
              <a:rPr lang="en-US" sz="2200" i="1" baseline="30000" dirty="0" err="1"/>
              <a:t>n</a:t>
            </a:r>
            <a:r>
              <a:rPr lang="en-US" sz="2200" baseline="30000" dirty="0">
                <a:ea typeface="Cambria Math"/>
              </a:rPr>
              <a:t>−</a:t>
            </a:r>
            <a:r>
              <a:rPr lang="en-US" sz="2200" i="1" baseline="30000" dirty="0">
                <a:ea typeface="Cambria Math"/>
              </a:rPr>
              <a:t>k</a:t>
            </a:r>
            <a:r>
              <a:rPr lang="en-US" sz="2200" i="1" dirty="0">
                <a:ea typeface="Cambria Math"/>
              </a:rPr>
              <a:t>.</a:t>
            </a:r>
            <a:endParaRPr lang="en-US" sz="2200" dirty="0"/>
          </a:p>
        </p:txBody>
      </p:sp>
    </p:spTree>
    <p:extLst>
      <p:ext uri="{BB962C8B-B14F-4D97-AF65-F5344CB8AC3E}">
        <p14:creationId xmlns:p14="http://schemas.microsoft.com/office/powerpoint/2010/main" val="115344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r>
              <a:rPr lang="en-US" sz="1500" dirty="0"/>
              <a:t> 1</a:t>
            </a:r>
          </a:p>
        </p:txBody>
      </p:sp>
      <p:sp>
        <p:nvSpPr>
          <p:cNvPr id="3" name="Content Placeholder 2"/>
          <p:cNvSpPr>
            <a:spLocks noGrp="1"/>
          </p:cNvSpPr>
          <p:nvPr>
            <p:ph idx="1"/>
          </p:nvPr>
        </p:nvSpPr>
        <p:spPr>
          <a:xfrm>
            <a:off x="457200" y="1295400"/>
            <a:ext cx="8321040" cy="4953000"/>
          </a:xfrm>
        </p:spPr>
        <p:txBody>
          <a:bodyPr/>
          <a:lstStyle/>
          <a:p>
            <a:r>
              <a:rPr lang="en-US" sz="2600" b="1" dirty="0"/>
              <a:t>Definition</a:t>
            </a:r>
            <a:r>
              <a:rPr lang="en-US" sz="2600" dirty="0"/>
              <a:t>: A </a:t>
            </a:r>
            <a:r>
              <a:rPr lang="en-US" sz="2600" i="1" dirty="0"/>
              <a:t>random variable</a:t>
            </a:r>
            <a:r>
              <a:rPr lang="en-US" sz="2600" dirty="0"/>
              <a:t> is a function from the sample space of an experiment to the set of real numbers. That is, a random variable assigns a real number to each possible outcome.</a:t>
            </a:r>
          </a:p>
          <a:p>
            <a:pPr>
              <a:spcBef>
                <a:spcPts val="1800"/>
              </a:spcBef>
            </a:pPr>
            <a:r>
              <a:rPr lang="en-US" sz="2600" dirty="0"/>
              <a:t>A random variable is a function. It is not a variable, and it is not random! </a:t>
            </a:r>
          </a:p>
          <a:p>
            <a:pPr>
              <a:spcBef>
                <a:spcPts val="0"/>
              </a:spcBef>
            </a:pPr>
            <a:r>
              <a:rPr lang="en-US" sz="2600" dirty="0"/>
              <a:t>In the late </a:t>
            </a:r>
            <a:r>
              <a:rPr lang="en-US" sz="2600" dirty="0">
                <a:ea typeface="Cambria Math" pitchFamily="18" charset="0"/>
              </a:rPr>
              <a:t>1940</a:t>
            </a:r>
            <a:r>
              <a:rPr lang="en-US" sz="2600" dirty="0"/>
              <a:t>s W. Feller and J.L. </a:t>
            </a:r>
            <a:r>
              <a:rPr lang="en-US" sz="2600" dirty="0" err="1"/>
              <a:t>Doob</a:t>
            </a:r>
            <a:r>
              <a:rPr lang="en-US" sz="2600" dirty="0"/>
              <a:t> flipped a coin to see whether both would use “random variable” or the more fitting “chance variable.” Unfortunately, Feller won and the term “random variable” has been used ever since.</a:t>
            </a:r>
          </a:p>
        </p:txBody>
      </p:sp>
    </p:spTree>
    <p:extLst>
      <p:ext uri="{BB962C8B-B14F-4D97-AF65-F5344CB8AC3E}">
        <p14:creationId xmlns:p14="http://schemas.microsoft.com/office/powerpoint/2010/main" val="410193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r>
              <a:rPr lang="en-US" sz="1500" dirty="0"/>
              <a:t> 2</a:t>
            </a:r>
          </a:p>
        </p:txBody>
      </p:sp>
      <p:sp>
        <p:nvSpPr>
          <p:cNvPr id="3" name="Content Placeholder 2"/>
          <p:cNvSpPr>
            <a:spLocks noGrp="1"/>
          </p:cNvSpPr>
          <p:nvPr>
            <p:ph idx="1"/>
          </p:nvPr>
        </p:nvSpPr>
        <p:spPr>
          <a:xfrm>
            <a:off x="457200" y="1295400"/>
            <a:ext cx="8229600" cy="2362200"/>
          </a:xfrm>
        </p:spPr>
        <p:txBody>
          <a:bodyPr/>
          <a:lstStyle/>
          <a:p>
            <a:r>
              <a:rPr lang="en-US" sz="2200" b="1" dirty="0"/>
              <a:t>Definition</a:t>
            </a:r>
            <a:r>
              <a:rPr lang="en-US" sz="2200" dirty="0"/>
              <a:t>: The </a:t>
            </a:r>
            <a:r>
              <a:rPr lang="en-US" sz="2200" i="1" dirty="0"/>
              <a:t>distribution</a:t>
            </a:r>
            <a:r>
              <a:rPr lang="en-US" sz="2200" dirty="0"/>
              <a:t> of a random variable </a:t>
            </a:r>
            <a:r>
              <a:rPr lang="en-US" sz="2200" i="1" dirty="0"/>
              <a:t>X</a:t>
            </a:r>
            <a:r>
              <a:rPr lang="en-US" sz="2200" dirty="0"/>
              <a:t> on a sample space </a:t>
            </a:r>
            <a:r>
              <a:rPr lang="en-US" sz="2200" i="1" dirty="0"/>
              <a:t>S</a:t>
            </a:r>
            <a:r>
              <a:rPr lang="en-US" sz="2200" dirty="0"/>
              <a:t> is the set of pairs (</a:t>
            </a:r>
            <a:r>
              <a:rPr lang="en-US" sz="2200" i="1" dirty="0"/>
              <a:t>r</a:t>
            </a:r>
            <a:r>
              <a:rPr lang="en-US" sz="2200" dirty="0"/>
              <a:t>, </a:t>
            </a:r>
            <a:r>
              <a:rPr lang="en-US" sz="2200" i="1" dirty="0"/>
              <a:t>p</a:t>
            </a:r>
            <a:r>
              <a:rPr lang="en-US" sz="2200" dirty="0"/>
              <a:t>(</a:t>
            </a:r>
            <a:r>
              <a:rPr lang="en-US" sz="2200" i="1" dirty="0"/>
              <a:t>X</a:t>
            </a:r>
            <a:r>
              <a:rPr lang="en-US" sz="2200" dirty="0"/>
              <a:t> = </a:t>
            </a:r>
            <a:r>
              <a:rPr lang="en-US" sz="2200" i="1" dirty="0"/>
              <a:t>r</a:t>
            </a:r>
            <a:r>
              <a:rPr lang="en-US" sz="2200" dirty="0"/>
              <a:t>)) for all </a:t>
            </a:r>
            <a:r>
              <a:rPr lang="en-US" sz="2200" i="1" dirty="0"/>
              <a:t>r</a:t>
            </a:r>
            <a:r>
              <a:rPr lang="en-US" sz="2200" dirty="0"/>
              <a:t> </a:t>
            </a:r>
            <a:r>
              <a:rPr lang="en-US" sz="2200" dirty="0">
                <a:ea typeface="Cambria Math"/>
              </a:rPr>
              <a:t>∊</a:t>
            </a:r>
            <a:r>
              <a:rPr lang="en-US" sz="2200" dirty="0"/>
              <a:t> </a:t>
            </a:r>
            <a:r>
              <a:rPr lang="en-US" sz="2200" i="1" dirty="0"/>
              <a:t>X</a:t>
            </a:r>
            <a:r>
              <a:rPr lang="en-US" sz="2200" dirty="0"/>
              <a:t>(</a:t>
            </a:r>
            <a:r>
              <a:rPr lang="en-US" sz="2200" i="1" dirty="0"/>
              <a:t>S</a:t>
            </a:r>
            <a:r>
              <a:rPr lang="en-US" sz="2200" dirty="0"/>
              <a:t>), where</a:t>
            </a:r>
            <a:br>
              <a:rPr lang="en-US" sz="2200" dirty="0"/>
            </a:br>
            <a:r>
              <a:rPr lang="en-US" sz="2200" i="1" dirty="0"/>
              <a:t>p</a:t>
            </a:r>
            <a:r>
              <a:rPr lang="en-US" sz="2200" dirty="0"/>
              <a:t>(</a:t>
            </a:r>
            <a:r>
              <a:rPr lang="en-US" sz="2200" i="1" dirty="0"/>
              <a:t>X</a:t>
            </a:r>
            <a:r>
              <a:rPr lang="en-US" sz="2200" dirty="0"/>
              <a:t> = </a:t>
            </a:r>
            <a:r>
              <a:rPr lang="en-US" sz="2200" i="1" dirty="0"/>
              <a:t>r</a:t>
            </a:r>
            <a:r>
              <a:rPr lang="en-US" sz="2200" dirty="0"/>
              <a:t>) is the probability that </a:t>
            </a:r>
            <a:r>
              <a:rPr lang="en-US" sz="2200" i="1" dirty="0"/>
              <a:t>X</a:t>
            </a:r>
            <a:r>
              <a:rPr lang="en-US" sz="2200" dirty="0"/>
              <a:t> takes the value </a:t>
            </a:r>
            <a:r>
              <a:rPr lang="en-US" sz="2200" i="1" dirty="0"/>
              <a:t>r</a:t>
            </a:r>
            <a:r>
              <a:rPr lang="en-US" sz="2200" dirty="0"/>
              <a:t>. </a:t>
            </a:r>
          </a:p>
          <a:p>
            <a:pPr>
              <a:spcBef>
                <a:spcPts val="1800"/>
              </a:spcBef>
            </a:pPr>
            <a:r>
              <a:rPr lang="en-US" sz="2200" b="1" dirty="0"/>
              <a:t>Example</a:t>
            </a:r>
            <a:r>
              <a:rPr lang="en-US" sz="2200" dirty="0"/>
              <a:t>: Suppose that a coin is flipped three times. Let </a:t>
            </a:r>
            <a:r>
              <a:rPr lang="en-US" sz="2200" i="1" dirty="0"/>
              <a:t>X</a:t>
            </a:r>
            <a:r>
              <a:rPr lang="en-US" sz="2200" dirty="0"/>
              <a:t>(</a:t>
            </a:r>
            <a:r>
              <a:rPr lang="en-US" sz="2200" i="1" dirty="0"/>
              <a:t>t</a:t>
            </a:r>
            <a:r>
              <a:rPr lang="en-US" sz="2200" dirty="0"/>
              <a:t>) be the random variable that equals the number of heads that appear when </a:t>
            </a:r>
            <a:r>
              <a:rPr lang="en-US" sz="2200" i="1" dirty="0"/>
              <a:t>t</a:t>
            </a:r>
            <a:r>
              <a:rPr lang="en-US" sz="2200" dirty="0"/>
              <a:t> is the outcome. Then </a:t>
            </a:r>
            <a:r>
              <a:rPr lang="en-US" sz="2200" i="1" dirty="0"/>
              <a:t>X</a:t>
            </a:r>
            <a:r>
              <a:rPr lang="en-US" sz="2200" dirty="0"/>
              <a:t>(</a:t>
            </a:r>
            <a:r>
              <a:rPr lang="en-US" sz="2200" i="1" dirty="0"/>
              <a:t>t</a:t>
            </a:r>
            <a:r>
              <a:rPr lang="en-US" sz="2200" dirty="0"/>
              <a:t>) takes on the following values:</a:t>
            </a:r>
          </a:p>
        </p:txBody>
      </p:sp>
      <p:graphicFrame>
        <p:nvGraphicFramePr>
          <p:cNvPr id="7" name="Object 3"/>
          <p:cNvGraphicFramePr>
            <a:graphicFrameLocks noChangeAspect="1"/>
          </p:cNvGraphicFramePr>
          <p:nvPr>
            <p:extLst>
              <p:ext uri="{D42A27DB-BD31-4B8C-83A1-F6EECF244321}">
                <p14:modId xmlns:p14="http://schemas.microsoft.com/office/powerpoint/2010/main" val="2815074814"/>
              </p:ext>
            </p:extLst>
          </p:nvPr>
        </p:nvGraphicFramePr>
        <p:xfrm>
          <a:off x="584200" y="3708400"/>
          <a:ext cx="4749800" cy="1473200"/>
        </p:xfrm>
        <a:graphic>
          <a:graphicData uri="http://schemas.openxmlformats.org/presentationml/2006/ole">
            <mc:AlternateContent xmlns:mc="http://schemas.openxmlformats.org/markup-compatibility/2006">
              <mc:Choice xmlns:v="urn:schemas-microsoft-com:vml" Requires="v">
                <p:oleObj spid="_x0000_s14504" name="Equation" r:id="rId3" imgW="2374560" imgH="736560" progId="Equation.DSMT4">
                  <p:embed/>
                </p:oleObj>
              </mc:Choice>
              <mc:Fallback>
                <p:oleObj name="Equation" r:id="rId3" imgW="2374560" imgH="736560" progId="Equation.DSMT4">
                  <p:embed/>
                  <p:pic>
                    <p:nvPicPr>
                      <p:cNvPr id="7" name="Object 3"/>
                      <p:cNvPicPr/>
                      <p:nvPr/>
                    </p:nvPicPr>
                    <p:blipFill>
                      <a:blip r:embed="rId4"/>
                      <a:stretch>
                        <a:fillRect/>
                      </a:stretch>
                    </p:blipFill>
                    <p:spPr>
                      <a:xfrm>
                        <a:off x="584200" y="3708400"/>
                        <a:ext cx="4749800" cy="1473200"/>
                      </a:xfrm>
                      <a:prstGeom prst="rect">
                        <a:avLst/>
                      </a:prstGeom>
                    </p:spPr>
                  </p:pic>
                </p:oleObj>
              </mc:Fallback>
            </mc:AlternateContent>
          </a:graphicData>
        </a:graphic>
      </p:graphicFrame>
      <p:sp>
        <p:nvSpPr>
          <p:cNvPr id="4" name="Content Placeholder 4"/>
          <p:cNvSpPr>
            <a:spLocks noGrp="1"/>
          </p:cNvSpPr>
          <p:nvPr>
            <p:ph idx="13"/>
          </p:nvPr>
        </p:nvSpPr>
        <p:spPr>
          <a:xfrm>
            <a:off x="457200" y="5181600"/>
            <a:ext cx="8229600" cy="1143000"/>
          </a:xfrm>
        </p:spPr>
        <p:txBody>
          <a:bodyPr/>
          <a:lstStyle/>
          <a:p>
            <a:pPr lvl="0"/>
            <a:r>
              <a:rPr lang="en-US" sz="2200" dirty="0">
                <a:solidFill>
                  <a:prstClr val="black"/>
                </a:solidFill>
              </a:rPr>
              <a:t>Each of the eight possible outcomes has probability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8. So, the distribution of </a:t>
            </a:r>
            <a:r>
              <a:rPr lang="en-US" sz="2200" i="1" dirty="0">
                <a:solidFill>
                  <a:prstClr val="black"/>
                </a:solidFill>
              </a:rPr>
              <a:t>X</a:t>
            </a:r>
            <a:r>
              <a:rPr lang="en-US" sz="2200" dirty="0">
                <a:solidFill>
                  <a:prstClr val="black"/>
                </a:solidFill>
              </a:rPr>
              <a:t>(</a:t>
            </a:r>
            <a:r>
              <a:rPr lang="en-US" sz="2200" i="1" dirty="0">
                <a:solidFill>
                  <a:prstClr val="black"/>
                </a:solidFill>
              </a:rPr>
              <a:t>t</a:t>
            </a:r>
            <a:r>
              <a:rPr lang="en-US" sz="2200" dirty="0">
                <a:solidFill>
                  <a:prstClr val="black"/>
                </a:solidFill>
              </a:rPr>
              <a:t>)</a:t>
            </a:r>
            <a:r>
              <a:rPr lang="en-US" sz="2200" dirty="0">
                <a:solidFill>
                  <a:prstClr val="black"/>
                </a:solidFill>
                <a:ea typeface="Cambria Math" pitchFamily="18" charset="0"/>
              </a:rPr>
              <a:t> is </a:t>
            </a:r>
            <a:r>
              <a:rPr lang="en-US" sz="2200" i="1" dirty="0">
                <a:solidFill>
                  <a:prstClr val="black"/>
                </a:solidFill>
              </a:rPr>
              <a:t>p</a:t>
            </a:r>
            <a:r>
              <a:rPr lang="en-US" sz="2200" dirty="0">
                <a:solidFill>
                  <a:prstClr val="black"/>
                </a:solidFill>
              </a:rPr>
              <a:t>(</a:t>
            </a:r>
            <a:r>
              <a:rPr lang="en-US" sz="2200" i="1" dirty="0">
                <a:solidFill>
                  <a:prstClr val="black"/>
                </a:solidFill>
              </a:rPr>
              <a:t>X</a:t>
            </a:r>
            <a:r>
              <a:rPr lang="en-US" sz="2200" dirty="0">
                <a:solidFill>
                  <a:prstClr val="black"/>
                </a:solidFill>
              </a:rPr>
              <a:t> = </a:t>
            </a:r>
            <a:r>
              <a:rPr lang="en-US" sz="2200" dirty="0">
                <a:solidFill>
                  <a:prstClr val="black"/>
                </a:solidFill>
                <a:ea typeface="Cambria Math" pitchFamily="18" charset="0"/>
              </a:rPr>
              <a:t>3</a:t>
            </a:r>
            <a:r>
              <a:rPr lang="en-US" sz="2200" dirty="0">
                <a:solidFill>
                  <a:prstClr val="black"/>
                </a:solidFill>
              </a:rPr>
              <a:t>) = 1/8,</a:t>
            </a:r>
            <a:r>
              <a:rPr lang="en-US" sz="2200" i="1" dirty="0">
                <a:solidFill>
                  <a:prstClr val="black"/>
                </a:solidFill>
              </a:rPr>
              <a:t> p</a:t>
            </a:r>
            <a:r>
              <a:rPr lang="en-US" sz="2200" dirty="0">
                <a:solidFill>
                  <a:prstClr val="black"/>
                </a:solidFill>
              </a:rPr>
              <a:t>(</a:t>
            </a:r>
            <a:r>
              <a:rPr lang="en-US" sz="2200" i="1" dirty="0">
                <a:solidFill>
                  <a:prstClr val="black"/>
                </a:solidFill>
              </a:rPr>
              <a:t>X</a:t>
            </a:r>
            <a:r>
              <a:rPr lang="en-US" sz="2200" dirty="0">
                <a:solidFill>
                  <a:prstClr val="black"/>
                </a:solidFill>
              </a:rPr>
              <a:t> = </a:t>
            </a:r>
            <a:r>
              <a:rPr lang="en-US" sz="2200" dirty="0">
                <a:solidFill>
                  <a:prstClr val="black"/>
                </a:solidFill>
                <a:ea typeface="Cambria Math" pitchFamily="18" charset="0"/>
              </a:rPr>
              <a:t>2</a:t>
            </a:r>
            <a:r>
              <a:rPr lang="en-US" sz="2200" dirty="0">
                <a:solidFill>
                  <a:prstClr val="black"/>
                </a:solidFill>
              </a:rPr>
              <a:t>) = 3/8, </a:t>
            </a:r>
            <a:br>
              <a:rPr lang="en-US" sz="2200" i="1" dirty="0">
                <a:solidFill>
                  <a:prstClr val="black"/>
                </a:solidFill>
              </a:rPr>
            </a:br>
            <a:r>
              <a:rPr lang="en-US" sz="2200" i="1" dirty="0">
                <a:solidFill>
                  <a:prstClr val="black"/>
                </a:solidFill>
              </a:rPr>
              <a:t>p</a:t>
            </a:r>
            <a:r>
              <a:rPr lang="en-US" sz="2200" dirty="0">
                <a:solidFill>
                  <a:prstClr val="black"/>
                </a:solidFill>
              </a:rPr>
              <a:t>(</a:t>
            </a:r>
            <a:r>
              <a:rPr lang="en-US" sz="2200" i="1" dirty="0">
                <a:solidFill>
                  <a:prstClr val="black"/>
                </a:solidFill>
              </a:rPr>
              <a:t>X</a:t>
            </a:r>
            <a:r>
              <a:rPr lang="en-US" sz="2200" dirty="0">
                <a:solidFill>
                  <a:prstClr val="black"/>
                </a:solidFill>
              </a:rPr>
              <a:t> = </a:t>
            </a:r>
            <a:r>
              <a:rPr lang="en-US" sz="2200" dirty="0">
                <a:solidFill>
                  <a:prstClr val="black"/>
                </a:solidFill>
                <a:ea typeface="Cambria Math" pitchFamily="18" charset="0"/>
              </a:rPr>
              <a:t>1</a:t>
            </a:r>
            <a:r>
              <a:rPr lang="en-US" sz="2200" dirty="0">
                <a:solidFill>
                  <a:prstClr val="black"/>
                </a:solidFill>
              </a:rPr>
              <a:t>) = 3/8, and </a:t>
            </a:r>
            <a:r>
              <a:rPr lang="en-US" sz="2200" i="1" dirty="0">
                <a:solidFill>
                  <a:prstClr val="black"/>
                </a:solidFill>
              </a:rPr>
              <a:t>p</a:t>
            </a:r>
            <a:r>
              <a:rPr lang="en-US" sz="2200" dirty="0">
                <a:solidFill>
                  <a:prstClr val="black"/>
                </a:solidFill>
              </a:rPr>
              <a:t>(</a:t>
            </a:r>
            <a:r>
              <a:rPr lang="en-US" sz="2200" i="1" dirty="0">
                <a:solidFill>
                  <a:prstClr val="black"/>
                </a:solidFill>
              </a:rPr>
              <a:t>X</a:t>
            </a:r>
            <a:r>
              <a:rPr lang="en-US" sz="2200" dirty="0">
                <a:solidFill>
                  <a:prstClr val="black"/>
                </a:solidFill>
              </a:rPr>
              <a:t> = </a:t>
            </a:r>
            <a:r>
              <a:rPr lang="en-US" sz="2200" dirty="0">
                <a:solidFill>
                  <a:prstClr val="black"/>
                </a:solidFill>
                <a:ea typeface="Cambria Math" pitchFamily="18" charset="0"/>
              </a:rPr>
              <a:t>0</a:t>
            </a:r>
            <a:r>
              <a:rPr lang="en-US" sz="2200" dirty="0">
                <a:solidFill>
                  <a:prstClr val="black"/>
                </a:solidFill>
              </a:rPr>
              <a:t>) = 1/8.</a:t>
            </a:r>
            <a:endParaRPr lang="en-US" sz="2200" dirty="0">
              <a:solidFill>
                <a:prstClr val="black"/>
              </a:solidFill>
              <a:ea typeface="Cambria Math" pitchFamily="18" charset="0"/>
            </a:endParaRPr>
          </a:p>
        </p:txBody>
      </p:sp>
    </p:spTree>
    <p:extLst>
      <p:ext uri="{BB962C8B-B14F-4D97-AF65-F5344CB8AC3E}">
        <p14:creationId xmlns:p14="http://schemas.microsoft.com/office/powerpoint/2010/main" val="163477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Famous Birthday Problem</a:t>
            </a:r>
            <a:endParaRPr lang="en-US" sz="1500" dirty="0"/>
          </a:p>
        </p:txBody>
      </p:sp>
      <p:sp>
        <p:nvSpPr>
          <p:cNvPr id="3" name="Content Placeholder 2"/>
          <p:cNvSpPr>
            <a:spLocks noGrp="1"/>
          </p:cNvSpPr>
          <p:nvPr>
            <p:ph idx="1"/>
          </p:nvPr>
        </p:nvSpPr>
        <p:spPr>
          <a:xfrm>
            <a:off x="457200" y="1295400"/>
            <a:ext cx="8321040" cy="5334000"/>
          </a:xfrm>
        </p:spPr>
        <p:txBody>
          <a:bodyPr/>
          <a:lstStyle/>
          <a:p>
            <a:r>
              <a:rPr lang="en-US" sz="1600" dirty="0"/>
              <a:t>The puzzle of finding the number of people needed in a room to ensure that the probability of at least two of them having the same birthday is more than ½ has a surprising answer, which we now find.</a:t>
            </a:r>
          </a:p>
          <a:p>
            <a:r>
              <a:rPr lang="en-US" sz="1600" b="1" dirty="0"/>
              <a:t>Solution</a:t>
            </a:r>
            <a:r>
              <a:rPr lang="en-US" sz="1600" dirty="0"/>
              <a:t>: We assume that all birthdays are equally likely and that there are </a:t>
            </a:r>
            <a:r>
              <a:rPr lang="en-US" sz="1600" dirty="0">
                <a:ea typeface="Cambria Math" pitchFamily="18" charset="0"/>
              </a:rPr>
              <a:t>366</a:t>
            </a:r>
            <a:r>
              <a:rPr lang="en-US" sz="1600" dirty="0"/>
              <a:t> days in the year. First, we find the probability </a:t>
            </a:r>
            <a:r>
              <a:rPr lang="en-US" sz="1600" i="1" dirty="0" err="1"/>
              <a:t>p</a:t>
            </a:r>
            <a:r>
              <a:rPr lang="en-US" sz="1600" i="1" baseline="-25000" dirty="0" err="1"/>
              <a:t>n</a:t>
            </a:r>
            <a:r>
              <a:rPr lang="en-US" sz="1600" dirty="0"/>
              <a:t> that at least two of </a:t>
            </a:r>
            <a:r>
              <a:rPr lang="en-US" sz="1600" i="1" dirty="0"/>
              <a:t>n</a:t>
            </a:r>
            <a:r>
              <a:rPr lang="en-US" sz="1600" dirty="0"/>
              <a:t> people have different birthdays.  </a:t>
            </a:r>
          </a:p>
          <a:p>
            <a:r>
              <a:rPr lang="en-US" sz="1600" dirty="0"/>
              <a:t>Now, imagine the people entering the room one by one. The probability that at least two have the same birthday  is </a:t>
            </a:r>
            <a:r>
              <a:rPr lang="en-US" sz="1600" dirty="0">
                <a:ea typeface="Cambria Math" pitchFamily="18" charset="0"/>
              </a:rPr>
              <a:t>1</a:t>
            </a:r>
            <a:r>
              <a:rPr lang="en-US" sz="1600" dirty="0">
                <a:ea typeface="Cambria Math"/>
              </a:rPr>
              <a:t>−</a:t>
            </a:r>
            <a:r>
              <a:rPr lang="en-US" sz="1600" i="1" dirty="0"/>
              <a:t> </a:t>
            </a:r>
            <a:r>
              <a:rPr lang="en-US" sz="1600" i="1" dirty="0" err="1"/>
              <a:t>p</a:t>
            </a:r>
            <a:r>
              <a:rPr lang="en-US" sz="1600" i="1" baseline="-25000" dirty="0" err="1"/>
              <a:t>n</a:t>
            </a:r>
            <a:r>
              <a:rPr lang="en-US" sz="1600" dirty="0"/>
              <a:t> .</a:t>
            </a:r>
          </a:p>
          <a:p>
            <a:pPr lvl="1">
              <a:spcBef>
                <a:spcPts val="0"/>
              </a:spcBef>
            </a:pPr>
            <a:r>
              <a:rPr lang="en-US" sz="1400" dirty="0"/>
              <a:t>The probability that the birthday of the second person is different from that of the first is </a:t>
            </a:r>
            <a:r>
              <a:rPr lang="en-US" sz="1400" dirty="0">
                <a:ea typeface="Cambria Math" pitchFamily="18" charset="0"/>
              </a:rPr>
              <a:t>365/366</a:t>
            </a:r>
            <a:r>
              <a:rPr lang="en-US" sz="1400" dirty="0"/>
              <a:t>.</a:t>
            </a:r>
          </a:p>
          <a:p>
            <a:pPr lvl="1">
              <a:spcBef>
                <a:spcPts val="0"/>
              </a:spcBef>
            </a:pPr>
            <a:r>
              <a:rPr lang="en-US" sz="1400" dirty="0"/>
              <a:t>The probability that the birthday of the third person is different from the other two, when these have two different birthdays, is </a:t>
            </a:r>
            <a:r>
              <a:rPr lang="en-US" sz="1400" dirty="0">
                <a:ea typeface="Cambria Math" pitchFamily="18" charset="0"/>
              </a:rPr>
              <a:t>364/366</a:t>
            </a:r>
            <a:r>
              <a:rPr lang="en-US" sz="1400" dirty="0"/>
              <a:t>.</a:t>
            </a:r>
          </a:p>
          <a:p>
            <a:pPr lvl="1">
              <a:spcBef>
                <a:spcPts val="0"/>
              </a:spcBef>
            </a:pPr>
            <a:r>
              <a:rPr lang="en-US" sz="1400" dirty="0"/>
              <a:t>In general, the probability that the </a:t>
            </a:r>
            <a:r>
              <a:rPr lang="en-US" sz="1400" i="1" dirty="0" err="1"/>
              <a:t>j</a:t>
            </a:r>
            <a:r>
              <a:rPr lang="en-US" sz="1400" dirty="0" err="1"/>
              <a:t>th</a:t>
            </a:r>
            <a:r>
              <a:rPr lang="en-US" sz="1400" dirty="0"/>
              <a:t> person has a birthday different from the birthdays of those already in the room, assuming that these people all have different birthdays,</a:t>
            </a:r>
            <a:br>
              <a:rPr lang="en-US" sz="1400" dirty="0"/>
            </a:br>
            <a:r>
              <a:rPr lang="en-US" sz="1400" dirty="0"/>
              <a:t>is (</a:t>
            </a:r>
            <a:r>
              <a:rPr lang="en-US" sz="1400" dirty="0">
                <a:ea typeface="Cambria Math" pitchFamily="18" charset="0"/>
              </a:rPr>
              <a:t>366</a:t>
            </a:r>
            <a:r>
              <a:rPr lang="en-US" sz="1400" dirty="0">
                <a:ea typeface="Cambria Math"/>
              </a:rPr>
              <a:t> − (</a:t>
            </a:r>
            <a:r>
              <a:rPr lang="en-US" sz="1400" i="1" dirty="0">
                <a:ea typeface="Cambria Math"/>
              </a:rPr>
              <a:t>j</a:t>
            </a:r>
            <a:r>
              <a:rPr lang="en-US" sz="1400" dirty="0">
                <a:ea typeface="Cambria Math"/>
              </a:rPr>
              <a:t> −</a:t>
            </a:r>
            <a:r>
              <a:rPr lang="en-US" sz="1400" dirty="0">
                <a:ea typeface="Cambria Math" pitchFamily="18" charset="0"/>
              </a:rPr>
              <a:t> 1))/366 = (367 </a:t>
            </a:r>
            <a:r>
              <a:rPr lang="en-US" sz="1400" dirty="0">
                <a:ea typeface="Cambria Math"/>
              </a:rPr>
              <a:t>− </a:t>
            </a:r>
            <a:r>
              <a:rPr lang="en-US" sz="1400" i="1" dirty="0">
                <a:ea typeface="Cambria Math"/>
              </a:rPr>
              <a:t>j</a:t>
            </a:r>
            <a:r>
              <a:rPr lang="en-US" sz="1400" dirty="0">
                <a:ea typeface="Cambria Math" pitchFamily="18" charset="0"/>
              </a:rPr>
              <a:t>)/366.</a:t>
            </a:r>
          </a:p>
          <a:p>
            <a:pPr lvl="1">
              <a:spcBef>
                <a:spcPts val="0"/>
              </a:spcBef>
            </a:pPr>
            <a:r>
              <a:rPr lang="en-US" sz="1400" dirty="0">
                <a:ea typeface="Cambria Math" pitchFamily="18" charset="0"/>
              </a:rPr>
              <a:t>Hence, </a:t>
            </a:r>
            <a:r>
              <a:rPr lang="en-US" sz="1400" i="1" dirty="0" err="1"/>
              <a:t>p</a:t>
            </a:r>
            <a:r>
              <a:rPr lang="en-US" sz="1400" i="1" baseline="-25000" dirty="0" err="1"/>
              <a:t>n</a:t>
            </a:r>
            <a:r>
              <a:rPr lang="en-US" sz="1400" dirty="0"/>
              <a:t> = (</a:t>
            </a:r>
            <a:r>
              <a:rPr lang="en-US" sz="1400" dirty="0">
                <a:ea typeface="Cambria Math" pitchFamily="18" charset="0"/>
              </a:rPr>
              <a:t>365/366)(364/366)</a:t>
            </a:r>
            <a:r>
              <a:rPr lang="en-US" sz="1400" dirty="0">
                <a:ea typeface="Cambria Math"/>
              </a:rPr>
              <a:t>∙∙∙</a:t>
            </a:r>
            <a:r>
              <a:rPr lang="en-US" sz="1400" dirty="0">
                <a:ea typeface="Cambria Math" pitchFamily="18" charset="0"/>
              </a:rPr>
              <a:t> (367 </a:t>
            </a:r>
            <a:r>
              <a:rPr lang="en-US" sz="1400" dirty="0">
                <a:ea typeface="Cambria Math"/>
              </a:rPr>
              <a:t>− </a:t>
            </a:r>
            <a:r>
              <a:rPr lang="en-US" sz="1400" i="1" dirty="0">
                <a:ea typeface="Cambria Math"/>
              </a:rPr>
              <a:t>n</a:t>
            </a:r>
            <a:r>
              <a:rPr lang="en-US" sz="1400" dirty="0">
                <a:ea typeface="Cambria Math" pitchFamily="18" charset="0"/>
              </a:rPr>
              <a:t>)/366.</a:t>
            </a:r>
            <a:endParaRPr lang="en-US" sz="1400" i="1" dirty="0"/>
          </a:p>
          <a:p>
            <a:pPr lvl="1">
              <a:spcBef>
                <a:spcPts val="0"/>
              </a:spcBef>
            </a:pPr>
            <a:r>
              <a:rPr lang="en-US" sz="1400" dirty="0">
                <a:ea typeface="Cambria Math" pitchFamily="18" charset="0"/>
              </a:rPr>
              <a:t>Therefore , 1</a:t>
            </a:r>
            <a:r>
              <a:rPr lang="en-US" sz="1400" dirty="0">
                <a:ea typeface="Cambria Math"/>
              </a:rPr>
              <a:t>− </a:t>
            </a:r>
            <a:r>
              <a:rPr lang="en-US" sz="1400" i="1" dirty="0" err="1"/>
              <a:t>p</a:t>
            </a:r>
            <a:r>
              <a:rPr lang="en-US" sz="1400" i="1" baseline="-25000" dirty="0" err="1"/>
              <a:t>n</a:t>
            </a:r>
            <a:r>
              <a:rPr lang="en-US" sz="1400" dirty="0"/>
              <a:t> = </a:t>
            </a:r>
            <a:r>
              <a:rPr lang="en-US" sz="1400" dirty="0">
                <a:ea typeface="Cambria Math" pitchFamily="18" charset="0"/>
              </a:rPr>
              <a:t>1</a:t>
            </a:r>
            <a:r>
              <a:rPr lang="en-US" sz="1400" dirty="0">
                <a:ea typeface="Cambria Math"/>
              </a:rPr>
              <a:t>−</a:t>
            </a:r>
            <a:r>
              <a:rPr lang="en-US" sz="1400" dirty="0"/>
              <a:t>(</a:t>
            </a:r>
            <a:r>
              <a:rPr lang="en-US" sz="1400" dirty="0">
                <a:ea typeface="Cambria Math" pitchFamily="18" charset="0"/>
              </a:rPr>
              <a:t>365/366)(364/366)</a:t>
            </a:r>
            <a:r>
              <a:rPr lang="en-US" sz="1400" dirty="0">
                <a:ea typeface="Cambria Math"/>
              </a:rPr>
              <a:t>∙∙∙</a:t>
            </a:r>
            <a:r>
              <a:rPr lang="en-US" sz="1400" dirty="0">
                <a:ea typeface="Cambria Math" pitchFamily="18" charset="0"/>
              </a:rPr>
              <a:t> (367 </a:t>
            </a:r>
            <a:r>
              <a:rPr lang="en-US" sz="1400" dirty="0">
                <a:ea typeface="Cambria Math"/>
              </a:rPr>
              <a:t>− </a:t>
            </a:r>
            <a:r>
              <a:rPr lang="en-US" sz="1400" i="1" dirty="0">
                <a:ea typeface="Cambria Math"/>
              </a:rPr>
              <a:t>n</a:t>
            </a:r>
            <a:r>
              <a:rPr lang="en-US" sz="1400" dirty="0">
                <a:ea typeface="Cambria Math" pitchFamily="18" charset="0"/>
              </a:rPr>
              <a:t>)/366.</a:t>
            </a:r>
          </a:p>
          <a:p>
            <a:r>
              <a:rPr lang="en-US" sz="1600" dirty="0">
                <a:ea typeface="Cambria Math" pitchFamily="18" charset="0"/>
              </a:rPr>
              <a:t>Checking various values for </a:t>
            </a:r>
            <a:r>
              <a:rPr lang="en-US" sz="1600" i="1" dirty="0">
                <a:ea typeface="Cambria Math" pitchFamily="18" charset="0"/>
              </a:rPr>
              <a:t>n</a:t>
            </a:r>
            <a:r>
              <a:rPr lang="en-US" sz="1600" dirty="0">
                <a:ea typeface="Cambria Math" pitchFamily="18" charset="0"/>
              </a:rPr>
              <a:t> with computation help tells us that for </a:t>
            </a:r>
            <a:r>
              <a:rPr lang="en-US" sz="1600" i="1" dirty="0">
                <a:ea typeface="Cambria Math" pitchFamily="18" charset="0"/>
              </a:rPr>
              <a:t>n</a:t>
            </a:r>
            <a:r>
              <a:rPr lang="en-US" sz="1600" dirty="0">
                <a:ea typeface="Cambria Math" pitchFamily="18" charset="0"/>
              </a:rPr>
              <a:t> = 22, 1</a:t>
            </a:r>
            <a:r>
              <a:rPr lang="en-US" sz="1600" dirty="0">
                <a:ea typeface="Cambria Math"/>
              </a:rPr>
              <a:t>− </a:t>
            </a:r>
            <a:r>
              <a:rPr lang="en-US" sz="1600" i="1" dirty="0" err="1"/>
              <a:t>p</a:t>
            </a:r>
            <a:r>
              <a:rPr lang="en-US" sz="1600" i="1" baseline="-25000" dirty="0" err="1"/>
              <a:t>n</a:t>
            </a:r>
            <a:r>
              <a:rPr lang="en-US" sz="1600" dirty="0">
                <a:ea typeface="Cambria Math" pitchFamily="18" charset="0"/>
              </a:rPr>
              <a:t> </a:t>
            </a:r>
            <a:r>
              <a:rPr lang="en-US" sz="1600" dirty="0">
                <a:ea typeface="Cambria Math"/>
              </a:rPr>
              <a:t>≈</a:t>
            </a:r>
            <a:r>
              <a:rPr lang="en-US" sz="1600" dirty="0">
                <a:ea typeface="Cambria Math" pitchFamily="18" charset="0"/>
              </a:rPr>
              <a:t> 0.457, and for </a:t>
            </a:r>
            <a:r>
              <a:rPr lang="en-US" sz="1600" i="1" dirty="0">
                <a:ea typeface="Cambria Math" pitchFamily="18" charset="0"/>
              </a:rPr>
              <a:t>n</a:t>
            </a:r>
            <a:r>
              <a:rPr lang="en-US" sz="1600" dirty="0">
                <a:ea typeface="Cambria Math" pitchFamily="18" charset="0"/>
              </a:rPr>
              <a:t> = 23, 1</a:t>
            </a:r>
            <a:r>
              <a:rPr lang="en-US" sz="1600" dirty="0">
                <a:ea typeface="Cambria Math"/>
              </a:rPr>
              <a:t>− </a:t>
            </a:r>
            <a:r>
              <a:rPr lang="en-US" sz="1600" i="1" dirty="0" err="1"/>
              <a:t>p</a:t>
            </a:r>
            <a:r>
              <a:rPr lang="en-US" sz="1600" i="1" baseline="-25000" dirty="0" err="1"/>
              <a:t>n</a:t>
            </a:r>
            <a:r>
              <a:rPr lang="en-US" sz="1600" dirty="0">
                <a:ea typeface="Cambria Math" pitchFamily="18" charset="0"/>
              </a:rPr>
              <a:t> </a:t>
            </a:r>
            <a:r>
              <a:rPr lang="en-US" sz="1600" dirty="0">
                <a:ea typeface="Cambria Math"/>
              </a:rPr>
              <a:t>≈</a:t>
            </a:r>
            <a:r>
              <a:rPr lang="en-US" sz="1600" dirty="0">
                <a:ea typeface="Cambria Math" pitchFamily="18" charset="0"/>
              </a:rPr>
              <a:t> 0.506. Consequently, a minimum number of 23 people are needed so that that the probability that at least two of them have the same birthday is greater than 1/2.</a:t>
            </a:r>
            <a:endParaRPr lang="en-US" sz="1600" dirty="0"/>
          </a:p>
        </p:txBody>
      </p:sp>
    </p:spTree>
    <p:extLst>
      <p:ext uri="{BB962C8B-B14F-4D97-AF65-F5344CB8AC3E}">
        <p14:creationId xmlns:p14="http://schemas.microsoft.com/office/powerpoint/2010/main" val="162964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Algorithms</a:t>
            </a:r>
            <a:endParaRPr lang="en-US" sz="1500" dirty="0"/>
          </a:p>
        </p:txBody>
      </p:sp>
      <p:sp>
        <p:nvSpPr>
          <p:cNvPr id="3" name="Content Placeholder 2"/>
          <p:cNvSpPr>
            <a:spLocks noGrp="1"/>
          </p:cNvSpPr>
          <p:nvPr>
            <p:ph idx="1"/>
          </p:nvPr>
        </p:nvSpPr>
        <p:spPr>
          <a:xfrm>
            <a:off x="457200" y="1295400"/>
            <a:ext cx="8321040" cy="5334000"/>
          </a:xfrm>
        </p:spPr>
        <p:txBody>
          <a:bodyPr/>
          <a:lstStyle/>
          <a:p>
            <a:r>
              <a:rPr lang="en-US" sz="2400" dirty="0"/>
              <a:t>Algorithms that make random choices at one or more steps are called </a:t>
            </a:r>
            <a:r>
              <a:rPr lang="en-US" sz="2400" i="1" dirty="0"/>
              <a:t>probabilistic algorithms</a:t>
            </a:r>
            <a:r>
              <a:rPr lang="en-US" sz="2400" dirty="0"/>
              <a:t>.</a:t>
            </a:r>
          </a:p>
          <a:p>
            <a:r>
              <a:rPr lang="en-US" sz="2400" i="1" dirty="0"/>
              <a:t>Monte Carlo algorithms</a:t>
            </a:r>
            <a:r>
              <a:rPr lang="en-US" sz="2400" dirty="0"/>
              <a:t> are probabilistic algorithms used to answer decision problems, which are problems that either have “true” or “false” as their answer.</a:t>
            </a:r>
          </a:p>
          <a:p>
            <a:pPr lvl="1">
              <a:spcBef>
                <a:spcPts val="300"/>
              </a:spcBef>
            </a:pPr>
            <a:r>
              <a:rPr lang="en-US" sz="2000" dirty="0"/>
              <a:t>A Monte Carlo algorithm consists of a sequence of tests. For each test the algorithm responds “true” or ‘unknown.’</a:t>
            </a:r>
          </a:p>
          <a:p>
            <a:pPr lvl="1">
              <a:spcBef>
                <a:spcPts val="300"/>
              </a:spcBef>
            </a:pPr>
            <a:r>
              <a:rPr lang="en-US" sz="2000" dirty="0"/>
              <a:t>If the response is “true,” the algorithm terminates with the answer is “true.”  </a:t>
            </a:r>
          </a:p>
          <a:p>
            <a:pPr lvl="1">
              <a:spcBef>
                <a:spcPts val="300"/>
              </a:spcBef>
            </a:pPr>
            <a:r>
              <a:rPr lang="en-US" sz="2000" dirty="0"/>
              <a:t>After running a specified sequence of tests where every step yields “unknown”, the algorithm outputs “false.”</a:t>
            </a:r>
          </a:p>
          <a:p>
            <a:pPr lvl="1">
              <a:spcBef>
                <a:spcPts val="300"/>
              </a:spcBef>
            </a:pPr>
            <a:r>
              <a:rPr lang="en-US" sz="2000" dirty="0"/>
              <a:t>The idea is that the probability of the algorithm incorrectly outputting “false” should be very small as long as a sufficient number of tests are performed.</a:t>
            </a:r>
          </a:p>
        </p:txBody>
      </p:sp>
    </p:spTree>
    <p:extLst>
      <p:ext uri="{BB962C8B-B14F-4D97-AF65-F5344CB8AC3E}">
        <p14:creationId xmlns:p14="http://schemas.microsoft.com/office/powerpoint/2010/main" val="3019988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a:t>
            </a:r>
            <a:r>
              <a:rPr lang="en-US" dirty="0" err="1"/>
              <a:t>Primality</a:t>
            </a:r>
            <a:r>
              <a:rPr lang="en-US" dirty="0"/>
              <a:t> Testing</a:t>
            </a:r>
            <a:endParaRPr lang="en-US" sz="1500" dirty="0"/>
          </a:p>
        </p:txBody>
      </p:sp>
      <p:sp>
        <p:nvSpPr>
          <p:cNvPr id="3" name="Content Placeholder 2"/>
          <p:cNvSpPr>
            <a:spLocks noGrp="1"/>
          </p:cNvSpPr>
          <p:nvPr>
            <p:ph idx="1"/>
          </p:nvPr>
        </p:nvSpPr>
        <p:spPr>
          <a:xfrm>
            <a:off x="457200" y="1295400"/>
            <a:ext cx="8321040" cy="5334000"/>
          </a:xfrm>
        </p:spPr>
        <p:txBody>
          <a:bodyPr/>
          <a:lstStyle/>
          <a:p>
            <a:r>
              <a:rPr lang="en-US" sz="2000" dirty="0"/>
              <a:t>Probabilistic primality testing (</a:t>
            </a:r>
            <a:r>
              <a:rPr lang="en-US" sz="2000" i="1" dirty="0"/>
              <a:t>see Example </a:t>
            </a:r>
            <a:r>
              <a:rPr lang="en-US" sz="2000" dirty="0">
                <a:ea typeface="Cambria Math" pitchFamily="18" charset="0"/>
              </a:rPr>
              <a:t>16</a:t>
            </a:r>
            <a:r>
              <a:rPr lang="en-US" sz="2000" dirty="0"/>
              <a:t> </a:t>
            </a:r>
            <a:r>
              <a:rPr lang="en-US" sz="2000" i="1" dirty="0"/>
              <a:t>in text</a:t>
            </a:r>
            <a:r>
              <a:rPr lang="en-US" sz="2000" dirty="0"/>
              <a:t>) is an example of a Monte Carlo algorithm, which is used to  find large primes to generate the encryption keys for RSA cryptography (</a:t>
            </a:r>
            <a:r>
              <a:rPr lang="en-US" sz="2000" i="1" dirty="0"/>
              <a:t>as discussed in Chapter </a:t>
            </a:r>
            <a:r>
              <a:rPr lang="en-US" sz="2000" dirty="0"/>
              <a:t>4).</a:t>
            </a:r>
          </a:p>
          <a:p>
            <a:pPr lvl="1">
              <a:spcBef>
                <a:spcPts val="600"/>
              </a:spcBef>
            </a:pPr>
            <a:r>
              <a:rPr lang="en-US" sz="1800" dirty="0"/>
              <a:t>An integer </a:t>
            </a:r>
            <a:r>
              <a:rPr lang="en-US" sz="1800" i="1" dirty="0"/>
              <a:t>n</a:t>
            </a:r>
            <a:r>
              <a:rPr lang="en-US" sz="1800" dirty="0"/>
              <a:t> greater than 1 can be shown to be composite (i.e., not prime) if it fails  a particular test  (Miller’s test), using a random integer </a:t>
            </a:r>
            <a:r>
              <a:rPr lang="en-US" sz="1800" i="1" dirty="0"/>
              <a:t>b </a:t>
            </a:r>
            <a:r>
              <a:rPr lang="en-US" sz="1800" dirty="0"/>
              <a:t>with </a:t>
            </a:r>
            <a:r>
              <a:rPr lang="en-US" sz="1800" dirty="0">
                <a:ea typeface="Cambria Math" pitchFamily="18" charset="0"/>
              </a:rPr>
              <a:t>1</a:t>
            </a:r>
            <a:r>
              <a:rPr lang="en-US" sz="1800" dirty="0"/>
              <a:t> &lt; </a:t>
            </a:r>
            <a:r>
              <a:rPr lang="en-US" sz="1800" i="1" dirty="0"/>
              <a:t>b</a:t>
            </a:r>
            <a:r>
              <a:rPr lang="en-US" sz="1800" dirty="0"/>
              <a:t> &lt; </a:t>
            </a:r>
            <a:r>
              <a:rPr lang="en-US" sz="1800" i="1" dirty="0"/>
              <a:t>n </a:t>
            </a:r>
            <a:r>
              <a:rPr lang="en-US" sz="1800" dirty="0"/>
              <a:t>as the base. But if </a:t>
            </a:r>
            <a:r>
              <a:rPr lang="en-US" sz="1800" i="1" dirty="0"/>
              <a:t>n</a:t>
            </a:r>
            <a:r>
              <a:rPr lang="en-US" sz="1800" dirty="0"/>
              <a:t> passes Miller’s test for a particular base </a:t>
            </a:r>
            <a:r>
              <a:rPr lang="en-US" sz="1800" i="1" dirty="0"/>
              <a:t>b</a:t>
            </a:r>
            <a:r>
              <a:rPr lang="en-US" sz="1800" dirty="0"/>
              <a:t>, it may either be prime or composite. The probability that a composite integer passes </a:t>
            </a:r>
            <a:r>
              <a:rPr lang="en-US" sz="1800" i="1" dirty="0"/>
              <a:t>n</a:t>
            </a:r>
            <a:r>
              <a:rPr lang="en-US" sz="1800" dirty="0"/>
              <a:t> Miller’s test is for a random </a:t>
            </a:r>
            <a:r>
              <a:rPr lang="en-US" sz="1800" i="1" dirty="0"/>
              <a:t>b</a:t>
            </a:r>
            <a:r>
              <a:rPr lang="en-US" sz="1800" dirty="0"/>
              <a:t>, is less that ¼.</a:t>
            </a:r>
          </a:p>
          <a:p>
            <a:pPr lvl="1">
              <a:spcBef>
                <a:spcPts val="600"/>
              </a:spcBef>
            </a:pPr>
            <a:r>
              <a:rPr lang="en-US" sz="1800" dirty="0"/>
              <a:t>So failing the test, is the “true” response in a Monte Carlo algorithm, and passing the test is “unknown.”</a:t>
            </a:r>
          </a:p>
          <a:p>
            <a:pPr lvl="1">
              <a:spcBef>
                <a:spcPts val="600"/>
              </a:spcBef>
            </a:pPr>
            <a:r>
              <a:rPr lang="en-US" sz="1800" dirty="0"/>
              <a:t>If the test is performed </a:t>
            </a:r>
            <a:r>
              <a:rPr lang="en-US" sz="1800" i="1" dirty="0"/>
              <a:t>k</a:t>
            </a:r>
            <a:r>
              <a:rPr lang="en-US" sz="1800" dirty="0"/>
              <a:t> times (choosing a random integer </a:t>
            </a:r>
            <a:r>
              <a:rPr lang="en-US" sz="1800" i="1" dirty="0"/>
              <a:t>b</a:t>
            </a:r>
            <a:r>
              <a:rPr lang="en-US" sz="1800" dirty="0"/>
              <a:t> each time) and the  number </a:t>
            </a:r>
            <a:r>
              <a:rPr lang="en-US" sz="1800" i="1" dirty="0"/>
              <a:t>n</a:t>
            </a:r>
            <a:r>
              <a:rPr lang="en-US" sz="1800" dirty="0"/>
              <a:t> passes Miller’s test at every iteration, then the probability that it is composite is less than (1/</a:t>
            </a:r>
            <a:r>
              <a:rPr lang="en-US" sz="1800" dirty="0">
                <a:ea typeface="Cambria Math" pitchFamily="18" charset="0"/>
              </a:rPr>
              <a:t>4</a:t>
            </a:r>
            <a:r>
              <a:rPr lang="en-US" sz="1800" dirty="0"/>
              <a:t>)</a:t>
            </a:r>
            <a:r>
              <a:rPr lang="en-US" sz="1800" i="1" baseline="30000" dirty="0"/>
              <a:t>k</a:t>
            </a:r>
            <a:r>
              <a:rPr lang="en-US" sz="1800" dirty="0"/>
              <a:t>. So for a sufficiently, large </a:t>
            </a:r>
            <a:r>
              <a:rPr lang="en-US" sz="1800" i="1" dirty="0"/>
              <a:t>k</a:t>
            </a:r>
            <a:r>
              <a:rPr lang="en-US" sz="1800" dirty="0"/>
              <a:t>, the probability that </a:t>
            </a:r>
            <a:r>
              <a:rPr lang="en-US" sz="1800" i="1" dirty="0"/>
              <a:t>n</a:t>
            </a:r>
            <a:r>
              <a:rPr lang="en-US" sz="1800" dirty="0"/>
              <a:t> is composite even though it has passed all </a:t>
            </a:r>
            <a:r>
              <a:rPr lang="en-US" sz="1800" i="1" dirty="0"/>
              <a:t>k</a:t>
            </a:r>
            <a:r>
              <a:rPr lang="en-US" sz="1800" dirty="0"/>
              <a:t> iterations of Miller’s test is small. For example, with </a:t>
            </a:r>
            <a:r>
              <a:rPr lang="en-US" sz="1800" dirty="0">
                <a:ea typeface="Cambria Math" pitchFamily="18" charset="0"/>
              </a:rPr>
              <a:t>10</a:t>
            </a:r>
            <a:r>
              <a:rPr lang="en-US" sz="1800" dirty="0"/>
              <a:t> iterations, the probability that n is composite is less than </a:t>
            </a:r>
            <a:r>
              <a:rPr lang="en-US" sz="1800" dirty="0">
                <a:ea typeface="Cambria Math" pitchFamily="18" charset="0"/>
              </a:rPr>
              <a:t>1</a:t>
            </a:r>
            <a:r>
              <a:rPr lang="en-US" sz="1800" dirty="0"/>
              <a:t> in </a:t>
            </a:r>
            <a:r>
              <a:rPr lang="en-US" sz="1800" dirty="0">
                <a:ea typeface="Cambria Math" pitchFamily="18" charset="0"/>
              </a:rPr>
              <a:t>1,000,000</a:t>
            </a:r>
            <a:r>
              <a:rPr lang="en-US" sz="1800" dirty="0"/>
              <a:t>.</a:t>
            </a:r>
          </a:p>
        </p:txBody>
      </p:sp>
    </p:spTree>
    <p:extLst>
      <p:ext uri="{BB962C8B-B14F-4D97-AF65-F5344CB8AC3E}">
        <p14:creationId xmlns:p14="http://schemas.microsoft.com/office/powerpoint/2010/main" val="616745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Bayes’ Theorem </a:t>
            </a:r>
          </a:p>
        </p:txBody>
      </p:sp>
      <p:sp>
        <p:nvSpPr>
          <p:cNvPr id="3" name="Content Placeholder 2"/>
          <p:cNvSpPr>
            <a:spLocks noGrp="1"/>
          </p:cNvSpPr>
          <p:nvPr>
            <p:ph idx="1"/>
          </p:nvPr>
        </p:nvSpPr>
        <p:spPr>
          <a:xfrm>
            <a:off x="3543300" y="3810000"/>
            <a:ext cx="2057400" cy="640080"/>
          </a:xfrm>
        </p:spPr>
        <p:txBody>
          <a:bodyPr/>
          <a:lstStyle/>
          <a:p>
            <a:r>
              <a:rPr lang="en-US" dirty="0"/>
              <a:t>Section 7.3</a:t>
            </a:r>
          </a:p>
        </p:txBody>
      </p:sp>
    </p:spTree>
    <p:extLst>
      <p:ext uri="{BB962C8B-B14F-4D97-AF65-F5344CB8AC3E}">
        <p14:creationId xmlns:p14="http://schemas.microsoft.com/office/powerpoint/2010/main" val="1412367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457200" y="1295400"/>
            <a:ext cx="8321040" cy="5257800"/>
          </a:xfrm>
        </p:spPr>
        <p:txBody>
          <a:bodyPr/>
          <a:lstStyle/>
          <a:p>
            <a:r>
              <a:rPr lang="en-US" sz="2800" dirty="0"/>
              <a:t>Bayes’ Theorem</a:t>
            </a:r>
          </a:p>
          <a:p>
            <a:r>
              <a:rPr lang="en-US" sz="2800" dirty="0"/>
              <a:t>Generalized Bayes’ Theorem</a:t>
            </a:r>
          </a:p>
          <a:p>
            <a:r>
              <a:rPr lang="en-US" sz="2800" dirty="0"/>
              <a:t>Bayesian Spam Filters</a:t>
            </a:r>
          </a:p>
          <a:p>
            <a:r>
              <a:rPr lang="en-US" sz="2800" dirty="0"/>
              <a:t>A.I. Applications (</a:t>
            </a:r>
            <a:r>
              <a:rPr lang="en-US" sz="2800" i="1" dirty="0"/>
              <a:t>optional</a:t>
            </a:r>
            <a:r>
              <a:rPr lang="en-US" sz="2800" dirty="0"/>
              <a:t>, </a:t>
            </a:r>
            <a:r>
              <a:rPr lang="en-US" sz="2800" i="1" dirty="0"/>
              <a:t>not currently included in the overheads</a:t>
            </a:r>
            <a:r>
              <a:rPr lang="en-US" sz="2800" dirty="0"/>
              <a:t>)</a:t>
            </a:r>
          </a:p>
        </p:txBody>
      </p:sp>
    </p:spTree>
    <p:extLst>
      <p:ext uri="{BB962C8B-B14F-4D97-AF65-F5344CB8AC3E}">
        <p14:creationId xmlns:p14="http://schemas.microsoft.com/office/powerpoint/2010/main" val="1018019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Bayes’ Theorem</a:t>
            </a:r>
          </a:p>
        </p:txBody>
      </p:sp>
      <p:sp>
        <p:nvSpPr>
          <p:cNvPr id="3" name="Content Placeholder 2"/>
          <p:cNvSpPr>
            <a:spLocks noGrp="1"/>
          </p:cNvSpPr>
          <p:nvPr>
            <p:ph idx="1"/>
          </p:nvPr>
        </p:nvSpPr>
        <p:spPr>
          <a:xfrm>
            <a:off x="457200" y="1295400"/>
            <a:ext cx="8321040" cy="5257800"/>
          </a:xfrm>
        </p:spPr>
        <p:txBody>
          <a:bodyPr/>
          <a:lstStyle/>
          <a:p>
            <a:r>
              <a:rPr lang="en-US" sz="2800" dirty="0"/>
              <a:t>Bayes’ theorem allows us to use probability to answer questions such as the following:</a:t>
            </a:r>
          </a:p>
          <a:p>
            <a:pPr lvl="1"/>
            <a:r>
              <a:rPr lang="en-US" sz="2600" dirty="0"/>
              <a:t>Given that someone tests positive for having a particular disease, what is the probability that they actually do have the disease?</a:t>
            </a:r>
          </a:p>
          <a:p>
            <a:pPr lvl="1"/>
            <a:r>
              <a:rPr lang="en-US" sz="2600" dirty="0"/>
              <a:t>Given that someone tests negative for the disease, what is the probability, that in fact they do have the disease?</a:t>
            </a:r>
          </a:p>
          <a:p>
            <a:r>
              <a:rPr lang="en-US" sz="2800" dirty="0"/>
              <a:t>Bayes’ theorem has applications to medicine, law, artificial intelligence, engineering, and many diverse other areas.</a:t>
            </a:r>
          </a:p>
        </p:txBody>
      </p:sp>
    </p:spTree>
    <p:extLst>
      <p:ext uri="{BB962C8B-B14F-4D97-AF65-F5344CB8AC3E}">
        <p14:creationId xmlns:p14="http://schemas.microsoft.com/office/powerpoint/2010/main" val="253486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 </a:t>
            </a:r>
          </a:p>
        </p:txBody>
      </p:sp>
      <p:sp>
        <p:nvSpPr>
          <p:cNvPr id="3" name="Content Placeholder 2"/>
          <p:cNvSpPr>
            <a:spLocks noGrp="1"/>
          </p:cNvSpPr>
          <p:nvPr>
            <p:ph idx="1"/>
          </p:nvPr>
        </p:nvSpPr>
        <p:spPr>
          <a:xfrm>
            <a:off x="457200" y="1295400"/>
            <a:ext cx="8321040" cy="5257800"/>
          </a:xfrm>
        </p:spPr>
        <p:txBody>
          <a:bodyPr/>
          <a:lstStyle/>
          <a:p>
            <a:r>
              <a:rPr lang="en-US" dirty="0"/>
              <a:t>Finite Probability</a:t>
            </a:r>
          </a:p>
          <a:p>
            <a:r>
              <a:rPr lang="en-US" dirty="0"/>
              <a:t>Probabilities of Complements and Unions of Events</a:t>
            </a:r>
          </a:p>
          <a:p>
            <a:r>
              <a:rPr lang="en-US" dirty="0"/>
              <a:t>Probabilistic Reasoning</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sp>
        <p:nvSpPr>
          <p:cNvPr id="7" name="Content Placeholder 2"/>
          <p:cNvSpPr>
            <a:spLocks noGrp="1"/>
          </p:cNvSpPr>
          <p:nvPr>
            <p:ph idx="1"/>
          </p:nvPr>
        </p:nvSpPr>
        <p:spPr>
          <a:xfrm>
            <a:off x="6477000" y="457200"/>
            <a:ext cx="1524000" cy="762000"/>
          </a:xfrm>
        </p:spPr>
        <p:txBody>
          <a:bodyPr/>
          <a:lstStyle/>
          <a:p>
            <a:pPr>
              <a:spcBef>
                <a:spcPts val="0"/>
              </a:spcBef>
            </a:pPr>
            <a:r>
              <a:rPr lang="en-US" sz="1800" dirty="0"/>
              <a:t>Thomas Bayes</a:t>
            </a:r>
          </a:p>
          <a:p>
            <a:pPr>
              <a:spcBef>
                <a:spcPts val="0"/>
              </a:spcBef>
            </a:pPr>
            <a:r>
              <a:rPr lang="en-US" sz="1800" dirty="0"/>
              <a:t>(</a:t>
            </a:r>
            <a:r>
              <a:rPr lang="en-US" sz="1800" dirty="0">
                <a:latin typeface="Cambria Math" pitchFamily="18" charset="0"/>
                <a:ea typeface="Cambria Math" pitchFamily="18" charset="0"/>
              </a:rPr>
              <a:t>1702-1761</a:t>
            </a:r>
            <a:r>
              <a:rPr lang="en-US" sz="1800" dirty="0"/>
              <a:t>)</a:t>
            </a:r>
          </a:p>
        </p:txBody>
      </p:sp>
      <p:pic>
        <p:nvPicPr>
          <p:cNvPr id="22530" name="Picture 3" descr="A portrait of Thomas Bayes."/>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077200" y="256032"/>
            <a:ext cx="908304" cy="96316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457200" y="1295400"/>
            <a:ext cx="8229600" cy="685800"/>
          </a:xfrm>
        </p:spPr>
        <p:txBody>
          <a:bodyPr/>
          <a:lstStyle/>
          <a:p>
            <a:r>
              <a:rPr lang="en-US" sz="2000" b="1" dirty="0"/>
              <a:t>Bayes’ Theorem</a:t>
            </a:r>
            <a:r>
              <a:rPr lang="en-US" sz="2000" dirty="0"/>
              <a:t>: Suppose that </a:t>
            </a:r>
            <a:r>
              <a:rPr lang="en-US" sz="2000" i="1" dirty="0"/>
              <a:t>E</a:t>
            </a:r>
            <a:r>
              <a:rPr lang="en-US" sz="2000" dirty="0"/>
              <a:t> and </a:t>
            </a:r>
            <a:r>
              <a:rPr lang="en-US" sz="2000" i="1" dirty="0"/>
              <a:t>F</a:t>
            </a:r>
            <a:r>
              <a:rPr lang="en-US" sz="2000" dirty="0"/>
              <a:t> are events from a sample space S such that </a:t>
            </a:r>
            <a:r>
              <a:rPr lang="en-US" sz="2000" i="1" dirty="0"/>
              <a:t>p</a:t>
            </a:r>
            <a:r>
              <a:rPr lang="en-US" sz="2000" dirty="0"/>
              <a:t>(</a:t>
            </a:r>
            <a:r>
              <a:rPr lang="en-US" sz="2000" i="1" dirty="0"/>
              <a:t>E</a:t>
            </a:r>
            <a:r>
              <a:rPr lang="en-US" sz="2000" dirty="0"/>
              <a:t>)</a:t>
            </a:r>
            <a:r>
              <a:rPr lang="en-US" sz="2000" dirty="0">
                <a:ea typeface="Cambria Math"/>
              </a:rPr>
              <a:t>≠</a:t>
            </a:r>
            <a:r>
              <a:rPr lang="en-US" sz="2000" dirty="0"/>
              <a:t> </a:t>
            </a:r>
            <a:r>
              <a:rPr lang="en-US" sz="2000" dirty="0">
                <a:ea typeface="Cambria Math" pitchFamily="18" charset="0"/>
              </a:rPr>
              <a:t>0</a:t>
            </a:r>
            <a:r>
              <a:rPr lang="en-US" sz="2000" dirty="0"/>
              <a:t> and </a:t>
            </a:r>
            <a:r>
              <a:rPr lang="en-US" sz="2000" i="1" dirty="0"/>
              <a:t>p</a:t>
            </a:r>
            <a:r>
              <a:rPr lang="en-US" sz="2000" dirty="0"/>
              <a:t>(</a:t>
            </a:r>
            <a:r>
              <a:rPr lang="en-US" sz="2000" i="1" dirty="0"/>
              <a:t>F</a:t>
            </a:r>
            <a:r>
              <a:rPr lang="en-US" sz="2000" dirty="0"/>
              <a:t>) </a:t>
            </a:r>
            <a:r>
              <a:rPr lang="en-US" sz="2000" dirty="0">
                <a:ea typeface="Cambria Math"/>
              </a:rPr>
              <a:t>≠</a:t>
            </a:r>
            <a:r>
              <a:rPr lang="en-US" sz="2000" dirty="0"/>
              <a:t> </a:t>
            </a:r>
            <a:r>
              <a:rPr lang="en-US" sz="2000" dirty="0">
                <a:ea typeface="Cambria Math" pitchFamily="18" charset="0"/>
              </a:rPr>
              <a:t>0</a:t>
            </a:r>
            <a:r>
              <a:rPr lang="en-US" sz="2000" dirty="0"/>
              <a:t>. Then:</a:t>
            </a:r>
          </a:p>
        </p:txBody>
      </p:sp>
      <p:graphicFrame>
        <p:nvGraphicFramePr>
          <p:cNvPr id="11" name="Object 5"/>
          <p:cNvGraphicFramePr>
            <a:graphicFrameLocks noChangeAspect="1"/>
          </p:cNvGraphicFramePr>
          <p:nvPr>
            <p:extLst>
              <p:ext uri="{D42A27DB-BD31-4B8C-83A1-F6EECF244321}">
                <p14:modId xmlns:p14="http://schemas.microsoft.com/office/powerpoint/2010/main" val="1258360878"/>
              </p:ext>
            </p:extLst>
          </p:nvPr>
        </p:nvGraphicFramePr>
        <p:xfrm>
          <a:off x="1066800" y="2032068"/>
          <a:ext cx="4512276" cy="863532"/>
        </p:xfrm>
        <a:graphic>
          <a:graphicData uri="http://schemas.openxmlformats.org/presentationml/2006/ole">
            <mc:AlternateContent xmlns:mc="http://schemas.openxmlformats.org/markup-compatibility/2006">
              <mc:Choice xmlns:v="urn:schemas-microsoft-com:vml" Requires="v">
                <p:oleObj spid="_x0000_s15676" name="Equation" r:id="rId4" imgW="2654280" imgH="507960" progId="Equation.DSMT4">
                  <p:embed/>
                </p:oleObj>
              </mc:Choice>
              <mc:Fallback>
                <p:oleObj name="Equation" r:id="rId4" imgW="2654280" imgH="507960" progId="Equation.DSMT4">
                  <p:embed/>
                  <p:pic>
                    <p:nvPicPr>
                      <p:cNvPr id="7" name="Object 3"/>
                      <p:cNvPicPr/>
                      <p:nvPr/>
                    </p:nvPicPr>
                    <p:blipFill>
                      <a:blip r:embed="rId5"/>
                      <a:stretch>
                        <a:fillRect/>
                      </a:stretch>
                    </p:blipFill>
                    <p:spPr>
                      <a:xfrm>
                        <a:off x="1066800" y="2032068"/>
                        <a:ext cx="4512276" cy="863532"/>
                      </a:xfrm>
                      <a:prstGeom prst="rect">
                        <a:avLst/>
                      </a:prstGeom>
                    </p:spPr>
                  </p:pic>
                </p:oleObj>
              </mc:Fallback>
            </mc:AlternateContent>
          </a:graphicData>
        </a:graphic>
      </p:graphicFrame>
      <p:sp>
        <p:nvSpPr>
          <p:cNvPr id="10" name="Content Placeholder 6"/>
          <p:cNvSpPr>
            <a:spLocks noGrp="1"/>
          </p:cNvSpPr>
          <p:nvPr>
            <p:ph idx="15"/>
          </p:nvPr>
        </p:nvSpPr>
        <p:spPr>
          <a:xfrm>
            <a:off x="457200" y="2971800"/>
            <a:ext cx="8229600" cy="2590800"/>
          </a:xfrm>
        </p:spPr>
        <p:txBody>
          <a:bodyPr/>
          <a:lstStyle/>
          <a:p>
            <a:r>
              <a:rPr lang="en-US" sz="2000" b="1" dirty="0"/>
              <a:t>Example</a:t>
            </a:r>
            <a:r>
              <a:rPr lang="en-US" sz="2000" dirty="0"/>
              <a:t>: We have two boxes. The first box contains two green balls and seven red balls. The second contains four green balls and three red balls.</a:t>
            </a:r>
            <a:br>
              <a:rPr lang="en-US" sz="2000" dirty="0"/>
            </a:br>
            <a:r>
              <a:rPr lang="en-US" sz="2000" dirty="0"/>
              <a:t>Bob selects one of the boxes at random. Then he selects a ball from that box at random. If he has a red ball, what is the probability that he selected a ball from the first box.</a:t>
            </a:r>
          </a:p>
          <a:p>
            <a:pPr lvl="1">
              <a:spcBef>
                <a:spcPts val="0"/>
              </a:spcBef>
            </a:pPr>
            <a:r>
              <a:rPr lang="en-US" sz="1800" dirty="0"/>
              <a:t>Let </a:t>
            </a:r>
            <a:r>
              <a:rPr lang="en-US" sz="1800" i="1" dirty="0"/>
              <a:t>E</a:t>
            </a:r>
            <a:r>
              <a:rPr lang="en-US" sz="1800" dirty="0"/>
              <a:t> be the event that Bob has chosen a red ball and </a:t>
            </a:r>
            <a:r>
              <a:rPr lang="en-US" sz="1800" i="1" dirty="0"/>
              <a:t>F</a:t>
            </a:r>
            <a:r>
              <a:rPr lang="en-US" sz="1800" dirty="0"/>
              <a:t> be the event that Bob has chosen the first box.</a:t>
            </a:r>
          </a:p>
          <a:p>
            <a:pPr lvl="1">
              <a:spcBef>
                <a:spcPts val="0"/>
              </a:spcBef>
            </a:pPr>
            <a:r>
              <a:rPr lang="en-US" sz="1800" dirty="0"/>
              <a:t>By Bayes’ theorem the probability that Bob has picked the first box is:</a:t>
            </a:r>
          </a:p>
        </p:txBody>
      </p:sp>
      <p:graphicFrame>
        <p:nvGraphicFramePr>
          <p:cNvPr id="12" name="Object 7"/>
          <p:cNvGraphicFramePr>
            <a:graphicFrameLocks noChangeAspect="1"/>
          </p:cNvGraphicFramePr>
          <p:nvPr>
            <p:extLst>
              <p:ext uri="{D42A27DB-BD31-4B8C-83A1-F6EECF244321}">
                <p14:modId xmlns:p14="http://schemas.microsoft.com/office/powerpoint/2010/main" val="858451360"/>
              </p:ext>
            </p:extLst>
          </p:nvPr>
        </p:nvGraphicFramePr>
        <p:xfrm>
          <a:off x="1111250" y="5681663"/>
          <a:ext cx="6280150" cy="776287"/>
        </p:xfrm>
        <a:graphic>
          <a:graphicData uri="http://schemas.openxmlformats.org/presentationml/2006/ole">
            <mc:AlternateContent xmlns:mc="http://schemas.openxmlformats.org/markup-compatibility/2006">
              <mc:Choice xmlns:v="urn:schemas-microsoft-com:vml" Requires="v">
                <p:oleObj spid="_x0000_s15677" name="Equation" r:id="rId6" imgW="3695400" imgH="457200" progId="Equation.DSMT4">
                  <p:embed/>
                </p:oleObj>
              </mc:Choice>
              <mc:Fallback>
                <p:oleObj name="Equation" r:id="rId6" imgW="3695400" imgH="457200" progId="Equation.DSMT4">
                  <p:embed/>
                  <p:pic>
                    <p:nvPicPr>
                      <p:cNvPr id="11" name="Object 3"/>
                      <p:cNvPicPr/>
                      <p:nvPr/>
                    </p:nvPicPr>
                    <p:blipFill>
                      <a:blip r:embed="rId7"/>
                      <a:stretch>
                        <a:fillRect/>
                      </a:stretch>
                    </p:blipFill>
                    <p:spPr>
                      <a:xfrm>
                        <a:off x="1111250" y="5681663"/>
                        <a:ext cx="6280150" cy="776287"/>
                      </a:xfrm>
                      <a:prstGeom prst="rect">
                        <a:avLst/>
                      </a:prstGeom>
                    </p:spPr>
                  </p:pic>
                </p:oleObj>
              </mc:Fallback>
            </mc:AlternateContent>
          </a:graphicData>
        </a:graphic>
      </p:graphicFrame>
    </p:spTree>
    <p:extLst>
      <p:ext uri="{BB962C8B-B14F-4D97-AF65-F5344CB8AC3E}">
        <p14:creationId xmlns:p14="http://schemas.microsoft.com/office/powerpoint/2010/main" val="3446642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Bayes’ Theorem</a:t>
            </a:r>
            <a:r>
              <a:rPr lang="en-US" sz="1500" dirty="0"/>
              <a:t> 1</a:t>
            </a:r>
          </a:p>
        </p:txBody>
      </p:sp>
      <p:sp>
        <p:nvSpPr>
          <p:cNvPr id="6" name="Content Placeholder 2"/>
          <p:cNvSpPr>
            <a:spLocks noGrp="1"/>
          </p:cNvSpPr>
          <p:nvPr>
            <p:ph idx="1"/>
          </p:nvPr>
        </p:nvSpPr>
        <p:spPr>
          <a:xfrm>
            <a:off x="457200" y="1295400"/>
            <a:ext cx="8229600" cy="990600"/>
          </a:xfrm>
        </p:spPr>
        <p:txBody>
          <a:bodyPr/>
          <a:lstStyle/>
          <a:p>
            <a:r>
              <a:rPr lang="en-US" sz="2800" dirty="0"/>
              <a:t>Recall the definition of the conditional probability </a:t>
            </a:r>
            <a:r>
              <a:rPr lang="en-US" sz="2800" i="1" dirty="0"/>
              <a:t>p</a:t>
            </a:r>
            <a:r>
              <a:rPr lang="en-US" sz="2800" dirty="0"/>
              <a:t>(</a:t>
            </a:r>
            <a:r>
              <a:rPr lang="en-US" sz="2800" i="1" dirty="0"/>
              <a:t>E</a:t>
            </a:r>
            <a:r>
              <a:rPr lang="en-US" sz="2800" dirty="0"/>
              <a:t>|F):</a:t>
            </a:r>
          </a:p>
        </p:txBody>
      </p:sp>
      <p:graphicFrame>
        <p:nvGraphicFramePr>
          <p:cNvPr id="9" name="Object 3"/>
          <p:cNvGraphicFramePr>
            <a:graphicFrameLocks noChangeAspect="1"/>
          </p:cNvGraphicFramePr>
          <p:nvPr>
            <p:extLst>
              <p:ext uri="{D42A27DB-BD31-4B8C-83A1-F6EECF244321}">
                <p14:modId xmlns:p14="http://schemas.microsoft.com/office/powerpoint/2010/main" val="1040211544"/>
              </p:ext>
            </p:extLst>
          </p:nvPr>
        </p:nvGraphicFramePr>
        <p:xfrm>
          <a:off x="2286000" y="2209800"/>
          <a:ext cx="3396600" cy="1143000"/>
        </p:xfrm>
        <a:graphic>
          <a:graphicData uri="http://schemas.openxmlformats.org/presentationml/2006/ole">
            <mc:AlternateContent xmlns:mc="http://schemas.openxmlformats.org/markup-compatibility/2006">
              <mc:Choice xmlns:v="urn:schemas-microsoft-com:vml" Requires="v">
                <p:oleObj spid="_x0000_s16688" name="Equation" r:id="rId3" imgW="1358640" imgH="457200" progId="Equation.DSMT4">
                  <p:embed/>
                </p:oleObj>
              </mc:Choice>
              <mc:Fallback>
                <p:oleObj name="Equation" r:id="rId3" imgW="1358640" imgH="457200" progId="Equation.DSMT4">
                  <p:embed/>
                  <p:pic>
                    <p:nvPicPr>
                      <p:cNvPr id="12" name="Object 7"/>
                      <p:cNvPicPr/>
                      <p:nvPr/>
                    </p:nvPicPr>
                    <p:blipFill>
                      <a:blip r:embed="rId4"/>
                      <a:stretch>
                        <a:fillRect/>
                      </a:stretch>
                    </p:blipFill>
                    <p:spPr>
                      <a:xfrm>
                        <a:off x="2286000" y="2209800"/>
                        <a:ext cx="3396600" cy="1143000"/>
                      </a:xfrm>
                      <a:prstGeom prst="rect">
                        <a:avLst/>
                      </a:prstGeom>
                    </p:spPr>
                  </p:pic>
                </p:oleObj>
              </mc:Fallback>
            </mc:AlternateContent>
          </a:graphicData>
        </a:graphic>
      </p:graphicFrame>
      <p:sp>
        <p:nvSpPr>
          <p:cNvPr id="7" name="Content Placeholder 4"/>
          <p:cNvSpPr>
            <a:spLocks noGrp="1"/>
          </p:cNvSpPr>
          <p:nvPr>
            <p:ph idx="13"/>
          </p:nvPr>
        </p:nvSpPr>
        <p:spPr>
          <a:xfrm>
            <a:off x="457200" y="3810000"/>
            <a:ext cx="8229600" cy="533400"/>
          </a:xfrm>
        </p:spPr>
        <p:txBody>
          <a:bodyPr/>
          <a:lstStyle/>
          <a:p>
            <a:r>
              <a:rPr lang="en-US" sz="2800" dirty="0"/>
              <a:t>From this definition, it follows that:</a:t>
            </a:r>
          </a:p>
        </p:txBody>
      </p:sp>
      <p:graphicFrame>
        <p:nvGraphicFramePr>
          <p:cNvPr id="16" name="Object 5"/>
          <p:cNvGraphicFramePr>
            <a:graphicFrameLocks noChangeAspect="1"/>
          </p:cNvGraphicFramePr>
          <p:nvPr>
            <p:extLst>
              <p:ext uri="{D42A27DB-BD31-4B8C-83A1-F6EECF244321}">
                <p14:modId xmlns:p14="http://schemas.microsoft.com/office/powerpoint/2010/main" val="2316995228"/>
              </p:ext>
            </p:extLst>
          </p:nvPr>
        </p:nvGraphicFramePr>
        <p:xfrm>
          <a:off x="533400" y="4343400"/>
          <a:ext cx="7239000" cy="1143000"/>
        </p:xfrm>
        <a:graphic>
          <a:graphicData uri="http://schemas.openxmlformats.org/presentationml/2006/ole">
            <mc:AlternateContent xmlns:mc="http://schemas.openxmlformats.org/markup-compatibility/2006">
              <mc:Choice xmlns:v="urn:schemas-microsoft-com:vml" Requires="v">
                <p:oleObj spid="_x0000_s16689" name="Equation" r:id="rId5" imgW="2895480" imgH="457200" progId="Equation.DSMT4">
                  <p:embed/>
                </p:oleObj>
              </mc:Choice>
              <mc:Fallback>
                <p:oleObj name="Equation" r:id="rId5" imgW="2895480" imgH="457200" progId="Equation.DSMT4">
                  <p:embed/>
                  <p:pic>
                    <p:nvPicPr>
                      <p:cNvPr id="9" name="Object 7"/>
                      <p:cNvPicPr/>
                      <p:nvPr/>
                    </p:nvPicPr>
                    <p:blipFill>
                      <a:blip r:embed="rId6"/>
                      <a:stretch>
                        <a:fillRect/>
                      </a:stretch>
                    </p:blipFill>
                    <p:spPr>
                      <a:xfrm>
                        <a:off x="533400" y="4343400"/>
                        <a:ext cx="7239000" cy="1143000"/>
                      </a:xfrm>
                      <a:prstGeom prst="rect">
                        <a:avLst/>
                      </a:prstGeom>
                    </p:spPr>
                  </p:pic>
                </p:oleObj>
              </mc:Fallback>
            </mc:AlternateContent>
          </a:graphicData>
        </a:graphic>
      </p:graphicFrame>
    </p:spTree>
    <p:extLst>
      <p:ext uri="{BB962C8B-B14F-4D97-AF65-F5344CB8AC3E}">
        <p14:creationId xmlns:p14="http://schemas.microsoft.com/office/powerpoint/2010/main" val="1863755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Bayes’ Theorem</a:t>
            </a:r>
            <a:r>
              <a:rPr lang="en-US" sz="1500" dirty="0"/>
              <a:t> 2</a:t>
            </a:r>
          </a:p>
        </p:txBody>
      </p:sp>
      <p:sp>
        <p:nvSpPr>
          <p:cNvPr id="5" name="Content Placeholder 2"/>
          <p:cNvSpPr>
            <a:spLocks noGrp="1"/>
          </p:cNvSpPr>
          <p:nvPr>
            <p:ph idx="1"/>
          </p:nvPr>
        </p:nvSpPr>
        <p:spPr>
          <a:xfrm>
            <a:off x="457200" y="1295400"/>
            <a:ext cx="5181600" cy="609600"/>
          </a:xfrm>
        </p:spPr>
        <p:txBody>
          <a:bodyPr/>
          <a:lstStyle/>
          <a:p>
            <a:r>
              <a:rPr lang="en-US" sz="2800" dirty="0"/>
              <a:t>On the last slide we showed that</a:t>
            </a:r>
          </a:p>
        </p:txBody>
      </p:sp>
      <p:graphicFrame>
        <p:nvGraphicFramePr>
          <p:cNvPr id="13" name="Object 3"/>
          <p:cNvGraphicFramePr>
            <a:graphicFrameLocks noChangeAspect="1"/>
          </p:cNvGraphicFramePr>
          <p:nvPr>
            <p:extLst>
              <p:ext uri="{D42A27DB-BD31-4B8C-83A1-F6EECF244321}">
                <p14:modId xmlns:p14="http://schemas.microsoft.com/office/powerpoint/2010/main" val="2477031430"/>
              </p:ext>
            </p:extLst>
          </p:nvPr>
        </p:nvGraphicFramePr>
        <p:xfrm>
          <a:off x="647700" y="2108200"/>
          <a:ext cx="7112000" cy="482600"/>
        </p:xfrm>
        <a:graphic>
          <a:graphicData uri="http://schemas.openxmlformats.org/presentationml/2006/ole">
            <mc:AlternateContent xmlns:mc="http://schemas.openxmlformats.org/markup-compatibility/2006">
              <mc:Choice xmlns:v="urn:schemas-microsoft-com:vml" Requires="v">
                <p:oleObj spid="_x0000_s17851" name="Equation" r:id="rId3" imgW="3555720" imgH="241200" progId="Equation.DSMT4">
                  <p:embed/>
                </p:oleObj>
              </mc:Choice>
              <mc:Fallback>
                <p:oleObj name="Equation" r:id="rId3" imgW="3555720" imgH="241200" progId="Equation.DSMT4">
                  <p:embed/>
                  <p:pic>
                    <p:nvPicPr>
                      <p:cNvPr id="9" name="Object 3"/>
                      <p:cNvPicPr/>
                      <p:nvPr/>
                    </p:nvPicPr>
                    <p:blipFill>
                      <a:blip r:embed="rId4"/>
                      <a:stretch>
                        <a:fillRect/>
                      </a:stretch>
                    </p:blipFill>
                    <p:spPr>
                      <a:xfrm>
                        <a:off x="647700" y="2108200"/>
                        <a:ext cx="7112000" cy="482600"/>
                      </a:xfrm>
                      <a:prstGeom prst="rect">
                        <a:avLst/>
                      </a:prstGeom>
                    </p:spPr>
                  </p:pic>
                </p:oleObj>
              </mc:Fallback>
            </mc:AlternateContent>
          </a:graphicData>
        </a:graphic>
      </p:graphicFrame>
      <p:sp>
        <p:nvSpPr>
          <p:cNvPr id="8" name="Content Placeholder 4"/>
          <p:cNvSpPr>
            <a:spLocks noGrp="1"/>
          </p:cNvSpPr>
          <p:nvPr>
            <p:ph idx="13"/>
          </p:nvPr>
        </p:nvSpPr>
        <p:spPr>
          <a:xfrm>
            <a:off x="457200" y="3048000"/>
            <a:ext cx="4020502" cy="990600"/>
          </a:xfrm>
        </p:spPr>
        <p:txBody>
          <a:bodyPr/>
          <a:lstStyle/>
          <a:p>
            <a:r>
              <a:rPr lang="en-US" sz="2800" dirty="0"/>
              <a:t>Equating the two formulas</a:t>
            </a:r>
            <a:br>
              <a:rPr lang="en-US" sz="2800" dirty="0"/>
            </a:br>
            <a:r>
              <a:rPr lang="en-US" sz="2800" dirty="0"/>
              <a:t>for p(E F) shows that</a:t>
            </a:r>
          </a:p>
        </p:txBody>
      </p:sp>
      <p:graphicFrame>
        <p:nvGraphicFramePr>
          <p:cNvPr id="14" name="Object 5"/>
          <p:cNvGraphicFramePr>
            <a:graphicFrameLocks noChangeAspect="1"/>
          </p:cNvGraphicFramePr>
          <p:nvPr>
            <p:extLst>
              <p:ext uri="{D42A27DB-BD31-4B8C-83A1-F6EECF244321}">
                <p14:modId xmlns:p14="http://schemas.microsoft.com/office/powerpoint/2010/main" val="754624528"/>
              </p:ext>
            </p:extLst>
          </p:nvPr>
        </p:nvGraphicFramePr>
        <p:xfrm>
          <a:off x="4495800" y="3098800"/>
          <a:ext cx="3911600" cy="482600"/>
        </p:xfrm>
        <a:graphic>
          <a:graphicData uri="http://schemas.openxmlformats.org/presentationml/2006/ole">
            <mc:AlternateContent xmlns:mc="http://schemas.openxmlformats.org/markup-compatibility/2006">
              <mc:Choice xmlns:v="urn:schemas-microsoft-com:vml" Requires="v">
                <p:oleObj spid="_x0000_s17852" name="Equation" r:id="rId5" imgW="1955520" imgH="241200" progId="Equation.DSMT4">
                  <p:embed/>
                </p:oleObj>
              </mc:Choice>
              <mc:Fallback>
                <p:oleObj name="Equation" r:id="rId5" imgW="1955520" imgH="241200" progId="Equation.DSMT4">
                  <p:embed/>
                  <p:pic>
                    <p:nvPicPr>
                      <p:cNvPr id="13" name="Object 3"/>
                      <p:cNvPicPr/>
                      <p:nvPr/>
                    </p:nvPicPr>
                    <p:blipFill>
                      <a:blip r:embed="rId6"/>
                      <a:stretch>
                        <a:fillRect/>
                      </a:stretch>
                    </p:blipFill>
                    <p:spPr>
                      <a:xfrm>
                        <a:off x="4495800" y="3098800"/>
                        <a:ext cx="3911600" cy="482600"/>
                      </a:xfrm>
                      <a:prstGeom prst="rect">
                        <a:avLst/>
                      </a:prstGeom>
                    </p:spPr>
                  </p:pic>
                </p:oleObj>
              </mc:Fallback>
            </mc:AlternateContent>
          </a:graphicData>
        </a:graphic>
      </p:graphicFrame>
      <p:sp>
        <p:nvSpPr>
          <p:cNvPr id="9" name="Content Placeholder 6"/>
          <p:cNvSpPr>
            <a:spLocks noGrp="1"/>
          </p:cNvSpPr>
          <p:nvPr>
            <p:ph idx="14"/>
          </p:nvPr>
        </p:nvSpPr>
        <p:spPr>
          <a:xfrm>
            <a:off x="457200" y="4343400"/>
            <a:ext cx="8229600" cy="609600"/>
          </a:xfrm>
        </p:spPr>
        <p:txBody>
          <a:bodyPr/>
          <a:lstStyle/>
          <a:p>
            <a:r>
              <a:rPr lang="en-US" sz="2800" dirty="0"/>
              <a:t>Solving for </a:t>
            </a:r>
            <a:r>
              <a:rPr lang="en-US" sz="2800" i="1" dirty="0"/>
              <a:t>p</a:t>
            </a:r>
            <a:r>
              <a:rPr lang="en-US" sz="2800" dirty="0"/>
              <a:t>(</a:t>
            </a:r>
            <a:r>
              <a:rPr lang="en-US" sz="2800" i="1" dirty="0"/>
              <a:t>E</a:t>
            </a:r>
            <a:r>
              <a:rPr lang="en-US" sz="2800" dirty="0"/>
              <a:t>|</a:t>
            </a:r>
            <a:r>
              <a:rPr lang="en-US" sz="2800" i="1" dirty="0"/>
              <a:t>F</a:t>
            </a:r>
            <a:r>
              <a:rPr lang="en-US" sz="2800" dirty="0"/>
              <a:t>) and  for </a:t>
            </a:r>
            <a:r>
              <a:rPr lang="en-US" sz="2800" i="1" dirty="0"/>
              <a:t>p</a:t>
            </a:r>
            <a:r>
              <a:rPr lang="en-US" sz="2800" dirty="0"/>
              <a:t>(</a:t>
            </a:r>
            <a:r>
              <a:rPr lang="en-US" sz="2800" i="1" dirty="0"/>
              <a:t>F</a:t>
            </a:r>
            <a:r>
              <a:rPr lang="en-US" sz="2800" dirty="0"/>
              <a:t>|</a:t>
            </a:r>
            <a:r>
              <a:rPr lang="en-US" sz="2800" i="1" dirty="0"/>
              <a:t>E</a:t>
            </a:r>
            <a:r>
              <a:rPr lang="en-US" sz="2800" dirty="0"/>
              <a:t>) tells us that</a:t>
            </a:r>
          </a:p>
        </p:txBody>
      </p:sp>
      <p:graphicFrame>
        <p:nvGraphicFramePr>
          <p:cNvPr id="15" name="Object 7"/>
          <p:cNvGraphicFramePr>
            <a:graphicFrameLocks noChangeAspect="1"/>
          </p:cNvGraphicFramePr>
          <p:nvPr>
            <p:extLst>
              <p:ext uri="{D42A27DB-BD31-4B8C-83A1-F6EECF244321}">
                <p14:modId xmlns:p14="http://schemas.microsoft.com/office/powerpoint/2010/main" val="1076139645"/>
              </p:ext>
            </p:extLst>
          </p:nvPr>
        </p:nvGraphicFramePr>
        <p:xfrm>
          <a:off x="584200" y="4953000"/>
          <a:ext cx="6883400" cy="914400"/>
        </p:xfrm>
        <a:graphic>
          <a:graphicData uri="http://schemas.openxmlformats.org/presentationml/2006/ole">
            <mc:AlternateContent xmlns:mc="http://schemas.openxmlformats.org/markup-compatibility/2006">
              <mc:Choice xmlns:v="urn:schemas-microsoft-com:vml" Requires="v">
                <p:oleObj spid="_x0000_s17853" name="Equation" r:id="rId7" imgW="3441600" imgH="457200" progId="Equation.DSMT4">
                  <p:embed/>
                </p:oleObj>
              </mc:Choice>
              <mc:Fallback>
                <p:oleObj name="Equation" r:id="rId7" imgW="3441600" imgH="457200" progId="Equation.DSMT4">
                  <p:embed/>
                  <p:pic>
                    <p:nvPicPr>
                      <p:cNvPr id="16" name="Object 5"/>
                      <p:cNvPicPr/>
                      <p:nvPr/>
                    </p:nvPicPr>
                    <p:blipFill>
                      <a:blip r:embed="rId8"/>
                      <a:stretch>
                        <a:fillRect/>
                      </a:stretch>
                    </p:blipFill>
                    <p:spPr>
                      <a:xfrm>
                        <a:off x="584200" y="4953000"/>
                        <a:ext cx="6883400" cy="914400"/>
                      </a:xfrm>
                      <a:prstGeom prst="rect">
                        <a:avLst/>
                      </a:prstGeom>
                    </p:spPr>
                  </p:pic>
                </p:oleObj>
              </mc:Fallback>
            </mc:AlternateContent>
          </a:graphicData>
        </a:graphic>
      </p:graphicFrame>
    </p:spTree>
    <p:extLst>
      <p:ext uri="{BB962C8B-B14F-4D97-AF65-F5344CB8AC3E}">
        <p14:creationId xmlns:p14="http://schemas.microsoft.com/office/powerpoint/2010/main" val="3299833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Derivation of Bayes’ Theorem</a:t>
            </a:r>
          </a:p>
        </p:txBody>
      </p:sp>
      <p:sp>
        <p:nvSpPr>
          <p:cNvPr id="3" name="Content Placeholder 2"/>
          <p:cNvSpPr>
            <a:spLocks noGrp="1"/>
          </p:cNvSpPr>
          <p:nvPr>
            <p:ph idx="1"/>
          </p:nvPr>
        </p:nvSpPr>
        <p:spPr>
          <a:xfrm>
            <a:off x="457200" y="1295400"/>
            <a:ext cx="2667000" cy="838200"/>
          </a:xfrm>
        </p:spPr>
        <p:txBody>
          <a:bodyPr/>
          <a:lstStyle/>
          <a:p>
            <a:r>
              <a:rPr lang="en-US" sz="2400" dirty="0"/>
              <a:t>On the last slide we showed that:</a:t>
            </a:r>
          </a:p>
        </p:txBody>
      </p:sp>
      <p:graphicFrame>
        <p:nvGraphicFramePr>
          <p:cNvPr id="6" name="Object 3"/>
          <p:cNvGraphicFramePr>
            <a:graphicFrameLocks noChangeAspect="1"/>
          </p:cNvGraphicFramePr>
          <p:nvPr>
            <p:extLst>
              <p:ext uri="{D42A27DB-BD31-4B8C-83A1-F6EECF244321}">
                <p14:modId xmlns:p14="http://schemas.microsoft.com/office/powerpoint/2010/main" val="1798413862"/>
              </p:ext>
            </p:extLst>
          </p:nvPr>
        </p:nvGraphicFramePr>
        <p:xfrm>
          <a:off x="3683000" y="1160463"/>
          <a:ext cx="3251200" cy="914400"/>
        </p:xfrm>
        <a:graphic>
          <a:graphicData uri="http://schemas.openxmlformats.org/presentationml/2006/ole">
            <mc:AlternateContent xmlns:mc="http://schemas.openxmlformats.org/markup-compatibility/2006">
              <mc:Choice xmlns:v="urn:schemas-microsoft-com:vml" Requires="v">
                <p:oleObj spid="_x0000_s19010" name="Equation" r:id="rId3" imgW="1625400" imgH="457200" progId="Equation.DSMT4">
                  <p:embed/>
                </p:oleObj>
              </mc:Choice>
              <mc:Fallback>
                <p:oleObj name="Equation" r:id="rId3" imgW="1625400" imgH="457200" progId="Equation.DSMT4">
                  <p:embed/>
                  <p:pic>
                    <p:nvPicPr>
                      <p:cNvPr id="15" name="Object 7"/>
                      <p:cNvPicPr/>
                      <p:nvPr/>
                    </p:nvPicPr>
                    <p:blipFill>
                      <a:blip r:embed="rId4"/>
                      <a:stretch>
                        <a:fillRect/>
                      </a:stretch>
                    </p:blipFill>
                    <p:spPr>
                      <a:xfrm>
                        <a:off x="3683000" y="1160463"/>
                        <a:ext cx="3251200" cy="914400"/>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5268141"/>
              </p:ext>
            </p:extLst>
          </p:nvPr>
        </p:nvGraphicFramePr>
        <p:xfrm>
          <a:off x="457200" y="2362200"/>
          <a:ext cx="6400800" cy="609600"/>
        </p:xfrm>
        <a:graphic>
          <a:graphicData uri="http://schemas.openxmlformats.org/presentationml/2006/ole">
            <mc:AlternateContent xmlns:mc="http://schemas.openxmlformats.org/markup-compatibility/2006">
              <mc:Choice xmlns:v="urn:schemas-microsoft-com:vml" Requires="v">
                <p:oleObj spid="_x0000_s19011" name="Equation" r:id="rId5" imgW="3200400" imgH="304560" progId="Equation.DSMT4">
                  <p:embed/>
                </p:oleObj>
              </mc:Choice>
              <mc:Fallback>
                <p:oleObj name="Equation" r:id="rId5" imgW="3200400" imgH="304560" progId="Equation.DSMT4">
                  <p:embed/>
                  <p:pic>
                    <p:nvPicPr>
                      <p:cNvPr id="6" name="Object 7"/>
                      <p:cNvPicPr/>
                      <p:nvPr/>
                    </p:nvPicPr>
                    <p:blipFill>
                      <a:blip r:embed="rId6"/>
                      <a:stretch>
                        <a:fillRect/>
                      </a:stretch>
                    </p:blipFill>
                    <p:spPr>
                      <a:xfrm>
                        <a:off x="457200" y="2362200"/>
                        <a:ext cx="6400800" cy="609600"/>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188090486"/>
              </p:ext>
            </p:extLst>
          </p:nvPr>
        </p:nvGraphicFramePr>
        <p:xfrm>
          <a:off x="1066920" y="2991360"/>
          <a:ext cx="6324480" cy="2190240"/>
        </p:xfrm>
        <a:graphic>
          <a:graphicData uri="http://schemas.openxmlformats.org/presentationml/2006/ole">
            <mc:AlternateContent xmlns:mc="http://schemas.openxmlformats.org/markup-compatibility/2006">
              <mc:Choice xmlns:v="urn:schemas-microsoft-com:vml" Requires="v">
                <p:oleObj spid="_x0000_s19012" name="Equation" r:id="rId7" imgW="4216320" imgH="1460160" progId="Equation.DSMT4">
                  <p:embed/>
                </p:oleObj>
              </mc:Choice>
              <mc:Fallback>
                <p:oleObj name="Equation" r:id="rId7" imgW="4216320" imgH="1460160" progId="Equation.DSMT4">
                  <p:embed/>
                  <p:pic>
                    <p:nvPicPr>
                      <p:cNvPr id="7" name="Object 7"/>
                      <p:cNvPicPr/>
                      <p:nvPr/>
                    </p:nvPicPr>
                    <p:blipFill>
                      <a:blip r:embed="rId8"/>
                      <a:stretch>
                        <a:fillRect/>
                      </a:stretch>
                    </p:blipFill>
                    <p:spPr>
                      <a:xfrm>
                        <a:off x="1066920" y="2991360"/>
                        <a:ext cx="6324480" cy="2190240"/>
                      </a:xfrm>
                      <a:prstGeom prst="rect">
                        <a:avLst/>
                      </a:prstGeom>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033980424"/>
              </p:ext>
            </p:extLst>
          </p:nvPr>
        </p:nvGraphicFramePr>
        <p:xfrm>
          <a:off x="457200" y="5384800"/>
          <a:ext cx="6629400" cy="1016000"/>
        </p:xfrm>
        <a:graphic>
          <a:graphicData uri="http://schemas.openxmlformats.org/presentationml/2006/ole">
            <mc:AlternateContent xmlns:mc="http://schemas.openxmlformats.org/markup-compatibility/2006">
              <mc:Choice xmlns:v="urn:schemas-microsoft-com:vml" Requires="v">
                <p:oleObj spid="_x0000_s19013" name="Equation" r:id="rId9" imgW="3314520" imgH="507960" progId="Equation.DSMT4">
                  <p:embed/>
                </p:oleObj>
              </mc:Choice>
              <mc:Fallback>
                <p:oleObj name="Equation" r:id="rId9" imgW="3314520" imgH="507960" progId="Equation.DSMT4">
                  <p:embed/>
                  <p:pic>
                    <p:nvPicPr>
                      <p:cNvPr id="6" name="Object 7"/>
                      <p:cNvPicPr/>
                      <p:nvPr/>
                    </p:nvPicPr>
                    <p:blipFill>
                      <a:blip r:embed="rId10"/>
                      <a:stretch>
                        <a:fillRect/>
                      </a:stretch>
                    </p:blipFill>
                    <p:spPr>
                      <a:xfrm>
                        <a:off x="457200" y="5384800"/>
                        <a:ext cx="6629400" cy="1016000"/>
                      </a:xfrm>
                      <a:prstGeom prst="rect">
                        <a:avLst/>
                      </a:prstGeom>
                    </p:spPr>
                  </p:pic>
                </p:oleObj>
              </mc:Fallback>
            </mc:AlternateContent>
          </a:graphicData>
        </a:graphic>
      </p:graphicFrame>
    </p:spTree>
    <p:extLst>
      <p:ext uri="{BB962C8B-B14F-4D97-AF65-F5344CB8AC3E}">
        <p14:creationId xmlns:p14="http://schemas.microsoft.com/office/powerpoint/2010/main" val="1502519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Bayes’ Theorem</a:t>
            </a:r>
            <a:r>
              <a:rPr lang="en-IN" sz="1500" dirty="0"/>
              <a:t> 1</a:t>
            </a:r>
          </a:p>
        </p:txBody>
      </p:sp>
      <p:sp>
        <p:nvSpPr>
          <p:cNvPr id="3" name="Content Placeholder 2"/>
          <p:cNvSpPr>
            <a:spLocks noGrp="1"/>
          </p:cNvSpPr>
          <p:nvPr>
            <p:ph idx="1"/>
          </p:nvPr>
        </p:nvSpPr>
        <p:spPr/>
        <p:txBody>
          <a:bodyPr/>
          <a:lstStyle/>
          <a:p>
            <a:r>
              <a:rPr lang="en-US" sz="2800" b="1" dirty="0"/>
              <a:t>Example</a:t>
            </a:r>
            <a:r>
              <a:rPr lang="en-US" sz="2800" dirty="0"/>
              <a:t>: Suppose that one person in </a:t>
            </a:r>
            <a:r>
              <a:rPr lang="en-US" sz="2800" dirty="0">
                <a:latin typeface="Cambria Math" pitchFamily="18" charset="0"/>
                <a:ea typeface="Cambria Math" pitchFamily="18" charset="0"/>
              </a:rPr>
              <a:t>100,000</a:t>
            </a:r>
            <a:r>
              <a:rPr lang="en-US" sz="2800" dirty="0"/>
              <a:t> has a particular disease. There is a test for the disease that gives a positive result </a:t>
            </a:r>
            <a:r>
              <a:rPr lang="en-US" sz="2800" dirty="0">
                <a:latin typeface="Cambria Math" pitchFamily="18" charset="0"/>
                <a:ea typeface="Cambria Math" pitchFamily="18" charset="0"/>
              </a:rPr>
              <a:t>99</a:t>
            </a:r>
            <a:r>
              <a:rPr lang="en-US" sz="2800" dirty="0"/>
              <a:t>% of the time when given to someone with the disease. When given to someone without the disease, </a:t>
            </a:r>
            <a:r>
              <a:rPr lang="en-US" sz="2800" dirty="0">
                <a:latin typeface="Cambria Math" pitchFamily="18" charset="0"/>
                <a:ea typeface="Cambria Math" pitchFamily="18" charset="0"/>
              </a:rPr>
              <a:t>99.5</a:t>
            </a:r>
            <a:r>
              <a:rPr lang="en-US" sz="2800" dirty="0"/>
              <a:t>% of the time it gives a negative result. Find</a:t>
            </a:r>
          </a:p>
          <a:p>
            <a:pPr marL="880110" lvl="1" indent="-514350">
              <a:buFont typeface="+mj-lt"/>
              <a:buAutoNum type="alphaLcParenR"/>
            </a:pPr>
            <a:r>
              <a:rPr lang="en-US" sz="2400" dirty="0"/>
              <a:t>the probability that a person who test positive has the disease.</a:t>
            </a:r>
          </a:p>
          <a:p>
            <a:pPr marL="880110" lvl="1" indent="-514350">
              <a:buFont typeface="+mj-lt"/>
              <a:buAutoNum type="alphaLcParenR"/>
            </a:pPr>
            <a:r>
              <a:rPr lang="en-US" sz="2400" dirty="0"/>
              <a:t>the probability that a person who test negative does not have the disease.</a:t>
            </a:r>
          </a:p>
          <a:p>
            <a:r>
              <a:rPr lang="en-US" sz="2800" dirty="0"/>
              <a:t>Should someone who tests positive be worried?</a:t>
            </a:r>
          </a:p>
        </p:txBody>
      </p:sp>
    </p:spTree>
    <p:extLst>
      <p:ext uri="{BB962C8B-B14F-4D97-AF65-F5344CB8AC3E}">
        <p14:creationId xmlns:p14="http://schemas.microsoft.com/office/powerpoint/2010/main" val="1748865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Bayes’ Theorem</a:t>
            </a:r>
            <a:r>
              <a:rPr lang="en-IN" sz="1500" dirty="0"/>
              <a:t> 2</a:t>
            </a:r>
          </a:p>
        </p:txBody>
      </p:sp>
      <p:sp>
        <p:nvSpPr>
          <p:cNvPr id="3" name="Content Placeholder 2"/>
          <p:cNvSpPr>
            <a:spLocks noGrp="1"/>
          </p:cNvSpPr>
          <p:nvPr>
            <p:ph idx="1"/>
          </p:nvPr>
        </p:nvSpPr>
        <p:spPr/>
        <p:txBody>
          <a:bodyPr/>
          <a:lstStyle/>
          <a:p>
            <a:r>
              <a:rPr lang="en-US" sz="2600" b="1" dirty="0"/>
              <a:t>Solution</a:t>
            </a:r>
            <a:r>
              <a:rPr lang="en-US" sz="2600" dirty="0"/>
              <a:t>: Let </a:t>
            </a:r>
            <a:r>
              <a:rPr lang="en-US" sz="2600" i="1" dirty="0"/>
              <a:t>D </a:t>
            </a:r>
            <a:r>
              <a:rPr lang="en-US" sz="2600" dirty="0"/>
              <a:t>be the event that the person has the disease, and </a:t>
            </a:r>
            <a:r>
              <a:rPr lang="en-US" sz="2600" i="1" dirty="0"/>
              <a:t>E</a:t>
            </a:r>
            <a:r>
              <a:rPr lang="en-US" sz="2600" dirty="0"/>
              <a:t> be the event that this person tests positive. We need to compute</a:t>
            </a:r>
            <a:endParaRPr lang="en-IN" sz="2600" dirty="0"/>
          </a:p>
        </p:txBody>
      </p:sp>
      <p:graphicFrame>
        <p:nvGraphicFramePr>
          <p:cNvPr id="8" name="Object 3"/>
          <p:cNvGraphicFramePr>
            <a:graphicFrameLocks noChangeAspect="1"/>
          </p:cNvGraphicFramePr>
          <p:nvPr>
            <p:extLst>
              <p:ext uri="{D42A27DB-BD31-4B8C-83A1-F6EECF244321}">
                <p14:modId xmlns:p14="http://schemas.microsoft.com/office/powerpoint/2010/main" val="3727494827"/>
              </p:ext>
            </p:extLst>
          </p:nvPr>
        </p:nvGraphicFramePr>
        <p:xfrm>
          <a:off x="3474027" y="2154073"/>
          <a:ext cx="5417280" cy="548208"/>
        </p:xfrm>
        <a:graphic>
          <a:graphicData uri="http://schemas.openxmlformats.org/presentationml/2006/ole">
            <mc:AlternateContent xmlns:mc="http://schemas.openxmlformats.org/markup-compatibility/2006">
              <mc:Choice xmlns:v="urn:schemas-microsoft-com:vml" Requires="v">
                <p:oleObj spid="_x0000_s19855" name="Equation" r:id="rId3" imgW="3009600" imgH="304560" progId="Equation.DSMT4">
                  <p:embed/>
                </p:oleObj>
              </mc:Choice>
              <mc:Fallback>
                <p:oleObj name="Equation" r:id="rId3" imgW="3009600" imgH="304560" progId="Equation.DSMT4">
                  <p:embed/>
                  <p:pic>
                    <p:nvPicPr>
                      <p:cNvPr id="14" name="Object 5"/>
                      <p:cNvPicPr/>
                      <p:nvPr/>
                    </p:nvPicPr>
                    <p:blipFill>
                      <a:blip r:embed="rId4"/>
                      <a:stretch>
                        <a:fillRect/>
                      </a:stretch>
                    </p:blipFill>
                    <p:spPr>
                      <a:xfrm>
                        <a:off x="3474027" y="2154073"/>
                        <a:ext cx="5417280" cy="548208"/>
                      </a:xfrm>
                      <a:prstGeom prst="rect">
                        <a:avLst/>
                      </a:prstGeom>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4144898983"/>
              </p:ext>
            </p:extLst>
          </p:nvPr>
        </p:nvGraphicFramePr>
        <p:xfrm>
          <a:off x="609600" y="2743200"/>
          <a:ext cx="6303962" cy="517525"/>
        </p:xfrm>
        <a:graphic>
          <a:graphicData uri="http://schemas.openxmlformats.org/presentationml/2006/ole">
            <mc:AlternateContent xmlns:mc="http://schemas.openxmlformats.org/markup-compatibility/2006">
              <mc:Choice xmlns:v="urn:schemas-microsoft-com:vml" Requires="v">
                <p:oleObj spid="_x0000_s19856" name="Equation" r:id="rId5" imgW="3708360" imgH="304560" progId="Equation.DSMT4">
                  <p:embed/>
                </p:oleObj>
              </mc:Choice>
              <mc:Fallback>
                <p:oleObj name="Equation" r:id="rId5" imgW="3708360" imgH="304560" progId="Equation.DSMT4">
                  <p:embed/>
                  <p:pic>
                    <p:nvPicPr>
                      <p:cNvPr id="8" name="Object 5"/>
                      <p:cNvPicPr/>
                      <p:nvPr/>
                    </p:nvPicPr>
                    <p:blipFill>
                      <a:blip r:embed="rId6"/>
                      <a:stretch>
                        <a:fillRect/>
                      </a:stretch>
                    </p:blipFill>
                    <p:spPr>
                      <a:xfrm>
                        <a:off x="609600" y="2743200"/>
                        <a:ext cx="6303962" cy="517525"/>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876136059"/>
              </p:ext>
            </p:extLst>
          </p:nvPr>
        </p:nvGraphicFramePr>
        <p:xfrm>
          <a:off x="609600" y="3246438"/>
          <a:ext cx="6713538" cy="2544762"/>
        </p:xfrm>
        <a:graphic>
          <a:graphicData uri="http://schemas.openxmlformats.org/presentationml/2006/ole">
            <mc:AlternateContent xmlns:mc="http://schemas.openxmlformats.org/markup-compatibility/2006">
              <mc:Choice xmlns:v="urn:schemas-microsoft-com:vml" Requires="v">
                <p:oleObj spid="_x0000_s19857" name="Equation" r:id="rId7" imgW="3949560" imgH="1498320" progId="Equation.DSMT4">
                  <p:embed/>
                </p:oleObj>
              </mc:Choice>
              <mc:Fallback>
                <p:oleObj name="Equation" r:id="rId7" imgW="3949560" imgH="1498320" progId="Equation.DSMT4">
                  <p:embed/>
                  <p:pic>
                    <p:nvPicPr>
                      <p:cNvPr id="9" name="Object 5"/>
                      <p:cNvPicPr/>
                      <p:nvPr/>
                    </p:nvPicPr>
                    <p:blipFill>
                      <a:blip r:embed="rId8"/>
                      <a:stretch>
                        <a:fillRect/>
                      </a:stretch>
                    </p:blipFill>
                    <p:spPr>
                      <a:xfrm>
                        <a:off x="609600" y="3246438"/>
                        <a:ext cx="6713538" cy="2544762"/>
                      </a:xfrm>
                      <a:prstGeom prst="rect">
                        <a:avLst/>
                      </a:prstGeom>
                    </p:spPr>
                  </p:pic>
                </p:oleObj>
              </mc:Fallback>
            </mc:AlternateContent>
          </a:graphicData>
        </a:graphic>
      </p:graphicFrame>
      <p:sp>
        <p:nvSpPr>
          <p:cNvPr id="4" name="Content Placeholder 6"/>
          <p:cNvSpPr>
            <a:spLocks noGrp="1"/>
          </p:cNvSpPr>
          <p:nvPr>
            <p:ph idx="13"/>
          </p:nvPr>
        </p:nvSpPr>
        <p:spPr>
          <a:xfrm>
            <a:off x="6431400" y="4414800"/>
            <a:ext cx="2484000" cy="1224000"/>
          </a:xfrm>
          <a:ln w="19050">
            <a:solidFill>
              <a:srgbClr val="04617B"/>
            </a:solidFill>
          </a:ln>
        </p:spPr>
        <p:txBody>
          <a:bodyPr/>
          <a:lstStyle/>
          <a:p>
            <a:r>
              <a:rPr lang="en-US" sz="1800" dirty="0"/>
              <a:t>Can you use this formula to explain why the resulting probability is surprisingly small?</a:t>
            </a:r>
          </a:p>
        </p:txBody>
      </p:sp>
      <p:sp>
        <p:nvSpPr>
          <p:cNvPr id="5" name="Content Placeholder 7"/>
          <p:cNvSpPr>
            <a:spLocks noGrp="1"/>
          </p:cNvSpPr>
          <p:nvPr>
            <p:ph idx="14"/>
          </p:nvPr>
        </p:nvSpPr>
        <p:spPr>
          <a:xfrm>
            <a:off x="4267200" y="5857009"/>
            <a:ext cx="3672000" cy="685800"/>
          </a:xfrm>
          <a:ln w="19050">
            <a:solidFill>
              <a:srgbClr val="04617B"/>
            </a:solidFill>
          </a:ln>
        </p:spPr>
        <p:txBody>
          <a:bodyPr/>
          <a:lstStyle/>
          <a:p>
            <a:r>
              <a:rPr lang="en-US" sz="1800" dirty="0"/>
              <a:t>So, don’t worry too much, if your test for this disease comes back positive.</a:t>
            </a:r>
          </a:p>
        </p:txBody>
      </p:sp>
    </p:spTree>
    <p:extLst>
      <p:ext uri="{BB962C8B-B14F-4D97-AF65-F5344CB8AC3E}">
        <p14:creationId xmlns:p14="http://schemas.microsoft.com/office/powerpoint/2010/main" val="3474773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Bayes’ Theorem</a:t>
            </a:r>
            <a:r>
              <a:rPr lang="en-IN" sz="1500" dirty="0"/>
              <a:t> 3</a:t>
            </a:r>
          </a:p>
        </p:txBody>
      </p:sp>
      <p:sp>
        <p:nvSpPr>
          <p:cNvPr id="3" name="Content Placeholder 2"/>
          <p:cNvSpPr>
            <a:spLocks noGrp="1"/>
          </p:cNvSpPr>
          <p:nvPr>
            <p:ph idx="1"/>
          </p:nvPr>
        </p:nvSpPr>
        <p:spPr>
          <a:xfrm>
            <a:off x="457200" y="1295400"/>
            <a:ext cx="8229600" cy="533400"/>
          </a:xfrm>
        </p:spPr>
        <p:txBody>
          <a:bodyPr/>
          <a:lstStyle/>
          <a:p>
            <a:pPr marL="0" lvl="1" indent="0">
              <a:buClrTx/>
              <a:buNone/>
            </a:pPr>
            <a:r>
              <a:rPr lang="en-US" dirty="0"/>
              <a:t>What if the result is negative?</a:t>
            </a:r>
          </a:p>
        </p:txBody>
      </p:sp>
      <p:sp>
        <p:nvSpPr>
          <p:cNvPr id="4" name="Content Placeholder 3"/>
          <p:cNvSpPr>
            <a:spLocks noGrp="1"/>
          </p:cNvSpPr>
          <p:nvPr>
            <p:ph idx="13"/>
          </p:nvPr>
        </p:nvSpPr>
        <p:spPr>
          <a:xfrm>
            <a:off x="457200" y="2870200"/>
            <a:ext cx="2590800" cy="2286000"/>
          </a:xfrm>
          <a:ln w="19050">
            <a:solidFill>
              <a:srgbClr val="04617B"/>
            </a:solidFill>
          </a:ln>
        </p:spPr>
        <p:txBody>
          <a:bodyPr/>
          <a:lstStyle/>
          <a:p>
            <a:r>
              <a:rPr lang="en-US" sz="2000" dirty="0"/>
              <a:t>So, the probability you have the disease if you test negative is</a:t>
            </a:r>
          </a:p>
        </p:txBody>
      </p:sp>
      <p:graphicFrame>
        <p:nvGraphicFramePr>
          <p:cNvPr id="9" name="Object 4"/>
          <p:cNvGraphicFramePr>
            <a:graphicFrameLocks noChangeAspect="1"/>
          </p:cNvGraphicFramePr>
          <p:nvPr>
            <p:extLst>
              <p:ext uri="{D42A27DB-BD31-4B8C-83A1-F6EECF244321}">
                <p14:modId xmlns:p14="http://schemas.microsoft.com/office/powerpoint/2010/main" val="1540206798"/>
              </p:ext>
            </p:extLst>
          </p:nvPr>
        </p:nvGraphicFramePr>
        <p:xfrm>
          <a:off x="628980" y="3850409"/>
          <a:ext cx="1961820" cy="1085400"/>
        </p:xfrm>
        <a:graphic>
          <a:graphicData uri="http://schemas.openxmlformats.org/presentationml/2006/ole">
            <mc:AlternateContent xmlns:mc="http://schemas.openxmlformats.org/markup-compatibility/2006">
              <mc:Choice xmlns:v="urn:schemas-microsoft-com:vml" Requires="v">
                <p:oleObj spid="_x0000_s20735" name="Equation" r:id="rId3" imgW="1307880" imgH="723600" progId="Equation.DSMT4">
                  <p:embed/>
                </p:oleObj>
              </mc:Choice>
              <mc:Fallback>
                <p:oleObj name="Equation" r:id="rId3" imgW="1307880" imgH="723600" progId="Equation.DSMT4">
                  <p:embed/>
                  <p:pic>
                    <p:nvPicPr>
                      <p:cNvPr id="8" name="Object 3"/>
                      <p:cNvPicPr/>
                      <p:nvPr/>
                    </p:nvPicPr>
                    <p:blipFill>
                      <a:blip r:embed="rId4"/>
                      <a:stretch>
                        <a:fillRect/>
                      </a:stretch>
                    </p:blipFill>
                    <p:spPr>
                      <a:xfrm>
                        <a:off x="628980" y="3850409"/>
                        <a:ext cx="1961820" cy="1085400"/>
                      </a:xfrm>
                      <a:prstGeom prst="rect">
                        <a:avLst/>
                      </a:prstGeom>
                    </p:spPr>
                  </p:pic>
                </p:oleObj>
              </mc:Fallback>
            </mc:AlternateContent>
          </a:graphicData>
        </a:graphic>
      </p:graphicFrame>
      <p:sp>
        <p:nvSpPr>
          <p:cNvPr id="5" name="Content Placeholder 5"/>
          <p:cNvSpPr>
            <a:spLocks noGrp="1"/>
          </p:cNvSpPr>
          <p:nvPr>
            <p:ph idx="14"/>
          </p:nvPr>
        </p:nvSpPr>
        <p:spPr>
          <a:xfrm>
            <a:off x="457200" y="5232400"/>
            <a:ext cx="8229600" cy="990600"/>
          </a:xfrm>
        </p:spPr>
        <p:txBody>
          <a:bodyPr/>
          <a:lstStyle/>
          <a:p>
            <a:pPr marL="0" lvl="1" indent="0">
              <a:buClrTx/>
              <a:buNone/>
            </a:pPr>
            <a:r>
              <a:rPr lang="en-US" dirty="0"/>
              <a:t>So, it is extremely unlikely you have the disease if you test negative.</a:t>
            </a:r>
          </a:p>
        </p:txBody>
      </p:sp>
      <p:graphicFrame>
        <p:nvGraphicFramePr>
          <p:cNvPr id="8" name="Object 6"/>
          <p:cNvGraphicFramePr>
            <a:graphicFrameLocks noChangeAspect="1"/>
          </p:cNvGraphicFramePr>
          <p:nvPr>
            <p:extLst>
              <p:ext uri="{D42A27DB-BD31-4B8C-83A1-F6EECF244321}">
                <p14:modId xmlns:p14="http://schemas.microsoft.com/office/powerpoint/2010/main" val="1152685816"/>
              </p:ext>
            </p:extLst>
          </p:nvPr>
        </p:nvGraphicFramePr>
        <p:xfrm>
          <a:off x="2514600" y="1905000"/>
          <a:ext cx="5816600" cy="2794000"/>
        </p:xfrm>
        <a:graphic>
          <a:graphicData uri="http://schemas.openxmlformats.org/presentationml/2006/ole">
            <mc:AlternateContent xmlns:mc="http://schemas.openxmlformats.org/markup-compatibility/2006">
              <mc:Choice xmlns:v="urn:schemas-microsoft-com:vml" Requires="v">
                <p:oleObj spid="_x0000_s20736" name="Equation" r:id="rId5" imgW="2908080" imgH="1396800" progId="Equation.DSMT4">
                  <p:embed/>
                </p:oleObj>
              </mc:Choice>
              <mc:Fallback>
                <p:oleObj name="Equation" r:id="rId5" imgW="2908080" imgH="1396800" progId="Equation.DSMT4">
                  <p:embed/>
                  <p:pic>
                    <p:nvPicPr>
                      <p:cNvPr id="6" name="Object 3"/>
                      <p:cNvPicPr/>
                      <p:nvPr/>
                    </p:nvPicPr>
                    <p:blipFill>
                      <a:blip r:embed="rId6"/>
                      <a:stretch>
                        <a:fillRect/>
                      </a:stretch>
                    </p:blipFill>
                    <p:spPr>
                      <a:xfrm>
                        <a:off x="2514600" y="1905000"/>
                        <a:ext cx="5816600" cy="2794000"/>
                      </a:xfrm>
                      <a:prstGeom prst="rect">
                        <a:avLst/>
                      </a:prstGeom>
                    </p:spPr>
                  </p:pic>
                </p:oleObj>
              </mc:Fallback>
            </mc:AlternateContent>
          </a:graphicData>
        </a:graphic>
      </p:graphicFrame>
    </p:spTree>
    <p:extLst>
      <p:ext uri="{BB962C8B-B14F-4D97-AF65-F5344CB8AC3E}">
        <p14:creationId xmlns:p14="http://schemas.microsoft.com/office/powerpoint/2010/main" val="86933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Generalized Bayes’ Theorem</a:t>
            </a:r>
          </a:p>
        </p:txBody>
      </p:sp>
      <p:sp>
        <p:nvSpPr>
          <p:cNvPr id="3" name="Content Placeholder 2"/>
          <p:cNvSpPr>
            <a:spLocks noGrp="1"/>
          </p:cNvSpPr>
          <p:nvPr>
            <p:ph idx="1"/>
          </p:nvPr>
        </p:nvSpPr>
        <p:spPr/>
        <p:txBody>
          <a:bodyPr/>
          <a:lstStyle/>
          <a:p>
            <a:r>
              <a:rPr lang="en-US" sz="2800" b="1" dirty="0"/>
              <a:t>Generalized Bayes’ Theorem</a:t>
            </a:r>
            <a:r>
              <a:rPr lang="en-US" sz="2800" dirty="0"/>
              <a:t>: Suppose that </a:t>
            </a:r>
            <a:r>
              <a:rPr lang="en-US" sz="2800" i="1" dirty="0"/>
              <a:t>E</a:t>
            </a:r>
            <a:r>
              <a:rPr lang="en-US" sz="2800" dirty="0"/>
              <a:t> is an event from a sample space </a:t>
            </a:r>
            <a:r>
              <a:rPr lang="en-US" sz="2800" i="1" dirty="0"/>
              <a:t>S</a:t>
            </a:r>
            <a:r>
              <a:rPr lang="en-US" sz="2800" dirty="0"/>
              <a:t> and that </a:t>
            </a:r>
            <a:r>
              <a:rPr lang="en-US" sz="2800" i="1" dirty="0"/>
              <a:t>F</a:t>
            </a:r>
            <a:r>
              <a:rPr lang="en-US" sz="2800" baseline="-25000" dirty="0"/>
              <a:t>1</a:t>
            </a:r>
            <a:r>
              <a:rPr lang="en-US" sz="2800" dirty="0"/>
              <a:t>, </a:t>
            </a:r>
            <a:r>
              <a:rPr lang="en-US" sz="2800" i="1" dirty="0"/>
              <a:t>F</a:t>
            </a:r>
            <a:r>
              <a:rPr lang="en-US" sz="2800" baseline="-25000" dirty="0"/>
              <a:t>2</a:t>
            </a:r>
            <a:r>
              <a:rPr lang="en-US" sz="2800" dirty="0"/>
              <a:t>, …, </a:t>
            </a:r>
            <a:r>
              <a:rPr lang="en-US" sz="2800" i="1" dirty="0" err="1"/>
              <a:t>F</a:t>
            </a:r>
            <a:r>
              <a:rPr lang="en-US" sz="2800" baseline="-25000" dirty="0" err="1"/>
              <a:t>n</a:t>
            </a:r>
            <a:r>
              <a:rPr lang="en-US" sz="2800" dirty="0"/>
              <a:t> are mutually exclusive events such that</a:t>
            </a:r>
            <a:endParaRPr lang="en-IN" sz="2800" dirty="0"/>
          </a:p>
        </p:txBody>
      </p:sp>
      <p:graphicFrame>
        <p:nvGraphicFramePr>
          <p:cNvPr id="9" name="Object 3"/>
          <p:cNvGraphicFramePr>
            <a:graphicFrameLocks noChangeAspect="1"/>
          </p:cNvGraphicFramePr>
          <p:nvPr>
            <p:extLst>
              <p:ext uri="{D42A27DB-BD31-4B8C-83A1-F6EECF244321}">
                <p14:modId xmlns:p14="http://schemas.microsoft.com/office/powerpoint/2010/main" val="2390368737"/>
              </p:ext>
            </p:extLst>
          </p:nvPr>
        </p:nvGraphicFramePr>
        <p:xfrm>
          <a:off x="5677320" y="2123209"/>
          <a:ext cx="875880" cy="647460"/>
        </p:xfrm>
        <a:graphic>
          <a:graphicData uri="http://schemas.openxmlformats.org/presentationml/2006/ole">
            <mc:AlternateContent xmlns:mc="http://schemas.openxmlformats.org/markup-compatibility/2006">
              <mc:Choice xmlns:v="urn:schemas-microsoft-com:vml" Requires="v">
                <p:oleObj spid="_x0000_s21745" name="Equation" r:id="rId3" imgW="583920" imgH="431640" progId="Equation.DSMT4">
                  <p:embed/>
                </p:oleObj>
              </mc:Choice>
              <mc:Fallback>
                <p:oleObj name="Equation" r:id="rId3" imgW="583920" imgH="431640" progId="Equation.DSMT4">
                  <p:embed/>
                  <p:pic>
                    <p:nvPicPr>
                      <p:cNvPr id="8" name="Object 4"/>
                      <p:cNvPicPr/>
                      <p:nvPr/>
                    </p:nvPicPr>
                    <p:blipFill>
                      <a:blip r:embed="rId4"/>
                      <a:stretch>
                        <a:fillRect/>
                      </a:stretch>
                    </p:blipFill>
                    <p:spPr>
                      <a:xfrm>
                        <a:off x="5677320" y="2123209"/>
                        <a:ext cx="875880" cy="647460"/>
                      </a:xfrm>
                      <a:prstGeom prst="rect">
                        <a:avLst/>
                      </a:prstGeom>
                    </p:spPr>
                  </p:pic>
                </p:oleObj>
              </mc:Fallback>
            </mc:AlternateContent>
          </a:graphicData>
        </a:graphic>
      </p:graphicFrame>
      <p:sp>
        <p:nvSpPr>
          <p:cNvPr id="4" name="Content Placeholder 4"/>
          <p:cNvSpPr>
            <a:spLocks noGrp="1"/>
          </p:cNvSpPr>
          <p:nvPr>
            <p:ph idx="13"/>
          </p:nvPr>
        </p:nvSpPr>
        <p:spPr>
          <a:xfrm>
            <a:off x="457200" y="3048000"/>
            <a:ext cx="8229600" cy="533400"/>
          </a:xfrm>
        </p:spPr>
        <p:txBody>
          <a:bodyPr/>
          <a:lstStyle/>
          <a:p>
            <a:r>
              <a:rPr lang="en-US" sz="2800" dirty="0"/>
              <a:t>Assume that </a:t>
            </a:r>
            <a:r>
              <a:rPr lang="en-US" sz="2800" i="1" dirty="0"/>
              <a:t>p(E) </a:t>
            </a:r>
            <a:r>
              <a:rPr lang="en-US" sz="2800" dirty="0"/>
              <a:t>≠</a:t>
            </a:r>
            <a:r>
              <a:rPr lang="en-US" sz="2800" i="1" dirty="0"/>
              <a:t> 0 </a:t>
            </a:r>
            <a:r>
              <a:rPr lang="en-US" sz="2800" dirty="0"/>
              <a:t>for </a:t>
            </a:r>
            <a:r>
              <a:rPr lang="en-US" sz="2800" i="1" dirty="0" err="1"/>
              <a:t>i</a:t>
            </a:r>
            <a:r>
              <a:rPr lang="en-US" sz="2800" i="1" dirty="0"/>
              <a:t> = 1, 2, …, n</a:t>
            </a:r>
            <a:r>
              <a:rPr lang="en-US" sz="2800" dirty="0"/>
              <a:t>. Then</a:t>
            </a:r>
            <a:endParaRPr lang="en-IN" sz="2800" dirty="0"/>
          </a:p>
        </p:txBody>
      </p:sp>
      <p:graphicFrame>
        <p:nvGraphicFramePr>
          <p:cNvPr id="8" name="Object 5"/>
          <p:cNvGraphicFramePr>
            <a:graphicFrameLocks noChangeAspect="1"/>
          </p:cNvGraphicFramePr>
          <p:nvPr>
            <p:extLst>
              <p:ext uri="{D42A27DB-BD31-4B8C-83A1-F6EECF244321}">
                <p14:modId xmlns:p14="http://schemas.microsoft.com/office/powerpoint/2010/main" val="2284839692"/>
              </p:ext>
            </p:extLst>
          </p:nvPr>
        </p:nvGraphicFramePr>
        <p:xfrm>
          <a:off x="2247900" y="3810000"/>
          <a:ext cx="4089400" cy="1143000"/>
        </p:xfrm>
        <a:graphic>
          <a:graphicData uri="http://schemas.openxmlformats.org/presentationml/2006/ole">
            <mc:AlternateContent xmlns:mc="http://schemas.openxmlformats.org/markup-compatibility/2006">
              <mc:Choice xmlns:v="urn:schemas-microsoft-com:vml" Requires="v">
                <p:oleObj spid="_x0000_s21746" name="Equation" r:id="rId5" imgW="2044440" imgH="571320" progId="Equation.DSMT4">
                  <p:embed/>
                </p:oleObj>
              </mc:Choice>
              <mc:Fallback>
                <p:oleObj name="Equation" r:id="rId5" imgW="2044440" imgH="571320" progId="Equation.DSMT4">
                  <p:embed/>
                  <p:pic>
                    <p:nvPicPr>
                      <p:cNvPr id="6" name="Object 3"/>
                      <p:cNvPicPr/>
                      <p:nvPr/>
                    </p:nvPicPr>
                    <p:blipFill>
                      <a:blip r:embed="rId6"/>
                      <a:stretch>
                        <a:fillRect/>
                      </a:stretch>
                    </p:blipFill>
                    <p:spPr>
                      <a:xfrm>
                        <a:off x="2247900" y="3810000"/>
                        <a:ext cx="4089400" cy="1143000"/>
                      </a:xfrm>
                      <a:prstGeom prst="rect">
                        <a:avLst/>
                      </a:prstGeom>
                    </p:spPr>
                  </p:pic>
                </p:oleObj>
              </mc:Fallback>
            </mc:AlternateContent>
          </a:graphicData>
        </a:graphic>
      </p:graphicFrame>
      <p:sp>
        <p:nvSpPr>
          <p:cNvPr id="5" name="Content Placeholder 6"/>
          <p:cNvSpPr>
            <a:spLocks noGrp="1"/>
          </p:cNvSpPr>
          <p:nvPr>
            <p:ph idx="14"/>
          </p:nvPr>
        </p:nvSpPr>
        <p:spPr>
          <a:xfrm>
            <a:off x="2819400" y="5410200"/>
            <a:ext cx="3505200" cy="457200"/>
          </a:xfrm>
        </p:spPr>
        <p:txBody>
          <a:bodyPr/>
          <a:lstStyle/>
          <a:p>
            <a:r>
              <a:rPr lang="en-US" sz="2000" i="1" dirty="0"/>
              <a:t>Exercise </a:t>
            </a:r>
            <a:r>
              <a:rPr lang="en-US" sz="2000" dirty="0"/>
              <a:t>17 </a:t>
            </a:r>
            <a:r>
              <a:rPr lang="en-US" sz="2000" i="1" dirty="0"/>
              <a:t>asks for the proof</a:t>
            </a:r>
            <a:r>
              <a:rPr lang="en-US" sz="2000" dirty="0"/>
              <a:t>.</a:t>
            </a:r>
          </a:p>
        </p:txBody>
      </p:sp>
    </p:spTree>
    <p:extLst>
      <p:ext uri="{BB962C8B-B14F-4D97-AF65-F5344CB8AC3E}">
        <p14:creationId xmlns:p14="http://schemas.microsoft.com/office/powerpoint/2010/main" val="1083098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a:t>
            </a:r>
            <a:r>
              <a:rPr lang="en-IN" sz="1500" dirty="0"/>
              <a:t> 1</a:t>
            </a:r>
          </a:p>
        </p:txBody>
      </p:sp>
      <p:sp>
        <p:nvSpPr>
          <p:cNvPr id="3" name="Content Placeholder 2"/>
          <p:cNvSpPr>
            <a:spLocks noGrp="1"/>
          </p:cNvSpPr>
          <p:nvPr>
            <p:ph idx="1"/>
          </p:nvPr>
        </p:nvSpPr>
        <p:spPr/>
        <p:txBody>
          <a:bodyPr/>
          <a:lstStyle/>
          <a:p>
            <a:pPr>
              <a:spcBef>
                <a:spcPts val="600"/>
              </a:spcBef>
            </a:pPr>
            <a:r>
              <a:rPr lang="en-US" sz="2600" dirty="0"/>
              <a:t>How do we develop a tool for determining whether an email is likely to be spam?</a:t>
            </a:r>
          </a:p>
          <a:p>
            <a:pPr>
              <a:spcBef>
                <a:spcPts val="600"/>
              </a:spcBef>
            </a:pPr>
            <a:r>
              <a:rPr lang="en-US" sz="2600" dirty="0"/>
              <a:t>If we have an initial set </a:t>
            </a:r>
            <a:r>
              <a:rPr lang="en-US" sz="2600" i="1" dirty="0"/>
              <a:t>B</a:t>
            </a:r>
            <a:r>
              <a:rPr lang="en-US" sz="2600" dirty="0"/>
              <a:t> of spam messages and set </a:t>
            </a:r>
            <a:r>
              <a:rPr lang="en-US" sz="2600" i="1" dirty="0"/>
              <a:t>G</a:t>
            </a:r>
            <a:r>
              <a:rPr lang="en-US" sz="2600" dirty="0"/>
              <a:t> of non-spam messages. We can use this information along with Bayes’ law to predict the probability that a new email message is spam.</a:t>
            </a:r>
          </a:p>
          <a:p>
            <a:pPr>
              <a:spcBef>
                <a:spcPts val="600"/>
              </a:spcBef>
            </a:pPr>
            <a:r>
              <a:rPr lang="en-US" sz="2600" dirty="0"/>
              <a:t>We look at a particular word </a:t>
            </a:r>
            <a:r>
              <a:rPr lang="en-US" sz="2600" i="1" dirty="0"/>
              <a:t>w</a:t>
            </a:r>
            <a:r>
              <a:rPr lang="en-US" sz="2600" dirty="0"/>
              <a:t>, and count the number of times that it occurs in </a:t>
            </a:r>
            <a:r>
              <a:rPr lang="en-US" sz="2600" i="1" dirty="0"/>
              <a:t>B</a:t>
            </a:r>
            <a:r>
              <a:rPr lang="en-US" sz="2600" dirty="0"/>
              <a:t> and in </a:t>
            </a:r>
            <a:r>
              <a:rPr lang="en-US" sz="2600" i="1" dirty="0"/>
              <a:t>G</a:t>
            </a:r>
            <a:r>
              <a:rPr lang="en-US" sz="2600" dirty="0"/>
              <a:t>; </a:t>
            </a:r>
            <a:r>
              <a:rPr lang="en-US" sz="2600" i="1" dirty="0" err="1"/>
              <a:t>n</a:t>
            </a:r>
            <a:r>
              <a:rPr lang="en-US" sz="2600" i="1" baseline="-25000" dirty="0" err="1"/>
              <a:t>B</a:t>
            </a:r>
            <a:r>
              <a:rPr lang="en-US" sz="2600" dirty="0"/>
              <a:t>(</a:t>
            </a:r>
            <a:r>
              <a:rPr lang="en-US" sz="2600" i="1" dirty="0"/>
              <a:t>w</a:t>
            </a:r>
            <a:r>
              <a:rPr lang="en-US" sz="2600" dirty="0"/>
              <a:t>) and </a:t>
            </a:r>
            <a:r>
              <a:rPr lang="en-US" sz="2600" i="1" dirty="0" err="1"/>
              <a:t>n</a:t>
            </a:r>
            <a:r>
              <a:rPr lang="en-US" sz="2600" i="1" baseline="-25000" dirty="0" err="1"/>
              <a:t>G</a:t>
            </a:r>
            <a:r>
              <a:rPr lang="en-US" sz="2600" dirty="0"/>
              <a:t>(</a:t>
            </a:r>
            <a:r>
              <a:rPr lang="en-US" sz="2600" i="1" dirty="0"/>
              <a:t>w</a:t>
            </a:r>
            <a:r>
              <a:rPr lang="en-US" sz="2600" dirty="0"/>
              <a:t>). </a:t>
            </a:r>
          </a:p>
          <a:p>
            <a:pPr lvl="1">
              <a:spcBef>
                <a:spcPts val="600"/>
              </a:spcBef>
            </a:pPr>
            <a:r>
              <a:rPr lang="en-US" sz="2200" dirty="0"/>
              <a:t>Estimated probability that a spam message contains </a:t>
            </a:r>
            <a:r>
              <a:rPr lang="en-US" sz="2200" i="1" dirty="0"/>
              <a:t>w</a:t>
            </a:r>
            <a:r>
              <a:rPr lang="en-US" sz="2200" dirty="0"/>
              <a:t> is:</a:t>
            </a:r>
            <a:br>
              <a:rPr lang="en-US" sz="2200" dirty="0"/>
            </a:br>
            <a:r>
              <a:rPr lang="en-US" sz="2200" i="1" dirty="0"/>
              <a:t>p</a:t>
            </a:r>
            <a:r>
              <a:rPr lang="en-US" sz="2200" dirty="0"/>
              <a:t>(</a:t>
            </a:r>
            <a:r>
              <a:rPr lang="en-US" sz="2200" i="1" dirty="0"/>
              <a:t>w</a:t>
            </a:r>
            <a:r>
              <a:rPr lang="en-US" sz="2200" dirty="0"/>
              <a:t>) = </a:t>
            </a:r>
            <a:r>
              <a:rPr lang="en-US" sz="2200" i="1" dirty="0" err="1"/>
              <a:t>n</a:t>
            </a:r>
            <a:r>
              <a:rPr lang="en-US" sz="2200" i="1" baseline="-25000" dirty="0" err="1"/>
              <a:t>B</a:t>
            </a:r>
            <a:r>
              <a:rPr lang="en-US" sz="2200" dirty="0"/>
              <a:t>(</a:t>
            </a:r>
            <a:r>
              <a:rPr lang="en-US" sz="2200" i="1" dirty="0"/>
              <a:t>w</a:t>
            </a:r>
            <a:r>
              <a:rPr lang="en-US" sz="2200" dirty="0"/>
              <a:t>)/|</a:t>
            </a:r>
            <a:r>
              <a:rPr lang="en-US" sz="2200" i="1" dirty="0"/>
              <a:t>B</a:t>
            </a:r>
            <a:r>
              <a:rPr lang="en-US" sz="2200" dirty="0"/>
              <a:t>|</a:t>
            </a:r>
          </a:p>
          <a:p>
            <a:pPr lvl="1">
              <a:spcBef>
                <a:spcPts val="600"/>
              </a:spcBef>
            </a:pPr>
            <a:r>
              <a:rPr lang="en-US" sz="2200" dirty="0"/>
              <a:t>Estimated probability that a message that is not spam</a:t>
            </a:r>
            <a:br>
              <a:rPr lang="en-US" sz="2200" dirty="0"/>
            </a:br>
            <a:r>
              <a:rPr lang="en-US" sz="2200" dirty="0"/>
              <a:t>contains </a:t>
            </a:r>
            <a:r>
              <a:rPr lang="en-US" sz="2200" i="1" dirty="0"/>
              <a:t>w</a:t>
            </a:r>
            <a:r>
              <a:rPr lang="en-US" sz="2200" dirty="0"/>
              <a:t> is:			</a:t>
            </a:r>
            <a:r>
              <a:rPr lang="en-US" sz="2200" i="1" dirty="0"/>
              <a:t>q</a:t>
            </a:r>
            <a:r>
              <a:rPr lang="en-US" sz="2200" dirty="0"/>
              <a:t>(</a:t>
            </a:r>
            <a:r>
              <a:rPr lang="en-US" sz="2200" i="1" dirty="0"/>
              <a:t>w</a:t>
            </a:r>
            <a:r>
              <a:rPr lang="en-US" sz="2200" dirty="0"/>
              <a:t>) = </a:t>
            </a:r>
            <a:r>
              <a:rPr lang="en-US" sz="2200" i="1" dirty="0" err="1"/>
              <a:t>n</a:t>
            </a:r>
            <a:r>
              <a:rPr lang="en-US" sz="2200" i="1" baseline="-25000" dirty="0" err="1"/>
              <a:t>G</a:t>
            </a:r>
            <a:r>
              <a:rPr lang="en-US" sz="2200" dirty="0"/>
              <a:t>(</a:t>
            </a:r>
            <a:r>
              <a:rPr lang="en-US" sz="2200" i="1" dirty="0"/>
              <a:t>w</a:t>
            </a:r>
            <a:r>
              <a:rPr lang="en-US" sz="2200" dirty="0"/>
              <a:t>)/|</a:t>
            </a:r>
            <a:r>
              <a:rPr lang="en-US" sz="2200" i="1" dirty="0"/>
              <a:t>G</a:t>
            </a:r>
            <a:r>
              <a:rPr lang="en-US" sz="2200" dirty="0"/>
              <a:t>|</a:t>
            </a:r>
            <a:endParaRPr lang="en-IN" sz="2200" dirty="0"/>
          </a:p>
        </p:txBody>
      </p:sp>
    </p:spTree>
    <p:extLst>
      <p:ext uri="{BB962C8B-B14F-4D97-AF65-F5344CB8AC3E}">
        <p14:creationId xmlns:p14="http://schemas.microsoft.com/office/powerpoint/2010/main" val="2940494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a:t>
            </a:r>
            <a:r>
              <a:rPr lang="en-IN" sz="1500" dirty="0"/>
              <a:t> 2</a:t>
            </a:r>
          </a:p>
        </p:txBody>
      </p:sp>
      <p:sp>
        <p:nvSpPr>
          <p:cNvPr id="3" name="Content Placeholder 2"/>
          <p:cNvSpPr>
            <a:spLocks noGrp="1"/>
          </p:cNvSpPr>
          <p:nvPr>
            <p:ph idx="1"/>
          </p:nvPr>
        </p:nvSpPr>
        <p:spPr>
          <a:xfrm>
            <a:off x="457200" y="1295399"/>
            <a:ext cx="8229600" cy="1629295"/>
          </a:xfrm>
        </p:spPr>
        <p:txBody>
          <a:bodyPr/>
          <a:lstStyle/>
          <a:p>
            <a:r>
              <a:rPr lang="en-US" sz="2800" dirty="0"/>
              <a:t>Let </a:t>
            </a:r>
            <a:r>
              <a:rPr lang="en-US" sz="2800" i="1" dirty="0"/>
              <a:t>S</a:t>
            </a:r>
            <a:r>
              <a:rPr lang="en-US" sz="2800" dirty="0"/>
              <a:t> be the event that the message is spam, and </a:t>
            </a:r>
            <a:r>
              <a:rPr lang="en-US" sz="2800" i="1" dirty="0"/>
              <a:t>E </a:t>
            </a:r>
            <a:r>
              <a:rPr lang="en-US" sz="2800" dirty="0"/>
              <a:t>be the event that the message contains the word </a:t>
            </a:r>
            <a:r>
              <a:rPr lang="en-US" sz="2800" i="1" dirty="0"/>
              <a:t>w</a:t>
            </a:r>
            <a:r>
              <a:rPr lang="en-US" sz="2800" dirty="0"/>
              <a:t>. </a:t>
            </a:r>
          </a:p>
          <a:p>
            <a:r>
              <a:rPr lang="en-US" sz="2800" dirty="0"/>
              <a:t>Using Bayes’ Rule,</a:t>
            </a:r>
            <a:endParaRPr lang="en-IN" sz="2800" dirty="0"/>
          </a:p>
        </p:txBody>
      </p:sp>
      <p:sp>
        <p:nvSpPr>
          <p:cNvPr id="4" name="Content Placeholder 3"/>
          <p:cNvSpPr>
            <a:spLocks noGrp="1"/>
          </p:cNvSpPr>
          <p:nvPr>
            <p:ph idx="13"/>
          </p:nvPr>
        </p:nvSpPr>
        <p:spPr>
          <a:xfrm>
            <a:off x="284018" y="3002280"/>
            <a:ext cx="2362200" cy="1645920"/>
          </a:xfrm>
          <a:ln w="19050">
            <a:solidFill>
              <a:srgbClr val="04617B"/>
            </a:solidFill>
          </a:ln>
        </p:spPr>
        <p:txBody>
          <a:bodyPr/>
          <a:lstStyle/>
          <a:p>
            <a:r>
              <a:rPr lang="en-US" sz="2000" dirty="0"/>
              <a:t>Assuming that it is equally likely that an arbitrary message is spam and is not spam; i.e., </a:t>
            </a:r>
            <a:r>
              <a:rPr lang="en-US" sz="2000" i="1" dirty="0"/>
              <a:t>p</a:t>
            </a:r>
            <a:r>
              <a:rPr lang="en-US" sz="2000" dirty="0"/>
              <a:t>(</a:t>
            </a:r>
            <a:r>
              <a:rPr lang="en-US" sz="2000" i="1" dirty="0"/>
              <a:t>S</a:t>
            </a:r>
            <a:r>
              <a:rPr lang="en-US" sz="2000" dirty="0"/>
              <a:t>) = ½.</a:t>
            </a:r>
          </a:p>
        </p:txBody>
      </p:sp>
      <p:sp>
        <p:nvSpPr>
          <p:cNvPr id="5" name="Content Placeholder 4"/>
          <p:cNvSpPr>
            <a:spLocks noGrp="1"/>
          </p:cNvSpPr>
          <p:nvPr>
            <p:ph idx="14"/>
          </p:nvPr>
        </p:nvSpPr>
        <p:spPr>
          <a:xfrm>
            <a:off x="512618" y="4725785"/>
            <a:ext cx="1524000" cy="1661160"/>
          </a:xfrm>
          <a:ln w="19050">
            <a:solidFill>
              <a:srgbClr val="04617B"/>
            </a:solidFill>
          </a:ln>
        </p:spPr>
        <p:txBody>
          <a:bodyPr/>
          <a:lstStyle/>
          <a:p>
            <a:r>
              <a:rPr lang="en-US" sz="2000" dirty="0"/>
              <a:t>Using our empirical estimates of </a:t>
            </a:r>
            <a:br>
              <a:rPr lang="en-US" sz="2000" dirty="0"/>
            </a:br>
            <a:r>
              <a:rPr lang="en-US" sz="2000" i="1" dirty="0"/>
              <a:t>p</a:t>
            </a:r>
            <a:r>
              <a:rPr lang="en-US" sz="2000" dirty="0"/>
              <a:t>(</a:t>
            </a:r>
            <a:r>
              <a:rPr lang="en-US" sz="2000" i="1" dirty="0"/>
              <a:t>E </a:t>
            </a:r>
            <a:r>
              <a:rPr lang="en-US" sz="2000" dirty="0"/>
              <a:t>| </a:t>
            </a:r>
            <a:r>
              <a:rPr lang="en-US" sz="2000" i="1" dirty="0"/>
              <a:t>S</a:t>
            </a:r>
            <a:r>
              <a:rPr lang="en-US" sz="2000" dirty="0"/>
              <a:t>) and</a:t>
            </a:r>
            <a:br>
              <a:rPr lang="en-US" sz="2000" dirty="0"/>
            </a:br>
            <a:r>
              <a:rPr lang="en-US" sz="2000" i="1" dirty="0"/>
              <a:t>p</a:t>
            </a:r>
            <a:r>
              <a:rPr lang="en-US" sz="2000" dirty="0"/>
              <a:t>(</a:t>
            </a:r>
            <a:r>
              <a:rPr lang="en-US" sz="2000" i="1" dirty="0"/>
              <a:t>E </a:t>
            </a:r>
            <a:r>
              <a:rPr lang="en-US" sz="2000" dirty="0"/>
              <a:t>|</a:t>
            </a:r>
            <a:r>
              <a:rPr lang="en-US" sz="2000" dirty="0">
                <a:latin typeface="Symbol" pitchFamily="18" charset="2"/>
              </a:rPr>
              <a:t>`</a:t>
            </a:r>
            <a:r>
              <a:rPr lang="en-US" sz="2000" i="1" dirty="0"/>
              <a:t>S</a:t>
            </a:r>
            <a:r>
              <a:rPr lang="en-US" sz="2000" dirty="0"/>
              <a:t>).</a:t>
            </a:r>
          </a:p>
        </p:txBody>
      </p:sp>
      <p:graphicFrame>
        <p:nvGraphicFramePr>
          <p:cNvPr id="11" name="Object 5"/>
          <p:cNvGraphicFramePr>
            <a:graphicFrameLocks noChangeAspect="1"/>
          </p:cNvGraphicFramePr>
          <p:nvPr>
            <p:extLst>
              <p:ext uri="{D42A27DB-BD31-4B8C-83A1-F6EECF244321}">
                <p14:modId xmlns:p14="http://schemas.microsoft.com/office/powerpoint/2010/main" val="766719787"/>
              </p:ext>
            </p:extLst>
          </p:nvPr>
        </p:nvGraphicFramePr>
        <p:xfrm>
          <a:off x="3429000" y="2363788"/>
          <a:ext cx="4572000" cy="912812"/>
        </p:xfrm>
        <a:graphic>
          <a:graphicData uri="http://schemas.openxmlformats.org/presentationml/2006/ole">
            <mc:AlternateContent xmlns:mc="http://schemas.openxmlformats.org/markup-compatibility/2006">
              <mc:Choice xmlns:v="urn:schemas-microsoft-com:vml" Requires="v">
                <p:oleObj spid="_x0000_s22869" name="Equation" r:id="rId3" imgW="2539800" imgH="507960" progId="Equation.DSMT4">
                  <p:embed/>
                </p:oleObj>
              </mc:Choice>
              <mc:Fallback>
                <p:oleObj name="Equation" r:id="rId3" imgW="2539800" imgH="507960" progId="Equation.DSMT4">
                  <p:embed/>
                  <p:pic>
                    <p:nvPicPr>
                      <p:cNvPr id="8" name="Object 3"/>
                      <p:cNvPicPr/>
                      <p:nvPr/>
                    </p:nvPicPr>
                    <p:blipFill>
                      <a:blip r:embed="rId4"/>
                      <a:stretch>
                        <a:fillRect/>
                      </a:stretch>
                    </p:blipFill>
                    <p:spPr>
                      <a:xfrm>
                        <a:off x="3429000" y="2363788"/>
                        <a:ext cx="4572000" cy="912812"/>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1732451678"/>
              </p:ext>
            </p:extLst>
          </p:nvPr>
        </p:nvGraphicFramePr>
        <p:xfrm>
          <a:off x="2743200" y="3429000"/>
          <a:ext cx="3384550" cy="912813"/>
        </p:xfrm>
        <a:graphic>
          <a:graphicData uri="http://schemas.openxmlformats.org/presentationml/2006/ole">
            <mc:AlternateContent xmlns:mc="http://schemas.openxmlformats.org/markup-compatibility/2006">
              <mc:Choice xmlns:v="urn:schemas-microsoft-com:vml" Requires="v">
                <p:oleObj spid="_x0000_s22870" name="Equation" r:id="rId5" imgW="1879560" imgH="507960" progId="Equation.DSMT4">
                  <p:embed/>
                </p:oleObj>
              </mc:Choice>
              <mc:Fallback>
                <p:oleObj name="Equation" r:id="rId5" imgW="1879560" imgH="507960" progId="Equation.DSMT4">
                  <p:embed/>
                  <p:pic>
                    <p:nvPicPr>
                      <p:cNvPr id="11" name="Object 3"/>
                      <p:cNvPicPr/>
                      <p:nvPr/>
                    </p:nvPicPr>
                    <p:blipFill>
                      <a:blip r:embed="rId6"/>
                      <a:stretch>
                        <a:fillRect/>
                      </a:stretch>
                    </p:blipFill>
                    <p:spPr>
                      <a:xfrm>
                        <a:off x="2743200" y="3429000"/>
                        <a:ext cx="3384550" cy="912813"/>
                      </a:xfrm>
                      <a:prstGeom prst="rect">
                        <a:avLst/>
                      </a:prstGeom>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1862755818"/>
              </p:ext>
            </p:extLst>
          </p:nvPr>
        </p:nvGraphicFramePr>
        <p:xfrm>
          <a:off x="3622675" y="4467225"/>
          <a:ext cx="2308225" cy="820738"/>
        </p:xfrm>
        <a:graphic>
          <a:graphicData uri="http://schemas.openxmlformats.org/presentationml/2006/ole">
            <mc:AlternateContent xmlns:mc="http://schemas.openxmlformats.org/markup-compatibility/2006">
              <mc:Choice xmlns:v="urn:schemas-microsoft-com:vml" Requires="v">
                <p:oleObj spid="_x0000_s22871" name="Equation" r:id="rId7" imgW="1282680" imgH="457200" progId="Equation.DSMT4">
                  <p:embed/>
                </p:oleObj>
              </mc:Choice>
              <mc:Fallback>
                <p:oleObj name="Equation" r:id="rId7" imgW="1282680" imgH="457200" progId="Equation.DSMT4">
                  <p:embed/>
                  <p:pic>
                    <p:nvPicPr>
                      <p:cNvPr id="12" name="Object 3"/>
                      <p:cNvPicPr/>
                      <p:nvPr/>
                    </p:nvPicPr>
                    <p:blipFill>
                      <a:blip r:embed="rId8"/>
                      <a:stretch>
                        <a:fillRect/>
                      </a:stretch>
                    </p:blipFill>
                    <p:spPr>
                      <a:xfrm>
                        <a:off x="3622675" y="4467225"/>
                        <a:ext cx="2308225" cy="820738"/>
                      </a:xfrm>
                      <a:prstGeom prst="rect">
                        <a:avLst/>
                      </a:prstGeom>
                    </p:spPr>
                  </p:pic>
                </p:oleObj>
              </mc:Fallback>
            </mc:AlternateContent>
          </a:graphicData>
        </a:graphic>
      </p:graphicFrame>
      <p:sp>
        <p:nvSpPr>
          <p:cNvPr id="6" name="Content Placeholder 8"/>
          <p:cNvSpPr>
            <a:spLocks noGrp="1"/>
          </p:cNvSpPr>
          <p:nvPr>
            <p:ph idx="15"/>
          </p:nvPr>
        </p:nvSpPr>
        <p:spPr>
          <a:xfrm>
            <a:off x="6172200" y="3505200"/>
            <a:ext cx="2844000" cy="1600200"/>
          </a:xfrm>
          <a:ln w="19050">
            <a:solidFill>
              <a:srgbClr val="04617B"/>
            </a:solidFill>
          </a:ln>
        </p:spPr>
        <p:txBody>
          <a:bodyPr/>
          <a:lstStyle/>
          <a:p>
            <a:r>
              <a:rPr lang="en-US" sz="2000" dirty="0"/>
              <a:t>Note: If we have data on the frequency of spam messages, we can obtain a better estimate for p(s). (</a:t>
            </a:r>
            <a:r>
              <a:rPr lang="en-US" sz="2000" i="1" dirty="0"/>
              <a:t>See Exercise </a:t>
            </a:r>
            <a:r>
              <a:rPr lang="en-US" sz="2000" dirty="0">
                <a:latin typeface="Cambria Math" pitchFamily="18" charset="0"/>
                <a:ea typeface="Cambria Math" pitchFamily="18" charset="0"/>
              </a:rPr>
              <a:t>22</a:t>
            </a:r>
            <a:r>
              <a:rPr lang="en-US" sz="2000" dirty="0"/>
              <a:t>.)</a:t>
            </a:r>
          </a:p>
        </p:txBody>
      </p:sp>
      <p:sp>
        <p:nvSpPr>
          <p:cNvPr id="7" name="Content Placeholder 9"/>
          <p:cNvSpPr>
            <a:spLocks noGrp="1"/>
          </p:cNvSpPr>
          <p:nvPr>
            <p:ph idx="16"/>
          </p:nvPr>
        </p:nvSpPr>
        <p:spPr>
          <a:xfrm>
            <a:off x="4267200" y="5410200"/>
            <a:ext cx="4752000" cy="990600"/>
          </a:xfrm>
          <a:ln w="19050">
            <a:solidFill>
              <a:srgbClr val="04617B"/>
            </a:solidFill>
          </a:ln>
        </p:spPr>
        <p:txBody>
          <a:bodyPr/>
          <a:lstStyle/>
          <a:p>
            <a:r>
              <a:rPr lang="en-US" sz="2000" i="1" dirty="0"/>
              <a:t>r</a:t>
            </a:r>
            <a:r>
              <a:rPr lang="en-US" sz="2000" dirty="0"/>
              <a:t>(</a:t>
            </a:r>
            <a:r>
              <a:rPr lang="en-US" sz="2000" i="1" dirty="0"/>
              <a:t>w</a:t>
            </a:r>
            <a:r>
              <a:rPr lang="en-US" sz="2000" dirty="0"/>
              <a:t>) estimates the probability that the message is spam. We can class the message as spam if </a:t>
            </a:r>
            <a:r>
              <a:rPr lang="en-US" sz="2000" i="1" dirty="0"/>
              <a:t>r</a:t>
            </a:r>
            <a:r>
              <a:rPr lang="en-US" sz="2000" dirty="0"/>
              <a:t>(</a:t>
            </a:r>
            <a:r>
              <a:rPr lang="en-US" sz="2000" i="1" dirty="0"/>
              <a:t>w</a:t>
            </a:r>
            <a:r>
              <a:rPr lang="en-US" sz="2000" dirty="0"/>
              <a:t>) is above a threshold.</a:t>
            </a:r>
          </a:p>
        </p:txBody>
      </p:sp>
    </p:spTree>
    <p:extLst>
      <p:ext uri="{BB962C8B-B14F-4D97-AF65-F5344CB8AC3E}">
        <p14:creationId xmlns:p14="http://schemas.microsoft.com/office/powerpoint/2010/main" val="63252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r>
              <a:rPr lang="en-US" sz="1500" dirty="0"/>
              <a:t> 1</a:t>
            </a:r>
          </a:p>
        </p:txBody>
      </p:sp>
      <p:pic>
        <p:nvPicPr>
          <p:cNvPr id="11" name="Picture 2"/>
          <p:cNvPicPr>
            <a:picLocks noGrp="1" noChangeAspect="1" noChangeArrowheads="1"/>
          </p:cNvPicPr>
          <p:nvPr>
            <p:ph idx="1"/>
          </p:nvPr>
        </p:nvPicPr>
        <p:blipFill>
          <a:blip r:embed="rId2" cstate="print"/>
          <a:srcRect/>
          <a:stretch>
            <a:fillRect/>
          </a:stretch>
        </p:blipFill>
        <p:spPr bwMode="auto">
          <a:xfrm>
            <a:off x="333756" y="110836"/>
            <a:ext cx="1176449" cy="1176449"/>
          </a:xfrm>
          <a:prstGeom prst="rect">
            <a:avLst/>
          </a:prstGeom>
          <a:noFill/>
        </p:spPr>
      </p:pic>
      <p:pic>
        <p:nvPicPr>
          <p:cNvPr id="19458" name="Picture 3" descr="A portrait of Pierre-Simon Laplace."/>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7924800" y="170688"/>
            <a:ext cx="914400" cy="104851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a:spLocks noGrp="1"/>
          </p:cNvSpPr>
          <p:nvPr>
            <p:ph idx="14"/>
          </p:nvPr>
        </p:nvSpPr>
        <p:spPr>
          <a:xfrm>
            <a:off x="6720840" y="1188720"/>
            <a:ext cx="2194560" cy="640080"/>
          </a:xfrm>
        </p:spPr>
        <p:txBody>
          <a:bodyPr/>
          <a:lstStyle/>
          <a:p>
            <a:pPr algn="ctr"/>
            <a:r>
              <a:rPr lang="en-US" sz="1800" dirty="0"/>
              <a:t>Pierre-Simon Laplace (</a:t>
            </a:r>
            <a:r>
              <a:rPr lang="en-US" sz="1800" dirty="0">
                <a:ea typeface="Cambria Math" pitchFamily="18" charset="0"/>
              </a:rPr>
              <a:t>1749-1827</a:t>
            </a:r>
            <a:r>
              <a:rPr lang="en-US" sz="1800" dirty="0"/>
              <a:t>)</a:t>
            </a:r>
          </a:p>
        </p:txBody>
      </p:sp>
      <p:sp>
        <p:nvSpPr>
          <p:cNvPr id="10" name="Content Placeholder 5"/>
          <p:cNvSpPr>
            <a:spLocks noGrp="1"/>
          </p:cNvSpPr>
          <p:nvPr>
            <p:ph idx="15"/>
          </p:nvPr>
        </p:nvSpPr>
        <p:spPr>
          <a:xfrm>
            <a:off x="457200" y="1295400"/>
            <a:ext cx="8229600" cy="5029200"/>
          </a:xfrm>
        </p:spPr>
        <p:txBody>
          <a:bodyPr/>
          <a:lstStyle/>
          <a:p>
            <a:pPr>
              <a:spcBef>
                <a:spcPts val="800"/>
              </a:spcBef>
            </a:pPr>
            <a:r>
              <a:rPr lang="en-US" sz="2000" dirty="0"/>
              <a:t>We first study Pierre-Simon Laplace’s classical theory</a:t>
            </a:r>
            <a:br>
              <a:rPr lang="en-US" sz="2000" dirty="0"/>
            </a:br>
            <a:r>
              <a:rPr lang="en-US" sz="2000" dirty="0"/>
              <a:t>of probability, which he introduced in the </a:t>
            </a:r>
            <a:r>
              <a:rPr lang="en-US" sz="2000" dirty="0">
                <a:ea typeface="Cambria Math" pitchFamily="18" charset="0"/>
              </a:rPr>
              <a:t>18</a:t>
            </a:r>
            <a:r>
              <a:rPr lang="en-US" sz="2000" baseline="30000" dirty="0"/>
              <a:t>th</a:t>
            </a:r>
            <a:r>
              <a:rPr lang="en-US" sz="2000" dirty="0"/>
              <a:t> century, </a:t>
            </a:r>
            <a:br>
              <a:rPr lang="en-US" sz="2000" dirty="0"/>
            </a:br>
            <a:r>
              <a:rPr lang="en-US" sz="2000" dirty="0"/>
              <a:t>when he analyzed games of chance.</a:t>
            </a:r>
          </a:p>
          <a:p>
            <a:pPr>
              <a:spcBef>
                <a:spcPts val="800"/>
              </a:spcBef>
            </a:pPr>
            <a:r>
              <a:rPr lang="en-US" sz="2000" dirty="0"/>
              <a:t>We first define these key terms:</a:t>
            </a:r>
          </a:p>
          <a:p>
            <a:pPr lvl="1">
              <a:spcBef>
                <a:spcPts val="800"/>
              </a:spcBef>
            </a:pPr>
            <a:r>
              <a:rPr lang="en-US" sz="1800" dirty="0"/>
              <a:t>An </a:t>
            </a:r>
            <a:r>
              <a:rPr lang="en-US" sz="1800" i="1" dirty="0"/>
              <a:t>experiment </a:t>
            </a:r>
            <a:r>
              <a:rPr lang="en-US" sz="1800" dirty="0"/>
              <a:t>is a procedure that yields one of a given set of possible outcomes.</a:t>
            </a:r>
          </a:p>
          <a:p>
            <a:pPr lvl="1">
              <a:spcBef>
                <a:spcPts val="800"/>
              </a:spcBef>
            </a:pPr>
            <a:r>
              <a:rPr lang="en-US" sz="1800" dirty="0"/>
              <a:t>The </a:t>
            </a:r>
            <a:r>
              <a:rPr lang="en-US" sz="1800" i="1" dirty="0"/>
              <a:t>sample space </a:t>
            </a:r>
            <a:r>
              <a:rPr lang="en-US" sz="1800" dirty="0"/>
              <a:t>of the experiment is the set of possible outcomes.</a:t>
            </a:r>
          </a:p>
          <a:p>
            <a:pPr lvl="1">
              <a:spcBef>
                <a:spcPts val="800"/>
              </a:spcBef>
            </a:pPr>
            <a:r>
              <a:rPr lang="en-US" sz="1800" dirty="0"/>
              <a:t>An </a:t>
            </a:r>
            <a:r>
              <a:rPr lang="en-US" sz="1800" i="1" dirty="0"/>
              <a:t>event</a:t>
            </a:r>
            <a:r>
              <a:rPr lang="en-US" sz="1800" dirty="0"/>
              <a:t> is a subset of the sample space.</a:t>
            </a:r>
          </a:p>
          <a:p>
            <a:pPr>
              <a:spcBef>
                <a:spcPts val="800"/>
              </a:spcBef>
            </a:pPr>
            <a:r>
              <a:rPr lang="en-US" sz="2000" dirty="0"/>
              <a:t>Here is how Laplace defined the probability of an event:</a:t>
            </a:r>
          </a:p>
          <a:p>
            <a:pPr>
              <a:spcBef>
                <a:spcPts val="800"/>
              </a:spcBef>
            </a:pPr>
            <a:r>
              <a:rPr lang="en-US" sz="2000" b="1" dirty="0"/>
              <a:t>Definition</a:t>
            </a:r>
            <a:r>
              <a:rPr lang="en-US" sz="2000" dirty="0"/>
              <a:t>: If </a:t>
            </a:r>
            <a:r>
              <a:rPr lang="en-US" sz="2000" i="1" dirty="0"/>
              <a:t>S</a:t>
            </a:r>
            <a:r>
              <a:rPr lang="en-US" sz="2000" dirty="0"/>
              <a:t> is a finite sample space of equally likely outcomes, and </a:t>
            </a:r>
            <a:r>
              <a:rPr lang="en-US" sz="2000" i="1" dirty="0"/>
              <a:t>E</a:t>
            </a:r>
            <a:r>
              <a:rPr lang="en-US" sz="2000" dirty="0"/>
              <a:t> is an event, that is, a subset of </a:t>
            </a:r>
            <a:r>
              <a:rPr lang="en-US" sz="2000" i="1" dirty="0"/>
              <a:t>S</a:t>
            </a:r>
            <a:r>
              <a:rPr lang="en-US" sz="2000" dirty="0"/>
              <a:t>, then the </a:t>
            </a:r>
            <a:r>
              <a:rPr lang="en-US" sz="2000" i="1" dirty="0"/>
              <a:t>probability</a:t>
            </a:r>
            <a:r>
              <a:rPr lang="en-US" sz="2000" dirty="0"/>
              <a:t> of </a:t>
            </a:r>
            <a:r>
              <a:rPr lang="en-US" sz="2000" i="1" dirty="0"/>
              <a:t>E</a:t>
            </a:r>
            <a:r>
              <a:rPr lang="en-US" sz="2000" dirty="0"/>
              <a:t> is </a:t>
            </a:r>
            <a:r>
              <a:rPr lang="en-US" sz="2000" i="1" dirty="0"/>
              <a:t>p</a:t>
            </a:r>
            <a:r>
              <a:rPr lang="en-US" sz="2000" dirty="0"/>
              <a:t>(</a:t>
            </a:r>
            <a:r>
              <a:rPr lang="en-US" sz="2000" i="1" dirty="0"/>
              <a:t>E</a:t>
            </a:r>
            <a:r>
              <a:rPr lang="en-US" sz="2000" dirty="0"/>
              <a:t>)</a:t>
            </a:r>
            <a:r>
              <a:rPr lang="en-US" sz="2000" i="1" dirty="0"/>
              <a:t> = |E|/|S|.</a:t>
            </a:r>
          </a:p>
          <a:p>
            <a:pPr>
              <a:spcBef>
                <a:spcPts val="800"/>
              </a:spcBef>
            </a:pPr>
            <a:r>
              <a:rPr lang="en-US" sz="2000" dirty="0">
                <a:ea typeface="Cambria Math" pitchFamily="18" charset="0"/>
              </a:rPr>
              <a:t>For every event </a:t>
            </a:r>
            <a:r>
              <a:rPr lang="en-US" sz="2000" i="1" dirty="0">
                <a:ea typeface="Cambria Math" pitchFamily="18" charset="0"/>
              </a:rPr>
              <a:t>E</a:t>
            </a:r>
            <a:r>
              <a:rPr lang="en-US" sz="2000" dirty="0">
                <a:ea typeface="Cambria Math" pitchFamily="18" charset="0"/>
              </a:rPr>
              <a:t>, we have 0</a:t>
            </a:r>
            <a:r>
              <a:rPr lang="en-US" sz="2000" dirty="0"/>
              <a:t> </a:t>
            </a:r>
            <a:r>
              <a:rPr lang="en-US" sz="2000" dirty="0">
                <a:ea typeface="Cambria Math"/>
              </a:rPr>
              <a:t>≤</a:t>
            </a:r>
            <a:r>
              <a:rPr lang="en-US" sz="2000" dirty="0"/>
              <a:t> </a:t>
            </a:r>
            <a:r>
              <a:rPr lang="en-US" sz="2000" i="1" dirty="0"/>
              <a:t>p</a:t>
            </a:r>
            <a:r>
              <a:rPr lang="en-US" sz="2000" dirty="0"/>
              <a:t>(</a:t>
            </a:r>
            <a:r>
              <a:rPr lang="en-US" sz="2000" i="1" dirty="0"/>
              <a:t>E</a:t>
            </a:r>
            <a:r>
              <a:rPr lang="en-US" sz="2000" dirty="0"/>
              <a:t>)  </a:t>
            </a:r>
            <a:r>
              <a:rPr lang="en-US" sz="2000" dirty="0">
                <a:ea typeface="Cambria Math"/>
              </a:rPr>
              <a:t>≤</a:t>
            </a:r>
            <a:r>
              <a:rPr lang="en-US" sz="2000" dirty="0"/>
              <a:t> </a:t>
            </a:r>
            <a:r>
              <a:rPr lang="en-US" sz="2000" dirty="0">
                <a:ea typeface="Cambria Math" pitchFamily="18" charset="0"/>
              </a:rPr>
              <a:t>1. This follows directly from the definition </a:t>
            </a:r>
            <a:r>
              <a:rPr lang="en-US" sz="2000" dirty="0"/>
              <a:t>because </a:t>
            </a:r>
            <a:r>
              <a:rPr lang="en-US" sz="2000" dirty="0">
                <a:ea typeface="Cambria Math" pitchFamily="18" charset="0"/>
              </a:rPr>
              <a:t>0</a:t>
            </a:r>
            <a:r>
              <a:rPr lang="en-US" sz="2000" dirty="0"/>
              <a:t> </a:t>
            </a:r>
            <a:r>
              <a:rPr lang="en-US" sz="2000" dirty="0">
                <a:ea typeface="Cambria Math"/>
              </a:rPr>
              <a:t>≤</a:t>
            </a:r>
            <a:r>
              <a:rPr lang="en-US" sz="2000" dirty="0"/>
              <a:t> </a:t>
            </a:r>
            <a:r>
              <a:rPr lang="en-US" sz="2000" i="1" dirty="0"/>
              <a:t>p</a:t>
            </a:r>
            <a:r>
              <a:rPr lang="en-US" sz="2000" dirty="0"/>
              <a:t>(</a:t>
            </a:r>
            <a:r>
              <a:rPr lang="en-US" sz="2000" i="1" dirty="0"/>
              <a:t>E</a:t>
            </a:r>
            <a:r>
              <a:rPr lang="en-US" sz="2000" dirty="0"/>
              <a:t>) </a:t>
            </a:r>
            <a:r>
              <a:rPr lang="en-US" sz="2000" dirty="0">
                <a:ea typeface="Cambria Math"/>
              </a:rPr>
              <a:t>=</a:t>
            </a:r>
            <a:r>
              <a:rPr lang="en-US" sz="2000" dirty="0"/>
              <a:t> |</a:t>
            </a:r>
            <a:r>
              <a:rPr lang="en-US" sz="2000" i="1" dirty="0"/>
              <a:t>E</a:t>
            </a:r>
            <a:r>
              <a:rPr lang="en-US" sz="2000" dirty="0"/>
              <a:t>|/|</a:t>
            </a:r>
            <a:r>
              <a:rPr lang="en-US" sz="2000" i="1" dirty="0"/>
              <a:t>S</a:t>
            </a:r>
            <a:r>
              <a:rPr lang="en-US" sz="2000" dirty="0"/>
              <a:t>| </a:t>
            </a:r>
            <a:r>
              <a:rPr lang="en-US" sz="2000" dirty="0">
                <a:ea typeface="Cambria Math"/>
              </a:rPr>
              <a:t>≤ </a:t>
            </a:r>
            <a:r>
              <a:rPr lang="en-US" sz="2000" dirty="0"/>
              <a:t>|</a:t>
            </a:r>
            <a:r>
              <a:rPr lang="en-US" sz="2000" i="1" dirty="0"/>
              <a:t>S</a:t>
            </a:r>
            <a:r>
              <a:rPr lang="en-US" sz="2000" dirty="0"/>
              <a:t>|/|</a:t>
            </a:r>
            <a:r>
              <a:rPr lang="en-US" sz="2000" i="1" dirty="0"/>
              <a:t>S</a:t>
            </a:r>
            <a:r>
              <a:rPr lang="en-US" sz="2000" dirty="0"/>
              <a:t>| </a:t>
            </a:r>
            <a:r>
              <a:rPr lang="en-US" sz="2000" dirty="0">
                <a:ea typeface="Cambria Math"/>
              </a:rPr>
              <a:t>≤</a:t>
            </a:r>
            <a:r>
              <a:rPr lang="en-US" sz="2000" dirty="0"/>
              <a:t> </a:t>
            </a:r>
            <a:r>
              <a:rPr lang="en-US" sz="2000" dirty="0">
                <a:ea typeface="Cambria Math" pitchFamily="18" charset="0"/>
              </a:rPr>
              <a:t>1, since 0 </a:t>
            </a:r>
            <a:r>
              <a:rPr lang="en-US" sz="2000" dirty="0">
                <a:ea typeface="Cambria Math"/>
              </a:rPr>
              <a:t>≤ </a:t>
            </a:r>
            <a:r>
              <a:rPr lang="en-US" sz="2000" dirty="0"/>
              <a:t>|</a:t>
            </a:r>
            <a:r>
              <a:rPr lang="en-US" sz="2000" i="1" dirty="0"/>
              <a:t>E</a:t>
            </a:r>
            <a:r>
              <a:rPr lang="en-US" sz="2000" dirty="0"/>
              <a:t>| </a:t>
            </a:r>
            <a:r>
              <a:rPr lang="en-US" sz="2000" dirty="0">
                <a:ea typeface="Cambria Math"/>
              </a:rPr>
              <a:t>≤</a:t>
            </a:r>
            <a:r>
              <a:rPr lang="en-US" sz="2000" dirty="0"/>
              <a:t> |</a:t>
            </a:r>
            <a:r>
              <a:rPr lang="en-US" sz="2000" i="1" dirty="0"/>
              <a:t>S</a:t>
            </a:r>
            <a:r>
              <a:rPr lang="en-US" sz="2000" dirty="0"/>
              <a:t>|.</a:t>
            </a:r>
          </a:p>
        </p:txBody>
      </p:sp>
    </p:spTree>
    <p:extLst>
      <p:ext uri="{BB962C8B-B14F-4D97-AF65-F5344CB8AC3E}">
        <p14:creationId xmlns:p14="http://schemas.microsoft.com/office/powerpoint/2010/main" val="649310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a:t>
            </a:r>
            <a:r>
              <a:rPr lang="en-IN" sz="1500" dirty="0"/>
              <a:t> 3</a:t>
            </a:r>
          </a:p>
        </p:txBody>
      </p:sp>
      <p:sp>
        <p:nvSpPr>
          <p:cNvPr id="3" name="Content Placeholder 2"/>
          <p:cNvSpPr>
            <a:spLocks noGrp="1"/>
          </p:cNvSpPr>
          <p:nvPr>
            <p:ph idx="1"/>
          </p:nvPr>
        </p:nvSpPr>
        <p:spPr>
          <a:xfrm>
            <a:off x="457200" y="1295400"/>
            <a:ext cx="8229600" cy="3124200"/>
          </a:xfrm>
        </p:spPr>
        <p:txBody>
          <a:bodyPr/>
          <a:lstStyle/>
          <a:p>
            <a:r>
              <a:rPr lang="en-US" sz="2600" b="1" dirty="0"/>
              <a:t>Example</a:t>
            </a:r>
            <a:r>
              <a:rPr lang="en-US" sz="2600" dirty="0"/>
              <a:t>: We find that the word “Rolex” occurs in 250 out of 2000 spam messages and occurs in 5 out of 1000 non-spam messages. Estimate the probability that an incoming message is spam. Suppose our threshold for rejecting the email is </a:t>
            </a:r>
            <a:r>
              <a:rPr lang="en-US" sz="2600" dirty="0">
                <a:ea typeface="Cambria Math" pitchFamily="18" charset="0"/>
              </a:rPr>
              <a:t>0</a:t>
            </a:r>
            <a:r>
              <a:rPr lang="en-US" sz="2600" dirty="0"/>
              <a:t>.</a:t>
            </a:r>
            <a:r>
              <a:rPr lang="en-US" sz="2600" dirty="0">
                <a:ea typeface="Cambria Math" pitchFamily="18" charset="0"/>
              </a:rPr>
              <a:t>9</a:t>
            </a:r>
            <a:r>
              <a:rPr lang="en-US" sz="2600" dirty="0"/>
              <a:t>.</a:t>
            </a:r>
          </a:p>
          <a:p>
            <a:r>
              <a:rPr lang="en-US" sz="2600" b="1" dirty="0"/>
              <a:t>Solution</a:t>
            </a:r>
            <a:r>
              <a:rPr lang="en-US" sz="2600" dirty="0"/>
              <a:t>: </a:t>
            </a:r>
            <a:r>
              <a:rPr lang="en-US" sz="2600" i="1" dirty="0"/>
              <a:t>p</a:t>
            </a:r>
            <a:r>
              <a:rPr lang="en-US" sz="2600" dirty="0"/>
              <a:t>(</a:t>
            </a:r>
            <a:r>
              <a:rPr lang="en-US" sz="2600" i="1" dirty="0"/>
              <a:t>Rolex</a:t>
            </a:r>
            <a:r>
              <a:rPr lang="en-US" sz="2600" dirty="0"/>
              <a:t>) = 250/2000 =.0125 and</a:t>
            </a:r>
            <a:br>
              <a:rPr lang="en-US" sz="2600" dirty="0"/>
            </a:br>
            <a:r>
              <a:rPr lang="en-US" sz="2600" i="1" dirty="0"/>
              <a:t>q</a:t>
            </a:r>
            <a:r>
              <a:rPr lang="en-US" sz="2600" dirty="0"/>
              <a:t>(</a:t>
            </a:r>
            <a:r>
              <a:rPr lang="en-US" sz="2600" i="1" dirty="0"/>
              <a:t>Rolex</a:t>
            </a:r>
            <a:r>
              <a:rPr lang="en-US" sz="2600" dirty="0"/>
              <a:t>) = 5/1000 = 0.005.</a:t>
            </a:r>
          </a:p>
        </p:txBody>
      </p:sp>
      <p:graphicFrame>
        <p:nvGraphicFramePr>
          <p:cNvPr id="7" name="Object 3"/>
          <p:cNvGraphicFramePr>
            <a:graphicFrameLocks noChangeAspect="1"/>
          </p:cNvGraphicFramePr>
          <p:nvPr>
            <p:extLst>
              <p:ext uri="{D42A27DB-BD31-4B8C-83A1-F6EECF244321}">
                <p14:modId xmlns:p14="http://schemas.microsoft.com/office/powerpoint/2010/main" val="650682595"/>
              </p:ext>
            </p:extLst>
          </p:nvPr>
        </p:nvGraphicFramePr>
        <p:xfrm>
          <a:off x="463549" y="4419600"/>
          <a:ext cx="7842251" cy="820738"/>
        </p:xfrm>
        <a:graphic>
          <a:graphicData uri="http://schemas.openxmlformats.org/presentationml/2006/ole">
            <mc:AlternateContent xmlns:mc="http://schemas.openxmlformats.org/markup-compatibility/2006">
              <mc:Choice xmlns:v="urn:schemas-microsoft-com:vml" Requires="v">
                <p:oleObj spid="_x0000_s23661" name="Equation" r:id="rId3" imgW="4356000" imgH="457200" progId="Equation.DSMT4">
                  <p:embed/>
                </p:oleObj>
              </mc:Choice>
              <mc:Fallback>
                <p:oleObj name="Equation" r:id="rId3" imgW="4356000" imgH="457200" progId="Equation.DSMT4">
                  <p:embed/>
                  <p:pic>
                    <p:nvPicPr>
                      <p:cNvPr id="13" name="Object 7"/>
                      <p:cNvPicPr/>
                      <p:nvPr/>
                    </p:nvPicPr>
                    <p:blipFill>
                      <a:blip r:embed="rId4"/>
                      <a:stretch>
                        <a:fillRect/>
                      </a:stretch>
                    </p:blipFill>
                    <p:spPr>
                      <a:xfrm>
                        <a:off x="463549" y="4419600"/>
                        <a:ext cx="7842251" cy="820738"/>
                      </a:xfrm>
                      <a:prstGeom prst="rect">
                        <a:avLst/>
                      </a:prstGeom>
                    </p:spPr>
                  </p:pic>
                </p:oleObj>
              </mc:Fallback>
            </mc:AlternateContent>
          </a:graphicData>
        </a:graphic>
      </p:graphicFrame>
      <p:sp>
        <p:nvSpPr>
          <p:cNvPr id="4" name="Content Placeholder 4"/>
          <p:cNvSpPr>
            <a:spLocks noGrp="1"/>
          </p:cNvSpPr>
          <p:nvPr>
            <p:ph idx="13"/>
          </p:nvPr>
        </p:nvSpPr>
        <p:spPr>
          <a:xfrm>
            <a:off x="1828800" y="5715000"/>
            <a:ext cx="3810000" cy="685800"/>
          </a:xfrm>
          <a:ln w="19050">
            <a:solidFill>
              <a:srgbClr val="04617B"/>
            </a:solidFill>
          </a:ln>
        </p:spPr>
        <p:txBody>
          <a:bodyPr/>
          <a:lstStyle/>
          <a:p>
            <a:r>
              <a:rPr lang="en-US" sz="2000" dirty="0"/>
              <a:t>We class the message as spam and reject the email!</a:t>
            </a:r>
          </a:p>
        </p:txBody>
      </p:sp>
    </p:spTree>
    <p:extLst>
      <p:ext uri="{BB962C8B-B14F-4D97-AF65-F5344CB8AC3E}">
        <p14:creationId xmlns:p14="http://schemas.microsoft.com/office/powerpoint/2010/main" val="4189758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 using Multiple Words</a:t>
            </a:r>
            <a:r>
              <a:rPr lang="en-IN" sz="1500" dirty="0"/>
              <a:t> 1</a:t>
            </a:r>
          </a:p>
        </p:txBody>
      </p:sp>
      <p:sp>
        <p:nvSpPr>
          <p:cNvPr id="3" name="Content Placeholder 2"/>
          <p:cNvSpPr>
            <a:spLocks noGrp="1"/>
          </p:cNvSpPr>
          <p:nvPr>
            <p:ph idx="1"/>
          </p:nvPr>
        </p:nvSpPr>
        <p:spPr>
          <a:xfrm>
            <a:off x="457200" y="1295400"/>
            <a:ext cx="8229600" cy="3420000"/>
          </a:xfrm>
        </p:spPr>
        <p:txBody>
          <a:bodyPr/>
          <a:lstStyle/>
          <a:p>
            <a:pPr>
              <a:spcBef>
                <a:spcPts val="600"/>
              </a:spcBef>
            </a:pPr>
            <a:r>
              <a:rPr lang="en-US" sz="2800" dirty="0"/>
              <a:t>Accuracy can be improved by considering more than one word as evidence.</a:t>
            </a:r>
          </a:p>
          <a:p>
            <a:pPr>
              <a:spcBef>
                <a:spcPts val="600"/>
              </a:spcBef>
            </a:pPr>
            <a:r>
              <a:rPr lang="en-US" sz="2800" dirty="0"/>
              <a:t>Consider the case where </a:t>
            </a:r>
            <a:r>
              <a:rPr lang="en-US" sz="2800" i="1" dirty="0"/>
              <a:t>E</a:t>
            </a:r>
            <a:r>
              <a:rPr lang="en-US" sz="2800" baseline="-25000" dirty="0">
                <a:ea typeface="Cambria Math" pitchFamily="18" charset="0"/>
              </a:rPr>
              <a:t>1</a:t>
            </a:r>
            <a:r>
              <a:rPr lang="en-US" sz="2800" dirty="0"/>
              <a:t> and </a:t>
            </a:r>
            <a:r>
              <a:rPr lang="en-US" sz="2800" i="1" dirty="0"/>
              <a:t>E</a:t>
            </a:r>
            <a:r>
              <a:rPr lang="en-US" sz="2800" baseline="-25000" dirty="0">
                <a:ea typeface="Cambria Math" pitchFamily="18" charset="0"/>
              </a:rPr>
              <a:t>2</a:t>
            </a:r>
            <a:r>
              <a:rPr lang="en-US" sz="2800" dirty="0"/>
              <a:t> denote the events that the message contains the words </a:t>
            </a:r>
            <a:r>
              <a:rPr lang="en-US" sz="2800" i="1" dirty="0"/>
              <a:t>w</a:t>
            </a:r>
            <a:r>
              <a:rPr lang="en-US" sz="2800" baseline="-25000" dirty="0">
                <a:ea typeface="Cambria Math" pitchFamily="18" charset="0"/>
              </a:rPr>
              <a:t>1</a:t>
            </a:r>
            <a:r>
              <a:rPr lang="en-US" sz="2800" dirty="0"/>
              <a:t> and </a:t>
            </a:r>
            <a:r>
              <a:rPr lang="en-US" sz="2800" i="1" dirty="0"/>
              <a:t>w</a:t>
            </a:r>
            <a:r>
              <a:rPr lang="en-US" sz="2800" baseline="-25000" dirty="0">
                <a:ea typeface="Cambria Math" pitchFamily="18" charset="0"/>
              </a:rPr>
              <a:t>2</a:t>
            </a:r>
            <a:r>
              <a:rPr lang="en-US" sz="2800" dirty="0"/>
              <a:t> respectively.</a:t>
            </a:r>
          </a:p>
          <a:p>
            <a:pPr>
              <a:spcBef>
                <a:spcPts val="600"/>
              </a:spcBef>
            </a:pPr>
            <a:r>
              <a:rPr lang="en-US" sz="2800" dirty="0"/>
              <a:t>We make the simplifying assumption that the events are independent. And again we assume that </a:t>
            </a:r>
            <a:r>
              <a:rPr lang="en-US" sz="2800" i="1" dirty="0"/>
              <a:t>p</a:t>
            </a:r>
            <a:r>
              <a:rPr lang="en-US" sz="2800" dirty="0"/>
              <a:t>(</a:t>
            </a:r>
            <a:r>
              <a:rPr lang="en-US" sz="2800" i="1" dirty="0"/>
              <a:t>S</a:t>
            </a:r>
            <a:r>
              <a:rPr lang="en-US" sz="2800" dirty="0"/>
              <a:t>) = ½.</a:t>
            </a:r>
            <a:endParaRPr lang="en-IN" sz="2800" dirty="0"/>
          </a:p>
        </p:txBody>
      </p:sp>
      <p:graphicFrame>
        <p:nvGraphicFramePr>
          <p:cNvPr id="6" name="Object 3"/>
          <p:cNvGraphicFramePr>
            <a:graphicFrameLocks noChangeAspect="1"/>
          </p:cNvGraphicFramePr>
          <p:nvPr>
            <p:extLst>
              <p:ext uri="{D42A27DB-BD31-4B8C-83A1-F6EECF244321}">
                <p14:modId xmlns:p14="http://schemas.microsoft.com/office/powerpoint/2010/main" val="2787574514"/>
              </p:ext>
            </p:extLst>
          </p:nvPr>
        </p:nvGraphicFramePr>
        <p:xfrm>
          <a:off x="1292225" y="4734791"/>
          <a:ext cx="6219825" cy="1824037"/>
        </p:xfrm>
        <a:graphic>
          <a:graphicData uri="http://schemas.openxmlformats.org/presentationml/2006/ole">
            <mc:AlternateContent xmlns:mc="http://schemas.openxmlformats.org/markup-compatibility/2006">
              <mc:Choice xmlns:v="urn:schemas-microsoft-com:vml" Requires="v">
                <p:oleObj spid="_x0000_s24682" name="Equation" r:id="rId3" imgW="3454200" imgH="1015920" progId="Equation.DSMT4">
                  <p:embed/>
                </p:oleObj>
              </mc:Choice>
              <mc:Fallback>
                <p:oleObj name="Equation" r:id="rId3" imgW="3454200" imgH="1015920" progId="Equation.DSMT4">
                  <p:embed/>
                  <p:pic>
                    <p:nvPicPr>
                      <p:cNvPr id="7" name="Object 3"/>
                      <p:cNvPicPr/>
                      <p:nvPr/>
                    </p:nvPicPr>
                    <p:blipFill>
                      <a:blip r:embed="rId4"/>
                      <a:stretch>
                        <a:fillRect/>
                      </a:stretch>
                    </p:blipFill>
                    <p:spPr>
                      <a:xfrm>
                        <a:off x="1292225" y="4734791"/>
                        <a:ext cx="6219825" cy="1824037"/>
                      </a:xfrm>
                      <a:prstGeom prst="rect">
                        <a:avLst/>
                      </a:prstGeom>
                    </p:spPr>
                  </p:pic>
                </p:oleObj>
              </mc:Fallback>
            </mc:AlternateContent>
          </a:graphicData>
        </a:graphic>
      </p:graphicFrame>
    </p:spTree>
    <p:extLst>
      <p:ext uri="{BB962C8B-B14F-4D97-AF65-F5344CB8AC3E}">
        <p14:creationId xmlns:p14="http://schemas.microsoft.com/office/powerpoint/2010/main" val="2602912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 using Multiple Words</a:t>
            </a:r>
            <a:r>
              <a:rPr lang="en-IN" sz="1500" dirty="0"/>
              <a:t> 2</a:t>
            </a:r>
          </a:p>
        </p:txBody>
      </p:sp>
      <p:sp>
        <p:nvSpPr>
          <p:cNvPr id="3" name="Content Placeholder 2"/>
          <p:cNvSpPr>
            <a:spLocks noGrp="1"/>
          </p:cNvSpPr>
          <p:nvPr>
            <p:ph idx="1"/>
          </p:nvPr>
        </p:nvSpPr>
        <p:spPr>
          <a:xfrm>
            <a:off x="457200" y="1295400"/>
            <a:ext cx="8316000" cy="2514600"/>
          </a:xfrm>
        </p:spPr>
        <p:txBody>
          <a:bodyPr/>
          <a:lstStyle/>
          <a:p>
            <a:pPr>
              <a:spcBef>
                <a:spcPts val="300"/>
              </a:spcBef>
            </a:pPr>
            <a:r>
              <a:rPr lang="en-US" sz="2400" b="1" dirty="0"/>
              <a:t>Example</a:t>
            </a:r>
            <a:r>
              <a:rPr lang="en-US" sz="2400" dirty="0"/>
              <a:t>: We have </a:t>
            </a:r>
            <a:r>
              <a:rPr lang="en-US" sz="2400" dirty="0">
                <a:ea typeface="Cambria Math" pitchFamily="18" charset="0"/>
              </a:rPr>
              <a:t>2000</a:t>
            </a:r>
            <a:r>
              <a:rPr lang="en-US" sz="2400" dirty="0"/>
              <a:t> spam messages and </a:t>
            </a:r>
            <a:r>
              <a:rPr lang="en-US" sz="2400" dirty="0">
                <a:ea typeface="Cambria Math" pitchFamily="18" charset="0"/>
              </a:rPr>
              <a:t>1000 </a:t>
            </a:r>
            <a:r>
              <a:rPr lang="en-US" sz="2400" dirty="0"/>
              <a:t>non-spam messages. The word “stock” occurs </a:t>
            </a:r>
            <a:r>
              <a:rPr lang="en-US" sz="2400" dirty="0">
                <a:ea typeface="Cambria Math" pitchFamily="18" charset="0"/>
              </a:rPr>
              <a:t>400 </a:t>
            </a:r>
            <a:r>
              <a:rPr lang="en-US" sz="2400" dirty="0"/>
              <a:t>times in the spam messages and </a:t>
            </a:r>
            <a:r>
              <a:rPr lang="en-US" sz="2400" dirty="0">
                <a:ea typeface="Cambria Math" pitchFamily="18" charset="0"/>
              </a:rPr>
              <a:t>60</a:t>
            </a:r>
            <a:r>
              <a:rPr lang="en-US" sz="2400" dirty="0"/>
              <a:t> times in the non-spam. The word “undervalued” occurs in </a:t>
            </a:r>
            <a:r>
              <a:rPr lang="en-US" sz="2400" dirty="0">
                <a:ea typeface="Cambria Math" pitchFamily="18" charset="0"/>
              </a:rPr>
              <a:t>200 </a:t>
            </a:r>
            <a:r>
              <a:rPr lang="en-US" sz="2400" dirty="0"/>
              <a:t>spam messages and </a:t>
            </a:r>
            <a:r>
              <a:rPr lang="en-US" sz="2400" dirty="0">
                <a:ea typeface="Cambria Math" pitchFamily="18" charset="0"/>
              </a:rPr>
              <a:t>25</a:t>
            </a:r>
            <a:r>
              <a:rPr lang="en-US" sz="2400" dirty="0"/>
              <a:t> non-spam.</a:t>
            </a:r>
          </a:p>
          <a:p>
            <a:pPr>
              <a:spcBef>
                <a:spcPts val="300"/>
              </a:spcBef>
            </a:pPr>
            <a:r>
              <a:rPr lang="en-US" sz="2400" b="1" dirty="0"/>
              <a:t>Solution</a:t>
            </a:r>
            <a:r>
              <a:rPr lang="en-US" sz="2400" dirty="0"/>
              <a:t>:  </a:t>
            </a:r>
            <a:r>
              <a:rPr lang="en-US" sz="2400" i="1" dirty="0"/>
              <a:t>p</a:t>
            </a:r>
            <a:r>
              <a:rPr lang="en-US" sz="2400" dirty="0"/>
              <a:t>(</a:t>
            </a:r>
            <a:r>
              <a:rPr lang="en-US" sz="2400" i="1" dirty="0"/>
              <a:t>stock</a:t>
            </a:r>
            <a:r>
              <a:rPr lang="en-US" sz="2400" dirty="0"/>
              <a:t>)  = </a:t>
            </a:r>
            <a:r>
              <a:rPr lang="en-US" sz="2400" dirty="0">
                <a:ea typeface="Cambria Math" pitchFamily="18" charset="0"/>
              </a:rPr>
              <a:t>400</a:t>
            </a:r>
            <a:r>
              <a:rPr lang="en-US" sz="2400" dirty="0"/>
              <a:t>/</a:t>
            </a:r>
            <a:r>
              <a:rPr lang="en-US" sz="2400" dirty="0">
                <a:ea typeface="Cambria Math" pitchFamily="18" charset="0"/>
              </a:rPr>
              <a:t>2000</a:t>
            </a:r>
            <a:r>
              <a:rPr lang="en-US" sz="2400" dirty="0"/>
              <a:t> = .</a:t>
            </a:r>
            <a:r>
              <a:rPr lang="en-US" sz="2400" dirty="0">
                <a:ea typeface="Cambria Math" pitchFamily="18" charset="0"/>
              </a:rPr>
              <a:t>2</a:t>
            </a:r>
            <a:r>
              <a:rPr lang="en-US" sz="2400" dirty="0"/>
              <a:t>, </a:t>
            </a:r>
            <a:r>
              <a:rPr lang="en-US" sz="2400" i="1" dirty="0"/>
              <a:t>q</a:t>
            </a:r>
            <a:r>
              <a:rPr lang="en-US" sz="2400" dirty="0"/>
              <a:t>(</a:t>
            </a:r>
            <a:r>
              <a:rPr lang="en-US" sz="2400" i="1" dirty="0"/>
              <a:t>stock</a:t>
            </a:r>
            <a:r>
              <a:rPr lang="en-US" sz="2400" dirty="0"/>
              <a:t>) = </a:t>
            </a:r>
            <a:r>
              <a:rPr lang="en-US" sz="2400" dirty="0">
                <a:ea typeface="Cambria Math" pitchFamily="18" charset="0"/>
              </a:rPr>
              <a:t>60</a:t>
            </a:r>
            <a:r>
              <a:rPr lang="en-US" sz="2400" dirty="0"/>
              <a:t>/</a:t>
            </a:r>
            <a:r>
              <a:rPr lang="en-US" sz="2400" dirty="0">
                <a:ea typeface="Cambria Math" pitchFamily="18" charset="0"/>
              </a:rPr>
              <a:t>1000</a:t>
            </a:r>
            <a:r>
              <a:rPr lang="en-US" sz="2400" dirty="0"/>
              <a:t>=.</a:t>
            </a:r>
            <a:r>
              <a:rPr lang="en-US" sz="2400" dirty="0">
                <a:ea typeface="Cambria Math" pitchFamily="18" charset="0"/>
              </a:rPr>
              <a:t>06</a:t>
            </a:r>
            <a:r>
              <a:rPr lang="en-US" sz="2400" dirty="0"/>
              <a:t>, </a:t>
            </a:r>
          </a:p>
          <a:p>
            <a:pPr>
              <a:spcBef>
                <a:spcPts val="300"/>
              </a:spcBef>
            </a:pPr>
            <a:r>
              <a:rPr lang="en-US" sz="2400" i="1" dirty="0"/>
              <a:t>p</a:t>
            </a:r>
            <a:r>
              <a:rPr lang="en-US" sz="2400" dirty="0"/>
              <a:t>(</a:t>
            </a:r>
            <a:r>
              <a:rPr lang="en-US" sz="2400" i="1" dirty="0"/>
              <a:t>undervalued</a:t>
            </a:r>
            <a:r>
              <a:rPr lang="en-US" sz="2400" dirty="0"/>
              <a:t>) = </a:t>
            </a:r>
            <a:r>
              <a:rPr lang="en-US" sz="2400" dirty="0">
                <a:ea typeface="Cambria Math" pitchFamily="18" charset="0"/>
              </a:rPr>
              <a:t>200</a:t>
            </a:r>
            <a:r>
              <a:rPr lang="en-US" sz="2400" dirty="0"/>
              <a:t>/</a:t>
            </a:r>
            <a:r>
              <a:rPr lang="en-US" sz="2400" dirty="0">
                <a:ea typeface="Cambria Math" pitchFamily="18" charset="0"/>
              </a:rPr>
              <a:t>2000</a:t>
            </a:r>
            <a:r>
              <a:rPr lang="en-US" sz="2400" dirty="0"/>
              <a:t> = .</a:t>
            </a:r>
            <a:r>
              <a:rPr lang="en-US" sz="2400" dirty="0">
                <a:ea typeface="Cambria Math" pitchFamily="18" charset="0"/>
              </a:rPr>
              <a:t>1, </a:t>
            </a:r>
            <a:r>
              <a:rPr lang="en-US" sz="2400" i="1" dirty="0"/>
              <a:t>q</a:t>
            </a:r>
            <a:r>
              <a:rPr lang="en-US" sz="2400" dirty="0"/>
              <a:t>(</a:t>
            </a:r>
            <a:r>
              <a:rPr lang="en-US" sz="2400" i="1" dirty="0"/>
              <a:t>undervalued</a:t>
            </a:r>
            <a:r>
              <a:rPr lang="en-US" sz="2400" dirty="0"/>
              <a:t>) = </a:t>
            </a:r>
            <a:r>
              <a:rPr lang="en-US" sz="2400" dirty="0">
                <a:ea typeface="Cambria Math" pitchFamily="18" charset="0"/>
              </a:rPr>
              <a:t>25</a:t>
            </a:r>
            <a:r>
              <a:rPr lang="en-US" sz="2400" dirty="0"/>
              <a:t>/</a:t>
            </a:r>
            <a:r>
              <a:rPr lang="en-US" sz="2400" dirty="0">
                <a:ea typeface="Cambria Math" pitchFamily="18" charset="0"/>
              </a:rPr>
              <a:t>1000</a:t>
            </a:r>
            <a:r>
              <a:rPr lang="en-US" sz="2400" dirty="0"/>
              <a:t> = .</a:t>
            </a:r>
            <a:r>
              <a:rPr lang="en-US" sz="2400" dirty="0">
                <a:ea typeface="Cambria Math" pitchFamily="18" charset="0"/>
              </a:rPr>
              <a:t>025</a:t>
            </a:r>
            <a:endParaRPr lang="en-US" sz="2400" dirty="0"/>
          </a:p>
        </p:txBody>
      </p:sp>
      <p:graphicFrame>
        <p:nvGraphicFramePr>
          <p:cNvPr id="7" name="Object 3"/>
          <p:cNvGraphicFramePr>
            <a:graphicFrameLocks noChangeAspect="1"/>
          </p:cNvGraphicFramePr>
          <p:nvPr>
            <p:extLst>
              <p:ext uri="{D42A27DB-BD31-4B8C-83A1-F6EECF244321}">
                <p14:modId xmlns:p14="http://schemas.microsoft.com/office/powerpoint/2010/main" val="117752396"/>
              </p:ext>
            </p:extLst>
          </p:nvPr>
        </p:nvGraphicFramePr>
        <p:xfrm>
          <a:off x="295275" y="3952875"/>
          <a:ext cx="8620125" cy="1685925"/>
        </p:xfrm>
        <a:graphic>
          <a:graphicData uri="http://schemas.openxmlformats.org/presentationml/2006/ole">
            <mc:AlternateContent xmlns:mc="http://schemas.openxmlformats.org/markup-compatibility/2006">
              <mc:Choice xmlns:v="urn:schemas-microsoft-com:vml" Requires="v">
                <p:oleObj spid="_x0000_s25703" name="Equation" r:id="rId3" imgW="4787640" imgH="939600" progId="Equation.DSMT4">
                  <p:embed/>
                </p:oleObj>
              </mc:Choice>
              <mc:Fallback>
                <p:oleObj name="Equation" r:id="rId3" imgW="4787640" imgH="939600" progId="Equation.DSMT4">
                  <p:embed/>
                  <p:pic>
                    <p:nvPicPr>
                      <p:cNvPr id="7" name="Object 3"/>
                      <p:cNvPicPr/>
                      <p:nvPr/>
                    </p:nvPicPr>
                    <p:blipFill>
                      <a:blip r:embed="rId4"/>
                      <a:stretch>
                        <a:fillRect/>
                      </a:stretch>
                    </p:blipFill>
                    <p:spPr>
                      <a:xfrm>
                        <a:off x="295275" y="3952875"/>
                        <a:ext cx="8620125" cy="1685925"/>
                      </a:xfrm>
                      <a:prstGeom prst="rect">
                        <a:avLst/>
                      </a:prstGeom>
                    </p:spPr>
                  </p:pic>
                </p:oleObj>
              </mc:Fallback>
            </mc:AlternateContent>
          </a:graphicData>
        </a:graphic>
      </p:graphicFrame>
      <p:sp>
        <p:nvSpPr>
          <p:cNvPr id="4" name="Content Placeholder 4"/>
          <p:cNvSpPr>
            <a:spLocks noGrp="1"/>
          </p:cNvSpPr>
          <p:nvPr>
            <p:ph idx="13"/>
          </p:nvPr>
        </p:nvSpPr>
        <p:spPr>
          <a:xfrm>
            <a:off x="457200" y="5943600"/>
            <a:ext cx="6944400" cy="381000"/>
          </a:xfrm>
          <a:ln w="19050">
            <a:solidFill>
              <a:srgbClr val="04617B"/>
            </a:solidFill>
          </a:ln>
        </p:spPr>
        <p:txBody>
          <a:bodyPr/>
          <a:lstStyle/>
          <a:p>
            <a:r>
              <a:rPr lang="en-IN" sz="2000" dirty="0"/>
              <a:t>If our threshold is .9, we class the message as spam and reject it. </a:t>
            </a:r>
          </a:p>
        </p:txBody>
      </p:sp>
    </p:spTree>
    <p:extLst>
      <p:ext uri="{BB962C8B-B14F-4D97-AF65-F5344CB8AC3E}">
        <p14:creationId xmlns:p14="http://schemas.microsoft.com/office/powerpoint/2010/main" val="260834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Filters using Multiple Words</a:t>
            </a:r>
            <a:r>
              <a:rPr lang="en-IN" sz="1500" dirty="0"/>
              <a:t> 3</a:t>
            </a:r>
          </a:p>
        </p:txBody>
      </p:sp>
      <p:sp>
        <p:nvSpPr>
          <p:cNvPr id="3" name="Content Placeholder 2"/>
          <p:cNvSpPr>
            <a:spLocks noGrp="1"/>
          </p:cNvSpPr>
          <p:nvPr>
            <p:ph idx="1"/>
          </p:nvPr>
        </p:nvSpPr>
        <p:spPr>
          <a:xfrm>
            <a:off x="457200" y="1295400"/>
            <a:ext cx="8316000" cy="1371600"/>
          </a:xfrm>
        </p:spPr>
        <p:txBody>
          <a:bodyPr/>
          <a:lstStyle/>
          <a:p>
            <a:r>
              <a:rPr lang="en-US" sz="2800" dirty="0"/>
              <a:t>In general, the more words we consider, the more accurate the spam filter. With the independence assumption if we consider </a:t>
            </a:r>
            <a:r>
              <a:rPr lang="en-US" sz="2800" i="1" dirty="0"/>
              <a:t>k</a:t>
            </a:r>
            <a:r>
              <a:rPr lang="en-US" sz="2800" dirty="0"/>
              <a:t> words:</a:t>
            </a:r>
          </a:p>
        </p:txBody>
      </p:sp>
      <p:graphicFrame>
        <p:nvGraphicFramePr>
          <p:cNvPr id="7" name="Object 3"/>
          <p:cNvGraphicFramePr>
            <a:graphicFrameLocks noChangeAspect="1"/>
          </p:cNvGraphicFramePr>
          <p:nvPr>
            <p:extLst>
              <p:ext uri="{D42A27DB-BD31-4B8C-83A1-F6EECF244321}">
                <p14:modId xmlns:p14="http://schemas.microsoft.com/office/powerpoint/2010/main" val="1147413595"/>
              </p:ext>
            </p:extLst>
          </p:nvPr>
        </p:nvGraphicFramePr>
        <p:xfrm>
          <a:off x="1204913" y="2819400"/>
          <a:ext cx="5119687" cy="1025525"/>
        </p:xfrm>
        <a:graphic>
          <a:graphicData uri="http://schemas.openxmlformats.org/presentationml/2006/ole">
            <mc:AlternateContent xmlns:mc="http://schemas.openxmlformats.org/markup-compatibility/2006">
              <mc:Choice xmlns:v="urn:schemas-microsoft-com:vml" Requires="v">
                <p:oleObj spid="_x0000_s26824" name="Equation" r:id="rId3" imgW="2844720" imgH="571320" progId="Equation.DSMT4">
                  <p:embed/>
                </p:oleObj>
              </mc:Choice>
              <mc:Fallback>
                <p:oleObj name="Equation" r:id="rId3" imgW="2844720" imgH="571320" progId="Equation.DSMT4">
                  <p:embed/>
                  <p:pic>
                    <p:nvPicPr>
                      <p:cNvPr id="7" name="Object 3"/>
                      <p:cNvPicPr/>
                      <p:nvPr/>
                    </p:nvPicPr>
                    <p:blipFill>
                      <a:blip r:embed="rId4"/>
                      <a:stretch>
                        <a:fillRect/>
                      </a:stretch>
                    </p:blipFill>
                    <p:spPr>
                      <a:xfrm>
                        <a:off x="1204913" y="2819400"/>
                        <a:ext cx="5119687" cy="1025525"/>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24729010"/>
              </p:ext>
            </p:extLst>
          </p:nvPr>
        </p:nvGraphicFramePr>
        <p:xfrm>
          <a:off x="1325563" y="4202113"/>
          <a:ext cx="4752975" cy="1003300"/>
        </p:xfrm>
        <a:graphic>
          <a:graphicData uri="http://schemas.openxmlformats.org/presentationml/2006/ole">
            <mc:AlternateContent xmlns:mc="http://schemas.openxmlformats.org/markup-compatibility/2006">
              <mc:Choice xmlns:v="urn:schemas-microsoft-com:vml" Requires="v">
                <p:oleObj spid="_x0000_s26825" name="Equation" r:id="rId5" imgW="2641320" imgH="558720" progId="Equation.DSMT4">
                  <p:embed/>
                </p:oleObj>
              </mc:Choice>
              <mc:Fallback>
                <p:oleObj name="Equation" r:id="rId5" imgW="2641320" imgH="558720" progId="Equation.DSMT4">
                  <p:embed/>
                  <p:pic>
                    <p:nvPicPr>
                      <p:cNvPr id="7" name="Object 3"/>
                      <p:cNvPicPr/>
                      <p:nvPr/>
                    </p:nvPicPr>
                    <p:blipFill>
                      <a:blip r:embed="rId6"/>
                      <a:stretch>
                        <a:fillRect/>
                      </a:stretch>
                    </p:blipFill>
                    <p:spPr>
                      <a:xfrm>
                        <a:off x="1325563" y="4202113"/>
                        <a:ext cx="4752975" cy="1003300"/>
                      </a:xfrm>
                      <a:prstGeom prst="rect">
                        <a:avLst/>
                      </a:prstGeom>
                    </p:spPr>
                  </p:pic>
                </p:oleObj>
              </mc:Fallback>
            </mc:AlternateContent>
          </a:graphicData>
        </a:graphic>
      </p:graphicFrame>
      <p:sp>
        <p:nvSpPr>
          <p:cNvPr id="4" name="Content Placeholder 5"/>
          <p:cNvSpPr>
            <a:spLocks noGrp="1"/>
          </p:cNvSpPr>
          <p:nvPr>
            <p:ph idx="13"/>
          </p:nvPr>
        </p:nvSpPr>
        <p:spPr>
          <a:xfrm>
            <a:off x="1219200" y="5562600"/>
            <a:ext cx="6705600" cy="685800"/>
          </a:xfrm>
          <a:ln w="19050">
            <a:solidFill>
              <a:srgbClr val="04617B"/>
            </a:solidFill>
          </a:ln>
        </p:spPr>
        <p:txBody>
          <a:bodyPr/>
          <a:lstStyle/>
          <a:p>
            <a:r>
              <a:rPr lang="en-US" sz="2000" dirty="0"/>
              <a:t>We can further improve the filter by considering pairs of words as a single block or certain types of strings. </a:t>
            </a:r>
          </a:p>
        </p:txBody>
      </p:sp>
    </p:spTree>
    <p:extLst>
      <p:ext uri="{BB962C8B-B14F-4D97-AF65-F5344CB8AC3E}">
        <p14:creationId xmlns:p14="http://schemas.microsoft.com/office/powerpoint/2010/main" val="228968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512000"/>
          </a:xfrm>
        </p:spPr>
        <p:txBody>
          <a:bodyPr/>
          <a:lstStyle/>
          <a:p>
            <a:r>
              <a:rPr lang="en-US" sz="6000" b="1" dirty="0"/>
              <a:t>Expected Value and Variance</a:t>
            </a:r>
          </a:p>
        </p:txBody>
      </p:sp>
      <p:sp>
        <p:nvSpPr>
          <p:cNvPr id="3" name="Content Placeholder 2"/>
          <p:cNvSpPr>
            <a:spLocks noGrp="1"/>
          </p:cNvSpPr>
          <p:nvPr>
            <p:ph idx="1"/>
          </p:nvPr>
        </p:nvSpPr>
        <p:spPr>
          <a:xfrm>
            <a:off x="3543300" y="4160520"/>
            <a:ext cx="2052000" cy="640080"/>
          </a:xfrm>
        </p:spPr>
        <p:txBody>
          <a:bodyPr/>
          <a:lstStyle/>
          <a:p>
            <a:r>
              <a:rPr lang="en-US" dirty="0"/>
              <a:t>Section 7.4</a:t>
            </a:r>
          </a:p>
        </p:txBody>
      </p:sp>
    </p:spTree>
    <p:extLst>
      <p:ext uri="{BB962C8B-B14F-4D97-AF65-F5344CB8AC3E}">
        <p14:creationId xmlns:p14="http://schemas.microsoft.com/office/powerpoint/2010/main" val="3789776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4</a:t>
            </a:r>
          </a:p>
        </p:txBody>
      </p:sp>
      <p:sp>
        <p:nvSpPr>
          <p:cNvPr id="3" name="Content Placeholder 2"/>
          <p:cNvSpPr>
            <a:spLocks noGrp="1"/>
          </p:cNvSpPr>
          <p:nvPr>
            <p:ph idx="1"/>
          </p:nvPr>
        </p:nvSpPr>
        <p:spPr/>
        <p:txBody>
          <a:bodyPr/>
          <a:lstStyle/>
          <a:p>
            <a:r>
              <a:rPr lang="en-US" dirty="0"/>
              <a:t>Expected Value</a:t>
            </a:r>
          </a:p>
          <a:p>
            <a:r>
              <a:rPr lang="en-US" dirty="0"/>
              <a:t>Linearity of Expectations</a:t>
            </a:r>
          </a:p>
          <a:p>
            <a:r>
              <a:rPr lang="en-US" dirty="0"/>
              <a:t>Average-Case Computational Complexity</a:t>
            </a:r>
          </a:p>
          <a:p>
            <a:r>
              <a:rPr lang="en-US" dirty="0"/>
              <a:t>Geometric Distribution</a:t>
            </a:r>
          </a:p>
          <a:p>
            <a:r>
              <a:rPr lang="en-US" dirty="0"/>
              <a:t>Independent Random Variables</a:t>
            </a:r>
          </a:p>
          <a:p>
            <a:r>
              <a:rPr lang="en-US" dirty="0"/>
              <a:t>Variance</a:t>
            </a:r>
          </a:p>
          <a:p>
            <a:r>
              <a:rPr lang="en-US" dirty="0" err="1"/>
              <a:t>Chebyshev’s</a:t>
            </a:r>
            <a:r>
              <a:rPr lang="en-US" dirty="0"/>
              <a:t> Inequality</a:t>
            </a:r>
          </a:p>
        </p:txBody>
      </p:sp>
    </p:spTree>
    <p:extLst>
      <p:ext uri="{BB962C8B-B14F-4D97-AF65-F5344CB8AC3E}">
        <p14:creationId xmlns:p14="http://schemas.microsoft.com/office/powerpoint/2010/main" val="3899292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Value</a:t>
            </a:r>
            <a:r>
              <a:rPr lang="en-IN" sz="1500" dirty="0"/>
              <a:t> 1</a:t>
            </a:r>
          </a:p>
        </p:txBody>
      </p:sp>
      <p:sp>
        <p:nvSpPr>
          <p:cNvPr id="3" name="Content Placeholder 2"/>
          <p:cNvSpPr>
            <a:spLocks noGrp="1"/>
          </p:cNvSpPr>
          <p:nvPr>
            <p:ph idx="1"/>
          </p:nvPr>
        </p:nvSpPr>
        <p:spPr>
          <a:xfrm>
            <a:off x="457200" y="1295400"/>
            <a:ext cx="8229600" cy="1371600"/>
          </a:xfrm>
        </p:spPr>
        <p:txBody>
          <a:bodyPr/>
          <a:lstStyle/>
          <a:p>
            <a:r>
              <a:rPr lang="en-US" sz="2800" b="1" dirty="0"/>
              <a:t>Definition</a:t>
            </a:r>
            <a:r>
              <a:rPr lang="en-US" sz="2800" dirty="0"/>
              <a:t>: The </a:t>
            </a:r>
            <a:r>
              <a:rPr lang="en-US" sz="2800" i="1" dirty="0"/>
              <a:t>expected value </a:t>
            </a:r>
            <a:r>
              <a:rPr lang="en-US" sz="2800" dirty="0"/>
              <a:t>(or </a:t>
            </a:r>
            <a:r>
              <a:rPr lang="en-US" sz="2800" i="1" dirty="0"/>
              <a:t>expectation </a:t>
            </a:r>
            <a:r>
              <a:rPr lang="en-US" sz="2800" dirty="0"/>
              <a:t>or </a:t>
            </a:r>
            <a:r>
              <a:rPr lang="en-US" sz="2800" i="1" dirty="0"/>
              <a:t>mean</a:t>
            </a:r>
            <a:r>
              <a:rPr lang="en-US" sz="2800" dirty="0"/>
              <a:t>) of the random variable </a:t>
            </a:r>
            <a:r>
              <a:rPr lang="en-US" sz="2800" i="1" dirty="0"/>
              <a:t>X</a:t>
            </a:r>
            <a:r>
              <a:rPr lang="en-US" sz="2800" dirty="0"/>
              <a:t>(</a:t>
            </a:r>
            <a:r>
              <a:rPr lang="en-US" sz="2800" i="1" dirty="0"/>
              <a:t>s</a:t>
            </a:r>
            <a:r>
              <a:rPr lang="en-US" sz="2800" dirty="0"/>
              <a:t>) on the sample space </a:t>
            </a:r>
            <a:r>
              <a:rPr lang="en-US" sz="2800" i="1" dirty="0"/>
              <a:t>S</a:t>
            </a:r>
            <a:r>
              <a:rPr lang="en-US" sz="2800" dirty="0"/>
              <a:t> is equal to</a:t>
            </a:r>
          </a:p>
        </p:txBody>
      </p:sp>
      <p:graphicFrame>
        <p:nvGraphicFramePr>
          <p:cNvPr id="7" name="Object 3"/>
          <p:cNvGraphicFramePr>
            <a:graphicFrameLocks noChangeAspect="1"/>
          </p:cNvGraphicFramePr>
          <p:nvPr>
            <p:extLst>
              <p:ext uri="{D42A27DB-BD31-4B8C-83A1-F6EECF244321}">
                <p14:modId xmlns:p14="http://schemas.microsoft.com/office/powerpoint/2010/main" val="142716739"/>
              </p:ext>
            </p:extLst>
          </p:nvPr>
        </p:nvGraphicFramePr>
        <p:xfrm>
          <a:off x="3302793" y="2667000"/>
          <a:ext cx="2538413" cy="638175"/>
        </p:xfrm>
        <a:graphic>
          <a:graphicData uri="http://schemas.openxmlformats.org/presentationml/2006/ole">
            <mc:AlternateContent xmlns:mc="http://schemas.openxmlformats.org/markup-compatibility/2006">
              <mc:Choice xmlns:v="urn:schemas-microsoft-com:vml" Requires="v">
                <p:oleObj spid="_x0000_s27828" name="Equation" r:id="rId3" imgW="1409400" imgH="355320" progId="Equation.DSMT4">
                  <p:embed/>
                </p:oleObj>
              </mc:Choice>
              <mc:Fallback>
                <p:oleObj name="Equation" r:id="rId3" imgW="1409400" imgH="355320" progId="Equation.DSMT4">
                  <p:embed/>
                  <p:pic>
                    <p:nvPicPr>
                      <p:cNvPr id="6" name="Object 3"/>
                      <p:cNvPicPr/>
                      <p:nvPr/>
                    </p:nvPicPr>
                    <p:blipFill>
                      <a:blip r:embed="rId4"/>
                      <a:stretch>
                        <a:fillRect/>
                      </a:stretch>
                    </p:blipFill>
                    <p:spPr>
                      <a:xfrm>
                        <a:off x="3302793" y="2667000"/>
                        <a:ext cx="2538413" cy="638175"/>
                      </a:xfrm>
                      <a:prstGeom prst="rect">
                        <a:avLst/>
                      </a:prstGeom>
                    </p:spPr>
                  </p:pic>
                </p:oleObj>
              </mc:Fallback>
            </mc:AlternateContent>
          </a:graphicData>
        </a:graphic>
      </p:graphicFrame>
      <p:sp>
        <p:nvSpPr>
          <p:cNvPr id="4" name="Content Placeholder 4"/>
          <p:cNvSpPr>
            <a:spLocks noGrp="1"/>
          </p:cNvSpPr>
          <p:nvPr>
            <p:ph idx="13"/>
          </p:nvPr>
        </p:nvSpPr>
        <p:spPr>
          <a:xfrm>
            <a:off x="457200" y="3397827"/>
            <a:ext cx="8229600" cy="2362200"/>
          </a:xfrm>
        </p:spPr>
        <p:txBody>
          <a:bodyPr/>
          <a:lstStyle/>
          <a:p>
            <a:pPr>
              <a:spcBef>
                <a:spcPts val="600"/>
              </a:spcBef>
            </a:pPr>
            <a:r>
              <a:rPr lang="en-US" sz="2800" b="1" dirty="0"/>
              <a:t>Example-Expected Value of a Die</a:t>
            </a:r>
            <a:r>
              <a:rPr lang="en-US" sz="2800" dirty="0"/>
              <a:t>: Let X be the number that comes up when a fair die is rolled. What is the expected value of </a:t>
            </a:r>
            <a:r>
              <a:rPr lang="en-US" sz="2800" i="1" dirty="0"/>
              <a:t>X</a:t>
            </a:r>
            <a:r>
              <a:rPr lang="en-US" sz="2800" dirty="0"/>
              <a:t>?</a:t>
            </a:r>
          </a:p>
          <a:p>
            <a:pPr>
              <a:spcBef>
                <a:spcPts val="600"/>
              </a:spcBef>
            </a:pPr>
            <a:r>
              <a:rPr lang="en-US" sz="2800" b="1" dirty="0"/>
              <a:t>Solution</a:t>
            </a:r>
            <a:r>
              <a:rPr lang="en-US" sz="2800" dirty="0"/>
              <a:t>: The random variable X takes the values 1, 2, 3, 4, 5, or 6. Each has probability 1/6. It follows that</a:t>
            </a:r>
          </a:p>
        </p:txBody>
      </p:sp>
      <p:graphicFrame>
        <p:nvGraphicFramePr>
          <p:cNvPr id="8" name="Object 5"/>
          <p:cNvGraphicFramePr>
            <a:graphicFrameLocks noChangeAspect="1"/>
          </p:cNvGraphicFramePr>
          <p:nvPr>
            <p:extLst>
              <p:ext uri="{D42A27DB-BD31-4B8C-83A1-F6EECF244321}">
                <p14:modId xmlns:p14="http://schemas.microsoft.com/office/powerpoint/2010/main" val="2876163621"/>
              </p:ext>
            </p:extLst>
          </p:nvPr>
        </p:nvGraphicFramePr>
        <p:xfrm>
          <a:off x="2019300" y="5816600"/>
          <a:ext cx="4140200" cy="706438"/>
        </p:xfrm>
        <a:graphic>
          <a:graphicData uri="http://schemas.openxmlformats.org/presentationml/2006/ole">
            <mc:AlternateContent xmlns:mc="http://schemas.openxmlformats.org/markup-compatibility/2006">
              <mc:Choice xmlns:v="urn:schemas-microsoft-com:vml" Requires="v">
                <p:oleObj spid="_x0000_s27829" name="Equation" r:id="rId5" imgW="2298600" imgH="393480" progId="Equation.DSMT4">
                  <p:embed/>
                </p:oleObj>
              </mc:Choice>
              <mc:Fallback>
                <p:oleObj name="Equation" r:id="rId5" imgW="2298600" imgH="393480" progId="Equation.DSMT4">
                  <p:embed/>
                  <p:pic>
                    <p:nvPicPr>
                      <p:cNvPr id="7" name="Object 3"/>
                      <p:cNvPicPr/>
                      <p:nvPr/>
                    </p:nvPicPr>
                    <p:blipFill>
                      <a:blip r:embed="rId6"/>
                      <a:stretch>
                        <a:fillRect/>
                      </a:stretch>
                    </p:blipFill>
                    <p:spPr>
                      <a:xfrm>
                        <a:off x="2019300" y="5816600"/>
                        <a:ext cx="4140200" cy="706438"/>
                      </a:xfrm>
                      <a:prstGeom prst="rect">
                        <a:avLst/>
                      </a:prstGeom>
                    </p:spPr>
                  </p:pic>
                </p:oleObj>
              </mc:Fallback>
            </mc:AlternateContent>
          </a:graphicData>
        </a:graphic>
      </p:graphicFrame>
    </p:spTree>
    <p:extLst>
      <p:ext uri="{BB962C8B-B14F-4D97-AF65-F5344CB8AC3E}">
        <p14:creationId xmlns:p14="http://schemas.microsoft.com/office/powerpoint/2010/main" val="2632102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Value</a:t>
            </a:r>
            <a:r>
              <a:rPr lang="en-IN" sz="1500" dirty="0"/>
              <a:t> 2</a:t>
            </a:r>
          </a:p>
        </p:txBody>
      </p:sp>
      <p:sp>
        <p:nvSpPr>
          <p:cNvPr id="3" name="Content Placeholder 2"/>
          <p:cNvSpPr>
            <a:spLocks noGrp="1"/>
          </p:cNvSpPr>
          <p:nvPr>
            <p:ph idx="1"/>
          </p:nvPr>
        </p:nvSpPr>
        <p:spPr>
          <a:xfrm>
            <a:off x="457200" y="1295400"/>
            <a:ext cx="8229600" cy="990600"/>
          </a:xfrm>
        </p:spPr>
        <p:txBody>
          <a:bodyPr/>
          <a:lstStyle/>
          <a:p>
            <a:r>
              <a:rPr lang="en-US" sz="2800" b="1" dirty="0"/>
              <a:t>Theorem </a:t>
            </a:r>
            <a:r>
              <a:rPr lang="en-US" sz="2800" b="1" dirty="0">
                <a:latin typeface="Cambria Math" pitchFamily="18" charset="0"/>
                <a:ea typeface="Cambria Math" pitchFamily="18" charset="0"/>
              </a:rPr>
              <a:t>1</a:t>
            </a:r>
            <a:r>
              <a:rPr lang="en-US" sz="2800" dirty="0"/>
              <a:t>: If X is a random variable and </a:t>
            </a:r>
            <a:r>
              <a:rPr lang="en-US" sz="2800" i="1" dirty="0"/>
              <a:t>p</a:t>
            </a:r>
            <a:r>
              <a:rPr lang="en-US" sz="2800" dirty="0"/>
              <a:t>(</a:t>
            </a:r>
            <a:r>
              <a:rPr lang="en-US" sz="2800" i="1" dirty="0"/>
              <a:t>X</a:t>
            </a:r>
            <a:r>
              <a:rPr lang="en-US" sz="2800" dirty="0"/>
              <a:t> = </a:t>
            </a:r>
            <a:r>
              <a:rPr lang="en-US" sz="2800" i="1" dirty="0"/>
              <a:t>r</a:t>
            </a:r>
            <a:r>
              <a:rPr lang="en-US" sz="2800" dirty="0"/>
              <a:t>) is the probability that X = r, so that</a:t>
            </a:r>
          </a:p>
        </p:txBody>
      </p:sp>
      <p:graphicFrame>
        <p:nvGraphicFramePr>
          <p:cNvPr id="7" name="Object 3"/>
          <p:cNvGraphicFramePr>
            <a:graphicFrameLocks noChangeAspect="1"/>
          </p:cNvGraphicFramePr>
          <p:nvPr>
            <p:extLst>
              <p:ext uri="{D42A27DB-BD31-4B8C-83A1-F6EECF244321}">
                <p14:modId xmlns:p14="http://schemas.microsoft.com/office/powerpoint/2010/main" val="3894034674"/>
              </p:ext>
            </p:extLst>
          </p:nvPr>
        </p:nvGraphicFramePr>
        <p:xfrm>
          <a:off x="2684463" y="2425700"/>
          <a:ext cx="3773487" cy="1231900"/>
        </p:xfrm>
        <a:graphic>
          <a:graphicData uri="http://schemas.openxmlformats.org/presentationml/2006/ole">
            <mc:AlternateContent xmlns:mc="http://schemas.openxmlformats.org/markup-compatibility/2006">
              <mc:Choice xmlns:v="urn:schemas-microsoft-com:vml" Requires="v">
                <p:oleObj spid="_x0000_s28848" name="Equation" r:id="rId3" imgW="2095200" imgH="685800" progId="Equation.DSMT4">
                  <p:embed/>
                </p:oleObj>
              </mc:Choice>
              <mc:Fallback>
                <p:oleObj name="Equation" r:id="rId3" imgW="2095200" imgH="685800" progId="Equation.DSMT4">
                  <p:embed/>
                  <p:pic>
                    <p:nvPicPr>
                      <p:cNvPr id="7" name="Object 3"/>
                      <p:cNvPicPr/>
                      <p:nvPr/>
                    </p:nvPicPr>
                    <p:blipFill>
                      <a:blip r:embed="rId4"/>
                      <a:stretch>
                        <a:fillRect/>
                      </a:stretch>
                    </p:blipFill>
                    <p:spPr>
                      <a:xfrm>
                        <a:off x="2684463" y="2425700"/>
                        <a:ext cx="3773487" cy="1231900"/>
                      </a:xfrm>
                      <a:prstGeom prst="rect">
                        <a:avLst/>
                      </a:prstGeom>
                    </p:spPr>
                  </p:pic>
                </p:oleObj>
              </mc:Fallback>
            </mc:AlternateContent>
          </a:graphicData>
        </a:graphic>
      </p:graphicFrame>
      <p:sp>
        <p:nvSpPr>
          <p:cNvPr id="4" name="Content Placeholder 4"/>
          <p:cNvSpPr>
            <a:spLocks noGrp="1"/>
          </p:cNvSpPr>
          <p:nvPr>
            <p:ph idx="13"/>
          </p:nvPr>
        </p:nvSpPr>
        <p:spPr>
          <a:xfrm>
            <a:off x="457200" y="3733800"/>
            <a:ext cx="8352000" cy="1783773"/>
          </a:xfrm>
        </p:spPr>
        <p:txBody>
          <a:bodyPr/>
          <a:lstStyle/>
          <a:p>
            <a:pPr>
              <a:spcBef>
                <a:spcPts val="600"/>
              </a:spcBef>
            </a:pPr>
            <a:r>
              <a:rPr lang="en-US" sz="2800" b="1" i="1" dirty="0"/>
              <a:t>Proof</a:t>
            </a:r>
            <a:r>
              <a:rPr lang="en-US" sz="2800" dirty="0"/>
              <a:t>: Suppose that </a:t>
            </a:r>
            <a:r>
              <a:rPr lang="en-US" sz="2800" i="1" dirty="0"/>
              <a:t>X</a:t>
            </a:r>
            <a:r>
              <a:rPr lang="en-US" sz="2800" dirty="0"/>
              <a:t> is a random variable with range </a:t>
            </a:r>
            <a:r>
              <a:rPr lang="en-US" sz="2800" i="1" dirty="0"/>
              <a:t>X</a:t>
            </a:r>
            <a:r>
              <a:rPr lang="en-US" sz="2800" dirty="0"/>
              <a:t>(</a:t>
            </a:r>
            <a:r>
              <a:rPr lang="en-US" sz="2800" i="1" dirty="0"/>
              <a:t>S</a:t>
            </a:r>
            <a:r>
              <a:rPr lang="en-US" sz="2800" dirty="0"/>
              <a:t>) and let </a:t>
            </a:r>
            <a:r>
              <a:rPr lang="en-US" sz="2800" i="1" dirty="0"/>
              <a:t>p</a:t>
            </a:r>
            <a:r>
              <a:rPr lang="en-US" sz="2800" dirty="0"/>
              <a:t>(</a:t>
            </a:r>
            <a:r>
              <a:rPr lang="en-US" sz="2800" i="1" dirty="0"/>
              <a:t>X</a:t>
            </a:r>
            <a:r>
              <a:rPr lang="en-US" sz="2800" dirty="0"/>
              <a:t> = </a:t>
            </a:r>
            <a:r>
              <a:rPr lang="en-US" sz="2800" i="1" dirty="0"/>
              <a:t>r</a:t>
            </a:r>
            <a:r>
              <a:rPr lang="en-US" sz="2800" dirty="0"/>
              <a:t>) be the probability that </a:t>
            </a:r>
            <a:r>
              <a:rPr lang="en-US" sz="2800" i="1" dirty="0"/>
              <a:t>X</a:t>
            </a:r>
            <a:r>
              <a:rPr lang="en-US" sz="2800" dirty="0"/>
              <a:t> takes the value </a:t>
            </a:r>
            <a:r>
              <a:rPr lang="en-US" sz="2800" i="1" dirty="0"/>
              <a:t>r</a:t>
            </a:r>
            <a:r>
              <a:rPr lang="en-US" sz="2800" dirty="0"/>
              <a:t>. Consequently, </a:t>
            </a:r>
            <a:r>
              <a:rPr lang="en-US" sz="2800" i="1" dirty="0"/>
              <a:t>p</a:t>
            </a:r>
            <a:r>
              <a:rPr lang="en-US" sz="2800" dirty="0"/>
              <a:t>(</a:t>
            </a:r>
            <a:r>
              <a:rPr lang="en-US" sz="2800" i="1" dirty="0"/>
              <a:t>X</a:t>
            </a:r>
            <a:r>
              <a:rPr lang="en-US" sz="2800" dirty="0"/>
              <a:t> = </a:t>
            </a:r>
            <a:r>
              <a:rPr lang="en-US" sz="2800" i="1" dirty="0"/>
              <a:t>r</a:t>
            </a:r>
            <a:r>
              <a:rPr lang="en-US" sz="2800" dirty="0"/>
              <a:t>) is the sum of the probabilities of the outcomes </a:t>
            </a:r>
            <a:r>
              <a:rPr lang="en-US" sz="2800" i="1" dirty="0"/>
              <a:t>s</a:t>
            </a:r>
            <a:r>
              <a:rPr lang="en-US" sz="2800" dirty="0"/>
              <a:t> such that </a:t>
            </a:r>
            <a:r>
              <a:rPr lang="en-US" sz="2800" i="1" dirty="0"/>
              <a:t>X</a:t>
            </a:r>
            <a:r>
              <a:rPr lang="en-US" sz="2800" dirty="0"/>
              <a:t>(</a:t>
            </a:r>
            <a:r>
              <a:rPr lang="en-US" sz="2800" i="1" dirty="0"/>
              <a:t>s</a:t>
            </a:r>
            <a:r>
              <a:rPr lang="en-US" sz="2800" dirty="0"/>
              <a:t>) = </a:t>
            </a:r>
            <a:r>
              <a:rPr lang="en-US" sz="2800" i="1" dirty="0"/>
              <a:t>r</a:t>
            </a:r>
            <a:r>
              <a:rPr lang="en-US" sz="2800" dirty="0"/>
              <a:t>. Hence,</a:t>
            </a:r>
          </a:p>
        </p:txBody>
      </p:sp>
      <p:graphicFrame>
        <p:nvGraphicFramePr>
          <p:cNvPr id="8" name="Object 5"/>
          <p:cNvGraphicFramePr>
            <a:graphicFrameLocks noChangeAspect="1"/>
          </p:cNvGraphicFramePr>
          <p:nvPr>
            <p:extLst>
              <p:ext uri="{D42A27DB-BD31-4B8C-83A1-F6EECF244321}">
                <p14:modId xmlns:p14="http://schemas.microsoft.com/office/powerpoint/2010/main" val="3689349285"/>
              </p:ext>
            </p:extLst>
          </p:nvPr>
        </p:nvGraphicFramePr>
        <p:xfrm>
          <a:off x="2624138" y="5791200"/>
          <a:ext cx="2928937" cy="682625"/>
        </p:xfrm>
        <a:graphic>
          <a:graphicData uri="http://schemas.openxmlformats.org/presentationml/2006/ole">
            <mc:AlternateContent xmlns:mc="http://schemas.openxmlformats.org/markup-compatibility/2006">
              <mc:Choice xmlns:v="urn:schemas-microsoft-com:vml" Requires="v">
                <p:oleObj spid="_x0000_s28849" name="Equation" r:id="rId5" imgW="1625400" imgH="380880" progId="Equation.DSMT4">
                  <p:embed/>
                </p:oleObj>
              </mc:Choice>
              <mc:Fallback>
                <p:oleObj name="Equation" r:id="rId5" imgW="1625400" imgH="380880" progId="Equation.DSMT4">
                  <p:embed/>
                  <p:pic>
                    <p:nvPicPr>
                      <p:cNvPr id="8" name="Object 5"/>
                      <p:cNvPicPr/>
                      <p:nvPr/>
                    </p:nvPicPr>
                    <p:blipFill>
                      <a:blip r:embed="rId6"/>
                      <a:stretch>
                        <a:fillRect/>
                      </a:stretch>
                    </p:blipFill>
                    <p:spPr>
                      <a:xfrm>
                        <a:off x="2624138" y="5791200"/>
                        <a:ext cx="2928937" cy="682625"/>
                      </a:xfrm>
                      <a:prstGeom prst="rect">
                        <a:avLst/>
                      </a:prstGeom>
                    </p:spPr>
                  </p:pic>
                </p:oleObj>
              </mc:Fallback>
            </mc:AlternateContent>
          </a:graphicData>
        </a:graphic>
      </p:graphicFrame>
    </p:spTree>
    <p:extLst>
      <p:ext uri="{BB962C8B-B14F-4D97-AF65-F5344CB8AC3E}">
        <p14:creationId xmlns:p14="http://schemas.microsoft.com/office/powerpoint/2010/main" val="2114403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Expected Value</a:t>
            </a:r>
            <a:r>
              <a:rPr lang="en-IN" sz="1500" dirty="0"/>
              <a:t> 3</a:t>
            </a:r>
          </a:p>
        </p:txBody>
      </p:sp>
      <p:sp>
        <p:nvSpPr>
          <p:cNvPr id="8" name="Content Placeholder 2"/>
          <p:cNvSpPr>
            <a:spLocks noGrp="1"/>
          </p:cNvSpPr>
          <p:nvPr>
            <p:ph idx="1"/>
          </p:nvPr>
        </p:nvSpPr>
        <p:spPr>
          <a:xfrm>
            <a:off x="457200" y="1295400"/>
            <a:ext cx="8229600" cy="3048000"/>
          </a:xfrm>
        </p:spPr>
        <p:txBody>
          <a:bodyPr/>
          <a:lstStyle/>
          <a:p>
            <a:r>
              <a:rPr lang="en-US" sz="2800" b="1" dirty="0"/>
              <a:t>Theorem </a:t>
            </a:r>
            <a:r>
              <a:rPr lang="en-US" sz="2800" b="1" dirty="0">
                <a:ea typeface="Cambria Math" pitchFamily="18" charset="0"/>
              </a:rPr>
              <a:t>2</a:t>
            </a:r>
            <a:r>
              <a:rPr lang="en-US" sz="2800" dirty="0"/>
              <a:t>: The expected number of successes when </a:t>
            </a:r>
            <a:r>
              <a:rPr lang="en-US" sz="2800" i="1" dirty="0"/>
              <a:t>n</a:t>
            </a:r>
            <a:r>
              <a:rPr lang="en-US" sz="2800" dirty="0"/>
              <a:t> mutually independent Bernoulli trials are performed, where, the probability of success on each trial, </a:t>
            </a:r>
            <a:r>
              <a:rPr lang="en-US" sz="2800" i="1" dirty="0"/>
              <a:t>p</a:t>
            </a:r>
            <a:r>
              <a:rPr lang="en-US" sz="2800" dirty="0"/>
              <a:t> = </a:t>
            </a:r>
            <a:r>
              <a:rPr lang="en-US" sz="2800" i="1" dirty="0"/>
              <a:t>np</a:t>
            </a:r>
            <a:r>
              <a:rPr lang="en-US" sz="2800" dirty="0"/>
              <a:t>.</a:t>
            </a:r>
          </a:p>
          <a:p>
            <a:r>
              <a:rPr lang="en-US" sz="2800" b="1" i="1" dirty="0"/>
              <a:t>Proof</a:t>
            </a:r>
            <a:r>
              <a:rPr lang="en-US" sz="2800" dirty="0"/>
              <a:t>: Let </a:t>
            </a:r>
            <a:r>
              <a:rPr lang="en-US" sz="2800" i="1" dirty="0"/>
              <a:t>X</a:t>
            </a:r>
            <a:r>
              <a:rPr lang="en-US" sz="2800" dirty="0"/>
              <a:t> be the random variable equal to the number of success in </a:t>
            </a:r>
            <a:r>
              <a:rPr lang="en-US" sz="2800" i="1" dirty="0"/>
              <a:t>n</a:t>
            </a:r>
            <a:r>
              <a:rPr lang="en-US" sz="2800" dirty="0"/>
              <a:t> trials. By Theorem </a:t>
            </a:r>
            <a:r>
              <a:rPr lang="en-US" sz="2800" dirty="0">
                <a:ea typeface="Cambria Math" pitchFamily="18" charset="0"/>
              </a:rPr>
              <a:t>2</a:t>
            </a:r>
            <a:r>
              <a:rPr lang="en-US" sz="2800" dirty="0"/>
              <a:t> of section </a:t>
            </a:r>
            <a:r>
              <a:rPr lang="en-US" sz="2800" dirty="0">
                <a:ea typeface="Cambria Math" pitchFamily="18" charset="0"/>
              </a:rPr>
              <a:t>7.2</a:t>
            </a:r>
            <a:r>
              <a:rPr lang="en-US" sz="2800" dirty="0"/>
              <a:t>, </a:t>
            </a:r>
            <a:r>
              <a:rPr lang="en-US" sz="2800" i="1" dirty="0"/>
              <a:t>p</a:t>
            </a:r>
            <a:r>
              <a:rPr lang="en-US" sz="2800" dirty="0"/>
              <a:t>(</a:t>
            </a:r>
            <a:r>
              <a:rPr lang="en-US" sz="2800" i="1" dirty="0"/>
              <a:t>X</a:t>
            </a:r>
            <a:r>
              <a:rPr lang="en-US" sz="2800" dirty="0"/>
              <a:t> = </a:t>
            </a:r>
            <a:r>
              <a:rPr lang="en-US" sz="2800" i="1" dirty="0"/>
              <a:t>k</a:t>
            </a:r>
            <a:r>
              <a:rPr lang="en-US" sz="2800" dirty="0"/>
              <a:t>) = </a:t>
            </a:r>
            <a:r>
              <a:rPr lang="en-US" sz="2800" i="1" dirty="0"/>
              <a:t>C</a:t>
            </a:r>
            <a:r>
              <a:rPr lang="en-US" sz="2800" dirty="0"/>
              <a:t>(</a:t>
            </a:r>
            <a:r>
              <a:rPr lang="en-US" sz="2800" i="1" dirty="0" err="1"/>
              <a:t>n</a:t>
            </a:r>
            <a:r>
              <a:rPr lang="en-US" sz="2800" dirty="0" err="1"/>
              <a:t>,</a:t>
            </a:r>
            <a:r>
              <a:rPr lang="en-US" sz="2800" i="1" dirty="0" err="1"/>
              <a:t>k</a:t>
            </a:r>
            <a:r>
              <a:rPr lang="en-US" sz="2800" dirty="0"/>
              <a:t>)</a:t>
            </a:r>
            <a:r>
              <a:rPr lang="en-US" sz="2800" i="1" dirty="0" err="1"/>
              <a:t>p</a:t>
            </a:r>
            <a:r>
              <a:rPr lang="en-US" sz="2800" i="1" baseline="30000" dirty="0" err="1"/>
              <a:t>k</a:t>
            </a:r>
            <a:r>
              <a:rPr lang="en-US" sz="2800" i="1" dirty="0" err="1"/>
              <a:t>q</a:t>
            </a:r>
            <a:r>
              <a:rPr lang="en-US" sz="2800" i="1" baseline="30000" dirty="0" err="1"/>
              <a:t>n</a:t>
            </a:r>
            <a:r>
              <a:rPr lang="en-US" sz="2800" baseline="30000" dirty="0">
                <a:ea typeface="Cambria Math"/>
              </a:rPr>
              <a:t>−</a:t>
            </a:r>
            <a:r>
              <a:rPr lang="en-US" sz="2800" i="1" baseline="30000" dirty="0">
                <a:ea typeface="Cambria Math"/>
              </a:rPr>
              <a:t>k</a:t>
            </a:r>
            <a:r>
              <a:rPr lang="en-US" sz="2800" i="1" dirty="0">
                <a:ea typeface="Cambria Math"/>
              </a:rPr>
              <a:t>. </a:t>
            </a:r>
            <a:r>
              <a:rPr lang="en-US" sz="2800" dirty="0">
                <a:ea typeface="Cambria Math"/>
              </a:rPr>
              <a:t>Hence,</a:t>
            </a:r>
            <a:endParaRPr lang="en-IN" sz="2800" dirty="0"/>
          </a:p>
        </p:txBody>
      </p:sp>
      <p:graphicFrame>
        <p:nvGraphicFramePr>
          <p:cNvPr id="11" name="Object 3"/>
          <p:cNvGraphicFramePr>
            <a:graphicFrameLocks noChangeAspect="1"/>
          </p:cNvGraphicFramePr>
          <p:nvPr>
            <p:extLst>
              <p:ext uri="{D42A27DB-BD31-4B8C-83A1-F6EECF244321}">
                <p14:modId xmlns:p14="http://schemas.microsoft.com/office/powerpoint/2010/main" val="1358333160"/>
              </p:ext>
            </p:extLst>
          </p:nvPr>
        </p:nvGraphicFramePr>
        <p:xfrm>
          <a:off x="1787525" y="4495800"/>
          <a:ext cx="4232275" cy="796925"/>
        </p:xfrm>
        <a:graphic>
          <a:graphicData uri="http://schemas.openxmlformats.org/presentationml/2006/ole">
            <mc:AlternateContent xmlns:mc="http://schemas.openxmlformats.org/markup-compatibility/2006">
              <mc:Choice xmlns:v="urn:schemas-microsoft-com:vml" Requires="v">
                <p:oleObj spid="_x0000_s29784" name="Equation" r:id="rId3" imgW="2349360" imgH="444240" progId="Equation.DSMT4">
                  <p:embed/>
                </p:oleObj>
              </mc:Choice>
              <mc:Fallback>
                <p:oleObj name="Equation" r:id="rId3" imgW="2349360" imgH="444240" progId="Equation.DSMT4">
                  <p:embed/>
                  <p:pic>
                    <p:nvPicPr>
                      <p:cNvPr id="8" name="Object 5"/>
                      <p:cNvPicPr/>
                      <p:nvPr/>
                    </p:nvPicPr>
                    <p:blipFill>
                      <a:blip r:embed="rId4"/>
                      <a:stretch>
                        <a:fillRect/>
                      </a:stretch>
                    </p:blipFill>
                    <p:spPr>
                      <a:xfrm>
                        <a:off x="1787525" y="4495800"/>
                        <a:ext cx="4232275" cy="796925"/>
                      </a:xfrm>
                      <a:prstGeom prst="rect">
                        <a:avLst/>
                      </a:prstGeom>
                    </p:spPr>
                  </p:pic>
                </p:oleObj>
              </mc:Fallback>
            </mc:AlternateContent>
          </a:graphicData>
        </a:graphic>
      </p:graphicFrame>
    </p:spTree>
    <p:extLst>
      <p:ext uri="{BB962C8B-B14F-4D97-AF65-F5344CB8AC3E}">
        <p14:creationId xmlns:p14="http://schemas.microsoft.com/office/powerpoint/2010/main" val="966001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Expected Value</a:t>
            </a:r>
            <a:r>
              <a:rPr lang="en-IN" sz="1500" dirty="0"/>
              <a:t> 4</a:t>
            </a:r>
          </a:p>
        </p:txBody>
      </p:sp>
      <p:graphicFrame>
        <p:nvGraphicFramePr>
          <p:cNvPr id="7" name="Object 2"/>
          <p:cNvGraphicFramePr>
            <a:graphicFrameLocks noChangeAspect="1"/>
          </p:cNvGraphicFramePr>
          <p:nvPr>
            <p:extLst>
              <p:ext uri="{D42A27DB-BD31-4B8C-83A1-F6EECF244321}">
                <p14:modId xmlns:p14="http://schemas.microsoft.com/office/powerpoint/2010/main" val="199802549"/>
              </p:ext>
            </p:extLst>
          </p:nvPr>
        </p:nvGraphicFramePr>
        <p:xfrm>
          <a:off x="609696" y="1113000"/>
          <a:ext cx="7924608" cy="4449600"/>
        </p:xfrm>
        <a:graphic>
          <a:graphicData uri="http://schemas.openxmlformats.org/presentationml/2006/ole">
            <mc:AlternateContent xmlns:mc="http://schemas.openxmlformats.org/markup-compatibility/2006">
              <mc:Choice xmlns:v="urn:schemas-microsoft-com:vml" Requires="v">
                <p:oleObj spid="_x0000_s30806" name="Equation" r:id="rId3" imgW="4952880" imgH="2781000" progId="Equation.DSMT4">
                  <p:embed/>
                </p:oleObj>
              </mc:Choice>
              <mc:Fallback>
                <p:oleObj name="Equation" r:id="rId3" imgW="4952880" imgH="2781000" progId="Equation.DSMT4">
                  <p:embed/>
                  <p:pic>
                    <p:nvPicPr>
                      <p:cNvPr id="11" name="Object 3"/>
                      <p:cNvPicPr/>
                      <p:nvPr/>
                    </p:nvPicPr>
                    <p:blipFill>
                      <a:blip r:embed="rId4"/>
                      <a:stretch>
                        <a:fillRect/>
                      </a:stretch>
                    </p:blipFill>
                    <p:spPr>
                      <a:xfrm>
                        <a:off x="609696" y="1113000"/>
                        <a:ext cx="7924608" cy="4449600"/>
                      </a:xfrm>
                      <a:prstGeom prst="rect">
                        <a:avLst/>
                      </a:prstGeom>
                    </p:spPr>
                  </p:pic>
                </p:oleObj>
              </mc:Fallback>
            </mc:AlternateContent>
          </a:graphicData>
        </a:graphic>
      </p:graphicFrame>
      <p:sp>
        <p:nvSpPr>
          <p:cNvPr id="3" name="Content Placeholder 3"/>
          <p:cNvSpPr>
            <a:spLocks noGrp="1"/>
          </p:cNvSpPr>
          <p:nvPr>
            <p:ph idx="1"/>
          </p:nvPr>
        </p:nvSpPr>
        <p:spPr>
          <a:xfrm>
            <a:off x="457200" y="5715000"/>
            <a:ext cx="8229600" cy="838200"/>
          </a:xfrm>
        </p:spPr>
        <p:txBody>
          <a:bodyPr/>
          <a:lstStyle/>
          <a:p>
            <a:r>
              <a:rPr lang="en-US" sz="2400" dirty="0"/>
              <a:t>We see that the expected number of successes in </a:t>
            </a:r>
            <a:r>
              <a:rPr lang="en-US" sz="2400" i="1" dirty="0"/>
              <a:t>n</a:t>
            </a:r>
            <a:r>
              <a:rPr lang="en-US" sz="2400" dirty="0"/>
              <a:t> mutually independent Bernoulli trials is </a:t>
            </a:r>
            <a:r>
              <a:rPr lang="en-US" sz="2400" i="1" dirty="0"/>
              <a:t>np</a:t>
            </a:r>
            <a:r>
              <a:rPr lang="en-US" sz="2400" dirty="0"/>
              <a:t>.</a:t>
            </a:r>
            <a:endParaRPr lang="en-IN" sz="2400" dirty="0"/>
          </a:p>
        </p:txBody>
      </p:sp>
    </p:spTree>
    <p:extLst>
      <p:ext uri="{BB962C8B-B14F-4D97-AF65-F5344CB8AC3E}">
        <p14:creationId xmlns:p14="http://schemas.microsoft.com/office/powerpoint/2010/main" val="319184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r>
              <a:rPr lang="en-US" sz="1500" dirty="0"/>
              <a:t> 1</a:t>
            </a:r>
          </a:p>
        </p:txBody>
      </p:sp>
      <p:sp>
        <p:nvSpPr>
          <p:cNvPr id="3" name="Content Placeholder 2"/>
          <p:cNvSpPr>
            <a:spLocks noGrp="1"/>
          </p:cNvSpPr>
          <p:nvPr>
            <p:ph idx="1"/>
          </p:nvPr>
        </p:nvSpPr>
        <p:spPr>
          <a:xfrm>
            <a:off x="457200" y="1295400"/>
            <a:ext cx="8388000" cy="5257800"/>
          </a:xfrm>
        </p:spPr>
        <p:txBody>
          <a:bodyPr/>
          <a:lstStyle/>
          <a:p>
            <a:r>
              <a:rPr lang="en-US" sz="2600" b="1" dirty="0"/>
              <a:t>Example</a:t>
            </a:r>
            <a:r>
              <a:rPr lang="en-US" sz="2600" dirty="0"/>
              <a:t>: An urn contains four blue balls and five red balls.</a:t>
            </a:r>
            <a:br>
              <a:rPr lang="en-US" sz="2600" dirty="0"/>
            </a:br>
            <a:r>
              <a:rPr lang="en-US" sz="2600" dirty="0"/>
              <a:t>What is the probability that a ball chosen from the urn is blue?</a:t>
            </a:r>
          </a:p>
          <a:p>
            <a:r>
              <a:rPr lang="en-US" sz="2600" b="1" dirty="0"/>
              <a:t>Solution</a:t>
            </a:r>
            <a:r>
              <a:rPr lang="en-US" sz="2600" dirty="0"/>
              <a:t>: The probability that the ball is chosen is </a:t>
            </a:r>
            <a:r>
              <a:rPr lang="en-US" sz="2600" dirty="0">
                <a:ea typeface="Cambria Math" pitchFamily="18" charset="0"/>
              </a:rPr>
              <a:t>4</a:t>
            </a:r>
            <a:r>
              <a:rPr lang="en-US" sz="2600" dirty="0"/>
              <a:t>/</a:t>
            </a:r>
            <a:r>
              <a:rPr lang="en-US" sz="2600" dirty="0">
                <a:ea typeface="Cambria Math" pitchFamily="18" charset="0"/>
              </a:rPr>
              <a:t>9 since  there are nine possible outcomes, and four of these produce a blue ball.</a:t>
            </a:r>
          </a:p>
          <a:p>
            <a:r>
              <a:rPr lang="en-US" sz="2600" b="1" dirty="0"/>
              <a:t>Example</a:t>
            </a:r>
            <a:r>
              <a:rPr lang="en-US" sz="2600" dirty="0"/>
              <a:t>: What is the probability that when two dice are rolled, the sum of the numbers on the two dice is </a:t>
            </a:r>
            <a:r>
              <a:rPr lang="en-US" sz="2600" dirty="0">
                <a:ea typeface="Cambria Math" pitchFamily="18" charset="0"/>
              </a:rPr>
              <a:t>7</a:t>
            </a:r>
            <a:r>
              <a:rPr lang="en-US" sz="2600" dirty="0"/>
              <a:t>?</a:t>
            </a:r>
          </a:p>
          <a:p>
            <a:r>
              <a:rPr lang="en-US" sz="2600" b="1" dirty="0"/>
              <a:t>Solution</a:t>
            </a:r>
            <a:r>
              <a:rPr lang="en-US" sz="2600" dirty="0"/>
              <a:t>: By the product rule there are </a:t>
            </a:r>
            <a:r>
              <a:rPr lang="en-US" sz="2600" dirty="0">
                <a:ea typeface="Cambria Math" pitchFamily="18" charset="0"/>
              </a:rPr>
              <a:t>6</a:t>
            </a:r>
            <a:r>
              <a:rPr lang="en-US" sz="2600" baseline="30000" dirty="0">
                <a:ea typeface="Cambria Math" pitchFamily="18" charset="0"/>
              </a:rPr>
              <a:t>2</a:t>
            </a:r>
            <a:r>
              <a:rPr lang="en-US" sz="2600" dirty="0"/>
              <a:t> = </a:t>
            </a:r>
            <a:r>
              <a:rPr lang="en-US" sz="2600" dirty="0">
                <a:ea typeface="Cambria Math" pitchFamily="18" charset="0"/>
              </a:rPr>
              <a:t>36 </a:t>
            </a:r>
            <a:r>
              <a:rPr lang="en-US" sz="2600" dirty="0"/>
              <a:t>possible outcomes. Six of these sum to </a:t>
            </a:r>
            <a:r>
              <a:rPr lang="en-US" sz="2600" dirty="0">
                <a:ea typeface="Cambria Math" pitchFamily="18" charset="0"/>
              </a:rPr>
              <a:t>7</a:t>
            </a:r>
            <a:r>
              <a:rPr lang="en-US" sz="2600" dirty="0"/>
              <a:t>. Hence, the probability of obtaining a </a:t>
            </a:r>
            <a:r>
              <a:rPr lang="en-US" sz="2600" dirty="0">
                <a:ea typeface="Cambria Math" pitchFamily="18" charset="0"/>
              </a:rPr>
              <a:t>7</a:t>
            </a:r>
            <a:r>
              <a:rPr lang="en-US" sz="2600" dirty="0"/>
              <a:t> is </a:t>
            </a:r>
            <a:r>
              <a:rPr lang="en-US" sz="2600" dirty="0">
                <a:ea typeface="Cambria Math" pitchFamily="18" charset="0"/>
              </a:rPr>
              <a:t>6</a:t>
            </a:r>
            <a:r>
              <a:rPr lang="en-US" sz="2600" dirty="0"/>
              <a:t>/</a:t>
            </a:r>
            <a:r>
              <a:rPr lang="en-US" sz="2600" dirty="0">
                <a:ea typeface="Cambria Math" pitchFamily="18" charset="0"/>
              </a:rPr>
              <a:t>36 = 1</a:t>
            </a:r>
            <a:r>
              <a:rPr lang="en-US" sz="2600" dirty="0"/>
              <a:t>/</a:t>
            </a:r>
            <a:r>
              <a:rPr lang="en-US" sz="2600" dirty="0">
                <a:ea typeface="Cambria Math" pitchFamily="18" charset="0"/>
              </a:rPr>
              <a:t>6. </a:t>
            </a:r>
            <a:endParaRPr lang="en-US" sz="2600" i="1"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Linearity of Expectations</a:t>
            </a:r>
            <a:r>
              <a:rPr lang="en-IN" sz="1500" dirty="0"/>
              <a:t> 1</a:t>
            </a:r>
          </a:p>
        </p:txBody>
      </p:sp>
      <p:sp>
        <p:nvSpPr>
          <p:cNvPr id="3" name="Content Placeholder 2"/>
          <p:cNvSpPr>
            <a:spLocks noGrp="1"/>
          </p:cNvSpPr>
          <p:nvPr>
            <p:ph idx="1"/>
          </p:nvPr>
        </p:nvSpPr>
        <p:spPr>
          <a:xfrm>
            <a:off x="457200" y="1295400"/>
            <a:ext cx="8229600" cy="2819400"/>
          </a:xfrm>
        </p:spPr>
        <p:txBody>
          <a:bodyPr/>
          <a:lstStyle/>
          <a:p>
            <a:r>
              <a:rPr lang="en-US" sz="2800" dirty="0"/>
              <a:t>The following theorem tells us that expected values are linear. For example, the expected value of the sum of random variables is the sum of their expected values. </a:t>
            </a:r>
          </a:p>
          <a:p>
            <a:r>
              <a:rPr lang="en-US" sz="2800" b="1" dirty="0"/>
              <a:t>Theorem </a:t>
            </a:r>
            <a:r>
              <a:rPr lang="en-US" sz="2800" b="1" dirty="0">
                <a:latin typeface="Cambria Math" pitchFamily="18" charset="0"/>
                <a:ea typeface="Cambria Math" pitchFamily="18" charset="0"/>
              </a:rPr>
              <a:t>3</a:t>
            </a:r>
            <a:r>
              <a:rPr lang="en-US" sz="2800" dirty="0"/>
              <a:t>: If </a:t>
            </a:r>
            <a:r>
              <a:rPr lang="en-US" sz="2800" i="1" dirty="0"/>
              <a:t>X</a:t>
            </a:r>
            <a:r>
              <a:rPr lang="en-US" sz="2800" i="1" baseline="-25000" dirty="0"/>
              <a:t>i</a:t>
            </a:r>
            <a:r>
              <a:rPr lang="en-US" sz="2800" i="1" dirty="0"/>
              <a:t>, </a:t>
            </a:r>
            <a:r>
              <a:rPr lang="en-US" sz="2800" i="1" dirty="0" err="1"/>
              <a:t>i</a:t>
            </a:r>
            <a:r>
              <a:rPr lang="en-US" sz="2800" i="1" dirty="0"/>
              <a:t> = </a:t>
            </a:r>
            <a:r>
              <a:rPr lang="en-US" sz="2800" dirty="0">
                <a:latin typeface="Cambria Math" pitchFamily="18" charset="0"/>
                <a:ea typeface="Cambria Math" pitchFamily="18" charset="0"/>
              </a:rPr>
              <a:t>1, 2</a:t>
            </a:r>
            <a:r>
              <a:rPr lang="en-US" sz="2800" i="1" dirty="0"/>
              <a:t>, …,n </a:t>
            </a:r>
            <a:r>
              <a:rPr lang="en-US" sz="2800" dirty="0"/>
              <a:t>with </a:t>
            </a:r>
            <a:r>
              <a:rPr lang="en-US" sz="2800" i="1" dirty="0"/>
              <a:t>n</a:t>
            </a:r>
            <a:r>
              <a:rPr lang="en-US" sz="2800" dirty="0"/>
              <a:t> a positive integer, are random variables on </a:t>
            </a:r>
            <a:r>
              <a:rPr lang="en-US" sz="2800" i="1" dirty="0"/>
              <a:t>S</a:t>
            </a:r>
            <a:r>
              <a:rPr lang="en-US" sz="2800" dirty="0"/>
              <a:t>, and if </a:t>
            </a:r>
            <a:r>
              <a:rPr lang="en-US" sz="2800" i="1" dirty="0"/>
              <a:t>a</a:t>
            </a:r>
            <a:r>
              <a:rPr lang="en-US" sz="2800" dirty="0"/>
              <a:t> and </a:t>
            </a:r>
            <a:r>
              <a:rPr lang="en-US" sz="2800" i="1" dirty="0"/>
              <a:t>b</a:t>
            </a:r>
            <a:r>
              <a:rPr lang="en-US" sz="2800" dirty="0"/>
              <a:t> are real numbers, then </a:t>
            </a:r>
          </a:p>
        </p:txBody>
      </p:sp>
      <p:graphicFrame>
        <p:nvGraphicFramePr>
          <p:cNvPr id="8" name="Object 3"/>
          <p:cNvGraphicFramePr>
            <a:graphicFrameLocks noChangeAspect="1"/>
          </p:cNvGraphicFramePr>
          <p:nvPr>
            <p:extLst>
              <p:ext uri="{D42A27DB-BD31-4B8C-83A1-F6EECF244321}">
                <p14:modId xmlns:p14="http://schemas.microsoft.com/office/powerpoint/2010/main" val="2246011334"/>
              </p:ext>
            </p:extLst>
          </p:nvPr>
        </p:nvGraphicFramePr>
        <p:xfrm>
          <a:off x="898525" y="4384675"/>
          <a:ext cx="6315075" cy="911225"/>
        </p:xfrm>
        <a:graphic>
          <a:graphicData uri="http://schemas.openxmlformats.org/presentationml/2006/ole">
            <mc:AlternateContent xmlns:mc="http://schemas.openxmlformats.org/markup-compatibility/2006">
              <mc:Choice xmlns:v="urn:schemas-microsoft-com:vml" Requires="v">
                <p:oleObj spid="_x0000_s31828" name="Equation" r:id="rId3" imgW="3504960" imgH="507960" progId="Equation.DSMT4">
                  <p:embed/>
                </p:oleObj>
              </mc:Choice>
              <mc:Fallback>
                <p:oleObj name="Equation" r:id="rId3" imgW="3504960" imgH="507960" progId="Equation.DSMT4">
                  <p:embed/>
                  <p:pic>
                    <p:nvPicPr>
                      <p:cNvPr id="8" name="Object 5"/>
                      <p:cNvPicPr/>
                      <p:nvPr/>
                    </p:nvPicPr>
                    <p:blipFill>
                      <a:blip r:embed="rId4"/>
                      <a:stretch>
                        <a:fillRect/>
                      </a:stretch>
                    </p:blipFill>
                    <p:spPr>
                      <a:xfrm>
                        <a:off x="898525" y="4384675"/>
                        <a:ext cx="6315075" cy="911225"/>
                      </a:xfrm>
                      <a:prstGeom prst="rect">
                        <a:avLst/>
                      </a:prstGeom>
                    </p:spPr>
                  </p:pic>
                </p:oleObj>
              </mc:Fallback>
            </mc:AlternateContent>
          </a:graphicData>
        </a:graphic>
      </p:graphicFrame>
      <p:sp>
        <p:nvSpPr>
          <p:cNvPr id="4" name="Content Placeholder 4"/>
          <p:cNvSpPr>
            <a:spLocks noGrp="1"/>
          </p:cNvSpPr>
          <p:nvPr>
            <p:ph idx="13"/>
          </p:nvPr>
        </p:nvSpPr>
        <p:spPr>
          <a:xfrm>
            <a:off x="457200" y="5638800"/>
            <a:ext cx="5562600" cy="533400"/>
          </a:xfrm>
        </p:spPr>
        <p:txBody>
          <a:bodyPr/>
          <a:lstStyle/>
          <a:p>
            <a:pPr marL="605790" indent="-514350" algn="ctr"/>
            <a:r>
              <a:rPr lang="en-US" sz="2800" i="1" dirty="0"/>
              <a:t>see the text for the proof</a:t>
            </a:r>
          </a:p>
        </p:txBody>
      </p:sp>
    </p:spTree>
    <p:extLst>
      <p:ext uri="{BB962C8B-B14F-4D97-AF65-F5344CB8AC3E}">
        <p14:creationId xmlns:p14="http://schemas.microsoft.com/office/powerpoint/2010/main" val="3466091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Linearity of Expectations</a:t>
            </a:r>
            <a:r>
              <a:rPr lang="en-IN" sz="1500" dirty="0"/>
              <a:t> 2</a:t>
            </a:r>
          </a:p>
        </p:txBody>
      </p:sp>
      <p:sp>
        <p:nvSpPr>
          <p:cNvPr id="3" name="Content Placeholder 2"/>
          <p:cNvSpPr>
            <a:spLocks noGrp="1"/>
          </p:cNvSpPr>
          <p:nvPr>
            <p:ph idx="1"/>
          </p:nvPr>
        </p:nvSpPr>
        <p:spPr>
          <a:xfrm>
            <a:off x="457200" y="1295400"/>
            <a:ext cx="8229600" cy="2971800"/>
          </a:xfrm>
        </p:spPr>
        <p:txBody>
          <a:bodyPr/>
          <a:lstStyle/>
          <a:p>
            <a:pPr>
              <a:spcBef>
                <a:spcPts val="0"/>
              </a:spcBef>
            </a:pPr>
            <a:r>
              <a:rPr lang="en-US" sz="1800" b="1" dirty="0"/>
              <a:t>Expected Value in the Hatcheck Problem</a:t>
            </a:r>
            <a:r>
              <a:rPr lang="en-US" sz="1800" dirty="0"/>
              <a:t>: A new employee started a job checking hats, but forgot to put the claim check numbers on the hats. So, the </a:t>
            </a:r>
            <a:r>
              <a:rPr lang="en-US" sz="1800" i="1" dirty="0"/>
              <a:t>n</a:t>
            </a:r>
            <a:r>
              <a:rPr lang="en-US" sz="1800" dirty="0"/>
              <a:t> customers just receive a random hat from those remaining. What is the expected number of hat returned correctly?</a:t>
            </a:r>
          </a:p>
          <a:p>
            <a:pPr>
              <a:spcBef>
                <a:spcPts val="0"/>
              </a:spcBef>
            </a:pPr>
            <a:r>
              <a:rPr lang="en-US" sz="1800" b="1" dirty="0"/>
              <a:t>Solution</a:t>
            </a:r>
            <a:r>
              <a:rPr lang="en-US" sz="1800" dirty="0"/>
              <a:t>: Let </a:t>
            </a:r>
            <a:r>
              <a:rPr lang="en-US" sz="1800" i="1" dirty="0"/>
              <a:t>X</a:t>
            </a:r>
            <a:r>
              <a:rPr lang="en-US" sz="1800" dirty="0"/>
              <a:t> be the random variable that equals the number of people who receive the correct hat. Note that  </a:t>
            </a:r>
            <a:r>
              <a:rPr lang="en-US" sz="1800" i="1" dirty="0"/>
              <a:t>X</a:t>
            </a:r>
            <a:r>
              <a:rPr lang="en-US" sz="1800" dirty="0"/>
              <a:t> = </a:t>
            </a:r>
            <a:r>
              <a:rPr lang="en-US" sz="1800" i="1" dirty="0"/>
              <a:t>X</a:t>
            </a:r>
            <a:r>
              <a:rPr lang="en-US" sz="1800" baseline="-25000" dirty="0">
                <a:ea typeface="Cambria Math" pitchFamily="18" charset="0"/>
              </a:rPr>
              <a:t>1</a:t>
            </a:r>
            <a:r>
              <a:rPr lang="en-US" sz="1800" dirty="0"/>
              <a:t> + </a:t>
            </a:r>
            <a:r>
              <a:rPr lang="en-US" sz="1800" i="1" dirty="0"/>
              <a:t>X</a:t>
            </a:r>
            <a:r>
              <a:rPr lang="en-US" sz="1800" baseline="-25000" dirty="0">
                <a:ea typeface="Cambria Math" pitchFamily="18" charset="0"/>
              </a:rPr>
              <a:t>2</a:t>
            </a:r>
            <a:r>
              <a:rPr lang="en-US" sz="1800" dirty="0"/>
              <a:t> + </a:t>
            </a:r>
            <a:r>
              <a:rPr lang="en-US" sz="1800" dirty="0">
                <a:ea typeface="Cambria Math"/>
              </a:rPr>
              <a:t>∙∙∙</a:t>
            </a:r>
            <a:r>
              <a:rPr lang="en-US" sz="1800" dirty="0"/>
              <a:t> + </a:t>
            </a:r>
            <a:r>
              <a:rPr lang="en-US" sz="1800" i="1" dirty="0" err="1"/>
              <a:t>X</a:t>
            </a:r>
            <a:r>
              <a:rPr lang="en-US" sz="1800" i="1" baseline="-25000" dirty="0" err="1"/>
              <a:t>n</a:t>
            </a:r>
            <a:r>
              <a:rPr lang="en-US" sz="1800" dirty="0"/>
              <a:t>, </a:t>
            </a:r>
          </a:p>
          <a:p>
            <a:pPr>
              <a:spcBef>
                <a:spcPts val="0"/>
              </a:spcBef>
            </a:pPr>
            <a:r>
              <a:rPr lang="en-US" sz="1800" dirty="0"/>
              <a:t>where </a:t>
            </a:r>
            <a:r>
              <a:rPr lang="en-US" sz="1800" i="1" dirty="0"/>
              <a:t>X</a:t>
            </a:r>
            <a:r>
              <a:rPr lang="en-US" sz="1800" i="1" baseline="-25000" dirty="0"/>
              <a:t>i</a:t>
            </a:r>
            <a:r>
              <a:rPr lang="en-US" sz="1800" dirty="0"/>
              <a:t> = </a:t>
            </a:r>
            <a:r>
              <a:rPr lang="en-US" sz="1800" dirty="0">
                <a:ea typeface="Cambria Math" pitchFamily="18" charset="0"/>
              </a:rPr>
              <a:t>1</a:t>
            </a:r>
            <a:r>
              <a:rPr lang="en-US" sz="1800" dirty="0"/>
              <a:t> if the </a:t>
            </a:r>
            <a:r>
              <a:rPr lang="en-US" sz="1800" i="1" dirty="0" err="1"/>
              <a:t>i</a:t>
            </a:r>
            <a:r>
              <a:rPr lang="en-US" sz="1800" dirty="0" err="1"/>
              <a:t>th</a:t>
            </a:r>
            <a:r>
              <a:rPr lang="en-US" sz="1800" dirty="0"/>
              <a:t> person receives the hat and </a:t>
            </a:r>
            <a:r>
              <a:rPr lang="en-US" sz="1800" i="1" dirty="0"/>
              <a:t>X</a:t>
            </a:r>
            <a:r>
              <a:rPr lang="en-US" sz="1800" i="1" baseline="-25000" dirty="0"/>
              <a:t>i</a:t>
            </a:r>
            <a:r>
              <a:rPr lang="en-US" sz="1800" dirty="0"/>
              <a:t> = </a:t>
            </a:r>
            <a:r>
              <a:rPr lang="en-US" sz="1800" dirty="0">
                <a:ea typeface="Cambria Math" pitchFamily="18" charset="0"/>
              </a:rPr>
              <a:t>0</a:t>
            </a:r>
            <a:r>
              <a:rPr lang="en-US" sz="1800" dirty="0"/>
              <a:t> otherwise. </a:t>
            </a:r>
          </a:p>
          <a:p>
            <a:pPr lvl="1">
              <a:spcBef>
                <a:spcPts val="0"/>
              </a:spcBef>
            </a:pPr>
            <a:r>
              <a:rPr lang="en-US" sz="1600" dirty="0"/>
              <a:t>Because it is equally likely that the checker returns any of the hats to the </a:t>
            </a:r>
            <a:r>
              <a:rPr lang="en-US" sz="1600" i="1" dirty="0" err="1"/>
              <a:t>i</a:t>
            </a:r>
            <a:r>
              <a:rPr lang="en-US" sz="1600" dirty="0" err="1"/>
              <a:t>th</a:t>
            </a:r>
            <a:r>
              <a:rPr lang="en-US" sz="1600" dirty="0"/>
              <a:t> person, it follows that the probability that the </a:t>
            </a:r>
            <a:r>
              <a:rPr lang="en-US" sz="1600" i="1" dirty="0" err="1"/>
              <a:t>i</a:t>
            </a:r>
            <a:r>
              <a:rPr lang="en-US" sz="1600" dirty="0" err="1"/>
              <a:t>th</a:t>
            </a:r>
            <a:r>
              <a:rPr lang="en-US" sz="1600" dirty="0"/>
              <a:t> person receives the correct hat is </a:t>
            </a:r>
            <a:r>
              <a:rPr lang="en-US" sz="1600" dirty="0">
                <a:ea typeface="Cambria Math" pitchFamily="18" charset="0"/>
              </a:rPr>
              <a:t>1</a:t>
            </a:r>
            <a:r>
              <a:rPr lang="en-US" sz="1600" dirty="0"/>
              <a:t>/</a:t>
            </a:r>
            <a:r>
              <a:rPr lang="en-US" sz="1600" i="1" dirty="0"/>
              <a:t>n</a:t>
            </a:r>
            <a:r>
              <a:rPr lang="en-US" sz="1600" dirty="0"/>
              <a:t>. Consequently (by Theorem </a:t>
            </a:r>
            <a:r>
              <a:rPr lang="en-US" sz="1600" dirty="0">
                <a:ea typeface="Cambria Math" pitchFamily="18" charset="0"/>
              </a:rPr>
              <a:t>1</a:t>
            </a:r>
            <a:r>
              <a:rPr lang="en-US" sz="1600" dirty="0"/>
              <a:t>), for all </a:t>
            </a:r>
            <a:r>
              <a:rPr lang="en-US" sz="1600" i="1" dirty="0"/>
              <a:t>I</a:t>
            </a:r>
          </a:p>
        </p:txBody>
      </p:sp>
      <p:graphicFrame>
        <p:nvGraphicFramePr>
          <p:cNvPr id="8" name="Object 3"/>
          <p:cNvGraphicFramePr>
            <a:graphicFrameLocks noChangeAspect="1"/>
          </p:cNvGraphicFramePr>
          <p:nvPr>
            <p:extLst>
              <p:ext uri="{D42A27DB-BD31-4B8C-83A1-F6EECF244321}">
                <p14:modId xmlns:p14="http://schemas.microsoft.com/office/powerpoint/2010/main" val="696571807"/>
              </p:ext>
            </p:extLst>
          </p:nvPr>
        </p:nvGraphicFramePr>
        <p:xfrm>
          <a:off x="1069975" y="4343400"/>
          <a:ext cx="5972175" cy="455612"/>
        </p:xfrm>
        <a:graphic>
          <a:graphicData uri="http://schemas.openxmlformats.org/presentationml/2006/ole">
            <mc:AlternateContent xmlns:mc="http://schemas.openxmlformats.org/markup-compatibility/2006">
              <mc:Choice xmlns:v="urn:schemas-microsoft-com:vml" Requires="v">
                <p:oleObj spid="_x0000_s32928" name="Equation" r:id="rId3" imgW="3314520" imgH="253800" progId="Equation.DSMT4">
                  <p:embed/>
                </p:oleObj>
              </mc:Choice>
              <mc:Fallback>
                <p:oleObj name="Equation" r:id="rId3" imgW="3314520" imgH="253800" progId="Equation.DSMT4">
                  <p:embed/>
                  <p:pic>
                    <p:nvPicPr>
                      <p:cNvPr id="8" name="Object 3"/>
                      <p:cNvPicPr/>
                      <p:nvPr/>
                    </p:nvPicPr>
                    <p:blipFill>
                      <a:blip r:embed="rId4"/>
                      <a:stretch>
                        <a:fillRect/>
                      </a:stretch>
                    </p:blipFill>
                    <p:spPr>
                      <a:xfrm>
                        <a:off x="1069975" y="4343400"/>
                        <a:ext cx="5972175" cy="455612"/>
                      </a:xfrm>
                      <a:prstGeom prst="rect">
                        <a:avLst/>
                      </a:prstGeom>
                    </p:spPr>
                  </p:pic>
                </p:oleObj>
              </mc:Fallback>
            </mc:AlternateContent>
          </a:graphicData>
        </a:graphic>
      </p:graphicFrame>
      <p:sp>
        <p:nvSpPr>
          <p:cNvPr id="4" name="Content Placeholder 4"/>
          <p:cNvSpPr>
            <a:spLocks noGrp="1"/>
          </p:cNvSpPr>
          <p:nvPr>
            <p:ph idx="13"/>
          </p:nvPr>
        </p:nvSpPr>
        <p:spPr>
          <a:xfrm>
            <a:off x="457200" y="4876800"/>
            <a:ext cx="8229600" cy="304800"/>
          </a:xfrm>
        </p:spPr>
        <p:txBody>
          <a:bodyPr/>
          <a:lstStyle/>
          <a:p>
            <a:pPr lvl="1">
              <a:spcBef>
                <a:spcPts val="0"/>
              </a:spcBef>
            </a:pPr>
            <a:r>
              <a:rPr lang="en-US" sz="1600" dirty="0"/>
              <a:t>By the linearity of expectations (Theorem 3), it follows that:</a:t>
            </a:r>
          </a:p>
        </p:txBody>
      </p:sp>
      <p:graphicFrame>
        <p:nvGraphicFramePr>
          <p:cNvPr id="9" name="Object 5"/>
          <p:cNvGraphicFramePr>
            <a:graphicFrameLocks noChangeAspect="1"/>
          </p:cNvGraphicFramePr>
          <p:nvPr>
            <p:extLst>
              <p:ext uri="{D42A27DB-BD31-4B8C-83A1-F6EECF244321}">
                <p14:modId xmlns:p14="http://schemas.microsoft.com/office/powerpoint/2010/main" val="1154009447"/>
              </p:ext>
            </p:extLst>
          </p:nvPr>
        </p:nvGraphicFramePr>
        <p:xfrm>
          <a:off x="1160463" y="5211186"/>
          <a:ext cx="5783262" cy="455612"/>
        </p:xfrm>
        <a:graphic>
          <a:graphicData uri="http://schemas.openxmlformats.org/presentationml/2006/ole">
            <mc:AlternateContent xmlns:mc="http://schemas.openxmlformats.org/markup-compatibility/2006">
              <mc:Choice xmlns:v="urn:schemas-microsoft-com:vml" Requires="v">
                <p:oleObj spid="_x0000_s32929" name="Equation" r:id="rId5" imgW="3213000" imgH="253800" progId="Equation.DSMT4">
                  <p:embed/>
                </p:oleObj>
              </mc:Choice>
              <mc:Fallback>
                <p:oleObj name="Equation" r:id="rId5" imgW="3213000" imgH="253800" progId="Equation.DSMT4">
                  <p:embed/>
                  <p:pic>
                    <p:nvPicPr>
                      <p:cNvPr id="8" name="Object 3"/>
                      <p:cNvPicPr/>
                      <p:nvPr/>
                    </p:nvPicPr>
                    <p:blipFill>
                      <a:blip r:embed="rId6"/>
                      <a:stretch>
                        <a:fillRect/>
                      </a:stretch>
                    </p:blipFill>
                    <p:spPr>
                      <a:xfrm>
                        <a:off x="1160463" y="5211186"/>
                        <a:ext cx="5783262" cy="455612"/>
                      </a:xfrm>
                      <a:prstGeom prst="rect">
                        <a:avLst/>
                      </a:prstGeom>
                    </p:spPr>
                  </p:pic>
                </p:oleObj>
              </mc:Fallback>
            </mc:AlternateContent>
          </a:graphicData>
        </a:graphic>
      </p:graphicFrame>
      <p:sp>
        <p:nvSpPr>
          <p:cNvPr id="5" name="Content Placeholder 6"/>
          <p:cNvSpPr>
            <a:spLocks noGrp="1"/>
          </p:cNvSpPr>
          <p:nvPr>
            <p:ph idx="14"/>
          </p:nvPr>
        </p:nvSpPr>
        <p:spPr>
          <a:xfrm>
            <a:off x="457200" y="5638800"/>
            <a:ext cx="8229600" cy="914400"/>
          </a:xfrm>
        </p:spPr>
        <p:txBody>
          <a:bodyPr/>
          <a:lstStyle/>
          <a:p>
            <a:r>
              <a:rPr lang="en-US" sz="1800" dirty="0"/>
              <a:t>Consequently, the average number of people who receive the correct hat is exactly </a:t>
            </a:r>
            <a:r>
              <a:rPr lang="en-US" sz="1800" dirty="0">
                <a:ea typeface="Cambria Math" pitchFamily="18" charset="0"/>
              </a:rPr>
              <a:t>1</a:t>
            </a:r>
            <a:r>
              <a:rPr lang="en-US" sz="1800" dirty="0"/>
              <a:t>.</a:t>
            </a:r>
            <a:br>
              <a:rPr lang="en-US" sz="1800" dirty="0"/>
            </a:br>
            <a:r>
              <a:rPr lang="en-US" sz="1800" dirty="0"/>
              <a:t>( Surprisingly, this answer remains the same no matter how many people have checked their hats!)</a:t>
            </a:r>
          </a:p>
        </p:txBody>
      </p:sp>
    </p:spTree>
    <p:extLst>
      <p:ext uri="{BB962C8B-B14F-4D97-AF65-F5344CB8AC3E}">
        <p14:creationId xmlns:p14="http://schemas.microsoft.com/office/powerpoint/2010/main" val="1631999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Linearity of Expectations</a:t>
            </a:r>
            <a:r>
              <a:rPr lang="en-IN" sz="1500" dirty="0"/>
              <a:t> 3</a:t>
            </a:r>
          </a:p>
        </p:txBody>
      </p:sp>
      <p:sp>
        <p:nvSpPr>
          <p:cNvPr id="3" name="Content Placeholder 2"/>
          <p:cNvSpPr>
            <a:spLocks noGrp="1"/>
          </p:cNvSpPr>
          <p:nvPr>
            <p:ph idx="1"/>
          </p:nvPr>
        </p:nvSpPr>
        <p:spPr>
          <a:xfrm>
            <a:off x="457200" y="1295400"/>
            <a:ext cx="8388000" cy="2700000"/>
          </a:xfrm>
        </p:spPr>
        <p:txBody>
          <a:bodyPr/>
          <a:lstStyle/>
          <a:p>
            <a:pPr>
              <a:spcBef>
                <a:spcPts val="0"/>
              </a:spcBef>
              <a:spcAft>
                <a:spcPts val="300"/>
              </a:spcAft>
            </a:pPr>
            <a:r>
              <a:rPr lang="en-US" sz="1800" b="1" dirty="0"/>
              <a:t>Expected Number of Inversions in a Permutation</a:t>
            </a:r>
            <a:r>
              <a:rPr lang="en-US" sz="1800" dirty="0"/>
              <a:t>: The ordered pair (</a:t>
            </a:r>
            <a:r>
              <a:rPr lang="en-US" sz="1800" i="1" dirty="0" err="1"/>
              <a:t>i</a:t>
            </a:r>
            <a:r>
              <a:rPr lang="en-US" sz="1800" dirty="0" err="1"/>
              <a:t>,</a:t>
            </a:r>
            <a:r>
              <a:rPr lang="en-US" sz="1800" i="1" dirty="0" err="1"/>
              <a:t>j</a:t>
            </a:r>
            <a:r>
              <a:rPr lang="en-US" sz="1800" dirty="0"/>
              <a:t>) is an </a:t>
            </a:r>
            <a:r>
              <a:rPr lang="en-US" sz="1800" i="1" dirty="0"/>
              <a:t>inversion</a:t>
            </a:r>
            <a:r>
              <a:rPr lang="en-US" sz="1800" dirty="0"/>
              <a:t> in a permutation of the first </a:t>
            </a:r>
            <a:r>
              <a:rPr lang="en-US" sz="1800" i="1" dirty="0"/>
              <a:t>n</a:t>
            </a:r>
            <a:r>
              <a:rPr lang="en-US" sz="1800" dirty="0"/>
              <a:t> positive integers if  </a:t>
            </a:r>
            <a:r>
              <a:rPr lang="en-US" sz="1800" i="1" dirty="0" err="1"/>
              <a:t>i</a:t>
            </a:r>
            <a:r>
              <a:rPr lang="en-US" sz="1800" dirty="0"/>
              <a:t> &lt; </a:t>
            </a:r>
            <a:r>
              <a:rPr lang="en-US" sz="1800" i="1" dirty="0"/>
              <a:t>j</a:t>
            </a:r>
            <a:r>
              <a:rPr lang="en-US" sz="1800" dirty="0"/>
              <a:t>, but </a:t>
            </a:r>
            <a:r>
              <a:rPr lang="en-US" sz="1800" i="1" dirty="0"/>
              <a:t>j</a:t>
            </a:r>
            <a:r>
              <a:rPr lang="en-US" sz="1800" dirty="0"/>
              <a:t> precedes </a:t>
            </a:r>
            <a:r>
              <a:rPr lang="en-US" sz="1800" i="1" dirty="0" err="1"/>
              <a:t>i</a:t>
            </a:r>
            <a:r>
              <a:rPr lang="en-US" sz="1800" i="1" dirty="0"/>
              <a:t> </a:t>
            </a:r>
            <a:r>
              <a:rPr lang="en-US" sz="1800" dirty="0"/>
              <a:t>in the permutation. </a:t>
            </a:r>
          </a:p>
          <a:p>
            <a:pPr>
              <a:spcBef>
                <a:spcPts val="0"/>
              </a:spcBef>
              <a:spcAft>
                <a:spcPts val="300"/>
              </a:spcAft>
            </a:pPr>
            <a:r>
              <a:rPr lang="en-US" sz="1800" i="1" dirty="0"/>
              <a:t>Example</a:t>
            </a:r>
            <a:r>
              <a:rPr lang="en-US" sz="1800" dirty="0"/>
              <a:t>: There are six inversions in the permutation of </a:t>
            </a:r>
            <a:r>
              <a:rPr lang="en-US" sz="1800" dirty="0">
                <a:latin typeface="Cambria Math" pitchFamily="18" charset="0"/>
                <a:ea typeface="Cambria Math" pitchFamily="18" charset="0"/>
              </a:rPr>
              <a:t>3,5, 1, 4, 2</a:t>
            </a:r>
            <a:endParaRPr lang="en-US" sz="1800" dirty="0"/>
          </a:p>
          <a:p>
            <a:pPr algn="ctr">
              <a:spcBef>
                <a:spcPts val="0"/>
              </a:spcBef>
              <a:spcAft>
                <a:spcPts val="300"/>
              </a:spcAft>
            </a:pPr>
            <a:r>
              <a:rPr lang="en-US" sz="1800" dirty="0"/>
              <a:t> (</a:t>
            </a:r>
            <a:r>
              <a:rPr lang="en-US" sz="1800" dirty="0">
                <a:latin typeface="Cambria Math" pitchFamily="18" charset="0"/>
                <a:ea typeface="Cambria Math" pitchFamily="18" charset="0"/>
              </a:rPr>
              <a:t>1</a:t>
            </a:r>
            <a:r>
              <a:rPr lang="en-US" sz="1800" dirty="0"/>
              <a:t>, </a:t>
            </a:r>
            <a:r>
              <a:rPr lang="en-US" sz="1800" dirty="0">
                <a:latin typeface="Cambria Math" pitchFamily="18" charset="0"/>
                <a:ea typeface="Cambria Math" pitchFamily="18" charset="0"/>
              </a:rPr>
              <a:t>3</a:t>
            </a:r>
            <a:r>
              <a:rPr lang="en-US" sz="1800" dirty="0"/>
              <a:t>), (</a:t>
            </a:r>
            <a:r>
              <a:rPr lang="en-US" sz="1800" dirty="0">
                <a:latin typeface="Cambria Math" pitchFamily="18" charset="0"/>
                <a:ea typeface="Cambria Math" pitchFamily="18" charset="0"/>
              </a:rPr>
              <a:t>1</a:t>
            </a:r>
            <a:r>
              <a:rPr lang="en-US" sz="1800" dirty="0"/>
              <a:t>, </a:t>
            </a:r>
            <a:r>
              <a:rPr lang="en-US" sz="1800" dirty="0">
                <a:latin typeface="Cambria Math" pitchFamily="18" charset="0"/>
                <a:ea typeface="Cambria Math" pitchFamily="18" charset="0"/>
              </a:rPr>
              <a:t>5</a:t>
            </a:r>
            <a:r>
              <a:rPr lang="en-US" sz="1800" dirty="0"/>
              <a:t>), (</a:t>
            </a:r>
            <a:r>
              <a:rPr lang="en-US" sz="1800" dirty="0">
                <a:latin typeface="Cambria Math" pitchFamily="18" charset="0"/>
                <a:ea typeface="Cambria Math" pitchFamily="18" charset="0"/>
              </a:rPr>
              <a:t>2</a:t>
            </a:r>
            <a:r>
              <a:rPr lang="en-US" sz="1800" dirty="0"/>
              <a:t>, </a:t>
            </a:r>
            <a:r>
              <a:rPr lang="en-US" sz="1800" dirty="0">
                <a:latin typeface="Cambria Math" pitchFamily="18" charset="0"/>
                <a:ea typeface="Cambria Math" pitchFamily="18" charset="0"/>
              </a:rPr>
              <a:t>3</a:t>
            </a:r>
            <a:r>
              <a:rPr lang="en-US" sz="1800" dirty="0"/>
              <a:t>), (</a:t>
            </a:r>
            <a:r>
              <a:rPr lang="en-US" sz="1800" dirty="0">
                <a:latin typeface="Cambria Math" pitchFamily="18" charset="0"/>
                <a:ea typeface="Cambria Math" pitchFamily="18" charset="0"/>
              </a:rPr>
              <a:t>2</a:t>
            </a:r>
            <a:r>
              <a:rPr lang="en-US" sz="1800" dirty="0"/>
              <a:t>, </a:t>
            </a:r>
            <a:r>
              <a:rPr lang="en-US" sz="1800" dirty="0">
                <a:latin typeface="Cambria Math" pitchFamily="18" charset="0"/>
                <a:ea typeface="Cambria Math" pitchFamily="18" charset="0"/>
              </a:rPr>
              <a:t>4</a:t>
            </a:r>
            <a:r>
              <a:rPr lang="en-US" sz="1800" dirty="0"/>
              <a:t>), (</a:t>
            </a:r>
            <a:r>
              <a:rPr lang="en-US" sz="1800" dirty="0">
                <a:latin typeface="Cambria Math" pitchFamily="18" charset="0"/>
                <a:ea typeface="Cambria Math" pitchFamily="18" charset="0"/>
              </a:rPr>
              <a:t>2</a:t>
            </a:r>
            <a:r>
              <a:rPr lang="en-US" sz="1800" dirty="0"/>
              <a:t>, </a:t>
            </a:r>
            <a:r>
              <a:rPr lang="en-US" sz="1800" dirty="0">
                <a:latin typeface="Cambria Math" pitchFamily="18" charset="0"/>
                <a:ea typeface="Cambria Math" pitchFamily="18" charset="0"/>
              </a:rPr>
              <a:t>5</a:t>
            </a:r>
            <a:r>
              <a:rPr lang="en-US" sz="1800" dirty="0"/>
              <a:t>), (</a:t>
            </a:r>
            <a:r>
              <a:rPr lang="en-US" sz="1800" dirty="0">
                <a:latin typeface="Cambria Math" pitchFamily="18" charset="0"/>
                <a:ea typeface="Cambria Math" pitchFamily="18" charset="0"/>
              </a:rPr>
              <a:t>4</a:t>
            </a:r>
            <a:r>
              <a:rPr lang="en-US" sz="1800" dirty="0"/>
              <a:t>, </a:t>
            </a:r>
            <a:r>
              <a:rPr lang="en-US" sz="1800" dirty="0">
                <a:latin typeface="Cambria Math" pitchFamily="18" charset="0"/>
                <a:ea typeface="Cambria Math" pitchFamily="18" charset="0"/>
              </a:rPr>
              <a:t>5</a:t>
            </a:r>
            <a:r>
              <a:rPr lang="en-US" sz="1800" dirty="0"/>
              <a:t>).</a:t>
            </a:r>
          </a:p>
          <a:p>
            <a:pPr>
              <a:spcBef>
                <a:spcPts val="0"/>
              </a:spcBef>
              <a:spcAft>
                <a:spcPts val="300"/>
              </a:spcAft>
            </a:pPr>
            <a:r>
              <a:rPr lang="en-US" sz="1800" dirty="0"/>
              <a:t>Find the average number of inversions in a random permutation of the first </a:t>
            </a:r>
            <a:r>
              <a:rPr lang="en-US" sz="1800" i="1" dirty="0"/>
              <a:t>n</a:t>
            </a:r>
            <a:r>
              <a:rPr lang="en-US" sz="1800" dirty="0"/>
              <a:t> integers.</a:t>
            </a:r>
          </a:p>
          <a:p>
            <a:pPr>
              <a:spcBef>
                <a:spcPts val="0"/>
              </a:spcBef>
              <a:spcAft>
                <a:spcPts val="300"/>
              </a:spcAft>
            </a:pPr>
            <a:r>
              <a:rPr lang="en-US" sz="1800" b="1" dirty="0"/>
              <a:t>Solution</a:t>
            </a:r>
            <a:r>
              <a:rPr lang="en-US" sz="1800" dirty="0"/>
              <a:t>:  Let </a:t>
            </a:r>
            <a:r>
              <a:rPr lang="en-US" sz="1800" i="1" dirty="0" err="1"/>
              <a:t>I</a:t>
            </a:r>
            <a:r>
              <a:rPr lang="en-US" sz="1800" i="1" baseline="-25000" dirty="0" err="1"/>
              <a:t>i</a:t>
            </a:r>
            <a:r>
              <a:rPr lang="en-US" sz="1800" baseline="-25000" dirty="0" err="1"/>
              <a:t>,</a:t>
            </a:r>
            <a:r>
              <a:rPr lang="en-US" sz="1800" i="1" baseline="-25000" dirty="0" err="1"/>
              <a:t>j</a:t>
            </a:r>
            <a:r>
              <a:rPr lang="en-US" sz="1800" dirty="0"/>
              <a:t> be the random variable on the set of all permutations of the first n positive integers with </a:t>
            </a:r>
            <a:r>
              <a:rPr lang="en-US" sz="1800" i="1" dirty="0" err="1"/>
              <a:t>I</a:t>
            </a:r>
            <a:r>
              <a:rPr lang="en-US" sz="1800" i="1" baseline="-25000" dirty="0" err="1"/>
              <a:t>i</a:t>
            </a:r>
            <a:r>
              <a:rPr lang="en-US" sz="1800" baseline="-25000" dirty="0" err="1"/>
              <a:t>,</a:t>
            </a:r>
            <a:r>
              <a:rPr lang="en-US" sz="1800" i="1" baseline="-25000" dirty="0" err="1"/>
              <a:t>j</a:t>
            </a:r>
            <a:r>
              <a:rPr lang="en-US" sz="1800" dirty="0"/>
              <a:t> = </a:t>
            </a:r>
            <a:r>
              <a:rPr lang="en-US" sz="1800" dirty="0">
                <a:latin typeface="Cambria Math" pitchFamily="18" charset="0"/>
                <a:ea typeface="Cambria Math" pitchFamily="18" charset="0"/>
              </a:rPr>
              <a:t>1</a:t>
            </a:r>
            <a:r>
              <a:rPr lang="en-US" sz="1800" dirty="0"/>
              <a:t> if (</a:t>
            </a:r>
            <a:r>
              <a:rPr lang="en-US" sz="1800" i="1" dirty="0" err="1"/>
              <a:t>i</a:t>
            </a:r>
            <a:r>
              <a:rPr lang="en-US" sz="1800" dirty="0" err="1"/>
              <a:t>,</a:t>
            </a:r>
            <a:r>
              <a:rPr lang="en-US" sz="1800" i="1" dirty="0" err="1"/>
              <a:t>j</a:t>
            </a:r>
            <a:r>
              <a:rPr lang="en-US" sz="1800" dirty="0"/>
              <a:t>) is an inversion of the permutation and </a:t>
            </a:r>
            <a:r>
              <a:rPr lang="en-US" sz="1800" i="1" dirty="0" err="1"/>
              <a:t>I</a:t>
            </a:r>
            <a:r>
              <a:rPr lang="en-US" sz="1800" i="1" baseline="-25000" dirty="0" err="1"/>
              <a:t>i</a:t>
            </a:r>
            <a:r>
              <a:rPr lang="en-US" sz="1800" baseline="-25000" dirty="0" err="1"/>
              <a:t>,</a:t>
            </a:r>
            <a:r>
              <a:rPr lang="en-US" sz="1800" i="1" baseline="-25000" dirty="0" err="1"/>
              <a:t>j</a:t>
            </a:r>
            <a:r>
              <a:rPr lang="en-US" sz="1800" dirty="0"/>
              <a:t> = </a:t>
            </a:r>
            <a:r>
              <a:rPr lang="en-US" sz="1800" dirty="0">
                <a:latin typeface="Cambria Math" pitchFamily="18" charset="0"/>
                <a:ea typeface="Cambria Math" pitchFamily="18" charset="0"/>
              </a:rPr>
              <a:t>0</a:t>
            </a:r>
            <a:r>
              <a:rPr lang="en-US" sz="1800" dirty="0"/>
              <a:t> otherwise. If X is the random variable equal to the number of inversions in the permutation, then</a:t>
            </a:r>
            <a:endParaRPr lang="en-IN" sz="1800" dirty="0"/>
          </a:p>
        </p:txBody>
      </p:sp>
      <p:graphicFrame>
        <p:nvGraphicFramePr>
          <p:cNvPr id="12" name="Object 3"/>
          <p:cNvGraphicFramePr>
            <a:graphicFrameLocks noChangeAspect="1"/>
          </p:cNvGraphicFramePr>
          <p:nvPr>
            <p:extLst>
              <p:ext uri="{D42A27DB-BD31-4B8C-83A1-F6EECF244321}">
                <p14:modId xmlns:p14="http://schemas.microsoft.com/office/powerpoint/2010/main" val="366665948"/>
              </p:ext>
            </p:extLst>
          </p:nvPr>
        </p:nvGraphicFramePr>
        <p:xfrm>
          <a:off x="5346123" y="3726152"/>
          <a:ext cx="1314450" cy="571500"/>
        </p:xfrm>
        <a:graphic>
          <a:graphicData uri="http://schemas.openxmlformats.org/presentationml/2006/ole">
            <mc:AlternateContent xmlns:mc="http://schemas.openxmlformats.org/markup-compatibility/2006">
              <mc:Choice xmlns:v="urn:schemas-microsoft-com:vml" Requires="v">
                <p:oleObj spid="_x0000_s34012" name="Equation" r:id="rId3" imgW="876240" imgH="380880" progId="Equation.DSMT4">
                  <p:embed/>
                </p:oleObj>
              </mc:Choice>
              <mc:Fallback>
                <p:oleObj name="Equation" r:id="rId3" imgW="876240" imgH="380880" progId="Equation.DSMT4">
                  <p:embed/>
                  <p:pic>
                    <p:nvPicPr>
                      <p:cNvPr id="8" name="Object 3"/>
                      <p:cNvPicPr/>
                      <p:nvPr/>
                    </p:nvPicPr>
                    <p:blipFill>
                      <a:blip r:embed="rId4"/>
                      <a:stretch>
                        <a:fillRect/>
                      </a:stretch>
                    </p:blipFill>
                    <p:spPr>
                      <a:xfrm>
                        <a:off x="5346123" y="3726152"/>
                        <a:ext cx="1314450" cy="571500"/>
                      </a:xfrm>
                      <a:prstGeom prst="rect">
                        <a:avLst/>
                      </a:prstGeom>
                    </p:spPr>
                  </p:pic>
                </p:oleObj>
              </mc:Fallback>
            </mc:AlternateContent>
          </a:graphicData>
        </a:graphic>
      </p:graphicFrame>
      <p:sp>
        <p:nvSpPr>
          <p:cNvPr id="4" name="Content Placeholder 4"/>
          <p:cNvSpPr>
            <a:spLocks noGrp="1"/>
          </p:cNvSpPr>
          <p:nvPr>
            <p:ph idx="13"/>
          </p:nvPr>
        </p:nvSpPr>
        <p:spPr>
          <a:xfrm>
            <a:off x="457200" y="4305683"/>
            <a:ext cx="8229600" cy="583552"/>
          </a:xfrm>
        </p:spPr>
        <p:txBody>
          <a:bodyPr/>
          <a:lstStyle/>
          <a:p>
            <a:pPr lvl="1">
              <a:spcBef>
                <a:spcPts val="0"/>
              </a:spcBef>
            </a:pPr>
            <a:r>
              <a:rPr lang="en-US" sz="1600" dirty="0"/>
              <a:t>Since it is equally likely for </a:t>
            </a:r>
            <a:r>
              <a:rPr lang="en-US" sz="1600" dirty="0" err="1"/>
              <a:t>i</a:t>
            </a:r>
            <a:r>
              <a:rPr lang="en-US" sz="1600" dirty="0"/>
              <a:t> to precede j in a randomly chosen permutation as it is for j to precede </a:t>
            </a:r>
            <a:r>
              <a:rPr lang="en-US" sz="1600" dirty="0" err="1"/>
              <a:t>i</a:t>
            </a:r>
            <a:r>
              <a:rPr lang="en-US" sz="1600" dirty="0"/>
              <a:t>, we have:  E(</a:t>
            </a:r>
            <a:r>
              <a:rPr lang="en-US" sz="1600" dirty="0" err="1"/>
              <a:t>Ii,j</a:t>
            </a:r>
            <a:r>
              <a:rPr lang="en-US" sz="1600" dirty="0"/>
              <a:t>) = 1 ∙p(Ii ,j = 1) + 0 ∙p(</a:t>
            </a:r>
            <a:r>
              <a:rPr lang="en-US" sz="1600" dirty="0" err="1"/>
              <a:t>Ii,j</a:t>
            </a:r>
            <a:r>
              <a:rPr lang="en-US" sz="1600" dirty="0"/>
              <a:t> = 0) = 1 ∙ 1/2 + 0 = ½, for all (</a:t>
            </a:r>
            <a:r>
              <a:rPr lang="en-US" sz="1600" dirty="0" err="1"/>
              <a:t>i,j</a:t>
            </a:r>
            <a:r>
              <a:rPr lang="en-US" sz="1600" dirty="0"/>
              <a:t>) .</a:t>
            </a:r>
          </a:p>
        </p:txBody>
      </p:sp>
      <p:sp>
        <p:nvSpPr>
          <p:cNvPr id="5" name="Content Placeholder 5"/>
          <p:cNvSpPr>
            <a:spLocks noGrp="1"/>
          </p:cNvSpPr>
          <p:nvPr>
            <p:ph idx="14"/>
          </p:nvPr>
        </p:nvSpPr>
        <p:spPr>
          <a:xfrm>
            <a:off x="457200" y="4944169"/>
            <a:ext cx="2209800" cy="381000"/>
          </a:xfrm>
        </p:spPr>
        <p:txBody>
          <a:bodyPr/>
          <a:lstStyle/>
          <a:p>
            <a:pPr lvl="1">
              <a:spcBef>
                <a:spcPts val="0"/>
              </a:spcBef>
            </a:pPr>
            <a:r>
              <a:rPr lang="en-US" sz="1600" dirty="0"/>
              <a:t>Because there are</a:t>
            </a:r>
            <a:endParaRPr lang="en-IN" sz="1600" dirty="0"/>
          </a:p>
        </p:txBody>
      </p:sp>
      <p:graphicFrame>
        <p:nvGraphicFramePr>
          <p:cNvPr id="14" name="Object 6"/>
          <p:cNvGraphicFramePr>
            <a:graphicFrameLocks noChangeAspect="1"/>
          </p:cNvGraphicFramePr>
          <p:nvPr>
            <p:extLst>
              <p:ext uri="{D42A27DB-BD31-4B8C-83A1-F6EECF244321}">
                <p14:modId xmlns:p14="http://schemas.microsoft.com/office/powerpoint/2010/main" val="1095681786"/>
              </p:ext>
            </p:extLst>
          </p:nvPr>
        </p:nvGraphicFramePr>
        <p:xfrm>
          <a:off x="2570018" y="4889934"/>
          <a:ext cx="279360" cy="469800"/>
        </p:xfrm>
        <a:graphic>
          <a:graphicData uri="http://schemas.openxmlformats.org/presentationml/2006/ole">
            <mc:AlternateContent xmlns:mc="http://schemas.openxmlformats.org/markup-compatibility/2006">
              <mc:Choice xmlns:v="urn:schemas-microsoft-com:vml" Requires="v">
                <p:oleObj spid="_x0000_s34013" name="Equation" r:id="rId5" imgW="279360" imgH="469800" progId="Equation.DSMT4">
                  <p:embed/>
                </p:oleObj>
              </mc:Choice>
              <mc:Fallback>
                <p:oleObj name="Equation" r:id="rId5" imgW="279360" imgH="469800" progId="Equation.DSMT4">
                  <p:embed/>
                  <p:pic>
                    <p:nvPicPr>
                      <p:cNvPr id="12" name="Object 3"/>
                      <p:cNvPicPr/>
                      <p:nvPr/>
                    </p:nvPicPr>
                    <p:blipFill>
                      <a:blip r:embed="rId6"/>
                      <a:stretch>
                        <a:fillRect/>
                      </a:stretch>
                    </p:blipFill>
                    <p:spPr>
                      <a:xfrm>
                        <a:off x="2570018" y="4889934"/>
                        <a:ext cx="279360" cy="469800"/>
                      </a:xfrm>
                      <a:prstGeom prst="rect">
                        <a:avLst/>
                      </a:prstGeom>
                    </p:spPr>
                  </p:pic>
                </p:oleObj>
              </mc:Fallback>
            </mc:AlternateContent>
          </a:graphicData>
        </a:graphic>
      </p:graphicFrame>
      <p:sp>
        <p:nvSpPr>
          <p:cNvPr id="6" name="Content Placeholder 7"/>
          <p:cNvSpPr>
            <a:spLocks noGrp="1"/>
          </p:cNvSpPr>
          <p:nvPr>
            <p:ph idx="15"/>
          </p:nvPr>
        </p:nvSpPr>
        <p:spPr>
          <a:xfrm>
            <a:off x="2895600" y="4944169"/>
            <a:ext cx="5331000" cy="312420"/>
          </a:xfrm>
        </p:spPr>
        <p:txBody>
          <a:bodyPr/>
          <a:lstStyle/>
          <a:p>
            <a:r>
              <a:rPr lang="en-US" sz="1600" dirty="0"/>
              <a:t>pairs </a:t>
            </a:r>
            <a:r>
              <a:rPr lang="en-US" sz="1600" i="1" dirty="0" err="1"/>
              <a:t>i</a:t>
            </a:r>
            <a:r>
              <a:rPr lang="en-US" sz="1600" i="1" dirty="0"/>
              <a:t> </a:t>
            </a:r>
            <a:r>
              <a:rPr lang="en-US" sz="1600" dirty="0"/>
              <a:t>and</a:t>
            </a:r>
            <a:r>
              <a:rPr lang="en-US" sz="1600" i="1" dirty="0"/>
              <a:t> j </a:t>
            </a:r>
            <a:r>
              <a:rPr lang="en-US" sz="1600" dirty="0"/>
              <a:t>with </a:t>
            </a:r>
            <a:r>
              <a:rPr lang="en-US" sz="1600" dirty="0">
                <a:latin typeface="Cambria Math" pitchFamily="18" charset="0"/>
                <a:ea typeface="Cambria Math" pitchFamily="18" charset="0"/>
              </a:rPr>
              <a:t>1</a:t>
            </a:r>
            <a:r>
              <a:rPr lang="en-US" sz="1600" dirty="0"/>
              <a:t> </a:t>
            </a:r>
            <a:r>
              <a:rPr lang="en-US" sz="1600" dirty="0">
                <a:latin typeface="Cambria Math"/>
                <a:ea typeface="Cambria Math"/>
              </a:rPr>
              <a:t>≤</a:t>
            </a:r>
            <a:r>
              <a:rPr lang="en-US" sz="1600" dirty="0"/>
              <a:t>  </a:t>
            </a:r>
            <a:r>
              <a:rPr lang="en-US" sz="1600" i="1" dirty="0" err="1"/>
              <a:t>i</a:t>
            </a:r>
            <a:r>
              <a:rPr lang="en-US" sz="1600" i="1" dirty="0"/>
              <a:t>  &lt; j </a:t>
            </a:r>
            <a:r>
              <a:rPr lang="en-US" sz="1600" dirty="0">
                <a:latin typeface="Cambria Math"/>
                <a:ea typeface="Cambria Math"/>
              </a:rPr>
              <a:t>≤</a:t>
            </a:r>
            <a:r>
              <a:rPr lang="en-US" sz="1600" i="1" dirty="0"/>
              <a:t> n</a:t>
            </a:r>
            <a:r>
              <a:rPr lang="en-US" sz="1600" dirty="0"/>
              <a:t>, by the linearity of expectations</a:t>
            </a:r>
            <a:endParaRPr lang="en-IN" sz="1600" dirty="0"/>
          </a:p>
        </p:txBody>
      </p:sp>
      <p:sp>
        <p:nvSpPr>
          <p:cNvPr id="7" name="Content Placeholder 8"/>
          <p:cNvSpPr>
            <a:spLocks noGrp="1"/>
          </p:cNvSpPr>
          <p:nvPr>
            <p:ph idx="16"/>
          </p:nvPr>
        </p:nvSpPr>
        <p:spPr>
          <a:xfrm>
            <a:off x="914400" y="5245990"/>
            <a:ext cx="2057400" cy="350520"/>
          </a:xfrm>
        </p:spPr>
        <p:txBody>
          <a:bodyPr/>
          <a:lstStyle/>
          <a:p>
            <a:pPr lvl="0"/>
            <a:r>
              <a:rPr lang="en-US" sz="1600" dirty="0">
                <a:solidFill>
                  <a:prstClr val="black"/>
                </a:solidFill>
              </a:rPr>
              <a:t>(Theorem 3), we have:</a:t>
            </a:r>
            <a:endParaRPr lang="en-IN" sz="1600" dirty="0">
              <a:solidFill>
                <a:prstClr val="black"/>
              </a:solidFill>
            </a:endParaRPr>
          </a:p>
        </p:txBody>
      </p:sp>
      <p:graphicFrame>
        <p:nvGraphicFramePr>
          <p:cNvPr id="13" name="Object 9"/>
          <p:cNvGraphicFramePr>
            <a:graphicFrameLocks noChangeAspect="1"/>
          </p:cNvGraphicFramePr>
          <p:nvPr>
            <p:extLst>
              <p:ext uri="{D42A27DB-BD31-4B8C-83A1-F6EECF244321}">
                <p14:modId xmlns:p14="http://schemas.microsoft.com/office/powerpoint/2010/main" val="2565550552"/>
              </p:ext>
            </p:extLst>
          </p:nvPr>
        </p:nvGraphicFramePr>
        <p:xfrm>
          <a:off x="3579205" y="5279709"/>
          <a:ext cx="3771900" cy="723900"/>
        </p:xfrm>
        <a:graphic>
          <a:graphicData uri="http://schemas.openxmlformats.org/presentationml/2006/ole">
            <mc:AlternateContent xmlns:mc="http://schemas.openxmlformats.org/markup-compatibility/2006">
              <mc:Choice xmlns:v="urn:schemas-microsoft-com:vml" Requires="v">
                <p:oleObj spid="_x0000_s34014" name="Equation" r:id="rId7" imgW="2514600" imgH="482400" progId="Equation.DSMT4">
                  <p:embed/>
                </p:oleObj>
              </mc:Choice>
              <mc:Fallback>
                <p:oleObj name="Equation" r:id="rId7" imgW="2514600" imgH="482400" progId="Equation.DSMT4">
                  <p:embed/>
                  <p:pic>
                    <p:nvPicPr>
                      <p:cNvPr id="12" name="Object 3"/>
                      <p:cNvPicPr/>
                      <p:nvPr/>
                    </p:nvPicPr>
                    <p:blipFill>
                      <a:blip r:embed="rId8"/>
                      <a:stretch>
                        <a:fillRect/>
                      </a:stretch>
                    </p:blipFill>
                    <p:spPr>
                      <a:xfrm>
                        <a:off x="3579205" y="5279709"/>
                        <a:ext cx="3771900" cy="723900"/>
                      </a:xfrm>
                      <a:prstGeom prst="rect">
                        <a:avLst/>
                      </a:prstGeom>
                    </p:spPr>
                  </p:pic>
                </p:oleObj>
              </mc:Fallback>
            </mc:AlternateContent>
          </a:graphicData>
        </a:graphic>
      </p:graphicFrame>
      <p:sp>
        <p:nvSpPr>
          <p:cNvPr id="8" name="Content Placeholder 10"/>
          <p:cNvSpPr>
            <a:spLocks noGrp="1"/>
          </p:cNvSpPr>
          <p:nvPr>
            <p:ph idx="17"/>
          </p:nvPr>
        </p:nvSpPr>
        <p:spPr>
          <a:xfrm>
            <a:off x="457200" y="5974773"/>
            <a:ext cx="8229600" cy="612000"/>
          </a:xfrm>
        </p:spPr>
        <p:txBody>
          <a:bodyPr/>
          <a:lstStyle/>
          <a:p>
            <a:r>
              <a:rPr lang="en-US" sz="1800" dirty="0"/>
              <a:t>Consequently,  it follows that there is an average of  </a:t>
            </a:r>
            <a:r>
              <a:rPr lang="en-US" sz="1800" i="1" dirty="0"/>
              <a:t>n</a:t>
            </a:r>
            <a:r>
              <a:rPr lang="en-US" sz="1800" dirty="0"/>
              <a:t>(</a:t>
            </a:r>
            <a:r>
              <a:rPr lang="en-US" sz="1800" i="1" dirty="0"/>
              <a:t>n</a:t>
            </a:r>
            <a:r>
              <a:rPr lang="en-US" sz="1800" dirty="0"/>
              <a:t>  </a:t>
            </a:r>
            <a:r>
              <a:rPr lang="en-US" sz="1800" dirty="0">
                <a:latin typeface="Cambria Math"/>
                <a:ea typeface="Cambria Math"/>
              </a:rPr>
              <a:t>−</a:t>
            </a:r>
            <a:r>
              <a:rPr lang="en-US" sz="1800" dirty="0">
                <a:latin typeface="Cambria Math" pitchFamily="18" charset="0"/>
                <a:ea typeface="Cambria Math" pitchFamily="18" charset="0"/>
              </a:rPr>
              <a:t>1</a:t>
            </a:r>
            <a:r>
              <a:rPr lang="en-US" sz="1800" dirty="0"/>
              <a:t>)/</a:t>
            </a:r>
            <a:r>
              <a:rPr lang="en-US" sz="1800" dirty="0">
                <a:latin typeface="Cambria Math" pitchFamily="18" charset="0"/>
                <a:ea typeface="Cambria Math" pitchFamily="18" charset="0"/>
              </a:rPr>
              <a:t>4</a:t>
            </a:r>
            <a:r>
              <a:rPr lang="en-US" sz="1800" dirty="0"/>
              <a:t> inversions in a random permutation of the first </a:t>
            </a:r>
            <a:r>
              <a:rPr lang="en-US" sz="1800" i="1" dirty="0"/>
              <a:t>n</a:t>
            </a:r>
            <a:r>
              <a:rPr lang="en-US" sz="1800" dirty="0"/>
              <a:t> positive integers.</a:t>
            </a:r>
            <a:endParaRPr lang="en-IN" sz="1800" dirty="0"/>
          </a:p>
        </p:txBody>
      </p:sp>
    </p:spTree>
    <p:extLst>
      <p:ext uri="{BB962C8B-B14F-4D97-AF65-F5344CB8AC3E}">
        <p14:creationId xmlns:p14="http://schemas.microsoft.com/office/powerpoint/2010/main" val="531383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Computational Complexity</a:t>
            </a:r>
          </a:p>
        </p:txBody>
      </p:sp>
      <p:sp>
        <p:nvSpPr>
          <p:cNvPr id="3" name="Content Placeholder 2"/>
          <p:cNvSpPr>
            <a:spLocks noGrp="1"/>
          </p:cNvSpPr>
          <p:nvPr>
            <p:ph idx="1"/>
          </p:nvPr>
        </p:nvSpPr>
        <p:spPr>
          <a:xfrm>
            <a:off x="457200" y="1295400"/>
            <a:ext cx="8352000" cy="5257800"/>
          </a:xfrm>
        </p:spPr>
        <p:txBody>
          <a:bodyPr/>
          <a:lstStyle/>
          <a:p>
            <a:pPr>
              <a:spcBef>
                <a:spcPts val="600"/>
              </a:spcBef>
            </a:pPr>
            <a:r>
              <a:rPr lang="en-US" sz="2400" dirty="0"/>
              <a:t>The average-case computational complexity</a:t>
            </a:r>
          </a:p>
          <a:p>
            <a:pPr>
              <a:spcBef>
                <a:spcPts val="600"/>
              </a:spcBef>
            </a:pPr>
            <a:r>
              <a:rPr lang="en-US" sz="2400" dirty="0"/>
              <a:t>of an algorithm can be found by computing the </a:t>
            </a:r>
          </a:p>
          <a:p>
            <a:pPr>
              <a:spcBef>
                <a:spcPts val="600"/>
              </a:spcBef>
            </a:pPr>
            <a:r>
              <a:rPr lang="en-US" sz="2400" dirty="0"/>
              <a:t>expected value of a random variable.</a:t>
            </a:r>
          </a:p>
          <a:p>
            <a:pPr>
              <a:spcBef>
                <a:spcPts val="600"/>
              </a:spcBef>
            </a:pPr>
            <a:r>
              <a:rPr lang="en-US" sz="2400" dirty="0"/>
              <a:t>Let the sample space of an experiment be the set of possible inputs </a:t>
            </a:r>
            <a:r>
              <a:rPr lang="en-US" sz="2400" i="1" dirty="0" err="1"/>
              <a:t>a</a:t>
            </a:r>
            <a:r>
              <a:rPr lang="en-US" sz="2400" i="1" baseline="-25000" dirty="0" err="1"/>
              <a:t>j</a:t>
            </a:r>
            <a:r>
              <a:rPr lang="en-US" sz="2400" i="1" dirty="0"/>
              <a:t>, j = </a:t>
            </a:r>
            <a:r>
              <a:rPr lang="en-US" sz="2400" dirty="0">
                <a:ea typeface="Cambria Math" pitchFamily="18" charset="0"/>
              </a:rPr>
              <a:t>1</a:t>
            </a:r>
            <a:r>
              <a:rPr lang="en-US" sz="2400" i="1" dirty="0"/>
              <a:t>, </a:t>
            </a:r>
            <a:r>
              <a:rPr lang="en-US" sz="2400" dirty="0">
                <a:ea typeface="Cambria Math" pitchFamily="18" charset="0"/>
              </a:rPr>
              <a:t>2</a:t>
            </a:r>
            <a:r>
              <a:rPr lang="en-US" sz="2400" i="1" dirty="0"/>
              <a:t>, …,n, </a:t>
            </a:r>
            <a:r>
              <a:rPr lang="en-US" sz="2400" dirty="0"/>
              <a:t>and let the random variable </a:t>
            </a:r>
            <a:r>
              <a:rPr lang="en-US" sz="2400" i="1" dirty="0"/>
              <a:t>X</a:t>
            </a:r>
            <a:r>
              <a:rPr lang="en-US" sz="2400" dirty="0"/>
              <a:t> be the assignment to </a:t>
            </a:r>
            <a:r>
              <a:rPr lang="en-US" sz="2400" i="1" dirty="0" err="1"/>
              <a:t>a</a:t>
            </a:r>
            <a:r>
              <a:rPr lang="en-US" sz="2400" i="1" baseline="-25000" dirty="0" err="1"/>
              <a:t>j</a:t>
            </a:r>
            <a:r>
              <a:rPr lang="en-US" sz="2400" dirty="0"/>
              <a:t> of the number of operations used by the algorithm when given </a:t>
            </a:r>
            <a:r>
              <a:rPr lang="en-US" sz="2400" i="1" dirty="0" err="1"/>
              <a:t>a</a:t>
            </a:r>
            <a:r>
              <a:rPr lang="en-US" sz="2400" i="1" baseline="-25000" dirty="0" err="1"/>
              <a:t>j</a:t>
            </a:r>
            <a:r>
              <a:rPr lang="en-US" sz="2400" baseline="-25000" dirty="0"/>
              <a:t> </a:t>
            </a:r>
            <a:r>
              <a:rPr lang="en-US" sz="2400" dirty="0"/>
              <a:t>as input.</a:t>
            </a:r>
          </a:p>
          <a:p>
            <a:pPr>
              <a:spcBef>
                <a:spcPts val="600"/>
              </a:spcBef>
            </a:pPr>
            <a:r>
              <a:rPr lang="en-US" sz="2400" dirty="0"/>
              <a:t>Assign a probability </a:t>
            </a:r>
            <a:r>
              <a:rPr lang="en-US" sz="2400" i="1" dirty="0"/>
              <a:t>p</a:t>
            </a:r>
            <a:r>
              <a:rPr lang="en-US" sz="2400" dirty="0"/>
              <a:t>(</a:t>
            </a:r>
            <a:r>
              <a:rPr lang="en-US" sz="2400" i="1" dirty="0" err="1"/>
              <a:t>a</a:t>
            </a:r>
            <a:r>
              <a:rPr lang="en-US" sz="2400" i="1" baseline="-25000" dirty="0" err="1"/>
              <a:t>j</a:t>
            </a:r>
            <a:r>
              <a:rPr lang="en-US" sz="2400" dirty="0"/>
              <a:t>) to each possible input value  </a:t>
            </a:r>
            <a:r>
              <a:rPr lang="en-US" sz="2400" i="1" dirty="0" err="1"/>
              <a:t>a</a:t>
            </a:r>
            <a:r>
              <a:rPr lang="en-US" sz="2400" i="1" baseline="-25000" dirty="0" err="1"/>
              <a:t>j</a:t>
            </a:r>
            <a:r>
              <a:rPr lang="en-US" sz="2400" dirty="0"/>
              <a:t>.</a:t>
            </a:r>
          </a:p>
          <a:p>
            <a:pPr>
              <a:spcBef>
                <a:spcPts val="600"/>
              </a:spcBef>
            </a:pPr>
            <a:r>
              <a:rPr lang="en-US" sz="2400" dirty="0"/>
              <a:t>The expected value of </a:t>
            </a:r>
            <a:r>
              <a:rPr lang="en-US" sz="2400" i="1" dirty="0"/>
              <a:t>X</a:t>
            </a:r>
            <a:r>
              <a:rPr lang="en-US" sz="2400" dirty="0"/>
              <a:t> is the average-case computational complexity of the algorithm.</a:t>
            </a:r>
            <a:endParaRPr lang="en-IN" sz="2400" dirty="0"/>
          </a:p>
        </p:txBody>
      </p:sp>
      <p:graphicFrame>
        <p:nvGraphicFramePr>
          <p:cNvPr id="6" name="Object 3"/>
          <p:cNvGraphicFramePr>
            <a:graphicFrameLocks noChangeAspect="1"/>
          </p:cNvGraphicFramePr>
          <p:nvPr>
            <p:extLst>
              <p:ext uri="{D42A27DB-BD31-4B8C-83A1-F6EECF244321}">
                <p14:modId xmlns:p14="http://schemas.microsoft.com/office/powerpoint/2010/main" val="2156634347"/>
              </p:ext>
            </p:extLst>
          </p:nvPr>
        </p:nvGraphicFramePr>
        <p:xfrm>
          <a:off x="4800600" y="5562600"/>
          <a:ext cx="3098160" cy="939600"/>
        </p:xfrm>
        <a:graphic>
          <a:graphicData uri="http://schemas.openxmlformats.org/presentationml/2006/ole">
            <mc:AlternateContent xmlns:mc="http://schemas.openxmlformats.org/markup-compatibility/2006">
              <mc:Choice xmlns:v="urn:schemas-microsoft-com:vml" Requires="v">
                <p:oleObj spid="_x0000_s34887" name="Equation" r:id="rId3" imgW="1549080" imgH="469800" progId="Equation.DSMT4">
                  <p:embed/>
                </p:oleObj>
              </mc:Choice>
              <mc:Fallback>
                <p:oleObj name="Equation" r:id="rId3" imgW="1549080" imgH="469800" progId="Equation.DSMT4">
                  <p:embed/>
                  <p:pic>
                    <p:nvPicPr>
                      <p:cNvPr id="13" name="Object 9"/>
                      <p:cNvPicPr/>
                      <p:nvPr/>
                    </p:nvPicPr>
                    <p:blipFill>
                      <a:blip r:embed="rId4"/>
                      <a:stretch>
                        <a:fillRect/>
                      </a:stretch>
                    </p:blipFill>
                    <p:spPr>
                      <a:xfrm>
                        <a:off x="4800600" y="5562600"/>
                        <a:ext cx="3098160" cy="939600"/>
                      </a:xfrm>
                      <a:prstGeom prst="rect">
                        <a:avLst/>
                      </a:prstGeom>
                    </p:spPr>
                  </p:pic>
                </p:oleObj>
              </mc:Fallback>
            </mc:AlternateContent>
          </a:graphicData>
        </a:graphic>
      </p:graphicFrame>
    </p:spTree>
    <p:extLst>
      <p:ext uri="{BB962C8B-B14F-4D97-AF65-F5344CB8AC3E}">
        <p14:creationId xmlns:p14="http://schemas.microsoft.com/office/powerpoint/2010/main" val="19416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Linear Search</a:t>
            </a:r>
            <a:r>
              <a:rPr lang="en-IN" sz="1500" dirty="0"/>
              <a:t> 1</a:t>
            </a:r>
          </a:p>
        </p:txBody>
      </p:sp>
      <p:sp>
        <p:nvSpPr>
          <p:cNvPr id="3" name="Content Placeholder 2"/>
          <p:cNvSpPr>
            <a:spLocks noGrp="1"/>
          </p:cNvSpPr>
          <p:nvPr>
            <p:ph idx="1"/>
          </p:nvPr>
        </p:nvSpPr>
        <p:spPr>
          <a:xfrm>
            <a:off x="457200" y="1295400"/>
            <a:ext cx="8229600" cy="2057400"/>
          </a:xfrm>
        </p:spPr>
        <p:txBody>
          <a:bodyPr/>
          <a:lstStyle/>
          <a:p>
            <a:r>
              <a:rPr lang="en-US" dirty="0"/>
              <a:t>What is the average-case complexity of linear search (described in Chapter </a:t>
            </a:r>
            <a:r>
              <a:rPr lang="en-US" dirty="0">
                <a:ea typeface="Cambria Math" pitchFamily="18" charset="0"/>
              </a:rPr>
              <a:t>3</a:t>
            </a:r>
            <a:r>
              <a:rPr lang="en-US" dirty="0"/>
              <a:t>) if the probability that </a:t>
            </a:r>
            <a:r>
              <a:rPr lang="en-US" i="1" dirty="0"/>
              <a:t>x</a:t>
            </a:r>
            <a:r>
              <a:rPr lang="en-US" dirty="0"/>
              <a:t> is in the list is </a:t>
            </a:r>
            <a:r>
              <a:rPr lang="en-US" i="1" dirty="0"/>
              <a:t>p</a:t>
            </a:r>
            <a:r>
              <a:rPr lang="en-US" dirty="0"/>
              <a:t> and it is equally likely that </a:t>
            </a:r>
            <a:r>
              <a:rPr lang="en-US" i="1" dirty="0"/>
              <a:t>x</a:t>
            </a:r>
            <a:r>
              <a:rPr lang="en-US" dirty="0"/>
              <a:t> is any of the </a:t>
            </a:r>
            <a:r>
              <a:rPr lang="en-US" i="1" dirty="0"/>
              <a:t>n </a:t>
            </a:r>
            <a:r>
              <a:rPr lang="en-US" dirty="0"/>
              <a:t>elements of the list?</a:t>
            </a:r>
          </a:p>
        </p:txBody>
      </p:sp>
      <p:sp>
        <p:nvSpPr>
          <p:cNvPr id="4" name="Content Placeholder 3"/>
          <p:cNvSpPr>
            <a:spLocks noGrp="1"/>
          </p:cNvSpPr>
          <p:nvPr>
            <p:ph idx="13"/>
          </p:nvPr>
        </p:nvSpPr>
        <p:spPr>
          <a:xfrm>
            <a:off x="457200" y="3581400"/>
            <a:ext cx="8229600" cy="2743200"/>
          </a:xfrm>
          <a:ln w="19050">
            <a:solidFill>
              <a:srgbClr val="04617B"/>
            </a:solidFill>
          </a:ln>
        </p:spPr>
        <p:txBody>
          <a:bodyPr/>
          <a:lstStyle/>
          <a:p>
            <a:pPr marL="274320" lvl="0" indent="-274320" defTabSz="914400">
              <a:spcBef>
                <a:spcPts val="0"/>
              </a:spcBef>
              <a:spcAft>
                <a:spcPts val="300"/>
              </a:spcAft>
              <a:buClr>
                <a:schemeClr val="accent3"/>
              </a:buClr>
              <a:buSzPct val="95000"/>
              <a:defRPr/>
            </a:pPr>
            <a:r>
              <a:rPr lang="en-US" sz="2000" b="1" dirty="0"/>
              <a:t>procedure</a:t>
            </a:r>
            <a:r>
              <a:rPr lang="en-US" sz="2000" dirty="0"/>
              <a:t> </a:t>
            </a:r>
            <a:r>
              <a:rPr lang="en-US" sz="2000" i="1" dirty="0"/>
              <a:t>linear search</a:t>
            </a:r>
            <a:r>
              <a:rPr lang="en-US" sz="2000" dirty="0"/>
              <a:t>(</a:t>
            </a:r>
            <a:r>
              <a:rPr lang="en-US" sz="2000" i="1" dirty="0"/>
              <a:t>x</a:t>
            </a:r>
            <a:r>
              <a:rPr lang="en-US" sz="2000" dirty="0"/>
              <a:t>: integer,  </a:t>
            </a:r>
            <a:r>
              <a:rPr lang="en-US" sz="2000" i="1" dirty="0"/>
              <a:t>a</a:t>
            </a:r>
            <a:r>
              <a:rPr lang="en-US" sz="2000" baseline="-25000" dirty="0"/>
              <a:t>1</a:t>
            </a:r>
            <a:r>
              <a:rPr lang="en-US" sz="2000" dirty="0"/>
              <a:t>, </a:t>
            </a:r>
            <a:r>
              <a:rPr lang="en-US" sz="2000" i="1" dirty="0"/>
              <a:t>a</a:t>
            </a:r>
            <a:r>
              <a:rPr lang="en-US" sz="2000" baseline="-25000" dirty="0"/>
              <a:t>2</a:t>
            </a:r>
            <a:r>
              <a:rPr lang="en-US" sz="2000" dirty="0"/>
              <a:t>, …,</a:t>
            </a:r>
            <a:r>
              <a:rPr lang="en-US" sz="2000" i="1" dirty="0"/>
              <a:t>a</a:t>
            </a:r>
            <a:r>
              <a:rPr lang="en-US" sz="2000" i="1" baseline="-25000" dirty="0"/>
              <a:t>n</a:t>
            </a:r>
            <a:r>
              <a:rPr lang="en-US" sz="2000" dirty="0"/>
              <a:t>: distinct integers)</a:t>
            </a:r>
          </a:p>
          <a:p>
            <a:pPr marL="274320" lvl="0" indent="-274320" defTabSz="914400">
              <a:spcBef>
                <a:spcPts val="0"/>
              </a:spcBef>
              <a:spcAft>
                <a:spcPts val="300"/>
              </a:spcAft>
              <a:buClr>
                <a:schemeClr val="accent3"/>
              </a:buClr>
              <a:buSzPct val="95000"/>
              <a:defRPr/>
            </a:pPr>
            <a:r>
              <a:rPr lang="en-US" sz="2000" i="1" dirty="0" err="1"/>
              <a:t>i</a:t>
            </a:r>
            <a:r>
              <a:rPr lang="en-US" sz="2000" dirty="0"/>
              <a:t> := </a:t>
            </a:r>
            <a:r>
              <a:rPr lang="en-US" sz="2000" dirty="0">
                <a:ea typeface="Cambria Math" pitchFamily="18" charset="0"/>
              </a:rPr>
              <a:t>1</a:t>
            </a:r>
          </a:p>
          <a:p>
            <a:pPr marL="274320" lvl="0" indent="-274320" defTabSz="914400">
              <a:spcBef>
                <a:spcPts val="0"/>
              </a:spcBef>
              <a:spcAft>
                <a:spcPts val="300"/>
              </a:spcAft>
              <a:buClr>
                <a:schemeClr val="accent3"/>
              </a:buClr>
              <a:buSzPct val="95000"/>
              <a:defRPr/>
            </a:pPr>
            <a:r>
              <a:rPr lang="en-US" sz="2000" b="1" dirty="0"/>
              <a:t>while</a:t>
            </a:r>
            <a:r>
              <a:rPr lang="en-US" sz="2000" dirty="0"/>
              <a:t> (</a:t>
            </a:r>
            <a:r>
              <a:rPr lang="en-US" sz="2000" i="1" dirty="0" err="1"/>
              <a:t>i</a:t>
            </a:r>
            <a:r>
              <a:rPr lang="en-US" sz="2000" dirty="0"/>
              <a:t> </a:t>
            </a:r>
            <a:r>
              <a:rPr lang="en-US" sz="2000" dirty="0">
                <a:ea typeface="Cambria Math"/>
              </a:rPr>
              <a:t>≤</a:t>
            </a:r>
            <a:r>
              <a:rPr lang="en-US" sz="2000" dirty="0"/>
              <a:t> </a:t>
            </a:r>
            <a:r>
              <a:rPr lang="en-US" sz="2000" i="1" dirty="0"/>
              <a:t>n</a:t>
            </a:r>
            <a:r>
              <a:rPr lang="en-US" sz="2000" dirty="0"/>
              <a:t> and </a:t>
            </a:r>
            <a:r>
              <a:rPr lang="en-US" sz="2000" i="1" dirty="0"/>
              <a:t>x</a:t>
            </a:r>
            <a:r>
              <a:rPr lang="en-US" sz="2000" dirty="0"/>
              <a:t> ≠ </a:t>
            </a:r>
            <a:r>
              <a:rPr lang="en-US" sz="2000" i="1" dirty="0" err="1"/>
              <a:t>a</a:t>
            </a:r>
            <a:r>
              <a:rPr lang="en-US" sz="2000" i="1" baseline="-25000" dirty="0" err="1"/>
              <a:t>i</a:t>
            </a:r>
            <a:r>
              <a:rPr lang="en-US" sz="2000" dirty="0"/>
              <a:t>)</a:t>
            </a:r>
          </a:p>
          <a:p>
            <a:pPr marL="274320" lvl="0" indent="-274320" defTabSz="914400">
              <a:spcBef>
                <a:spcPts val="0"/>
              </a:spcBef>
              <a:spcAft>
                <a:spcPts val="300"/>
              </a:spcAft>
              <a:buClr>
                <a:schemeClr val="accent3"/>
              </a:buClr>
              <a:buSzPct val="95000"/>
              <a:defRPr/>
            </a:pPr>
            <a:r>
              <a:rPr lang="en-US" sz="2000" i="1" dirty="0"/>
              <a:t>	</a:t>
            </a:r>
            <a:r>
              <a:rPr lang="en-US" sz="2000" i="1" dirty="0" err="1"/>
              <a:t>i</a:t>
            </a:r>
            <a:r>
              <a:rPr lang="en-US" sz="2000" dirty="0"/>
              <a:t> := </a:t>
            </a:r>
            <a:r>
              <a:rPr lang="en-US" sz="2000" i="1" dirty="0" err="1"/>
              <a:t>i</a:t>
            </a:r>
            <a:r>
              <a:rPr lang="en-US" sz="2000" dirty="0"/>
              <a:t> + </a:t>
            </a:r>
            <a:r>
              <a:rPr lang="en-US" sz="2000" dirty="0">
                <a:ea typeface="Cambria Math" pitchFamily="18" charset="0"/>
              </a:rPr>
              <a:t>1</a:t>
            </a:r>
          </a:p>
          <a:p>
            <a:pPr marL="274320" lvl="0" indent="-274320">
              <a:spcBef>
                <a:spcPts val="0"/>
              </a:spcBef>
              <a:spcAft>
                <a:spcPts val="300"/>
              </a:spcAft>
              <a:buClr>
                <a:schemeClr val="accent3"/>
              </a:buClr>
              <a:buSzPct val="95000"/>
            </a:pPr>
            <a:r>
              <a:rPr lang="en-US" sz="2000" b="1" dirty="0"/>
              <a:t>	if</a:t>
            </a:r>
            <a:r>
              <a:rPr lang="en-US" sz="2000" dirty="0"/>
              <a:t> </a:t>
            </a:r>
            <a:r>
              <a:rPr lang="en-US" sz="2000" i="1" dirty="0" err="1"/>
              <a:t>i</a:t>
            </a:r>
            <a:r>
              <a:rPr lang="en-US" sz="2000" dirty="0"/>
              <a:t> </a:t>
            </a:r>
            <a:r>
              <a:rPr lang="en-US" sz="2000" dirty="0">
                <a:ea typeface="Cambria Math"/>
              </a:rPr>
              <a:t>≤</a:t>
            </a:r>
            <a:r>
              <a:rPr lang="en-US" sz="2000" dirty="0"/>
              <a:t> </a:t>
            </a:r>
            <a:r>
              <a:rPr lang="en-US" sz="2000" i="1" dirty="0"/>
              <a:t>n</a:t>
            </a:r>
            <a:r>
              <a:rPr lang="en-US" sz="2000" dirty="0"/>
              <a:t> </a:t>
            </a:r>
            <a:r>
              <a:rPr lang="en-US" sz="2000" b="1" dirty="0"/>
              <a:t>then</a:t>
            </a:r>
            <a:r>
              <a:rPr lang="en-US" sz="2000" dirty="0"/>
              <a:t> </a:t>
            </a:r>
            <a:r>
              <a:rPr lang="en-US" sz="2000" i="1" dirty="0"/>
              <a:t>location</a:t>
            </a:r>
            <a:r>
              <a:rPr lang="en-US" sz="2000" dirty="0"/>
              <a:t> := </a:t>
            </a:r>
            <a:r>
              <a:rPr lang="en-US" sz="2000" i="1" dirty="0" err="1"/>
              <a:t>i</a:t>
            </a:r>
            <a:endParaRPr lang="en-US" sz="2000" i="1" dirty="0"/>
          </a:p>
          <a:p>
            <a:pPr marL="274320" lvl="0" indent="-274320" defTabSz="914400">
              <a:spcBef>
                <a:spcPts val="0"/>
              </a:spcBef>
              <a:spcAft>
                <a:spcPts val="300"/>
              </a:spcAft>
              <a:buClr>
                <a:schemeClr val="accent3"/>
              </a:buClr>
              <a:buSzPct val="95000"/>
              <a:defRPr/>
            </a:pPr>
            <a:r>
              <a:rPr lang="en-US" sz="2000" b="1" dirty="0"/>
              <a:t>		else</a:t>
            </a:r>
            <a:r>
              <a:rPr lang="en-US" sz="2000" dirty="0"/>
              <a:t> </a:t>
            </a:r>
            <a:r>
              <a:rPr lang="en-US" sz="2000" i="1" dirty="0"/>
              <a:t>location</a:t>
            </a:r>
            <a:r>
              <a:rPr lang="en-US" sz="2000" dirty="0"/>
              <a:t> := </a:t>
            </a:r>
            <a:r>
              <a:rPr lang="en-US" sz="2000" dirty="0">
                <a:ea typeface="Cambria Math" pitchFamily="18" charset="0"/>
              </a:rPr>
              <a:t>0</a:t>
            </a:r>
          </a:p>
          <a:p>
            <a:pPr marL="274320" lvl="0" indent="-274320" defTabSz="914400">
              <a:spcBef>
                <a:spcPts val="0"/>
              </a:spcBef>
              <a:spcAft>
                <a:spcPts val="300"/>
              </a:spcAft>
              <a:buClr>
                <a:schemeClr val="accent3"/>
              </a:buClr>
              <a:buSzPct val="95000"/>
              <a:defRPr/>
            </a:pPr>
            <a:r>
              <a:rPr lang="en-US" sz="2000" b="1" dirty="0"/>
              <a:t>return</a:t>
            </a:r>
            <a:r>
              <a:rPr lang="en-US" sz="2000" dirty="0"/>
              <a:t> </a:t>
            </a:r>
            <a:r>
              <a:rPr lang="en-US" sz="2000" i="1" dirty="0"/>
              <a:t>location</a:t>
            </a:r>
            <a:r>
              <a:rPr lang="en-US" sz="2000" dirty="0"/>
              <a:t>{</a:t>
            </a:r>
            <a:r>
              <a:rPr lang="en-US" sz="2000" i="1" dirty="0"/>
              <a:t>location</a:t>
            </a:r>
            <a:r>
              <a:rPr lang="en-US" sz="2000" dirty="0"/>
              <a:t> is the subscript of the term that equals </a:t>
            </a:r>
            <a:r>
              <a:rPr lang="en-US" sz="2000" i="1" dirty="0"/>
              <a:t>x</a:t>
            </a:r>
            <a:r>
              <a:rPr lang="en-US" sz="2000" dirty="0"/>
              <a:t>, or is </a:t>
            </a:r>
            <a:r>
              <a:rPr lang="en-US" sz="2000" dirty="0">
                <a:ea typeface="Cambria Math" pitchFamily="18" charset="0"/>
              </a:rPr>
              <a:t>0</a:t>
            </a:r>
            <a:r>
              <a:rPr lang="en-US" sz="2000" dirty="0"/>
              <a:t> if </a:t>
            </a:r>
            <a:r>
              <a:rPr lang="en-US" sz="2000" i="1" dirty="0"/>
              <a:t>x</a:t>
            </a:r>
            <a:r>
              <a:rPr lang="en-US" sz="2000" dirty="0"/>
              <a:t> is not found}</a:t>
            </a:r>
            <a:endParaRPr lang="en-US" sz="2000" i="1" dirty="0"/>
          </a:p>
        </p:txBody>
      </p:sp>
    </p:spTree>
    <p:extLst>
      <p:ext uri="{BB962C8B-B14F-4D97-AF65-F5344CB8AC3E}">
        <p14:creationId xmlns:p14="http://schemas.microsoft.com/office/powerpoint/2010/main" val="2809911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Linear Search</a:t>
            </a:r>
            <a:r>
              <a:rPr lang="en-IN" sz="1500" dirty="0"/>
              <a:t> 2</a:t>
            </a:r>
          </a:p>
        </p:txBody>
      </p:sp>
      <p:sp>
        <p:nvSpPr>
          <p:cNvPr id="3" name="Content Placeholder 2"/>
          <p:cNvSpPr>
            <a:spLocks noGrp="1"/>
          </p:cNvSpPr>
          <p:nvPr>
            <p:ph idx="1"/>
          </p:nvPr>
        </p:nvSpPr>
        <p:spPr>
          <a:xfrm>
            <a:off x="457200" y="1295400"/>
            <a:ext cx="8229600" cy="2664000"/>
          </a:xfrm>
        </p:spPr>
        <p:txBody>
          <a:bodyPr/>
          <a:lstStyle/>
          <a:p>
            <a:pPr>
              <a:spcBef>
                <a:spcPts val="0"/>
              </a:spcBef>
              <a:spcAft>
                <a:spcPts val="400"/>
              </a:spcAft>
            </a:pPr>
            <a:r>
              <a:rPr lang="en-US" sz="2000" b="1" dirty="0"/>
              <a:t>Solution</a:t>
            </a:r>
            <a:r>
              <a:rPr lang="en-US" sz="2000" dirty="0"/>
              <a:t>: There are </a:t>
            </a:r>
            <a:r>
              <a:rPr lang="en-US" sz="2000" i="1" dirty="0"/>
              <a:t>n</a:t>
            </a:r>
            <a:r>
              <a:rPr lang="en-US" sz="2000" dirty="0"/>
              <a:t> + </a:t>
            </a:r>
            <a:r>
              <a:rPr lang="en-US" sz="2000" dirty="0">
                <a:ea typeface="Cambria Math" pitchFamily="18" charset="0"/>
              </a:rPr>
              <a:t>1</a:t>
            </a:r>
            <a:r>
              <a:rPr lang="en-US" sz="2000" dirty="0"/>
              <a:t> possible types of input: one type for each of the </a:t>
            </a:r>
            <a:r>
              <a:rPr lang="en-US" sz="2000" i="1" dirty="0"/>
              <a:t>n</a:t>
            </a:r>
            <a:r>
              <a:rPr lang="en-US" sz="2000" dirty="0"/>
              <a:t> numbers on the list and one additional type for the numbers not on the list.</a:t>
            </a:r>
          </a:p>
          <a:p>
            <a:pPr>
              <a:spcBef>
                <a:spcPts val="0"/>
              </a:spcBef>
              <a:spcAft>
                <a:spcPts val="400"/>
              </a:spcAft>
            </a:pPr>
            <a:r>
              <a:rPr lang="en-US" sz="2000" dirty="0"/>
              <a:t>Recall that: </a:t>
            </a:r>
          </a:p>
          <a:p>
            <a:pPr lvl="1">
              <a:spcBef>
                <a:spcPts val="0"/>
              </a:spcBef>
              <a:spcAft>
                <a:spcPts val="400"/>
              </a:spcAft>
            </a:pPr>
            <a:r>
              <a:rPr lang="en-US" sz="1800" dirty="0">
                <a:ea typeface="Cambria Math" pitchFamily="18" charset="0"/>
              </a:rPr>
              <a:t>2</a:t>
            </a:r>
            <a:r>
              <a:rPr lang="en-US" sz="1800" i="1" dirty="0"/>
              <a:t>i + </a:t>
            </a:r>
            <a:r>
              <a:rPr lang="en-US" sz="1800" dirty="0">
                <a:ea typeface="Cambria Math" pitchFamily="18" charset="0"/>
              </a:rPr>
              <a:t>1</a:t>
            </a:r>
            <a:r>
              <a:rPr lang="en-US" sz="1800" i="1" dirty="0"/>
              <a:t> </a:t>
            </a:r>
            <a:r>
              <a:rPr lang="en-US" sz="1800" dirty="0"/>
              <a:t>comparisons are needed if </a:t>
            </a:r>
            <a:r>
              <a:rPr lang="en-US" sz="1800" i="1" dirty="0"/>
              <a:t>x</a:t>
            </a:r>
            <a:r>
              <a:rPr lang="en-US" sz="1800" dirty="0"/>
              <a:t> equals the </a:t>
            </a:r>
            <a:r>
              <a:rPr lang="en-US" sz="1800" i="1" dirty="0" err="1"/>
              <a:t>i</a:t>
            </a:r>
            <a:r>
              <a:rPr lang="en-US" sz="1800" dirty="0" err="1"/>
              <a:t>th</a:t>
            </a:r>
            <a:r>
              <a:rPr lang="en-US" sz="1800" dirty="0"/>
              <a:t> element of the list.</a:t>
            </a:r>
          </a:p>
          <a:p>
            <a:pPr lvl="1">
              <a:spcBef>
                <a:spcPts val="0"/>
              </a:spcBef>
              <a:spcAft>
                <a:spcPts val="400"/>
              </a:spcAft>
            </a:pPr>
            <a:r>
              <a:rPr lang="en-US" sz="1800" dirty="0">
                <a:ea typeface="Cambria Math" pitchFamily="18" charset="0"/>
              </a:rPr>
              <a:t>2</a:t>
            </a:r>
            <a:r>
              <a:rPr lang="en-US" sz="1800" i="1" dirty="0"/>
              <a:t>n + </a:t>
            </a:r>
            <a:r>
              <a:rPr lang="en-US" sz="1800" dirty="0">
                <a:ea typeface="Cambria Math" pitchFamily="18" charset="0"/>
              </a:rPr>
              <a:t>2</a:t>
            </a:r>
            <a:r>
              <a:rPr lang="en-US" sz="1800" dirty="0"/>
              <a:t> comparisons are used if </a:t>
            </a:r>
            <a:r>
              <a:rPr lang="en-US" sz="1800" i="1" dirty="0"/>
              <a:t>x</a:t>
            </a:r>
            <a:r>
              <a:rPr lang="en-US" sz="1800" dirty="0"/>
              <a:t> is not on the list.</a:t>
            </a:r>
          </a:p>
          <a:p>
            <a:pPr>
              <a:spcBef>
                <a:spcPts val="0"/>
              </a:spcBef>
              <a:spcAft>
                <a:spcPts val="400"/>
              </a:spcAft>
            </a:pPr>
            <a:r>
              <a:rPr lang="en-US" sz="2000" dirty="0"/>
              <a:t>The probability that </a:t>
            </a:r>
            <a:r>
              <a:rPr lang="en-US" sz="2000" i="1" dirty="0"/>
              <a:t>x</a:t>
            </a:r>
            <a:r>
              <a:rPr lang="en-US" sz="2000" dirty="0"/>
              <a:t> equals </a:t>
            </a:r>
            <a:r>
              <a:rPr lang="en-US" sz="2000" i="1" dirty="0" err="1"/>
              <a:t>a</a:t>
            </a:r>
            <a:r>
              <a:rPr lang="en-US" sz="2000" i="1" baseline="-25000" dirty="0" err="1"/>
              <a:t>i</a:t>
            </a:r>
            <a:r>
              <a:rPr lang="en-US" sz="2000" dirty="0"/>
              <a:t> is </a:t>
            </a:r>
            <a:r>
              <a:rPr lang="en-US" sz="2000" i="1" dirty="0" err="1"/>
              <a:t>p/n</a:t>
            </a:r>
            <a:r>
              <a:rPr lang="en-US" sz="2000" i="1" dirty="0"/>
              <a:t> </a:t>
            </a:r>
            <a:r>
              <a:rPr lang="en-US" sz="2000" dirty="0"/>
              <a:t>and the probability that </a:t>
            </a:r>
            <a:r>
              <a:rPr lang="en-US" sz="2000" i="1" dirty="0"/>
              <a:t>x</a:t>
            </a:r>
            <a:r>
              <a:rPr lang="en-US" sz="2000" dirty="0"/>
              <a:t> is not in the list is </a:t>
            </a:r>
            <a:r>
              <a:rPr lang="en-US" sz="2000" i="1" dirty="0"/>
              <a:t>q = </a:t>
            </a:r>
            <a:r>
              <a:rPr lang="en-US" sz="2000" dirty="0">
                <a:ea typeface="Cambria Math" pitchFamily="18" charset="0"/>
              </a:rPr>
              <a:t>1</a:t>
            </a:r>
            <a:r>
              <a:rPr lang="en-US" sz="2000" i="1" dirty="0"/>
              <a:t>− p</a:t>
            </a:r>
            <a:r>
              <a:rPr lang="en-US" sz="2000" dirty="0"/>
              <a:t>. The average-case case computational complexity of the linear search algorithm is:</a:t>
            </a:r>
          </a:p>
        </p:txBody>
      </p:sp>
      <p:graphicFrame>
        <p:nvGraphicFramePr>
          <p:cNvPr id="7" name="Object 3"/>
          <p:cNvGraphicFramePr>
            <a:graphicFrameLocks noChangeAspect="1"/>
          </p:cNvGraphicFramePr>
          <p:nvPr>
            <p:extLst>
              <p:ext uri="{D42A27DB-BD31-4B8C-83A1-F6EECF244321}">
                <p14:modId xmlns:p14="http://schemas.microsoft.com/office/powerpoint/2010/main" val="383903905"/>
              </p:ext>
            </p:extLst>
          </p:nvPr>
        </p:nvGraphicFramePr>
        <p:xfrm>
          <a:off x="1447800" y="3962400"/>
          <a:ext cx="5689152" cy="1262016"/>
        </p:xfrm>
        <a:graphic>
          <a:graphicData uri="http://schemas.openxmlformats.org/presentationml/2006/ole">
            <mc:AlternateContent xmlns:mc="http://schemas.openxmlformats.org/markup-compatibility/2006">
              <mc:Choice xmlns:v="urn:schemas-microsoft-com:vml" Requires="v">
                <p:oleObj spid="_x0000_s35906" name="Equation" r:id="rId3" imgW="4063680" imgH="901440" progId="Equation.DSMT4">
                  <p:embed/>
                </p:oleObj>
              </mc:Choice>
              <mc:Fallback>
                <p:oleObj name="Equation" r:id="rId3" imgW="4063680" imgH="901440" progId="Equation.DSMT4">
                  <p:embed/>
                  <p:pic>
                    <p:nvPicPr>
                      <p:cNvPr id="0" name=""/>
                      <p:cNvPicPr/>
                      <p:nvPr/>
                    </p:nvPicPr>
                    <p:blipFill>
                      <a:blip r:embed="rId4"/>
                      <a:stretch>
                        <a:fillRect/>
                      </a:stretch>
                    </p:blipFill>
                    <p:spPr>
                      <a:xfrm>
                        <a:off x="1447800" y="3962400"/>
                        <a:ext cx="5689152" cy="1262016"/>
                      </a:xfrm>
                      <a:prstGeom prst="rect">
                        <a:avLst/>
                      </a:prstGeom>
                    </p:spPr>
                  </p:pic>
                </p:oleObj>
              </mc:Fallback>
            </mc:AlternateContent>
          </a:graphicData>
        </a:graphic>
      </p:graphicFrame>
      <p:sp>
        <p:nvSpPr>
          <p:cNvPr id="4" name="Content Placeholder 4"/>
          <p:cNvSpPr>
            <a:spLocks noGrp="1"/>
          </p:cNvSpPr>
          <p:nvPr>
            <p:ph idx="13"/>
          </p:nvPr>
        </p:nvSpPr>
        <p:spPr>
          <a:xfrm>
            <a:off x="457200" y="5212773"/>
            <a:ext cx="8229600" cy="1332000"/>
          </a:xfrm>
        </p:spPr>
        <p:txBody>
          <a:bodyPr/>
          <a:lstStyle/>
          <a:p>
            <a:pPr lvl="1">
              <a:spcBef>
                <a:spcPts val="0"/>
              </a:spcBef>
              <a:spcAft>
                <a:spcPts val="400"/>
              </a:spcAft>
            </a:pPr>
            <a:r>
              <a:rPr lang="en-US" sz="1800" dirty="0">
                <a:ea typeface="Cambria Math" pitchFamily="18" charset="0"/>
              </a:rPr>
              <a:t>When x is guaranteed to be in the list, p = 1, q = 0, so that E = n + 2.</a:t>
            </a:r>
          </a:p>
          <a:p>
            <a:pPr lvl="1">
              <a:spcBef>
                <a:spcPts val="0"/>
              </a:spcBef>
              <a:spcAft>
                <a:spcPts val="400"/>
              </a:spcAft>
            </a:pPr>
            <a:r>
              <a:rPr lang="en-US" sz="1800" dirty="0">
                <a:ea typeface="Cambria Math" pitchFamily="18" charset="0"/>
              </a:rPr>
              <a:t>  When p is ½ and q = ½, then E = (n + 2)/2 + n + 1 = (3n + 4) /2.</a:t>
            </a:r>
          </a:p>
          <a:p>
            <a:pPr lvl="1">
              <a:spcBef>
                <a:spcPts val="0"/>
              </a:spcBef>
              <a:spcAft>
                <a:spcPts val="400"/>
              </a:spcAft>
            </a:pPr>
            <a:r>
              <a:rPr lang="en-US" sz="1800" dirty="0">
                <a:ea typeface="Cambria Math" pitchFamily="18" charset="0"/>
              </a:rPr>
              <a:t>  When p is ¾ and q = ¼ then E = (n + 2)/4 + (n + 1)/2 = (5n + 8) /4.</a:t>
            </a:r>
          </a:p>
          <a:p>
            <a:pPr lvl="1">
              <a:spcBef>
                <a:spcPts val="0"/>
              </a:spcBef>
              <a:spcAft>
                <a:spcPts val="400"/>
              </a:spcAft>
            </a:pPr>
            <a:r>
              <a:rPr lang="en-US" sz="1800" dirty="0">
                <a:ea typeface="Cambria Math" pitchFamily="18" charset="0"/>
              </a:rPr>
              <a:t> When x is guaranteed not to be in the list, p = 0 and q = 1, then E = 2n + 2.</a:t>
            </a:r>
          </a:p>
        </p:txBody>
      </p:sp>
    </p:spTree>
    <p:extLst>
      <p:ext uri="{BB962C8B-B14F-4D97-AF65-F5344CB8AC3E}">
        <p14:creationId xmlns:p14="http://schemas.microsoft.com/office/powerpoint/2010/main" val="2445961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Insertion Sort</a:t>
            </a:r>
            <a:r>
              <a:rPr lang="en-IN" sz="1500" dirty="0"/>
              <a:t> 1</a:t>
            </a:r>
          </a:p>
        </p:txBody>
      </p:sp>
      <p:sp>
        <p:nvSpPr>
          <p:cNvPr id="3" name="Content Placeholder 2"/>
          <p:cNvSpPr>
            <a:spLocks noGrp="1"/>
          </p:cNvSpPr>
          <p:nvPr>
            <p:ph idx="1"/>
          </p:nvPr>
        </p:nvSpPr>
        <p:spPr>
          <a:xfrm>
            <a:off x="457200" y="1295400"/>
            <a:ext cx="8229600" cy="3886200"/>
          </a:xfrm>
        </p:spPr>
        <p:txBody>
          <a:bodyPr/>
          <a:lstStyle/>
          <a:p>
            <a:r>
              <a:rPr lang="en-US" sz="2800" dirty="0"/>
              <a:t>What is the average number of comparisons used by insertion sort from Chapter </a:t>
            </a:r>
            <a:r>
              <a:rPr lang="en-US" sz="2800" dirty="0">
                <a:latin typeface="Cambria Math" pitchFamily="18" charset="0"/>
                <a:ea typeface="Cambria Math" pitchFamily="18" charset="0"/>
              </a:rPr>
              <a:t>3</a:t>
            </a:r>
            <a:r>
              <a:rPr lang="en-US" sz="2800" dirty="0"/>
              <a:t>) to sort n distinct elements?</a:t>
            </a:r>
          </a:p>
          <a:p>
            <a:pPr lvl="1"/>
            <a:r>
              <a:rPr lang="en-US" sz="2400" dirty="0">
                <a:ea typeface="Cambria Math" pitchFamily="18" charset="0"/>
              </a:rPr>
              <a:t>At step </a:t>
            </a:r>
            <a:r>
              <a:rPr lang="en-US" sz="2400" dirty="0" err="1">
                <a:ea typeface="Cambria Math" pitchFamily="18" charset="0"/>
              </a:rPr>
              <a:t>i</a:t>
            </a:r>
            <a:r>
              <a:rPr lang="en-US" sz="2400" dirty="0">
                <a:ea typeface="Cambria Math" pitchFamily="18" charset="0"/>
              </a:rPr>
              <a:t> for </a:t>
            </a:r>
            <a:r>
              <a:rPr lang="en-US" sz="2400" dirty="0" err="1">
                <a:ea typeface="Cambria Math" pitchFamily="18" charset="0"/>
              </a:rPr>
              <a:t>i</a:t>
            </a:r>
            <a:r>
              <a:rPr lang="en-US" sz="2400" dirty="0">
                <a:ea typeface="Cambria Math" pitchFamily="18" charset="0"/>
              </a:rPr>
              <a:t> = 2, ….,n,</a:t>
            </a:r>
            <a:br>
              <a:rPr lang="en-US" sz="2400" dirty="0">
                <a:ea typeface="Cambria Math" pitchFamily="18" charset="0"/>
              </a:rPr>
            </a:br>
            <a:r>
              <a:rPr lang="en-US" sz="2400" dirty="0">
                <a:ea typeface="Cambria Math" pitchFamily="18" charset="0"/>
              </a:rPr>
              <a:t>insertion sort inserts the</a:t>
            </a:r>
            <a:br>
              <a:rPr lang="en-US" sz="2400" dirty="0">
                <a:ea typeface="Cambria Math" pitchFamily="18" charset="0"/>
              </a:rPr>
            </a:br>
            <a:r>
              <a:rPr lang="en-US" sz="2400" dirty="0" err="1">
                <a:ea typeface="Cambria Math" pitchFamily="18" charset="0"/>
              </a:rPr>
              <a:t>ith</a:t>
            </a:r>
            <a:r>
              <a:rPr lang="en-US" sz="2400" dirty="0">
                <a:ea typeface="Cambria Math" pitchFamily="18" charset="0"/>
              </a:rPr>
              <a:t> element in the original</a:t>
            </a:r>
            <a:br>
              <a:rPr lang="en-US" sz="2400" dirty="0">
                <a:ea typeface="Cambria Math" pitchFamily="18" charset="0"/>
              </a:rPr>
            </a:br>
            <a:r>
              <a:rPr lang="en-US" sz="2400" dirty="0">
                <a:ea typeface="Cambria Math" pitchFamily="18" charset="0"/>
              </a:rPr>
              <a:t>list into the correct position</a:t>
            </a:r>
            <a:br>
              <a:rPr lang="en-US" sz="2400" dirty="0">
                <a:ea typeface="Cambria Math" pitchFamily="18" charset="0"/>
              </a:rPr>
            </a:br>
            <a:r>
              <a:rPr lang="en-US" sz="2400" dirty="0">
                <a:ea typeface="Cambria Math" pitchFamily="18" charset="0"/>
              </a:rPr>
              <a:t>in the sorted list of the</a:t>
            </a:r>
            <a:br>
              <a:rPr lang="en-US" sz="2400" dirty="0">
                <a:ea typeface="Cambria Math" pitchFamily="18" charset="0"/>
              </a:rPr>
            </a:br>
            <a:r>
              <a:rPr lang="en-US" sz="2400" dirty="0">
                <a:ea typeface="Cambria Math" pitchFamily="18" charset="0"/>
              </a:rPr>
              <a:t>first </a:t>
            </a:r>
            <a:r>
              <a:rPr lang="en-US" sz="2400" dirty="0" err="1">
                <a:ea typeface="Cambria Math" pitchFamily="18" charset="0"/>
              </a:rPr>
              <a:t>i</a:t>
            </a:r>
            <a:r>
              <a:rPr lang="en-US" sz="2400" dirty="0">
                <a:ea typeface="Cambria Math" pitchFamily="18" charset="0"/>
              </a:rPr>
              <a:t> -1 elements.</a:t>
            </a:r>
            <a:endParaRPr lang="en-IN" sz="2400" dirty="0">
              <a:ea typeface="Cambria Math" pitchFamily="18" charset="0"/>
            </a:endParaRPr>
          </a:p>
        </p:txBody>
      </p:sp>
      <p:sp>
        <p:nvSpPr>
          <p:cNvPr id="4" name="Content Placeholder 3"/>
          <p:cNvSpPr>
            <a:spLocks noGrp="1"/>
          </p:cNvSpPr>
          <p:nvPr>
            <p:ph idx="13"/>
          </p:nvPr>
        </p:nvSpPr>
        <p:spPr>
          <a:xfrm>
            <a:off x="4876800" y="2743200"/>
            <a:ext cx="3581400" cy="3505200"/>
          </a:xfrm>
          <a:ln w="19050">
            <a:solidFill>
              <a:srgbClr val="04617B"/>
            </a:solidFill>
          </a:ln>
        </p:spPr>
        <p:txBody>
          <a:bodyPr/>
          <a:lstStyle/>
          <a:p>
            <a:pPr marL="274320" lvl="0" indent="-274320" defTabSz="914400">
              <a:spcBef>
                <a:spcPts val="0"/>
              </a:spcBef>
              <a:spcAft>
                <a:spcPts val="300"/>
              </a:spcAft>
              <a:buClr>
                <a:schemeClr val="accent3"/>
              </a:buClr>
              <a:buSzPct val="95000"/>
              <a:defRPr/>
            </a:pPr>
            <a:r>
              <a:rPr lang="en-US" sz="1800" b="1" dirty="0"/>
              <a:t>procedure</a:t>
            </a:r>
            <a:r>
              <a:rPr lang="en-US" sz="1800" dirty="0"/>
              <a:t> </a:t>
            </a:r>
            <a:r>
              <a:rPr lang="en-US" sz="1800" i="1" dirty="0"/>
              <a:t>insertion sort</a:t>
            </a:r>
          </a:p>
          <a:p>
            <a:pPr marL="274320" lvl="0" indent="-274320" defTabSz="914400">
              <a:spcBef>
                <a:spcPts val="0"/>
              </a:spcBef>
              <a:spcAft>
                <a:spcPts val="300"/>
              </a:spcAft>
              <a:buClr>
                <a:schemeClr val="accent3"/>
              </a:buClr>
              <a:buSzPct val="95000"/>
              <a:defRPr/>
            </a:pPr>
            <a:r>
              <a:rPr lang="en-US" sz="1800" dirty="0"/>
              <a:t>		(</a:t>
            </a:r>
            <a:r>
              <a:rPr lang="en-US" sz="1800" i="1" dirty="0"/>
              <a:t>a</a:t>
            </a:r>
            <a:r>
              <a:rPr lang="en-US" sz="1800" baseline="-25000" dirty="0"/>
              <a:t>1</a:t>
            </a:r>
            <a:r>
              <a:rPr lang="en-US" sz="1800" dirty="0"/>
              <a:t>,…,</a:t>
            </a:r>
            <a:r>
              <a:rPr lang="en-US" sz="1800" i="1" dirty="0"/>
              <a:t>a</a:t>
            </a:r>
            <a:r>
              <a:rPr lang="en-US" sz="1800" i="1" baseline="-25000" dirty="0"/>
              <a:t>n</a:t>
            </a:r>
            <a:r>
              <a:rPr lang="en-US" sz="1800" dirty="0"/>
              <a:t>: reals  with </a:t>
            </a:r>
            <a:r>
              <a:rPr lang="en-US" sz="1800" i="1" dirty="0"/>
              <a:t>n</a:t>
            </a:r>
            <a:r>
              <a:rPr lang="en-US" sz="1800" dirty="0"/>
              <a:t> ≥ </a:t>
            </a:r>
            <a:r>
              <a:rPr lang="en-US" sz="1800" dirty="0">
                <a:ea typeface="Cambria Math" pitchFamily="18" charset="0"/>
              </a:rPr>
              <a:t>2</a:t>
            </a:r>
            <a:r>
              <a:rPr lang="en-US" sz="1800" dirty="0"/>
              <a:t>)</a:t>
            </a:r>
          </a:p>
          <a:p>
            <a:pPr marL="274320" lvl="0" indent="-274320" defTabSz="914400">
              <a:spcBef>
                <a:spcPts val="0"/>
              </a:spcBef>
              <a:spcAft>
                <a:spcPts val="300"/>
              </a:spcAft>
              <a:buClr>
                <a:schemeClr val="accent3"/>
              </a:buClr>
              <a:buSzPct val="95000"/>
              <a:defRPr/>
            </a:pPr>
            <a:r>
              <a:rPr lang="en-US" sz="1800" b="1" dirty="0"/>
              <a:t>	for </a:t>
            </a:r>
            <a:r>
              <a:rPr lang="en-US" sz="1800" i="1" dirty="0"/>
              <a:t>j</a:t>
            </a:r>
            <a:r>
              <a:rPr lang="en-US" sz="1800" dirty="0"/>
              <a:t> := </a:t>
            </a:r>
            <a:r>
              <a:rPr lang="en-US" sz="1800" dirty="0">
                <a:ea typeface="Cambria Math" pitchFamily="18" charset="0"/>
              </a:rPr>
              <a:t>2</a:t>
            </a:r>
            <a:r>
              <a:rPr lang="en-US" sz="1800" dirty="0"/>
              <a:t> to </a:t>
            </a:r>
            <a:r>
              <a:rPr lang="en-US" sz="1800" i="1" dirty="0"/>
              <a:t>n</a:t>
            </a:r>
          </a:p>
          <a:p>
            <a:pPr marL="274320" lvl="0" indent="-274320" defTabSz="914400">
              <a:spcBef>
                <a:spcPts val="0"/>
              </a:spcBef>
              <a:spcAft>
                <a:spcPts val="300"/>
              </a:spcAft>
              <a:buClr>
                <a:schemeClr val="accent3"/>
              </a:buClr>
              <a:buSzPct val="95000"/>
              <a:defRPr/>
            </a:pPr>
            <a:r>
              <a:rPr lang="en-US" sz="1800" i="1" dirty="0"/>
              <a:t>	</a:t>
            </a:r>
            <a:r>
              <a:rPr lang="en-US" sz="1800" i="1" dirty="0" err="1"/>
              <a:t>i</a:t>
            </a:r>
            <a:r>
              <a:rPr lang="en-US" sz="1800" dirty="0"/>
              <a:t> :=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b="1" dirty="0"/>
              <a:t>	while</a:t>
            </a:r>
            <a:r>
              <a:rPr lang="en-US" sz="1800" dirty="0"/>
              <a:t> </a:t>
            </a:r>
            <a:r>
              <a:rPr lang="en-US" sz="1800" i="1" dirty="0" err="1"/>
              <a:t>a</a:t>
            </a:r>
            <a:r>
              <a:rPr lang="en-US" sz="1800" i="1" baseline="-25000" dirty="0" err="1"/>
              <a:t>j</a:t>
            </a:r>
            <a:r>
              <a:rPr lang="en-US" sz="1800" dirty="0"/>
              <a:t> &gt; </a:t>
            </a:r>
            <a:r>
              <a:rPr lang="en-US" sz="1800" i="1" dirty="0" err="1"/>
              <a:t>a</a:t>
            </a:r>
            <a:r>
              <a:rPr lang="en-US" sz="1800" i="1" baseline="-25000" dirty="0" err="1"/>
              <a:t>i</a:t>
            </a:r>
            <a:endParaRPr lang="en-US" sz="1800" i="1" dirty="0"/>
          </a:p>
          <a:p>
            <a:pPr marL="274320" lvl="0" indent="-274320" defTabSz="914400">
              <a:spcBef>
                <a:spcPts val="0"/>
              </a:spcBef>
              <a:spcAft>
                <a:spcPts val="300"/>
              </a:spcAft>
              <a:buClr>
                <a:schemeClr val="accent3"/>
              </a:buClr>
              <a:buSzPct val="95000"/>
              <a:defRPr/>
            </a:pPr>
            <a:r>
              <a:rPr lang="en-US" sz="1800" i="1" dirty="0"/>
              <a:t>		</a:t>
            </a:r>
            <a:r>
              <a:rPr lang="en-US" sz="1800" i="1" dirty="0" err="1"/>
              <a:t>i</a:t>
            </a:r>
            <a:r>
              <a:rPr lang="en-US" sz="1800" dirty="0"/>
              <a:t> := </a:t>
            </a:r>
            <a:r>
              <a:rPr lang="en-US" sz="1800" i="1" dirty="0" err="1"/>
              <a:t>i</a:t>
            </a:r>
            <a:r>
              <a:rPr lang="en-US" sz="1800" dirty="0"/>
              <a:t> +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i="1" dirty="0"/>
              <a:t>	m</a:t>
            </a:r>
            <a:r>
              <a:rPr lang="en-US" sz="1800" dirty="0"/>
              <a:t> := </a:t>
            </a:r>
            <a:r>
              <a:rPr lang="en-US" sz="1800" i="1" dirty="0" err="1"/>
              <a:t>a</a:t>
            </a:r>
            <a:r>
              <a:rPr lang="en-US" sz="1800" i="1" baseline="-25000" dirty="0" err="1"/>
              <a:t>j</a:t>
            </a:r>
            <a:endParaRPr lang="en-US" sz="1800" i="1" baseline="-25000" dirty="0"/>
          </a:p>
          <a:p>
            <a:pPr marL="274320" lvl="0" indent="-274320">
              <a:spcBef>
                <a:spcPts val="0"/>
              </a:spcBef>
              <a:spcAft>
                <a:spcPts val="300"/>
              </a:spcAft>
              <a:buClr>
                <a:schemeClr val="accent3"/>
              </a:buClr>
              <a:buSzPct val="95000"/>
              <a:defRPr/>
            </a:pPr>
            <a:r>
              <a:rPr lang="en-US" sz="1800" b="1" dirty="0"/>
              <a:t>	for</a:t>
            </a:r>
            <a:r>
              <a:rPr lang="en-US" sz="1800" dirty="0"/>
              <a:t> </a:t>
            </a:r>
            <a:r>
              <a:rPr lang="en-US" sz="1800" i="1" dirty="0"/>
              <a:t>k</a:t>
            </a:r>
            <a:r>
              <a:rPr lang="en-US" sz="1800" dirty="0"/>
              <a:t> := </a:t>
            </a:r>
            <a:r>
              <a:rPr lang="en-US" sz="1800" dirty="0">
                <a:ea typeface="Cambria Math" pitchFamily="18" charset="0"/>
              </a:rPr>
              <a:t>0</a:t>
            </a:r>
            <a:r>
              <a:rPr lang="en-US" sz="1800" dirty="0"/>
              <a:t> to </a:t>
            </a:r>
            <a:r>
              <a:rPr lang="en-US" sz="1800" i="1" dirty="0"/>
              <a:t>j</a:t>
            </a:r>
            <a:r>
              <a:rPr lang="en-US" sz="1800" dirty="0"/>
              <a:t>  </a:t>
            </a:r>
            <a:r>
              <a:rPr lang="en-US" sz="1800" dirty="0">
                <a:ea typeface="Cambria Math"/>
              </a:rPr>
              <a:t>−</a:t>
            </a:r>
            <a:r>
              <a:rPr lang="en-US" sz="1800" dirty="0"/>
              <a:t> </a:t>
            </a:r>
            <a:r>
              <a:rPr lang="en-US" sz="1800" i="1" dirty="0" err="1"/>
              <a:t>i</a:t>
            </a:r>
            <a:r>
              <a:rPr lang="en-US" sz="1800" i="1" dirty="0"/>
              <a:t> </a:t>
            </a:r>
            <a:r>
              <a:rPr lang="en-US" sz="1800" dirty="0">
                <a:ea typeface="Cambria Math"/>
              </a:rPr>
              <a:t>− </a:t>
            </a:r>
            <a:r>
              <a:rPr lang="en-US" sz="1800" dirty="0">
                <a:ea typeface="Cambria Math" pitchFamily="18" charset="0"/>
              </a:rPr>
              <a:t>1</a:t>
            </a:r>
          </a:p>
          <a:p>
            <a:pPr marL="274320" lvl="0" indent="-274320" defTabSz="914400">
              <a:spcBef>
                <a:spcPts val="0"/>
              </a:spcBef>
              <a:spcAft>
                <a:spcPts val="300"/>
              </a:spcAft>
              <a:buClr>
                <a:schemeClr val="accent3"/>
              </a:buClr>
              <a:buSzPct val="95000"/>
              <a:defRPr/>
            </a:pPr>
            <a:r>
              <a:rPr lang="en-US" sz="1800" i="1" dirty="0"/>
              <a:t>		</a:t>
            </a:r>
            <a:r>
              <a:rPr lang="en-US" sz="1800" i="1" dirty="0" err="1"/>
              <a:t>a</a:t>
            </a:r>
            <a:r>
              <a:rPr lang="en-US" sz="1800" i="1" baseline="-25000" dirty="0" err="1"/>
              <a:t>j</a:t>
            </a:r>
            <a:r>
              <a:rPr lang="en-US" sz="1800" baseline="-25000" dirty="0"/>
              <a:t>-</a:t>
            </a:r>
            <a:r>
              <a:rPr lang="en-US" sz="1800" i="1" baseline="-25000" dirty="0"/>
              <a:t>k</a:t>
            </a:r>
            <a:r>
              <a:rPr lang="en-US" sz="1800" dirty="0"/>
              <a:t> := </a:t>
            </a:r>
            <a:r>
              <a:rPr lang="en-US" sz="1800" i="1" dirty="0"/>
              <a:t>a</a:t>
            </a:r>
            <a:r>
              <a:rPr lang="en-US" sz="1800" i="1" baseline="-25000" dirty="0"/>
              <a:t>j</a:t>
            </a:r>
            <a:r>
              <a:rPr lang="en-US" sz="1800" baseline="-25000" dirty="0"/>
              <a:t>-</a:t>
            </a:r>
            <a:r>
              <a:rPr lang="en-US" sz="1800" i="1" baseline="-25000" dirty="0"/>
              <a:t>k-1</a:t>
            </a:r>
          </a:p>
          <a:p>
            <a:pPr marL="274320" lvl="0" indent="-274320" defTabSz="914400">
              <a:spcBef>
                <a:spcPts val="0"/>
              </a:spcBef>
              <a:spcAft>
                <a:spcPts val="300"/>
              </a:spcAft>
              <a:buClr>
                <a:schemeClr val="accent3"/>
              </a:buClr>
              <a:buSzPct val="95000"/>
              <a:defRPr/>
            </a:pPr>
            <a:r>
              <a:rPr lang="en-US" sz="1800" i="1" dirty="0"/>
              <a:t>	</a:t>
            </a:r>
            <a:r>
              <a:rPr lang="en-US" sz="1800" i="1" dirty="0" err="1"/>
              <a:t>a</a:t>
            </a:r>
            <a:r>
              <a:rPr lang="en-US" sz="1800" i="1" baseline="-25000" dirty="0" err="1"/>
              <a:t>i</a:t>
            </a:r>
            <a:r>
              <a:rPr lang="en-US" sz="1800" dirty="0"/>
              <a:t> := </a:t>
            </a:r>
            <a:r>
              <a:rPr lang="en-US" sz="1800" i="1" dirty="0"/>
              <a:t>m</a:t>
            </a:r>
          </a:p>
          <a:p>
            <a:pPr marL="274320" lvl="0" indent="-274320" defTabSz="914400">
              <a:spcBef>
                <a:spcPts val="0"/>
              </a:spcBef>
              <a:spcAft>
                <a:spcPts val="300"/>
              </a:spcAft>
              <a:buClr>
                <a:schemeClr val="accent3"/>
              </a:buClr>
              <a:buSzPct val="95000"/>
              <a:defRPr/>
            </a:pPr>
            <a:r>
              <a:rPr lang="en-US" sz="1800" dirty="0"/>
              <a:t>{Now </a:t>
            </a:r>
            <a:r>
              <a:rPr lang="en-US" sz="1800" i="1" dirty="0"/>
              <a:t>a</a:t>
            </a:r>
            <a:r>
              <a:rPr lang="en-US" sz="1800" baseline="-25000" dirty="0"/>
              <a:t>1</a:t>
            </a:r>
            <a:r>
              <a:rPr lang="en-US" sz="1800" dirty="0"/>
              <a:t>,…,</a:t>
            </a:r>
            <a:r>
              <a:rPr lang="en-US" sz="1800" i="1" dirty="0"/>
              <a:t>a</a:t>
            </a:r>
            <a:r>
              <a:rPr lang="en-US" sz="1800" i="1" baseline="-25000" dirty="0"/>
              <a:t>n</a:t>
            </a:r>
            <a:r>
              <a:rPr lang="en-US" sz="1800" dirty="0"/>
              <a:t> is in increasing order}</a:t>
            </a:r>
          </a:p>
        </p:txBody>
      </p:sp>
    </p:spTree>
    <p:extLst>
      <p:ext uri="{BB962C8B-B14F-4D97-AF65-F5344CB8AC3E}">
        <p14:creationId xmlns:p14="http://schemas.microsoft.com/office/powerpoint/2010/main" val="197384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Insertion Sort</a:t>
            </a:r>
            <a:r>
              <a:rPr lang="en-IN" sz="1500" dirty="0"/>
              <a:t> 2</a:t>
            </a:r>
          </a:p>
        </p:txBody>
      </p:sp>
      <p:sp>
        <p:nvSpPr>
          <p:cNvPr id="3" name="Content Placeholder 2"/>
          <p:cNvSpPr>
            <a:spLocks noGrp="1"/>
          </p:cNvSpPr>
          <p:nvPr>
            <p:ph idx="1"/>
          </p:nvPr>
        </p:nvSpPr>
        <p:spPr/>
        <p:txBody>
          <a:bodyPr/>
          <a:lstStyle/>
          <a:p>
            <a:pPr>
              <a:spcBef>
                <a:spcPts val="300"/>
              </a:spcBef>
            </a:pPr>
            <a:r>
              <a:rPr lang="en-US" sz="2400" b="1" dirty="0"/>
              <a:t>Solution</a:t>
            </a:r>
            <a:r>
              <a:rPr lang="en-US" sz="2400" dirty="0"/>
              <a:t>: Let </a:t>
            </a:r>
            <a:r>
              <a:rPr lang="en-US" sz="2400" i="1" dirty="0"/>
              <a:t>X</a:t>
            </a:r>
            <a:r>
              <a:rPr lang="en-US" sz="2400" dirty="0"/>
              <a:t> be the random variable equal to the number of comparisons used by insertion sort to sort a list of </a:t>
            </a:r>
            <a:r>
              <a:rPr lang="en-US" sz="2400" i="1" dirty="0"/>
              <a:t>a</a:t>
            </a:r>
            <a:r>
              <a:rPr lang="en-US" sz="2400" baseline="-25000" dirty="0">
                <a:ea typeface="Cambria Math" pitchFamily="18" charset="0"/>
              </a:rPr>
              <a:t>1</a:t>
            </a:r>
            <a:r>
              <a:rPr lang="en-US" sz="2400" i="1" dirty="0"/>
              <a:t>, a</a:t>
            </a:r>
            <a:r>
              <a:rPr lang="en-US" sz="2400" baseline="-25000" dirty="0">
                <a:ea typeface="Cambria Math" pitchFamily="18" charset="0"/>
              </a:rPr>
              <a:t>2</a:t>
            </a:r>
            <a:r>
              <a:rPr lang="en-US" sz="2400" i="1" dirty="0"/>
              <a:t>, …., a</a:t>
            </a:r>
            <a:r>
              <a:rPr lang="en-US" sz="2400" i="1" baseline="-25000" dirty="0"/>
              <a:t>n</a:t>
            </a:r>
            <a:r>
              <a:rPr lang="en-US" sz="2400" i="1" dirty="0"/>
              <a:t> </a:t>
            </a:r>
            <a:r>
              <a:rPr lang="en-US" sz="2400" dirty="0"/>
              <a:t>distinct elements. </a:t>
            </a:r>
            <a:r>
              <a:rPr lang="en-US" sz="2400" i="1" dirty="0"/>
              <a:t>E</a:t>
            </a:r>
            <a:r>
              <a:rPr lang="en-US" sz="2400" dirty="0"/>
              <a:t>(</a:t>
            </a:r>
            <a:r>
              <a:rPr lang="en-US" sz="2400" i="1" dirty="0"/>
              <a:t>X</a:t>
            </a:r>
            <a:r>
              <a:rPr lang="en-US" sz="2400" dirty="0"/>
              <a:t>) is the average number of comparisons.</a:t>
            </a:r>
          </a:p>
          <a:p>
            <a:pPr lvl="1">
              <a:spcBef>
                <a:spcPts val="300"/>
              </a:spcBef>
            </a:pPr>
            <a:r>
              <a:rPr lang="en-US" sz="2000" dirty="0"/>
              <a:t>Let </a:t>
            </a:r>
            <a:r>
              <a:rPr lang="en-US" sz="2000" i="1" dirty="0"/>
              <a:t>X</a:t>
            </a:r>
            <a:r>
              <a:rPr lang="en-US" sz="2000" i="1" baseline="-25000" dirty="0"/>
              <a:t>i</a:t>
            </a:r>
            <a:r>
              <a:rPr lang="en-US" sz="2000" dirty="0"/>
              <a:t> be the random variable equal to the number of comparisons used to insert </a:t>
            </a:r>
            <a:r>
              <a:rPr lang="en-US" sz="2000" i="1" dirty="0" err="1"/>
              <a:t>a</a:t>
            </a:r>
            <a:r>
              <a:rPr lang="en-US" sz="2000" i="1" baseline="-25000" dirty="0" err="1"/>
              <a:t>i</a:t>
            </a:r>
            <a:r>
              <a:rPr lang="en-US" sz="2000" i="1" baseline="-25000" dirty="0"/>
              <a:t> </a:t>
            </a:r>
            <a:r>
              <a:rPr lang="en-US" sz="2000" dirty="0"/>
              <a:t>into the proper position after the first </a:t>
            </a:r>
            <a:r>
              <a:rPr lang="en-US" sz="2000" i="1" dirty="0" err="1"/>
              <a:t>i</a:t>
            </a:r>
            <a:r>
              <a:rPr lang="en-US" sz="2000" dirty="0"/>
              <a:t> </a:t>
            </a:r>
            <a:r>
              <a:rPr lang="en-US" sz="2000" dirty="0">
                <a:ea typeface="Cambria Math"/>
              </a:rPr>
              <a:t>−</a:t>
            </a:r>
            <a:r>
              <a:rPr lang="en-US" sz="2000" dirty="0">
                <a:ea typeface="Cambria Math" pitchFamily="18" charset="0"/>
              </a:rPr>
              <a:t>1</a:t>
            </a:r>
            <a:r>
              <a:rPr lang="en-US" sz="2000" dirty="0"/>
              <a:t> elements </a:t>
            </a:r>
            <a:r>
              <a:rPr lang="en-US" sz="2000" i="1" dirty="0"/>
              <a:t>a</a:t>
            </a:r>
            <a:r>
              <a:rPr lang="en-US" sz="2000" baseline="-25000" dirty="0">
                <a:ea typeface="Cambria Math" pitchFamily="18" charset="0"/>
              </a:rPr>
              <a:t>1</a:t>
            </a:r>
            <a:r>
              <a:rPr lang="en-US" sz="2000" i="1" dirty="0"/>
              <a:t>, a</a:t>
            </a:r>
            <a:r>
              <a:rPr lang="en-US" sz="2000" baseline="-25000" dirty="0">
                <a:ea typeface="Cambria Math" pitchFamily="18" charset="0"/>
              </a:rPr>
              <a:t>2</a:t>
            </a:r>
            <a:r>
              <a:rPr lang="en-US" sz="2000" i="1" dirty="0"/>
              <a:t>, …., a</a:t>
            </a:r>
            <a:r>
              <a:rPr lang="en-US" sz="2000" i="1" baseline="-25000" dirty="0"/>
              <a:t>i-1</a:t>
            </a:r>
            <a:r>
              <a:rPr lang="en-US" sz="2000" i="1" dirty="0"/>
              <a:t> </a:t>
            </a:r>
            <a:r>
              <a:rPr lang="en-US" sz="2000" dirty="0"/>
              <a:t>have been sorted. </a:t>
            </a:r>
          </a:p>
          <a:p>
            <a:pPr lvl="1">
              <a:spcBef>
                <a:spcPts val="300"/>
              </a:spcBef>
            </a:pPr>
            <a:r>
              <a:rPr lang="en-US" sz="2000" dirty="0"/>
              <a:t>Since </a:t>
            </a:r>
            <a:r>
              <a:rPr lang="en-US" sz="2000" i="1" dirty="0"/>
              <a:t>X = X</a:t>
            </a:r>
            <a:r>
              <a:rPr lang="en-US" sz="2000" baseline="-25000" dirty="0">
                <a:ea typeface="Cambria Math" pitchFamily="18" charset="0"/>
              </a:rPr>
              <a:t>2</a:t>
            </a:r>
            <a:r>
              <a:rPr lang="en-US" sz="2000" i="1" dirty="0"/>
              <a:t> + X</a:t>
            </a:r>
            <a:r>
              <a:rPr lang="en-US" sz="2000" baseline="-25000" dirty="0">
                <a:ea typeface="Cambria Math" pitchFamily="18" charset="0"/>
              </a:rPr>
              <a:t>3</a:t>
            </a:r>
            <a:r>
              <a:rPr lang="en-US" sz="2000" i="1" dirty="0"/>
              <a:t> + </a:t>
            </a:r>
            <a:r>
              <a:rPr lang="en-US" sz="2000" i="1" dirty="0">
                <a:ea typeface="Cambria Math"/>
              </a:rPr>
              <a:t>∙∙∙</a:t>
            </a:r>
            <a:r>
              <a:rPr lang="en-US" sz="2000" i="1" dirty="0"/>
              <a:t>  +  </a:t>
            </a:r>
            <a:r>
              <a:rPr lang="en-US" sz="2000" i="1" dirty="0" err="1"/>
              <a:t>X</a:t>
            </a:r>
            <a:r>
              <a:rPr lang="en-US" sz="2000" i="1" baseline="-25000" dirty="0" err="1"/>
              <a:t>n</a:t>
            </a:r>
            <a:r>
              <a:rPr lang="en-US" sz="2000" dirty="0"/>
              <a:t>,</a:t>
            </a:r>
          </a:p>
          <a:p>
            <a:pPr lvl="1">
              <a:spcBef>
                <a:spcPts val="300"/>
              </a:spcBef>
              <a:buNone/>
            </a:pPr>
            <a:r>
              <a:rPr lang="en-US" sz="2000" i="1" dirty="0"/>
              <a:t>	E(X) = E</a:t>
            </a:r>
            <a:r>
              <a:rPr lang="en-US" sz="2000" dirty="0"/>
              <a:t>(</a:t>
            </a:r>
            <a:r>
              <a:rPr lang="en-US" sz="2000" i="1" dirty="0"/>
              <a:t>X</a:t>
            </a:r>
            <a:r>
              <a:rPr lang="en-US" sz="2000" baseline="-25000" dirty="0">
                <a:ea typeface="Cambria Math" pitchFamily="18" charset="0"/>
              </a:rPr>
              <a:t>2</a:t>
            </a:r>
            <a:r>
              <a:rPr lang="en-US" sz="2000" i="1" dirty="0"/>
              <a:t> + X</a:t>
            </a:r>
            <a:r>
              <a:rPr lang="en-US" sz="2000" baseline="-25000" dirty="0">
                <a:ea typeface="Cambria Math" pitchFamily="18" charset="0"/>
              </a:rPr>
              <a:t>3</a:t>
            </a:r>
            <a:r>
              <a:rPr lang="en-US" sz="2000" i="1" dirty="0"/>
              <a:t> + </a:t>
            </a:r>
            <a:r>
              <a:rPr lang="en-US" sz="2000" i="1" dirty="0">
                <a:ea typeface="Cambria Math"/>
              </a:rPr>
              <a:t>∙∙∙</a:t>
            </a:r>
            <a:r>
              <a:rPr lang="en-US" sz="2000" i="1" dirty="0"/>
              <a:t>  + </a:t>
            </a:r>
            <a:r>
              <a:rPr lang="en-US" sz="2000" i="1" dirty="0" err="1"/>
              <a:t>X</a:t>
            </a:r>
            <a:r>
              <a:rPr lang="en-US" sz="2000" i="1" baseline="-25000" dirty="0" err="1"/>
              <a:t>n</a:t>
            </a:r>
            <a:r>
              <a:rPr lang="en-US" sz="2000" dirty="0"/>
              <a:t>)</a:t>
            </a:r>
            <a:r>
              <a:rPr lang="en-US" sz="2000" i="1" dirty="0"/>
              <a:t> = E</a:t>
            </a:r>
            <a:r>
              <a:rPr lang="en-US" sz="2000" dirty="0"/>
              <a:t>(</a:t>
            </a:r>
            <a:r>
              <a:rPr lang="en-US" sz="2000" i="1" dirty="0"/>
              <a:t>X</a:t>
            </a:r>
            <a:r>
              <a:rPr lang="en-US" sz="2000" baseline="-25000" dirty="0">
                <a:ea typeface="Cambria Math" pitchFamily="18" charset="0"/>
              </a:rPr>
              <a:t>2</a:t>
            </a:r>
            <a:r>
              <a:rPr lang="en-US" sz="2000" dirty="0"/>
              <a:t>)</a:t>
            </a:r>
            <a:r>
              <a:rPr lang="en-US" sz="2000" i="1" dirty="0"/>
              <a:t> + E</a:t>
            </a:r>
            <a:r>
              <a:rPr lang="en-US" sz="2000" dirty="0"/>
              <a:t>(</a:t>
            </a:r>
            <a:r>
              <a:rPr lang="en-US" sz="2000" i="1" dirty="0"/>
              <a:t>X</a:t>
            </a:r>
            <a:r>
              <a:rPr lang="en-US" sz="2000" baseline="-25000" dirty="0">
                <a:ea typeface="Cambria Math" pitchFamily="18" charset="0"/>
              </a:rPr>
              <a:t>3</a:t>
            </a:r>
            <a:r>
              <a:rPr lang="en-US" sz="2000" dirty="0"/>
              <a:t>)</a:t>
            </a:r>
            <a:r>
              <a:rPr lang="en-US" sz="2000" i="1" dirty="0"/>
              <a:t> + </a:t>
            </a:r>
            <a:r>
              <a:rPr lang="en-US" sz="2000" i="1" dirty="0">
                <a:ea typeface="Cambria Math"/>
              </a:rPr>
              <a:t>∙∙∙ </a:t>
            </a:r>
            <a:r>
              <a:rPr lang="en-US" sz="2000" i="1" dirty="0"/>
              <a:t>+ E</a:t>
            </a:r>
            <a:r>
              <a:rPr lang="en-US" sz="2000" dirty="0"/>
              <a:t>(</a:t>
            </a:r>
            <a:r>
              <a:rPr lang="en-US" sz="2000" i="1" dirty="0" err="1"/>
              <a:t>X</a:t>
            </a:r>
            <a:r>
              <a:rPr lang="en-US" sz="2000" i="1" baseline="-25000" dirty="0" err="1"/>
              <a:t>n</a:t>
            </a:r>
            <a:r>
              <a:rPr lang="en-US" sz="2000" dirty="0"/>
              <a:t>)</a:t>
            </a:r>
            <a:r>
              <a:rPr lang="en-US" sz="2000" i="1" dirty="0"/>
              <a:t>.</a:t>
            </a:r>
            <a:endParaRPr lang="en-US" sz="2000" dirty="0"/>
          </a:p>
          <a:p>
            <a:pPr>
              <a:spcBef>
                <a:spcPts val="300"/>
              </a:spcBef>
            </a:pPr>
            <a:r>
              <a:rPr lang="en-US" sz="2400" dirty="0"/>
              <a:t>To find </a:t>
            </a:r>
            <a:r>
              <a:rPr lang="en-US" sz="2400" i="1" dirty="0"/>
              <a:t>E</a:t>
            </a:r>
            <a:r>
              <a:rPr lang="en-US" sz="2400" dirty="0"/>
              <a:t>(</a:t>
            </a:r>
            <a:r>
              <a:rPr lang="en-US" sz="2400" i="1" dirty="0"/>
              <a:t>X</a:t>
            </a:r>
            <a:r>
              <a:rPr lang="en-US" sz="2400" i="1" baseline="-25000" dirty="0"/>
              <a:t>i</a:t>
            </a:r>
            <a:r>
              <a:rPr lang="en-US" sz="2400" dirty="0"/>
              <a:t>) for </a:t>
            </a:r>
            <a:r>
              <a:rPr lang="en-US" sz="2400" i="1" dirty="0" err="1"/>
              <a:t>i</a:t>
            </a:r>
            <a:r>
              <a:rPr lang="en-US" sz="2400" dirty="0"/>
              <a:t> = </a:t>
            </a:r>
            <a:r>
              <a:rPr lang="en-US" sz="2400" dirty="0">
                <a:ea typeface="Cambria Math" pitchFamily="18" charset="0"/>
              </a:rPr>
              <a:t>2</a:t>
            </a:r>
            <a:r>
              <a:rPr lang="en-US" sz="2400" dirty="0"/>
              <a:t>,</a:t>
            </a:r>
            <a:r>
              <a:rPr lang="en-US" sz="2400" dirty="0">
                <a:ea typeface="Cambria Math" pitchFamily="18" charset="0"/>
              </a:rPr>
              <a:t>3</a:t>
            </a:r>
            <a:r>
              <a:rPr lang="en-US" sz="2400" dirty="0"/>
              <a:t>,…,</a:t>
            </a:r>
            <a:r>
              <a:rPr lang="en-US" sz="2400" i="1" dirty="0"/>
              <a:t>n</a:t>
            </a:r>
            <a:r>
              <a:rPr lang="en-US" sz="2400" dirty="0"/>
              <a:t>, let </a:t>
            </a:r>
            <a:r>
              <a:rPr lang="en-US" sz="2400" i="1" dirty="0" err="1"/>
              <a:t>p</a:t>
            </a:r>
            <a:r>
              <a:rPr lang="en-US" sz="2400" i="1" baseline="-25000" dirty="0" err="1"/>
              <a:t>j</a:t>
            </a:r>
            <a:r>
              <a:rPr lang="en-US" sz="2400" dirty="0"/>
              <a:t>(</a:t>
            </a:r>
            <a:r>
              <a:rPr lang="en-US" sz="2400" i="1" dirty="0"/>
              <a:t>k</a:t>
            </a:r>
            <a:r>
              <a:rPr lang="en-US" sz="2400" dirty="0"/>
              <a:t>) be the probability that the largest of the first </a:t>
            </a:r>
            <a:r>
              <a:rPr lang="en-US" sz="2400" i="1" dirty="0"/>
              <a:t>j</a:t>
            </a:r>
            <a:r>
              <a:rPr lang="en-US" sz="2400" dirty="0"/>
              <a:t> elements in the list occurs at the </a:t>
            </a:r>
            <a:r>
              <a:rPr lang="en-US" sz="2400" i="1" dirty="0"/>
              <a:t>k</a:t>
            </a:r>
            <a:r>
              <a:rPr lang="en-US" sz="2400" dirty="0"/>
              <a:t>th position, that is, max(</a:t>
            </a:r>
            <a:r>
              <a:rPr lang="en-US" sz="2400" i="1" dirty="0"/>
              <a:t>a</a:t>
            </a:r>
            <a:r>
              <a:rPr lang="en-US" sz="2400" i="1" baseline="-25000" dirty="0"/>
              <a:t>1</a:t>
            </a:r>
            <a:r>
              <a:rPr lang="en-US" sz="2400" i="1" dirty="0"/>
              <a:t>, a</a:t>
            </a:r>
            <a:r>
              <a:rPr lang="en-US" sz="2400" i="1" baseline="-25000" dirty="0"/>
              <a:t>2</a:t>
            </a:r>
            <a:r>
              <a:rPr lang="en-US" sz="2400" i="1" dirty="0"/>
              <a:t>, …., </a:t>
            </a:r>
            <a:r>
              <a:rPr lang="en-US" sz="2400" i="1" dirty="0" err="1"/>
              <a:t>a</a:t>
            </a:r>
            <a:r>
              <a:rPr lang="en-US" sz="2400" i="1" baseline="-25000" dirty="0" err="1"/>
              <a:t>j</a:t>
            </a:r>
            <a:r>
              <a:rPr lang="en-US" sz="2400" i="1" baseline="-25000" dirty="0"/>
              <a:t> </a:t>
            </a:r>
            <a:r>
              <a:rPr lang="en-US" sz="2400" dirty="0"/>
              <a:t>)</a:t>
            </a:r>
            <a:r>
              <a:rPr lang="en-US" sz="2400" i="1" dirty="0"/>
              <a:t> = </a:t>
            </a:r>
            <a:r>
              <a:rPr lang="en-US" sz="2400" i="1" dirty="0" err="1"/>
              <a:t>a</a:t>
            </a:r>
            <a:r>
              <a:rPr lang="en-US" sz="2400" i="1" baseline="-25000" dirty="0" err="1"/>
              <a:t>k</a:t>
            </a:r>
            <a:r>
              <a:rPr lang="en-US" sz="2400" i="1" dirty="0"/>
              <a:t>, </a:t>
            </a:r>
            <a:r>
              <a:rPr lang="en-US" sz="2400" dirty="0"/>
              <a:t>where</a:t>
            </a:r>
            <a:r>
              <a:rPr lang="en-US" sz="2400" i="1" dirty="0"/>
              <a:t> </a:t>
            </a:r>
            <a:r>
              <a:rPr lang="en-US" sz="2400" dirty="0">
                <a:ea typeface="Cambria Math" pitchFamily="18" charset="0"/>
              </a:rPr>
              <a:t>1</a:t>
            </a:r>
            <a:r>
              <a:rPr lang="en-US" sz="2400" i="1" dirty="0"/>
              <a:t> </a:t>
            </a:r>
            <a:r>
              <a:rPr lang="en-US" sz="2400" dirty="0"/>
              <a:t>≤</a:t>
            </a:r>
            <a:r>
              <a:rPr lang="en-US" sz="2400" i="1" dirty="0"/>
              <a:t> k </a:t>
            </a:r>
            <a:r>
              <a:rPr lang="en-US" sz="2400" dirty="0"/>
              <a:t>≤</a:t>
            </a:r>
            <a:r>
              <a:rPr lang="en-US" sz="2400" i="1" dirty="0"/>
              <a:t> </a:t>
            </a:r>
            <a:r>
              <a:rPr lang="en-US" sz="2400" dirty="0"/>
              <a:t>j.</a:t>
            </a:r>
          </a:p>
          <a:p>
            <a:pPr>
              <a:spcBef>
                <a:spcPts val="300"/>
              </a:spcBef>
            </a:pPr>
            <a:r>
              <a:rPr lang="en-US" sz="2400" dirty="0"/>
              <a:t>Assume uniform distribution; </a:t>
            </a:r>
            <a:r>
              <a:rPr lang="en-US" sz="2400" i="1" dirty="0" err="1"/>
              <a:t>p</a:t>
            </a:r>
            <a:r>
              <a:rPr lang="en-US" sz="2400" i="1" baseline="-25000" dirty="0" err="1"/>
              <a:t>j</a:t>
            </a:r>
            <a:r>
              <a:rPr lang="en-US" sz="2400" dirty="0"/>
              <a:t>(</a:t>
            </a:r>
            <a:r>
              <a:rPr lang="en-US" sz="2400" i="1" dirty="0"/>
              <a:t>k</a:t>
            </a:r>
            <a:r>
              <a:rPr lang="en-US" sz="2400" dirty="0"/>
              <a:t>)</a:t>
            </a:r>
            <a:r>
              <a:rPr lang="en-US" sz="2400" i="1" dirty="0"/>
              <a:t> = </a:t>
            </a:r>
            <a:r>
              <a:rPr lang="en-US" sz="2400" dirty="0">
                <a:ea typeface="Cambria Math" pitchFamily="18" charset="0"/>
              </a:rPr>
              <a:t>1</a:t>
            </a:r>
            <a:r>
              <a:rPr lang="en-US" sz="2400" dirty="0"/>
              <a:t>/</a:t>
            </a:r>
            <a:r>
              <a:rPr lang="en-US" sz="2400" i="1" dirty="0"/>
              <a:t>j</a:t>
            </a:r>
            <a:r>
              <a:rPr lang="en-US" sz="2400" dirty="0"/>
              <a:t> .</a:t>
            </a:r>
          </a:p>
          <a:p>
            <a:pPr>
              <a:spcBef>
                <a:spcPts val="300"/>
              </a:spcBef>
            </a:pPr>
            <a:r>
              <a:rPr lang="en-US" sz="2400" dirty="0"/>
              <a:t>Then </a:t>
            </a:r>
            <a:r>
              <a:rPr lang="en-US" sz="2400" i="1" dirty="0"/>
              <a:t>X</a:t>
            </a:r>
            <a:r>
              <a:rPr lang="en-US" sz="2400" i="1" baseline="-25000" dirty="0"/>
              <a:t>i</a:t>
            </a:r>
            <a:r>
              <a:rPr lang="en-US" sz="2400" dirty="0"/>
              <a:t>(</a:t>
            </a:r>
            <a:r>
              <a:rPr lang="en-US" sz="2400" i="1" dirty="0"/>
              <a:t>k</a:t>
            </a:r>
            <a:r>
              <a:rPr lang="en-US" sz="2400" dirty="0"/>
              <a:t>) = </a:t>
            </a:r>
            <a:r>
              <a:rPr lang="en-US" sz="2400" i="1" dirty="0"/>
              <a:t>k.</a:t>
            </a:r>
            <a:endParaRPr lang="en-IN" sz="2400" dirty="0"/>
          </a:p>
        </p:txBody>
      </p:sp>
    </p:spTree>
    <p:extLst>
      <p:ext uri="{BB962C8B-B14F-4D97-AF65-F5344CB8AC3E}">
        <p14:creationId xmlns:p14="http://schemas.microsoft.com/office/powerpoint/2010/main" val="1225096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Average-Case Complexity of Insertion Sort</a:t>
            </a:r>
            <a:r>
              <a:rPr lang="en-IN" sz="1500" dirty="0"/>
              <a:t> 3</a:t>
            </a:r>
          </a:p>
        </p:txBody>
      </p:sp>
      <p:sp>
        <p:nvSpPr>
          <p:cNvPr id="3" name="Content Placeholder 2"/>
          <p:cNvSpPr>
            <a:spLocks noGrp="1"/>
          </p:cNvSpPr>
          <p:nvPr>
            <p:ph idx="1"/>
          </p:nvPr>
        </p:nvSpPr>
        <p:spPr>
          <a:xfrm>
            <a:off x="457200" y="1295400"/>
            <a:ext cx="8229600" cy="504000"/>
          </a:xfrm>
        </p:spPr>
        <p:txBody>
          <a:bodyPr/>
          <a:lstStyle/>
          <a:p>
            <a:r>
              <a:rPr lang="en-US" sz="2800" dirty="0"/>
              <a:t>Since </a:t>
            </a:r>
            <a:r>
              <a:rPr lang="en-US" sz="2800" i="1" dirty="0" err="1"/>
              <a:t>a</a:t>
            </a:r>
            <a:r>
              <a:rPr lang="en-US" sz="2800" i="1" baseline="-25000" dirty="0" err="1"/>
              <a:t>i</a:t>
            </a:r>
            <a:r>
              <a:rPr lang="en-US" sz="2800" dirty="0"/>
              <a:t> could be inserted into any of the first </a:t>
            </a:r>
            <a:r>
              <a:rPr lang="en-US" sz="2800" i="1" dirty="0" err="1"/>
              <a:t>i</a:t>
            </a:r>
            <a:r>
              <a:rPr lang="en-US" sz="2800" dirty="0"/>
              <a:t> positions</a:t>
            </a:r>
          </a:p>
        </p:txBody>
      </p:sp>
      <p:graphicFrame>
        <p:nvGraphicFramePr>
          <p:cNvPr id="8" name="Object 3"/>
          <p:cNvGraphicFramePr>
            <a:graphicFrameLocks noChangeAspect="1"/>
          </p:cNvGraphicFramePr>
          <p:nvPr>
            <p:extLst>
              <p:ext uri="{D42A27DB-BD31-4B8C-83A1-F6EECF244321}">
                <p14:modId xmlns:p14="http://schemas.microsoft.com/office/powerpoint/2010/main" val="1242444946"/>
              </p:ext>
            </p:extLst>
          </p:nvPr>
        </p:nvGraphicFramePr>
        <p:xfrm>
          <a:off x="533400" y="1924050"/>
          <a:ext cx="7467600" cy="889000"/>
        </p:xfrm>
        <a:graphic>
          <a:graphicData uri="http://schemas.openxmlformats.org/presentationml/2006/ole">
            <mc:AlternateContent xmlns:mc="http://schemas.openxmlformats.org/markup-compatibility/2006">
              <mc:Choice xmlns:v="urn:schemas-microsoft-com:vml" Requires="v">
                <p:oleObj spid="_x0000_s36976" name="Equation" r:id="rId3" imgW="3733560" imgH="444240" progId="Equation.DSMT4">
                  <p:embed/>
                </p:oleObj>
              </mc:Choice>
              <mc:Fallback>
                <p:oleObj name="Equation" r:id="rId3" imgW="3733560" imgH="444240" progId="Equation.DSMT4">
                  <p:embed/>
                  <p:pic>
                    <p:nvPicPr>
                      <p:cNvPr id="6" name="Object 3"/>
                      <p:cNvPicPr/>
                      <p:nvPr/>
                    </p:nvPicPr>
                    <p:blipFill>
                      <a:blip r:embed="rId4"/>
                      <a:stretch>
                        <a:fillRect/>
                      </a:stretch>
                    </p:blipFill>
                    <p:spPr>
                      <a:xfrm>
                        <a:off x="533400" y="1924050"/>
                        <a:ext cx="7467600" cy="889000"/>
                      </a:xfrm>
                      <a:prstGeom prst="rect">
                        <a:avLst/>
                      </a:prstGeom>
                    </p:spPr>
                  </p:pic>
                </p:oleObj>
              </mc:Fallback>
            </mc:AlternateContent>
          </a:graphicData>
        </a:graphic>
      </p:graphicFrame>
      <p:sp>
        <p:nvSpPr>
          <p:cNvPr id="4" name="Content Placeholder 4"/>
          <p:cNvSpPr>
            <a:spLocks noGrp="1"/>
          </p:cNvSpPr>
          <p:nvPr>
            <p:ph idx="13"/>
          </p:nvPr>
        </p:nvSpPr>
        <p:spPr>
          <a:xfrm>
            <a:off x="457200" y="3048000"/>
            <a:ext cx="8229600" cy="504000"/>
          </a:xfrm>
        </p:spPr>
        <p:txBody>
          <a:bodyPr/>
          <a:lstStyle/>
          <a:p>
            <a:r>
              <a:rPr lang="en-US" sz="2800" dirty="0"/>
              <a:t>It follows that</a:t>
            </a:r>
          </a:p>
        </p:txBody>
      </p:sp>
      <p:graphicFrame>
        <p:nvGraphicFramePr>
          <p:cNvPr id="9" name="Object 5"/>
          <p:cNvGraphicFramePr>
            <a:graphicFrameLocks noChangeAspect="1"/>
          </p:cNvGraphicFramePr>
          <p:nvPr>
            <p:extLst>
              <p:ext uri="{D42A27DB-BD31-4B8C-83A1-F6EECF244321}">
                <p14:modId xmlns:p14="http://schemas.microsoft.com/office/powerpoint/2010/main" val="1155170952"/>
              </p:ext>
            </p:extLst>
          </p:nvPr>
        </p:nvGraphicFramePr>
        <p:xfrm>
          <a:off x="1676400" y="3784600"/>
          <a:ext cx="5054600" cy="1778000"/>
        </p:xfrm>
        <a:graphic>
          <a:graphicData uri="http://schemas.openxmlformats.org/presentationml/2006/ole">
            <mc:AlternateContent xmlns:mc="http://schemas.openxmlformats.org/markup-compatibility/2006">
              <mc:Choice xmlns:v="urn:schemas-microsoft-com:vml" Requires="v">
                <p:oleObj spid="_x0000_s36977" name="Equation" r:id="rId5" imgW="2527200" imgH="888840" progId="Equation.DSMT4">
                  <p:embed/>
                </p:oleObj>
              </mc:Choice>
              <mc:Fallback>
                <p:oleObj name="Equation" r:id="rId5" imgW="2527200" imgH="888840" progId="Equation.DSMT4">
                  <p:embed/>
                  <p:pic>
                    <p:nvPicPr>
                      <p:cNvPr id="8" name="Object 3"/>
                      <p:cNvPicPr/>
                      <p:nvPr/>
                    </p:nvPicPr>
                    <p:blipFill>
                      <a:blip r:embed="rId6"/>
                      <a:stretch>
                        <a:fillRect/>
                      </a:stretch>
                    </p:blipFill>
                    <p:spPr>
                      <a:xfrm>
                        <a:off x="1676400" y="3784600"/>
                        <a:ext cx="5054600" cy="1778000"/>
                      </a:xfrm>
                      <a:prstGeom prst="rect">
                        <a:avLst/>
                      </a:prstGeom>
                    </p:spPr>
                  </p:pic>
                </p:oleObj>
              </mc:Fallback>
            </mc:AlternateContent>
          </a:graphicData>
        </a:graphic>
      </p:graphicFrame>
      <p:sp>
        <p:nvSpPr>
          <p:cNvPr id="5" name="Content Placeholder 6"/>
          <p:cNvSpPr>
            <a:spLocks noGrp="1"/>
          </p:cNvSpPr>
          <p:nvPr>
            <p:ph idx="14"/>
          </p:nvPr>
        </p:nvSpPr>
        <p:spPr>
          <a:xfrm>
            <a:off x="457200" y="5744400"/>
            <a:ext cx="8229600" cy="504000"/>
          </a:xfrm>
        </p:spPr>
        <p:txBody>
          <a:bodyPr/>
          <a:lstStyle/>
          <a:p>
            <a:r>
              <a:rPr lang="en-US" sz="2800" dirty="0"/>
              <a:t>Hence, the average-case complexity is</a:t>
            </a:r>
            <a:endParaRPr lang="en-IN" sz="2800" dirty="0"/>
          </a:p>
        </p:txBody>
      </p:sp>
    </p:spTree>
    <p:extLst>
      <p:ext uri="{BB962C8B-B14F-4D97-AF65-F5344CB8AC3E}">
        <p14:creationId xmlns:p14="http://schemas.microsoft.com/office/powerpoint/2010/main" val="1347546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Geometric Distribution</a:t>
            </a:r>
          </a:p>
        </p:txBody>
      </p:sp>
      <p:sp>
        <p:nvSpPr>
          <p:cNvPr id="3" name="Content Placeholder 2"/>
          <p:cNvSpPr>
            <a:spLocks noGrp="1"/>
          </p:cNvSpPr>
          <p:nvPr>
            <p:ph idx="1"/>
          </p:nvPr>
        </p:nvSpPr>
        <p:spPr>
          <a:xfrm>
            <a:off x="457200" y="1295400"/>
            <a:ext cx="8496000" cy="4668982"/>
          </a:xfrm>
        </p:spPr>
        <p:txBody>
          <a:bodyPr/>
          <a:lstStyle/>
          <a:p>
            <a:pPr>
              <a:spcBef>
                <a:spcPts val="600"/>
              </a:spcBef>
            </a:pPr>
            <a:r>
              <a:rPr lang="en-US" sz="2400" b="1" dirty="0"/>
              <a:t>Definition </a:t>
            </a:r>
            <a:r>
              <a:rPr lang="en-US" sz="2400" b="1" dirty="0">
                <a:latin typeface="Cambria Math" pitchFamily="18" charset="0"/>
                <a:ea typeface="Cambria Math" pitchFamily="18" charset="0"/>
              </a:rPr>
              <a:t>2</a:t>
            </a:r>
            <a:r>
              <a:rPr lang="en-US" sz="2400" dirty="0"/>
              <a:t>: A random variable </a:t>
            </a:r>
            <a:r>
              <a:rPr lang="en-US" sz="2400" i="1" dirty="0"/>
              <a:t>X</a:t>
            </a:r>
            <a:r>
              <a:rPr lang="en-US" sz="2400" dirty="0"/>
              <a:t> has </a:t>
            </a:r>
            <a:r>
              <a:rPr lang="en-US" sz="2400" i="1" dirty="0"/>
              <a:t>geometric distribution with parameter p</a:t>
            </a:r>
            <a:r>
              <a:rPr lang="en-US" sz="2400" dirty="0"/>
              <a:t> if </a:t>
            </a:r>
            <a:r>
              <a:rPr lang="en-US" sz="2400" i="1" dirty="0"/>
              <a:t>p</a:t>
            </a:r>
            <a:r>
              <a:rPr lang="en-US" sz="2400" dirty="0"/>
              <a:t>(</a:t>
            </a:r>
            <a:r>
              <a:rPr lang="en-US" sz="2400" i="1" dirty="0"/>
              <a:t>X</a:t>
            </a:r>
            <a:r>
              <a:rPr lang="en-US" sz="2400" dirty="0"/>
              <a:t> = </a:t>
            </a:r>
            <a:r>
              <a:rPr lang="en-US" sz="2400" i="1" dirty="0"/>
              <a:t>k</a:t>
            </a:r>
            <a:r>
              <a:rPr lang="en-US" sz="2400" dirty="0"/>
              <a:t>) = (</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p</a:t>
            </a:r>
            <a:r>
              <a:rPr lang="en-US" sz="2400" dirty="0"/>
              <a:t>)</a:t>
            </a:r>
            <a:r>
              <a:rPr lang="en-US" sz="2400" i="1" baseline="30000" dirty="0"/>
              <a:t>k</a:t>
            </a:r>
            <a:r>
              <a:rPr lang="en-US" sz="2400" baseline="30000" dirty="0"/>
              <a:t>-</a:t>
            </a:r>
            <a:r>
              <a:rPr lang="en-US" sz="2400" baseline="30000" dirty="0">
                <a:latin typeface="Cambria Math" pitchFamily="18" charset="0"/>
                <a:ea typeface="Cambria Math" pitchFamily="18" charset="0"/>
              </a:rPr>
              <a:t>1</a:t>
            </a:r>
            <a:r>
              <a:rPr lang="en-US" sz="2400" i="1" dirty="0"/>
              <a:t>p</a:t>
            </a:r>
            <a:r>
              <a:rPr lang="en-US" sz="2400" dirty="0"/>
              <a:t> for </a:t>
            </a:r>
            <a:r>
              <a:rPr lang="en-US" sz="2400" i="1" dirty="0"/>
              <a:t>k</a:t>
            </a:r>
            <a:r>
              <a:rPr lang="en-US" sz="2400" dirty="0"/>
              <a:t> = </a:t>
            </a:r>
            <a:r>
              <a:rPr lang="en-US" sz="2400" dirty="0">
                <a:latin typeface="Cambria Math" pitchFamily="18" charset="0"/>
                <a:ea typeface="Cambria Math" pitchFamily="18" charset="0"/>
              </a:rPr>
              <a:t>1</a:t>
            </a:r>
            <a:r>
              <a:rPr lang="en-US" sz="2400" dirty="0"/>
              <a:t>,</a:t>
            </a:r>
            <a:r>
              <a:rPr lang="en-US" sz="2400" dirty="0">
                <a:latin typeface="Cambria Math" pitchFamily="18" charset="0"/>
                <a:ea typeface="Cambria Math" pitchFamily="18" charset="0"/>
              </a:rPr>
              <a:t>2</a:t>
            </a:r>
            <a:r>
              <a:rPr lang="en-US" sz="2400" dirty="0"/>
              <a:t>,</a:t>
            </a:r>
            <a:r>
              <a:rPr lang="en-US" sz="2400" dirty="0">
                <a:latin typeface="Cambria Math" pitchFamily="18" charset="0"/>
                <a:ea typeface="Cambria Math" pitchFamily="18" charset="0"/>
              </a:rPr>
              <a:t>3</a:t>
            </a:r>
            <a:r>
              <a:rPr lang="en-US" sz="2400" dirty="0"/>
              <a:t>,…, where </a:t>
            </a:r>
            <a:r>
              <a:rPr lang="en-US" sz="2400" i="1" dirty="0"/>
              <a:t>p</a:t>
            </a:r>
            <a:r>
              <a:rPr lang="en-US" sz="2400" dirty="0"/>
              <a:t> is a real number with </a:t>
            </a:r>
            <a:r>
              <a:rPr lang="en-US" sz="2400" dirty="0">
                <a:latin typeface="Cambria Math" pitchFamily="18" charset="0"/>
                <a:ea typeface="Cambria Math" pitchFamily="18" charset="0"/>
              </a:rPr>
              <a:t>0</a:t>
            </a:r>
            <a:r>
              <a:rPr lang="en-US" sz="2400" dirty="0"/>
              <a:t> </a:t>
            </a:r>
            <a:r>
              <a:rPr lang="en-US" sz="2400" dirty="0">
                <a:latin typeface="Cambria Math"/>
                <a:ea typeface="Cambria Math"/>
              </a:rPr>
              <a:t>≤</a:t>
            </a:r>
            <a:r>
              <a:rPr lang="en-US" sz="2400" dirty="0"/>
              <a:t> </a:t>
            </a:r>
            <a:r>
              <a:rPr lang="en-US" sz="2400" i="1" dirty="0"/>
              <a:t>p</a:t>
            </a:r>
            <a:r>
              <a:rPr lang="en-US" sz="2400" dirty="0"/>
              <a:t> </a:t>
            </a:r>
            <a:r>
              <a:rPr lang="en-US" sz="2400" dirty="0">
                <a:latin typeface="Cambria Math"/>
                <a:ea typeface="Cambria Math"/>
              </a:rPr>
              <a:t>≤</a:t>
            </a:r>
            <a:r>
              <a:rPr lang="en-US" sz="2400" dirty="0"/>
              <a:t> </a:t>
            </a:r>
            <a:r>
              <a:rPr lang="en-US" sz="2400" dirty="0">
                <a:latin typeface="Cambria Math" pitchFamily="18" charset="0"/>
                <a:ea typeface="Cambria Math" pitchFamily="18" charset="0"/>
              </a:rPr>
              <a:t>1</a:t>
            </a:r>
            <a:r>
              <a:rPr lang="en-US" sz="2400" dirty="0"/>
              <a:t>.</a:t>
            </a:r>
          </a:p>
          <a:p>
            <a:pPr>
              <a:spcBef>
                <a:spcPts val="600"/>
              </a:spcBef>
            </a:pPr>
            <a:r>
              <a:rPr lang="en-US" sz="2400" b="1" dirty="0"/>
              <a:t>Theorem </a:t>
            </a:r>
            <a:r>
              <a:rPr lang="en-US" sz="2400" b="1" dirty="0">
                <a:latin typeface="Cambria Math" pitchFamily="18" charset="0"/>
                <a:ea typeface="Cambria Math" pitchFamily="18" charset="0"/>
              </a:rPr>
              <a:t>4</a:t>
            </a:r>
            <a:r>
              <a:rPr lang="en-US" sz="2400" dirty="0"/>
              <a:t>: If the random variable </a:t>
            </a:r>
            <a:r>
              <a:rPr lang="en-US" sz="2400" i="1" dirty="0"/>
              <a:t>X</a:t>
            </a:r>
            <a:r>
              <a:rPr lang="en-US" sz="2400" dirty="0"/>
              <a:t> has the geometric distribution with parameter </a:t>
            </a:r>
            <a:r>
              <a:rPr lang="en-US" sz="2400" i="1" dirty="0"/>
              <a:t>p</a:t>
            </a:r>
            <a:r>
              <a:rPr lang="en-US" sz="2400" dirty="0"/>
              <a:t>, then </a:t>
            </a:r>
            <a:r>
              <a:rPr lang="en-US" sz="2400" i="1" dirty="0"/>
              <a:t>E</a:t>
            </a:r>
            <a:r>
              <a:rPr lang="en-US" sz="2400" dirty="0"/>
              <a:t>(</a:t>
            </a:r>
            <a:r>
              <a:rPr lang="en-US" sz="2400" i="1" dirty="0"/>
              <a:t>X</a:t>
            </a:r>
            <a:r>
              <a:rPr lang="en-US" sz="2400" dirty="0"/>
              <a:t>) = </a:t>
            </a:r>
            <a:r>
              <a:rPr lang="en-US" sz="2400" dirty="0">
                <a:latin typeface="Cambria Math" pitchFamily="18" charset="0"/>
                <a:ea typeface="Cambria Math" pitchFamily="18" charset="0"/>
              </a:rPr>
              <a:t>1</a:t>
            </a:r>
            <a:r>
              <a:rPr lang="en-US" sz="2400" dirty="0"/>
              <a:t>/</a:t>
            </a:r>
            <a:r>
              <a:rPr lang="en-US" sz="2400" i="1" dirty="0"/>
              <a:t>p</a:t>
            </a:r>
            <a:r>
              <a:rPr lang="en-US" sz="2400" dirty="0"/>
              <a:t>.</a:t>
            </a:r>
          </a:p>
          <a:p>
            <a:pPr>
              <a:spcBef>
                <a:spcPts val="600"/>
              </a:spcBef>
            </a:pPr>
            <a:r>
              <a:rPr lang="en-US" sz="2400" b="1" dirty="0"/>
              <a:t>Example</a:t>
            </a:r>
            <a:r>
              <a:rPr lang="en-US" sz="2400" dirty="0"/>
              <a:t>: Suppose the probability that a coin comes up tails is </a:t>
            </a:r>
            <a:r>
              <a:rPr lang="en-US" sz="2400" i="1" dirty="0"/>
              <a:t>p</a:t>
            </a:r>
            <a:r>
              <a:rPr lang="en-US" sz="2400" dirty="0"/>
              <a:t>. What is the expected number of flips until this coin comes up tails?</a:t>
            </a:r>
          </a:p>
          <a:p>
            <a:pPr lvl="1">
              <a:spcBef>
                <a:spcPts val="600"/>
              </a:spcBef>
            </a:pPr>
            <a:r>
              <a:rPr lang="en-US" sz="2000" dirty="0"/>
              <a:t>The sample space is {T, HT, HHT, HHHT, HHHHT, …}.</a:t>
            </a:r>
          </a:p>
          <a:p>
            <a:pPr lvl="1">
              <a:spcBef>
                <a:spcPts val="600"/>
              </a:spcBef>
            </a:pPr>
            <a:r>
              <a:rPr lang="en-US" sz="2000" dirty="0"/>
              <a:t>Let </a:t>
            </a:r>
            <a:r>
              <a:rPr lang="en-US" sz="2000" i="1" dirty="0"/>
              <a:t>X </a:t>
            </a:r>
            <a:r>
              <a:rPr lang="en-US" sz="2000" dirty="0"/>
              <a:t>be the random variable equal to the number of flips in an element of the sample space; </a:t>
            </a:r>
            <a:r>
              <a:rPr lang="en-US" sz="2000" i="1" dirty="0"/>
              <a:t>X</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t>
            </a:r>
            <a:r>
              <a:rPr lang="en-US" sz="2000" i="1" dirty="0"/>
              <a:t>X</a:t>
            </a:r>
            <a:r>
              <a:rPr lang="en-US" sz="2000" dirty="0"/>
              <a:t>(</a:t>
            </a:r>
            <a:r>
              <a:rPr lang="en-US" sz="2000" i="1" dirty="0"/>
              <a:t>HT</a:t>
            </a:r>
            <a:r>
              <a:rPr lang="en-US" sz="2000" dirty="0"/>
              <a:t>) = </a:t>
            </a:r>
            <a:r>
              <a:rPr lang="en-US" sz="2000" dirty="0">
                <a:latin typeface="Cambria Math" pitchFamily="18" charset="0"/>
                <a:ea typeface="Cambria Math" pitchFamily="18" charset="0"/>
              </a:rPr>
              <a:t>2</a:t>
            </a:r>
            <a:r>
              <a:rPr lang="en-US" sz="2000" dirty="0"/>
              <a:t>, </a:t>
            </a:r>
            <a:r>
              <a:rPr lang="en-US" sz="2000" i="1" dirty="0"/>
              <a:t>X</a:t>
            </a:r>
            <a:r>
              <a:rPr lang="en-US" sz="2000" dirty="0"/>
              <a:t>(</a:t>
            </a:r>
            <a:r>
              <a:rPr lang="en-US" sz="2000" i="1" dirty="0"/>
              <a:t>HHT</a:t>
            </a:r>
            <a:r>
              <a:rPr lang="en-US" sz="2000" dirty="0"/>
              <a:t>) = </a:t>
            </a:r>
            <a:r>
              <a:rPr lang="en-US" sz="2000" dirty="0">
                <a:latin typeface="Cambria Math" pitchFamily="18" charset="0"/>
                <a:ea typeface="Cambria Math" pitchFamily="18" charset="0"/>
              </a:rPr>
              <a:t>3</a:t>
            </a:r>
            <a:r>
              <a:rPr lang="en-US" sz="2000" dirty="0"/>
              <a:t>, etc.</a:t>
            </a:r>
          </a:p>
          <a:p>
            <a:pPr lvl="1">
              <a:spcBef>
                <a:spcPts val="600"/>
              </a:spcBef>
            </a:pPr>
            <a:r>
              <a:rPr lang="en-US" sz="2000" dirty="0"/>
              <a:t>By Theorem </a:t>
            </a:r>
            <a:r>
              <a:rPr lang="en-US" sz="2000" dirty="0">
                <a:latin typeface="Cambria Math" pitchFamily="18" charset="0"/>
                <a:ea typeface="Cambria Math" pitchFamily="18" charset="0"/>
              </a:rPr>
              <a:t>4</a:t>
            </a:r>
            <a:r>
              <a:rPr lang="en-US" sz="2000" dirty="0"/>
              <a:t>, </a:t>
            </a:r>
            <a:r>
              <a:rPr lang="en-US" sz="2000" i="1" dirty="0"/>
              <a:t>E</a:t>
            </a:r>
            <a:r>
              <a:rPr lang="en-US" sz="2000" dirty="0"/>
              <a:t>(</a:t>
            </a:r>
            <a:r>
              <a:rPr lang="en-US" sz="2000" i="1" dirty="0"/>
              <a:t>X</a:t>
            </a:r>
            <a:r>
              <a:rPr lang="en-US" sz="2000" dirty="0"/>
              <a:t>) = </a:t>
            </a:r>
            <a:r>
              <a:rPr lang="en-US" sz="2000" dirty="0">
                <a:latin typeface="Cambria" pitchFamily="18" charset="0"/>
              </a:rPr>
              <a:t>1</a:t>
            </a:r>
            <a:r>
              <a:rPr lang="en-US" sz="2000" dirty="0"/>
              <a:t>/</a:t>
            </a:r>
            <a:r>
              <a:rPr lang="en-US" sz="2000" i="1" dirty="0"/>
              <a:t>p.</a:t>
            </a:r>
            <a:endParaRPr lang="en-IN" sz="2000" dirty="0"/>
          </a:p>
        </p:txBody>
      </p:sp>
      <p:sp>
        <p:nvSpPr>
          <p:cNvPr id="6" name="Content Placeholder 3"/>
          <p:cNvSpPr>
            <a:spLocks noGrp="1"/>
          </p:cNvSpPr>
          <p:nvPr>
            <p:ph idx="13"/>
          </p:nvPr>
        </p:nvSpPr>
        <p:spPr>
          <a:xfrm>
            <a:off x="6172200" y="6096000"/>
            <a:ext cx="2286000" cy="381000"/>
          </a:xfrm>
        </p:spPr>
        <p:txBody>
          <a:bodyPr/>
          <a:lstStyle/>
          <a:p>
            <a:r>
              <a:rPr lang="en-US" sz="1800" i="1" dirty="0"/>
              <a:t>see text for full details</a:t>
            </a:r>
          </a:p>
        </p:txBody>
      </p:sp>
    </p:spTree>
    <p:extLst>
      <p:ext uri="{BB962C8B-B14F-4D97-AF65-F5344CB8AC3E}">
        <p14:creationId xmlns:p14="http://schemas.microsoft.com/office/powerpoint/2010/main" val="88781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r>
              <a:rPr lang="en-US" sz="1500" dirty="0"/>
              <a:t> 2</a:t>
            </a:r>
          </a:p>
        </p:txBody>
      </p:sp>
      <p:sp>
        <p:nvSpPr>
          <p:cNvPr id="3" name="Content Placeholder 2"/>
          <p:cNvSpPr>
            <a:spLocks noGrp="1"/>
          </p:cNvSpPr>
          <p:nvPr>
            <p:ph idx="1"/>
          </p:nvPr>
        </p:nvSpPr>
        <p:spPr>
          <a:xfrm>
            <a:off x="457200" y="1295400"/>
            <a:ext cx="8458200" cy="5257800"/>
          </a:xfrm>
        </p:spPr>
        <p:txBody>
          <a:bodyPr/>
          <a:lstStyle/>
          <a:p>
            <a:r>
              <a:rPr lang="en-US" sz="2000" b="1" dirty="0"/>
              <a:t>Example</a:t>
            </a:r>
            <a:r>
              <a:rPr lang="en-US" sz="2000" dirty="0"/>
              <a:t>: In a lottery, a player wins a large prize when they pick four digits that match, in correct order, four digits selected by a random mechanical process. What is the probability that a player wins the prize? </a:t>
            </a:r>
          </a:p>
          <a:p>
            <a:r>
              <a:rPr lang="en-US" sz="2000" b="1" dirty="0"/>
              <a:t>Solution</a:t>
            </a:r>
            <a:r>
              <a:rPr lang="en-US" sz="2000" dirty="0"/>
              <a:t>: By the product rule there are </a:t>
            </a:r>
            <a:r>
              <a:rPr lang="en-US" sz="2000" dirty="0">
                <a:ea typeface="Cambria Math" pitchFamily="18" charset="0"/>
              </a:rPr>
              <a:t>10</a:t>
            </a:r>
            <a:r>
              <a:rPr lang="en-US" sz="2000" baseline="30000" dirty="0">
                <a:ea typeface="Cambria Math" pitchFamily="18" charset="0"/>
              </a:rPr>
              <a:t>4</a:t>
            </a:r>
            <a:r>
              <a:rPr lang="en-US" sz="2000" dirty="0"/>
              <a:t> = </a:t>
            </a:r>
            <a:r>
              <a:rPr lang="en-US" sz="2000" dirty="0">
                <a:ea typeface="Cambria Math" pitchFamily="18" charset="0"/>
              </a:rPr>
              <a:t>10,000 </a:t>
            </a:r>
            <a:r>
              <a:rPr lang="en-US" sz="2000" dirty="0"/>
              <a:t>ways to pick four digits. </a:t>
            </a:r>
          </a:p>
          <a:p>
            <a:pPr lvl="1"/>
            <a:r>
              <a:rPr lang="en-US" sz="1800" dirty="0"/>
              <a:t>Since there is only </a:t>
            </a:r>
            <a:r>
              <a:rPr lang="en-US" sz="1800" dirty="0">
                <a:ea typeface="Cambria Math" pitchFamily="18" charset="0"/>
              </a:rPr>
              <a:t>1</a:t>
            </a:r>
            <a:r>
              <a:rPr lang="en-US" sz="1800" dirty="0"/>
              <a:t> way to pick the correct digits, the probability of winning the large prize is </a:t>
            </a:r>
            <a:r>
              <a:rPr lang="en-US" sz="1800" dirty="0">
                <a:ea typeface="Cambria Math" pitchFamily="18" charset="0"/>
              </a:rPr>
              <a:t>1/10,000 = 0.0001</a:t>
            </a:r>
            <a:r>
              <a:rPr lang="en-US" sz="1800" dirty="0"/>
              <a:t>.</a:t>
            </a:r>
          </a:p>
          <a:p>
            <a:pPr>
              <a:spcBef>
                <a:spcPts val="600"/>
              </a:spcBef>
            </a:pPr>
            <a:r>
              <a:rPr lang="en-US" sz="2000" dirty="0"/>
              <a:t>A smaller prize is won if only three digits are matched. What is the probability that a player wins the small prize?</a:t>
            </a:r>
          </a:p>
          <a:p>
            <a:pPr>
              <a:spcBef>
                <a:spcPts val="600"/>
              </a:spcBef>
            </a:pPr>
            <a:r>
              <a:rPr lang="en-US" sz="2000" b="1" dirty="0"/>
              <a:t>Solution</a:t>
            </a:r>
            <a:r>
              <a:rPr lang="en-US" sz="2000" dirty="0"/>
              <a:t>: If exactly three digits are matched, one of the four digits must be incorrect and the other three digits must be correct. For the digit that is incorrect, there are </a:t>
            </a:r>
            <a:r>
              <a:rPr lang="en-US" sz="2000" dirty="0">
                <a:ea typeface="Cambria Math" pitchFamily="18" charset="0"/>
              </a:rPr>
              <a:t>9</a:t>
            </a:r>
            <a:r>
              <a:rPr lang="en-US" sz="2000" dirty="0"/>
              <a:t> possible choices. Hence, by the sum rule, there a total of </a:t>
            </a:r>
            <a:r>
              <a:rPr lang="en-US" sz="2000" dirty="0">
                <a:ea typeface="Cambria Math" pitchFamily="18" charset="0"/>
              </a:rPr>
              <a:t>36</a:t>
            </a:r>
            <a:r>
              <a:rPr lang="en-US" sz="2000" dirty="0"/>
              <a:t> possible ways to choose four digits that match exactly three of the winning four digits. The probability of winning the small price is </a:t>
            </a:r>
            <a:r>
              <a:rPr lang="en-US" sz="2000" dirty="0">
                <a:ea typeface="Cambria Math" pitchFamily="18" charset="0"/>
              </a:rPr>
              <a:t>36/10,000 = 9/2500 </a:t>
            </a:r>
            <a:r>
              <a:rPr lang="en-US" sz="2000" dirty="0"/>
              <a:t>= </a:t>
            </a:r>
            <a:r>
              <a:rPr lang="en-US" sz="2000" dirty="0">
                <a:ea typeface="Cambria Math" pitchFamily="18" charset="0"/>
              </a:rPr>
              <a:t>0.0036</a:t>
            </a:r>
            <a:r>
              <a:rPr lang="en-US" sz="2000" dirty="0"/>
              <a:t>.</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Independent Random Variables</a:t>
            </a:r>
          </a:p>
        </p:txBody>
      </p:sp>
      <p:sp>
        <p:nvSpPr>
          <p:cNvPr id="3" name="Content Placeholder 2"/>
          <p:cNvSpPr>
            <a:spLocks noGrp="1"/>
          </p:cNvSpPr>
          <p:nvPr>
            <p:ph idx="1"/>
          </p:nvPr>
        </p:nvSpPr>
        <p:spPr>
          <a:xfrm>
            <a:off x="457200" y="1295400"/>
            <a:ext cx="8496000" cy="3124200"/>
          </a:xfrm>
        </p:spPr>
        <p:txBody>
          <a:bodyPr/>
          <a:lstStyle/>
          <a:p>
            <a:r>
              <a:rPr lang="en-US" sz="2800" b="1" dirty="0"/>
              <a:t>Definition </a:t>
            </a:r>
            <a:r>
              <a:rPr lang="en-US" sz="2800" b="1" dirty="0">
                <a:ea typeface="Cambria Math" pitchFamily="18" charset="0"/>
              </a:rPr>
              <a:t>3</a:t>
            </a:r>
            <a:r>
              <a:rPr lang="en-US" sz="2800" dirty="0"/>
              <a:t>: The random variables </a:t>
            </a:r>
            <a:r>
              <a:rPr lang="en-US" sz="2800" i="1" dirty="0"/>
              <a:t>X</a:t>
            </a:r>
            <a:r>
              <a:rPr lang="en-US" sz="2800" dirty="0"/>
              <a:t> and </a:t>
            </a:r>
            <a:r>
              <a:rPr lang="en-US" sz="2800" i="1" dirty="0"/>
              <a:t>Y </a:t>
            </a:r>
            <a:r>
              <a:rPr lang="en-US" sz="2800" dirty="0"/>
              <a:t>on a sample space </a:t>
            </a:r>
            <a:r>
              <a:rPr lang="en-US" sz="2800" i="1" dirty="0"/>
              <a:t>S</a:t>
            </a:r>
            <a:r>
              <a:rPr lang="en-US" sz="2800" dirty="0"/>
              <a:t> are independent if</a:t>
            </a:r>
          </a:p>
          <a:p>
            <a:r>
              <a:rPr lang="en-US" sz="2800" i="1" dirty="0"/>
              <a:t>	p</a:t>
            </a:r>
            <a:r>
              <a:rPr lang="en-US" sz="2800" dirty="0"/>
              <a:t>(</a:t>
            </a:r>
            <a:r>
              <a:rPr lang="en-US" sz="2800" i="1" dirty="0"/>
              <a:t>X</a:t>
            </a:r>
            <a:r>
              <a:rPr lang="en-US" sz="2800" dirty="0"/>
              <a:t> = </a:t>
            </a:r>
            <a:r>
              <a:rPr lang="en-US" sz="2800" i="1" dirty="0"/>
              <a:t>r</a:t>
            </a:r>
            <a:r>
              <a:rPr lang="en-US" sz="2800" baseline="-25000" dirty="0">
                <a:ea typeface="Cambria Math" pitchFamily="18" charset="0"/>
              </a:rPr>
              <a:t>1</a:t>
            </a:r>
            <a:r>
              <a:rPr lang="en-US" sz="2800" dirty="0"/>
              <a:t> and </a:t>
            </a:r>
            <a:r>
              <a:rPr lang="en-US" sz="2800" i="1" dirty="0"/>
              <a:t>Y</a:t>
            </a:r>
            <a:r>
              <a:rPr lang="en-US" sz="2800" dirty="0"/>
              <a:t> = </a:t>
            </a:r>
            <a:r>
              <a:rPr lang="en-US" sz="2800" i="1" dirty="0"/>
              <a:t>r</a:t>
            </a:r>
            <a:r>
              <a:rPr lang="en-US" sz="2800" baseline="-25000" dirty="0">
                <a:ea typeface="Cambria Math" pitchFamily="18" charset="0"/>
              </a:rPr>
              <a:t>2</a:t>
            </a:r>
            <a:r>
              <a:rPr lang="en-US" sz="2800" dirty="0"/>
              <a:t>) = </a:t>
            </a:r>
            <a:r>
              <a:rPr lang="en-US" sz="2800" i="1" dirty="0"/>
              <a:t>p</a:t>
            </a:r>
            <a:r>
              <a:rPr lang="en-US" sz="2800" dirty="0"/>
              <a:t>(</a:t>
            </a:r>
            <a:r>
              <a:rPr lang="en-US" sz="2800" i="1" dirty="0"/>
              <a:t>X</a:t>
            </a:r>
            <a:r>
              <a:rPr lang="en-US" sz="2800" dirty="0"/>
              <a:t> = </a:t>
            </a:r>
            <a:r>
              <a:rPr lang="en-US" sz="2800" i="1" dirty="0"/>
              <a:t>r</a:t>
            </a:r>
            <a:r>
              <a:rPr lang="en-US" sz="2800" baseline="-25000" dirty="0">
                <a:ea typeface="Cambria Math" pitchFamily="18" charset="0"/>
              </a:rPr>
              <a:t>1</a:t>
            </a:r>
            <a:r>
              <a:rPr lang="en-US" sz="2800" dirty="0"/>
              <a:t>)</a:t>
            </a:r>
            <a:r>
              <a:rPr lang="en-US" sz="2800" dirty="0">
                <a:ea typeface="Cambria Math"/>
              </a:rPr>
              <a:t>∙</a:t>
            </a:r>
            <a:r>
              <a:rPr lang="en-US" sz="2800" dirty="0"/>
              <a:t> </a:t>
            </a:r>
            <a:r>
              <a:rPr lang="en-US" sz="2800" i="1" dirty="0"/>
              <a:t>p</a:t>
            </a:r>
            <a:r>
              <a:rPr lang="en-US" sz="2800" dirty="0"/>
              <a:t>(</a:t>
            </a:r>
            <a:r>
              <a:rPr lang="en-US" sz="2800" i="1" dirty="0"/>
              <a:t>Y</a:t>
            </a:r>
            <a:r>
              <a:rPr lang="en-US" sz="2800" dirty="0"/>
              <a:t> = </a:t>
            </a:r>
            <a:r>
              <a:rPr lang="en-US" sz="2800" i="1" dirty="0"/>
              <a:t>r</a:t>
            </a:r>
            <a:r>
              <a:rPr lang="en-US" sz="2800" baseline="-25000" dirty="0">
                <a:ea typeface="Cambria Math" pitchFamily="18" charset="0"/>
              </a:rPr>
              <a:t>2</a:t>
            </a:r>
            <a:r>
              <a:rPr lang="en-US" sz="2800" dirty="0"/>
              <a:t>).</a:t>
            </a:r>
          </a:p>
          <a:p>
            <a:r>
              <a:rPr lang="en-US" sz="2800" b="1" dirty="0"/>
              <a:t>Theorem </a:t>
            </a:r>
            <a:r>
              <a:rPr lang="en-US" sz="2800" b="1" dirty="0">
                <a:ea typeface="Cambria Math" pitchFamily="18" charset="0"/>
              </a:rPr>
              <a:t>5</a:t>
            </a:r>
            <a:r>
              <a:rPr lang="en-US" sz="2800" dirty="0"/>
              <a:t>: If </a:t>
            </a:r>
            <a:r>
              <a:rPr lang="en-US" sz="2800" i="1" dirty="0"/>
              <a:t>X</a:t>
            </a:r>
            <a:r>
              <a:rPr lang="en-US" sz="2800" dirty="0"/>
              <a:t> and </a:t>
            </a:r>
            <a:r>
              <a:rPr lang="en-US" sz="2800" i="1" dirty="0"/>
              <a:t>Y</a:t>
            </a:r>
            <a:r>
              <a:rPr lang="en-US" sz="2800" dirty="0"/>
              <a:t> are independent variables on a sample space </a:t>
            </a:r>
            <a:r>
              <a:rPr lang="en-US" sz="2800" i="1" dirty="0"/>
              <a:t>S</a:t>
            </a:r>
            <a:r>
              <a:rPr lang="en-US" sz="2800" dirty="0"/>
              <a:t>, then </a:t>
            </a:r>
            <a:r>
              <a:rPr lang="en-US" sz="2800" i="1" dirty="0"/>
              <a:t>E</a:t>
            </a:r>
            <a:r>
              <a:rPr lang="en-US" sz="2800" dirty="0"/>
              <a:t>(</a:t>
            </a:r>
            <a:r>
              <a:rPr lang="en-US" sz="2800" i="1" dirty="0"/>
              <a:t>XY</a:t>
            </a:r>
            <a:r>
              <a:rPr lang="en-US" sz="2800" dirty="0"/>
              <a:t>) = </a:t>
            </a:r>
            <a:r>
              <a:rPr lang="en-US" sz="2800" i="1" dirty="0"/>
              <a:t>E</a:t>
            </a:r>
            <a:r>
              <a:rPr lang="en-US" sz="2800" dirty="0"/>
              <a:t>(</a:t>
            </a:r>
            <a:r>
              <a:rPr lang="en-US" sz="2800" i="1" dirty="0"/>
              <a:t>X</a:t>
            </a:r>
            <a:r>
              <a:rPr lang="en-US" sz="2800" dirty="0"/>
              <a:t>)</a:t>
            </a:r>
            <a:r>
              <a:rPr lang="en-US" sz="2800" i="1" dirty="0"/>
              <a:t>E</a:t>
            </a:r>
            <a:r>
              <a:rPr lang="en-US" sz="2800" dirty="0"/>
              <a:t>(</a:t>
            </a:r>
            <a:r>
              <a:rPr lang="en-US" sz="2800" i="1" dirty="0"/>
              <a:t>Y</a:t>
            </a:r>
            <a:r>
              <a:rPr lang="en-US" sz="2800" dirty="0"/>
              <a:t>).</a:t>
            </a:r>
            <a:endParaRPr lang="en-IN" sz="2800" dirty="0"/>
          </a:p>
        </p:txBody>
      </p:sp>
      <p:sp>
        <p:nvSpPr>
          <p:cNvPr id="6" name="Content Placeholder 3"/>
          <p:cNvSpPr>
            <a:spLocks noGrp="1"/>
          </p:cNvSpPr>
          <p:nvPr>
            <p:ph idx="13"/>
          </p:nvPr>
        </p:nvSpPr>
        <p:spPr>
          <a:xfrm>
            <a:off x="3429000" y="4648200"/>
            <a:ext cx="2286000" cy="381000"/>
          </a:xfrm>
        </p:spPr>
        <p:txBody>
          <a:bodyPr/>
          <a:lstStyle/>
          <a:p>
            <a:r>
              <a:rPr lang="en-US" sz="1800" i="1" dirty="0"/>
              <a:t>see text for full proof </a:t>
            </a:r>
          </a:p>
        </p:txBody>
      </p:sp>
    </p:spTree>
    <p:extLst>
      <p:ext uri="{BB962C8B-B14F-4D97-AF65-F5344CB8AC3E}">
        <p14:creationId xmlns:p14="http://schemas.microsoft.com/office/powerpoint/2010/main" val="920198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Variance</a:t>
            </a:r>
            <a:r>
              <a:rPr lang="en-IN" sz="1500" dirty="0"/>
              <a:t> 1</a:t>
            </a:r>
          </a:p>
        </p:txBody>
      </p:sp>
      <p:sp>
        <p:nvSpPr>
          <p:cNvPr id="3" name="Content Placeholder 2"/>
          <p:cNvSpPr>
            <a:spLocks noGrp="1"/>
          </p:cNvSpPr>
          <p:nvPr>
            <p:ph idx="1"/>
          </p:nvPr>
        </p:nvSpPr>
        <p:spPr>
          <a:xfrm>
            <a:off x="457200" y="1295400"/>
            <a:ext cx="8229600" cy="1286320"/>
          </a:xfrm>
        </p:spPr>
        <p:txBody>
          <a:bodyPr/>
          <a:lstStyle/>
          <a:p>
            <a:pPr>
              <a:spcBef>
                <a:spcPts val="0"/>
              </a:spcBef>
            </a:pPr>
            <a:r>
              <a:rPr lang="en-US" sz="1800" b="1" dirty="0"/>
              <a:t>Deviation</a:t>
            </a:r>
            <a:r>
              <a:rPr lang="en-US" sz="1800" dirty="0"/>
              <a:t>: The </a:t>
            </a:r>
            <a:r>
              <a:rPr lang="en-US" sz="1800" i="1" dirty="0"/>
              <a:t>deviation</a:t>
            </a:r>
            <a:r>
              <a:rPr lang="en-US" sz="1800" dirty="0"/>
              <a:t> of </a:t>
            </a:r>
            <a:r>
              <a:rPr lang="en-US" sz="1800" i="1" dirty="0"/>
              <a:t>X</a:t>
            </a:r>
            <a:r>
              <a:rPr lang="en-US" sz="1800" dirty="0"/>
              <a:t> at s </a:t>
            </a:r>
            <a:r>
              <a:rPr lang="en-US" sz="1800" dirty="0">
                <a:ea typeface="Cambria Math"/>
              </a:rPr>
              <a:t>∊</a:t>
            </a:r>
            <a:r>
              <a:rPr lang="en-US" sz="1800" dirty="0"/>
              <a:t> </a:t>
            </a:r>
            <a:r>
              <a:rPr lang="en-US" sz="1800" i="1" dirty="0"/>
              <a:t>S</a:t>
            </a:r>
            <a:r>
              <a:rPr lang="en-US" sz="1800" dirty="0"/>
              <a:t> is </a:t>
            </a:r>
            <a:r>
              <a:rPr lang="en-US" sz="1800" i="1" dirty="0"/>
              <a:t>X</a:t>
            </a:r>
            <a:r>
              <a:rPr lang="en-US" sz="1800" dirty="0"/>
              <a:t>(</a:t>
            </a:r>
            <a:r>
              <a:rPr lang="en-US" sz="1800" i="1" dirty="0"/>
              <a:t>s</a:t>
            </a:r>
            <a:r>
              <a:rPr lang="en-US" sz="1800" dirty="0"/>
              <a:t>) </a:t>
            </a:r>
            <a:r>
              <a:rPr lang="en-US" sz="1800" dirty="0">
                <a:ea typeface="Cambria Math"/>
              </a:rPr>
              <a:t>−</a:t>
            </a:r>
            <a:r>
              <a:rPr lang="en-US" sz="1800" dirty="0"/>
              <a:t> </a:t>
            </a:r>
            <a:r>
              <a:rPr lang="en-US" sz="1800" i="1" dirty="0"/>
              <a:t>E</a:t>
            </a:r>
            <a:r>
              <a:rPr lang="en-US" sz="1800" dirty="0"/>
              <a:t>(</a:t>
            </a:r>
            <a:r>
              <a:rPr lang="en-US" sz="1800" i="1" dirty="0"/>
              <a:t>X</a:t>
            </a:r>
            <a:r>
              <a:rPr lang="en-US" sz="1800" dirty="0"/>
              <a:t>), the difference between the value of </a:t>
            </a:r>
            <a:r>
              <a:rPr lang="en-US" sz="1800" i="1" dirty="0"/>
              <a:t>X</a:t>
            </a:r>
            <a:r>
              <a:rPr lang="en-US" sz="1800" dirty="0"/>
              <a:t> and the mean of </a:t>
            </a:r>
            <a:r>
              <a:rPr lang="en-US" sz="1800" i="1" dirty="0"/>
              <a:t>X</a:t>
            </a:r>
            <a:r>
              <a:rPr lang="en-US" sz="1800" dirty="0"/>
              <a:t>.</a:t>
            </a:r>
            <a:endParaRPr lang="en-US" sz="1800" b="1" dirty="0"/>
          </a:p>
          <a:p>
            <a:pPr>
              <a:spcBef>
                <a:spcPts val="0"/>
              </a:spcBef>
            </a:pPr>
            <a:r>
              <a:rPr lang="en-US" sz="1800" b="1" dirty="0"/>
              <a:t>Definition </a:t>
            </a:r>
            <a:r>
              <a:rPr lang="en-US" sz="1800" b="1" dirty="0">
                <a:ea typeface="Cambria Math" pitchFamily="18" charset="0"/>
              </a:rPr>
              <a:t>4</a:t>
            </a:r>
            <a:r>
              <a:rPr lang="en-US" sz="1800" dirty="0"/>
              <a:t>: Let X be a random variable on the sample space S. The </a:t>
            </a:r>
            <a:r>
              <a:rPr lang="en-US" sz="1800" i="1" dirty="0"/>
              <a:t>variance</a:t>
            </a:r>
            <a:r>
              <a:rPr lang="en-US" sz="1800" dirty="0"/>
              <a:t> of X, denoted by V(X) is</a:t>
            </a:r>
            <a:endParaRPr lang="en-IN" sz="1800" dirty="0"/>
          </a:p>
        </p:txBody>
      </p:sp>
      <p:graphicFrame>
        <p:nvGraphicFramePr>
          <p:cNvPr id="12" name="Object 3"/>
          <p:cNvGraphicFramePr>
            <a:graphicFrameLocks noChangeAspect="1"/>
          </p:cNvGraphicFramePr>
          <p:nvPr>
            <p:extLst>
              <p:ext uri="{D42A27DB-BD31-4B8C-83A1-F6EECF244321}">
                <p14:modId xmlns:p14="http://schemas.microsoft.com/office/powerpoint/2010/main" val="2183333598"/>
              </p:ext>
            </p:extLst>
          </p:nvPr>
        </p:nvGraphicFramePr>
        <p:xfrm>
          <a:off x="2747963" y="2362200"/>
          <a:ext cx="3311525" cy="609600"/>
        </p:xfrm>
        <a:graphic>
          <a:graphicData uri="http://schemas.openxmlformats.org/presentationml/2006/ole">
            <mc:AlternateContent xmlns:mc="http://schemas.openxmlformats.org/markup-compatibility/2006">
              <mc:Choice xmlns:v="urn:schemas-microsoft-com:vml" Requires="v">
                <p:oleObj spid="_x0000_s37980" name="Equation" r:id="rId3" imgW="2070000" imgH="380880" progId="Equation.DSMT4">
                  <p:embed/>
                </p:oleObj>
              </mc:Choice>
              <mc:Fallback>
                <p:oleObj name="Equation" r:id="rId3" imgW="2070000" imgH="380880" progId="Equation.DSMT4">
                  <p:embed/>
                  <p:pic>
                    <p:nvPicPr>
                      <p:cNvPr id="8" name="Object 3"/>
                      <p:cNvPicPr/>
                      <p:nvPr/>
                    </p:nvPicPr>
                    <p:blipFill>
                      <a:blip r:embed="rId4"/>
                      <a:stretch>
                        <a:fillRect/>
                      </a:stretch>
                    </p:blipFill>
                    <p:spPr>
                      <a:xfrm>
                        <a:off x="2747963" y="2362200"/>
                        <a:ext cx="3311525" cy="609600"/>
                      </a:xfrm>
                      <a:prstGeom prst="rect">
                        <a:avLst/>
                      </a:prstGeom>
                    </p:spPr>
                  </p:pic>
                </p:oleObj>
              </mc:Fallback>
            </mc:AlternateContent>
          </a:graphicData>
        </a:graphic>
      </p:graphicFrame>
      <p:sp>
        <p:nvSpPr>
          <p:cNvPr id="4" name="Content Placeholder 4"/>
          <p:cNvSpPr>
            <a:spLocks noGrp="1"/>
          </p:cNvSpPr>
          <p:nvPr>
            <p:ph idx="13"/>
          </p:nvPr>
        </p:nvSpPr>
        <p:spPr>
          <a:xfrm>
            <a:off x="457200" y="3048000"/>
            <a:ext cx="8229600" cy="648000"/>
          </a:xfrm>
        </p:spPr>
        <p:txBody>
          <a:bodyPr/>
          <a:lstStyle/>
          <a:p>
            <a:r>
              <a:rPr lang="en-US" sz="1800" dirty="0"/>
              <a:t>That is </a:t>
            </a:r>
            <a:r>
              <a:rPr lang="en-US" sz="1800" i="1" dirty="0"/>
              <a:t>V</a:t>
            </a:r>
            <a:r>
              <a:rPr lang="en-US" sz="1800" dirty="0"/>
              <a:t>(</a:t>
            </a:r>
            <a:r>
              <a:rPr lang="en-US" sz="1800" i="1" dirty="0"/>
              <a:t>X</a:t>
            </a:r>
            <a:r>
              <a:rPr lang="en-US" sz="1800" dirty="0"/>
              <a:t>) is the weighted average of the square of the deviation of </a:t>
            </a:r>
            <a:r>
              <a:rPr lang="en-US" sz="1800" i="1" dirty="0"/>
              <a:t>X</a:t>
            </a:r>
            <a:r>
              <a:rPr lang="en-US" sz="1800" dirty="0"/>
              <a:t>. The standard deviation of </a:t>
            </a:r>
            <a:r>
              <a:rPr lang="en-US" sz="1800" i="1" dirty="0"/>
              <a:t>X</a:t>
            </a:r>
            <a:r>
              <a:rPr lang="en-US" sz="1800" dirty="0"/>
              <a:t>, denoted by </a:t>
            </a:r>
            <a:r>
              <a:rPr lang="el-GR" sz="1800" dirty="0">
                <a:ea typeface="Cambria Math"/>
              </a:rPr>
              <a:t>σ</a:t>
            </a:r>
            <a:r>
              <a:rPr lang="en-US" sz="1800" dirty="0"/>
              <a:t>(</a:t>
            </a:r>
            <a:r>
              <a:rPr lang="en-US" sz="1800" i="1" dirty="0"/>
              <a:t>X</a:t>
            </a:r>
            <a:r>
              <a:rPr lang="en-US" sz="1800" dirty="0"/>
              <a:t>) is defined to be</a:t>
            </a:r>
            <a:endParaRPr lang="en-IN" sz="1800" dirty="0"/>
          </a:p>
        </p:txBody>
      </p:sp>
      <p:graphicFrame>
        <p:nvGraphicFramePr>
          <p:cNvPr id="13" name="Object 5"/>
          <p:cNvGraphicFramePr>
            <a:graphicFrameLocks noChangeAspect="1"/>
          </p:cNvGraphicFramePr>
          <p:nvPr>
            <p:extLst>
              <p:ext uri="{D42A27DB-BD31-4B8C-83A1-F6EECF244321}">
                <p14:modId xmlns:p14="http://schemas.microsoft.com/office/powerpoint/2010/main" val="2199256866"/>
              </p:ext>
            </p:extLst>
          </p:nvPr>
        </p:nvGraphicFramePr>
        <p:xfrm>
          <a:off x="4953000" y="3328555"/>
          <a:ext cx="893762" cy="447675"/>
        </p:xfrm>
        <a:graphic>
          <a:graphicData uri="http://schemas.openxmlformats.org/presentationml/2006/ole">
            <mc:AlternateContent xmlns:mc="http://schemas.openxmlformats.org/markup-compatibility/2006">
              <mc:Choice xmlns:v="urn:schemas-microsoft-com:vml" Requires="v">
                <p:oleObj spid="_x0000_s37981" name="Equation" r:id="rId5" imgW="558720" imgH="279360" progId="Equation.DSMT4">
                  <p:embed/>
                </p:oleObj>
              </mc:Choice>
              <mc:Fallback>
                <p:oleObj name="Equation" r:id="rId5" imgW="558720" imgH="279360" progId="Equation.DSMT4">
                  <p:embed/>
                  <p:pic>
                    <p:nvPicPr>
                      <p:cNvPr id="12" name="Object 3"/>
                      <p:cNvPicPr/>
                      <p:nvPr/>
                    </p:nvPicPr>
                    <p:blipFill>
                      <a:blip r:embed="rId6"/>
                      <a:stretch>
                        <a:fillRect/>
                      </a:stretch>
                    </p:blipFill>
                    <p:spPr>
                      <a:xfrm>
                        <a:off x="4953000" y="3328555"/>
                        <a:ext cx="893762" cy="447675"/>
                      </a:xfrm>
                      <a:prstGeom prst="rect">
                        <a:avLst/>
                      </a:prstGeom>
                    </p:spPr>
                  </p:pic>
                </p:oleObj>
              </mc:Fallback>
            </mc:AlternateContent>
          </a:graphicData>
        </a:graphic>
      </p:graphicFrame>
      <p:sp>
        <p:nvSpPr>
          <p:cNvPr id="5" name="Content Placeholder 6"/>
          <p:cNvSpPr>
            <a:spLocks noGrp="1"/>
          </p:cNvSpPr>
          <p:nvPr>
            <p:ph idx="14"/>
          </p:nvPr>
        </p:nvSpPr>
        <p:spPr>
          <a:xfrm>
            <a:off x="457200" y="3962400"/>
            <a:ext cx="8229600" cy="360000"/>
          </a:xfrm>
        </p:spPr>
        <p:txBody>
          <a:bodyPr/>
          <a:lstStyle/>
          <a:p>
            <a:r>
              <a:rPr lang="en-US" sz="1800" b="1" dirty="0"/>
              <a:t>Theorem 6</a:t>
            </a:r>
            <a:r>
              <a:rPr lang="en-US" sz="1800" dirty="0"/>
              <a:t>: If X is a random variable on a sample space S, then </a:t>
            </a:r>
            <a:r>
              <a:rPr lang="en-US" sz="1800" i="1" dirty="0"/>
              <a:t>V</a:t>
            </a:r>
            <a:r>
              <a:rPr lang="en-US" sz="1800" dirty="0"/>
              <a:t>(</a:t>
            </a:r>
            <a:r>
              <a:rPr lang="en-US" sz="1800" i="1" dirty="0"/>
              <a:t>X</a:t>
            </a:r>
            <a:r>
              <a:rPr lang="en-US" sz="1800" dirty="0"/>
              <a:t>) = </a:t>
            </a:r>
            <a:r>
              <a:rPr lang="en-US" sz="1800" i="1" dirty="0"/>
              <a:t>E</a:t>
            </a:r>
            <a:r>
              <a:rPr lang="en-US" sz="1800" dirty="0"/>
              <a:t>(</a:t>
            </a:r>
            <a:r>
              <a:rPr lang="en-US" sz="1800" i="1" dirty="0"/>
              <a:t>X</a:t>
            </a:r>
            <a:r>
              <a:rPr lang="en-US" sz="1800" baseline="30000" dirty="0">
                <a:ea typeface="Cambria Math" pitchFamily="18" charset="0"/>
              </a:rPr>
              <a:t>2</a:t>
            </a:r>
            <a:r>
              <a:rPr lang="en-US" sz="1800" dirty="0"/>
              <a:t>) </a:t>
            </a:r>
            <a:r>
              <a:rPr lang="en-US" sz="1800" dirty="0">
                <a:ea typeface="Cambria Math"/>
              </a:rPr>
              <a:t>−</a:t>
            </a:r>
            <a:r>
              <a:rPr lang="en-US" sz="1800" dirty="0"/>
              <a:t> </a:t>
            </a:r>
            <a:r>
              <a:rPr lang="en-US" sz="1800" i="1" dirty="0"/>
              <a:t>E</a:t>
            </a:r>
            <a:r>
              <a:rPr lang="en-US" sz="1800" dirty="0"/>
              <a:t>(</a:t>
            </a:r>
            <a:r>
              <a:rPr lang="en-US" sz="1800" i="1" dirty="0"/>
              <a:t>X</a:t>
            </a:r>
            <a:r>
              <a:rPr lang="en-US" sz="1800" dirty="0"/>
              <a:t>)</a:t>
            </a:r>
            <a:r>
              <a:rPr lang="en-US" sz="1800" baseline="30000" dirty="0">
                <a:ea typeface="Cambria Math" pitchFamily="18" charset="0"/>
              </a:rPr>
              <a:t>2</a:t>
            </a:r>
            <a:r>
              <a:rPr lang="en-US" sz="1800" dirty="0"/>
              <a:t>.</a:t>
            </a:r>
          </a:p>
        </p:txBody>
      </p:sp>
      <p:sp>
        <p:nvSpPr>
          <p:cNvPr id="6" name="Content Placeholder 7"/>
          <p:cNvSpPr>
            <a:spLocks noGrp="1"/>
          </p:cNvSpPr>
          <p:nvPr>
            <p:ph idx="15"/>
          </p:nvPr>
        </p:nvSpPr>
        <p:spPr>
          <a:xfrm>
            <a:off x="5105400" y="4495800"/>
            <a:ext cx="1981200" cy="360000"/>
          </a:xfrm>
        </p:spPr>
        <p:txBody>
          <a:bodyPr/>
          <a:lstStyle/>
          <a:p>
            <a:r>
              <a:rPr lang="en-US" sz="1600" i="1" dirty="0"/>
              <a:t>see text for the proof </a:t>
            </a:r>
          </a:p>
        </p:txBody>
      </p:sp>
      <p:sp>
        <p:nvSpPr>
          <p:cNvPr id="7" name="Content Placeholder 8"/>
          <p:cNvSpPr>
            <a:spLocks noGrp="1"/>
          </p:cNvSpPr>
          <p:nvPr>
            <p:ph idx="16"/>
          </p:nvPr>
        </p:nvSpPr>
        <p:spPr>
          <a:xfrm>
            <a:off x="457200" y="5181600"/>
            <a:ext cx="8229600" cy="648000"/>
          </a:xfrm>
        </p:spPr>
        <p:txBody>
          <a:bodyPr/>
          <a:lstStyle/>
          <a:p>
            <a:r>
              <a:rPr lang="en-US" sz="1800" b="1" dirty="0"/>
              <a:t>Corollary </a:t>
            </a:r>
            <a:r>
              <a:rPr lang="en-US" sz="1800" b="1" dirty="0">
                <a:ea typeface="Cambria Math" pitchFamily="18" charset="0"/>
              </a:rPr>
              <a:t>1</a:t>
            </a:r>
            <a:r>
              <a:rPr lang="en-US" sz="1800" dirty="0"/>
              <a:t>: If </a:t>
            </a:r>
            <a:r>
              <a:rPr lang="en-US" sz="1800" i="1" dirty="0"/>
              <a:t>X</a:t>
            </a:r>
            <a:r>
              <a:rPr lang="en-US" sz="1800" dirty="0"/>
              <a:t> is a random variable on a sample space </a:t>
            </a:r>
            <a:r>
              <a:rPr lang="en-US" sz="1800" i="1" dirty="0"/>
              <a:t>S</a:t>
            </a:r>
            <a:r>
              <a:rPr lang="en-US" sz="1800" dirty="0"/>
              <a:t> and </a:t>
            </a:r>
            <a:r>
              <a:rPr lang="en-US" sz="1800" i="1" dirty="0"/>
              <a:t>E</a:t>
            </a:r>
            <a:r>
              <a:rPr lang="en-US" sz="1800" dirty="0"/>
              <a:t>(</a:t>
            </a:r>
            <a:r>
              <a:rPr lang="en-US" sz="1800" i="1" dirty="0"/>
              <a:t>X</a:t>
            </a:r>
            <a:r>
              <a:rPr lang="en-US" sz="1800" dirty="0"/>
              <a:t>) = </a:t>
            </a:r>
            <a:r>
              <a:rPr lang="el-GR" sz="1800" dirty="0">
                <a:ea typeface="Cambria Math"/>
              </a:rPr>
              <a:t>μ</a:t>
            </a:r>
            <a:r>
              <a:rPr lang="en-US" sz="1800" dirty="0"/>
              <a:t> , then</a:t>
            </a:r>
            <a:br>
              <a:rPr lang="en-US" sz="1800" dirty="0"/>
            </a:br>
            <a:r>
              <a:rPr lang="en-US" sz="1800" i="1" dirty="0"/>
              <a:t>V</a:t>
            </a:r>
            <a:r>
              <a:rPr lang="en-US" sz="1800" dirty="0"/>
              <a:t>(</a:t>
            </a:r>
            <a:r>
              <a:rPr lang="en-US" sz="1800" i="1" dirty="0"/>
              <a:t>X</a:t>
            </a:r>
            <a:r>
              <a:rPr lang="en-US" sz="1800" dirty="0"/>
              <a:t>) = </a:t>
            </a:r>
            <a:r>
              <a:rPr lang="en-US" sz="1800" i="1" dirty="0"/>
              <a:t>E</a:t>
            </a:r>
            <a:r>
              <a:rPr lang="en-US" sz="1800" dirty="0"/>
              <a:t>((</a:t>
            </a:r>
            <a:r>
              <a:rPr lang="en-US" sz="1800" i="1" dirty="0"/>
              <a:t>X</a:t>
            </a:r>
            <a:r>
              <a:rPr lang="en-US" sz="1800" dirty="0"/>
              <a:t> </a:t>
            </a:r>
            <a:r>
              <a:rPr lang="en-US" sz="1800" dirty="0">
                <a:ea typeface="Cambria Math"/>
              </a:rPr>
              <a:t>−</a:t>
            </a:r>
            <a:r>
              <a:rPr lang="el-GR" sz="1800" dirty="0">
                <a:ea typeface="Cambria Math"/>
              </a:rPr>
              <a:t>μ</a:t>
            </a:r>
            <a:r>
              <a:rPr lang="en-US" sz="1800" dirty="0"/>
              <a:t>)</a:t>
            </a:r>
            <a:r>
              <a:rPr lang="en-US" sz="1800" baseline="30000" dirty="0">
                <a:ea typeface="Cambria Math" pitchFamily="18" charset="0"/>
              </a:rPr>
              <a:t>2</a:t>
            </a:r>
            <a:r>
              <a:rPr lang="en-US" sz="1800" dirty="0"/>
              <a:t>).</a:t>
            </a:r>
            <a:endParaRPr lang="en-IN" sz="1800" dirty="0"/>
          </a:p>
        </p:txBody>
      </p:sp>
      <p:sp>
        <p:nvSpPr>
          <p:cNvPr id="8" name="Content Placeholder 9"/>
          <p:cNvSpPr>
            <a:spLocks noGrp="1"/>
          </p:cNvSpPr>
          <p:nvPr>
            <p:ph idx="17"/>
          </p:nvPr>
        </p:nvSpPr>
        <p:spPr>
          <a:xfrm>
            <a:off x="5105400" y="5915320"/>
            <a:ext cx="1981200" cy="324000"/>
          </a:xfrm>
        </p:spPr>
        <p:txBody>
          <a:bodyPr/>
          <a:lstStyle/>
          <a:p>
            <a:pPr lvl="0"/>
            <a:r>
              <a:rPr lang="en-US" sz="1600" i="1" dirty="0">
                <a:solidFill>
                  <a:prstClr val="black"/>
                </a:solidFill>
              </a:rPr>
              <a:t>see text for the proof </a:t>
            </a:r>
          </a:p>
        </p:txBody>
      </p:sp>
    </p:spTree>
    <p:extLst>
      <p:ext uri="{BB962C8B-B14F-4D97-AF65-F5344CB8AC3E}">
        <p14:creationId xmlns:p14="http://schemas.microsoft.com/office/powerpoint/2010/main" val="523580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Variance</a:t>
            </a:r>
            <a:r>
              <a:rPr lang="en-IN" sz="1500" dirty="0"/>
              <a:t> 2</a:t>
            </a:r>
          </a:p>
        </p:txBody>
      </p:sp>
      <p:sp>
        <p:nvSpPr>
          <p:cNvPr id="3" name="Content Placeholder 2"/>
          <p:cNvSpPr>
            <a:spLocks noGrp="1"/>
          </p:cNvSpPr>
          <p:nvPr>
            <p:ph idx="1"/>
          </p:nvPr>
        </p:nvSpPr>
        <p:spPr>
          <a:xfrm>
            <a:off x="457200" y="1295400"/>
            <a:ext cx="8229600" cy="1828800"/>
          </a:xfrm>
        </p:spPr>
        <p:txBody>
          <a:bodyPr/>
          <a:lstStyle/>
          <a:p>
            <a:r>
              <a:rPr lang="en-US" sz="2000" b="1" dirty="0"/>
              <a:t>Example: </a:t>
            </a:r>
            <a:r>
              <a:rPr lang="en-US" sz="2000" dirty="0"/>
              <a:t>What</a:t>
            </a:r>
            <a:r>
              <a:rPr lang="en-US" sz="2000" b="1" dirty="0"/>
              <a:t> </a:t>
            </a:r>
            <a:r>
              <a:rPr lang="en-US" sz="2000" dirty="0"/>
              <a:t>is the variance of the random variable </a:t>
            </a:r>
            <a:r>
              <a:rPr lang="en-US" sz="2000" i="1" dirty="0"/>
              <a:t>X,</a:t>
            </a:r>
            <a:r>
              <a:rPr lang="en-US" sz="2000" dirty="0"/>
              <a:t> where </a:t>
            </a:r>
            <a:r>
              <a:rPr lang="en-US" sz="2000" i="1" dirty="0"/>
              <a:t>X</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if a Bernoulli trial is a success and </a:t>
            </a:r>
            <a:r>
              <a:rPr lang="en-US" sz="2000" i="1" dirty="0"/>
              <a:t>X</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if it is a failure, where </a:t>
            </a:r>
            <a:r>
              <a:rPr lang="en-US" sz="2000" i="1" dirty="0"/>
              <a:t>p </a:t>
            </a:r>
            <a:r>
              <a:rPr lang="en-US" sz="2000" dirty="0"/>
              <a:t>is the probability of success and </a:t>
            </a:r>
            <a:r>
              <a:rPr lang="en-US" sz="2000" i="1" dirty="0"/>
              <a:t>q</a:t>
            </a:r>
            <a:r>
              <a:rPr lang="en-US" sz="2000" dirty="0"/>
              <a:t> is the probability of failure?</a:t>
            </a:r>
          </a:p>
          <a:p>
            <a:r>
              <a:rPr lang="en-US" sz="2000" b="1" dirty="0"/>
              <a:t>Solution</a:t>
            </a:r>
            <a:r>
              <a:rPr lang="en-US" sz="2000" dirty="0"/>
              <a:t>: Because </a:t>
            </a:r>
            <a:r>
              <a:rPr lang="en-US" sz="2000" i="1" dirty="0"/>
              <a:t>X</a:t>
            </a:r>
            <a:r>
              <a:rPr lang="en-US" sz="2000" dirty="0"/>
              <a:t> takes only the values </a:t>
            </a:r>
            <a:r>
              <a:rPr lang="en-US" sz="2000" dirty="0">
                <a:latin typeface="Cambria Math" pitchFamily="18" charset="0"/>
                <a:ea typeface="Cambria Math" pitchFamily="18" charset="0"/>
              </a:rPr>
              <a:t>0</a:t>
            </a:r>
            <a:r>
              <a:rPr lang="en-US" sz="2000" dirty="0"/>
              <a:t> and </a:t>
            </a:r>
            <a:r>
              <a:rPr lang="en-US" sz="2000" dirty="0">
                <a:latin typeface="Cambria Math" pitchFamily="18" charset="0"/>
                <a:ea typeface="Cambria Math" pitchFamily="18" charset="0"/>
              </a:rPr>
              <a:t>1</a:t>
            </a:r>
            <a:r>
              <a:rPr lang="en-US" sz="2000" dirty="0"/>
              <a:t>, it follows that </a:t>
            </a:r>
            <a:r>
              <a:rPr lang="en-US" sz="2000" i="1" dirty="0"/>
              <a:t>X</a:t>
            </a:r>
            <a:r>
              <a:rPr lang="en-US" sz="2000" baseline="30000" dirty="0">
                <a:latin typeface="Cambria Math" pitchFamily="18" charset="0"/>
                <a:ea typeface="Cambria Math" pitchFamily="18" charset="0"/>
              </a:rPr>
              <a:t>2</a:t>
            </a:r>
            <a:r>
              <a:rPr lang="en-US" sz="2000" dirty="0"/>
              <a:t>(</a:t>
            </a:r>
            <a:r>
              <a:rPr lang="en-US" sz="2000" i="1" dirty="0"/>
              <a:t>t</a:t>
            </a:r>
            <a:r>
              <a:rPr lang="en-US" sz="2000" dirty="0"/>
              <a:t>) = </a:t>
            </a:r>
            <a:r>
              <a:rPr lang="en-US" sz="2000" i="1" dirty="0"/>
              <a:t>X</a:t>
            </a:r>
            <a:r>
              <a:rPr lang="en-US" sz="2000" dirty="0"/>
              <a:t>(</a:t>
            </a:r>
            <a:r>
              <a:rPr lang="en-US" sz="2000" i="1" dirty="0"/>
              <a:t>t</a:t>
            </a:r>
            <a:r>
              <a:rPr lang="en-US" sz="2000" dirty="0"/>
              <a:t>). Hence,</a:t>
            </a:r>
          </a:p>
        </p:txBody>
      </p:sp>
      <p:graphicFrame>
        <p:nvGraphicFramePr>
          <p:cNvPr id="11" name="Object 3"/>
          <p:cNvGraphicFramePr>
            <a:graphicFrameLocks noChangeAspect="1"/>
          </p:cNvGraphicFramePr>
          <p:nvPr>
            <p:extLst>
              <p:ext uri="{D42A27DB-BD31-4B8C-83A1-F6EECF244321}">
                <p14:modId xmlns:p14="http://schemas.microsoft.com/office/powerpoint/2010/main" val="351407570"/>
              </p:ext>
            </p:extLst>
          </p:nvPr>
        </p:nvGraphicFramePr>
        <p:xfrm>
          <a:off x="2108200" y="3052041"/>
          <a:ext cx="4978400" cy="468313"/>
        </p:xfrm>
        <a:graphic>
          <a:graphicData uri="http://schemas.openxmlformats.org/presentationml/2006/ole">
            <mc:AlternateContent xmlns:mc="http://schemas.openxmlformats.org/markup-compatibility/2006">
              <mc:Choice xmlns:v="urn:schemas-microsoft-com:vml" Requires="v">
                <p:oleObj spid="_x0000_s39059" name="Equation" r:id="rId3" imgW="3111480" imgH="291960" progId="Equation.DSMT4">
                  <p:embed/>
                </p:oleObj>
              </mc:Choice>
              <mc:Fallback>
                <p:oleObj name="Equation" r:id="rId3" imgW="3111480" imgH="291960" progId="Equation.DSMT4">
                  <p:embed/>
                  <p:pic>
                    <p:nvPicPr>
                      <p:cNvPr id="12" name="Object 3"/>
                      <p:cNvPicPr/>
                      <p:nvPr/>
                    </p:nvPicPr>
                    <p:blipFill>
                      <a:blip r:embed="rId4"/>
                      <a:stretch>
                        <a:fillRect/>
                      </a:stretch>
                    </p:blipFill>
                    <p:spPr>
                      <a:xfrm>
                        <a:off x="2108200" y="3052041"/>
                        <a:ext cx="4978400" cy="468313"/>
                      </a:xfrm>
                      <a:prstGeom prst="rect">
                        <a:avLst/>
                      </a:prstGeom>
                    </p:spPr>
                  </p:pic>
                </p:oleObj>
              </mc:Fallback>
            </mc:AlternateContent>
          </a:graphicData>
        </a:graphic>
      </p:graphicFrame>
      <p:sp>
        <p:nvSpPr>
          <p:cNvPr id="4" name="Content Placeholder 4"/>
          <p:cNvSpPr>
            <a:spLocks noGrp="1"/>
          </p:cNvSpPr>
          <p:nvPr>
            <p:ph idx="13"/>
          </p:nvPr>
        </p:nvSpPr>
        <p:spPr>
          <a:xfrm>
            <a:off x="457200" y="3638443"/>
            <a:ext cx="8229600" cy="1242398"/>
          </a:xfrm>
        </p:spPr>
        <p:txBody>
          <a:bodyPr/>
          <a:lstStyle/>
          <a:p>
            <a:r>
              <a:rPr lang="en-US" sz="2000" b="1" dirty="0"/>
              <a:t>Variance of the Value of a Die: </a:t>
            </a:r>
            <a:r>
              <a:rPr lang="en-US" sz="2000" dirty="0"/>
              <a:t>What is the variance of a random variable X, where X is the number that comes up when a fair die is rolled?</a:t>
            </a:r>
          </a:p>
          <a:p>
            <a:r>
              <a:rPr lang="en-US" sz="2000" b="1" dirty="0"/>
              <a:t>Solution</a:t>
            </a:r>
            <a:r>
              <a:rPr lang="en-US" sz="2000" dirty="0"/>
              <a:t>: We have</a:t>
            </a:r>
            <a:endParaRPr lang="en-IN" sz="2000" dirty="0"/>
          </a:p>
        </p:txBody>
      </p:sp>
      <p:graphicFrame>
        <p:nvGraphicFramePr>
          <p:cNvPr id="13" name="Object 5"/>
          <p:cNvGraphicFramePr>
            <a:graphicFrameLocks noChangeAspect="1"/>
          </p:cNvGraphicFramePr>
          <p:nvPr>
            <p:extLst>
              <p:ext uri="{D42A27DB-BD31-4B8C-83A1-F6EECF244321}">
                <p14:modId xmlns:p14="http://schemas.microsoft.com/office/powerpoint/2010/main" val="1779657989"/>
              </p:ext>
            </p:extLst>
          </p:nvPr>
        </p:nvGraphicFramePr>
        <p:xfrm>
          <a:off x="2486890" y="4492914"/>
          <a:ext cx="2520950" cy="468313"/>
        </p:xfrm>
        <a:graphic>
          <a:graphicData uri="http://schemas.openxmlformats.org/presentationml/2006/ole">
            <mc:AlternateContent xmlns:mc="http://schemas.openxmlformats.org/markup-compatibility/2006">
              <mc:Choice xmlns:v="urn:schemas-microsoft-com:vml" Requires="v">
                <p:oleObj spid="_x0000_s39060" name="Equation" r:id="rId5" imgW="1574640" imgH="291960" progId="Equation.DSMT4">
                  <p:embed/>
                </p:oleObj>
              </mc:Choice>
              <mc:Fallback>
                <p:oleObj name="Equation" r:id="rId5" imgW="1574640" imgH="291960" progId="Equation.DSMT4">
                  <p:embed/>
                  <p:pic>
                    <p:nvPicPr>
                      <p:cNvPr id="11" name="Object 3"/>
                      <p:cNvPicPr/>
                      <p:nvPr/>
                    </p:nvPicPr>
                    <p:blipFill>
                      <a:blip r:embed="rId6"/>
                      <a:stretch>
                        <a:fillRect/>
                      </a:stretch>
                    </p:blipFill>
                    <p:spPr>
                      <a:xfrm>
                        <a:off x="2486890" y="4492914"/>
                        <a:ext cx="2520950" cy="468313"/>
                      </a:xfrm>
                      <a:prstGeom prst="rect">
                        <a:avLst/>
                      </a:prstGeom>
                    </p:spPr>
                  </p:pic>
                </p:oleObj>
              </mc:Fallback>
            </mc:AlternateContent>
          </a:graphicData>
        </a:graphic>
      </p:graphicFrame>
      <p:sp>
        <p:nvSpPr>
          <p:cNvPr id="5" name="Content Placeholder 6"/>
          <p:cNvSpPr>
            <a:spLocks noGrp="1"/>
          </p:cNvSpPr>
          <p:nvPr>
            <p:ph idx="14"/>
          </p:nvPr>
        </p:nvSpPr>
        <p:spPr>
          <a:xfrm>
            <a:off x="4977245" y="4485409"/>
            <a:ext cx="3733800" cy="396000"/>
          </a:xfrm>
        </p:spPr>
        <p:txBody>
          <a:bodyPr/>
          <a:lstStyle/>
          <a:p>
            <a:r>
              <a:rPr lang="en-US" sz="2000" dirty="0"/>
              <a:t>In an earlier example, we saw that</a:t>
            </a:r>
            <a:endParaRPr lang="en-IN" sz="2000" dirty="0"/>
          </a:p>
        </p:txBody>
      </p:sp>
      <p:sp>
        <p:nvSpPr>
          <p:cNvPr id="6" name="Content Placeholder 7"/>
          <p:cNvSpPr>
            <a:spLocks noGrp="1"/>
          </p:cNvSpPr>
          <p:nvPr>
            <p:ph idx="15"/>
          </p:nvPr>
        </p:nvSpPr>
        <p:spPr>
          <a:xfrm>
            <a:off x="457200" y="4795991"/>
            <a:ext cx="2362200" cy="396000"/>
          </a:xfrm>
        </p:spPr>
        <p:txBody>
          <a:bodyPr/>
          <a:lstStyle/>
          <a:p>
            <a:r>
              <a:rPr lang="en-US" sz="2000" i="1" dirty="0"/>
              <a:t>E</a:t>
            </a:r>
            <a:r>
              <a:rPr lang="en-US" sz="2000" dirty="0"/>
              <a:t>(</a:t>
            </a:r>
            <a:r>
              <a:rPr lang="en-US" sz="2000" i="1" dirty="0"/>
              <a:t>X</a:t>
            </a:r>
            <a:r>
              <a:rPr lang="en-US" sz="2000" dirty="0"/>
              <a:t>) = </a:t>
            </a:r>
            <a:r>
              <a:rPr lang="en-US" sz="2000" dirty="0">
                <a:ea typeface="Cambria Math" pitchFamily="18" charset="0"/>
              </a:rPr>
              <a:t>7</a:t>
            </a:r>
            <a:r>
              <a:rPr lang="en-US" sz="2000" dirty="0"/>
              <a:t>/</a:t>
            </a:r>
            <a:r>
              <a:rPr lang="en-US" sz="2000" dirty="0">
                <a:ea typeface="Cambria Math" pitchFamily="18" charset="0"/>
              </a:rPr>
              <a:t>2</a:t>
            </a:r>
            <a:r>
              <a:rPr lang="en-US" sz="2000" dirty="0"/>
              <a:t>. Note that</a:t>
            </a:r>
          </a:p>
        </p:txBody>
      </p:sp>
      <p:graphicFrame>
        <p:nvGraphicFramePr>
          <p:cNvPr id="14" name="Object 8"/>
          <p:cNvGraphicFramePr>
            <a:graphicFrameLocks noChangeAspect="1"/>
          </p:cNvGraphicFramePr>
          <p:nvPr>
            <p:extLst>
              <p:ext uri="{D42A27DB-BD31-4B8C-83A1-F6EECF244321}">
                <p14:modId xmlns:p14="http://schemas.microsoft.com/office/powerpoint/2010/main" val="3881710526"/>
              </p:ext>
            </p:extLst>
          </p:nvPr>
        </p:nvGraphicFramePr>
        <p:xfrm>
          <a:off x="1754187" y="5343525"/>
          <a:ext cx="4722813" cy="447675"/>
        </p:xfrm>
        <a:graphic>
          <a:graphicData uri="http://schemas.openxmlformats.org/presentationml/2006/ole">
            <mc:AlternateContent xmlns:mc="http://schemas.openxmlformats.org/markup-compatibility/2006">
              <mc:Choice xmlns:v="urn:schemas-microsoft-com:vml" Requires="v">
                <p:oleObj spid="_x0000_s39061" name="Equation" r:id="rId7" imgW="2946240" imgH="279360" progId="Equation.DSMT4">
                  <p:embed/>
                </p:oleObj>
              </mc:Choice>
              <mc:Fallback>
                <p:oleObj name="Equation" r:id="rId7" imgW="2946240" imgH="279360" progId="Equation.DSMT4">
                  <p:embed/>
                  <p:pic>
                    <p:nvPicPr>
                      <p:cNvPr id="13" name="Object 3"/>
                      <p:cNvPicPr/>
                      <p:nvPr/>
                    </p:nvPicPr>
                    <p:blipFill>
                      <a:blip r:embed="rId8"/>
                      <a:stretch>
                        <a:fillRect/>
                      </a:stretch>
                    </p:blipFill>
                    <p:spPr>
                      <a:xfrm>
                        <a:off x="1754187" y="5343525"/>
                        <a:ext cx="4722813" cy="447675"/>
                      </a:xfrm>
                      <a:prstGeom prst="rect">
                        <a:avLst/>
                      </a:prstGeom>
                    </p:spPr>
                  </p:pic>
                </p:oleObj>
              </mc:Fallback>
            </mc:AlternateContent>
          </a:graphicData>
        </a:graphic>
      </p:graphicFrame>
      <p:sp>
        <p:nvSpPr>
          <p:cNvPr id="7" name="Content Placeholder 9"/>
          <p:cNvSpPr>
            <a:spLocks noGrp="1"/>
          </p:cNvSpPr>
          <p:nvPr>
            <p:ph idx="16"/>
          </p:nvPr>
        </p:nvSpPr>
        <p:spPr>
          <a:xfrm>
            <a:off x="457200" y="5943600"/>
            <a:ext cx="2057400" cy="396000"/>
          </a:xfrm>
        </p:spPr>
        <p:txBody>
          <a:bodyPr/>
          <a:lstStyle/>
          <a:p>
            <a:r>
              <a:rPr lang="en-US" sz="2000" dirty="0"/>
              <a:t>We conclude that</a:t>
            </a:r>
          </a:p>
        </p:txBody>
      </p:sp>
      <p:graphicFrame>
        <p:nvGraphicFramePr>
          <p:cNvPr id="15" name="Object 10"/>
          <p:cNvGraphicFramePr>
            <a:graphicFrameLocks noChangeAspect="1"/>
          </p:cNvGraphicFramePr>
          <p:nvPr>
            <p:extLst>
              <p:ext uri="{D42A27DB-BD31-4B8C-83A1-F6EECF244321}">
                <p14:modId xmlns:p14="http://schemas.microsoft.com/office/powerpoint/2010/main" val="2461948153"/>
              </p:ext>
            </p:extLst>
          </p:nvPr>
        </p:nvGraphicFramePr>
        <p:xfrm>
          <a:off x="2503488" y="5799138"/>
          <a:ext cx="2439987" cy="754062"/>
        </p:xfrm>
        <a:graphic>
          <a:graphicData uri="http://schemas.openxmlformats.org/presentationml/2006/ole">
            <mc:AlternateContent xmlns:mc="http://schemas.openxmlformats.org/markup-compatibility/2006">
              <mc:Choice xmlns:v="urn:schemas-microsoft-com:vml" Requires="v">
                <p:oleObj spid="_x0000_s39062" name="Equation" r:id="rId9" imgW="1523880" imgH="469800" progId="Equation.DSMT4">
                  <p:embed/>
                </p:oleObj>
              </mc:Choice>
              <mc:Fallback>
                <p:oleObj name="Equation" r:id="rId9" imgW="1523880" imgH="469800" progId="Equation.DSMT4">
                  <p:embed/>
                  <p:pic>
                    <p:nvPicPr>
                      <p:cNvPr id="13" name="Object 3"/>
                      <p:cNvPicPr/>
                      <p:nvPr/>
                    </p:nvPicPr>
                    <p:blipFill>
                      <a:blip r:embed="rId10"/>
                      <a:stretch>
                        <a:fillRect/>
                      </a:stretch>
                    </p:blipFill>
                    <p:spPr>
                      <a:xfrm>
                        <a:off x="2503488" y="5799138"/>
                        <a:ext cx="2439987" cy="754062"/>
                      </a:xfrm>
                      <a:prstGeom prst="rect">
                        <a:avLst/>
                      </a:prstGeom>
                    </p:spPr>
                  </p:pic>
                </p:oleObj>
              </mc:Fallback>
            </mc:AlternateContent>
          </a:graphicData>
        </a:graphic>
      </p:graphicFrame>
    </p:spTree>
    <p:extLst>
      <p:ext uri="{BB962C8B-B14F-4D97-AF65-F5344CB8AC3E}">
        <p14:creationId xmlns:p14="http://schemas.microsoft.com/office/powerpoint/2010/main" val="1751927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Variance</a:t>
            </a:r>
            <a:r>
              <a:rPr lang="en-IN" sz="1500" dirty="0"/>
              <a:t> 3</a:t>
            </a:r>
          </a:p>
        </p:txBody>
      </p:sp>
      <p:sp>
        <p:nvSpPr>
          <p:cNvPr id="12" name="Content Placeholder 2"/>
          <p:cNvSpPr>
            <a:spLocks noGrp="1"/>
          </p:cNvSpPr>
          <p:nvPr>
            <p:ph idx="1"/>
          </p:nvPr>
        </p:nvSpPr>
        <p:spPr>
          <a:xfrm>
            <a:off x="5867400" y="270360"/>
            <a:ext cx="2057400" cy="648000"/>
          </a:xfrm>
        </p:spPr>
        <p:txBody>
          <a:bodyPr/>
          <a:lstStyle/>
          <a:p>
            <a:pPr>
              <a:spcBef>
                <a:spcPts val="0"/>
              </a:spcBef>
            </a:pPr>
            <a:r>
              <a:rPr lang="en-US" sz="1600" dirty="0" err="1"/>
              <a:t>Irenée</a:t>
            </a:r>
            <a:r>
              <a:rPr lang="en-US" sz="1600" dirty="0"/>
              <a:t>-Jules </a:t>
            </a:r>
            <a:r>
              <a:rPr lang="en-US" sz="1600" dirty="0" err="1"/>
              <a:t>Bienaymé</a:t>
            </a:r>
            <a:r>
              <a:rPr lang="en-US" sz="1600" dirty="0"/>
              <a:t> </a:t>
            </a:r>
          </a:p>
          <a:p>
            <a:pPr>
              <a:spcBef>
                <a:spcPts val="0"/>
              </a:spcBef>
            </a:pPr>
            <a:r>
              <a:rPr lang="en-US" sz="1600" dirty="0"/>
              <a:t>(</a:t>
            </a:r>
            <a:r>
              <a:rPr lang="en-US" sz="1600" dirty="0">
                <a:ea typeface="Cambria Math" pitchFamily="18" charset="0"/>
              </a:rPr>
              <a:t>1796-1878</a:t>
            </a:r>
            <a:r>
              <a:rPr lang="en-US" sz="1600" dirty="0"/>
              <a:t>)</a:t>
            </a:r>
          </a:p>
        </p:txBody>
      </p:sp>
      <p:pic>
        <p:nvPicPr>
          <p:cNvPr id="11" name="Picture 3" descr="A portrait of Irenée-Jules Bienaymé."/>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7924800" y="131202"/>
            <a:ext cx="1078992" cy="104851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8229600" cy="914400"/>
          </a:xfrm>
        </p:spPr>
        <p:txBody>
          <a:bodyPr/>
          <a:lstStyle/>
          <a:p>
            <a:r>
              <a:rPr lang="en-US" sz="1800" b="1" dirty="0" err="1"/>
              <a:t>Bienaymé‘s</a:t>
            </a:r>
            <a:r>
              <a:rPr lang="en-US" sz="1800" b="1" dirty="0"/>
              <a:t> Formula</a:t>
            </a:r>
            <a:r>
              <a:rPr lang="en-US" sz="1800" dirty="0"/>
              <a:t>: If </a:t>
            </a:r>
            <a:r>
              <a:rPr lang="en-US" sz="1800" i="1" dirty="0"/>
              <a:t>X</a:t>
            </a:r>
            <a:r>
              <a:rPr lang="en-US" sz="1800" dirty="0"/>
              <a:t> and </a:t>
            </a:r>
            <a:r>
              <a:rPr lang="en-US" sz="1800" i="1" dirty="0"/>
              <a:t>Y</a:t>
            </a:r>
            <a:r>
              <a:rPr lang="en-US" sz="1800" dirty="0"/>
              <a:t> are two independent random variables on a sample space </a:t>
            </a:r>
            <a:r>
              <a:rPr lang="en-US" sz="1800" i="1" dirty="0"/>
              <a:t>S</a:t>
            </a:r>
            <a:r>
              <a:rPr lang="en-US" sz="1800" dirty="0"/>
              <a:t>, then </a:t>
            </a:r>
            <a:r>
              <a:rPr lang="en-US" sz="1800" i="1" dirty="0"/>
              <a:t>V</a:t>
            </a:r>
            <a:r>
              <a:rPr lang="en-US" sz="1800" dirty="0"/>
              <a:t>(</a:t>
            </a:r>
            <a:r>
              <a:rPr lang="en-US" sz="1800" i="1" dirty="0"/>
              <a:t>X</a:t>
            </a:r>
            <a:r>
              <a:rPr lang="en-US" sz="1800" dirty="0"/>
              <a:t> + </a:t>
            </a:r>
            <a:r>
              <a:rPr lang="en-US" sz="1800" i="1" dirty="0"/>
              <a:t>Y</a:t>
            </a:r>
            <a:r>
              <a:rPr lang="en-US" sz="1800" dirty="0"/>
              <a:t>) = </a:t>
            </a:r>
            <a:r>
              <a:rPr lang="en-US" sz="1800" i="1" dirty="0"/>
              <a:t>V</a:t>
            </a:r>
            <a:r>
              <a:rPr lang="en-US" sz="1800" dirty="0"/>
              <a:t>(</a:t>
            </a:r>
            <a:r>
              <a:rPr lang="en-US" sz="1800" i="1" dirty="0"/>
              <a:t>X</a:t>
            </a:r>
            <a:r>
              <a:rPr lang="en-US" sz="1800" dirty="0"/>
              <a:t>) + V(</a:t>
            </a:r>
            <a:r>
              <a:rPr lang="en-US" sz="1800" i="1" dirty="0"/>
              <a:t>Y</a:t>
            </a:r>
            <a:r>
              <a:rPr lang="en-US" sz="1800" dirty="0"/>
              <a:t>). Furthermore, if </a:t>
            </a:r>
            <a:r>
              <a:rPr lang="en-US" sz="1800" i="1" dirty="0"/>
              <a:t>X</a:t>
            </a:r>
            <a:r>
              <a:rPr lang="en-US" sz="1800" i="1" baseline="-25000" dirty="0"/>
              <a:t>i</a:t>
            </a:r>
            <a:r>
              <a:rPr lang="en-US" sz="1800" dirty="0"/>
              <a:t>, </a:t>
            </a:r>
            <a:r>
              <a:rPr lang="en-US" sz="1800" i="1" dirty="0" err="1"/>
              <a:t>i</a:t>
            </a:r>
            <a:r>
              <a:rPr lang="en-US" sz="1800" dirty="0"/>
              <a:t> = </a:t>
            </a:r>
            <a:r>
              <a:rPr lang="en-US" sz="1800" dirty="0">
                <a:ea typeface="Cambria Math" pitchFamily="18" charset="0"/>
              </a:rPr>
              <a:t>1</a:t>
            </a:r>
            <a:r>
              <a:rPr lang="en-US" sz="1800" dirty="0"/>
              <a:t>,</a:t>
            </a:r>
            <a:r>
              <a:rPr lang="en-US" sz="1800" dirty="0">
                <a:ea typeface="Cambria Math" pitchFamily="18" charset="0"/>
              </a:rPr>
              <a:t>2</a:t>
            </a:r>
            <a:r>
              <a:rPr lang="en-US" sz="1800" dirty="0"/>
              <a:t>, …,</a:t>
            </a:r>
            <a:r>
              <a:rPr lang="en-US" sz="1800" i="1" dirty="0"/>
              <a:t>n</a:t>
            </a:r>
            <a:r>
              <a:rPr lang="en-US" sz="1800" dirty="0"/>
              <a:t>, with </a:t>
            </a:r>
            <a:r>
              <a:rPr lang="en-US" sz="1800" i="1" dirty="0"/>
              <a:t>n</a:t>
            </a:r>
            <a:r>
              <a:rPr lang="en-US" sz="1800" dirty="0"/>
              <a:t> a positive integer, are pairwise independent random variables on </a:t>
            </a:r>
            <a:r>
              <a:rPr lang="en-US" sz="1800" i="1" dirty="0"/>
              <a:t>S</a:t>
            </a:r>
            <a:r>
              <a:rPr lang="en-US" sz="1800" dirty="0"/>
              <a:t>, then</a:t>
            </a:r>
          </a:p>
        </p:txBody>
      </p:sp>
      <p:graphicFrame>
        <p:nvGraphicFramePr>
          <p:cNvPr id="13" name="Object 5"/>
          <p:cNvGraphicFramePr>
            <a:graphicFrameLocks noChangeAspect="1"/>
          </p:cNvGraphicFramePr>
          <p:nvPr>
            <p:extLst>
              <p:ext uri="{D42A27DB-BD31-4B8C-83A1-F6EECF244321}">
                <p14:modId xmlns:p14="http://schemas.microsoft.com/office/powerpoint/2010/main" val="738085572"/>
              </p:ext>
            </p:extLst>
          </p:nvPr>
        </p:nvGraphicFramePr>
        <p:xfrm>
          <a:off x="1055687" y="2336800"/>
          <a:ext cx="5345113" cy="406400"/>
        </p:xfrm>
        <a:graphic>
          <a:graphicData uri="http://schemas.openxmlformats.org/presentationml/2006/ole">
            <mc:AlternateContent xmlns:mc="http://schemas.openxmlformats.org/markup-compatibility/2006">
              <mc:Choice xmlns:v="urn:schemas-microsoft-com:vml" Requires="v">
                <p:oleObj spid="_x0000_s39964" name="Equation" r:id="rId4" imgW="3340080" imgH="253800" progId="Equation.DSMT4">
                  <p:embed/>
                </p:oleObj>
              </mc:Choice>
              <mc:Fallback>
                <p:oleObj name="Equation" r:id="rId4" imgW="3340080" imgH="253800" progId="Equation.DSMT4">
                  <p:embed/>
                  <p:pic>
                    <p:nvPicPr>
                      <p:cNvPr id="11" name="Object 3"/>
                      <p:cNvPicPr/>
                      <p:nvPr/>
                    </p:nvPicPr>
                    <p:blipFill>
                      <a:blip r:embed="rId5"/>
                      <a:stretch>
                        <a:fillRect/>
                      </a:stretch>
                    </p:blipFill>
                    <p:spPr>
                      <a:xfrm>
                        <a:off x="1055687" y="2336800"/>
                        <a:ext cx="5345113" cy="406400"/>
                      </a:xfrm>
                      <a:prstGeom prst="rect">
                        <a:avLst/>
                      </a:prstGeom>
                    </p:spPr>
                  </p:pic>
                </p:oleObj>
              </mc:Fallback>
            </mc:AlternateContent>
          </a:graphicData>
        </a:graphic>
      </p:graphicFrame>
      <p:sp>
        <p:nvSpPr>
          <p:cNvPr id="6" name="Content Placeholder 6"/>
          <p:cNvSpPr>
            <a:spLocks noGrp="1"/>
          </p:cNvSpPr>
          <p:nvPr>
            <p:ph idx="15"/>
          </p:nvPr>
        </p:nvSpPr>
        <p:spPr>
          <a:xfrm>
            <a:off x="6358405" y="2880360"/>
            <a:ext cx="2133600" cy="396240"/>
          </a:xfrm>
        </p:spPr>
        <p:txBody>
          <a:bodyPr/>
          <a:lstStyle/>
          <a:p>
            <a:r>
              <a:rPr lang="en-US" sz="1800" i="1" dirty="0"/>
              <a:t>see text for the proof </a:t>
            </a:r>
          </a:p>
        </p:txBody>
      </p:sp>
      <p:sp>
        <p:nvSpPr>
          <p:cNvPr id="7" name="Content Placeholder 7"/>
          <p:cNvSpPr>
            <a:spLocks noGrp="1"/>
          </p:cNvSpPr>
          <p:nvPr>
            <p:ph idx="16"/>
          </p:nvPr>
        </p:nvSpPr>
        <p:spPr>
          <a:xfrm>
            <a:off x="457200" y="3276600"/>
            <a:ext cx="8229600" cy="2971800"/>
          </a:xfrm>
        </p:spPr>
        <p:txBody>
          <a:bodyPr/>
          <a:lstStyle/>
          <a:p>
            <a:pPr>
              <a:spcBef>
                <a:spcPts val="300"/>
              </a:spcBef>
            </a:pPr>
            <a:r>
              <a:rPr lang="en-US" sz="1800" dirty="0"/>
              <a:t> </a:t>
            </a:r>
            <a:r>
              <a:rPr lang="en-US" sz="1800" b="1" dirty="0"/>
              <a:t>Example</a:t>
            </a:r>
            <a:r>
              <a:rPr lang="en-US" sz="1800" dirty="0"/>
              <a:t>: Find the variance of the number of successes when </a:t>
            </a:r>
            <a:r>
              <a:rPr lang="en-US" sz="1800" i="1" dirty="0"/>
              <a:t>n</a:t>
            </a:r>
            <a:r>
              <a:rPr lang="en-US" sz="1800" dirty="0"/>
              <a:t> independent Bernoulli trials are performed, where on each trial, </a:t>
            </a:r>
            <a:r>
              <a:rPr lang="en-US" sz="1800" i="1" dirty="0"/>
              <a:t>p</a:t>
            </a:r>
            <a:r>
              <a:rPr lang="en-US" sz="1800" dirty="0"/>
              <a:t> is the probability of success and </a:t>
            </a:r>
            <a:r>
              <a:rPr lang="en-US" sz="1800" i="1" dirty="0"/>
              <a:t>q</a:t>
            </a:r>
            <a:r>
              <a:rPr lang="en-US" sz="1800" dirty="0"/>
              <a:t> is the probability of failure.</a:t>
            </a:r>
          </a:p>
          <a:p>
            <a:pPr>
              <a:spcBef>
                <a:spcPts val="300"/>
              </a:spcBef>
            </a:pPr>
            <a:r>
              <a:rPr lang="en-US" sz="1800" b="1" dirty="0"/>
              <a:t>Solution</a:t>
            </a:r>
            <a:r>
              <a:rPr lang="en-US" sz="1800" dirty="0"/>
              <a:t>: Let </a:t>
            </a:r>
            <a:r>
              <a:rPr lang="en-US" sz="1800" i="1" dirty="0"/>
              <a:t>X</a:t>
            </a:r>
            <a:r>
              <a:rPr lang="en-US" sz="1800" i="1" baseline="-25000" dirty="0"/>
              <a:t>i</a:t>
            </a:r>
            <a:r>
              <a:rPr lang="en-US" sz="1800" i="1" dirty="0"/>
              <a:t>  </a:t>
            </a:r>
            <a:r>
              <a:rPr lang="en-US" sz="1800" dirty="0"/>
              <a:t>be the random variable with </a:t>
            </a:r>
            <a:r>
              <a:rPr lang="en-US" sz="1800" i="1" dirty="0"/>
              <a:t>X</a:t>
            </a:r>
            <a:r>
              <a:rPr lang="en-US" sz="1800" i="1" baseline="-25000" dirty="0"/>
              <a:t>i </a:t>
            </a:r>
            <a:r>
              <a:rPr lang="en-US" sz="1800" dirty="0"/>
              <a:t>((</a:t>
            </a:r>
            <a:r>
              <a:rPr lang="en-US" sz="1800" i="1" dirty="0"/>
              <a:t>t</a:t>
            </a:r>
            <a:r>
              <a:rPr lang="en-US" sz="1800" baseline="-25000" dirty="0">
                <a:ea typeface="Cambria Math" pitchFamily="18" charset="0"/>
              </a:rPr>
              <a:t>1</a:t>
            </a:r>
            <a:r>
              <a:rPr lang="en-US" sz="1800" dirty="0"/>
              <a:t>, </a:t>
            </a:r>
            <a:r>
              <a:rPr lang="en-US" sz="1800" i="1" dirty="0"/>
              <a:t>t</a:t>
            </a:r>
            <a:r>
              <a:rPr lang="en-US" sz="1800" baseline="-25000" dirty="0">
                <a:ea typeface="Cambria Math" pitchFamily="18" charset="0"/>
              </a:rPr>
              <a:t>2</a:t>
            </a:r>
            <a:r>
              <a:rPr lang="en-US" sz="1800" dirty="0"/>
              <a:t>, …., </a:t>
            </a:r>
            <a:r>
              <a:rPr lang="en-US" sz="1800" i="1" dirty="0" err="1"/>
              <a:t>t</a:t>
            </a:r>
            <a:r>
              <a:rPr lang="en-US" sz="1800" i="1" baseline="-25000" dirty="0" err="1">
                <a:ea typeface="Cambria Math" pitchFamily="18" charset="0"/>
              </a:rPr>
              <a:t>n</a:t>
            </a:r>
            <a:r>
              <a:rPr lang="en-US" sz="1800" dirty="0"/>
              <a:t>)) = </a:t>
            </a:r>
            <a:r>
              <a:rPr lang="en-US" sz="1800" dirty="0">
                <a:ea typeface="Cambria Math" pitchFamily="18" charset="0"/>
              </a:rPr>
              <a:t>1</a:t>
            </a:r>
            <a:r>
              <a:rPr lang="en-US" sz="1800" dirty="0"/>
              <a:t> if trial </a:t>
            </a:r>
            <a:r>
              <a:rPr lang="en-US" sz="1800" i="1" dirty="0" err="1"/>
              <a:t>t</a:t>
            </a:r>
            <a:r>
              <a:rPr lang="en-US" sz="1800" i="1" baseline="-25000" dirty="0" err="1"/>
              <a:t>i</a:t>
            </a:r>
            <a:r>
              <a:rPr lang="en-US" sz="1800" dirty="0"/>
              <a:t> is a success and </a:t>
            </a:r>
            <a:r>
              <a:rPr lang="en-US" sz="1800" i="1" dirty="0"/>
              <a:t>X</a:t>
            </a:r>
            <a:r>
              <a:rPr lang="en-US" sz="1800" i="1" baseline="-25000" dirty="0"/>
              <a:t>i </a:t>
            </a:r>
            <a:r>
              <a:rPr lang="en-US" sz="1800" dirty="0"/>
              <a:t>((</a:t>
            </a:r>
            <a:r>
              <a:rPr lang="en-US" sz="1800" i="1" dirty="0"/>
              <a:t>t</a:t>
            </a:r>
            <a:r>
              <a:rPr lang="en-US" sz="1800" baseline="-25000" dirty="0">
                <a:ea typeface="Cambria Math" pitchFamily="18" charset="0"/>
              </a:rPr>
              <a:t>1</a:t>
            </a:r>
            <a:r>
              <a:rPr lang="en-US" sz="1800" dirty="0"/>
              <a:t>, </a:t>
            </a:r>
            <a:r>
              <a:rPr lang="en-US" sz="1800" i="1" dirty="0"/>
              <a:t>t</a:t>
            </a:r>
            <a:r>
              <a:rPr lang="en-US" sz="1800" baseline="-25000" dirty="0">
                <a:ea typeface="Cambria Math" pitchFamily="18" charset="0"/>
              </a:rPr>
              <a:t>2</a:t>
            </a:r>
            <a:r>
              <a:rPr lang="en-US" sz="1800" dirty="0"/>
              <a:t>, …., </a:t>
            </a:r>
            <a:r>
              <a:rPr lang="en-US" sz="1800" i="1" dirty="0" err="1"/>
              <a:t>t</a:t>
            </a:r>
            <a:r>
              <a:rPr lang="en-US" sz="1800" i="1" baseline="-25000" dirty="0" err="1">
                <a:ea typeface="Cambria Math" pitchFamily="18" charset="0"/>
              </a:rPr>
              <a:t>n</a:t>
            </a:r>
            <a:r>
              <a:rPr lang="en-US" sz="1800" dirty="0"/>
              <a:t>)) = </a:t>
            </a:r>
            <a:r>
              <a:rPr lang="en-US" sz="1800" dirty="0">
                <a:ea typeface="Cambria Math" pitchFamily="18" charset="0"/>
              </a:rPr>
              <a:t>0 if it is a failure. Let </a:t>
            </a:r>
            <a:r>
              <a:rPr lang="en-US" sz="1800" i="1" dirty="0"/>
              <a:t>X = X</a:t>
            </a:r>
            <a:r>
              <a:rPr lang="en-US" sz="1800" i="1" baseline="-25000" dirty="0"/>
              <a:t>2</a:t>
            </a:r>
            <a:r>
              <a:rPr lang="en-US" sz="1800" i="1" dirty="0"/>
              <a:t> + X</a:t>
            </a:r>
            <a:r>
              <a:rPr lang="en-US" sz="1800" i="1" baseline="-25000" dirty="0"/>
              <a:t>3</a:t>
            </a:r>
            <a:r>
              <a:rPr lang="en-US" sz="1800" i="1" dirty="0"/>
              <a:t> + …. </a:t>
            </a:r>
            <a:r>
              <a:rPr lang="en-US" sz="1800" i="1" dirty="0" err="1"/>
              <a:t>X</a:t>
            </a:r>
            <a:r>
              <a:rPr lang="en-US" sz="1800" i="1" baseline="-25000" dirty="0" err="1"/>
              <a:t>n</a:t>
            </a:r>
            <a:r>
              <a:rPr lang="en-US" sz="1800" dirty="0"/>
              <a:t>. Then </a:t>
            </a:r>
            <a:r>
              <a:rPr lang="en-US" sz="1800" i="1" dirty="0"/>
              <a:t>X</a:t>
            </a:r>
            <a:r>
              <a:rPr lang="en-US" sz="1800" dirty="0"/>
              <a:t> counts the number of successes in the </a:t>
            </a:r>
            <a:r>
              <a:rPr lang="en-US" sz="1800" i="1" dirty="0"/>
              <a:t>n</a:t>
            </a:r>
            <a:r>
              <a:rPr lang="en-US" sz="1800" dirty="0"/>
              <a:t> trials.</a:t>
            </a:r>
          </a:p>
          <a:p>
            <a:pPr lvl="1">
              <a:spcBef>
                <a:spcPts val="300"/>
              </a:spcBef>
            </a:pPr>
            <a:r>
              <a:rPr lang="en-US" sz="1600" dirty="0"/>
              <a:t>By </a:t>
            </a:r>
            <a:r>
              <a:rPr lang="en-US" sz="1600" dirty="0" err="1"/>
              <a:t>Bienaymé</a:t>
            </a:r>
            <a:r>
              <a:rPr lang="en-US" sz="1600" dirty="0"/>
              <a:t> ‘s Formula, it follows that  </a:t>
            </a:r>
            <a:r>
              <a:rPr lang="en-US" sz="1600" i="1" dirty="0"/>
              <a:t>V</a:t>
            </a:r>
            <a:r>
              <a:rPr lang="en-US" sz="1600" dirty="0"/>
              <a:t>(</a:t>
            </a:r>
            <a:r>
              <a:rPr lang="en-US" sz="1600" i="1" dirty="0"/>
              <a:t>X</a:t>
            </a:r>
            <a:r>
              <a:rPr lang="en-US" sz="1600" dirty="0"/>
              <a:t>)= </a:t>
            </a:r>
            <a:r>
              <a:rPr lang="en-US" sz="1600" i="1" dirty="0"/>
              <a:t>V</a:t>
            </a:r>
            <a:r>
              <a:rPr lang="en-US" sz="1600" dirty="0"/>
              <a:t>(</a:t>
            </a:r>
            <a:r>
              <a:rPr lang="en-US" sz="1600" i="1" dirty="0"/>
              <a:t>X</a:t>
            </a:r>
            <a:r>
              <a:rPr lang="en-US" sz="1600" baseline="-25000" dirty="0">
                <a:ea typeface="Cambria Math" pitchFamily="18" charset="0"/>
              </a:rPr>
              <a:t>1</a:t>
            </a:r>
            <a:r>
              <a:rPr lang="en-US" sz="1600" dirty="0">
                <a:ea typeface="Cambria Math" pitchFamily="18" charset="0"/>
              </a:rPr>
              <a:t>)</a:t>
            </a:r>
            <a:r>
              <a:rPr lang="en-US" sz="1600" dirty="0"/>
              <a:t> + V(</a:t>
            </a:r>
            <a:r>
              <a:rPr lang="en-US" sz="1600" i="1" dirty="0"/>
              <a:t>X</a:t>
            </a:r>
            <a:r>
              <a:rPr lang="en-US" sz="1600" baseline="-25000" dirty="0">
                <a:ea typeface="Cambria Math" pitchFamily="18" charset="0"/>
              </a:rPr>
              <a:t>2</a:t>
            </a:r>
            <a:r>
              <a:rPr lang="en-US" sz="1600" dirty="0">
                <a:ea typeface="Cambria Math" pitchFamily="18" charset="0"/>
              </a:rPr>
              <a:t>)</a:t>
            </a:r>
            <a:r>
              <a:rPr lang="en-US" sz="1600" dirty="0"/>
              <a:t> + </a:t>
            </a:r>
            <a:r>
              <a:rPr lang="en-US" sz="1600" dirty="0">
                <a:ea typeface="Cambria Math"/>
              </a:rPr>
              <a:t>∙∙∙</a:t>
            </a:r>
            <a:r>
              <a:rPr lang="en-US" sz="1600" dirty="0"/>
              <a:t>  + V(</a:t>
            </a:r>
            <a:r>
              <a:rPr lang="en-US" sz="1600" i="1" dirty="0" err="1"/>
              <a:t>X</a:t>
            </a:r>
            <a:r>
              <a:rPr lang="en-US" sz="1600" i="1" baseline="-25000" dirty="0" err="1"/>
              <a:t>n</a:t>
            </a:r>
            <a:r>
              <a:rPr lang="en-US" sz="1600" dirty="0"/>
              <a:t>).</a:t>
            </a:r>
          </a:p>
          <a:p>
            <a:pPr lvl="1">
              <a:spcBef>
                <a:spcPts val="300"/>
              </a:spcBef>
            </a:pPr>
            <a:r>
              <a:rPr lang="en-US" sz="1600" dirty="0"/>
              <a:t>By the previous example ,</a:t>
            </a:r>
            <a:r>
              <a:rPr lang="en-US" sz="1600" i="1" dirty="0"/>
              <a:t>V</a:t>
            </a:r>
            <a:r>
              <a:rPr lang="en-US" sz="1600" dirty="0"/>
              <a:t>(</a:t>
            </a:r>
            <a:r>
              <a:rPr lang="en-US" sz="1600" i="1" dirty="0"/>
              <a:t>X</a:t>
            </a:r>
            <a:r>
              <a:rPr lang="en-US" sz="1600" i="1" baseline="-25000" dirty="0"/>
              <a:t>i</a:t>
            </a:r>
            <a:r>
              <a:rPr lang="en-US" sz="1600" dirty="0"/>
              <a:t>) = </a:t>
            </a:r>
            <a:r>
              <a:rPr lang="en-US" sz="1600" i="1" dirty="0" err="1"/>
              <a:t>pq</a:t>
            </a:r>
            <a:r>
              <a:rPr lang="en-US" sz="1600" i="1" dirty="0"/>
              <a:t> </a:t>
            </a:r>
            <a:r>
              <a:rPr lang="en-US" sz="1600" dirty="0"/>
              <a:t>for </a:t>
            </a:r>
            <a:r>
              <a:rPr lang="en-US" sz="1600" i="1" dirty="0" err="1"/>
              <a:t>i</a:t>
            </a:r>
            <a:r>
              <a:rPr lang="en-US" sz="1600" dirty="0"/>
              <a:t> = </a:t>
            </a:r>
            <a:r>
              <a:rPr lang="en-US" sz="1600" dirty="0">
                <a:ea typeface="Cambria Math" pitchFamily="18" charset="0"/>
              </a:rPr>
              <a:t>1</a:t>
            </a:r>
            <a:r>
              <a:rPr lang="en-US" sz="1600" dirty="0"/>
              <a:t>,</a:t>
            </a:r>
            <a:r>
              <a:rPr lang="en-US" sz="1600" dirty="0">
                <a:ea typeface="Cambria Math" pitchFamily="18" charset="0"/>
              </a:rPr>
              <a:t>2</a:t>
            </a:r>
            <a:r>
              <a:rPr lang="en-US" sz="1600" dirty="0"/>
              <a:t>, …,</a:t>
            </a:r>
            <a:r>
              <a:rPr lang="en-US" sz="1600" i="1" dirty="0"/>
              <a:t>n</a:t>
            </a:r>
            <a:r>
              <a:rPr lang="en-US" sz="1600" dirty="0"/>
              <a:t>.</a:t>
            </a:r>
          </a:p>
          <a:p>
            <a:pPr>
              <a:spcBef>
                <a:spcPts val="300"/>
              </a:spcBef>
            </a:pPr>
            <a:r>
              <a:rPr lang="en-US" sz="1800" dirty="0"/>
              <a:t>	Hence, </a:t>
            </a:r>
            <a:r>
              <a:rPr lang="en-US" sz="1800" i="1" dirty="0"/>
              <a:t>V</a:t>
            </a:r>
            <a:r>
              <a:rPr lang="en-US" sz="1800" dirty="0"/>
              <a:t>(</a:t>
            </a:r>
            <a:r>
              <a:rPr lang="en-US" sz="1800" i="1" dirty="0"/>
              <a:t>X</a:t>
            </a:r>
            <a:r>
              <a:rPr lang="en-US" sz="1800" dirty="0"/>
              <a:t>) = </a:t>
            </a:r>
            <a:r>
              <a:rPr lang="en-US" sz="1800" i="1" dirty="0" err="1"/>
              <a:t>npq</a:t>
            </a:r>
            <a:r>
              <a:rPr lang="en-US" sz="1800" dirty="0"/>
              <a:t>.</a:t>
            </a:r>
            <a:endParaRPr lang="en-IN" sz="1800" dirty="0"/>
          </a:p>
        </p:txBody>
      </p:sp>
    </p:spTree>
    <p:extLst>
      <p:ext uri="{BB962C8B-B14F-4D97-AF65-F5344CB8AC3E}">
        <p14:creationId xmlns:p14="http://schemas.microsoft.com/office/powerpoint/2010/main" val="8373976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a:t>Chebyshev’s</a:t>
            </a:r>
            <a:r>
              <a:rPr lang="en-IN" dirty="0"/>
              <a:t> Inequality</a:t>
            </a:r>
          </a:p>
        </p:txBody>
      </p:sp>
      <p:sp>
        <p:nvSpPr>
          <p:cNvPr id="3" name="Content Placeholder 2"/>
          <p:cNvSpPr>
            <a:spLocks noGrp="1"/>
          </p:cNvSpPr>
          <p:nvPr>
            <p:ph idx="1"/>
          </p:nvPr>
        </p:nvSpPr>
        <p:spPr>
          <a:xfrm>
            <a:off x="5410200" y="152400"/>
            <a:ext cx="2438400" cy="648000"/>
          </a:xfrm>
        </p:spPr>
        <p:txBody>
          <a:bodyPr/>
          <a:lstStyle/>
          <a:p>
            <a:pPr>
              <a:spcBef>
                <a:spcPts val="0"/>
              </a:spcBef>
            </a:pPr>
            <a:r>
              <a:rPr lang="en-US" sz="1600" dirty="0" err="1"/>
              <a:t>Pafnuty</a:t>
            </a:r>
            <a:r>
              <a:rPr lang="en-US" sz="1600" dirty="0"/>
              <a:t> </a:t>
            </a:r>
            <a:r>
              <a:rPr lang="en-US" sz="1600" dirty="0" err="1"/>
              <a:t>Lvovich</a:t>
            </a:r>
            <a:r>
              <a:rPr lang="en-US" sz="1600" dirty="0"/>
              <a:t> </a:t>
            </a:r>
            <a:r>
              <a:rPr lang="en-US" sz="1600" dirty="0" err="1"/>
              <a:t>Chebyshev</a:t>
            </a:r>
            <a:r>
              <a:rPr lang="en-US" sz="1600" dirty="0"/>
              <a:t> </a:t>
            </a:r>
          </a:p>
          <a:p>
            <a:pPr>
              <a:spcBef>
                <a:spcPts val="0"/>
              </a:spcBef>
            </a:pPr>
            <a:r>
              <a:rPr lang="en-US" sz="1600" dirty="0"/>
              <a:t>(</a:t>
            </a:r>
            <a:r>
              <a:rPr lang="en-US" sz="1600" dirty="0">
                <a:ea typeface="Cambria Math" pitchFamily="18" charset="0"/>
              </a:rPr>
              <a:t>1821-1894</a:t>
            </a:r>
            <a:r>
              <a:rPr lang="en-US" sz="1600" dirty="0"/>
              <a:t>)</a:t>
            </a:r>
          </a:p>
        </p:txBody>
      </p:sp>
      <p:pic>
        <p:nvPicPr>
          <p:cNvPr id="11" name="Picture 3" descr="A portrait of Pafnuty Lvovich Chebyshev."/>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7943088" y="13854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8229600" cy="731520"/>
          </a:xfrm>
        </p:spPr>
        <p:txBody>
          <a:bodyPr/>
          <a:lstStyle/>
          <a:p>
            <a:r>
              <a:rPr lang="en-US" sz="1800" b="1" dirty="0" err="1"/>
              <a:t>Chebyschev’s</a:t>
            </a:r>
            <a:r>
              <a:rPr lang="en-US" sz="1800" b="1" dirty="0"/>
              <a:t> Inequality</a:t>
            </a:r>
            <a:r>
              <a:rPr lang="en-US" sz="1800" dirty="0"/>
              <a:t>:  Let </a:t>
            </a:r>
            <a:r>
              <a:rPr lang="en-US" sz="1800" i="1" dirty="0"/>
              <a:t>X</a:t>
            </a:r>
            <a:r>
              <a:rPr lang="en-US" sz="1800" dirty="0"/>
              <a:t> be a  random variable on a sample space </a:t>
            </a:r>
            <a:r>
              <a:rPr lang="en-US" sz="1800" i="1" dirty="0"/>
              <a:t>S</a:t>
            </a:r>
            <a:r>
              <a:rPr lang="en-US" sz="1800" dirty="0"/>
              <a:t>  with probability function </a:t>
            </a:r>
            <a:r>
              <a:rPr lang="en-US" sz="1800" i="1" dirty="0"/>
              <a:t>p</a:t>
            </a:r>
            <a:r>
              <a:rPr lang="en-US" sz="1800" dirty="0"/>
              <a:t>. If </a:t>
            </a:r>
            <a:r>
              <a:rPr lang="en-US" sz="1800" i="1" dirty="0"/>
              <a:t>r</a:t>
            </a:r>
            <a:r>
              <a:rPr lang="en-US" sz="1800" dirty="0"/>
              <a:t> is a positive real number, then</a:t>
            </a:r>
          </a:p>
        </p:txBody>
      </p:sp>
      <p:graphicFrame>
        <p:nvGraphicFramePr>
          <p:cNvPr id="12" name="Object 5"/>
          <p:cNvGraphicFramePr>
            <a:graphicFrameLocks noChangeAspect="1"/>
          </p:cNvGraphicFramePr>
          <p:nvPr>
            <p:extLst>
              <p:ext uri="{D42A27DB-BD31-4B8C-83A1-F6EECF244321}">
                <p14:modId xmlns:p14="http://schemas.microsoft.com/office/powerpoint/2010/main" val="2074382200"/>
              </p:ext>
            </p:extLst>
          </p:nvPr>
        </p:nvGraphicFramePr>
        <p:xfrm>
          <a:off x="1066800" y="2089150"/>
          <a:ext cx="3597275" cy="425450"/>
        </p:xfrm>
        <a:graphic>
          <a:graphicData uri="http://schemas.openxmlformats.org/presentationml/2006/ole">
            <mc:AlternateContent xmlns:mc="http://schemas.openxmlformats.org/markup-compatibility/2006">
              <mc:Choice xmlns:v="urn:schemas-microsoft-com:vml" Requires="v">
                <p:oleObj spid="_x0000_s41006" name="Equation" r:id="rId4" imgW="2247840" imgH="266400" progId="Equation.DSMT4">
                  <p:embed/>
                </p:oleObj>
              </mc:Choice>
              <mc:Fallback>
                <p:oleObj name="Equation" r:id="rId4" imgW="2247840" imgH="266400" progId="Equation.DSMT4">
                  <p:embed/>
                  <p:pic>
                    <p:nvPicPr>
                      <p:cNvPr id="13" name="Object 5"/>
                      <p:cNvPicPr/>
                      <p:nvPr/>
                    </p:nvPicPr>
                    <p:blipFill>
                      <a:blip r:embed="rId5"/>
                      <a:stretch>
                        <a:fillRect/>
                      </a:stretch>
                    </p:blipFill>
                    <p:spPr>
                      <a:xfrm>
                        <a:off x="1066800" y="2089150"/>
                        <a:ext cx="3597275" cy="425450"/>
                      </a:xfrm>
                      <a:prstGeom prst="rect">
                        <a:avLst/>
                      </a:prstGeom>
                    </p:spPr>
                  </p:pic>
                </p:oleObj>
              </mc:Fallback>
            </mc:AlternateContent>
          </a:graphicData>
        </a:graphic>
      </p:graphicFrame>
      <p:sp>
        <p:nvSpPr>
          <p:cNvPr id="6" name="Content Placeholder 6"/>
          <p:cNvSpPr>
            <a:spLocks noGrp="1"/>
          </p:cNvSpPr>
          <p:nvPr>
            <p:ph idx="15"/>
          </p:nvPr>
        </p:nvSpPr>
        <p:spPr>
          <a:xfrm>
            <a:off x="6248400" y="2057400"/>
            <a:ext cx="2209800" cy="396240"/>
          </a:xfrm>
        </p:spPr>
        <p:txBody>
          <a:bodyPr/>
          <a:lstStyle/>
          <a:p>
            <a:pPr lvl="0"/>
            <a:r>
              <a:rPr lang="en-US" sz="1800" i="1" dirty="0">
                <a:solidFill>
                  <a:prstClr val="black"/>
                </a:solidFill>
              </a:rPr>
              <a:t>see text for the proof </a:t>
            </a:r>
          </a:p>
        </p:txBody>
      </p:sp>
      <p:sp>
        <p:nvSpPr>
          <p:cNvPr id="7" name="Content Placeholder 7"/>
          <p:cNvSpPr>
            <a:spLocks noGrp="1"/>
          </p:cNvSpPr>
          <p:nvPr>
            <p:ph idx="16"/>
          </p:nvPr>
        </p:nvSpPr>
        <p:spPr>
          <a:xfrm>
            <a:off x="457200" y="2743200"/>
            <a:ext cx="8229600" cy="1706880"/>
          </a:xfrm>
        </p:spPr>
        <p:txBody>
          <a:bodyPr/>
          <a:lstStyle/>
          <a:p>
            <a:r>
              <a:rPr lang="en-US" sz="1800" dirty="0"/>
              <a:t> </a:t>
            </a:r>
            <a:r>
              <a:rPr lang="en-US" sz="1800" b="1" dirty="0"/>
              <a:t>Example</a:t>
            </a:r>
            <a:r>
              <a:rPr lang="en-US" sz="1800" dirty="0"/>
              <a:t>: Suppose that </a:t>
            </a:r>
            <a:r>
              <a:rPr lang="en-US" sz="1800" i="1" dirty="0"/>
              <a:t>X</a:t>
            </a:r>
            <a:r>
              <a:rPr lang="en-US" sz="1800" dirty="0"/>
              <a:t> is a random variable that counts the number of tails when a fair coin is tossed </a:t>
            </a:r>
            <a:r>
              <a:rPr lang="en-US" sz="1800" i="1" dirty="0"/>
              <a:t>n</a:t>
            </a:r>
            <a:r>
              <a:rPr lang="en-US" sz="1800" dirty="0"/>
              <a:t> times. Note that </a:t>
            </a:r>
            <a:r>
              <a:rPr lang="en-US" sz="1800" i="1" dirty="0"/>
              <a:t>X</a:t>
            </a:r>
            <a:r>
              <a:rPr lang="en-US" sz="1800" dirty="0"/>
              <a:t> is the number of successes when </a:t>
            </a:r>
            <a:r>
              <a:rPr lang="en-US" sz="1800" i="1" dirty="0"/>
              <a:t>n</a:t>
            </a:r>
            <a:r>
              <a:rPr lang="en-US" sz="1800" dirty="0"/>
              <a:t> independent Bernoulli trials, each with probability of success ½ are done. Hence, (by Theorem </a:t>
            </a:r>
            <a:r>
              <a:rPr lang="en-US" sz="1800" dirty="0">
                <a:ea typeface="Cambria Math" pitchFamily="18" charset="0"/>
              </a:rPr>
              <a:t>2)</a:t>
            </a:r>
            <a:r>
              <a:rPr lang="en-US" sz="1800" dirty="0"/>
              <a:t>  </a:t>
            </a:r>
            <a:r>
              <a:rPr lang="en-US" sz="1800" i="1" dirty="0"/>
              <a:t>E</a:t>
            </a:r>
            <a:r>
              <a:rPr lang="en-US" sz="1800" dirty="0"/>
              <a:t>(</a:t>
            </a:r>
            <a:r>
              <a:rPr lang="en-US" sz="1800" i="1" dirty="0"/>
              <a:t>X</a:t>
            </a:r>
            <a:r>
              <a:rPr lang="en-US" sz="1800" dirty="0"/>
              <a:t>) = </a:t>
            </a:r>
            <a:r>
              <a:rPr lang="en-US" sz="1800" i="1" dirty="0"/>
              <a:t>n</a:t>
            </a:r>
            <a:r>
              <a:rPr lang="en-US" sz="1800" dirty="0"/>
              <a:t>/</a:t>
            </a:r>
            <a:r>
              <a:rPr lang="en-US" sz="1800" dirty="0">
                <a:ea typeface="Cambria Math" pitchFamily="18" charset="0"/>
              </a:rPr>
              <a:t>2</a:t>
            </a:r>
            <a:r>
              <a:rPr lang="en-US" sz="1800" dirty="0"/>
              <a:t> and (by Example </a:t>
            </a:r>
            <a:r>
              <a:rPr lang="en-US" sz="1800" dirty="0">
                <a:ea typeface="Cambria Math" pitchFamily="18" charset="0"/>
              </a:rPr>
              <a:t>18</a:t>
            </a:r>
            <a:r>
              <a:rPr lang="en-US" sz="1800" dirty="0"/>
              <a:t>) </a:t>
            </a:r>
            <a:r>
              <a:rPr lang="en-US" sz="1800" i="1" dirty="0"/>
              <a:t>V</a:t>
            </a:r>
            <a:r>
              <a:rPr lang="en-US" sz="1800" dirty="0"/>
              <a:t>(</a:t>
            </a:r>
            <a:r>
              <a:rPr lang="en-US" sz="1800" i="1" dirty="0"/>
              <a:t>X</a:t>
            </a:r>
            <a:r>
              <a:rPr lang="en-US" sz="1800" dirty="0"/>
              <a:t>) = </a:t>
            </a:r>
            <a:r>
              <a:rPr lang="en-US" sz="1800" i="1" dirty="0"/>
              <a:t>n</a:t>
            </a:r>
            <a:r>
              <a:rPr lang="en-US" sz="1800" dirty="0"/>
              <a:t>/4.</a:t>
            </a:r>
          </a:p>
          <a:p>
            <a:r>
              <a:rPr lang="en-US" sz="1800" dirty="0"/>
              <a:t>By </a:t>
            </a:r>
            <a:r>
              <a:rPr lang="en-US" sz="1800" dirty="0" err="1"/>
              <a:t>Chebyschev’s</a:t>
            </a:r>
            <a:r>
              <a:rPr lang="en-US" sz="1800" dirty="0"/>
              <a:t> inequality with </a:t>
            </a:r>
            <a:r>
              <a:rPr lang="en-US" sz="1800" i="1" dirty="0"/>
              <a:t>r</a:t>
            </a:r>
            <a:r>
              <a:rPr lang="en-US" sz="1800" dirty="0"/>
              <a:t> = </a:t>
            </a:r>
            <a:r>
              <a:rPr lang="en-US" sz="1800" dirty="0">
                <a:ea typeface="Cambria Math"/>
              </a:rPr>
              <a:t>√</a:t>
            </a:r>
            <a:r>
              <a:rPr lang="en-US" sz="1800" i="1" dirty="0"/>
              <a:t>n</a:t>
            </a:r>
            <a:r>
              <a:rPr lang="en-US" sz="1800" dirty="0"/>
              <a:t>,</a:t>
            </a:r>
            <a:endParaRPr lang="en-IN" sz="1800" dirty="0"/>
          </a:p>
        </p:txBody>
      </p:sp>
      <p:graphicFrame>
        <p:nvGraphicFramePr>
          <p:cNvPr id="13" name="Object 8"/>
          <p:cNvGraphicFramePr>
            <a:graphicFrameLocks noChangeAspect="1"/>
          </p:cNvGraphicFramePr>
          <p:nvPr>
            <p:extLst>
              <p:ext uri="{D42A27DB-BD31-4B8C-83A1-F6EECF244321}">
                <p14:modId xmlns:p14="http://schemas.microsoft.com/office/powerpoint/2010/main" val="2874475491"/>
              </p:ext>
            </p:extLst>
          </p:nvPr>
        </p:nvGraphicFramePr>
        <p:xfrm>
          <a:off x="696913" y="4633913"/>
          <a:ext cx="4491037" cy="546100"/>
        </p:xfrm>
        <a:graphic>
          <a:graphicData uri="http://schemas.openxmlformats.org/presentationml/2006/ole">
            <mc:AlternateContent xmlns:mc="http://schemas.openxmlformats.org/markup-compatibility/2006">
              <mc:Choice xmlns:v="urn:schemas-microsoft-com:vml" Requires="v">
                <p:oleObj spid="_x0000_s41007" name="Equation" r:id="rId6" imgW="2806560" imgH="342720" progId="Equation.DSMT4">
                  <p:embed/>
                </p:oleObj>
              </mc:Choice>
              <mc:Fallback>
                <p:oleObj name="Equation" r:id="rId6" imgW="2806560" imgH="342720" progId="Equation.DSMT4">
                  <p:embed/>
                  <p:pic>
                    <p:nvPicPr>
                      <p:cNvPr id="12" name="Object 5"/>
                      <p:cNvPicPr/>
                      <p:nvPr/>
                    </p:nvPicPr>
                    <p:blipFill>
                      <a:blip r:embed="rId7"/>
                      <a:stretch>
                        <a:fillRect/>
                      </a:stretch>
                    </p:blipFill>
                    <p:spPr>
                      <a:xfrm>
                        <a:off x="696913" y="4633913"/>
                        <a:ext cx="4491037" cy="546100"/>
                      </a:xfrm>
                      <a:prstGeom prst="rect">
                        <a:avLst/>
                      </a:prstGeom>
                    </p:spPr>
                  </p:pic>
                </p:oleObj>
              </mc:Fallback>
            </mc:AlternateContent>
          </a:graphicData>
        </a:graphic>
      </p:graphicFrame>
      <p:sp>
        <p:nvSpPr>
          <p:cNvPr id="8" name="Content Placeholder 9"/>
          <p:cNvSpPr>
            <a:spLocks noGrp="1"/>
          </p:cNvSpPr>
          <p:nvPr>
            <p:ph idx="17"/>
          </p:nvPr>
        </p:nvSpPr>
        <p:spPr>
          <a:xfrm>
            <a:off x="457200" y="5364480"/>
            <a:ext cx="8229600" cy="731520"/>
          </a:xfrm>
        </p:spPr>
        <p:txBody>
          <a:bodyPr/>
          <a:lstStyle/>
          <a:p>
            <a:r>
              <a:rPr lang="en-US" sz="1800" dirty="0"/>
              <a:t>This means that the probability that the number of tails that come up on </a:t>
            </a:r>
            <a:r>
              <a:rPr lang="en-US" sz="1800" i="1" dirty="0"/>
              <a:t>n</a:t>
            </a:r>
            <a:r>
              <a:rPr lang="en-US" sz="1800" dirty="0"/>
              <a:t> tosses deviates from the mean , </a:t>
            </a:r>
            <a:r>
              <a:rPr lang="en-US" sz="1800" i="1" dirty="0"/>
              <a:t>n</a:t>
            </a:r>
            <a:r>
              <a:rPr lang="en-US" sz="1800" dirty="0"/>
              <a:t>/</a:t>
            </a:r>
            <a:r>
              <a:rPr lang="en-US" sz="1800" dirty="0">
                <a:ea typeface="Cambria Math" pitchFamily="18" charset="0"/>
              </a:rPr>
              <a:t>2</a:t>
            </a:r>
            <a:r>
              <a:rPr lang="en-US" sz="1800" dirty="0"/>
              <a:t>, by more than </a:t>
            </a:r>
            <a:r>
              <a:rPr lang="en-US" sz="1800" dirty="0">
                <a:ea typeface="Cambria Math"/>
              </a:rPr>
              <a:t>√</a:t>
            </a:r>
            <a:r>
              <a:rPr lang="en-US" sz="1800" i="1" dirty="0"/>
              <a:t>n</a:t>
            </a:r>
            <a:r>
              <a:rPr lang="en-US" sz="1800" dirty="0"/>
              <a:t>  is no larger than ¼.</a:t>
            </a:r>
          </a:p>
        </p:txBody>
      </p:sp>
    </p:spTree>
    <p:extLst>
      <p:ext uri="{BB962C8B-B14F-4D97-AF65-F5344CB8AC3E}">
        <p14:creationId xmlns:p14="http://schemas.microsoft.com/office/powerpoint/2010/main" val="91042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r>
              <a:rPr lang="en-US" sz="1500" dirty="0"/>
              <a:t> 3</a:t>
            </a:r>
          </a:p>
        </p:txBody>
      </p:sp>
      <p:sp>
        <p:nvSpPr>
          <p:cNvPr id="3" name="Content Placeholder 2"/>
          <p:cNvSpPr>
            <a:spLocks noGrp="1"/>
          </p:cNvSpPr>
          <p:nvPr>
            <p:ph idx="1"/>
          </p:nvPr>
        </p:nvSpPr>
        <p:spPr>
          <a:xfrm>
            <a:off x="457200" y="1295400"/>
            <a:ext cx="8534400" cy="5257800"/>
          </a:xfrm>
        </p:spPr>
        <p:txBody>
          <a:bodyPr/>
          <a:lstStyle/>
          <a:p>
            <a:r>
              <a:rPr lang="en-US" sz="2400" b="1" dirty="0"/>
              <a:t>Example</a:t>
            </a:r>
            <a:r>
              <a:rPr lang="en-US" sz="2400" dirty="0"/>
              <a:t>: There are many lotteries that award prizes to people who correctly choose a set of six numbers out of the first </a:t>
            </a:r>
            <a:r>
              <a:rPr lang="en-US" sz="2400" i="1" dirty="0"/>
              <a:t>n</a:t>
            </a:r>
            <a:r>
              <a:rPr lang="en-US" sz="2400" dirty="0"/>
              <a:t> positive integers, where </a:t>
            </a:r>
            <a:r>
              <a:rPr lang="en-US" sz="2400" i="1" dirty="0"/>
              <a:t>n</a:t>
            </a:r>
            <a:r>
              <a:rPr lang="en-US" sz="2400" dirty="0"/>
              <a:t> is usually between </a:t>
            </a:r>
            <a:r>
              <a:rPr lang="en-US" sz="2400" dirty="0">
                <a:ea typeface="Cambria Math" pitchFamily="18" charset="0"/>
              </a:rPr>
              <a:t>30</a:t>
            </a:r>
            <a:r>
              <a:rPr lang="en-US" sz="2400" dirty="0"/>
              <a:t> and </a:t>
            </a:r>
            <a:r>
              <a:rPr lang="en-US" sz="2400" dirty="0">
                <a:ea typeface="Cambria Math" pitchFamily="18" charset="0"/>
              </a:rPr>
              <a:t>60</a:t>
            </a:r>
            <a:r>
              <a:rPr lang="en-US" sz="2400" dirty="0"/>
              <a:t>. What is the probability that a person picks the correct six numbers out of </a:t>
            </a:r>
            <a:r>
              <a:rPr lang="en-US" sz="2400" dirty="0">
                <a:ea typeface="Cambria Math" pitchFamily="18" charset="0"/>
              </a:rPr>
              <a:t>40</a:t>
            </a:r>
            <a:r>
              <a:rPr lang="en-US" sz="2400" dirty="0"/>
              <a:t>?</a:t>
            </a:r>
          </a:p>
          <a:p>
            <a:r>
              <a:rPr lang="en-US" sz="2400" b="1" dirty="0"/>
              <a:t>Solution</a:t>
            </a:r>
            <a:r>
              <a:rPr lang="en-US" sz="2400" dirty="0"/>
              <a:t>: The number of ways to choose six numbers out of </a:t>
            </a:r>
            <a:r>
              <a:rPr lang="en-US" sz="2400" dirty="0">
                <a:ea typeface="Cambria Math" pitchFamily="18" charset="0"/>
              </a:rPr>
              <a:t>40</a:t>
            </a:r>
            <a:r>
              <a:rPr lang="en-US" sz="2400" dirty="0"/>
              <a:t> is </a:t>
            </a:r>
          </a:p>
          <a:p>
            <a:r>
              <a:rPr lang="en-US" sz="2400" i="1" dirty="0"/>
              <a:t>	C</a:t>
            </a:r>
            <a:r>
              <a:rPr lang="en-US" sz="2400" dirty="0"/>
              <a:t>(</a:t>
            </a:r>
            <a:r>
              <a:rPr lang="en-US" sz="2400" dirty="0">
                <a:ea typeface="Cambria Math" pitchFamily="18" charset="0"/>
              </a:rPr>
              <a:t>40,6</a:t>
            </a:r>
            <a:r>
              <a:rPr lang="en-US" sz="2400" dirty="0"/>
              <a:t>) = </a:t>
            </a:r>
            <a:r>
              <a:rPr lang="en-US" sz="2400" dirty="0">
                <a:ea typeface="Cambria Math" pitchFamily="18" charset="0"/>
              </a:rPr>
              <a:t>40</a:t>
            </a:r>
            <a:r>
              <a:rPr lang="en-US" sz="2400" dirty="0"/>
              <a:t>!/(</a:t>
            </a:r>
            <a:r>
              <a:rPr lang="en-US" sz="2400" dirty="0">
                <a:ea typeface="Cambria Math" pitchFamily="18" charset="0"/>
              </a:rPr>
              <a:t>34</a:t>
            </a:r>
            <a:r>
              <a:rPr lang="en-US" sz="2400" dirty="0"/>
              <a:t>!</a:t>
            </a:r>
            <a:r>
              <a:rPr lang="en-US" sz="2400" dirty="0">
                <a:ea typeface="Cambria Math" pitchFamily="18" charset="0"/>
              </a:rPr>
              <a:t>6</a:t>
            </a:r>
            <a:r>
              <a:rPr lang="en-US" sz="2400" dirty="0"/>
              <a:t>!) = </a:t>
            </a:r>
            <a:r>
              <a:rPr lang="en-US" sz="2400" dirty="0">
                <a:ea typeface="Cambria Math" pitchFamily="18" charset="0"/>
              </a:rPr>
              <a:t>3,838,380</a:t>
            </a:r>
            <a:r>
              <a:rPr lang="en-US" sz="2400" dirty="0"/>
              <a:t>.</a:t>
            </a:r>
          </a:p>
          <a:p>
            <a:r>
              <a:rPr lang="en-US" sz="2400" dirty="0"/>
              <a:t>Hence, the probability of picking a winning combination is </a:t>
            </a:r>
            <a:r>
              <a:rPr lang="en-US" sz="2400" dirty="0">
                <a:ea typeface="Cambria Math" pitchFamily="18" charset="0"/>
              </a:rPr>
              <a:t>1</a:t>
            </a:r>
            <a:r>
              <a:rPr lang="en-US" sz="2400" dirty="0"/>
              <a:t>/</a:t>
            </a:r>
            <a:r>
              <a:rPr lang="en-US" sz="2400" dirty="0">
                <a:ea typeface="Cambria Math" pitchFamily="18" charset="0"/>
              </a:rPr>
              <a:t> 3,838,380 </a:t>
            </a:r>
            <a:r>
              <a:rPr lang="en-US" sz="2400" dirty="0">
                <a:ea typeface="Cambria Math"/>
              </a:rPr>
              <a:t>≈</a:t>
            </a:r>
            <a:r>
              <a:rPr lang="en-US" sz="2400" dirty="0">
                <a:ea typeface="Cambria Math" pitchFamily="18" charset="0"/>
              </a:rPr>
              <a:t> 0.00000026.</a:t>
            </a:r>
          </a:p>
          <a:p>
            <a:r>
              <a:rPr lang="en-US" sz="2400" i="1" dirty="0">
                <a:ea typeface="Cambria Math" pitchFamily="18" charset="0"/>
              </a:rPr>
              <a:t>Can you work out the probability of winning the lottery with the biggest prize where you live?</a:t>
            </a:r>
            <a:endParaRPr lang="en-US" sz="2400" dirty="0"/>
          </a:p>
        </p:txBody>
      </p:sp>
    </p:spTree>
    <p:extLst>
      <p:ext uri="{BB962C8B-B14F-4D97-AF65-F5344CB8AC3E}">
        <p14:creationId xmlns:p14="http://schemas.microsoft.com/office/powerpoint/2010/main" val="108000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r>
              <a:rPr lang="en-US" sz="1500" dirty="0"/>
              <a:t> 4</a:t>
            </a:r>
          </a:p>
        </p:txBody>
      </p:sp>
      <p:sp>
        <p:nvSpPr>
          <p:cNvPr id="3" name="Content Placeholder 2"/>
          <p:cNvSpPr>
            <a:spLocks noGrp="1"/>
          </p:cNvSpPr>
          <p:nvPr>
            <p:ph idx="1"/>
          </p:nvPr>
        </p:nvSpPr>
        <p:spPr>
          <a:xfrm>
            <a:off x="457200" y="1295400"/>
            <a:ext cx="8001000" cy="5257800"/>
          </a:xfrm>
        </p:spPr>
        <p:txBody>
          <a:bodyPr/>
          <a:lstStyle/>
          <a:p>
            <a:r>
              <a:rPr lang="en-US" sz="2400" b="1" dirty="0"/>
              <a:t>Example</a:t>
            </a:r>
            <a:r>
              <a:rPr lang="en-US" sz="2400" dirty="0"/>
              <a:t>: What is the probability that the numbers </a:t>
            </a:r>
            <a:r>
              <a:rPr lang="en-US" sz="2400" dirty="0">
                <a:ea typeface="Cambria Math" pitchFamily="18" charset="0"/>
              </a:rPr>
              <a:t>11, 4, 17, 39,</a:t>
            </a:r>
            <a:r>
              <a:rPr lang="en-US" sz="2400" dirty="0"/>
              <a:t> and </a:t>
            </a:r>
            <a:r>
              <a:rPr lang="en-US" sz="2400" dirty="0">
                <a:ea typeface="Cambria Math" pitchFamily="18" charset="0"/>
              </a:rPr>
              <a:t>23 </a:t>
            </a:r>
            <a:r>
              <a:rPr lang="en-US" sz="2400" dirty="0"/>
              <a:t>are drawn in that order from a bin with </a:t>
            </a:r>
            <a:r>
              <a:rPr lang="en-US" sz="2400" dirty="0">
                <a:ea typeface="Cambria Math" pitchFamily="18" charset="0"/>
              </a:rPr>
              <a:t>50</a:t>
            </a:r>
            <a:r>
              <a:rPr lang="en-US" sz="2400" dirty="0"/>
              <a:t> balls labeled with the numbers </a:t>
            </a:r>
            <a:r>
              <a:rPr lang="en-US" sz="2400" dirty="0">
                <a:ea typeface="Cambria Math" pitchFamily="18" charset="0"/>
              </a:rPr>
              <a:t>1,2, …, 50 </a:t>
            </a:r>
            <a:r>
              <a:rPr lang="en-US" sz="2400" dirty="0"/>
              <a:t>if </a:t>
            </a:r>
          </a:p>
          <a:p>
            <a:pPr marL="850392" lvl="1" indent="-457200">
              <a:buFont typeface="+mj-lt"/>
              <a:buAutoNum type="alphaLcParenR"/>
            </a:pPr>
            <a:r>
              <a:rPr lang="en-US" sz="2000" dirty="0"/>
              <a:t>The ball selected is not returned to the bin.</a:t>
            </a:r>
          </a:p>
          <a:p>
            <a:pPr marL="850392" lvl="1" indent="-457200">
              <a:buFont typeface="+mj-lt"/>
              <a:buAutoNum type="alphaLcParenR"/>
            </a:pPr>
            <a:r>
              <a:rPr lang="en-US" sz="2000" dirty="0"/>
              <a:t>The ball selected is returned to the bin before the next ball is selected.</a:t>
            </a:r>
          </a:p>
          <a:p>
            <a:r>
              <a:rPr lang="en-US" sz="2400" b="1" dirty="0"/>
              <a:t>Solution</a:t>
            </a:r>
            <a:r>
              <a:rPr lang="en-US" sz="2400" dirty="0"/>
              <a:t>: Use the product rule in each case.</a:t>
            </a:r>
          </a:p>
          <a:p>
            <a:pPr marL="880110" lvl="1" indent="-514350">
              <a:buAutoNum type="alphaLcParenR"/>
            </a:pPr>
            <a:r>
              <a:rPr lang="en-US" sz="2000" i="1" dirty="0"/>
              <a:t>Sampling without replacement</a:t>
            </a:r>
            <a:r>
              <a:rPr lang="en-US" sz="2000" dirty="0"/>
              <a:t>: The probability is </a:t>
            </a:r>
            <a:r>
              <a:rPr lang="en-US" sz="2000" dirty="0">
                <a:ea typeface="Cambria Math" pitchFamily="18" charset="0"/>
              </a:rPr>
              <a:t>1/254,251,200 </a:t>
            </a:r>
            <a:r>
              <a:rPr lang="en-US" sz="2000" dirty="0"/>
              <a:t>since there are </a:t>
            </a:r>
            <a:r>
              <a:rPr lang="en-US" sz="2000" dirty="0">
                <a:ea typeface="Cambria Math" pitchFamily="18" charset="0"/>
              </a:rPr>
              <a:t>50 </a:t>
            </a:r>
            <a:r>
              <a:rPr lang="en-US" sz="2000" dirty="0">
                <a:ea typeface="Cambria Math"/>
              </a:rPr>
              <a:t>∙</a:t>
            </a:r>
            <a:r>
              <a:rPr lang="en-US" sz="2000" dirty="0">
                <a:ea typeface="Cambria Math" pitchFamily="18" charset="0"/>
              </a:rPr>
              <a:t>49 </a:t>
            </a:r>
            <a:r>
              <a:rPr lang="en-US" sz="2000" dirty="0">
                <a:ea typeface="Cambria Math"/>
              </a:rPr>
              <a:t>∙</a:t>
            </a:r>
            <a:r>
              <a:rPr lang="en-US" sz="2000" dirty="0">
                <a:ea typeface="Cambria Math" pitchFamily="18" charset="0"/>
              </a:rPr>
              <a:t>48 </a:t>
            </a:r>
            <a:r>
              <a:rPr lang="en-US" sz="2000" dirty="0">
                <a:ea typeface="Cambria Math"/>
              </a:rPr>
              <a:t>∙</a:t>
            </a:r>
            <a:r>
              <a:rPr lang="en-US" sz="2000" dirty="0">
                <a:ea typeface="Cambria Math" pitchFamily="18" charset="0"/>
              </a:rPr>
              <a:t>47</a:t>
            </a:r>
            <a:r>
              <a:rPr lang="en-US" sz="2000" dirty="0">
                <a:ea typeface="Cambria Math"/>
              </a:rPr>
              <a:t> ∙</a:t>
            </a:r>
            <a:r>
              <a:rPr lang="en-US" sz="2000" dirty="0">
                <a:ea typeface="Cambria Math" pitchFamily="18" charset="0"/>
              </a:rPr>
              <a:t>46 </a:t>
            </a:r>
            <a:r>
              <a:rPr lang="en-US" sz="2000" dirty="0"/>
              <a:t>= </a:t>
            </a:r>
            <a:r>
              <a:rPr lang="en-US" sz="2000" dirty="0">
                <a:ea typeface="Cambria Math" pitchFamily="18" charset="0"/>
              </a:rPr>
              <a:t>254,251,200 </a:t>
            </a:r>
            <a:r>
              <a:rPr lang="en-US" sz="2000" dirty="0"/>
              <a:t>ways to choose the five balls.</a:t>
            </a:r>
          </a:p>
          <a:p>
            <a:pPr marL="880110" lvl="1" indent="-514350">
              <a:buAutoNum type="alphaLcParenR"/>
            </a:pPr>
            <a:r>
              <a:rPr lang="en-US" sz="2000" i="1" dirty="0"/>
              <a:t>Sampling with replacement</a:t>
            </a:r>
            <a:r>
              <a:rPr lang="en-US" sz="2000" dirty="0"/>
              <a:t>: The probability is </a:t>
            </a:r>
            <a:r>
              <a:rPr lang="en-US" sz="2000" dirty="0">
                <a:ea typeface="Cambria Math" pitchFamily="18" charset="0"/>
              </a:rPr>
              <a:t>1</a:t>
            </a:r>
            <a:r>
              <a:rPr lang="en-US" sz="2000" dirty="0"/>
              <a:t>/</a:t>
            </a:r>
            <a:r>
              <a:rPr lang="en-US" sz="2000" dirty="0">
                <a:ea typeface="Cambria Math" pitchFamily="18" charset="0"/>
              </a:rPr>
              <a:t>50</a:t>
            </a:r>
            <a:r>
              <a:rPr lang="en-US" sz="2000" baseline="30000" dirty="0">
                <a:ea typeface="Cambria Math" pitchFamily="18" charset="0"/>
              </a:rPr>
              <a:t>5</a:t>
            </a:r>
            <a:r>
              <a:rPr lang="en-US" sz="2000" dirty="0"/>
              <a:t> = </a:t>
            </a:r>
            <a:r>
              <a:rPr lang="en-US" sz="2000" dirty="0">
                <a:ea typeface="Cambria Math" pitchFamily="18" charset="0"/>
              </a:rPr>
              <a:t>1/312,500,000 </a:t>
            </a:r>
            <a:r>
              <a:rPr lang="en-US" sz="2000" dirty="0"/>
              <a:t>since </a:t>
            </a:r>
            <a:r>
              <a:rPr lang="en-US" sz="2000" dirty="0">
                <a:ea typeface="Cambria Math" pitchFamily="18" charset="0"/>
              </a:rPr>
              <a:t>50</a:t>
            </a:r>
            <a:r>
              <a:rPr lang="en-US" sz="2000" baseline="30000" dirty="0">
                <a:ea typeface="Cambria Math" pitchFamily="18" charset="0"/>
              </a:rPr>
              <a:t>5</a:t>
            </a:r>
            <a:r>
              <a:rPr lang="en-US" sz="2000" dirty="0">
                <a:ea typeface="Cambria Math" pitchFamily="18" charset="0"/>
              </a:rPr>
              <a:t> </a:t>
            </a:r>
            <a:r>
              <a:rPr lang="en-US" sz="2000" dirty="0"/>
              <a:t>= </a:t>
            </a:r>
            <a:r>
              <a:rPr lang="en-US" sz="2000" dirty="0">
                <a:ea typeface="Cambria Math" pitchFamily="18" charset="0"/>
              </a:rPr>
              <a:t>312,500,000.</a:t>
            </a:r>
            <a:endParaRPr lang="en-US" sz="2000" dirty="0"/>
          </a:p>
        </p:txBody>
      </p:sp>
    </p:spTree>
    <p:extLst>
      <p:ext uri="{BB962C8B-B14F-4D97-AF65-F5344CB8AC3E}">
        <p14:creationId xmlns:p14="http://schemas.microsoft.com/office/powerpoint/2010/main" val="2200875445"/>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4447</TotalTime>
  <Words>6367</Words>
  <Application>Microsoft Office PowerPoint</Application>
  <PresentationFormat>On-screen Show (4:3)</PresentationFormat>
  <Paragraphs>402</Paragraphs>
  <Slides>74</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74</vt:i4>
      </vt:variant>
    </vt:vector>
  </HeadingPairs>
  <TitlesOfParts>
    <vt:vector size="92" baseType="lpstr">
      <vt:lpstr>Arial</vt:lpstr>
      <vt:lpstr>ArumSans Bold</vt:lpstr>
      <vt:lpstr>ArumSans Regular</vt:lpstr>
      <vt:lpstr>Calibri</vt:lpstr>
      <vt:lpstr>Cambria</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Discrete Probability</vt:lpstr>
      <vt:lpstr>Chapter Summary</vt:lpstr>
      <vt:lpstr>An Introduction to Discrete Probability</vt:lpstr>
      <vt:lpstr>Section Summary 1 </vt:lpstr>
      <vt:lpstr>Probability of an Event 1</vt:lpstr>
      <vt:lpstr>Applying Laplace’s Definition 1</vt:lpstr>
      <vt:lpstr>Applying Laplace’s Definition 2</vt:lpstr>
      <vt:lpstr>Applying Laplace’s Definition 3</vt:lpstr>
      <vt:lpstr>Applying Laplace’s Definition 4</vt:lpstr>
      <vt:lpstr>The Probability of Complements and Unions of Events 1</vt:lpstr>
      <vt:lpstr>The Probability of Complements and Unions of Events 2</vt:lpstr>
      <vt:lpstr>The Probability of Complements and Unions of Events 3</vt:lpstr>
      <vt:lpstr>The Probability of Complements and Unions of Events 4</vt:lpstr>
      <vt:lpstr>Monty Hall Puzzle</vt:lpstr>
      <vt:lpstr> Probability Theory</vt:lpstr>
      <vt:lpstr>Section Summary 2</vt:lpstr>
      <vt:lpstr>Assigning Probabilities 1</vt:lpstr>
      <vt:lpstr>Assigning Probabilities 2</vt:lpstr>
      <vt:lpstr>Uniform Distribution</vt:lpstr>
      <vt:lpstr>Probability of an Event 2</vt:lpstr>
      <vt:lpstr>Example</vt:lpstr>
      <vt:lpstr>Probabilities of Complements and Unions  of Events</vt:lpstr>
      <vt:lpstr>Combinations of Events</vt:lpstr>
      <vt:lpstr>Conditional Probability 1</vt:lpstr>
      <vt:lpstr>Conditional Probability 2</vt:lpstr>
      <vt:lpstr>Independence 1</vt:lpstr>
      <vt:lpstr>Independence 2</vt:lpstr>
      <vt:lpstr>Pairwise and Mutual Independence</vt:lpstr>
      <vt:lpstr>Bernoulli Trials 1 </vt:lpstr>
      <vt:lpstr>Bernoulli Trials 2 </vt:lpstr>
      <vt:lpstr>Probability of k Successes in n Independent Bernoulli Trials.</vt:lpstr>
      <vt:lpstr>Random Variables 1</vt:lpstr>
      <vt:lpstr>Random Variables 2</vt:lpstr>
      <vt:lpstr>The Famous Birthday Problem</vt:lpstr>
      <vt:lpstr>Monte Carlo Algorithms</vt:lpstr>
      <vt:lpstr>Probabilistic Primality Testing</vt:lpstr>
      <vt:lpstr>Bayes’ Theorem </vt:lpstr>
      <vt:lpstr>Section Summary 3</vt:lpstr>
      <vt:lpstr>Motivation for Bayes’ Theorem</vt:lpstr>
      <vt:lpstr>Bayes’ Theorem</vt:lpstr>
      <vt:lpstr>Derivation of Bayes’ Theorem 1</vt:lpstr>
      <vt:lpstr>Derivation of Bayes’ Theorem 2</vt:lpstr>
      <vt:lpstr>Derivation of Bayes’ Theorem</vt:lpstr>
      <vt:lpstr>Applying Bayes’ Theorem 1</vt:lpstr>
      <vt:lpstr>Applying Bayes’ Theorem 2</vt:lpstr>
      <vt:lpstr>Applying Bayes’ Theorem 3</vt:lpstr>
      <vt:lpstr>Generalized Bayes’ Theorem</vt:lpstr>
      <vt:lpstr>Bayesian Spam Filters 1</vt:lpstr>
      <vt:lpstr>Bayesian Spam Filters 2</vt:lpstr>
      <vt:lpstr>Bayesian Spam Filters 3</vt:lpstr>
      <vt:lpstr>Bayesian Spam Filters using Multiple Words 1</vt:lpstr>
      <vt:lpstr>Bayesian Spam Filters using Multiple Words 2</vt:lpstr>
      <vt:lpstr>Bayesian Spam Filters using Multiple Words 3</vt:lpstr>
      <vt:lpstr>Expected Value and Variance</vt:lpstr>
      <vt:lpstr>Section Summary 4</vt:lpstr>
      <vt:lpstr>Expected Value 1</vt:lpstr>
      <vt:lpstr>Expected Value 2</vt:lpstr>
      <vt:lpstr>Expected Value 3</vt:lpstr>
      <vt:lpstr>Expected Value 4</vt:lpstr>
      <vt:lpstr>Linearity of Expectations 1</vt:lpstr>
      <vt:lpstr>Linearity of Expectations 2</vt:lpstr>
      <vt:lpstr>Linearity of Expectations 3</vt:lpstr>
      <vt:lpstr>Average-Case Computational Complexity</vt:lpstr>
      <vt:lpstr>Average-Case Complexity of Linear Search 1</vt:lpstr>
      <vt:lpstr>Average-Case Complexity of Linear Search 2</vt:lpstr>
      <vt:lpstr>Average-Case Complexity of Insertion Sort 1</vt:lpstr>
      <vt:lpstr>Average-Case Complexity of Insertion Sort 2</vt:lpstr>
      <vt:lpstr>Average-Case Complexity of Insertion Sort 3</vt:lpstr>
      <vt:lpstr>The Geometric Distribution</vt:lpstr>
      <vt:lpstr>Independent Random Variables</vt:lpstr>
      <vt:lpstr>Variance 1</vt:lpstr>
      <vt:lpstr>Variance 2</vt:lpstr>
      <vt:lpstr>Variance 3</vt:lpstr>
      <vt:lpstr>Chebyshev’s Inequality</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666</cp:revision>
  <dcterms:created xsi:type="dcterms:W3CDTF">2017-12-05T17:18:18Z</dcterms:created>
  <dcterms:modified xsi:type="dcterms:W3CDTF">2018-08-13T18:13:10Z</dcterms:modified>
</cp:coreProperties>
</file>