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8.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84"/>
  </p:notesMasterIdLst>
  <p:handoutMasterIdLst>
    <p:handoutMasterId r:id="rId85"/>
  </p:handoutMasterIdLst>
  <p:sldIdLst>
    <p:sldId id="273" r:id="rId10"/>
    <p:sldId id="276" r:id="rId11"/>
    <p:sldId id="414" r:id="rId12"/>
    <p:sldId id="415" r:id="rId13"/>
    <p:sldId id="416" r:id="rId14"/>
    <p:sldId id="420" r:id="rId15"/>
    <p:sldId id="417" r:id="rId16"/>
    <p:sldId id="421" r:id="rId17"/>
    <p:sldId id="478" r:id="rId18"/>
    <p:sldId id="479" r:id="rId19"/>
    <p:sldId id="422" r:id="rId20"/>
    <p:sldId id="418" r:id="rId21"/>
    <p:sldId id="423" r:id="rId22"/>
    <p:sldId id="424" r:id="rId23"/>
    <p:sldId id="425" r:id="rId24"/>
    <p:sldId id="480" r:id="rId25"/>
    <p:sldId id="426" r:id="rId26"/>
    <p:sldId id="427" r:id="rId27"/>
    <p:sldId id="428" r:id="rId28"/>
    <p:sldId id="429" r:id="rId29"/>
    <p:sldId id="430" r:id="rId30"/>
    <p:sldId id="431" r:id="rId31"/>
    <p:sldId id="432" r:id="rId32"/>
    <p:sldId id="434" r:id="rId33"/>
    <p:sldId id="435" r:id="rId34"/>
    <p:sldId id="481" r:id="rId35"/>
    <p:sldId id="482" r:id="rId36"/>
    <p:sldId id="483" r:id="rId37"/>
    <p:sldId id="484" r:id="rId38"/>
    <p:sldId id="485" r:id="rId39"/>
    <p:sldId id="486" r:id="rId40"/>
    <p:sldId id="487" r:id="rId41"/>
    <p:sldId id="436" r:id="rId42"/>
    <p:sldId id="437" r:id="rId43"/>
    <p:sldId id="438" r:id="rId44"/>
    <p:sldId id="439" r:id="rId45"/>
    <p:sldId id="440" r:id="rId46"/>
    <p:sldId id="441" r:id="rId47"/>
    <p:sldId id="442" r:id="rId48"/>
    <p:sldId id="443" r:id="rId49"/>
    <p:sldId id="444" r:id="rId50"/>
    <p:sldId id="445" r:id="rId51"/>
    <p:sldId id="446" r:id="rId52"/>
    <p:sldId id="488" r:id="rId53"/>
    <p:sldId id="451" r:id="rId54"/>
    <p:sldId id="448" r:id="rId55"/>
    <p:sldId id="449" r:id="rId56"/>
    <p:sldId id="450" r:id="rId57"/>
    <p:sldId id="489" r:id="rId58"/>
    <p:sldId id="452" r:id="rId59"/>
    <p:sldId id="464" r:id="rId60"/>
    <p:sldId id="490" r:id="rId61"/>
    <p:sldId id="491" r:id="rId62"/>
    <p:sldId id="465" r:id="rId63"/>
    <p:sldId id="466" r:id="rId64"/>
    <p:sldId id="492" r:id="rId65"/>
    <p:sldId id="467" r:id="rId66"/>
    <p:sldId id="468" r:id="rId67"/>
    <p:sldId id="493" r:id="rId68"/>
    <p:sldId id="494" r:id="rId69"/>
    <p:sldId id="495" r:id="rId70"/>
    <p:sldId id="469" r:id="rId71"/>
    <p:sldId id="496" r:id="rId72"/>
    <p:sldId id="471" r:id="rId73"/>
    <p:sldId id="472" r:id="rId74"/>
    <p:sldId id="497" r:id="rId75"/>
    <p:sldId id="473" r:id="rId76"/>
    <p:sldId id="498" r:id="rId77"/>
    <p:sldId id="499" r:id="rId78"/>
    <p:sldId id="501" r:id="rId79"/>
    <p:sldId id="502" r:id="rId80"/>
    <p:sldId id="503" r:id="rId81"/>
    <p:sldId id="504" r:id="rId82"/>
    <p:sldId id="505"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3FF"/>
    <a:srgbClr val="00B0F0"/>
    <a:srgbClr val="04617B"/>
    <a:srgbClr val="B60000"/>
    <a:srgbClr val="505050"/>
    <a:srgbClr val="1A587B"/>
    <a:srgbClr val="00518B"/>
    <a:srgbClr val="214E91"/>
    <a:srgbClr val="085367"/>
    <a:srgbClr val="6A6A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48" autoAdjust="0"/>
    <p:restoredTop sz="95681" autoAdjust="0"/>
  </p:normalViewPr>
  <p:slideViewPr>
    <p:cSldViewPr>
      <p:cViewPr varScale="1">
        <p:scale>
          <a:sx n="52" d="100"/>
          <a:sy n="52" d="100"/>
        </p:scale>
        <p:origin x="180" y="90"/>
      </p:cViewPr>
      <p:guideLst>
        <p:guide orient="horz" pos="3408"/>
        <p:guide orient="horz" pos="3600"/>
        <p:guide orient="horz" pos="912"/>
        <p:guide orient="horz" pos="3360"/>
        <p:guide pos="5616"/>
        <p:guide pos="4320"/>
      </p:guideLst>
    </p:cSldViewPr>
  </p:slideViewPr>
  <p:outlineViewPr>
    <p:cViewPr>
      <p:scale>
        <a:sx n="33" d="100"/>
        <a:sy n="33" d="100"/>
      </p:scale>
      <p:origin x="0" y="1455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slide" Target="slides/slide54.xml"/><Relationship Id="rId68" Type="http://schemas.openxmlformats.org/officeDocument/2006/relationships/slide" Target="slides/slide59.xml"/><Relationship Id="rId76"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62.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74" Type="http://schemas.openxmlformats.org/officeDocument/2006/relationships/slide" Target="slides/slide65.xml"/><Relationship Id="rId79" Type="http://schemas.openxmlformats.org/officeDocument/2006/relationships/slide" Target="slides/slide70.xml"/><Relationship Id="rId87"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2.xml"/><Relationship Id="rId82" Type="http://schemas.openxmlformats.org/officeDocument/2006/relationships/slide" Target="slides/slide73.xml"/><Relationship Id="rId90" Type="http://schemas.microsoft.com/office/2015/10/relationships/revisionInfo" Target="revisionInfo.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slide" Target="slides/slide68.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slide" Target="slides/slide71.xml"/><Relationship Id="rId85"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slide" Target="slides/slide74.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slide" Target="slides/slide72.xml"/><Relationship Id="rId86"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4"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4" Type="http://schemas.openxmlformats.org/officeDocument/2006/relationships/image" Target="../media/image5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4" Type="http://schemas.openxmlformats.org/officeDocument/2006/relationships/image" Target="../media/image5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8/13/2018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8/13/2018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70476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lvl1pPr>
            <a:lvl2pPr>
              <a:defRPr sz="800"/>
            </a:lvl2pPr>
            <a:lvl3pPr>
              <a:defRPr sz="800"/>
            </a:lvl3pPr>
            <a:lvl4pPr>
              <a:defRPr sz="800"/>
            </a:lvl4pPr>
            <a:lvl5pPr>
              <a:defRPr sz="800"/>
            </a:lvl5pPr>
          </a:lstStyle>
          <a:p>
            <a:pPr lvl="0"/>
            <a:r>
              <a:rPr lang="en-US" dirty="0"/>
              <a:t>Add “Access the text alternative for slide images.”</a:t>
            </a:r>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028062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588451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17932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06324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94716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83108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51072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381643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457200" y="1143000"/>
            <a:ext cx="8229600" cy="1470025"/>
          </a:xfrm>
          <a:prstGeom prst="rect">
            <a:avLst/>
          </a:prstGeom>
        </p:spPr>
        <p:txBody>
          <a:bodyPr/>
          <a:lstStyle>
            <a:lvl1pPr>
              <a:defRPr sz="4800" b="1">
                <a:solidFill>
                  <a:srgbClr val="04617B"/>
                </a:solidFill>
                <a:latin typeface="+mj-lt"/>
              </a:defRPr>
            </a:lvl1pPr>
          </a:lstStyle>
          <a:p>
            <a:r>
              <a:rPr lang="en-US" dirty="0"/>
              <a:t>Click to edit Master title style</a:t>
            </a:r>
          </a:p>
        </p:txBody>
      </p:sp>
      <p:sp>
        <p:nvSpPr>
          <p:cNvPr id="3" name="Subtitle 2"/>
          <p:cNvSpPr>
            <a:spLocks noGrp="1"/>
          </p:cNvSpPr>
          <p:nvPr>
            <p:ph type="subTitle" idx="1"/>
          </p:nvPr>
        </p:nvSpPr>
        <p:spPr>
          <a:xfrm>
            <a:off x="457200" y="3048000"/>
            <a:ext cx="8229600" cy="1143000"/>
          </a:xfrm>
          <a:prstGeom prst="rect">
            <a:avLst/>
          </a:prstGeo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ntent Placeholder 5"/>
          <p:cNvSpPr>
            <a:spLocks noGrp="1"/>
          </p:cNvSpPr>
          <p:nvPr>
            <p:ph sz="quarter" idx="12" hasCustomPrompt="1"/>
          </p:nvPr>
        </p:nvSpPr>
        <p:spPr>
          <a:xfrm>
            <a:off x="1752600" y="5029200"/>
            <a:ext cx="5486400" cy="548640"/>
          </a:xfrm>
          <a:prstGeom prst="rect">
            <a:avLst/>
          </a:prstGeom>
        </p:spPr>
        <p:txBody>
          <a:bodyPr/>
          <a:lstStyle>
            <a:lvl1pPr algn="ctr">
              <a:defRPr sz="2800">
                <a:solidFill>
                  <a:srgbClr val="505050"/>
                </a:solidFill>
              </a:defRPr>
            </a:lvl1pPr>
          </a:lstStyle>
          <a:p>
            <a:pPr lvl="0"/>
            <a:r>
              <a:rPr lang="en-US" dirty="0"/>
              <a:t>Click to edit Master text styles</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rgbClr val="6A6A6A"/>
                </a:solidFill>
              </a:defRPr>
            </a:lvl1pPr>
          </a:lstStyle>
          <a:p>
            <a:pPr lvl="0"/>
            <a:r>
              <a:rPr lang="en-US" dirty="0"/>
              <a:t>Click to edit Master text styles</a:t>
            </a:r>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6.xml"/><Relationship Id="rId2" Type="http://schemas.openxmlformats.org/officeDocument/2006/relationships/slideLayout" Target="../slideLayouts/slideLayout55.xml"/><Relationship Id="rId1" Type="http://schemas.openxmlformats.org/officeDocument/2006/relationships/slideLayout" Target="../slideLayouts/slideLayout54.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9.xml"/><Relationship Id="rId2" Type="http://schemas.openxmlformats.org/officeDocument/2006/relationships/slideLayout" Target="../slideLayouts/slideLayout58.xml"/><Relationship Id="rId1" Type="http://schemas.openxmlformats.org/officeDocument/2006/relationships/slideLayout" Target="../slideLayouts/slideLayout57.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2019 McGraw-Hill Education</a:t>
            </a: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69" r:id="rId5"/>
    <p:sldLayoutId id="2147483970" r:id="rId6"/>
    <p:sldLayoutId id="2147483953" r:id="rId7"/>
    <p:sldLayoutId id="2147483954" r:id="rId8"/>
    <p:sldLayoutId id="2147483955" r:id="rId9"/>
    <p:sldLayoutId id="2147483956" r:id="rId10"/>
    <p:sldLayoutId id="2147483957" r:id="rId11"/>
    <p:sldLayoutId id="2147483958" r:id="rId12"/>
    <p:sldLayoutId id="214748395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9.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6.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slide" Target="slide72.xml"/><Relationship Id="rId2" Type="http://schemas.openxmlformats.org/officeDocument/2006/relationships/image" Target="../media/image10.jpe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8.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4.bin"/><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7.wmf"/><Relationship Id="rId2" Type="http://schemas.openxmlformats.org/officeDocument/2006/relationships/slideLayout" Target="../slideLayouts/slideLayout29.xml"/><Relationship Id="rId1" Type="http://schemas.openxmlformats.org/officeDocument/2006/relationships/vmlDrawing" Target="../drawings/vmlDrawing4.vml"/><Relationship Id="rId6" Type="http://schemas.openxmlformats.org/officeDocument/2006/relationships/image" Target="../media/image14.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8.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8.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11.bin"/><Relationship Id="rId4" Type="http://schemas.openxmlformats.org/officeDocument/2006/relationships/image" Target="../media/image18.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7.xml"/><Relationship Id="rId1" Type="http://schemas.openxmlformats.org/officeDocument/2006/relationships/vmlDrawing" Target="../drawings/vmlDrawing6.vml"/><Relationship Id="rId6" Type="http://schemas.openxmlformats.org/officeDocument/2006/relationships/image" Target="../media/image22.wmf"/><Relationship Id="rId5" Type="http://schemas.openxmlformats.org/officeDocument/2006/relationships/oleObject" Target="../embeddings/oleObject14.bin"/><Relationship Id="rId4" Type="http://schemas.openxmlformats.org/officeDocument/2006/relationships/image" Target="../media/image21.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5.xml"/><Relationship Id="rId1" Type="http://schemas.openxmlformats.org/officeDocument/2006/relationships/vmlDrawing" Target="../drawings/vmlDrawing7.vml"/><Relationship Id="rId6" Type="http://schemas.openxmlformats.org/officeDocument/2006/relationships/image" Target="../media/image24.wmf"/><Relationship Id="rId5" Type="http://schemas.openxmlformats.org/officeDocument/2006/relationships/oleObject" Target="../embeddings/oleObject16.bin"/><Relationship Id="rId4" Type="http://schemas.openxmlformats.org/officeDocument/2006/relationships/image" Target="../media/image23.wmf"/></Relationships>
</file>

<file path=ppt/slides/_rels/slide24.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8.xml"/><Relationship Id="rId1" Type="http://schemas.openxmlformats.org/officeDocument/2006/relationships/vmlDrawing" Target="../drawings/vmlDrawing8.vml"/><Relationship Id="rId6" Type="http://schemas.openxmlformats.org/officeDocument/2006/relationships/image" Target="../media/image26.wmf"/><Relationship Id="rId5" Type="http://schemas.openxmlformats.org/officeDocument/2006/relationships/oleObject" Target="../embeddings/oleObject18.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20.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7.xml"/><Relationship Id="rId1" Type="http://schemas.openxmlformats.org/officeDocument/2006/relationships/vmlDrawing" Target="../drawings/vmlDrawing9.vml"/><Relationship Id="rId4" Type="http://schemas.openxmlformats.org/officeDocument/2006/relationships/image" Target="../media/image29.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8.xml"/><Relationship Id="rId1" Type="http://schemas.openxmlformats.org/officeDocument/2006/relationships/vmlDrawing" Target="../drawings/vmlDrawing10.vml"/><Relationship Id="rId4" Type="http://schemas.openxmlformats.org/officeDocument/2006/relationships/image" Target="../media/image30.wmf"/></Relationships>
</file>

<file path=ppt/slides/_rels/slide28.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8.xml"/><Relationship Id="rId1" Type="http://schemas.openxmlformats.org/officeDocument/2006/relationships/vmlDrawing" Target="../drawings/vmlDrawing11.vml"/><Relationship Id="rId6" Type="http://schemas.openxmlformats.org/officeDocument/2006/relationships/image" Target="../media/image32.wmf"/><Relationship Id="rId5" Type="http://schemas.openxmlformats.org/officeDocument/2006/relationships/oleObject" Target="../embeddings/oleObject24.bin"/><Relationship Id="rId4" Type="http://schemas.openxmlformats.org/officeDocument/2006/relationships/image" Target="../media/image31.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7.xml"/><Relationship Id="rId1" Type="http://schemas.openxmlformats.org/officeDocument/2006/relationships/vmlDrawing" Target="../drawings/vmlDrawing12.vml"/><Relationship Id="rId6" Type="http://schemas.openxmlformats.org/officeDocument/2006/relationships/image" Target="../media/image35.wmf"/><Relationship Id="rId5" Type="http://schemas.openxmlformats.org/officeDocument/2006/relationships/oleObject" Target="../embeddings/oleObject27.bin"/><Relationship Id="rId4" Type="http://schemas.openxmlformats.org/officeDocument/2006/relationships/image" Target="../media/image3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6.xml"/><Relationship Id="rId1" Type="http://schemas.openxmlformats.org/officeDocument/2006/relationships/vmlDrawing" Target="../drawings/vmlDrawing13.vml"/><Relationship Id="rId6" Type="http://schemas.openxmlformats.org/officeDocument/2006/relationships/image" Target="../media/image37.wmf"/><Relationship Id="rId5" Type="http://schemas.openxmlformats.org/officeDocument/2006/relationships/oleObject" Target="../embeddings/oleObject29.bin"/><Relationship Id="rId4" Type="http://schemas.openxmlformats.org/officeDocument/2006/relationships/image" Target="../media/image36.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6.xml"/><Relationship Id="rId1" Type="http://schemas.openxmlformats.org/officeDocument/2006/relationships/vmlDrawing" Target="../drawings/vmlDrawing14.vml"/><Relationship Id="rId6" Type="http://schemas.openxmlformats.org/officeDocument/2006/relationships/image" Target="../media/image39.wmf"/><Relationship Id="rId5" Type="http://schemas.openxmlformats.org/officeDocument/2006/relationships/oleObject" Target="../embeddings/oleObject31.bin"/><Relationship Id="rId4" Type="http://schemas.openxmlformats.org/officeDocument/2006/relationships/image" Target="../media/image38.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6.xml"/><Relationship Id="rId1" Type="http://schemas.openxmlformats.org/officeDocument/2006/relationships/vmlDrawing" Target="../drawings/vmlDrawing15.vml"/><Relationship Id="rId4" Type="http://schemas.openxmlformats.org/officeDocument/2006/relationships/image" Target="../media/image40.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6.xml"/><Relationship Id="rId1" Type="http://schemas.openxmlformats.org/officeDocument/2006/relationships/vmlDrawing" Target="../drawings/vmlDrawing16.vml"/><Relationship Id="rId4" Type="http://schemas.openxmlformats.org/officeDocument/2006/relationships/image" Target="../media/image41.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5.xml"/><Relationship Id="rId1" Type="http://schemas.openxmlformats.org/officeDocument/2006/relationships/vmlDrawing" Target="../drawings/vmlDrawing17.vml"/><Relationship Id="rId4" Type="http://schemas.openxmlformats.org/officeDocument/2006/relationships/image" Target="../media/image42.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6.xml"/><Relationship Id="rId1" Type="http://schemas.openxmlformats.org/officeDocument/2006/relationships/vmlDrawing" Target="../drawings/vmlDrawing18.vml"/><Relationship Id="rId4" Type="http://schemas.openxmlformats.org/officeDocument/2006/relationships/image" Target="../media/image4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27.xml"/><Relationship Id="rId1" Type="http://schemas.openxmlformats.org/officeDocument/2006/relationships/vmlDrawing" Target="../drawings/vmlDrawing19.vml"/><Relationship Id="rId6" Type="http://schemas.openxmlformats.org/officeDocument/2006/relationships/image" Target="../media/image45.wmf"/><Relationship Id="rId5" Type="http://schemas.openxmlformats.org/officeDocument/2006/relationships/oleObject" Target="../embeddings/oleObject37.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39.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6.xml"/><Relationship Id="rId1" Type="http://schemas.openxmlformats.org/officeDocument/2006/relationships/vmlDrawing" Target="../drawings/vmlDrawing20.vml"/><Relationship Id="rId6" Type="http://schemas.openxmlformats.org/officeDocument/2006/relationships/image" Target="../media/image49.wmf"/><Relationship Id="rId5" Type="http://schemas.openxmlformats.org/officeDocument/2006/relationships/oleObject" Target="../embeddings/oleObject41.bin"/><Relationship Id="rId4" Type="http://schemas.openxmlformats.org/officeDocument/2006/relationships/image" Target="../media/image48.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28.xml"/><Relationship Id="rId1" Type="http://schemas.openxmlformats.org/officeDocument/2006/relationships/vmlDrawing" Target="../drawings/vmlDrawing21.vml"/><Relationship Id="rId6" Type="http://schemas.openxmlformats.org/officeDocument/2006/relationships/image" Target="../media/image51.wmf"/><Relationship Id="rId5" Type="http://schemas.openxmlformats.org/officeDocument/2006/relationships/oleObject" Target="../embeddings/oleObject43.bin"/><Relationship Id="rId10" Type="http://schemas.openxmlformats.org/officeDocument/2006/relationships/image" Target="../media/image53.wmf"/><Relationship Id="rId4" Type="http://schemas.openxmlformats.org/officeDocument/2006/relationships/image" Target="../media/image50.wmf"/><Relationship Id="rId9" Type="http://schemas.openxmlformats.org/officeDocument/2006/relationships/oleObject" Target="../embeddings/oleObject45.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5.xml"/><Relationship Id="rId1" Type="http://schemas.openxmlformats.org/officeDocument/2006/relationships/vmlDrawing" Target="../drawings/vmlDrawing22.vml"/><Relationship Id="rId4" Type="http://schemas.openxmlformats.org/officeDocument/2006/relationships/image" Target="../media/image54.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28.xml"/><Relationship Id="rId1" Type="http://schemas.openxmlformats.org/officeDocument/2006/relationships/vmlDrawing" Target="../drawings/vmlDrawing23.vml"/><Relationship Id="rId6" Type="http://schemas.openxmlformats.org/officeDocument/2006/relationships/image" Target="../media/image57.wmf"/><Relationship Id="rId5" Type="http://schemas.openxmlformats.org/officeDocument/2006/relationships/oleObject" Target="../embeddings/oleObject48.bin"/><Relationship Id="rId10" Type="http://schemas.openxmlformats.org/officeDocument/2006/relationships/image" Target="../media/image59.wmf"/><Relationship Id="rId4" Type="http://schemas.openxmlformats.org/officeDocument/2006/relationships/image" Target="../media/image56.wmf"/><Relationship Id="rId9" Type="http://schemas.openxmlformats.org/officeDocument/2006/relationships/oleObject" Target="../embeddings/oleObject50.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6.xml"/><Relationship Id="rId1" Type="http://schemas.openxmlformats.org/officeDocument/2006/relationships/vmlDrawing" Target="../drawings/vmlDrawing24.vml"/><Relationship Id="rId4" Type="http://schemas.openxmlformats.org/officeDocument/2006/relationships/image" Target="../media/image60.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7.xml"/><Relationship Id="rId1" Type="http://schemas.openxmlformats.org/officeDocument/2006/relationships/vmlDrawing" Target="../drawings/vmlDrawing25.vml"/><Relationship Id="rId6" Type="http://schemas.openxmlformats.org/officeDocument/2006/relationships/slide" Target="slide73.xml"/><Relationship Id="rId5" Type="http://schemas.openxmlformats.org/officeDocument/2006/relationships/image" Target="../media/image62.jpg"/><Relationship Id="rId4" Type="http://schemas.openxmlformats.org/officeDocument/2006/relationships/image" Target="../media/image61.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5.xml"/><Relationship Id="rId1" Type="http://schemas.openxmlformats.org/officeDocument/2006/relationships/vmlDrawing" Target="../drawings/vmlDrawing26.vml"/><Relationship Id="rId6" Type="http://schemas.openxmlformats.org/officeDocument/2006/relationships/slide" Target="slide74.xml"/><Relationship Id="rId5" Type="http://schemas.openxmlformats.org/officeDocument/2006/relationships/image" Target="../media/image64.jpg"/><Relationship Id="rId4" Type="http://schemas.openxmlformats.org/officeDocument/2006/relationships/image" Target="../media/image63.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2" Type="http://schemas.openxmlformats.org/officeDocument/2006/relationships/image" Target="../media/image65.jp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5.xml"/><Relationship Id="rId1" Type="http://schemas.openxmlformats.org/officeDocument/2006/relationships/vmlDrawing" Target="../drawings/vmlDrawing27.vml"/><Relationship Id="rId4" Type="http://schemas.openxmlformats.org/officeDocument/2006/relationships/image" Target="../media/image66.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8.xml"/><Relationship Id="rId1" Type="http://schemas.openxmlformats.org/officeDocument/2006/relationships/vmlDrawing" Target="../drawings/vmlDrawing28.vml"/><Relationship Id="rId6" Type="http://schemas.openxmlformats.org/officeDocument/2006/relationships/image" Target="../media/image68.wmf"/><Relationship Id="rId5" Type="http://schemas.openxmlformats.org/officeDocument/2006/relationships/oleObject" Target="../embeddings/oleObject56.bin"/><Relationship Id="rId4" Type="http://schemas.openxmlformats.org/officeDocument/2006/relationships/image" Target="../media/image67.wmf"/></Relationships>
</file>

<file path=ppt/slides/_rels/slide62.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27.xml"/><Relationship Id="rId1" Type="http://schemas.openxmlformats.org/officeDocument/2006/relationships/vmlDrawing" Target="../drawings/vmlDrawing29.vml"/><Relationship Id="rId6" Type="http://schemas.openxmlformats.org/officeDocument/2006/relationships/image" Target="../media/image70.wmf"/><Relationship Id="rId5" Type="http://schemas.openxmlformats.org/officeDocument/2006/relationships/oleObject" Target="../embeddings/oleObject58.bin"/><Relationship Id="rId4" Type="http://schemas.openxmlformats.org/officeDocument/2006/relationships/image" Target="../media/image69.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6.xml"/><Relationship Id="rId1" Type="http://schemas.openxmlformats.org/officeDocument/2006/relationships/vmlDrawing" Target="../drawings/vmlDrawing30.vml"/><Relationship Id="rId4" Type="http://schemas.openxmlformats.org/officeDocument/2006/relationships/image" Target="../media/image72.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6.xml"/><Relationship Id="rId1" Type="http://schemas.openxmlformats.org/officeDocument/2006/relationships/vmlDrawing" Target="../drawings/vmlDrawing31.vml"/><Relationship Id="rId4" Type="http://schemas.openxmlformats.org/officeDocument/2006/relationships/image" Target="../media/image73.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7.xml"/><Relationship Id="rId1" Type="http://schemas.openxmlformats.org/officeDocument/2006/relationships/vmlDrawing" Target="../drawings/vmlDrawing32.vml"/><Relationship Id="rId4" Type="http://schemas.openxmlformats.org/officeDocument/2006/relationships/image" Target="../media/image74.wmf"/></Relationships>
</file>

<file path=ppt/slides/_rels/slide7.xml.rels><?xml version="1.0" encoding="UTF-8" standalone="yes"?>
<Relationships xmlns="http://schemas.openxmlformats.org/package/2006/relationships"><Relationship Id="rId3" Type="http://schemas.openxmlformats.org/officeDocument/2006/relationships/slide" Target="slide71.xml"/><Relationship Id="rId2" Type="http://schemas.openxmlformats.org/officeDocument/2006/relationships/image" Target="../media/image5.jpeg"/><Relationship Id="rId1" Type="http://schemas.openxmlformats.org/officeDocument/2006/relationships/slideLayout" Target="../slideLayouts/slideLayout2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2" Type="http://schemas.openxmlformats.org/officeDocument/2006/relationships/slide" Target="slide56.xml"/><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2" Type="http://schemas.openxmlformats.org/officeDocument/2006/relationships/slide" Target="slide5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lstStyle/>
          <a:p>
            <a:r>
              <a:rPr lang="en-US" dirty="0"/>
              <a:t>Advanced Counting Techniques </a:t>
            </a:r>
          </a:p>
        </p:txBody>
      </p:sp>
      <p:sp>
        <p:nvSpPr>
          <p:cNvPr id="6" name="Subtitle 2"/>
          <p:cNvSpPr>
            <a:spLocks noGrp="1"/>
          </p:cNvSpPr>
          <p:nvPr>
            <p:ph type="subTitle" idx="1"/>
          </p:nvPr>
        </p:nvSpPr>
        <p:spPr/>
        <p:txBody>
          <a:bodyPr/>
          <a:lstStyle/>
          <a:p>
            <a:r>
              <a:rPr lang="en-US" dirty="0"/>
              <a:t>Chapter</a:t>
            </a:r>
            <a:r>
              <a:rPr lang="fr-FR" dirty="0"/>
              <a:t> 8</a:t>
            </a:r>
          </a:p>
        </p:txBody>
      </p:sp>
      <p:sp>
        <p:nvSpPr>
          <p:cNvPr id="9" name="Content Placeholder 3"/>
          <p:cNvSpPr>
            <a:spLocks noGrp="1"/>
          </p:cNvSpPr>
          <p:nvPr>
            <p:ph sz="quarter" idx="12"/>
          </p:nvPr>
        </p:nvSpPr>
        <p:spPr/>
        <p:txBody>
          <a:bodyPr/>
          <a:lstStyle/>
          <a:p>
            <a:r>
              <a:rPr lang="en-US" dirty="0"/>
              <a:t>With Question/Answer Animations</a:t>
            </a:r>
          </a:p>
        </p:txBody>
      </p:sp>
      <p:sp>
        <p:nvSpPr>
          <p:cNvPr id="8" name="Content Placeholder 4"/>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Tower of Hanoi</a:t>
            </a:r>
            <a:r>
              <a:rPr lang="en-US" sz="1500" dirty="0"/>
              <a:t> 2</a:t>
            </a:r>
          </a:p>
        </p:txBody>
      </p:sp>
      <p:pic>
        <p:nvPicPr>
          <p:cNvPr id="20482" name="Picture 2" descr="Three pegs. All disks are on the first peg in order of size, with the largest on the botto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7668" y="1447800"/>
            <a:ext cx="5648665" cy="283464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3"/>
          <p:cNvSpPr>
            <a:spLocks noGrp="1"/>
          </p:cNvSpPr>
          <p:nvPr>
            <p:ph idx="13"/>
          </p:nvPr>
        </p:nvSpPr>
        <p:spPr>
          <a:xfrm>
            <a:off x="457200" y="4648200"/>
            <a:ext cx="8321040" cy="1219200"/>
          </a:xfrm>
        </p:spPr>
        <p:txBody>
          <a:bodyPr/>
          <a:lstStyle/>
          <a:p>
            <a:r>
              <a:rPr lang="en-US" b="1" dirty="0"/>
              <a:t>The Initial Position in the Tower of Hanoi Puzzle</a:t>
            </a:r>
          </a:p>
        </p:txBody>
      </p:sp>
    </p:spTree>
    <p:extLst>
      <p:ext uri="{BB962C8B-B14F-4D97-AF65-F5344CB8AC3E}">
        <p14:creationId xmlns:p14="http://schemas.microsoft.com/office/powerpoint/2010/main" val="1967857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Tower of Hanoi</a:t>
            </a:r>
            <a:r>
              <a:rPr lang="en-US" sz="1500" dirty="0"/>
              <a:t> 3</a:t>
            </a:r>
          </a:p>
        </p:txBody>
      </p:sp>
      <p:sp>
        <p:nvSpPr>
          <p:cNvPr id="5" name="Content Placeholder 2"/>
          <p:cNvSpPr>
            <a:spLocks noGrp="1"/>
          </p:cNvSpPr>
          <p:nvPr>
            <p:ph idx="1"/>
          </p:nvPr>
        </p:nvSpPr>
        <p:spPr>
          <a:xfrm>
            <a:off x="457200" y="1295400"/>
            <a:ext cx="8305800" cy="1524000"/>
          </a:xfrm>
        </p:spPr>
        <p:txBody>
          <a:bodyPr/>
          <a:lstStyle/>
          <a:p>
            <a:r>
              <a:rPr lang="en-US" sz="2200" b="1" dirty="0"/>
              <a:t> Solution</a:t>
            </a:r>
            <a:r>
              <a:rPr lang="en-US" sz="2200" dirty="0"/>
              <a:t>: Let {</a:t>
            </a:r>
            <a:r>
              <a:rPr lang="en-US" sz="2200" i="1" dirty="0" err="1"/>
              <a:t>H</a:t>
            </a:r>
            <a:r>
              <a:rPr lang="en-US" sz="2200" i="1" baseline="-25000" dirty="0" err="1"/>
              <a:t>n</a:t>
            </a:r>
            <a:r>
              <a:rPr lang="en-US" sz="2200" dirty="0"/>
              <a:t>} denote the number of moves needed to solve the Tower of Hanoi Puzzle with </a:t>
            </a:r>
            <a:r>
              <a:rPr lang="en-US" sz="2200" i="1" dirty="0"/>
              <a:t>n</a:t>
            </a:r>
            <a:r>
              <a:rPr lang="en-US" sz="2200" dirty="0"/>
              <a:t> disks. Set up a recurrence   relation for the sequence {</a:t>
            </a:r>
            <a:r>
              <a:rPr lang="en-US" sz="2200" i="1" dirty="0" err="1"/>
              <a:t>H</a:t>
            </a:r>
            <a:r>
              <a:rPr lang="en-US" sz="2200" i="1" baseline="-25000" dirty="0" err="1"/>
              <a:t>n</a:t>
            </a:r>
            <a:r>
              <a:rPr lang="en-US" sz="2200" dirty="0"/>
              <a:t>}. Begin with </a:t>
            </a:r>
            <a:r>
              <a:rPr lang="en-US" sz="2200" i="1" dirty="0"/>
              <a:t>n</a:t>
            </a:r>
            <a:r>
              <a:rPr lang="en-US" sz="2200" dirty="0"/>
              <a:t> disks on peg </a:t>
            </a:r>
            <a:r>
              <a:rPr lang="en-US" sz="2200" dirty="0">
                <a:ea typeface="Cambria Math" pitchFamily="18" charset="0"/>
              </a:rPr>
              <a:t>1</a:t>
            </a:r>
            <a:r>
              <a:rPr lang="en-US" sz="2200" dirty="0"/>
              <a:t>. We can transfer the top </a:t>
            </a:r>
            <a:r>
              <a:rPr lang="en-US" sz="2200" i="1" dirty="0"/>
              <a:t>n</a:t>
            </a:r>
            <a:r>
              <a:rPr lang="en-US" sz="2200" dirty="0"/>
              <a:t> </a:t>
            </a:r>
            <a:r>
              <a:rPr lang="en-US" sz="2200" dirty="0">
                <a:ea typeface="Cambria Math"/>
              </a:rPr>
              <a:t>−</a:t>
            </a:r>
            <a:r>
              <a:rPr lang="en-US" sz="2200" dirty="0">
                <a:ea typeface="Cambria Math" pitchFamily="18" charset="0"/>
              </a:rPr>
              <a:t>1</a:t>
            </a:r>
            <a:r>
              <a:rPr lang="en-US" sz="2200" dirty="0"/>
              <a:t> disks, following the rules of the puzzle, to peg </a:t>
            </a:r>
            <a:r>
              <a:rPr lang="en-US" sz="2200" dirty="0">
                <a:ea typeface="Cambria Math" pitchFamily="18" charset="0"/>
              </a:rPr>
              <a:t>3</a:t>
            </a:r>
            <a:r>
              <a:rPr lang="en-US" sz="2200" dirty="0"/>
              <a:t> using H</a:t>
            </a:r>
            <a:r>
              <a:rPr lang="en-US" sz="2200" i="1" baseline="-25000" dirty="0"/>
              <a:t>n</a:t>
            </a:r>
            <a:r>
              <a:rPr lang="en-US" sz="2200" baseline="-25000" dirty="0">
                <a:ea typeface="Cambria Math"/>
              </a:rPr>
              <a:t>−</a:t>
            </a:r>
            <a:r>
              <a:rPr lang="en-US" sz="2200" baseline="-25000" dirty="0">
                <a:ea typeface="Cambria Math" pitchFamily="18" charset="0"/>
              </a:rPr>
              <a:t>1</a:t>
            </a:r>
            <a:r>
              <a:rPr lang="en-US" sz="2200" baseline="-25000" dirty="0"/>
              <a:t> </a:t>
            </a:r>
            <a:r>
              <a:rPr lang="en-US" sz="2200" dirty="0"/>
              <a:t>moves. </a:t>
            </a:r>
          </a:p>
        </p:txBody>
      </p:sp>
      <p:pic>
        <p:nvPicPr>
          <p:cNvPr id="21506" name="Picture 3" descr="Three pegs. The largest disk is on the first peg. The other disks are placed on the third peg in order of size, with the largest on the bottom.&#10;"/>
          <p:cNvPicPr>
            <a:picLocks noGrp="1" noChangeAspect="1" noChangeArrowheads="1"/>
          </p:cNvPicPr>
          <p:nvPr>
            <p:ph idx="13"/>
          </p:nvPr>
        </p:nvPicPr>
        <p:blipFill>
          <a:blip r:embed="rId3">
            <a:extLst>
              <a:ext uri="{28A0092B-C50C-407E-A947-70E740481C1C}">
                <a14:useLocalDpi xmlns:a14="http://schemas.microsoft.com/office/drawing/2010/main" val="0"/>
              </a:ext>
            </a:extLst>
          </a:blip>
          <a:stretch>
            <a:fillRect/>
          </a:stretch>
        </p:blipFill>
        <p:spPr bwMode="auto">
          <a:xfrm>
            <a:off x="3176558" y="2818306"/>
            <a:ext cx="2908861" cy="129649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4"/>
          <p:cNvSpPr>
            <a:spLocks noGrp="1"/>
          </p:cNvSpPr>
          <p:nvPr>
            <p:ph idx="14"/>
          </p:nvPr>
        </p:nvSpPr>
        <p:spPr>
          <a:xfrm>
            <a:off x="457200" y="4114800"/>
            <a:ext cx="8229600" cy="1143000"/>
          </a:xfrm>
        </p:spPr>
        <p:txBody>
          <a:bodyPr/>
          <a:lstStyle/>
          <a:p>
            <a:pPr>
              <a:spcBef>
                <a:spcPts val="0"/>
              </a:spcBef>
            </a:pPr>
            <a:r>
              <a:rPr lang="en-US" sz="2200" dirty="0"/>
              <a:t>First, we use </a:t>
            </a:r>
            <a:r>
              <a:rPr lang="en-US" sz="2200" dirty="0">
                <a:ea typeface="Cambria Math" pitchFamily="18" charset="0"/>
              </a:rPr>
              <a:t>1</a:t>
            </a:r>
            <a:r>
              <a:rPr lang="en-US" sz="2200" dirty="0"/>
              <a:t> move to transfer the largest disk to the second peg. Then we  transfer the  </a:t>
            </a:r>
            <a:r>
              <a:rPr lang="en-US" sz="2200" i="1" dirty="0"/>
              <a:t>n</a:t>
            </a:r>
            <a:r>
              <a:rPr lang="en-US" sz="2200" dirty="0"/>
              <a:t> </a:t>
            </a:r>
            <a:r>
              <a:rPr lang="en-US" sz="2200" dirty="0">
                <a:ea typeface="Cambria Math"/>
              </a:rPr>
              <a:t>−</a:t>
            </a:r>
            <a:r>
              <a:rPr lang="en-US" sz="2200" dirty="0">
                <a:ea typeface="Cambria Math" pitchFamily="18" charset="0"/>
              </a:rPr>
              <a:t>1</a:t>
            </a:r>
            <a:r>
              <a:rPr lang="en-US" sz="2200" dirty="0"/>
              <a:t> disks from peg</a:t>
            </a:r>
            <a:r>
              <a:rPr lang="en-US" sz="2200" dirty="0">
                <a:ea typeface="Cambria Math" pitchFamily="18" charset="0"/>
              </a:rPr>
              <a:t> 3 </a:t>
            </a:r>
            <a:r>
              <a:rPr lang="en-US" sz="2200" dirty="0"/>
              <a:t>to peg </a:t>
            </a:r>
            <a:r>
              <a:rPr lang="en-US" sz="2200" dirty="0">
                <a:ea typeface="Cambria Math" pitchFamily="18" charset="0"/>
              </a:rPr>
              <a:t>2</a:t>
            </a:r>
            <a:r>
              <a:rPr lang="en-US" sz="2200" dirty="0"/>
              <a:t> using H</a:t>
            </a:r>
            <a:r>
              <a:rPr lang="en-US" sz="2200" i="1" baseline="-25000" dirty="0"/>
              <a:t>n</a:t>
            </a:r>
            <a:r>
              <a:rPr lang="en-US" sz="2200" baseline="-25000" dirty="0">
                <a:ea typeface="Cambria Math"/>
              </a:rPr>
              <a:t>−</a:t>
            </a:r>
            <a:r>
              <a:rPr lang="en-US" sz="2200" baseline="-25000" dirty="0">
                <a:ea typeface="Cambria Math" pitchFamily="18" charset="0"/>
              </a:rPr>
              <a:t>1</a:t>
            </a:r>
            <a:r>
              <a:rPr lang="en-US" sz="2200" baseline="-25000" dirty="0"/>
              <a:t>  </a:t>
            </a:r>
            <a:r>
              <a:rPr lang="en-US" sz="2200" dirty="0"/>
              <a:t>additional moves. This can not be done in fewer steps. Hence,</a:t>
            </a:r>
          </a:p>
        </p:txBody>
      </p:sp>
      <p:graphicFrame>
        <p:nvGraphicFramePr>
          <p:cNvPr id="4" name="Object 5"/>
          <p:cNvGraphicFramePr>
            <a:graphicFrameLocks noChangeAspect="1"/>
          </p:cNvGraphicFramePr>
          <p:nvPr>
            <p:extLst>
              <p:ext uri="{D42A27DB-BD31-4B8C-83A1-F6EECF244321}">
                <p14:modId xmlns:p14="http://schemas.microsoft.com/office/powerpoint/2010/main" val="2368440895"/>
              </p:ext>
            </p:extLst>
          </p:nvPr>
        </p:nvGraphicFramePr>
        <p:xfrm>
          <a:off x="3711882" y="5302144"/>
          <a:ext cx="1720236" cy="412856"/>
        </p:xfrm>
        <a:graphic>
          <a:graphicData uri="http://schemas.openxmlformats.org/presentationml/2006/ole">
            <mc:AlternateContent xmlns:mc="http://schemas.openxmlformats.org/markup-compatibility/2006">
              <mc:Choice xmlns:v="urn:schemas-microsoft-com:vml" Requires="v">
                <p:oleObj spid="_x0000_s25708" name="Equation" r:id="rId4" imgW="952200" imgH="228600" progId="Equation.DSMT4">
                  <p:embed/>
                </p:oleObj>
              </mc:Choice>
              <mc:Fallback>
                <p:oleObj name="Equation" r:id="rId4" imgW="952200" imgH="228600" progId="Equation.DSMT4">
                  <p:embed/>
                  <p:pic>
                    <p:nvPicPr>
                      <p:cNvPr id="0" name=""/>
                      <p:cNvPicPr/>
                      <p:nvPr/>
                    </p:nvPicPr>
                    <p:blipFill>
                      <a:blip r:embed="rId5"/>
                      <a:stretch>
                        <a:fillRect/>
                      </a:stretch>
                    </p:blipFill>
                    <p:spPr>
                      <a:xfrm>
                        <a:off x="3711882" y="5302144"/>
                        <a:ext cx="1720236" cy="412856"/>
                      </a:xfrm>
                      <a:prstGeom prst="rect">
                        <a:avLst/>
                      </a:prstGeom>
                    </p:spPr>
                  </p:pic>
                </p:oleObj>
              </mc:Fallback>
            </mc:AlternateContent>
          </a:graphicData>
        </a:graphic>
      </p:graphicFrame>
      <p:sp>
        <p:nvSpPr>
          <p:cNvPr id="8" name="Content Placeholder 6"/>
          <p:cNvSpPr>
            <a:spLocks noGrp="1"/>
          </p:cNvSpPr>
          <p:nvPr>
            <p:ph idx="15"/>
          </p:nvPr>
        </p:nvSpPr>
        <p:spPr>
          <a:xfrm>
            <a:off x="457200" y="5672328"/>
            <a:ext cx="8229600" cy="804672"/>
          </a:xfrm>
        </p:spPr>
        <p:txBody>
          <a:bodyPr/>
          <a:lstStyle/>
          <a:p>
            <a:pPr>
              <a:spcBef>
                <a:spcPts val="0"/>
              </a:spcBef>
            </a:pPr>
            <a:r>
              <a:rPr lang="en-US" sz="2400" dirty="0"/>
              <a:t> The initial condition is H</a:t>
            </a:r>
            <a:r>
              <a:rPr lang="en-US" sz="2400" baseline="-25000" dirty="0">
                <a:ea typeface="Cambria Math" pitchFamily="18" charset="0"/>
              </a:rPr>
              <a:t>1</a:t>
            </a:r>
            <a:r>
              <a:rPr lang="en-US" sz="2400" dirty="0"/>
              <a:t>= </a:t>
            </a:r>
            <a:r>
              <a:rPr lang="en-US" sz="2400" dirty="0">
                <a:ea typeface="Cambria Math" pitchFamily="18" charset="0"/>
              </a:rPr>
              <a:t>1 since a single disk can be transferred from peg 1 to peg 2 in one move.</a:t>
            </a:r>
            <a:endParaRPr lang="en-US" sz="2400" dirty="0"/>
          </a:p>
        </p:txBody>
      </p:sp>
    </p:spTree>
    <p:extLst>
      <p:ext uri="{BB962C8B-B14F-4D97-AF65-F5344CB8AC3E}">
        <p14:creationId xmlns:p14="http://schemas.microsoft.com/office/powerpoint/2010/main" val="224340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Tower of Hanoi</a:t>
            </a:r>
            <a:r>
              <a:rPr lang="en-US" sz="1500" dirty="0"/>
              <a:t> 4</a:t>
            </a:r>
          </a:p>
        </p:txBody>
      </p:sp>
      <p:sp>
        <p:nvSpPr>
          <p:cNvPr id="3" name="Content Placeholder 2"/>
          <p:cNvSpPr>
            <a:spLocks noGrp="1"/>
          </p:cNvSpPr>
          <p:nvPr>
            <p:ph idx="1"/>
          </p:nvPr>
        </p:nvSpPr>
        <p:spPr>
          <a:xfrm>
            <a:off x="457200" y="1295400"/>
            <a:ext cx="8229600" cy="733876"/>
          </a:xfrm>
        </p:spPr>
        <p:txBody>
          <a:bodyPr/>
          <a:lstStyle/>
          <a:p>
            <a:pPr>
              <a:spcBef>
                <a:spcPts val="300"/>
              </a:spcBef>
            </a:pPr>
            <a:r>
              <a:rPr lang="en-US" sz="2000" dirty="0"/>
              <a:t>We can use an iterative approach to solve this recurrence relation by repeatedly expressing </a:t>
            </a:r>
            <a:r>
              <a:rPr lang="en-US" sz="2000" i="1" dirty="0" err="1"/>
              <a:t>H</a:t>
            </a:r>
            <a:r>
              <a:rPr lang="en-US" sz="2000" i="1" baseline="-25000" dirty="0" err="1"/>
              <a:t>n</a:t>
            </a:r>
            <a:r>
              <a:rPr lang="en-US" sz="2000" dirty="0"/>
              <a:t> in terms of the previous terms of the sequence.</a:t>
            </a:r>
          </a:p>
        </p:txBody>
      </p:sp>
      <p:graphicFrame>
        <p:nvGraphicFramePr>
          <p:cNvPr id="7" name="Object 3"/>
          <p:cNvGraphicFramePr>
            <a:graphicFrameLocks noChangeAspect="1"/>
          </p:cNvGraphicFramePr>
          <p:nvPr>
            <p:extLst>
              <p:ext uri="{D42A27DB-BD31-4B8C-83A1-F6EECF244321}">
                <p14:modId xmlns:p14="http://schemas.microsoft.com/office/powerpoint/2010/main" val="996579157"/>
              </p:ext>
            </p:extLst>
          </p:nvPr>
        </p:nvGraphicFramePr>
        <p:xfrm>
          <a:off x="1244600" y="2061216"/>
          <a:ext cx="5918200" cy="1901184"/>
        </p:xfrm>
        <a:graphic>
          <a:graphicData uri="http://schemas.openxmlformats.org/presentationml/2006/ole">
            <mc:AlternateContent xmlns:mc="http://schemas.openxmlformats.org/markup-compatibility/2006">
              <mc:Choice xmlns:v="urn:schemas-microsoft-com:vml" Requires="v">
                <p:oleObj spid="_x0000_s26731" name="Equation" r:id="rId3" imgW="4902120" imgH="1574640" progId="Equation.DSMT4">
                  <p:embed/>
                </p:oleObj>
              </mc:Choice>
              <mc:Fallback>
                <p:oleObj name="Equation" r:id="rId3" imgW="4902120" imgH="1574640" progId="Equation.DSMT4">
                  <p:embed/>
                  <p:pic>
                    <p:nvPicPr>
                      <p:cNvPr id="0" name=""/>
                      <p:cNvPicPr/>
                      <p:nvPr/>
                    </p:nvPicPr>
                    <p:blipFill>
                      <a:blip r:embed="rId4"/>
                      <a:stretch>
                        <a:fillRect/>
                      </a:stretch>
                    </p:blipFill>
                    <p:spPr>
                      <a:xfrm>
                        <a:off x="1244600" y="2061216"/>
                        <a:ext cx="5918200" cy="1901184"/>
                      </a:xfrm>
                      <a:prstGeom prst="rect">
                        <a:avLst/>
                      </a:prstGeom>
                    </p:spPr>
                  </p:pic>
                </p:oleObj>
              </mc:Fallback>
            </mc:AlternateContent>
          </a:graphicData>
        </a:graphic>
      </p:graphicFrame>
      <p:sp>
        <p:nvSpPr>
          <p:cNvPr id="4" name="Content Placeholder 4"/>
          <p:cNvSpPr>
            <a:spLocks noGrp="1"/>
          </p:cNvSpPr>
          <p:nvPr>
            <p:ph idx="13"/>
          </p:nvPr>
        </p:nvSpPr>
        <p:spPr>
          <a:xfrm>
            <a:off x="457200" y="4038600"/>
            <a:ext cx="8534400" cy="2514600"/>
          </a:xfrm>
        </p:spPr>
        <p:txBody>
          <a:bodyPr/>
          <a:lstStyle/>
          <a:p>
            <a:pPr lvl="1">
              <a:spcBef>
                <a:spcPts val="0"/>
              </a:spcBef>
              <a:spcAft>
                <a:spcPts val="0"/>
              </a:spcAft>
            </a:pPr>
            <a:r>
              <a:rPr lang="en-US" sz="1800" dirty="0"/>
              <a:t>There was a myth created with the puzzle. Monks  in a tower in Hanoi are transferring 64 gold disks from one peg to another following the rules of the puzzle.  They move one disk each day. When the puzzle is finished, the world will end. </a:t>
            </a:r>
          </a:p>
          <a:p>
            <a:pPr lvl="1">
              <a:spcBef>
                <a:spcPts val="0"/>
              </a:spcBef>
              <a:spcAft>
                <a:spcPts val="0"/>
              </a:spcAft>
            </a:pPr>
            <a:r>
              <a:rPr lang="en-US" sz="1800" dirty="0"/>
              <a:t>Using this formula for the </a:t>
            </a:r>
            <a:r>
              <a:rPr lang="en-US" sz="1800" dirty="0">
                <a:ea typeface="Cambria Math" pitchFamily="18" charset="0"/>
              </a:rPr>
              <a:t>64</a:t>
            </a:r>
            <a:r>
              <a:rPr lang="en-US" sz="1800" dirty="0"/>
              <a:t> gold disks of the myth, </a:t>
            </a:r>
            <a:br>
              <a:rPr lang="en-US" sz="1800" dirty="0"/>
            </a:br>
            <a:r>
              <a:rPr lang="en-US" sz="1800" dirty="0"/>
              <a:t>	</a:t>
            </a:r>
            <a:r>
              <a:rPr lang="en-US" sz="1800" dirty="0">
                <a:ea typeface="Cambria Math" pitchFamily="18" charset="0"/>
              </a:rPr>
              <a:t>2</a:t>
            </a:r>
            <a:r>
              <a:rPr lang="en-US" sz="1800" baseline="30000" dirty="0">
                <a:ea typeface="Cambria Math" pitchFamily="18" charset="0"/>
              </a:rPr>
              <a:t>64</a:t>
            </a:r>
            <a:r>
              <a:rPr lang="en-US" sz="1800" dirty="0">
                <a:ea typeface="Cambria Math" pitchFamily="18" charset="0"/>
              </a:rPr>
              <a:t>  </a:t>
            </a:r>
            <a:r>
              <a:rPr lang="en-US" sz="1800" dirty="0">
                <a:ea typeface="Cambria Math"/>
              </a:rPr>
              <a:t>−</a:t>
            </a:r>
            <a:r>
              <a:rPr lang="en-US" sz="1800" dirty="0">
                <a:ea typeface="Cambria Math" pitchFamily="18" charset="0"/>
              </a:rPr>
              <a:t>1</a:t>
            </a:r>
            <a:r>
              <a:rPr lang="en-US" sz="1800" dirty="0"/>
              <a:t> = </a:t>
            </a:r>
            <a:r>
              <a:rPr lang="en-US" sz="1800" dirty="0">
                <a:ea typeface="Cambria Math" pitchFamily="18" charset="0"/>
              </a:rPr>
              <a:t>18,446, 744,073, 709,551,615</a:t>
            </a:r>
            <a:br>
              <a:rPr lang="en-US" sz="1800" dirty="0">
                <a:ea typeface="Cambria Math" pitchFamily="18" charset="0"/>
              </a:rPr>
            </a:br>
            <a:r>
              <a:rPr lang="en-US" sz="1800" dirty="0"/>
              <a:t>days are needed to solve the puzzle, which is more than 500 billion years.</a:t>
            </a:r>
          </a:p>
          <a:p>
            <a:pPr lvl="1">
              <a:spcBef>
                <a:spcPts val="0"/>
              </a:spcBef>
              <a:spcAft>
                <a:spcPts val="0"/>
              </a:spcAft>
            </a:pPr>
            <a:r>
              <a:rPr lang="en-US" sz="1800" dirty="0" err="1"/>
              <a:t>Reve’s</a:t>
            </a:r>
            <a:r>
              <a:rPr lang="en-US" sz="1800" dirty="0"/>
              <a:t> puzzle (proposed in </a:t>
            </a:r>
            <a:r>
              <a:rPr lang="en-US" sz="1800" dirty="0">
                <a:ea typeface="Cambria Math" pitchFamily="18" charset="0"/>
              </a:rPr>
              <a:t>1907</a:t>
            </a:r>
            <a:r>
              <a:rPr lang="en-US" sz="1800" dirty="0"/>
              <a:t> by Henry </a:t>
            </a:r>
            <a:r>
              <a:rPr lang="en-US" sz="1800" dirty="0" err="1"/>
              <a:t>Dudeney</a:t>
            </a:r>
            <a:r>
              <a:rPr lang="en-US" sz="1800" dirty="0"/>
              <a:t>) is similar but has </a:t>
            </a:r>
            <a:r>
              <a:rPr lang="en-US" sz="1800" dirty="0">
                <a:ea typeface="Cambria Math" pitchFamily="18" charset="0"/>
              </a:rPr>
              <a:t>4 </a:t>
            </a:r>
            <a:r>
              <a:rPr lang="en-US" sz="1800" dirty="0"/>
              <a:t>pegs. There is a well-known unsettled conjecture for the minimum number of moves needed to solve this puzzle.  (</a:t>
            </a:r>
            <a:r>
              <a:rPr lang="en-US" sz="1800" i="1" dirty="0"/>
              <a:t>see Exercises </a:t>
            </a:r>
            <a:r>
              <a:rPr lang="en-US" sz="1800" dirty="0">
                <a:ea typeface="Cambria Math" pitchFamily="18" charset="0"/>
              </a:rPr>
              <a:t>38-45</a:t>
            </a:r>
            <a:r>
              <a:rPr lang="en-US" sz="1800" dirty="0"/>
              <a:t>)</a:t>
            </a:r>
            <a:endParaRPr lang="en-US" sz="1800" dirty="0">
              <a:ea typeface="Cambria Math" pitchFamily="18" charset="0"/>
            </a:endParaRPr>
          </a:p>
        </p:txBody>
      </p:sp>
    </p:spTree>
    <p:extLst>
      <p:ext uri="{BB962C8B-B14F-4D97-AF65-F5344CB8AC3E}">
        <p14:creationId xmlns:p14="http://schemas.microsoft.com/office/powerpoint/2010/main" val="1051392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Bit Strings</a:t>
            </a:r>
            <a:r>
              <a:rPr lang="en-US" sz="1500" dirty="0"/>
              <a:t> 1</a:t>
            </a:r>
          </a:p>
        </p:txBody>
      </p:sp>
      <p:sp>
        <p:nvSpPr>
          <p:cNvPr id="5" name="Content Placeholder 2"/>
          <p:cNvSpPr>
            <a:spLocks noGrp="1"/>
          </p:cNvSpPr>
          <p:nvPr>
            <p:ph idx="1"/>
          </p:nvPr>
        </p:nvSpPr>
        <p:spPr>
          <a:xfrm>
            <a:off x="457200" y="1295400"/>
            <a:ext cx="8458200" cy="5303520"/>
          </a:xfrm>
        </p:spPr>
        <p:txBody>
          <a:bodyPr/>
          <a:lstStyle/>
          <a:p>
            <a:pPr>
              <a:spcBef>
                <a:spcPts val="0"/>
              </a:spcBef>
              <a:spcAft>
                <a:spcPts val="400"/>
              </a:spcAft>
            </a:pPr>
            <a:r>
              <a:rPr lang="en-US" sz="2000" b="1" dirty="0"/>
              <a:t>Example </a:t>
            </a:r>
            <a:r>
              <a:rPr lang="en-US" sz="2000" b="1" dirty="0">
                <a:ea typeface="Cambria Math" pitchFamily="18" charset="0"/>
              </a:rPr>
              <a:t>3</a:t>
            </a:r>
            <a:r>
              <a:rPr lang="en-US" sz="2000" dirty="0"/>
              <a:t>: Find a recurrence relation and give initial conditions for the number of bit strings of length </a:t>
            </a:r>
            <a:r>
              <a:rPr lang="en-US" sz="2000" i="1" dirty="0"/>
              <a:t>n</a:t>
            </a:r>
            <a:r>
              <a:rPr lang="en-US" sz="2000" dirty="0"/>
              <a:t> without two consecutive </a:t>
            </a:r>
            <a:r>
              <a:rPr lang="en-US" sz="2000" dirty="0">
                <a:ea typeface="Cambria Math" pitchFamily="18" charset="0"/>
              </a:rPr>
              <a:t>0</a:t>
            </a:r>
            <a:r>
              <a:rPr lang="en-US" sz="2000" dirty="0"/>
              <a:t>s. How many such bit strings are there of length five?</a:t>
            </a:r>
          </a:p>
          <a:p>
            <a:pPr>
              <a:spcBef>
                <a:spcPts val="0"/>
              </a:spcBef>
              <a:spcAft>
                <a:spcPts val="400"/>
              </a:spcAft>
            </a:pPr>
            <a:r>
              <a:rPr lang="en-US" sz="2000" b="1" dirty="0"/>
              <a:t>Solution</a:t>
            </a:r>
            <a:r>
              <a:rPr lang="en-US" sz="2000" dirty="0"/>
              <a:t>: Let </a:t>
            </a:r>
            <a:r>
              <a:rPr lang="en-US" sz="2000" i="1" dirty="0"/>
              <a:t>a</a:t>
            </a:r>
            <a:r>
              <a:rPr lang="en-US" sz="2000" i="1" baseline="-25000" dirty="0"/>
              <a:t>n </a:t>
            </a:r>
            <a:r>
              <a:rPr lang="en-US" sz="2000" dirty="0"/>
              <a:t> denote the number of bit strings of length  </a:t>
            </a:r>
            <a:r>
              <a:rPr lang="en-US" sz="2000" i="1" dirty="0"/>
              <a:t>n</a:t>
            </a:r>
            <a:r>
              <a:rPr lang="en-US" sz="2000" dirty="0"/>
              <a:t> without two consecutive </a:t>
            </a:r>
            <a:r>
              <a:rPr lang="en-US" sz="2000" dirty="0">
                <a:ea typeface="Cambria Math" pitchFamily="18" charset="0"/>
              </a:rPr>
              <a:t>0</a:t>
            </a:r>
            <a:r>
              <a:rPr lang="en-US" sz="2000" dirty="0"/>
              <a:t>s.  To obtain a recurrence relation for {</a:t>
            </a:r>
            <a:r>
              <a:rPr lang="en-US" sz="2000" i="1" dirty="0"/>
              <a:t>a</a:t>
            </a:r>
            <a:r>
              <a:rPr lang="en-US" sz="2000" i="1" baseline="-25000" dirty="0"/>
              <a:t>n </a:t>
            </a:r>
            <a:r>
              <a:rPr lang="en-US" sz="2000" dirty="0"/>
              <a:t>} note that the number of bit strings of length </a:t>
            </a:r>
            <a:r>
              <a:rPr lang="en-US" sz="2000" i="1" dirty="0"/>
              <a:t>n</a:t>
            </a:r>
            <a:r>
              <a:rPr lang="en-US" sz="2000" dirty="0"/>
              <a:t> that do not have two consecutive </a:t>
            </a:r>
            <a:r>
              <a:rPr lang="en-US" sz="2000" dirty="0">
                <a:ea typeface="Cambria Math" pitchFamily="18" charset="0"/>
              </a:rPr>
              <a:t>0</a:t>
            </a:r>
            <a:r>
              <a:rPr lang="en-US" sz="2000" dirty="0"/>
              <a:t>s is the number of bit strings ending with a </a:t>
            </a:r>
            <a:r>
              <a:rPr lang="en-US" sz="2000" dirty="0">
                <a:ea typeface="Cambria Math" pitchFamily="18" charset="0"/>
              </a:rPr>
              <a:t>0</a:t>
            </a:r>
            <a:r>
              <a:rPr lang="en-US" sz="2000" dirty="0"/>
              <a:t> plus the number of such bit strings ending with a </a:t>
            </a:r>
            <a:r>
              <a:rPr lang="en-US" sz="2000" dirty="0">
                <a:ea typeface="Cambria Math" pitchFamily="18" charset="0"/>
              </a:rPr>
              <a:t>1</a:t>
            </a:r>
            <a:r>
              <a:rPr lang="en-US" sz="2000" dirty="0"/>
              <a:t>. </a:t>
            </a:r>
          </a:p>
          <a:p>
            <a:pPr>
              <a:spcBef>
                <a:spcPts val="0"/>
              </a:spcBef>
              <a:spcAft>
                <a:spcPts val="400"/>
              </a:spcAft>
            </a:pPr>
            <a:r>
              <a:rPr lang="en-US" sz="2000" dirty="0"/>
              <a:t>Now assume that </a:t>
            </a:r>
            <a:r>
              <a:rPr lang="en-US" sz="2000" i="1" dirty="0"/>
              <a:t>n</a:t>
            </a:r>
            <a:r>
              <a:rPr lang="en-US" sz="2000" dirty="0"/>
              <a:t> </a:t>
            </a:r>
            <a:r>
              <a:rPr lang="en-US" sz="2000" dirty="0">
                <a:ea typeface="Cambria Math"/>
              </a:rPr>
              <a:t>≥ </a:t>
            </a:r>
            <a:r>
              <a:rPr lang="en-US" sz="2000" dirty="0">
                <a:ea typeface="Cambria Math" pitchFamily="18" charset="0"/>
              </a:rPr>
              <a:t>3. </a:t>
            </a:r>
          </a:p>
          <a:p>
            <a:pPr lvl="1">
              <a:spcBef>
                <a:spcPts val="0"/>
              </a:spcBef>
              <a:spcAft>
                <a:spcPts val="400"/>
              </a:spcAft>
            </a:pPr>
            <a:r>
              <a:rPr lang="en-US" sz="1800" dirty="0">
                <a:ea typeface="Cambria Math" pitchFamily="18" charset="0"/>
              </a:rPr>
              <a:t>The bit strings of length </a:t>
            </a:r>
            <a:r>
              <a:rPr lang="en-US" sz="1800" i="1" dirty="0">
                <a:ea typeface="Cambria Math" pitchFamily="18" charset="0"/>
              </a:rPr>
              <a:t>n</a:t>
            </a:r>
            <a:r>
              <a:rPr lang="en-US" sz="1800" dirty="0">
                <a:ea typeface="Cambria Math" pitchFamily="18" charset="0"/>
              </a:rPr>
              <a:t> ending with 1 without two consecutive 0s are the bit strings of length </a:t>
            </a:r>
            <a:r>
              <a:rPr lang="en-US" sz="1800" i="1" dirty="0">
                <a:ea typeface="Cambria Math" pitchFamily="18" charset="0"/>
              </a:rPr>
              <a:t>n</a:t>
            </a:r>
            <a:r>
              <a:rPr lang="en-US" sz="1800" dirty="0">
                <a:ea typeface="Cambria Math" pitchFamily="18" charset="0"/>
              </a:rPr>
              <a:t> </a:t>
            </a:r>
            <a:r>
              <a:rPr lang="en-US" sz="1800" dirty="0">
                <a:ea typeface="Cambria Math"/>
              </a:rPr>
              <a:t>−</a:t>
            </a:r>
            <a:r>
              <a:rPr lang="en-US" sz="1800" dirty="0">
                <a:ea typeface="Cambria Math" pitchFamily="18" charset="0"/>
              </a:rPr>
              <a:t>1 with no two consecutive 0s with a 1  at the end. Hence, there are </a:t>
            </a:r>
            <a:r>
              <a:rPr lang="en-US" sz="1800" i="1" dirty="0"/>
              <a:t>a</a:t>
            </a:r>
            <a:r>
              <a:rPr lang="en-US" sz="1800" i="1" baseline="-25000" dirty="0"/>
              <a:t>n</a:t>
            </a:r>
            <a:r>
              <a:rPr lang="en-US" sz="1800" i="1" baseline="-25000" dirty="0">
                <a:ea typeface="Cambria Math"/>
              </a:rPr>
              <a:t>−</a:t>
            </a:r>
            <a:r>
              <a:rPr lang="en-US" sz="1800" baseline="-25000" dirty="0">
                <a:ea typeface="Cambria Math"/>
              </a:rPr>
              <a:t>1 </a:t>
            </a:r>
            <a:r>
              <a:rPr lang="en-US" sz="1800" dirty="0">
                <a:ea typeface="Cambria Math" pitchFamily="18" charset="0"/>
              </a:rPr>
              <a:t> such bit strings.</a:t>
            </a:r>
          </a:p>
          <a:p>
            <a:pPr lvl="1">
              <a:spcBef>
                <a:spcPts val="0"/>
              </a:spcBef>
              <a:spcAft>
                <a:spcPts val="400"/>
              </a:spcAft>
            </a:pPr>
            <a:r>
              <a:rPr lang="en-US" sz="1800" dirty="0">
                <a:ea typeface="Cambria Math" pitchFamily="18" charset="0"/>
              </a:rPr>
              <a:t>The bit strings of length n ending with 0</a:t>
            </a:r>
            <a:br>
              <a:rPr lang="en-US" sz="1800" dirty="0">
                <a:ea typeface="Cambria Math" pitchFamily="18" charset="0"/>
              </a:rPr>
            </a:br>
            <a:r>
              <a:rPr lang="en-US" sz="1800" dirty="0">
                <a:ea typeface="Cambria Math" pitchFamily="18" charset="0"/>
              </a:rPr>
              <a:t>without two consecutive 0s are the bit</a:t>
            </a:r>
            <a:br>
              <a:rPr lang="en-US" sz="1800" dirty="0">
                <a:ea typeface="Cambria Math" pitchFamily="18" charset="0"/>
              </a:rPr>
            </a:br>
            <a:r>
              <a:rPr lang="en-US" sz="1800" dirty="0">
                <a:ea typeface="Cambria Math" pitchFamily="18" charset="0"/>
              </a:rPr>
              <a:t>strings of length </a:t>
            </a:r>
            <a:r>
              <a:rPr lang="en-US" sz="1800" i="1" dirty="0">
                <a:ea typeface="Cambria Math" pitchFamily="18" charset="0"/>
              </a:rPr>
              <a:t>n</a:t>
            </a:r>
            <a:r>
              <a:rPr lang="en-US" sz="1800" dirty="0">
                <a:ea typeface="Cambria Math" pitchFamily="18" charset="0"/>
              </a:rPr>
              <a:t> </a:t>
            </a:r>
            <a:r>
              <a:rPr lang="en-US" sz="1800" dirty="0">
                <a:ea typeface="Cambria Math"/>
              </a:rPr>
              <a:t>−</a:t>
            </a:r>
            <a:r>
              <a:rPr lang="en-US" sz="1800" dirty="0">
                <a:ea typeface="Cambria Math" pitchFamily="18" charset="0"/>
              </a:rPr>
              <a:t>2 with no two</a:t>
            </a:r>
            <a:br>
              <a:rPr lang="en-US" sz="1800" dirty="0">
                <a:ea typeface="Cambria Math" pitchFamily="18" charset="0"/>
              </a:rPr>
            </a:br>
            <a:r>
              <a:rPr lang="en-US" sz="1800" dirty="0">
                <a:ea typeface="Cambria Math" pitchFamily="18" charset="0"/>
              </a:rPr>
              <a:t>consecutive 0s with 10  at the end. Hence,</a:t>
            </a:r>
            <a:br>
              <a:rPr lang="en-US" sz="1800" dirty="0">
                <a:ea typeface="Cambria Math" pitchFamily="18" charset="0"/>
              </a:rPr>
            </a:br>
            <a:r>
              <a:rPr lang="en-US" sz="1800" dirty="0">
                <a:ea typeface="Cambria Math" pitchFamily="18" charset="0"/>
              </a:rPr>
              <a:t>there are </a:t>
            </a:r>
            <a:r>
              <a:rPr lang="en-US" sz="1800" i="1" dirty="0"/>
              <a:t>a</a:t>
            </a:r>
            <a:r>
              <a:rPr lang="en-US" sz="1800" i="1" baseline="-25000" dirty="0"/>
              <a:t>n</a:t>
            </a:r>
            <a:r>
              <a:rPr lang="en-US" sz="1800" i="1" baseline="-25000" dirty="0">
                <a:ea typeface="Cambria Math"/>
              </a:rPr>
              <a:t>−</a:t>
            </a:r>
            <a:r>
              <a:rPr lang="en-US" sz="1800" baseline="-25000" dirty="0">
                <a:ea typeface="Cambria Math"/>
              </a:rPr>
              <a:t>2 </a:t>
            </a:r>
            <a:r>
              <a:rPr lang="en-US" sz="1800" dirty="0">
                <a:ea typeface="Cambria Math" pitchFamily="18" charset="0"/>
              </a:rPr>
              <a:t> such bit strings.</a:t>
            </a:r>
          </a:p>
          <a:p>
            <a:pPr>
              <a:spcBef>
                <a:spcPts val="0"/>
              </a:spcBef>
              <a:spcAft>
                <a:spcPts val="400"/>
              </a:spcAft>
            </a:pPr>
            <a:r>
              <a:rPr lang="en-US" sz="2000" dirty="0">
                <a:ea typeface="Cambria Math" pitchFamily="18" charset="0"/>
              </a:rPr>
              <a:t>We conclude that </a:t>
            </a:r>
            <a:r>
              <a:rPr lang="en-US" sz="2000" i="1" dirty="0"/>
              <a:t>a</a:t>
            </a:r>
            <a:r>
              <a:rPr lang="en-US" sz="2000" i="1" baseline="-25000" dirty="0"/>
              <a:t>n </a:t>
            </a:r>
            <a:r>
              <a:rPr lang="en-US" sz="2000" dirty="0"/>
              <a:t> = </a:t>
            </a:r>
            <a:r>
              <a:rPr lang="en-US" sz="2000" i="1" dirty="0"/>
              <a:t>a</a:t>
            </a:r>
            <a:r>
              <a:rPr lang="en-US" sz="2000" i="1" baseline="-25000" dirty="0"/>
              <a:t>n</a:t>
            </a:r>
            <a:r>
              <a:rPr lang="en-US" sz="2000" i="1" baseline="-25000" dirty="0">
                <a:ea typeface="Cambria Math"/>
              </a:rPr>
              <a:t>−</a:t>
            </a:r>
            <a:r>
              <a:rPr lang="en-US" sz="2000" baseline="-25000" dirty="0">
                <a:ea typeface="Cambria Math"/>
              </a:rPr>
              <a:t>1</a:t>
            </a:r>
            <a:r>
              <a:rPr lang="en-US" sz="2000" dirty="0"/>
              <a:t>  + </a:t>
            </a:r>
            <a:r>
              <a:rPr lang="en-US" sz="2000" i="1" dirty="0"/>
              <a:t>a</a:t>
            </a:r>
            <a:r>
              <a:rPr lang="en-US" sz="2000" i="1" baseline="-25000" dirty="0"/>
              <a:t>n</a:t>
            </a:r>
            <a:r>
              <a:rPr lang="en-US" sz="2000" i="1" baseline="-25000" dirty="0">
                <a:ea typeface="Cambria Math"/>
              </a:rPr>
              <a:t>−</a:t>
            </a:r>
            <a:r>
              <a:rPr lang="en-US" sz="2000" baseline="-25000" dirty="0">
                <a:ea typeface="Cambria Math"/>
              </a:rPr>
              <a:t>2</a:t>
            </a:r>
            <a:r>
              <a:rPr lang="en-US" sz="2000" dirty="0"/>
              <a:t>  for </a:t>
            </a:r>
            <a:r>
              <a:rPr lang="en-US" sz="2000" i="1" dirty="0"/>
              <a:t>n</a:t>
            </a:r>
            <a:r>
              <a:rPr lang="en-US" sz="2000" dirty="0"/>
              <a:t> </a:t>
            </a:r>
            <a:r>
              <a:rPr lang="en-US" sz="2000" dirty="0">
                <a:ea typeface="Cambria Math"/>
              </a:rPr>
              <a:t>≥ </a:t>
            </a:r>
            <a:r>
              <a:rPr lang="en-US" sz="2000" dirty="0">
                <a:ea typeface="Cambria Math" pitchFamily="18" charset="0"/>
              </a:rPr>
              <a:t>3</a:t>
            </a:r>
            <a:r>
              <a:rPr lang="en-US" sz="2000" dirty="0"/>
              <a:t>.</a:t>
            </a:r>
          </a:p>
        </p:txBody>
      </p:sp>
      <p:pic>
        <p:nvPicPr>
          <p:cNvPr id="22530" name="Picture 3" descr="Two bit strings of length N with no two consecutive zeros.&#10;"/>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5029200" y="4771954"/>
            <a:ext cx="4006566" cy="1476446"/>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4"/>
          </p:nvPr>
        </p:nvSpPr>
        <p:spPr>
          <a:xfrm>
            <a:off x="5330952" y="6446520"/>
            <a:ext cx="2212848" cy="182880"/>
          </a:xfrm>
        </p:spPr>
        <p:txBody>
          <a:bodyPr anchor="ctr"/>
          <a:lstStyle/>
          <a:p>
            <a:r>
              <a:rPr lang="en-US" sz="1200" dirty="0">
                <a:latin typeface="+mj-lt"/>
                <a:hlinkClick r:id="rId3" action="ppaction://hlinksldjump"/>
              </a:rPr>
              <a:t>Jump to long description</a:t>
            </a:r>
            <a:endParaRPr lang="en-US" sz="1200" dirty="0">
              <a:latin typeface="+mj-lt"/>
            </a:endParaRPr>
          </a:p>
        </p:txBody>
      </p:sp>
    </p:spTree>
    <p:extLst>
      <p:ext uri="{BB962C8B-B14F-4D97-AF65-F5344CB8AC3E}">
        <p14:creationId xmlns:p14="http://schemas.microsoft.com/office/powerpoint/2010/main" val="3180651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 Strings</a:t>
            </a:r>
            <a:r>
              <a:rPr lang="en-US" sz="1500" dirty="0"/>
              <a:t> 2</a:t>
            </a:r>
            <a:endParaRPr lang="en-US" dirty="0"/>
          </a:p>
        </p:txBody>
      </p:sp>
      <p:sp>
        <p:nvSpPr>
          <p:cNvPr id="4" name="Content Placeholder 2"/>
          <p:cNvSpPr>
            <a:spLocks noGrp="1"/>
          </p:cNvSpPr>
          <p:nvPr>
            <p:ph idx="1"/>
          </p:nvPr>
        </p:nvSpPr>
        <p:spPr>
          <a:xfrm>
            <a:off x="457200" y="1295400"/>
            <a:ext cx="8458200" cy="4038600"/>
          </a:xfrm>
        </p:spPr>
        <p:txBody>
          <a:bodyPr/>
          <a:lstStyle/>
          <a:p>
            <a:pPr>
              <a:spcBef>
                <a:spcPts val="0"/>
              </a:spcBef>
            </a:pPr>
            <a:r>
              <a:rPr lang="en-US" sz="2600" dirty="0"/>
              <a:t>The initial conditions are:</a:t>
            </a:r>
            <a:r>
              <a:rPr lang="en-US" sz="2600" dirty="0">
                <a:ea typeface="Cambria Math" pitchFamily="18" charset="0"/>
              </a:rPr>
              <a:t> </a:t>
            </a:r>
          </a:p>
          <a:p>
            <a:pPr lvl="1">
              <a:spcBef>
                <a:spcPts val="0"/>
              </a:spcBef>
            </a:pPr>
            <a:r>
              <a:rPr lang="en-US" sz="2200" i="1" dirty="0"/>
              <a:t>a</a:t>
            </a:r>
            <a:r>
              <a:rPr lang="en-US" sz="2200" baseline="-25000" dirty="0">
                <a:ea typeface="Cambria Math"/>
              </a:rPr>
              <a:t>1 </a:t>
            </a:r>
            <a:r>
              <a:rPr lang="en-US" sz="2200" dirty="0">
                <a:ea typeface="Cambria Math" pitchFamily="18" charset="0"/>
              </a:rPr>
              <a:t> = 2, since both the bit strings 0 and 1 do not have consecutive 0s.</a:t>
            </a:r>
          </a:p>
          <a:p>
            <a:pPr lvl="1">
              <a:spcBef>
                <a:spcPts val="0"/>
              </a:spcBef>
            </a:pPr>
            <a:r>
              <a:rPr lang="en-US" sz="2200" i="1" dirty="0"/>
              <a:t>a</a:t>
            </a:r>
            <a:r>
              <a:rPr lang="en-US" sz="2200" baseline="-25000" dirty="0">
                <a:ea typeface="Cambria Math"/>
              </a:rPr>
              <a:t>2 </a:t>
            </a:r>
            <a:r>
              <a:rPr lang="en-US" sz="2200" dirty="0">
                <a:ea typeface="Cambria Math" pitchFamily="18" charset="0"/>
              </a:rPr>
              <a:t> = 3, since the bit strings 01, 10, and 11 do not have consecutive 0s, while 00 does.</a:t>
            </a:r>
          </a:p>
          <a:p>
            <a:pPr>
              <a:spcBef>
                <a:spcPts val="0"/>
              </a:spcBef>
            </a:pPr>
            <a:r>
              <a:rPr lang="en-US" sz="2600" dirty="0">
                <a:ea typeface="Cambria Math" pitchFamily="18" charset="0"/>
              </a:rPr>
              <a:t>To obtain </a:t>
            </a:r>
            <a:r>
              <a:rPr lang="en-US" sz="2600" i="1" dirty="0"/>
              <a:t>a</a:t>
            </a:r>
            <a:r>
              <a:rPr lang="en-US" sz="2600" baseline="-25000" dirty="0">
                <a:ea typeface="Cambria Math"/>
              </a:rPr>
              <a:t>5 </a:t>
            </a:r>
            <a:r>
              <a:rPr lang="en-US" sz="2600" dirty="0">
                <a:ea typeface="Cambria Math" pitchFamily="18" charset="0"/>
              </a:rPr>
              <a:t>, we use the recurrence relation three times to find that:</a:t>
            </a:r>
          </a:p>
          <a:p>
            <a:pPr lvl="1">
              <a:spcBef>
                <a:spcPts val="0"/>
              </a:spcBef>
            </a:pPr>
            <a:r>
              <a:rPr lang="en-US" sz="2200" dirty="0">
                <a:ea typeface="Cambria Math" pitchFamily="18" charset="0"/>
              </a:rPr>
              <a:t> </a:t>
            </a:r>
            <a:r>
              <a:rPr lang="en-US" sz="2200" i="1" dirty="0"/>
              <a:t>a</a:t>
            </a:r>
            <a:r>
              <a:rPr lang="en-US" sz="2200" baseline="-25000" dirty="0">
                <a:ea typeface="Cambria Math"/>
              </a:rPr>
              <a:t>3</a:t>
            </a:r>
            <a:r>
              <a:rPr lang="en-US" sz="2200" dirty="0">
                <a:ea typeface="Cambria Math"/>
              </a:rPr>
              <a:t> </a:t>
            </a:r>
            <a:r>
              <a:rPr lang="en-US" sz="2200" dirty="0">
                <a:ea typeface="Cambria Math" pitchFamily="18" charset="0"/>
              </a:rPr>
              <a:t>= </a:t>
            </a:r>
            <a:r>
              <a:rPr lang="en-US" sz="2200" i="1" dirty="0"/>
              <a:t>a</a:t>
            </a:r>
            <a:r>
              <a:rPr lang="en-US" sz="2200" baseline="-25000" dirty="0">
                <a:ea typeface="Cambria Math"/>
              </a:rPr>
              <a:t>2 </a:t>
            </a:r>
            <a:r>
              <a:rPr lang="en-US" sz="2200" dirty="0">
                <a:ea typeface="Cambria Math" pitchFamily="18" charset="0"/>
              </a:rPr>
              <a:t> + </a:t>
            </a:r>
            <a:r>
              <a:rPr lang="en-US" sz="2200" i="1" dirty="0"/>
              <a:t>a</a:t>
            </a:r>
            <a:r>
              <a:rPr lang="en-US" sz="2200" baseline="-25000" dirty="0">
                <a:ea typeface="Cambria Math"/>
              </a:rPr>
              <a:t>1 </a:t>
            </a:r>
            <a:r>
              <a:rPr lang="en-US" sz="2200" dirty="0">
                <a:ea typeface="Cambria Math" pitchFamily="18" charset="0"/>
              </a:rPr>
              <a:t> = 3 + 2 = 5</a:t>
            </a:r>
          </a:p>
          <a:p>
            <a:pPr lvl="1">
              <a:spcBef>
                <a:spcPts val="0"/>
              </a:spcBef>
            </a:pPr>
            <a:r>
              <a:rPr lang="en-US" sz="2200" i="1" dirty="0"/>
              <a:t> a</a:t>
            </a:r>
            <a:r>
              <a:rPr lang="en-US" sz="2200" baseline="-25000" dirty="0">
                <a:ea typeface="Cambria Math"/>
              </a:rPr>
              <a:t>4</a:t>
            </a:r>
            <a:r>
              <a:rPr lang="en-US" sz="2200" dirty="0">
                <a:ea typeface="Cambria Math"/>
              </a:rPr>
              <a:t> </a:t>
            </a:r>
            <a:r>
              <a:rPr lang="en-US" sz="2200" dirty="0">
                <a:ea typeface="Cambria Math" pitchFamily="18" charset="0"/>
              </a:rPr>
              <a:t>= </a:t>
            </a:r>
            <a:r>
              <a:rPr lang="en-US" sz="2200" i="1" dirty="0"/>
              <a:t>a</a:t>
            </a:r>
            <a:r>
              <a:rPr lang="en-US" sz="2200" baseline="-25000" dirty="0">
                <a:ea typeface="Cambria Math"/>
              </a:rPr>
              <a:t>3 </a:t>
            </a:r>
            <a:r>
              <a:rPr lang="en-US" sz="2200" dirty="0">
                <a:ea typeface="Cambria Math" pitchFamily="18" charset="0"/>
              </a:rPr>
              <a:t> + </a:t>
            </a:r>
            <a:r>
              <a:rPr lang="en-US" sz="2200" i="1" dirty="0"/>
              <a:t>a</a:t>
            </a:r>
            <a:r>
              <a:rPr lang="en-US" sz="2200" baseline="-25000" dirty="0">
                <a:ea typeface="Cambria Math"/>
              </a:rPr>
              <a:t>2 </a:t>
            </a:r>
            <a:r>
              <a:rPr lang="en-US" sz="2200" dirty="0">
                <a:ea typeface="Cambria Math" pitchFamily="18" charset="0"/>
              </a:rPr>
              <a:t> = 5+ 3 = 8</a:t>
            </a:r>
          </a:p>
          <a:p>
            <a:pPr lvl="1">
              <a:spcBef>
                <a:spcPts val="0"/>
              </a:spcBef>
            </a:pPr>
            <a:r>
              <a:rPr lang="en-US" sz="2200" i="1" dirty="0"/>
              <a:t> a</a:t>
            </a:r>
            <a:r>
              <a:rPr lang="en-US" sz="2200" baseline="-25000" dirty="0">
                <a:ea typeface="Cambria Math"/>
              </a:rPr>
              <a:t>5</a:t>
            </a:r>
            <a:r>
              <a:rPr lang="en-US" sz="2200" dirty="0">
                <a:ea typeface="Cambria Math"/>
              </a:rPr>
              <a:t> </a:t>
            </a:r>
            <a:r>
              <a:rPr lang="en-US" sz="2200" dirty="0">
                <a:ea typeface="Cambria Math" pitchFamily="18" charset="0"/>
              </a:rPr>
              <a:t>= </a:t>
            </a:r>
            <a:r>
              <a:rPr lang="en-US" sz="2200" i="1" dirty="0"/>
              <a:t>a</a:t>
            </a:r>
            <a:r>
              <a:rPr lang="en-US" sz="2200" baseline="-25000" dirty="0">
                <a:ea typeface="Cambria Math"/>
              </a:rPr>
              <a:t>4 </a:t>
            </a:r>
            <a:r>
              <a:rPr lang="en-US" sz="2200" dirty="0">
                <a:ea typeface="Cambria Math" pitchFamily="18" charset="0"/>
              </a:rPr>
              <a:t> + </a:t>
            </a:r>
            <a:r>
              <a:rPr lang="en-US" sz="2200" i="1" dirty="0"/>
              <a:t>a</a:t>
            </a:r>
            <a:r>
              <a:rPr lang="en-US" sz="2200" baseline="-25000" dirty="0">
                <a:ea typeface="Cambria Math"/>
              </a:rPr>
              <a:t>3 </a:t>
            </a:r>
            <a:r>
              <a:rPr lang="en-US" sz="2200" dirty="0">
                <a:ea typeface="Cambria Math" pitchFamily="18" charset="0"/>
              </a:rPr>
              <a:t> = 8+ 5 = 13</a:t>
            </a:r>
            <a:endParaRPr lang="en-US" sz="2200" dirty="0"/>
          </a:p>
        </p:txBody>
      </p:sp>
      <p:sp>
        <p:nvSpPr>
          <p:cNvPr id="5" name="Content Placeholder 3"/>
          <p:cNvSpPr>
            <a:spLocks noGrp="1"/>
          </p:cNvSpPr>
          <p:nvPr>
            <p:ph idx="13"/>
          </p:nvPr>
        </p:nvSpPr>
        <p:spPr>
          <a:xfrm>
            <a:off x="457200" y="5486400"/>
            <a:ext cx="8458200" cy="838200"/>
          </a:xfrm>
          <a:ln>
            <a:solidFill>
              <a:srgbClr val="04617B"/>
            </a:solidFill>
          </a:ln>
        </p:spPr>
        <p:txBody>
          <a:bodyPr/>
          <a:lstStyle/>
          <a:p>
            <a:r>
              <a:rPr lang="en-US" sz="2200" dirty="0"/>
              <a:t>Note that {</a:t>
            </a:r>
            <a:r>
              <a:rPr lang="en-US" sz="2200" i="1" dirty="0"/>
              <a:t>a</a:t>
            </a:r>
            <a:r>
              <a:rPr lang="en-US" sz="2200" i="1" baseline="-25000" dirty="0"/>
              <a:t>n </a:t>
            </a:r>
            <a:r>
              <a:rPr lang="en-US" sz="2200" dirty="0"/>
              <a:t>} satisfies the same recurrence relation as the Fibonacci sequence. Since </a:t>
            </a:r>
            <a:r>
              <a:rPr lang="en-US" sz="2200" i="1" dirty="0"/>
              <a:t>a</a:t>
            </a:r>
            <a:r>
              <a:rPr lang="en-US" sz="2200" baseline="-25000" dirty="0">
                <a:ea typeface="Cambria Math"/>
              </a:rPr>
              <a:t>1 </a:t>
            </a:r>
            <a:r>
              <a:rPr lang="en-US" sz="2200" dirty="0">
                <a:ea typeface="Cambria Math" pitchFamily="18" charset="0"/>
              </a:rPr>
              <a:t> =</a:t>
            </a:r>
            <a:r>
              <a:rPr lang="en-US" sz="2200" i="1" dirty="0"/>
              <a:t> f</a:t>
            </a:r>
            <a:r>
              <a:rPr lang="en-US" sz="2200" baseline="-25000" dirty="0">
                <a:ea typeface="Cambria Math" pitchFamily="18" charset="0"/>
              </a:rPr>
              <a:t>3 </a:t>
            </a:r>
            <a:r>
              <a:rPr lang="en-US" sz="2200" dirty="0"/>
              <a:t> and  </a:t>
            </a:r>
            <a:r>
              <a:rPr lang="en-US" sz="2200" i="1" dirty="0"/>
              <a:t>a</a:t>
            </a:r>
            <a:r>
              <a:rPr lang="en-US" sz="2200" baseline="-25000" dirty="0">
                <a:ea typeface="Cambria Math"/>
              </a:rPr>
              <a:t>2 </a:t>
            </a:r>
            <a:r>
              <a:rPr lang="en-US" sz="2200" dirty="0">
                <a:ea typeface="Cambria Math" pitchFamily="18" charset="0"/>
              </a:rPr>
              <a:t> =</a:t>
            </a:r>
            <a:r>
              <a:rPr lang="en-US" sz="2200" i="1" dirty="0"/>
              <a:t> f</a:t>
            </a:r>
            <a:r>
              <a:rPr lang="en-US" sz="2200" baseline="-25000" dirty="0">
                <a:ea typeface="Cambria Math" pitchFamily="18" charset="0"/>
              </a:rPr>
              <a:t>4 </a:t>
            </a:r>
            <a:r>
              <a:rPr lang="en-US" sz="2200" dirty="0"/>
              <a:t>, we conclude that </a:t>
            </a:r>
            <a:r>
              <a:rPr lang="en-US" sz="2200" i="1" dirty="0"/>
              <a:t>a</a:t>
            </a:r>
            <a:r>
              <a:rPr lang="en-US" sz="2200" i="1" baseline="-25000" dirty="0">
                <a:ea typeface="Cambria Math"/>
              </a:rPr>
              <a:t>n</a:t>
            </a:r>
            <a:r>
              <a:rPr lang="en-US" sz="2200" baseline="-25000" dirty="0">
                <a:ea typeface="Cambria Math"/>
              </a:rPr>
              <a:t> </a:t>
            </a:r>
            <a:r>
              <a:rPr lang="en-US" sz="2200" dirty="0">
                <a:ea typeface="Cambria Math" pitchFamily="18" charset="0"/>
              </a:rPr>
              <a:t> =</a:t>
            </a:r>
            <a:r>
              <a:rPr lang="en-US" sz="2200" i="1" dirty="0"/>
              <a:t> f</a:t>
            </a:r>
            <a:r>
              <a:rPr lang="en-US" sz="2200" i="1" baseline="-25000" dirty="0">
                <a:ea typeface="Cambria Math" pitchFamily="18" charset="0"/>
              </a:rPr>
              <a:t>n</a:t>
            </a:r>
            <a:r>
              <a:rPr lang="en-US" sz="2200" baseline="-25000" dirty="0">
                <a:ea typeface="Cambria Math" pitchFamily="18" charset="0"/>
              </a:rPr>
              <a:t>+2 </a:t>
            </a:r>
            <a:r>
              <a:rPr lang="en-US" sz="2200" dirty="0"/>
              <a:t>.</a:t>
            </a:r>
            <a:endParaRPr lang="en-US" sz="2200" baseline="-25000" dirty="0">
              <a:ea typeface="Cambria Math" pitchFamily="18" charset="0"/>
            </a:endParaRPr>
          </a:p>
        </p:txBody>
      </p:sp>
    </p:spTree>
    <p:extLst>
      <p:ext uri="{BB962C8B-B14F-4D97-AF65-F5344CB8AC3E}">
        <p14:creationId xmlns:p14="http://schemas.microsoft.com/office/powerpoint/2010/main" val="756526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dirty="0"/>
              <a:t>Counting the Ways to Parenthesize a Product</a:t>
            </a:r>
          </a:p>
        </p:txBody>
      </p:sp>
      <p:sp>
        <p:nvSpPr>
          <p:cNvPr id="4" name="Content Placeholder 2"/>
          <p:cNvSpPr>
            <a:spLocks noGrp="1"/>
          </p:cNvSpPr>
          <p:nvPr>
            <p:ph idx="1"/>
          </p:nvPr>
        </p:nvSpPr>
        <p:spPr>
          <a:xfrm>
            <a:off x="457200" y="1295400"/>
            <a:ext cx="8458200" cy="1219200"/>
          </a:xfrm>
        </p:spPr>
        <p:txBody>
          <a:bodyPr/>
          <a:lstStyle/>
          <a:p>
            <a:r>
              <a:rPr lang="en-US" sz="2000" b="1" dirty="0"/>
              <a:t>Example</a:t>
            </a:r>
            <a:r>
              <a:rPr lang="en-US" sz="2000" dirty="0"/>
              <a:t>: Find a recurrence relation  for </a:t>
            </a:r>
            <a:r>
              <a:rPr lang="en-US" sz="2000" i="1" dirty="0"/>
              <a:t>C</a:t>
            </a:r>
            <a:r>
              <a:rPr lang="en-US" sz="2000" i="1" baseline="-25000" dirty="0"/>
              <a:t>n </a:t>
            </a:r>
            <a:r>
              <a:rPr lang="en-US" sz="2000" dirty="0"/>
              <a:t>, the number of ways to parenthesize the product of </a:t>
            </a:r>
            <a:r>
              <a:rPr lang="en-US" sz="2000" i="1" dirty="0"/>
              <a:t>n</a:t>
            </a:r>
            <a:r>
              <a:rPr lang="en-US" sz="2000" dirty="0"/>
              <a:t> + </a:t>
            </a:r>
            <a:r>
              <a:rPr lang="en-US" sz="2000" dirty="0">
                <a:ea typeface="Cambria Math" pitchFamily="18" charset="0"/>
              </a:rPr>
              <a:t>1</a:t>
            </a:r>
            <a:r>
              <a:rPr lang="en-US" sz="2000" dirty="0"/>
              <a:t> numbers, </a:t>
            </a:r>
            <a:r>
              <a:rPr lang="en-US" sz="2000" i="1" dirty="0"/>
              <a:t>x</a:t>
            </a:r>
            <a:r>
              <a:rPr lang="en-US" sz="2000" baseline="-25000" dirty="0">
                <a:ea typeface="Cambria Math" pitchFamily="18" charset="0"/>
              </a:rPr>
              <a:t>0</a:t>
            </a:r>
            <a:r>
              <a:rPr lang="en-US" sz="2000" dirty="0"/>
              <a:t> </a:t>
            </a:r>
            <a:r>
              <a:rPr lang="en-US" sz="2000" dirty="0">
                <a:ea typeface="Cambria Math"/>
              </a:rPr>
              <a:t>∙</a:t>
            </a:r>
            <a:r>
              <a:rPr lang="en-US" sz="2000" i="1" dirty="0"/>
              <a:t> x</a:t>
            </a:r>
            <a:r>
              <a:rPr lang="en-US" sz="2000" baseline="-25000" dirty="0">
                <a:ea typeface="Cambria Math" pitchFamily="18" charset="0"/>
              </a:rPr>
              <a:t>1</a:t>
            </a:r>
            <a:r>
              <a:rPr lang="en-US" sz="2000" dirty="0">
                <a:ea typeface="Cambria Math"/>
              </a:rPr>
              <a:t> ∙</a:t>
            </a:r>
            <a:r>
              <a:rPr lang="en-US" sz="2000" i="1" dirty="0"/>
              <a:t> x</a:t>
            </a:r>
            <a:r>
              <a:rPr lang="en-US" sz="2000" baseline="-25000" dirty="0">
                <a:ea typeface="Cambria Math" pitchFamily="18" charset="0"/>
              </a:rPr>
              <a:t>2</a:t>
            </a:r>
            <a:r>
              <a:rPr lang="en-US" sz="2000" dirty="0">
                <a:ea typeface="Cambria Math"/>
              </a:rPr>
              <a:t> ∙ ⋯</a:t>
            </a:r>
            <a:r>
              <a:rPr lang="en-US" sz="2000" i="1" dirty="0"/>
              <a:t> </a:t>
            </a:r>
            <a:r>
              <a:rPr lang="en-US" sz="2000" dirty="0">
                <a:ea typeface="Cambria Math"/>
              </a:rPr>
              <a:t>∙ </a:t>
            </a:r>
            <a:r>
              <a:rPr lang="en-US" sz="2000" i="1" dirty="0" err="1"/>
              <a:t>x</a:t>
            </a:r>
            <a:r>
              <a:rPr lang="en-US" sz="2000" i="1" baseline="-25000" dirty="0" err="1">
                <a:ea typeface="Cambria Math" pitchFamily="18" charset="0"/>
              </a:rPr>
              <a:t>n</a:t>
            </a:r>
            <a:r>
              <a:rPr lang="en-US" sz="2000" dirty="0"/>
              <a:t>, to specify the order of multiplication. For example, </a:t>
            </a:r>
            <a:r>
              <a:rPr lang="en-US" sz="2000" i="1" dirty="0"/>
              <a:t>C</a:t>
            </a:r>
            <a:r>
              <a:rPr lang="en-US" sz="2000" baseline="-25000" dirty="0">
                <a:ea typeface="Cambria Math" pitchFamily="18" charset="0"/>
              </a:rPr>
              <a:t>3 </a:t>
            </a:r>
            <a:r>
              <a:rPr lang="en-US" sz="2000" dirty="0"/>
              <a:t> = </a:t>
            </a:r>
            <a:r>
              <a:rPr lang="en-US" sz="2000" dirty="0">
                <a:ea typeface="Cambria Math" pitchFamily="18" charset="0"/>
              </a:rPr>
              <a:t>5, since all the possible ways to parenthesize 4 numbers are</a:t>
            </a:r>
          </a:p>
        </p:txBody>
      </p:sp>
      <p:graphicFrame>
        <p:nvGraphicFramePr>
          <p:cNvPr id="11" name="Object 3"/>
          <p:cNvGraphicFramePr>
            <a:graphicFrameLocks noChangeAspect="1"/>
          </p:cNvGraphicFramePr>
          <p:nvPr>
            <p:extLst>
              <p:ext uri="{D42A27DB-BD31-4B8C-83A1-F6EECF244321}">
                <p14:modId xmlns:p14="http://schemas.microsoft.com/office/powerpoint/2010/main" val="360448798"/>
              </p:ext>
            </p:extLst>
          </p:nvPr>
        </p:nvGraphicFramePr>
        <p:xfrm>
          <a:off x="546100" y="2590200"/>
          <a:ext cx="8051800" cy="381600"/>
        </p:xfrm>
        <a:graphic>
          <a:graphicData uri="http://schemas.openxmlformats.org/presentationml/2006/ole">
            <mc:AlternateContent xmlns:mc="http://schemas.openxmlformats.org/markup-compatibility/2006">
              <mc:Choice xmlns:v="urn:schemas-microsoft-com:vml" Requires="v">
                <p:oleObj spid="_x0000_s27851" name="Equation" r:id="rId3" imgW="5359320" imgH="253800" progId="Equation.DSMT4">
                  <p:embed/>
                </p:oleObj>
              </mc:Choice>
              <mc:Fallback>
                <p:oleObj name="Equation" r:id="rId3" imgW="5359320" imgH="253800" progId="Equation.DSMT4">
                  <p:embed/>
                  <p:pic>
                    <p:nvPicPr>
                      <p:cNvPr id="0" name=""/>
                      <p:cNvPicPr/>
                      <p:nvPr/>
                    </p:nvPicPr>
                    <p:blipFill>
                      <a:blip r:embed="rId4"/>
                      <a:stretch>
                        <a:fillRect/>
                      </a:stretch>
                    </p:blipFill>
                    <p:spPr>
                      <a:xfrm>
                        <a:off x="546100" y="2590200"/>
                        <a:ext cx="8051800" cy="381600"/>
                      </a:xfrm>
                      <a:prstGeom prst="rect">
                        <a:avLst/>
                      </a:prstGeom>
                    </p:spPr>
                  </p:pic>
                </p:oleObj>
              </mc:Fallback>
            </mc:AlternateContent>
          </a:graphicData>
        </a:graphic>
      </p:graphicFrame>
      <p:sp>
        <p:nvSpPr>
          <p:cNvPr id="5" name="Content Placeholder 4"/>
          <p:cNvSpPr>
            <a:spLocks noGrp="1"/>
          </p:cNvSpPr>
          <p:nvPr>
            <p:ph idx="13"/>
          </p:nvPr>
        </p:nvSpPr>
        <p:spPr>
          <a:xfrm>
            <a:off x="457200" y="2971800"/>
            <a:ext cx="8595360" cy="1600200"/>
          </a:xfrm>
        </p:spPr>
        <p:txBody>
          <a:bodyPr/>
          <a:lstStyle/>
          <a:p>
            <a:r>
              <a:rPr lang="en-US" sz="2000" b="1" dirty="0"/>
              <a:t>Solution</a:t>
            </a:r>
            <a:r>
              <a:rPr lang="en-US" sz="2000" dirty="0"/>
              <a:t>:  Note that however parentheses are inserted in </a:t>
            </a:r>
            <a:r>
              <a:rPr lang="en-US" sz="2000" i="1" dirty="0"/>
              <a:t>x</a:t>
            </a:r>
            <a:r>
              <a:rPr lang="en-US" sz="2000" baseline="-25000" dirty="0">
                <a:ea typeface="Cambria Math" pitchFamily="18" charset="0"/>
              </a:rPr>
              <a:t>0</a:t>
            </a:r>
            <a:r>
              <a:rPr lang="en-US" sz="2000" dirty="0"/>
              <a:t> </a:t>
            </a:r>
            <a:r>
              <a:rPr lang="en-US" sz="2000" dirty="0">
                <a:ea typeface="Cambria Math"/>
              </a:rPr>
              <a:t>∙</a:t>
            </a:r>
            <a:r>
              <a:rPr lang="en-US" sz="2000" i="1" dirty="0"/>
              <a:t> x</a:t>
            </a:r>
            <a:r>
              <a:rPr lang="en-US" sz="2000" baseline="-25000" dirty="0">
                <a:ea typeface="Cambria Math" pitchFamily="18" charset="0"/>
              </a:rPr>
              <a:t>1</a:t>
            </a:r>
            <a:r>
              <a:rPr lang="en-US" sz="2000" dirty="0">
                <a:ea typeface="Cambria Math"/>
              </a:rPr>
              <a:t> ∙</a:t>
            </a:r>
            <a:r>
              <a:rPr lang="en-US" sz="2000" i="1" dirty="0"/>
              <a:t> x</a:t>
            </a:r>
            <a:r>
              <a:rPr lang="en-US" sz="2000" baseline="-25000" dirty="0">
                <a:ea typeface="Cambria Math" pitchFamily="18" charset="0"/>
              </a:rPr>
              <a:t>2</a:t>
            </a:r>
            <a:r>
              <a:rPr lang="en-US" sz="2000" dirty="0">
                <a:ea typeface="Cambria Math"/>
              </a:rPr>
              <a:t> ∙ ⋯</a:t>
            </a:r>
            <a:r>
              <a:rPr lang="en-US" sz="2000" i="1" dirty="0"/>
              <a:t> </a:t>
            </a:r>
            <a:r>
              <a:rPr lang="en-US" sz="2000" dirty="0">
                <a:ea typeface="Cambria Math"/>
              </a:rPr>
              <a:t>∙ </a:t>
            </a:r>
            <a:r>
              <a:rPr lang="en-US" sz="2000" i="1" dirty="0" err="1"/>
              <a:t>x</a:t>
            </a:r>
            <a:r>
              <a:rPr lang="en-US" sz="2000" i="1" baseline="-25000" dirty="0" err="1">
                <a:ea typeface="Cambria Math" pitchFamily="18" charset="0"/>
              </a:rPr>
              <a:t>n</a:t>
            </a:r>
            <a:r>
              <a:rPr lang="en-US" sz="2000" dirty="0"/>
              <a:t>, one “</a:t>
            </a:r>
            <a:r>
              <a:rPr lang="en-US" sz="2000" dirty="0">
                <a:ea typeface="Cambria Math"/>
              </a:rPr>
              <a:t>∙” operator remains outside all parentheses. This final operator appears between two of the </a:t>
            </a:r>
            <a:r>
              <a:rPr lang="en-US" sz="2000" i="1" dirty="0">
                <a:ea typeface="Cambria Math"/>
              </a:rPr>
              <a:t>n</a:t>
            </a:r>
            <a:r>
              <a:rPr lang="en-US" sz="2000" dirty="0">
                <a:ea typeface="Cambria Math"/>
              </a:rPr>
              <a:t> + 1 numbers, say </a:t>
            </a:r>
            <a:r>
              <a:rPr lang="en-US" sz="2000" i="1" dirty="0" err="1"/>
              <a:t>x</a:t>
            </a:r>
            <a:r>
              <a:rPr lang="en-US" sz="2000" i="1" baseline="-25000" dirty="0" err="1">
                <a:ea typeface="Cambria Math" pitchFamily="18" charset="0"/>
              </a:rPr>
              <a:t>k</a:t>
            </a:r>
            <a:r>
              <a:rPr lang="en-US" sz="2000" dirty="0"/>
              <a:t> and </a:t>
            </a:r>
            <a:r>
              <a:rPr lang="en-US" sz="2000" i="1" dirty="0"/>
              <a:t>x</a:t>
            </a:r>
            <a:r>
              <a:rPr lang="en-US" sz="2000" i="1" baseline="-25000" dirty="0">
                <a:ea typeface="Cambria Math" pitchFamily="18" charset="0"/>
              </a:rPr>
              <a:t>k+</a:t>
            </a:r>
            <a:r>
              <a:rPr lang="en-US" sz="2000" baseline="-25000" dirty="0">
                <a:ea typeface="Cambria Math" pitchFamily="18" charset="0"/>
              </a:rPr>
              <a:t>1</a:t>
            </a:r>
            <a:r>
              <a:rPr lang="en-US" sz="2000" dirty="0"/>
              <a:t>. Since there are </a:t>
            </a:r>
            <a:r>
              <a:rPr lang="en-US" sz="2000" i="1" dirty="0" err="1"/>
              <a:t>C</a:t>
            </a:r>
            <a:r>
              <a:rPr lang="en-US" sz="2000" i="1" baseline="-25000" dirty="0" err="1"/>
              <a:t>k</a:t>
            </a:r>
            <a:r>
              <a:rPr lang="en-US" sz="2000" i="1" dirty="0"/>
              <a:t>  </a:t>
            </a:r>
            <a:r>
              <a:rPr lang="en-US" sz="2000" dirty="0"/>
              <a:t>ways to insert parentheses in the product</a:t>
            </a:r>
            <a:r>
              <a:rPr lang="en-US" sz="2000" i="1" dirty="0"/>
              <a:t> x</a:t>
            </a:r>
            <a:r>
              <a:rPr lang="en-US" sz="2000" baseline="-25000" dirty="0">
                <a:ea typeface="Cambria Math" pitchFamily="18" charset="0"/>
              </a:rPr>
              <a:t>0</a:t>
            </a:r>
            <a:r>
              <a:rPr lang="en-US" sz="2000" dirty="0"/>
              <a:t> </a:t>
            </a:r>
            <a:r>
              <a:rPr lang="en-US" sz="2000" dirty="0">
                <a:ea typeface="Cambria Math"/>
              </a:rPr>
              <a:t>∙</a:t>
            </a:r>
            <a:r>
              <a:rPr lang="en-US" sz="2000" i="1" dirty="0"/>
              <a:t> x</a:t>
            </a:r>
            <a:r>
              <a:rPr lang="en-US" sz="2000" baseline="-25000" dirty="0">
                <a:ea typeface="Cambria Math" pitchFamily="18" charset="0"/>
              </a:rPr>
              <a:t>1</a:t>
            </a:r>
            <a:r>
              <a:rPr lang="en-US" sz="2000" dirty="0">
                <a:ea typeface="Cambria Math"/>
              </a:rPr>
              <a:t> ∙</a:t>
            </a:r>
            <a:r>
              <a:rPr lang="en-US" sz="2000" i="1" dirty="0"/>
              <a:t> x</a:t>
            </a:r>
            <a:r>
              <a:rPr lang="en-US" sz="2000" baseline="-25000" dirty="0">
                <a:ea typeface="Cambria Math" pitchFamily="18" charset="0"/>
              </a:rPr>
              <a:t>2</a:t>
            </a:r>
            <a:r>
              <a:rPr lang="en-US" sz="2000" dirty="0">
                <a:ea typeface="Cambria Math"/>
              </a:rPr>
              <a:t> ∙ ⋯</a:t>
            </a:r>
            <a:r>
              <a:rPr lang="en-US" sz="2000" i="1" dirty="0"/>
              <a:t> </a:t>
            </a:r>
            <a:r>
              <a:rPr lang="en-US" sz="2000" dirty="0">
                <a:ea typeface="Cambria Math"/>
              </a:rPr>
              <a:t>∙ </a:t>
            </a:r>
            <a:r>
              <a:rPr lang="en-US" sz="2000" i="1" dirty="0" err="1"/>
              <a:t>x</a:t>
            </a:r>
            <a:r>
              <a:rPr lang="en-US" sz="2000" i="1" baseline="-25000" dirty="0" err="1">
                <a:ea typeface="Cambria Math" pitchFamily="18" charset="0"/>
              </a:rPr>
              <a:t>k</a:t>
            </a:r>
            <a:r>
              <a:rPr lang="en-US" sz="2000" dirty="0"/>
              <a:t>  and  </a:t>
            </a:r>
            <a:r>
              <a:rPr lang="en-US" sz="2000" i="1" dirty="0"/>
              <a:t>C</a:t>
            </a:r>
            <a:r>
              <a:rPr lang="en-US" sz="2000" i="1" baseline="-25000" dirty="0"/>
              <a:t>n</a:t>
            </a:r>
            <a:r>
              <a:rPr lang="en-US" sz="2000" i="1" baseline="-25000" dirty="0">
                <a:ea typeface="Cambria Math"/>
              </a:rPr>
              <a:t>−k−</a:t>
            </a:r>
            <a:r>
              <a:rPr lang="en-US" sz="2000" baseline="-25000" dirty="0">
                <a:ea typeface="Cambria Math" pitchFamily="18" charset="0"/>
              </a:rPr>
              <a:t>1</a:t>
            </a:r>
            <a:r>
              <a:rPr lang="en-US" sz="2000" dirty="0">
                <a:ea typeface="Cambria Math" pitchFamily="18" charset="0"/>
              </a:rPr>
              <a:t> </a:t>
            </a:r>
            <a:r>
              <a:rPr lang="en-US" sz="2000" i="1" dirty="0"/>
              <a:t> </a:t>
            </a:r>
            <a:r>
              <a:rPr lang="en-US" sz="2000" dirty="0"/>
              <a:t>ways to insert parentheses in the product</a:t>
            </a:r>
            <a:r>
              <a:rPr lang="en-US" sz="2000" i="1" dirty="0"/>
              <a:t> x</a:t>
            </a:r>
            <a:r>
              <a:rPr lang="en-US" sz="2000" i="1" baseline="-25000" dirty="0">
                <a:ea typeface="Cambria Math" pitchFamily="18" charset="0"/>
              </a:rPr>
              <a:t>k</a:t>
            </a:r>
            <a:r>
              <a:rPr lang="en-US" sz="2000" baseline="-25000" dirty="0">
                <a:ea typeface="Cambria Math" pitchFamily="18" charset="0"/>
              </a:rPr>
              <a:t>+1</a:t>
            </a:r>
            <a:r>
              <a:rPr lang="en-US" sz="2000" dirty="0"/>
              <a:t> </a:t>
            </a:r>
            <a:r>
              <a:rPr lang="en-US" sz="2000" dirty="0">
                <a:ea typeface="Cambria Math"/>
              </a:rPr>
              <a:t>∙</a:t>
            </a:r>
            <a:r>
              <a:rPr lang="en-US" sz="2000" i="1" dirty="0"/>
              <a:t> x</a:t>
            </a:r>
            <a:r>
              <a:rPr lang="en-US" sz="2000" i="1" baseline="-25000" dirty="0">
                <a:ea typeface="Cambria Math" pitchFamily="18" charset="0"/>
              </a:rPr>
              <a:t>k</a:t>
            </a:r>
            <a:r>
              <a:rPr lang="en-US" sz="2000" baseline="-25000" dirty="0">
                <a:ea typeface="Cambria Math" pitchFamily="18" charset="0"/>
              </a:rPr>
              <a:t>+2</a:t>
            </a:r>
            <a:r>
              <a:rPr lang="en-US" sz="2000" dirty="0">
                <a:ea typeface="Cambria Math"/>
              </a:rPr>
              <a:t> ∙ ⋯</a:t>
            </a:r>
            <a:r>
              <a:rPr lang="en-US" sz="2000" i="1" dirty="0"/>
              <a:t> </a:t>
            </a:r>
            <a:r>
              <a:rPr lang="en-US" sz="2000" dirty="0">
                <a:ea typeface="Cambria Math"/>
              </a:rPr>
              <a:t>∙ </a:t>
            </a:r>
            <a:r>
              <a:rPr lang="en-US" sz="2000" i="1" dirty="0" err="1"/>
              <a:t>x</a:t>
            </a:r>
            <a:r>
              <a:rPr lang="en-US" sz="2000" i="1" baseline="-25000" dirty="0" err="1">
                <a:ea typeface="Cambria Math" pitchFamily="18" charset="0"/>
              </a:rPr>
              <a:t>n</a:t>
            </a:r>
            <a:r>
              <a:rPr lang="en-US" sz="2000" dirty="0"/>
              <a:t>, we have</a:t>
            </a:r>
          </a:p>
        </p:txBody>
      </p:sp>
      <p:graphicFrame>
        <p:nvGraphicFramePr>
          <p:cNvPr id="12" name="Object 5"/>
          <p:cNvGraphicFramePr>
            <a:graphicFrameLocks noChangeAspect="1"/>
          </p:cNvGraphicFramePr>
          <p:nvPr>
            <p:extLst>
              <p:ext uri="{D42A27DB-BD31-4B8C-83A1-F6EECF244321}">
                <p14:modId xmlns:p14="http://schemas.microsoft.com/office/powerpoint/2010/main" val="2195014104"/>
              </p:ext>
            </p:extLst>
          </p:nvPr>
        </p:nvGraphicFramePr>
        <p:xfrm>
          <a:off x="2501896" y="4572000"/>
          <a:ext cx="4140208" cy="1055346"/>
        </p:xfrm>
        <a:graphic>
          <a:graphicData uri="http://schemas.openxmlformats.org/presentationml/2006/ole">
            <mc:AlternateContent xmlns:mc="http://schemas.openxmlformats.org/markup-compatibility/2006">
              <mc:Choice xmlns:v="urn:schemas-microsoft-com:vml" Requires="v">
                <p:oleObj spid="_x0000_s27852" name="Equation" r:id="rId5" imgW="2590560" imgH="660240" progId="Equation.DSMT4">
                  <p:embed/>
                </p:oleObj>
              </mc:Choice>
              <mc:Fallback>
                <p:oleObj name="Equation" r:id="rId5" imgW="2590560" imgH="660240" progId="Equation.DSMT4">
                  <p:embed/>
                  <p:pic>
                    <p:nvPicPr>
                      <p:cNvPr id="0" name=""/>
                      <p:cNvPicPr/>
                      <p:nvPr/>
                    </p:nvPicPr>
                    <p:blipFill>
                      <a:blip r:embed="rId6"/>
                      <a:stretch>
                        <a:fillRect/>
                      </a:stretch>
                    </p:blipFill>
                    <p:spPr>
                      <a:xfrm>
                        <a:off x="2501896" y="4572000"/>
                        <a:ext cx="4140208" cy="1055346"/>
                      </a:xfrm>
                      <a:prstGeom prst="rect">
                        <a:avLst/>
                      </a:prstGeom>
                    </p:spPr>
                  </p:pic>
                </p:oleObj>
              </mc:Fallback>
            </mc:AlternateContent>
          </a:graphicData>
        </a:graphic>
      </p:graphicFrame>
      <p:sp>
        <p:nvSpPr>
          <p:cNvPr id="6" name="Content Placeholder 6"/>
          <p:cNvSpPr>
            <a:spLocks noGrp="1"/>
          </p:cNvSpPr>
          <p:nvPr>
            <p:ph idx="14"/>
          </p:nvPr>
        </p:nvSpPr>
        <p:spPr>
          <a:xfrm>
            <a:off x="457200" y="5562600"/>
            <a:ext cx="8229600" cy="381000"/>
          </a:xfrm>
        </p:spPr>
        <p:txBody>
          <a:bodyPr/>
          <a:lstStyle/>
          <a:p>
            <a:r>
              <a:rPr lang="en-US" sz="2000" dirty="0">
                <a:ea typeface="Cambria Math" pitchFamily="18" charset="0"/>
              </a:rPr>
              <a:t>The initial conditions are </a:t>
            </a:r>
            <a:r>
              <a:rPr lang="en-US" sz="2000" i="1" dirty="0"/>
              <a:t>C</a:t>
            </a:r>
            <a:r>
              <a:rPr lang="en-US" sz="2000" baseline="-25000" dirty="0">
                <a:ea typeface="Cambria Math" pitchFamily="18" charset="0"/>
              </a:rPr>
              <a:t>0</a:t>
            </a:r>
            <a:r>
              <a:rPr lang="en-US" sz="2000" dirty="0"/>
              <a:t> = </a:t>
            </a:r>
            <a:r>
              <a:rPr lang="en-US" sz="2000" dirty="0">
                <a:ea typeface="Cambria Math" pitchFamily="18" charset="0"/>
              </a:rPr>
              <a:t>1 and </a:t>
            </a:r>
            <a:r>
              <a:rPr lang="en-US" sz="2000" i="1" dirty="0"/>
              <a:t>C</a:t>
            </a:r>
            <a:r>
              <a:rPr lang="en-US" sz="2000" baseline="-25000" dirty="0">
                <a:ea typeface="Cambria Math" pitchFamily="18" charset="0"/>
              </a:rPr>
              <a:t>1</a:t>
            </a:r>
            <a:r>
              <a:rPr lang="en-US" sz="2000" dirty="0"/>
              <a:t> = </a:t>
            </a:r>
            <a:r>
              <a:rPr lang="en-US" sz="2000" dirty="0">
                <a:ea typeface="Cambria Math" pitchFamily="18" charset="0"/>
              </a:rPr>
              <a:t>1.</a:t>
            </a:r>
          </a:p>
        </p:txBody>
      </p:sp>
      <p:sp>
        <p:nvSpPr>
          <p:cNvPr id="7" name="Content Placeholder 7"/>
          <p:cNvSpPr>
            <a:spLocks noGrp="1"/>
          </p:cNvSpPr>
          <p:nvPr>
            <p:ph idx="15"/>
          </p:nvPr>
        </p:nvSpPr>
        <p:spPr>
          <a:xfrm>
            <a:off x="457200" y="6019800"/>
            <a:ext cx="8559808" cy="598146"/>
          </a:xfrm>
          <a:ln w="12700">
            <a:solidFill>
              <a:srgbClr val="04617B"/>
            </a:solidFill>
          </a:ln>
        </p:spPr>
        <p:txBody>
          <a:bodyPr/>
          <a:lstStyle/>
          <a:p>
            <a:r>
              <a:rPr lang="en-US" sz="1800" dirty="0"/>
              <a:t>The sequence {</a:t>
            </a:r>
            <a:r>
              <a:rPr lang="en-US" sz="1800" i="1" dirty="0"/>
              <a:t>C</a:t>
            </a:r>
            <a:r>
              <a:rPr lang="en-US" sz="1800" i="1" baseline="-25000" dirty="0"/>
              <a:t>n </a:t>
            </a:r>
            <a:r>
              <a:rPr lang="en-US" sz="1800" dirty="0"/>
              <a:t>} is the sequence of </a:t>
            </a:r>
            <a:r>
              <a:rPr lang="en-US" sz="1800" b="1" dirty="0"/>
              <a:t>Catalan Numbers</a:t>
            </a:r>
            <a:r>
              <a:rPr lang="en-US" sz="1800" dirty="0"/>
              <a:t>. This recurrence  relation can be solved using the method of generating functions; see Exercise </a:t>
            </a:r>
            <a:r>
              <a:rPr lang="en-US" sz="1800" dirty="0">
                <a:ea typeface="Cambria Math" pitchFamily="18" charset="0"/>
              </a:rPr>
              <a:t>41</a:t>
            </a:r>
            <a:r>
              <a:rPr lang="en-US" sz="1800" dirty="0"/>
              <a:t> in Section </a:t>
            </a:r>
            <a:r>
              <a:rPr lang="en-US" sz="1800" dirty="0">
                <a:ea typeface="Cambria Math" pitchFamily="18" charset="0"/>
              </a:rPr>
              <a:t>8.4</a:t>
            </a:r>
            <a:r>
              <a:rPr lang="en-US" sz="1800" dirty="0"/>
              <a:t>.</a:t>
            </a:r>
          </a:p>
        </p:txBody>
      </p:sp>
    </p:spTree>
    <p:extLst>
      <p:ext uri="{BB962C8B-B14F-4D97-AF65-F5344CB8AC3E}">
        <p14:creationId xmlns:p14="http://schemas.microsoft.com/office/powerpoint/2010/main" val="2655548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03120"/>
            <a:ext cx="9144000" cy="1706880"/>
          </a:xfrm>
        </p:spPr>
        <p:txBody>
          <a:bodyPr/>
          <a:lstStyle/>
          <a:p>
            <a:r>
              <a:rPr lang="en-US" sz="6000" b="1" dirty="0"/>
              <a:t>Solving Linear Recurrence Relations</a:t>
            </a:r>
          </a:p>
        </p:txBody>
      </p:sp>
      <p:sp>
        <p:nvSpPr>
          <p:cNvPr id="3" name="Content Placeholder 2"/>
          <p:cNvSpPr>
            <a:spLocks noGrp="1"/>
          </p:cNvSpPr>
          <p:nvPr>
            <p:ph idx="1"/>
          </p:nvPr>
        </p:nvSpPr>
        <p:spPr>
          <a:xfrm>
            <a:off x="3200400" y="3855720"/>
            <a:ext cx="2743200" cy="640080"/>
          </a:xfrm>
        </p:spPr>
        <p:txBody>
          <a:bodyPr/>
          <a:lstStyle/>
          <a:p>
            <a:pPr algn="ctr"/>
            <a:r>
              <a:rPr lang="en-US" dirty="0"/>
              <a:t>Section 8.2</a:t>
            </a:r>
          </a:p>
        </p:txBody>
      </p:sp>
    </p:spTree>
    <p:extLst>
      <p:ext uri="{BB962C8B-B14F-4D97-AF65-F5344CB8AC3E}">
        <p14:creationId xmlns:p14="http://schemas.microsoft.com/office/powerpoint/2010/main" val="1690946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2</a:t>
            </a:r>
          </a:p>
        </p:txBody>
      </p:sp>
      <p:sp>
        <p:nvSpPr>
          <p:cNvPr id="3" name="Content Placeholder 2"/>
          <p:cNvSpPr>
            <a:spLocks noGrp="1"/>
          </p:cNvSpPr>
          <p:nvPr>
            <p:ph idx="1"/>
          </p:nvPr>
        </p:nvSpPr>
        <p:spPr/>
        <p:txBody>
          <a:bodyPr/>
          <a:lstStyle/>
          <a:p>
            <a:r>
              <a:rPr lang="en-US" dirty="0"/>
              <a:t>Linear Homogeneous Recurrence Relations</a:t>
            </a:r>
          </a:p>
          <a:p>
            <a:r>
              <a:rPr lang="en-US" dirty="0"/>
              <a:t>Solving Linear Homogeneous Recurrence Relations with Constant Coefficients. </a:t>
            </a:r>
          </a:p>
          <a:p>
            <a:r>
              <a:rPr lang="en-US" dirty="0"/>
              <a:t>Solving Linear Nonhomogeneous Recurrence Relations with Constant Coefficients.</a:t>
            </a:r>
          </a:p>
        </p:txBody>
      </p:sp>
    </p:spTree>
    <p:extLst>
      <p:ext uri="{BB962C8B-B14F-4D97-AF65-F5344CB8AC3E}">
        <p14:creationId xmlns:p14="http://schemas.microsoft.com/office/powerpoint/2010/main" val="932493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Homogeneous Recurrence Relations</a:t>
            </a:r>
          </a:p>
        </p:txBody>
      </p:sp>
      <p:sp>
        <p:nvSpPr>
          <p:cNvPr id="4" name="Content Placeholder 2"/>
          <p:cNvSpPr>
            <a:spLocks noGrp="1"/>
          </p:cNvSpPr>
          <p:nvPr>
            <p:ph idx="1"/>
          </p:nvPr>
        </p:nvSpPr>
        <p:spPr>
          <a:xfrm>
            <a:off x="457200" y="1295399"/>
            <a:ext cx="8229600" cy="1524002"/>
          </a:xfrm>
        </p:spPr>
        <p:txBody>
          <a:bodyPr/>
          <a:lstStyle/>
          <a:p>
            <a:r>
              <a:rPr lang="en-US" sz="2400" b="1" dirty="0"/>
              <a:t>Definition: </a:t>
            </a:r>
            <a:r>
              <a:rPr lang="en-US" sz="2400" dirty="0"/>
              <a:t>A </a:t>
            </a:r>
            <a:r>
              <a:rPr lang="en-US" sz="2400" i="1" dirty="0"/>
              <a:t>linear homogeneous recurrence relation of degree </a:t>
            </a:r>
            <a:r>
              <a:rPr lang="en-US" sz="2400" dirty="0"/>
              <a:t>k</a:t>
            </a:r>
            <a:r>
              <a:rPr lang="en-US" sz="2400" i="1" dirty="0"/>
              <a:t> with constant coefficients </a:t>
            </a:r>
            <a:r>
              <a:rPr lang="en-US" sz="2400" dirty="0"/>
              <a:t>is a recurrence relation of the form </a:t>
            </a:r>
            <a:r>
              <a:rPr lang="en-US" sz="2400" i="1" dirty="0"/>
              <a:t>a</a:t>
            </a:r>
            <a:r>
              <a:rPr lang="en-US" sz="2400" i="1" baseline="-25000" dirty="0"/>
              <a:t>n</a:t>
            </a:r>
            <a:r>
              <a:rPr lang="en-US" sz="2400" i="1" dirty="0"/>
              <a:t> = c</a:t>
            </a:r>
            <a:r>
              <a:rPr lang="en-US" sz="2400" baseline="-25000" dirty="0">
                <a:ea typeface="Cambria Math" pitchFamily="18" charset="0"/>
              </a:rPr>
              <a:t>1</a:t>
            </a:r>
            <a:r>
              <a:rPr lang="en-US" sz="2400" i="1" dirty="0"/>
              <a:t>a</a:t>
            </a:r>
            <a:r>
              <a:rPr lang="en-US" sz="2400" i="1" baseline="-25000" dirty="0"/>
              <a:t>n</a:t>
            </a:r>
            <a:r>
              <a:rPr lang="en-US" sz="2400" i="1" baseline="-25000" dirty="0">
                <a:ea typeface="Cambria Math"/>
              </a:rPr>
              <a:t>−</a:t>
            </a:r>
            <a:r>
              <a:rPr lang="en-US" sz="2400" baseline="-25000" dirty="0">
                <a:ea typeface="Cambria Math" pitchFamily="18" charset="0"/>
              </a:rPr>
              <a:t>1</a:t>
            </a:r>
            <a:r>
              <a:rPr lang="en-US" sz="2400" i="1" baseline="-25000" dirty="0"/>
              <a:t> </a:t>
            </a:r>
            <a:r>
              <a:rPr lang="en-US" sz="2400" i="1" dirty="0"/>
              <a:t>+ c</a:t>
            </a:r>
            <a:r>
              <a:rPr lang="en-US" sz="2400" baseline="-25000" dirty="0">
                <a:ea typeface="Cambria Math" pitchFamily="18" charset="0"/>
              </a:rPr>
              <a:t>2</a:t>
            </a:r>
            <a:r>
              <a:rPr lang="en-US" sz="2400" i="1" dirty="0"/>
              <a:t>a</a:t>
            </a:r>
            <a:r>
              <a:rPr lang="en-US" sz="2400" i="1" baseline="-25000" dirty="0"/>
              <a:t>n</a:t>
            </a:r>
            <a:r>
              <a:rPr lang="en-US" sz="2400" i="1" baseline="-25000" dirty="0">
                <a:ea typeface="Cambria Math"/>
              </a:rPr>
              <a:t>−</a:t>
            </a:r>
            <a:r>
              <a:rPr lang="en-US" sz="2400" baseline="-25000" dirty="0">
                <a:ea typeface="Cambria Math" pitchFamily="18" charset="0"/>
              </a:rPr>
              <a:t>2</a:t>
            </a:r>
            <a:r>
              <a:rPr lang="en-US" sz="2400" i="1" dirty="0"/>
              <a:t> + ….. + </a:t>
            </a:r>
            <a:r>
              <a:rPr lang="en-US" sz="2400" i="1" dirty="0" err="1"/>
              <a:t>c</a:t>
            </a:r>
            <a:r>
              <a:rPr lang="en-US" sz="2400" i="1" baseline="-25000" dirty="0" err="1"/>
              <a:t>k</a:t>
            </a:r>
            <a:r>
              <a:rPr lang="en-US" sz="2400" i="1" dirty="0"/>
              <a:t> a</a:t>
            </a:r>
            <a:r>
              <a:rPr lang="en-US" sz="2400" i="1" baseline="-25000" dirty="0"/>
              <a:t>n</a:t>
            </a:r>
            <a:r>
              <a:rPr lang="en-US" sz="2400" i="1" baseline="-25000" dirty="0">
                <a:ea typeface="Cambria Math"/>
              </a:rPr>
              <a:t>−</a:t>
            </a:r>
            <a:r>
              <a:rPr lang="en-US" sz="2400" i="1" baseline="-25000" dirty="0"/>
              <a:t>k ,</a:t>
            </a:r>
            <a:r>
              <a:rPr lang="en-US" sz="2400" b="1" dirty="0"/>
              <a:t> </a:t>
            </a:r>
            <a:r>
              <a:rPr lang="en-US" sz="2400" dirty="0"/>
              <a:t>where  </a:t>
            </a:r>
            <a:r>
              <a:rPr lang="en-US" sz="2400" i="1" dirty="0"/>
              <a:t>c</a:t>
            </a:r>
            <a:r>
              <a:rPr lang="en-US" sz="2400" baseline="-25000" dirty="0">
                <a:ea typeface="Cambria Math" pitchFamily="18" charset="0"/>
              </a:rPr>
              <a:t>1</a:t>
            </a:r>
            <a:r>
              <a:rPr lang="en-US" sz="2400" i="1" dirty="0"/>
              <a:t>, c</a:t>
            </a:r>
            <a:r>
              <a:rPr lang="en-US" sz="2400" baseline="-25000" dirty="0">
                <a:ea typeface="Cambria Math" pitchFamily="18" charset="0"/>
              </a:rPr>
              <a:t>2</a:t>
            </a:r>
            <a:r>
              <a:rPr lang="en-US" sz="2400" i="1" dirty="0"/>
              <a:t>, ….,</a:t>
            </a:r>
            <a:r>
              <a:rPr lang="en-US" sz="2400" i="1" dirty="0" err="1"/>
              <a:t>c</a:t>
            </a:r>
            <a:r>
              <a:rPr lang="en-US" sz="2400" i="1" baseline="-25000" dirty="0" err="1"/>
              <a:t>k</a:t>
            </a:r>
            <a:r>
              <a:rPr lang="en-US" sz="2400" i="1" dirty="0"/>
              <a:t> </a:t>
            </a:r>
            <a:r>
              <a:rPr lang="en-US" sz="2400" dirty="0"/>
              <a:t>are real numbers, and </a:t>
            </a:r>
            <a:r>
              <a:rPr lang="en-US" sz="2400" i="1" dirty="0" err="1"/>
              <a:t>c</a:t>
            </a:r>
            <a:r>
              <a:rPr lang="en-US" sz="2400" i="1" baseline="-25000" dirty="0" err="1"/>
              <a:t>k</a:t>
            </a:r>
            <a:r>
              <a:rPr lang="en-US" sz="2400" i="1" dirty="0"/>
              <a:t> </a:t>
            </a:r>
            <a:r>
              <a:rPr lang="en-US" sz="2400" dirty="0">
                <a:ea typeface="Cambria Math"/>
              </a:rPr>
              <a:t>≠ </a:t>
            </a:r>
            <a:r>
              <a:rPr lang="en-US" sz="2400" dirty="0">
                <a:ea typeface="Cambria Math" pitchFamily="18" charset="0"/>
              </a:rPr>
              <a:t>0 </a:t>
            </a:r>
            <a:endParaRPr lang="en-US" sz="2400" dirty="0"/>
          </a:p>
        </p:txBody>
      </p:sp>
      <p:sp>
        <p:nvSpPr>
          <p:cNvPr id="5" name="Content Placeholder 3"/>
          <p:cNvSpPr>
            <a:spLocks noGrp="1"/>
          </p:cNvSpPr>
          <p:nvPr>
            <p:ph idx="13"/>
          </p:nvPr>
        </p:nvSpPr>
        <p:spPr>
          <a:xfrm>
            <a:off x="457200" y="2991147"/>
            <a:ext cx="8229600" cy="2342853"/>
          </a:xfrm>
          <a:ln>
            <a:solidFill>
              <a:srgbClr val="04617B"/>
            </a:solidFill>
          </a:ln>
        </p:spPr>
        <p:txBody>
          <a:bodyPr/>
          <a:lstStyle/>
          <a:p>
            <a:pPr lvl="1"/>
            <a:r>
              <a:rPr lang="en-US" sz="2000" dirty="0"/>
              <a:t> it is </a:t>
            </a:r>
            <a:r>
              <a:rPr lang="en-US" sz="2000" i="1" dirty="0"/>
              <a:t>linear </a:t>
            </a:r>
            <a:r>
              <a:rPr lang="en-US" sz="2000" dirty="0"/>
              <a:t>because the right-hand side is a sum of the previous terms of the sequence each multiplied by a function of </a:t>
            </a:r>
            <a:r>
              <a:rPr lang="en-US" sz="2000" i="1" dirty="0"/>
              <a:t>n</a:t>
            </a:r>
            <a:r>
              <a:rPr lang="en-US" sz="2000" dirty="0"/>
              <a:t>.</a:t>
            </a:r>
          </a:p>
          <a:p>
            <a:pPr lvl="1"/>
            <a:r>
              <a:rPr lang="en-US" sz="2000" i="1" dirty="0"/>
              <a:t> </a:t>
            </a:r>
            <a:r>
              <a:rPr lang="en-US" sz="2000" dirty="0"/>
              <a:t>it is </a:t>
            </a:r>
            <a:r>
              <a:rPr lang="en-US" sz="2000" i="1" dirty="0"/>
              <a:t>homogeneous </a:t>
            </a:r>
            <a:r>
              <a:rPr lang="en-US" sz="2000" dirty="0"/>
              <a:t>because no terms occur that are not multiples of the </a:t>
            </a:r>
            <a:r>
              <a:rPr lang="en-US" sz="2000" i="1" dirty="0" err="1"/>
              <a:t>a</a:t>
            </a:r>
            <a:r>
              <a:rPr lang="en-US" sz="2000" i="1" baseline="-25000" dirty="0" err="1"/>
              <a:t>j</a:t>
            </a:r>
            <a:r>
              <a:rPr lang="en-US" sz="2000" dirty="0" err="1"/>
              <a:t>s</a:t>
            </a:r>
            <a:r>
              <a:rPr lang="en-US" sz="2000" dirty="0"/>
              <a:t>. Each coefficient is a constant.</a:t>
            </a:r>
          </a:p>
          <a:p>
            <a:pPr lvl="1"/>
            <a:r>
              <a:rPr lang="en-US" sz="2000" i="1" dirty="0"/>
              <a:t> </a:t>
            </a:r>
            <a:r>
              <a:rPr lang="en-US" sz="2000" dirty="0"/>
              <a:t>the </a:t>
            </a:r>
            <a:r>
              <a:rPr lang="en-US" sz="2000" i="1" dirty="0"/>
              <a:t>degree </a:t>
            </a:r>
            <a:r>
              <a:rPr lang="en-US" sz="2000" dirty="0"/>
              <a:t>is</a:t>
            </a:r>
            <a:r>
              <a:rPr lang="en-US" sz="2000" i="1" dirty="0"/>
              <a:t> k  </a:t>
            </a:r>
            <a:r>
              <a:rPr lang="en-US" sz="2000" dirty="0"/>
              <a:t>because  </a:t>
            </a:r>
            <a:r>
              <a:rPr lang="en-US" sz="2000" i="1" dirty="0"/>
              <a:t>a</a:t>
            </a:r>
            <a:r>
              <a:rPr lang="en-US" sz="2000" i="1" baseline="-25000" dirty="0"/>
              <a:t>n</a:t>
            </a:r>
            <a:r>
              <a:rPr lang="en-US" sz="2000" i="1" dirty="0"/>
              <a:t> </a:t>
            </a:r>
            <a:r>
              <a:rPr lang="en-US" sz="2000" dirty="0"/>
              <a:t>is expressed in terms of the previous </a:t>
            </a:r>
            <a:r>
              <a:rPr lang="en-US" sz="2000" i="1" dirty="0"/>
              <a:t>k</a:t>
            </a:r>
            <a:r>
              <a:rPr lang="en-US" sz="2000" dirty="0"/>
              <a:t> terms of the sequence.</a:t>
            </a:r>
            <a:endParaRPr lang="en-US" sz="2000" i="1" dirty="0"/>
          </a:p>
        </p:txBody>
      </p:sp>
      <p:sp>
        <p:nvSpPr>
          <p:cNvPr id="6" name="Content Placeholder 4"/>
          <p:cNvSpPr>
            <a:spLocks noGrp="1"/>
          </p:cNvSpPr>
          <p:nvPr>
            <p:ph idx="14"/>
          </p:nvPr>
        </p:nvSpPr>
        <p:spPr>
          <a:xfrm>
            <a:off x="457200" y="5536442"/>
            <a:ext cx="8229600" cy="1092958"/>
          </a:xfrm>
          <a:ln>
            <a:solidFill>
              <a:srgbClr val="04617B"/>
            </a:solidFill>
          </a:ln>
        </p:spPr>
        <p:txBody>
          <a:bodyPr/>
          <a:lstStyle/>
          <a:p>
            <a:r>
              <a:rPr lang="en-US" sz="2000" dirty="0"/>
              <a:t>By strong induction, a sequence satisfying such a recurrence relation is uniquely determined by the recurrence relation and the </a:t>
            </a:r>
            <a:r>
              <a:rPr lang="en-US" sz="2000" i="1" dirty="0"/>
              <a:t>k</a:t>
            </a:r>
            <a:r>
              <a:rPr lang="en-US" sz="2000" dirty="0"/>
              <a:t> initial conditions </a:t>
            </a:r>
            <a:r>
              <a:rPr lang="en-US" sz="2000" i="1" dirty="0"/>
              <a:t>a</a:t>
            </a:r>
            <a:r>
              <a:rPr lang="en-US" sz="2000" baseline="-25000" dirty="0">
                <a:ea typeface="Cambria Math" pitchFamily="18" charset="0"/>
              </a:rPr>
              <a:t>0</a:t>
            </a:r>
            <a:r>
              <a:rPr lang="en-US" sz="2000" baseline="-25000" dirty="0"/>
              <a:t> </a:t>
            </a:r>
            <a:r>
              <a:rPr lang="en-US" sz="2000" dirty="0"/>
              <a:t> = </a:t>
            </a:r>
            <a:r>
              <a:rPr lang="en-US" sz="2000" i="1" dirty="0"/>
              <a:t>C</a:t>
            </a:r>
            <a:r>
              <a:rPr lang="en-US" sz="2000" baseline="-25000" dirty="0">
                <a:ea typeface="Cambria Math" pitchFamily="18" charset="0"/>
              </a:rPr>
              <a:t>1</a:t>
            </a:r>
            <a:r>
              <a:rPr lang="en-US" sz="2000" dirty="0"/>
              <a:t>, </a:t>
            </a:r>
            <a:r>
              <a:rPr lang="en-US" sz="2000" i="1" dirty="0"/>
              <a:t>a</a:t>
            </a:r>
            <a:r>
              <a:rPr lang="en-US" sz="2000" baseline="-25000" dirty="0">
                <a:ea typeface="Cambria Math" pitchFamily="18" charset="0"/>
              </a:rPr>
              <a:t>0</a:t>
            </a:r>
            <a:r>
              <a:rPr lang="en-US" sz="2000" baseline="-25000" dirty="0"/>
              <a:t> </a:t>
            </a:r>
            <a:r>
              <a:rPr lang="en-US" sz="2000" dirty="0"/>
              <a:t> = </a:t>
            </a:r>
            <a:r>
              <a:rPr lang="en-US" sz="2000" i="1" dirty="0"/>
              <a:t>C</a:t>
            </a:r>
            <a:r>
              <a:rPr lang="en-US" sz="2000" baseline="-25000" dirty="0">
                <a:ea typeface="Cambria Math" pitchFamily="18" charset="0"/>
              </a:rPr>
              <a:t>1</a:t>
            </a:r>
            <a:r>
              <a:rPr lang="en-US" sz="2000" dirty="0"/>
              <a:t> ,</a:t>
            </a:r>
            <a:r>
              <a:rPr lang="en-US" sz="2000" dirty="0">
                <a:ea typeface="Cambria Math"/>
              </a:rPr>
              <a:t>…</a:t>
            </a:r>
            <a:r>
              <a:rPr lang="en-US" sz="2000" dirty="0"/>
              <a:t> , </a:t>
            </a:r>
            <a:r>
              <a:rPr lang="en-US" sz="2000" i="1" dirty="0"/>
              <a:t>a</a:t>
            </a:r>
            <a:r>
              <a:rPr lang="en-US" sz="2000" i="1" baseline="-25000" dirty="0">
                <a:ea typeface="Cambria Math" pitchFamily="18" charset="0"/>
              </a:rPr>
              <a:t>k</a:t>
            </a:r>
            <a:r>
              <a:rPr lang="en-US" sz="2000" baseline="-25000" dirty="0">
                <a:ea typeface="Cambria Math"/>
              </a:rPr>
              <a:t>−1</a:t>
            </a:r>
            <a:r>
              <a:rPr lang="en-US" sz="2000" baseline="-25000" dirty="0"/>
              <a:t> </a:t>
            </a:r>
            <a:r>
              <a:rPr lang="en-US" sz="2000" dirty="0"/>
              <a:t> = </a:t>
            </a:r>
            <a:r>
              <a:rPr lang="en-US" sz="2000" i="1" dirty="0"/>
              <a:t>C</a:t>
            </a:r>
            <a:r>
              <a:rPr lang="en-US" sz="2000" i="1" baseline="-25000" dirty="0">
                <a:ea typeface="Cambria Math" pitchFamily="18" charset="0"/>
              </a:rPr>
              <a:t>k</a:t>
            </a:r>
            <a:r>
              <a:rPr lang="en-US" sz="2000" baseline="-25000" dirty="0">
                <a:ea typeface="Cambria Math"/>
              </a:rPr>
              <a:t>−1</a:t>
            </a:r>
            <a:r>
              <a:rPr lang="en-US" sz="2000" dirty="0"/>
              <a:t>.</a:t>
            </a:r>
          </a:p>
        </p:txBody>
      </p:sp>
    </p:spTree>
    <p:extLst>
      <p:ext uri="{BB962C8B-B14F-4D97-AF65-F5344CB8AC3E}">
        <p14:creationId xmlns:p14="http://schemas.microsoft.com/office/powerpoint/2010/main" val="3936145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Linear Homogeneous Recurrence Relations </a:t>
            </a:r>
          </a:p>
        </p:txBody>
      </p:sp>
      <p:graphicFrame>
        <p:nvGraphicFramePr>
          <p:cNvPr id="3" name="Object 2"/>
          <p:cNvGraphicFramePr>
            <a:graphicFrameLocks noChangeAspect="1"/>
          </p:cNvGraphicFramePr>
          <p:nvPr>
            <p:extLst>
              <p:ext uri="{D42A27DB-BD31-4B8C-83A1-F6EECF244321}">
                <p14:modId xmlns:p14="http://schemas.microsoft.com/office/powerpoint/2010/main" val="2553179540"/>
              </p:ext>
            </p:extLst>
          </p:nvPr>
        </p:nvGraphicFramePr>
        <p:xfrm>
          <a:off x="457200" y="1295400"/>
          <a:ext cx="2286000" cy="634500"/>
        </p:xfrm>
        <a:graphic>
          <a:graphicData uri="http://schemas.openxmlformats.org/presentationml/2006/ole">
            <mc:AlternateContent xmlns:mc="http://schemas.openxmlformats.org/markup-compatibility/2006">
              <mc:Choice xmlns:v="urn:schemas-microsoft-com:vml" Requires="v">
                <p:oleObj spid="_x0000_s29149" name="Equation" r:id="rId3" imgW="914400" imgH="253800" progId="Equation.DSMT4">
                  <p:embed/>
                </p:oleObj>
              </mc:Choice>
              <mc:Fallback>
                <p:oleObj name="Equation" r:id="rId3" imgW="914400" imgH="253800" progId="Equation.DSMT4">
                  <p:embed/>
                  <p:pic>
                    <p:nvPicPr>
                      <p:cNvPr id="0" name=""/>
                      <p:cNvPicPr/>
                      <p:nvPr/>
                    </p:nvPicPr>
                    <p:blipFill>
                      <a:blip r:embed="rId4"/>
                      <a:stretch>
                        <a:fillRect/>
                      </a:stretch>
                    </p:blipFill>
                    <p:spPr>
                      <a:xfrm>
                        <a:off x="457200" y="1295400"/>
                        <a:ext cx="2286000" cy="634500"/>
                      </a:xfrm>
                      <a:prstGeom prst="rect">
                        <a:avLst/>
                      </a:prstGeom>
                    </p:spPr>
                  </p:pic>
                </p:oleObj>
              </mc:Fallback>
            </mc:AlternateContent>
          </a:graphicData>
        </a:graphic>
      </p:graphicFrame>
      <p:sp>
        <p:nvSpPr>
          <p:cNvPr id="10" name="Content Placeholder 3"/>
          <p:cNvSpPr>
            <a:spLocks noGrp="1"/>
          </p:cNvSpPr>
          <p:nvPr>
            <p:ph idx="1"/>
          </p:nvPr>
        </p:nvSpPr>
        <p:spPr>
          <a:xfrm>
            <a:off x="3048000" y="1295400"/>
            <a:ext cx="5791200" cy="838200"/>
          </a:xfrm>
        </p:spPr>
        <p:txBody>
          <a:bodyPr/>
          <a:lstStyle/>
          <a:p>
            <a:r>
              <a:rPr lang="en-US" sz="2600" dirty="0">
                <a:solidFill>
                  <a:srgbClr val="B60000"/>
                </a:solidFill>
              </a:rPr>
              <a:t>linear homogeneous recurrence relation of degree one</a:t>
            </a:r>
          </a:p>
        </p:txBody>
      </p:sp>
      <p:graphicFrame>
        <p:nvGraphicFramePr>
          <p:cNvPr id="4" name="Object 4"/>
          <p:cNvGraphicFramePr>
            <a:graphicFrameLocks noChangeAspect="1"/>
          </p:cNvGraphicFramePr>
          <p:nvPr>
            <p:extLst>
              <p:ext uri="{D42A27DB-BD31-4B8C-83A1-F6EECF244321}">
                <p14:modId xmlns:p14="http://schemas.microsoft.com/office/powerpoint/2010/main" val="1361511014"/>
              </p:ext>
            </p:extLst>
          </p:nvPr>
        </p:nvGraphicFramePr>
        <p:xfrm>
          <a:off x="457200" y="2364377"/>
          <a:ext cx="2317500" cy="571500"/>
        </p:xfrm>
        <a:graphic>
          <a:graphicData uri="http://schemas.openxmlformats.org/presentationml/2006/ole">
            <mc:AlternateContent xmlns:mc="http://schemas.openxmlformats.org/markup-compatibility/2006">
              <mc:Choice xmlns:v="urn:schemas-microsoft-com:vml" Requires="v">
                <p:oleObj spid="_x0000_s29150" name="Equation" r:id="rId5" imgW="927000" imgH="228600" progId="Equation.DSMT4">
                  <p:embed/>
                </p:oleObj>
              </mc:Choice>
              <mc:Fallback>
                <p:oleObj name="Equation" r:id="rId5" imgW="927000" imgH="228600" progId="Equation.DSMT4">
                  <p:embed/>
                  <p:pic>
                    <p:nvPicPr>
                      <p:cNvPr id="0" name=""/>
                      <p:cNvPicPr/>
                      <p:nvPr/>
                    </p:nvPicPr>
                    <p:blipFill>
                      <a:blip r:embed="rId6"/>
                      <a:stretch>
                        <a:fillRect/>
                      </a:stretch>
                    </p:blipFill>
                    <p:spPr>
                      <a:xfrm>
                        <a:off x="457200" y="2364377"/>
                        <a:ext cx="2317500" cy="571500"/>
                      </a:xfrm>
                      <a:prstGeom prst="rect">
                        <a:avLst/>
                      </a:prstGeom>
                    </p:spPr>
                  </p:pic>
                </p:oleObj>
              </mc:Fallback>
            </mc:AlternateContent>
          </a:graphicData>
        </a:graphic>
      </p:graphicFrame>
      <p:sp>
        <p:nvSpPr>
          <p:cNvPr id="11" name="Content Placeholder 5"/>
          <p:cNvSpPr>
            <a:spLocks noGrp="1"/>
          </p:cNvSpPr>
          <p:nvPr>
            <p:ph idx="13"/>
          </p:nvPr>
        </p:nvSpPr>
        <p:spPr>
          <a:xfrm>
            <a:off x="3048000" y="2364377"/>
            <a:ext cx="5715000" cy="852425"/>
          </a:xfrm>
        </p:spPr>
        <p:txBody>
          <a:bodyPr/>
          <a:lstStyle/>
          <a:p>
            <a:r>
              <a:rPr lang="en-US" sz="2600" dirty="0">
                <a:solidFill>
                  <a:srgbClr val="B60000"/>
                </a:solidFill>
              </a:rPr>
              <a:t>linear homogeneous recurrence relation of degree two</a:t>
            </a:r>
          </a:p>
        </p:txBody>
      </p:sp>
      <p:graphicFrame>
        <p:nvGraphicFramePr>
          <p:cNvPr id="5" name="Object 6"/>
          <p:cNvGraphicFramePr>
            <a:graphicFrameLocks noChangeAspect="1"/>
          </p:cNvGraphicFramePr>
          <p:nvPr>
            <p:extLst>
              <p:ext uri="{D42A27DB-BD31-4B8C-83A1-F6EECF244321}">
                <p14:modId xmlns:p14="http://schemas.microsoft.com/office/powerpoint/2010/main" val="480052968"/>
              </p:ext>
            </p:extLst>
          </p:nvPr>
        </p:nvGraphicFramePr>
        <p:xfrm>
          <a:off x="457200" y="3370354"/>
          <a:ext cx="2444400" cy="603000"/>
        </p:xfrm>
        <a:graphic>
          <a:graphicData uri="http://schemas.openxmlformats.org/presentationml/2006/ole">
            <mc:AlternateContent xmlns:mc="http://schemas.openxmlformats.org/markup-compatibility/2006">
              <mc:Choice xmlns:v="urn:schemas-microsoft-com:vml" Requires="v">
                <p:oleObj spid="_x0000_s29151" name="Equation" r:id="rId7" imgW="977760" imgH="241200" progId="Equation.DSMT4">
                  <p:embed/>
                </p:oleObj>
              </mc:Choice>
              <mc:Fallback>
                <p:oleObj name="Equation" r:id="rId7" imgW="977760" imgH="241200" progId="Equation.DSMT4">
                  <p:embed/>
                  <p:pic>
                    <p:nvPicPr>
                      <p:cNvPr id="0" name=""/>
                      <p:cNvPicPr/>
                      <p:nvPr/>
                    </p:nvPicPr>
                    <p:blipFill>
                      <a:blip r:embed="rId8"/>
                      <a:stretch>
                        <a:fillRect/>
                      </a:stretch>
                    </p:blipFill>
                    <p:spPr>
                      <a:xfrm>
                        <a:off x="457200" y="3370354"/>
                        <a:ext cx="2444400" cy="603000"/>
                      </a:xfrm>
                      <a:prstGeom prst="rect">
                        <a:avLst/>
                      </a:prstGeom>
                    </p:spPr>
                  </p:pic>
                </p:oleObj>
              </mc:Fallback>
            </mc:AlternateContent>
          </a:graphicData>
        </a:graphic>
      </p:graphicFrame>
      <p:sp>
        <p:nvSpPr>
          <p:cNvPr id="12" name="Content Placeholder 7"/>
          <p:cNvSpPr>
            <a:spLocks noGrp="1"/>
          </p:cNvSpPr>
          <p:nvPr>
            <p:ph idx="14"/>
          </p:nvPr>
        </p:nvSpPr>
        <p:spPr>
          <a:xfrm>
            <a:off x="3048000" y="3429000"/>
            <a:ext cx="5715000" cy="411961"/>
          </a:xfrm>
        </p:spPr>
        <p:txBody>
          <a:bodyPr/>
          <a:lstStyle/>
          <a:p>
            <a:r>
              <a:rPr lang="en-US" sz="2600" dirty="0">
                <a:solidFill>
                  <a:srgbClr val="B60000"/>
                </a:solidFill>
              </a:rPr>
              <a:t>not linear</a:t>
            </a:r>
          </a:p>
        </p:txBody>
      </p:sp>
      <p:graphicFrame>
        <p:nvGraphicFramePr>
          <p:cNvPr id="6" name="Object 8"/>
          <p:cNvGraphicFramePr>
            <a:graphicFrameLocks noChangeAspect="1"/>
          </p:cNvGraphicFramePr>
          <p:nvPr>
            <p:extLst>
              <p:ext uri="{D42A27DB-BD31-4B8C-83A1-F6EECF244321}">
                <p14:modId xmlns:p14="http://schemas.microsoft.com/office/powerpoint/2010/main" val="1721884546"/>
              </p:ext>
            </p:extLst>
          </p:nvPr>
        </p:nvGraphicFramePr>
        <p:xfrm>
          <a:off x="441450" y="4407831"/>
          <a:ext cx="2317500" cy="571500"/>
        </p:xfrm>
        <a:graphic>
          <a:graphicData uri="http://schemas.openxmlformats.org/presentationml/2006/ole">
            <mc:AlternateContent xmlns:mc="http://schemas.openxmlformats.org/markup-compatibility/2006">
              <mc:Choice xmlns:v="urn:schemas-microsoft-com:vml" Requires="v">
                <p:oleObj spid="_x0000_s29152" name="Equation" r:id="rId9" imgW="927000" imgH="228600" progId="Equation.DSMT4">
                  <p:embed/>
                </p:oleObj>
              </mc:Choice>
              <mc:Fallback>
                <p:oleObj name="Equation" r:id="rId9" imgW="927000" imgH="228600" progId="Equation.DSMT4">
                  <p:embed/>
                  <p:pic>
                    <p:nvPicPr>
                      <p:cNvPr id="0" name=""/>
                      <p:cNvPicPr/>
                      <p:nvPr/>
                    </p:nvPicPr>
                    <p:blipFill>
                      <a:blip r:embed="rId10"/>
                      <a:stretch>
                        <a:fillRect/>
                      </a:stretch>
                    </p:blipFill>
                    <p:spPr>
                      <a:xfrm>
                        <a:off x="441450" y="4407831"/>
                        <a:ext cx="2317500" cy="571500"/>
                      </a:xfrm>
                      <a:prstGeom prst="rect">
                        <a:avLst/>
                      </a:prstGeom>
                    </p:spPr>
                  </p:pic>
                </p:oleObj>
              </mc:Fallback>
            </mc:AlternateContent>
          </a:graphicData>
        </a:graphic>
      </p:graphicFrame>
      <p:sp>
        <p:nvSpPr>
          <p:cNvPr id="13" name="Content Placeholder 9"/>
          <p:cNvSpPr>
            <a:spLocks noGrp="1"/>
          </p:cNvSpPr>
          <p:nvPr>
            <p:ph idx="15"/>
          </p:nvPr>
        </p:nvSpPr>
        <p:spPr>
          <a:xfrm>
            <a:off x="3048000" y="4407831"/>
            <a:ext cx="5638800" cy="443133"/>
          </a:xfrm>
        </p:spPr>
        <p:txBody>
          <a:bodyPr/>
          <a:lstStyle/>
          <a:p>
            <a:r>
              <a:rPr lang="en-US" sz="2600" dirty="0">
                <a:solidFill>
                  <a:srgbClr val="B60000"/>
                </a:solidFill>
              </a:rPr>
              <a:t>not homogeneous</a:t>
            </a:r>
            <a:endParaRPr lang="en-US" sz="2600" i="1" dirty="0">
              <a:solidFill>
                <a:srgbClr val="B60000"/>
              </a:solidFill>
            </a:endParaRPr>
          </a:p>
          <a:p>
            <a:endParaRPr lang="en-US" sz="2600" dirty="0">
              <a:solidFill>
                <a:srgbClr val="B60000"/>
              </a:solidFill>
            </a:endParaRPr>
          </a:p>
        </p:txBody>
      </p:sp>
      <p:graphicFrame>
        <p:nvGraphicFramePr>
          <p:cNvPr id="7" name="Object 10"/>
          <p:cNvGraphicFramePr>
            <a:graphicFrameLocks noChangeAspect="1"/>
          </p:cNvGraphicFramePr>
          <p:nvPr>
            <p:extLst>
              <p:ext uri="{D42A27DB-BD31-4B8C-83A1-F6EECF244321}">
                <p14:modId xmlns:p14="http://schemas.microsoft.com/office/powerpoint/2010/main" val="1566509603"/>
              </p:ext>
            </p:extLst>
          </p:nvPr>
        </p:nvGraphicFramePr>
        <p:xfrm>
          <a:off x="457200" y="5413809"/>
          <a:ext cx="1746000" cy="571500"/>
        </p:xfrm>
        <a:graphic>
          <a:graphicData uri="http://schemas.openxmlformats.org/presentationml/2006/ole">
            <mc:AlternateContent xmlns:mc="http://schemas.openxmlformats.org/markup-compatibility/2006">
              <mc:Choice xmlns:v="urn:schemas-microsoft-com:vml" Requires="v">
                <p:oleObj spid="_x0000_s29153" name="Equation" r:id="rId11" imgW="698400" imgH="228600" progId="Equation.DSMT4">
                  <p:embed/>
                </p:oleObj>
              </mc:Choice>
              <mc:Fallback>
                <p:oleObj name="Equation" r:id="rId11" imgW="698400" imgH="228600" progId="Equation.DSMT4">
                  <p:embed/>
                  <p:pic>
                    <p:nvPicPr>
                      <p:cNvPr id="0" name=""/>
                      <p:cNvPicPr/>
                      <p:nvPr/>
                    </p:nvPicPr>
                    <p:blipFill>
                      <a:blip r:embed="rId12"/>
                      <a:stretch>
                        <a:fillRect/>
                      </a:stretch>
                    </p:blipFill>
                    <p:spPr>
                      <a:xfrm>
                        <a:off x="457200" y="5413809"/>
                        <a:ext cx="1746000" cy="571500"/>
                      </a:xfrm>
                      <a:prstGeom prst="rect">
                        <a:avLst/>
                      </a:prstGeom>
                    </p:spPr>
                  </p:pic>
                </p:oleObj>
              </mc:Fallback>
            </mc:AlternateContent>
          </a:graphicData>
        </a:graphic>
      </p:graphicFrame>
      <p:sp>
        <p:nvSpPr>
          <p:cNvPr id="14" name="Content Placeholder 11"/>
          <p:cNvSpPr>
            <a:spLocks noGrp="1"/>
          </p:cNvSpPr>
          <p:nvPr>
            <p:ph idx="16"/>
          </p:nvPr>
        </p:nvSpPr>
        <p:spPr>
          <a:xfrm>
            <a:off x="2977609" y="5413809"/>
            <a:ext cx="5931982" cy="457200"/>
          </a:xfrm>
        </p:spPr>
        <p:txBody>
          <a:bodyPr/>
          <a:lstStyle/>
          <a:p>
            <a:r>
              <a:rPr lang="en-US" sz="2600" dirty="0">
                <a:solidFill>
                  <a:srgbClr val="B60000"/>
                </a:solidFill>
              </a:rPr>
              <a:t>coefficients are not constants</a:t>
            </a:r>
          </a:p>
        </p:txBody>
      </p:sp>
    </p:spTree>
    <p:extLst>
      <p:ext uri="{BB962C8B-B14F-4D97-AF65-F5344CB8AC3E}">
        <p14:creationId xmlns:p14="http://schemas.microsoft.com/office/powerpoint/2010/main" val="2767297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a:xfrm>
            <a:off x="457200" y="1295400"/>
            <a:ext cx="8534400" cy="5181600"/>
          </a:xfrm>
        </p:spPr>
        <p:txBody>
          <a:bodyPr/>
          <a:lstStyle/>
          <a:p>
            <a:pPr>
              <a:spcBef>
                <a:spcPts val="300"/>
              </a:spcBef>
            </a:pPr>
            <a:r>
              <a:rPr lang="en-US" dirty="0"/>
              <a:t>Applications of Recurrence Relations</a:t>
            </a:r>
          </a:p>
          <a:p>
            <a:pPr>
              <a:spcBef>
                <a:spcPts val="300"/>
              </a:spcBef>
            </a:pPr>
            <a:r>
              <a:rPr lang="en-US" dirty="0"/>
              <a:t>Solving Linear Recurrence Relations</a:t>
            </a:r>
          </a:p>
          <a:p>
            <a:pPr lvl="1">
              <a:spcBef>
                <a:spcPts val="300"/>
              </a:spcBef>
            </a:pPr>
            <a:r>
              <a:rPr lang="en-US" dirty="0"/>
              <a:t>Homogeneous Recurrence Relations</a:t>
            </a:r>
          </a:p>
          <a:p>
            <a:pPr lvl="1">
              <a:spcBef>
                <a:spcPts val="300"/>
              </a:spcBef>
            </a:pPr>
            <a:r>
              <a:rPr lang="en-US" dirty="0"/>
              <a:t>Nonhomogeneous Recurrence Relations</a:t>
            </a:r>
          </a:p>
          <a:p>
            <a:pPr>
              <a:spcBef>
                <a:spcPts val="300"/>
              </a:spcBef>
            </a:pPr>
            <a:r>
              <a:rPr lang="en-US" dirty="0"/>
              <a:t>Divide-and-Conquer Algorithms and Recurrence Relations</a:t>
            </a:r>
          </a:p>
          <a:p>
            <a:pPr>
              <a:spcBef>
                <a:spcPts val="300"/>
              </a:spcBef>
            </a:pPr>
            <a:r>
              <a:rPr lang="en-US" dirty="0"/>
              <a:t>Generating Functions</a:t>
            </a:r>
          </a:p>
          <a:p>
            <a:pPr>
              <a:spcBef>
                <a:spcPts val="300"/>
              </a:spcBef>
            </a:pPr>
            <a:r>
              <a:rPr lang="en-US" dirty="0"/>
              <a:t>Inclusion-Exclusion</a:t>
            </a:r>
          </a:p>
          <a:p>
            <a:pPr>
              <a:spcBef>
                <a:spcPts val="300"/>
              </a:spcBef>
            </a:pPr>
            <a:r>
              <a:rPr lang="en-US" dirty="0"/>
              <a:t>Applications of Inclusion-Exclusion</a:t>
            </a:r>
          </a:p>
        </p:txBody>
      </p:sp>
    </p:spTree>
    <p:extLst>
      <p:ext uri="{BB962C8B-B14F-4D97-AF65-F5344CB8AC3E}">
        <p14:creationId xmlns:p14="http://schemas.microsoft.com/office/powerpoint/2010/main" val="766881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Linear Homogeneous Recurrence Relations</a:t>
            </a:r>
          </a:p>
        </p:txBody>
      </p:sp>
      <p:sp>
        <p:nvSpPr>
          <p:cNvPr id="3" name="Content Placeholder 2"/>
          <p:cNvSpPr>
            <a:spLocks noGrp="1"/>
          </p:cNvSpPr>
          <p:nvPr>
            <p:ph idx="1"/>
          </p:nvPr>
        </p:nvSpPr>
        <p:spPr>
          <a:xfrm>
            <a:off x="457200" y="1295400"/>
            <a:ext cx="8229600" cy="1295400"/>
          </a:xfrm>
        </p:spPr>
        <p:txBody>
          <a:bodyPr/>
          <a:lstStyle/>
          <a:p>
            <a:pPr>
              <a:spcBef>
                <a:spcPts val="0"/>
              </a:spcBef>
            </a:pPr>
            <a:r>
              <a:rPr lang="en-US" sz="2400" dirty="0"/>
              <a:t>The basic approach is to look for solutions of the form                          </a:t>
            </a:r>
            <a:r>
              <a:rPr lang="en-US" sz="2400" i="1" dirty="0"/>
              <a:t>a</a:t>
            </a:r>
            <a:r>
              <a:rPr lang="en-US" sz="2400" i="1" baseline="-25000" dirty="0"/>
              <a:t>n</a:t>
            </a:r>
            <a:r>
              <a:rPr lang="en-US" sz="2400" dirty="0"/>
              <a:t> = </a:t>
            </a:r>
            <a:r>
              <a:rPr lang="en-US" sz="2400" i="1" dirty="0" err="1"/>
              <a:t>r</a:t>
            </a:r>
            <a:r>
              <a:rPr lang="en-US" sz="2400" i="1" baseline="30000" dirty="0" err="1"/>
              <a:t>n</a:t>
            </a:r>
            <a:r>
              <a:rPr lang="en-US" sz="2400" dirty="0"/>
              <a:t>, where </a:t>
            </a:r>
            <a:r>
              <a:rPr lang="en-US" sz="2400" i="1" dirty="0"/>
              <a:t>r</a:t>
            </a:r>
            <a:r>
              <a:rPr lang="en-US" sz="2400" dirty="0"/>
              <a:t> is a constant.</a:t>
            </a:r>
          </a:p>
          <a:p>
            <a:pPr>
              <a:spcBef>
                <a:spcPts val="0"/>
              </a:spcBef>
            </a:pPr>
            <a:r>
              <a:rPr lang="en-US" sz="2400" dirty="0"/>
              <a:t>Note that </a:t>
            </a:r>
            <a:r>
              <a:rPr lang="en-US" sz="2400" i="1" dirty="0"/>
              <a:t>a</a:t>
            </a:r>
            <a:r>
              <a:rPr lang="en-US" sz="2400" i="1" baseline="-25000" dirty="0"/>
              <a:t>n</a:t>
            </a:r>
            <a:r>
              <a:rPr lang="en-US" sz="2400" dirty="0"/>
              <a:t> = </a:t>
            </a:r>
            <a:r>
              <a:rPr lang="en-US" sz="2400" i="1" dirty="0" err="1"/>
              <a:t>r</a:t>
            </a:r>
            <a:r>
              <a:rPr lang="en-US" sz="2400" i="1" baseline="30000" dirty="0" err="1"/>
              <a:t>n</a:t>
            </a:r>
            <a:r>
              <a:rPr lang="en-US" sz="2400" dirty="0"/>
              <a:t>  is a solution to the recurrence relation</a:t>
            </a:r>
            <a:endParaRPr lang="en-US" sz="2200" dirty="0"/>
          </a:p>
        </p:txBody>
      </p:sp>
      <p:graphicFrame>
        <p:nvGraphicFramePr>
          <p:cNvPr id="7" name="Object 3"/>
          <p:cNvGraphicFramePr>
            <a:graphicFrameLocks noChangeAspect="1"/>
          </p:cNvGraphicFramePr>
          <p:nvPr>
            <p:extLst>
              <p:ext uri="{D42A27DB-BD31-4B8C-83A1-F6EECF244321}">
                <p14:modId xmlns:p14="http://schemas.microsoft.com/office/powerpoint/2010/main" val="1056229634"/>
              </p:ext>
            </p:extLst>
          </p:nvPr>
        </p:nvGraphicFramePr>
        <p:xfrm>
          <a:off x="527641" y="2527159"/>
          <a:ext cx="4201914" cy="484836"/>
        </p:xfrm>
        <a:graphic>
          <a:graphicData uri="http://schemas.openxmlformats.org/presentationml/2006/ole">
            <mc:AlternateContent xmlns:mc="http://schemas.openxmlformats.org/markup-compatibility/2006">
              <mc:Choice xmlns:v="urn:schemas-microsoft-com:vml" Requires="v">
                <p:oleObj spid="_x0000_s29980" name="Equation" r:id="rId3" imgW="1981080" imgH="228600" progId="Equation.DSMT4">
                  <p:embed/>
                </p:oleObj>
              </mc:Choice>
              <mc:Fallback>
                <p:oleObj name="Equation" r:id="rId3" imgW="1981080" imgH="228600" progId="Equation.DSMT4">
                  <p:embed/>
                  <p:pic>
                    <p:nvPicPr>
                      <p:cNvPr id="0" name=""/>
                      <p:cNvPicPr/>
                      <p:nvPr/>
                    </p:nvPicPr>
                    <p:blipFill>
                      <a:blip r:embed="rId4"/>
                      <a:stretch>
                        <a:fillRect/>
                      </a:stretch>
                    </p:blipFill>
                    <p:spPr>
                      <a:xfrm>
                        <a:off x="527641" y="2527159"/>
                        <a:ext cx="4201914" cy="484836"/>
                      </a:xfrm>
                      <a:prstGeom prst="rect">
                        <a:avLst/>
                      </a:prstGeom>
                    </p:spPr>
                  </p:pic>
                </p:oleObj>
              </mc:Fallback>
            </mc:AlternateContent>
          </a:graphicData>
        </a:graphic>
      </p:graphicFrame>
      <p:sp>
        <p:nvSpPr>
          <p:cNvPr id="4" name="Content Placeholder 4"/>
          <p:cNvSpPr>
            <a:spLocks noGrp="1"/>
          </p:cNvSpPr>
          <p:nvPr>
            <p:ph idx="13"/>
          </p:nvPr>
        </p:nvSpPr>
        <p:spPr>
          <a:xfrm>
            <a:off x="4724400" y="2514600"/>
            <a:ext cx="1791002" cy="452427"/>
          </a:xfrm>
        </p:spPr>
        <p:txBody>
          <a:bodyPr/>
          <a:lstStyle/>
          <a:p>
            <a:r>
              <a:rPr lang="en-US" sz="2400" dirty="0"/>
              <a:t>if and only if</a:t>
            </a:r>
          </a:p>
        </p:txBody>
      </p:sp>
      <p:graphicFrame>
        <p:nvGraphicFramePr>
          <p:cNvPr id="8" name="Object 5"/>
          <p:cNvGraphicFramePr>
            <a:graphicFrameLocks noChangeAspect="1"/>
          </p:cNvGraphicFramePr>
          <p:nvPr>
            <p:extLst>
              <p:ext uri="{D42A27DB-BD31-4B8C-83A1-F6EECF244321}">
                <p14:modId xmlns:p14="http://schemas.microsoft.com/office/powerpoint/2010/main" val="3256922600"/>
              </p:ext>
            </p:extLst>
          </p:nvPr>
        </p:nvGraphicFramePr>
        <p:xfrm>
          <a:off x="551543" y="3048000"/>
          <a:ext cx="4118990" cy="511344"/>
        </p:xfrm>
        <a:graphic>
          <a:graphicData uri="http://schemas.openxmlformats.org/presentationml/2006/ole">
            <mc:AlternateContent xmlns:mc="http://schemas.openxmlformats.org/markup-compatibility/2006">
              <mc:Choice xmlns:v="urn:schemas-microsoft-com:vml" Requires="v">
                <p:oleObj spid="_x0000_s29981" name="Equation" r:id="rId5" imgW="1942920" imgH="241200" progId="Equation.DSMT4">
                  <p:embed/>
                </p:oleObj>
              </mc:Choice>
              <mc:Fallback>
                <p:oleObj name="Equation" r:id="rId5" imgW="1942920" imgH="241200" progId="Equation.DSMT4">
                  <p:embed/>
                  <p:pic>
                    <p:nvPicPr>
                      <p:cNvPr id="0" name=""/>
                      <p:cNvPicPr/>
                      <p:nvPr/>
                    </p:nvPicPr>
                    <p:blipFill>
                      <a:blip r:embed="rId6"/>
                      <a:stretch>
                        <a:fillRect/>
                      </a:stretch>
                    </p:blipFill>
                    <p:spPr>
                      <a:xfrm>
                        <a:off x="551543" y="3048000"/>
                        <a:ext cx="4118990" cy="511344"/>
                      </a:xfrm>
                      <a:prstGeom prst="rect">
                        <a:avLst/>
                      </a:prstGeom>
                    </p:spPr>
                  </p:pic>
                </p:oleObj>
              </mc:Fallback>
            </mc:AlternateContent>
          </a:graphicData>
        </a:graphic>
      </p:graphicFrame>
      <p:sp>
        <p:nvSpPr>
          <p:cNvPr id="5" name="Content Placeholder 6"/>
          <p:cNvSpPr>
            <a:spLocks noGrp="1"/>
          </p:cNvSpPr>
          <p:nvPr>
            <p:ph idx="14"/>
          </p:nvPr>
        </p:nvSpPr>
        <p:spPr>
          <a:xfrm>
            <a:off x="457200" y="3464730"/>
            <a:ext cx="8229600" cy="497670"/>
          </a:xfrm>
        </p:spPr>
        <p:txBody>
          <a:bodyPr/>
          <a:lstStyle/>
          <a:p>
            <a:r>
              <a:rPr lang="en-US" sz="2400" dirty="0"/>
              <a:t>Algebraic manipulation yields the </a:t>
            </a:r>
            <a:r>
              <a:rPr lang="en-US" sz="2400" i="1" dirty="0"/>
              <a:t>characteristic equation</a:t>
            </a:r>
            <a:r>
              <a:rPr lang="en-US" sz="2400" dirty="0"/>
              <a:t>:</a:t>
            </a:r>
          </a:p>
        </p:txBody>
      </p:sp>
      <p:graphicFrame>
        <p:nvGraphicFramePr>
          <p:cNvPr id="9" name="Object 7"/>
          <p:cNvGraphicFramePr>
            <a:graphicFrameLocks noChangeAspect="1"/>
          </p:cNvGraphicFramePr>
          <p:nvPr>
            <p:extLst>
              <p:ext uri="{D42A27DB-BD31-4B8C-83A1-F6EECF244321}">
                <p14:modId xmlns:p14="http://schemas.microsoft.com/office/powerpoint/2010/main" val="2655319834"/>
              </p:ext>
            </p:extLst>
          </p:nvPr>
        </p:nvGraphicFramePr>
        <p:xfrm>
          <a:off x="609600" y="3937200"/>
          <a:ext cx="4495680" cy="482400"/>
        </p:xfrm>
        <a:graphic>
          <a:graphicData uri="http://schemas.openxmlformats.org/presentationml/2006/ole">
            <mc:AlternateContent xmlns:mc="http://schemas.openxmlformats.org/markup-compatibility/2006">
              <mc:Choice xmlns:v="urn:schemas-microsoft-com:vml" Requires="v">
                <p:oleObj spid="_x0000_s29982" name="Equation" r:id="rId7" imgW="2247840" imgH="241200" progId="Equation.DSMT4">
                  <p:embed/>
                </p:oleObj>
              </mc:Choice>
              <mc:Fallback>
                <p:oleObj name="Equation" r:id="rId7" imgW="2247840" imgH="241200" progId="Equation.DSMT4">
                  <p:embed/>
                  <p:pic>
                    <p:nvPicPr>
                      <p:cNvPr id="0" name=""/>
                      <p:cNvPicPr/>
                      <p:nvPr/>
                    </p:nvPicPr>
                    <p:blipFill>
                      <a:blip r:embed="rId8"/>
                      <a:stretch>
                        <a:fillRect/>
                      </a:stretch>
                    </p:blipFill>
                    <p:spPr>
                      <a:xfrm>
                        <a:off x="609600" y="3937200"/>
                        <a:ext cx="4495680" cy="482400"/>
                      </a:xfrm>
                      <a:prstGeom prst="rect">
                        <a:avLst/>
                      </a:prstGeom>
                    </p:spPr>
                  </p:pic>
                </p:oleObj>
              </mc:Fallback>
            </mc:AlternateContent>
          </a:graphicData>
        </a:graphic>
      </p:graphicFrame>
      <p:sp>
        <p:nvSpPr>
          <p:cNvPr id="6" name="Content Placeholder 8"/>
          <p:cNvSpPr>
            <a:spLocks noGrp="1"/>
          </p:cNvSpPr>
          <p:nvPr>
            <p:ph idx="15"/>
          </p:nvPr>
        </p:nvSpPr>
        <p:spPr>
          <a:xfrm>
            <a:off x="457200" y="4342542"/>
            <a:ext cx="8534400" cy="2286858"/>
          </a:xfrm>
        </p:spPr>
        <p:txBody>
          <a:bodyPr/>
          <a:lstStyle/>
          <a:p>
            <a:pPr>
              <a:spcBef>
                <a:spcPts val="0"/>
              </a:spcBef>
            </a:pPr>
            <a:r>
              <a:rPr lang="en-US" sz="2400" dirty="0"/>
              <a:t>The sequence {</a:t>
            </a:r>
            <a:r>
              <a:rPr lang="en-US" sz="2400" i="1" dirty="0"/>
              <a:t>a</a:t>
            </a:r>
            <a:r>
              <a:rPr lang="en-US" sz="2400" i="1" baseline="-25000" dirty="0"/>
              <a:t>n</a:t>
            </a:r>
            <a:r>
              <a:rPr lang="en-US" sz="2400" dirty="0"/>
              <a:t>} with </a:t>
            </a:r>
            <a:r>
              <a:rPr lang="en-US" sz="2400" i="1" dirty="0"/>
              <a:t>a</a:t>
            </a:r>
            <a:r>
              <a:rPr lang="en-US" sz="2400" i="1" baseline="-25000" dirty="0"/>
              <a:t>n</a:t>
            </a:r>
            <a:r>
              <a:rPr lang="en-US" sz="2400" dirty="0"/>
              <a:t> = </a:t>
            </a:r>
            <a:r>
              <a:rPr lang="en-US" sz="2400" i="1" dirty="0" err="1"/>
              <a:t>r</a:t>
            </a:r>
            <a:r>
              <a:rPr lang="en-US" sz="2400" i="1" baseline="30000" dirty="0" err="1"/>
              <a:t>n</a:t>
            </a:r>
            <a:r>
              <a:rPr lang="en-US" sz="2400" dirty="0"/>
              <a:t> is a solution if and only if </a:t>
            </a:r>
            <a:r>
              <a:rPr lang="en-US" sz="2400" i="1" dirty="0"/>
              <a:t>r</a:t>
            </a:r>
            <a:r>
              <a:rPr lang="en-US" sz="2400" dirty="0"/>
              <a:t> is a solution to the characteristic equation. </a:t>
            </a:r>
          </a:p>
          <a:p>
            <a:pPr>
              <a:spcBef>
                <a:spcPts val="0"/>
              </a:spcBef>
            </a:pPr>
            <a:r>
              <a:rPr lang="en-US" sz="2400" dirty="0"/>
              <a:t>The solutions to the characteristic equation are called the </a:t>
            </a:r>
            <a:r>
              <a:rPr lang="en-US" sz="2400" i="1" dirty="0"/>
              <a:t>characteristic roots </a:t>
            </a:r>
            <a:r>
              <a:rPr lang="en-US" sz="2400" dirty="0"/>
              <a:t>of the recurrence relation. The roots are used to give an explicit formula for all the solutions of the recurrence relation.</a:t>
            </a:r>
          </a:p>
        </p:txBody>
      </p:sp>
    </p:spTree>
    <p:extLst>
      <p:ext uri="{BB962C8B-B14F-4D97-AF65-F5344CB8AC3E}">
        <p14:creationId xmlns:p14="http://schemas.microsoft.com/office/powerpoint/2010/main" val="2889978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Linear Homogeneous Recurrence Relations of Degree Two</a:t>
            </a:r>
          </a:p>
        </p:txBody>
      </p:sp>
      <p:sp>
        <p:nvSpPr>
          <p:cNvPr id="3" name="Content Placeholder 2"/>
          <p:cNvSpPr>
            <a:spLocks noGrp="1"/>
          </p:cNvSpPr>
          <p:nvPr>
            <p:ph idx="1"/>
          </p:nvPr>
        </p:nvSpPr>
        <p:spPr>
          <a:xfrm>
            <a:off x="457200" y="1295400"/>
            <a:ext cx="8534400" cy="1951298"/>
          </a:xfrm>
        </p:spPr>
        <p:txBody>
          <a:bodyPr/>
          <a:lstStyle/>
          <a:p>
            <a:r>
              <a:rPr lang="en-US" b="1" dirty="0"/>
              <a:t>Theorem </a:t>
            </a:r>
            <a:r>
              <a:rPr lang="en-US" b="1" dirty="0">
                <a:ea typeface="Cambria Math" pitchFamily="18" charset="0"/>
              </a:rPr>
              <a:t>1</a:t>
            </a:r>
            <a:r>
              <a:rPr lang="en-US" dirty="0"/>
              <a:t>: Let </a:t>
            </a:r>
            <a:r>
              <a:rPr lang="en-US" i="1" dirty="0"/>
              <a:t>c</a:t>
            </a:r>
            <a:r>
              <a:rPr lang="en-US" baseline="-25000" dirty="0">
                <a:ea typeface="Cambria Math" pitchFamily="18" charset="0"/>
              </a:rPr>
              <a:t>1</a:t>
            </a:r>
            <a:r>
              <a:rPr lang="en-US" dirty="0"/>
              <a:t> and </a:t>
            </a:r>
            <a:r>
              <a:rPr lang="en-US" i="1" dirty="0"/>
              <a:t>c</a:t>
            </a:r>
            <a:r>
              <a:rPr lang="en-US" baseline="-25000" dirty="0">
                <a:ea typeface="Cambria Math" pitchFamily="18" charset="0"/>
              </a:rPr>
              <a:t>2</a:t>
            </a:r>
            <a:r>
              <a:rPr lang="en-US" i="1" dirty="0"/>
              <a:t> </a:t>
            </a:r>
            <a:r>
              <a:rPr lang="en-US" dirty="0"/>
              <a:t>be real numbers. Suppose that </a:t>
            </a:r>
            <a:r>
              <a:rPr lang="en-US" i="1" dirty="0"/>
              <a:t>r</a:t>
            </a:r>
            <a:r>
              <a:rPr lang="en-US" baseline="30000" dirty="0">
                <a:ea typeface="Cambria Math" pitchFamily="18" charset="0"/>
              </a:rPr>
              <a:t>2</a:t>
            </a:r>
            <a:r>
              <a:rPr lang="en-US" i="1" dirty="0"/>
              <a:t> – c</a:t>
            </a:r>
            <a:r>
              <a:rPr lang="en-US" baseline="-25000" dirty="0">
                <a:ea typeface="Cambria Math" pitchFamily="18" charset="0"/>
              </a:rPr>
              <a:t>1</a:t>
            </a:r>
            <a:r>
              <a:rPr lang="en-US" i="1" dirty="0"/>
              <a:t>r – c</a:t>
            </a:r>
            <a:r>
              <a:rPr lang="en-US" baseline="-25000" dirty="0">
                <a:ea typeface="Cambria Math" pitchFamily="18" charset="0"/>
              </a:rPr>
              <a:t>2</a:t>
            </a:r>
            <a:r>
              <a:rPr lang="en-US" i="1" dirty="0"/>
              <a:t> = </a:t>
            </a:r>
            <a:r>
              <a:rPr lang="en-US" dirty="0">
                <a:ea typeface="Cambria Math" pitchFamily="18" charset="0"/>
              </a:rPr>
              <a:t>0</a:t>
            </a:r>
            <a:r>
              <a:rPr lang="en-US" i="1" dirty="0"/>
              <a:t> </a:t>
            </a:r>
            <a:r>
              <a:rPr lang="en-US" dirty="0"/>
              <a:t>has two distinct roots </a:t>
            </a:r>
            <a:r>
              <a:rPr lang="en-US" i="1" dirty="0"/>
              <a:t>r</a:t>
            </a:r>
            <a:r>
              <a:rPr lang="en-US" i="1" baseline="-25000" dirty="0"/>
              <a:t>1</a:t>
            </a:r>
            <a:r>
              <a:rPr lang="en-US" dirty="0"/>
              <a:t> and </a:t>
            </a:r>
            <a:r>
              <a:rPr lang="en-US" i="1" dirty="0"/>
              <a:t>r</a:t>
            </a:r>
            <a:r>
              <a:rPr lang="en-US" i="1" baseline="-25000" dirty="0"/>
              <a:t>2</a:t>
            </a:r>
            <a:r>
              <a:rPr lang="en-US" dirty="0"/>
              <a:t>. Then the sequence {</a:t>
            </a:r>
            <a:r>
              <a:rPr lang="en-US" i="1" dirty="0"/>
              <a:t>a</a:t>
            </a:r>
            <a:r>
              <a:rPr lang="en-US" i="1" baseline="-25000" dirty="0"/>
              <a:t>n</a:t>
            </a:r>
            <a:r>
              <a:rPr lang="en-US" dirty="0"/>
              <a:t>} is a solution to the recurrence relation</a:t>
            </a:r>
          </a:p>
        </p:txBody>
      </p:sp>
      <p:graphicFrame>
        <p:nvGraphicFramePr>
          <p:cNvPr id="8" name="Object 3"/>
          <p:cNvGraphicFramePr>
            <a:graphicFrameLocks noChangeAspect="1"/>
          </p:cNvGraphicFramePr>
          <p:nvPr>
            <p:extLst>
              <p:ext uri="{D42A27DB-BD31-4B8C-83A1-F6EECF244321}">
                <p14:modId xmlns:p14="http://schemas.microsoft.com/office/powerpoint/2010/main" val="2370900214"/>
              </p:ext>
            </p:extLst>
          </p:nvPr>
        </p:nvGraphicFramePr>
        <p:xfrm>
          <a:off x="4470472" y="2729696"/>
          <a:ext cx="3222358" cy="623682"/>
        </p:xfrm>
        <a:graphic>
          <a:graphicData uri="http://schemas.openxmlformats.org/presentationml/2006/ole">
            <mc:AlternateContent xmlns:mc="http://schemas.openxmlformats.org/markup-compatibility/2006">
              <mc:Choice xmlns:v="urn:schemas-microsoft-com:vml" Requires="v">
                <p:oleObj spid="_x0000_s30904" name="Equation" r:id="rId3" imgW="1180800" imgH="228600" progId="Equation.DSMT4">
                  <p:embed/>
                </p:oleObj>
              </mc:Choice>
              <mc:Fallback>
                <p:oleObj name="Equation" r:id="rId3" imgW="1180800" imgH="228600" progId="Equation.DSMT4">
                  <p:embed/>
                  <p:pic>
                    <p:nvPicPr>
                      <p:cNvPr id="0" name=""/>
                      <p:cNvPicPr/>
                      <p:nvPr/>
                    </p:nvPicPr>
                    <p:blipFill>
                      <a:blip r:embed="rId4"/>
                      <a:stretch>
                        <a:fillRect/>
                      </a:stretch>
                    </p:blipFill>
                    <p:spPr>
                      <a:xfrm>
                        <a:off x="4470472" y="2729696"/>
                        <a:ext cx="3222358" cy="623682"/>
                      </a:xfrm>
                      <a:prstGeom prst="rect">
                        <a:avLst/>
                      </a:prstGeom>
                    </p:spPr>
                  </p:pic>
                </p:oleObj>
              </mc:Fallback>
            </mc:AlternateContent>
          </a:graphicData>
        </a:graphic>
      </p:graphicFrame>
      <p:sp>
        <p:nvSpPr>
          <p:cNvPr id="5" name="Content Placeholder 4"/>
          <p:cNvSpPr>
            <a:spLocks noGrp="1"/>
          </p:cNvSpPr>
          <p:nvPr>
            <p:ph idx="13"/>
          </p:nvPr>
        </p:nvSpPr>
        <p:spPr>
          <a:xfrm>
            <a:off x="457200" y="3262938"/>
            <a:ext cx="2286000" cy="533400"/>
          </a:xfrm>
        </p:spPr>
        <p:txBody>
          <a:bodyPr/>
          <a:lstStyle/>
          <a:p>
            <a:r>
              <a:rPr lang="en-US" dirty="0"/>
              <a:t>if and only if</a:t>
            </a:r>
          </a:p>
        </p:txBody>
      </p:sp>
      <p:graphicFrame>
        <p:nvGraphicFramePr>
          <p:cNvPr id="9" name="Object 5"/>
          <p:cNvGraphicFramePr>
            <a:graphicFrameLocks noChangeAspect="1"/>
          </p:cNvGraphicFramePr>
          <p:nvPr>
            <p:extLst>
              <p:ext uri="{D42A27DB-BD31-4B8C-83A1-F6EECF244321}">
                <p14:modId xmlns:p14="http://schemas.microsoft.com/office/powerpoint/2010/main" val="1622766837"/>
              </p:ext>
            </p:extLst>
          </p:nvPr>
        </p:nvGraphicFramePr>
        <p:xfrm>
          <a:off x="2909800" y="4191000"/>
          <a:ext cx="2669285" cy="658476"/>
        </p:xfrm>
        <a:graphic>
          <a:graphicData uri="http://schemas.openxmlformats.org/presentationml/2006/ole">
            <mc:AlternateContent xmlns:mc="http://schemas.openxmlformats.org/markup-compatibility/2006">
              <mc:Choice xmlns:v="urn:schemas-microsoft-com:vml" Requires="v">
                <p:oleObj spid="_x0000_s30905" name="Equation" r:id="rId5" imgW="977760" imgH="241200" progId="Equation.DSMT4">
                  <p:embed/>
                </p:oleObj>
              </mc:Choice>
              <mc:Fallback>
                <p:oleObj name="Equation" r:id="rId5" imgW="977760" imgH="241200" progId="Equation.DSMT4">
                  <p:embed/>
                  <p:pic>
                    <p:nvPicPr>
                      <p:cNvPr id="0" name=""/>
                      <p:cNvPicPr/>
                      <p:nvPr/>
                    </p:nvPicPr>
                    <p:blipFill>
                      <a:blip r:embed="rId6"/>
                      <a:stretch>
                        <a:fillRect/>
                      </a:stretch>
                    </p:blipFill>
                    <p:spPr>
                      <a:xfrm>
                        <a:off x="2909800" y="4191000"/>
                        <a:ext cx="2669285" cy="658476"/>
                      </a:xfrm>
                      <a:prstGeom prst="rect">
                        <a:avLst/>
                      </a:prstGeom>
                    </p:spPr>
                  </p:pic>
                </p:oleObj>
              </mc:Fallback>
            </mc:AlternateContent>
          </a:graphicData>
        </a:graphic>
      </p:graphicFrame>
      <p:sp>
        <p:nvSpPr>
          <p:cNvPr id="4" name="Content Placeholder 6"/>
          <p:cNvSpPr>
            <a:spLocks noGrp="1"/>
          </p:cNvSpPr>
          <p:nvPr>
            <p:ph idx="14"/>
          </p:nvPr>
        </p:nvSpPr>
        <p:spPr>
          <a:xfrm>
            <a:off x="457200" y="5105400"/>
            <a:ext cx="8229600" cy="533400"/>
          </a:xfrm>
        </p:spPr>
        <p:txBody>
          <a:bodyPr/>
          <a:lstStyle/>
          <a:p>
            <a:r>
              <a:rPr lang="en-US" dirty="0"/>
              <a:t>for </a:t>
            </a:r>
            <a:r>
              <a:rPr lang="en-US" i="1" dirty="0"/>
              <a:t>n = </a:t>
            </a:r>
            <a:r>
              <a:rPr lang="en-US" dirty="0">
                <a:ea typeface="Cambria Math" pitchFamily="18" charset="0"/>
              </a:rPr>
              <a:t>0</a:t>
            </a:r>
            <a:r>
              <a:rPr lang="en-US" i="1" dirty="0"/>
              <a:t>,</a:t>
            </a:r>
            <a:r>
              <a:rPr lang="en-US" dirty="0">
                <a:ea typeface="Cambria Math" pitchFamily="18" charset="0"/>
              </a:rPr>
              <a:t>1</a:t>
            </a:r>
            <a:r>
              <a:rPr lang="en-US" i="1" dirty="0"/>
              <a:t>,</a:t>
            </a:r>
            <a:r>
              <a:rPr lang="en-US" dirty="0">
                <a:ea typeface="Cambria Math" pitchFamily="18" charset="0"/>
              </a:rPr>
              <a:t>2</a:t>
            </a:r>
            <a:r>
              <a:rPr lang="en-US" i="1" dirty="0"/>
              <a:t>,… </a:t>
            </a:r>
            <a:r>
              <a:rPr lang="en-US" dirty="0"/>
              <a:t>, where </a:t>
            </a:r>
            <a:r>
              <a:rPr lang="el-GR" dirty="0"/>
              <a:t>α</a:t>
            </a:r>
            <a:r>
              <a:rPr lang="en-US" baseline="-25000" dirty="0">
                <a:ea typeface="Cambria Math" pitchFamily="18" charset="0"/>
              </a:rPr>
              <a:t>1</a:t>
            </a:r>
            <a:r>
              <a:rPr lang="en-US" baseline="-25000" dirty="0"/>
              <a:t> </a:t>
            </a:r>
            <a:r>
              <a:rPr lang="en-US" dirty="0"/>
              <a:t>and</a:t>
            </a:r>
            <a:r>
              <a:rPr lang="en-US" baseline="-25000" dirty="0"/>
              <a:t> </a:t>
            </a:r>
            <a:r>
              <a:rPr lang="el-GR" dirty="0"/>
              <a:t>α</a:t>
            </a:r>
            <a:r>
              <a:rPr lang="en-US" baseline="-25000" dirty="0">
                <a:ea typeface="Cambria Math" pitchFamily="18" charset="0"/>
              </a:rPr>
              <a:t>2</a:t>
            </a:r>
            <a:r>
              <a:rPr lang="en-US" dirty="0"/>
              <a:t> are constants.</a:t>
            </a:r>
          </a:p>
        </p:txBody>
      </p:sp>
    </p:spTree>
    <p:extLst>
      <p:ext uri="{BB962C8B-B14F-4D97-AF65-F5344CB8AC3E}">
        <p14:creationId xmlns:p14="http://schemas.microsoft.com/office/powerpoint/2010/main" val="982057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Using Theorem 1</a:t>
            </a:r>
          </a:p>
        </p:txBody>
      </p:sp>
      <p:sp>
        <p:nvSpPr>
          <p:cNvPr id="8" name="Content Placeholder 2"/>
          <p:cNvSpPr>
            <a:spLocks noGrp="1"/>
          </p:cNvSpPr>
          <p:nvPr>
            <p:ph idx="1"/>
          </p:nvPr>
        </p:nvSpPr>
        <p:spPr>
          <a:xfrm>
            <a:off x="457200" y="1066800"/>
            <a:ext cx="8595360" cy="5257800"/>
          </a:xfrm>
        </p:spPr>
        <p:txBody>
          <a:bodyPr/>
          <a:lstStyle/>
          <a:p>
            <a:pPr>
              <a:spcBef>
                <a:spcPts val="600"/>
              </a:spcBef>
            </a:pPr>
            <a:r>
              <a:rPr lang="en-US" sz="2600" b="1" dirty="0"/>
              <a:t>Example</a:t>
            </a:r>
            <a:r>
              <a:rPr lang="en-US" sz="2600" dirty="0"/>
              <a:t>: What is the solution to the recurrence relation  </a:t>
            </a:r>
          </a:p>
          <a:p>
            <a:pPr>
              <a:spcBef>
                <a:spcPts val="600"/>
              </a:spcBef>
            </a:pPr>
            <a:r>
              <a:rPr lang="en-US" sz="2600" i="1" dirty="0"/>
              <a:t>a</a:t>
            </a:r>
            <a:r>
              <a:rPr lang="en-US" sz="2600" i="1" baseline="-25000" dirty="0"/>
              <a:t>n</a:t>
            </a:r>
            <a:r>
              <a:rPr lang="en-US" sz="2600" dirty="0"/>
              <a:t> = </a:t>
            </a:r>
            <a:r>
              <a:rPr lang="en-US" sz="2600" i="1" dirty="0"/>
              <a:t>a</a:t>
            </a:r>
            <a:r>
              <a:rPr lang="en-US" sz="2600" i="1" baseline="-25000" dirty="0"/>
              <a:t>n</a:t>
            </a:r>
            <a:r>
              <a:rPr lang="en-US" sz="2600" baseline="-25000" dirty="0">
                <a:ea typeface="Cambria Math"/>
              </a:rPr>
              <a:t>−</a:t>
            </a:r>
            <a:r>
              <a:rPr lang="en-US" sz="2600" baseline="-25000" dirty="0">
                <a:ea typeface="Cambria Math" pitchFamily="18" charset="0"/>
              </a:rPr>
              <a:t>1</a:t>
            </a:r>
            <a:r>
              <a:rPr lang="en-US" sz="2600" dirty="0"/>
              <a:t> + </a:t>
            </a:r>
            <a:r>
              <a:rPr lang="en-US" sz="2600" dirty="0">
                <a:ea typeface="Cambria Math" pitchFamily="18" charset="0"/>
              </a:rPr>
              <a:t>2</a:t>
            </a:r>
            <a:r>
              <a:rPr lang="en-US" sz="2600" i="1" dirty="0"/>
              <a:t>a</a:t>
            </a:r>
            <a:r>
              <a:rPr lang="en-US" sz="2600" i="1" baseline="-25000" dirty="0"/>
              <a:t>n</a:t>
            </a:r>
            <a:r>
              <a:rPr lang="en-US" sz="2600" baseline="-25000" dirty="0">
                <a:ea typeface="Cambria Math"/>
              </a:rPr>
              <a:t>−</a:t>
            </a:r>
            <a:r>
              <a:rPr lang="en-US" sz="2600" baseline="-25000" dirty="0">
                <a:ea typeface="Cambria Math" pitchFamily="18" charset="0"/>
              </a:rPr>
              <a:t>2</a:t>
            </a:r>
            <a:r>
              <a:rPr lang="en-US" sz="2600" dirty="0"/>
              <a:t> with </a:t>
            </a:r>
            <a:r>
              <a:rPr lang="en-US" sz="2600" i="1" dirty="0"/>
              <a:t>a</a:t>
            </a:r>
            <a:r>
              <a:rPr lang="en-US" sz="2600" baseline="-25000" dirty="0">
                <a:ea typeface="Cambria Math" pitchFamily="18" charset="0"/>
              </a:rPr>
              <a:t>0</a:t>
            </a:r>
            <a:r>
              <a:rPr lang="en-US" sz="2600" dirty="0"/>
              <a:t> = </a:t>
            </a:r>
            <a:r>
              <a:rPr lang="en-US" sz="2600" dirty="0">
                <a:ea typeface="Cambria Math" pitchFamily="18" charset="0"/>
              </a:rPr>
              <a:t>2</a:t>
            </a:r>
            <a:r>
              <a:rPr lang="en-US" sz="2600" dirty="0"/>
              <a:t> and </a:t>
            </a:r>
            <a:r>
              <a:rPr lang="en-US" sz="2600" i="1" dirty="0">
                <a:ea typeface="Cambria Math" pitchFamily="18" charset="0"/>
              </a:rPr>
              <a:t>a</a:t>
            </a:r>
            <a:r>
              <a:rPr lang="en-US" sz="2600" baseline="-25000" dirty="0">
                <a:ea typeface="Cambria Math" pitchFamily="18" charset="0"/>
              </a:rPr>
              <a:t>1</a:t>
            </a:r>
            <a:r>
              <a:rPr lang="en-US" sz="2600" dirty="0"/>
              <a:t> = </a:t>
            </a:r>
            <a:r>
              <a:rPr lang="en-US" sz="2600" dirty="0">
                <a:ea typeface="Cambria Math" pitchFamily="18" charset="0"/>
              </a:rPr>
              <a:t>7</a:t>
            </a:r>
            <a:r>
              <a:rPr lang="en-US" sz="2600" dirty="0"/>
              <a:t>? </a:t>
            </a:r>
          </a:p>
          <a:p>
            <a:pPr>
              <a:spcBef>
                <a:spcPts val="600"/>
              </a:spcBef>
            </a:pPr>
            <a:r>
              <a:rPr lang="en-US" sz="2600" b="1" dirty="0"/>
              <a:t>Solution</a:t>
            </a:r>
            <a:r>
              <a:rPr lang="en-US" sz="2600" dirty="0"/>
              <a:t>: The characteristic equation is  </a:t>
            </a:r>
            <a:r>
              <a:rPr lang="en-US" sz="2600" i="1" dirty="0"/>
              <a:t>r</a:t>
            </a:r>
            <a:r>
              <a:rPr lang="en-US" sz="2600" baseline="30000" dirty="0">
                <a:ea typeface="Cambria Math" pitchFamily="18" charset="0"/>
              </a:rPr>
              <a:t>2</a:t>
            </a:r>
            <a:r>
              <a:rPr lang="en-US" sz="2600" i="1" dirty="0"/>
              <a:t> </a:t>
            </a:r>
            <a:r>
              <a:rPr lang="en-US" sz="2600" i="1" dirty="0">
                <a:ea typeface="Cambria Math"/>
              </a:rPr>
              <a:t>−</a:t>
            </a:r>
            <a:r>
              <a:rPr lang="en-US" sz="2600" i="1" dirty="0"/>
              <a:t>  r </a:t>
            </a:r>
            <a:r>
              <a:rPr lang="en-US" sz="2600" i="1" dirty="0">
                <a:ea typeface="Cambria Math"/>
              </a:rPr>
              <a:t>−</a:t>
            </a:r>
            <a:r>
              <a:rPr lang="en-US" sz="2600" i="1" dirty="0"/>
              <a:t> </a:t>
            </a:r>
            <a:r>
              <a:rPr lang="en-US" sz="2600" dirty="0">
                <a:ea typeface="Cambria Math" pitchFamily="18" charset="0"/>
              </a:rPr>
              <a:t>2</a:t>
            </a:r>
            <a:r>
              <a:rPr lang="en-US" sz="2600" i="1" dirty="0"/>
              <a:t> = </a:t>
            </a:r>
            <a:r>
              <a:rPr lang="en-US" sz="2600" dirty="0">
                <a:ea typeface="Cambria Math" pitchFamily="18" charset="0"/>
              </a:rPr>
              <a:t>0. </a:t>
            </a:r>
            <a:r>
              <a:rPr lang="en-US" sz="2600" i="1" dirty="0"/>
              <a:t>  </a:t>
            </a:r>
          </a:p>
          <a:p>
            <a:pPr>
              <a:spcBef>
                <a:spcPts val="600"/>
              </a:spcBef>
            </a:pPr>
            <a:r>
              <a:rPr lang="en-US" sz="2600" dirty="0"/>
              <a:t>Its roots are </a:t>
            </a:r>
            <a:r>
              <a:rPr lang="en-US" sz="2600" i="1" dirty="0"/>
              <a:t>r = </a:t>
            </a:r>
            <a:r>
              <a:rPr lang="en-US" sz="2600" dirty="0">
                <a:ea typeface="Cambria Math" pitchFamily="18" charset="0"/>
              </a:rPr>
              <a:t>2 </a:t>
            </a:r>
            <a:r>
              <a:rPr lang="en-US" sz="2600" dirty="0"/>
              <a:t>and </a:t>
            </a:r>
            <a:r>
              <a:rPr lang="en-US" sz="2600" i="1" dirty="0"/>
              <a:t>r = </a:t>
            </a:r>
            <a:r>
              <a:rPr lang="en-US" sz="2600" i="1" dirty="0">
                <a:ea typeface="Cambria Math"/>
              </a:rPr>
              <a:t>−</a:t>
            </a:r>
            <a:r>
              <a:rPr lang="en-US" sz="2600" dirty="0">
                <a:ea typeface="Cambria Math" pitchFamily="18" charset="0"/>
              </a:rPr>
              <a:t>1</a:t>
            </a:r>
            <a:r>
              <a:rPr lang="en-US" sz="2600" i="1" dirty="0"/>
              <a:t> . </a:t>
            </a:r>
            <a:r>
              <a:rPr lang="en-US" sz="2600" dirty="0"/>
              <a:t>Therefore, {</a:t>
            </a:r>
            <a:r>
              <a:rPr lang="en-US" sz="2600" i="1" dirty="0"/>
              <a:t>a</a:t>
            </a:r>
            <a:r>
              <a:rPr lang="en-US" sz="2600" i="1" baseline="-25000" dirty="0"/>
              <a:t>n</a:t>
            </a:r>
            <a:r>
              <a:rPr lang="en-US" sz="2600" dirty="0"/>
              <a:t>}</a:t>
            </a:r>
            <a:r>
              <a:rPr lang="en-US" sz="2600" i="1" dirty="0"/>
              <a:t> </a:t>
            </a:r>
            <a:r>
              <a:rPr lang="en-US" sz="2600" dirty="0"/>
              <a:t>is a solution to the recurrence relation if and</a:t>
            </a:r>
          </a:p>
          <a:p>
            <a:pPr>
              <a:spcBef>
                <a:spcPts val="600"/>
              </a:spcBef>
            </a:pPr>
            <a:r>
              <a:rPr lang="en-US" sz="2600" dirty="0"/>
              <a:t>only if  </a:t>
            </a:r>
            <a:r>
              <a:rPr lang="en-US" sz="2600" i="1" dirty="0"/>
              <a:t>a</a:t>
            </a:r>
            <a:r>
              <a:rPr lang="en-US" sz="2600" i="1" baseline="-25000" dirty="0"/>
              <a:t>n</a:t>
            </a:r>
            <a:r>
              <a:rPr lang="en-US" sz="2600" i="1" dirty="0"/>
              <a:t> = </a:t>
            </a:r>
            <a:r>
              <a:rPr lang="el-GR" sz="2600" i="1" dirty="0"/>
              <a:t>α</a:t>
            </a:r>
            <a:r>
              <a:rPr lang="en-US" sz="2600" baseline="-25000" dirty="0">
                <a:ea typeface="Cambria Math" pitchFamily="18" charset="0"/>
              </a:rPr>
              <a:t>1</a:t>
            </a:r>
            <a:r>
              <a:rPr lang="en-US" sz="2600" dirty="0">
                <a:ea typeface="Cambria Math" pitchFamily="18" charset="0"/>
              </a:rPr>
              <a:t>2</a:t>
            </a:r>
            <a:r>
              <a:rPr lang="en-US" sz="2600" i="1" baseline="30000" dirty="0"/>
              <a:t>n</a:t>
            </a:r>
            <a:r>
              <a:rPr lang="en-US" sz="2600" i="1" dirty="0"/>
              <a:t> + </a:t>
            </a:r>
            <a:r>
              <a:rPr lang="el-GR" sz="2600" i="1" dirty="0"/>
              <a:t>α</a:t>
            </a:r>
            <a:r>
              <a:rPr lang="en-US" sz="2600" baseline="-25000" dirty="0">
                <a:ea typeface="Cambria Math" pitchFamily="18" charset="0"/>
              </a:rPr>
              <a:t>2</a:t>
            </a:r>
            <a:r>
              <a:rPr lang="en-US" sz="2600" dirty="0"/>
              <a:t>(</a:t>
            </a:r>
            <a:r>
              <a:rPr lang="en-US" sz="2600" i="1" dirty="0">
                <a:ea typeface="Cambria Math"/>
              </a:rPr>
              <a:t>−</a:t>
            </a:r>
            <a:r>
              <a:rPr lang="en-US" sz="2600" dirty="0">
                <a:ea typeface="Cambria Math" pitchFamily="18" charset="0"/>
              </a:rPr>
              <a:t>1</a:t>
            </a:r>
            <a:r>
              <a:rPr lang="en-US" sz="2600" i="1" dirty="0"/>
              <a:t>)</a:t>
            </a:r>
            <a:r>
              <a:rPr lang="en-US" sz="2600" i="1" baseline="30000" dirty="0"/>
              <a:t>n</a:t>
            </a:r>
            <a:r>
              <a:rPr lang="en-US" sz="2600" dirty="0"/>
              <a:t>, for some constants </a:t>
            </a:r>
            <a:r>
              <a:rPr lang="el-GR" sz="2600" i="1" dirty="0"/>
              <a:t>α</a:t>
            </a:r>
            <a:r>
              <a:rPr lang="en-US" sz="2600" baseline="-25000" dirty="0">
                <a:ea typeface="Cambria Math" pitchFamily="18" charset="0"/>
              </a:rPr>
              <a:t>1</a:t>
            </a:r>
            <a:r>
              <a:rPr lang="en-US" sz="2600" i="1" dirty="0"/>
              <a:t> </a:t>
            </a:r>
            <a:r>
              <a:rPr lang="en-US" sz="2600" dirty="0"/>
              <a:t>and</a:t>
            </a:r>
            <a:r>
              <a:rPr lang="en-US" sz="2600" i="1" dirty="0"/>
              <a:t> </a:t>
            </a:r>
            <a:r>
              <a:rPr lang="el-GR" sz="2600" i="1" dirty="0"/>
              <a:t>α</a:t>
            </a:r>
            <a:r>
              <a:rPr lang="en-US" sz="2600" baseline="-25000" dirty="0">
                <a:ea typeface="Cambria Math" pitchFamily="18" charset="0"/>
              </a:rPr>
              <a:t>2</a:t>
            </a:r>
            <a:r>
              <a:rPr lang="en-US" sz="2600" dirty="0"/>
              <a:t>.</a:t>
            </a:r>
          </a:p>
          <a:p>
            <a:pPr>
              <a:spcBef>
                <a:spcPts val="600"/>
              </a:spcBef>
            </a:pPr>
            <a:r>
              <a:rPr lang="en-US" sz="2600" dirty="0"/>
              <a:t>To find the constants  </a:t>
            </a:r>
            <a:r>
              <a:rPr lang="el-GR" sz="2600" dirty="0"/>
              <a:t>α</a:t>
            </a:r>
            <a:r>
              <a:rPr lang="en-US" sz="2600" baseline="-25000" dirty="0">
                <a:ea typeface="Cambria Math" pitchFamily="18" charset="0"/>
              </a:rPr>
              <a:t>1</a:t>
            </a:r>
            <a:r>
              <a:rPr lang="en-US" sz="2600" dirty="0"/>
              <a:t> and </a:t>
            </a:r>
            <a:r>
              <a:rPr lang="el-GR" sz="2600" dirty="0"/>
              <a:t>α</a:t>
            </a:r>
            <a:r>
              <a:rPr lang="en-US" sz="2600" baseline="-25000" dirty="0">
                <a:ea typeface="Cambria Math" pitchFamily="18" charset="0"/>
              </a:rPr>
              <a:t>2</a:t>
            </a:r>
            <a:r>
              <a:rPr lang="en-US" sz="2600" dirty="0"/>
              <a:t>, note that</a:t>
            </a:r>
          </a:p>
          <a:p>
            <a:pPr>
              <a:spcBef>
                <a:spcPts val="600"/>
              </a:spcBef>
            </a:pPr>
            <a:r>
              <a:rPr lang="en-US" sz="2600" i="1" dirty="0"/>
              <a:t>a</a:t>
            </a:r>
            <a:r>
              <a:rPr lang="en-US" sz="2600" baseline="-25000" dirty="0">
                <a:ea typeface="Cambria Math" pitchFamily="18" charset="0"/>
              </a:rPr>
              <a:t>0</a:t>
            </a:r>
            <a:r>
              <a:rPr lang="en-US" sz="2600" dirty="0"/>
              <a:t> = </a:t>
            </a:r>
            <a:r>
              <a:rPr lang="en-US" sz="2600" dirty="0">
                <a:ea typeface="Cambria Math" pitchFamily="18" charset="0"/>
              </a:rPr>
              <a:t>2</a:t>
            </a:r>
            <a:r>
              <a:rPr lang="en-US" sz="2600" dirty="0"/>
              <a:t> = </a:t>
            </a:r>
            <a:r>
              <a:rPr lang="el-GR" sz="2600" i="1" dirty="0"/>
              <a:t>α</a:t>
            </a:r>
            <a:r>
              <a:rPr lang="en-US" sz="2600" baseline="-25000" dirty="0">
                <a:ea typeface="Cambria Math" pitchFamily="18" charset="0"/>
              </a:rPr>
              <a:t>1</a:t>
            </a:r>
            <a:r>
              <a:rPr lang="en-US" sz="2600" i="1" dirty="0"/>
              <a:t> + </a:t>
            </a:r>
            <a:r>
              <a:rPr lang="el-GR" sz="2600" i="1" dirty="0"/>
              <a:t>α</a:t>
            </a:r>
            <a:r>
              <a:rPr lang="en-US" sz="2600" baseline="-25000" dirty="0">
                <a:ea typeface="Cambria Math" pitchFamily="18" charset="0"/>
              </a:rPr>
              <a:t>2</a:t>
            </a:r>
            <a:r>
              <a:rPr lang="en-US" sz="2600" dirty="0"/>
              <a:t>  and  </a:t>
            </a:r>
            <a:r>
              <a:rPr lang="en-US" sz="2600" i="1" dirty="0"/>
              <a:t>a</a:t>
            </a:r>
            <a:r>
              <a:rPr lang="en-US" sz="2600" baseline="-25000" dirty="0">
                <a:ea typeface="Cambria Math" pitchFamily="18" charset="0"/>
              </a:rPr>
              <a:t>1</a:t>
            </a:r>
            <a:r>
              <a:rPr lang="en-US" sz="2600" dirty="0"/>
              <a:t> = </a:t>
            </a:r>
            <a:r>
              <a:rPr lang="en-US" sz="2600" dirty="0">
                <a:ea typeface="Cambria Math" pitchFamily="18" charset="0"/>
              </a:rPr>
              <a:t>7</a:t>
            </a:r>
            <a:r>
              <a:rPr lang="en-US" sz="2600" dirty="0"/>
              <a:t> = </a:t>
            </a:r>
            <a:r>
              <a:rPr lang="el-GR" sz="2600" dirty="0"/>
              <a:t>α</a:t>
            </a:r>
            <a:r>
              <a:rPr lang="en-US" sz="2600" baseline="-25000" dirty="0">
                <a:ea typeface="Cambria Math" pitchFamily="18" charset="0"/>
              </a:rPr>
              <a:t>1</a:t>
            </a:r>
            <a:r>
              <a:rPr lang="en-US" sz="2600" dirty="0">
                <a:ea typeface="Cambria Math" pitchFamily="18" charset="0"/>
              </a:rPr>
              <a:t>2</a:t>
            </a:r>
            <a:r>
              <a:rPr lang="en-US" sz="2600" dirty="0"/>
              <a:t> + </a:t>
            </a:r>
            <a:r>
              <a:rPr lang="el-GR" sz="2600" dirty="0"/>
              <a:t>α</a:t>
            </a:r>
            <a:r>
              <a:rPr lang="en-US" sz="2600" baseline="-25000" dirty="0">
                <a:ea typeface="Cambria Math" pitchFamily="18" charset="0"/>
              </a:rPr>
              <a:t>2</a:t>
            </a:r>
            <a:r>
              <a:rPr lang="en-US" sz="2600" dirty="0"/>
              <a:t>(</a:t>
            </a:r>
            <a:r>
              <a:rPr lang="en-US" sz="2600" dirty="0">
                <a:ea typeface="Cambria Math"/>
              </a:rPr>
              <a:t>−</a:t>
            </a:r>
            <a:r>
              <a:rPr lang="en-US" sz="2600" dirty="0">
                <a:ea typeface="Cambria Math" pitchFamily="18" charset="0"/>
              </a:rPr>
              <a:t>1</a:t>
            </a:r>
            <a:r>
              <a:rPr lang="en-US" sz="2600" dirty="0"/>
              <a:t>).</a:t>
            </a:r>
          </a:p>
          <a:p>
            <a:pPr>
              <a:spcBef>
                <a:spcPts val="600"/>
              </a:spcBef>
            </a:pPr>
            <a:r>
              <a:rPr lang="en-US" sz="2600" dirty="0"/>
              <a:t>Solving these equations, we find that   </a:t>
            </a:r>
            <a:r>
              <a:rPr lang="el-GR" sz="2600" dirty="0"/>
              <a:t>α</a:t>
            </a:r>
            <a:r>
              <a:rPr lang="en-US" sz="2600" baseline="-25000" dirty="0">
                <a:ea typeface="Cambria Math" pitchFamily="18" charset="0"/>
              </a:rPr>
              <a:t>1</a:t>
            </a:r>
            <a:r>
              <a:rPr lang="en-US" sz="2600" baseline="-25000" dirty="0"/>
              <a:t> </a:t>
            </a:r>
            <a:r>
              <a:rPr lang="en-US" sz="2600" dirty="0"/>
              <a:t> = </a:t>
            </a:r>
            <a:r>
              <a:rPr lang="en-US" sz="2600" dirty="0">
                <a:ea typeface="Cambria Math" pitchFamily="18" charset="0"/>
              </a:rPr>
              <a:t>3</a:t>
            </a:r>
            <a:r>
              <a:rPr lang="en-US" sz="2600" dirty="0"/>
              <a:t> and </a:t>
            </a:r>
            <a:r>
              <a:rPr lang="el-GR" sz="2600" dirty="0"/>
              <a:t>α</a:t>
            </a:r>
            <a:r>
              <a:rPr lang="en-US" sz="2600" baseline="-25000" dirty="0">
                <a:ea typeface="Cambria Math" pitchFamily="18" charset="0"/>
              </a:rPr>
              <a:t>2</a:t>
            </a:r>
            <a:r>
              <a:rPr lang="en-US" sz="2600" baseline="-25000" dirty="0"/>
              <a:t> </a:t>
            </a:r>
            <a:r>
              <a:rPr lang="en-US" sz="2600" dirty="0"/>
              <a:t> = </a:t>
            </a:r>
            <a:r>
              <a:rPr lang="en-US" sz="2600" dirty="0">
                <a:ea typeface="Cambria Math"/>
              </a:rPr>
              <a:t>−</a:t>
            </a:r>
            <a:r>
              <a:rPr lang="en-US" sz="2600" dirty="0">
                <a:ea typeface="Cambria Math" pitchFamily="18" charset="0"/>
              </a:rPr>
              <a:t>1. </a:t>
            </a:r>
            <a:r>
              <a:rPr lang="en-US" sz="2600" dirty="0"/>
              <a:t> </a:t>
            </a:r>
            <a:endParaRPr lang="en-US" sz="2600" baseline="-25000" dirty="0"/>
          </a:p>
          <a:p>
            <a:pPr>
              <a:spcBef>
                <a:spcPts val="600"/>
              </a:spcBef>
            </a:pPr>
            <a:r>
              <a:rPr lang="en-US" sz="2600" dirty="0"/>
              <a:t>Hence, the solution is the sequence {</a:t>
            </a:r>
            <a:r>
              <a:rPr lang="en-US" sz="2600" i="1" dirty="0"/>
              <a:t>a</a:t>
            </a:r>
            <a:r>
              <a:rPr lang="en-US" sz="2600" i="1" baseline="-25000" dirty="0"/>
              <a:t>n</a:t>
            </a:r>
            <a:r>
              <a:rPr lang="en-US" sz="2600" dirty="0"/>
              <a:t>}</a:t>
            </a:r>
            <a:r>
              <a:rPr lang="en-US" sz="2600" i="1" dirty="0"/>
              <a:t> </a:t>
            </a:r>
            <a:r>
              <a:rPr lang="en-US" sz="2600" dirty="0"/>
              <a:t>with   </a:t>
            </a:r>
            <a:r>
              <a:rPr lang="en-US" sz="2600" i="1" dirty="0"/>
              <a:t>a</a:t>
            </a:r>
            <a:r>
              <a:rPr lang="en-US" sz="2600" i="1" baseline="-25000" dirty="0"/>
              <a:t>n</a:t>
            </a:r>
            <a:r>
              <a:rPr lang="en-US" sz="2600" dirty="0"/>
              <a:t> = </a:t>
            </a:r>
            <a:r>
              <a:rPr lang="en-US" sz="2600" dirty="0">
                <a:ea typeface="Cambria Math" pitchFamily="18" charset="0"/>
              </a:rPr>
              <a:t>3∙2</a:t>
            </a:r>
            <a:r>
              <a:rPr lang="en-US" sz="2600" i="1" baseline="30000" dirty="0"/>
              <a:t>n</a:t>
            </a:r>
            <a:r>
              <a:rPr lang="en-US" sz="2600" dirty="0"/>
              <a:t> </a:t>
            </a:r>
            <a:r>
              <a:rPr lang="en-US" sz="2600" dirty="0">
                <a:ea typeface="Cambria Math"/>
              </a:rPr>
              <a:t>−</a:t>
            </a:r>
            <a:r>
              <a:rPr lang="en-US" sz="2600" dirty="0"/>
              <a:t> (</a:t>
            </a:r>
            <a:r>
              <a:rPr lang="en-US" sz="2600" dirty="0">
                <a:ea typeface="Cambria Math"/>
              </a:rPr>
              <a:t>−</a:t>
            </a:r>
            <a:r>
              <a:rPr lang="en-US" sz="2600" dirty="0">
                <a:ea typeface="Cambria Math" pitchFamily="18" charset="0"/>
              </a:rPr>
              <a:t>1</a:t>
            </a:r>
            <a:r>
              <a:rPr lang="en-US" sz="2600" dirty="0"/>
              <a:t>)</a:t>
            </a:r>
            <a:r>
              <a:rPr lang="en-US" sz="2600" i="1" baseline="30000" dirty="0"/>
              <a:t>n</a:t>
            </a:r>
            <a:r>
              <a:rPr lang="en-US" sz="2600" dirty="0"/>
              <a:t>.</a:t>
            </a:r>
          </a:p>
        </p:txBody>
      </p:sp>
    </p:spTree>
    <p:extLst>
      <p:ext uri="{BB962C8B-B14F-4D97-AF65-F5344CB8AC3E}">
        <p14:creationId xmlns:p14="http://schemas.microsoft.com/office/powerpoint/2010/main" val="2649461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Explicit Formula for the Fibonacci Numbers</a:t>
            </a:r>
            <a:r>
              <a:rPr lang="en-US" sz="1500" dirty="0"/>
              <a:t> 1</a:t>
            </a:r>
          </a:p>
        </p:txBody>
      </p:sp>
      <p:sp>
        <p:nvSpPr>
          <p:cNvPr id="5" name="Content Placeholder 2"/>
          <p:cNvSpPr>
            <a:spLocks noGrp="1"/>
          </p:cNvSpPr>
          <p:nvPr>
            <p:ph idx="1"/>
          </p:nvPr>
        </p:nvSpPr>
        <p:spPr>
          <a:xfrm>
            <a:off x="457200" y="1295400"/>
            <a:ext cx="8229600" cy="2819400"/>
          </a:xfrm>
        </p:spPr>
        <p:txBody>
          <a:bodyPr/>
          <a:lstStyle/>
          <a:p>
            <a:r>
              <a:rPr lang="en-US" sz="2800" dirty="0"/>
              <a:t>We can use Theorem </a:t>
            </a:r>
            <a:r>
              <a:rPr lang="en-US" sz="2800" dirty="0">
                <a:ea typeface="Cambria Math" pitchFamily="18" charset="0"/>
              </a:rPr>
              <a:t>1</a:t>
            </a:r>
            <a:r>
              <a:rPr lang="en-US" sz="2800" dirty="0"/>
              <a:t> to find an explicit formula for the Fibonacci numbers. The sequence of Fibonacci numbers satisfies the recurrence relation </a:t>
            </a:r>
            <a:r>
              <a:rPr lang="en-US" sz="2800" i="1" dirty="0" err="1"/>
              <a:t>f</a:t>
            </a:r>
            <a:r>
              <a:rPr lang="en-US" sz="2800" i="1" baseline="-25000" dirty="0" err="1"/>
              <a:t>n</a:t>
            </a:r>
            <a:r>
              <a:rPr lang="en-US" sz="2800" i="1" dirty="0"/>
              <a:t> = f</a:t>
            </a:r>
            <a:r>
              <a:rPr lang="en-US" sz="2800" i="1" baseline="-25000" dirty="0"/>
              <a:t>n</a:t>
            </a:r>
            <a:r>
              <a:rPr lang="en-US" sz="2800" i="1" baseline="-25000" dirty="0">
                <a:ea typeface="Cambria Math"/>
              </a:rPr>
              <a:t>−</a:t>
            </a:r>
            <a:r>
              <a:rPr lang="en-US" sz="2800" baseline="-25000" dirty="0">
                <a:ea typeface="Cambria Math" pitchFamily="18" charset="0"/>
              </a:rPr>
              <a:t>1 </a:t>
            </a:r>
            <a:r>
              <a:rPr lang="en-US" sz="2800" dirty="0"/>
              <a:t>+</a:t>
            </a:r>
            <a:r>
              <a:rPr lang="en-US" sz="2800" i="1" dirty="0"/>
              <a:t> f</a:t>
            </a:r>
            <a:r>
              <a:rPr lang="en-US" sz="2800" i="1" baseline="-25000" dirty="0"/>
              <a:t>n</a:t>
            </a:r>
            <a:r>
              <a:rPr lang="en-US" sz="2800" i="1" baseline="-25000" dirty="0">
                <a:ea typeface="Cambria Math"/>
              </a:rPr>
              <a:t>−</a:t>
            </a:r>
            <a:r>
              <a:rPr lang="en-US" sz="2800" baseline="-25000" dirty="0">
                <a:ea typeface="Cambria Math" pitchFamily="18" charset="0"/>
              </a:rPr>
              <a:t>2</a:t>
            </a:r>
            <a:r>
              <a:rPr lang="en-US" sz="2800" dirty="0"/>
              <a:t> with the initial conditions:</a:t>
            </a:r>
            <a:r>
              <a:rPr lang="en-US" sz="2800" i="1" baseline="-25000" dirty="0"/>
              <a:t> </a:t>
            </a:r>
            <a:r>
              <a:rPr lang="en-US" sz="2800" i="1" dirty="0"/>
              <a:t> f</a:t>
            </a:r>
            <a:r>
              <a:rPr lang="en-US" sz="2800" baseline="-25000" dirty="0">
                <a:ea typeface="Cambria Math" pitchFamily="18" charset="0"/>
              </a:rPr>
              <a:t>0</a:t>
            </a:r>
            <a:r>
              <a:rPr lang="en-US" sz="2800" i="1" dirty="0"/>
              <a:t> = </a:t>
            </a:r>
            <a:r>
              <a:rPr lang="en-US" sz="2800" dirty="0">
                <a:ea typeface="Cambria Math" pitchFamily="18" charset="0"/>
              </a:rPr>
              <a:t>0  </a:t>
            </a:r>
            <a:r>
              <a:rPr lang="en-US" sz="2800" dirty="0"/>
              <a:t>and </a:t>
            </a:r>
            <a:r>
              <a:rPr lang="en-US" sz="2800" i="1" dirty="0"/>
              <a:t>f</a:t>
            </a:r>
            <a:r>
              <a:rPr lang="en-US" sz="2800" baseline="-25000" dirty="0">
                <a:ea typeface="Cambria Math" pitchFamily="18" charset="0"/>
              </a:rPr>
              <a:t>1</a:t>
            </a:r>
            <a:r>
              <a:rPr lang="en-US" sz="2800" i="1" dirty="0"/>
              <a:t> = </a:t>
            </a:r>
            <a:r>
              <a:rPr lang="en-US" sz="2800" dirty="0">
                <a:ea typeface="Cambria Math" pitchFamily="18" charset="0"/>
              </a:rPr>
              <a:t>1</a:t>
            </a:r>
            <a:r>
              <a:rPr lang="en-US" sz="2800" dirty="0"/>
              <a:t>.</a:t>
            </a:r>
          </a:p>
          <a:p>
            <a:r>
              <a:rPr lang="en-US" sz="2800" b="1" dirty="0"/>
              <a:t>Solution</a:t>
            </a:r>
            <a:r>
              <a:rPr lang="en-US" sz="2800" dirty="0"/>
              <a:t>: The roots of the characteristic equation</a:t>
            </a:r>
            <a:br>
              <a:rPr lang="en-US" sz="2800" dirty="0"/>
            </a:br>
            <a:r>
              <a:rPr lang="en-US" sz="2800" i="1" dirty="0"/>
              <a:t>r</a:t>
            </a:r>
            <a:r>
              <a:rPr lang="en-US" sz="2800" baseline="30000" dirty="0">
                <a:ea typeface="Cambria Math" pitchFamily="18" charset="0"/>
              </a:rPr>
              <a:t>2</a:t>
            </a:r>
            <a:r>
              <a:rPr lang="en-US" sz="2800" dirty="0">
                <a:ea typeface="Cambria Math" pitchFamily="18" charset="0"/>
              </a:rPr>
              <a:t> </a:t>
            </a:r>
            <a:r>
              <a:rPr lang="en-US" sz="2800" i="1" dirty="0"/>
              <a:t>– r – </a:t>
            </a:r>
            <a:r>
              <a:rPr lang="en-US" sz="2800" dirty="0">
                <a:ea typeface="Cambria Math" pitchFamily="18" charset="0"/>
              </a:rPr>
              <a:t>1</a:t>
            </a:r>
            <a:r>
              <a:rPr lang="en-US" sz="2800" i="1" dirty="0"/>
              <a:t> = </a:t>
            </a:r>
            <a:r>
              <a:rPr lang="en-US" sz="2800" dirty="0">
                <a:ea typeface="Cambria Math" pitchFamily="18" charset="0"/>
              </a:rPr>
              <a:t>0 are</a:t>
            </a:r>
            <a:endParaRPr lang="en-US" sz="2800" dirty="0"/>
          </a:p>
        </p:txBody>
      </p:sp>
      <p:graphicFrame>
        <p:nvGraphicFramePr>
          <p:cNvPr id="3" name="Object 3"/>
          <p:cNvGraphicFramePr>
            <a:graphicFrameLocks noChangeAspect="1"/>
          </p:cNvGraphicFramePr>
          <p:nvPr>
            <p:extLst>
              <p:ext uri="{D42A27DB-BD31-4B8C-83A1-F6EECF244321}">
                <p14:modId xmlns:p14="http://schemas.microsoft.com/office/powerpoint/2010/main" val="819125482"/>
              </p:ext>
            </p:extLst>
          </p:nvPr>
        </p:nvGraphicFramePr>
        <p:xfrm>
          <a:off x="3766185" y="4114800"/>
          <a:ext cx="1611630" cy="1014354"/>
        </p:xfrm>
        <a:graphic>
          <a:graphicData uri="http://schemas.openxmlformats.org/presentationml/2006/ole">
            <mc:AlternateContent xmlns:mc="http://schemas.openxmlformats.org/markup-compatibility/2006">
              <mc:Choice xmlns:v="urn:schemas-microsoft-com:vml" Requires="v">
                <p:oleObj spid="_x0000_s31920" name="Equation" r:id="rId3" imgW="685800" imgH="431640" progId="Equation.DSMT4">
                  <p:embed/>
                </p:oleObj>
              </mc:Choice>
              <mc:Fallback>
                <p:oleObj name="Equation" r:id="rId3" imgW="685800" imgH="431640" progId="Equation.DSMT4">
                  <p:embed/>
                  <p:pic>
                    <p:nvPicPr>
                      <p:cNvPr id="0" name=""/>
                      <p:cNvPicPr/>
                      <p:nvPr/>
                    </p:nvPicPr>
                    <p:blipFill>
                      <a:blip r:embed="rId4"/>
                      <a:stretch>
                        <a:fillRect/>
                      </a:stretch>
                    </p:blipFill>
                    <p:spPr>
                      <a:xfrm>
                        <a:off x="3766185" y="4114800"/>
                        <a:ext cx="1611630" cy="1014354"/>
                      </a:xfrm>
                      <a:prstGeom prst="rect">
                        <a:avLst/>
                      </a:prstGeom>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3182491876"/>
              </p:ext>
            </p:extLst>
          </p:nvPr>
        </p:nvGraphicFramePr>
        <p:xfrm>
          <a:off x="3751380" y="5253763"/>
          <a:ext cx="1641240" cy="1014354"/>
        </p:xfrm>
        <a:graphic>
          <a:graphicData uri="http://schemas.openxmlformats.org/presentationml/2006/ole">
            <mc:AlternateContent xmlns:mc="http://schemas.openxmlformats.org/markup-compatibility/2006">
              <mc:Choice xmlns:v="urn:schemas-microsoft-com:vml" Requires="v">
                <p:oleObj spid="_x0000_s31921" name="Equation" r:id="rId5" imgW="698400" imgH="431640" progId="Equation.DSMT4">
                  <p:embed/>
                </p:oleObj>
              </mc:Choice>
              <mc:Fallback>
                <p:oleObj name="Equation" r:id="rId5" imgW="698400" imgH="431640" progId="Equation.DSMT4">
                  <p:embed/>
                  <p:pic>
                    <p:nvPicPr>
                      <p:cNvPr id="3" name="Object 2"/>
                      <p:cNvPicPr/>
                      <p:nvPr/>
                    </p:nvPicPr>
                    <p:blipFill>
                      <a:blip r:embed="rId6"/>
                      <a:stretch>
                        <a:fillRect/>
                      </a:stretch>
                    </p:blipFill>
                    <p:spPr>
                      <a:xfrm>
                        <a:off x="3751380" y="5253763"/>
                        <a:ext cx="1641240" cy="1014354"/>
                      </a:xfrm>
                      <a:prstGeom prst="rect">
                        <a:avLst/>
                      </a:prstGeom>
                    </p:spPr>
                  </p:pic>
                </p:oleObj>
              </mc:Fallback>
            </mc:AlternateContent>
          </a:graphicData>
        </a:graphic>
      </p:graphicFrame>
    </p:spTree>
    <p:extLst>
      <p:ext uri="{BB962C8B-B14F-4D97-AF65-F5344CB8AC3E}">
        <p14:creationId xmlns:p14="http://schemas.microsoft.com/office/powerpoint/2010/main" val="1153441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Numbers</a:t>
            </a:r>
            <a:r>
              <a:rPr lang="en-US" sz="1500" dirty="0"/>
              <a:t> 2</a:t>
            </a:r>
          </a:p>
        </p:txBody>
      </p:sp>
      <p:sp>
        <p:nvSpPr>
          <p:cNvPr id="4" name="Content Placeholder 2"/>
          <p:cNvSpPr>
            <a:spLocks noGrp="1"/>
          </p:cNvSpPr>
          <p:nvPr>
            <p:ph idx="1"/>
          </p:nvPr>
        </p:nvSpPr>
        <p:spPr>
          <a:xfrm>
            <a:off x="457200" y="1219200"/>
            <a:ext cx="8229600" cy="547437"/>
          </a:xfrm>
        </p:spPr>
        <p:txBody>
          <a:bodyPr/>
          <a:lstStyle/>
          <a:p>
            <a:r>
              <a:rPr lang="en-US" sz="2400" dirty="0"/>
              <a:t>Therefore by Theorem </a:t>
            </a:r>
            <a:r>
              <a:rPr lang="en-US" sz="2400" dirty="0">
                <a:ea typeface="Cambria Math" pitchFamily="18" charset="0"/>
              </a:rPr>
              <a:t>1</a:t>
            </a:r>
            <a:endParaRPr lang="en-US" sz="2400" dirty="0"/>
          </a:p>
        </p:txBody>
      </p:sp>
      <p:graphicFrame>
        <p:nvGraphicFramePr>
          <p:cNvPr id="3" name="Object 3"/>
          <p:cNvGraphicFramePr>
            <a:graphicFrameLocks noChangeAspect="1"/>
          </p:cNvGraphicFramePr>
          <p:nvPr>
            <p:extLst>
              <p:ext uri="{D42A27DB-BD31-4B8C-83A1-F6EECF244321}">
                <p14:modId xmlns:p14="http://schemas.microsoft.com/office/powerpoint/2010/main" val="3389690024"/>
              </p:ext>
            </p:extLst>
          </p:nvPr>
        </p:nvGraphicFramePr>
        <p:xfrm>
          <a:off x="3144127" y="1755698"/>
          <a:ext cx="2855746" cy="758902"/>
        </p:xfrm>
        <a:graphic>
          <a:graphicData uri="http://schemas.openxmlformats.org/presentationml/2006/ole">
            <mc:AlternateContent xmlns:mc="http://schemas.openxmlformats.org/markup-compatibility/2006">
              <mc:Choice xmlns:v="urn:schemas-microsoft-com:vml" Requires="v">
                <p:oleObj spid="_x0000_s33119" name="Equation" r:id="rId3" imgW="2006280" imgH="533160" progId="Equation.DSMT4">
                  <p:embed/>
                </p:oleObj>
              </mc:Choice>
              <mc:Fallback>
                <p:oleObj name="Equation" r:id="rId3" imgW="2006280" imgH="533160" progId="Equation.DSMT4">
                  <p:embed/>
                  <p:pic>
                    <p:nvPicPr>
                      <p:cNvPr id="0" name=""/>
                      <p:cNvPicPr/>
                      <p:nvPr/>
                    </p:nvPicPr>
                    <p:blipFill>
                      <a:blip r:embed="rId4"/>
                      <a:stretch>
                        <a:fillRect/>
                      </a:stretch>
                    </p:blipFill>
                    <p:spPr>
                      <a:xfrm>
                        <a:off x="3144127" y="1755698"/>
                        <a:ext cx="2855746" cy="758902"/>
                      </a:xfrm>
                      <a:prstGeom prst="rect">
                        <a:avLst/>
                      </a:prstGeom>
                    </p:spPr>
                  </p:pic>
                </p:oleObj>
              </mc:Fallback>
            </mc:AlternateContent>
          </a:graphicData>
        </a:graphic>
      </p:graphicFrame>
      <p:sp>
        <p:nvSpPr>
          <p:cNvPr id="5" name="Content Placeholder 4"/>
          <p:cNvSpPr>
            <a:spLocks noGrp="1"/>
          </p:cNvSpPr>
          <p:nvPr>
            <p:ph idx="13"/>
          </p:nvPr>
        </p:nvSpPr>
        <p:spPr>
          <a:xfrm>
            <a:off x="457200" y="2590800"/>
            <a:ext cx="8229600" cy="1066800"/>
          </a:xfrm>
        </p:spPr>
        <p:txBody>
          <a:bodyPr/>
          <a:lstStyle/>
          <a:p>
            <a:r>
              <a:rPr lang="en-US" sz="2400" dirty="0"/>
              <a:t>for some constants</a:t>
            </a:r>
            <a:r>
              <a:rPr lang="el-GR" sz="2400" i="1" dirty="0"/>
              <a:t> α</a:t>
            </a:r>
            <a:r>
              <a:rPr lang="en-US" sz="2400" baseline="-25000" dirty="0">
                <a:ea typeface="Cambria Math" pitchFamily="18" charset="0"/>
              </a:rPr>
              <a:t>1</a:t>
            </a:r>
            <a:r>
              <a:rPr lang="en-US" sz="2400" i="1" dirty="0"/>
              <a:t> </a:t>
            </a:r>
            <a:r>
              <a:rPr lang="en-US" sz="2400" dirty="0"/>
              <a:t>and</a:t>
            </a:r>
            <a:r>
              <a:rPr lang="en-US" sz="2400" i="1" dirty="0"/>
              <a:t> </a:t>
            </a:r>
            <a:r>
              <a:rPr lang="el-GR" sz="2400" i="1" dirty="0"/>
              <a:t>α</a:t>
            </a:r>
            <a:r>
              <a:rPr lang="en-US" sz="2400" baseline="-25000" dirty="0">
                <a:ea typeface="Cambria Math" pitchFamily="18" charset="0"/>
              </a:rPr>
              <a:t>2</a:t>
            </a:r>
            <a:r>
              <a:rPr lang="en-US" sz="2400" dirty="0"/>
              <a:t>.</a:t>
            </a:r>
          </a:p>
          <a:p>
            <a:r>
              <a:rPr lang="en-US" sz="2400" dirty="0"/>
              <a:t>Using the initial conditions </a:t>
            </a:r>
            <a:r>
              <a:rPr lang="en-US" sz="2400" i="1" dirty="0"/>
              <a:t>f</a:t>
            </a:r>
            <a:r>
              <a:rPr lang="en-US" sz="2400" baseline="-25000" dirty="0">
                <a:ea typeface="Cambria Math" pitchFamily="18" charset="0"/>
              </a:rPr>
              <a:t>0</a:t>
            </a:r>
            <a:r>
              <a:rPr lang="en-US" sz="2400" i="1" dirty="0"/>
              <a:t> = </a:t>
            </a:r>
            <a:r>
              <a:rPr lang="en-US" sz="2400" dirty="0">
                <a:ea typeface="Cambria Math" pitchFamily="18" charset="0"/>
              </a:rPr>
              <a:t>0 </a:t>
            </a:r>
            <a:r>
              <a:rPr lang="en-US" sz="2400" dirty="0"/>
              <a:t>and  </a:t>
            </a:r>
            <a:r>
              <a:rPr lang="en-US" sz="2400" i="1" dirty="0"/>
              <a:t>f</a:t>
            </a:r>
            <a:r>
              <a:rPr lang="en-US" sz="2400" baseline="-25000" dirty="0">
                <a:ea typeface="Cambria Math" pitchFamily="18" charset="0"/>
              </a:rPr>
              <a:t>1</a:t>
            </a:r>
            <a:r>
              <a:rPr lang="en-US" sz="2400" i="1" dirty="0"/>
              <a:t> = </a:t>
            </a:r>
            <a:r>
              <a:rPr lang="en-US" sz="2400" dirty="0">
                <a:ea typeface="Cambria Math" pitchFamily="18" charset="0"/>
              </a:rPr>
              <a:t>1</a:t>
            </a:r>
            <a:r>
              <a:rPr lang="en-US" sz="2400" dirty="0"/>
              <a:t> , we have</a:t>
            </a:r>
          </a:p>
        </p:txBody>
      </p:sp>
      <p:graphicFrame>
        <p:nvGraphicFramePr>
          <p:cNvPr id="17" name="Object 5"/>
          <p:cNvGraphicFramePr>
            <a:graphicFrameLocks noChangeAspect="1"/>
          </p:cNvGraphicFramePr>
          <p:nvPr>
            <p:extLst>
              <p:ext uri="{D42A27DB-BD31-4B8C-83A1-F6EECF244321}">
                <p14:modId xmlns:p14="http://schemas.microsoft.com/office/powerpoint/2010/main" val="859278304"/>
              </p:ext>
            </p:extLst>
          </p:nvPr>
        </p:nvGraphicFramePr>
        <p:xfrm>
          <a:off x="3071619" y="3675978"/>
          <a:ext cx="3000762" cy="1048422"/>
        </p:xfrm>
        <a:graphic>
          <a:graphicData uri="http://schemas.openxmlformats.org/presentationml/2006/ole">
            <mc:AlternateContent xmlns:mc="http://schemas.openxmlformats.org/markup-compatibility/2006">
              <mc:Choice xmlns:v="urn:schemas-microsoft-com:vml" Requires="v">
                <p:oleObj spid="_x0000_s33120" name="Equation" r:id="rId5" imgW="2108160" imgH="736560" progId="Equation.DSMT4">
                  <p:embed/>
                </p:oleObj>
              </mc:Choice>
              <mc:Fallback>
                <p:oleObj name="Equation" r:id="rId5" imgW="2108160" imgH="736560" progId="Equation.DSMT4">
                  <p:embed/>
                  <p:pic>
                    <p:nvPicPr>
                      <p:cNvPr id="3" name="Object 2"/>
                      <p:cNvPicPr/>
                      <p:nvPr/>
                    </p:nvPicPr>
                    <p:blipFill>
                      <a:blip r:embed="rId6"/>
                      <a:stretch>
                        <a:fillRect/>
                      </a:stretch>
                    </p:blipFill>
                    <p:spPr>
                      <a:xfrm>
                        <a:off x="3071619" y="3675978"/>
                        <a:ext cx="3000762" cy="1048422"/>
                      </a:xfrm>
                      <a:prstGeom prst="rect">
                        <a:avLst/>
                      </a:prstGeom>
                    </p:spPr>
                  </p:pic>
                </p:oleObj>
              </mc:Fallback>
            </mc:AlternateContent>
          </a:graphicData>
        </a:graphic>
      </p:graphicFrame>
      <p:sp>
        <p:nvSpPr>
          <p:cNvPr id="6" name="Content Placeholder 6"/>
          <p:cNvSpPr>
            <a:spLocks noGrp="1"/>
          </p:cNvSpPr>
          <p:nvPr>
            <p:ph idx="14"/>
          </p:nvPr>
        </p:nvSpPr>
        <p:spPr>
          <a:xfrm>
            <a:off x="457200" y="4876958"/>
            <a:ext cx="2490042" cy="411297"/>
          </a:xfrm>
        </p:spPr>
        <p:txBody>
          <a:bodyPr/>
          <a:lstStyle/>
          <a:p>
            <a:r>
              <a:rPr lang="en-US" sz="2400" dirty="0"/>
              <a:t>Solving, we obtain</a:t>
            </a:r>
          </a:p>
        </p:txBody>
      </p:sp>
      <p:graphicFrame>
        <p:nvGraphicFramePr>
          <p:cNvPr id="18" name="Object 7"/>
          <p:cNvGraphicFramePr>
            <a:graphicFrameLocks noChangeAspect="1"/>
          </p:cNvGraphicFramePr>
          <p:nvPr>
            <p:extLst>
              <p:ext uri="{D42A27DB-BD31-4B8C-83A1-F6EECF244321}">
                <p14:modId xmlns:p14="http://schemas.microsoft.com/office/powerpoint/2010/main" val="1648253154"/>
              </p:ext>
            </p:extLst>
          </p:nvPr>
        </p:nvGraphicFramePr>
        <p:xfrm>
          <a:off x="4086949" y="4876958"/>
          <a:ext cx="2151162" cy="596464"/>
        </p:xfrm>
        <a:graphic>
          <a:graphicData uri="http://schemas.openxmlformats.org/presentationml/2006/ole">
            <mc:AlternateContent xmlns:mc="http://schemas.openxmlformats.org/markup-compatibility/2006">
              <mc:Choice xmlns:v="urn:schemas-microsoft-com:vml" Requires="v">
                <p:oleObj spid="_x0000_s33121" name="Equation" r:id="rId7" imgW="1511280" imgH="419040" progId="Equation.DSMT4">
                  <p:embed/>
                </p:oleObj>
              </mc:Choice>
              <mc:Fallback>
                <p:oleObj name="Equation" r:id="rId7" imgW="1511280" imgH="419040" progId="Equation.DSMT4">
                  <p:embed/>
                  <p:pic>
                    <p:nvPicPr>
                      <p:cNvPr id="17" name="Object 16"/>
                      <p:cNvPicPr/>
                      <p:nvPr/>
                    </p:nvPicPr>
                    <p:blipFill>
                      <a:blip r:embed="rId8"/>
                      <a:stretch>
                        <a:fillRect/>
                      </a:stretch>
                    </p:blipFill>
                    <p:spPr>
                      <a:xfrm>
                        <a:off x="4086949" y="4876958"/>
                        <a:ext cx="2151162" cy="596464"/>
                      </a:xfrm>
                      <a:prstGeom prst="rect">
                        <a:avLst/>
                      </a:prstGeom>
                    </p:spPr>
                  </p:pic>
                </p:oleObj>
              </mc:Fallback>
            </mc:AlternateContent>
          </a:graphicData>
        </a:graphic>
      </p:graphicFrame>
      <p:sp>
        <p:nvSpPr>
          <p:cNvPr id="16" name="Content Placeholder 8"/>
          <p:cNvSpPr txBox="1">
            <a:spLocks/>
          </p:cNvSpPr>
          <p:nvPr/>
        </p:nvSpPr>
        <p:spPr>
          <a:xfrm>
            <a:off x="457200" y="5675034"/>
            <a:ext cx="1066800" cy="457109"/>
          </a:xfrm>
          <a:prstGeom prst="rect">
            <a:avLst/>
          </a:prstGeom>
        </p:spPr>
        <p:txBody>
          <a:bodyPr/>
          <a:lstStyle>
            <a:lvl1pPr marL="0" indent="0" algn="l" defTabSz="457200" rtl="0" eaLnBrk="1" latinLnBrk="0" hangingPunct="1">
              <a:spcBef>
                <a:spcPts val="1200"/>
              </a:spcBef>
              <a:spcAft>
                <a:spcPts val="600"/>
              </a:spcAft>
              <a:buFont typeface="Arial" panose="020B0604020202020204" pitchFamily="34" charset="0"/>
              <a:buNone/>
              <a:defRPr sz="3200" kern="1200">
                <a:solidFill>
                  <a:schemeClr val="tx1"/>
                </a:solidFill>
                <a:latin typeface="+mj-lt"/>
                <a:ea typeface="+mn-ea"/>
                <a:cs typeface="Arial" panose="020B0604020202020204" pitchFamily="34" charset="0"/>
              </a:defRPr>
            </a:lvl1pPr>
            <a:lvl2pPr marL="457200" indent="-342900" algn="l" defTabSz="457200" rtl="0" eaLnBrk="1" latinLnBrk="0" hangingPunct="1">
              <a:spcBef>
                <a:spcPts val="1200"/>
              </a:spcBef>
              <a:spcAft>
                <a:spcPts val="600"/>
              </a:spcAft>
              <a:buClr>
                <a:srgbClr val="04617B"/>
              </a:buClr>
              <a:buFont typeface="Arial" panose="020B0604020202020204" pitchFamily="34" charset="0"/>
              <a:buChar char="•"/>
              <a:defRPr sz="2800" kern="1200">
                <a:solidFill>
                  <a:schemeClr val="tx1"/>
                </a:solidFill>
                <a:latin typeface="+mj-lt"/>
                <a:ea typeface="+mn-ea"/>
                <a:cs typeface="Arial" panose="020B0604020202020204" pitchFamily="34" charset="0"/>
              </a:defRPr>
            </a:lvl2pPr>
            <a:lvl3pPr marL="822960" indent="-274320" algn="l" defTabSz="457200" rtl="0" eaLnBrk="1" latinLnBrk="0" hangingPunct="1">
              <a:spcBef>
                <a:spcPts val="1200"/>
              </a:spcBef>
              <a:spcAft>
                <a:spcPts val="600"/>
              </a:spcAft>
              <a:buClr>
                <a:srgbClr val="B60000"/>
              </a:buClr>
              <a:buFont typeface="Arial" panose="020B0604020202020204" pitchFamily="34" charset="0"/>
              <a:buChar char="•"/>
              <a:defRPr sz="2400" kern="1200">
                <a:solidFill>
                  <a:schemeClr val="tx1"/>
                </a:solidFill>
                <a:latin typeface="+mj-lt"/>
                <a:ea typeface="+mn-ea"/>
                <a:cs typeface="Arial" panose="020B0604020202020204" pitchFamily="34" charset="0"/>
              </a:defRPr>
            </a:lvl3pPr>
            <a:lvl4pPr marL="1188720" indent="-274320" algn="l" defTabSz="457200" rtl="0" eaLnBrk="1" latinLnBrk="0" hangingPunct="1">
              <a:spcBef>
                <a:spcPts val="1200"/>
              </a:spcBef>
              <a:spcAft>
                <a:spcPts val="600"/>
              </a:spcAft>
              <a:buClr>
                <a:srgbClr val="663F78"/>
              </a:buClr>
              <a:buFont typeface="Arial" panose="020B0604020202020204" pitchFamily="34" charset="0"/>
              <a:buChar char="•"/>
              <a:defRPr sz="2000" kern="1200">
                <a:solidFill>
                  <a:schemeClr val="tx1"/>
                </a:solidFill>
                <a:latin typeface="+mj-lt"/>
                <a:ea typeface="+mn-ea"/>
                <a:cs typeface="Arial" panose="020B0604020202020204" pitchFamily="34" charset="0"/>
              </a:defRPr>
            </a:lvl4pPr>
            <a:lvl5pPr marL="1554480" indent="-228600" algn="l" defTabSz="457200" rtl="0" eaLnBrk="1" latinLnBrk="0" hangingPunct="1">
              <a:spcBef>
                <a:spcPts val="1200"/>
              </a:spcBef>
              <a:spcAft>
                <a:spcPts val="600"/>
              </a:spcAft>
              <a:buFont typeface="Arial" panose="020B0604020202020204" pitchFamily="34" charset="0"/>
              <a:buChar char="•"/>
              <a:defRPr sz="1600" kern="1200">
                <a:solidFill>
                  <a:schemeClr val="tx1"/>
                </a:solidFill>
                <a:latin typeface="+mj-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Hence,</a:t>
            </a:r>
          </a:p>
        </p:txBody>
      </p:sp>
      <p:graphicFrame>
        <p:nvGraphicFramePr>
          <p:cNvPr id="19" name="Object 9"/>
          <p:cNvGraphicFramePr>
            <a:graphicFrameLocks noChangeAspect="1"/>
          </p:cNvGraphicFramePr>
          <p:nvPr>
            <p:extLst>
              <p:ext uri="{D42A27DB-BD31-4B8C-83A1-F6EECF244321}">
                <p14:modId xmlns:p14="http://schemas.microsoft.com/office/powerpoint/2010/main" val="316848989"/>
              </p:ext>
            </p:extLst>
          </p:nvPr>
        </p:nvGraphicFramePr>
        <p:xfrm>
          <a:off x="3825316" y="5675034"/>
          <a:ext cx="3108884" cy="758902"/>
        </p:xfrm>
        <a:graphic>
          <a:graphicData uri="http://schemas.openxmlformats.org/presentationml/2006/ole">
            <mc:AlternateContent xmlns:mc="http://schemas.openxmlformats.org/markup-compatibility/2006">
              <mc:Choice xmlns:v="urn:schemas-microsoft-com:vml" Requires="v">
                <p:oleObj spid="_x0000_s33122" name="Equation" r:id="rId9" imgW="2184120" imgH="533160" progId="Equation.DSMT4">
                  <p:embed/>
                </p:oleObj>
              </mc:Choice>
              <mc:Fallback>
                <p:oleObj name="Equation" r:id="rId9" imgW="2184120" imgH="533160" progId="Equation.DSMT4">
                  <p:embed/>
                  <p:pic>
                    <p:nvPicPr>
                      <p:cNvPr id="18" name="Object 17"/>
                      <p:cNvPicPr/>
                      <p:nvPr/>
                    </p:nvPicPr>
                    <p:blipFill>
                      <a:blip r:embed="rId10"/>
                      <a:stretch>
                        <a:fillRect/>
                      </a:stretch>
                    </p:blipFill>
                    <p:spPr>
                      <a:xfrm>
                        <a:off x="3825316" y="5675034"/>
                        <a:ext cx="3108884" cy="758902"/>
                      </a:xfrm>
                      <a:prstGeom prst="rect">
                        <a:avLst/>
                      </a:prstGeom>
                    </p:spPr>
                  </p:pic>
                </p:oleObj>
              </mc:Fallback>
            </mc:AlternateContent>
          </a:graphicData>
        </a:graphic>
      </p:graphicFrame>
    </p:spTree>
    <p:extLst>
      <p:ext uri="{BB962C8B-B14F-4D97-AF65-F5344CB8AC3E}">
        <p14:creationId xmlns:p14="http://schemas.microsoft.com/office/powerpoint/2010/main" val="2534862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Solution when there is a Repeated Root</a:t>
            </a:r>
          </a:p>
        </p:txBody>
      </p:sp>
      <p:sp>
        <p:nvSpPr>
          <p:cNvPr id="6" name="Content Placeholder 2"/>
          <p:cNvSpPr>
            <a:spLocks noGrp="1"/>
          </p:cNvSpPr>
          <p:nvPr>
            <p:ph idx="1"/>
          </p:nvPr>
        </p:nvSpPr>
        <p:spPr>
          <a:xfrm>
            <a:off x="457200" y="1295400"/>
            <a:ext cx="8229600" cy="2514600"/>
          </a:xfrm>
        </p:spPr>
        <p:txBody>
          <a:bodyPr/>
          <a:lstStyle/>
          <a:p>
            <a:r>
              <a:rPr lang="en-US" b="1" dirty="0">
                <a:ea typeface="Cambria Math" pitchFamily="18" charset="0"/>
              </a:rPr>
              <a:t>Theorem 2</a:t>
            </a:r>
            <a:r>
              <a:rPr lang="en-US" dirty="0"/>
              <a:t>:  Let </a:t>
            </a:r>
            <a:r>
              <a:rPr lang="en-US" i="1" dirty="0"/>
              <a:t>c</a:t>
            </a:r>
            <a:r>
              <a:rPr lang="en-US" baseline="-25000" dirty="0">
                <a:ea typeface="Cambria Math" pitchFamily="18" charset="0"/>
              </a:rPr>
              <a:t>1</a:t>
            </a:r>
            <a:r>
              <a:rPr lang="en-US" dirty="0"/>
              <a:t> and </a:t>
            </a:r>
            <a:r>
              <a:rPr lang="en-US" i="1" dirty="0"/>
              <a:t>c</a:t>
            </a:r>
            <a:r>
              <a:rPr lang="en-US" baseline="-25000" dirty="0">
                <a:ea typeface="Cambria Math" pitchFamily="18" charset="0"/>
              </a:rPr>
              <a:t>2</a:t>
            </a:r>
            <a:r>
              <a:rPr lang="en-US" i="1" dirty="0"/>
              <a:t> </a:t>
            </a:r>
            <a:r>
              <a:rPr lang="en-US" dirty="0"/>
              <a:t>be real numbers with </a:t>
            </a:r>
            <a:r>
              <a:rPr lang="en-US" i="1" dirty="0"/>
              <a:t>c</a:t>
            </a:r>
            <a:r>
              <a:rPr lang="en-US" baseline="-25000" dirty="0">
                <a:ea typeface="Cambria Math" pitchFamily="18" charset="0"/>
              </a:rPr>
              <a:t>2</a:t>
            </a:r>
            <a:r>
              <a:rPr lang="en-US" i="1" baseline="-25000" dirty="0"/>
              <a:t> </a:t>
            </a:r>
            <a:r>
              <a:rPr lang="en-US" dirty="0">
                <a:ea typeface="Cambria Math"/>
              </a:rPr>
              <a:t>≠ 0</a:t>
            </a:r>
            <a:r>
              <a:rPr lang="en-US" dirty="0"/>
              <a:t>. Suppose that </a:t>
            </a:r>
            <a:r>
              <a:rPr lang="en-US" i="1" dirty="0"/>
              <a:t>r</a:t>
            </a:r>
            <a:r>
              <a:rPr lang="en-US" baseline="30000" dirty="0">
                <a:ea typeface="Cambria Math" pitchFamily="18" charset="0"/>
              </a:rPr>
              <a:t>2</a:t>
            </a:r>
            <a:r>
              <a:rPr lang="en-US" i="1" dirty="0"/>
              <a:t> – c</a:t>
            </a:r>
            <a:r>
              <a:rPr lang="en-US" baseline="-25000" dirty="0">
                <a:ea typeface="Cambria Math" pitchFamily="18" charset="0"/>
              </a:rPr>
              <a:t>1</a:t>
            </a:r>
            <a:r>
              <a:rPr lang="en-US" i="1" dirty="0"/>
              <a:t>r – c</a:t>
            </a:r>
            <a:r>
              <a:rPr lang="en-US" baseline="-25000" dirty="0">
                <a:ea typeface="Cambria Math" pitchFamily="18" charset="0"/>
              </a:rPr>
              <a:t>2</a:t>
            </a:r>
            <a:r>
              <a:rPr lang="en-US" i="1" dirty="0"/>
              <a:t> = </a:t>
            </a:r>
            <a:r>
              <a:rPr lang="en-US" dirty="0">
                <a:ea typeface="Cambria Math" pitchFamily="18" charset="0"/>
              </a:rPr>
              <a:t>0</a:t>
            </a:r>
            <a:r>
              <a:rPr lang="en-US" i="1" dirty="0"/>
              <a:t> </a:t>
            </a:r>
            <a:r>
              <a:rPr lang="en-US" dirty="0"/>
              <a:t>has one repeated root </a:t>
            </a:r>
            <a:r>
              <a:rPr lang="en-US" i="1" dirty="0"/>
              <a:t>r</a:t>
            </a:r>
            <a:r>
              <a:rPr lang="en-US" baseline="-25000" dirty="0">
                <a:ea typeface="Cambria Math" pitchFamily="18" charset="0"/>
              </a:rPr>
              <a:t>0</a:t>
            </a:r>
            <a:r>
              <a:rPr lang="en-US" dirty="0"/>
              <a:t>. Then the sequence {</a:t>
            </a:r>
            <a:r>
              <a:rPr lang="en-US" i="1" dirty="0"/>
              <a:t>a</a:t>
            </a:r>
            <a:r>
              <a:rPr lang="en-US" i="1" baseline="-25000" dirty="0"/>
              <a:t>n</a:t>
            </a:r>
            <a:r>
              <a:rPr lang="en-US" dirty="0"/>
              <a:t>} is a solution to the recurrence relation </a:t>
            </a:r>
            <a:r>
              <a:rPr lang="en-US" i="1" dirty="0"/>
              <a:t>a</a:t>
            </a:r>
            <a:r>
              <a:rPr lang="en-US" i="1" baseline="-25000" dirty="0"/>
              <a:t>n</a:t>
            </a:r>
            <a:r>
              <a:rPr lang="en-US" i="1" dirty="0"/>
              <a:t> = c</a:t>
            </a:r>
            <a:r>
              <a:rPr lang="en-US" baseline="-25000" dirty="0">
                <a:ea typeface="Cambria Math" pitchFamily="18" charset="0"/>
              </a:rPr>
              <a:t>1</a:t>
            </a:r>
            <a:r>
              <a:rPr lang="en-US" i="1" dirty="0"/>
              <a:t>a</a:t>
            </a:r>
            <a:r>
              <a:rPr lang="en-US" i="1" baseline="-25000" dirty="0"/>
              <a:t>n</a:t>
            </a:r>
            <a:r>
              <a:rPr lang="en-US" i="1" baseline="-25000" dirty="0">
                <a:ea typeface="Cambria Math"/>
              </a:rPr>
              <a:t>−</a:t>
            </a:r>
            <a:r>
              <a:rPr lang="en-US" baseline="-25000" dirty="0">
                <a:ea typeface="Cambria Math" pitchFamily="18" charset="0"/>
              </a:rPr>
              <a:t>1</a:t>
            </a:r>
            <a:r>
              <a:rPr lang="en-US" i="1" dirty="0"/>
              <a:t> + c</a:t>
            </a:r>
            <a:r>
              <a:rPr lang="en-US" baseline="-25000" dirty="0">
                <a:ea typeface="Cambria Math" pitchFamily="18" charset="0"/>
              </a:rPr>
              <a:t>2</a:t>
            </a:r>
            <a:r>
              <a:rPr lang="en-US" i="1" dirty="0"/>
              <a:t>a</a:t>
            </a:r>
            <a:r>
              <a:rPr lang="en-US" i="1" baseline="-25000" dirty="0"/>
              <a:t>n</a:t>
            </a:r>
            <a:r>
              <a:rPr lang="en-US" i="1" baseline="-25000" dirty="0">
                <a:ea typeface="Cambria Math"/>
              </a:rPr>
              <a:t>−</a:t>
            </a:r>
            <a:r>
              <a:rPr lang="en-US" baseline="-25000" dirty="0">
                <a:ea typeface="Cambria Math" pitchFamily="18" charset="0"/>
              </a:rPr>
              <a:t>2</a:t>
            </a:r>
            <a:r>
              <a:rPr lang="en-US" i="1" dirty="0"/>
              <a:t> </a:t>
            </a:r>
            <a:r>
              <a:rPr lang="en-US" dirty="0"/>
              <a:t>if and only if</a:t>
            </a:r>
          </a:p>
        </p:txBody>
      </p:sp>
      <p:graphicFrame>
        <p:nvGraphicFramePr>
          <p:cNvPr id="3" name="Object 3"/>
          <p:cNvGraphicFramePr>
            <a:graphicFrameLocks noChangeAspect="1"/>
          </p:cNvGraphicFramePr>
          <p:nvPr>
            <p:extLst>
              <p:ext uri="{D42A27DB-BD31-4B8C-83A1-F6EECF244321}">
                <p14:modId xmlns:p14="http://schemas.microsoft.com/office/powerpoint/2010/main" val="3190743352"/>
              </p:ext>
            </p:extLst>
          </p:nvPr>
        </p:nvGraphicFramePr>
        <p:xfrm>
          <a:off x="3048000" y="3828491"/>
          <a:ext cx="3048000" cy="697734"/>
        </p:xfrm>
        <a:graphic>
          <a:graphicData uri="http://schemas.openxmlformats.org/presentationml/2006/ole">
            <mc:AlternateContent xmlns:mc="http://schemas.openxmlformats.org/markup-compatibility/2006">
              <mc:Choice xmlns:v="urn:schemas-microsoft-com:vml" Requires="v">
                <p:oleObj spid="_x0000_s33879" name="Equation" r:id="rId3" imgW="1054080" imgH="241200" progId="Equation.DSMT4">
                  <p:embed/>
                </p:oleObj>
              </mc:Choice>
              <mc:Fallback>
                <p:oleObj name="Equation" r:id="rId3" imgW="1054080" imgH="241200" progId="Equation.DSMT4">
                  <p:embed/>
                  <p:pic>
                    <p:nvPicPr>
                      <p:cNvPr id="0" name=""/>
                      <p:cNvPicPr/>
                      <p:nvPr/>
                    </p:nvPicPr>
                    <p:blipFill>
                      <a:blip r:embed="rId4"/>
                      <a:stretch>
                        <a:fillRect/>
                      </a:stretch>
                    </p:blipFill>
                    <p:spPr>
                      <a:xfrm>
                        <a:off x="3048000" y="3828491"/>
                        <a:ext cx="3048000" cy="697734"/>
                      </a:xfrm>
                      <a:prstGeom prst="rect">
                        <a:avLst/>
                      </a:prstGeom>
                    </p:spPr>
                  </p:pic>
                </p:oleObj>
              </mc:Fallback>
            </mc:AlternateContent>
          </a:graphicData>
        </a:graphic>
      </p:graphicFrame>
      <p:sp>
        <p:nvSpPr>
          <p:cNvPr id="8" name="Content Placeholder 4"/>
          <p:cNvSpPr>
            <a:spLocks noGrp="1"/>
          </p:cNvSpPr>
          <p:nvPr>
            <p:ph idx="14"/>
          </p:nvPr>
        </p:nvSpPr>
        <p:spPr>
          <a:xfrm>
            <a:off x="457200" y="4724400"/>
            <a:ext cx="8229600" cy="685800"/>
          </a:xfrm>
        </p:spPr>
        <p:txBody>
          <a:bodyPr/>
          <a:lstStyle/>
          <a:p>
            <a:r>
              <a:rPr lang="en-US" dirty="0"/>
              <a:t>for </a:t>
            </a:r>
            <a:r>
              <a:rPr lang="en-US" i="1" dirty="0"/>
              <a:t>n = </a:t>
            </a:r>
            <a:r>
              <a:rPr lang="en-US" dirty="0">
                <a:ea typeface="Cambria Math" pitchFamily="18" charset="0"/>
              </a:rPr>
              <a:t>0,1,2</a:t>
            </a:r>
            <a:r>
              <a:rPr lang="en-US" i="1" dirty="0"/>
              <a:t>,… </a:t>
            </a:r>
            <a:r>
              <a:rPr lang="en-US" dirty="0"/>
              <a:t>, where </a:t>
            </a:r>
            <a:r>
              <a:rPr lang="el-GR" dirty="0"/>
              <a:t>α</a:t>
            </a:r>
            <a:r>
              <a:rPr lang="en-US" baseline="-25000" dirty="0">
                <a:ea typeface="Cambria Math" pitchFamily="18" charset="0"/>
              </a:rPr>
              <a:t>1</a:t>
            </a:r>
            <a:r>
              <a:rPr lang="en-US" baseline="-25000" dirty="0"/>
              <a:t> </a:t>
            </a:r>
            <a:r>
              <a:rPr lang="en-US" dirty="0"/>
              <a:t>and</a:t>
            </a:r>
            <a:r>
              <a:rPr lang="en-US" baseline="-25000" dirty="0"/>
              <a:t> </a:t>
            </a:r>
            <a:r>
              <a:rPr lang="el-GR" dirty="0"/>
              <a:t>α</a:t>
            </a:r>
            <a:r>
              <a:rPr lang="en-US" baseline="-25000" dirty="0">
                <a:ea typeface="Cambria Math" pitchFamily="18" charset="0"/>
              </a:rPr>
              <a:t>2</a:t>
            </a:r>
            <a:r>
              <a:rPr lang="en-US" dirty="0"/>
              <a:t> are constants.</a:t>
            </a:r>
            <a:endParaRPr lang="en-US" baseline="-25000" dirty="0"/>
          </a:p>
        </p:txBody>
      </p:sp>
    </p:spTree>
    <p:extLst>
      <p:ext uri="{BB962C8B-B14F-4D97-AF65-F5344CB8AC3E}">
        <p14:creationId xmlns:p14="http://schemas.microsoft.com/office/powerpoint/2010/main" val="1863755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Theorem 2</a:t>
            </a:r>
          </a:p>
        </p:txBody>
      </p:sp>
      <p:sp>
        <p:nvSpPr>
          <p:cNvPr id="6" name="Content Placeholder 2"/>
          <p:cNvSpPr>
            <a:spLocks noGrp="1"/>
          </p:cNvSpPr>
          <p:nvPr>
            <p:ph idx="1"/>
          </p:nvPr>
        </p:nvSpPr>
        <p:spPr/>
        <p:txBody>
          <a:bodyPr/>
          <a:lstStyle/>
          <a:p>
            <a:pPr>
              <a:spcBef>
                <a:spcPts val="0"/>
              </a:spcBef>
            </a:pPr>
            <a:r>
              <a:rPr lang="en-US" sz="2400" b="1" dirty="0"/>
              <a:t>Example</a:t>
            </a:r>
            <a:r>
              <a:rPr lang="en-US" sz="2400" dirty="0"/>
              <a:t>:  What is the solution to the recurrence  relation                                                                     </a:t>
            </a:r>
            <a:r>
              <a:rPr lang="en-US" sz="2400" i="1" dirty="0"/>
              <a:t>a</a:t>
            </a:r>
            <a:r>
              <a:rPr lang="en-US" sz="2400" i="1" baseline="-25000" dirty="0"/>
              <a:t>n</a:t>
            </a:r>
            <a:r>
              <a:rPr lang="en-US" sz="2400" dirty="0"/>
              <a:t> = 6</a:t>
            </a:r>
            <a:r>
              <a:rPr lang="en-US" sz="2400" i="1" dirty="0"/>
              <a:t>a</a:t>
            </a:r>
            <a:r>
              <a:rPr lang="en-US" sz="2400" i="1" baseline="-25000" dirty="0"/>
              <a:t>n</a:t>
            </a:r>
            <a:r>
              <a:rPr lang="en-US" sz="2400" baseline="-25000" dirty="0">
                <a:ea typeface="Cambria Math"/>
              </a:rPr>
              <a:t>−</a:t>
            </a:r>
            <a:r>
              <a:rPr lang="en-US" sz="2400" baseline="-25000" dirty="0">
                <a:ea typeface="Cambria Math" pitchFamily="18" charset="0"/>
              </a:rPr>
              <a:t>1</a:t>
            </a:r>
            <a:r>
              <a:rPr lang="en-US" sz="2400" dirty="0"/>
              <a:t> </a:t>
            </a:r>
            <a:r>
              <a:rPr lang="en-US" sz="2400" dirty="0">
                <a:ea typeface="Cambria Math"/>
              </a:rPr>
              <a:t>−</a:t>
            </a:r>
            <a:r>
              <a:rPr lang="en-US" sz="2400" dirty="0"/>
              <a:t> </a:t>
            </a:r>
            <a:r>
              <a:rPr lang="en-US" sz="2400" dirty="0">
                <a:ea typeface="Cambria Math" pitchFamily="18" charset="0"/>
              </a:rPr>
              <a:t>9</a:t>
            </a:r>
            <a:r>
              <a:rPr lang="en-US" sz="2400" i="1" dirty="0"/>
              <a:t>a</a:t>
            </a:r>
            <a:r>
              <a:rPr lang="en-US" sz="2400" i="1" baseline="-25000" dirty="0"/>
              <a:t>n</a:t>
            </a:r>
            <a:r>
              <a:rPr lang="en-US" sz="2400" baseline="-25000" dirty="0">
                <a:ea typeface="Cambria Math"/>
              </a:rPr>
              <a:t>−</a:t>
            </a:r>
            <a:r>
              <a:rPr lang="en-US" sz="2400" baseline="-25000" dirty="0">
                <a:ea typeface="Cambria Math" pitchFamily="18" charset="0"/>
              </a:rPr>
              <a:t>2</a:t>
            </a:r>
            <a:r>
              <a:rPr lang="en-US" sz="2400" dirty="0"/>
              <a:t> with </a:t>
            </a:r>
            <a:r>
              <a:rPr lang="en-US" sz="2400" i="1" dirty="0"/>
              <a:t>a</a:t>
            </a:r>
            <a:r>
              <a:rPr lang="en-US" sz="2400" baseline="-25000" dirty="0">
                <a:ea typeface="Cambria Math" pitchFamily="18" charset="0"/>
              </a:rPr>
              <a:t>0</a:t>
            </a:r>
            <a:r>
              <a:rPr lang="en-US" sz="2400" dirty="0"/>
              <a:t> = </a:t>
            </a:r>
            <a:r>
              <a:rPr lang="en-US" sz="2400" dirty="0">
                <a:ea typeface="Cambria Math" pitchFamily="18" charset="0"/>
              </a:rPr>
              <a:t>1 </a:t>
            </a:r>
            <a:r>
              <a:rPr lang="en-US" sz="2400" dirty="0"/>
              <a:t>and </a:t>
            </a:r>
            <a:r>
              <a:rPr lang="en-US" sz="2400" i="1" dirty="0"/>
              <a:t>a</a:t>
            </a:r>
            <a:r>
              <a:rPr lang="en-US" sz="2400" baseline="-25000" dirty="0">
                <a:ea typeface="Cambria Math" pitchFamily="18" charset="0"/>
              </a:rPr>
              <a:t>1</a:t>
            </a:r>
            <a:r>
              <a:rPr lang="en-US" sz="2400" dirty="0"/>
              <a:t> = 6? </a:t>
            </a:r>
          </a:p>
          <a:p>
            <a:pPr>
              <a:spcBef>
                <a:spcPts val="0"/>
              </a:spcBef>
            </a:pPr>
            <a:r>
              <a:rPr lang="en-US" sz="2400" b="1" dirty="0"/>
              <a:t>Solution</a:t>
            </a:r>
            <a:r>
              <a:rPr lang="en-US" sz="2400" dirty="0"/>
              <a:t>: The characteristic equation is  </a:t>
            </a:r>
            <a:r>
              <a:rPr lang="en-US" sz="2400" i="1" dirty="0"/>
              <a:t>r</a:t>
            </a:r>
            <a:r>
              <a:rPr lang="en-US" sz="2400" baseline="30000" dirty="0">
                <a:ea typeface="Cambria Math" pitchFamily="18" charset="0"/>
              </a:rPr>
              <a:t>2</a:t>
            </a:r>
            <a:r>
              <a:rPr lang="en-US" sz="2400" i="1" dirty="0"/>
              <a:t> </a:t>
            </a:r>
            <a:r>
              <a:rPr lang="en-US" sz="2400" i="1" dirty="0">
                <a:ea typeface="Cambria Math"/>
              </a:rPr>
              <a:t>− </a:t>
            </a:r>
            <a:r>
              <a:rPr lang="en-US" sz="2400" dirty="0">
                <a:ea typeface="Cambria Math" pitchFamily="18" charset="0"/>
              </a:rPr>
              <a:t>6</a:t>
            </a:r>
            <a:r>
              <a:rPr lang="en-US" sz="2400" i="1" dirty="0"/>
              <a:t>r + </a:t>
            </a:r>
            <a:r>
              <a:rPr lang="en-US" sz="2400" dirty="0">
                <a:ea typeface="Cambria Math" pitchFamily="18" charset="0"/>
              </a:rPr>
              <a:t>9</a:t>
            </a:r>
            <a:r>
              <a:rPr lang="en-US" sz="2400" i="1" dirty="0"/>
              <a:t> = </a:t>
            </a:r>
            <a:r>
              <a:rPr lang="en-US" sz="2400" dirty="0">
                <a:ea typeface="Cambria Math" pitchFamily="18" charset="0"/>
              </a:rPr>
              <a:t>0</a:t>
            </a:r>
            <a:r>
              <a:rPr lang="en-US" sz="2400" i="1" dirty="0"/>
              <a:t>. </a:t>
            </a:r>
          </a:p>
          <a:p>
            <a:pPr>
              <a:spcBef>
                <a:spcPts val="0"/>
              </a:spcBef>
            </a:pPr>
            <a:r>
              <a:rPr lang="en-US" sz="2400" dirty="0"/>
              <a:t>The only root is  </a:t>
            </a:r>
            <a:r>
              <a:rPr lang="en-US" sz="2400" i="1" dirty="0"/>
              <a:t>r = </a:t>
            </a:r>
            <a:r>
              <a:rPr lang="en-US" sz="2400" dirty="0">
                <a:ea typeface="Cambria Math" pitchFamily="18" charset="0"/>
              </a:rPr>
              <a:t>3</a:t>
            </a:r>
            <a:r>
              <a:rPr lang="en-US" sz="2400" i="1" dirty="0"/>
              <a:t>. </a:t>
            </a:r>
            <a:r>
              <a:rPr lang="en-US" sz="2400" dirty="0"/>
              <a:t>Therefore,  {</a:t>
            </a:r>
            <a:r>
              <a:rPr lang="en-US" sz="2400" i="1" dirty="0"/>
              <a:t>a</a:t>
            </a:r>
            <a:r>
              <a:rPr lang="en-US" sz="2400" i="1" baseline="-25000" dirty="0"/>
              <a:t>n</a:t>
            </a:r>
            <a:r>
              <a:rPr lang="en-US" sz="2400" dirty="0"/>
              <a:t>}</a:t>
            </a:r>
            <a:r>
              <a:rPr lang="en-US" sz="2400" i="1" dirty="0"/>
              <a:t> </a:t>
            </a:r>
            <a:r>
              <a:rPr lang="en-US" sz="2400" dirty="0"/>
              <a:t>is a solution to the recurrence relation  if and only if  </a:t>
            </a:r>
          </a:p>
          <a:p>
            <a:pPr algn="ctr">
              <a:spcBef>
                <a:spcPts val="0"/>
              </a:spcBef>
            </a:pPr>
            <a:r>
              <a:rPr lang="en-US" sz="2400" i="1" dirty="0"/>
              <a:t>a</a:t>
            </a:r>
            <a:r>
              <a:rPr lang="en-US" sz="2400" i="1" baseline="-25000" dirty="0"/>
              <a:t>n</a:t>
            </a:r>
            <a:r>
              <a:rPr lang="en-US" sz="2400" i="1" dirty="0"/>
              <a:t> = </a:t>
            </a:r>
            <a:r>
              <a:rPr lang="el-GR" sz="2400" i="1" dirty="0"/>
              <a:t>α</a:t>
            </a:r>
            <a:r>
              <a:rPr lang="en-US" sz="2400" baseline="-25000" dirty="0">
                <a:ea typeface="Cambria Math" pitchFamily="18" charset="0"/>
              </a:rPr>
              <a:t>1</a:t>
            </a:r>
            <a:r>
              <a:rPr lang="en-US" sz="2400" dirty="0">
                <a:ea typeface="Cambria Math" pitchFamily="18" charset="0"/>
              </a:rPr>
              <a:t>3</a:t>
            </a:r>
            <a:r>
              <a:rPr lang="en-US" sz="2400" i="1" baseline="30000" dirty="0"/>
              <a:t>n</a:t>
            </a:r>
            <a:r>
              <a:rPr lang="en-US" sz="2400" i="1" dirty="0"/>
              <a:t> + </a:t>
            </a:r>
            <a:r>
              <a:rPr lang="el-GR" sz="2400" i="1" dirty="0"/>
              <a:t>α</a:t>
            </a:r>
            <a:r>
              <a:rPr lang="en-US" sz="2400" baseline="-25000" dirty="0">
                <a:ea typeface="Cambria Math" pitchFamily="18" charset="0"/>
              </a:rPr>
              <a:t>2</a:t>
            </a:r>
            <a:r>
              <a:rPr lang="en-US" sz="2400" i="1" dirty="0"/>
              <a:t>n</a:t>
            </a:r>
            <a:r>
              <a:rPr lang="en-US" sz="2400" dirty="0"/>
              <a:t>(</a:t>
            </a:r>
            <a:r>
              <a:rPr lang="en-US" sz="2400" dirty="0">
                <a:ea typeface="Cambria Math" pitchFamily="18" charset="0"/>
              </a:rPr>
              <a:t>3</a:t>
            </a:r>
            <a:r>
              <a:rPr lang="en-US" sz="2400" dirty="0"/>
              <a:t>)</a:t>
            </a:r>
            <a:r>
              <a:rPr lang="en-US" sz="2400" i="1" baseline="30000" dirty="0"/>
              <a:t>n</a:t>
            </a:r>
            <a:r>
              <a:rPr lang="en-US" sz="2400" dirty="0"/>
              <a:t>                                                   </a:t>
            </a:r>
          </a:p>
          <a:p>
            <a:pPr>
              <a:spcBef>
                <a:spcPts val="0"/>
              </a:spcBef>
            </a:pPr>
            <a:r>
              <a:rPr lang="en-US" sz="2400" dirty="0"/>
              <a:t>where </a:t>
            </a:r>
            <a:r>
              <a:rPr lang="el-GR" sz="2400" dirty="0"/>
              <a:t>α</a:t>
            </a:r>
            <a:r>
              <a:rPr lang="en-US" sz="2400" baseline="-25000" dirty="0">
                <a:ea typeface="Cambria Math" pitchFamily="18" charset="0"/>
              </a:rPr>
              <a:t>1</a:t>
            </a:r>
            <a:r>
              <a:rPr lang="en-US" sz="2400" baseline="-25000" dirty="0"/>
              <a:t> </a:t>
            </a:r>
            <a:r>
              <a:rPr lang="en-US" sz="2400" dirty="0"/>
              <a:t>and</a:t>
            </a:r>
            <a:r>
              <a:rPr lang="en-US" sz="2400" baseline="-25000" dirty="0"/>
              <a:t> </a:t>
            </a:r>
            <a:r>
              <a:rPr lang="el-GR" sz="2400" dirty="0"/>
              <a:t>α</a:t>
            </a:r>
            <a:r>
              <a:rPr lang="en-US" sz="2400" baseline="-25000" dirty="0">
                <a:ea typeface="Cambria Math" pitchFamily="18" charset="0"/>
              </a:rPr>
              <a:t>2</a:t>
            </a:r>
            <a:r>
              <a:rPr lang="en-US" sz="2400" dirty="0"/>
              <a:t>  are constants.</a:t>
            </a:r>
          </a:p>
          <a:p>
            <a:pPr>
              <a:spcBef>
                <a:spcPts val="0"/>
              </a:spcBef>
            </a:pPr>
            <a:r>
              <a:rPr lang="en-US" sz="2400" dirty="0"/>
              <a:t>To find the constants  </a:t>
            </a:r>
            <a:r>
              <a:rPr lang="el-GR" sz="2400" dirty="0"/>
              <a:t>α</a:t>
            </a:r>
            <a:r>
              <a:rPr lang="en-US" sz="2400" baseline="-25000" dirty="0">
                <a:ea typeface="Cambria Math" pitchFamily="18" charset="0"/>
              </a:rPr>
              <a:t>1</a:t>
            </a:r>
            <a:r>
              <a:rPr lang="en-US" sz="2400" dirty="0"/>
              <a:t> and </a:t>
            </a:r>
            <a:r>
              <a:rPr lang="el-GR" sz="2400" dirty="0"/>
              <a:t>α</a:t>
            </a:r>
            <a:r>
              <a:rPr lang="en-US" sz="2400" baseline="-25000" dirty="0">
                <a:ea typeface="Cambria Math" pitchFamily="18" charset="0"/>
              </a:rPr>
              <a:t>2</a:t>
            </a:r>
            <a:r>
              <a:rPr lang="en-US" sz="2400" dirty="0"/>
              <a:t>, note that </a:t>
            </a:r>
          </a:p>
          <a:p>
            <a:pPr algn="ctr">
              <a:spcBef>
                <a:spcPts val="0"/>
              </a:spcBef>
            </a:pPr>
            <a:r>
              <a:rPr lang="en-US" sz="2400" i="1" dirty="0"/>
              <a:t>a</a:t>
            </a:r>
            <a:r>
              <a:rPr lang="en-US" sz="2400" baseline="-25000" dirty="0">
                <a:ea typeface="Cambria Math" pitchFamily="18" charset="0"/>
              </a:rPr>
              <a:t>0</a:t>
            </a:r>
            <a:r>
              <a:rPr lang="en-US" sz="2400" dirty="0"/>
              <a:t> = </a:t>
            </a:r>
            <a:r>
              <a:rPr lang="en-US" sz="2400" dirty="0">
                <a:ea typeface="Cambria Math" pitchFamily="18" charset="0"/>
              </a:rPr>
              <a:t>1</a:t>
            </a:r>
            <a:r>
              <a:rPr lang="en-US" sz="2400" dirty="0"/>
              <a:t> = </a:t>
            </a:r>
            <a:r>
              <a:rPr lang="el-GR" sz="2400" i="1" dirty="0"/>
              <a:t>α</a:t>
            </a:r>
            <a:r>
              <a:rPr lang="en-US" sz="2400" baseline="-25000" dirty="0">
                <a:ea typeface="Cambria Math" pitchFamily="18" charset="0"/>
              </a:rPr>
              <a:t>1</a:t>
            </a:r>
            <a:r>
              <a:rPr lang="en-US" sz="2400" i="1" dirty="0"/>
              <a:t> </a:t>
            </a:r>
            <a:r>
              <a:rPr lang="en-US" sz="2400" dirty="0"/>
              <a:t>   and       </a:t>
            </a:r>
            <a:r>
              <a:rPr lang="en-US" sz="2400" i="1" dirty="0"/>
              <a:t>a</a:t>
            </a:r>
            <a:r>
              <a:rPr lang="en-US" sz="2400" baseline="-25000" dirty="0">
                <a:ea typeface="Cambria Math" pitchFamily="18" charset="0"/>
              </a:rPr>
              <a:t>1</a:t>
            </a:r>
            <a:r>
              <a:rPr lang="en-US" sz="2400" dirty="0"/>
              <a:t> = </a:t>
            </a:r>
            <a:r>
              <a:rPr lang="en-US" sz="2400" dirty="0">
                <a:ea typeface="Cambria Math" pitchFamily="18" charset="0"/>
              </a:rPr>
              <a:t>6 </a:t>
            </a:r>
            <a:r>
              <a:rPr lang="en-US" sz="2400" dirty="0"/>
              <a:t>= </a:t>
            </a:r>
            <a:r>
              <a:rPr lang="el-GR" sz="2400" dirty="0"/>
              <a:t>α</a:t>
            </a:r>
            <a:r>
              <a:rPr lang="en-US" sz="2400" baseline="-25000" dirty="0">
                <a:ea typeface="Cambria Math" pitchFamily="18" charset="0"/>
              </a:rPr>
              <a:t>1</a:t>
            </a:r>
            <a:r>
              <a:rPr lang="en-US" sz="2400" dirty="0">
                <a:ea typeface="Cambria Math" pitchFamily="18" charset="0"/>
              </a:rPr>
              <a:t> ∙ 3 </a:t>
            </a:r>
            <a:r>
              <a:rPr lang="en-US" sz="2400" dirty="0"/>
              <a:t>+ </a:t>
            </a:r>
            <a:r>
              <a:rPr lang="el-GR" sz="2400" dirty="0"/>
              <a:t>α</a:t>
            </a:r>
            <a:r>
              <a:rPr lang="en-US" sz="2400" baseline="-25000" dirty="0">
                <a:ea typeface="Cambria Math" pitchFamily="18" charset="0"/>
              </a:rPr>
              <a:t>2</a:t>
            </a:r>
            <a:r>
              <a:rPr lang="en-US" sz="2400" dirty="0">
                <a:ea typeface="Cambria Math" pitchFamily="18" charset="0"/>
              </a:rPr>
              <a:t> ∙3.</a:t>
            </a:r>
          </a:p>
          <a:p>
            <a:pPr>
              <a:spcBef>
                <a:spcPts val="0"/>
              </a:spcBef>
            </a:pPr>
            <a:r>
              <a:rPr lang="en-US" sz="2400" dirty="0">
                <a:ea typeface="Cambria Math" pitchFamily="18" charset="0"/>
              </a:rPr>
              <a:t>Solving, we find that  </a:t>
            </a:r>
            <a:r>
              <a:rPr lang="el-GR" sz="2400" dirty="0"/>
              <a:t>α</a:t>
            </a:r>
            <a:r>
              <a:rPr lang="en-US" sz="2400" baseline="-25000" dirty="0">
                <a:ea typeface="Cambria Math" pitchFamily="18" charset="0"/>
              </a:rPr>
              <a:t>1</a:t>
            </a:r>
            <a:r>
              <a:rPr lang="en-US" sz="2400" baseline="-25000" dirty="0"/>
              <a:t> </a:t>
            </a:r>
            <a:r>
              <a:rPr lang="en-US" sz="2400" dirty="0"/>
              <a:t> = </a:t>
            </a:r>
            <a:r>
              <a:rPr lang="en-US" sz="2400" dirty="0">
                <a:ea typeface="Cambria Math" pitchFamily="18" charset="0"/>
              </a:rPr>
              <a:t>1</a:t>
            </a:r>
            <a:r>
              <a:rPr lang="en-US" sz="2400" dirty="0"/>
              <a:t> and</a:t>
            </a:r>
            <a:r>
              <a:rPr lang="en-US" sz="2400" dirty="0">
                <a:solidFill>
                  <a:srgbClr val="FF0000"/>
                </a:solidFill>
              </a:rPr>
              <a:t>    </a:t>
            </a:r>
            <a:r>
              <a:rPr lang="el-GR" sz="2400" dirty="0"/>
              <a:t>α</a:t>
            </a:r>
            <a:r>
              <a:rPr lang="en-US" sz="2400" baseline="-25000" dirty="0">
                <a:ea typeface="Cambria Math" pitchFamily="18" charset="0"/>
              </a:rPr>
              <a:t>2</a:t>
            </a:r>
            <a:r>
              <a:rPr lang="en-US" sz="2400" baseline="-25000" dirty="0"/>
              <a:t> </a:t>
            </a:r>
            <a:r>
              <a:rPr lang="en-US" sz="2400" dirty="0"/>
              <a:t> = </a:t>
            </a:r>
            <a:r>
              <a:rPr lang="en-US" sz="2400" dirty="0">
                <a:ea typeface="Cambria Math" pitchFamily="18" charset="0"/>
              </a:rPr>
              <a:t>1</a:t>
            </a:r>
            <a:r>
              <a:rPr lang="en-US" sz="2400" dirty="0"/>
              <a:t>  .</a:t>
            </a:r>
          </a:p>
          <a:p>
            <a:pPr>
              <a:spcBef>
                <a:spcPts val="0"/>
              </a:spcBef>
            </a:pPr>
            <a:r>
              <a:rPr lang="en-US" sz="2400" dirty="0"/>
              <a:t>Hence, </a:t>
            </a:r>
          </a:p>
          <a:p>
            <a:pPr>
              <a:spcBef>
                <a:spcPts val="0"/>
              </a:spcBef>
            </a:pPr>
            <a:r>
              <a:rPr lang="en-US" sz="2400" i="1" dirty="0"/>
              <a:t>		a</a:t>
            </a:r>
            <a:r>
              <a:rPr lang="en-US" sz="2400" i="1" baseline="-25000" dirty="0"/>
              <a:t>n</a:t>
            </a:r>
            <a:r>
              <a:rPr lang="en-US" sz="2400" dirty="0"/>
              <a:t> = </a:t>
            </a:r>
            <a:r>
              <a:rPr lang="en-US" sz="2400" dirty="0">
                <a:ea typeface="Cambria Math" pitchFamily="18" charset="0"/>
              </a:rPr>
              <a:t>3</a:t>
            </a:r>
            <a:r>
              <a:rPr lang="en-US" sz="2400" i="1" baseline="30000" dirty="0"/>
              <a:t>n</a:t>
            </a:r>
            <a:r>
              <a:rPr lang="en-US" sz="2400" dirty="0"/>
              <a:t> + </a:t>
            </a:r>
            <a:r>
              <a:rPr lang="en-US" sz="2400" i="1" dirty="0"/>
              <a:t>n</a:t>
            </a:r>
            <a:r>
              <a:rPr lang="en-US" sz="2400" dirty="0">
                <a:ea typeface="Cambria Math" pitchFamily="18" charset="0"/>
              </a:rPr>
              <a:t>3</a:t>
            </a:r>
            <a:r>
              <a:rPr lang="en-US" sz="2400" i="1" baseline="30000" dirty="0"/>
              <a:t>n</a:t>
            </a:r>
            <a:r>
              <a:rPr lang="en-US" sz="2400" dirty="0"/>
              <a:t> . </a:t>
            </a:r>
          </a:p>
        </p:txBody>
      </p:sp>
    </p:spTree>
    <p:extLst>
      <p:ext uri="{BB962C8B-B14F-4D97-AF65-F5344CB8AC3E}">
        <p14:creationId xmlns:p14="http://schemas.microsoft.com/office/powerpoint/2010/main" val="431314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Solving Linear Homogeneous Recurrence Relations of Arbitrary Degree</a:t>
            </a:r>
          </a:p>
        </p:txBody>
      </p:sp>
      <p:sp>
        <p:nvSpPr>
          <p:cNvPr id="6" name="Content Placeholder 2"/>
          <p:cNvSpPr>
            <a:spLocks noGrp="1"/>
          </p:cNvSpPr>
          <p:nvPr>
            <p:ph idx="1"/>
          </p:nvPr>
        </p:nvSpPr>
        <p:spPr>
          <a:xfrm>
            <a:off x="457200" y="1295400"/>
            <a:ext cx="8458200" cy="4495800"/>
          </a:xfrm>
        </p:spPr>
        <p:txBody>
          <a:bodyPr/>
          <a:lstStyle/>
          <a:p>
            <a:r>
              <a:rPr lang="en-US" sz="2600" dirty="0"/>
              <a:t>This theorem can be used to solve linear homogeneous recurrence relations with constant coefficients of any degree when the characteristic equation has distinct roots.</a:t>
            </a:r>
          </a:p>
          <a:p>
            <a:r>
              <a:rPr lang="en-US" sz="2600" b="1" dirty="0"/>
              <a:t>Theorem </a:t>
            </a:r>
            <a:r>
              <a:rPr lang="en-US" sz="2600" b="1" dirty="0">
                <a:ea typeface="Cambria Math" pitchFamily="18" charset="0"/>
              </a:rPr>
              <a:t>3</a:t>
            </a:r>
            <a:r>
              <a:rPr lang="en-US" sz="2600" dirty="0"/>
              <a:t>: Let </a:t>
            </a:r>
            <a:r>
              <a:rPr lang="en-US" sz="2600" i="1" dirty="0"/>
              <a:t>c</a:t>
            </a:r>
            <a:r>
              <a:rPr lang="en-US" sz="2600" baseline="-25000" dirty="0">
                <a:ea typeface="Cambria Math" pitchFamily="18" charset="0"/>
              </a:rPr>
              <a:t>1</a:t>
            </a:r>
            <a:r>
              <a:rPr lang="en-US" sz="2600" dirty="0"/>
              <a:t>, </a:t>
            </a:r>
            <a:r>
              <a:rPr lang="en-US" sz="2600" i="1" dirty="0"/>
              <a:t>c</a:t>
            </a:r>
            <a:r>
              <a:rPr lang="en-US" sz="2600" baseline="-25000" dirty="0">
                <a:ea typeface="Cambria Math" pitchFamily="18" charset="0"/>
              </a:rPr>
              <a:t>2</a:t>
            </a:r>
            <a:r>
              <a:rPr lang="en-US" sz="2600" i="1" dirty="0"/>
              <a:t> ,…, </a:t>
            </a:r>
            <a:r>
              <a:rPr lang="en-US" sz="2600" i="1" dirty="0" err="1"/>
              <a:t>c</a:t>
            </a:r>
            <a:r>
              <a:rPr lang="en-US" sz="2600" i="1" baseline="-25000" dirty="0" err="1">
                <a:ea typeface="Cambria Math" pitchFamily="18" charset="0"/>
              </a:rPr>
              <a:t>k</a:t>
            </a:r>
            <a:r>
              <a:rPr lang="en-US" sz="2600" dirty="0"/>
              <a:t> be real numbers. Suppose that the characteristic equation </a:t>
            </a:r>
            <a:br>
              <a:rPr lang="en-US" sz="2600" dirty="0"/>
            </a:br>
            <a:r>
              <a:rPr lang="en-US" sz="2600" i="1" dirty="0" err="1"/>
              <a:t>r</a:t>
            </a:r>
            <a:r>
              <a:rPr lang="en-US" sz="2600" i="1" baseline="30000" dirty="0" err="1">
                <a:ea typeface="Cambria Math" pitchFamily="18" charset="0"/>
              </a:rPr>
              <a:t>k</a:t>
            </a:r>
            <a:r>
              <a:rPr lang="en-US" sz="2600" i="1" dirty="0"/>
              <a:t> – c</a:t>
            </a:r>
            <a:r>
              <a:rPr lang="en-US" sz="2600" baseline="-25000" dirty="0">
                <a:ea typeface="Cambria Math" pitchFamily="18" charset="0"/>
              </a:rPr>
              <a:t>1</a:t>
            </a:r>
            <a:r>
              <a:rPr lang="en-US" sz="2600" i="1" dirty="0"/>
              <a:t>r</a:t>
            </a:r>
            <a:r>
              <a:rPr lang="en-US" sz="2600" i="1" baseline="30000" dirty="0"/>
              <a:t>k</a:t>
            </a:r>
            <a:r>
              <a:rPr lang="en-US" sz="2600" baseline="30000" dirty="0">
                <a:ea typeface="Cambria Math"/>
              </a:rPr>
              <a:t>−1</a:t>
            </a:r>
            <a:r>
              <a:rPr lang="en-US" sz="2600" i="1" baseline="30000" dirty="0"/>
              <a:t> </a:t>
            </a:r>
            <a:r>
              <a:rPr lang="en-US" sz="2600" dirty="0">
                <a:ea typeface="Cambria Math" pitchFamily="18" charset="0"/>
              </a:rPr>
              <a:t>–</a:t>
            </a:r>
            <a:r>
              <a:rPr lang="en-US" sz="2600" dirty="0">
                <a:ea typeface="Cambria Math"/>
              </a:rPr>
              <a:t>⋯</a:t>
            </a:r>
            <a:r>
              <a:rPr lang="en-US" sz="2600" dirty="0">
                <a:ea typeface="Cambria Math" pitchFamily="18" charset="0"/>
              </a:rPr>
              <a:t> –</a:t>
            </a:r>
            <a:r>
              <a:rPr lang="en-US" sz="2600" i="1" dirty="0"/>
              <a:t> </a:t>
            </a:r>
            <a:r>
              <a:rPr lang="en-US" sz="2600" i="1" dirty="0" err="1"/>
              <a:t>c</a:t>
            </a:r>
            <a:r>
              <a:rPr lang="en-US" sz="2600" i="1" baseline="-25000" dirty="0" err="1">
                <a:ea typeface="Cambria Math" pitchFamily="18" charset="0"/>
              </a:rPr>
              <a:t>k</a:t>
            </a:r>
            <a:r>
              <a:rPr lang="en-US" sz="2600" i="1" dirty="0"/>
              <a:t> = </a:t>
            </a:r>
            <a:r>
              <a:rPr lang="en-US" sz="2600" dirty="0">
                <a:ea typeface="Cambria Math" pitchFamily="18" charset="0"/>
              </a:rPr>
              <a:t>0</a:t>
            </a:r>
            <a:r>
              <a:rPr lang="en-US" sz="2600" i="1" dirty="0"/>
              <a:t> </a:t>
            </a:r>
            <a:br>
              <a:rPr lang="en-US" sz="2600" i="1" dirty="0"/>
            </a:br>
            <a:r>
              <a:rPr lang="en-US" sz="2600" dirty="0"/>
              <a:t>has</a:t>
            </a:r>
            <a:r>
              <a:rPr lang="en-US" sz="2600" i="1" dirty="0"/>
              <a:t> k </a:t>
            </a:r>
            <a:r>
              <a:rPr lang="en-US" sz="2600" dirty="0"/>
              <a:t>distinct roots </a:t>
            </a:r>
            <a:r>
              <a:rPr lang="en-US" sz="2600" i="1" dirty="0"/>
              <a:t>r</a:t>
            </a:r>
            <a:r>
              <a:rPr lang="en-US" sz="2600" baseline="-25000" dirty="0">
                <a:ea typeface="Cambria Math" pitchFamily="18" charset="0"/>
              </a:rPr>
              <a:t>1</a:t>
            </a:r>
            <a:r>
              <a:rPr lang="en-US" sz="2600" dirty="0"/>
              <a:t>, </a:t>
            </a:r>
            <a:r>
              <a:rPr lang="en-US" sz="2600" i="1" dirty="0"/>
              <a:t>r</a:t>
            </a:r>
            <a:r>
              <a:rPr lang="en-US" sz="2600" baseline="-25000" dirty="0">
                <a:ea typeface="Cambria Math" pitchFamily="18" charset="0"/>
              </a:rPr>
              <a:t>2</a:t>
            </a:r>
            <a:r>
              <a:rPr lang="en-US" sz="2600" dirty="0"/>
              <a:t>, …, </a:t>
            </a:r>
            <a:r>
              <a:rPr lang="en-US" sz="2600" i="1" dirty="0" err="1"/>
              <a:t>r</a:t>
            </a:r>
            <a:r>
              <a:rPr lang="en-US" sz="2600" i="1" baseline="-25000" dirty="0" err="1"/>
              <a:t>k</a:t>
            </a:r>
            <a:r>
              <a:rPr lang="en-US" sz="2600" dirty="0"/>
              <a:t>. Then a sequence {</a:t>
            </a:r>
            <a:r>
              <a:rPr lang="en-US" sz="2600" i="1" dirty="0"/>
              <a:t>a</a:t>
            </a:r>
            <a:r>
              <a:rPr lang="en-US" sz="2600" i="1" baseline="-25000" dirty="0"/>
              <a:t>n</a:t>
            </a:r>
            <a:r>
              <a:rPr lang="en-US" sz="2600" dirty="0"/>
              <a:t>}   is a solution of the recurrence relation</a:t>
            </a:r>
            <a:br>
              <a:rPr lang="en-US" sz="2600" dirty="0"/>
            </a:br>
            <a:r>
              <a:rPr lang="en-US" sz="2600" i="1" dirty="0"/>
              <a:t>a</a:t>
            </a:r>
            <a:r>
              <a:rPr lang="en-US" sz="2600" i="1" baseline="-25000" dirty="0"/>
              <a:t>n</a:t>
            </a:r>
            <a:r>
              <a:rPr lang="en-US" sz="2600" i="1" dirty="0"/>
              <a:t> = c</a:t>
            </a:r>
            <a:r>
              <a:rPr lang="en-US" sz="2600" baseline="-25000" dirty="0">
                <a:ea typeface="Cambria Math" pitchFamily="18" charset="0"/>
              </a:rPr>
              <a:t>1</a:t>
            </a:r>
            <a:r>
              <a:rPr lang="en-US" sz="2600" i="1" dirty="0"/>
              <a:t>a</a:t>
            </a:r>
            <a:r>
              <a:rPr lang="en-US" sz="2600" i="1" baseline="-25000" dirty="0"/>
              <a:t>n</a:t>
            </a:r>
            <a:r>
              <a:rPr lang="en-US" sz="2600" i="1" baseline="-25000" dirty="0">
                <a:ea typeface="Cambria Math"/>
              </a:rPr>
              <a:t>−</a:t>
            </a:r>
            <a:r>
              <a:rPr lang="en-US" sz="2600" baseline="-25000" dirty="0">
                <a:ea typeface="Cambria Math" pitchFamily="18" charset="0"/>
              </a:rPr>
              <a:t>1</a:t>
            </a:r>
            <a:r>
              <a:rPr lang="en-US" sz="2600" i="1" baseline="-25000" dirty="0"/>
              <a:t> </a:t>
            </a:r>
            <a:r>
              <a:rPr lang="en-US" sz="2600" i="1" dirty="0"/>
              <a:t>+ c</a:t>
            </a:r>
            <a:r>
              <a:rPr lang="en-US" sz="2600" baseline="-25000" dirty="0">
                <a:ea typeface="Cambria Math" pitchFamily="18" charset="0"/>
              </a:rPr>
              <a:t>2</a:t>
            </a:r>
            <a:r>
              <a:rPr lang="en-US" sz="2600" i="1" dirty="0"/>
              <a:t>a</a:t>
            </a:r>
            <a:r>
              <a:rPr lang="en-US" sz="2600" i="1" baseline="-25000" dirty="0"/>
              <a:t>n</a:t>
            </a:r>
            <a:r>
              <a:rPr lang="en-US" sz="2600" i="1" baseline="-25000" dirty="0">
                <a:ea typeface="Cambria Math"/>
              </a:rPr>
              <a:t>−</a:t>
            </a:r>
            <a:r>
              <a:rPr lang="en-US" sz="2600" baseline="-25000" dirty="0">
                <a:ea typeface="Cambria Math" pitchFamily="18" charset="0"/>
              </a:rPr>
              <a:t>2</a:t>
            </a:r>
            <a:r>
              <a:rPr lang="en-US" sz="2600" i="1" dirty="0"/>
              <a:t> + ….. + </a:t>
            </a:r>
            <a:r>
              <a:rPr lang="en-US" sz="2600" i="1" dirty="0" err="1"/>
              <a:t>c</a:t>
            </a:r>
            <a:r>
              <a:rPr lang="en-US" sz="2600" i="1" baseline="-25000" dirty="0" err="1"/>
              <a:t>k</a:t>
            </a:r>
            <a:r>
              <a:rPr lang="en-US" sz="2600" i="1" dirty="0"/>
              <a:t> a</a:t>
            </a:r>
            <a:r>
              <a:rPr lang="en-US" sz="2600" i="1" baseline="-25000" dirty="0"/>
              <a:t>n</a:t>
            </a:r>
            <a:r>
              <a:rPr lang="en-US" sz="2600" i="1" baseline="-25000" dirty="0">
                <a:ea typeface="Cambria Math"/>
              </a:rPr>
              <a:t>−</a:t>
            </a:r>
            <a:r>
              <a:rPr lang="en-US" sz="2600" i="1" baseline="-25000" dirty="0"/>
              <a:t>k</a:t>
            </a:r>
          </a:p>
          <a:p>
            <a:r>
              <a:rPr lang="en-US" sz="2600" dirty="0"/>
              <a:t>if and only if</a:t>
            </a:r>
          </a:p>
        </p:txBody>
      </p:sp>
      <p:graphicFrame>
        <p:nvGraphicFramePr>
          <p:cNvPr id="5" name="Object 3"/>
          <p:cNvGraphicFramePr>
            <a:graphicFrameLocks noChangeAspect="1"/>
          </p:cNvGraphicFramePr>
          <p:nvPr>
            <p:extLst>
              <p:ext uri="{D42A27DB-BD31-4B8C-83A1-F6EECF244321}">
                <p14:modId xmlns:p14="http://schemas.microsoft.com/office/powerpoint/2010/main" val="2639853677"/>
              </p:ext>
            </p:extLst>
          </p:nvPr>
        </p:nvGraphicFramePr>
        <p:xfrm>
          <a:off x="2755987" y="5584826"/>
          <a:ext cx="3632026" cy="511174"/>
        </p:xfrm>
        <a:graphic>
          <a:graphicData uri="http://schemas.openxmlformats.org/presentationml/2006/ole">
            <mc:AlternateContent xmlns:mc="http://schemas.openxmlformats.org/markup-compatibility/2006">
              <mc:Choice xmlns:v="urn:schemas-microsoft-com:vml" Requires="v">
                <p:oleObj spid="_x0000_s34899" name="Equation" r:id="rId3" imgW="1714320" imgH="241200" progId="Equation.DSMT4">
                  <p:embed/>
                </p:oleObj>
              </mc:Choice>
              <mc:Fallback>
                <p:oleObj name="Equation" r:id="rId3" imgW="1714320" imgH="241200" progId="Equation.DSMT4">
                  <p:embed/>
                  <p:pic>
                    <p:nvPicPr>
                      <p:cNvPr id="0" name=""/>
                      <p:cNvPicPr/>
                      <p:nvPr/>
                    </p:nvPicPr>
                    <p:blipFill>
                      <a:blip r:embed="rId4"/>
                      <a:stretch>
                        <a:fillRect/>
                      </a:stretch>
                    </p:blipFill>
                    <p:spPr>
                      <a:xfrm>
                        <a:off x="2755987" y="5584826"/>
                        <a:ext cx="3632026" cy="511174"/>
                      </a:xfrm>
                      <a:prstGeom prst="rect">
                        <a:avLst/>
                      </a:prstGeom>
                    </p:spPr>
                  </p:pic>
                </p:oleObj>
              </mc:Fallback>
            </mc:AlternateContent>
          </a:graphicData>
        </a:graphic>
      </p:graphicFrame>
      <p:sp>
        <p:nvSpPr>
          <p:cNvPr id="3" name="Content Placeholder 4"/>
          <p:cNvSpPr>
            <a:spLocks noGrp="1"/>
          </p:cNvSpPr>
          <p:nvPr>
            <p:ph idx="13"/>
          </p:nvPr>
        </p:nvSpPr>
        <p:spPr>
          <a:xfrm>
            <a:off x="457200" y="6096000"/>
            <a:ext cx="8229600" cy="457200"/>
          </a:xfrm>
        </p:spPr>
        <p:txBody>
          <a:bodyPr/>
          <a:lstStyle/>
          <a:p>
            <a:r>
              <a:rPr lang="en-US" sz="2400" dirty="0"/>
              <a:t>for </a:t>
            </a:r>
            <a:r>
              <a:rPr lang="en-US" sz="2400" i="1" dirty="0"/>
              <a:t>n</a:t>
            </a:r>
            <a:r>
              <a:rPr lang="en-US" sz="2400" dirty="0"/>
              <a:t> = </a:t>
            </a:r>
            <a:r>
              <a:rPr lang="en-US" sz="2400" dirty="0">
                <a:ea typeface="Cambria Math" pitchFamily="18" charset="0"/>
              </a:rPr>
              <a:t>0</a:t>
            </a:r>
            <a:r>
              <a:rPr lang="en-US" sz="2400" dirty="0"/>
              <a:t>, </a:t>
            </a:r>
            <a:r>
              <a:rPr lang="en-US" sz="2400" dirty="0">
                <a:ea typeface="Cambria Math" pitchFamily="18" charset="0"/>
              </a:rPr>
              <a:t>1</a:t>
            </a:r>
            <a:r>
              <a:rPr lang="en-US" sz="2400" dirty="0"/>
              <a:t>, </a:t>
            </a:r>
            <a:r>
              <a:rPr lang="en-US" sz="2400" dirty="0">
                <a:ea typeface="Cambria Math" pitchFamily="18" charset="0"/>
              </a:rPr>
              <a:t>2</a:t>
            </a:r>
            <a:r>
              <a:rPr lang="en-US" sz="2400" dirty="0"/>
              <a:t>, …, where </a:t>
            </a:r>
            <a:r>
              <a:rPr lang="el-GR" sz="2400" dirty="0">
                <a:ea typeface="Cambria Math"/>
              </a:rPr>
              <a:t>α</a:t>
            </a:r>
            <a:r>
              <a:rPr lang="en-US" sz="2400" baseline="-25000" dirty="0">
                <a:ea typeface="Cambria Math"/>
              </a:rPr>
              <a:t>1</a:t>
            </a:r>
            <a:r>
              <a:rPr lang="en-US" sz="2400" dirty="0">
                <a:ea typeface="Cambria Math"/>
              </a:rPr>
              <a:t>,</a:t>
            </a:r>
            <a:r>
              <a:rPr lang="en-US" sz="2400" dirty="0"/>
              <a:t> </a:t>
            </a:r>
            <a:r>
              <a:rPr lang="el-GR" sz="2400" dirty="0">
                <a:ea typeface="Cambria Math"/>
              </a:rPr>
              <a:t>α</a:t>
            </a:r>
            <a:r>
              <a:rPr lang="en-US" sz="2400" baseline="-25000" dirty="0">
                <a:ea typeface="Cambria Math"/>
              </a:rPr>
              <a:t>2</a:t>
            </a:r>
            <a:r>
              <a:rPr lang="en-US" sz="2400" dirty="0">
                <a:ea typeface="Cambria Math"/>
              </a:rPr>
              <a:t>,…,</a:t>
            </a:r>
            <a:r>
              <a:rPr lang="el-GR" sz="2400" dirty="0">
                <a:ea typeface="Cambria Math"/>
              </a:rPr>
              <a:t> α</a:t>
            </a:r>
            <a:r>
              <a:rPr lang="en-US" sz="2400" i="1" baseline="-25000" dirty="0">
                <a:ea typeface="Cambria Math"/>
              </a:rPr>
              <a:t>k</a:t>
            </a:r>
            <a:r>
              <a:rPr lang="en-US" sz="2400" dirty="0">
                <a:ea typeface="Cambria Math"/>
              </a:rPr>
              <a:t> are constants. </a:t>
            </a:r>
            <a:endParaRPr lang="en-US" sz="2400" dirty="0"/>
          </a:p>
        </p:txBody>
      </p:sp>
    </p:spTree>
    <p:extLst>
      <p:ext uri="{BB962C8B-B14F-4D97-AF65-F5344CB8AC3E}">
        <p14:creationId xmlns:p14="http://schemas.microsoft.com/office/powerpoint/2010/main" val="1113222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General Case with Repeated Roots Allowed </a:t>
            </a:r>
          </a:p>
        </p:txBody>
      </p:sp>
      <p:sp>
        <p:nvSpPr>
          <p:cNvPr id="10" name="Content Placeholder 2"/>
          <p:cNvSpPr>
            <a:spLocks noGrp="1"/>
          </p:cNvSpPr>
          <p:nvPr>
            <p:ph idx="1"/>
          </p:nvPr>
        </p:nvSpPr>
        <p:spPr>
          <a:xfrm>
            <a:off x="457200" y="1295400"/>
            <a:ext cx="8229600" cy="802164"/>
          </a:xfrm>
        </p:spPr>
        <p:txBody>
          <a:bodyPr/>
          <a:lstStyle/>
          <a:p>
            <a:r>
              <a:rPr lang="en-US" sz="2400" b="1" dirty="0"/>
              <a:t>Theorem </a:t>
            </a:r>
            <a:r>
              <a:rPr lang="en-US" sz="2400" b="1" dirty="0">
                <a:ea typeface="Cambria Math" pitchFamily="18" charset="0"/>
              </a:rPr>
              <a:t>4</a:t>
            </a:r>
            <a:r>
              <a:rPr lang="en-US" sz="2400" dirty="0"/>
              <a:t>: Let </a:t>
            </a:r>
            <a:r>
              <a:rPr lang="en-US" sz="2400" i="1" dirty="0"/>
              <a:t>c</a:t>
            </a:r>
            <a:r>
              <a:rPr lang="en-US" sz="2400" baseline="-25000" dirty="0">
                <a:ea typeface="Cambria Math" pitchFamily="18" charset="0"/>
              </a:rPr>
              <a:t>1</a:t>
            </a:r>
            <a:r>
              <a:rPr lang="en-US" sz="2400" dirty="0"/>
              <a:t>, </a:t>
            </a:r>
            <a:r>
              <a:rPr lang="en-US" sz="2400" i="1" dirty="0"/>
              <a:t>c</a:t>
            </a:r>
            <a:r>
              <a:rPr lang="en-US" sz="2400" baseline="-25000" dirty="0">
                <a:ea typeface="Cambria Math" pitchFamily="18" charset="0"/>
              </a:rPr>
              <a:t>2</a:t>
            </a:r>
            <a:r>
              <a:rPr lang="en-US" sz="2400" i="1" dirty="0"/>
              <a:t> ,…, </a:t>
            </a:r>
            <a:r>
              <a:rPr lang="en-US" sz="2400" i="1" dirty="0" err="1"/>
              <a:t>c</a:t>
            </a:r>
            <a:r>
              <a:rPr lang="en-US" sz="2400" i="1" baseline="-25000" dirty="0" err="1">
                <a:ea typeface="Cambria Math" pitchFamily="18" charset="0"/>
              </a:rPr>
              <a:t>k</a:t>
            </a:r>
            <a:r>
              <a:rPr lang="en-US" sz="2400" dirty="0"/>
              <a:t> be real numbers. Suppose that the characteristic equation</a:t>
            </a:r>
          </a:p>
        </p:txBody>
      </p:sp>
      <p:graphicFrame>
        <p:nvGraphicFramePr>
          <p:cNvPr id="3" name="Object 3"/>
          <p:cNvGraphicFramePr>
            <a:graphicFrameLocks noChangeAspect="1"/>
          </p:cNvGraphicFramePr>
          <p:nvPr>
            <p:extLst>
              <p:ext uri="{D42A27DB-BD31-4B8C-83A1-F6EECF244321}">
                <p14:modId xmlns:p14="http://schemas.microsoft.com/office/powerpoint/2010/main" val="723996650"/>
              </p:ext>
            </p:extLst>
          </p:nvPr>
        </p:nvGraphicFramePr>
        <p:xfrm>
          <a:off x="3131376" y="2110592"/>
          <a:ext cx="2881248" cy="480208"/>
        </p:xfrm>
        <a:graphic>
          <a:graphicData uri="http://schemas.openxmlformats.org/presentationml/2006/ole">
            <mc:AlternateContent xmlns:mc="http://schemas.openxmlformats.org/markup-compatibility/2006">
              <mc:Choice xmlns:v="urn:schemas-microsoft-com:vml" Requires="v">
                <p:oleObj spid="_x0000_s36085" name="Equation" r:id="rId3" imgW="1447560" imgH="241200" progId="Equation.DSMT4">
                  <p:embed/>
                </p:oleObj>
              </mc:Choice>
              <mc:Fallback>
                <p:oleObj name="Equation" r:id="rId3" imgW="1447560" imgH="241200" progId="Equation.DSMT4">
                  <p:embed/>
                  <p:pic>
                    <p:nvPicPr>
                      <p:cNvPr id="0" name=""/>
                      <p:cNvPicPr/>
                      <p:nvPr/>
                    </p:nvPicPr>
                    <p:blipFill>
                      <a:blip r:embed="rId4"/>
                      <a:stretch>
                        <a:fillRect/>
                      </a:stretch>
                    </p:blipFill>
                    <p:spPr>
                      <a:xfrm>
                        <a:off x="3131376" y="2110592"/>
                        <a:ext cx="2881248" cy="480208"/>
                      </a:xfrm>
                      <a:prstGeom prst="rect">
                        <a:avLst/>
                      </a:prstGeom>
                    </p:spPr>
                  </p:pic>
                </p:oleObj>
              </mc:Fallback>
            </mc:AlternateContent>
          </a:graphicData>
        </a:graphic>
      </p:graphicFrame>
      <p:sp>
        <p:nvSpPr>
          <p:cNvPr id="11" name="Content Placeholder 4"/>
          <p:cNvSpPr>
            <a:spLocks noGrp="1"/>
          </p:cNvSpPr>
          <p:nvPr>
            <p:ph idx="13"/>
          </p:nvPr>
        </p:nvSpPr>
        <p:spPr>
          <a:xfrm>
            <a:off x="457200" y="2590800"/>
            <a:ext cx="8382000" cy="1219200"/>
          </a:xfrm>
        </p:spPr>
        <p:txBody>
          <a:bodyPr/>
          <a:lstStyle/>
          <a:p>
            <a:r>
              <a:rPr lang="en-US" sz="2400" dirty="0"/>
              <a:t>has</a:t>
            </a:r>
            <a:r>
              <a:rPr lang="en-US" sz="2400" i="1" dirty="0"/>
              <a:t> t </a:t>
            </a:r>
            <a:r>
              <a:rPr lang="en-US" sz="2400" dirty="0"/>
              <a:t>distinct roots </a:t>
            </a:r>
            <a:r>
              <a:rPr lang="en-US" sz="2400" i="1" dirty="0"/>
              <a:t>r</a:t>
            </a:r>
            <a:r>
              <a:rPr lang="en-US" sz="2400" baseline="-25000" dirty="0">
                <a:ea typeface="Cambria Math" pitchFamily="18" charset="0"/>
              </a:rPr>
              <a:t>1</a:t>
            </a:r>
            <a:r>
              <a:rPr lang="en-US" sz="2400" dirty="0"/>
              <a:t>, </a:t>
            </a:r>
            <a:r>
              <a:rPr lang="en-US" sz="2400" i="1" dirty="0"/>
              <a:t>r</a:t>
            </a:r>
            <a:r>
              <a:rPr lang="en-US" sz="2400" baseline="-25000" dirty="0">
                <a:ea typeface="Cambria Math" pitchFamily="18" charset="0"/>
              </a:rPr>
              <a:t>2</a:t>
            </a:r>
            <a:r>
              <a:rPr lang="en-US" sz="2400" dirty="0"/>
              <a:t>, …, </a:t>
            </a:r>
            <a:r>
              <a:rPr lang="en-US" sz="2400" i="1" dirty="0" err="1"/>
              <a:t>r</a:t>
            </a:r>
            <a:r>
              <a:rPr lang="en-US" sz="2400" i="1" baseline="-25000" dirty="0" err="1"/>
              <a:t>t</a:t>
            </a:r>
            <a:r>
              <a:rPr lang="en-US" sz="2400" dirty="0"/>
              <a:t> with multiplicities  </a:t>
            </a:r>
            <a:r>
              <a:rPr lang="en-US" sz="2400" i="1" dirty="0"/>
              <a:t>m</a:t>
            </a:r>
            <a:r>
              <a:rPr lang="en-US" sz="2400" baseline="-25000" dirty="0">
                <a:ea typeface="Cambria Math" pitchFamily="18" charset="0"/>
              </a:rPr>
              <a:t>1</a:t>
            </a:r>
            <a:r>
              <a:rPr lang="en-US" sz="2400" dirty="0"/>
              <a:t>, </a:t>
            </a:r>
            <a:r>
              <a:rPr lang="en-US" sz="2400" i="1" dirty="0"/>
              <a:t>m</a:t>
            </a:r>
            <a:r>
              <a:rPr lang="en-US" sz="2400" baseline="-25000" dirty="0">
                <a:ea typeface="Cambria Math" pitchFamily="18" charset="0"/>
              </a:rPr>
              <a:t>2</a:t>
            </a:r>
            <a:r>
              <a:rPr lang="en-US" sz="2400" dirty="0"/>
              <a:t>, …, </a:t>
            </a:r>
            <a:r>
              <a:rPr lang="en-US" sz="2400" i="1" dirty="0" err="1"/>
              <a:t>m</a:t>
            </a:r>
            <a:r>
              <a:rPr lang="en-US" sz="2400" i="1" baseline="-25000" dirty="0" err="1"/>
              <a:t>t</a:t>
            </a:r>
            <a:r>
              <a:rPr lang="en-US" sz="2400" dirty="0"/>
              <a:t>, respectively so that </a:t>
            </a:r>
            <a:r>
              <a:rPr lang="en-US" sz="2400" i="1" dirty="0"/>
              <a:t>m</a:t>
            </a:r>
            <a:r>
              <a:rPr lang="en-US" sz="2400" i="1" baseline="-25000" dirty="0"/>
              <a:t>i</a:t>
            </a:r>
            <a:r>
              <a:rPr lang="en-US" sz="2400" dirty="0"/>
              <a:t> </a:t>
            </a:r>
            <a:r>
              <a:rPr lang="en-US" sz="2400" dirty="0">
                <a:ea typeface="Cambria Math"/>
              </a:rPr>
              <a:t>≥</a:t>
            </a:r>
            <a:r>
              <a:rPr lang="en-US" sz="2400" dirty="0"/>
              <a:t> </a:t>
            </a:r>
            <a:r>
              <a:rPr lang="en-US" sz="2400" dirty="0">
                <a:ea typeface="Cambria Math" pitchFamily="18" charset="0"/>
              </a:rPr>
              <a:t>1</a:t>
            </a:r>
            <a:r>
              <a:rPr lang="en-US" sz="2400" dirty="0"/>
              <a:t> for </a:t>
            </a:r>
            <a:r>
              <a:rPr lang="en-US" sz="2400" i="1" dirty="0" err="1"/>
              <a:t>i</a:t>
            </a:r>
            <a:r>
              <a:rPr lang="en-US" sz="2400" dirty="0"/>
              <a:t> = </a:t>
            </a:r>
            <a:r>
              <a:rPr lang="en-US" sz="2400" dirty="0">
                <a:ea typeface="Cambria Math" pitchFamily="18" charset="0"/>
              </a:rPr>
              <a:t>0</a:t>
            </a:r>
            <a:r>
              <a:rPr lang="en-US" sz="2400" dirty="0"/>
              <a:t>, </a:t>
            </a:r>
            <a:r>
              <a:rPr lang="en-US" sz="2400" dirty="0">
                <a:ea typeface="Cambria Math" pitchFamily="18" charset="0"/>
              </a:rPr>
              <a:t>1</a:t>
            </a:r>
            <a:r>
              <a:rPr lang="en-US" sz="2400" dirty="0"/>
              <a:t>, </a:t>
            </a:r>
            <a:r>
              <a:rPr lang="en-US" sz="2400" dirty="0">
                <a:ea typeface="Cambria Math" pitchFamily="18" charset="0"/>
              </a:rPr>
              <a:t>2</a:t>
            </a:r>
            <a:r>
              <a:rPr lang="en-US" sz="2400" dirty="0"/>
              <a:t>, …,</a:t>
            </a:r>
            <a:r>
              <a:rPr lang="en-US" sz="2400" i="1" dirty="0"/>
              <a:t>t</a:t>
            </a:r>
            <a:r>
              <a:rPr lang="en-US" sz="2400" dirty="0"/>
              <a:t> and </a:t>
            </a:r>
            <a:r>
              <a:rPr lang="en-US" sz="2400" i="1" dirty="0"/>
              <a:t>m</a:t>
            </a:r>
            <a:r>
              <a:rPr lang="en-US" sz="2400" baseline="-25000" dirty="0">
                <a:ea typeface="Cambria Math" pitchFamily="18" charset="0"/>
              </a:rPr>
              <a:t>1</a:t>
            </a:r>
            <a:r>
              <a:rPr lang="en-US" sz="2400" dirty="0"/>
              <a:t> +  </a:t>
            </a:r>
            <a:r>
              <a:rPr lang="en-US" sz="2400" i="1" dirty="0"/>
              <a:t>m</a:t>
            </a:r>
            <a:r>
              <a:rPr lang="en-US" sz="2400" baseline="-25000" dirty="0">
                <a:ea typeface="Cambria Math" pitchFamily="18" charset="0"/>
              </a:rPr>
              <a:t>2</a:t>
            </a:r>
            <a:r>
              <a:rPr lang="en-US" sz="2400" dirty="0"/>
              <a:t> +  … + </a:t>
            </a:r>
            <a:r>
              <a:rPr lang="en-US" sz="2400" i="1" dirty="0" err="1"/>
              <a:t>m</a:t>
            </a:r>
            <a:r>
              <a:rPr lang="en-US" sz="2400" i="1" baseline="-25000" dirty="0" err="1"/>
              <a:t>t</a:t>
            </a:r>
            <a:r>
              <a:rPr lang="en-US" sz="2400" i="1" baseline="-25000" dirty="0"/>
              <a:t> </a:t>
            </a:r>
            <a:r>
              <a:rPr lang="en-US" sz="2400" dirty="0"/>
              <a:t>= </a:t>
            </a:r>
            <a:r>
              <a:rPr lang="en-US" sz="2400" i="1" dirty="0"/>
              <a:t>k</a:t>
            </a:r>
            <a:r>
              <a:rPr lang="en-US" sz="2400" dirty="0"/>
              <a:t>. Then a sequence {</a:t>
            </a:r>
            <a:r>
              <a:rPr lang="en-US" sz="2400" i="1" dirty="0"/>
              <a:t>a</a:t>
            </a:r>
            <a:r>
              <a:rPr lang="en-US" sz="2400" i="1" baseline="-25000" dirty="0"/>
              <a:t>n</a:t>
            </a:r>
            <a:r>
              <a:rPr lang="en-US" sz="2400" dirty="0"/>
              <a:t>}   is a solution of the recurrence relation</a:t>
            </a:r>
          </a:p>
        </p:txBody>
      </p:sp>
      <p:graphicFrame>
        <p:nvGraphicFramePr>
          <p:cNvPr id="4" name="Object 5"/>
          <p:cNvGraphicFramePr>
            <a:graphicFrameLocks noChangeAspect="1"/>
          </p:cNvGraphicFramePr>
          <p:nvPr>
            <p:extLst>
              <p:ext uri="{D42A27DB-BD31-4B8C-83A1-F6EECF244321}">
                <p14:modId xmlns:p14="http://schemas.microsoft.com/office/powerpoint/2010/main" val="418006477"/>
              </p:ext>
            </p:extLst>
          </p:nvPr>
        </p:nvGraphicFramePr>
        <p:xfrm>
          <a:off x="2543394" y="3802042"/>
          <a:ext cx="4057212" cy="465158"/>
        </p:xfrm>
        <a:graphic>
          <a:graphicData uri="http://schemas.openxmlformats.org/presentationml/2006/ole">
            <mc:AlternateContent xmlns:mc="http://schemas.openxmlformats.org/markup-compatibility/2006">
              <mc:Choice xmlns:v="urn:schemas-microsoft-com:vml" Requires="v">
                <p:oleObj spid="_x0000_s36086" name="Equation" r:id="rId5" imgW="1993680" imgH="228600" progId="Equation.DSMT4">
                  <p:embed/>
                </p:oleObj>
              </mc:Choice>
              <mc:Fallback>
                <p:oleObj name="Equation" r:id="rId5" imgW="1993680" imgH="228600" progId="Equation.DSMT4">
                  <p:embed/>
                  <p:pic>
                    <p:nvPicPr>
                      <p:cNvPr id="0" name=""/>
                      <p:cNvPicPr/>
                      <p:nvPr/>
                    </p:nvPicPr>
                    <p:blipFill>
                      <a:blip r:embed="rId6"/>
                      <a:stretch>
                        <a:fillRect/>
                      </a:stretch>
                    </p:blipFill>
                    <p:spPr>
                      <a:xfrm>
                        <a:off x="2543394" y="3802042"/>
                        <a:ext cx="4057212" cy="465158"/>
                      </a:xfrm>
                      <a:prstGeom prst="rect">
                        <a:avLst/>
                      </a:prstGeom>
                    </p:spPr>
                  </p:pic>
                </p:oleObj>
              </mc:Fallback>
            </mc:AlternateContent>
          </a:graphicData>
        </a:graphic>
      </p:graphicFrame>
      <p:sp>
        <p:nvSpPr>
          <p:cNvPr id="12" name="Content Placeholder 6"/>
          <p:cNvSpPr>
            <a:spLocks noGrp="1"/>
          </p:cNvSpPr>
          <p:nvPr>
            <p:ph idx="14"/>
          </p:nvPr>
        </p:nvSpPr>
        <p:spPr>
          <a:xfrm>
            <a:off x="457200" y="4343400"/>
            <a:ext cx="1828800" cy="453818"/>
          </a:xfrm>
        </p:spPr>
        <p:txBody>
          <a:bodyPr/>
          <a:lstStyle/>
          <a:p>
            <a:r>
              <a:rPr lang="en-US" sz="2400" i="1" baseline="-25000" dirty="0"/>
              <a:t> </a:t>
            </a:r>
            <a:r>
              <a:rPr lang="en-US" sz="2400" dirty="0"/>
              <a:t>if and only if</a:t>
            </a:r>
          </a:p>
        </p:txBody>
      </p:sp>
      <p:graphicFrame>
        <p:nvGraphicFramePr>
          <p:cNvPr id="14" name="Object 7"/>
          <p:cNvGraphicFramePr>
            <a:graphicFrameLocks noChangeAspect="1"/>
          </p:cNvGraphicFramePr>
          <p:nvPr>
            <p:extLst>
              <p:ext uri="{D42A27DB-BD31-4B8C-83A1-F6EECF244321}">
                <p14:modId xmlns:p14="http://schemas.microsoft.com/office/powerpoint/2010/main" val="1918288130"/>
              </p:ext>
            </p:extLst>
          </p:nvPr>
        </p:nvGraphicFramePr>
        <p:xfrm>
          <a:off x="2524125" y="4303236"/>
          <a:ext cx="5324475" cy="1817688"/>
        </p:xfrm>
        <a:graphic>
          <a:graphicData uri="http://schemas.openxmlformats.org/presentationml/2006/ole">
            <mc:AlternateContent xmlns:mc="http://schemas.openxmlformats.org/markup-compatibility/2006">
              <mc:Choice xmlns:v="urn:schemas-microsoft-com:vml" Requires="v">
                <p:oleObj spid="_x0000_s36087" name="Equation" r:id="rId7" imgW="2616120" imgH="888840" progId="Equation.DSMT4">
                  <p:embed/>
                </p:oleObj>
              </mc:Choice>
              <mc:Fallback>
                <p:oleObj name="Equation" r:id="rId7" imgW="2616120" imgH="888840" progId="Equation.DSMT4">
                  <p:embed/>
                  <p:pic>
                    <p:nvPicPr>
                      <p:cNvPr id="4" name="Object 3"/>
                      <p:cNvPicPr/>
                      <p:nvPr/>
                    </p:nvPicPr>
                    <p:blipFill>
                      <a:blip r:embed="rId8"/>
                      <a:stretch>
                        <a:fillRect/>
                      </a:stretch>
                    </p:blipFill>
                    <p:spPr>
                      <a:xfrm>
                        <a:off x="2524125" y="4303236"/>
                        <a:ext cx="5324475" cy="1817688"/>
                      </a:xfrm>
                      <a:prstGeom prst="rect">
                        <a:avLst/>
                      </a:prstGeom>
                    </p:spPr>
                  </p:pic>
                </p:oleObj>
              </mc:Fallback>
            </mc:AlternateContent>
          </a:graphicData>
        </a:graphic>
      </p:graphicFrame>
      <p:sp>
        <p:nvSpPr>
          <p:cNvPr id="13" name="Content Placeholder 8"/>
          <p:cNvSpPr>
            <a:spLocks noGrp="1"/>
          </p:cNvSpPr>
          <p:nvPr>
            <p:ph idx="15"/>
          </p:nvPr>
        </p:nvSpPr>
        <p:spPr>
          <a:xfrm>
            <a:off x="457200" y="6096000"/>
            <a:ext cx="8610600" cy="452427"/>
          </a:xfrm>
        </p:spPr>
        <p:txBody>
          <a:bodyPr/>
          <a:lstStyle/>
          <a:p>
            <a:r>
              <a:rPr lang="en-US" sz="2400" dirty="0"/>
              <a:t> for </a:t>
            </a:r>
            <a:r>
              <a:rPr lang="en-US" sz="2400" i="1" dirty="0"/>
              <a:t>n</a:t>
            </a:r>
            <a:r>
              <a:rPr lang="en-US" sz="2400" dirty="0"/>
              <a:t> = </a:t>
            </a:r>
            <a:r>
              <a:rPr lang="en-US" sz="2400" dirty="0">
                <a:ea typeface="Cambria Math" pitchFamily="18" charset="0"/>
              </a:rPr>
              <a:t>0</a:t>
            </a:r>
            <a:r>
              <a:rPr lang="en-US" sz="2400" dirty="0"/>
              <a:t>, </a:t>
            </a:r>
            <a:r>
              <a:rPr lang="en-US" sz="2400" dirty="0">
                <a:ea typeface="Cambria Math" pitchFamily="18" charset="0"/>
              </a:rPr>
              <a:t>1</a:t>
            </a:r>
            <a:r>
              <a:rPr lang="en-US" sz="2400" dirty="0"/>
              <a:t>, </a:t>
            </a:r>
            <a:r>
              <a:rPr lang="en-US" sz="2400" dirty="0">
                <a:ea typeface="Cambria Math" pitchFamily="18" charset="0"/>
              </a:rPr>
              <a:t>2</a:t>
            </a:r>
            <a:r>
              <a:rPr lang="en-US" sz="2400" dirty="0"/>
              <a:t>, …, where </a:t>
            </a:r>
            <a:r>
              <a:rPr lang="el-GR" sz="2400" dirty="0">
                <a:ea typeface="Cambria Math"/>
              </a:rPr>
              <a:t>α</a:t>
            </a:r>
            <a:r>
              <a:rPr lang="en-US" sz="2400" i="1" baseline="-25000" dirty="0" err="1">
                <a:ea typeface="Cambria Math"/>
              </a:rPr>
              <a:t>i,j</a:t>
            </a:r>
            <a:r>
              <a:rPr lang="en-US" sz="2400" dirty="0">
                <a:ea typeface="Cambria Math"/>
              </a:rPr>
              <a:t> are constants for 1≤ </a:t>
            </a:r>
            <a:r>
              <a:rPr lang="en-US" sz="2400" i="1" dirty="0" err="1">
                <a:ea typeface="Cambria Math"/>
              </a:rPr>
              <a:t>i</a:t>
            </a:r>
            <a:r>
              <a:rPr lang="en-US" sz="2400" i="1" dirty="0">
                <a:ea typeface="Cambria Math"/>
              </a:rPr>
              <a:t> </a:t>
            </a:r>
            <a:r>
              <a:rPr lang="en-US" sz="2400" dirty="0">
                <a:ea typeface="Cambria Math"/>
              </a:rPr>
              <a:t>≤ </a:t>
            </a:r>
            <a:r>
              <a:rPr lang="en-US" sz="2400" i="1" dirty="0">
                <a:ea typeface="Cambria Math"/>
              </a:rPr>
              <a:t>t</a:t>
            </a:r>
            <a:r>
              <a:rPr lang="en-US" sz="2400" dirty="0">
                <a:ea typeface="Cambria Math"/>
              </a:rPr>
              <a:t>  and 0≤ </a:t>
            </a:r>
            <a:r>
              <a:rPr lang="en-US" sz="2400" i="1" dirty="0">
                <a:ea typeface="Cambria Math"/>
              </a:rPr>
              <a:t>j </a:t>
            </a:r>
            <a:r>
              <a:rPr lang="en-US" sz="2400" dirty="0">
                <a:ea typeface="Cambria Math"/>
              </a:rPr>
              <a:t>≤ </a:t>
            </a:r>
            <a:r>
              <a:rPr lang="en-US" sz="2400" i="1" dirty="0">
                <a:ea typeface="Cambria Math"/>
              </a:rPr>
              <a:t>m</a:t>
            </a:r>
            <a:r>
              <a:rPr lang="en-US" sz="2400" i="1" baseline="-25000" dirty="0">
                <a:ea typeface="Cambria Math"/>
              </a:rPr>
              <a:t>i−</a:t>
            </a:r>
            <a:r>
              <a:rPr lang="en-US" sz="2400" baseline="-25000" dirty="0">
                <a:ea typeface="Cambria Math" pitchFamily="18" charset="0"/>
              </a:rPr>
              <a:t>1</a:t>
            </a:r>
            <a:r>
              <a:rPr lang="en-US" sz="2400" dirty="0">
                <a:ea typeface="Cambria Math" pitchFamily="18" charset="0"/>
              </a:rPr>
              <a:t>.</a:t>
            </a:r>
            <a:r>
              <a:rPr lang="en-US" sz="2400" dirty="0">
                <a:ea typeface="Cambria Math"/>
              </a:rPr>
              <a:t> </a:t>
            </a:r>
            <a:endParaRPr lang="en-US" sz="2400" dirty="0"/>
          </a:p>
        </p:txBody>
      </p:sp>
    </p:spTree>
    <p:extLst>
      <p:ext uri="{BB962C8B-B14F-4D97-AF65-F5344CB8AC3E}">
        <p14:creationId xmlns:p14="http://schemas.microsoft.com/office/powerpoint/2010/main" val="2199420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Nonhomogeneous Recurrence Relations with Constant Coefficients</a:t>
            </a:r>
            <a:r>
              <a:rPr lang="en-US" sz="1500" dirty="0"/>
              <a:t> 1</a:t>
            </a:r>
          </a:p>
        </p:txBody>
      </p:sp>
      <p:sp>
        <p:nvSpPr>
          <p:cNvPr id="21" name="Content Placeholder 2"/>
          <p:cNvSpPr>
            <a:spLocks noGrp="1"/>
          </p:cNvSpPr>
          <p:nvPr>
            <p:ph idx="1"/>
          </p:nvPr>
        </p:nvSpPr>
        <p:spPr>
          <a:xfrm>
            <a:off x="457200" y="1295400"/>
            <a:ext cx="8229600" cy="1295400"/>
          </a:xfrm>
        </p:spPr>
        <p:txBody>
          <a:bodyPr/>
          <a:lstStyle/>
          <a:p>
            <a:r>
              <a:rPr lang="en-US" sz="2800" b="1" dirty="0"/>
              <a:t>Definition: </a:t>
            </a:r>
            <a:r>
              <a:rPr lang="en-US" sz="2800" dirty="0"/>
              <a:t>A </a:t>
            </a:r>
            <a:r>
              <a:rPr lang="en-US" sz="2800" i="1" dirty="0"/>
              <a:t>linear nonhomogeneous recurrence relation with constant coefficients </a:t>
            </a:r>
            <a:r>
              <a:rPr lang="en-US" sz="2800" dirty="0"/>
              <a:t>is a recurrence relation of the form:</a:t>
            </a:r>
          </a:p>
        </p:txBody>
      </p:sp>
      <p:graphicFrame>
        <p:nvGraphicFramePr>
          <p:cNvPr id="3" name="Object 3"/>
          <p:cNvGraphicFramePr>
            <a:graphicFrameLocks noChangeAspect="1"/>
          </p:cNvGraphicFramePr>
          <p:nvPr>
            <p:extLst>
              <p:ext uri="{D42A27DB-BD31-4B8C-83A1-F6EECF244321}">
                <p14:modId xmlns:p14="http://schemas.microsoft.com/office/powerpoint/2010/main" val="2885505468"/>
              </p:ext>
            </p:extLst>
          </p:nvPr>
        </p:nvGraphicFramePr>
        <p:xfrm>
          <a:off x="1368089" y="2590800"/>
          <a:ext cx="6949800" cy="697950"/>
        </p:xfrm>
        <a:graphic>
          <a:graphicData uri="http://schemas.openxmlformats.org/presentationml/2006/ole">
            <mc:AlternateContent xmlns:mc="http://schemas.openxmlformats.org/markup-compatibility/2006">
              <mc:Choice xmlns:v="urn:schemas-microsoft-com:vml" Requires="v">
                <p:oleObj spid="_x0000_s37016" name="Equation" r:id="rId3" imgW="2527200" imgH="253800" progId="Equation.DSMT4">
                  <p:embed/>
                </p:oleObj>
              </mc:Choice>
              <mc:Fallback>
                <p:oleObj name="Equation" r:id="rId3" imgW="2527200" imgH="253800" progId="Equation.DSMT4">
                  <p:embed/>
                  <p:pic>
                    <p:nvPicPr>
                      <p:cNvPr id="0" name=""/>
                      <p:cNvPicPr/>
                      <p:nvPr/>
                    </p:nvPicPr>
                    <p:blipFill>
                      <a:blip r:embed="rId4"/>
                      <a:stretch>
                        <a:fillRect/>
                      </a:stretch>
                    </p:blipFill>
                    <p:spPr>
                      <a:xfrm>
                        <a:off x="1368089" y="2590800"/>
                        <a:ext cx="6949800" cy="697950"/>
                      </a:xfrm>
                      <a:prstGeom prst="rect">
                        <a:avLst/>
                      </a:prstGeom>
                    </p:spPr>
                  </p:pic>
                </p:oleObj>
              </mc:Fallback>
            </mc:AlternateContent>
          </a:graphicData>
        </a:graphic>
      </p:graphicFrame>
      <p:sp>
        <p:nvSpPr>
          <p:cNvPr id="22" name="Content Placeholder 4"/>
          <p:cNvSpPr>
            <a:spLocks noGrp="1"/>
          </p:cNvSpPr>
          <p:nvPr>
            <p:ph idx="13"/>
          </p:nvPr>
        </p:nvSpPr>
        <p:spPr>
          <a:xfrm>
            <a:off x="457200" y="3276600"/>
            <a:ext cx="8229600" cy="1600200"/>
          </a:xfrm>
        </p:spPr>
        <p:txBody>
          <a:bodyPr/>
          <a:lstStyle/>
          <a:p>
            <a:r>
              <a:rPr lang="en-US" sz="2800" dirty="0"/>
              <a:t>where </a:t>
            </a:r>
            <a:r>
              <a:rPr lang="en-US" sz="2800" i="1" dirty="0"/>
              <a:t>c</a:t>
            </a:r>
            <a:r>
              <a:rPr lang="en-US" sz="2800" baseline="-25000" dirty="0">
                <a:ea typeface="Cambria Math" pitchFamily="18" charset="0"/>
              </a:rPr>
              <a:t>1</a:t>
            </a:r>
            <a:r>
              <a:rPr lang="en-US" sz="2800" i="1" dirty="0"/>
              <a:t>, c</a:t>
            </a:r>
            <a:r>
              <a:rPr lang="en-US" sz="2800" baseline="-25000" dirty="0">
                <a:ea typeface="Cambria Math" pitchFamily="18" charset="0"/>
              </a:rPr>
              <a:t>2</a:t>
            </a:r>
            <a:r>
              <a:rPr lang="en-US" sz="2800" i="1" dirty="0"/>
              <a:t>, ….,</a:t>
            </a:r>
            <a:r>
              <a:rPr lang="en-US" sz="2800" i="1" dirty="0" err="1"/>
              <a:t>c</a:t>
            </a:r>
            <a:r>
              <a:rPr lang="en-US" sz="2800" i="1" baseline="-25000" dirty="0" err="1"/>
              <a:t>k</a:t>
            </a:r>
            <a:r>
              <a:rPr lang="en-US" sz="2800" i="1" dirty="0"/>
              <a:t> </a:t>
            </a:r>
            <a:r>
              <a:rPr lang="en-US" sz="2800" dirty="0"/>
              <a:t>are real numbers, and </a:t>
            </a:r>
            <a:r>
              <a:rPr lang="en-US" sz="2800" i="1" dirty="0"/>
              <a:t>F</a:t>
            </a:r>
            <a:r>
              <a:rPr lang="en-US" sz="2800" dirty="0"/>
              <a:t>(</a:t>
            </a:r>
            <a:r>
              <a:rPr lang="en-US" sz="2800" i="1" dirty="0"/>
              <a:t>n</a:t>
            </a:r>
            <a:r>
              <a:rPr lang="en-US" sz="2800" dirty="0"/>
              <a:t>)</a:t>
            </a:r>
            <a:r>
              <a:rPr lang="en-US" sz="2800" dirty="0">
                <a:ea typeface="Cambria Math" pitchFamily="18" charset="0"/>
              </a:rPr>
              <a:t> is a function not identically zero depending only on </a:t>
            </a:r>
            <a:r>
              <a:rPr lang="en-US" sz="2800" i="1" dirty="0">
                <a:ea typeface="Cambria Math" pitchFamily="18" charset="0"/>
              </a:rPr>
              <a:t>n</a:t>
            </a:r>
            <a:r>
              <a:rPr lang="en-US" sz="2800" dirty="0">
                <a:ea typeface="Cambria Math" pitchFamily="18" charset="0"/>
              </a:rPr>
              <a:t>.</a:t>
            </a:r>
          </a:p>
          <a:p>
            <a:r>
              <a:rPr lang="en-US" sz="2800" dirty="0">
                <a:ea typeface="Cambria Math" pitchFamily="18" charset="0"/>
              </a:rPr>
              <a:t>The recurrence relation</a:t>
            </a:r>
            <a:endParaRPr lang="en-US" sz="2800" dirty="0"/>
          </a:p>
        </p:txBody>
      </p:sp>
      <p:graphicFrame>
        <p:nvGraphicFramePr>
          <p:cNvPr id="9" name="Object 5"/>
          <p:cNvGraphicFramePr>
            <a:graphicFrameLocks noChangeAspect="1"/>
          </p:cNvGraphicFramePr>
          <p:nvPr>
            <p:extLst>
              <p:ext uri="{D42A27DB-BD31-4B8C-83A1-F6EECF244321}">
                <p14:modId xmlns:p14="http://schemas.microsoft.com/office/powerpoint/2010/main" val="2845136369"/>
              </p:ext>
            </p:extLst>
          </p:nvPr>
        </p:nvGraphicFramePr>
        <p:xfrm>
          <a:off x="1676395" y="4899300"/>
          <a:ext cx="5552910" cy="663300"/>
        </p:xfrm>
        <a:graphic>
          <a:graphicData uri="http://schemas.openxmlformats.org/presentationml/2006/ole">
            <mc:AlternateContent xmlns:mc="http://schemas.openxmlformats.org/markup-compatibility/2006">
              <mc:Choice xmlns:v="urn:schemas-microsoft-com:vml" Requires="v">
                <p:oleObj spid="_x0000_s37017" name="Equation" r:id="rId5" imgW="2019240" imgH="241200" progId="Equation.DSMT4">
                  <p:embed/>
                </p:oleObj>
              </mc:Choice>
              <mc:Fallback>
                <p:oleObj name="Equation" r:id="rId5" imgW="2019240" imgH="241200" progId="Equation.DSMT4">
                  <p:embed/>
                  <p:pic>
                    <p:nvPicPr>
                      <p:cNvPr id="3" name="Object 2"/>
                      <p:cNvPicPr/>
                      <p:nvPr/>
                    </p:nvPicPr>
                    <p:blipFill>
                      <a:blip r:embed="rId6"/>
                      <a:stretch>
                        <a:fillRect/>
                      </a:stretch>
                    </p:blipFill>
                    <p:spPr>
                      <a:xfrm>
                        <a:off x="1676395" y="4899300"/>
                        <a:ext cx="5552910" cy="663300"/>
                      </a:xfrm>
                      <a:prstGeom prst="rect">
                        <a:avLst/>
                      </a:prstGeom>
                    </p:spPr>
                  </p:pic>
                </p:oleObj>
              </mc:Fallback>
            </mc:AlternateContent>
          </a:graphicData>
        </a:graphic>
      </p:graphicFrame>
      <p:sp>
        <p:nvSpPr>
          <p:cNvPr id="23" name="Content Placeholder 6"/>
          <p:cNvSpPr>
            <a:spLocks noGrp="1"/>
          </p:cNvSpPr>
          <p:nvPr>
            <p:ph idx="14"/>
          </p:nvPr>
        </p:nvSpPr>
        <p:spPr>
          <a:xfrm>
            <a:off x="457200" y="5638800"/>
            <a:ext cx="7620000" cy="914400"/>
          </a:xfrm>
        </p:spPr>
        <p:txBody>
          <a:bodyPr/>
          <a:lstStyle/>
          <a:p>
            <a:r>
              <a:rPr lang="en-US" sz="2800" dirty="0">
                <a:ea typeface="Cambria Math" pitchFamily="18" charset="0"/>
              </a:rPr>
              <a:t>is called the associated homogeneous recurrence relation.</a:t>
            </a:r>
            <a:endParaRPr lang="en-US" sz="2800" dirty="0"/>
          </a:p>
        </p:txBody>
      </p:sp>
    </p:spTree>
    <p:extLst>
      <p:ext uri="{BB962C8B-B14F-4D97-AF65-F5344CB8AC3E}">
        <p14:creationId xmlns:p14="http://schemas.microsoft.com/office/powerpoint/2010/main" val="3768795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57400"/>
            <a:ext cx="9144000" cy="1737360"/>
          </a:xfrm>
        </p:spPr>
        <p:txBody>
          <a:bodyPr/>
          <a:lstStyle/>
          <a:p>
            <a:r>
              <a:rPr lang="en-US" sz="6000" b="1" dirty="0"/>
              <a:t>Applications of Recurrence Relations</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8.1</a:t>
            </a:r>
          </a:p>
        </p:txBody>
      </p:sp>
    </p:spTree>
    <p:extLst>
      <p:ext uri="{BB962C8B-B14F-4D97-AF65-F5344CB8AC3E}">
        <p14:creationId xmlns:p14="http://schemas.microsoft.com/office/powerpoint/2010/main" val="1191040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Nonhomogeneous Recurrence Relations with Constant Coefficients</a:t>
            </a:r>
            <a:r>
              <a:rPr lang="en-US" sz="1500" dirty="0"/>
              <a:t> 2</a:t>
            </a:r>
          </a:p>
        </p:txBody>
      </p:sp>
      <p:sp>
        <p:nvSpPr>
          <p:cNvPr id="21" name="Content Placeholder 2"/>
          <p:cNvSpPr>
            <a:spLocks noGrp="1"/>
          </p:cNvSpPr>
          <p:nvPr>
            <p:ph idx="1"/>
          </p:nvPr>
        </p:nvSpPr>
        <p:spPr>
          <a:xfrm>
            <a:off x="457200" y="1295400"/>
            <a:ext cx="8229600" cy="822960"/>
          </a:xfrm>
        </p:spPr>
        <p:txBody>
          <a:bodyPr/>
          <a:lstStyle/>
          <a:p>
            <a:r>
              <a:rPr lang="en-US" sz="2600" dirty="0"/>
              <a:t>The following are linear nonhomogeneous recurrence relations with constant coefficients:</a:t>
            </a:r>
          </a:p>
        </p:txBody>
      </p:sp>
      <p:graphicFrame>
        <p:nvGraphicFramePr>
          <p:cNvPr id="3" name="Object 3"/>
          <p:cNvGraphicFramePr>
            <a:graphicFrameLocks noChangeAspect="1"/>
          </p:cNvGraphicFramePr>
          <p:nvPr>
            <p:extLst>
              <p:ext uri="{D42A27DB-BD31-4B8C-83A1-F6EECF244321}">
                <p14:modId xmlns:p14="http://schemas.microsoft.com/office/powerpoint/2010/main" val="1585629372"/>
              </p:ext>
            </p:extLst>
          </p:nvPr>
        </p:nvGraphicFramePr>
        <p:xfrm>
          <a:off x="609600" y="2092960"/>
          <a:ext cx="3505200" cy="1869440"/>
        </p:xfrm>
        <a:graphic>
          <a:graphicData uri="http://schemas.openxmlformats.org/presentationml/2006/ole">
            <mc:AlternateContent xmlns:mc="http://schemas.openxmlformats.org/markup-compatibility/2006">
              <mc:Choice xmlns:v="urn:schemas-microsoft-com:vml" Requires="v">
                <p:oleObj spid="_x0000_s38036" name="Equation" r:id="rId3" imgW="1714320" imgH="914400" progId="Equation.DSMT4">
                  <p:embed/>
                </p:oleObj>
              </mc:Choice>
              <mc:Fallback>
                <p:oleObj name="Equation" r:id="rId3" imgW="1714320" imgH="914400" progId="Equation.DSMT4">
                  <p:embed/>
                  <p:pic>
                    <p:nvPicPr>
                      <p:cNvPr id="0" name=""/>
                      <p:cNvPicPr/>
                      <p:nvPr/>
                    </p:nvPicPr>
                    <p:blipFill>
                      <a:blip r:embed="rId4"/>
                      <a:stretch>
                        <a:fillRect/>
                      </a:stretch>
                    </p:blipFill>
                    <p:spPr>
                      <a:xfrm>
                        <a:off x="609600" y="2092960"/>
                        <a:ext cx="3505200" cy="1869440"/>
                      </a:xfrm>
                      <a:prstGeom prst="rect">
                        <a:avLst/>
                      </a:prstGeom>
                    </p:spPr>
                  </p:pic>
                </p:oleObj>
              </mc:Fallback>
            </mc:AlternateContent>
          </a:graphicData>
        </a:graphic>
      </p:graphicFrame>
      <p:sp>
        <p:nvSpPr>
          <p:cNvPr id="5" name="Content Placeholder 4"/>
          <p:cNvSpPr>
            <a:spLocks noGrp="1"/>
          </p:cNvSpPr>
          <p:nvPr>
            <p:ph idx="13"/>
          </p:nvPr>
        </p:nvSpPr>
        <p:spPr>
          <a:xfrm>
            <a:off x="457200" y="3972662"/>
            <a:ext cx="8229600" cy="827938"/>
          </a:xfrm>
        </p:spPr>
        <p:txBody>
          <a:bodyPr anchor="ctr"/>
          <a:lstStyle/>
          <a:p>
            <a:r>
              <a:rPr lang="en-US" sz="2600" dirty="0"/>
              <a:t>where the following are the associated linear homogeneous recurrence relations, respectively:</a:t>
            </a:r>
          </a:p>
        </p:txBody>
      </p:sp>
      <p:graphicFrame>
        <p:nvGraphicFramePr>
          <p:cNvPr id="16" name="Object 5"/>
          <p:cNvGraphicFramePr>
            <a:graphicFrameLocks noChangeAspect="1"/>
          </p:cNvGraphicFramePr>
          <p:nvPr>
            <p:extLst>
              <p:ext uri="{D42A27DB-BD31-4B8C-83A1-F6EECF244321}">
                <p14:modId xmlns:p14="http://schemas.microsoft.com/office/powerpoint/2010/main" val="880809734"/>
              </p:ext>
            </p:extLst>
          </p:nvPr>
        </p:nvGraphicFramePr>
        <p:xfrm>
          <a:off x="685800" y="4714875"/>
          <a:ext cx="2778125" cy="1868488"/>
        </p:xfrm>
        <a:graphic>
          <a:graphicData uri="http://schemas.openxmlformats.org/presentationml/2006/ole">
            <mc:AlternateContent xmlns:mc="http://schemas.openxmlformats.org/markup-compatibility/2006">
              <mc:Choice xmlns:v="urn:schemas-microsoft-com:vml" Requires="v">
                <p:oleObj spid="_x0000_s38037" name="Equation" r:id="rId5" imgW="1358640" imgH="914400" progId="Equation.DSMT4">
                  <p:embed/>
                </p:oleObj>
              </mc:Choice>
              <mc:Fallback>
                <p:oleObj name="Equation" r:id="rId5" imgW="1358640" imgH="914400" progId="Equation.DSMT4">
                  <p:embed/>
                  <p:pic>
                    <p:nvPicPr>
                      <p:cNvPr id="3" name="Object 2"/>
                      <p:cNvPicPr/>
                      <p:nvPr/>
                    </p:nvPicPr>
                    <p:blipFill>
                      <a:blip r:embed="rId6"/>
                      <a:stretch>
                        <a:fillRect/>
                      </a:stretch>
                    </p:blipFill>
                    <p:spPr>
                      <a:xfrm>
                        <a:off x="685800" y="4714875"/>
                        <a:ext cx="2778125" cy="1868488"/>
                      </a:xfrm>
                      <a:prstGeom prst="rect">
                        <a:avLst/>
                      </a:prstGeom>
                    </p:spPr>
                  </p:pic>
                </p:oleObj>
              </mc:Fallback>
            </mc:AlternateContent>
          </a:graphicData>
        </a:graphic>
      </p:graphicFrame>
    </p:spTree>
    <p:extLst>
      <p:ext uri="{BB962C8B-B14F-4D97-AF65-F5344CB8AC3E}">
        <p14:creationId xmlns:p14="http://schemas.microsoft.com/office/powerpoint/2010/main" val="22290925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Solving Linear Nonhomogeneous Recurrence Relations with Constant Coefficients</a:t>
            </a:r>
            <a:r>
              <a:rPr lang="en-US" sz="1500" dirty="0"/>
              <a:t> 1</a:t>
            </a:r>
            <a:r>
              <a:rPr lang="en-US" sz="3800" dirty="0"/>
              <a:t> </a:t>
            </a:r>
          </a:p>
        </p:txBody>
      </p:sp>
      <p:sp>
        <p:nvSpPr>
          <p:cNvPr id="4" name="Content Placeholder 2"/>
          <p:cNvSpPr>
            <a:spLocks noGrp="1"/>
          </p:cNvSpPr>
          <p:nvPr>
            <p:ph idx="1"/>
          </p:nvPr>
        </p:nvSpPr>
        <p:spPr>
          <a:xfrm>
            <a:off x="457200" y="1295400"/>
            <a:ext cx="8229600" cy="1600200"/>
          </a:xfrm>
        </p:spPr>
        <p:txBody>
          <a:bodyPr/>
          <a:lstStyle/>
          <a:p>
            <a:r>
              <a:rPr lang="en-US" b="1" dirty="0">
                <a:ea typeface="Cambria Math" pitchFamily="18" charset="0"/>
              </a:rPr>
              <a:t>Theorem 5</a:t>
            </a:r>
            <a:r>
              <a:rPr lang="en-US" dirty="0"/>
              <a:t>: If {</a:t>
            </a:r>
            <a:r>
              <a:rPr lang="en-US" i="1" dirty="0"/>
              <a:t>a</a:t>
            </a:r>
            <a:r>
              <a:rPr lang="en-US" i="1" baseline="-25000" dirty="0"/>
              <a:t>n</a:t>
            </a:r>
            <a:r>
              <a:rPr lang="en-US" baseline="30000" dirty="0"/>
              <a:t>(</a:t>
            </a:r>
            <a:r>
              <a:rPr lang="en-US" i="1" baseline="30000" dirty="0"/>
              <a:t>p</a:t>
            </a:r>
            <a:r>
              <a:rPr lang="en-US" baseline="30000" dirty="0"/>
              <a:t>)</a:t>
            </a:r>
            <a:r>
              <a:rPr lang="en-US" dirty="0"/>
              <a:t>} is a particular solution of the nonhomogeneous linear recurrence relation with constant coefficients</a:t>
            </a:r>
          </a:p>
        </p:txBody>
      </p:sp>
      <p:graphicFrame>
        <p:nvGraphicFramePr>
          <p:cNvPr id="3" name="Object 3"/>
          <p:cNvGraphicFramePr>
            <a:graphicFrameLocks noChangeAspect="1"/>
          </p:cNvGraphicFramePr>
          <p:nvPr>
            <p:extLst>
              <p:ext uri="{D42A27DB-BD31-4B8C-83A1-F6EECF244321}">
                <p14:modId xmlns:p14="http://schemas.microsoft.com/office/powerpoint/2010/main" val="2119564398"/>
              </p:ext>
            </p:extLst>
          </p:nvPr>
        </p:nvGraphicFramePr>
        <p:xfrm>
          <a:off x="1295400" y="2871911"/>
          <a:ext cx="6553200" cy="679088"/>
        </p:xfrm>
        <a:graphic>
          <a:graphicData uri="http://schemas.openxmlformats.org/presentationml/2006/ole">
            <mc:AlternateContent xmlns:mc="http://schemas.openxmlformats.org/markup-compatibility/2006">
              <mc:Choice xmlns:v="urn:schemas-microsoft-com:vml" Requires="v">
                <p:oleObj spid="_x0000_s39054" name="Equation" r:id="rId3" imgW="2450880" imgH="253800" progId="Equation.DSMT4">
                  <p:embed/>
                </p:oleObj>
              </mc:Choice>
              <mc:Fallback>
                <p:oleObj name="Equation" r:id="rId3" imgW="2450880" imgH="253800" progId="Equation.DSMT4">
                  <p:embed/>
                  <p:pic>
                    <p:nvPicPr>
                      <p:cNvPr id="0" name=""/>
                      <p:cNvPicPr/>
                      <p:nvPr/>
                    </p:nvPicPr>
                    <p:blipFill>
                      <a:blip r:embed="rId4"/>
                      <a:stretch>
                        <a:fillRect/>
                      </a:stretch>
                    </p:blipFill>
                    <p:spPr>
                      <a:xfrm>
                        <a:off x="1295400" y="2871911"/>
                        <a:ext cx="6553200" cy="679088"/>
                      </a:xfrm>
                      <a:prstGeom prst="rect">
                        <a:avLst/>
                      </a:prstGeom>
                    </p:spPr>
                  </p:pic>
                </p:oleObj>
              </mc:Fallback>
            </mc:AlternateContent>
          </a:graphicData>
        </a:graphic>
      </p:graphicFrame>
      <p:sp>
        <p:nvSpPr>
          <p:cNvPr id="6" name="Content Placeholder 4"/>
          <p:cNvSpPr>
            <a:spLocks noGrp="1"/>
          </p:cNvSpPr>
          <p:nvPr>
            <p:ph idx="13"/>
          </p:nvPr>
        </p:nvSpPr>
        <p:spPr>
          <a:xfrm>
            <a:off x="457200" y="3657600"/>
            <a:ext cx="8229600" cy="1600200"/>
          </a:xfrm>
        </p:spPr>
        <p:txBody>
          <a:bodyPr/>
          <a:lstStyle/>
          <a:p>
            <a:r>
              <a:rPr lang="en-US" dirty="0"/>
              <a:t>then every solution is of the form {</a:t>
            </a:r>
            <a:r>
              <a:rPr lang="en-US" i="1" dirty="0"/>
              <a:t>a</a:t>
            </a:r>
            <a:r>
              <a:rPr lang="en-US" i="1" baseline="-25000" dirty="0"/>
              <a:t>n</a:t>
            </a:r>
            <a:r>
              <a:rPr lang="en-US" baseline="30000" dirty="0"/>
              <a:t>(</a:t>
            </a:r>
            <a:r>
              <a:rPr lang="en-US" i="1" baseline="30000" dirty="0"/>
              <a:t>p</a:t>
            </a:r>
            <a:r>
              <a:rPr lang="en-US" baseline="30000" dirty="0"/>
              <a:t>)</a:t>
            </a:r>
            <a:r>
              <a:rPr lang="en-US" dirty="0"/>
              <a:t> + </a:t>
            </a:r>
            <a:r>
              <a:rPr lang="en-US" i="1" dirty="0"/>
              <a:t>a</a:t>
            </a:r>
            <a:r>
              <a:rPr lang="en-US" i="1" baseline="-25000" dirty="0"/>
              <a:t>n</a:t>
            </a:r>
            <a:r>
              <a:rPr lang="en-US" baseline="30000" dirty="0"/>
              <a:t>(</a:t>
            </a:r>
            <a:r>
              <a:rPr lang="en-US" i="1" baseline="30000" dirty="0"/>
              <a:t>h</a:t>
            </a:r>
            <a:r>
              <a:rPr lang="en-US" baseline="30000" dirty="0"/>
              <a:t>)</a:t>
            </a:r>
            <a:r>
              <a:rPr lang="en-US" dirty="0"/>
              <a:t>}, where  {</a:t>
            </a:r>
            <a:r>
              <a:rPr lang="en-US" i="1" dirty="0"/>
              <a:t>a</a:t>
            </a:r>
            <a:r>
              <a:rPr lang="en-US" i="1" baseline="-25000" dirty="0"/>
              <a:t>n</a:t>
            </a:r>
            <a:r>
              <a:rPr lang="en-US" baseline="30000" dirty="0"/>
              <a:t>(</a:t>
            </a:r>
            <a:r>
              <a:rPr lang="en-US" i="1" baseline="30000" dirty="0"/>
              <a:t>h</a:t>
            </a:r>
            <a:r>
              <a:rPr lang="en-US" baseline="30000" dirty="0"/>
              <a:t>)</a:t>
            </a:r>
            <a:r>
              <a:rPr lang="en-US" dirty="0"/>
              <a:t>} is a solution of the associated homogeneous recurrence relation</a:t>
            </a:r>
          </a:p>
        </p:txBody>
      </p:sp>
      <p:graphicFrame>
        <p:nvGraphicFramePr>
          <p:cNvPr id="8" name="Object 5"/>
          <p:cNvGraphicFramePr>
            <a:graphicFrameLocks noChangeAspect="1"/>
          </p:cNvGraphicFramePr>
          <p:nvPr>
            <p:extLst>
              <p:ext uri="{D42A27DB-BD31-4B8C-83A1-F6EECF244321}">
                <p14:modId xmlns:p14="http://schemas.microsoft.com/office/powerpoint/2010/main" val="1449322704"/>
              </p:ext>
            </p:extLst>
          </p:nvPr>
        </p:nvGraphicFramePr>
        <p:xfrm>
          <a:off x="1990725" y="5367338"/>
          <a:ext cx="5160963" cy="611187"/>
        </p:xfrm>
        <a:graphic>
          <a:graphicData uri="http://schemas.openxmlformats.org/presentationml/2006/ole">
            <mc:AlternateContent xmlns:mc="http://schemas.openxmlformats.org/markup-compatibility/2006">
              <mc:Choice xmlns:v="urn:schemas-microsoft-com:vml" Requires="v">
                <p:oleObj spid="_x0000_s39055" name="Equation" r:id="rId5" imgW="1930320" imgH="228600" progId="Equation.DSMT4">
                  <p:embed/>
                </p:oleObj>
              </mc:Choice>
              <mc:Fallback>
                <p:oleObj name="Equation" r:id="rId5" imgW="1930320" imgH="228600" progId="Equation.DSMT4">
                  <p:embed/>
                  <p:pic>
                    <p:nvPicPr>
                      <p:cNvPr id="3" name="Object 2"/>
                      <p:cNvPicPr/>
                      <p:nvPr/>
                    </p:nvPicPr>
                    <p:blipFill>
                      <a:blip r:embed="rId6"/>
                      <a:stretch>
                        <a:fillRect/>
                      </a:stretch>
                    </p:blipFill>
                    <p:spPr>
                      <a:xfrm>
                        <a:off x="1990725" y="5367338"/>
                        <a:ext cx="5160963" cy="611187"/>
                      </a:xfrm>
                      <a:prstGeom prst="rect">
                        <a:avLst/>
                      </a:prstGeom>
                    </p:spPr>
                  </p:pic>
                </p:oleObj>
              </mc:Fallback>
            </mc:AlternateContent>
          </a:graphicData>
        </a:graphic>
      </p:graphicFrame>
    </p:spTree>
    <p:extLst>
      <p:ext uri="{BB962C8B-B14F-4D97-AF65-F5344CB8AC3E}">
        <p14:creationId xmlns:p14="http://schemas.microsoft.com/office/powerpoint/2010/main" val="2303969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Solving Linear Nonhomogeneous Recurrence Relations with Constant Coefficients</a:t>
            </a:r>
            <a:r>
              <a:rPr lang="en-US" sz="1500" dirty="0"/>
              <a:t> 2</a:t>
            </a:r>
            <a:r>
              <a:rPr lang="en-US" sz="3600" dirty="0"/>
              <a:t> </a:t>
            </a:r>
          </a:p>
        </p:txBody>
      </p:sp>
      <p:sp>
        <p:nvSpPr>
          <p:cNvPr id="5" name="Content Placeholder 2"/>
          <p:cNvSpPr>
            <a:spLocks noGrp="1"/>
          </p:cNvSpPr>
          <p:nvPr>
            <p:ph idx="1"/>
          </p:nvPr>
        </p:nvSpPr>
        <p:spPr>
          <a:xfrm>
            <a:off x="457200" y="1295400"/>
            <a:ext cx="8610600" cy="5334000"/>
          </a:xfrm>
        </p:spPr>
        <p:txBody>
          <a:bodyPr/>
          <a:lstStyle/>
          <a:p>
            <a:pPr>
              <a:spcBef>
                <a:spcPts val="0"/>
              </a:spcBef>
              <a:spcAft>
                <a:spcPts val="200"/>
              </a:spcAft>
            </a:pPr>
            <a:r>
              <a:rPr lang="en-US" sz="1900" b="1" dirty="0">
                <a:ea typeface="Cambria Math" pitchFamily="18" charset="0"/>
              </a:rPr>
              <a:t>Example</a:t>
            </a:r>
            <a:r>
              <a:rPr lang="en-US" sz="1900" dirty="0"/>
              <a:t>: Find all solutions of the recurrence relation </a:t>
            </a:r>
            <a:r>
              <a:rPr lang="en-US" sz="1900" i="1" dirty="0"/>
              <a:t>a</a:t>
            </a:r>
            <a:r>
              <a:rPr lang="en-US" sz="1900" i="1" baseline="-25000" dirty="0"/>
              <a:t>n</a:t>
            </a:r>
            <a:r>
              <a:rPr lang="en-US" sz="1900" i="1" dirty="0"/>
              <a:t> = </a:t>
            </a:r>
            <a:r>
              <a:rPr lang="en-US" sz="1900" dirty="0">
                <a:ea typeface="Cambria Math" pitchFamily="18" charset="0"/>
              </a:rPr>
              <a:t>3</a:t>
            </a:r>
            <a:r>
              <a:rPr lang="en-US" sz="1900" i="1" dirty="0"/>
              <a:t>a</a:t>
            </a:r>
            <a:r>
              <a:rPr lang="en-US" sz="1900" i="1" baseline="-25000" dirty="0"/>
              <a:t>n</a:t>
            </a:r>
            <a:r>
              <a:rPr lang="en-US" sz="1900" i="1" baseline="-25000" dirty="0">
                <a:ea typeface="Cambria Math"/>
              </a:rPr>
              <a:t>−</a:t>
            </a:r>
            <a:r>
              <a:rPr lang="en-US" sz="1900" baseline="-25000" dirty="0">
                <a:ea typeface="Cambria Math" pitchFamily="18" charset="0"/>
              </a:rPr>
              <a:t>1</a:t>
            </a:r>
            <a:r>
              <a:rPr lang="en-US" sz="1900" i="1" baseline="-25000" dirty="0"/>
              <a:t> </a:t>
            </a:r>
            <a:r>
              <a:rPr lang="en-US" sz="1900" dirty="0"/>
              <a:t>+</a:t>
            </a:r>
            <a:r>
              <a:rPr lang="en-US" sz="1900" i="1" dirty="0"/>
              <a:t> </a:t>
            </a:r>
            <a:r>
              <a:rPr lang="en-US" sz="1900" dirty="0">
                <a:ea typeface="Cambria Math" pitchFamily="18" charset="0"/>
              </a:rPr>
              <a:t>2</a:t>
            </a:r>
            <a:r>
              <a:rPr lang="en-US" sz="1900" i="1" dirty="0"/>
              <a:t>n.  </a:t>
            </a:r>
          </a:p>
          <a:p>
            <a:pPr>
              <a:spcBef>
                <a:spcPts val="0"/>
              </a:spcBef>
              <a:spcAft>
                <a:spcPts val="200"/>
              </a:spcAft>
            </a:pPr>
            <a:r>
              <a:rPr lang="en-US" sz="1900" dirty="0"/>
              <a:t>What is the solution with </a:t>
            </a:r>
            <a:r>
              <a:rPr lang="en-US" sz="1900" i="1" dirty="0"/>
              <a:t>a</a:t>
            </a:r>
            <a:r>
              <a:rPr lang="en-US" sz="1900" baseline="-25000" dirty="0">
                <a:ea typeface="Cambria Math" pitchFamily="18" charset="0"/>
              </a:rPr>
              <a:t>1</a:t>
            </a:r>
            <a:r>
              <a:rPr lang="en-US" sz="1900" i="1" baseline="-25000" dirty="0"/>
              <a:t> </a:t>
            </a:r>
            <a:r>
              <a:rPr lang="en-US" sz="1900" i="1" dirty="0"/>
              <a:t>= </a:t>
            </a:r>
            <a:r>
              <a:rPr lang="en-US" sz="1900" dirty="0">
                <a:ea typeface="Cambria Math" pitchFamily="18" charset="0"/>
              </a:rPr>
              <a:t>3</a:t>
            </a:r>
            <a:r>
              <a:rPr lang="en-US" sz="1900" i="1" dirty="0"/>
              <a:t>? </a:t>
            </a:r>
            <a:endParaRPr lang="en-US" sz="1900" dirty="0"/>
          </a:p>
          <a:p>
            <a:pPr>
              <a:spcBef>
                <a:spcPts val="0"/>
              </a:spcBef>
              <a:spcAft>
                <a:spcPts val="200"/>
              </a:spcAft>
            </a:pPr>
            <a:r>
              <a:rPr lang="en-US" sz="1900" b="1" dirty="0"/>
              <a:t>Solution</a:t>
            </a:r>
            <a:r>
              <a:rPr lang="en-US" sz="1900" dirty="0"/>
              <a:t>: The associated linear homogeneous equation is </a:t>
            </a:r>
            <a:r>
              <a:rPr lang="en-US" sz="1900" i="1" dirty="0"/>
              <a:t>a</a:t>
            </a:r>
            <a:r>
              <a:rPr lang="en-US" sz="1900" i="1" baseline="-25000" dirty="0"/>
              <a:t>n</a:t>
            </a:r>
            <a:r>
              <a:rPr lang="en-US" sz="1900" i="1" dirty="0"/>
              <a:t> = </a:t>
            </a:r>
            <a:r>
              <a:rPr lang="en-US" sz="1900" dirty="0">
                <a:ea typeface="Cambria Math" pitchFamily="18" charset="0"/>
              </a:rPr>
              <a:t>3</a:t>
            </a:r>
            <a:r>
              <a:rPr lang="en-US" sz="1900" i="1" dirty="0"/>
              <a:t>a</a:t>
            </a:r>
            <a:r>
              <a:rPr lang="en-US" sz="1900" i="1" baseline="-25000" dirty="0"/>
              <a:t>n</a:t>
            </a:r>
            <a:r>
              <a:rPr lang="en-US" sz="1900" i="1" baseline="-25000" dirty="0">
                <a:ea typeface="Cambria Math"/>
              </a:rPr>
              <a:t>−</a:t>
            </a:r>
            <a:r>
              <a:rPr lang="en-US" sz="1900" baseline="-25000" dirty="0">
                <a:ea typeface="Cambria Math" pitchFamily="18" charset="0"/>
              </a:rPr>
              <a:t>1</a:t>
            </a:r>
            <a:r>
              <a:rPr lang="en-US" sz="1900" i="1" dirty="0"/>
              <a:t>. </a:t>
            </a:r>
          </a:p>
          <a:p>
            <a:pPr>
              <a:spcBef>
                <a:spcPts val="0"/>
              </a:spcBef>
              <a:spcAft>
                <a:spcPts val="200"/>
              </a:spcAft>
            </a:pPr>
            <a:r>
              <a:rPr lang="en-US" sz="1900" dirty="0"/>
              <a:t>Its solutions are </a:t>
            </a:r>
            <a:r>
              <a:rPr lang="en-US" sz="1900" i="1" dirty="0"/>
              <a:t>a</a:t>
            </a:r>
            <a:r>
              <a:rPr lang="en-US" sz="1900" i="1" baseline="-25000" dirty="0"/>
              <a:t>n</a:t>
            </a:r>
            <a:r>
              <a:rPr lang="en-US" sz="1900" baseline="30000" dirty="0"/>
              <a:t>(</a:t>
            </a:r>
            <a:r>
              <a:rPr lang="en-US" sz="1900" i="1" baseline="30000" dirty="0"/>
              <a:t>h</a:t>
            </a:r>
            <a:r>
              <a:rPr lang="en-US" sz="1900" baseline="30000" dirty="0"/>
              <a:t>)</a:t>
            </a:r>
            <a:r>
              <a:rPr lang="en-US" sz="1900" i="1" dirty="0"/>
              <a:t> = </a:t>
            </a:r>
            <a:r>
              <a:rPr lang="el-GR" sz="1900" dirty="0">
                <a:ea typeface="Cambria Math"/>
              </a:rPr>
              <a:t>α</a:t>
            </a:r>
            <a:r>
              <a:rPr lang="en-US" sz="1900" dirty="0">
                <a:ea typeface="Cambria Math" pitchFamily="18" charset="0"/>
              </a:rPr>
              <a:t>3</a:t>
            </a:r>
            <a:r>
              <a:rPr lang="en-US" sz="1900" i="1" baseline="30000" dirty="0">
                <a:ea typeface="Cambria Math" pitchFamily="18" charset="0"/>
              </a:rPr>
              <a:t>n</a:t>
            </a:r>
            <a:r>
              <a:rPr lang="en-US" sz="1900" i="1" dirty="0"/>
              <a:t>, </a:t>
            </a:r>
            <a:r>
              <a:rPr lang="en-US" sz="1900" dirty="0"/>
              <a:t>where </a:t>
            </a:r>
            <a:r>
              <a:rPr lang="el-GR" sz="1900" dirty="0">
                <a:ea typeface="Cambria Math"/>
              </a:rPr>
              <a:t>α</a:t>
            </a:r>
            <a:r>
              <a:rPr lang="en-US" sz="1900" dirty="0"/>
              <a:t>  is a constant.</a:t>
            </a:r>
          </a:p>
          <a:p>
            <a:pPr>
              <a:spcBef>
                <a:spcPts val="0"/>
              </a:spcBef>
              <a:spcAft>
                <a:spcPts val="200"/>
              </a:spcAft>
            </a:pPr>
            <a:r>
              <a:rPr lang="en-US" sz="1900" dirty="0"/>
              <a:t>Because </a:t>
            </a:r>
            <a:r>
              <a:rPr lang="en-US" sz="1900" i="1" dirty="0"/>
              <a:t>F</a:t>
            </a:r>
            <a:r>
              <a:rPr lang="en-US" sz="1900" dirty="0"/>
              <a:t>(</a:t>
            </a:r>
            <a:r>
              <a:rPr lang="en-US" sz="1900" i="1" dirty="0"/>
              <a:t>n</a:t>
            </a:r>
            <a:r>
              <a:rPr lang="en-US" sz="1900" dirty="0"/>
              <a:t>)= </a:t>
            </a:r>
            <a:r>
              <a:rPr lang="en-US" sz="1900" dirty="0">
                <a:ea typeface="Cambria Math" pitchFamily="18" charset="0"/>
              </a:rPr>
              <a:t>2</a:t>
            </a:r>
            <a:r>
              <a:rPr lang="en-US" sz="1900" i="1" dirty="0"/>
              <a:t>n</a:t>
            </a:r>
            <a:r>
              <a:rPr lang="en-US" sz="1900" dirty="0"/>
              <a:t> is a polynomial in </a:t>
            </a:r>
            <a:r>
              <a:rPr lang="en-US" sz="1900" i="1" dirty="0"/>
              <a:t>n </a:t>
            </a:r>
            <a:r>
              <a:rPr lang="en-US" sz="1900" dirty="0"/>
              <a:t>of degree one,  to find a particular solution we might try a linear function in </a:t>
            </a:r>
            <a:r>
              <a:rPr lang="en-US" sz="1900" i="1" dirty="0"/>
              <a:t>n</a:t>
            </a:r>
            <a:r>
              <a:rPr lang="en-US" sz="1900" dirty="0"/>
              <a:t>,  say  </a:t>
            </a:r>
            <a:r>
              <a:rPr lang="en-US" sz="1900" i="1" dirty="0" err="1"/>
              <a:t>p</a:t>
            </a:r>
            <a:r>
              <a:rPr lang="en-US" sz="1900" i="1" baseline="-25000" dirty="0" err="1"/>
              <a:t>n</a:t>
            </a:r>
            <a:r>
              <a:rPr lang="en-US" sz="1900" dirty="0"/>
              <a:t> = </a:t>
            </a:r>
            <a:r>
              <a:rPr lang="en-US" sz="1900" i="1" dirty="0" err="1"/>
              <a:t>cn</a:t>
            </a:r>
            <a:r>
              <a:rPr lang="en-US" sz="1900" dirty="0"/>
              <a:t> + </a:t>
            </a:r>
            <a:r>
              <a:rPr lang="en-US" sz="1900" i="1" dirty="0"/>
              <a:t>d</a:t>
            </a:r>
            <a:r>
              <a:rPr lang="en-US" sz="1900" dirty="0"/>
              <a:t>, where </a:t>
            </a:r>
            <a:r>
              <a:rPr lang="en-US" sz="1900" i="1" dirty="0"/>
              <a:t>c </a:t>
            </a:r>
            <a:r>
              <a:rPr lang="en-US" sz="1900" dirty="0"/>
              <a:t>and </a:t>
            </a:r>
            <a:r>
              <a:rPr lang="en-US" sz="1900" i="1" dirty="0"/>
              <a:t>d</a:t>
            </a:r>
            <a:r>
              <a:rPr lang="en-US" sz="1900" dirty="0"/>
              <a:t> are constants. Suppose that </a:t>
            </a:r>
            <a:r>
              <a:rPr lang="en-US" sz="1900" i="1" dirty="0" err="1"/>
              <a:t>p</a:t>
            </a:r>
            <a:r>
              <a:rPr lang="en-US" sz="1900" i="1" baseline="-25000" dirty="0" err="1"/>
              <a:t>n</a:t>
            </a:r>
            <a:r>
              <a:rPr lang="en-US" sz="1900" dirty="0"/>
              <a:t> = </a:t>
            </a:r>
            <a:r>
              <a:rPr lang="en-US" sz="1900" i="1" dirty="0" err="1"/>
              <a:t>cn</a:t>
            </a:r>
            <a:r>
              <a:rPr lang="en-US" sz="1900" dirty="0"/>
              <a:t> + </a:t>
            </a:r>
            <a:r>
              <a:rPr lang="en-US" sz="1900" i="1" dirty="0"/>
              <a:t>d</a:t>
            </a:r>
            <a:r>
              <a:rPr lang="en-US" sz="1900" dirty="0"/>
              <a:t>  is such a solution. </a:t>
            </a:r>
          </a:p>
          <a:p>
            <a:pPr>
              <a:spcBef>
                <a:spcPts val="0"/>
              </a:spcBef>
              <a:spcAft>
                <a:spcPts val="200"/>
              </a:spcAft>
            </a:pPr>
            <a:r>
              <a:rPr lang="en-US" sz="1900" dirty="0"/>
              <a:t>Then </a:t>
            </a:r>
            <a:r>
              <a:rPr lang="en-US" sz="1900" i="1" dirty="0"/>
              <a:t>a</a:t>
            </a:r>
            <a:r>
              <a:rPr lang="en-US" sz="1900" i="1" baseline="-25000" dirty="0"/>
              <a:t>n</a:t>
            </a:r>
            <a:r>
              <a:rPr lang="en-US" sz="1900" i="1" dirty="0"/>
              <a:t> = </a:t>
            </a:r>
            <a:r>
              <a:rPr lang="en-US" sz="1900" dirty="0">
                <a:ea typeface="Cambria Math" pitchFamily="18" charset="0"/>
              </a:rPr>
              <a:t>3</a:t>
            </a:r>
            <a:r>
              <a:rPr lang="en-US" sz="1900" i="1" dirty="0"/>
              <a:t>a</a:t>
            </a:r>
            <a:r>
              <a:rPr lang="en-US" sz="1900" i="1" baseline="-25000" dirty="0"/>
              <a:t>n</a:t>
            </a:r>
            <a:r>
              <a:rPr lang="en-US" sz="1900" i="1" baseline="-25000" dirty="0">
                <a:ea typeface="Cambria Math"/>
              </a:rPr>
              <a:t>−</a:t>
            </a:r>
            <a:r>
              <a:rPr lang="en-US" sz="1900" baseline="-25000" dirty="0">
                <a:ea typeface="Cambria Math" pitchFamily="18" charset="0"/>
              </a:rPr>
              <a:t>1</a:t>
            </a:r>
            <a:r>
              <a:rPr lang="en-US" sz="1900" i="1" baseline="-25000" dirty="0"/>
              <a:t> </a:t>
            </a:r>
            <a:r>
              <a:rPr lang="en-US" sz="1900" i="1" dirty="0"/>
              <a:t>+ </a:t>
            </a:r>
            <a:r>
              <a:rPr lang="en-US" sz="1900" dirty="0">
                <a:ea typeface="Cambria Math" pitchFamily="18" charset="0"/>
              </a:rPr>
              <a:t>2</a:t>
            </a:r>
            <a:r>
              <a:rPr lang="en-US" sz="1900" i="1" dirty="0"/>
              <a:t>n</a:t>
            </a:r>
            <a:r>
              <a:rPr lang="en-US" sz="1900" dirty="0"/>
              <a:t>   becomes   </a:t>
            </a:r>
            <a:r>
              <a:rPr lang="en-US" sz="1900" i="1" dirty="0" err="1"/>
              <a:t>cn</a:t>
            </a:r>
            <a:r>
              <a:rPr lang="en-US" sz="1900" dirty="0"/>
              <a:t> + </a:t>
            </a:r>
            <a:r>
              <a:rPr lang="en-US" sz="1900" i="1" dirty="0"/>
              <a:t>d = </a:t>
            </a:r>
            <a:r>
              <a:rPr lang="en-US" sz="1900" dirty="0">
                <a:ea typeface="Cambria Math" pitchFamily="18" charset="0"/>
              </a:rPr>
              <a:t>3(</a:t>
            </a:r>
            <a:r>
              <a:rPr lang="en-US" sz="1900" i="1" dirty="0"/>
              <a:t>c</a:t>
            </a:r>
            <a:r>
              <a:rPr lang="en-US" sz="1900" dirty="0"/>
              <a:t>(</a:t>
            </a:r>
            <a:r>
              <a:rPr lang="en-US" sz="1900" i="1" dirty="0"/>
              <a:t>n</a:t>
            </a:r>
            <a:r>
              <a:rPr lang="en-US" sz="1900" i="1" dirty="0">
                <a:ea typeface="Cambria Math"/>
              </a:rPr>
              <a:t>−</a:t>
            </a:r>
            <a:r>
              <a:rPr lang="en-US" sz="1900" dirty="0">
                <a:ea typeface="Cambria Math"/>
              </a:rPr>
              <a:t>1)</a:t>
            </a:r>
            <a:r>
              <a:rPr lang="en-US" sz="1900" dirty="0"/>
              <a:t> + </a:t>
            </a:r>
            <a:r>
              <a:rPr lang="en-US" sz="1900" i="1" dirty="0"/>
              <a:t>d</a:t>
            </a:r>
            <a:r>
              <a:rPr lang="en-US" sz="1900" dirty="0">
                <a:ea typeface="Cambria Math" pitchFamily="18" charset="0"/>
              </a:rPr>
              <a:t>)</a:t>
            </a:r>
            <a:r>
              <a:rPr lang="en-US" sz="1900" i="1" dirty="0"/>
              <a:t>+ </a:t>
            </a:r>
            <a:r>
              <a:rPr lang="en-US" sz="1900" dirty="0">
                <a:ea typeface="Cambria Math" pitchFamily="18" charset="0"/>
              </a:rPr>
              <a:t>2</a:t>
            </a:r>
            <a:r>
              <a:rPr lang="en-US" sz="1900" i="1" dirty="0"/>
              <a:t>n.</a:t>
            </a:r>
            <a:r>
              <a:rPr lang="en-US" sz="1900" dirty="0"/>
              <a:t> </a:t>
            </a:r>
          </a:p>
          <a:p>
            <a:pPr>
              <a:spcBef>
                <a:spcPts val="0"/>
              </a:spcBef>
              <a:spcAft>
                <a:spcPts val="200"/>
              </a:spcAft>
            </a:pPr>
            <a:r>
              <a:rPr lang="en-US" sz="1900" dirty="0"/>
              <a:t>Simplifying yields (</a:t>
            </a:r>
            <a:r>
              <a:rPr lang="en-US" sz="1900" dirty="0">
                <a:ea typeface="Cambria Math" pitchFamily="18" charset="0"/>
              </a:rPr>
              <a:t>2</a:t>
            </a:r>
            <a:r>
              <a:rPr lang="en-US" sz="1900" dirty="0"/>
              <a:t> + </a:t>
            </a:r>
            <a:r>
              <a:rPr lang="en-US" sz="1900" dirty="0">
                <a:ea typeface="Cambria Math" pitchFamily="18" charset="0"/>
              </a:rPr>
              <a:t>2</a:t>
            </a:r>
            <a:r>
              <a:rPr lang="en-US" sz="1900" i="1" dirty="0">
                <a:ea typeface="Cambria Math" pitchFamily="18" charset="0"/>
              </a:rPr>
              <a:t>c</a:t>
            </a:r>
            <a:r>
              <a:rPr lang="en-US" sz="1900" dirty="0"/>
              <a:t>)</a:t>
            </a:r>
            <a:r>
              <a:rPr lang="en-US" sz="1900" i="1" dirty="0"/>
              <a:t>n + </a:t>
            </a:r>
            <a:r>
              <a:rPr lang="en-US" sz="1900" dirty="0"/>
              <a:t>(</a:t>
            </a:r>
            <a:r>
              <a:rPr lang="en-US" sz="1900" dirty="0">
                <a:ea typeface="Cambria Math" pitchFamily="18" charset="0"/>
              </a:rPr>
              <a:t>2</a:t>
            </a:r>
            <a:r>
              <a:rPr lang="en-US" sz="1900" i="1" dirty="0"/>
              <a:t>d </a:t>
            </a:r>
            <a:r>
              <a:rPr lang="en-US" sz="1900" i="1" dirty="0">
                <a:ea typeface="Cambria Math"/>
              </a:rPr>
              <a:t>− </a:t>
            </a:r>
            <a:r>
              <a:rPr lang="en-US" sz="1900" dirty="0">
                <a:ea typeface="Cambria Math"/>
              </a:rPr>
              <a:t>3</a:t>
            </a:r>
            <a:r>
              <a:rPr lang="en-US" sz="1900" i="1" dirty="0">
                <a:ea typeface="Cambria Math" pitchFamily="18" charset="0"/>
              </a:rPr>
              <a:t>c</a:t>
            </a:r>
            <a:r>
              <a:rPr lang="en-US" sz="1900" dirty="0">
                <a:ea typeface="Cambria Math"/>
              </a:rPr>
              <a:t>)</a:t>
            </a:r>
            <a:r>
              <a:rPr lang="en-US" sz="1900" dirty="0"/>
              <a:t>  = </a:t>
            </a:r>
            <a:r>
              <a:rPr lang="en-US" sz="1900" dirty="0">
                <a:ea typeface="Cambria Math" pitchFamily="18" charset="0"/>
              </a:rPr>
              <a:t>0</a:t>
            </a:r>
            <a:r>
              <a:rPr lang="en-US" sz="1900" dirty="0"/>
              <a:t>. It follows that </a:t>
            </a:r>
            <a:r>
              <a:rPr lang="en-US" sz="1900" i="1" dirty="0" err="1"/>
              <a:t>cn</a:t>
            </a:r>
            <a:r>
              <a:rPr lang="en-US" sz="1900" dirty="0"/>
              <a:t> + </a:t>
            </a:r>
            <a:r>
              <a:rPr lang="en-US" sz="1900" i="1" dirty="0"/>
              <a:t>d </a:t>
            </a:r>
            <a:r>
              <a:rPr lang="en-US" sz="1900" dirty="0"/>
              <a:t>is  a solution if and only if </a:t>
            </a:r>
          </a:p>
          <a:p>
            <a:pPr>
              <a:spcBef>
                <a:spcPts val="0"/>
              </a:spcBef>
              <a:spcAft>
                <a:spcPts val="200"/>
              </a:spcAft>
            </a:pPr>
            <a:r>
              <a:rPr lang="en-US" sz="1900" dirty="0">
                <a:ea typeface="Cambria Math" pitchFamily="18" charset="0"/>
              </a:rPr>
              <a:t>2</a:t>
            </a:r>
            <a:r>
              <a:rPr lang="en-US" sz="1900" dirty="0"/>
              <a:t> + </a:t>
            </a:r>
            <a:r>
              <a:rPr lang="en-US" sz="1900" dirty="0">
                <a:ea typeface="Cambria Math" pitchFamily="18" charset="0"/>
              </a:rPr>
              <a:t>2</a:t>
            </a:r>
            <a:r>
              <a:rPr lang="en-US" sz="1900" i="1" dirty="0">
                <a:ea typeface="Cambria Math" pitchFamily="18" charset="0"/>
              </a:rPr>
              <a:t>c</a:t>
            </a:r>
            <a:r>
              <a:rPr lang="en-US" sz="1900" i="1" dirty="0"/>
              <a:t> </a:t>
            </a:r>
            <a:r>
              <a:rPr lang="en-US" sz="1900" dirty="0"/>
              <a:t> = </a:t>
            </a:r>
            <a:r>
              <a:rPr lang="en-US" sz="1900" dirty="0">
                <a:ea typeface="Cambria Math" pitchFamily="18" charset="0"/>
              </a:rPr>
              <a:t>0 </a:t>
            </a:r>
            <a:r>
              <a:rPr lang="en-US" sz="1900" dirty="0"/>
              <a:t>and </a:t>
            </a:r>
            <a:r>
              <a:rPr lang="en-US" sz="1900" dirty="0">
                <a:ea typeface="Cambria Math" pitchFamily="18" charset="0"/>
              </a:rPr>
              <a:t>2</a:t>
            </a:r>
            <a:r>
              <a:rPr lang="en-US" sz="1900" i="1" dirty="0"/>
              <a:t>d </a:t>
            </a:r>
            <a:r>
              <a:rPr lang="en-US" sz="1900" i="1" dirty="0">
                <a:ea typeface="Cambria Math"/>
              </a:rPr>
              <a:t>− </a:t>
            </a:r>
            <a:r>
              <a:rPr lang="en-US" sz="1900" dirty="0">
                <a:ea typeface="Cambria Math"/>
              </a:rPr>
              <a:t>3</a:t>
            </a:r>
            <a:r>
              <a:rPr lang="en-US" sz="1900" i="1" dirty="0">
                <a:ea typeface="Cambria Math" pitchFamily="18" charset="0"/>
              </a:rPr>
              <a:t>c</a:t>
            </a:r>
            <a:r>
              <a:rPr lang="en-US" sz="1900" dirty="0"/>
              <a:t>  = </a:t>
            </a:r>
            <a:r>
              <a:rPr lang="en-US" sz="1900" dirty="0">
                <a:ea typeface="Cambria Math" pitchFamily="18" charset="0"/>
              </a:rPr>
              <a:t>0.  Therefore, </a:t>
            </a:r>
            <a:r>
              <a:rPr lang="en-US" sz="1900" i="1" dirty="0" err="1"/>
              <a:t>cn</a:t>
            </a:r>
            <a:r>
              <a:rPr lang="en-US" sz="1900" dirty="0"/>
              <a:t> + </a:t>
            </a:r>
            <a:r>
              <a:rPr lang="en-US" sz="1900" i="1" dirty="0"/>
              <a:t>d </a:t>
            </a:r>
            <a:r>
              <a:rPr lang="en-US" sz="1900" dirty="0"/>
              <a:t>is  a solution if and only if c = </a:t>
            </a:r>
            <a:r>
              <a:rPr lang="en-US" sz="1900" i="1" dirty="0">
                <a:ea typeface="Cambria Math"/>
              </a:rPr>
              <a:t>− </a:t>
            </a:r>
            <a:r>
              <a:rPr lang="en-US" sz="1900" dirty="0">
                <a:ea typeface="Cambria Math"/>
              </a:rPr>
              <a:t>1 and </a:t>
            </a:r>
            <a:r>
              <a:rPr lang="en-US" sz="1900" dirty="0">
                <a:ea typeface="Cambria Math" pitchFamily="18" charset="0"/>
              </a:rPr>
              <a:t>d = </a:t>
            </a:r>
            <a:r>
              <a:rPr lang="en-US" sz="1900" i="1" dirty="0">
                <a:ea typeface="Cambria Math"/>
              </a:rPr>
              <a:t>− </a:t>
            </a:r>
            <a:r>
              <a:rPr lang="en-US" sz="1900" dirty="0">
                <a:ea typeface="Cambria Math"/>
              </a:rPr>
              <a:t>3/2. </a:t>
            </a:r>
          </a:p>
          <a:p>
            <a:pPr>
              <a:spcBef>
                <a:spcPts val="0"/>
              </a:spcBef>
              <a:spcAft>
                <a:spcPts val="200"/>
              </a:spcAft>
            </a:pPr>
            <a:r>
              <a:rPr lang="en-US" sz="1900" dirty="0">
                <a:ea typeface="Cambria Math"/>
              </a:rPr>
              <a:t>Consequently,    </a:t>
            </a:r>
            <a:r>
              <a:rPr lang="en-US" sz="1900" i="1" dirty="0"/>
              <a:t>a</a:t>
            </a:r>
            <a:r>
              <a:rPr lang="en-US" sz="1900" i="1" baseline="-25000" dirty="0"/>
              <a:t>n</a:t>
            </a:r>
            <a:r>
              <a:rPr lang="en-US" sz="1900" baseline="30000" dirty="0"/>
              <a:t>(</a:t>
            </a:r>
            <a:r>
              <a:rPr lang="en-US" sz="1900" i="1" baseline="30000" dirty="0"/>
              <a:t>p</a:t>
            </a:r>
            <a:r>
              <a:rPr lang="en-US" sz="1900" baseline="30000" dirty="0"/>
              <a:t>)</a:t>
            </a:r>
            <a:r>
              <a:rPr lang="en-US" sz="1900" dirty="0"/>
              <a:t> </a:t>
            </a:r>
            <a:r>
              <a:rPr lang="en-US" sz="1900" i="1" dirty="0"/>
              <a:t>= </a:t>
            </a:r>
            <a:r>
              <a:rPr lang="en-US" sz="1900" i="1" dirty="0">
                <a:ea typeface="Cambria Math"/>
              </a:rPr>
              <a:t>−n − </a:t>
            </a:r>
            <a:r>
              <a:rPr lang="en-US" sz="1900" dirty="0">
                <a:ea typeface="Cambria Math"/>
              </a:rPr>
              <a:t>3/2  is a particular solution. </a:t>
            </a:r>
            <a:endParaRPr lang="en-US" sz="1900" dirty="0"/>
          </a:p>
          <a:p>
            <a:pPr>
              <a:spcBef>
                <a:spcPts val="0"/>
              </a:spcBef>
              <a:spcAft>
                <a:spcPts val="200"/>
              </a:spcAft>
            </a:pPr>
            <a:r>
              <a:rPr lang="en-US" sz="1900" dirty="0"/>
              <a:t>By Theorem </a:t>
            </a:r>
            <a:r>
              <a:rPr lang="en-US" sz="1900" dirty="0">
                <a:ea typeface="Cambria Math" pitchFamily="18" charset="0"/>
              </a:rPr>
              <a:t>5, all solutions are of the form</a:t>
            </a:r>
            <a:r>
              <a:rPr lang="en-US" sz="1900" i="1" dirty="0"/>
              <a:t>  a</a:t>
            </a:r>
            <a:r>
              <a:rPr lang="en-US" sz="1900" i="1" baseline="-25000" dirty="0"/>
              <a:t>n</a:t>
            </a:r>
            <a:r>
              <a:rPr lang="en-US" sz="1900" i="1" dirty="0"/>
              <a:t> = a</a:t>
            </a:r>
            <a:r>
              <a:rPr lang="en-US" sz="1900" i="1" baseline="-25000" dirty="0"/>
              <a:t>n</a:t>
            </a:r>
            <a:r>
              <a:rPr lang="en-US" sz="1900" baseline="30000" dirty="0"/>
              <a:t>(</a:t>
            </a:r>
            <a:r>
              <a:rPr lang="en-US" sz="1900" i="1" baseline="30000" dirty="0"/>
              <a:t>p</a:t>
            </a:r>
            <a:r>
              <a:rPr lang="en-US" sz="1900" baseline="30000" dirty="0"/>
              <a:t>)</a:t>
            </a:r>
            <a:r>
              <a:rPr lang="en-US" sz="1900" dirty="0"/>
              <a:t> + </a:t>
            </a:r>
            <a:r>
              <a:rPr lang="en-US" sz="1900" i="1" dirty="0"/>
              <a:t>a</a:t>
            </a:r>
            <a:r>
              <a:rPr lang="en-US" sz="1900" i="1" baseline="-25000" dirty="0"/>
              <a:t>n</a:t>
            </a:r>
            <a:r>
              <a:rPr lang="en-US" sz="1900" baseline="30000" dirty="0"/>
              <a:t>(</a:t>
            </a:r>
            <a:r>
              <a:rPr lang="en-US" sz="1900" i="1" baseline="30000" dirty="0"/>
              <a:t>h</a:t>
            </a:r>
            <a:r>
              <a:rPr lang="en-US" sz="1900" baseline="30000" dirty="0"/>
              <a:t>)</a:t>
            </a:r>
            <a:r>
              <a:rPr lang="en-US" sz="1900" dirty="0"/>
              <a:t> </a:t>
            </a:r>
            <a:r>
              <a:rPr lang="en-US" sz="1900" i="1" dirty="0"/>
              <a:t>= </a:t>
            </a:r>
            <a:r>
              <a:rPr lang="en-US" sz="1900" i="1" dirty="0">
                <a:ea typeface="Cambria Math"/>
              </a:rPr>
              <a:t>−n − </a:t>
            </a:r>
            <a:r>
              <a:rPr lang="en-US" sz="1900" dirty="0">
                <a:ea typeface="Cambria Math"/>
              </a:rPr>
              <a:t>3/2 + </a:t>
            </a:r>
            <a:r>
              <a:rPr lang="el-GR" sz="1900" dirty="0">
                <a:ea typeface="Cambria Math"/>
              </a:rPr>
              <a:t>α</a:t>
            </a:r>
            <a:r>
              <a:rPr lang="en-US" sz="1900" dirty="0">
                <a:ea typeface="Cambria Math" pitchFamily="18" charset="0"/>
              </a:rPr>
              <a:t>3</a:t>
            </a:r>
            <a:r>
              <a:rPr lang="en-US" sz="1900" i="1" baseline="30000" dirty="0">
                <a:ea typeface="Cambria Math" pitchFamily="18" charset="0"/>
              </a:rPr>
              <a:t>n</a:t>
            </a:r>
            <a:r>
              <a:rPr lang="en-US" sz="1900" i="1" dirty="0"/>
              <a:t>, </a:t>
            </a:r>
            <a:r>
              <a:rPr lang="en-US" sz="1900" dirty="0"/>
              <a:t>where </a:t>
            </a:r>
            <a:r>
              <a:rPr lang="el-GR" sz="1900" dirty="0">
                <a:ea typeface="Cambria Math"/>
              </a:rPr>
              <a:t>α</a:t>
            </a:r>
            <a:r>
              <a:rPr lang="en-US" sz="1900" dirty="0"/>
              <a:t>  is a constant.</a:t>
            </a:r>
          </a:p>
          <a:p>
            <a:pPr>
              <a:spcBef>
                <a:spcPts val="0"/>
              </a:spcBef>
              <a:spcAft>
                <a:spcPts val="200"/>
              </a:spcAft>
            </a:pPr>
            <a:r>
              <a:rPr lang="en-US" sz="1900" dirty="0"/>
              <a:t>To find the solution with </a:t>
            </a:r>
            <a:r>
              <a:rPr lang="en-US" sz="1900" i="1" dirty="0"/>
              <a:t>a</a:t>
            </a:r>
            <a:r>
              <a:rPr lang="en-US" sz="1900" baseline="-25000" dirty="0">
                <a:ea typeface="Cambria Math" pitchFamily="18" charset="0"/>
              </a:rPr>
              <a:t>1</a:t>
            </a:r>
            <a:r>
              <a:rPr lang="en-US" sz="1900" i="1" baseline="-25000" dirty="0"/>
              <a:t> </a:t>
            </a:r>
            <a:r>
              <a:rPr lang="en-US" sz="1900" i="1" dirty="0"/>
              <a:t>= </a:t>
            </a:r>
            <a:r>
              <a:rPr lang="en-US" sz="1900" dirty="0">
                <a:ea typeface="Cambria Math" pitchFamily="18" charset="0"/>
              </a:rPr>
              <a:t>3, let </a:t>
            </a:r>
            <a:r>
              <a:rPr lang="en-US" sz="1900" i="1" dirty="0">
                <a:ea typeface="Cambria Math" pitchFamily="18" charset="0"/>
              </a:rPr>
              <a:t>n</a:t>
            </a:r>
            <a:r>
              <a:rPr lang="en-US" sz="1900" dirty="0">
                <a:ea typeface="Cambria Math" pitchFamily="18" charset="0"/>
              </a:rPr>
              <a:t> = 1 in the above formula for the general solution. </a:t>
            </a:r>
          </a:p>
          <a:p>
            <a:pPr>
              <a:spcBef>
                <a:spcPts val="0"/>
              </a:spcBef>
              <a:spcAft>
                <a:spcPts val="200"/>
              </a:spcAft>
            </a:pPr>
            <a:r>
              <a:rPr lang="en-US" sz="1900" dirty="0">
                <a:ea typeface="Cambria Math" pitchFamily="18" charset="0"/>
              </a:rPr>
              <a:t>Then 3 </a:t>
            </a:r>
            <a:r>
              <a:rPr lang="en-US" sz="1900" i="1" dirty="0"/>
              <a:t>= </a:t>
            </a:r>
            <a:r>
              <a:rPr lang="en-US" sz="1900" i="1" dirty="0">
                <a:ea typeface="Cambria Math"/>
              </a:rPr>
              <a:t>−</a:t>
            </a:r>
            <a:r>
              <a:rPr lang="en-US" sz="1900" dirty="0">
                <a:ea typeface="Cambria Math" pitchFamily="18" charset="0"/>
              </a:rPr>
              <a:t>1</a:t>
            </a:r>
            <a:r>
              <a:rPr lang="en-US" sz="1900" i="1" dirty="0">
                <a:ea typeface="Cambria Math"/>
              </a:rPr>
              <a:t> − </a:t>
            </a:r>
            <a:r>
              <a:rPr lang="en-US" sz="1900" dirty="0">
                <a:ea typeface="Cambria Math"/>
              </a:rPr>
              <a:t>3/2 + </a:t>
            </a:r>
            <a:r>
              <a:rPr lang="en-US" sz="1900" dirty="0">
                <a:ea typeface="Cambria Math" pitchFamily="18" charset="0"/>
              </a:rPr>
              <a:t>3 </a:t>
            </a:r>
            <a:r>
              <a:rPr lang="el-GR" sz="1900" dirty="0">
                <a:ea typeface="Cambria Math"/>
              </a:rPr>
              <a:t>α</a:t>
            </a:r>
            <a:r>
              <a:rPr lang="en-US" sz="1900" i="1" dirty="0"/>
              <a:t>,  </a:t>
            </a:r>
            <a:r>
              <a:rPr lang="en-US" sz="1900" dirty="0"/>
              <a:t>and</a:t>
            </a:r>
            <a:r>
              <a:rPr lang="en-US" sz="1900" i="1" dirty="0"/>
              <a:t> </a:t>
            </a:r>
            <a:r>
              <a:rPr lang="el-GR" sz="1900" dirty="0">
                <a:ea typeface="Cambria Math"/>
              </a:rPr>
              <a:t>α</a:t>
            </a:r>
            <a:r>
              <a:rPr lang="en-US" sz="1900" i="1" dirty="0"/>
              <a:t> = </a:t>
            </a:r>
            <a:r>
              <a:rPr lang="en-US" sz="1900" dirty="0">
                <a:ea typeface="Cambria Math" pitchFamily="18" charset="0"/>
              </a:rPr>
              <a:t>11</a:t>
            </a:r>
            <a:r>
              <a:rPr lang="en-US" sz="1900" i="1" dirty="0"/>
              <a:t>/</a:t>
            </a:r>
            <a:r>
              <a:rPr lang="en-US" sz="1900" dirty="0">
                <a:ea typeface="Cambria Math" pitchFamily="18" charset="0"/>
              </a:rPr>
              <a:t>6</a:t>
            </a:r>
            <a:r>
              <a:rPr lang="en-US" sz="1900" dirty="0"/>
              <a:t>. Hence, the solution is </a:t>
            </a:r>
            <a:r>
              <a:rPr lang="en-US" sz="1900" i="1" dirty="0"/>
              <a:t>a</a:t>
            </a:r>
            <a:r>
              <a:rPr lang="en-US" sz="1900" i="1" baseline="-25000" dirty="0"/>
              <a:t>n</a:t>
            </a:r>
            <a:r>
              <a:rPr lang="en-US" sz="1900" i="1" dirty="0"/>
              <a:t> = </a:t>
            </a:r>
            <a:r>
              <a:rPr lang="en-US" sz="1900" i="1" dirty="0">
                <a:ea typeface="Cambria Math"/>
              </a:rPr>
              <a:t>−n − </a:t>
            </a:r>
            <a:r>
              <a:rPr lang="en-US" sz="1900" dirty="0">
                <a:ea typeface="Cambria Math"/>
              </a:rPr>
              <a:t>3/2 + (</a:t>
            </a:r>
            <a:r>
              <a:rPr lang="en-US" sz="1900" dirty="0">
                <a:ea typeface="Cambria Math" pitchFamily="18" charset="0"/>
              </a:rPr>
              <a:t>11</a:t>
            </a:r>
            <a:r>
              <a:rPr lang="en-US" sz="1900" i="1" dirty="0"/>
              <a:t>/</a:t>
            </a:r>
            <a:r>
              <a:rPr lang="en-US" sz="1900" dirty="0">
                <a:ea typeface="Cambria Math" pitchFamily="18" charset="0"/>
              </a:rPr>
              <a:t>6</a:t>
            </a:r>
            <a:r>
              <a:rPr lang="en-US" sz="1900" dirty="0">
                <a:ea typeface="Cambria Math"/>
              </a:rPr>
              <a:t>)</a:t>
            </a:r>
            <a:r>
              <a:rPr lang="en-US" sz="1900" dirty="0">
                <a:ea typeface="Cambria Math" pitchFamily="18" charset="0"/>
              </a:rPr>
              <a:t>3</a:t>
            </a:r>
            <a:r>
              <a:rPr lang="en-US" sz="1900" i="1" baseline="30000" dirty="0">
                <a:ea typeface="Cambria Math" pitchFamily="18" charset="0"/>
              </a:rPr>
              <a:t>n</a:t>
            </a:r>
            <a:r>
              <a:rPr lang="en-US" sz="1900" i="1" dirty="0"/>
              <a:t>.</a:t>
            </a:r>
            <a:endParaRPr lang="en-US" sz="1900" dirty="0"/>
          </a:p>
        </p:txBody>
      </p:sp>
    </p:spTree>
    <p:extLst>
      <p:ext uri="{BB962C8B-B14F-4D97-AF65-F5344CB8AC3E}">
        <p14:creationId xmlns:p14="http://schemas.microsoft.com/office/powerpoint/2010/main" val="34151599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5200" b="1" dirty="0"/>
              <a:t>Divide-and-Conquer Algorithms and Recurrence Relations</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8.3</a:t>
            </a:r>
          </a:p>
        </p:txBody>
      </p:sp>
    </p:spTree>
    <p:extLst>
      <p:ext uri="{BB962C8B-B14F-4D97-AF65-F5344CB8AC3E}">
        <p14:creationId xmlns:p14="http://schemas.microsoft.com/office/powerpoint/2010/main" val="35243134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3</a:t>
            </a:r>
          </a:p>
        </p:txBody>
      </p:sp>
      <p:sp>
        <p:nvSpPr>
          <p:cNvPr id="3" name="Content Placeholder 2"/>
          <p:cNvSpPr>
            <a:spLocks noGrp="1"/>
          </p:cNvSpPr>
          <p:nvPr>
            <p:ph idx="1"/>
          </p:nvPr>
        </p:nvSpPr>
        <p:spPr>
          <a:xfrm>
            <a:off x="457200" y="1295400"/>
            <a:ext cx="8321040" cy="5257800"/>
          </a:xfrm>
        </p:spPr>
        <p:txBody>
          <a:bodyPr/>
          <a:lstStyle/>
          <a:p>
            <a:r>
              <a:rPr lang="en-US" sz="2800" dirty="0"/>
              <a:t>Divide-and-Conquer Algorithms and Recurrence Relations</a:t>
            </a:r>
          </a:p>
          <a:p>
            <a:r>
              <a:rPr lang="en-US" sz="2800" dirty="0"/>
              <a:t>Examples</a:t>
            </a:r>
          </a:p>
          <a:p>
            <a:pPr lvl="1"/>
            <a:r>
              <a:rPr lang="en-US" sz="2400" dirty="0"/>
              <a:t>Binary Search</a:t>
            </a:r>
          </a:p>
          <a:p>
            <a:pPr lvl="1"/>
            <a:r>
              <a:rPr lang="en-US" sz="2400" dirty="0"/>
              <a:t>Merge Sort</a:t>
            </a:r>
          </a:p>
          <a:p>
            <a:pPr lvl="1"/>
            <a:r>
              <a:rPr lang="en-US" sz="2400" dirty="0"/>
              <a:t>Fast Multiplication of Integers</a:t>
            </a:r>
          </a:p>
          <a:p>
            <a:r>
              <a:rPr lang="en-US" sz="2800" dirty="0"/>
              <a:t>Master Theorem</a:t>
            </a:r>
          </a:p>
          <a:p>
            <a:r>
              <a:rPr lang="en-US" sz="2800" dirty="0"/>
              <a:t>Closest Pair of Points (not covered yet in these slides)</a:t>
            </a:r>
          </a:p>
        </p:txBody>
      </p:sp>
    </p:spTree>
    <p:extLst>
      <p:ext uri="{BB962C8B-B14F-4D97-AF65-F5344CB8AC3E}">
        <p14:creationId xmlns:p14="http://schemas.microsoft.com/office/powerpoint/2010/main" val="10680693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Divide-and-Conquer Algorithmic Paradigm</a:t>
            </a:r>
          </a:p>
        </p:txBody>
      </p:sp>
      <p:sp>
        <p:nvSpPr>
          <p:cNvPr id="8" name="Content Placeholder 2"/>
          <p:cNvSpPr>
            <a:spLocks noGrp="1"/>
          </p:cNvSpPr>
          <p:nvPr>
            <p:ph idx="1"/>
          </p:nvPr>
        </p:nvSpPr>
        <p:spPr>
          <a:xfrm>
            <a:off x="457200" y="1295400"/>
            <a:ext cx="8534400" cy="5257800"/>
          </a:xfrm>
        </p:spPr>
        <p:txBody>
          <a:bodyPr/>
          <a:lstStyle/>
          <a:p>
            <a:pPr>
              <a:spcBef>
                <a:spcPts val="600"/>
              </a:spcBef>
            </a:pPr>
            <a:r>
              <a:rPr lang="en-US" sz="2600" b="1" dirty="0"/>
              <a:t>Definition</a:t>
            </a:r>
            <a:r>
              <a:rPr lang="en-US" sz="2600" dirty="0"/>
              <a:t>: A </a:t>
            </a:r>
            <a:r>
              <a:rPr lang="en-US" sz="2600" i="1" dirty="0"/>
              <a:t>divide-and-conquer algorithm  </a:t>
            </a:r>
            <a:r>
              <a:rPr lang="en-US" sz="2600" dirty="0"/>
              <a:t>works by first  </a:t>
            </a:r>
            <a:r>
              <a:rPr lang="en-US" sz="2600" i="1" dirty="0"/>
              <a:t>dividing</a:t>
            </a:r>
            <a:r>
              <a:rPr lang="en-US" sz="2600" dirty="0"/>
              <a:t> a problem into one or more instances of the same problem of smaller size and then </a:t>
            </a:r>
            <a:r>
              <a:rPr lang="en-US" sz="2600" i="1" dirty="0"/>
              <a:t>conquering</a:t>
            </a:r>
            <a:r>
              <a:rPr lang="en-US" sz="2600" dirty="0"/>
              <a:t> the problem using the solutions of the smaller problems to find a solution of the original problem.</a:t>
            </a:r>
          </a:p>
          <a:p>
            <a:pPr>
              <a:spcBef>
                <a:spcPts val="600"/>
              </a:spcBef>
            </a:pPr>
            <a:r>
              <a:rPr lang="en-US" sz="2600" b="1" dirty="0"/>
              <a:t>Examples</a:t>
            </a:r>
            <a:r>
              <a:rPr lang="en-US" sz="2600" dirty="0"/>
              <a:t>:</a:t>
            </a:r>
          </a:p>
          <a:p>
            <a:pPr marL="457200" lvl="2" indent="-457200">
              <a:spcBef>
                <a:spcPts val="600"/>
              </a:spcBef>
              <a:buClr>
                <a:srgbClr val="1A587B"/>
              </a:buClr>
            </a:pPr>
            <a:r>
              <a:rPr lang="en-US" sz="2200" dirty="0"/>
              <a:t>Binary search, covered in Chapters </a:t>
            </a:r>
            <a:r>
              <a:rPr lang="en-US" sz="2200" dirty="0">
                <a:ea typeface="Cambria Math" pitchFamily="18" charset="0"/>
              </a:rPr>
              <a:t>3 and 5: It works by comparing the element to be located to the middle element. The original list is then split into two lists and the search continues recursively  in the appropriate </a:t>
            </a:r>
            <a:r>
              <a:rPr lang="en-US" sz="2200" dirty="0" err="1">
                <a:ea typeface="Cambria Math" pitchFamily="18" charset="0"/>
              </a:rPr>
              <a:t>sublist</a:t>
            </a:r>
            <a:r>
              <a:rPr lang="en-US" sz="2200" dirty="0">
                <a:ea typeface="Cambria Math" pitchFamily="18" charset="0"/>
              </a:rPr>
              <a:t>.</a:t>
            </a:r>
          </a:p>
          <a:p>
            <a:pPr marL="457200" lvl="2" indent="-457200">
              <a:spcBef>
                <a:spcPts val="600"/>
              </a:spcBef>
              <a:buClr>
                <a:srgbClr val="1A587B"/>
              </a:buClr>
            </a:pPr>
            <a:r>
              <a:rPr lang="en-US" sz="2200" dirty="0"/>
              <a:t>Merge sort, covered in Chapter </a:t>
            </a:r>
            <a:r>
              <a:rPr lang="en-US" sz="2200" dirty="0">
                <a:ea typeface="Cambria Math" pitchFamily="18" charset="0"/>
              </a:rPr>
              <a:t>5: A list is  split into two approximately equal sized </a:t>
            </a:r>
            <a:r>
              <a:rPr lang="en-US" sz="2200" dirty="0" err="1">
                <a:ea typeface="Cambria Math" pitchFamily="18" charset="0"/>
              </a:rPr>
              <a:t>sublists</a:t>
            </a:r>
            <a:r>
              <a:rPr lang="en-US" sz="2200" dirty="0">
                <a:ea typeface="Cambria Math" pitchFamily="18" charset="0"/>
              </a:rPr>
              <a:t>, each  recursively sorted by merge sort.  Sorting is done by successively merging pairs of lists. </a:t>
            </a:r>
            <a:endParaRPr lang="en-US" sz="2200" dirty="0"/>
          </a:p>
        </p:txBody>
      </p:sp>
    </p:spTree>
    <p:extLst>
      <p:ext uri="{BB962C8B-B14F-4D97-AF65-F5344CB8AC3E}">
        <p14:creationId xmlns:p14="http://schemas.microsoft.com/office/powerpoint/2010/main" val="40286725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Divide-and-Conquer Recurrence Relations</a:t>
            </a:r>
          </a:p>
        </p:txBody>
      </p:sp>
      <p:sp>
        <p:nvSpPr>
          <p:cNvPr id="5" name="Content Placeholder 2"/>
          <p:cNvSpPr>
            <a:spLocks noGrp="1"/>
          </p:cNvSpPr>
          <p:nvPr>
            <p:ph idx="1"/>
          </p:nvPr>
        </p:nvSpPr>
        <p:spPr>
          <a:xfrm>
            <a:off x="457200" y="1295400"/>
            <a:ext cx="8458200" cy="4114800"/>
          </a:xfrm>
        </p:spPr>
        <p:txBody>
          <a:bodyPr/>
          <a:lstStyle/>
          <a:p>
            <a:pPr>
              <a:spcBef>
                <a:spcPts val="600"/>
              </a:spcBef>
            </a:pPr>
            <a:r>
              <a:rPr lang="en-US" sz="3000" dirty="0"/>
              <a:t>Suppose that a recursive algorithm divides a problem of size </a:t>
            </a:r>
            <a:r>
              <a:rPr lang="en-US" sz="3000" i="1" dirty="0"/>
              <a:t>n</a:t>
            </a:r>
            <a:r>
              <a:rPr lang="en-US" sz="3000" dirty="0"/>
              <a:t> into </a:t>
            </a:r>
            <a:r>
              <a:rPr lang="en-US" sz="3000" i="1" dirty="0"/>
              <a:t>a</a:t>
            </a:r>
            <a:r>
              <a:rPr lang="en-US" sz="3000" dirty="0"/>
              <a:t> </a:t>
            </a:r>
            <a:r>
              <a:rPr lang="en-US" sz="3000" dirty="0" err="1"/>
              <a:t>subproblems</a:t>
            </a:r>
            <a:r>
              <a:rPr lang="en-US" sz="3000" dirty="0"/>
              <a:t>.</a:t>
            </a:r>
          </a:p>
          <a:p>
            <a:pPr>
              <a:spcBef>
                <a:spcPts val="600"/>
              </a:spcBef>
            </a:pPr>
            <a:r>
              <a:rPr lang="en-US" sz="3000" dirty="0"/>
              <a:t>Assume each </a:t>
            </a:r>
            <a:r>
              <a:rPr lang="en-US" sz="3000" dirty="0" err="1"/>
              <a:t>subproblem</a:t>
            </a:r>
            <a:r>
              <a:rPr lang="en-US" sz="3000" dirty="0"/>
              <a:t> is of size </a:t>
            </a:r>
            <a:r>
              <a:rPr lang="en-US" sz="3000" i="1" dirty="0"/>
              <a:t>n</a:t>
            </a:r>
            <a:r>
              <a:rPr lang="en-US" sz="3000" dirty="0"/>
              <a:t>/</a:t>
            </a:r>
            <a:r>
              <a:rPr lang="en-US" sz="3000" i="1" dirty="0"/>
              <a:t>b</a:t>
            </a:r>
            <a:r>
              <a:rPr lang="en-US" sz="3000" dirty="0"/>
              <a:t>.</a:t>
            </a:r>
          </a:p>
          <a:p>
            <a:pPr>
              <a:spcBef>
                <a:spcPts val="600"/>
              </a:spcBef>
            </a:pPr>
            <a:r>
              <a:rPr lang="en-US" sz="3000" dirty="0"/>
              <a:t>Suppose </a:t>
            </a:r>
            <a:r>
              <a:rPr lang="en-US" sz="3000" i="1" dirty="0"/>
              <a:t>g</a:t>
            </a:r>
            <a:r>
              <a:rPr lang="en-US" sz="3000" dirty="0"/>
              <a:t>(</a:t>
            </a:r>
            <a:r>
              <a:rPr lang="en-US" sz="3000" i="1" dirty="0"/>
              <a:t>n</a:t>
            </a:r>
            <a:r>
              <a:rPr lang="en-US" sz="3000" dirty="0"/>
              <a:t>) extra operations are needed in the conquer step.</a:t>
            </a:r>
          </a:p>
          <a:p>
            <a:pPr>
              <a:spcBef>
                <a:spcPts val="600"/>
              </a:spcBef>
            </a:pPr>
            <a:r>
              <a:rPr lang="en-US" sz="3000" dirty="0"/>
              <a:t>Then </a:t>
            </a:r>
            <a:r>
              <a:rPr lang="en-US" sz="3000" i="1" dirty="0"/>
              <a:t>f</a:t>
            </a:r>
            <a:r>
              <a:rPr lang="en-US" sz="3000" dirty="0"/>
              <a:t>(</a:t>
            </a:r>
            <a:r>
              <a:rPr lang="en-US" sz="3000" i="1" dirty="0"/>
              <a:t>n</a:t>
            </a:r>
            <a:r>
              <a:rPr lang="en-US" sz="3000" dirty="0"/>
              <a:t>) represents the number of operations to solve a problem of size </a:t>
            </a:r>
            <a:r>
              <a:rPr lang="en-US" sz="3000" i="1" dirty="0"/>
              <a:t>n</a:t>
            </a:r>
            <a:r>
              <a:rPr lang="en-US" sz="3000" dirty="0"/>
              <a:t> satisfies the following recurrence relation:</a:t>
            </a:r>
          </a:p>
        </p:txBody>
      </p:sp>
      <p:graphicFrame>
        <p:nvGraphicFramePr>
          <p:cNvPr id="7" name="Object 3"/>
          <p:cNvGraphicFramePr>
            <a:graphicFrameLocks noChangeAspect="1"/>
          </p:cNvGraphicFramePr>
          <p:nvPr>
            <p:extLst>
              <p:ext uri="{D42A27DB-BD31-4B8C-83A1-F6EECF244321}">
                <p14:modId xmlns:p14="http://schemas.microsoft.com/office/powerpoint/2010/main" val="2992145667"/>
              </p:ext>
            </p:extLst>
          </p:nvPr>
        </p:nvGraphicFramePr>
        <p:xfrm>
          <a:off x="2895600" y="5433252"/>
          <a:ext cx="3352800" cy="563496"/>
        </p:xfrm>
        <a:graphic>
          <a:graphicData uri="http://schemas.openxmlformats.org/presentationml/2006/ole">
            <mc:AlternateContent xmlns:mc="http://schemas.openxmlformats.org/markup-compatibility/2006">
              <mc:Choice xmlns:v="urn:schemas-microsoft-com:vml" Requires="v">
                <p:oleObj spid="_x0000_s40004" name="Equation" r:id="rId3" imgW="1511280" imgH="253800" progId="Equation.DSMT4">
                  <p:embed/>
                </p:oleObj>
              </mc:Choice>
              <mc:Fallback>
                <p:oleObj name="Equation" r:id="rId3" imgW="1511280" imgH="253800" progId="Equation.DSMT4">
                  <p:embed/>
                  <p:pic>
                    <p:nvPicPr>
                      <p:cNvPr id="0" name=""/>
                      <p:cNvPicPr/>
                      <p:nvPr/>
                    </p:nvPicPr>
                    <p:blipFill>
                      <a:blip r:embed="rId4"/>
                      <a:stretch>
                        <a:fillRect/>
                      </a:stretch>
                    </p:blipFill>
                    <p:spPr>
                      <a:xfrm>
                        <a:off x="2895600" y="5433252"/>
                        <a:ext cx="3352800" cy="563496"/>
                      </a:xfrm>
                      <a:prstGeom prst="rect">
                        <a:avLst/>
                      </a:prstGeom>
                    </p:spPr>
                  </p:pic>
                </p:oleObj>
              </mc:Fallback>
            </mc:AlternateContent>
          </a:graphicData>
        </a:graphic>
      </p:graphicFrame>
      <p:sp>
        <p:nvSpPr>
          <p:cNvPr id="3" name="Content Placeholder 4"/>
          <p:cNvSpPr>
            <a:spLocks noGrp="1"/>
          </p:cNvSpPr>
          <p:nvPr>
            <p:ph idx="13"/>
          </p:nvPr>
        </p:nvSpPr>
        <p:spPr>
          <a:xfrm>
            <a:off x="457200" y="6019800"/>
            <a:ext cx="8595360" cy="533400"/>
          </a:xfrm>
        </p:spPr>
        <p:txBody>
          <a:bodyPr/>
          <a:lstStyle/>
          <a:p>
            <a:pPr>
              <a:spcBef>
                <a:spcPts val="600"/>
              </a:spcBef>
            </a:pPr>
            <a:r>
              <a:rPr lang="en-US" sz="3000" dirty="0"/>
              <a:t>This is called a </a:t>
            </a:r>
            <a:r>
              <a:rPr lang="en-US" sz="3000" i="1" dirty="0"/>
              <a:t>divide-and-conquer recurrence relation.</a:t>
            </a:r>
            <a:endParaRPr lang="en-US" sz="3000" dirty="0"/>
          </a:p>
        </p:txBody>
      </p:sp>
    </p:spTree>
    <p:extLst>
      <p:ext uri="{BB962C8B-B14F-4D97-AF65-F5344CB8AC3E}">
        <p14:creationId xmlns:p14="http://schemas.microsoft.com/office/powerpoint/2010/main" val="20471408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Binary Search</a:t>
            </a:r>
          </a:p>
        </p:txBody>
      </p:sp>
      <p:sp>
        <p:nvSpPr>
          <p:cNvPr id="5" name="Content Placeholder 2"/>
          <p:cNvSpPr>
            <a:spLocks noGrp="1"/>
          </p:cNvSpPr>
          <p:nvPr>
            <p:ph idx="1"/>
          </p:nvPr>
        </p:nvSpPr>
        <p:spPr>
          <a:xfrm>
            <a:off x="457200" y="1295400"/>
            <a:ext cx="8229600" cy="4191000"/>
          </a:xfrm>
        </p:spPr>
        <p:txBody>
          <a:bodyPr/>
          <a:lstStyle/>
          <a:p>
            <a:pPr>
              <a:spcBef>
                <a:spcPts val="600"/>
              </a:spcBef>
            </a:pPr>
            <a:r>
              <a:rPr lang="en-US" sz="2800" dirty="0"/>
              <a:t>Binary search reduces the search for an element in a sequence of size </a:t>
            </a:r>
            <a:r>
              <a:rPr lang="en-US" sz="2800" i="1" dirty="0"/>
              <a:t>n</a:t>
            </a:r>
            <a:r>
              <a:rPr lang="en-US" sz="2800" dirty="0"/>
              <a:t> to the search in a sequence of size </a:t>
            </a:r>
            <a:r>
              <a:rPr lang="en-US" sz="2800" i="1" dirty="0"/>
              <a:t>n</a:t>
            </a:r>
            <a:r>
              <a:rPr lang="en-US" sz="2800" dirty="0"/>
              <a:t>/</a:t>
            </a:r>
            <a:r>
              <a:rPr lang="en-US" sz="2800" dirty="0">
                <a:ea typeface="Cambria Math" pitchFamily="18" charset="0"/>
              </a:rPr>
              <a:t>2</a:t>
            </a:r>
            <a:r>
              <a:rPr lang="en-US" sz="2800" dirty="0"/>
              <a:t>. Two comparisons are needed to implement this reduction;</a:t>
            </a:r>
          </a:p>
          <a:p>
            <a:pPr lvl="1">
              <a:spcBef>
                <a:spcPts val="600"/>
              </a:spcBef>
            </a:pPr>
            <a:r>
              <a:rPr lang="en-US" sz="2400" dirty="0"/>
              <a:t>one to decide whether to search the upper or lower half of the sequence and </a:t>
            </a:r>
          </a:p>
          <a:p>
            <a:pPr lvl="1">
              <a:spcBef>
                <a:spcPts val="600"/>
              </a:spcBef>
            </a:pPr>
            <a:r>
              <a:rPr lang="en-US" sz="2400" dirty="0"/>
              <a:t>the other to determine if the sequence has elements.</a:t>
            </a:r>
          </a:p>
          <a:p>
            <a:pPr>
              <a:spcBef>
                <a:spcPts val="600"/>
              </a:spcBef>
            </a:pPr>
            <a:r>
              <a:rPr lang="en-US" sz="2800" dirty="0"/>
              <a:t>Hence, if </a:t>
            </a:r>
            <a:r>
              <a:rPr lang="en-US" sz="2800" i="1" dirty="0"/>
              <a:t>f</a:t>
            </a:r>
            <a:r>
              <a:rPr lang="en-US" sz="2800" dirty="0"/>
              <a:t>(</a:t>
            </a:r>
            <a:r>
              <a:rPr lang="en-US" sz="2800" i="1" dirty="0"/>
              <a:t>n</a:t>
            </a:r>
            <a:r>
              <a:rPr lang="en-US" sz="2800" dirty="0"/>
              <a:t>) is the number of comparisons required to search for an element in a sequence of size </a:t>
            </a:r>
            <a:r>
              <a:rPr lang="en-US" sz="2800" i="1" dirty="0"/>
              <a:t>n</a:t>
            </a:r>
            <a:r>
              <a:rPr lang="en-US" sz="2800" dirty="0"/>
              <a:t>, then</a:t>
            </a:r>
          </a:p>
        </p:txBody>
      </p:sp>
      <p:graphicFrame>
        <p:nvGraphicFramePr>
          <p:cNvPr id="7" name="Object 3"/>
          <p:cNvGraphicFramePr>
            <a:graphicFrameLocks noChangeAspect="1"/>
          </p:cNvGraphicFramePr>
          <p:nvPr>
            <p:extLst>
              <p:ext uri="{D42A27DB-BD31-4B8C-83A1-F6EECF244321}">
                <p14:modId xmlns:p14="http://schemas.microsoft.com/office/powerpoint/2010/main" val="3550028323"/>
              </p:ext>
            </p:extLst>
          </p:nvPr>
        </p:nvGraphicFramePr>
        <p:xfrm>
          <a:off x="3205163" y="5610225"/>
          <a:ext cx="2732087" cy="561975"/>
        </p:xfrm>
        <a:graphic>
          <a:graphicData uri="http://schemas.openxmlformats.org/presentationml/2006/ole">
            <mc:AlternateContent xmlns:mc="http://schemas.openxmlformats.org/markup-compatibility/2006">
              <mc:Choice xmlns:v="urn:schemas-microsoft-com:vml" Requires="v">
                <p:oleObj spid="_x0000_s41027" name="Equation" r:id="rId3" imgW="1231560" imgH="253800" progId="Equation.DSMT4">
                  <p:embed/>
                </p:oleObj>
              </mc:Choice>
              <mc:Fallback>
                <p:oleObj name="Equation" r:id="rId3" imgW="1231560" imgH="253800" progId="Equation.DSMT4">
                  <p:embed/>
                  <p:pic>
                    <p:nvPicPr>
                      <p:cNvPr id="7" name="Object 3"/>
                      <p:cNvPicPr/>
                      <p:nvPr/>
                    </p:nvPicPr>
                    <p:blipFill>
                      <a:blip r:embed="rId4"/>
                      <a:stretch>
                        <a:fillRect/>
                      </a:stretch>
                    </p:blipFill>
                    <p:spPr>
                      <a:xfrm>
                        <a:off x="3205163" y="5610225"/>
                        <a:ext cx="2732087" cy="561975"/>
                      </a:xfrm>
                      <a:prstGeom prst="rect">
                        <a:avLst/>
                      </a:prstGeom>
                    </p:spPr>
                  </p:pic>
                </p:oleObj>
              </mc:Fallback>
            </mc:AlternateContent>
          </a:graphicData>
        </a:graphic>
      </p:graphicFrame>
      <p:sp>
        <p:nvSpPr>
          <p:cNvPr id="6" name="Content Placeholder 4"/>
          <p:cNvSpPr>
            <a:spLocks noGrp="1"/>
          </p:cNvSpPr>
          <p:nvPr>
            <p:ph idx="13"/>
          </p:nvPr>
        </p:nvSpPr>
        <p:spPr>
          <a:xfrm>
            <a:off x="457200" y="6128336"/>
            <a:ext cx="2438400" cy="424864"/>
          </a:xfrm>
        </p:spPr>
        <p:txBody>
          <a:bodyPr/>
          <a:lstStyle/>
          <a:p>
            <a:r>
              <a:rPr lang="en-US" sz="2800" dirty="0"/>
              <a:t>when </a:t>
            </a:r>
            <a:r>
              <a:rPr lang="en-US" sz="2800" i="1" dirty="0"/>
              <a:t>n</a:t>
            </a:r>
            <a:r>
              <a:rPr lang="en-US" sz="2800" dirty="0"/>
              <a:t> is even.</a:t>
            </a:r>
          </a:p>
        </p:txBody>
      </p:sp>
    </p:spTree>
    <p:extLst>
      <p:ext uri="{BB962C8B-B14F-4D97-AF65-F5344CB8AC3E}">
        <p14:creationId xmlns:p14="http://schemas.microsoft.com/office/powerpoint/2010/main" val="36257248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Merge Sort</a:t>
            </a:r>
          </a:p>
        </p:txBody>
      </p:sp>
      <p:sp>
        <p:nvSpPr>
          <p:cNvPr id="3" name="Content Placeholder 2"/>
          <p:cNvSpPr>
            <a:spLocks noGrp="1"/>
          </p:cNvSpPr>
          <p:nvPr>
            <p:ph idx="1"/>
          </p:nvPr>
        </p:nvSpPr>
        <p:spPr>
          <a:xfrm>
            <a:off x="457200" y="1295400"/>
            <a:ext cx="8458200" cy="3733800"/>
          </a:xfrm>
        </p:spPr>
        <p:txBody>
          <a:bodyPr/>
          <a:lstStyle/>
          <a:p>
            <a:r>
              <a:rPr lang="en-US" dirty="0"/>
              <a:t>The merge sort algorithm splits a list of </a:t>
            </a:r>
            <a:r>
              <a:rPr lang="en-US" i="1" dirty="0"/>
              <a:t>n</a:t>
            </a:r>
            <a:r>
              <a:rPr lang="en-US" dirty="0"/>
              <a:t> (assuming </a:t>
            </a:r>
            <a:r>
              <a:rPr lang="en-US" i="1" dirty="0"/>
              <a:t>n</a:t>
            </a:r>
            <a:r>
              <a:rPr lang="en-US" dirty="0"/>
              <a:t> is even) items to be sorted into two lists with </a:t>
            </a:r>
            <a:r>
              <a:rPr lang="en-US" i="1" dirty="0"/>
              <a:t>n</a:t>
            </a:r>
            <a:r>
              <a:rPr lang="en-US" dirty="0"/>
              <a:t>/</a:t>
            </a:r>
            <a:r>
              <a:rPr lang="en-US" dirty="0">
                <a:ea typeface="Cambria Math" pitchFamily="18" charset="0"/>
              </a:rPr>
              <a:t>2</a:t>
            </a:r>
            <a:r>
              <a:rPr lang="en-US" dirty="0"/>
              <a:t> items. It uses fewer than </a:t>
            </a:r>
            <a:r>
              <a:rPr lang="en-US" i="1" dirty="0"/>
              <a:t>n</a:t>
            </a:r>
            <a:r>
              <a:rPr lang="en-US" dirty="0"/>
              <a:t> comparisons to merge the two sorted lists.</a:t>
            </a:r>
          </a:p>
          <a:p>
            <a:r>
              <a:rPr lang="en-US" dirty="0"/>
              <a:t>Hence, the number of comparisons required to sort a sequence of size </a:t>
            </a:r>
            <a:r>
              <a:rPr lang="en-US" i="1" dirty="0"/>
              <a:t>n</a:t>
            </a:r>
            <a:r>
              <a:rPr lang="en-US" dirty="0"/>
              <a:t>,  is no more than </a:t>
            </a:r>
            <a:r>
              <a:rPr lang="en-US" dirty="0" err="1"/>
              <a:t>than</a:t>
            </a:r>
            <a:r>
              <a:rPr lang="en-US" dirty="0"/>
              <a:t>  </a:t>
            </a:r>
            <a:r>
              <a:rPr lang="en-US" i="1" dirty="0"/>
              <a:t>M</a:t>
            </a:r>
            <a:r>
              <a:rPr lang="en-US" dirty="0"/>
              <a:t>(</a:t>
            </a:r>
            <a:r>
              <a:rPr lang="en-US" i="1" dirty="0"/>
              <a:t>n</a:t>
            </a:r>
            <a:r>
              <a:rPr lang="en-US" dirty="0"/>
              <a:t>) where</a:t>
            </a:r>
          </a:p>
        </p:txBody>
      </p:sp>
      <p:graphicFrame>
        <p:nvGraphicFramePr>
          <p:cNvPr id="4" name="Object 3"/>
          <p:cNvGraphicFramePr>
            <a:graphicFrameLocks noChangeAspect="1"/>
          </p:cNvGraphicFramePr>
          <p:nvPr>
            <p:extLst>
              <p:ext uri="{D42A27DB-BD31-4B8C-83A1-F6EECF244321}">
                <p14:modId xmlns:p14="http://schemas.microsoft.com/office/powerpoint/2010/main" val="3706828026"/>
              </p:ext>
            </p:extLst>
          </p:nvPr>
        </p:nvGraphicFramePr>
        <p:xfrm>
          <a:off x="2743200" y="5289719"/>
          <a:ext cx="3657600" cy="647362"/>
        </p:xfrm>
        <a:graphic>
          <a:graphicData uri="http://schemas.openxmlformats.org/presentationml/2006/ole">
            <mc:AlternateContent xmlns:mc="http://schemas.openxmlformats.org/markup-compatibility/2006">
              <mc:Choice xmlns:v="urn:schemas-microsoft-com:vml" Requires="v">
                <p:oleObj spid="_x0000_s42048" name="Equation" r:id="rId3" imgW="1434960" imgH="253800" progId="Equation.DSMT4">
                  <p:embed/>
                </p:oleObj>
              </mc:Choice>
              <mc:Fallback>
                <p:oleObj name="Equation" r:id="rId3" imgW="1434960" imgH="253800" progId="Equation.DSMT4">
                  <p:embed/>
                  <p:pic>
                    <p:nvPicPr>
                      <p:cNvPr id="0" name=""/>
                      <p:cNvPicPr/>
                      <p:nvPr/>
                    </p:nvPicPr>
                    <p:blipFill>
                      <a:blip r:embed="rId4"/>
                      <a:stretch>
                        <a:fillRect/>
                      </a:stretch>
                    </p:blipFill>
                    <p:spPr>
                      <a:xfrm>
                        <a:off x="2743200" y="5289719"/>
                        <a:ext cx="3657600" cy="647362"/>
                      </a:xfrm>
                      <a:prstGeom prst="rect">
                        <a:avLst/>
                      </a:prstGeom>
                    </p:spPr>
                  </p:pic>
                </p:oleObj>
              </mc:Fallback>
            </mc:AlternateContent>
          </a:graphicData>
        </a:graphic>
      </p:graphicFrame>
    </p:spTree>
    <p:extLst>
      <p:ext uri="{BB962C8B-B14F-4D97-AF65-F5344CB8AC3E}">
        <p14:creationId xmlns:p14="http://schemas.microsoft.com/office/powerpoint/2010/main" val="22364682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600"/>
              </a:spcAft>
            </a:pPr>
            <a:r>
              <a:rPr lang="en-US" dirty="0"/>
              <a:t>Example: Fast Multiplication of Integers</a:t>
            </a:r>
          </a:p>
        </p:txBody>
      </p:sp>
      <p:sp>
        <p:nvSpPr>
          <p:cNvPr id="8" name="Content Placeholder 2"/>
          <p:cNvSpPr>
            <a:spLocks noGrp="1"/>
          </p:cNvSpPr>
          <p:nvPr>
            <p:ph idx="1"/>
          </p:nvPr>
        </p:nvSpPr>
        <p:spPr>
          <a:xfrm>
            <a:off x="457200" y="1295400"/>
            <a:ext cx="8595360" cy="4415900"/>
          </a:xfrm>
        </p:spPr>
        <p:txBody>
          <a:bodyPr/>
          <a:lstStyle/>
          <a:p>
            <a:pPr>
              <a:spcBef>
                <a:spcPts val="300"/>
              </a:spcBef>
            </a:pPr>
            <a:r>
              <a:rPr lang="en-US" sz="1800" dirty="0"/>
              <a:t>An algorithm  for the fast multiplication of  two </a:t>
            </a:r>
            <a:r>
              <a:rPr lang="en-US" sz="1800" dirty="0">
                <a:ea typeface="Cambria Math" pitchFamily="18" charset="0"/>
              </a:rPr>
              <a:t>2</a:t>
            </a:r>
            <a:r>
              <a:rPr lang="en-US" sz="1800" i="1" dirty="0"/>
              <a:t>n</a:t>
            </a:r>
            <a:r>
              <a:rPr lang="en-US" sz="1800" dirty="0"/>
              <a:t>-bit integers  (assuming </a:t>
            </a:r>
            <a:r>
              <a:rPr lang="en-US" sz="1800" i="1" dirty="0"/>
              <a:t>n</a:t>
            </a:r>
            <a:r>
              <a:rPr lang="en-US" sz="1800" dirty="0"/>
              <a:t> is even) first splits each of the </a:t>
            </a:r>
            <a:r>
              <a:rPr lang="en-US" sz="1800" dirty="0">
                <a:ea typeface="Cambria Math" pitchFamily="18" charset="0"/>
              </a:rPr>
              <a:t>2</a:t>
            </a:r>
            <a:r>
              <a:rPr lang="en-US" sz="1800" i="1" dirty="0"/>
              <a:t>n</a:t>
            </a:r>
            <a:r>
              <a:rPr lang="en-US" sz="1800" dirty="0"/>
              <a:t>-bit integers into two blocks, each of </a:t>
            </a:r>
            <a:r>
              <a:rPr lang="en-US" sz="1800" i="1" dirty="0"/>
              <a:t>n</a:t>
            </a:r>
            <a:r>
              <a:rPr lang="en-US" sz="1800" dirty="0"/>
              <a:t> bits.</a:t>
            </a:r>
          </a:p>
          <a:p>
            <a:pPr>
              <a:spcBef>
                <a:spcPts val="300"/>
              </a:spcBef>
            </a:pPr>
            <a:r>
              <a:rPr lang="en-US" sz="1800" dirty="0"/>
              <a:t>Suppose that </a:t>
            </a:r>
            <a:r>
              <a:rPr lang="en-US" sz="1800" i="1" dirty="0"/>
              <a:t>a</a:t>
            </a:r>
            <a:r>
              <a:rPr lang="en-US" sz="1800" dirty="0"/>
              <a:t> and </a:t>
            </a:r>
            <a:r>
              <a:rPr lang="en-US" sz="1800" i="1" dirty="0"/>
              <a:t>b</a:t>
            </a:r>
            <a:r>
              <a:rPr lang="en-US" sz="1800" dirty="0"/>
              <a:t> are integers with binary expansions of length </a:t>
            </a:r>
            <a:r>
              <a:rPr lang="en-US" sz="1800" dirty="0">
                <a:ea typeface="Cambria Math" pitchFamily="18" charset="0"/>
              </a:rPr>
              <a:t>2</a:t>
            </a:r>
            <a:r>
              <a:rPr lang="en-US" sz="1800" i="1" dirty="0"/>
              <a:t>n</a:t>
            </a:r>
            <a:r>
              <a:rPr lang="en-US" sz="1800" dirty="0"/>
              <a:t>. Let</a:t>
            </a:r>
          </a:p>
          <a:p>
            <a:pPr>
              <a:spcBef>
                <a:spcPts val="300"/>
              </a:spcBef>
            </a:pPr>
            <a:r>
              <a:rPr lang="en-US" sz="1800" i="1" dirty="0"/>
              <a:t>a</a:t>
            </a:r>
            <a:r>
              <a:rPr lang="en-US" sz="1800" dirty="0"/>
              <a:t> = (</a:t>
            </a:r>
            <a:r>
              <a:rPr lang="en-US" sz="1800" i="1" dirty="0"/>
              <a:t>a</a:t>
            </a:r>
            <a:r>
              <a:rPr lang="en-US" sz="1800" baseline="-25000" dirty="0">
                <a:ea typeface="Cambria Math" pitchFamily="18" charset="0"/>
              </a:rPr>
              <a:t>2</a:t>
            </a:r>
            <a:r>
              <a:rPr lang="en-US" sz="1800" i="1" baseline="-25000" dirty="0"/>
              <a:t>n</a:t>
            </a:r>
            <a:r>
              <a:rPr lang="en-US" sz="1800" baseline="-25000" dirty="0">
                <a:ea typeface="Cambria Math"/>
              </a:rPr>
              <a:t>−1</a:t>
            </a:r>
            <a:r>
              <a:rPr lang="en-US" sz="1800" i="1" dirty="0">
                <a:ea typeface="Cambria Math"/>
              </a:rPr>
              <a:t>a</a:t>
            </a:r>
            <a:r>
              <a:rPr lang="en-US" sz="1800" baseline="-25000" dirty="0">
                <a:ea typeface="Cambria Math"/>
              </a:rPr>
              <a:t>2</a:t>
            </a:r>
            <a:r>
              <a:rPr lang="en-US" sz="1800" i="1" baseline="-25000" dirty="0">
                <a:ea typeface="Cambria Math"/>
              </a:rPr>
              <a:t>n</a:t>
            </a:r>
            <a:r>
              <a:rPr lang="en-US" sz="1800" baseline="-25000" dirty="0">
                <a:ea typeface="Cambria Math"/>
              </a:rPr>
              <a:t>−2 </a:t>
            </a:r>
            <a:r>
              <a:rPr lang="en-US" sz="1800" dirty="0">
                <a:ea typeface="Cambria Math"/>
              </a:rPr>
              <a:t>… </a:t>
            </a:r>
            <a:r>
              <a:rPr lang="en-US" sz="1800" i="1" dirty="0">
                <a:ea typeface="Cambria Math"/>
              </a:rPr>
              <a:t>a</a:t>
            </a:r>
            <a:r>
              <a:rPr lang="en-US" sz="1800" baseline="-25000" dirty="0">
                <a:ea typeface="Cambria Math"/>
              </a:rPr>
              <a:t>1</a:t>
            </a:r>
            <a:r>
              <a:rPr lang="en-US" sz="1800" i="1" dirty="0">
                <a:ea typeface="Cambria Math"/>
              </a:rPr>
              <a:t>a</a:t>
            </a:r>
            <a:r>
              <a:rPr lang="en-US" sz="1800" baseline="-25000" dirty="0">
                <a:ea typeface="Cambria Math"/>
              </a:rPr>
              <a:t>0</a:t>
            </a:r>
            <a:r>
              <a:rPr lang="en-US" sz="1800" dirty="0">
                <a:ea typeface="Cambria Math"/>
              </a:rPr>
              <a:t>)</a:t>
            </a:r>
            <a:r>
              <a:rPr lang="en-US" sz="1800" baseline="-25000" dirty="0">
                <a:ea typeface="Cambria Math"/>
              </a:rPr>
              <a:t>2   </a:t>
            </a:r>
            <a:r>
              <a:rPr lang="en-US" sz="1800" dirty="0">
                <a:ea typeface="Cambria Math"/>
              </a:rPr>
              <a:t>and</a:t>
            </a:r>
            <a:r>
              <a:rPr lang="en-US" sz="1800" i="1" dirty="0"/>
              <a:t> b</a:t>
            </a:r>
            <a:r>
              <a:rPr lang="en-US" sz="1800" dirty="0"/>
              <a:t> = (</a:t>
            </a:r>
            <a:r>
              <a:rPr lang="en-US" sz="1800" i="1" dirty="0"/>
              <a:t>b</a:t>
            </a:r>
            <a:r>
              <a:rPr lang="en-US" sz="1800" baseline="-25000" dirty="0">
                <a:ea typeface="Cambria Math" pitchFamily="18" charset="0"/>
              </a:rPr>
              <a:t>2</a:t>
            </a:r>
            <a:r>
              <a:rPr lang="en-US" sz="1800" i="1" baseline="-25000" dirty="0"/>
              <a:t>n</a:t>
            </a:r>
            <a:r>
              <a:rPr lang="en-US" sz="1800" baseline="-25000" dirty="0">
                <a:ea typeface="Cambria Math"/>
              </a:rPr>
              <a:t>−1</a:t>
            </a:r>
            <a:r>
              <a:rPr lang="en-US" sz="1800" i="1" dirty="0">
                <a:ea typeface="Cambria Math"/>
              </a:rPr>
              <a:t>b</a:t>
            </a:r>
            <a:r>
              <a:rPr lang="en-US" sz="1800" baseline="-25000" dirty="0">
                <a:ea typeface="Cambria Math"/>
              </a:rPr>
              <a:t>2</a:t>
            </a:r>
            <a:r>
              <a:rPr lang="en-US" sz="1800" i="1" baseline="-25000" dirty="0">
                <a:ea typeface="Cambria Math"/>
              </a:rPr>
              <a:t>n</a:t>
            </a:r>
            <a:r>
              <a:rPr lang="en-US" sz="1800" baseline="-25000" dirty="0">
                <a:ea typeface="Cambria Math"/>
              </a:rPr>
              <a:t>−2 </a:t>
            </a:r>
            <a:r>
              <a:rPr lang="en-US" sz="1800" dirty="0">
                <a:ea typeface="Cambria Math"/>
              </a:rPr>
              <a:t>… </a:t>
            </a:r>
            <a:r>
              <a:rPr lang="en-US" sz="1800" i="1" dirty="0">
                <a:ea typeface="Cambria Math"/>
              </a:rPr>
              <a:t>b</a:t>
            </a:r>
            <a:r>
              <a:rPr lang="en-US" sz="1800" baseline="-25000" dirty="0">
                <a:ea typeface="Cambria Math"/>
              </a:rPr>
              <a:t>1</a:t>
            </a:r>
            <a:r>
              <a:rPr lang="en-US" sz="1800" i="1" dirty="0">
                <a:ea typeface="Cambria Math"/>
              </a:rPr>
              <a:t>b</a:t>
            </a:r>
            <a:r>
              <a:rPr lang="en-US" sz="1800" baseline="-25000" dirty="0">
                <a:ea typeface="Cambria Math"/>
              </a:rPr>
              <a:t>0</a:t>
            </a:r>
            <a:r>
              <a:rPr lang="en-US" sz="1800" dirty="0">
                <a:ea typeface="Cambria Math"/>
              </a:rPr>
              <a:t>)</a:t>
            </a:r>
            <a:r>
              <a:rPr lang="en-US" sz="1800" baseline="-25000" dirty="0">
                <a:ea typeface="Cambria Math"/>
              </a:rPr>
              <a:t>2</a:t>
            </a:r>
            <a:r>
              <a:rPr lang="en-US" sz="1800" dirty="0"/>
              <a:t> .</a:t>
            </a:r>
            <a:r>
              <a:rPr lang="en-US" sz="1800" baseline="-25000" dirty="0">
                <a:ea typeface="Cambria Math"/>
              </a:rPr>
              <a:t> </a:t>
            </a:r>
            <a:endParaRPr lang="en-US" sz="1800" dirty="0"/>
          </a:p>
          <a:p>
            <a:pPr>
              <a:spcBef>
                <a:spcPts val="300"/>
              </a:spcBef>
            </a:pPr>
            <a:r>
              <a:rPr lang="en-US" sz="1800" dirty="0"/>
              <a:t>Let </a:t>
            </a:r>
            <a:r>
              <a:rPr lang="en-US" sz="1800" i="1" dirty="0"/>
              <a:t>a</a:t>
            </a:r>
            <a:r>
              <a:rPr lang="en-US" sz="1800" dirty="0"/>
              <a:t> = </a:t>
            </a:r>
            <a:r>
              <a:rPr lang="en-US" sz="1800" dirty="0">
                <a:ea typeface="Cambria Math" pitchFamily="18" charset="0"/>
              </a:rPr>
              <a:t>2</a:t>
            </a:r>
            <a:r>
              <a:rPr lang="en-US" sz="1800" i="1" baseline="30000" dirty="0"/>
              <a:t>n</a:t>
            </a:r>
            <a:r>
              <a:rPr lang="en-US" sz="1800" i="1" dirty="0"/>
              <a:t>A</a:t>
            </a:r>
            <a:r>
              <a:rPr lang="en-US" sz="1800" baseline="-25000" dirty="0">
                <a:ea typeface="Cambria Math" pitchFamily="18" charset="0"/>
              </a:rPr>
              <a:t>1</a:t>
            </a:r>
            <a:r>
              <a:rPr lang="en-US" sz="1800" dirty="0"/>
              <a:t> + </a:t>
            </a:r>
            <a:r>
              <a:rPr lang="en-US" sz="1800" i="1" dirty="0"/>
              <a:t>A</a:t>
            </a:r>
            <a:r>
              <a:rPr lang="en-US" sz="1800" baseline="-25000" dirty="0">
                <a:ea typeface="Cambria Math" pitchFamily="18" charset="0"/>
              </a:rPr>
              <a:t>0</a:t>
            </a:r>
            <a:r>
              <a:rPr lang="en-US" sz="1800" dirty="0"/>
              <a:t>,  </a:t>
            </a:r>
            <a:r>
              <a:rPr lang="en-US" sz="1800" i="1" dirty="0"/>
              <a:t>b</a:t>
            </a:r>
            <a:r>
              <a:rPr lang="en-US" sz="1800" dirty="0"/>
              <a:t> = </a:t>
            </a:r>
            <a:r>
              <a:rPr lang="en-US" sz="1800" dirty="0">
                <a:ea typeface="Cambria Math" pitchFamily="18" charset="0"/>
              </a:rPr>
              <a:t>2</a:t>
            </a:r>
            <a:r>
              <a:rPr lang="en-US" sz="1800" i="1" baseline="30000" dirty="0"/>
              <a:t>n</a:t>
            </a:r>
            <a:r>
              <a:rPr lang="en-US" sz="1800" i="1" dirty="0"/>
              <a:t>B</a:t>
            </a:r>
            <a:r>
              <a:rPr lang="en-US" sz="1800" baseline="-25000" dirty="0">
                <a:ea typeface="Cambria Math" pitchFamily="18" charset="0"/>
              </a:rPr>
              <a:t>1</a:t>
            </a:r>
            <a:r>
              <a:rPr lang="en-US" sz="1800" dirty="0"/>
              <a:t> + </a:t>
            </a:r>
            <a:r>
              <a:rPr lang="en-US" sz="1800" i="1" dirty="0"/>
              <a:t>B</a:t>
            </a:r>
            <a:r>
              <a:rPr lang="en-US" sz="1800" baseline="-25000" dirty="0">
                <a:ea typeface="Cambria Math" pitchFamily="18" charset="0"/>
              </a:rPr>
              <a:t>0</a:t>
            </a:r>
            <a:r>
              <a:rPr lang="en-US" sz="1800" dirty="0"/>
              <a:t> , </a:t>
            </a:r>
            <a:r>
              <a:rPr lang="en-US" sz="1800" dirty="0">
                <a:ea typeface="Cambria Math" pitchFamily="18" charset="0"/>
              </a:rPr>
              <a:t>where</a:t>
            </a:r>
          </a:p>
          <a:p>
            <a:pPr>
              <a:spcBef>
                <a:spcPts val="300"/>
              </a:spcBef>
            </a:pPr>
            <a:r>
              <a:rPr lang="en-US" sz="1800" i="1" dirty="0"/>
              <a:t>A</a:t>
            </a:r>
            <a:r>
              <a:rPr lang="en-US" sz="1800" baseline="-25000" dirty="0">
                <a:ea typeface="Cambria Math" pitchFamily="18" charset="0"/>
              </a:rPr>
              <a:t>1</a:t>
            </a:r>
            <a:r>
              <a:rPr lang="en-US" sz="1800" dirty="0"/>
              <a:t> = (</a:t>
            </a:r>
            <a:r>
              <a:rPr lang="en-US" sz="1800" i="1" dirty="0"/>
              <a:t>a</a:t>
            </a:r>
            <a:r>
              <a:rPr lang="en-US" sz="1800" baseline="-25000" dirty="0">
                <a:ea typeface="Cambria Math" pitchFamily="18" charset="0"/>
              </a:rPr>
              <a:t>2</a:t>
            </a:r>
            <a:r>
              <a:rPr lang="en-US" sz="1800" i="1" baseline="-25000" dirty="0"/>
              <a:t>n</a:t>
            </a:r>
            <a:r>
              <a:rPr lang="en-US" sz="1800" baseline="-25000" dirty="0">
                <a:ea typeface="Cambria Math"/>
              </a:rPr>
              <a:t>−1 </a:t>
            </a:r>
            <a:r>
              <a:rPr lang="en-US" sz="1800" dirty="0">
                <a:ea typeface="Cambria Math"/>
              </a:rPr>
              <a:t>… </a:t>
            </a:r>
            <a:r>
              <a:rPr lang="en-US" sz="1800" i="1" dirty="0">
                <a:ea typeface="Cambria Math"/>
              </a:rPr>
              <a:t>a</a:t>
            </a:r>
            <a:r>
              <a:rPr lang="en-US" sz="1800" i="1" baseline="-25000" dirty="0">
                <a:ea typeface="Cambria Math"/>
              </a:rPr>
              <a:t>n</a:t>
            </a:r>
            <a:r>
              <a:rPr lang="en-US" sz="1800" baseline="-25000" dirty="0">
                <a:ea typeface="Cambria Math"/>
              </a:rPr>
              <a:t>+1</a:t>
            </a:r>
            <a:r>
              <a:rPr lang="en-US" sz="1800" i="1" dirty="0">
                <a:ea typeface="Cambria Math"/>
              </a:rPr>
              <a:t>a</a:t>
            </a:r>
            <a:r>
              <a:rPr lang="en-US" sz="1800" i="1" baseline="-25000" dirty="0">
                <a:ea typeface="Cambria Math"/>
              </a:rPr>
              <a:t>n</a:t>
            </a:r>
            <a:r>
              <a:rPr lang="en-US" sz="1800" dirty="0">
                <a:ea typeface="Cambria Math"/>
              </a:rPr>
              <a:t>)</a:t>
            </a:r>
            <a:r>
              <a:rPr lang="en-US" sz="1800" baseline="-25000" dirty="0">
                <a:ea typeface="Cambria Math"/>
              </a:rPr>
              <a:t>2</a:t>
            </a:r>
            <a:r>
              <a:rPr lang="en-US" sz="1800" i="1" dirty="0">
                <a:ea typeface="Cambria Math"/>
              </a:rPr>
              <a:t> </a:t>
            </a:r>
            <a:r>
              <a:rPr lang="en-US" sz="1800" dirty="0"/>
              <a:t>, </a:t>
            </a:r>
            <a:r>
              <a:rPr lang="en-US" sz="1800" i="1" dirty="0"/>
              <a:t>A</a:t>
            </a:r>
            <a:r>
              <a:rPr lang="en-US" sz="1800" baseline="-25000" dirty="0">
                <a:ea typeface="Cambria Math" pitchFamily="18" charset="0"/>
              </a:rPr>
              <a:t>0</a:t>
            </a:r>
            <a:r>
              <a:rPr lang="en-US" sz="1800" dirty="0">
                <a:ea typeface="Cambria Math" pitchFamily="18" charset="0"/>
              </a:rPr>
              <a:t> </a:t>
            </a:r>
            <a:r>
              <a:rPr lang="en-US" sz="1800" dirty="0"/>
              <a:t>= (</a:t>
            </a:r>
            <a:r>
              <a:rPr lang="en-US" sz="1800" i="1" dirty="0"/>
              <a:t>a</a:t>
            </a:r>
            <a:r>
              <a:rPr lang="en-US" sz="1800" i="1" baseline="-25000" dirty="0"/>
              <a:t>n</a:t>
            </a:r>
            <a:r>
              <a:rPr lang="en-US" sz="1800" baseline="-25000" dirty="0">
                <a:ea typeface="Cambria Math"/>
              </a:rPr>
              <a:t>−1 </a:t>
            </a:r>
            <a:r>
              <a:rPr lang="en-US" sz="1800" dirty="0">
                <a:ea typeface="Cambria Math"/>
              </a:rPr>
              <a:t>… </a:t>
            </a:r>
            <a:r>
              <a:rPr lang="en-US" sz="1800" i="1" dirty="0">
                <a:ea typeface="Cambria Math"/>
              </a:rPr>
              <a:t>a</a:t>
            </a:r>
            <a:r>
              <a:rPr lang="en-US" sz="1800" baseline="-25000" dirty="0">
                <a:ea typeface="Cambria Math"/>
              </a:rPr>
              <a:t>1</a:t>
            </a:r>
            <a:r>
              <a:rPr lang="en-US" sz="1800" i="1" dirty="0">
                <a:ea typeface="Cambria Math"/>
              </a:rPr>
              <a:t>a</a:t>
            </a:r>
            <a:r>
              <a:rPr lang="en-US" sz="1800" baseline="-25000" dirty="0">
                <a:ea typeface="Cambria Math"/>
              </a:rPr>
              <a:t>0</a:t>
            </a:r>
            <a:r>
              <a:rPr lang="en-US" sz="1800" dirty="0">
                <a:ea typeface="Cambria Math"/>
              </a:rPr>
              <a:t>)</a:t>
            </a:r>
            <a:r>
              <a:rPr lang="en-US" sz="1800" baseline="-25000" dirty="0">
                <a:ea typeface="Cambria Math"/>
              </a:rPr>
              <a:t>2</a:t>
            </a:r>
            <a:r>
              <a:rPr lang="en-US" sz="1800" i="1" dirty="0">
                <a:ea typeface="Cambria Math"/>
              </a:rPr>
              <a:t> ,</a:t>
            </a:r>
          </a:p>
          <a:p>
            <a:pPr>
              <a:spcBef>
                <a:spcPts val="300"/>
              </a:spcBef>
            </a:pPr>
            <a:r>
              <a:rPr lang="en-US" sz="1800" i="1" dirty="0"/>
              <a:t>B</a:t>
            </a:r>
            <a:r>
              <a:rPr lang="en-US" sz="1800" baseline="-25000" dirty="0">
                <a:ea typeface="Cambria Math" pitchFamily="18" charset="0"/>
              </a:rPr>
              <a:t>1</a:t>
            </a:r>
            <a:r>
              <a:rPr lang="en-US" sz="1800" dirty="0"/>
              <a:t> = (</a:t>
            </a:r>
            <a:r>
              <a:rPr lang="en-US" sz="1800" i="1" dirty="0"/>
              <a:t>b</a:t>
            </a:r>
            <a:r>
              <a:rPr lang="en-US" sz="1800" baseline="-25000" dirty="0">
                <a:ea typeface="Cambria Math" pitchFamily="18" charset="0"/>
              </a:rPr>
              <a:t>2</a:t>
            </a:r>
            <a:r>
              <a:rPr lang="en-US" sz="1800" i="1" baseline="-25000" dirty="0"/>
              <a:t>n</a:t>
            </a:r>
            <a:r>
              <a:rPr lang="en-US" sz="1800" baseline="-25000" dirty="0">
                <a:ea typeface="Cambria Math"/>
              </a:rPr>
              <a:t>−1 </a:t>
            </a:r>
            <a:r>
              <a:rPr lang="en-US" sz="1800" dirty="0">
                <a:ea typeface="Cambria Math"/>
              </a:rPr>
              <a:t>… </a:t>
            </a:r>
            <a:r>
              <a:rPr lang="en-US" sz="1800" i="1" dirty="0">
                <a:ea typeface="Cambria Math"/>
              </a:rPr>
              <a:t>b</a:t>
            </a:r>
            <a:r>
              <a:rPr lang="en-US" sz="1800" i="1" baseline="-25000" dirty="0">
                <a:ea typeface="Cambria Math"/>
              </a:rPr>
              <a:t>n</a:t>
            </a:r>
            <a:r>
              <a:rPr lang="en-US" sz="1800" baseline="-25000" dirty="0">
                <a:ea typeface="Cambria Math"/>
              </a:rPr>
              <a:t>+1</a:t>
            </a:r>
            <a:r>
              <a:rPr lang="en-US" sz="1800" i="1" dirty="0">
                <a:ea typeface="Cambria Math"/>
              </a:rPr>
              <a:t>b</a:t>
            </a:r>
            <a:r>
              <a:rPr lang="en-US" sz="1800" i="1" baseline="-25000" dirty="0">
                <a:ea typeface="Cambria Math"/>
              </a:rPr>
              <a:t>n</a:t>
            </a:r>
            <a:r>
              <a:rPr lang="en-US" sz="1800" dirty="0">
                <a:ea typeface="Cambria Math"/>
              </a:rPr>
              <a:t>)</a:t>
            </a:r>
            <a:r>
              <a:rPr lang="en-US" sz="1800" baseline="-25000" dirty="0">
                <a:ea typeface="Cambria Math"/>
              </a:rPr>
              <a:t>2</a:t>
            </a:r>
            <a:r>
              <a:rPr lang="en-US" sz="1800" i="1" dirty="0">
                <a:ea typeface="Cambria Math"/>
              </a:rPr>
              <a:t> </a:t>
            </a:r>
            <a:r>
              <a:rPr lang="en-US" sz="1800" dirty="0"/>
              <a:t>, </a:t>
            </a:r>
            <a:r>
              <a:rPr lang="en-US" sz="1800" i="1" dirty="0"/>
              <a:t>B</a:t>
            </a:r>
            <a:r>
              <a:rPr lang="en-US" sz="1800" baseline="-25000" dirty="0">
                <a:ea typeface="Cambria Math" pitchFamily="18" charset="0"/>
              </a:rPr>
              <a:t>0</a:t>
            </a:r>
            <a:r>
              <a:rPr lang="en-US" sz="1800" dirty="0">
                <a:ea typeface="Cambria Math" pitchFamily="18" charset="0"/>
              </a:rPr>
              <a:t> </a:t>
            </a:r>
            <a:r>
              <a:rPr lang="en-US" sz="1800" dirty="0"/>
              <a:t>= (</a:t>
            </a:r>
            <a:r>
              <a:rPr lang="en-US" sz="1800" i="1" dirty="0"/>
              <a:t>b</a:t>
            </a:r>
            <a:r>
              <a:rPr lang="en-US" sz="1800" i="1" baseline="-25000" dirty="0"/>
              <a:t>n</a:t>
            </a:r>
            <a:r>
              <a:rPr lang="en-US" sz="1800" baseline="-25000" dirty="0">
                <a:ea typeface="Cambria Math"/>
              </a:rPr>
              <a:t>−1 </a:t>
            </a:r>
            <a:r>
              <a:rPr lang="en-US" sz="1800" dirty="0">
                <a:ea typeface="Cambria Math"/>
              </a:rPr>
              <a:t>… </a:t>
            </a:r>
            <a:r>
              <a:rPr lang="en-US" sz="1800" i="1" dirty="0">
                <a:ea typeface="Cambria Math"/>
              </a:rPr>
              <a:t>b</a:t>
            </a:r>
            <a:r>
              <a:rPr lang="en-US" sz="1800" baseline="-25000" dirty="0">
                <a:ea typeface="Cambria Math"/>
              </a:rPr>
              <a:t>1</a:t>
            </a:r>
            <a:r>
              <a:rPr lang="en-US" sz="1800" i="1" dirty="0">
                <a:ea typeface="Cambria Math"/>
              </a:rPr>
              <a:t>b</a:t>
            </a:r>
            <a:r>
              <a:rPr lang="en-US" sz="1800" baseline="-25000" dirty="0">
                <a:ea typeface="Cambria Math"/>
              </a:rPr>
              <a:t>0</a:t>
            </a:r>
            <a:r>
              <a:rPr lang="en-US" sz="1800" dirty="0">
                <a:ea typeface="Cambria Math"/>
              </a:rPr>
              <a:t>)</a:t>
            </a:r>
            <a:r>
              <a:rPr lang="en-US" sz="1800" baseline="-25000" dirty="0">
                <a:ea typeface="Cambria Math"/>
              </a:rPr>
              <a:t>2</a:t>
            </a:r>
            <a:r>
              <a:rPr lang="en-US" sz="1800" dirty="0">
                <a:ea typeface="Cambria Math"/>
              </a:rPr>
              <a:t>.</a:t>
            </a:r>
            <a:endParaRPr lang="en-US" sz="1800" dirty="0">
              <a:ea typeface="Cambria Math" pitchFamily="18" charset="0"/>
            </a:endParaRPr>
          </a:p>
          <a:p>
            <a:pPr>
              <a:spcBef>
                <a:spcPts val="300"/>
              </a:spcBef>
            </a:pPr>
            <a:r>
              <a:rPr lang="en-US" sz="1800" dirty="0"/>
              <a:t>The algorithm is based on the fact that </a:t>
            </a:r>
            <a:r>
              <a:rPr lang="en-US" sz="1800" i="1" dirty="0"/>
              <a:t>ab</a:t>
            </a:r>
            <a:r>
              <a:rPr lang="en-US" sz="1800" dirty="0"/>
              <a:t> can be rewritten as:</a:t>
            </a:r>
          </a:p>
          <a:p>
            <a:pPr>
              <a:spcBef>
                <a:spcPts val="300"/>
              </a:spcBef>
            </a:pPr>
            <a:r>
              <a:rPr lang="en-US" sz="1800" i="1" dirty="0"/>
              <a:t>ab </a:t>
            </a:r>
            <a:r>
              <a:rPr lang="en-US" sz="1800" dirty="0"/>
              <a:t>= (</a:t>
            </a:r>
            <a:r>
              <a:rPr lang="en-US" sz="1800" dirty="0">
                <a:ea typeface="Cambria Math" pitchFamily="18" charset="0"/>
              </a:rPr>
              <a:t>2</a:t>
            </a:r>
            <a:r>
              <a:rPr lang="en-US" sz="1800" baseline="30000" dirty="0">
                <a:ea typeface="Cambria Math" pitchFamily="18" charset="0"/>
              </a:rPr>
              <a:t>2</a:t>
            </a:r>
            <a:r>
              <a:rPr lang="en-US" sz="1800" i="1" baseline="30000" dirty="0"/>
              <a:t>n</a:t>
            </a:r>
            <a:r>
              <a:rPr lang="en-US" sz="1800" dirty="0"/>
              <a:t> + </a:t>
            </a:r>
            <a:r>
              <a:rPr lang="en-US" sz="1800" dirty="0">
                <a:ea typeface="Cambria Math" pitchFamily="18" charset="0"/>
              </a:rPr>
              <a:t>2</a:t>
            </a:r>
            <a:r>
              <a:rPr lang="en-US" sz="1800" i="1" baseline="30000" dirty="0"/>
              <a:t>n</a:t>
            </a:r>
            <a:r>
              <a:rPr lang="en-US" sz="1800" dirty="0"/>
              <a:t>)</a:t>
            </a:r>
            <a:r>
              <a:rPr lang="en-US" sz="1800" i="1" dirty="0"/>
              <a:t>A</a:t>
            </a:r>
            <a:r>
              <a:rPr lang="en-US" sz="1800" baseline="-25000" dirty="0">
                <a:ea typeface="Cambria Math" pitchFamily="18" charset="0"/>
              </a:rPr>
              <a:t>1</a:t>
            </a:r>
            <a:r>
              <a:rPr lang="en-US" sz="1800" i="1" dirty="0"/>
              <a:t>B</a:t>
            </a:r>
            <a:r>
              <a:rPr lang="en-US" sz="1800" baseline="-25000" dirty="0">
                <a:ea typeface="Cambria Math" pitchFamily="18" charset="0"/>
              </a:rPr>
              <a:t>1</a:t>
            </a:r>
            <a:r>
              <a:rPr lang="en-US" sz="1800" dirty="0"/>
              <a:t> +</a:t>
            </a:r>
            <a:r>
              <a:rPr lang="en-US" sz="1800" dirty="0">
                <a:ea typeface="Cambria Math" pitchFamily="18" charset="0"/>
              </a:rPr>
              <a:t>2</a:t>
            </a:r>
            <a:r>
              <a:rPr lang="en-US" sz="1800" i="1" baseline="30000" dirty="0"/>
              <a:t>n </a:t>
            </a:r>
            <a:r>
              <a:rPr lang="en-US" sz="1800" dirty="0"/>
              <a:t>(</a:t>
            </a:r>
            <a:r>
              <a:rPr lang="en-US" sz="1800" i="1" dirty="0"/>
              <a:t>A</a:t>
            </a:r>
            <a:r>
              <a:rPr lang="en-US" sz="1800" baseline="-25000" dirty="0">
                <a:ea typeface="Cambria Math" pitchFamily="18" charset="0"/>
              </a:rPr>
              <a:t>1</a:t>
            </a:r>
            <a:r>
              <a:rPr lang="en-US" sz="1800" dirty="0">
                <a:ea typeface="Cambria Math"/>
              </a:rPr>
              <a:t>−</a:t>
            </a:r>
            <a:r>
              <a:rPr lang="en-US" sz="1800" i="1" dirty="0"/>
              <a:t>A</a:t>
            </a:r>
            <a:r>
              <a:rPr lang="en-US" sz="1800" baseline="-25000" dirty="0">
                <a:ea typeface="Cambria Math" pitchFamily="18" charset="0"/>
              </a:rPr>
              <a:t>0</a:t>
            </a:r>
            <a:r>
              <a:rPr lang="en-US" sz="1800" dirty="0"/>
              <a:t>)(</a:t>
            </a:r>
            <a:r>
              <a:rPr lang="en-US" sz="1800" i="1" dirty="0"/>
              <a:t>B</a:t>
            </a:r>
            <a:r>
              <a:rPr lang="en-US" sz="1800" baseline="-25000" dirty="0">
                <a:ea typeface="Cambria Math" pitchFamily="18" charset="0"/>
              </a:rPr>
              <a:t>0</a:t>
            </a:r>
            <a:r>
              <a:rPr lang="en-US" sz="1800" dirty="0">
                <a:ea typeface="Cambria Math"/>
              </a:rPr>
              <a:t> − </a:t>
            </a:r>
            <a:r>
              <a:rPr lang="en-US" sz="1800" i="1" dirty="0"/>
              <a:t>B</a:t>
            </a:r>
            <a:r>
              <a:rPr lang="en-US" sz="1800" baseline="-25000" dirty="0">
                <a:ea typeface="Cambria Math" pitchFamily="18" charset="0"/>
              </a:rPr>
              <a:t>1</a:t>
            </a:r>
            <a:r>
              <a:rPr lang="en-US" sz="1800" dirty="0"/>
              <a:t>) +(</a:t>
            </a:r>
            <a:r>
              <a:rPr lang="en-US" sz="1800" dirty="0">
                <a:ea typeface="Cambria Math" pitchFamily="18" charset="0"/>
              </a:rPr>
              <a:t>2</a:t>
            </a:r>
            <a:r>
              <a:rPr lang="en-US" sz="1800" i="1" baseline="30000" dirty="0"/>
              <a:t>n</a:t>
            </a:r>
            <a:r>
              <a:rPr lang="en-US" sz="1800" dirty="0"/>
              <a:t> + </a:t>
            </a:r>
            <a:r>
              <a:rPr lang="en-US" sz="1800" dirty="0">
                <a:ea typeface="Cambria Math" pitchFamily="18" charset="0"/>
              </a:rPr>
              <a:t>1</a:t>
            </a:r>
            <a:r>
              <a:rPr lang="en-US" sz="1800" dirty="0"/>
              <a:t>)</a:t>
            </a:r>
            <a:r>
              <a:rPr lang="en-US" sz="1800" i="1" dirty="0"/>
              <a:t>A</a:t>
            </a:r>
            <a:r>
              <a:rPr lang="en-US" sz="1800" baseline="-25000" dirty="0">
                <a:ea typeface="Cambria Math" pitchFamily="18" charset="0"/>
              </a:rPr>
              <a:t>0</a:t>
            </a:r>
            <a:r>
              <a:rPr lang="en-US" sz="1800" i="1" dirty="0"/>
              <a:t>B</a:t>
            </a:r>
            <a:r>
              <a:rPr lang="en-US" sz="1800" baseline="-25000" dirty="0">
                <a:ea typeface="Cambria Math" pitchFamily="18" charset="0"/>
              </a:rPr>
              <a:t>0</a:t>
            </a:r>
            <a:r>
              <a:rPr lang="en-US" sz="1800" dirty="0"/>
              <a:t>.</a:t>
            </a:r>
          </a:p>
          <a:p>
            <a:pPr>
              <a:spcBef>
                <a:spcPts val="300"/>
              </a:spcBef>
            </a:pPr>
            <a:r>
              <a:rPr lang="en-US" sz="1800" dirty="0"/>
              <a:t>This identity shows that the multiplication of two </a:t>
            </a:r>
            <a:r>
              <a:rPr lang="en-US" sz="1800" dirty="0">
                <a:ea typeface="Cambria Math" pitchFamily="18" charset="0"/>
              </a:rPr>
              <a:t>2</a:t>
            </a:r>
            <a:r>
              <a:rPr lang="en-US" sz="1800" i="1" dirty="0"/>
              <a:t>n</a:t>
            </a:r>
            <a:r>
              <a:rPr lang="en-US" sz="1800" dirty="0"/>
              <a:t>-bit integers can be carried out using three multiplications of </a:t>
            </a:r>
            <a:r>
              <a:rPr lang="en-US" sz="1800" i="1" dirty="0"/>
              <a:t>n</a:t>
            </a:r>
            <a:r>
              <a:rPr lang="en-US" sz="1800" dirty="0"/>
              <a:t>-bit integers, together with additions, subtractions, and shifts. </a:t>
            </a:r>
          </a:p>
          <a:p>
            <a:pPr>
              <a:spcBef>
                <a:spcPts val="300"/>
              </a:spcBef>
            </a:pPr>
            <a:r>
              <a:rPr lang="en-US" sz="1800" dirty="0"/>
              <a:t>Hence, if </a:t>
            </a:r>
            <a:r>
              <a:rPr lang="en-US" sz="1800" i="1" dirty="0"/>
              <a:t>f</a:t>
            </a:r>
            <a:r>
              <a:rPr lang="en-US" sz="1800" dirty="0"/>
              <a:t>(</a:t>
            </a:r>
            <a:r>
              <a:rPr lang="en-US" sz="1800" i="1" dirty="0"/>
              <a:t>n</a:t>
            </a:r>
            <a:r>
              <a:rPr lang="en-US" sz="1800" dirty="0"/>
              <a:t>) is the total number of operations needed to multiply two </a:t>
            </a:r>
            <a:r>
              <a:rPr lang="en-US" sz="1800" i="1" dirty="0"/>
              <a:t>n</a:t>
            </a:r>
            <a:r>
              <a:rPr lang="en-US" sz="1800" dirty="0"/>
              <a:t>-bit integers, then</a:t>
            </a:r>
          </a:p>
        </p:txBody>
      </p:sp>
      <p:graphicFrame>
        <p:nvGraphicFramePr>
          <p:cNvPr id="9" name="Object 3"/>
          <p:cNvGraphicFramePr>
            <a:graphicFrameLocks noChangeAspect="1"/>
          </p:cNvGraphicFramePr>
          <p:nvPr>
            <p:extLst>
              <p:ext uri="{D42A27DB-BD31-4B8C-83A1-F6EECF244321}">
                <p14:modId xmlns:p14="http://schemas.microsoft.com/office/powerpoint/2010/main" val="4206160712"/>
              </p:ext>
            </p:extLst>
          </p:nvPr>
        </p:nvGraphicFramePr>
        <p:xfrm>
          <a:off x="990600" y="5711300"/>
          <a:ext cx="1981200" cy="384700"/>
        </p:xfrm>
        <a:graphic>
          <a:graphicData uri="http://schemas.openxmlformats.org/presentationml/2006/ole">
            <mc:AlternateContent xmlns:mc="http://schemas.openxmlformats.org/markup-compatibility/2006">
              <mc:Choice xmlns:v="urn:schemas-microsoft-com:vml" Requires="v">
                <p:oleObj spid="_x0000_s43071" name="Equation" r:id="rId3" imgW="1307880" imgH="253800" progId="Equation.DSMT4">
                  <p:embed/>
                </p:oleObj>
              </mc:Choice>
              <mc:Fallback>
                <p:oleObj name="Equation" r:id="rId3" imgW="1307880" imgH="253800" progId="Equation.DSMT4">
                  <p:embed/>
                  <p:pic>
                    <p:nvPicPr>
                      <p:cNvPr id="0" name=""/>
                      <p:cNvPicPr/>
                      <p:nvPr/>
                    </p:nvPicPr>
                    <p:blipFill>
                      <a:blip r:embed="rId4"/>
                      <a:stretch>
                        <a:fillRect/>
                      </a:stretch>
                    </p:blipFill>
                    <p:spPr>
                      <a:xfrm>
                        <a:off x="990600" y="5711300"/>
                        <a:ext cx="1981200" cy="384700"/>
                      </a:xfrm>
                      <a:prstGeom prst="rect">
                        <a:avLst/>
                      </a:prstGeom>
                    </p:spPr>
                  </p:pic>
                </p:oleObj>
              </mc:Fallback>
            </mc:AlternateContent>
          </a:graphicData>
        </a:graphic>
      </p:graphicFrame>
      <p:sp>
        <p:nvSpPr>
          <p:cNvPr id="6" name="Content Placeholder 4"/>
          <p:cNvSpPr>
            <a:spLocks noGrp="1"/>
          </p:cNvSpPr>
          <p:nvPr>
            <p:ph idx="13"/>
          </p:nvPr>
        </p:nvSpPr>
        <p:spPr>
          <a:xfrm>
            <a:off x="457200" y="6019800"/>
            <a:ext cx="8229600" cy="609600"/>
          </a:xfrm>
        </p:spPr>
        <p:txBody>
          <a:bodyPr/>
          <a:lstStyle/>
          <a:p>
            <a:r>
              <a:rPr lang="en-US" sz="1800" dirty="0">
                <a:ea typeface="Cambria Math" pitchFamily="18" charset="0"/>
              </a:rPr>
              <a:t>where </a:t>
            </a:r>
            <a:r>
              <a:rPr lang="en-US" sz="1800" i="1" dirty="0">
                <a:ea typeface="Cambria Math" pitchFamily="18" charset="0"/>
              </a:rPr>
              <a:t>Cn  </a:t>
            </a:r>
            <a:r>
              <a:rPr lang="en-US" sz="1800" dirty="0">
                <a:ea typeface="Cambria Math" pitchFamily="18" charset="0"/>
              </a:rPr>
              <a:t>represents the total number of bit operations; the additions, subtractions and shifts that are a constant multiple of </a:t>
            </a:r>
            <a:r>
              <a:rPr lang="en-US" sz="1800" i="1" dirty="0">
                <a:ea typeface="Cambria Math" pitchFamily="18" charset="0"/>
              </a:rPr>
              <a:t>n</a:t>
            </a:r>
            <a:r>
              <a:rPr lang="en-US" sz="1800" dirty="0">
                <a:ea typeface="Cambria Math" pitchFamily="18" charset="0"/>
              </a:rPr>
              <a:t>-bit operations.</a:t>
            </a:r>
          </a:p>
        </p:txBody>
      </p:sp>
    </p:spTree>
    <p:extLst>
      <p:ext uri="{BB962C8B-B14F-4D97-AF65-F5344CB8AC3E}">
        <p14:creationId xmlns:p14="http://schemas.microsoft.com/office/powerpoint/2010/main" val="1122030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1</a:t>
            </a:r>
          </a:p>
        </p:txBody>
      </p:sp>
      <p:sp>
        <p:nvSpPr>
          <p:cNvPr id="3" name="Content Placeholder 2"/>
          <p:cNvSpPr>
            <a:spLocks noGrp="1"/>
          </p:cNvSpPr>
          <p:nvPr>
            <p:ph idx="1"/>
          </p:nvPr>
        </p:nvSpPr>
        <p:spPr>
          <a:xfrm>
            <a:off x="457200" y="1295400"/>
            <a:ext cx="8321040" cy="5257800"/>
          </a:xfrm>
        </p:spPr>
        <p:txBody>
          <a:bodyPr/>
          <a:lstStyle/>
          <a:p>
            <a:r>
              <a:rPr lang="en-US" dirty="0"/>
              <a:t>Applications of Recurrence Relations</a:t>
            </a:r>
          </a:p>
          <a:p>
            <a:pPr lvl="1"/>
            <a:r>
              <a:rPr lang="en-US" dirty="0"/>
              <a:t>Fibonacci Numbers</a:t>
            </a:r>
          </a:p>
          <a:p>
            <a:pPr lvl="1"/>
            <a:r>
              <a:rPr lang="en-US" dirty="0"/>
              <a:t>The Tower of Hanoi </a:t>
            </a:r>
          </a:p>
          <a:p>
            <a:pPr lvl="1"/>
            <a:r>
              <a:rPr lang="en-US" dirty="0"/>
              <a:t>Counting Problems</a:t>
            </a:r>
          </a:p>
          <a:p>
            <a:r>
              <a:rPr lang="en-US" dirty="0"/>
              <a:t>Algorithms and Recurrence Relations (</a:t>
            </a:r>
            <a:r>
              <a:rPr lang="en-US" i="1" dirty="0"/>
              <a:t>not currently included in overheads</a:t>
            </a:r>
            <a:r>
              <a:rPr lang="en-US" dirty="0"/>
              <a:t>)</a:t>
            </a:r>
          </a:p>
        </p:txBody>
      </p:sp>
    </p:spTree>
    <p:extLst>
      <p:ext uri="{BB962C8B-B14F-4D97-AF65-F5344CB8AC3E}">
        <p14:creationId xmlns:p14="http://schemas.microsoft.com/office/powerpoint/2010/main" val="32311188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Estimating the Size of Divide-and-Conquer Functions</a:t>
            </a:r>
            <a:r>
              <a:rPr lang="en-US" sz="1500" dirty="0"/>
              <a:t> 1</a:t>
            </a:r>
          </a:p>
        </p:txBody>
      </p:sp>
      <p:sp>
        <p:nvSpPr>
          <p:cNvPr id="8" name="Content Placeholder 2"/>
          <p:cNvSpPr>
            <a:spLocks noGrp="1"/>
          </p:cNvSpPr>
          <p:nvPr>
            <p:ph idx="1"/>
          </p:nvPr>
        </p:nvSpPr>
        <p:spPr>
          <a:xfrm>
            <a:off x="457200" y="1295400"/>
            <a:ext cx="8229600" cy="838200"/>
          </a:xfrm>
        </p:spPr>
        <p:txBody>
          <a:bodyPr/>
          <a:lstStyle/>
          <a:p>
            <a:r>
              <a:rPr lang="en-US" sz="2800" b="1" dirty="0"/>
              <a:t>Theorem </a:t>
            </a:r>
            <a:r>
              <a:rPr lang="en-US" sz="2800" b="1" dirty="0">
                <a:ea typeface="Cambria Math" pitchFamily="18" charset="0"/>
              </a:rPr>
              <a:t>1</a:t>
            </a:r>
            <a:r>
              <a:rPr lang="en-US" sz="2800" dirty="0"/>
              <a:t>: Let </a:t>
            </a:r>
            <a:r>
              <a:rPr lang="en-US" sz="2800" i="1" dirty="0"/>
              <a:t>f</a:t>
            </a:r>
            <a:r>
              <a:rPr lang="en-US" sz="2800" dirty="0"/>
              <a:t> be an increasing function that satisfies the recurrence relation</a:t>
            </a:r>
          </a:p>
        </p:txBody>
      </p:sp>
      <p:graphicFrame>
        <p:nvGraphicFramePr>
          <p:cNvPr id="13" name="Object 3"/>
          <p:cNvGraphicFramePr>
            <a:graphicFrameLocks noChangeAspect="1"/>
          </p:cNvGraphicFramePr>
          <p:nvPr>
            <p:extLst>
              <p:ext uri="{D42A27DB-BD31-4B8C-83A1-F6EECF244321}">
                <p14:modId xmlns:p14="http://schemas.microsoft.com/office/powerpoint/2010/main" val="1957966293"/>
              </p:ext>
            </p:extLst>
          </p:nvPr>
        </p:nvGraphicFramePr>
        <p:xfrm>
          <a:off x="2946400" y="2209800"/>
          <a:ext cx="3251200" cy="580570"/>
        </p:xfrm>
        <a:graphic>
          <a:graphicData uri="http://schemas.openxmlformats.org/presentationml/2006/ole">
            <mc:AlternateContent xmlns:mc="http://schemas.openxmlformats.org/markup-compatibility/2006">
              <mc:Choice xmlns:v="urn:schemas-microsoft-com:vml" Requires="v">
                <p:oleObj spid="_x0000_s44274" name="Equation" r:id="rId3" imgW="1422360" imgH="253800" progId="Equation.DSMT4">
                  <p:embed/>
                </p:oleObj>
              </mc:Choice>
              <mc:Fallback>
                <p:oleObj name="Equation" r:id="rId3" imgW="1422360" imgH="253800" progId="Equation.DSMT4">
                  <p:embed/>
                  <p:pic>
                    <p:nvPicPr>
                      <p:cNvPr id="0" name=""/>
                      <p:cNvPicPr/>
                      <p:nvPr/>
                    </p:nvPicPr>
                    <p:blipFill>
                      <a:blip r:embed="rId4"/>
                      <a:stretch>
                        <a:fillRect/>
                      </a:stretch>
                    </p:blipFill>
                    <p:spPr>
                      <a:xfrm>
                        <a:off x="2946400" y="2209800"/>
                        <a:ext cx="3251200" cy="580570"/>
                      </a:xfrm>
                      <a:prstGeom prst="rect">
                        <a:avLst/>
                      </a:prstGeom>
                    </p:spPr>
                  </p:pic>
                </p:oleObj>
              </mc:Fallback>
            </mc:AlternateContent>
          </a:graphicData>
        </a:graphic>
      </p:graphicFrame>
      <p:sp>
        <p:nvSpPr>
          <p:cNvPr id="9" name="Content Placeholder 4"/>
          <p:cNvSpPr>
            <a:spLocks noGrp="1"/>
          </p:cNvSpPr>
          <p:nvPr>
            <p:ph idx="13"/>
          </p:nvPr>
        </p:nvSpPr>
        <p:spPr>
          <a:xfrm>
            <a:off x="457200" y="2743200"/>
            <a:ext cx="8229600" cy="935038"/>
          </a:xfrm>
        </p:spPr>
        <p:txBody>
          <a:bodyPr/>
          <a:lstStyle/>
          <a:p>
            <a:r>
              <a:rPr lang="en-US" sz="2800" dirty="0"/>
              <a:t>whenever </a:t>
            </a:r>
            <a:r>
              <a:rPr lang="en-US" sz="2800" i="1" dirty="0"/>
              <a:t>n</a:t>
            </a:r>
            <a:r>
              <a:rPr lang="en-US" sz="2800" dirty="0"/>
              <a:t> is divisible by </a:t>
            </a:r>
            <a:r>
              <a:rPr lang="en-US" sz="2800" i="1" dirty="0"/>
              <a:t>b</a:t>
            </a:r>
            <a:r>
              <a:rPr lang="en-US" sz="2800" dirty="0"/>
              <a:t>, where </a:t>
            </a:r>
            <a:r>
              <a:rPr lang="en-US" sz="2800" i="1" dirty="0"/>
              <a:t>a</a:t>
            </a:r>
            <a:r>
              <a:rPr lang="en-US" sz="2800" dirty="0">
                <a:ea typeface="Cambria Math"/>
              </a:rPr>
              <a:t>≥</a:t>
            </a:r>
            <a:r>
              <a:rPr lang="en-US" sz="2800" dirty="0"/>
              <a:t> </a:t>
            </a:r>
            <a:r>
              <a:rPr lang="en-US" sz="2800" dirty="0">
                <a:ea typeface="Cambria Math" pitchFamily="18" charset="0"/>
              </a:rPr>
              <a:t>1</a:t>
            </a:r>
            <a:r>
              <a:rPr lang="en-US" sz="2800" dirty="0"/>
              <a:t>, </a:t>
            </a:r>
            <a:r>
              <a:rPr lang="en-US" sz="2800" i="1" dirty="0"/>
              <a:t>b </a:t>
            </a:r>
            <a:r>
              <a:rPr lang="en-US" sz="2800" dirty="0"/>
              <a:t>is an integer greater than </a:t>
            </a:r>
            <a:r>
              <a:rPr lang="en-US" sz="2800" dirty="0">
                <a:ea typeface="Cambria Math" pitchFamily="18" charset="0"/>
              </a:rPr>
              <a:t>1</a:t>
            </a:r>
            <a:r>
              <a:rPr lang="en-US" sz="2800" dirty="0"/>
              <a:t>, and </a:t>
            </a:r>
            <a:r>
              <a:rPr lang="en-US" sz="2800" i="1" dirty="0"/>
              <a:t>c</a:t>
            </a:r>
            <a:r>
              <a:rPr lang="en-US" sz="2800" dirty="0"/>
              <a:t> is a positive real number. Then</a:t>
            </a:r>
          </a:p>
        </p:txBody>
      </p:sp>
      <p:graphicFrame>
        <p:nvGraphicFramePr>
          <p:cNvPr id="17" name="Object 5"/>
          <p:cNvGraphicFramePr>
            <a:graphicFrameLocks noChangeAspect="1"/>
          </p:cNvGraphicFramePr>
          <p:nvPr>
            <p:extLst>
              <p:ext uri="{D42A27DB-BD31-4B8C-83A1-F6EECF244321}">
                <p14:modId xmlns:p14="http://schemas.microsoft.com/office/powerpoint/2010/main" val="3235075833"/>
              </p:ext>
            </p:extLst>
          </p:nvPr>
        </p:nvGraphicFramePr>
        <p:xfrm>
          <a:off x="2510631" y="3678238"/>
          <a:ext cx="4122738" cy="1274762"/>
        </p:xfrm>
        <a:graphic>
          <a:graphicData uri="http://schemas.openxmlformats.org/presentationml/2006/ole">
            <mc:AlternateContent xmlns:mc="http://schemas.openxmlformats.org/markup-compatibility/2006">
              <mc:Choice xmlns:v="urn:schemas-microsoft-com:vml" Requires="v">
                <p:oleObj spid="_x0000_s44275" name="Equation" r:id="rId5" imgW="1803240" imgH="558720" progId="Equation.DSMT4">
                  <p:embed/>
                </p:oleObj>
              </mc:Choice>
              <mc:Fallback>
                <p:oleObj name="Equation" r:id="rId5" imgW="1803240" imgH="558720" progId="Equation.DSMT4">
                  <p:embed/>
                  <p:pic>
                    <p:nvPicPr>
                      <p:cNvPr id="13" name="Object 12"/>
                      <p:cNvPicPr/>
                      <p:nvPr/>
                    </p:nvPicPr>
                    <p:blipFill>
                      <a:blip r:embed="rId6"/>
                      <a:stretch>
                        <a:fillRect/>
                      </a:stretch>
                    </p:blipFill>
                    <p:spPr>
                      <a:xfrm>
                        <a:off x="2510631" y="3678238"/>
                        <a:ext cx="4122738" cy="1274762"/>
                      </a:xfrm>
                      <a:prstGeom prst="rect">
                        <a:avLst/>
                      </a:prstGeom>
                    </p:spPr>
                  </p:pic>
                </p:oleObj>
              </mc:Fallback>
            </mc:AlternateContent>
          </a:graphicData>
        </a:graphic>
      </p:graphicFrame>
      <p:sp>
        <p:nvSpPr>
          <p:cNvPr id="12" name="Content Placeholder 6"/>
          <p:cNvSpPr>
            <a:spLocks noGrp="1"/>
          </p:cNvSpPr>
          <p:nvPr>
            <p:ph idx="14"/>
          </p:nvPr>
        </p:nvSpPr>
        <p:spPr>
          <a:xfrm>
            <a:off x="457200" y="4953000"/>
            <a:ext cx="8229600" cy="935038"/>
          </a:xfrm>
        </p:spPr>
        <p:txBody>
          <a:bodyPr/>
          <a:lstStyle/>
          <a:p>
            <a:r>
              <a:rPr lang="en-US" sz="2800" dirty="0"/>
              <a:t>Furthermore, when </a:t>
            </a:r>
            <a:r>
              <a:rPr lang="en-US" sz="2800" i="1" dirty="0"/>
              <a:t>n</a:t>
            </a:r>
            <a:r>
              <a:rPr lang="en-US" sz="2800" dirty="0"/>
              <a:t> = </a:t>
            </a:r>
            <a:r>
              <a:rPr lang="en-US" sz="2800" i="1" dirty="0" err="1"/>
              <a:t>b</a:t>
            </a:r>
            <a:r>
              <a:rPr lang="en-US" sz="2800" i="1" baseline="30000" dirty="0" err="1"/>
              <a:t>k</a:t>
            </a:r>
            <a:r>
              <a:rPr lang="en-US" sz="2800" dirty="0"/>
              <a:t> and </a:t>
            </a:r>
            <a:r>
              <a:rPr lang="en-US" sz="2800" i="1" dirty="0"/>
              <a:t>a</a:t>
            </a:r>
            <a:r>
              <a:rPr lang="en-US" sz="2800" dirty="0"/>
              <a:t> </a:t>
            </a:r>
            <a:r>
              <a:rPr lang="en-US" sz="2800" dirty="0">
                <a:ea typeface="Cambria Math"/>
              </a:rPr>
              <a:t>≠</a:t>
            </a:r>
            <a:r>
              <a:rPr lang="en-US" sz="2800" dirty="0">
                <a:ea typeface="Cambria Math" pitchFamily="18" charset="0"/>
              </a:rPr>
              <a:t>1</a:t>
            </a:r>
            <a:r>
              <a:rPr lang="en-US" sz="2800" dirty="0"/>
              <a:t>, where </a:t>
            </a:r>
            <a:r>
              <a:rPr lang="en-US" sz="2800" i="1" dirty="0"/>
              <a:t>k</a:t>
            </a:r>
            <a:r>
              <a:rPr lang="en-US" sz="2800" dirty="0"/>
              <a:t> is a positive integer,</a:t>
            </a:r>
          </a:p>
        </p:txBody>
      </p:sp>
      <p:graphicFrame>
        <p:nvGraphicFramePr>
          <p:cNvPr id="14" name="Object 7"/>
          <p:cNvGraphicFramePr>
            <a:graphicFrameLocks noChangeAspect="1"/>
          </p:cNvGraphicFramePr>
          <p:nvPr>
            <p:extLst>
              <p:ext uri="{D42A27DB-BD31-4B8C-83A1-F6EECF244321}">
                <p14:modId xmlns:p14="http://schemas.microsoft.com/office/powerpoint/2010/main" val="3272448264"/>
              </p:ext>
            </p:extLst>
          </p:nvPr>
        </p:nvGraphicFramePr>
        <p:xfrm>
          <a:off x="3429000" y="5504284"/>
          <a:ext cx="2438400" cy="497632"/>
        </p:xfrm>
        <a:graphic>
          <a:graphicData uri="http://schemas.openxmlformats.org/presentationml/2006/ole">
            <mc:AlternateContent xmlns:mc="http://schemas.openxmlformats.org/markup-compatibility/2006">
              <mc:Choice xmlns:v="urn:schemas-microsoft-com:vml" Requires="v">
                <p:oleObj spid="_x0000_s44276" name="Equation" r:id="rId7" imgW="1244520" imgH="253800" progId="Equation.DSMT4">
                  <p:embed/>
                </p:oleObj>
              </mc:Choice>
              <mc:Fallback>
                <p:oleObj name="Equation" r:id="rId7" imgW="1244520" imgH="253800" progId="Equation.DSMT4">
                  <p:embed/>
                  <p:pic>
                    <p:nvPicPr>
                      <p:cNvPr id="0" name=""/>
                      <p:cNvPicPr/>
                      <p:nvPr/>
                    </p:nvPicPr>
                    <p:blipFill>
                      <a:blip r:embed="rId8"/>
                      <a:stretch>
                        <a:fillRect/>
                      </a:stretch>
                    </p:blipFill>
                    <p:spPr>
                      <a:xfrm>
                        <a:off x="3429000" y="5504284"/>
                        <a:ext cx="2438400" cy="497632"/>
                      </a:xfrm>
                      <a:prstGeom prst="rect">
                        <a:avLst/>
                      </a:prstGeom>
                    </p:spPr>
                  </p:pic>
                </p:oleObj>
              </mc:Fallback>
            </mc:AlternateContent>
          </a:graphicData>
        </a:graphic>
      </p:graphicFrame>
      <p:graphicFrame>
        <p:nvGraphicFramePr>
          <p:cNvPr id="15" name="Object 8"/>
          <p:cNvGraphicFramePr>
            <a:graphicFrameLocks noChangeAspect="1"/>
          </p:cNvGraphicFramePr>
          <p:nvPr>
            <p:extLst>
              <p:ext uri="{D42A27DB-BD31-4B8C-83A1-F6EECF244321}">
                <p14:modId xmlns:p14="http://schemas.microsoft.com/office/powerpoint/2010/main" val="3165849490"/>
              </p:ext>
            </p:extLst>
          </p:nvPr>
        </p:nvGraphicFramePr>
        <p:xfrm>
          <a:off x="1763713" y="6029325"/>
          <a:ext cx="5922962" cy="496888"/>
        </p:xfrm>
        <a:graphic>
          <a:graphicData uri="http://schemas.openxmlformats.org/presentationml/2006/ole">
            <mc:AlternateContent xmlns:mc="http://schemas.openxmlformats.org/markup-compatibility/2006">
              <mc:Choice xmlns:v="urn:schemas-microsoft-com:vml" Requires="v">
                <p:oleObj spid="_x0000_s44277" name="Equation" r:id="rId9" imgW="3022560" imgH="253800" progId="Equation.DSMT4">
                  <p:embed/>
                </p:oleObj>
              </mc:Choice>
              <mc:Fallback>
                <p:oleObj name="Equation" r:id="rId9" imgW="3022560" imgH="253800" progId="Equation.DSMT4">
                  <p:embed/>
                  <p:pic>
                    <p:nvPicPr>
                      <p:cNvPr id="14" name="Object 13"/>
                      <p:cNvPicPr/>
                      <p:nvPr/>
                    </p:nvPicPr>
                    <p:blipFill>
                      <a:blip r:embed="rId10"/>
                      <a:stretch>
                        <a:fillRect/>
                      </a:stretch>
                    </p:blipFill>
                    <p:spPr>
                      <a:xfrm>
                        <a:off x="1763713" y="6029325"/>
                        <a:ext cx="5922962" cy="496888"/>
                      </a:xfrm>
                      <a:prstGeom prst="rect">
                        <a:avLst/>
                      </a:prstGeom>
                    </p:spPr>
                  </p:pic>
                </p:oleObj>
              </mc:Fallback>
            </mc:AlternateContent>
          </a:graphicData>
        </a:graphic>
      </p:graphicFrame>
    </p:spTree>
    <p:extLst>
      <p:ext uri="{BB962C8B-B14F-4D97-AF65-F5344CB8AC3E}">
        <p14:creationId xmlns:p14="http://schemas.microsoft.com/office/powerpoint/2010/main" val="2042270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Binary Search</a:t>
            </a:r>
          </a:p>
        </p:txBody>
      </p:sp>
      <p:sp>
        <p:nvSpPr>
          <p:cNvPr id="3" name="Content Placeholder 2"/>
          <p:cNvSpPr>
            <a:spLocks noGrp="1"/>
          </p:cNvSpPr>
          <p:nvPr>
            <p:ph idx="1"/>
          </p:nvPr>
        </p:nvSpPr>
        <p:spPr>
          <a:xfrm>
            <a:off x="457200" y="1295400"/>
            <a:ext cx="8458200" cy="4495800"/>
          </a:xfrm>
        </p:spPr>
        <p:txBody>
          <a:bodyPr/>
          <a:lstStyle/>
          <a:p>
            <a:r>
              <a:rPr lang="en-US" b="1" dirty="0"/>
              <a:t>Binary Search Example</a:t>
            </a:r>
            <a:r>
              <a:rPr lang="en-US" dirty="0"/>
              <a:t>: Give a big-</a:t>
            </a:r>
            <a:r>
              <a:rPr lang="en-US" i="1" dirty="0"/>
              <a:t>O</a:t>
            </a:r>
            <a:r>
              <a:rPr lang="en-US" dirty="0"/>
              <a:t> estimate for the number of comparisons used by a binary search.</a:t>
            </a:r>
          </a:p>
          <a:p>
            <a:r>
              <a:rPr lang="en-US" b="1" dirty="0"/>
              <a:t>Solution</a:t>
            </a:r>
            <a:r>
              <a:rPr lang="en-US" dirty="0"/>
              <a:t>:  Since the number of comparisons used by binary search is </a:t>
            </a:r>
            <a:r>
              <a:rPr lang="en-US" i="1" dirty="0"/>
              <a:t>f</a:t>
            </a:r>
            <a:r>
              <a:rPr lang="en-US" dirty="0"/>
              <a:t>(</a:t>
            </a:r>
            <a:r>
              <a:rPr lang="en-US" i="1" dirty="0"/>
              <a:t>n</a:t>
            </a:r>
            <a:r>
              <a:rPr lang="en-US" dirty="0"/>
              <a:t>) = </a:t>
            </a:r>
            <a:r>
              <a:rPr lang="en-US" i="1" dirty="0"/>
              <a:t>f</a:t>
            </a:r>
            <a:r>
              <a:rPr lang="en-US" dirty="0"/>
              <a:t>(</a:t>
            </a:r>
            <a:r>
              <a:rPr lang="en-US" i="1" dirty="0"/>
              <a:t>n</a:t>
            </a:r>
            <a:r>
              <a:rPr lang="en-US" dirty="0"/>
              <a:t>/</a:t>
            </a:r>
            <a:r>
              <a:rPr lang="en-US" dirty="0">
                <a:ea typeface="Cambria Math" pitchFamily="18" charset="0"/>
              </a:rPr>
              <a:t>2</a:t>
            </a:r>
            <a:r>
              <a:rPr lang="en-US" dirty="0"/>
              <a:t>) + </a:t>
            </a:r>
            <a:r>
              <a:rPr lang="en-US" dirty="0">
                <a:ea typeface="Cambria Math" pitchFamily="18" charset="0"/>
              </a:rPr>
              <a:t>2 where </a:t>
            </a:r>
            <a:r>
              <a:rPr lang="en-US" i="1" dirty="0">
                <a:ea typeface="Cambria Math" pitchFamily="18" charset="0"/>
              </a:rPr>
              <a:t>n</a:t>
            </a:r>
            <a:r>
              <a:rPr lang="en-US" dirty="0">
                <a:ea typeface="Cambria Math" pitchFamily="18" charset="0"/>
              </a:rPr>
              <a:t> is even, by Theorem 1, it follows that </a:t>
            </a:r>
            <a:r>
              <a:rPr lang="en-US" i="1" dirty="0"/>
              <a:t>f</a:t>
            </a:r>
            <a:r>
              <a:rPr lang="en-US" dirty="0"/>
              <a:t>(</a:t>
            </a:r>
            <a:r>
              <a:rPr lang="en-US" i="1" dirty="0"/>
              <a:t>n</a:t>
            </a:r>
            <a:r>
              <a:rPr lang="en-US" dirty="0"/>
              <a:t>) is </a:t>
            </a:r>
            <a:r>
              <a:rPr lang="en-US" i="1" dirty="0"/>
              <a:t>O</a:t>
            </a:r>
            <a:r>
              <a:rPr lang="en-US" dirty="0"/>
              <a:t>(log </a:t>
            </a:r>
            <a:r>
              <a:rPr lang="en-US" i="1" dirty="0"/>
              <a:t>n</a:t>
            </a:r>
            <a:r>
              <a:rPr lang="en-US" dirty="0"/>
              <a:t>). </a:t>
            </a:r>
            <a:endParaRPr lang="en-US" dirty="0">
              <a:ea typeface="Cambria Math" pitchFamily="18" charset="0"/>
            </a:endParaRPr>
          </a:p>
        </p:txBody>
      </p:sp>
    </p:spTree>
    <p:extLst>
      <p:ext uri="{BB962C8B-B14F-4D97-AF65-F5344CB8AC3E}">
        <p14:creationId xmlns:p14="http://schemas.microsoft.com/office/powerpoint/2010/main" val="23253241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 the Size of Divide-and-conquer Functions</a:t>
            </a:r>
            <a:r>
              <a:rPr lang="en-US" sz="1500" dirty="0"/>
              <a:t> 2</a:t>
            </a:r>
          </a:p>
        </p:txBody>
      </p:sp>
      <p:sp>
        <p:nvSpPr>
          <p:cNvPr id="9" name="Content Placeholder 2"/>
          <p:cNvSpPr>
            <a:spLocks noGrp="1"/>
          </p:cNvSpPr>
          <p:nvPr>
            <p:ph idx="1"/>
          </p:nvPr>
        </p:nvSpPr>
        <p:spPr>
          <a:xfrm>
            <a:off x="457200" y="1295400"/>
            <a:ext cx="8458200" cy="990600"/>
          </a:xfrm>
        </p:spPr>
        <p:txBody>
          <a:bodyPr/>
          <a:lstStyle/>
          <a:p>
            <a:r>
              <a:rPr lang="en-US" sz="3000" b="1" dirty="0"/>
              <a:t>Theorem </a:t>
            </a:r>
            <a:r>
              <a:rPr lang="en-US" sz="3000" b="1" dirty="0">
                <a:ea typeface="Cambria Math" pitchFamily="18" charset="0"/>
              </a:rPr>
              <a:t>2. Master Theorem</a:t>
            </a:r>
            <a:r>
              <a:rPr lang="en-US" sz="3000" dirty="0"/>
              <a:t>: Let </a:t>
            </a:r>
            <a:r>
              <a:rPr lang="en-US" sz="3000" i="1" dirty="0"/>
              <a:t>f</a:t>
            </a:r>
            <a:r>
              <a:rPr lang="en-US" sz="3000" dirty="0"/>
              <a:t> be an increasing function that satisfies the recurrence relation</a:t>
            </a:r>
          </a:p>
        </p:txBody>
      </p:sp>
      <p:graphicFrame>
        <p:nvGraphicFramePr>
          <p:cNvPr id="10" name="Object 3"/>
          <p:cNvGraphicFramePr>
            <a:graphicFrameLocks noChangeAspect="1"/>
          </p:cNvGraphicFramePr>
          <p:nvPr>
            <p:extLst>
              <p:ext uri="{D42A27DB-BD31-4B8C-83A1-F6EECF244321}">
                <p14:modId xmlns:p14="http://schemas.microsoft.com/office/powerpoint/2010/main" val="1725816864"/>
              </p:ext>
            </p:extLst>
          </p:nvPr>
        </p:nvGraphicFramePr>
        <p:xfrm>
          <a:off x="3200400" y="2356821"/>
          <a:ext cx="2743200" cy="498764"/>
        </p:xfrm>
        <a:graphic>
          <a:graphicData uri="http://schemas.openxmlformats.org/presentationml/2006/ole">
            <mc:AlternateContent xmlns:mc="http://schemas.openxmlformats.org/markup-compatibility/2006">
              <mc:Choice xmlns:v="urn:schemas-microsoft-com:vml" Requires="v">
                <p:oleObj spid="_x0000_s46198" name="Equation" r:id="rId3" imgW="1396800" imgH="253800" progId="Equation.DSMT4">
                  <p:embed/>
                </p:oleObj>
              </mc:Choice>
              <mc:Fallback>
                <p:oleObj name="Equation" r:id="rId3" imgW="1396800" imgH="253800" progId="Equation.DSMT4">
                  <p:embed/>
                  <p:pic>
                    <p:nvPicPr>
                      <p:cNvPr id="0" name=""/>
                      <p:cNvPicPr/>
                      <p:nvPr/>
                    </p:nvPicPr>
                    <p:blipFill>
                      <a:blip r:embed="rId4"/>
                      <a:stretch>
                        <a:fillRect/>
                      </a:stretch>
                    </p:blipFill>
                    <p:spPr>
                      <a:xfrm>
                        <a:off x="3200400" y="2356821"/>
                        <a:ext cx="2743200" cy="498764"/>
                      </a:xfrm>
                      <a:prstGeom prst="rect">
                        <a:avLst/>
                      </a:prstGeom>
                    </p:spPr>
                  </p:pic>
                </p:oleObj>
              </mc:Fallback>
            </mc:AlternateContent>
          </a:graphicData>
        </a:graphic>
      </p:graphicFrame>
      <p:sp>
        <p:nvSpPr>
          <p:cNvPr id="7" name="Content Placeholder 4"/>
          <p:cNvSpPr>
            <a:spLocks noGrp="1"/>
          </p:cNvSpPr>
          <p:nvPr>
            <p:ph idx="13"/>
          </p:nvPr>
        </p:nvSpPr>
        <p:spPr>
          <a:xfrm>
            <a:off x="457200" y="2895600"/>
            <a:ext cx="8229600" cy="1447800"/>
          </a:xfrm>
        </p:spPr>
        <p:txBody>
          <a:bodyPr/>
          <a:lstStyle/>
          <a:p>
            <a:r>
              <a:rPr lang="en-US" sz="3000" dirty="0"/>
              <a:t>whenever </a:t>
            </a:r>
            <a:r>
              <a:rPr lang="en-US" sz="3000" i="1" dirty="0"/>
              <a:t>n = </a:t>
            </a:r>
            <a:r>
              <a:rPr lang="en-US" sz="3000" i="1" dirty="0" err="1"/>
              <a:t>b</a:t>
            </a:r>
            <a:r>
              <a:rPr lang="en-US" sz="3000" i="1" baseline="30000" dirty="0" err="1"/>
              <a:t>k</a:t>
            </a:r>
            <a:r>
              <a:rPr lang="en-US" sz="3000" dirty="0"/>
              <a:t>, where </a:t>
            </a:r>
            <a:r>
              <a:rPr lang="en-US" sz="3000" i="1" dirty="0"/>
              <a:t>k </a:t>
            </a:r>
            <a:r>
              <a:rPr lang="en-US" sz="3000" dirty="0"/>
              <a:t>is a positive integer greater than </a:t>
            </a:r>
            <a:r>
              <a:rPr lang="en-US" sz="3000" dirty="0">
                <a:ea typeface="Cambria Math" pitchFamily="18" charset="0"/>
              </a:rPr>
              <a:t>1</a:t>
            </a:r>
            <a:r>
              <a:rPr lang="en-US" sz="3000" dirty="0"/>
              <a:t>, and </a:t>
            </a:r>
            <a:r>
              <a:rPr lang="en-US" sz="3000" i="1" dirty="0"/>
              <a:t>c</a:t>
            </a:r>
            <a:r>
              <a:rPr lang="en-US" sz="3000" dirty="0"/>
              <a:t> and </a:t>
            </a:r>
            <a:r>
              <a:rPr lang="en-US" sz="3000" i="1" dirty="0"/>
              <a:t>d</a:t>
            </a:r>
            <a:r>
              <a:rPr lang="en-US" sz="3000" dirty="0"/>
              <a:t> are real numbers with </a:t>
            </a:r>
            <a:r>
              <a:rPr lang="en-US" sz="3000" i="1" dirty="0"/>
              <a:t>c</a:t>
            </a:r>
            <a:r>
              <a:rPr lang="en-US" sz="3000" dirty="0"/>
              <a:t> positive and </a:t>
            </a:r>
            <a:r>
              <a:rPr lang="en-US" sz="3000" i="1" dirty="0"/>
              <a:t>d</a:t>
            </a:r>
            <a:r>
              <a:rPr lang="en-US" sz="3000" dirty="0"/>
              <a:t> nonnegative. Then</a:t>
            </a:r>
          </a:p>
        </p:txBody>
      </p:sp>
      <p:graphicFrame>
        <p:nvGraphicFramePr>
          <p:cNvPr id="11" name="Object 5"/>
          <p:cNvGraphicFramePr>
            <a:graphicFrameLocks noChangeAspect="1"/>
          </p:cNvGraphicFramePr>
          <p:nvPr>
            <p:extLst>
              <p:ext uri="{D42A27DB-BD31-4B8C-83A1-F6EECF244321}">
                <p14:modId xmlns:p14="http://schemas.microsoft.com/office/powerpoint/2010/main" val="2238929800"/>
              </p:ext>
            </p:extLst>
          </p:nvPr>
        </p:nvGraphicFramePr>
        <p:xfrm>
          <a:off x="2689225" y="4375150"/>
          <a:ext cx="3765550" cy="1795463"/>
        </p:xfrm>
        <a:graphic>
          <a:graphicData uri="http://schemas.openxmlformats.org/presentationml/2006/ole">
            <mc:AlternateContent xmlns:mc="http://schemas.openxmlformats.org/markup-compatibility/2006">
              <mc:Choice xmlns:v="urn:schemas-microsoft-com:vml" Requires="v">
                <p:oleObj spid="_x0000_s46199" name="Equation" r:id="rId5" imgW="1917360" imgH="914400" progId="Equation.DSMT4">
                  <p:embed/>
                </p:oleObj>
              </mc:Choice>
              <mc:Fallback>
                <p:oleObj name="Equation" r:id="rId5" imgW="1917360" imgH="914400" progId="Equation.DSMT4">
                  <p:embed/>
                  <p:pic>
                    <p:nvPicPr>
                      <p:cNvPr id="10" name="Object 9"/>
                      <p:cNvPicPr/>
                      <p:nvPr/>
                    </p:nvPicPr>
                    <p:blipFill>
                      <a:blip r:embed="rId6"/>
                      <a:stretch>
                        <a:fillRect/>
                      </a:stretch>
                    </p:blipFill>
                    <p:spPr>
                      <a:xfrm>
                        <a:off x="2689225" y="4375150"/>
                        <a:ext cx="3765550" cy="1795463"/>
                      </a:xfrm>
                      <a:prstGeom prst="rect">
                        <a:avLst/>
                      </a:prstGeom>
                    </p:spPr>
                  </p:pic>
                </p:oleObj>
              </mc:Fallback>
            </mc:AlternateContent>
          </a:graphicData>
        </a:graphic>
      </p:graphicFrame>
    </p:spTree>
    <p:extLst>
      <p:ext uri="{BB962C8B-B14F-4D97-AF65-F5344CB8AC3E}">
        <p14:creationId xmlns:p14="http://schemas.microsoft.com/office/powerpoint/2010/main" val="13302475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Merge Sort</a:t>
            </a:r>
          </a:p>
        </p:txBody>
      </p:sp>
      <p:sp>
        <p:nvSpPr>
          <p:cNvPr id="3" name="Content Placeholder 2"/>
          <p:cNvSpPr>
            <a:spLocks noGrp="1"/>
          </p:cNvSpPr>
          <p:nvPr>
            <p:ph idx="1"/>
          </p:nvPr>
        </p:nvSpPr>
        <p:spPr>
          <a:xfrm>
            <a:off x="457200" y="1295400"/>
            <a:ext cx="8229600" cy="4572000"/>
          </a:xfrm>
        </p:spPr>
        <p:txBody>
          <a:bodyPr/>
          <a:lstStyle/>
          <a:p>
            <a:r>
              <a:rPr lang="en-US" b="1" dirty="0"/>
              <a:t>Merge Sort Example</a:t>
            </a:r>
            <a:r>
              <a:rPr lang="en-US" dirty="0"/>
              <a:t>: Give a big-</a:t>
            </a:r>
            <a:r>
              <a:rPr lang="en-US" i="1" dirty="0"/>
              <a:t>O</a:t>
            </a:r>
            <a:r>
              <a:rPr lang="en-US" dirty="0"/>
              <a:t> estimate for the number of comparisons used by merge sort.</a:t>
            </a:r>
          </a:p>
          <a:p>
            <a:r>
              <a:rPr lang="en-US" b="1" dirty="0"/>
              <a:t>Solution</a:t>
            </a:r>
            <a:r>
              <a:rPr lang="en-US" dirty="0"/>
              <a:t>:  Since the number of comparisons used by merge  sort to sort a list of </a:t>
            </a:r>
            <a:r>
              <a:rPr lang="en-US" i="1" dirty="0"/>
              <a:t>n</a:t>
            </a:r>
            <a:r>
              <a:rPr lang="en-US" dirty="0"/>
              <a:t> elements is less than  </a:t>
            </a:r>
            <a:r>
              <a:rPr lang="en-US" i="1" dirty="0"/>
              <a:t>M</a:t>
            </a:r>
            <a:r>
              <a:rPr lang="en-US" dirty="0"/>
              <a:t>(</a:t>
            </a:r>
            <a:r>
              <a:rPr lang="en-US" i="1" dirty="0"/>
              <a:t>n</a:t>
            </a:r>
            <a:r>
              <a:rPr lang="en-US" dirty="0"/>
              <a:t>) where </a:t>
            </a:r>
            <a:r>
              <a:rPr lang="en-US" i="1" dirty="0"/>
              <a:t>M</a:t>
            </a:r>
            <a:r>
              <a:rPr lang="en-US" dirty="0"/>
              <a:t>(</a:t>
            </a:r>
            <a:r>
              <a:rPr lang="en-US" i="1" dirty="0"/>
              <a:t>n</a:t>
            </a:r>
            <a:r>
              <a:rPr lang="en-US" dirty="0"/>
              <a:t>) = </a:t>
            </a:r>
            <a:r>
              <a:rPr lang="en-US" dirty="0">
                <a:ea typeface="Cambria Math" pitchFamily="18" charset="0"/>
              </a:rPr>
              <a:t>2</a:t>
            </a:r>
            <a:r>
              <a:rPr lang="en-US" i="1" dirty="0"/>
              <a:t>M</a:t>
            </a:r>
            <a:r>
              <a:rPr lang="en-US" dirty="0"/>
              <a:t>(</a:t>
            </a:r>
            <a:r>
              <a:rPr lang="en-US" i="1" dirty="0"/>
              <a:t>n</a:t>
            </a:r>
            <a:r>
              <a:rPr lang="en-US" dirty="0"/>
              <a:t>/</a:t>
            </a:r>
            <a:r>
              <a:rPr lang="en-US" dirty="0">
                <a:ea typeface="Cambria Math" pitchFamily="18" charset="0"/>
              </a:rPr>
              <a:t>2</a:t>
            </a:r>
            <a:r>
              <a:rPr lang="en-US" dirty="0"/>
              <a:t>) + </a:t>
            </a:r>
            <a:r>
              <a:rPr lang="en-US" i="1" dirty="0">
                <a:ea typeface="Cambria Math" pitchFamily="18" charset="0"/>
              </a:rPr>
              <a:t>n</a:t>
            </a:r>
            <a:r>
              <a:rPr lang="en-US" dirty="0">
                <a:ea typeface="Cambria Math" pitchFamily="18" charset="0"/>
              </a:rPr>
              <a:t>, by the master theorem </a:t>
            </a:r>
            <a:r>
              <a:rPr lang="en-US" i="1" dirty="0"/>
              <a:t>M</a:t>
            </a:r>
            <a:r>
              <a:rPr lang="en-US" dirty="0"/>
              <a:t>(</a:t>
            </a:r>
            <a:r>
              <a:rPr lang="en-US" i="1" dirty="0"/>
              <a:t>n</a:t>
            </a:r>
            <a:r>
              <a:rPr lang="en-US" dirty="0"/>
              <a:t>) is </a:t>
            </a:r>
            <a:r>
              <a:rPr lang="en-US" i="1" dirty="0"/>
              <a:t>O</a:t>
            </a:r>
            <a:r>
              <a:rPr lang="en-US" dirty="0"/>
              <a:t>(</a:t>
            </a:r>
            <a:r>
              <a:rPr lang="en-US" i="1" dirty="0"/>
              <a:t>n </a:t>
            </a:r>
            <a:r>
              <a:rPr lang="en-US" dirty="0"/>
              <a:t>log </a:t>
            </a:r>
            <a:r>
              <a:rPr lang="en-US" i="1" dirty="0"/>
              <a:t>n</a:t>
            </a:r>
            <a:r>
              <a:rPr lang="en-US" dirty="0"/>
              <a:t>).</a:t>
            </a:r>
          </a:p>
        </p:txBody>
      </p:sp>
    </p:spTree>
    <p:extLst>
      <p:ext uri="{BB962C8B-B14F-4D97-AF65-F5344CB8AC3E}">
        <p14:creationId xmlns:p14="http://schemas.microsoft.com/office/powerpoint/2010/main" val="40676714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Fast Integer Multiplication Algorithm</a:t>
            </a:r>
          </a:p>
        </p:txBody>
      </p:sp>
      <p:sp>
        <p:nvSpPr>
          <p:cNvPr id="3" name="Content Placeholder 2"/>
          <p:cNvSpPr>
            <a:spLocks noGrp="1"/>
          </p:cNvSpPr>
          <p:nvPr>
            <p:ph idx="1"/>
          </p:nvPr>
        </p:nvSpPr>
        <p:spPr>
          <a:xfrm>
            <a:off x="457200" y="1295400"/>
            <a:ext cx="8595360" cy="5257800"/>
          </a:xfrm>
        </p:spPr>
        <p:txBody>
          <a:bodyPr/>
          <a:lstStyle/>
          <a:p>
            <a:r>
              <a:rPr lang="en-US" sz="2800" b="1" dirty="0"/>
              <a:t>Integer Multiplication Example</a:t>
            </a:r>
            <a:r>
              <a:rPr lang="en-US" sz="2800" dirty="0"/>
              <a:t>: Give a big-</a:t>
            </a:r>
            <a:r>
              <a:rPr lang="en-US" sz="2800" i="1" dirty="0"/>
              <a:t>O</a:t>
            </a:r>
            <a:r>
              <a:rPr lang="en-US" sz="2800" dirty="0"/>
              <a:t> estimate for the number of bit operations used needed to multiply two </a:t>
            </a:r>
            <a:r>
              <a:rPr lang="en-US" sz="2800" i="1" dirty="0"/>
              <a:t>n</a:t>
            </a:r>
            <a:r>
              <a:rPr lang="en-US" sz="2800" dirty="0"/>
              <a:t>-bit integers using the fast multiplication algorithm. </a:t>
            </a:r>
          </a:p>
          <a:p>
            <a:r>
              <a:rPr lang="en-US" sz="2800" b="1" dirty="0"/>
              <a:t>Solution</a:t>
            </a:r>
            <a:r>
              <a:rPr lang="en-US" sz="2800" dirty="0"/>
              <a:t>: We have shown that</a:t>
            </a:r>
            <a:r>
              <a:rPr lang="en-US" sz="2800" i="1" dirty="0"/>
              <a:t> f</a:t>
            </a:r>
            <a:r>
              <a:rPr lang="en-US" sz="2800" dirty="0"/>
              <a:t>(</a:t>
            </a:r>
            <a:r>
              <a:rPr lang="en-US" sz="2800" i="1" dirty="0"/>
              <a:t>n</a:t>
            </a:r>
            <a:r>
              <a:rPr lang="en-US" sz="2800" dirty="0"/>
              <a:t>) = </a:t>
            </a:r>
            <a:r>
              <a:rPr lang="en-US" sz="2800" dirty="0">
                <a:ea typeface="Cambria Math" pitchFamily="18" charset="0"/>
              </a:rPr>
              <a:t>3</a:t>
            </a:r>
            <a:r>
              <a:rPr lang="en-US" sz="2800" i="1" dirty="0"/>
              <a:t>f</a:t>
            </a:r>
            <a:r>
              <a:rPr lang="en-US" sz="2800" dirty="0"/>
              <a:t>(</a:t>
            </a:r>
            <a:r>
              <a:rPr lang="en-US" sz="2800" i="1" dirty="0"/>
              <a:t>n/</a:t>
            </a:r>
            <a:r>
              <a:rPr lang="en-US" sz="2800" dirty="0">
                <a:ea typeface="Cambria Math" pitchFamily="18" charset="0"/>
              </a:rPr>
              <a:t>2</a:t>
            </a:r>
            <a:r>
              <a:rPr lang="en-US" sz="2800" dirty="0"/>
              <a:t>) + </a:t>
            </a:r>
            <a:r>
              <a:rPr lang="en-US" sz="2800" i="1" dirty="0">
                <a:ea typeface="Cambria Math" pitchFamily="18" charset="0"/>
              </a:rPr>
              <a:t>Cn, </a:t>
            </a:r>
            <a:r>
              <a:rPr lang="en-US" sz="2800" dirty="0">
                <a:ea typeface="Cambria Math" pitchFamily="18" charset="0"/>
              </a:rPr>
              <a:t>when</a:t>
            </a:r>
            <a:r>
              <a:rPr lang="en-US" sz="2800" i="1" dirty="0">
                <a:ea typeface="Cambria Math" pitchFamily="18" charset="0"/>
              </a:rPr>
              <a:t> n</a:t>
            </a:r>
            <a:r>
              <a:rPr lang="en-US" sz="2800" dirty="0">
                <a:ea typeface="Cambria Math" pitchFamily="18" charset="0"/>
              </a:rPr>
              <a:t> is even, where </a:t>
            </a:r>
            <a:r>
              <a:rPr lang="en-US" sz="2800" i="1" dirty="0">
                <a:ea typeface="Cambria Math" pitchFamily="18" charset="0"/>
              </a:rPr>
              <a:t>f</a:t>
            </a:r>
            <a:r>
              <a:rPr lang="en-US" sz="2800" dirty="0">
                <a:ea typeface="Cambria Math" pitchFamily="18" charset="0"/>
              </a:rPr>
              <a:t>(</a:t>
            </a:r>
            <a:r>
              <a:rPr lang="en-US" sz="2800" i="1" dirty="0">
                <a:ea typeface="Cambria Math" pitchFamily="18" charset="0"/>
              </a:rPr>
              <a:t>n</a:t>
            </a:r>
            <a:r>
              <a:rPr lang="en-US" sz="2800" dirty="0">
                <a:ea typeface="Cambria Math" pitchFamily="18" charset="0"/>
              </a:rPr>
              <a:t>) is the number of bit operations needed to multiply two </a:t>
            </a:r>
            <a:r>
              <a:rPr lang="en-US" sz="2800" i="1" dirty="0">
                <a:ea typeface="Cambria Math" pitchFamily="18" charset="0"/>
              </a:rPr>
              <a:t>n</a:t>
            </a:r>
            <a:r>
              <a:rPr lang="en-US" sz="2800" dirty="0">
                <a:ea typeface="Cambria Math" pitchFamily="18" charset="0"/>
              </a:rPr>
              <a:t>-bit integers. Hence by the master theorem  with </a:t>
            </a:r>
            <a:r>
              <a:rPr lang="en-US" sz="2800" i="1" dirty="0">
                <a:ea typeface="Cambria Math" pitchFamily="18" charset="0"/>
              </a:rPr>
              <a:t>a</a:t>
            </a:r>
            <a:r>
              <a:rPr lang="en-US" sz="2800" dirty="0">
                <a:ea typeface="Cambria Math" pitchFamily="18" charset="0"/>
              </a:rPr>
              <a:t> = 3, </a:t>
            </a:r>
            <a:r>
              <a:rPr lang="en-US" sz="2800" i="1" dirty="0">
                <a:ea typeface="Cambria Math" pitchFamily="18" charset="0"/>
              </a:rPr>
              <a:t>b</a:t>
            </a:r>
            <a:r>
              <a:rPr lang="en-US" sz="2800" dirty="0">
                <a:ea typeface="Cambria Math" pitchFamily="18" charset="0"/>
              </a:rPr>
              <a:t> = 2, </a:t>
            </a:r>
            <a:r>
              <a:rPr lang="en-US" sz="2800" i="1" dirty="0">
                <a:ea typeface="Cambria Math" pitchFamily="18" charset="0"/>
              </a:rPr>
              <a:t>c</a:t>
            </a:r>
            <a:r>
              <a:rPr lang="en-US" sz="2800" dirty="0">
                <a:ea typeface="Cambria Math" pitchFamily="18" charset="0"/>
              </a:rPr>
              <a:t> = </a:t>
            </a:r>
            <a:r>
              <a:rPr lang="en-US" sz="2800" i="1" dirty="0">
                <a:ea typeface="Cambria Math" pitchFamily="18" charset="0"/>
              </a:rPr>
              <a:t>C</a:t>
            </a:r>
            <a:r>
              <a:rPr lang="en-US" sz="2800" dirty="0">
                <a:ea typeface="Cambria Math" pitchFamily="18" charset="0"/>
              </a:rPr>
              <a:t>, and </a:t>
            </a:r>
            <a:r>
              <a:rPr lang="en-US" sz="2800" i="1" dirty="0">
                <a:ea typeface="Cambria Math" pitchFamily="18" charset="0"/>
              </a:rPr>
              <a:t>d</a:t>
            </a:r>
            <a:r>
              <a:rPr lang="en-US" sz="2800" dirty="0">
                <a:ea typeface="Cambria Math" pitchFamily="18" charset="0"/>
              </a:rPr>
              <a:t> = 0 (so that we have the case where </a:t>
            </a:r>
            <a:r>
              <a:rPr lang="en-US" sz="2800" i="1" dirty="0">
                <a:ea typeface="Cambria Math" pitchFamily="18" charset="0"/>
              </a:rPr>
              <a:t>a</a:t>
            </a:r>
            <a:r>
              <a:rPr lang="en-US" sz="2800" dirty="0">
                <a:ea typeface="Cambria Math" pitchFamily="18" charset="0"/>
              </a:rPr>
              <a:t> &gt; </a:t>
            </a:r>
            <a:r>
              <a:rPr lang="en-US" sz="2800" i="1" dirty="0" err="1">
                <a:ea typeface="Cambria Math" pitchFamily="18" charset="0"/>
              </a:rPr>
              <a:t>b</a:t>
            </a:r>
            <a:r>
              <a:rPr lang="en-US" sz="2800" i="1" baseline="30000" dirty="0" err="1">
                <a:ea typeface="Cambria Math" pitchFamily="18" charset="0"/>
              </a:rPr>
              <a:t>d</a:t>
            </a:r>
            <a:r>
              <a:rPr lang="en-US" sz="2800" dirty="0">
                <a:ea typeface="Cambria Math" pitchFamily="18" charset="0"/>
              </a:rPr>
              <a:t>), it follows that </a:t>
            </a:r>
            <a:r>
              <a:rPr lang="en-US" sz="2800" i="1" dirty="0"/>
              <a:t>f</a:t>
            </a:r>
            <a:r>
              <a:rPr lang="en-US" sz="2800" dirty="0"/>
              <a:t>(</a:t>
            </a:r>
            <a:r>
              <a:rPr lang="en-US" sz="2800" i="1" dirty="0"/>
              <a:t>n</a:t>
            </a:r>
            <a:r>
              <a:rPr lang="en-US" sz="2800" dirty="0"/>
              <a:t>) is </a:t>
            </a:r>
            <a:r>
              <a:rPr lang="en-US" sz="2800" i="1" dirty="0"/>
              <a:t>O</a:t>
            </a:r>
            <a:r>
              <a:rPr lang="en-US" sz="2800" dirty="0"/>
              <a:t>(</a:t>
            </a:r>
            <a:r>
              <a:rPr lang="en-US" sz="2800" i="1" dirty="0" err="1"/>
              <a:t>n</a:t>
            </a:r>
            <a:r>
              <a:rPr lang="en-US" sz="2800" baseline="30000" dirty="0" err="1"/>
              <a:t>log</a:t>
            </a:r>
            <a:r>
              <a:rPr lang="en-US" sz="2800" baseline="30000" dirty="0"/>
              <a:t> </a:t>
            </a:r>
            <a:r>
              <a:rPr lang="en-US" sz="2800" baseline="30000" dirty="0">
                <a:ea typeface="Cambria Math" pitchFamily="18" charset="0"/>
              </a:rPr>
              <a:t>3</a:t>
            </a:r>
            <a:r>
              <a:rPr lang="en-US" sz="2800" dirty="0"/>
              <a:t>).</a:t>
            </a:r>
          </a:p>
          <a:p>
            <a:r>
              <a:rPr lang="en-US" sz="2800" dirty="0"/>
              <a:t>Note that log </a:t>
            </a:r>
            <a:r>
              <a:rPr lang="en-US" sz="2800" dirty="0">
                <a:ea typeface="Cambria Math" pitchFamily="18" charset="0"/>
              </a:rPr>
              <a:t>3</a:t>
            </a:r>
            <a:r>
              <a:rPr lang="en-US" sz="2800" dirty="0"/>
              <a:t> </a:t>
            </a:r>
            <a:r>
              <a:rPr lang="en-US" sz="2800" dirty="0">
                <a:ea typeface="Cambria Math"/>
              </a:rPr>
              <a:t>≈ 1.6. Therefore the fast multiplication algorithm is a substantial improvement over the conventional algorithm that uses </a:t>
            </a:r>
            <a:r>
              <a:rPr lang="en-US" sz="2800" i="1" dirty="0">
                <a:ea typeface="Cambria Math"/>
              </a:rPr>
              <a:t>O</a:t>
            </a:r>
            <a:r>
              <a:rPr lang="en-US" sz="2800" dirty="0">
                <a:ea typeface="Cambria Math"/>
              </a:rPr>
              <a:t>(</a:t>
            </a:r>
            <a:r>
              <a:rPr lang="en-US" sz="2800" i="1" dirty="0">
                <a:ea typeface="Cambria Math"/>
              </a:rPr>
              <a:t>n</a:t>
            </a:r>
            <a:r>
              <a:rPr lang="en-US" sz="2800" baseline="30000" dirty="0">
                <a:ea typeface="Cambria Math"/>
              </a:rPr>
              <a:t>2</a:t>
            </a:r>
            <a:r>
              <a:rPr lang="en-US" sz="2800" dirty="0">
                <a:ea typeface="Cambria Math"/>
              </a:rPr>
              <a:t>) bit operations.</a:t>
            </a:r>
            <a:endParaRPr lang="en-US" sz="2800" dirty="0">
              <a:ea typeface="Cambria Math" pitchFamily="18" charset="0"/>
            </a:endParaRPr>
          </a:p>
        </p:txBody>
      </p:sp>
    </p:spTree>
    <p:extLst>
      <p:ext uri="{BB962C8B-B14F-4D97-AF65-F5344CB8AC3E}">
        <p14:creationId xmlns:p14="http://schemas.microsoft.com/office/powerpoint/2010/main" val="26629125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Generating Functions </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8.4</a:t>
            </a:r>
          </a:p>
        </p:txBody>
      </p:sp>
    </p:spTree>
    <p:extLst>
      <p:ext uri="{BB962C8B-B14F-4D97-AF65-F5344CB8AC3E}">
        <p14:creationId xmlns:p14="http://schemas.microsoft.com/office/powerpoint/2010/main" val="38904567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4</a:t>
            </a:r>
          </a:p>
        </p:txBody>
      </p:sp>
      <p:sp>
        <p:nvSpPr>
          <p:cNvPr id="3" name="Content Placeholder 2"/>
          <p:cNvSpPr>
            <a:spLocks noGrp="1"/>
          </p:cNvSpPr>
          <p:nvPr>
            <p:ph idx="1"/>
          </p:nvPr>
        </p:nvSpPr>
        <p:spPr>
          <a:xfrm>
            <a:off x="457200" y="1295400"/>
            <a:ext cx="8229600" cy="5257800"/>
          </a:xfrm>
        </p:spPr>
        <p:txBody>
          <a:bodyPr/>
          <a:lstStyle/>
          <a:p>
            <a:r>
              <a:rPr lang="en-US" dirty="0"/>
              <a:t>Generating Functions</a:t>
            </a:r>
          </a:p>
          <a:p>
            <a:r>
              <a:rPr lang="en-US" dirty="0"/>
              <a:t>Counting Problems and Generating Functions</a:t>
            </a:r>
          </a:p>
          <a:p>
            <a:r>
              <a:rPr lang="en-US" dirty="0"/>
              <a:t>Useful Generating Functions</a:t>
            </a:r>
          </a:p>
          <a:p>
            <a:r>
              <a:rPr lang="en-US" dirty="0"/>
              <a:t>Solving Recurrence Relations Using Generating Functions (</a:t>
            </a:r>
            <a:r>
              <a:rPr lang="en-US" i="1" dirty="0"/>
              <a:t>not yet covered in the slides</a:t>
            </a:r>
            <a:r>
              <a:rPr lang="en-US" dirty="0"/>
              <a:t>)</a:t>
            </a:r>
          </a:p>
          <a:p>
            <a:r>
              <a:rPr lang="en-US" dirty="0"/>
              <a:t>Proving Identities Using Generating Functions (</a:t>
            </a:r>
            <a:r>
              <a:rPr lang="en-US" i="1" dirty="0"/>
              <a:t>not yet covered in the slides</a:t>
            </a:r>
            <a:r>
              <a:rPr lang="en-US" dirty="0"/>
              <a:t>)</a:t>
            </a:r>
          </a:p>
        </p:txBody>
      </p:sp>
    </p:spTree>
    <p:extLst>
      <p:ext uri="{BB962C8B-B14F-4D97-AF65-F5344CB8AC3E}">
        <p14:creationId xmlns:p14="http://schemas.microsoft.com/office/powerpoint/2010/main" val="39684467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Functions</a:t>
            </a:r>
          </a:p>
        </p:txBody>
      </p:sp>
      <p:sp>
        <p:nvSpPr>
          <p:cNvPr id="9" name="Content Placeholder 2"/>
          <p:cNvSpPr>
            <a:spLocks noGrp="1"/>
          </p:cNvSpPr>
          <p:nvPr>
            <p:ph idx="1"/>
          </p:nvPr>
        </p:nvSpPr>
        <p:spPr>
          <a:xfrm>
            <a:off x="457200" y="1295400"/>
            <a:ext cx="8229600" cy="914400"/>
          </a:xfrm>
        </p:spPr>
        <p:txBody>
          <a:bodyPr/>
          <a:lstStyle/>
          <a:p>
            <a:r>
              <a:rPr lang="en-US" sz="2800" b="1" dirty="0"/>
              <a:t>Definition</a:t>
            </a:r>
            <a:r>
              <a:rPr lang="en-US" sz="2800" dirty="0"/>
              <a:t>: The </a:t>
            </a:r>
            <a:r>
              <a:rPr lang="en-US" sz="2800" i="1" dirty="0"/>
              <a:t>generating function for the sequence  a</a:t>
            </a:r>
            <a:r>
              <a:rPr lang="en-US" sz="2800" baseline="-25000" dirty="0">
                <a:ea typeface="Cambria Math" pitchFamily="18" charset="0"/>
              </a:rPr>
              <a:t>0</a:t>
            </a:r>
            <a:r>
              <a:rPr lang="en-US" sz="2800" dirty="0"/>
              <a:t>, </a:t>
            </a:r>
            <a:r>
              <a:rPr lang="en-US" sz="2800" i="1" dirty="0"/>
              <a:t>a</a:t>
            </a:r>
            <a:r>
              <a:rPr lang="en-US" sz="2800" baseline="-25000" dirty="0">
                <a:ea typeface="Cambria Math" pitchFamily="18" charset="0"/>
              </a:rPr>
              <a:t>1</a:t>
            </a:r>
            <a:r>
              <a:rPr lang="en-US" sz="2800" dirty="0"/>
              <a:t>,…, </a:t>
            </a:r>
            <a:r>
              <a:rPr lang="en-US" sz="2800" i="1" dirty="0" err="1"/>
              <a:t>a</a:t>
            </a:r>
            <a:r>
              <a:rPr lang="en-US" sz="2800" i="1" baseline="-25000" dirty="0" err="1"/>
              <a:t>k</a:t>
            </a:r>
            <a:r>
              <a:rPr lang="en-US" sz="2800" dirty="0"/>
              <a:t>, … of real numbers is the infinite series</a:t>
            </a:r>
          </a:p>
        </p:txBody>
      </p:sp>
      <p:graphicFrame>
        <p:nvGraphicFramePr>
          <p:cNvPr id="10" name="Object 3"/>
          <p:cNvGraphicFramePr>
            <a:graphicFrameLocks noChangeAspect="1"/>
          </p:cNvGraphicFramePr>
          <p:nvPr>
            <p:extLst>
              <p:ext uri="{D42A27DB-BD31-4B8C-83A1-F6EECF244321}">
                <p14:modId xmlns:p14="http://schemas.microsoft.com/office/powerpoint/2010/main" val="1230346482"/>
              </p:ext>
            </p:extLst>
          </p:nvPr>
        </p:nvGraphicFramePr>
        <p:xfrm>
          <a:off x="2146320" y="2231066"/>
          <a:ext cx="4851360" cy="863280"/>
        </p:xfrm>
        <a:graphic>
          <a:graphicData uri="http://schemas.openxmlformats.org/presentationml/2006/ole">
            <mc:AlternateContent xmlns:mc="http://schemas.openxmlformats.org/markup-compatibility/2006">
              <mc:Choice xmlns:v="urn:schemas-microsoft-com:vml" Requires="v">
                <p:oleObj spid="_x0000_s47318" name="Equation" r:id="rId3" imgW="2425680" imgH="431640" progId="Equation.DSMT4">
                  <p:embed/>
                </p:oleObj>
              </mc:Choice>
              <mc:Fallback>
                <p:oleObj name="Equation" r:id="rId3" imgW="2425680" imgH="431640" progId="Equation.DSMT4">
                  <p:embed/>
                  <p:pic>
                    <p:nvPicPr>
                      <p:cNvPr id="0" name=""/>
                      <p:cNvPicPr/>
                      <p:nvPr/>
                    </p:nvPicPr>
                    <p:blipFill>
                      <a:blip r:embed="rId4"/>
                      <a:stretch>
                        <a:fillRect/>
                      </a:stretch>
                    </p:blipFill>
                    <p:spPr>
                      <a:xfrm>
                        <a:off x="2146320" y="2231066"/>
                        <a:ext cx="4851360" cy="863280"/>
                      </a:xfrm>
                      <a:prstGeom prst="rect">
                        <a:avLst/>
                      </a:prstGeom>
                    </p:spPr>
                  </p:pic>
                </p:oleObj>
              </mc:Fallback>
            </mc:AlternateContent>
          </a:graphicData>
        </a:graphic>
      </p:graphicFrame>
      <p:sp>
        <p:nvSpPr>
          <p:cNvPr id="4" name="Content Placeholder 4"/>
          <p:cNvSpPr>
            <a:spLocks noGrp="1"/>
          </p:cNvSpPr>
          <p:nvPr>
            <p:ph idx="13"/>
          </p:nvPr>
        </p:nvSpPr>
        <p:spPr>
          <a:xfrm>
            <a:off x="457200" y="3124200"/>
            <a:ext cx="7731064" cy="1066800"/>
          </a:xfrm>
        </p:spPr>
        <p:txBody>
          <a:bodyPr/>
          <a:lstStyle/>
          <a:p>
            <a:r>
              <a:rPr lang="en-US" sz="2800" b="1" dirty="0"/>
              <a:t>Examples</a:t>
            </a:r>
            <a:r>
              <a:rPr lang="en-US" sz="2800" dirty="0"/>
              <a:t>:</a:t>
            </a:r>
          </a:p>
          <a:p>
            <a:pPr lvl="1"/>
            <a:r>
              <a:rPr lang="en-US" sz="2400" dirty="0"/>
              <a:t>The sequence {</a:t>
            </a:r>
            <a:r>
              <a:rPr lang="en-US" sz="2400" i="1" dirty="0" err="1"/>
              <a:t>a</a:t>
            </a:r>
            <a:r>
              <a:rPr lang="en-US" sz="2400" i="1" baseline="-25000" dirty="0" err="1"/>
              <a:t>k</a:t>
            </a:r>
            <a:r>
              <a:rPr lang="en-US" sz="2400" dirty="0"/>
              <a:t>} with </a:t>
            </a:r>
            <a:r>
              <a:rPr lang="en-US" sz="2400" i="1" dirty="0" err="1"/>
              <a:t>a</a:t>
            </a:r>
            <a:r>
              <a:rPr lang="en-US" sz="2400" i="1" baseline="-25000" dirty="0" err="1"/>
              <a:t>k</a:t>
            </a:r>
            <a:r>
              <a:rPr lang="en-US" sz="2400" dirty="0"/>
              <a:t> = </a:t>
            </a:r>
            <a:r>
              <a:rPr lang="en-US" sz="2400" dirty="0">
                <a:ea typeface="Cambria Math" pitchFamily="18" charset="0"/>
              </a:rPr>
              <a:t>3</a:t>
            </a:r>
            <a:r>
              <a:rPr lang="en-US" sz="2400" dirty="0"/>
              <a:t> has the generating function </a:t>
            </a:r>
          </a:p>
        </p:txBody>
      </p:sp>
      <p:graphicFrame>
        <p:nvGraphicFramePr>
          <p:cNvPr id="11" name="Object 5"/>
          <p:cNvGraphicFramePr>
            <a:graphicFrameLocks noChangeAspect="1"/>
          </p:cNvGraphicFramePr>
          <p:nvPr>
            <p:extLst>
              <p:ext uri="{D42A27DB-BD31-4B8C-83A1-F6EECF244321}">
                <p14:modId xmlns:p14="http://schemas.microsoft.com/office/powerpoint/2010/main" val="1726486282"/>
              </p:ext>
            </p:extLst>
          </p:nvPr>
        </p:nvGraphicFramePr>
        <p:xfrm>
          <a:off x="8128200" y="3556320"/>
          <a:ext cx="939600" cy="863280"/>
        </p:xfrm>
        <a:graphic>
          <a:graphicData uri="http://schemas.openxmlformats.org/presentationml/2006/ole">
            <mc:AlternateContent xmlns:mc="http://schemas.openxmlformats.org/markup-compatibility/2006">
              <mc:Choice xmlns:v="urn:schemas-microsoft-com:vml" Requires="v">
                <p:oleObj spid="_x0000_s47319" name="Equation" r:id="rId5" imgW="469800" imgH="431640" progId="Equation.DSMT4">
                  <p:embed/>
                </p:oleObj>
              </mc:Choice>
              <mc:Fallback>
                <p:oleObj name="Equation" r:id="rId5" imgW="469800" imgH="431640" progId="Equation.DSMT4">
                  <p:embed/>
                  <p:pic>
                    <p:nvPicPr>
                      <p:cNvPr id="10" name="Object 9"/>
                      <p:cNvPicPr/>
                      <p:nvPr/>
                    </p:nvPicPr>
                    <p:blipFill>
                      <a:blip r:embed="rId6"/>
                      <a:stretch>
                        <a:fillRect/>
                      </a:stretch>
                    </p:blipFill>
                    <p:spPr>
                      <a:xfrm>
                        <a:off x="8128200" y="3556320"/>
                        <a:ext cx="939600" cy="863280"/>
                      </a:xfrm>
                      <a:prstGeom prst="rect">
                        <a:avLst/>
                      </a:prstGeom>
                    </p:spPr>
                  </p:pic>
                </p:oleObj>
              </mc:Fallback>
            </mc:AlternateContent>
          </a:graphicData>
        </a:graphic>
      </p:graphicFrame>
      <p:sp>
        <p:nvSpPr>
          <p:cNvPr id="5" name="Content Placeholder 6"/>
          <p:cNvSpPr>
            <a:spLocks noGrp="1"/>
          </p:cNvSpPr>
          <p:nvPr>
            <p:ph idx="14"/>
          </p:nvPr>
        </p:nvSpPr>
        <p:spPr>
          <a:xfrm>
            <a:off x="457200" y="4495800"/>
            <a:ext cx="8229600" cy="838200"/>
          </a:xfrm>
        </p:spPr>
        <p:txBody>
          <a:bodyPr/>
          <a:lstStyle/>
          <a:p>
            <a:pPr lvl="1" indent="-347472">
              <a:buClr>
                <a:srgbClr val="1A587B"/>
              </a:buClr>
            </a:pPr>
            <a:r>
              <a:rPr lang="en-US" sz="2400" dirty="0"/>
              <a:t>The sequence {</a:t>
            </a:r>
            <a:r>
              <a:rPr lang="en-US" sz="2400" i="1" dirty="0" err="1"/>
              <a:t>a</a:t>
            </a:r>
            <a:r>
              <a:rPr lang="en-US" sz="2400" i="1" baseline="-25000" dirty="0" err="1"/>
              <a:t>k</a:t>
            </a:r>
            <a:r>
              <a:rPr lang="en-US" sz="2400" dirty="0"/>
              <a:t>} with </a:t>
            </a:r>
            <a:r>
              <a:rPr lang="en-US" sz="2400" i="1" dirty="0" err="1"/>
              <a:t>a</a:t>
            </a:r>
            <a:r>
              <a:rPr lang="en-US" sz="2400" i="1" baseline="-25000" dirty="0" err="1"/>
              <a:t>k</a:t>
            </a:r>
            <a:r>
              <a:rPr lang="en-US" sz="2400" dirty="0"/>
              <a:t> = </a:t>
            </a:r>
            <a:r>
              <a:rPr lang="en-US" sz="2400" dirty="0">
                <a:ea typeface="Cambria Math" pitchFamily="18" charset="0"/>
              </a:rPr>
              <a:t> </a:t>
            </a:r>
            <a:r>
              <a:rPr lang="en-US" sz="2400" i="1" dirty="0">
                <a:ea typeface="Cambria Math" pitchFamily="18" charset="0"/>
              </a:rPr>
              <a:t>k </a:t>
            </a:r>
            <a:r>
              <a:rPr lang="en-US" sz="2400" dirty="0">
                <a:ea typeface="Cambria Math" pitchFamily="18" charset="0"/>
              </a:rPr>
              <a:t>+ 1</a:t>
            </a:r>
            <a:r>
              <a:rPr lang="en-US" sz="2400" dirty="0"/>
              <a:t> has the generating function  has the generating function</a:t>
            </a:r>
          </a:p>
        </p:txBody>
      </p:sp>
      <p:graphicFrame>
        <p:nvGraphicFramePr>
          <p:cNvPr id="12" name="Object 7"/>
          <p:cNvGraphicFramePr>
            <a:graphicFrameLocks noChangeAspect="1"/>
          </p:cNvGraphicFramePr>
          <p:nvPr>
            <p:extLst>
              <p:ext uri="{D42A27DB-BD31-4B8C-83A1-F6EECF244321}">
                <p14:modId xmlns:p14="http://schemas.microsoft.com/office/powerpoint/2010/main" val="2520734664"/>
              </p:ext>
            </p:extLst>
          </p:nvPr>
        </p:nvGraphicFramePr>
        <p:xfrm>
          <a:off x="4572000" y="4851720"/>
          <a:ext cx="1599840" cy="863280"/>
        </p:xfrm>
        <a:graphic>
          <a:graphicData uri="http://schemas.openxmlformats.org/presentationml/2006/ole">
            <mc:AlternateContent xmlns:mc="http://schemas.openxmlformats.org/markup-compatibility/2006">
              <mc:Choice xmlns:v="urn:schemas-microsoft-com:vml" Requires="v">
                <p:oleObj spid="_x0000_s47320" name="Equation" r:id="rId7" imgW="799920" imgH="431640" progId="Equation.DSMT4">
                  <p:embed/>
                </p:oleObj>
              </mc:Choice>
              <mc:Fallback>
                <p:oleObj name="Equation" r:id="rId7" imgW="799920" imgH="431640" progId="Equation.DSMT4">
                  <p:embed/>
                  <p:pic>
                    <p:nvPicPr>
                      <p:cNvPr id="11" name="Object 10"/>
                      <p:cNvPicPr/>
                      <p:nvPr/>
                    </p:nvPicPr>
                    <p:blipFill>
                      <a:blip r:embed="rId8"/>
                      <a:stretch>
                        <a:fillRect/>
                      </a:stretch>
                    </p:blipFill>
                    <p:spPr>
                      <a:xfrm>
                        <a:off x="4572000" y="4851720"/>
                        <a:ext cx="1599840" cy="863280"/>
                      </a:xfrm>
                      <a:prstGeom prst="rect">
                        <a:avLst/>
                      </a:prstGeom>
                    </p:spPr>
                  </p:pic>
                </p:oleObj>
              </mc:Fallback>
            </mc:AlternateContent>
          </a:graphicData>
        </a:graphic>
      </p:graphicFrame>
      <p:sp>
        <p:nvSpPr>
          <p:cNvPr id="6" name="Content Placeholder 8"/>
          <p:cNvSpPr>
            <a:spLocks noGrp="1"/>
          </p:cNvSpPr>
          <p:nvPr>
            <p:ph idx="15"/>
          </p:nvPr>
        </p:nvSpPr>
        <p:spPr>
          <a:xfrm>
            <a:off x="457200" y="5715000"/>
            <a:ext cx="6934200" cy="838200"/>
          </a:xfrm>
        </p:spPr>
        <p:txBody>
          <a:bodyPr/>
          <a:lstStyle/>
          <a:p>
            <a:pPr lvl="1" indent="-347472">
              <a:buClr>
                <a:srgbClr val="1A587B"/>
              </a:buClr>
            </a:pPr>
            <a:r>
              <a:rPr lang="en-US" sz="2400" dirty="0"/>
              <a:t>The sequence {</a:t>
            </a:r>
            <a:r>
              <a:rPr lang="en-US" sz="2400" i="1" dirty="0" err="1"/>
              <a:t>a</a:t>
            </a:r>
            <a:r>
              <a:rPr lang="en-US" sz="2400" i="1" baseline="-25000" dirty="0" err="1"/>
              <a:t>k</a:t>
            </a:r>
            <a:r>
              <a:rPr lang="en-US" sz="2400" dirty="0"/>
              <a:t>} with </a:t>
            </a:r>
            <a:r>
              <a:rPr lang="en-US" sz="2400" i="1" dirty="0" err="1"/>
              <a:t>a</a:t>
            </a:r>
            <a:r>
              <a:rPr lang="en-US" sz="2400" i="1" baseline="-25000" dirty="0" err="1"/>
              <a:t>k</a:t>
            </a:r>
            <a:r>
              <a:rPr lang="en-US" sz="2400" dirty="0"/>
              <a:t> = </a:t>
            </a:r>
            <a:r>
              <a:rPr lang="en-US" sz="2400" dirty="0">
                <a:ea typeface="Cambria Math" pitchFamily="18" charset="0"/>
              </a:rPr>
              <a:t> 2</a:t>
            </a:r>
            <a:r>
              <a:rPr lang="en-US" sz="2400" i="1" baseline="30000" dirty="0">
                <a:ea typeface="Cambria Math" pitchFamily="18" charset="0"/>
              </a:rPr>
              <a:t>k</a:t>
            </a:r>
            <a:r>
              <a:rPr lang="en-US" sz="2400" i="1" dirty="0">
                <a:ea typeface="Cambria Math" pitchFamily="18" charset="0"/>
              </a:rPr>
              <a:t> </a:t>
            </a:r>
            <a:r>
              <a:rPr lang="en-US" sz="2400" dirty="0"/>
              <a:t> has the generating function  has the generating function</a:t>
            </a:r>
          </a:p>
        </p:txBody>
      </p:sp>
      <p:graphicFrame>
        <p:nvGraphicFramePr>
          <p:cNvPr id="13" name="Object 9"/>
          <p:cNvGraphicFramePr>
            <a:graphicFrameLocks noChangeAspect="1"/>
          </p:cNvGraphicFramePr>
          <p:nvPr>
            <p:extLst>
              <p:ext uri="{D42A27DB-BD31-4B8C-83A1-F6EECF244321}">
                <p14:modId xmlns:p14="http://schemas.microsoft.com/office/powerpoint/2010/main" val="2652174686"/>
              </p:ext>
            </p:extLst>
          </p:nvPr>
        </p:nvGraphicFramePr>
        <p:xfrm>
          <a:off x="7595280" y="5715000"/>
          <a:ext cx="1091520" cy="863280"/>
        </p:xfrm>
        <a:graphic>
          <a:graphicData uri="http://schemas.openxmlformats.org/presentationml/2006/ole">
            <mc:AlternateContent xmlns:mc="http://schemas.openxmlformats.org/markup-compatibility/2006">
              <mc:Choice xmlns:v="urn:schemas-microsoft-com:vml" Requires="v">
                <p:oleObj spid="_x0000_s47321" name="Equation" r:id="rId9" imgW="545760" imgH="431640" progId="Equation.DSMT4">
                  <p:embed/>
                </p:oleObj>
              </mc:Choice>
              <mc:Fallback>
                <p:oleObj name="Equation" r:id="rId9" imgW="545760" imgH="431640" progId="Equation.DSMT4">
                  <p:embed/>
                  <p:pic>
                    <p:nvPicPr>
                      <p:cNvPr id="12" name="Object 11"/>
                      <p:cNvPicPr/>
                      <p:nvPr/>
                    </p:nvPicPr>
                    <p:blipFill>
                      <a:blip r:embed="rId10"/>
                      <a:stretch>
                        <a:fillRect/>
                      </a:stretch>
                    </p:blipFill>
                    <p:spPr>
                      <a:xfrm>
                        <a:off x="7595280" y="5715000"/>
                        <a:ext cx="1091520" cy="863280"/>
                      </a:xfrm>
                      <a:prstGeom prst="rect">
                        <a:avLst/>
                      </a:prstGeom>
                    </p:spPr>
                  </p:pic>
                </p:oleObj>
              </mc:Fallback>
            </mc:AlternateContent>
          </a:graphicData>
        </a:graphic>
      </p:graphicFrame>
    </p:spTree>
    <p:extLst>
      <p:ext uri="{BB962C8B-B14F-4D97-AF65-F5344CB8AC3E}">
        <p14:creationId xmlns:p14="http://schemas.microsoft.com/office/powerpoint/2010/main" val="10112051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Functions for Finite Sequences</a:t>
            </a:r>
            <a:r>
              <a:rPr lang="en-US" sz="1500" dirty="0"/>
              <a:t> 1</a:t>
            </a:r>
          </a:p>
        </p:txBody>
      </p:sp>
      <p:sp>
        <p:nvSpPr>
          <p:cNvPr id="3" name="Content Placeholder 2"/>
          <p:cNvSpPr>
            <a:spLocks noGrp="1"/>
          </p:cNvSpPr>
          <p:nvPr>
            <p:ph idx="1"/>
          </p:nvPr>
        </p:nvSpPr>
        <p:spPr>
          <a:xfrm>
            <a:off x="457200" y="1295400"/>
            <a:ext cx="8458200" cy="3581400"/>
          </a:xfrm>
        </p:spPr>
        <p:txBody>
          <a:bodyPr/>
          <a:lstStyle/>
          <a:p>
            <a:r>
              <a:rPr lang="en-US" sz="3000" dirty="0"/>
              <a:t>Generating functions for finite sequences of real numbers can be defined by extending a finite sequence  </a:t>
            </a:r>
            <a:r>
              <a:rPr lang="en-US" sz="3000" i="1" dirty="0"/>
              <a:t>a</a:t>
            </a:r>
            <a:r>
              <a:rPr lang="en-US" sz="3000" baseline="-25000" dirty="0">
                <a:ea typeface="Cambria Math" pitchFamily="18" charset="0"/>
              </a:rPr>
              <a:t>0</a:t>
            </a:r>
            <a:r>
              <a:rPr lang="en-US" sz="3000" dirty="0"/>
              <a:t>,</a:t>
            </a:r>
            <a:r>
              <a:rPr lang="en-US" sz="3000" i="1" dirty="0"/>
              <a:t>a</a:t>
            </a:r>
            <a:r>
              <a:rPr lang="en-US" sz="3000" baseline="-25000" dirty="0">
                <a:ea typeface="Cambria Math" pitchFamily="18" charset="0"/>
              </a:rPr>
              <a:t>1</a:t>
            </a:r>
            <a:r>
              <a:rPr lang="en-US" sz="3000" dirty="0"/>
              <a:t>, … , </a:t>
            </a:r>
            <a:r>
              <a:rPr lang="en-US" sz="3000" i="1" dirty="0"/>
              <a:t>a</a:t>
            </a:r>
            <a:r>
              <a:rPr lang="en-US" sz="3000" i="1" baseline="-25000" dirty="0"/>
              <a:t>n </a:t>
            </a:r>
            <a:r>
              <a:rPr lang="en-US" sz="3000" dirty="0"/>
              <a:t>into an infinite sequence by setting </a:t>
            </a:r>
            <a:r>
              <a:rPr lang="en-US" sz="3000" i="1" dirty="0"/>
              <a:t>a</a:t>
            </a:r>
            <a:r>
              <a:rPr lang="en-US" sz="3000" i="1" baseline="-25000" dirty="0"/>
              <a:t>n+1 </a:t>
            </a:r>
            <a:r>
              <a:rPr lang="en-US" sz="3000" dirty="0"/>
              <a:t>= </a:t>
            </a:r>
            <a:r>
              <a:rPr lang="en-US" sz="3000" dirty="0">
                <a:ea typeface="Cambria Math" pitchFamily="18" charset="0"/>
              </a:rPr>
              <a:t>0,</a:t>
            </a:r>
            <a:r>
              <a:rPr lang="en-US" sz="3000" i="1" dirty="0"/>
              <a:t> a</a:t>
            </a:r>
            <a:r>
              <a:rPr lang="en-US" sz="3000" i="1" baseline="-25000" dirty="0"/>
              <a:t>n+2 </a:t>
            </a:r>
            <a:r>
              <a:rPr lang="en-US" sz="3000" dirty="0"/>
              <a:t>= </a:t>
            </a:r>
            <a:r>
              <a:rPr lang="en-US" sz="3000" dirty="0">
                <a:ea typeface="Cambria Math" pitchFamily="18" charset="0"/>
              </a:rPr>
              <a:t>0, and so on.</a:t>
            </a:r>
          </a:p>
          <a:p>
            <a:r>
              <a:rPr lang="en-US" sz="3000" dirty="0">
                <a:ea typeface="Cambria Math" pitchFamily="18" charset="0"/>
              </a:rPr>
              <a:t>The generating function </a:t>
            </a:r>
            <a:r>
              <a:rPr lang="en-US" sz="3000" i="1" dirty="0">
                <a:ea typeface="Cambria Math" pitchFamily="18" charset="0"/>
              </a:rPr>
              <a:t>G</a:t>
            </a:r>
            <a:r>
              <a:rPr lang="en-US" sz="3000" dirty="0">
                <a:ea typeface="Cambria Math" pitchFamily="18" charset="0"/>
              </a:rPr>
              <a:t>(</a:t>
            </a:r>
            <a:r>
              <a:rPr lang="en-US" sz="3000" i="1" dirty="0">
                <a:ea typeface="Cambria Math" pitchFamily="18" charset="0"/>
              </a:rPr>
              <a:t>x</a:t>
            </a:r>
            <a:r>
              <a:rPr lang="en-US" sz="3000" dirty="0">
                <a:ea typeface="Cambria Math" pitchFamily="18" charset="0"/>
              </a:rPr>
              <a:t>) of this infinite sequence {</a:t>
            </a:r>
            <a:r>
              <a:rPr lang="en-US" sz="3000" i="1" dirty="0"/>
              <a:t>a</a:t>
            </a:r>
            <a:r>
              <a:rPr lang="en-US" sz="3000" i="1" baseline="-25000" dirty="0"/>
              <a:t>n</a:t>
            </a:r>
            <a:r>
              <a:rPr lang="en-US" sz="3000" dirty="0">
                <a:ea typeface="Cambria Math" pitchFamily="18" charset="0"/>
              </a:rPr>
              <a:t>} is a polynomial of degree n because no terms of the form </a:t>
            </a:r>
            <a:r>
              <a:rPr lang="en-US" sz="3000" i="1" dirty="0" err="1">
                <a:ea typeface="Cambria Math" pitchFamily="18" charset="0"/>
              </a:rPr>
              <a:t>a</a:t>
            </a:r>
            <a:r>
              <a:rPr lang="en-US" sz="3000" i="1" baseline="-25000" dirty="0" err="1">
                <a:ea typeface="Cambria Math" pitchFamily="18" charset="0"/>
              </a:rPr>
              <a:t>j</a:t>
            </a:r>
            <a:r>
              <a:rPr lang="en-US" sz="3000" i="1" dirty="0" err="1">
                <a:ea typeface="Cambria Math" pitchFamily="18" charset="0"/>
              </a:rPr>
              <a:t>x</a:t>
            </a:r>
            <a:r>
              <a:rPr lang="en-US" sz="3000" i="1" baseline="30000" dirty="0" err="1">
                <a:ea typeface="Cambria Math" pitchFamily="18" charset="0"/>
              </a:rPr>
              <a:t>j</a:t>
            </a:r>
            <a:r>
              <a:rPr lang="en-US" sz="3000" i="1" dirty="0">
                <a:ea typeface="Cambria Math" pitchFamily="18" charset="0"/>
              </a:rPr>
              <a:t> </a:t>
            </a:r>
            <a:r>
              <a:rPr lang="en-US" sz="3000" dirty="0">
                <a:ea typeface="Cambria Math" pitchFamily="18" charset="0"/>
              </a:rPr>
              <a:t>with </a:t>
            </a:r>
            <a:r>
              <a:rPr lang="en-US" sz="3000" i="1" dirty="0">
                <a:ea typeface="Cambria Math" pitchFamily="18" charset="0"/>
              </a:rPr>
              <a:t>j</a:t>
            </a:r>
            <a:r>
              <a:rPr lang="en-US" sz="3000" dirty="0">
                <a:ea typeface="Cambria Math" pitchFamily="18" charset="0"/>
              </a:rPr>
              <a:t> &gt; </a:t>
            </a:r>
            <a:r>
              <a:rPr lang="en-US" sz="3000" i="1" dirty="0">
                <a:ea typeface="Cambria Math" pitchFamily="18" charset="0"/>
              </a:rPr>
              <a:t>n</a:t>
            </a:r>
            <a:r>
              <a:rPr lang="en-US" sz="3000" dirty="0">
                <a:ea typeface="Cambria Math" pitchFamily="18" charset="0"/>
              </a:rPr>
              <a:t> occur, that is,</a:t>
            </a:r>
          </a:p>
        </p:txBody>
      </p:sp>
      <p:graphicFrame>
        <p:nvGraphicFramePr>
          <p:cNvPr id="4" name="Object 3"/>
          <p:cNvGraphicFramePr>
            <a:graphicFrameLocks noChangeAspect="1"/>
          </p:cNvGraphicFramePr>
          <p:nvPr>
            <p:extLst>
              <p:ext uri="{D42A27DB-BD31-4B8C-83A1-F6EECF244321}">
                <p14:modId xmlns:p14="http://schemas.microsoft.com/office/powerpoint/2010/main" val="3910760006"/>
              </p:ext>
            </p:extLst>
          </p:nvPr>
        </p:nvGraphicFramePr>
        <p:xfrm>
          <a:off x="2743200" y="4941541"/>
          <a:ext cx="3657600" cy="550014"/>
        </p:xfrm>
        <a:graphic>
          <a:graphicData uri="http://schemas.openxmlformats.org/presentationml/2006/ole">
            <mc:AlternateContent xmlns:mc="http://schemas.openxmlformats.org/markup-compatibility/2006">
              <mc:Choice xmlns:v="urn:schemas-microsoft-com:vml" Requires="v">
                <p:oleObj spid="_x0000_s48179" name="Equation" r:id="rId3" imgW="1688760" imgH="253800" progId="Equation.DSMT4">
                  <p:embed/>
                </p:oleObj>
              </mc:Choice>
              <mc:Fallback>
                <p:oleObj name="Equation" r:id="rId3" imgW="1688760" imgH="253800" progId="Equation.DSMT4">
                  <p:embed/>
                  <p:pic>
                    <p:nvPicPr>
                      <p:cNvPr id="0" name=""/>
                      <p:cNvPicPr/>
                      <p:nvPr/>
                    </p:nvPicPr>
                    <p:blipFill>
                      <a:blip r:embed="rId4"/>
                      <a:stretch>
                        <a:fillRect/>
                      </a:stretch>
                    </p:blipFill>
                    <p:spPr>
                      <a:xfrm>
                        <a:off x="2743200" y="4941541"/>
                        <a:ext cx="3657600" cy="550014"/>
                      </a:xfrm>
                      <a:prstGeom prst="rect">
                        <a:avLst/>
                      </a:prstGeom>
                    </p:spPr>
                  </p:pic>
                </p:oleObj>
              </mc:Fallback>
            </mc:AlternateContent>
          </a:graphicData>
        </a:graphic>
      </p:graphicFrame>
    </p:spTree>
    <p:extLst>
      <p:ext uri="{BB962C8B-B14F-4D97-AF65-F5344CB8AC3E}">
        <p14:creationId xmlns:p14="http://schemas.microsoft.com/office/powerpoint/2010/main" val="30657187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Functions for Finite Sequences</a:t>
            </a:r>
            <a:r>
              <a:rPr lang="en-US" sz="1500" dirty="0"/>
              <a:t> 2</a:t>
            </a:r>
          </a:p>
        </p:txBody>
      </p:sp>
      <p:sp>
        <p:nvSpPr>
          <p:cNvPr id="3" name="Content Placeholder 2"/>
          <p:cNvSpPr>
            <a:spLocks noGrp="1"/>
          </p:cNvSpPr>
          <p:nvPr>
            <p:ph idx="1"/>
          </p:nvPr>
        </p:nvSpPr>
        <p:spPr>
          <a:xfrm>
            <a:off x="457200" y="1295400"/>
            <a:ext cx="8458200" cy="5181600"/>
          </a:xfrm>
        </p:spPr>
        <p:txBody>
          <a:bodyPr/>
          <a:lstStyle/>
          <a:p>
            <a:pPr>
              <a:spcBef>
                <a:spcPts val="600"/>
              </a:spcBef>
            </a:pPr>
            <a:r>
              <a:rPr lang="en-US" sz="3000" b="1" dirty="0"/>
              <a:t>Example</a:t>
            </a:r>
            <a:r>
              <a:rPr lang="en-US" sz="3000" dirty="0"/>
              <a:t>:  What is the generating function for the sequence </a:t>
            </a:r>
            <a:r>
              <a:rPr lang="en-US" sz="3000" dirty="0">
                <a:ea typeface="Cambria Math" pitchFamily="18" charset="0"/>
              </a:rPr>
              <a:t>1,1,1,1,1,1</a:t>
            </a:r>
            <a:r>
              <a:rPr lang="en-US" sz="3000" dirty="0"/>
              <a:t>?</a:t>
            </a:r>
          </a:p>
          <a:p>
            <a:pPr>
              <a:spcBef>
                <a:spcPts val="600"/>
              </a:spcBef>
            </a:pPr>
            <a:r>
              <a:rPr lang="en-US" sz="3000" b="1" dirty="0"/>
              <a:t>Solution</a:t>
            </a:r>
            <a:r>
              <a:rPr lang="en-US" sz="3000" dirty="0"/>
              <a:t>: The generating function of </a:t>
            </a:r>
            <a:r>
              <a:rPr lang="en-US" sz="3000" dirty="0">
                <a:ea typeface="Cambria Math" pitchFamily="18" charset="0"/>
              </a:rPr>
              <a:t>1,1,1,1,1,1  is </a:t>
            </a:r>
          </a:p>
          <a:p>
            <a:pPr>
              <a:spcBef>
                <a:spcPts val="600"/>
              </a:spcBef>
            </a:pPr>
            <a:r>
              <a:rPr lang="en-US" sz="3000" dirty="0">
                <a:ea typeface="Cambria Math" pitchFamily="18" charset="0"/>
              </a:rPr>
              <a:t>1 + </a:t>
            </a:r>
            <a:r>
              <a:rPr lang="en-US" sz="3000" i="1" dirty="0">
                <a:ea typeface="Cambria Math" pitchFamily="18" charset="0"/>
              </a:rPr>
              <a:t>x</a:t>
            </a:r>
            <a:r>
              <a:rPr lang="en-US" sz="3000" dirty="0">
                <a:ea typeface="Cambria Math" pitchFamily="18" charset="0"/>
              </a:rPr>
              <a:t> + </a:t>
            </a:r>
            <a:r>
              <a:rPr lang="en-US" sz="3000" i="1" dirty="0">
                <a:ea typeface="Cambria Math" pitchFamily="18" charset="0"/>
              </a:rPr>
              <a:t>x</a:t>
            </a:r>
            <a:r>
              <a:rPr lang="en-US" sz="3000" baseline="30000" dirty="0">
                <a:ea typeface="Cambria Math" pitchFamily="18" charset="0"/>
              </a:rPr>
              <a:t>2</a:t>
            </a:r>
            <a:r>
              <a:rPr lang="en-US" sz="3000" dirty="0">
                <a:ea typeface="Cambria Math" pitchFamily="18" charset="0"/>
              </a:rPr>
              <a:t> + </a:t>
            </a:r>
            <a:r>
              <a:rPr lang="en-US" sz="3000" i="1" dirty="0">
                <a:ea typeface="Cambria Math" pitchFamily="18" charset="0"/>
              </a:rPr>
              <a:t>x</a:t>
            </a:r>
            <a:r>
              <a:rPr lang="en-US" sz="3000" baseline="30000" dirty="0">
                <a:ea typeface="Cambria Math" pitchFamily="18" charset="0"/>
              </a:rPr>
              <a:t>3</a:t>
            </a:r>
            <a:r>
              <a:rPr lang="en-US" sz="3000" dirty="0">
                <a:ea typeface="Cambria Math" pitchFamily="18" charset="0"/>
              </a:rPr>
              <a:t> + </a:t>
            </a:r>
            <a:r>
              <a:rPr lang="en-US" sz="3000" i="1" dirty="0">
                <a:ea typeface="Cambria Math" pitchFamily="18" charset="0"/>
              </a:rPr>
              <a:t>x</a:t>
            </a:r>
            <a:r>
              <a:rPr lang="en-US" sz="3000" baseline="30000" dirty="0">
                <a:ea typeface="Cambria Math" pitchFamily="18" charset="0"/>
              </a:rPr>
              <a:t>4</a:t>
            </a:r>
            <a:r>
              <a:rPr lang="en-US" sz="3000" dirty="0">
                <a:ea typeface="Cambria Math" pitchFamily="18" charset="0"/>
              </a:rPr>
              <a:t> + </a:t>
            </a:r>
            <a:r>
              <a:rPr lang="en-US" sz="3000" i="1" dirty="0">
                <a:ea typeface="Cambria Math" pitchFamily="18" charset="0"/>
              </a:rPr>
              <a:t>x</a:t>
            </a:r>
            <a:r>
              <a:rPr lang="en-US" sz="3000" baseline="30000" dirty="0">
                <a:ea typeface="Cambria Math" pitchFamily="18" charset="0"/>
              </a:rPr>
              <a:t>5</a:t>
            </a:r>
            <a:r>
              <a:rPr lang="en-US" sz="3000" dirty="0">
                <a:ea typeface="Cambria Math" pitchFamily="18" charset="0"/>
              </a:rPr>
              <a:t>.</a:t>
            </a:r>
          </a:p>
          <a:p>
            <a:pPr>
              <a:spcBef>
                <a:spcPts val="600"/>
              </a:spcBef>
            </a:pPr>
            <a:r>
              <a:rPr lang="en-US" sz="3000" dirty="0">
                <a:ea typeface="Cambria Math" pitchFamily="18" charset="0"/>
              </a:rPr>
              <a:t>By Theorem 1 of Section 2.4, we have</a:t>
            </a:r>
          </a:p>
          <a:p>
            <a:pPr>
              <a:spcBef>
                <a:spcPts val="600"/>
              </a:spcBef>
            </a:pPr>
            <a:r>
              <a:rPr lang="en-US" sz="3000" dirty="0">
                <a:ea typeface="Cambria Math" pitchFamily="18" charset="0"/>
              </a:rPr>
              <a:t>(</a:t>
            </a:r>
            <a:r>
              <a:rPr lang="en-US" sz="3000" i="1" dirty="0">
                <a:ea typeface="Cambria Math" pitchFamily="18" charset="0"/>
              </a:rPr>
              <a:t>x</a:t>
            </a:r>
            <a:r>
              <a:rPr lang="en-US" sz="3000" baseline="30000" dirty="0">
                <a:ea typeface="Cambria Math" pitchFamily="18" charset="0"/>
              </a:rPr>
              <a:t>6</a:t>
            </a:r>
            <a:r>
              <a:rPr lang="en-US" sz="3000" dirty="0">
                <a:ea typeface="Cambria Math" pitchFamily="18" charset="0"/>
              </a:rPr>
              <a:t> </a:t>
            </a:r>
            <a:r>
              <a:rPr lang="en-US" sz="3000" dirty="0">
                <a:ea typeface="Cambria Math"/>
              </a:rPr>
              <a:t>− 1)/(</a:t>
            </a:r>
            <a:r>
              <a:rPr lang="en-US" sz="3000" i="1" dirty="0">
                <a:ea typeface="Cambria Math"/>
              </a:rPr>
              <a:t>x</a:t>
            </a:r>
            <a:r>
              <a:rPr lang="en-US" sz="3000" dirty="0">
                <a:ea typeface="Cambria Math"/>
              </a:rPr>
              <a:t> −1) = </a:t>
            </a:r>
            <a:r>
              <a:rPr lang="en-US" sz="3000" dirty="0">
                <a:ea typeface="Cambria Math" pitchFamily="18" charset="0"/>
              </a:rPr>
              <a:t>1 + </a:t>
            </a:r>
            <a:r>
              <a:rPr lang="en-US" sz="3000" i="1" dirty="0">
                <a:ea typeface="Cambria Math" pitchFamily="18" charset="0"/>
              </a:rPr>
              <a:t>x</a:t>
            </a:r>
            <a:r>
              <a:rPr lang="en-US" sz="3000" dirty="0">
                <a:ea typeface="Cambria Math" pitchFamily="18" charset="0"/>
              </a:rPr>
              <a:t> + </a:t>
            </a:r>
            <a:r>
              <a:rPr lang="en-US" sz="3000" i="1" dirty="0">
                <a:ea typeface="Cambria Math" pitchFamily="18" charset="0"/>
              </a:rPr>
              <a:t>x</a:t>
            </a:r>
            <a:r>
              <a:rPr lang="en-US" sz="3000" baseline="30000" dirty="0">
                <a:ea typeface="Cambria Math" pitchFamily="18" charset="0"/>
              </a:rPr>
              <a:t>2</a:t>
            </a:r>
            <a:r>
              <a:rPr lang="en-US" sz="3000" dirty="0">
                <a:ea typeface="Cambria Math" pitchFamily="18" charset="0"/>
              </a:rPr>
              <a:t> + </a:t>
            </a:r>
            <a:r>
              <a:rPr lang="en-US" sz="3000" i="1" dirty="0">
                <a:ea typeface="Cambria Math" pitchFamily="18" charset="0"/>
              </a:rPr>
              <a:t>x</a:t>
            </a:r>
            <a:r>
              <a:rPr lang="en-US" sz="3000" baseline="30000" dirty="0">
                <a:ea typeface="Cambria Math" pitchFamily="18" charset="0"/>
              </a:rPr>
              <a:t>3</a:t>
            </a:r>
            <a:r>
              <a:rPr lang="en-US" sz="3000" dirty="0">
                <a:ea typeface="Cambria Math" pitchFamily="18" charset="0"/>
              </a:rPr>
              <a:t> + </a:t>
            </a:r>
            <a:r>
              <a:rPr lang="en-US" sz="3000" i="1" dirty="0">
                <a:ea typeface="Cambria Math" pitchFamily="18" charset="0"/>
              </a:rPr>
              <a:t>x</a:t>
            </a:r>
            <a:r>
              <a:rPr lang="en-US" sz="3000" baseline="30000" dirty="0">
                <a:ea typeface="Cambria Math" pitchFamily="18" charset="0"/>
              </a:rPr>
              <a:t>4</a:t>
            </a:r>
            <a:r>
              <a:rPr lang="en-US" sz="3000" dirty="0">
                <a:ea typeface="Cambria Math" pitchFamily="18" charset="0"/>
              </a:rPr>
              <a:t> + </a:t>
            </a:r>
            <a:r>
              <a:rPr lang="en-US" sz="3000" i="1" dirty="0">
                <a:ea typeface="Cambria Math" pitchFamily="18" charset="0"/>
              </a:rPr>
              <a:t>x</a:t>
            </a:r>
            <a:r>
              <a:rPr lang="en-US" sz="3000" baseline="30000" dirty="0">
                <a:ea typeface="Cambria Math" pitchFamily="18" charset="0"/>
              </a:rPr>
              <a:t>5</a:t>
            </a:r>
            <a:endParaRPr lang="en-US" sz="3000" dirty="0">
              <a:ea typeface="Cambria Math" pitchFamily="18" charset="0"/>
            </a:endParaRPr>
          </a:p>
          <a:p>
            <a:pPr>
              <a:spcBef>
                <a:spcPts val="600"/>
              </a:spcBef>
            </a:pPr>
            <a:r>
              <a:rPr lang="en-US" sz="3000" dirty="0">
                <a:ea typeface="Cambria Math" pitchFamily="18" charset="0"/>
              </a:rPr>
              <a:t>when </a:t>
            </a:r>
            <a:r>
              <a:rPr lang="en-US" sz="3000" i="1" dirty="0">
                <a:ea typeface="Cambria Math" pitchFamily="18" charset="0"/>
              </a:rPr>
              <a:t>x</a:t>
            </a:r>
            <a:r>
              <a:rPr lang="en-US" sz="3000" dirty="0">
                <a:ea typeface="Cambria Math" pitchFamily="18" charset="0"/>
              </a:rPr>
              <a:t> </a:t>
            </a:r>
            <a:r>
              <a:rPr lang="en-US" sz="3000" dirty="0">
                <a:ea typeface="Cambria Math"/>
              </a:rPr>
              <a:t>≠</a:t>
            </a:r>
            <a:r>
              <a:rPr lang="en-US" sz="3000" dirty="0">
                <a:ea typeface="Cambria Math" pitchFamily="18" charset="0"/>
              </a:rPr>
              <a:t> 1.</a:t>
            </a:r>
          </a:p>
          <a:p>
            <a:pPr>
              <a:spcBef>
                <a:spcPts val="600"/>
              </a:spcBef>
            </a:pPr>
            <a:r>
              <a:rPr lang="en-US" sz="3000" dirty="0">
                <a:ea typeface="Cambria Math" pitchFamily="18" charset="0"/>
              </a:rPr>
              <a:t>Consequently </a:t>
            </a:r>
            <a:r>
              <a:rPr lang="en-US" sz="3000" i="1" dirty="0">
                <a:ea typeface="Cambria Math" pitchFamily="18" charset="0"/>
              </a:rPr>
              <a:t>G</a:t>
            </a:r>
            <a:r>
              <a:rPr lang="en-US" sz="3000" dirty="0">
                <a:ea typeface="Cambria Math" pitchFamily="18" charset="0"/>
              </a:rPr>
              <a:t>(</a:t>
            </a:r>
            <a:r>
              <a:rPr lang="en-US" sz="3000" i="1" dirty="0">
                <a:ea typeface="Cambria Math" pitchFamily="18" charset="0"/>
              </a:rPr>
              <a:t>x</a:t>
            </a:r>
            <a:r>
              <a:rPr lang="en-US" sz="3000" dirty="0">
                <a:ea typeface="Cambria Math" pitchFamily="18" charset="0"/>
              </a:rPr>
              <a:t>) = (</a:t>
            </a:r>
            <a:r>
              <a:rPr lang="en-US" sz="3000" i="1" dirty="0">
                <a:ea typeface="Cambria Math" pitchFamily="18" charset="0"/>
              </a:rPr>
              <a:t>x</a:t>
            </a:r>
            <a:r>
              <a:rPr lang="en-US" sz="3000" baseline="30000" dirty="0">
                <a:ea typeface="Cambria Math" pitchFamily="18" charset="0"/>
              </a:rPr>
              <a:t>6</a:t>
            </a:r>
            <a:r>
              <a:rPr lang="en-US" sz="3000" dirty="0">
                <a:ea typeface="Cambria Math" pitchFamily="18" charset="0"/>
              </a:rPr>
              <a:t> </a:t>
            </a:r>
            <a:r>
              <a:rPr lang="en-US" sz="3000" dirty="0">
                <a:ea typeface="Cambria Math"/>
              </a:rPr>
              <a:t>− 1)/(</a:t>
            </a:r>
            <a:r>
              <a:rPr lang="en-US" sz="3000" i="1" dirty="0">
                <a:ea typeface="Cambria Math"/>
              </a:rPr>
              <a:t>x</a:t>
            </a:r>
            <a:r>
              <a:rPr lang="en-US" sz="3000" dirty="0">
                <a:ea typeface="Cambria Math"/>
              </a:rPr>
              <a:t> −1) is the generating function of the sequence.</a:t>
            </a:r>
            <a:endParaRPr lang="en-US" sz="3000" dirty="0">
              <a:ea typeface="Cambria Math" pitchFamily="18" charset="0"/>
            </a:endParaRPr>
          </a:p>
        </p:txBody>
      </p:sp>
    </p:spTree>
    <p:extLst>
      <p:ext uri="{BB962C8B-B14F-4D97-AF65-F5344CB8AC3E}">
        <p14:creationId xmlns:p14="http://schemas.microsoft.com/office/powerpoint/2010/main" val="327364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Recurrence Relations </a:t>
            </a:r>
            <a:br>
              <a:rPr lang="en-US" dirty="0"/>
            </a:br>
            <a:r>
              <a:rPr lang="en-US" sz="3200" dirty="0"/>
              <a:t>(recalling definitions from Chapter 2)</a:t>
            </a:r>
          </a:p>
        </p:txBody>
      </p:sp>
      <p:sp>
        <p:nvSpPr>
          <p:cNvPr id="3" name="Content Placeholder 2"/>
          <p:cNvSpPr>
            <a:spLocks noGrp="1"/>
          </p:cNvSpPr>
          <p:nvPr>
            <p:ph idx="1"/>
          </p:nvPr>
        </p:nvSpPr>
        <p:spPr>
          <a:xfrm>
            <a:off x="457200" y="1295400"/>
            <a:ext cx="8321040" cy="5105400"/>
          </a:xfrm>
        </p:spPr>
        <p:txBody>
          <a:bodyPr/>
          <a:lstStyle/>
          <a:p>
            <a:r>
              <a:rPr lang="en-US" sz="2800" b="1" dirty="0"/>
              <a:t>Definition: </a:t>
            </a:r>
            <a:r>
              <a:rPr lang="en-US" sz="2800" dirty="0"/>
              <a:t>A </a:t>
            </a:r>
            <a:r>
              <a:rPr lang="en-US" sz="2800" i="1" dirty="0"/>
              <a:t>recurrence relation </a:t>
            </a:r>
            <a:r>
              <a:rPr lang="en-US" sz="2800" dirty="0"/>
              <a:t>for the sequence {</a:t>
            </a:r>
            <a:r>
              <a:rPr lang="en-US" sz="2800" i="1" dirty="0"/>
              <a:t>a</a:t>
            </a:r>
            <a:r>
              <a:rPr lang="en-US" sz="2800" i="1" baseline="-25000" dirty="0"/>
              <a:t>n</a:t>
            </a:r>
            <a:r>
              <a:rPr lang="en-US" sz="2800" dirty="0"/>
              <a:t>}</a:t>
            </a:r>
            <a:r>
              <a:rPr lang="en-US" sz="2800" i="1" dirty="0"/>
              <a:t> </a:t>
            </a:r>
            <a:r>
              <a:rPr lang="en-US" sz="2800" dirty="0"/>
              <a:t>is an equation that expresses </a:t>
            </a:r>
            <a:r>
              <a:rPr lang="en-US" sz="2800" i="1" dirty="0"/>
              <a:t>a</a:t>
            </a:r>
            <a:r>
              <a:rPr lang="en-US" sz="2800" i="1" baseline="-25000" dirty="0"/>
              <a:t>n</a:t>
            </a:r>
            <a:r>
              <a:rPr lang="en-US" sz="2800" dirty="0"/>
              <a:t> in terms of one or more of the previous terms of the sequence, namely, </a:t>
            </a:r>
            <a:r>
              <a:rPr lang="en-US" sz="2800" i="1" dirty="0"/>
              <a:t>a</a:t>
            </a:r>
            <a:r>
              <a:rPr lang="en-US" sz="2800" baseline="-25000" dirty="0">
                <a:ea typeface="Cambria Math" pitchFamily="18" charset="0"/>
              </a:rPr>
              <a:t>0</a:t>
            </a:r>
            <a:r>
              <a:rPr lang="en-US" sz="2800" i="1" dirty="0"/>
              <a:t>, a</a:t>
            </a:r>
            <a:r>
              <a:rPr lang="en-US" sz="2800" i="1" baseline="-25000" dirty="0"/>
              <a:t>1</a:t>
            </a:r>
            <a:r>
              <a:rPr lang="en-US" sz="2800" i="1" dirty="0"/>
              <a:t>, …, a</a:t>
            </a:r>
            <a:r>
              <a:rPr lang="en-US" sz="2800" i="1" baseline="-25000" dirty="0"/>
              <a:t>n-1</a:t>
            </a:r>
            <a:r>
              <a:rPr lang="en-US" sz="2800" dirty="0"/>
              <a:t>, for all integers </a:t>
            </a:r>
            <a:r>
              <a:rPr lang="en-US" sz="2800" i="1" dirty="0"/>
              <a:t>n</a:t>
            </a:r>
            <a:r>
              <a:rPr lang="en-US" sz="2800" dirty="0"/>
              <a:t> with </a:t>
            </a:r>
            <a:r>
              <a:rPr lang="en-US" sz="2800" i="1" dirty="0"/>
              <a:t>n </a:t>
            </a:r>
            <a:r>
              <a:rPr lang="en-US" sz="2800" dirty="0"/>
              <a:t>≥</a:t>
            </a:r>
            <a:r>
              <a:rPr lang="en-US" sz="2800" i="1" dirty="0"/>
              <a:t> n</a:t>
            </a:r>
            <a:r>
              <a:rPr lang="en-US" sz="2800" baseline="-25000" dirty="0">
                <a:ea typeface="Cambria Math" pitchFamily="18" charset="0"/>
              </a:rPr>
              <a:t>0</a:t>
            </a:r>
            <a:r>
              <a:rPr lang="en-US" sz="2800" dirty="0"/>
              <a:t>, where </a:t>
            </a:r>
            <a:r>
              <a:rPr lang="en-US" sz="2800" i="1" dirty="0"/>
              <a:t>n</a:t>
            </a:r>
            <a:r>
              <a:rPr lang="en-US" sz="2800" baseline="-25000" dirty="0">
                <a:ea typeface="Cambria Math" pitchFamily="18" charset="0"/>
              </a:rPr>
              <a:t>0</a:t>
            </a:r>
            <a:r>
              <a:rPr lang="en-US" sz="2800" dirty="0"/>
              <a:t> is a nonnegative integer. </a:t>
            </a:r>
          </a:p>
          <a:p>
            <a:pPr lvl="1"/>
            <a:r>
              <a:rPr lang="en-US" sz="2400" dirty="0"/>
              <a:t>A sequence is called a </a:t>
            </a:r>
            <a:r>
              <a:rPr lang="en-US" sz="2400" i="1" dirty="0"/>
              <a:t>solution</a:t>
            </a:r>
            <a:r>
              <a:rPr lang="en-US" sz="2400" dirty="0"/>
              <a:t> of a recurrence relation if its terms satisfy the recurrence relation.</a:t>
            </a:r>
          </a:p>
          <a:p>
            <a:pPr lvl="1"/>
            <a:r>
              <a:rPr lang="en-US" sz="2400" dirty="0"/>
              <a:t>The </a:t>
            </a:r>
            <a:r>
              <a:rPr lang="en-US" sz="2400" i="1" dirty="0"/>
              <a:t>initial conditions </a:t>
            </a:r>
            <a:r>
              <a:rPr lang="en-US" sz="2400" dirty="0"/>
              <a:t>for a sequence specify the terms that precede the first term where the recurrence relation takes effect.</a:t>
            </a:r>
          </a:p>
        </p:txBody>
      </p:sp>
    </p:spTree>
    <p:extLst>
      <p:ext uri="{BB962C8B-B14F-4D97-AF65-F5344CB8AC3E}">
        <p14:creationId xmlns:p14="http://schemas.microsoft.com/office/powerpoint/2010/main" val="11918074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Generating Functions</a:t>
            </a:r>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723859" y="1371600"/>
            <a:ext cx="3696282" cy="510540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6317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Problems and Generating Functions</a:t>
            </a:r>
            <a:r>
              <a:rPr lang="en-US" sz="1500" dirty="0"/>
              <a:t> 1</a:t>
            </a:r>
          </a:p>
        </p:txBody>
      </p:sp>
      <p:sp>
        <p:nvSpPr>
          <p:cNvPr id="3" name="Content Placeholder 2"/>
          <p:cNvSpPr>
            <a:spLocks noGrp="1"/>
          </p:cNvSpPr>
          <p:nvPr>
            <p:ph idx="1"/>
          </p:nvPr>
        </p:nvSpPr>
        <p:spPr>
          <a:xfrm>
            <a:off x="457200" y="1295400"/>
            <a:ext cx="8382000" cy="5212976"/>
          </a:xfrm>
        </p:spPr>
        <p:txBody>
          <a:bodyPr/>
          <a:lstStyle/>
          <a:p>
            <a:pPr>
              <a:spcBef>
                <a:spcPts val="0"/>
              </a:spcBef>
            </a:pPr>
            <a:r>
              <a:rPr lang="en-US" sz="2500" b="1" dirty="0"/>
              <a:t>Example</a:t>
            </a:r>
            <a:r>
              <a:rPr lang="en-US" sz="2500" dirty="0"/>
              <a:t>: Find the number of solutions of </a:t>
            </a:r>
          </a:p>
          <a:p>
            <a:pPr>
              <a:spcBef>
                <a:spcPts val="0"/>
              </a:spcBef>
            </a:pPr>
            <a:r>
              <a:rPr lang="en-US" sz="2500" i="1" dirty="0"/>
              <a:t>e</a:t>
            </a:r>
            <a:r>
              <a:rPr lang="en-US" sz="2500" baseline="-25000" dirty="0">
                <a:ea typeface="Cambria Math" pitchFamily="18" charset="0"/>
              </a:rPr>
              <a:t>1</a:t>
            </a:r>
            <a:r>
              <a:rPr lang="en-US" sz="2500" dirty="0"/>
              <a:t> + </a:t>
            </a:r>
            <a:r>
              <a:rPr lang="en-US" sz="2500" i="1" dirty="0"/>
              <a:t>e</a:t>
            </a:r>
            <a:r>
              <a:rPr lang="en-US" sz="2500" baseline="-25000" dirty="0">
                <a:ea typeface="Cambria Math" pitchFamily="18" charset="0"/>
              </a:rPr>
              <a:t>2</a:t>
            </a:r>
            <a:r>
              <a:rPr lang="en-US" sz="2500" dirty="0"/>
              <a:t> + </a:t>
            </a:r>
            <a:r>
              <a:rPr lang="en-US" sz="2500" i="1" dirty="0"/>
              <a:t>e</a:t>
            </a:r>
            <a:r>
              <a:rPr lang="en-US" sz="2500" baseline="-25000" dirty="0">
                <a:ea typeface="Cambria Math" pitchFamily="18" charset="0"/>
              </a:rPr>
              <a:t>3</a:t>
            </a:r>
            <a:r>
              <a:rPr lang="en-US" sz="2500" dirty="0"/>
              <a:t> = </a:t>
            </a:r>
            <a:r>
              <a:rPr lang="en-US" sz="2500" dirty="0">
                <a:ea typeface="Cambria Math" pitchFamily="18" charset="0"/>
              </a:rPr>
              <a:t>17,</a:t>
            </a:r>
          </a:p>
          <a:p>
            <a:pPr>
              <a:spcBef>
                <a:spcPts val="0"/>
              </a:spcBef>
            </a:pPr>
            <a:r>
              <a:rPr lang="en-US" sz="2500" dirty="0"/>
              <a:t>where </a:t>
            </a:r>
            <a:r>
              <a:rPr lang="en-US" sz="2500" i="1" dirty="0"/>
              <a:t>e</a:t>
            </a:r>
            <a:r>
              <a:rPr lang="en-US" sz="2500" baseline="-25000" dirty="0">
                <a:ea typeface="Cambria Math" pitchFamily="18" charset="0"/>
              </a:rPr>
              <a:t>1</a:t>
            </a:r>
            <a:r>
              <a:rPr lang="en-US" sz="2500" dirty="0"/>
              <a:t>, </a:t>
            </a:r>
            <a:r>
              <a:rPr lang="en-US" sz="2500" i="1" dirty="0"/>
              <a:t>e</a:t>
            </a:r>
            <a:r>
              <a:rPr lang="en-US" sz="2500" baseline="-25000" dirty="0">
                <a:ea typeface="Cambria Math" pitchFamily="18" charset="0"/>
              </a:rPr>
              <a:t>2</a:t>
            </a:r>
            <a:r>
              <a:rPr lang="en-US" sz="2500" dirty="0"/>
              <a:t>, and </a:t>
            </a:r>
            <a:r>
              <a:rPr lang="en-US" sz="2500" i="1" dirty="0"/>
              <a:t>e</a:t>
            </a:r>
            <a:r>
              <a:rPr lang="en-US" sz="2500" baseline="-25000" dirty="0">
                <a:ea typeface="Cambria Math" pitchFamily="18" charset="0"/>
              </a:rPr>
              <a:t>3</a:t>
            </a:r>
            <a:r>
              <a:rPr lang="en-US" sz="2500" dirty="0"/>
              <a:t> are nonnegative integers with </a:t>
            </a:r>
            <a:r>
              <a:rPr lang="en-US" sz="2500" dirty="0">
                <a:ea typeface="Cambria Math" pitchFamily="18" charset="0"/>
              </a:rPr>
              <a:t>2 </a:t>
            </a:r>
            <a:r>
              <a:rPr lang="en-US" sz="2500" dirty="0">
                <a:ea typeface="Cambria Math"/>
              </a:rPr>
              <a:t>≤</a:t>
            </a:r>
            <a:r>
              <a:rPr lang="en-US" sz="2500" dirty="0"/>
              <a:t> </a:t>
            </a:r>
            <a:r>
              <a:rPr lang="en-US" sz="2500" i="1" dirty="0"/>
              <a:t>e</a:t>
            </a:r>
            <a:r>
              <a:rPr lang="en-US" sz="2500" baseline="-25000" dirty="0">
                <a:ea typeface="Cambria Math" pitchFamily="18" charset="0"/>
              </a:rPr>
              <a:t>1</a:t>
            </a:r>
            <a:r>
              <a:rPr lang="en-US" sz="2500" dirty="0">
                <a:ea typeface="Cambria Math"/>
              </a:rPr>
              <a:t>≤ 5</a:t>
            </a:r>
            <a:r>
              <a:rPr lang="en-US" sz="2500" dirty="0"/>
              <a:t>, </a:t>
            </a:r>
            <a:r>
              <a:rPr lang="en-US" sz="2500" dirty="0">
                <a:ea typeface="Cambria Math" pitchFamily="18" charset="0"/>
              </a:rPr>
              <a:t>3 </a:t>
            </a:r>
            <a:r>
              <a:rPr lang="en-US" sz="2500" dirty="0">
                <a:ea typeface="Cambria Math"/>
              </a:rPr>
              <a:t>≤ </a:t>
            </a:r>
            <a:r>
              <a:rPr lang="en-US" sz="2500" i="1" dirty="0"/>
              <a:t>e</a:t>
            </a:r>
            <a:r>
              <a:rPr lang="en-US" sz="2500" baseline="-25000" dirty="0">
                <a:ea typeface="Cambria Math" pitchFamily="18" charset="0"/>
              </a:rPr>
              <a:t>2</a:t>
            </a:r>
            <a:r>
              <a:rPr lang="en-US" sz="2500" dirty="0">
                <a:ea typeface="Cambria Math"/>
              </a:rPr>
              <a:t> ≤ 6</a:t>
            </a:r>
            <a:r>
              <a:rPr lang="en-US" sz="2500" dirty="0"/>
              <a:t>, and </a:t>
            </a:r>
            <a:r>
              <a:rPr lang="en-US" sz="2500" dirty="0">
                <a:ea typeface="Cambria Math" pitchFamily="18" charset="0"/>
              </a:rPr>
              <a:t>4 </a:t>
            </a:r>
            <a:r>
              <a:rPr lang="en-US" sz="2500" dirty="0">
                <a:ea typeface="Cambria Math"/>
              </a:rPr>
              <a:t>≤ </a:t>
            </a:r>
            <a:r>
              <a:rPr lang="en-US" sz="2500" i="1" dirty="0"/>
              <a:t>e</a:t>
            </a:r>
            <a:r>
              <a:rPr lang="en-US" sz="2500" baseline="-25000" dirty="0">
                <a:ea typeface="Cambria Math" pitchFamily="18" charset="0"/>
              </a:rPr>
              <a:t>3</a:t>
            </a:r>
            <a:r>
              <a:rPr lang="en-US" sz="2500" dirty="0"/>
              <a:t> </a:t>
            </a:r>
            <a:r>
              <a:rPr lang="en-US" sz="2500" dirty="0">
                <a:ea typeface="Cambria Math"/>
              </a:rPr>
              <a:t>≤ 7.</a:t>
            </a:r>
            <a:r>
              <a:rPr lang="en-US" sz="2500" dirty="0"/>
              <a:t>  </a:t>
            </a:r>
          </a:p>
          <a:p>
            <a:pPr>
              <a:spcBef>
                <a:spcPts val="0"/>
              </a:spcBef>
            </a:pPr>
            <a:r>
              <a:rPr lang="en-US" sz="2500" b="1" dirty="0"/>
              <a:t>Solution</a:t>
            </a:r>
            <a:r>
              <a:rPr lang="en-US" sz="2500" dirty="0"/>
              <a:t>: The number of solutions is the coefficient of </a:t>
            </a:r>
            <a:r>
              <a:rPr lang="en-US" sz="2500" i="1" dirty="0"/>
              <a:t>x</a:t>
            </a:r>
            <a:r>
              <a:rPr lang="en-US" sz="2500" baseline="30000" dirty="0">
                <a:ea typeface="Cambria Math" pitchFamily="18" charset="0"/>
              </a:rPr>
              <a:t>17</a:t>
            </a:r>
            <a:r>
              <a:rPr lang="en-US" sz="2500" dirty="0"/>
              <a:t> in the expansion of  </a:t>
            </a:r>
          </a:p>
          <a:p>
            <a:pPr>
              <a:spcBef>
                <a:spcPts val="0"/>
              </a:spcBef>
            </a:pPr>
            <a:r>
              <a:rPr lang="en-US" sz="2500" dirty="0"/>
              <a:t>(</a:t>
            </a:r>
            <a:r>
              <a:rPr lang="en-US" sz="2500" i="1" dirty="0">
                <a:ea typeface="Cambria Math" pitchFamily="18" charset="0"/>
              </a:rPr>
              <a:t>x</a:t>
            </a:r>
            <a:r>
              <a:rPr lang="en-US" sz="2500" baseline="30000" dirty="0">
                <a:ea typeface="Cambria Math" pitchFamily="18" charset="0"/>
              </a:rPr>
              <a:t>2</a:t>
            </a:r>
            <a:r>
              <a:rPr lang="en-US" sz="2500" dirty="0">
                <a:ea typeface="Cambria Math" pitchFamily="18" charset="0"/>
              </a:rPr>
              <a:t> + </a:t>
            </a:r>
            <a:r>
              <a:rPr lang="en-US" sz="2500" i="1" dirty="0">
                <a:ea typeface="Cambria Math" pitchFamily="18" charset="0"/>
              </a:rPr>
              <a:t>x</a:t>
            </a:r>
            <a:r>
              <a:rPr lang="en-US" sz="2500" baseline="30000" dirty="0">
                <a:ea typeface="Cambria Math" pitchFamily="18" charset="0"/>
              </a:rPr>
              <a:t>3</a:t>
            </a:r>
            <a:r>
              <a:rPr lang="en-US" sz="2500" dirty="0">
                <a:ea typeface="Cambria Math" pitchFamily="18" charset="0"/>
              </a:rPr>
              <a:t> + </a:t>
            </a:r>
            <a:r>
              <a:rPr lang="en-US" sz="2500" i="1" dirty="0">
                <a:ea typeface="Cambria Math" pitchFamily="18" charset="0"/>
              </a:rPr>
              <a:t>x</a:t>
            </a:r>
            <a:r>
              <a:rPr lang="en-US" sz="2500" baseline="30000" dirty="0">
                <a:ea typeface="Cambria Math" pitchFamily="18" charset="0"/>
              </a:rPr>
              <a:t>4</a:t>
            </a:r>
            <a:r>
              <a:rPr lang="en-US" sz="2500" dirty="0">
                <a:ea typeface="Cambria Math" pitchFamily="18" charset="0"/>
              </a:rPr>
              <a:t> + </a:t>
            </a:r>
            <a:r>
              <a:rPr lang="en-US" sz="2500" i="1" dirty="0">
                <a:ea typeface="Cambria Math" pitchFamily="18" charset="0"/>
              </a:rPr>
              <a:t>x</a:t>
            </a:r>
            <a:r>
              <a:rPr lang="en-US" sz="2500" baseline="30000" dirty="0">
                <a:ea typeface="Cambria Math" pitchFamily="18" charset="0"/>
              </a:rPr>
              <a:t>5</a:t>
            </a:r>
            <a:r>
              <a:rPr lang="en-US" sz="2500" dirty="0">
                <a:ea typeface="Cambria Math" pitchFamily="18" charset="0"/>
              </a:rPr>
              <a:t>)</a:t>
            </a:r>
            <a:r>
              <a:rPr lang="en-US" sz="2500" dirty="0"/>
              <a:t> (</a:t>
            </a:r>
            <a:r>
              <a:rPr lang="en-US" sz="2500" i="1" dirty="0">
                <a:ea typeface="Cambria Math" pitchFamily="18" charset="0"/>
              </a:rPr>
              <a:t>x</a:t>
            </a:r>
            <a:r>
              <a:rPr lang="en-US" sz="2500" baseline="30000" dirty="0">
                <a:ea typeface="Cambria Math" pitchFamily="18" charset="0"/>
              </a:rPr>
              <a:t>3</a:t>
            </a:r>
            <a:r>
              <a:rPr lang="en-US" sz="2500" dirty="0">
                <a:ea typeface="Cambria Math" pitchFamily="18" charset="0"/>
              </a:rPr>
              <a:t> + </a:t>
            </a:r>
            <a:r>
              <a:rPr lang="en-US" sz="2500" i="1" dirty="0">
                <a:ea typeface="Cambria Math" pitchFamily="18" charset="0"/>
              </a:rPr>
              <a:t>x</a:t>
            </a:r>
            <a:r>
              <a:rPr lang="en-US" sz="2500" baseline="30000" dirty="0">
                <a:ea typeface="Cambria Math" pitchFamily="18" charset="0"/>
              </a:rPr>
              <a:t>4</a:t>
            </a:r>
            <a:r>
              <a:rPr lang="en-US" sz="2500" dirty="0">
                <a:ea typeface="Cambria Math" pitchFamily="18" charset="0"/>
              </a:rPr>
              <a:t> + </a:t>
            </a:r>
            <a:r>
              <a:rPr lang="en-US" sz="2500" i="1" dirty="0">
                <a:ea typeface="Cambria Math" pitchFamily="18" charset="0"/>
              </a:rPr>
              <a:t>x</a:t>
            </a:r>
            <a:r>
              <a:rPr lang="en-US" sz="2500" baseline="30000" dirty="0">
                <a:ea typeface="Cambria Math" pitchFamily="18" charset="0"/>
              </a:rPr>
              <a:t>5</a:t>
            </a:r>
            <a:r>
              <a:rPr lang="en-US" sz="2500" dirty="0">
                <a:ea typeface="Cambria Math" pitchFamily="18" charset="0"/>
              </a:rPr>
              <a:t> + </a:t>
            </a:r>
            <a:r>
              <a:rPr lang="en-US" sz="2500" i="1" dirty="0">
                <a:ea typeface="Cambria Math" pitchFamily="18" charset="0"/>
              </a:rPr>
              <a:t>x</a:t>
            </a:r>
            <a:r>
              <a:rPr lang="en-US" sz="2500" baseline="30000" dirty="0">
                <a:ea typeface="Cambria Math" pitchFamily="18" charset="0"/>
              </a:rPr>
              <a:t>6</a:t>
            </a:r>
            <a:r>
              <a:rPr lang="en-US" sz="2500" dirty="0">
                <a:ea typeface="Cambria Math" pitchFamily="18" charset="0"/>
              </a:rPr>
              <a:t>)</a:t>
            </a:r>
            <a:r>
              <a:rPr lang="en-US" sz="2500" dirty="0"/>
              <a:t> (</a:t>
            </a:r>
            <a:r>
              <a:rPr lang="en-US" sz="2500" i="1" dirty="0">
                <a:ea typeface="Cambria Math" pitchFamily="18" charset="0"/>
              </a:rPr>
              <a:t>x</a:t>
            </a:r>
            <a:r>
              <a:rPr lang="en-US" sz="2500" baseline="30000" dirty="0">
                <a:ea typeface="Cambria Math" pitchFamily="18" charset="0"/>
              </a:rPr>
              <a:t>4</a:t>
            </a:r>
            <a:r>
              <a:rPr lang="en-US" sz="2500" dirty="0">
                <a:ea typeface="Cambria Math" pitchFamily="18" charset="0"/>
              </a:rPr>
              <a:t> + </a:t>
            </a:r>
            <a:r>
              <a:rPr lang="en-US" sz="2500" i="1" dirty="0">
                <a:ea typeface="Cambria Math" pitchFamily="18" charset="0"/>
              </a:rPr>
              <a:t>x</a:t>
            </a:r>
            <a:r>
              <a:rPr lang="en-US" sz="2500" baseline="30000" dirty="0">
                <a:ea typeface="Cambria Math" pitchFamily="18" charset="0"/>
              </a:rPr>
              <a:t>5</a:t>
            </a:r>
            <a:r>
              <a:rPr lang="en-US" sz="2500" dirty="0">
                <a:ea typeface="Cambria Math" pitchFamily="18" charset="0"/>
              </a:rPr>
              <a:t> + </a:t>
            </a:r>
            <a:r>
              <a:rPr lang="en-US" sz="2500" i="1" dirty="0">
                <a:ea typeface="Cambria Math" pitchFamily="18" charset="0"/>
              </a:rPr>
              <a:t>x</a:t>
            </a:r>
            <a:r>
              <a:rPr lang="en-US" sz="2500" baseline="30000" dirty="0">
                <a:ea typeface="Cambria Math" pitchFamily="18" charset="0"/>
              </a:rPr>
              <a:t>6</a:t>
            </a:r>
            <a:r>
              <a:rPr lang="en-US" sz="2500" dirty="0">
                <a:ea typeface="Cambria Math" pitchFamily="18" charset="0"/>
              </a:rPr>
              <a:t> + </a:t>
            </a:r>
            <a:r>
              <a:rPr lang="en-US" sz="2500" i="1" dirty="0">
                <a:ea typeface="Cambria Math" pitchFamily="18" charset="0"/>
              </a:rPr>
              <a:t>x</a:t>
            </a:r>
            <a:r>
              <a:rPr lang="en-US" sz="2500" baseline="30000" dirty="0">
                <a:ea typeface="Cambria Math" pitchFamily="18" charset="0"/>
              </a:rPr>
              <a:t>7</a:t>
            </a:r>
            <a:r>
              <a:rPr lang="en-US" sz="2500" dirty="0">
                <a:ea typeface="Cambria Math" pitchFamily="18" charset="0"/>
              </a:rPr>
              <a:t>).</a:t>
            </a:r>
          </a:p>
          <a:p>
            <a:pPr>
              <a:spcBef>
                <a:spcPts val="0"/>
              </a:spcBef>
            </a:pPr>
            <a:r>
              <a:rPr lang="en-US" sz="2500" dirty="0">
                <a:ea typeface="Cambria Math" pitchFamily="18" charset="0"/>
              </a:rPr>
              <a:t>This follows because a term equal to  is obtained in the product by picking a term in the first sum </a:t>
            </a:r>
            <a:r>
              <a:rPr lang="en-US" sz="2500" i="1" dirty="0">
                <a:ea typeface="Cambria Math" pitchFamily="18" charset="0"/>
              </a:rPr>
              <a:t>x</a:t>
            </a:r>
            <a:r>
              <a:rPr lang="en-US" sz="2500" i="1" baseline="30000" dirty="0">
                <a:ea typeface="Cambria Math" pitchFamily="18" charset="0"/>
              </a:rPr>
              <a:t>e</a:t>
            </a:r>
            <a:r>
              <a:rPr lang="en-US" sz="2500" baseline="30000" dirty="0">
                <a:ea typeface="Cambria Math" pitchFamily="18" charset="0"/>
              </a:rPr>
              <a:t>1</a:t>
            </a:r>
            <a:r>
              <a:rPr lang="en-US" sz="2500" dirty="0">
                <a:ea typeface="Cambria Math" pitchFamily="18" charset="0"/>
              </a:rPr>
              <a:t>, a term in the second sum</a:t>
            </a:r>
            <a:r>
              <a:rPr lang="en-US" sz="2500" i="1" dirty="0">
                <a:ea typeface="Cambria Math" pitchFamily="18" charset="0"/>
              </a:rPr>
              <a:t> x</a:t>
            </a:r>
            <a:r>
              <a:rPr lang="en-US" sz="2500" i="1" baseline="30000" dirty="0">
                <a:ea typeface="Cambria Math" pitchFamily="18" charset="0"/>
              </a:rPr>
              <a:t>e</a:t>
            </a:r>
            <a:r>
              <a:rPr lang="en-US" sz="2500" baseline="30000" dirty="0">
                <a:ea typeface="Cambria Math" pitchFamily="18" charset="0"/>
              </a:rPr>
              <a:t>2</a:t>
            </a:r>
            <a:r>
              <a:rPr lang="en-US" sz="2500" dirty="0">
                <a:ea typeface="Cambria Math" pitchFamily="18" charset="0"/>
              </a:rPr>
              <a:t>, and a term in the third sum</a:t>
            </a:r>
            <a:r>
              <a:rPr lang="en-US" sz="2500" i="1" dirty="0">
                <a:ea typeface="Cambria Math" pitchFamily="18" charset="0"/>
              </a:rPr>
              <a:t> x</a:t>
            </a:r>
            <a:r>
              <a:rPr lang="en-US" sz="2500" i="1" baseline="30000" dirty="0">
                <a:ea typeface="Cambria Math" pitchFamily="18" charset="0"/>
              </a:rPr>
              <a:t>e</a:t>
            </a:r>
            <a:r>
              <a:rPr lang="en-US" sz="2500" baseline="30000" dirty="0">
                <a:ea typeface="Cambria Math" pitchFamily="18" charset="0"/>
              </a:rPr>
              <a:t>3</a:t>
            </a:r>
            <a:r>
              <a:rPr lang="en-US" sz="2500" dirty="0">
                <a:ea typeface="Cambria Math" pitchFamily="18" charset="0"/>
              </a:rPr>
              <a:t>, where  </a:t>
            </a:r>
            <a:r>
              <a:rPr lang="en-US" sz="2500" i="1" dirty="0"/>
              <a:t>e</a:t>
            </a:r>
            <a:r>
              <a:rPr lang="en-US" sz="2500" baseline="-25000" dirty="0">
                <a:ea typeface="Cambria Math" pitchFamily="18" charset="0"/>
              </a:rPr>
              <a:t>1</a:t>
            </a:r>
            <a:r>
              <a:rPr lang="en-US" sz="2500" dirty="0"/>
              <a:t> + </a:t>
            </a:r>
            <a:r>
              <a:rPr lang="en-US" sz="2500" i="1" dirty="0"/>
              <a:t>e</a:t>
            </a:r>
            <a:r>
              <a:rPr lang="en-US" sz="2500" baseline="-25000" dirty="0">
                <a:ea typeface="Cambria Math" pitchFamily="18" charset="0"/>
              </a:rPr>
              <a:t>2</a:t>
            </a:r>
            <a:r>
              <a:rPr lang="en-US" sz="2500" dirty="0"/>
              <a:t> + </a:t>
            </a:r>
            <a:r>
              <a:rPr lang="en-US" sz="2500" i="1" dirty="0"/>
              <a:t>e</a:t>
            </a:r>
            <a:r>
              <a:rPr lang="en-US" sz="2500" baseline="-25000" dirty="0">
                <a:ea typeface="Cambria Math" pitchFamily="18" charset="0"/>
              </a:rPr>
              <a:t>3</a:t>
            </a:r>
            <a:r>
              <a:rPr lang="en-US" sz="2500" dirty="0"/>
              <a:t> = </a:t>
            </a:r>
            <a:r>
              <a:rPr lang="en-US" sz="2500" dirty="0">
                <a:ea typeface="Cambria Math" pitchFamily="18" charset="0"/>
              </a:rPr>
              <a:t>17.</a:t>
            </a:r>
          </a:p>
          <a:p>
            <a:pPr>
              <a:spcBef>
                <a:spcPts val="0"/>
              </a:spcBef>
            </a:pPr>
            <a:r>
              <a:rPr lang="en-US" sz="2500" dirty="0">
                <a:ea typeface="Cambria Math" pitchFamily="18" charset="0"/>
              </a:rPr>
              <a:t>There are three solutions since the coefficient of </a:t>
            </a:r>
            <a:r>
              <a:rPr lang="en-US" sz="2500" i="1" dirty="0"/>
              <a:t>x</a:t>
            </a:r>
            <a:r>
              <a:rPr lang="en-US" sz="2500" baseline="30000" dirty="0">
                <a:ea typeface="Cambria Math" pitchFamily="18" charset="0"/>
              </a:rPr>
              <a:t>17</a:t>
            </a:r>
            <a:r>
              <a:rPr lang="en-US" sz="2500" dirty="0">
                <a:ea typeface="Cambria Math" pitchFamily="18" charset="0"/>
              </a:rPr>
              <a:t> in the product is 3.</a:t>
            </a:r>
          </a:p>
        </p:txBody>
      </p:sp>
    </p:spTree>
    <p:extLst>
      <p:ext uri="{BB962C8B-B14F-4D97-AF65-F5344CB8AC3E}">
        <p14:creationId xmlns:p14="http://schemas.microsoft.com/office/powerpoint/2010/main" val="10002986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Problems and Generating Functions</a:t>
            </a:r>
            <a:r>
              <a:rPr lang="en-US" sz="1500" dirty="0"/>
              <a:t> 2</a:t>
            </a:r>
          </a:p>
        </p:txBody>
      </p:sp>
      <p:sp>
        <p:nvSpPr>
          <p:cNvPr id="3" name="Content Placeholder 2"/>
          <p:cNvSpPr>
            <a:spLocks noGrp="1"/>
          </p:cNvSpPr>
          <p:nvPr>
            <p:ph idx="1"/>
          </p:nvPr>
        </p:nvSpPr>
        <p:spPr>
          <a:xfrm>
            <a:off x="457200" y="1295400"/>
            <a:ext cx="8229600" cy="1600200"/>
          </a:xfrm>
        </p:spPr>
        <p:txBody>
          <a:bodyPr/>
          <a:lstStyle/>
          <a:p>
            <a:pPr>
              <a:spcBef>
                <a:spcPts val="0"/>
              </a:spcBef>
            </a:pPr>
            <a:r>
              <a:rPr lang="en-US" sz="2400" b="1" dirty="0"/>
              <a:t>Example</a:t>
            </a:r>
            <a:r>
              <a:rPr lang="en-US" sz="2400" dirty="0"/>
              <a:t>: Use generating functions to find the number of </a:t>
            </a:r>
            <a:r>
              <a:rPr lang="en-US" sz="2400" i="1" dirty="0"/>
              <a:t>k</a:t>
            </a:r>
            <a:r>
              <a:rPr lang="en-US" sz="2400" dirty="0"/>
              <a:t>-combinations of a set with </a:t>
            </a:r>
            <a:r>
              <a:rPr lang="en-US" sz="2400" i="1" dirty="0"/>
              <a:t>n</a:t>
            </a:r>
            <a:r>
              <a:rPr lang="en-US" sz="2400" dirty="0"/>
              <a:t> elements, i.e., </a:t>
            </a:r>
            <a:r>
              <a:rPr lang="en-US" sz="2400" i="1" dirty="0"/>
              <a:t>C</a:t>
            </a:r>
            <a:r>
              <a:rPr lang="en-US" sz="2400" dirty="0"/>
              <a:t>(</a:t>
            </a:r>
            <a:r>
              <a:rPr lang="en-US" sz="2400" i="1" dirty="0" err="1"/>
              <a:t>n</a:t>
            </a:r>
            <a:r>
              <a:rPr lang="en-US" sz="2400" dirty="0" err="1"/>
              <a:t>,</a:t>
            </a:r>
            <a:r>
              <a:rPr lang="en-US" sz="2400" i="1" dirty="0" err="1"/>
              <a:t>k</a:t>
            </a:r>
            <a:r>
              <a:rPr lang="en-US" sz="2400" dirty="0"/>
              <a:t>). </a:t>
            </a:r>
          </a:p>
          <a:p>
            <a:pPr>
              <a:spcBef>
                <a:spcPts val="0"/>
              </a:spcBef>
            </a:pPr>
            <a:r>
              <a:rPr lang="en-US" sz="2400" b="1" dirty="0"/>
              <a:t>Solution</a:t>
            </a:r>
            <a:r>
              <a:rPr lang="en-US" sz="2400" dirty="0"/>
              <a:t>: Each of the n elements in the set contributes the term (</a:t>
            </a:r>
            <a:r>
              <a:rPr lang="en-US" sz="2400" dirty="0">
                <a:ea typeface="Cambria Math" pitchFamily="18" charset="0"/>
              </a:rPr>
              <a:t>1</a:t>
            </a:r>
            <a:r>
              <a:rPr lang="en-US" sz="2400" dirty="0"/>
              <a:t> + </a:t>
            </a:r>
            <a:r>
              <a:rPr lang="en-US" sz="2400" i="1" dirty="0"/>
              <a:t>x</a:t>
            </a:r>
            <a:r>
              <a:rPr lang="en-US" sz="2400" dirty="0"/>
              <a:t>) to the generating function</a:t>
            </a:r>
          </a:p>
        </p:txBody>
      </p:sp>
      <p:graphicFrame>
        <p:nvGraphicFramePr>
          <p:cNvPr id="9" name="Object 3"/>
          <p:cNvGraphicFramePr>
            <a:graphicFrameLocks noChangeAspect="1"/>
          </p:cNvGraphicFramePr>
          <p:nvPr>
            <p:extLst>
              <p:ext uri="{D42A27DB-BD31-4B8C-83A1-F6EECF244321}">
                <p14:modId xmlns:p14="http://schemas.microsoft.com/office/powerpoint/2010/main" val="1696491534"/>
              </p:ext>
            </p:extLst>
          </p:nvPr>
        </p:nvGraphicFramePr>
        <p:xfrm>
          <a:off x="3581400" y="2933700"/>
          <a:ext cx="1981200" cy="495300"/>
        </p:xfrm>
        <a:graphic>
          <a:graphicData uri="http://schemas.openxmlformats.org/presentationml/2006/ole">
            <mc:AlternateContent xmlns:mc="http://schemas.openxmlformats.org/markup-compatibility/2006">
              <mc:Choice xmlns:v="urn:schemas-microsoft-com:vml" Requires="v">
                <p:oleObj spid="_x0000_s49318" name="Equation" r:id="rId3" imgW="1168200" imgH="291960" progId="Equation.DSMT4">
                  <p:embed/>
                </p:oleObj>
              </mc:Choice>
              <mc:Fallback>
                <p:oleObj name="Equation" r:id="rId3" imgW="1168200" imgH="291960" progId="Equation.DSMT4">
                  <p:embed/>
                  <p:pic>
                    <p:nvPicPr>
                      <p:cNvPr id="0" name=""/>
                      <p:cNvPicPr/>
                      <p:nvPr/>
                    </p:nvPicPr>
                    <p:blipFill>
                      <a:blip r:embed="rId4"/>
                      <a:stretch>
                        <a:fillRect/>
                      </a:stretch>
                    </p:blipFill>
                    <p:spPr>
                      <a:xfrm>
                        <a:off x="3581400" y="2933700"/>
                        <a:ext cx="1981200" cy="495300"/>
                      </a:xfrm>
                      <a:prstGeom prst="rect">
                        <a:avLst/>
                      </a:prstGeom>
                    </p:spPr>
                  </p:pic>
                </p:oleObj>
              </mc:Fallback>
            </mc:AlternateContent>
          </a:graphicData>
        </a:graphic>
      </p:graphicFrame>
      <p:sp>
        <p:nvSpPr>
          <p:cNvPr id="4" name="Content Placeholder 4"/>
          <p:cNvSpPr>
            <a:spLocks noGrp="1"/>
          </p:cNvSpPr>
          <p:nvPr>
            <p:ph idx="13"/>
          </p:nvPr>
        </p:nvSpPr>
        <p:spPr>
          <a:xfrm>
            <a:off x="457200" y="3429000"/>
            <a:ext cx="8229600" cy="1600200"/>
          </a:xfrm>
        </p:spPr>
        <p:txBody>
          <a:bodyPr/>
          <a:lstStyle/>
          <a:p>
            <a:pPr>
              <a:spcBef>
                <a:spcPts val="0"/>
              </a:spcBef>
            </a:pPr>
            <a:r>
              <a:rPr lang="en-US" sz="2400" dirty="0"/>
              <a:t>Hence </a:t>
            </a:r>
            <a:r>
              <a:rPr lang="en-US" sz="2400" i="1" dirty="0"/>
              <a:t>f</a:t>
            </a:r>
            <a:r>
              <a:rPr lang="en-US" sz="2400" dirty="0"/>
              <a:t>(</a:t>
            </a:r>
            <a:r>
              <a:rPr lang="en-US" sz="2400" i="1" dirty="0"/>
              <a:t>x</a:t>
            </a:r>
            <a:r>
              <a:rPr lang="en-US" sz="2400" dirty="0"/>
              <a:t>) = (</a:t>
            </a:r>
            <a:r>
              <a:rPr lang="en-US" sz="2400" dirty="0">
                <a:ea typeface="Cambria Math" pitchFamily="18" charset="0"/>
              </a:rPr>
              <a:t>1</a:t>
            </a:r>
            <a:r>
              <a:rPr lang="en-US" sz="2400" dirty="0"/>
              <a:t> + </a:t>
            </a:r>
            <a:r>
              <a:rPr lang="en-US" sz="2400" i="1" dirty="0"/>
              <a:t>x</a:t>
            </a:r>
            <a:r>
              <a:rPr lang="en-US" sz="2400" dirty="0"/>
              <a:t>)</a:t>
            </a:r>
            <a:r>
              <a:rPr lang="en-US" sz="2400" i="1" baseline="30000" dirty="0"/>
              <a:t>n</a:t>
            </a:r>
            <a:r>
              <a:rPr lang="en-US" sz="2400" dirty="0"/>
              <a:t> where </a:t>
            </a:r>
            <a:r>
              <a:rPr lang="en-US" sz="2400" i="1" dirty="0"/>
              <a:t>f</a:t>
            </a:r>
            <a:r>
              <a:rPr lang="en-US" sz="2400" dirty="0"/>
              <a:t>(</a:t>
            </a:r>
            <a:r>
              <a:rPr lang="en-US" sz="2400" i="1" dirty="0"/>
              <a:t>x</a:t>
            </a:r>
            <a:r>
              <a:rPr lang="en-US" sz="2400" dirty="0"/>
              <a:t>) is the generating function for {</a:t>
            </a:r>
            <a:r>
              <a:rPr lang="en-US" sz="2400" i="1" dirty="0" err="1"/>
              <a:t>a</a:t>
            </a:r>
            <a:r>
              <a:rPr lang="en-US" sz="2400" i="1" baseline="30000" dirty="0" err="1"/>
              <a:t>k</a:t>
            </a:r>
            <a:r>
              <a:rPr lang="en-US" sz="2400" dirty="0"/>
              <a:t>}, where </a:t>
            </a:r>
            <a:r>
              <a:rPr lang="en-US" sz="2400" i="1" dirty="0" err="1"/>
              <a:t>a</a:t>
            </a:r>
            <a:r>
              <a:rPr lang="en-US" sz="2400" i="1" baseline="30000" dirty="0" err="1"/>
              <a:t>k</a:t>
            </a:r>
            <a:r>
              <a:rPr lang="en-US" sz="2400" dirty="0"/>
              <a:t> represents the number of   </a:t>
            </a:r>
            <a:r>
              <a:rPr lang="en-US" sz="2400" i="1" dirty="0"/>
              <a:t>k</a:t>
            </a:r>
            <a:r>
              <a:rPr lang="en-US" sz="2400" dirty="0"/>
              <a:t>-combinations of a set with </a:t>
            </a:r>
            <a:r>
              <a:rPr lang="en-US" sz="2400" i="1" dirty="0"/>
              <a:t>n</a:t>
            </a:r>
            <a:r>
              <a:rPr lang="en-US" sz="2400" dirty="0"/>
              <a:t> elements. </a:t>
            </a:r>
          </a:p>
          <a:p>
            <a:pPr>
              <a:spcBef>
                <a:spcPts val="0"/>
              </a:spcBef>
            </a:pPr>
            <a:r>
              <a:rPr lang="en-US" sz="2400" dirty="0"/>
              <a:t>By the binomial theorem, we have</a:t>
            </a:r>
          </a:p>
        </p:txBody>
      </p:sp>
      <p:graphicFrame>
        <p:nvGraphicFramePr>
          <p:cNvPr id="10" name="Object 5"/>
          <p:cNvGraphicFramePr>
            <a:graphicFrameLocks noChangeAspect="1"/>
          </p:cNvGraphicFramePr>
          <p:nvPr>
            <p:extLst>
              <p:ext uri="{D42A27DB-BD31-4B8C-83A1-F6EECF244321}">
                <p14:modId xmlns:p14="http://schemas.microsoft.com/office/powerpoint/2010/main" val="3154553140"/>
              </p:ext>
            </p:extLst>
          </p:nvPr>
        </p:nvGraphicFramePr>
        <p:xfrm>
          <a:off x="5334000" y="4297362"/>
          <a:ext cx="1765300" cy="731838"/>
        </p:xfrm>
        <a:graphic>
          <a:graphicData uri="http://schemas.openxmlformats.org/presentationml/2006/ole">
            <mc:AlternateContent xmlns:mc="http://schemas.openxmlformats.org/markup-compatibility/2006">
              <mc:Choice xmlns:v="urn:schemas-microsoft-com:vml" Requires="v">
                <p:oleObj spid="_x0000_s49319" name="Equation" r:id="rId5" imgW="1041120" imgH="431640" progId="Equation.DSMT4">
                  <p:embed/>
                </p:oleObj>
              </mc:Choice>
              <mc:Fallback>
                <p:oleObj name="Equation" r:id="rId5" imgW="1041120" imgH="431640" progId="Equation.DSMT4">
                  <p:embed/>
                  <p:pic>
                    <p:nvPicPr>
                      <p:cNvPr id="9" name="Object 8"/>
                      <p:cNvPicPr/>
                      <p:nvPr/>
                    </p:nvPicPr>
                    <p:blipFill>
                      <a:blip r:embed="rId6"/>
                      <a:stretch>
                        <a:fillRect/>
                      </a:stretch>
                    </p:blipFill>
                    <p:spPr>
                      <a:xfrm>
                        <a:off x="5334000" y="4297362"/>
                        <a:ext cx="1765300" cy="731838"/>
                      </a:xfrm>
                      <a:prstGeom prst="rect">
                        <a:avLst/>
                      </a:prstGeom>
                    </p:spPr>
                  </p:pic>
                </p:oleObj>
              </mc:Fallback>
            </mc:AlternateContent>
          </a:graphicData>
        </a:graphic>
      </p:graphicFrame>
      <p:sp>
        <p:nvSpPr>
          <p:cNvPr id="5" name="Content Placeholder 6"/>
          <p:cNvSpPr>
            <a:spLocks noGrp="1"/>
          </p:cNvSpPr>
          <p:nvPr>
            <p:ph idx="14"/>
          </p:nvPr>
        </p:nvSpPr>
        <p:spPr>
          <a:xfrm>
            <a:off x="457200" y="5181563"/>
            <a:ext cx="1219200" cy="457200"/>
          </a:xfrm>
        </p:spPr>
        <p:txBody>
          <a:bodyPr/>
          <a:lstStyle/>
          <a:p>
            <a:r>
              <a:rPr lang="en-US" sz="2400" dirty="0"/>
              <a:t>where</a:t>
            </a:r>
          </a:p>
        </p:txBody>
      </p:sp>
      <p:graphicFrame>
        <p:nvGraphicFramePr>
          <p:cNvPr id="11" name="Object 7"/>
          <p:cNvGraphicFramePr>
            <a:graphicFrameLocks noChangeAspect="1"/>
          </p:cNvGraphicFramePr>
          <p:nvPr>
            <p:extLst>
              <p:ext uri="{D42A27DB-BD31-4B8C-83A1-F6EECF244321}">
                <p14:modId xmlns:p14="http://schemas.microsoft.com/office/powerpoint/2010/main" val="1773000683"/>
              </p:ext>
            </p:extLst>
          </p:nvPr>
        </p:nvGraphicFramePr>
        <p:xfrm>
          <a:off x="2209800" y="5029200"/>
          <a:ext cx="1700213" cy="755650"/>
        </p:xfrm>
        <a:graphic>
          <a:graphicData uri="http://schemas.openxmlformats.org/presentationml/2006/ole">
            <mc:AlternateContent xmlns:mc="http://schemas.openxmlformats.org/markup-compatibility/2006">
              <mc:Choice xmlns:v="urn:schemas-microsoft-com:vml" Requires="v">
                <p:oleObj spid="_x0000_s49320" name="Equation" r:id="rId7" imgW="1002960" imgH="444240" progId="Equation.DSMT4">
                  <p:embed/>
                </p:oleObj>
              </mc:Choice>
              <mc:Fallback>
                <p:oleObj name="Equation" r:id="rId7" imgW="1002960" imgH="444240" progId="Equation.DSMT4">
                  <p:embed/>
                  <p:pic>
                    <p:nvPicPr>
                      <p:cNvPr id="10" name="Object 9"/>
                      <p:cNvPicPr/>
                      <p:nvPr/>
                    </p:nvPicPr>
                    <p:blipFill>
                      <a:blip r:embed="rId8"/>
                      <a:stretch>
                        <a:fillRect/>
                      </a:stretch>
                    </p:blipFill>
                    <p:spPr>
                      <a:xfrm>
                        <a:off x="2209800" y="5029200"/>
                        <a:ext cx="1700213" cy="755650"/>
                      </a:xfrm>
                      <a:prstGeom prst="rect">
                        <a:avLst/>
                      </a:prstGeom>
                    </p:spPr>
                  </p:pic>
                </p:oleObj>
              </mc:Fallback>
            </mc:AlternateContent>
          </a:graphicData>
        </a:graphic>
      </p:graphicFrame>
      <p:sp>
        <p:nvSpPr>
          <p:cNvPr id="6" name="Content Placeholder 8"/>
          <p:cNvSpPr>
            <a:spLocks noGrp="1"/>
          </p:cNvSpPr>
          <p:nvPr>
            <p:ph idx="15"/>
          </p:nvPr>
        </p:nvSpPr>
        <p:spPr>
          <a:xfrm>
            <a:off x="457200" y="6096000"/>
            <a:ext cx="1219200" cy="457200"/>
          </a:xfrm>
        </p:spPr>
        <p:txBody>
          <a:bodyPr/>
          <a:lstStyle/>
          <a:p>
            <a:r>
              <a:rPr lang="en-US" sz="2400" dirty="0"/>
              <a:t>Hence,</a:t>
            </a:r>
          </a:p>
        </p:txBody>
      </p:sp>
      <p:graphicFrame>
        <p:nvGraphicFramePr>
          <p:cNvPr id="12" name="Object 9"/>
          <p:cNvGraphicFramePr>
            <a:graphicFrameLocks noChangeAspect="1"/>
          </p:cNvGraphicFramePr>
          <p:nvPr>
            <p:extLst>
              <p:ext uri="{D42A27DB-BD31-4B8C-83A1-F6EECF244321}">
                <p14:modId xmlns:p14="http://schemas.microsoft.com/office/powerpoint/2010/main" val="2467991025"/>
              </p:ext>
            </p:extLst>
          </p:nvPr>
        </p:nvGraphicFramePr>
        <p:xfrm>
          <a:off x="1998663" y="5861050"/>
          <a:ext cx="2152650" cy="755650"/>
        </p:xfrm>
        <a:graphic>
          <a:graphicData uri="http://schemas.openxmlformats.org/presentationml/2006/ole">
            <mc:AlternateContent xmlns:mc="http://schemas.openxmlformats.org/markup-compatibility/2006">
              <mc:Choice xmlns:v="urn:schemas-microsoft-com:vml" Requires="v">
                <p:oleObj spid="_x0000_s49321" name="Equation" r:id="rId9" imgW="1269720" imgH="444240" progId="Equation.DSMT4">
                  <p:embed/>
                </p:oleObj>
              </mc:Choice>
              <mc:Fallback>
                <p:oleObj name="Equation" r:id="rId9" imgW="1269720" imgH="444240" progId="Equation.DSMT4">
                  <p:embed/>
                  <p:pic>
                    <p:nvPicPr>
                      <p:cNvPr id="11" name="Object 10"/>
                      <p:cNvPicPr/>
                      <p:nvPr/>
                    </p:nvPicPr>
                    <p:blipFill>
                      <a:blip r:embed="rId10"/>
                      <a:stretch>
                        <a:fillRect/>
                      </a:stretch>
                    </p:blipFill>
                    <p:spPr>
                      <a:xfrm>
                        <a:off x="1998663" y="5861050"/>
                        <a:ext cx="2152650" cy="755650"/>
                      </a:xfrm>
                      <a:prstGeom prst="rect">
                        <a:avLst/>
                      </a:prstGeom>
                    </p:spPr>
                  </p:pic>
                </p:oleObj>
              </mc:Fallback>
            </mc:AlternateContent>
          </a:graphicData>
        </a:graphic>
      </p:graphicFrame>
    </p:spTree>
    <p:extLst>
      <p:ext uri="{BB962C8B-B14F-4D97-AF65-F5344CB8AC3E}">
        <p14:creationId xmlns:p14="http://schemas.microsoft.com/office/powerpoint/2010/main" val="37854856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Inclusion-Exclusion</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8.5</a:t>
            </a:r>
          </a:p>
        </p:txBody>
      </p:sp>
    </p:spTree>
    <p:extLst>
      <p:ext uri="{BB962C8B-B14F-4D97-AF65-F5344CB8AC3E}">
        <p14:creationId xmlns:p14="http://schemas.microsoft.com/office/powerpoint/2010/main" val="5589770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5</a:t>
            </a:r>
          </a:p>
        </p:txBody>
      </p:sp>
      <p:sp>
        <p:nvSpPr>
          <p:cNvPr id="3" name="Content Placeholder 2"/>
          <p:cNvSpPr>
            <a:spLocks noGrp="1"/>
          </p:cNvSpPr>
          <p:nvPr>
            <p:ph idx="1"/>
          </p:nvPr>
        </p:nvSpPr>
        <p:spPr/>
        <p:txBody>
          <a:bodyPr/>
          <a:lstStyle/>
          <a:p>
            <a:r>
              <a:rPr lang="en-US" dirty="0"/>
              <a:t>The Principle of Inclusion-Exclusion</a:t>
            </a:r>
          </a:p>
          <a:p>
            <a:r>
              <a:rPr lang="en-US" dirty="0"/>
              <a:t>Examples</a:t>
            </a:r>
          </a:p>
        </p:txBody>
      </p:sp>
    </p:spTree>
    <p:extLst>
      <p:ext uri="{BB962C8B-B14F-4D97-AF65-F5344CB8AC3E}">
        <p14:creationId xmlns:p14="http://schemas.microsoft.com/office/powerpoint/2010/main" val="3587348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of Inclusion-Exclusion</a:t>
            </a:r>
          </a:p>
        </p:txBody>
      </p:sp>
      <p:sp>
        <p:nvSpPr>
          <p:cNvPr id="3" name="Content Placeholder 2"/>
          <p:cNvSpPr>
            <a:spLocks noGrp="1"/>
          </p:cNvSpPr>
          <p:nvPr>
            <p:ph idx="1"/>
          </p:nvPr>
        </p:nvSpPr>
        <p:spPr>
          <a:xfrm>
            <a:off x="457200" y="1295400"/>
            <a:ext cx="8229600" cy="1455720"/>
          </a:xfrm>
        </p:spPr>
        <p:txBody>
          <a:bodyPr/>
          <a:lstStyle/>
          <a:p>
            <a:r>
              <a:rPr lang="en-US" dirty="0"/>
              <a:t>In Section </a:t>
            </a:r>
            <a:r>
              <a:rPr lang="en-US" dirty="0">
                <a:ea typeface="Cambria Math" pitchFamily="18" charset="0"/>
              </a:rPr>
              <a:t>2.2</a:t>
            </a:r>
            <a:r>
              <a:rPr lang="en-US" dirty="0"/>
              <a:t>, we developed the following formula for the number of elements in the union of two finite sets:</a:t>
            </a:r>
          </a:p>
        </p:txBody>
      </p:sp>
      <p:graphicFrame>
        <p:nvGraphicFramePr>
          <p:cNvPr id="7" name="Object 3"/>
          <p:cNvGraphicFramePr>
            <a:graphicFrameLocks noChangeAspect="1"/>
          </p:cNvGraphicFramePr>
          <p:nvPr>
            <p:extLst>
              <p:ext uri="{D42A27DB-BD31-4B8C-83A1-F6EECF244321}">
                <p14:modId xmlns:p14="http://schemas.microsoft.com/office/powerpoint/2010/main" val="4261459731"/>
              </p:ext>
            </p:extLst>
          </p:nvPr>
        </p:nvGraphicFramePr>
        <p:xfrm>
          <a:off x="2571750" y="3113088"/>
          <a:ext cx="4000500" cy="634500"/>
        </p:xfrm>
        <a:graphic>
          <a:graphicData uri="http://schemas.openxmlformats.org/presentationml/2006/ole">
            <mc:AlternateContent xmlns:mc="http://schemas.openxmlformats.org/markup-compatibility/2006">
              <mc:Choice xmlns:v="urn:schemas-microsoft-com:vml" Requires="v">
                <p:oleObj spid="_x0000_s10646" name="Equation" r:id="rId3" imgW="1600200" imgH="253800" progId="Equation.DSMT4">
                  <p:embed/>
                </p:oleObj>
              </mc:Choice>
              <mc:Fallback>
                <p:oleObj name="Equation" r:id="rId3" imgW="1600200" imgH="253800" progId="Equation.DSMT4">
                  <p:embed/>
                  <p:pic>
                    <p:nvPicPr>
                      <p:cNvPr id="0" name=""/>
                      <p:cNvPicPr/>
                      <p:nvPr/>
                    </p:nvPicPr>
                    <p:blipFill>
                      <a:blip r:embed="rId4"/>
                      <a:stretch>
                        <a:fillRect/>
                      </a:stretch>
                    </p:blipFill>
                    <p:spPr>
                      <a:xfrm>
                        <a:off x="2571750" y="3113088"/>
                        <a:ext cx="4000500" cy="634500"/>
                      </a:xfrm>
                      <a:prstGeom prst="rect">
                        <a:avLst/>
                      </a:prstGeom>
                    </p:spPr>
                  </p:pic>
                </p:oleObj>
              </mc:Fallback>
            </mc:AlternateContent>
          </a:graphicData>
        </a:graphic>
      </p:graphicFrame>
      <p:sp>
        <p:nvSpPr>
          <p:cNvPr id="4" name="Content Placeholder 4"/>
          <p:cNvSpPr>
            <a:spLocks noGrp="1"/>
          </p:cNvSpPr>
          <p:nvPr>
            <p:ph idx="13"/>
          </p:nvPr>
        </p:nvSpPr>
        <p:spPr>
          <a:xfrm>
            <a:off x="457200" y="4038600"/>
            <a:ext cx="8229600" cy="1097280"/>
          </a:xfrm>
        </p:spPr>
        <p:txBody>
          <a:bodyPr/>
          <a:lstStyle/>
          <a:p>
            <a:r>
              <a:rPr lang="en-US" dirty="0"/>
              <a:t>We will generalize this formula to finite sets of any size.</a:t>
            </a:r>
          </a:p>
        </p:txBody>
      </p:sp>
    </p:spTree>
    <p:extLst>
      <p:ext uri="{BB962C8B-B14F-4D97-AF65-F5344CB8AC3E}">
        <p14:creationId xmlns:p14="http://schemas.microsoft.com/office/powerpoint/2010/main" val="22622101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Finite Sets</a:t>
            </a:r>
          </a:p>
        </p:txBody>
      </p:sp>
      <p:sp>
        <p:nvSpPr>
          <p:cNvPr id="3" name="Content Placeholder 2"/>
          <p:cNvSpPr>
            <a:spLocks noGrp="1"/>
          </p:cNvSpPr>
          <p:nvPr>
            <p:ph idx="1"/>
          </p:nvPr>
        </p:nvSpPr>
        <p:spPr>
          <a:xfrm>
            <a:off x="457200" y="1295400"/>
            <a:ext cx="8229600" cy="3276600"/>
          </a:xfrm>
        </p:spPr>
        <p:txBody>
          <a:bodyPr/>
          <a:lstStyle/>
          <a:p>
            <a:r>
              <a:rPr lang="en-US" sz="2600" b="1" dirty="0"/>
              <a:t>Example</a:t>
            </a:r>
            <a:r>
              <a:rPr lang="en-US" sz="2600" dirty="0"/>
              <a:t>: In a discrete mathematics class every student is a major in computer science or mathematics or both. The number of students having computer science as a  major (possibly along with mathematics) is </a:t>
            </a:r>
            <a:r>
              <a:rPr lang="en-US" sz="2600" dirty="0">
                <a:ea typeface="Cambria Math" pitchFamily="18" charset="0"/>
              </a:rPr>
              <a:t>25</a:t>
            </a:r>
            <a:r>
              <a:rPr lang="en-US" sz="2600" dirty="0"/>
              <a:t>; the number of students having mathematics as a major (possibly along with computer science) is </a:t>
            </a:r>
            <a:r>
              <a:rPr lang="en-US" sz="2600" dirty="0">
                <a:ea typeface="Cambria Math" pitchFamily="18" charset="0"/>
              </a:rPr>
              <a:t>13</a:t>
            </a:r>
            <a:r>
              <a:rPr lang="en-US" sz="2600" dirty="0"/>
              <a:t>; and the number of students majoring in both computer science and mathematics is </a:t>
            </a:r>
            <a:r>
              <a:rPr lang="en-US" sz="2600" dirty="0">
                <a:ea typeface="Cambria Math" pitchFamily="18" charset="0"/>
              </a:rPr>
              <a:t>8</a:t>
            </a:r>
            <a:r>
              <a:rPr lang="en-US" sz="2600" dirty="0"/>
              <a:t>. How many students are in the class?</a:t>
            </a:r>
          </a:p>
        </p:txBody>
      </p:sp>
      <p:sp>
        <p:nvSpPr>
          <p:cNvPr id="4" name="Content Placeholder 3"/>
          <p:cNvSpPr>
            <a:spLocks noGrp="1"/>
          </p:cNvSpPr>
          <p:nvPr>
            <p:ph idx="13"/>
          </p:nvPr>
        </p:nvSpPr>
        <p:spPr>
          <a:xfrm>
            <a:off x="457200" y="4800600"/>
            <a:ext cx="1447800" cy="478020"/>
          </a:xfrm>
        </p:spPr>
        <p:txBody>
          <a:bodyPr/>
          <a:lstStyle/>
          <a:p>
            <a:r>
              <a:rPr lang="en-US" sz="2600" b="1" dirty="0"/>
              <a:t>Solution</a:t>
            </a:r>
            <a:r>
              <a:rPr lang="en-US" sz="2600" dirty="0"/>
              <a:t>:</a:t>
            </a:r>
          </a:p>
        </p:txBody>
      </p:sp>
      <p:graphicFrame>
        <p:nvGraphicFramePr>
          <p:cNvPr id="7" name="Object 4"/>
          <p:cNvGraphicFramePr>
            <a:graphicFrameLocks noChangeAspect="1"/>
          </p:cNvGraphicFramePr>
          <p:nvPr>
            <p:extLst>
              <p:ext uri="{D42A27DB-BD31-4B8C-83A1-F6EECF244321}">
                <p14:modId xmlns:p14="http://schemas.microsoft.com/office/powerpoint/2010/main" val="167757529"/>
              </p:ext>
            </p:extLst>
          </p:nvPr>
        </p:nvGraphicFramePr>
        <p:xfrm>
          <a:off x="2095500" y="4846980"/>
          <a:ext cx="3200400" cy="863280"/>
        </p:xfrm>
        <a:graphic>
          <a:graphicData uri="http://schemas.openxmlformats.org/presentationml/2006/ole">
            <mc:AlternateContent xmlns:mc="http://schemas.openxmlformats.org/markup-compatibility/2006">
              <mc:Choice xmlns:v="urn:schemas-microsoft-com:vml" Requires="v">
                <p:oleObj spid="_x0000_s50211" name="Equation" r:id="rId3" imgW="1600200" imgH="431640" progId="Equation.DSMT4">
                  <p:embed/>
                </p:oleObj>
              </mc:Choice>
              <mc:Fallback>
                <p:oleObj name="Equation" r:id="rId3" imgW="1600200" imgH="431640" progId="Equation.DSMT4">
                  <p:embed/>
                  <p:pic>
                    <p:nvPicPr>
                      <p:cNvPr id="7" name="Object 3"/>
                      <p:cNvPicPr/>
                      <p:nvPr/>
                    </p:nvPicPr>
                    <p:blipFill>
                      <a:blip r:embed="rId4"/>
                      <a:stretch>
                        <a:fillRect/>
                      </a:stretch>
                    </p:blipFill>
                    <p:spPr>
                      <a:xfrm>
                        <a:off x="2095500" y="4846980"/>
                        <a:ext cx="3200400" cy="863280"/>
                      </a:xfrm>
                      <a:prstGeom prst="rect">
                        <a:avLst/>
                      </a:prstGeom>
                    </p:spPr>
                  </p:pic>
                </p:oleObj>
              </mc:Fallback>
            </mc:AlternateContent>
          </a:graphicData>
        </a:graphic>
      </p:graphicFrame>
      <p:pic>
        <p:nvPicPr>
          <p:cNvPr id="9" name="Picture 5" descr="Venn diagram with sets A and B.&#10;"/>
          <p:cNvPicPr>
            <a:picLocks noGrp="1" noChangeAspect="1" noChangeArrowheads="1"/>
          </p:cNvPicPr>
          <p:nvPr>
            <p:ph idx="14"/>
          </p:nvPr>
        </p:nvPicPr>
        <p:blipFill>
          <a:blip r:embed="rId5">
            <a:extLst>
              <a:ext uri="{28A0092B-C50C-407E-A947-70E740481C1C}">
                <a14:useLocalDpi xmlns:a14="http://schemas.microsoft.com/office/drawing/2010/main" val="0"/>
              </a:ext>
            </a:extLst>
          </a:blip>
          <a:stretch>
            <a:fillRect/>
          </a:stretch>
        </p:blipFill>
        <p:spPr bwMode="auto">
          <a:xfrm>
            <a:off x="5867400" y="4572000"/>
            <a:ext cx="2560320" cy="1892410"/>
          </a:xfrm>
          <a:prstGeom prst="rect">
            <a:avLst/>
          </a:prstGeom>
          <a:extLst>
            <a:ext uri="{909E8E84-426E-40DD-AFC4-6F175D3DCCD1}">
              <a14:hiddenFill xmlns:a14="http://schemas.microsoft.com/office/drawing/2010/main">
                <a:solidFill>
                  <a:srgbClr val="FFFFFF"/>
                </a:solidFill>
              </a14:hiddenFill>
            </a:ext>
          </a:extLst>
        </p:spPr>
      </p:pic>
      <p:sp>
        <p:nvSpPr>
          <p:cNvPr id="11" name="Text Placeholder 6"/>
          <p:cNvSpPr>
            <a:spLocks noGrp="1"/>
          </p:cNvSpPr>
          <p:nvPr>
            <p:ph type="body" sz="quarter" idx="15"/>
          </p:nvPr>
        </p:nvSpPr>
        <p:spPr>
          <a:xfrm>
            <a:off x="3465576" y="6446520"/>
            <a:ext cx="2212848" cy="182880"/>
          </a:xfrm>
        </p:spPr>
        <p:txBody>
          <a:bodyPr anchor="ctr"/>
          <a:lstStyle/>
          <a:p>
            <a:r>
              <a:rPr lang="en-US" sz="1200" dirty="0">
                <a:latin typeface="+mj-lt"/>
                <a:hlinkClick r:id="rId6" action="ppaction://hlinksldjump"/>
              </a:rPr>
              <a:t>Jump to long description</a:t>
            </a:r>
            <a:endParaRPr lang="en-US" sz="1200" dirty="0">
              <a:latin typeface="+mj-lt"/>
            </a:endParaRPr>
          </a:p>
        </p:txBody>
      </p:sp>
    </p:spTree>
    <p:extLst>
      <p:ext uri="{BB962C8B-B14F-4D97-AF65-F5344CB8AC3E}">
        <p14:creationId xmlns:p14="http://schemas.microsoft.com/office/powerpoint/2010/main" val="32671909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Finite Sets</a:t>
            </a:r>
            <a:r>
              <a:rPr lang="en-US" sz="1500" dirty="0"/>
              <a:t> 1</a:t>
            </a:r>
          </a:p>
        </p:txBody>
      </p:sp>
      <p:graphicFrame>
        <p:nvGraphicFramePr>
          <p:cNvPr id="6" name="Object 2"/>
          <p:cNvGraphicFramePr>
            <a:graphicFrameLocks noChangeAspect="1"/>
          </p:cNvGraphicFramePr>
          <p:nvPr>
            <p:extLst>
              <p:ext uri="{D42A27DB-BD31-4B8C-83A1-F6EECF244321}">
                <p14:modId xmlns:p14="http://schemas.microsoft.com/office/powerpoint/2010/main" val="899917052"/>
              </p:ext>
            </p:extLst>
          </p:nvPr>
        </p:nvGraphicFramePr>
        <p:xfrm>
          <a:off x="1361440" y="1511300"/>
          <a:ext cx="6421120" cy="1003300"/>
        </p:xfrm>
        <a:graphic>
          <a:graphicData uri="http://schemas.openxmlformats.org/presentationml/2006/ole">
            <mc:AlternateContent xmlns:mc="http://schemas.openxmlformats.org/markup-compatibility/2006">
              <mc:Choice xmlns:v="urn:schemas-microsoft-com:vml" Requires="v">
                <p:oleObj spid="_x0000_s51234" name="Equation" r:id="rId3" imgW="3251160" imgH="507960" progId="Equation.DSMT4">
                  <p:embed/>
                </p:oleObj>
              </mc:Choice>
              <mc:Fallback>
                <p:oleObj name="Equation" r:id="rId3" imgW="3251160" imgH="507960" progId="Equation.DSMT4">
                  <p:embed/>
                  <p:pic>
                    <p:nvPicPr>
                      <p:cNvPr id="0" name=""/>
                      <p:cNvPicPr/>
                      <p:nvPr/>
                    </p:nvPicPr>
                    <p:blipFill>
                      <a:blip r:embed="rId4"/>
                      <a:stretch>
                        <a:fillRect/>
                      </a:stretch>
                    </p:blipFill>
                    <p:spPr>
                      <a:xfrm>
                        <a:off x="1361440" y="1511300"/>
                        <a:ext cx="6421120" cy="1003300"/>
                      </a:xfrm>
                      <a:prstGeom prst="rect">
                        <a:avLst/>
                      </a:prstGeom>
                    </p:spPr>
                  </p:pic>
                </p:oleObj>
              </mc:Fallback>
            </mc:AlternateContent>
          </a:graphicData>
        </a:graphic>
      </p:graphicFrame>
      <p:pic>
        <p:nvPicPr>
          <p:cNvPr id="5" name="Picture 3" descr="Three Venn diagrams of sets A, B, and C showing count of elements for three different formulas.&#10;"/>
          <p:cNvPicPr>
            <a:picLocks noGrp="1" noChangeAspect="1" noChangeArrowheads="1"/>
          </p:cNvPicPr>
          <p:nvPr>
            <p:ph idx="1"/>
          </p:nvPr>
        </p:nvPicPr>
        <p:blipFill>
          <a:blip r:embed="rId5">
            <a:extLst>
              <a:ext uri="{28A0092B-C50C-407E-A947-70E740481C1C}">
                <a14:useLocalDpi xmlns:a14="http://schemas.microsoft.com/office/drawing/2010/main" val="0"/>
              </a:ext>
            </a:extLst>
          </a:blip>
          <a:stretch>
            <a:fillRect/>
          </a:stretch>
        </p:blipFill>
        <p:spPr bwMode="auto">
          <a:xfrm>
            <a:off x="1965960" y="3261360"/>
            <a:ext cx="5212080" cy="2072640"/>
          </a:xfrm>
          <a:prstGeom prst="rect">
            <a:avLst/>
          </a:prstGeom>
          <a:extLst>
            <a:ext uri="{909E8E84-426E-40DD-AFC4-6F175D3DCCD1}">
              <a14:hiddenFill xmlns:a14="http://schemas.microsoft.com/office/drawing/2010/main">
                <a:solidFill>
                  <a:srgbClr val="FFFFFF"/>
                </a:solidFill>
              </a14:hiddenFill>
            </a:ext>
          </a:extLst>
        </p:spPr>
      </p:pic>
      <p:sp>
        <p:nvSpPr>
          <p:cNvPr id="7" name="Text Placeholder 4"/>
          <p:cNvSpPr>
            <a:spLocks noGrp="1"/>
          </p:cNvSpPr>
          <p:nvPr>
            <p:ph type="body" sz="quarter" idx="12"/>
          </p:nvPr>
        </p:nvSpPr>
        <p:spPr>
          <a:xfrm>
            <a:off x="3467512" y="6446520"/>
            <a:ext cx="2208976" cy="182880"/>
          </a:xfrm>
        </p:spPr>
        <p:txBody>
          <a:bodyPr anchor="ctr"/>
          <a:lstStyle/>
          <a:p>
            <a:r>
              <a:rPr lang="en-US" sz="1200" dirty="0">
                <a:latin typeface="+mj-lt"/>
                <a:hlinkClick r:id="rId6" action="ppaction://hlinksldjump"/>
              </a:rPr>
              <a:t>Jump to long description</a:t>
            </a:r>
            <a:endParaRPr lang="en-US" sz="1200" dirty="0">
              <a:latin typeface="+mj-lt"/>
            </a:endParaRPr>
          </a:p>
        </p:txBody>
      </p:sp>
    </p:spTree>
    <p:extLst>
      <p:ext uri="{BB962C8B-B14F-4D97-AF65-F5344CB8AC3E}">
        <p14:creationId xmlns:p14="http://schemas.microsoft.com/office/powerpoint/2010/main" val="1958830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Three Finite Sets</a:t>
            </a:r>
            <a:r>
              <a:rPr lang="en-US" sz="1500" dirty="0"/>
              <a:t> 2</a:t>
            </a:r>
          </a:p>
        </p:txBody>
      </p:sp>
      <p:sp>
        <p:nvSpPr>
          <p:cNvPr id="8" name="Content Placeholder 2"/>
          <p:cNvSpPr>
            <a:spLocks noGrp="1"/>
          </p:cNvSpPr>
          <p:nvPr>
            <p:ph idx="1"/>
          </p:nvPr>
        </p:nvSpPr>
        <p:spPr>
          <a:xfrm>
            <a:off x="457200" y="1295400"/>
            <a:ext cx="8595360" cy="5257800"/>
          </a:xfrm>
        </p:spPr>
        <p:txBody>
          <a:bodyPr/>
          <a:lstStyle/>
          <a:p>
            <a:pPr>
              <a:spcBef>
                <a:spcPts val="0"/>
              </a:spcBef>
            </a:pPr>
            <a:r>
              <a:rPr lang="en-US" sz="2000" b="1" dirty="0"/>
              <a:t>Example</a:t>
            </a:r>
            <a:r>
              <a:rPr lang="en-US" sz="2000" dirty="0"/>
              <a:t>: A total of </a:t>
            </a:r>
            <a:r>
              <a:rPr lang="en-US" sz="2000" dirty="0">
                <a:ea typeface="Cambria Math" pitchFamily="18" charset="0"/>
              </a:rPr>
              <a:t>1232</a:t>
            </a:r>
            <a:r>
              <a:rPr lang="en-US" sz="2000" dirty="0"/>
              <a:t> students have taken a course in Spanish, </a:t>
            </a:r>
            <a:r>
              <a:rPr lang="en-US" sz="2000" dirty="0">
                <a:ea typeface="Cambria Math" pitchFamily="18" charset="0"/>
              </a:rPr>
              <a:t>879</a:t>
            </a:r>
            <a:r>
              <a:rPr lang="en-US" sz="2000" dirty="0"/>
              <a:t> have taken a course in French, and </a:t>
            </a:r>
            <a:r>
              <a:rPr lang="en-US" sz="2000" dirty="0">
                <a:ea typeface="Cambria Math" pitchFamily="18" charset="0"/>
              </a:rPr>
              <a:t>114</a:t>
            </a:r>
            <a:r>
              <a:rPr lang="en-US" sz="2000" dirty="0"/>
              <a:t> have taken a course in Russian. Further, </a:t>
            </a:r>
            <a:r>
              <a:rPr lang="en-US" sz="2000" dirty="0">
                <a:ea typeface="Cambria Math" pitchFamily="18" charset="0"/>
              </a:rPr>
              <a:t>103 </a:t>
            </a:r>
            <a:r>
              <a:rPr lang="en-US" sz="2000" dirty="0"/>
              <a:t>have taken courses in both Spanish and French, </a:t>
            </a:r>
            <a:r>
              <a:rPr lang="en-US" sz="2000" dirty="0">
                <a:ea typeface="Cambria Math" pitchFamily="18" charset="0"/>
              </a:rPr>
              <a:t>23</a:t>
            </a:r>
            <a:r>
              <a:rPr lang="en-US" sz="2000" dirty="0"/>
              <a:t> have taken courses in both Spanish and Russian, and </a:t>
            </a:r>
            <a:r>
              <a:rPr lang="en-US" sz="2000" dirty="0">
                <a:ea typeface="Cambria Math" pitchFamily="18" charset="0"/>
              </a:rPr>
              <a:t>14</a:t>
            </a:r>
            <a:r>
              <a:rPr lang="en-US" sz="2000" dirty="0"/>
              <a:t> have taken courses in both French and Russian. If </a:t>
            </a:r>
            <a:r>
              <a:rPr lang="en-US" sz="2000" dirty="0">
                <a:ea typeface="Cambria Math" pitchFamily="18" charset="0"/>
              </a:rPr>
              <a:t>2092</a:t>
            </a:r>
            <a:r>
              <a:rPr lang="en-US" sz="2000" dirty="0"/>
              <a:t> students have taken a course in at least one of Spanish French and Russian, how many students have taken a course in all </a:t>
            </a:r>
            <a:r>
              <a:rPr lang="en-US" sz="2000" dirty="0">
                <a:ea typeface="Cambria Math" pitchFamily="18" charset="0"/>
              </a:rPr>
              <a:t>3</a:t>
            </a:r>
            <a:r>
              <a:rPr lang="en-US" sz="2000" dirty="0"/>
              <a:t> languages. </a:t>
            </a:r>
          </a:p>
          <a:p>
            <a:pPr>
              <a:spcBef>
                <a:spcPts val="0"/>
              </a:spcBef>
            </a:pPr>
            <a:r>
              <a:rPr lang="en-US" sz="2000" b="1" dirty="0"/>
              <a:t>Solution</a:t>
            </a:r>
            <a:r>
              <a:rPr lang="en-US" sz="2000" dirty="0"/>
              <a:t>: Let </a:t>
            </a:r>
            <a:r>
              <a:rPr lang="en-US" sz="2000" i="1" dirty="0"/>
              <a:t>S</a:t>
            </a:r>
            <a:r>
              <a:rPr lang="en-US" sz="2000" dirty="0"/>
              <a:t> be the set of students who have taken a course in Spanish, </a:t>
            </a:r>
            <a:r>
              <a:rPr lang="en-US" sz="2000" i="1" dirty="0"/>
              <a:t>F</a:t>
            </a:r>
            <a:r>
              <a:rPr lang="en-US" sz="2000" dirty="0"/>
              <a:t> the set of students who have taken a course in French, and </a:t>
            </a:r>
            <a:r>
              <a:rPr lang="en-US" sz="2000" i="1" dirty="0"/>
              <a:t>R</a:t>
            </a:r>
            <a:r>
              <a:rPr lang="en-US" sz="2000" dirty="0"/>
              <a:t> the set of students who have taken a course in Russian. Then, we have</a:t>
            </a:r>
          </a:p>
          <a:p>
            <a:pPr>
              <a:spcBef>
                <a:spcPts val="0"/>
              </a:spcBef>
            </a:pPr>
            <a:r>
              <a:rPr lang="en-US" sz="2000" dirty="0"/>
              <a:t>|</a:t>
            </a:r>
            <a:r>
              <a:rPr lang="en-US" sz="2000" i="1" dirty="0"/>
              <a:t>S</a:t>
            </a:r>
            <a:r>
              <a:rPr lang="en-US" sz="2000" dirty="0"/>
              <a:t>| = </a:t>
            </a:r>
            <a:r>
              <a:rPr lang="en-US" sz="2000" dirty="0">
                <a:ea typeface="Cambria Math" pitchFamily="18" charset="0"/>
              </a:rPr>
              <a:t>1232</a:t>
            </a:r>
            <a:r>
              <a:rPr lang="en-US" sz="2000" dirty="0"/>
              <a:t>, |</a:t>
            </a:r>
            <a:r>
              <a:rPr lang="en-US" sz="2000" i="1" dirty="0"/>
              <a:t>F</a:t>
            </a:r>
            <a:r>
              <a:rPr lang="en-US" sz="2000" dirty="0"/>
              <a:t>| = </a:t>
            </a:r>
            <a:r>
              <a:rPr lang="en-US" sz="2000" dirty="0">
                <a:ea typeface="Cambria Math" pitchFamily="18" charset="0"/>
              </a:rPr>
              <a:t>879</a:t>
            </a:r>
            <a:r>
              <a:rPr lang="en-US" sz="2000" dirty="0"/>
              <a:t>, |</a:t>
            </a:r>
            <a:r>
              <a:rPr lang="en-US" sz="2000" i="1" dirty="0"/>
              <a:t>R</a:t>
            </a:r>
            <a:r>
              <a:rPr lang="en-US" sz="2000" dirty="0"/>
              <a:t>| = </a:t>
            </a:r>
            <a:r>
              <a:rPr lang="en-US" sz="2000" dirty="0">
                <a:ea typeface="Cambria Math" pitchFamily="18" charset="0"/>
              </a:rPr>
              <a:t>114</a:t>
            </a:r>
            <a:r>
              <a:rPr lang="en-US" sz="2000" dirty="0"/>
              <a:t>, |</a:t>
            </a:r>
            <a:r>
              <a:rPr lang="en-US" sz="2000" i="1" dirty="0"/>
              <a:t>S</a:t>
            </a:r>
            <a:r>
              <a:rPr lang="en-US" sz="2000" dirty="0">
                <a:ea typeface="Cambria Math"/>
              </a:rPr>
              <a:t>∩</a:t>
            </a:r>
            <a:r>
              <a:rPr lang="en-US" sz="2000" i="1" dirty="0">
                <a:ea typeface="Cambria Math"/>
              </a:rPr>
              <a:t>F</a:t>
            </a:r>
            <a:r>
              <a:rPr lang="en-US" sz="2000" dirty="0">
                <a:ea typeface="Cambria Math"/>
              </a:rPr>
              <a:t>| = 103, </a:t>
            </a:r>
            <a:r>
              <a:rPr lang="en-US" sz="2000" dirty="0"/>
              <a:t>|</a:t>
            </a:r>
            <a:r>
              <a:rPr lang="en-US" sz="2000" i="1" dirty="0"/>
              <a:t>S</a:t>
            </a:r>
            <a:r>
              <a:rPr lang="en-US" sz="2000" dirty="0">
                <a:ea typeface="Cambria Math"/>
              </a:rPr>
              <a:t>∩</a:t>
            </a:r>
            <a:r>
              <a:rPr lang="en-US" sz="2000" i="1" dirty="0">
                <a:ea typeface="Cambria Math"/>
              </a:rPr>
              <a:t>R</a:t>
            </a:r>
            <a:r>
              <a:rPr lang="en-US" sz="2000" dirty="0">
                <a:ea typeface="Cambria Math"/>
              </a:rPr>
              <a:t>| = 23, </a:t>
            </a:r>
            <a:r>
              <a:rPr lang="en-US" sz="2000" dirty="0"/>
              <a:t>|</a:t>
            </a:r>
            <a:r>
              <a:rPr lang="en-US" sz="2000" i="1" dirty="0"/>
              <a:t>F</a:t>
            </a:r>
            <a:r>
              <a:rPr lang="en-US" sz="2000" dirty="0">
                <a:ea typeface="Cambria Math"/>
              </a:rPr>
              <a:t>∩</a:t>
            </a:r>
            <a:r>
              <a:rPr lang="en-US" sz="2000" i="1" dirty="0">
                <a:ea typeface="Cambria Math"/>
              </a:rPr>
              <a:t>R</a:t>
            </a:r>
            <a:r>
              <a:rPr lang="en-US" sz="2000" dirty="0">
                <a:ea typeface="Cambria Math"/>
              </a:rPr>
              <a:t>| = 14, and </a:t>
            </a:r>
            <a:r>
              <a:rPr lang="en-US" sz="2000" dirty="0"/>
              <a:t>|</a:t>
            </a:r>
            <a:r>
              <a:rPr lang="en-US" sz="2000" i="1" dirty="0"/>
              <a:t>S</a:t>
            </a:r>
            <a:r>
              <a:rPr lang="en-US" sz="2000" dirty="0">
                <a:ea typeface="Cambria Math"/>
              </a:rPr>
              <a:t>∪</a:t>
            </a:r>
            <a:r>
              <a:rPr lang="en-US" sz="2000" i="1" dirty="0">
                <a:ea typeface="Cambria Math"/>
              </a:rPr>
              <a:t>F</a:t>
            </a:r>
            <a:r>
              <a:rPr lang="en-US" sz="2000" dirty="0">
                <a:ea typeface="Cambria Math"/>
              </a:rPr>
              <a:t>∪</a:t>
            </a:r>
            <a:r>
              <a:rPr lang="en-US" sz="2000" i="1" dirty="0">
                <a:ea typeface="Cambria Math"/>
              </a:rPr>
              <a:t>R</a:t>
            </a:r>
            <a:r>
              <a:rPr lang="en-US" sz="2000" dirty="0">
                <a:ea typeface="Cambria Math"/>
              </a:rPr>
              <a:t>| = 23.</a:t>
            </a:r>
          </a:p>
          <a:p>
            <a:pPr>
              <a:spcBef>
                <a:spcPts val="0"/>
              </a:spcBef>
            </a:pPr>
            <a:r>
              <a:rPr lang="en-US" sz="2000" dirty="0">
                <a:ea typeface="Cambria Math"/>
              </a:rPr>
              <a:t>Using the equation </a:t>
            </a:r>
          </a:p>
          <a:p>
            <a:pPr>
              <a:spcBef>
                <a:spcPts val="0"/>
              </a:spcBef>
            </a:pPr>
            <a:r>
              <a:rPr lang="en-US" sz="2000" dirty="0"/>
              <a:t>|</a:t>
            </a:r>
            <a:r>
              <a:rPr lang="en-US" sz="2000" i="1" dirty="0"/>
              <a:t>S</a:t>
            </a:r>
            <a:r>
              <a:rPr lang="en-US" sz="2000" dirty="0">
                <a:ea typeface="Cambria Math"/>
              </a:rPr>
              <a:t>∪</a:t>
            </a:r>
            <a:r>
              <a:rPr lang="en-US" sz="2000" i="1" dirty="0">
                <a:ea typeface="Cambria Math"/>
              </a:rPr>
              <a:t>F</a:t>
            </a:r>
            <a:r>
              <a:rPr lang="en-US" sz="2000" dirty="0">
                <a:ea typeface="Cambria Math"/>
              </a:rPr>
              <a:t>∪</a:t>
            </a:r>
            <a:r>
              <a:rPr lang="en-US" sz="2000" i="1" dirty="0">
                <a:ea typeface="Cambria Math"/>
              </a:rPr>
              <a:t>R</a:t>
            </a:r>
            <a:r>
              <a:rPr lang="en-US" sz="2000" dirty="0">
                <a:ea typeface="Cambria Math"/>
              </a:rPr>
              <a:t>| = </a:t>
            </a:r>
            <a:r>
              <a:rPr lang="en-US" sz="2000" dirty="0"/>
              <a:t>|</a:t>
            </a:r>
            <a:r>
              <a:rPr lang="en-US" sz="2000" i="1" dirty="0"/>
              <a:t>S</a:t>
            </a:r>
            <a:r>
              <a:rPr lang="en-US" sz="2000" dirty="0"/>
              <a:t>|+ |</a:t>
            </a:r>
            <a:r>
              <a:rPr lang="en-US" sz="2000" i="1" dirty="0"/>
              <a:t>F</a:t>
            </a:r>
            <a:r>
              <a:rPr lang="en-US" sz="2000" dirty="0"/>
              <a:t>|+ |</a:t>
            </a:r>
            <a:r>
              <a:rPr lang="en-US" sz="2000" i="1" dirty="0"/>
              <a:t>R</a:t>
            </a:r>
            <a:r>
              <a:rPr lang="en-US" sz="2000" dirty="0"/>
              <a:t>| </a:t>
            </a:r>
            <a:r>
              <a:rPr lang="en-US" sz="2000" dirty="0">
                <a:ea typeface="Cambria Math"/>
              </a:rPr>
              <a:t>−</a:t>
            </a:r>
            <a:r>
              <a:rPr lang="en-US" sz="2000" dirty="0"/>
              <a:t> |</a:t>
            </a:r>
            <a:r>
              <a:rPr lang="en-US" sz="2000" i="1" dirty="0"/>
              <a:t>S</a:t>
            </a:r>
            <a:r>
              <a:rPr lang="en-US" sz="2000" dirty="0">
                <a:ea typeface="Cambria Math"/>
              </a:rPr>
              <a:t>∩</a:t>
            </a:r>
            <a:r>
              <a:rPr lang="en-US" sz="2000" i="1" dirty="0">
                <a:ea typeface="Cambria Math"/>
              </a:rPr>
              <a:t>F</a:t>
            </a:r>
            <a:r>
              <a:rPr lang="en-US" sz="2000" dirty="0">
                <a:ea typeface="Cambria Math"/>
              </a:rPr>
              <a:t>| −</a:t>
            </a:r>
            <a:r>
              <a:rPr lang="en-US" sz="2000" dirty="0"/>
              <a:t> |</a:t>
            </a:r>
            <a:r>
              <a:rPr lang="en-US" sz="2000" i="1" dirty="0"/>
              <a:t>S</a:t>
            </a:r>
            <a:r>
              <a:rPr lang="en-US" sz="2000" dirty="0">
                <a:ea typeface="Cambria Math"/>
              </a:rPr>
              <a:t>∩</a:t>
            </a:r>
            <a:r>
              <a:rPr lang="en-US" sz="2000" i="1" dirty="0">
                <a:ea typeface="Cambria Math"/>
              </a:rPr>
              <a:t>R</a:t>
            </a:r>
            <a:r>
              <a:rPr lang="en-US" sz="2000" dirty="0">
                <a:ea typeface="Cambria Math"/>
              </a:rPr>
              <a:t>| −</a:t>
            </a:r>
            <a:r>
              <a:rPr lang="en-US" sz="2000" dirty="0"/>
              <a:t> |</a:t>
            </a:r>
            <a:r>
              <a:rPr lang="en-US" sz="2000" i="1" dirty="0"/>
              <a:t>F</a:t>
            </a:r>
            <a:r>
              <a:rPr lang="en-US" sz="2000" dirty="0">
                <a:ea typeface="Cambria Math"/>
              </a:rPr>
              <a:t>∩</a:t>
            </a:r>
            <a:r>
              <a:rPr lang="en-US" sz="2000" i="1" dirty="0">
                <a:ea typeface="Cambria Math"/>
              </a:rPr>
              <a:t>R</a:t>
            </a:r>
            <a:r>
              <a:rPr lang="en-US" sz="2000" dirty="0">
                <a:ea typeface="Cambria Math"/>
              </a:rPr>
              <a:t>| + |</a:t>
            </a:r>
            <a:r>
              <a:rPr lang="en-US" sz="2000" i="1" dirty="0">
                <a:ea typeface="Cambria Math"/>
              </a:rPr>
              <a:t>S</a:t>
            </a:r>
            <a:r>
              <a:rPr lang="en-US" sz="2000" dirty="0">
                <a:ea typeface="Cambria Math"/>
              </a:rPr>
              <a:t>∩</a:t>
            </a:r>
            <a:r>
              <a:rPr lang="en-US" sz="2000" i="1" dirty="0">
                <a:ea typeface="Cambria Math"/>
              </a:rPr>
              <a:t>F</a:t>
            </a:r>
            <a:r>
              <a:rPr lang="en-US" sz="2000" dirty="0">
                <a:ea typeface="Cambria Math"/>
              </a:rPr>
              <a:t>∩</a:t>
            </a:r>
            <a:r>
              <a:rPr lang="en-US" sz="2000" i="1" dirty="0">
                <a:ea typeface="Cambria Math"/>
              </a:rPr>
              <a:t>R</a:t>
            </a:r>
            <a:r>
              <a:rPr lang="en-US" sz="2000" dirty="0">
                <a:ea typeface="Cambria Math"/>
              </a:rPr>
              <a:t>|,</a:t>
            </a:r>
          </a:p>
          <a:p>
            <a:pPr>
              <a:spcBef>
                <a:spcPts val="0"/>
              </a:spcBef>
            </a:pPr>
            <a:r>
              <a:rPr lang="en-US" sz="2000" dirty="0">
                <a:ea typeface="Cambria Math"/>
              </a:rPr>
              <a:t>we obtain 2092 = 1232 + 879 + 114 −103 −23 −14 + |</a:t>
            </a:r>
            <a:r>
              <a:rPr lang="en-US" sz="2000" i="1" dirty="0">
                <a:ea typeface="Cambria Math"/>
              </a:rPr>
              <a:t>S</a:t>
            </a:r>
            <a:r>
              <a:rPr lang="en-US" sz="2000" dirty="0">
                <a:ea typeface="Cambria Math"/>
              </a:rPr>
              <a:t>∩</a:t>
            </a:r>
            <a:r>
              <a:rPr lang="en-US" sz="2000" i="1" dirty="0">
                <a:ea typeface="Cambria Math"/>
              </a:rPr>
              <a:t>F</a:t>
            </a:r>
            <a:r>
              <a:rPr lang="en-US" sz="2000" dirty="0">
                <a:ea typeface="Cambria Math"/>
              </a:rPr>
              <a:t>∩</a:t>
            </a:r>
            <a:r>
              <a:rPr lang="en-US" sz="2000" i="1" dirty="0">
                <a:ea typeface="Cambria Math"/>
              </a:rPr>
              <a:t>R</a:t>
            </a:r>
            <a:r>
              <a:rPr lang="en-US" sz="2000" dirty="0">
                <a:ea typeface="Cambria Math"/>
              </a:rPr>
              <a:t>|.</a:t>
            </a:r>
          </a:p>
          <a:p>
            <a:pPr>
              <a:spcBef>
                <a:spcPts val="0"/>
              </a:spcBef>
            </a:pPr>
            <a:r>
              <a:rPr lang="en-US" sz="2000" dirty="0">
                <a:ea typeface="Cambria Math"/>
              </a:rPr>
              <a:t>Solving for |</a:t>
            </a:r>
            <a:r>
              <a:rPr lang="en-US" sz="2000" i="1" dirty="0">
                <a:ea typeface="Cambria Math"/>
              </a:rPr>
              <a:t>S</a:t>
            </a:r>
            <a:r>
              <a:rPr lang="en-US" sz="2000" dirty="0">
                <a:ea typeface="Cambria Math"/>
              </a:rPr>
              <a:t>∩</a:t>
            </a:r>
            <a:r>
              <a:rPr lang="en-US" sz="2000" i="1" dirty="0">
                <a:ea typeface="Cambria Math"/>
              </a:rPr>
              <a:t>F</a:t>
            </a:r>
            <a:r>
              <a:rPr lang="en-US" sz="2000" dirty="0">
                <a:ea typeface="Cambria Math"/>
              </a:rPr>
              <a:t>∩</a:t>
            </a:r>
            <a:r>
              <a:rPr lang="en-US" sz="2000" i="1" dirty="0">
                <a:ea typeface="Cambria Math"/>
              </a:rPr>
              <a:t>R</a:t>
            </a:r>
            <a:r>
              <a:rPr lang="en-US" sz="2000" dirty="0">
                <a:ea typeface="Cambria Math"/>
              </a:rPr>
              <a:t>| yields 7.</a:t>
            </a:r>
            <a:endParaRPr lang="en-US" sz="2000" dirty="0"/>
          </a:p>
        </p:txBody>
      </p:sp>
    </p:spTree>
    <p:extLst>
      <p:ext uri="{BB962C8B-B14F-4D97-AF65-F5344CB8AC3E}">
        <p14:creationId xmlns:p14="http://schemas.microsoft.com/office/powerpoint/2010/main" val="17951232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Three Finite Set Example</a:t>
            </a:r>
          </a:p>
        </p:txBody>
      </p:sp>
      <p:pic>
        <p:nvPicPr>
          <p:cNvPr id="5" name="Picture 2" descr="Venn diagram with sets S, F, and R. The number of elements in the intersection of S, F, and R is unknown.&#10;"/>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33599" y="1828800"/>
            <a:ext cx="4876802" cy="4452302"/>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55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Rabbits and the Fibonacci Numbers</a:t>
            </a:r>
            <a:r>
              <a:rPr lang="en-US" sz="1500" dirty="0"/>
              <a:t> 1</a:t>
            </a:r>
          </a:p>
        </p:txBody>
      </p:sp>
      <p:sp>
        <p:nvSpPr>
          <p:cNvPr id="3" name="Content Placeholder 2"/>
          <p:cNvSpPr>
            <a:spLocks noGrp="1"/>
          </p:cNvSpPr>
          <p:nvPr>
            <p:ph idx="1"/>
          </p:nvPr>
        </p:nvSpPr>
        <p:spPr>
          <a:xfrm>
            <a:off x="457200" y="1295400"/>
            <a:ext cx="8321040" cy="5257800"/>
          </a:xfrm>
        </p:spPr>
        <p:txBody>
          <a:bodyPr/>
          <a:lstStyle/>
          <a:p>
            <a:r>
              <a:rPr lang="en-US" sz="2800" b="1" dirty="0"/>
              <a:t>Example</a:t>
            </a:r>
            <a:r>
              <a:rPr lang="en-US" sz="2800" dirty="0"/>
              <a:t>: A young pair of rabbits (one of each gender) is placed on an island. A pair of rabbits does not breed until they are </a:t>
            </a:r>
            <a:r>
              <a:rPr lang="en-US" sz="2800" dirty="0">
                <a:ea typeface="Cambria Math" pitchFamily="18" charset="0"/>
              </a:rPr>
              <a:t>2 </a:t>
            </a:r>
            <a:r>
              <a:rPr lang="en-US" sz="2800" dirty="0"/>
              <a:t>months old. After they are </a:t>
            </a:r>
            <a:r>
              <a:rPr lang="en-US" sz="2800" dirty="0">
                <a:ea typeface="Cambria Math" pitchFamily="18" charset="0"/>
              </a:rPr>
              <a:t>2</a:t>
            </a:r>
            <a:r>
              <a:rPr lang="en-US" sz="2800" dirty="0"/>
              <a:t> months old, each pair of rabbits produces another pair each month. Find a recurrence relation for the number of pairs of rabbits on the island after </a:t>
            </a:r>
            <a:r>
              <a:rPr lang="en-US" sz="2800" i="1" dirty="0"/>
              <a:t>n</a:t>
            </a:r>
            <a:r>
              <a:rPr lang="en-US" sz="2800" dirty="0"/>
              <a:t> months, assuming that rabbits never die.</a:t>
            </a:r>
          </a:p>
          <a:p>
            <a:r>
              <a:rPr lang="en-US" sz="2800" i="1" dirty="0"/>
              <a:t>This is the original problem considered by Leonardo Pisano (Fibonacci) in the thirteenth century</a:t>
            </a:r>
            <a:r>
              <a:rPr lang="en-US" sz="2800" dirty="0"/>
              <a:t>.</a:t>
            </a:r>
            <a:endParaRPr lang="en-US" sz="2200" dirty="0">
              <a:ea typeface="Cambria Math" panose="02040503050406030204" pitchFamily="18" charset="0"/>
            </a:endParaRPr>
          </a:p>
        </p:txBody>
      </p:sp>
    </p:spTree>
    <p:extLst>
      <p:ext uri="{BB962C8B-B14F-4D97-AF65-F5344CB8AC3E}">
        <p14:creationId xmlns:p14="http://schemas.microsoft.com/office/powerpoint/2010/main" val="32445190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Principle of Inclusion-Exclusion</a:t>
            </a:r>
            <a:r>
              <a:rPr lang="en-US" sz="1500" dirty="0"/>
              <a:t> 1</a:t>
            </a:r>
          </a:p>
        </p:txBody>
      </p:sp>
      <p:sp>
        <p:nvSpPr>
          <p:cNvPr id="3" name="Content Placeholder 2"/>
          <p:cNvSpPr>
            <a:spLocks noGrp="1"/>
          </p:cNvSpPr>
          <p:nvPr>
            <p:ph idx="1"/>
          </p:nvPr>
        </p:nvSpPr>
        <p:spPr>
          <a:xfrm>
            <a:off x="457200" y="1295400"/>
            <a:ext cx="8229600" cy="1066800"/>
          </a:xfrm>
        </p:spPr>
        <p:txBody>
          <a:bodyPr/>
          <a:lstStyle/>
          <a:p>
            <a:r>
              <a:rPr lang="en-US" b="1" dirty="0"/>
              <a:t>Theorem </a:t>
            </a:r>
            <a:r>
              <a:rPr lang="en-US" b="1" dirty="0">
                <a:ea typeface="Cambria Math" pitchFamily="18" charset="0"/>
              </a:rPr>
              <a:t>1. </a:t>
            </a:r>
            <a:r>
              <a:rPr lang="en-US" b="1" dirty="0"/>
              <a:t>The Principle of Inclusion-Exclusion</a:t>
            </a:r>
            <a:r>
              <a:rPr lang="en-US" dirty="0"/>
              <a:t>:</a:t>
            </a:r>
            <a:r>
              <a:rPr lang="en-US" b="1" dirty="0"/>
              <a:t> </a:t>
            </a:r>
            <a:r>
              <a:rPr lang="en-US" dirty="0"/>
              <a:t>Let </a:t>
            </a:r>
            <a:r>
              <a:rPr lang="en-US" i="1" dirty="0"/>
              <a:t>A</a:t>
            </a:r>
            <a:r>
              <a:rPr lang="en-US" baseline="-25000" dirty="0">
                <a:ea typeface="Cambria Math" pitchFamily="18" charset="0"/>
              </a:rPr>
              <a:t>1</a:t>
            </a:r>
            <a:r>
              <a:rPr lang="en-US" dirty="0"/>
              <a:t>, </a:t>
            </a:r>
            <a:r>
              <a:rPr lang="en-US" i="1" dirty="0"/>
              <a:t>A</a:t>
            </a:r>
            <a:r>
              <a:rPr lang="en-US" baseline="-25000" dirty="0">
                <a:ea typeface="Cambria Math" pitchFamily="18" charset="0"/>
              </a:rPr>
              <a:t>2</a:t>
            </a:r>
            <a:r>
              <a:rPr lang="en-US" dirty="0"/>
              <a:t>, …, </a:t>
            </a:r>
            <a:r>
              <a:rPr lang="en-US" i="1" dirty="0"/>
              <a:t>A</a:t>
            </a:r>
            <a:r>
              <a:rPr lang="en-US" i="1" baseline="-25000" dirty="0"/>
              <a:t>n</a:t>
            </a:r>
            <a:r>
              <a:rPr lang="en-US" i="1" dirty="0"/>
              <a:t> </a:t>
            </a:r>
            <a:r>
              <a:rPr lang="en-US" dirty="0"/>
              <a:t>be finite sets. Then:</a:t>
            </a:r>
          </a:p>
        </p:txBody>
      </p:sp>
      <p:graphicFrame>
        <p:nvGraphicFramePr>
          <p:cNvPr id="4" name="Object 3"/>
          <p:cNvGraphicFramePr>
            <a:graphicFrameLocks noChangeAspect="1"/>
          </p:cNvGraphicFramePr>
          <p:nvPr>
            <p:extLst>
              <p:ext uri="{D42A27DB-BD31-4B8C-83A1-F6EECF244321}">
                <p14:modId xmlns:p14="http://schemas.microsoft.com/office/powerpoint/2010/main" val="3072870667"/>
              </p:ext>
            </p:extLst>
          </p:nvPr>
        </p:nvGraphicFramePr>
        <p:xfrm>
          <a:off x="914401" y="2882083"/>
          <a:ext cx="7315200" cy="1712960"/>
        </p:xfrm>
        <a:graphic>
          <a:graphicData uri="http://schemas.openxmlformats.org/presentationml/2006/ole">
            <mc:AlternateContent xmlns:mc="http://schemas.openxmlformats.org/markup-compatibility/2006">
              <mc:Choice xmlns:v="urn:schemas-microsoft-com:vml" Requires="v">
                <p:oleObj spid="_x0000_s52255" name="Equation" r:id="rId3" imgW="3251160" imgH="761760" progId="Equation.DSMT4">
                  <p:embed/>
                </p:oleObj>
              </mc:Choice>
              <mc:Fallback>
                <p:oleObj name="Equation" r:id="rId3" imgW="3251160" imgH="761760" progId="Equation.DSMT4">
                  <p:embed/>
                  <p:pic>
                    <p:nvPicPr>
                      <p:cNvPr id="0" name=""/>
                      <p:cNvPicPr/>
                      <p:nvPr/>
                    </p:nvPicPr>
                    <p:blipFill>
                      <a:blip r:embed="rId4"/>
                      <a:stretch>
                        <a:fillRect/>
                      </a:stretch>
                    </p:blipFill>
                    <p:spPr>
                      <a:xfrm>
                        <a:off x="914401" y="2882083"/>
                        <a:ext cx="7315200" cy="1712960"/>
                      </a:xfrm>
                      <a:prstGeom prst="rect">
                        <a:avLst/>
                      </a:prstGeom>
                    </p:spPr>
                  </p:pic>
                </p:oleObj>
              </mc:Fallback>
            </mc:AlternateContent>
          </a:graphicData>
        </a:graphic>
      </p:graphicFrame>
    </p:spTree>
    <p:extLst>
      <p:ext uri="{BB962C8B-B14F-4D97-AF65-F5344CB8AC3E}">
        <p14:creationId xmlns:p14="http://schemas.microsoft.com/office/powerpoint/2010/main" val="37750890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Principle of Inclusion-Exclusion</a:t>
            </a:r>
            <a:r>
              <a:rPr lang="en-US" sz="1500" dirty="0"/>
              <a:t> 2</a:t>
            </a:r>
          </a:p>
        </p:txBody>
      </p:sp>
      <p:sp>
        <p:nvSpPr>
          <p:cNvPr id="3" name="Content Placeholder 2"/>
          <p:cNvSpPr>
            <a:spLocks noGrp="1"/>
          </p:cNvSpPr>
          <p:nvPr>
            <p:ph idx="1"/>
          </p:nvPr>
        </p:nvSpPr>
        <p:spPr>
          <a:xfrm>
            <a:off x="457200" y="1295400"/>
            <a:ext cx="8458200" cy="2057400"/>
          </a:xfrm>
        </p:spPr>
        <p:txBody>
          <a:bodyPr/>
          <a:lstStyle/>
          <a:p>
            <a:r>
              <a:rPr lang="en-US" b="1" dirty="0"/>
              <a:t>Proof: </a:t>
            </a:r>
            <a:r>
              <a:rPr lang="en-US" dirty="0"/>
              <a:t>An element in the union is counted exactly once in the right-hand side of the equation. Consider an element </a:t>
            </a:r>
            <a:r>
              <a:rPr lang="en-US" i="1" dirty="0"/>
              <a:t>a</a:t>
            </a:r>
            <a:r>
              <a:rPr lang="en-US" dirty="0"/>
              <a:t> that is a member of </a:t>
            </a:r>
            <a:r>
              <a:rPr lang="en-US" i="1" dirty="0"/>
              <a:t>r</a:t>
            </a:r>
            <a:r>
              <a:rPr lang="en-US" dirty="0"/>
              <a:t> of the sets </a:t>
            </a:r>
            <a:r>
              <a:rPr lang="en-US" i="1" dirty="0"/>
              <a:t>A</a:t>
            </a:r>
            <a:r>
              <a:rPr lang="en-US" baseline="-25000" dirty="0"/>
              <a:t>1</a:t>
            </a:r>
            <a:r>
              <a:rPr lang="en-US" dirty="0"/>
              <a:t>,…., </a:t>
            </a:r>
            <a:r>
              <a:rPr lang="en-US" i="1" dirty="0"/>
              <a:t>A</a:t>
            </a:r>
            <a:r>
              <a:rPr lang="en-US" i="1" baseline="-25000" dirty="0"/>
              <a:t>n</a:t>
            </a:r>
            <a:r>
              <a:rPr lang="en-US" dirty="0"/>
              <a:t> where </a:t>
            </a:r>
            <a:r>
              <a:rPr lang="en-US" dirty="0">
                <a:ea typeface="Cambria Math" pitchFamily="18" charset="0"/>
              </a:rPr>
              <a:t>1</a:t>
            </a:r>
            <a:r>
              <a:rPr lang="en-US" dirty="0">
                <a:ea typeface="Cambria Math"/>
              </a:rPr>
              <a:t>≤</a:t>
            </a:r>
            <a:r>
              <a:rPr lang="en-US" i="1" dirty="0"/>
              <a:t>  </a:t>
            </a:r>
            <a:r>
              <a:rPr lang="en-US" dirty="0"/>
              <a:t>r</a:t>
            </a:r>
            <a:r>
              <a:rPr lang="en-US" i="1" dirty="0">
                <a:ea typeface="Cambria Math"/>
              </a:rPr>
              <a:t> </a:t>
            </a:r>
            <a:r>
              <a:rPr lang="en-US" dirty="0">
                <a:ea typeface="Cambria Math"/>
              </a:rPr>
              <a:t>≤</a:t>
            </a:r>
            <a:r>
              <a:rPr lang="en-US" i="1" dirty="0"/>
              <a:t>  n</a:t>
            </a:r>
            <a:r>
              <a:rPr lang="en-US" dirty="0"/>
              <a:t>.</a:t>
            </a:r>
          </a:p>
        </p:txBody>
      </p:sp>
      <p:sp>
        <p:nvSpPr>
          <p:cNvPr id="5" name="Content Placeholder 3"/>
          <p:cNvSpPr>
            <a:spLocks noGrp="1"/>
          </p:cNvSpPr>
          <p:nvPr>
            <p:ph idx="13"/>
          </p:nvPr>
        </p:nvSpPr>
        <p:spPr>
          <a:xfrm>
            <a:off x="457200" y="3581400"/>
            <a:ext cx="4648200" cy="533400"/>
          </a:xfrm>
        </p:spPr>
        <p:txBody>
          <a:bodyPr/>
          <a:lstStyle/>
          <a:p>
            <a:pPr marL="457200" indent="-347472">
              <a:buClr>
                <a:srgbClr val="04617B"/>
              </a:buClr>
              <a:buFont typeface="Arial" panose="020B0604020202020204" pitchFamily="34" charset="0"/>
              <a:buChar char="•"/>
            </a:pPr>
            <a:r>
              <a:rPr lang="en-US" sz="2800" dirty="0"/>
              <a:t>It is counted </a:t>
            </a:r>
            <a:r>
              <a:rPr lang="en-US" sz="2800" i="1" dirty="0"/>
              <a:t>C</a:t>
            </a:r>
            <a:r>
              <a:rPr lang="en-US" sz="2800" dirty="0"/>
              <a:t>(</a:t>
            </a:r>
            <a:r>
              <a:rPr lang="en-US" sz="2800" i="1" dirty="0"/>
              <a:t>r</a:t>
            </a:r>
            <a:r>
              <a:rPr lang="en-US" sz="2800" dirty="0"/>
              <a:t>,</a:t>
            </a:r>
            <a:r>
              <a:rPr lang="en-US" sz="2800" dirty="0">
                <a:ea typeface="Cambria Math" pitchFamily="18" charset="0"/>
              </a:rPr>
              <a:t>1</a:t>
            </a:r>
            <a:r>
              <a:rPr lang="en-US" sz="2800" dirty="0"/>
              <a:t>) times by</a:t>
            </a:r>
          </a:p>
        </p:txBody>
      </p:sp>
      <p:graphicFrame>
        <p:nvGraphicFramePr>
          <p:cNvPr id="10" name="Object 4"/>
          <p:cNvGraphicFramePr>
            <a:graphicFrameLocks noChangeAspect="1"/>
          </p:cNvGraphicFramePr>
          <p:nvPr>
            <p:extLst>
              <p:ext uri="{D42A27DB-BD31-4B8C-83A1-F6EECF244321}">
                <p14:modId xmlns:p14="http://schemas.microsoft.com/office/powerpoint/2010/main" val="1814595833"/>
              </p:ext>
            </p:extLst>
          </p:nvPr>
        </p:nvGraphicFramePr>
        <p:xfrm>
          <a:off x="5181600" y="3535904"/>
          <a:ext cx="942975" cy="571500"/>
        </p:xfrm>
        <a:graphic>
          <a:graphicData uri="http://schemas.openxmlformats.org/presentationml/2006/ole">
            <mc:AlternateContent xmlns:mc="http://schemas.openxmlformats.org/markup-compatibility/2006">
              <mc:Choice xmlns:v="urn:schemas-microsoft-com:vml" Requires="v">
                <p:oleObj spid="_x0000_s53306" name="Equation" r:id="rId3" imgW="419040" imgH="253800" progId="Equation.DSMT4">
                  <p:embed/>
                </p:oleObj>
              </mc:Choice>
              <mc:Fallback>
                <p:oleObj name="Equation" r:id="rId3" imgW="419040" imgH="253800" progId="Equation.DSMT4">
                  <p:embed/>
                  <p:pic>
                    <p:nvPicPr>
                      <p:cNvPr id="4" name="Object 3"/>
                      <p:cNvPicPr/>
                      <p:nvPr/>
                    </p:nvPicPr>
                    <p:blipFill>
                      <a:blip r:embed="rId4"/>
                      <a:stretch>
                        <a:fillRect/>
                      </a:stretch>
                    </p:blipFill>
                    <p:spPr>
                      <a:xfrm>
                        <a:off x="5181600" y="3535904"/>
                        <a:ext cx="942975" cy="571500"/>
                      </a:xfrm>
                      <a:prstGeom prst="rect">
                        <a:avLst/>
                      </a:prstGeom>
                    </p:spPr>
                  </p:pic>
                </p:oleObj>
              </mc:Fallback>
            </mc:AlternateContent>
          </a:graphicData>
        </a:graphic>
      </p:graphicFrame>
      <p:sp>
        <p:nvSpPr>
          <p:cNvPr id="6" name="Content Placeholder 5"/>
          <p:cNvSpPr>
            <a:spLocks noGrp="1"/>
          </p:cNvSpPr>
          <p:nvPr>
            <p:ph idx="14"/>
          </p:nvPr>
        </p:nvSpPr>
        <p:spPr>
          <a:xfrm>
            <a:off x="457200" y="4524375"/>
            <a:ext cx="4648200" cy="533400"/>
          </a:xfrm>
        </p:spPr>
        <p:txBody>
          <a:bodyPr/>
          <a:lstStyle/>
          <a:p>
            <a:pPr marL="457200" indent="-347472">
              <a:buClr>
                <a:srgbClr val="04617B"/>
              </a:buClr>
              <a:buFont typeface="Arial" panose="020B0604020202020204" pitchFamily="34" charset="0"/>
              <a:buChar char="•"/>
            </a:pPr>
            <a:r>
              <a:rPr lang="en-US" sz="2800" dirty="0"/>
              <a:t>It is counted </a:t>
            </a:r>
            <a:r>
              <a:rPr lang="en-US" sz="2800" i="1" dirty="0"/>
              <a:t>C</a:t>
            </a:r>
            <a:r>
              <a:rPr lang="en-US" sz="2800" dirty="0"/>
              <a:t>(</a:t>
            </a:r>
            <a:r>
              <a:rPr lang="en-US" sz="2800" i="1" dirty="0"/>
              <a:t>r</a:t>
            </a:r>
            <a:r>
              <a:rPr lang="en-US" sz="2800" dirty="0"/>
              <a:t>,2) times by</a:t>
            </a:r>
          </a:p>
        </p:txBody>
      </p:sp>
      <p:graphicFrame>
        <p:nvGraphicFramePr>
          <p:cNvPr id="11" name="Object 6"/>
          <p:cNvGraphicFramePr>
            <a:graphicFrameLocks noChangeAspect="1"/>
          </p:cNvGraphicFramePr>
          <p:nvPr>
            <p:extLst>
              <p:ext uri="{D42A27DB-BD31-4B8C-83A1-F6EECF244321}">
                <p14:modId xmlns:p14="http://schemas.microsoft.com/office/powerpoint/2010/main" val="1781327139"/>
              </p:ext>
            </p:extLst>
          </p:nvPr>
        </p:nvGraphicFramePr>
        <p:xfrm>
          <a:off x="5105400" y="4476750"/>
          <a:ext cx="1657350" cy="628650"/>
        </p:xfrm>
        <a:graphic>
          <a:graphicData uri="http://schemas.openxmlformats.org/presentationml/2006/ole">
            <mc:AlternateContent xmlns:mc="http://schemas.openxmlformats.org/markup-compatibility/2006">
              <mc:Choice xmlns:v="urn:schemas-microsoft-com:vml" Requires="v">
                <p:oleObj spid="_x0000_s53307" name="Equation" r:id="rId5" imgW="736560" imgH="279360" progId="Equation.DSMT4">
                  <p:embed/>
                </p:oleObj>
              </mc:Choice>
              <mc:Fallback>
                <p:oleObj name="Equation" r:id="rId5" imgW="736560" imgH="279360" progId="Equation.DSMT4">
                  <p:embed/>
                  <p:pic>
                    <p:nvPicPr>
                      <p:cNvPr id="10" name="Object 9"/>
                      <p:cNvPicPr/>
                      <p:nvPr/>
                    </p:nvPicPr>
                    <p:blipFill>
                      <a:blip r:embed="rId6"/>
                      <a:stretch>
                        <a:fillRect/>
                      </a:stretch>
                    </p:blipFill>
                    <p:spPr>
                      <a:xfrm>
                        <a:off x="5105400" y="4476750"/>
                        <a:ext cx="1657350" cy="628650"/>
                      </a:xfrm>
                      <a:prstGeom prst="rect">
                        <a:avLst/>
                      </a:prstGeom>
                    </p:spPr>
                  </p:pic>
                </p:oleObj>
              </mc:Fallback>
            </mc:AlternateContent>
          </a:graphicData>
        </a:graphic>
      </p:graphicFrame>
      <p:sp>
        <p:nvSpPr>
          <p:cNvPr id="7" name="Content Placeholder 7"/>
          <p:cNvSpPr>
            <a:spLocks noGrp="1"/>
          </p:cNvSpPr>
          <p:nvPr>
            <p:ph idx="15"/>
          </p:nvPr>
        </p:nvSpPr>
        <p:spPr>
          <a:xfrm>
            <a:off x="457200" y="5334000"/>
            <a:ext cx="8229600" cy="914400"/>
          </a:xfrm>
        </p:spPr>
        <p:txBody>
          <a:bodyPr/>
          <a:lstStyle/>
          <a:p>
            <a:pPr lvl="1" indent="-347472"/>
            <a:r>
              <a:rPr lang="en-US" dirty="0"/>
              <a:t>In general, it is counted </a:t>
            </a:r>
            <a:r>
              <a:rPr lang="en-US" i="1" dirty="0"/>
              <a:t>C</a:t>
            </a:r>
            <a:r>
              <a:rPr lang="en-US" dirty="0"/>
              <a:t>(</a:t>
            </a:r>
            <a:r>
              <a:rPr lang="en-US" i="1" dirty="0" err="1"/>
              <a:t>r</a:t>
            </a:r>
            <a:r>
              <a:rPr lang="en-US" dirty="0" err="1"/>
              <a:t>,</a:t>
            </a:r>
            <a:r>
              <a:rPr lang="en-US" i="1" dirty="0" err="1"/>
              <a:t>m</a:t>
            </a:r>
            <a:r>
              <a:rPr lang="en-US" dirty="0"/>
              <a:t>) times by the summation of </a:t>
            </a:r>
            <a:r>
              <a:rPr lang="en-US" i="1" dirty="0"/>
              <a:t>m</a:t>
            </a:r>
            <a:r>
              <a:rPr lang="en-US" dirty="0"/>
              <a:t> of the sets </a:t>
            </a:r>
            <a:r>
              <a:rPr lang="en-US" i="1" dirty="0"/>
              <a:t>A</a:t>
            </a:r>
            <a:r>
              <a:rPr lang="en-US" i="1" baseline="-25000" dirty="0"/>
              <a:t>i</a:t>
            </a:r>
            <a:r>
              <a:rPr lang="en-US" dirty="0"/>
              <a:t>.</a:t>
            </a:r>
            <a:endParaRPr lang="en-US" baseline="-25000" dirty="0"/>
          </a:p>
        </p:txBody>
      </p:sp>
    </p:spTree>
    <p:extLst>
      <p:ext uri="{BB962C8B-B14F-4D97-AF65-F5344CB8AC3E}">
        <p14:creationId xmlns:p14="http://schemas.microsoft.com/office/powerpoint/2010/main" val="36868913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Principle of Inclusion-Exclusion</a:t>
            </a:r>
            <a:r>
              <a:rPr lang="en-US" sz="1500" dirty="0"/>
              <a:t> 3</a:t>
            </a:r>
            <a:endParaRPr lang="en-US" dirty="0"/>
          </a:p>
        </p:txBody>
      </p:sp>
      <p:sp>
        <p:nvSpPr>
          <p:cNvPr id="8" name="Content Placeholder 2"/>
          <p:cNvSpPr>
            <a:spLocks noGrp="1"/>
          </p:cNvSpPr>
          <p:nvPr>
            <p:ph idx="1"/>
          </p:nvPr>
        </p:nvSpPr>
        <p:spPr>
          <a:xfrm>
            <a:off x="457200" y="1295400"/>
            <a:ext cx="8229600" cy="533400"/>
          </a:xfrm>
        </p:spPr>
        <p:txBody>
          <a:bodyPr/>
          <a:lstStyle/>
          <a:p>
            <a:pPr marL="0" lvl="1" indent="0">
              <a:buClrTx/>
              <a:buNone/>
            </a:pPr>
            <a:r>
              <a:rPr lang="en-US" sz="3200" dirty="0"/>
              <a:t>Thus the element is counted exactly</a:t>
            </a:r>
          </a:p>
        </p:txBody>
      </p:sp>
      <p:graphicFrame>
        <p:nvGraphicFramePr>
          <p:cNvPr id="9" name="Object 3"/>
          <p:cNvGraphicFramePr>
            <a:graphicFrameLocks noChangeAspect="1"/>
          </p:cNvGraphicFramePr>
          <p:nvPr>
            <p:extLst>
              <p:ext uri="{D42A27DB-BD31-4B8C-83A1-F6EECF244321}">
                <p14:modId xmlns:p14="http://schemas.microsoft.com/office/powerpoint/2010/main" val="2013982590"/>
              </p:ext>
            </p:extLst>
          </p:nvPr>
        </p:nvGraphicFramePr>
        <p:xfrm>
          <a:off x="609600" y="1937893"/>
          <a:ext cx="7086600" cy="633760"/>
        </p:xfrm>
        <a:graphic>
          <a:graphicData uri="http://schemas.openxmlformats.org/presentationml/2006/ole">
            <mc:AlternateContent xmlns:mc="http://schemas.openxmlformats.org/markup-compatibility/2006">
              <mc:Choice xmlns:v="urn:schemas-microsoft-com:vml" Requires="v">
                <p:oleObj spid="_x0000_s54349" name="Equation" r:id="rId3" imgW="3124080" imgH="279360" progId="Equation.DSMT4">
                  <p:embed/>
                </p:oleObj>
              </mc:Choice>
              <mc:Fallback>
                <p:oleObj name="Equation" r:id="rId3" imgW="3124080" imgH="279360" progId="Equation.DSMT4">
                  <p:embed/>
                  <p:pic>
                    <p:nvPicPr>
                      <p:cNvPr id="0" name=""/>
                      <p:cNvPicPr/>
                      <p:nvPr/>
                    </p:nvPicPr>
                    <p:blipFill>
                      <a:blip r:embed="rId4"/>
                      <a:stretch>
                        <a:fillRect/>
                      </a:stretch>
                    </p:blipFill>
                    <p:spPr>
                      <a:xfrm>
                        <a:off x="609600" y="1937893"/>
                        <a:ext cx="7086600" cy="633760"/>
                      </a:xfrm>
                      <a:prstGeom prst="rect">
                        <a:avLst/>
                      </a:prstGeom>
                    </p:spPr>
                  </p:pic>
                </p:oleObj>
              </mc:Fallback>
            </mc:AlternateContent>
          </a:graphicData>
        </a:graphic>
      </p:graphicFrame>
      <p:sp>
        <p:nvSpPr>
          <p:cNvPr id="4" name="Content Placeholder 4"/>
          <p:cNvSpPr>
            <a:spLocks noGrp="1"/>
          </p:cNvSpPr>
          <p:nvPr>
            <p:ph idx="13"/>
          </p:nvPr>
        </p:nvSpPr>
        <p:spPr>
          <a:xfrm>
            <a:off x="457200" y="2743200"/>
            <a:ext cx="8229600" cy="1295400"/>
          </a:xfrm>
        </p:spPr>
        <p:txBody>
          <a:bodyPr/>
          <a:lstStyle/>
          <a:p>
            <a:pPr marL="0" lvl="1" indent="0">
              <a:buNone/>
            </a:pPr>
            <a:r>
              <a:rPr lang="en-US" sz="3200" dirty="0"/>
              <a:t>times by the right hand side of the equation.</a:t>
            </a:r>
          </a:p>
          <a:p>
            <a:pPr marL="0" lvl="1" indent="0">
              <a:buNone/>
            </a:pPr>
            <a:r>
              <a:rPr lang="en-US" sz="3200" dirty="0"/>
              <a:t>By Corollary </a:t>
            </a:r>
            <a:r>
              <a:rPr lang="en-US" sz="3200" dirty="0">
                <a:ea typeface="Cambria Math" pitchFamily="18" charset="0"/>
              </a:rPr>
              <a:t>2</a:t>
            </a:r>
            <a:r>
              <a:rPr lang="en-US" sz="3200" dirty="0"/>
              <a:t> of Section </a:t>
            </a:r>
            <a:r>
              <a:rPr lang="en-US" sz="3200" dirty="0">
                <a:ea typeface="Cambria Math" pitchFamily="18" charset="0"/>
              </a:rPr>
              <a:t>6.4</a:t>
            </a:r>
            <a:r>
              <a:rPr lang="en-US" sz="3200" dirty="0"/>
              <a:t>, we have</a:t>
            </a:r>
          </a:p>
        </p:txBody>
      </p:sp>
      <p:graphicFrame>
        <p:nvGraphicFramePr>
          <p:cNvPr id="10" name="Object 5"/>
          <p:cNvGraphicFramePr>
            <a:graphicFrameLocks noChangeAspect="1"/>
          </p:cNvGraphicFramePr>
          <p:nvPr>
            <p:extLst>
              <p:ext uri="{D42A27DB-BD31-4B8C-83A1-F6EECF244321}">
                <p14:modId xmlns:p14="http://schemas.microsoft.com/office/powerpoint/2010/main" val="4157850490"/>
              </p:ext>
            </p:extLst>
          </p:nvPr>
        </p:nvGraphicFramePr>
        <p:xfrm>
          <a:off x="711200" y="4114800"/>
          <a:ext cx="6915150" cy="633413"/>
        </p:xfrm>
        <a:graphic>
          <a:graphicData uri="http://schemas.openxmlformats.org/presentationml/2006/ole">
            <mc:AlternateContent xmlns:mc="http://schemas.openxmlformats.org/markup-compatibility/2006">
              <mc:Choice xmlns:v="urn:schemas-microsoft-com:vml" Requires="v">
                <p:oleObj spid="_x0000_s54350" name="Equation" r:id="rId5" imgW="3047760" imgH="279360" progId="Equation.DSMT4">
                  <p:embed/>
                </p:oleObj>
              </mc:Choice>
              <mc:Fallback>
                <p:oleObj name="Equation" r:id="rId5" imgW="3047760" imgH="279360" progId="Equation.DSMT4">
                  <p:embed/>
                  <p:pic>
                    <p:nvPicPr>
                      <p:cNvPr id="9" name="Object 8"/>
                      <p:cNvPicPr/>
                      <p:nvPr/>
                    </p:nvPicPr>
                    <p:blipFill>
                      <a:blip r:embed="rId6"/>
                      <a:stretch>
                        <a:fillRect/>
                      </a:stretch>
                    </p:blipFill>
                    <p:spPr>
                      <a:xfrm>
                        <a:off x="711200" y="4114800"/>
                        <a:ext cx="6915150" cy="633413"/>
                      </a:xfrm>
                      <a:prstGeom prst="rect">
                        <a:avLst/>
                      </a:prstGeom>
                    </p:spPr>
                  </p:pic>
                </p:oleObj>
              </mc:Fallback>
            </mc:AlternateContent>
          </a:graphicData>
        </a:graphic>
      </p:graphicFrame>
      <p:sp>
        <p:nvSpPr>
          <p:cNvPr id="5" name="Content Placeholder 6"/>
          <p:cNvSpPr>
            <a:spLocks noGrp="1"/>
          </p:cNvSpPr>
          <p:nvPr>
            <p:ph idx="14"/>
          </p:nvPr>
        </p:nvSpPr>
        <p:spPr>
          <a:xfrm>
            <a:off x="457200" y="4800600"/>
            <a:ext cx="8229600" cy="533400"/>
          </a:xfrm>
        </p:spPr>
        <p:txBody>
          <a:bodyPr/>
          <a:lstStyle/>
          <a:p>
            <a:pPr marL="0" lvl="1" indent="0">
              <a:buClrTx/>
              <a:buNone/>
            </a:pPr>
            <a:r>
              <a:rPr lang="en-US" sz="3200" dirty="0"/>
              <a:t>Hence,</a:t>
            </a:r>
          </a:p>
        </p:txBody>
      </p:sp>
      <p:graphicFrame>
        <p:nvGraphicFramePr>
          <p:cNvPr id="11" name="Object 7"/>
          <p:cNvGraphicFramePr>
            <a:graphicFrameLocks noChangeAspect="1"/>
          </p:cNvGraphicFramePr>
          <p:nvPr>
            <p:extLst>
              <p:ext uri="{D42A27DB-BD31-4B8C-83A1-F6EECF244321}">
                <p14:modId xmlns:p14="http://schemas.microsoft.com/office/powerpoint/2010/main" val="2186419226"/>
              </p:ext>
            </p:extLst>
          </p:nvPr>
        </p:nvGraphicFramePr>
        <p:xfrm>
          <a:off x="611188" y="5399088"/>
          <a:ext cx="7116762" cy="633412"/>
        </p:xfrm>
        <a:graphic>
          <a:graphicData uri="http://schemas.openxmlformats.org/presentationml/2006/ole">
            <mc:AlternateContent xmlns:mc="http://schemas.openxmlformats.org/markup-compatibility/2006">
              <mc:Choice xmlns:v="urn:schemas-microsoft-com:vml" Requires="v">
                <p:oleObj spid="_x0000_s54351" name="Equation" r:id="rId7" imgW="3136680" imgH="279360" progId="Equation.DSMT4">
                  <p:embed/>
                </p:oleObj>
              </mc:Choice>
              <mc:Fallback>
                <p:oleObj name="Equation" r:id="rId7" imgW="3136680" imgH="279360" progId="Equation.DSMT4">
                  <p:embed/>
                  <p:pic>
                    <p:nvPicPr>
                      <p:cNvPr id="10" name="Object 9"/>
                      <p:cNvPicPr/>
                      <p:nvPr/>
                    </p:nvPicPr>
                    <p:blipFill>
                      <a:blip r:embed="rId8"/>
                      <a:stretch>
                        <a:fillRect/>
                      </a:stretch>
                    </p:blipFill>
                    <p:spPr>
                      <a:xfrm>
                        <a:off x="611188" y="5399088"/>
                        <a:ext cx="7116762" cy="633412"/>
                      </a:xfrm>
                      <a:prstGeom prst="rect">
                        <a:avLst/>
                      </a:prstGeom>
                    </p:spPr>
                  </p:pic>
                </p:oleObj>
              </mc:Fallback>
            </mc:AlternateContent>
          </a:graphicData>
        </a:graphic>
      </p:graphicFrame>
    </p:spTree>
    <p:extLst>
      <p:ext uri="{BB962C8B-B14F-4D97-AF65-F5344CB8AC3E}">
        <p14:creationId xmlns:p14="http://schemas.microsoft.com/office/powerpoint/2010/main" val="15571096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Applications</a:t>
            </a:r>
            <a:r>
              <a:rPr lang="en-US" sz="6000" dirty="0"/>
              <a:t> of </a:t>
            </a:r>
            <a:r>
              <a:rPr lang="en-US" sz="6000" b="1" dirty="0"/>
              <a:t>Inclusion-Exclusion</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8.6</a:t>
            </a:r>
          </a:p>
        </p:txBody>
      </p:sp>
    </p:spTree>
    <p:extLst>
      <p:ext uri="{BB962C8B-B14F-4D97-AF65-F5344CB8AC3E}">
        <p14:creationId xmlns:p14="http://schemas.microsoft.com/office/powerpoint/2010/main" val="27929516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6</a:t>
            </a:r>
          </a:p>
        </p:txBody>
      </p:sp>
      <p:sp>
        <p:nvSpPr>
          <p:cNvPr id="4" name="Content Placeholder 2"/>
          <p:cNvSpPr>
            <a:spLocks noGrp="1"/>
          </p:cNvSpPr>
          <p:nvPr>
            <p:ph idx="1"/>
          </p:nvPr>
        </p:nvSpPr>
        <p:spPr/>
        <p:txBody>
          <a:bodyPr/>
          <a:lstStyle/>
          <a:p>
            <a:r>
              <a:rPr lang="en-US" dirty="0"/>
              <a:t>Counting Onto-Functions</a:t>
            </a:r>
          </a:p>
          <a:p>
            <a:r>
              <a:rPr lang="en-US" dirty="0"/>
              <a:t>Derangements</a:t>
            </a:r>
          </a:p>
        </p:txBody>
      </p:sp>
    </p:spTree>
    <p:extLst>
      <p:ext uri="{BB962C8B-B14F-4D97-AF65-F5344CB8AC3E}">
        <p14:creationId xmlns:p14="http://schemas.microsoft.com/office/powerpoint/2010/main" val="36412481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Number of Onto Functions</a:t>
            </a:r>
            <a:r>
              <a:rPr lang="en-US" sz="1500" dirty="0"/>
              <a:t> 1</a:t>
            </a:r>
          </a:p>
        </p:txBody>
      </p:sp>
      <p:sp>
        <p:nvSpPr>
          <p:cNvPr id="7" name="Content Placeholder 2"/>
          <p:cNvSpPr>
            <a:spLocks noGrp="1"/>
          </p:cNvSpPr>
          <p:nvPr>
            <p:ph idx="1"/>
          </p:nvPr>
        </p:nvSpPr>
        <p:spPr>
          <a:xfrm>
            <a:off x="457200" y="1295400"/>
            <a:ext cx="8534400" cy="5257800"/>
          </a:xfrm>
        </p:spPr>
        <p:txBody>
          <a:bodyPr/>
          <a:lstStyle/>
          <a:p>
            <a:pPr>
              <a:spcBef>
                <a:spcPts val="0"/>
              </a:spcBef>
              <a:spcAft>
                <a:spcPts val="0"/>
              </a:spcAft>
            </a:pPr>
            <a:r>
              <a:rPr lang="en-US" sz="2000" b="1" dirty="0"/>
              <a:t>Example</a:t>
            </a:r>
            <a:r>
              <a:rPr lang="en-US" sz="2000" dirty="0"/>
              <a:t>: How many onto functions are there from a set with six elements to a set with three elements?</a:t>
            </a:r>
          </a:p>
          <a:p>
            <a:pPr>
              <a:spcBef>
                <a:spcPts val="0"/>
              </a:spcBef>
              <a:spcAft>
                <a:spcPts val="0"/>
              </a:spcAft>
            </a:pPr>
            <a:r>
              <a:rPr lang="en-US" sz="2000" b="1" dirty="0"/>
              <a:t>Solution</a:t>
            </a:r>
            <a:r>
              <a:rPr lang="en-US" sz="2000" dirty="0"/>
              <a:t>: Suppose that the elements in the codomain are </a:t>
            </a:r>
            <a:r>
              <a:rPr lang="en-US" sz="2000" i="1" dirty="0"/>
              <a:t>b</a:t>
            </a:r>
            <a:r>
              <a:rPr lang="en-US" sz="2000" baseline="-25000" dirty="0"/>
              <a:t>1</a:t>
            </a:r>
            <a:r>
              <a:rPr lang="en-US" sz="2000" dirty="0"/>
              <a:t>, </a:t>
            </a:r>
            <a:r>
              <a:rPr lang="en-US" sz="2000" i="1" dirty="0"/>
              <a:t>b</a:t>
            </a:r>
            <a:r>
              <a:rPr lang="en-US" sz="2000" baseline="-25000" dirty="0"/>
              <a:t>2</a:t>
            </a:r>
            <a:r>
              <a:rPr lang="en-US" sz="2000" dirty="0"/>
              <a:t>, and </a:t>
            </a:r>
            <a:r>
              <a:rPr lang="en-US" sz="2000" i="1" dirty="0"/>
              <a:t>b</a:t>
            </a:r>
            <a:r>
              <a:rPr lang="en-US" sz="2000" baseline="-25000" dirty="0"/>
              <a:t>3</a:t>
            </a:r>
            <a:r>
              <a:rPr lang="en-US" sz="2000" dirty="0"/>
              <a:t>. Let </a:t>
            </a:r>
            <a:r>
              <a:rPr lang="en-US" sz="2000" i="1" dirty="0"/>
              <a:t>P</a:t>
            </a:r>
            <a:r>
              <a:rPr lang="en-US" sz="2000" baseline="-25000" dirty="0"/>
              <a:t>1</a:t>
            </a:r>
            <a:r>
              <a:rPr lang="en-US" sz="2000" dirty="0"/>
              <a:t>, </a:t>
            </a:r>
            <a:r>
              <a:rPr lang="en-US" sz="2000" i="1" dirty="0"/>
              <a:t>P</a:t>
            </a:r>
            <a:r>
              <a:rPr lang="en-US" sz="2000" baseline="-25000" dirty="0"/>
              <a:t>2</a:t>
            </a:r>
            <a:r>
              <a:rPr lang="en-US" sz="2000" dirty="0"/>
              <a:t>, and </a:t>
            </a:r>
            <a:r>
              <a:rPr lang="en-US" sz="2000" i="1" dirty="0"/>
              <a:t>P</a:t>
            </a:r>
            <a:r>
              <a:rPr lang="en-US" sz="2000" baseline="-25000" dirty="0"/>
              <a:t>3 </a:t>
            </a:r>
            <a:r>
              <a:rPr lang="en-US" sz="2000" dirty="0"/>
              <a:t> be the properties that </a:t>
            </a:r>
            <a:r>
              <a:rPr lang="en-US" sz="2000" i="1" dirty="0"/>
              <a:t>b</a:t>
            </a:r>
            <a:r>
              <a:rPr lang="en-US" sz="2000" baseline="-25000" dirty="0"/>
              <a:t>1</a:t>
            </a:r>
            <a:r>
              <a:rPr lang="en-US" sz="2000" dirty="0"/>
              <a:t>, </a:t>
            </a:r>
            <a:r>
              <a:rPr lang="en-US" sz="2000" i="1" dirty="0"/>
              <a:t>b</a:t>
            </a:r>
            <a:r>
              <a:rPr lang="en-US" sz="2000" baseline="-25000" dirty="0"/>
              <a:t>2</a:t>
            </a:r>
            <a:r>
              <a:rPr lang="en-US" sz="2000" dirty="0"/>
              <a:t>, and </a:t>
            </a:r>
            <a:r>
              <a:rPr lang="en-US" sz="2000" i="1" dirty="0"/>
              <a:t>b</a:t>
            </a:r>
            <a:r>
              <a:rPr lang="en-US" sz="2000" baseline="-25000" dirty="0"/>
              <a:t>3</a:t>
            </a:r>
            <a:r>
              <a:rPr lang="en-US" sz="2000" dirty="0"/>
              <a:t> are not in the range of the function, respectively. The function is onto if none of the properties </a:t>
            </a:r>
            <a:r>
              <a:rPr lang="en-US" sz="2000" i="1" dirty="0"/>
              <a:t>P</a:t>
            </a:r>
            <a:r>
              <a:rPr lang="en-US" sz="2000" baseline="-25000" dirty="0"/>
              <a:t>1</a:t>
            </a:r>
            <a:r>
              <a:rPr lang="en-US" sz="2000" dirty="0"/>
              <a:t>, </a:t>
            </a:r>
            <a:r>
              <a:rPr lang="en-US" sz="2000" i="1" dirty="0"/>
              <a:t>P</a:t>
            </a:r>
            <a:r>
              <a:rPr lang="en-US" sz="2000" baseline="-25000" dirty="0"/>
              <a:t>2</a:t>
            </a:r>
            <a:r>
              <a:rPr lang="en-US" sz="2000" dirty="0"/>
              <a:t>, and </a:t>
            </a:r>
            <a:r>
              <a:rPr lang="en-US" sz="2000" i="1" dirty="0"/>
              <a:t>P</a:t>
            </a:r>
            <a:r>
              <a:rPr lang="en-US" sz="2000" baseline="-25000" dirty="0"/>
              <a:t>3</a:t>
            </a:r>
            <a:r>
              <a:rPr lang="en-US" sz="2000" dirty="0"/>
              <a:t>  hold.</a:t>
            </a:r>
          </a:p>
          <a:p>
            <a:pPr>
              <a:spcBef>
                <a:spcPts val="0"/>
              </a:spcBef>
              <a:spcAft>
                <a:spcPts val="0"/>
              </a:spcAft>
            </a:pPr>
            <a:r>
              <a:rPr lang="en-US" sz="2000" dirty="0"/>
              <a:t>By the inclusion-exclusion principle the number of onto functions from a set with six elements to a set with three elements is</a:t>
            </a:r>
          </a:p>
          <a:p>
            <a:pPr>
              <a:spcBef>
                <a:spcPts val="0"/>
              </a:spcBef>
              <a:spcAft>
                <a:spcPts val="0"/>
              </a:spcAft>
            </a:pPr>
            <a:r>
              <a:rPr lang="en-US" sz="2000" dirty="0"/>
              <a:t>N </a:t>
            </a:r>
            <a:r>
              <a:rPr lang="en-US" sz="2000" dirty="0">
                <a:ea typeface="Cambria Math"/>
              </a:rPr>
              <a:t>− [N(</a:t>
            </a:r>
            <a:r>
              <a:rPr lang="en-US" sz="2000" i="1" dirty="0"/>
              <a:t>P</a:t>
            </a:r>
            <a:r>
              <a:rPr lang="en-US" sz="2000" baseline="-25000" dirty="0"/>
              <a:t>1</a:t>
            </a:r>
            <a:r>
              <a:rPr lang="en-US" sz="2000" dirty="0">
                <a:ea typeface="Cambria Math"/>
              </a:rPr>
              <a:t>) + N(</a:t>
            </a:r>
            <a:r>
              <a:rPr lang="en-US" sz="2000" i="1" dirty="0"/>
              <a:t>P</a:t>
            </a:r>
            <a:r>
              <a:rPr lang="en-US" sz="2000" baseline="-25000" dirty="0"/>
              <a:t>2</a:t>
            </a:r>
            <a:r>
              <a:rPr lang="en-US" sz="2000" dirty="0">
                <a:ea typeface="Cambria Math"/>
              </a:rPr>
              <a:t>) + N(</a:t>
            </a:r>
            <a:r>
              <a:rPr lang="en-US" sz="2000" i="1" dirty="0"/>
              <a:t>P</a:t>
            </a:r>
            <a:r>
              <a:rPr lang="en-US" sz="2000" baseline="-25000" dirty="0"/>
              <a:t>3</a:t>
            </a:r>
            <a:r>
              <a:rPr lang="en-US" sz="2000" dirty="0">
                <a:ea typeface="Cambria Math"/>
              </a:rPr>
              <a:t>)] + [N(</a:t>
            </a:r>
            <a:r>
              <a:rPr lang="en-US" sz="2000" i="1" dirty="0"/>
              <a:t>P</a:t>
            </a:r>
            <a:r>
              <a:rPr lang="en-US" sz="2000" baseline="-25000" dirty="0"/>
              <a:t>1</a:t>
            </a:r>
            <a:r>
              <a:rPr lang="en-US" sz="2000" i="1" dirty="0"/>
              <a:t>P</a:t>
            </a:r>
            <a:r>
              <a:rPr lang="en-US" sz="2000" baseline="-25000" dirty="0"/>
              <a:t>2</a:t>
            </a:r>
            <a:r>
              <a:rPr lang="en-US" sz="2000" dirty="0">
                <a:ea typeface="Cambria Math"/>
              </a:rPr>
              <a:t>) + N(</a:t>
            </a:r>
            <a:r>
              <a:rPr lang="en-US" sz="2000" i="1" dirty="0"/>
              <a:t>P</a:t>
            </a:r>
            <a:r>
              <a:rPr lang="en-US" sz="2000" baseline="-25000" dirty="0"/>
              <a:t>1</a:t>
            </a:r>
            <a:r>
              <a:rPr lang="en-US" sz="2000" i="1" dirty="0"/>
              <a:t>P</a:t>
            </a:r>
            <a:r>
              <a:rPr lang="en-US" sz="2000" baseline="-25000" dirty="0"/>
              <a:t>3</a:t>
            </a:r>
            <a:r>
              <a:rPr lang="en-US" sz="2000" dirty="0">
                <a:ea typeface="Cambria Math"/>
              </a:rPr>
              <a:t>) + N(</a:t>
            </a:r>
            <a:r>
              <a:rPr lang="en-US" sz="2000" i="1" dirty="0"/>
              <a:t>P</a:t>
            </a:r>
            <a:r>
              <a:rPr lang="en-US" sz="2000" baseline="-25000" dirty="0"/>
              <a:t>2</a:t>
            </a:r>
            <a:r>
              <a:rPr lang="en-US" sz="2000" i="1" dirty="0"/>
              <a:t>P</a:t>
            </a:r>
            <a:r>
              <a:rPr lang="en-US" sz="2000" baseline="-25000" dirty="0"/>
              <a:t>3</a:t>
            </a:r>
            <a:r>
              <a:rPr lang="en-US" sz="2000" dirty="0">
                <a:ea typeface="Cambria Math"/>
              </a:rPr>
              <a:t>)] − N(</a:t>
            </a:r>
            <a:r>
              <a:rPr lang="en-US" sz="2000" i="1" dirty="0"/>
              <a:t>P</a:t>
            </a:r>
            <a:r>
              <a:rPr lang="en-US" sz="2000" baseline="-25000" dirty="0"/>
              <a:t>1</a:t>
            </a:r>
            <a:r>
              <a:rPr lang="en-US" sz="2000" i="1" dirty="0"/>
              <a:t>P</a:t>
            </a:r>
            <a:r>
              <a:rPr lang="en-US" sz="2000" baseline="-25000" dirty="0"/>
              <a:t>2</a:t>
            </a:r>
            <a:r>
              <a:rPr lang="en-US" sz="2000" i="1" dirty="0"/>
              <a:t>P</a:t>
            </a:r>
            <a:r>
              <a:rPr lang="en-US" sz="2000" baseline="-25000" dirty="0"/>
              <a:t>3</a:t>
            </a:r>
            <a:r>
              <a:rPr lang="en-US" sz="2000" dirty="0">
                <a:ea typeface="Cambria Math"/>
              </a:rPr>
              <a:t>)</a:t>
            </a:r>
          </a:p>
          <a:p>
            <a:pPr lvl="1">
              <a:spcBef>
                <a:spcPts val="0"/>
              </a:spcBef>
              <a:spcAft>
                <a:spcPts val="0"/>
              </a:spcAft>
            </a:pPr>
            <a:r>
              <a:rPr lang="en-US" sz="1800" dirty="0">
                <a:ea typeface="Cambria Math"/>
              </a:rPr>
              <a:t>Here the total number of functions from a set with six elements to one with three elements is N = 3</a:t>
            </a:r>
            <a:r>
              <a:rPr lang="en-US" sz="1800" baseline="30000" dirty="0">
                <a:ea typeface="Cambria Math"/>
              </a:rPr>
              <a:t>6</a:t>
            </a:r>
            <a:r>
              <a:rPr lang="en-US" sz="1800" dirty="0">
                <a:ea typeface="Cambria Math"/>
              </a:rPr>
              <a:t>.</a:t>
            </a:r>
          </a:p>
          <a:p>
            <a:pPr lvl="1">
              <a:spcBef>
                <a:spcPts val="0"/>
              </a:spcBef>
              <a:spcAft>
                <a:spcPts val="0"/>
              </a:spcAft>
            </a:pPr>
            <a:r>
              <a:rPr lang="en-US" sz="1800" dirty="0">
                <a:ea typeface="Cambria Math"/>
              </a:rPr>
              <a:t>The number of functions that do not have  in the range is N(</a:t>
            </a:r>
            <a:r>
              <a:rPr lang="en-US" sz="1800" i="1" dirty="0"/>
              <a:t>P</a:t>
            </a:r>
            <a:r>
              <a:rPr lang="en-US" sz="1800" baseline="-25000" dirty="0"/>
              <a:t>1</a:t>
            </a:r>
            <a:r>
              <a:rPr lang="en-US" sz="1800" dirty="0">
                <a:ea typeface="Cambria Math"/>
              </a:rPr>
              <a:t>) = 2</a:t>
            </a:r>
            <a:r>
              <a:rPr lang="en-US" sz="1800" baseline="30000" dirty="0">
                <a:ea typeface="Cambria Math"/>
              </a:rPr>
              <a:t>6</a:t>
            </a:r>
            <a:r>
              <a:rPr lang="en-US" sz="1800" dirty="0">
                <a:ea typeface="Cambria Math"/>
              </a:rPr>
              <a:t>. Similarly, N(</a:t>
            </a:r>
            <a:r>
              <a:rPr lang="en-US" sz="1800" i="1" dirty="0"/>
              <a:t>P</a:t>
            </a:r>
            <a:r>
              <a:rPr lang="en-US" sz="1800" baseline="-25000" dirty="0"/>
              <a:t>2</a:t>
            </a:r>
            <a:r>
              <a:rPr lang="en-US" sz="1800" dirty="0">
                <a:ea typeface="Cambria Math"/>
              </a:rPr>
              <a:t>) =  N(</a:t>
            </a:r>
            <a:r>
              <a:rPr lang="en-US" sz="1800" i="1" dirty="0"/>
              <a:t>3</a:t>
            </a:r>
            <a:r>
              <a:rPr lang="en-US" sz="1800" baseline="-25000" dirty="0"/>
              <a:t>1</a:t>
            </a:r>
            <a:r>
              <a:rPr lang="en-US" sz="1800" dirty="0">
                <a:ea typeface="Cambria Math"/>
              </a:rPr>
              <a:t>) = 2</a:t>
            </a:r>
            <a:r>
              <a:rPr lang="en-US" sz="1800" baseline="30000" dirty="0">
                <a:ea typeface="Cambria Math"/>
              </a:rPr>
              <a:t>6</a:t>
            </a:r>
            <a:r>
              <a:rPr lang="en-US" sz="1800" dirty="0">
                <a:ea typeface="Cambria Math"/>
              </a:rPr>
              <a:t> .</a:t>
            </a:r>
          </a:p>
          <a:p>
            <a:pPr lvl="1">
              <a:spcBef>
                <a:spcPts val="0"/>
              </a:spcBef>
              <a:spcAft>
                <a:spcPts val="0"/>
              </a:spcAft>
            </a:pPr>
            <a:r>
              <a:rPr lang="en-US" sz="1800" dirty="0">
                <a:ea typeface="Cambria Math"/>
              </a:rPr>
              <a:t> Note that N(</a:t>
            </a:r>
            <a:r>
              <a:rPr lang="en-US" sz="1800" i="1" dirty="0"/>
              <a:t>P</a:t>
            </a:r>
            <a:r>
              <a:rPr lang="en-US" sz="1800" baseline="-25000" dirty="0"/>
              <a:t>1</a:t>
            </a:r>
            <a:r>
              <a:rPr lang="en-US" sz="1800" i="1" dirty="0"/>
              <a:t>P</a:t>
            </a:r>
            <a:r>
              <a:rPr lang="en-US" sz="1800" baseline="-25000" dirty="0"/>
              <a:t>2</a:t>
            </a:r>
            <a:r>
              <a:rPr lang="en-US" sz="1800" dirty="0">
                <a:ea typeface="Cambria Math"/>
              </a:rPr>
              <a:t>) = N(</a:t>
            </a:r>
            <a:r>
              <a:rPr lang="en-US" sz="1800" i="1" dirty="0"/>
              <a:t>P</a:t>
            </a:r>
            <a:r>
              <a:rPr lang="en-US" sz="1800" baseline="-25000" dirty="0"/>
              <a:t>1</a:t>
            </a:r>
            <a:r>
              <a:rPr lang="en-US" sz="1800" i="1" dirty="0"/>
              <a:t>P</a:t>
            </a:r>
            <a:r>
              <a:rPr lang="en-US" sz="1800" baseline="-25000" dirty="0"/>
              <a:t>3</a:t>
            </a:r>
            <a:r>
              <a:rPr lang="en-US" sz="1800" dirty="0">
                <a:ea typeface="Cambria Math"/>
              </a:rPr>
              <a:t>) = N(</a:t>
            </a:r>
            <a:r>
              <a:rPr lang="en-US" sz="1800" i="1" dirty="0"/>
              <a:t>P</a:t>
            </a:r>
            <a:r>
              <a:rPr lang="en-US" sz="1800" baseline="-25000" dirty="0"/>
              <a:t>2</a:t>
            </a:r>
            <a:r>
              <a:rPr lang="en-US" sz="1800" i="1" dirty="0"/>
              <a:t>P</a:t>
            </a:r>
            <a:r>
              <a:rPr lang="en-US" sz="1800" baseline="-25000" dirty="0"/>
              <a:t>3</a:t>
            </a:r>
            <a:r>
              <a:rPr lang="en-US" sz="1800" dirty="0">
                <a:ea typeface="Cambria Math"/>
              </a:rPr>
              <a:t>) = 1 and N(</a:t>
            </a:r>
            <a:r>
              <a:rPr lang="en-US" sz="1800" i="1" dirty="0"/>
              <a:t>P</a:t>
            </a:r>
            <a:r>
              <a:rPr lang="en-US" sz="1800" baseline="-25000" dirty="0"/>
              <a:t>1</a:t>
            </a:r>
            <a:r>
              <a:rPr lang="en-US" sz="1800" i="1" dirty="0"/>
              <a:t>P</a:t>
            </a:r>
            <a:r>
              <a:rPr lang="en-US" sz="1800" baseline="-25000" dirty="0"/>
              <a:t>2</a:t>
            </a:r>
            <a:r>
              <a:rPr lang="en-US" sz="1800" i="1" dirty="0"/>
              <a:t>P</a:t>
            </a:r>
            <a:r>
              <a:rPr lang="en-US" sz="1800" baseline="-25000" dirty="0"/>
              <a:t>3</a:t>
            </a:r>
            <a:r>
              <a:rPr lang="en-US" sz="1800" dirty="0">
                <a:ea typeface="Cambria Math"/>
              </a:rPr>
              <a:t>)= 0. </a:t>
            </a:r>
          </a:p>
          <a:p>
            <a:pPr>
              <a:spcBef>
                <a:spcPts val="0"/>
              </a:spcBef>
              <a:spcAft>
                <a:spcPts val="0"/>
              </a:spcAft>
            </a:pPr>
            <a:r>
              <a:rPr lang="en-US" sz="2000" dirty="0">
                <a:ea typeface="Cambria Math"/>
              </a:rPr>
              <a:t>Hence, the number of onto functions from a set with six elements to a set with three elements is:</a:t>
            </a:r>
          </a:p>
          <a:p>
            <a:pPr>
              <a:spcBef>
                <a:spcPts val="0"/>
              </a:spcBef>
              <a:spcAft>
                <a:spcPts val="0"/>
              </a:spcAft>
            </a:pPr>
            <a:r>
              <a:rPr lang="en-US" sz="2000" dirty="0">
                <a:ea typeface="Cambria Math"/>
              </a:rPr>
              <a:t>3</a:t>
            </a:r>
            <a:r>
              <a:rPr lang="en-US" sz="2000" baseline="30000" dirty="0">
                <a:ea typeface="Cambria Math"/>
              </a:rPr>
              <a:t>6</a:t>
            </a:r>
            <a:r>
              <a:rPr lang="en-US" sz="2000" dirty="0">
                <a:ea typeface="Cambria Math"/>
              </a:rPr>
              <a:t> − 3∙ 2</a:t>
            </a:r>
            <a:r>
              <a:rPr lang="en-US" sz="2000" baseline="30000" dirty="0">
                <a:ea typeface="Cambria Math"/>
              </a:rPr>
              <a:t>6  </a:t>
            </a:r>
            <a:r>
              <a:rPr lang="en-US" sz="2000" dirty="0">
                <a:ea typeface="Cambria Math"/>
              </a:rPr>
              <a:t>+ 3  = 729 − 192 </a:t>
            </a:r>
            <a:r>
              <a:rPr lang="en-US" sz="2000" baseline="30000" dirty="0">
                <a:ea typeface="Cambria Math"/>
              </a:rPr>
              <a:t>  </a:t>
            </a:r>
            <a:r>
              <a:rPr lang="en-US" sz="2000" dirty="0">
                <a:ea typeface="Cambria Math"/>
              </a:rPr>
              <a:t>+ 3  = 540</a:t>
            </a:r>
            <a:endParaRPr lang="en-US" sz="2000" dirty="0"/>
          </a:p>
        </p:txBody>
      </p:sp>
    </p:spTree>
    <p:extLst>
      <p:ext uri="{BB962C8B-B14F-4D97-AF65-F5344CB8AC3E}">
        <p14:creationId xmlns:p14="http://schemas.microsoft.com/office/powerpoint/2010/main" val="4183218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Number of Onto Functions</a:t>
            </a:r>
            <a:r>
              <a:rPr lang="en-US" sz="1500" dirty="0"/>
              <a:t> 2</a:t>
            </a:r>
          </a:p>
        </p:txBody>
      </p:sp>
      <p:sp>
        <p:nvSpPr>
          <p:cNvPr id="6" name="Content Placeholder 2"/>
          <p:cNvSpPr>
            <a:spLocks noGrp="1"/>
          </p:cNvSpPr>
          <p:nvPr>
            <p:ph idx="1"/>
          </p:nvPr>
        </p:nvSpPr>
        <p:spPr>
          <a:xfrm>
            <a:off x="457200" y="1295400"/>
            <a:ext cx="8229600" cy="1066800"/>
          </a:xfrm>
        </p:spPr>
        <p:txBody>
          <a:bodyPr/>
          <a:lstStyle/>
          <a:p>
            <a:r>
              <a:rPr lang="en-US" b="1" dirty="0"/>
              <a:t>Theorem </a:t>
            </a:r>
            <a:r>
              <a:rPr lang="en-US" b="1" dirty="0">
                <a:ea typeface="Cambria Math" pitchFamily="18" charset="0"/>
              </a:rPr>
              <a:t>1</a:t>
            </a:r>
            <a:r>
              <a:rPr lang="en-US" dirty="0"/>
              <a:t>: Let m and n be positive integers with </a:t>
            </a:r>
            <a:r>
              <a:rPr lang="en-US" i="1" dirty="0"/>
              <a:t>m</a:t>
            </a:r>
            <a:r>
              <a:rPr lang="en-US" dirty="0"/>
              <a:t> </a:t>
            </a:r>
            <a:r>
              <a:rPr lang="en-US" dirty="0">
                <a:ea typeface="Cambria Math"/>
              </a:rPr>
              <a:t>≥ </a:t>
            </a:r>
            <a:r>
              <a:rPr lang="en-US" i="1" dirty="0">
                <a:ea typeface="Cambria Math"/>
              </a:rPr>
              <a:t>n</a:t>
            </a:r>
            <a:r>
              <a:rPr lang="en-US" dirty="0">
                <a:ea typeface="Cambria Math"/>
              </a:rPr>
              <a:t>. Then there are</a:t>
            </a:r>
            <a:endParaRPr lang="en-US" dirty="0"/>
          </a:p>
        </p:txBody>
      </p:sp>
      <p:graphicFrame>
        <p:nvGraphicFramePr>
          <p:cNvPr id="8" name="Object 3"/>
          <p:cNvGraphicFramePr>
            <a:graphicFrameLocks noChangeAspect="1"/>
          </p:cNvGraphicFramePr>
          <p:nvPr>
            <p:extLst>
              <p:ext uri="{D42A27DB-BD31-4B8C-83A1-F6EECF244321}">
                <p14:modId xmlns:p14="http://schemas.microsoft.com/office/powerpoint/2010/main" val="3093955407"/>
              </p:ext>
            </p:extLst>
          </p:nvPr>
        </p:nvGraphicFramePr>
        <p:xfrm>
          <a:off x="579144" y="2667000"/>
          <a:ext cx="7985711" cy="555926"/>
        </p:xfrm>
        <a:graphic>
          <a:graphicData uri="http://schemas.openxmlformats.org/presentationml/2006/ole">
            <mc:AlternateContent xmlns:mc="http://schemas.openxmlformats.org/markup-compatibility/2006">
              <mc:Choice xmlns:v="urn:schemas-microsoft-com:vml" Requires="v">
                <p:oleObj spid="_x0000_s55318" name="Equation" r:id="rId3" imgW="4012920" imgH="279360" progId="Equation.DSMT4">
                  <p:embed/>
                </p:oleObj>
              </mc:Choice>
              <mc:Fallback>
                <p:oleObj name="Equation" r:id="rId3" imgW="4012920" imgH="279360" progId="Equation.DSMT4">
                  <p:embed/>
                  <p:pic>
                    <p:nvPicPr>
                      <p:cNvPr id="0" name=""/>
                      <p:cNvPicPr/>
                      <p:nvPr/>
                    </p:nvPicPr>
                    <p:blipFill>
                      <a:blip r:embed="rId4"/>
                      <a:stretch>
                        <a:fillRect/>
                      </a:stretch>
                    </p:blipFill>
                    <p:spPr>
                      <a:xfrm>
                        <a:off x="579144" y="2667000"/>
                        <a:ext cx="7985711" cy="555926"/>
                      </a:xfrm>
                      <a:prstGeom prst="rect">
                        <a:avLst/>
                      </a:prstGeom>
                    </p:spPr>
                  </p:pic>
                </p:oleObj>
              </mc:Fallback>
            </mc:AlternateContent>
          </a:graphicData>
        </a:graphic>
      </p:graphicFrame>
      <p:sp>
        <p:nvSpPr>
          <p:cNvPr id="3" name="Content Placeholder 4"/>
          <p:cNvSpPr>
            <a:spLocks noGrp="1"/>
          </p:cNvSpPr>
          <p:nvPr>
            <p:ph idx="13"/>
          </p:nvPr>
        </p:nvSpPr>
        <p:spPr>
          <a:xfrm>
            <a:off x="457200" y="3505200"/>
            <a:ext cx="8305800" cy="2362200"/>
          </a:xfrm>
        </p:spPr>
        <p:txBody>
          <a:bodyPr/>
          <a:lstStyle/>
          <a:p>
            <a:r>
              <a:rPr lang="en-US" dirty="0">
                <a:ea typeface="Cambria Math"/>
              </a:rPr>
              <a:t>onto functions from a set with </a:t>
            </a:r>
            <a:r>
              <a:rPr lang="en-US" i="1" dirty="0">
                <a:ea typeface="Cambria Math"/>
              </a:rPr>
              <a:t>m</a:t>
            </a:r>
            <a:r>
              <a:rPr lang="en-US" dirty="0">
                <a:ea typeface="Cambria Math"/>
              </a:rPr>
              <a:t> elements to a set with </a:t>
            </a:r>
            <a:r>
              <a:rPr lang="en-US" i="1" dirty="0">
                <a:ea typeface="Cambria Math"/>
              </a:rPr>
              <a:t>n</a:t>
            </a:r>
            <a:r>
              <a:rPr lang="en-US" dirty="0">
                <a:ea typeface="Cambria Math"/>
              </a:rPr>
              <a:t> elements. </a:t>
            </a:r>
          </a:p>
          <a:p>
            <a:r>
              <a:rPr lang="en-US" dirty="0">
                <a:ea typeface="Cambria Math"/>
              </a:rPr>
              <a:t>Proof follows from the principle of inclusion-exclusion (</a:t>
            </a:r>
            <a:r>
              <a:rPr lang="en-US" i="1" dirty="0">
                <a:ea typeface="Cambria Math"/>
              </a:rPr>
              <a:t>see Exercise </a:t>
            </a:r>
            <a:r>
              <a:rPr lang="en-US" dirty="0">
                <a:ea typeface="Cambria Math"/>
              </a:rPr>
              <a:t>27).</a:t>
            </a:r>
            <a:endParaRPr lang="en-US" dirty="0"/>
          </a:p>
        </p:txBody>
      </p:sp>
    </p:spTree>
    <p:extLst>
      <p:ext uri="{BB962C8B-B14F-4D97-AF65-F5344CB8AC3E}">
        <p14:creationId xmlns:p14="http://schemas.microsoft.com/office/powerpoint/2010/main" val="33514379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Derangements</a:t>
            </a:r>
            <a:r>
              <a:rPr lang="en-US" sz="1500" dirty="0"/>
              <a:t> 1</a:t>
            </a:r>
          </a:p>
        </p:txBody>
      </p:sp>
      <p:sp>
        <p:nvSpPr>
          <p:cNvPr id="3" name="Content Placeholder 2"/>
          <p:cNvSpPr>
            <a:spLocks noGrp="1"/>
          </p:cNvSpPr>
          <p:nvPr>
            <p:ph idx="1"/>
          </p:nvPr>
        </p:nvSpPr>
        <p:spPr/>
        <p:txBody>
          <a:bodyPr/>
          <a:lstStyle/>
          <a:p>
            <a:r>
              <a:rPr lang="en-US" b="1" dirty="0"/>
              <a:t>Definition</a:t>
            </a:r>
            <a:r>
              <a:rPr lang="en-US" dirty="0"/>
              <a:t>:  A </a:t>
            </a:r>
            <a:r>
              <a:rPr lang="en-US" i="1" dirty="0"/>
              <a:t>derangement</a:t>
            </a:r>
            <a:r>
              <a:rPr lang="en-US" dirty="0"/>
              <a:t> is a permutation of objects that leaves no object in the original position.</a:t>
            </a:r>
          </a:p>
          <a:p>
            <a:r>
              <a:rPr lang="en-US" b="1" dirty="0"/>
              <a:t>Example</a:t>
            </a:r>
            <a:r>
              <a:rPr lang="en-US" dirty="0"/>
              <a:t>: The permutation of </a:t>
            </a:r>
            <a:r>
              <a:rPr lang="en-US" dirty="0">
                <a:latin typeface="Cambria Math" pitchFamily="18" charset="0"/>
                <a:ea typeface="Cambria Math" pitchFamily="18" charset="0"/>
              </a:rPr>
              <a:t>21453 </a:t>
            </a:r>
            <a:r>
              <a:rPr lang="en-US" dirty="0"/>
              <a:t>is a derangement of </a:t>
            </a:r>
            <a:r>
              <a:rPr lang="en-US" dirty="0">
                <a:latin typeface="Cambria Math" pitchFamily="18" charset="0"/>
                <a:ea typeface="Cambria Math" pitchFamily="18" charset="0"/>
              </a:rPr>
              <a:t>12345</a:t>
            </a:r>
            <a:r>
              <a:rPr lang="en-US" dirty="0"/>
              <a:t> because no number is left in its original position. But </a:t>
            </a:r>
            <a:r>
              <a:rPr lang="en-US" dirty="0">
                <a:latin typeface="Cambria Math" pitchFamily="18" charset="0"/>
                <a:ea typeface="Cambria Math" pitchFamily="18" charset="0"/>
              </a:rPr>
              <a:t>21543</a:t>
            </a:r>
            <a:r>
              <a:rPr lang="en-US" dirty="0"/>
              <a:t> is not a derangement of </a:t>
            </a:r>
            <a:r>
              <a:rPr lang="en-US" dirty="0">
                <a:latin typeface="Cambria Math" pitchFamily="18" charset="0"/>
                <a:ea typeface="Cambria Math" pitchFamily="18" charset="0"/>
              </a:rPr>
              <a:t>12345</a:t>
            </a:r>
            <a:r>
              <a:rPr lang="en-US" dirty="0"/>
              <a:t>, because </a:t>
            </a:r>
            <a:r>
              <a:rPr lang="en-US" dirty="0">
                <a:latin typeface="Cambria Math" pitchFamily="18" charset="0"/>
                <a:ea typeface="Cambria Math" pitchFamily="18" charset="0"/>
              </a:rPr>
              <a:t>4</a:t>
            </a:r>
            <a:r>
              <a:rPr lang="en-US" dirty="0"/>
              <a:t> is in its original position.</a:t>
            </a:r>
            <a:endParaRPr lang="en-US" dirty="0">
              <a:ea typeface="Cambria Math" pitchFamily="18" charset="0"/>
            </a:endParaRPr>
          </a:p>
        </p:txBody>
      </p:sp>
    </p:spTree>
    <p:extLst>
      <p:ext uri="{BB962C8B-B14F-4D97-AF65-F5344CB8AC3E}">
        <p14:creationId xmlns:p14="http://schemas.microsoft.com/office/powerpoint/2010/main" val="21766989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Derangements</a:t>
            </a:r>
            <a:r>
              <a:rPr lang="en-US" sz="1500" dirty="0"/>
              <a:t> 2</a:t>
            </a:r>
          </a:p>
        </p:txBody>
      </p:sp>
      <p:sp>
        <p:nvSpPr>
          <p:cNvPr id="3" name="Content Placeholder 2"/>
          <p:cNvSpPr>
            <a:spLocks noGrp="1"/>
          </p:cNvSpPr>
          <p:nvPr>
            <p:ph idx="1"/>
          </p:nvPr>
        </p:nvSpPr>
        <p:spPr>
          <a:xfrm>
            <a:off x="457200" y="1295400"/>
            <a:ext cx="8229600" cy="1066800"/>
          </a:xfrm>
        </p:spPr>
        <p:txBody>
          <a:bodyPr/>
          <a:lstStyle/>
          <a:p>
            <a:r>
              <a:rPr lang="en-US" b="1" dirty="0"/>
              <a:t>Theorem </a:t>
            </a:r>
            <a:r>
              <a:rPr lang="en-US" b="1" dirty="0">
                <a:ea typeface="Cambria Math" pitchFamily="18" charset="0"/>
              </a:rPr>
              <a:t>2</a:t>
            </a:r>
            <a:r>
              <a:rPr lang="en-US" dirty="0"/>
              <a:t>: The number of derangements of a set with </a:t>
            </a:r>
            <a:r>
              <a:rPr lang="en-US" i="1" dirty="0"/>
              <a:t>n</a:t>
            </a:r>
            <a:r>
              <a:rPr lang="en-US" dirty="0"/>
              <a:t> elements is</a:t>
            </a:r>
            <a:endParaRPr lang="en-US" dirty="0">
              <a:ea typeface="Cambria Math" pitchFamily="18" charset="0"/>
            </a:endParaRPr>
          </a:p>
        </p:txBody>
      </p:sp>
      <p:graphicFrame>
        <p:nvGraphicFramePr>
          <p:cNvPr id="7" name="Object 3"/>
          <p:cNvGraphicFramePr>
            <a:graphicFrameLocks noChangeAspect="1"/>
          </p:cNvGraphicFramePr>
          <p:nvPr>
            <p:extLst>
              <p:ext uri="{D42A27DB-BD31-4B8C-83A1-F6EECF244321}">
                <p14:modId xmlns:p14="http://schemas.microsoft.com/office/powerpoint/2010/main" val="3171924568"/>
              </p:ext>
            </p:extLst>
          </p:nvPr>
        </p:nvGraphicFramePr>
        <p:xfrm>
          <a:off x="2057400" y="2929657"/>
          <a:ext cx="5029200" cy="944712"/>
        </p:xfrm>
        <a:graphic>
          <a:graphicData uri="http://schemas.openxmlformats.org/presentationml/2006/ole">
            <mc:AlternateContent xmlns:mc="http://schemas.openxmlformats.org/markup-compatibility/2006">
              <mc:Choice xmlns:v="urn:schemas-microsoft-com:vml" Requires="v">
                <p:oleObj spid="_x0000_s56341" name="Equation" r:id="rId3" imgW="2298600" imgH="431640" progId="Equation.DSMT4">
                  <p:embed/>
                </p:oleObj>
              </mc:Choice>
              <mc:Fallback>
                <p:oleObj name="Equation" r:id="rId3" imgW="2298600" imgH="431640" progId="Equation.DSMT4">
                  <p:embed/>
                  <p:pic>
                    <p:nvPicPr>
                      <p:cNvPr id="0" name=""/>
                      <p:cNvPicPr/>
                      <p:nvPr/>
                    </p:nvPicPr>
                    <p:blipFill>
                      <a:blip r:embed="rId4"/>
                      <a:stretch>
                        <a:fillRect/>
                      </a:stretch>
                    </p:blipFill>
                    <p:spPr>
                      <a:xfrm>
                        <a:off x="2057400" y="2929657"/>
                        <a:ext cx="5029200" cy="944712"/>
                      </a:xfrm>
                      <a:prstGeom prst="rect">
                        <a:avLst/>
                      </a:prstGeom>
                    </p:spPr>
                  </p:pic>
                </p:oleObj>
              </mc:Fallback>
            </mc:AlternateContent>
          </a:graphicData>
        </a:graphic>
      </p:graphicFrame>
      <p:sp>
        <p:nvSpPr>
          <p:cNvPr id="4" name="Content Placeholder 4"/>
          <p:cNvSpPr>
            <a:spLocks noGrp="1"/>
          </p:cNvSpPr>
          <p:nvPr>
            <p:ph idx="13"/>
          </p:nvPr>
        </p:nvSpPr>
        <p:spPr>
          <a:xfrm>
            <a:off x="457200" y="5029200"/>
            <a:ext cx="8458200" cy="457200"/>
          </a:xfrm>
        </p:spPr>
        <p:txBody>
          <a:bodyPr/>
          <a:lstStyle/>
          <a:p>
            <a:r>
              <a:rPr lang="en-US" sz="2500" dirty="0">
                <a:ea typeface="Cambria Math"/>
              </a:rPr>
              <a:t>Proof follows from the principle of inclusion-exclusion (</a:t>
            </a:r>
            <a:r>
              <a:rPr lang="en-US" sz="2500" i="1" dirty="0">
                <a:ea typeface="Cambria Math"/>
              </a:rPr>
              <a:t>see text</a:t>
            </a:r>
            <a:r>
              <a:rPr lang="en-US" sz="2500" dirty="0">
                <a:ea typeface="Cambria Math"/>
              </a:rPr>
              <a:t>).</a:t>
            </a:r>
            <a:endParaRPr lang="en-US" sz="2500" dirty="0"/>
          </a:p>
        </p:txBody>
      </p:sp>
    </p:spTree>
    <p:extLst>
      <p:ext uri="{BB962C8B-B14F-4D97-AF65-F5344CB8AC3E}">
        <p14:creationId xmlns:p14="http://schemas.microsoft.com/office/powerpoint/2010/main" val="10144254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Derangements</a:t>
            </a:r>
            <a:r>
              <a:rPr lang="en-US" sz="1500" dirty="0"/>
              <a:t> 3</a:t>
            </a:r>
          </a:p>
        </p:txBody>
      </p:sp>
      <p:sp>
        <p:nvSpPr>
          <p:cNvPr id="3" name="Content Placeholder 2"/>
          <p:cNvSpPr>
            <a:spLocks noGrp="1"/>
          </p:cNvSpPr>
          <p:nvPr>
            <p:ph idx="1"/>
          </p:nvPr>
        </p:nvSpPr>
        <p:spPr>
          <a:xfrm>
            <a:off x="457200" y="1295399"/>
            <a:ext cx="8229600" cy="3048001"/>
          </a:xfrm>
        </p:spPr>
        <p:txBody>
          <a:bodyPr/>
          <a:lstStyle/>
          <a:p>
            <a:pPr>
              <a:spcBef>
                <a:spcPts val="0"/>
              </a:spcBef>
            </a:pPr>
            <a:r>
              <a:rPr lang="en-US" sz="2400" b="1" dirty="0"/>
              <a:t>The Hatcheck Problem</a:t>
            </a:r>
            <a:r>
              <a:rPr lang="en-US" sz="2400" dirty="0"/>
              <a:t>: A new employee checks the hats of </a:t>
            </a:r>
            <a:r>
              <a:rPr lang="en-US" sz="2400" i="1" dirty="0"/>
              <a:t>n</a:t>
            </a:r>
            <a:r>
              <a:rPr lang="en-US" sz="2400" dirty="0"/>
              <a:t> people at  restaurant, forgetting to put claim check numbers on the hats. When customers return for their hats, the checker gives them back hats chosen at random from the remaining hats. What is the probability that no one receives the correct hat.</a:t>
            </a:r>
          </a:p>
          <a:p>
            <a:pPr>
              <a:spcBef>
                <a:spcPts val="0"/>
              </a:spcBef>
            </a:pPr>
            <a:r>
              <a:rPr lang="en-US" sz="2400" b="1" dirty="0"/>
              <a:t>Solution</a:t>
            </a:r>
            <a:r>
              <a:rPr lang="en-US" sz="2400" dirty="0"/>
              <a:t>: The answer is the number of ways the hats can be arranged so that there is no hat in its original position divided by </a:t>
            </a:r>
            <a:r>
              <a:rPr lang="en-US" sz="2400" i="1" dirty="0"/>
              <a:t>n</a:t>
            </a:r>
            <a:r>
              <a:rPr lang="en-US" sz="2400" dirty="0"/>
              <a:t>!, the number of permutations of </a:t>
            </a:r>
            <a:r>
              <a:rPr lang="en-US" sz="2400" i="1" dirty="0"/>
              <a:t>n</a:t>
            </a:r>
            <a:r>
              <a:rPr lang="en-US" sz="2400" dirty="0"/>
              <a:t> hats.</a:t>
            </a:r>
            <a:endParaRPr lang="en-US" sz="2400" dirty="0">
              <a:ea typeface="Cambria Math" pitchFamily="18" charset="0"/>
            </a:endParaRPr>
          </a:p>
        </p:txBody>
      </p:sp>
      <p:graphicFrame>
        <p:nvGraphicFramePr>
          <p:cNvPr id="7" name="Object 3"/>
          <p:cNvGraphicFramePr>
            <a:graphicFrameLocks noChangeAspect="1"/>
          </p:cNvGraphicFramePr>
          <p:nvPr>
            <p:extLst>
              <p:ext uri="{D42A27DB-BD31-4B8C-83A1-F6EECF244321}">
                <p14:modId xmlns:p14="http://schemas.microsoft.com/office/powerpoint/2010/main" val="1523704101"/>
              </p:ext>
            </p:extLst>
          </p:nvPr>
        </p:nvGraphicFramePr>
        <p:xfrm>
          <a:off x="4419600" y="4472045"/>
          <a:ext cx="4232274" cy="809510"/>
        </p:xfrm>
        <a:graphic>
          <a:graphicData uri="http://schemas.openxmlformats.org/presentationml/2006/ole">
            <mc:AlternateContent xmlns:mc="http://schemas.openxmlformats.org/markup-compatibility/2006">
              <mc:Choice xmlns:v="urn:schemas-microsoft-com:vml" Requires="v">
                <p:oleObj spid="_x0000_s57364" name="Equation" r:id="rId3" imgW="2260440" imgH="431640" progId="Equation.DSMT4">
                  <p:embed/>
                </p:oleObj>
              </mc:Choice>
              <mc:Fallback>
                <p:oleObj name="Equation" r:id="rId3" imgW="2260440" imgH="431640" progId="Equation.DSMT4">
                  <p:embed/>
                  <p:pic>
                    <p:nvPicPr>
                      <p:cNvPr id="7" name="Object 3"/>
                      <p:cNvPicPr/>
                      <p:nvPr/>
                    </p:nvPicPr>
                    <p:blipFill>
                      <a:blip r:embed="rId4"/>
                      <a:stretch>
                        <a:fillRect/>
                      </a:stretch>
                    </p:blipFill>
                    <p:spPr>
                      <a:xfrm>
                        <a:off x="4419600" y="4472045"/>
                        <a:ext cx="4232274" cy="809510"/>
                      </a:xfrm>
                      <a:prstGeom prst="rect">
                        <a:avLst/>
                      </a:prstGeom>
                    </p:spPr>
                  </p:pic>
                </p:oleObj>
              </mc:Fallback>
            </mc:AlternateContent>
          </a:graphicData>
        </a:graphic>
      </p:graphicFrame>
      <p:sp>
        <p:nvSpPr>
          <p:cNvPr id="4" name="Content Placeholder 4"/>
          <p:cNvSpPr>
            <a:spLocks noGrp="1"/>
          </p:cNvSpPr>
          <p:nvPr>
            <p:ph idx="13"/>
          </p:nvPr>
        </p:nvSpPr>
        <p:spPr>
          <a:xfrm>
            <a:off x="487680" y="4343400"/>
            <a:ext cx="3398520" cy="1905000"/>
          </a:xfrm>
        </p:spPr>
        <p:txBody>
          <a:bodyPr/>
          <a:lstStyle/>
          <a:p>
            <a:r>
              <a:rPr lang="en-US" sz="2400" b="1" dirty="0">
                <a:ea typeface="Cambria Math"/>
              </a:rPr>
              <a:t>Remark:</a:t>
            </a:r>
            <a:r>
              <a:rPr lang="en-US" sz="2400" dirty="0">
                <a:ea typeface="Cambria Math"/>
              </a:rPr>
              <a:t> It can be shown that the probability of a derangement approaches 1/e as n grows</a:t>
            </a:r>
            <a:br>
              <a:rPr lang="en-US" sz="2400" dirty="0">
                <a:ea typeface="Cambria Math"/>
              </a:rPr>
            </a:br>
            <a:r>
              <a:rPr lang="en-US" sz="2400" dirty="0">
                <a:ea typeface="Cambria Math"/>
              </a:rPr>
              <a:t>without bound. </a:t>
            </a:r>
          </a:p>
        </p:txBody>
      </p:sp>
      <p:sp>
        <p:nvSpPr>
          <p:cNvPr id="5" name="Content Placeholder 5"/>
          <p:cNvSpPr>
            <a:spLocks noGrp="1"/>
          </p:cNvSpPr>
          <p:nvPr>
            <p:ph idx="14"/>
          </p:nvPr>
        </p:nvSpPr>
        <p:spPr>
          <a:xfrm>
            <a:off x="3276602" y="5562600"/>
            <a:ext cx="5760718" cy="330236"/>
          </a:xfrm>
          <a:solidFill>
            <a:srgbClr val="E1F3FF"/>
          </a:solidFill>
          <a:ln w="28575">
            <a:solidFill>
              <a:srgbClr val="00B0F0"/>
            </a:solidFill>
          </a:ln>
        </p:spPr>
        <p:txBody>
          <a:bodyPr/>
          <a:lstStyle/>
          <a:p>
            <a:r>
              <a:rPr lang="en-US" sz="1600" b="1" dirty="0"/>
              <a:t>TABLE 1</a:t>
            </a:r>
            <a:r>
              <a:rPr lang="en-US" sz="1600" dirty="0"/>
              <a:t> The Probability of a Derangement.</a:t>
            </a:r>
          </a:p>
        </p:txBody>
      </p:sp>
      <p:graphicFrame>
        <p:nvGraphicFramePr>
          <p:cNvPr id="9" name="Table 6"/>
          <p:cNvGraphicFramePr>
            <a:graphicFrameLocks noGrp="1"/>
          </p:cNvGraphicFramePr>
          <p:nvPr>
            <p:extLst>
              <p:ext uri="{D42A27DB-BD31-4B8C-83A1-F6EECF244321}">
                <p14:modId xmlns:p14="http://schemas.microsoft.com/office/powerpoint/2010/main" val="3507986353"/>
              </p:ext>
            </p:extLst>
          </p:nvPr>
        </p:nvGraphicFramePr>
        <p:xfrm>
          <a:off x="3276600" y="5916482"/>
          <a:ext cx="5760720" cy="712918"/>
        </p:xfrm>
        <a:graphic>
          <a:graphicData uri="http://schemas.openxmlformats.org/drawingml/2006/table">
            <a:tbl>
              <a:tblPr firstRow="1" bandRow="1">
                <a:tableStyleId>{5C22544A-7EE6-4342-B048-85BDC9FD1C3A}</a:tableStyleId>
              </a:tblPr>
              <a:tblGrid>
                <a:gridCol w="822960">
                  <a:extLst>
                    <a:ext uri="{9D8B030D-6E8A-4147-A177-3AD203B41FA5}">
                      <a16:colId xmlns:a16="http://schemas.microsoft.com/office/drawing/2014/main" val="4046082740"/>
                    </a:ext>
                  </a:extLst>
                </a:gridCol>
                <a:gridCol w="822960">
                  <a:extLst>
                    <a:ext uri="{9D8B030D-6E8A-4147-A177-3AD203B41FA5}">
                      <a16:colId xmlns:a16="http://schemas.microsoft.com/office/drawing/2014/main" val="1628147883"/>
                    </a:ext>
                  </a:extLst>
                </a:gridCol>
                <a:gridCol w="822960">
                  <a:extLst>
                    <a:ext uri="{9D8B030D-6E8A-4147-A177-3AD203B41FA5}">
                      <a16:colId xmlns:a16="http://schemas.microsoft.com/office/drawing/2014/main" val="47951292"/>
                    </a:ext>
                  </a:extLst>
                </a:gridCol>
                <a:gridCol w="822960">
                  <a:extLst>
                    <a:ext uri="{9D8B030D-6E8A-4147-A177-3AD203B41FA5}">
                      <a16:colId xmlns:a16="http://schemas.microsoft.com/office/drawing/2014/main" val="4240026372"/>
                    </a:ext>
                  </a:extLst>
                </a:gridCol>
                <a:gridCol w="822960">
                  <a:extLst>
                    <a:ext uri="{9D8B030D-6E8A-4147-A177-3AD203B41FA5}">
                      <a16:colId xmlns:a16="http://schemas.microsoft.com/office/drawing/2014/main" val="2245601713"/>
                    </a:ext>
                  </a:extLst>
                </a:gridCol>
                <a:gridCol w="822960">
                  <a:extLst>
                    <a:ext uri="{9D8B030D-6E8A-4147-A177-3AD203B41FA5}">
                      <a16:colId xmlns:a16="http://schemas.microsoft.com/office/drawing/2014/main" val="3032840623"/>
                    </a:ext>
                  </a:extLst>
                </a:gridCol>
                <a:gridCol w="822960">
                  <a:extLst>
                    <a:ext uri="{9D8B030D-6E8A-4147-A177-3AD203B41FA5}">
                      <a16:colId xmlns:a16="http://schemas.microsoft.com/office/drawing/2014/main" val="4044940242"/>
                    </a:ext>
                  </a:extLst>
                </a:gridCol>
              </a:tblGrid>
              <a:tr h="356459">
                <a:tc>
                  <a:txBody>
                    <a:bodyPr/>
                    <a:lstStyle/>
                    <a:p>
                      <a:pPr algn="ctr"/>
                      <a:r>
                        <a:rPr lang="en-US" sz="1400" i="1" dirty="0">
                          <a:solidFill>
                            <a:schemeClr val="tx1"/>
                          </a:solidFill>
                        </a:rPr>
                        <a:t>n</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i="1" dirty="0">
                          <a:solidFill>
                            <a:schemeClr val="tx1"/>
                          </a:solidFill>
                        </a:rPr>
                        <a:t>2</a:t>
                      </a:r>
                    </a:p>
                  </a:txBody>
                  <a:tcPr>
                    <a:lnL w="28575" cap="flat" cmpd="sng" algn="ctr">
                      <a:solidFill>
                        <a:srgbClr val="00B0F0"/>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i="1" dirty="0">
                          <a:solidFill>
                            <a:schemeClr val="tx1"/>
                          </a:solidFill>
                        </a:rPr>
                        <a:t>3</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i="1" dirty="0">
                          <a:solidFill>
                            <a:schemeClr val="tx1"/>
                          </a:solidFill>
                        </a:rPr>
                        <a:t>4</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i="1" dirty="0">
                          <a:solidFill>
                            <a:schemeClr val="tx1"/>
                          </a:solidFill>
                        </a:rPr>
                        <a:t>5</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i="1" dirty="0">
                          <a:solidFill>
                            <a:schemeClr val="tx1"/>
                          </a:solidFill>
                        </a:rPr>
                        <a:t>6</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i="1" dirty="0">
                          <a:solidFill>
                            <a:schemeClr val="tx1"/>
                          </a:solidFill>
                        </a:rPr>
                        <a:t>7</a:t>
                      </a:r>
                    </a:p>
                  </a:txBody>
                  <a:tcPr>
                    <a:lnL w="28575" cap="flat" cmpd="sng" algn="ctr">
                      <a:no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818294615"/>
                  </a:ext>
                </a:extLst>
              </a:tr>
              <a:tr h="356459">
                <a:tc>
                  <a:txBody>
                    <a:bodyPr/>
                    <a:lstStyle/>
                    <a:p>
                      <a:pPr algn="ctr"/>
                      <a:r>
                        <a:rPr lang="en-US" sz="1400" i="1" baseline="0" dirty="0" err="1"/>
                        <a:t>D</a:t>
                      </a:r>
                      <a:r>
                        <a:rPr lang="en-US" sz="1400" i="1" baseline="-25000" dirty="0" err="1"/>
                        <a:t>n</a:t>
                      </a:r>
                      <a:r>
                        <a:rPr lang="en-US" sz="1400" i="1" baseline="-25000" dirty="0"/>
                        <a:t> </a:t>
                      </a:r>
                      <a:r>
                        <a:rPr lang="en-US" sz="1400" i="1" baseline="0" dirty="0"/>
                        <a:t>/ n</a:t>
                      </a:r>
                      <a:r>
                        <a:rPr lang="en-US" sz="1400" b="0" i="0" u="none" strike="noStrike" kern="1200" baseline="0" dirty="0">
                          <a:solidFill>
                            <a:schemeClr val="dk1"/>
                          </a:solidFill>
                          <a:latin typeface="+mn-lt"/>
                          <a:ea typeface="+mn-ea"/>
                          <a:cs typeface="+mn-cs"/>
                        </a:rPr>
                        <a:t>!</a:t>
                      </a:r>
                      <a:endParaRPr lang="en-US" sz="1400" i="1" baseline="-25000"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0" i="0" u="none" strike="noStrike" kern="1200" baseline="0" dirty="0">
                          <a:solidFill>
                            <a:schemeClr val="dk1"/>
                          </a:solidFill>
                          <a:latin typeface="+mn-lt"/>
                          <a:ea typeface="+mn-ea"/>
                          <a:cs typeface="+mn-cs"/>
                        </a:rPr>
                        <a:t>0.50000</a:t>
                      </a:r>
                      <a:endParaRPr lang="en-US" sz="1400" dirty="0"/>
                    </a:p>
                  </a:txBody>
                  <a:tcPr>
                    <a:lnL w="28575" cap="flat" cmpd="sng" algn="ctr">
                      <a:solidFill>
                        <a:srgbClr val="00B0F0"/>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0" i="0" u="none" strike="noStrike" kern="1200" baseline="0" dirty="0">
                          <a:solidFill>
                            <a:schemeClr val="dk1"/>
                          </a:solidFill>
                          <a:latin typeface="+mn-lt"/>
                          <a:ea typeface="+mn-ea"/>
                          <a:cs typeface="+mn-cs"/>
                        </a:rPr>
                        <a:t>0.33333</a:t>
                      </a:r>
                      <a:endParaRPr lang="en-US" sz="1400"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0" i="0" u="none" strike="noStrike" kern="1200" baseline="0" dirty="0">
                          <a:solidFill>
                            <a:schemeClr val="dk1"/>
                          </a:solidFill>
                          <a:latin typeface="+mn-lt"/>
                          <a:ea typeface="+mn-ea"/>
                          <a:cs typeface="+mn-cs"/>
                        </a:rPr>
                        <a:t>0.37500</a:t>
                      </a:r>
                      <a:endParaRPr lang="en-US" sz="1400"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0" i="0" u="none" strike="noStrike" kern="1200" baseline="0" dirty="0">
                          <a:solidFill>
                            <a:schemeClr val="dk1"/>
                          </a:solidFill>
                          <a:latin typeface="+mn-lt"/>
                          <a:ea typeface="+mn-ea"/>
                          <a:cs typeface="+mn-cs"/>
                        </a:rPr>
                        <a:t>0.36667</a:t>
                      </a:r>
                      <a:endParaRPr lang="en-US" sz="1400"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0" i="0" u="none" strike="noStrike" kern="1200" baseline="0" dirty="0">
                          <a:solidFill>
                            <a:schemeClr val="dk1"/>
                          </a:solidFill>
                          <a:latin typeface="+mn-lt"/>
                          <a:ea typeface="+mn-ea"/>
                          <a:cs typeface="+mn-cs"/>
                        </a:rPr>
                        <a:t>0.36806</a:t>
                      </a:r>
                      <a:endParaRPr lang="en-US" sz="1400"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0" i="0" u="none" strike="noStrike" kern="1200" baseline="0" dirty="0">
                          <a:solidFill>
                            <a:schemeClr val="dk1"/>
                          </a:solidFill>
                          <a:latin typeface="+mn-lt"/>
                          <a:ea typeface="+mn-ea"/>
                          <a:cs typeface="+mn-cs"/>
                        </a:rPr>
                        <a:t>0.36786</a:t>
                      </a:r>
                      <a:endParaRPr lang="en-US" sz="1400" dirty="0"/>
                    </a:p>
                  </a:txBody>
                  <a:tcPr>
                    <a:lnL w="28575" cap="flat" cmpd="sng" algn="ctr">
                      <a:no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433226731"/>
                  </a:ext>
                </a:extLst>
              </a:tr>
            </a:tbl>
          </a:graphicData>
        </a:graphic>
      </p:graphicFrame>
    </p:spTree>
    <p:extLst>
      <p:ext uri="{BB962C8B-B14F-4D97-AF65-F5344CB8AC3E}">
        <p14:creationId xmlns:p14="http://schemas.microsoft.com/office/powerpoint/2010/main" val="1199534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Rabbits and the Fibonacci Numbers</a:t>
            </a:r>
            <a:r>
              <a:rPr lang="en-US" sz="1500" dirty="0"/>
              <a:t> 2</a:t>
            </a:r>
          </a:p>
        </p:txBody>
      </p:sp>
      <p:pic>
        <p:nvPicPr>
          <p:cNvPr id="19458" name="Picture 2" descr="A table with the number of reproducing and young pairs of rabbits for 6 month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3343" y="1600200"/>
            <a:ext cx="7377314" cy="34290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3"/>
          <p:cNvSpPr>
            <a:spLocks noGrp="1"/>
          </p:cNvSpPr>
          <p:nvPr>
            <p:ph idx="13"/>
          </p:nvPr>
        </p:nvSpPr>
        <p:spPr>
          <a:xfrm>
            <a:off x="457200" y="5410200"/>
            <a:ext cx="8321040" cy="1219200"/>
          </a:xfrm>
        </p:spPr>
        <p:txBody>
          <a:bodyPr/>
          <a:lstStyle/>
          <a:p>
            <a:r>
              <a:rPr lang="en-US" b="1" dirty="0"/>
              <a:t>Modeling the Population Growth of Rabbits on an Island</a:t>
            </a:r>
          </a:p>
        </p:txBody>
      </p:sp>
      <p:sp>
        <p:nvSpPr>
          <p:cNvPr id="7" name="Text Placeholder 4"/>
          <p:cNvSpPr>
            <a:spLocks noGrp="1"/>
          </p:cNvSpPr>
          <p:nvPr>
            <p:ph type="body" sz="quarter" idx="14"/>
          </p:nvPr>
        </p:nvSpPr>
        <p:spPr>
          <a:xfrm>
            <a:off x="3465576" y="6446520"/>
            <a:ext cx="2212848" cy="182880"/>
          </a:xfrm>
        </p:spPr>
        <p:txBody>
          <a:bodyPr anchor="ctr"/>
          <a:lstStyle/>
          <a:p>
            <a:r>
              <a:rPr lang="en-US" sz="1200" dirty="0">
                <a:latin typeface="+mj-lt"/>
                <a:hlinkClick r:id="rId3" action="ppaction://hlinksldjump"/>
              </a:rPr>
              <a:t>Jump to long description</a:t>
            </a:r>
            <a:endParaRPr lang="en-US" sz="1200" dirty="0">
              <a:latin typeface="+mj-lt"/>
            </a:endParaRPr>
          </a:p>
        </p:txBody>
      </p:sp>
    </p:spTree>
    <p:extLst>
      <p:ext uri="{BB962C8B-B14F-4D97-AF65-F5344CB8AC3E}">
        <p14:creationId xmlns:p14="http://schemas.microsoft.com/office/powerpoint/2010/main" val="3209556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67940"/>
            <a:ext cx="9144000" cy="1722120"/>
          </a:xfrm>
        </p:spPr>
        <p:txBody>
          <a:bodyPr/>
          <a:lstStyle/>
          <a:p>
            <a:r>
              <a:rPr lang="en-US" sz="6000" b="1" dirty="0"/>
              <a:t>Appendix of Image Long Descriptions</a:t>
            </a:r>
          </a:p>
        </p:txBody>
      </p:sp>
    </p:spTree>
    <p:extLst>
      <p:ext uri="{BB962C8B-B14F-4D97-AF65-F5344CB8AC3E}">
        <p14:creationId xmlns:p14="http://schemas.microsoft.com/office/powerpoint/2010/main" val="42520433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Rabbits and the </a:t>
            </a:r>
            <a:r>
              <a:rPr lang="en-US" sz="3200" dirty="0" err="1"/>
              <a:t>Fiobonacci</a:t>
            </a:r>
            <a:r>
              <a:rPr lang="en-US" sz="3200" dirty="0"/>
              <a:t> Numbers</a:t>
            </a:r>
            <a:r>
              <a:rPr lang="en-US" sz="1500" dirty="0"/>
              <a:t> 2</a:t>
            </a:r>
            <a:r>
              <a:rPr lang="en-US" sz="3200" dirty="0"/>
              <a:t> – Appendix</a:t>
            </a:r>
          </a:p>
        </p:txBody>
      </p:sp>
      <p:sp>
        <p:nvSpPr>
          <p:cNvPr id="3" name="Content Placeholder 2"/>
          <p:cNvSpPr>
            <a:spLocks noGrp="1"/>
          </p:cNvSpPr>
          <p:nvPr>
            <p:ph idx="1"/>
          </p:nvPr>
        </p:nvSpPr>
        <p:spPr>
          <a:xfrm>
            <a:off x="457200" y="1295400"/>
            <a:ext cx="8229600" cy="4953000"/>
          </a:xfrm>
        </p:spPr>
        <p:txBody>
          <a:bodyPr/>
          <a:lstStyle/>
          <a:p>
            <a:r>
              <a:rPr lang="en-US" sz="2400" dirty="0"/>
              <a:t>There is 0 reproducing pair and 1 young pair in the first month, the number of total pairs is 1. There is 0 reproducing pair and 1 young pair in the second month, the number of total pairs is 1. There is 1 reproducing pair and 1 young pair in the third month, the number of total pairs is 2. There is 1 reproducing pair and 2 young pairs in the fourth month, the number of total pairs is 3.  There are 2 reproducing pairs and 3 young pairs in the fifth month, the number of total pairs is 5. There are 3 reproducing pairs and 5 young pairs in the sixth month, the number of total pairs is 8.</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13726322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Counting Bit Strings</a:t>
            </a:r>
            <a:r>
              <a:rPr lang="en-US" sz="1500" dirty="0"/>
              <a:t> 1</a:t>
            </a:r>
            <a:r>
              <a:rPr lang="en-US" sz="3200" dirty="0"/>
              <a:t> – Appendix</a:t>
            </a:r>
          </a:p>
        </p:txBody>
      </p:sp>
      <p:sp>
        <p:nvSpPr>
          <p:cNvPr id="3" name="Content Placeholder 2"/>
          <p:cNvSpPr>
            <a:spLocks noGrp="1"/>
          </p:cNvSpPr>
          <p:nvPr>
            <p:ph idx="1"/>
          </p:nvPr>
        </p:nvSpPr>
        <p:spPr>
          <a:xfrm>
            <a:off x="457200" y="1295400"/>
            <a:ext cx="8229600" cy="4953000"/>
          </a:xfrm>
        </p:spPr>
        <p:txBody>
          <a:bodyPr/>
          <a:lstStyle/>
          <a:p>
            <a:r>
              <a:rPr lang="en-US" sz="2400" dirty="0"/>
              <a:t>The first bit string starts with any bit string of length N minus 1 with no two consecutive zeros and ends with a 1. The number of strings of this type is A sub, N minus 1. The second bit strings starts with any bit string of length N minus 2 with no two consecutive zeros and ends with 1 0. The number of strings of this type is A sub, N minus 2. The total number of bit strings of length N with no two consecutive zeros is  A sub, N minus 1, plus A sub, N minus 2.</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8522334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Two Finite Sets – Appendix</a:t>
            </a:r>
          </a:p>
        </p:txBody>
      </p:sp>
      <p:sp>
        <p:nvSpPr>
          <p:cNvPr id="3" name="Content Placeholder 2"/>
          <p:cNvSpPr>
            <a:spLocks noGrp="1"/>
          </p:cNvSpPr>
          <p:nvPr>
            <p:ph idx="1"/>
          </p:nvPr>
        </p:nvSpPr>
        <p:spPr>
          <a:xfrm>
            <a:off x="457200" y="1295400"/>
            <a:ext cx="8229600" cy="4953000"/>
          </a:xfrm>
        </p:spPr>
        <p:txBody>
          <a:bodyPr/>
          <a:lstStyle/>
          <a:p>
            <a:r>
              <a:rPr lang="en-US" sz="2400" dirty="0"/>
              <a:t>The number of elements in A is 25, the number of elements in B is 13. The number of elements in the intersection of A and B is 8.</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3882256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Three Finite Sets</a:t>
            </a:r>
            <a:r>
              <a:rPr lang="en-US" sz="1500" dirty="0"/>
              <a:t> 1</a:t>
            </a:r>
            <a:r>
              <a:rPr lang="en-US" sz="3200" dirty="0"/>
              <a:t> – Appendix</a:t>
            </a:r>
          </a:p>
        </p:txBody>
      </p:sp>
      <p:sp>
        <p:nvSpPr>
          <p:cNvPr id="3" name="Content Placeholder 2"/>
          <p:cNvSpPr>
            <a:spLocks noGrp="1"/>
          </p:cNvSpPr>
          <p:nvPr>
            <p:ph idx="1"/>
          </p:nvPr>
        </p:nvSpPr>
        <p:spPr>
          <a:xfrm>
            <a:off x="457200" y="1295400"/>
            <a:ext cx="8458200" cy="4953000"/>
          </a:xfrm>
        </p:spPr>
        <p:txBody>
          <a:bodyPr/>
          <a:lstStyle/>
          <a:p>
            <a:r>
              <a:rPr lang="en-US" sz="2000" dirty="0"/>
              <a:t>The first diagram shows count of elements by the formula number of elements in A plus the number of elements in B plus the number of elements in C. There is number 1 in exactly one of the three sets, number 2 in the intersection of any two of the sets, and number 3 in the intersection of all three sets. The second diagram shows count of elements by the formula number of elements in A plus the number of elements in B plus the number of elements in C minus the number of elements in intersection of A and B minus the number of elements in intersection of A and C minus the number of elements in intersection of B and C. There is number 1 in exactly one of the three sets and in the intersection of any two of the sets, and number 0 in the intersection of all three sets. The third diagram shows count of elements by the formula number of elements in A plus the number of elements in B plus the number of elements in C minus the number of elements in intersection of A and B minus the number of elements in intersection of A and C minus the number of elements in intersection of B and C plus the number of elements in intersection of A, B, and C. There is number 1 in exactly one of the three sets and in all intersections.</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p>
        </p:txBody>
      </p:sp>
    </p:spTree>
    <p:extLst>
      <p:ext uri="{BB962C8B-B14F-4D97-AF65-F5344CB8AC3E}">
        <p14:creationId xmlns:p14="http://schemas.microsoft.com/office/powerpoint/2010/main" val="1399682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Rabbits and the Fibonacci Numbers</a:t>
            </a:r>
            <a:r>
              <a:rPr lang="en-US" sz="1500" dirty="0"/>
              <a:t> 3</a:t>
            </a:r>
          </a:p>
        </p:txBody>
      </p:sp>
      <p:sp>
        <p:nvSpPr>
          <p:cNvPr id="5" name="Content Placeholder 2"/>
          <p:cNvSpPr>
            <a:spLocks noGrp="1"/>
          </p:cNvSpPr>
          <p:nvPr>
            <p:ph idx="1"/>
          </p:nvPr>
        </p:nvSpPr>
        <p:spPr>
          <a:xfrm>
            <a:off x="457200" y="1295400"/>
            <a:ext cx="8595360" cy="5257800"/>
          </a:xfrm>
        </p:spPr>
        <p:txBody>
          <a:bodyPr/>
          <a:lstStyle/>
          <a:p>
            <a:pPr>
              <a:spcBef>
                <a:spcPts val="300"/>
              </a:spcBef>
            </a:pPr>
            <a:r>
              <a:rPr lang="en-US" sz="2400" b="1" dirty="0"/>
              <a:t>Solution</a:t>
            </a:r>
            <a:r>
              <a:rPr lang="en-US" sz="2400" dirty="0"/>
              <a:t>: Let </a:t>
            </a:r>
            <a:r>
              <a:rPr lang="en-US" sz="2400" i="1" dirty="0" err="1"/>
              <a:t>f</a:t>
            </a:r>
            <a:r>
              <a:rPr lang="en-US" sz="2400" i="1" baseline="-25000" dirty="0" err="1"/>
              <a:t>n</a:t>
            </a:r>
            <a:r>
              <a:rPr lang="en-US" sz="2400" i="1" baseline="-25000" dirty="0"/>
              <a:t> </a:t>
            </a:r>
            <a:r>
              <a:rPr lang="en-US" sz="2400" dirty="0"/>
              <a:t> be the number of pairs of rabbits after </a:t>
            </a:r>
            <a:r>
              <a:rPr lang="en-US" sz="2400" i="1" dirty="0"/>
              <a:t>n</a:t>
            </a:r>
            <a:r>
              <a:rPr lang="en-US" sz="2400" dirty="0"/>
              <a:t> months.</a:t>
            </a:r>
          </a:p>
          <a:p>
            <a:pPr lvl="1">
              <a:spcBef>
                <a:spcPts val="300"/>
              </a:spcBef>
            </a:pPr>
            <a:r>
              <a:rPr lang="en-US" sz="2000" dirty="0"/>
              <a:t>There are is  </a:t>
            </a:r>
            <a:r>
              <a:rPr lang="en-US" sz="2000" i="1" dirty="0"/>
              <a:t>f</a:t>
            </a:r>
            <a:r>
              <a:rPr lang="en-US" sz="2000" baseline="-25000" dirty="0">
                <a:ea typeface="Cambria Math" pitchFamily="18" charset="0"/>
              </a:rPr>
              <a:t>1</a:t>
            </a:r>
            <a:r>
              <a:rPr lang="en-US" sz="2000" i="1" dirty="0"/>
              <a:t> = </a:t>
            </a:r>
            <a:r>
              <a:rPr lang="en-US" sz="2000" dirty="0">
                <a:ea typeface="Cambria Math" pitchFamily="18" charset="0"/>
              </a:rPr>
              <a:t>1 pairs of rabbits on the island at the end of the first month. </a:t>
            </a:r>
            <a:endParaRPr lang="en-US" sz="2000" i="1" dirty="0"/>
          </a:p>
          <a:p>
            <a:pPr lvl="1">
              <a:spcBef>
                <a:spcPts val="300"/>
              </a:spcBef>
            </a:pPr>
            <a:r>
              <a:rPr lang="en-US" sz="2000" dirty="0"/>
              <a:t>We also have </a:t>
            </a:r>
            <a:r>
              <a:rPr lang="en-US" sz="2000" i="1" dirty="0"/>
              <a:t>f</a:t>
            </a:r>
            <a:r>
              <a:rPr lang="en-US" sz="2000" baseline="-25000" dirty="0">
                <a:ea typeface="Cambria Math" pitchFamily="18" charset="0"/>
              </a:rPr>
              <a:t>2</a:t>
            </a:r>
            <a:r>
              <a:rPr lang="en-US" sz="2000" i="1" dirty="0"/>
              <a:t> = </a:t>
            </a:r>
            <a:r>
              <a:rPr lang="en-US" sz="2000" dirty="0">
                <a:ea typeface="Cambria Math" pitchFamily="18" charset="0"/>
              </a:rPr>
              <a:t>1 </a:t>
            </a:r>
            <a:r>
              <a:rPr lang="en-US" sz="2000" dirty="0"/>
              <a:t>because the pair does not breed during the first month</a:t>
            </a:r>
            <a:r>
              <a:rPr lang="en-US" sz="2000" i="1" dirty="0"/>
              <a:t>.</a:t>
            </a:r>
          </a:p>
          <a:p>
            <a:pPr lvl="1">
              <a:spcBef>
                <a:spcPts val="300"/>
              </a:spcBef>
            </a:pPr>
            <a:r>
              <a:rPr lang="en-US" sz="2000" dirty="0"/>
              <a:t>To find the number of pairs on the island after </a:t>
            </a:r>
            <a:r>
              <a:rPr lang="en-US" sz="2000" i="1" dirty="0"/>
              <a:t>n</a:t>
            </a:r>
            <a:r>
              <a:rPr lang="en-US" sz="2000" dirty="0"/>
              <a:t> months, add the number on the island after the previous month, </a:t>
            </a:r>
            <a:r>
              <a:rPr lang="en-US" sz="2000" i="1" dirty="0"/>
              <a:t>f</a:t>
            </a:r>
            <a:r>
              <a:rPr lang="en-US" sz="2000" i="1" baseline="-25000" dirty="0"/>
              <a:t>n-1</a:t>
            </a:r>
            <a:r>
              <a:rPr lang="en-US" sz="2000" dirty="0"/>
              <a:t>, and the  number of newborn pairs, which equals </a:t>
            </a:r>
            <a:r>
              <a:rPr lang="en-US" sz="2000" i="1" dirty="0"/>
              <a:t>f</a:t>
            </a:r>
            <a:r>
              <a:rPr lang="en-US" sz="2000" i="1" baseline="-25000" dirty="0"/>
              <a:t>n-2</a:t>
            </a:r>
            <a:r>
              <a:rPr lang="en-US" sz="2000" dirty="0"/>
              <a:t>, because each newborn pair comes from a pair at least two months old.</a:t>
            </a:r>
            <a:endParaRPr lang="en-US" sz="2000" i="1" dirty="0"/>
          </a:p>
          <a:p>
            <a:pPr marL="0" lvl="2" indent="0">
              <a:spcBef>
                <a:spcPts val="300"/>
              </a:spcBef>
              <a:buNone/>
            </a:pPr>
            <a:r>
              <a:rPr lang="en-US" dirty="0"/>
              <a:t>Consequently the sequence {</a:t>
            </a:r>
            <a:r>
              <a:rPr lang="en-US" i="1" dirty="0" err="1"/>
              <a:t>f</a:t>
            </a:r>
            <a:r>
              <a:rPr lang="en-US" i="1" baseline="-25000" dirty="0" err="1"/>
              <a:t>n</a:t>
            </a:r>
            <a:r>
              <a:rPr lang="en-US" i="1" dirty="0"/>
              <a:t> </a:t>
            </a:r>
            <a:r>
              <a:rPr lang="en-US" dirty="0"/>
              <a:t>} satisfies the recurrence relation</a:t>
            </a:r>
            <a:br>
              <a:rPr lang="en-US" sz="2000" dirty="0"/>
            </a:br>
            <a:r>
              <a:rPr lang="en-US" i="1" dirty="0" err="1"/>
              <a:t>f</a:t>
            </a:r>
            <a:r>
              <a:rPr lang="en-US" i="1" baseline="-25000" dirty="0" err="1"/>
              <a:t>n</a:t>
            </a:r>
            <a:r>
              <a:rPr lang="en-US" i="1" dirty="0"/>
              <a:t> = f</a:t>
            </a:r>
            <a:r>
              <a:rPr lang="en-US" i="1" baseline="-25000" dirty="0"/>
              <a:t>n-1</a:t>
            </a:r>
            <a:r>
              <a:rPr lang="en-US" i="1" dirty="0"/>
              <a:t>  +  f</a:t>
            </a:r>
            <a:r>
              <a:rPr lang="en-US" i="1" baseline="-25000" dirty="0"/>
              <a:t>n-2 </a:t>
            </a:r>
            <a:r>
              <a:rPr lang="en-US" dirty="0"/>
              <a:t>  for  </a:t>
            </a:r>
            <a:r>
              <a:rPr lang="en-US" i="1" dirty="0"/>
              <a:t>n</a:t>
            </a:r>
            <a:r>
              <a:rPr lang="en-US" dirty="0"/>
              <a:t> </a:t>
            </a:r>
            <a:r>
              <a:rPr lang="en-US" dirty="0">
                <a:ea typeface="Cambria Math"/>
              </a:rPr>
              <a:t>≥</a:t>
            </a:r>
            <a:r>
              <a:rPr lang="en-US" dirty="0"/>
              <a:t>  </a:t>
            </a:r>
            <a:r>
              <a:rPr lang="en-US" dirty="0">
                <a:ea typeface="Cambria Math" pitchFamily="18" charset="0"/>
              </a:rPr>
              <a:t>3</a:t>
            </a:r>
            <a:r>
              <a:rPr lang="en-US" dirty="0"/>
              <a:t> with the initial conditions  </a:t>
            </a:r>
            <a:r>
              <a:rPr lang="en-US" i="1" dirty="0"/>
              <a:t>f</a:t>
            </a:r>
            <a:r>
              <a:rPr lang="en-US" baseline="-25000" dirty="0">
                <a:ea typeface="Cambria Math" pitchFamily="18" charset="0"/>
              </a:rPr>
              <a:t>1</a:t>
            </a:r>
            <a:r>
              <a:rPr lang="en-US" i="1" dirty="0"/>
              <a:t> = </a:t>
            </a:r>
            <a:r>
              <a:rPr lang="en-US" dirty="0">
                <a:ea typeface="Cambria Math" pitchFamily="18" charset="0"/>
              </a:rPr>
              <a:t>1</a:t>
            </a:r>
            <a:r>
              <a:rPr lang="en-US" dirty="0"/>
              <a:t> and  </a:t>
            </a:r>
            <a:r>
              <a:rPr lang="en-US" i="1" dirty="0"/>
              <a:t>f</a:t>
            </a:r>
            <a:r>
              <a:rPr lang="en-US" baseline="-25000" dirty="0">
                <a:ea typeface="Cambria Math" pitchFamily="18" charset="0"/>
              </a:rPr>
              <a:t>2</a:t>
            </a:r>
            <a:r>
              <a:rPr lang="en-US" i="1" dirty="0"/>
              <a:t> = </a:t>
            </a:r>
            <a:r>
              <a:rPr lang="en-US" dirty="0">
                <a:ea typeface="Cambria Math" pitchFamily="18" charset="0"/>
              </a:rPr>
              <a:t>1</a:t>
            </a:r>
            <a:r>
              <a:rPr lang="en-US" i="1" dirty="0"/>
              <a:t>. </a:t>
            </a:r>
          </a:p>
          <a:p>
            <a:pPr marL="0" lvl="2" indent="0">
              <a:spcBef>
                <a:spcPts val="300"/>
              </a:spcBef>
              <a:buNone/>
            </a:pPr>
            <a:r>
              <a:rPr lang="en-US" dirty="0"/>
              <a:t>The number of pairs of rabbits on the island after </a:t>
            </a:r>
            <a:r>
              <a:rPr lang="en-US" i="1" dirty="0"/>
              <a:t>n</a:t>
            </a:r>
            <a:r>
              <a:rPr lang="en-US" dirty="0"/>
              <a:t> months is given by the </a:t>
            </a:r>
            <a:r>
              <a:rPr lang="en-US" i="1" dirty="0"/>
              <a:t>n</a:t>
            </a:r>
            <a:r>
              <a:rPr lang="en-US" dirty="0"/>
              <a:t>th Fibonacci number.</a:t>
            </a:r>
            <a:endParaRPr lang="en-US" baseline="-25000" dirty="0"/>
          </a:p>
        </p:txBody>
      </p:sp>
    </p:spTree>
    <p:extLst>
      <p:ext uri="{BB962C8B-B14F-4D97-AF65-F5344CB8AC3E}">
        <p14:creationId xmlns:p14="http://schemas.microsoft.com/office/powerpoint/2010/main" val="690199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Tower of Hanoi</a:t>
            </a:r>
            <a:r>
              <a:rPr lang="en-US" sz="1500" dirty="0"/>
              <a:t> 1</a:t>
            </a:r>
          </a:p>
        </p:txBody>
      </p:sp>
      <p:sp>
        <p:nvSpPr>
          <p:cNvPr id="3" name="Content Placeholder 2"/>
          <p:cNvSpPr>
            <a:spLocks noGrp="1"/>
          </p:cNvSpPr>
          <p:nvPr>
            <p:ph idx="1"/>
          </p:nvPr>
        </p:nvSpPr>
        <p:spPr>
          <a:xfrm>
            <a:off x="457200" y="1295400"/>
            <a:ext cx="8534400" cy="2209800"/>
          </a:xfrm>
        </p:spPr>
        <p:txBody>
          <a:bodyPr/>
          <a:lstStyle/>
          <a:p>
            <a:r>
              <a:rPr lang="en-US" sz="2800" dirty="0"/>
              <a:t>In the late nineteenth century, the French mathematician </a:t>
            </a:r>
            <a:r>
              <a:rPr lang="en-US" sz="2800" dirty="0" err="1">
                <a:ea typeface="Cambria Math"/>
              </a:rPr>
              <a:t>É</a:t>
            </a:r>
            <a:r>
              <a:rPr lang="en-US" sz="2800" dirty="0" err="1"/>
              <a:t>douard</a:t>
            </a:r>
            <a:r>
              <a:rPr lang="en-US" sz="2800" dirty="0"/>
              <a:t> Lucas invented a puzzle consisting of three pegs on a board with disks of different sizes. Initially all of the disks are on the first peg in order of size, with the largest on the bottom.</a:t>
            </a:r>
          </a:p>
        </p:txBody>
      </p:sp>
      <p:sp>
        <p:nvSpPr>
          <p:cNvPr id="6" name="Content Placeholder 3"/>
          <p:cNvSpPr>
            <a:spLocks noGrp="1"/>
          </p:cNvSpPr>
          <p:nvPr>
            <p:ph idx="13"/>
          </p:nvPr>
        </p:nvSpPr>
        <p:spPr>
          <a:xfrm>
            <a:off x="457200" y="3672114"/>
            <a:ext cx="8305800" cy="2804886"/>
          </a:xfrm>
        </p:spPr>
        <p:txBody>
          <a:bodyPr/>
          <a:lstStyle/>
          <a:p>
            <a:r>
              <a:rPr lang="en-US" sz="2800" b="1" dirty="0"/>
              <a:t>Rules:</a:t>
            </a:r>
            <a:r>
              <a:rPr lang="en-US" sz="2800" dirty="0"/>
              <a:t> You are allowed to move the disks one at a time from one peg to another as long as a larger disk is never placed on a smaller.</a:t>
            </a:r>
          </a:p>
          <a:p>
            <a:r>
              <a:rPr lang="en-US" sz="2800" b="1" dirty="0"/>
              <a:t>Goal:</a:t>
            </a:r>
            <a:r>
              <a:rPr lang="en-US" sz="2800" dirty="0"/>
              <a:t> Using allowable moves, end up with all the disks on the second peg in order of size with largest on the bottom.</a:t>
            </a:r>
          </a:p>
        </p:txBody>
      </p:sp>
    </p:spTree>
    <p:extLst>
      <p:ext uri="{BB962C8B-B14F-4D97-AF65-F5344CB8AC3E}">
        <p14:creationId xmlns:p14="http://schemas.microsoft.com/office/powerpoint/2010/main" val="1931306083"/>
      </p:ext>
    </p:extLst>
  </p:cSld>
  <p:clrMapOvr>
    <a:masterClrMapping/>
  </p:clrMapOvr>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Custom 63">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0518B"/>
      </a:hlink>
      <a:folHlink>
        <a:srgbClr val="0051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4040</TotalTime>
  <Words>6199</Words>
  <Application>Microsoft Office PowerPoint</Application>
  <PresentationFormat>On-screen Show (4:3)</PresentationFormat>
  <Paragraphs>363</Paragraphs>
  <Slides>74</Slides>
  <Notes>0</Notes>
  <HiddenSlides>0</HiddenSlides>
  <MMClips>0</MMClips>
  <ScaleCrop>false</ScaleCrop>
  <HeadingPairs>
    <vt:vector size="8" baseType="variant">
      <vt:variant>
        <vt:lpstr>Fonts Used</vt:lpstr>
      </vt:variant>
      <vt:variant>
        <vt:i4>6</vt:i4>
      </vt:variant>
      <vt:variant>
        <vt:lpstr>Theme</vt:lpstr>
      </vt:variant>
      <vt:variant>
        <vt:i4>9</vt:i4>
      </vt:variant>
      <vt:variant>
        <vt:lpstr>Embedded OLE Servers</vt:lpstr>
      </vt:variant>
      <vt:variant>
        <vt:i4>1</vt:i4>
      </vt:variant>
      <vt:variant>
        <vt:lpstr>Slide Titles</vt:lpstr>
      </vt:variant>
      <vt:variant>
        <vt:i4>74</vt:i4>
      </vt:variant>
    </vt:vector>
  </HeadingPairs>
  <TitlesOfParts>
    <vt:vector size="90" baseType="lpstr">
      <vt:lpstr>Arial</vt:lpstr>
      <vt:lpstr>ArumSans Bold</vt:lpstr>
      <vt:lpstr>ArumSans Regular</vt:lpstr>
      <vt:lpstr>Calibri</vt:lpstr>
      <vt:lpstr>Cambria Math</vt:lpstr>
      <vt:lpstr>Vectipede Rg</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Equation</vt:lpstr>
      <vt:lpstr>Advanced Counting Techniques </vt:lpstr>
      <vt:lpstr>Chapter Summary</vt:lpstr>
      <vt:lpstr>Applications of Recurrence Relations</vt:lpstr>
      <vt:lpstr>Section Summary 1</vt:lpstr>
      <vt:lpstr>Recurrence Relations  (recalling definitions from Chapter 2)</vt:lpstr>
      <vt:lpstr>Rabbits and the Fibonacci Numbers 1</vt:lpstr>
      <vt:lpstr>Rabbits and the Fibonacci Numbers 2</vt:lpstr>
      <vt:lpstr>Rabbits and the Fibonacci Numbers 3</vt:lpstr>
      <vt:lpstr>The Tower of Hanoi 1</vt:lpstr>
      <vt:lpstr>The Tower of Hanoi 2</vt:lpstr>
      <vt:lpstr>The Tower of Hanoi 3</vt:lpstr>
      <vt:lpstr>The Tower of Hanoi 4</vt:lpstr>
      <vt:lpstr>Counting Bit Strings 1</vt:lpstr>
      <vt:lpstr>Bit Strings 2</vt:lpstr>
      <vt:lpstr>Counting the Ways to Parenthesize a Product</vt:lpstr>
      <vt:lpstr>Solving Linear Recurrence Relations</vt:lpstr>
      <vt:lpstr>Section Summary 2</vt:lpstr>
      <vt:lpstr>Linear Homogeneous Recurrence Relations</vt:lpstr>
      <vt:lpstr>Examples of Linear Homogeneous Recurrence Relations </vt:lpstr>
      <vt:lpstr>Solving Linear Homogeneous Recurrence Relations</vt:lpstr>
      <vt:lpstr>Solving Linear Homogeneous Recurrence Relations of Degree Two</vt:lpstr>
      <vt:lpstr>Using Theorem 1</vt:lpstr>
      <vt:lpstr>An Explicit Formula for the Fibonacci Numbers 1</vt:lpstr>
      <vt:lpstr>Fibonacci Numbers 2</vt:lpstr>
      <vt:lpstr>The Solution when there is a Repeated Root</vt:lpstr>
      <vt:lpstr>Using Theorem 2</vt:lpstr>
      <vt:lpstr>Solving Linear Homogeneous Recurrence Relations of Arbitrary Degree</vt:lpstr>
      <vt:lpstr>The General Case with Repeated Roots Allowed </vt:lpstr>
      <vt:lpstr>Linear Nonhomogeneous Recurrence Relations with Constant Coefficients 1</vt:lpstr>
      <vt:lpstr>Linear Nonhomogeneous Recurrence Relations with Constant Coefficients 2</vt:lpstr>
      <vt:lpstr>Solving Linear Nonhomogeneous Recurrence Relations with Constant Coefficients 1 </vt:lpstr>
      <vt:lpstr>Solving Linear Nonhomogeneous Recurrence Relations with Constant Coefficients 2 </vt:lpstr>
      <vt:lpstr>Divide-and-Conquer Algorithms and Recurrence Relations</vt:lpstr>
      <vt:lpstr>Section Summary 3</vt:lpstr>
      <vt:lpstr>Divide-and-Conquer Algorithmic Paradigm</vt:lpstr>
      <vt:lpstr>Divide-and-Conquer Recurrence Relations</vt:lpstr>
      <vt:lpstr>Example: Binary Search</vt:lpstr>
      <vt:lpstr>Example: Merge Sort</vt:lpstr>
      <vt:lpstr>Example: Fast Multiplication of Integers</vt:lpstr>
      <vt:lpstr>Estimating the Size of Divide-and-Conquer Functions 1</vt:lpstr>
      <vt:lpstr>Complexity of Binary Search</vt:lpstr>
      <vt:lpstr>Estimating the Size of Divide-and-conquer Functions 2</vt:lpstr>
      <vt:lpstr>Complexity of Merge Sort</vt:lpstr>
      <vt:lpstr>Complexity of Fast Integer Multiplication Algorithm</vt:lpstr>
      <vt:lpstr>Generating Functions </vt:lpstr>
      <vt:lpstr>Section Summary 4</vt:lpstr>
      <vt:lpstr>Generating Functions</vt:lpstr>
      <vt:lpstr>Generating Functions for Finite Sequences 1</vt:lpstr>
      <vt:lpstr>Generating Functions for Finite Sequences 2</vt:lpstr>
      <vt:lpstr>Useful Generating Functions</vt:lpstr>
      <vt:lpstr>Counting Problems and Generating Functions 1</vt:lpstr>
      <vt:lpstr>Counting Problems and Generating Functions 2</vt:lpstr>
      <vt:lpstr>Inclusion-Exclusion</vt:lpstr>
      <vt:lpstr>Section Summary 5</vt:lpstr>
      <vt:lpstr>Principle of Inclusion-Exclusion</vt:lpstr>
      <vt:lpstr>Two Finite Sets</vt:lpstr>
      <vt:lpstr>Three Finite Sets 1</vt:lpstr>
      <vt:lpstr>Three Finite Sets 2</vt:lpstr>
      <vt:lpstr>Illustration of Three Finite Set Example</vt:lpstr>
      <vt:lpstr>The Principle of Inclusion-Exclusion 1</vt:lpstr>
      <vt:lpstr>The Principle of Inclusion-Exclusion 2</vt:lpstr>
      <vt:lpstr>The Principle of Inclusion-Exclusion 3</vt:lpstr>
      <vt:lpstr>Applications of Inclusion-Exclusion</vt:lpstr>
      <vt:lpstr>Section Summary 6</vt:lpstr>
      <vt:lpstr>The Number of Onto Functions 1</vt:lpstr>
      <vt:lpstr>The Number of Onto Functions 2</vt:lpstr>
      <vt:lpstr>Derangements 1</vt:lpstr>
      <vt:lpstr>Derangements 2</vt:lpstr>
      <vt:lpstr>Derangements 3</vt:lpstr>
      <vt:lpstr>Appendix of Image Long Descriptions</vt:lpstr>
      <vt:lpstr>Rabbits and the Fiobonacci Numbers 2 – Appendix</vt:lpstr>
      <vt:lpstr>Counting Bit Strings 1 – Appendix</vt:lpstr>
      <vt:lpstr>Two Finite Sets – Appendix</vt:lpstr>
      <vt:lpstr>Three Finite Sets 1 – Appendix</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Devlin, Nora</cp:lastModifiedBy>
  <cp:revision>531</cp:revision>
  <dcterms:created xsi:type="dcterms:W3CDTF">2017-12-05T17:18:18Z</dcterms:created>
  <dcterms:modified xsi:type="dcterms:W3CDTF">2018-08-13T18:14:45Z</dcterms:modified>
</cp:coreProperties>
</file>