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notesMasterIdLst>
    <p:notesMasterId r:id="rId29"/>
  </p:notesMasterIdLst>
  <p:sldIdLst>
    <p:sldId id="285" r:id="rId2"/>
    <p:sldId id="256" r:id="rId3"/>
    <p:sldId id="263" r:id="rId4"/>
    <p:sldId id="276" r:id="rId5"/>
    <p:sldId id="284" r:id="rId6"/>
    <p:sldId id="259" r:id="rId7"/>
    <p:sldId id="261" r:id="rId8"/>
    <p:sldId id="264" r:id="rId9"/>
    <p:sldId id="257" r:id="rId10"/>
    <p:sldId id="262" r:id="rId11"/>
    <p:sldId id="258" r:id="rId12"/>
    <p:sldId id="266" r:id="rId13"/>
    <p:sldId id="265" r:id="rId14"/>
    <p:sldId id="277" r:id="rId15"/>
    <p:sldId id="269" r:id="rId16"/>
    <p:sldId id="270" r:id="rId17"/>
    <p:sldId id="271" r:id="rId18"/>
    <p:sldId id="278" r:id="rId19"/>
    <p:sldId id="275" r:id="rId20"/>
    <p:sldId id="279" r:id="rId21"/>
    <p:sldId id="280" r:id="rId22"/>
    <p:sldId id="273" r:id="rId23"/>
    <p:sldId id="281" r:id="rId24"/>
    <p:sldId id="274" r:id="rId25"/>
    <p:sldId id="282" r:id="rId26"/>
    <p:sldId id="27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03BF6C-868A-BF4E-A569-92E39BBECA41}" v="87" dt="2023-11-06T23:55:50.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854"/>
    <p:restoredTop sz="96327"/>
  </p:normalViewPr>
  <p:slideViewPr>
    <p:cSldViewPr snapToGrid="0">
      <p:cViewPr varScale="1">
        <p:scale>
          <a:sx n="124" d="100"/>
          <a:sy n="124" d="100"/>
        </p:scale>
        <p:origin x="56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iver  A. Malabanan" userId="e9a8cb71-c456-433a-927e-8ab1db61fda0" providerId="ADAL" clId="{3703BF6C-868A-BF4E-A569-92E39BBECA41}"/>
    <pc:docChg chg="undo custSel addSld modSld sldOrd">
      <pc:chgData name="Oliver  A. Malabanan" userId="e9a8cb71-c456-433a-927e-8ab1db61fda0" providerId="ADAL" clId="{3703BF6C-868A-BF4E-A569-92E39BBECA41}" dt="2023-11-06T23:55:50.710" v="1240" actId="20577"/>
      <pc:docMkLst>
        <pc:docMk/>
      </pc:docMkLst>
      <pc:sldChg chg="modSp mod">
        <pc:chgData name="Oliver  A. Malabanan" userId="e9a8cb71-c456-433a-927e-8ab1db61fda0" providerId="ADAL" clId="{3703BF6C-868A-BF4E-A569-92E39BBECA41}" dt="2023-11-06T23:06:55.199" v="469" actId="1076"/>
        <pc:sldMkLst>
          <pc:docMk/>
          <pc:sldMk cId="2345755209" sldId="265"/>
        </pc:sldMkLst>
        <pc:spChg chg="mod">
          <ac:chgData name="Oliver  A. Malabanan" userId="e9a8cb71-c456-433a-927e-8ab1db61fda0" providerId="ADAL" clId="{3703BF6C-868A-BF4E-A569-92E39BBECA41}" dt="2023-11-06T23:06:55.199" v="469" actId="1076"/>
          <ac:spMkLst>
            <pc:docMk/>
            <pc:sldMk cId="2345755209" sldId="265"/>
            <ac:spMk id="31" creationId="{7A4F9561-2609-FD8A-374D-5A060FBE72C3}"/>
          </ac:spMkLst>
        </pc:spChg>
      </pc:sldChg>
      <pc:sldChg chg="modAnim">
        <pc:chgData name="Oliver  A. Malabanan" userId="e9a8cb71-c456-433a-927e-8ab1db61fda0" providerId="ADAL" clId="{3703BF6C-868A-BF4E-A569-92E39BBECA41}" dt="2023-11-05T23:14:26.774" v="18"/>
        <pc:sldMkLst>
          <pc:docMk/>
          <pc:sldMk cId="1212323763" sldId="272"/>
        </pc:sldMkLst>
      </pc:sldChg>
      <pc:sldChg chg="modAnim">
        <pc:chgData name="Oliver  A. Malabanan" userId="e9a8cb71-c456-433a-927e-8ab1db61fda0" providerId="ADAL" clId="{3703BF6C-868A-BF4E-A569-92E39BBECA41}" dt="2023-11-05T23:14:05.165" v="15"/>
        <pc:sldMkLst>
          <pc:docMk/>
          <pc:sldMk cId="3810662349" sldId="276"/>
        </pc:sldMkLst>
      </pc:sldChg>
      <pc:sldChg chg="modSp modAnim">
        <pc:chgData name="Oliver  A. Malabanan" userId="e9a8cb71-c456-433a-927e-8ab1db61fda0" providerId="ADAL" clId="{3703BF6C-868A-BF4E-A569-92E39BBECA41}" dt="2023-11-06T23:55:50.710" v="1240" actId="20577"/>
        <pc:sldMkLst>
          <pc:docMk/>
          <pc:sldMk cId="3379628134" sldId="277"/>
        </pc:sldMkLst>
        <pc:spChg chg="mod">
          <ac:chgData name="Oliver  A. Malabanan" userId="e9a8cb71-c456-433a-927e-8ab1db61fda0" providerId="ADAL" clId="{3703BF6C-868A-BF4E-A569-92E39BBECA41}" dt="2023-11-06T23:55:50.710" v="1240" actId="20577"/>
          <ac:spMkLst>
            <pc:docMk/>
            <pc:sldMk cId="3379628134" sldId="277"/>
            <ac:spMk id="3" creationId="{F1AFE01F-65DD-D10A-F956-DF4F20D56101}"/>
          </ac:spMkLst>
        </pc:spChg>
      </pc:sldChg>
      <pc:sldChg chg="modAnim">
        <pc:chgData name="Oliver  A. Malabanan" userId="e9a8cb71-c456-433a-927e-8ab1db61fda0" providerId="ADAL" clId="{3703BF6C-868A-BF4E-A569-92E39BBECA41}" dt="2023-11-05T23:12:58.690" v="2"/>
        <pc:sldMkLst>
          <pc:docMk/>
          <pc:sldMk cId="2362885799" sldId="279"/>
        </pc:sldMkLst>
      </pc:sldChg>
      <pc:sldChg chg="modAnim">
        <pc:chgData name="Oliver  A. Malabanan" userId="e9a8cb71-c456-433a-927e-8ab1db61fda0" providerId="ADAL" clId="{3703BF6C-868A-BF4E-A569-92E39BBECA41}" dt="2023-11-05T23:13:10.073" v="4"/>
        <pc:sldMkLst>
          <pc:docMk/>
          <pc:sldMk cId="289129959" sldId="280"/>
        </pc:sldMkLst>
      </pc:sldChg>
      <pc:sldChg chg="modAnim">
        <pc:chgData name="Oliver  A. Malabanan" userId="e9a8cb71-c456-433a-927e-8ab1db61fda0" providerId="ADAL" clId="{3703BF6C-868A-BF4E-A569-92E39BBECA41}" dt="2023-11-05T23:13:40.070" v="10"/>
        <pc:sldMkLst>
          <pc:docMk/>
          <pc:sldMk cId="1975443699" sldId="282"/>
        </pc:sldMkLst>
      </pc:sldChg>
      <pc:sldChg chg="modAnim">
        <pc:chgData name="Oliver  A. Malabanan" userId="e9a8cb71-c456-433a-927e-8ab1db61fda0" providerId="ADAL" clId="{3703BF6C-868A-BF4E-A569-92E39BBECA41}" dt="2023-11-05T23:13:52.462" v="12"/>
        <pc:sldMkLst>
          <pc:docMk/>
          <pc:sldMk cId="2314831557" sldId="284"/>
        </pc:sldMkLst>
      </pc:sldChg>
      <pc:sldChg chg="modSp new mod ord">
        <pc:chgData name="Oliver  A. Malabanan" userId="e9a8cb71-c456-433a-927e-8ab1db61fda0" providerId="ADAL" clId="{3703BF6C-868A-BF4E-A569-92E39BBECA41}" dt="2023-11-06T23:12:52.941" v="1238" actId="20578"/>
        <pc:sldMkLst>
          <pc:docMk/>
          <pc:sldMk cId="2867366216" sldId="285"/>
        </pc:sldMkLst>
        <pc:spChg chg="mod">
          <ac:chgData name="Oliver  A. Malabanan" userId="e9a8cb71-c456-433a-927e-8ab1db61fda0" providerId="ADAL" clId="{3703BF6C-868A-BF4E-A569-92E39BBECA41}" dt="2023-11-06T23:10:05.447" v="959" actId="20577"/>
          <ac:spMkLst>
            <pc:docMk/>
            <pc:sldMk cId="2867366216" sldId="285"/>
            <ac:spMk id="2" creationId="{F0412381-8D50-335B-147A-42B64DB733D9}"/>
          </ac:spMkLst>
        </pc:spChg>
        <pc:spChg chg="mod">
          <ac:chgData name="Oliver  A. Malabanan" userId="e9a8cb71-c456-433a-927e-8ab1db61fda0" providerId="ADAL" clId="{3703BF6C-868A-BF4E-A569-92E39BBECA41}" dt="2023-11-06T23:12:35.309" v="1232" actId="20577"/>
          <ac:spMkLst>
            <pc:docMk/>
            <pc:sldMk cId="2867366216" sldId="285"/>
            <ac:spMk id="3" creationId="{4D9A39E4-FDAE-2D59-33D9-79A97966DC5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F2E6CE-F097-5642-8080-67E85ED8E82B}" type="datetimeFigureOut">
              <a:rPr lang="en-US" smtClean="0"/>
              <a:t>11/7/23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661AC-BC8C-234E-AD91-5B9881FD9339}" type="slidenum">
              <a:rPr lang="en-US" smtClean="0"/>
              <a:t>‹#›</a:t>
            </a:fld>
            <a:endParaRPr lang="en-US"/>
          </a:p>
        </p:txBody>
      </p:sp>
    </p:spTree>
    <p:extLst>
      <p:ext uri="{BB962C8B-B14F-4D97-AF65-F5344CB8AC3E}">
        <p14:creationId xmlns:p14="http://schemas.microsoft.com/office/powerpoint/2010/main" val="2442614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CCINFOM is a course intended to provide fundamental knowledge and skills in the Design and Development of Database Systems, particularly Relational Database Systems.</a:t>
            </a:r>
          </a:p>
          <a:p>
            <a:r>
              <a:rPr lang="en-US" dirty="0"/>
              <a:t>Relational Database Systems are Database Systems that uses Relational Database – a Database founded on the concept of Relations to store and organize data.</a:t>
            </a:r>
          </a:p>
          <a:p>
            <a:r>
              <a:rPr lang="en-US" dirty="0"/>
              <a:t>To design and develop Database Systems, it is important to understand what are its components, the different technologies that can be used to implement each component as well as the skills in order to design and develop each component. The past 9 weeks of CCINFOM has been about each component of the Database System.</a:t>
            </a:r>
          </a:p>
        </p:txBody>
      </p:sp>
      <p:sp>
        <p:nvSpPr>
          <p:cNvPr id="4" name="Slide Number Placeholder 3"/>
          <p:cNvSpPr>
            <a:spLocks noGrp="1"/>
          </p:cNvSpPr>
          <p:nvPr>
            <p:ph type="sldNum" sz="quarter" idx="5"/>
          </p:nvPr>
        </p:nvSpPr>
        <p:spPr/>
        <p:txBody>
          <a:bodyPr/>
          <a:lstStyle/>
          <a:p>
            <a:fld id="{581661AC-BC8C-234E-AD91-5B9881FD9339}" type="slidenum">
              <a:rPr lang="en-US" smtClean="0"/>
              <a:t>3</a:t>
            </a:fld>
            <a:endParaRPr lang="en-US"/>
          </a:p>
        </p:txBody>
      </p:sp>
    </p:spTree>
    <p:extLst>
      <p:ext uri="{BB962C8B-B14F-4D97-AF65-F5344CB8AC3E}">
        <p14:creationId xmlns:p14="http://schemas.microsoft.com/office/powerpoint/2010/main" val="2829310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661AC-BC8C-234E-AD91-5B9881FD9339}" type="slidenum">
              <a:rPr lang="en-US" smtClean="0"/>
              <a:t>25</a:t>
            </a:fld>
            <a:endParaRPr lang="en-US"/>
          </a:p>
        </p:txBody>
      </p:sp>
    </p:spTree>
    <p:extLst>
      <p:ext uri="{BB962C8B-B14F-4D97-AF65-F5344CB8AC3E}">
        <p14:creationId xmlns:p14="http://schemas.microsoft.com/office/powerpoint/2010/main" val="2010888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Database System is composed of three components – the Database, the Database Management System and the Database Application. The Database and the Database Management System combined comprises what is called the Database Server. </a:t>
            </a:r>
          </a:p>
        </p:txBody>
      </p:sp>
      <p:sp>
        <p:nvSpPr>
          <p:cNvPr id="4" name="Slide Number Placeholder 3"/>
          <p:cNvSpPr>
            <a:spLocks noGrp="1"/>
          </p:cNvSpPr>
          <p:nvPr>
            <p:ph type="sldNum" sz="quarter" idx="5"/>
          </p:nvPr>
        </p:nvSpPr>
        <p:spPr/>
        <p:txBody>
          <a:bodyPr/>
          <a:lstStyle/>
          <a:p>
            <a:fld id="{581661AC-BC8C-234E-AD91-5B9881FD9339}" type="slidenum">
              <a:rPr lang="en-US" smtClean="0"/>
              <a:t>6</a:t>
            </a:fld>
            <a:endParaRPr lang="en-US"/>
          </a:p>
        </p:txBody>
      </p:sp>
    </p:spTree>
    <p:extLst>
      <p:ext uri="{BB962C8B-B14F-4D97-AF65-F5344CB8AC3E}">
        <p14:creationId xmlns:p14="http://schemas.microsoft.com/office/powerpoint/2010/main" val="3887458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661AC-BC8C-234E-AD91-5B9881FD9339}" type="slidenum">
              <a:rPr lang="en-US" smtClean="0"/>
              <a:t>18</a:t>
            </a:fld>
            <a:endParaRPr lang="en-US"/>
          </a:p>
        </p:txBody>
      </p:sp>
    </p:spTree>
    <p:extLst>
      <p:ext uri="{BB962C8B-B14F-4D97-AF65-F5344CB8AC3E}">
        <p14:creationId xmlns:p14="http://schemas.microsoft.com/office/powerpoint/2010/main" val="3289887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661AC-BC8C-234E-AD91-5B9881FD9339}" type="slidenum">
              <a:rPr lang="en-US" smtClean="0"/>
              <a:t>19</a:t>
            </a:fld>
            <a:endParaRPr lang="en-US"/>
          </a:p>
        </p:txBody>
      </p:sp>
    </p:spTree>
    <p:extLst>
      <p:ext uri="{BB962C8B-B14F-4D97-AF65-F5344CB8AC3E}">
        <p14:creationId xmlns:p14="http://schemas.microsoft.com/office/powerpoint/2010/main" val="1564326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661AC-BC8C-234E-AD91-5B9881FD9339}" type="slidenum">
              <a:rPr lang="en-US" smtClean="0"/>
              <a:t>20</a:t>
            </a:fld>
            <a:endParaRPr lang="en-US"/>
          </a:p>
        </p:txBody>
      </p:sp>
    </p:spTree>
    <p:extLst>
      <p:ext uri="{BB962C8B-B14F-4D97-AF65-F5344CB8AC3E}">
        <p14:creationId xmlns:p14="http://schemas.microsoft.com/office/powerpoint/2010/main" val="1051699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661AC-BC8C-234E-AD91-5B9881FD9339}" type="slidenum">
              <a:rPr lang="en-US" smtClean="0"/>
              <a:t>21</a:t>
            </a:fld>
            <a:endParaRPr lang="en-US"/>
          </a:p>
        </p:txBody>
      </p:sp>
    </p:spTree>
    <p:extLst>
      <p:ext uri="{BB962C8B-B14F-4D97-AF65-F5344CB8AC3E}">
        <p14:creationId xmlns:p14="http://schemas.microsoft.com/office/powerpoint/2010/main" val="2239995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661AC-BC8C-234E-AD91-5B9881FD9339}" type="slidenum">
              <a:rPr lang="en-US" smtClean="0"/>
              <a:t>22</a:t>
            </a:fld>
            <a:endParaRPr lang="en-US"/>
          </a:p>
        </p:txBody>
      </p:sp>
    </p:spTree>
    <p:extLst>
      <p:ext uri="{BB962C8B-B14F-4D97-AF65-F5344CB8AC3E}">
        <p14:creationId xmlns:p14="http://schemas.microsoft.com/office/powerpoint/2010/main" val="3634057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661AC-BC8C-234E-AD91-5B9881FD9339}" type="slidenum">
              <a:rPr lang="en-US" smtClean="0"/>
              <a:t>23</a:t>
            </a:fld>
            <a:endParaRPr lang="en-US"/>
          </a:p>
        </p:txBody>
      </p:sp>
    </p:spTree>
    <p:extLst>
      <p:ext uri="{BB962C8B-B14F-4D97-AF65-F5344CB8AC3E}">
        <p14:creationId xmlns:p14="http://schemas.microsoft.com/office/powerpoint/2010/main" val="3977703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1661AC-BC8C-234E-AD91-5B9881FD9339}" type="slidenum">
              <a:rPr lang="en-US" smtClean="0"/>
              <a:t>24</a:t>
            </a:fld>
            <a:endParaRPr lang="en-US"/>
          </a:p>
        </p:txBody>
      </p:sp>
    </p:spTree>
    <p:extLst>
      <p:ext uri="{BB962C8B-B14F-4D97-AF65-F5344CB8AC3E}">
        <p14:creationId xmlns:p14="http://schemas.microsoft.com/office/powerpoint/2010/main" val="807478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11/7/23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5458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11/7/23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682446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11/7/23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25367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11/7/23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0430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11/7/23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540493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11/7/23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498428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11/7/23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4238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11/7/23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39360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11/7/23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331267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11/7/23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4476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11/7/23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37267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11/7/23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271569700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2381-8D50-335B-147A-42B64DB733D9}"/>
              </a:ext>
            </a:extLst>
          </p:cNvPr>
          <p:cNvSpPr>
            <a:spLocks noGrp="1"/>
          </p:cNvSpPr>
          <p:nvPr>
            <p:ph type="title"/>
          </p:nvPr>
        </p:nvSpPr>
        <p:spPr/>
        <p:txBody>
          <a:bodyPr/>
          <a:lstStyle/>
          <a:p>
            <a:r>
              <a:rPr lang="en-US" dirty="0"/>
              <a:t>Group Discussion (20 Minutes)</a:t>
            </a:r>
          </a:p>
        </p:txBody>
      </p:sp>
      <p:sp>
        <p:nvSpPr>
          <p:cNvPr id="3" name="Content Placeholder 2">
            <a:extLst>
              <a:ext uri="{FF2B5EF4-FFF2-40B4-BE49-F238E27FC236}">
                <a16:creationId xmlns:a16="http://schemas.microsoft.com/office/drawing/2014/main" id="{4D9A39E4-FDAE-2D59-33D9-79A97966DC5B}"/>
              </a:ext>
            </a:extLst>
          </p:cNvPr>
          <p:cNvSpPr>
            <a:spLocks noGrp="1"/>
          </p:cNvSpPr>
          <p:nvPr>
            <p:ph idx="1"/>
          </p:nvPr>
        </p:nvSpPr>
        <p:spPr>
          <a:xfrm>
            <a:off x="1115568" y="1592317"/>
            <a:ext cx="10168128" cy="4579883"/>
          </a:xfrm>
        </p:spPr>
        <p:txBody>
          <a:bodyPr>
            <a:normAutofit fontScale="77500" lnSpcReduction="20000"/>
          </a:bodyPr>
          <a:lstStyle/>
          <a:p>
            <a:r>
              <a:rPr lang="en-US" dirty="0"/>
              <a:t>Download the PDF file containing the anatomy of a database application</a:t>
            </a:r>
          </a:p>
          <a:p>
            <a:r>
              <a:rPr lang="en-US" dirty="0"/>
              <a:t>Review the sample mechanics (steps involved) in implementing the different functions expected in a Database Application</a:t>
            </a:r>
          </a:p>
          <a:p>
            <a:pPr lvl="1"/>
            <a:r>
              <a:rPr lang="en-US" dirty="0"/>
              <a:t>What are the patterns of steps within the mechanics for Core Data Management Functions</a:t>
            </a:r>
          </a:p>
          <a:p>
            <a:pPr lvl="2"/>
            <a:r>
              <a:rPr lang="en-US" dirty="0"/>
              <a:t>Creating a Record</a:t>
            </a:r>
          </a:p>
          <a:p>
            <a:pPr lvl="2"/>
            <a:r>
              <a:rPr lang="en-US" dirty="0"/>
              <a:t>Updating a Record</a:t>
            </a:r>
          </a:p>
          <a:p>
            <a:pPr lvl="2"/>
            <a:r>
              <a:rPr lang="en-US" dirty="0"/>
              <a:t>Deleting a Record</a:t>
            </a:r>
          </a:p>
          <a:p>
            <a:pPr lvl="2"/>
            <a:r>
              <a:rPr lang="en-US" dirty="0"/>
              <a:t>Search and Listing using Filters</a:t>
            </a:r>
          </a:p>
          <a:p>
            <a:pPr lvl="2"/>
            <a:r>
              <a:rPr lang="en-US" dirty="0"/>
              <a:t>Viewing of a Record</a:t>
            </a:r>
          </a:p>
          <a:p>
            <a:pPr lvl="1"/>
            <a:r>
              <a:rPr lang="en-US" dirty="0"/>
              <a:t>What are the key differences between Report Generation using Filters and Search/Listing using Filters?</a:t>
            </a:r>
          </a:p>
          <a:p>
            <a:pPr lvl="1"/>
            <a:r>
              <a:rPr lang="en-US" dirty="0"/>
              <a:t>How are the ideas of Reduced Data Entry Error, Ease of Use being implemented in the mechanics for all the functions of a database application</a:t>
            </a:r>
          </a:p>
          <a:p>
            <a:pPr lvl="1"/>
            <a:r>
              <a:rPr lang="en-US" dirty="0"/>
              <a:t>How is the idea that functions within database applications should be performing being implemented in the mechanics? (a) Data Collection (b) Data Validation (c) Data Processing (d) Storing of Results (e) Data Presentation </a:t>
            </a:r>
          </a:p>
          <a:p>
            <a:pPr lvl="1"/>
            <a:r>
              <a:rPr lang="en-US" dirty="0"/>
              <a:t>How is the principle of CONSISTENCY and DURABILITY implemented in the mechanics?</a:t>
            </a:r>
          </a:p>
        </p:txBody>
      </p:sp>
    </p:spTree>
    <p:extLst>
      <p:ext uri="{BB962C8B-B14F-4D97-AF65-F5344CB8AC3E}">
        <p14:creationId xmlns:p14="http://schemas.microsoft.com/office/powerpoint/2010/main" val="2867366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E6B9C4C8-0FA6-4D92-BAC1-C73954FEAA55}"/>
              </a:ext>
            </a:extLst>
          </p:cNvPr>
          <p:cNvSpPr/>
          <p:nvPr/>
        </p:nvSpPr>
        <p:spPr>
          <a:xfrm>
            <a:off x="1331252" y="1800788"/>
            <a:ext cx="4847772" cy="258978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solidFill>
                  <a:schemeClr val="tx1"/>
                </a:solidFill>
              </a:rPr>
              <a:t>Database Server</a:t>
            </a:r>
          </a:p>
        </p:txBody>
      </p:sp>
      <p:sp>
        <p:nvSpPr>
          <p:cNvPr id="2" name="Title 1">
            <a:extLst>
              <a:ext uri="{FF2B5EF4-FFF2-40B4-BE49-F238E27FC236}">
                <a16:creationId xmlns:a16="http://schemas.microsoft.com/office/drawing/2014/main" id="{8801A3A1-C514-904E-FB73-696A8CD2096E}"/>
              </a:ext>
            </a:extLst>
          </p:cNvPr>
          <p:cNvSpPr>
            <a:spLocks noGrp="1"/>
          </p:cNvSpPr>
          <p:nvPr>
            <p:ph type="title"/>
          </p:nvPr>
        </p:nvSpPr>
        <p:spPr/>
        <p:txBody>
          <a:bodyPr/>
          <a:lstStyle/>
          <a:p>
            <a:r>
              <a:rPr lang="en-US" dirty="0"/>
              <a:t>Components of a Database System</a:t>
            </a:r>
          </a:p>
        </p:txBody>
      </p:sp>
      <p:sp>
        <p:nvSpPr>
          <p:cNvPr id="4" name="Can 3">
            <a:extLst>
              <a:ext uri="{FF2B5EF4-FFF2-40B4-BE49-F238E27FC236}">
                <a16:creationId xmlns:a16="http://schemas.microsoft.com/office/drawing/2014/main" id="{3BC8F18B-20FD-FB7F-B7D5-8BBE9028CFB9}"/>
              </a:ext>
            </a:extLst>
          </p:cNvPr>
          <p:cNvSpPr/>
          <p:nvPr/>
        </p:nvSpPr>
        <p:spPr>
          <a:xfrm>
            <a:off x="1650468" y="2062046"/>
            <a:ext cx="1495168" cy="1727199"/>
          </a:xfrm>
          <a:prstGeom prst="ca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Database</a:t>
            </a:r>
          </a:p>
        </p:txBody>
      </p:sp>
      <p:sp>
        <p:nvSpPr>
          <p:cNvPr id="5" name="Rounded Rectangle 4">
            <a:extLst>
              <a:ext uri="{FF2B5EF4-FFF2-40B4-BE49-F238E27FC236}">
                <a16:creationId xmlns:a16="http://schemas.microsoft.com/office/drawing/2014/main" id="{87556F47-F468-BAD7-CDBF-8B1552F143B3}"/>
              </a:ext>
            </a:extLst>
          </p:cNvPr>
          <p:cNvSpPr/>
          <p:nvPr/>
        </p:nvSpPr>
        <p:spPr>
          <a:xfrm>
            <a:off x="3873283" y="2334780"/>
            <a:ext cx="2075543" cy="11795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Database Management System (DBMS)</a:t>
            </a:r>
          </a:p>
        </p:txBody>
      </p:sp>
      <p:sp>
        <p:nvSpPr>
          <p:cNvPr id="6" name="Rounded Rectangle 5">
            <a:extLst>
              <a:ext uri="{FF2B5EF4-FFF2-40B4-BE49-F238E27FC236}">
                <a16:creationId xmlns:a16="http://schemas.microsoft.com/office/drawing/2014/main" id="{FFEAD157-5E7D-8058-65FD-5BEFB02088CD}"/>
              </a:ext>
            </a:extLst>
          </p:cNvPr>
          <p:cNvSpPr/>
          <p:nvPr/>
        </p:nvSpPr>
        <p:spPr>
          <a:xfrm>
            <a:off x="6758434" y="2192615"/>
            <a:ext cx="4274456" cy="14660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Module 4.0 </a:t>
            </a:r>
          </a:p>
          <a:p>
            <a:pPr algn="ctr"/>
            <a:r>
              <a:rPr lang="en-US" sz="1400" dirty="0"/>
              <a:t>Developed Application using Java Technologies </a:t>
            </a:r>
            <a:r>
              <a:rPr lang="en-US" sz="1400" b="1" dirty="0"/>
              <a:t>embedded with SQL</a:t>
            </a:r>
            <a:r>
              <a:rPr lang="en-US" sz="1400" dirty="0"/>
              <a:t>, to support Core Data Management, Transaction and Report Generation Functions</a:t>
            </a:r>
          </a:p>
        </p:txBody>
      </p:sp>
      <p:cxnSp>
        <p:nvCxnSpPr>
          <p:cNvPr id="11" name="Straight Arrow Connector 10">
            <a:extLst>
              <a:ext uri="{FF2B5EF4-FFF2-40B4-BE49-F238E27FC236}">
                <a16:creationId xmlns:a16="http://schemas.microsoft.com/office/drawing/2014/main" id="{9520F3B3-3AC4-0642-2A22-AF1D3958CDD3}"/>
              </a:ext>
            </a:extLst>
          </p:cNvPr>
          <p:cNvCxnSpPr/>
          <p:nvPr/>
        </p:nvCxnSpPr>
        <p:spPr>
          <a:xfrm>
            <a:off x="3145636" y="2924568"/>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329A4164-5E3F-52A8-6421-FD62EF740E3C}"/>
              </a:ext>
            </a:extLst>
          </p:cNvPr>
          <p:cNvCxnSpPr>
            <a:cxnSpLocks/>
            <a:stCxn id="4" idx="4"/>
            <a:endCxn id="5" idx="1"/>
          </p:cNvCxnSpPr>
          <p:nvPr/>
        </p:nvCxnSpPr>
        <p:spPr>
          <a:xfrm flipV="1">
            <a:off x="3145636" y="2924568"/>
            <a:ext cx="727647" cy="1078"/>
          </a:xfrm>
          <a:prstGeom prst="bentConnector3">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86C3811D-3B83-1184-13F1-4D12B9B14B00}"/>
              </a:ext>
            </a:extLst>
          </p:cNvPr>
          <p:cNvCxnSpPr>
            <a:cxnSpLocks/>
            <a:stCxn id="5" idx="3"/>
            <a:endCxn id="6" idx="1"/>
          </p:cNvCxnSpPr>
          <p:nvPr/>
        </p:nvCxnSpPr>
        <p:spPr>
          <a:xfrm>
            <a:off x="5948826" y="2924568"/>
            <a:ext cx="809608" cy="1049"/>
          </a:xfrm>
          <a:prstGeom prst="bentConnector3">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9759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ounded Rectangle 11">
            <a:extLst>
              <a:ext uri="{FF2B5EF4-FFF2-40B4-BE49-F238E27FC236}">
                <a16:creationId xmlns:a16="http://schemas.microsoft.com/office/drawing/2014/main" id="{504A82F1-83A8-AC11-707A-7BE1C4D2571E}"/>
              </a:ext>
            </a:extLst>
          </p:cNvPr>
          <p:cNvSpPr/>
          <p:nvPr/>
        </p:nvSpPr>
        <p:spPr>
          <a:xfrm>
            <a:off x="1465942" y="1582056"/>
            <a:ext cx="4630057" cy="3547730"/>
          </a:xfrm>
          <a:prstGeom prst="roundRect">
            <a:avLst/>
          </a:prstGeom>
          <a:solidFill>
            <a:schemeClr val="accent1">
              <a:lumMod val="20000"/>
              <a:lumOff val="8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Tier 3</a:t>
            </a:r>
          </a:p>
        </p:txBody>
      </p:sp>
      <p:sp>
        <p:nvSpPr>
          <p:cNvPr id="10" name="Rounded Rectangle 9">
            <a:extLst>
              <a:ext uri="{FF2B5EF4-FFF2-40B4-BE49-F238E27FC236}">
                <a16:creationId xmlns:a16="http://schemas.microsoft.com/office/drawing/2014/main" id="{C2036D28-AE45-84EF-DBD6-637ACE3C6452}"/>
              </a:ext>
            </a:extLst>
          </p:cNvPr>
          <p:cNvSpPr/>
          <p:nvPr/>
        </p:nvSpPr>
        <p:spPr>
          <a:xfrm>
            <a:off x="6906774" y="1582057"/>
            <a:ext cx="1941814" cy="3547730"/>
          </a:xfrm>
          <a:prstGeom prst="roundRect">
            <a:avLst/>
          </a:prstGeom>
          <a:solidFill>
            <a:schemeClr val="accent1">
              <a:lumMod val="20000"/>
              <a:lumOff val="8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b="1" dirty="0">
                <a:solidFill>
                  <a:schemeClr val="tx1"/>
                </a:solidFill>
              </a:rPr>
              <a:t>Tier 2</a:t>
            </a:r>
          </a:p>
        </p:txBody>
      </p:sp>
      <p:sp>
        <p:nvSpPr>
          <p:cNvPr id="3" name="Rounded Rectangle 2">
            <a:extLst>
              <a:ext uri="{FF2B5EF4-FFF2-40B4-BE49-F238E27FC236}">
                <a16:creationId xmlns:a16="http://schemas.microsoft.com/office/drawing/2014/main" id="{9919D0EF-9D04-E272-3558-A355EE41FDC7}"/>
              </a:ext>
            </a:extLst>
          </p:cNvPr>
          <p:cNvSpPr/>
          <p:nvPr/>
        </p:nvSpPr>
        <p:spPr>
          <a:xfrm>
            <a:off x="8918934" y="1582058"/>
            <a:ext cx="1941814" cy="3547730"/>
          </a:xfrm>
          <a:prstGeom prst="roundRect">
            <a:avLst/>
          </a:prstGeom>
          <a:solidFill>
            <a:schemeClr val="accent1">
              <a:lumMod val="20000"/>
              <a:lumOff val="80000"/>
            </a:schemeClr>
          </a:solid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solidFill>
                  <a:schemeClr val="tx1"/>
                </a:solidFill>
              </a:rPr>
              <a:t>Tier 1</a:t>
            </a:r>
          </a:p>
        </p:txBody>
      </p:sp>
      <p:sp>
        <p:nvSpPr>
          <p:cNvPr id="9" name="Rounded Rectangle 8">
            <a:extLst>
              <a:ext uri="{FF2B5EF4-FFF2-40B4-BE49-F238E27FC236}">
                <a16:creationId xmlns:a16="http://schemas.microsoft.com/office/drawing/2014/main" id="{E6B9C4C8-0FA6-4D92-BAC1-C73954FEAA55}"/>
              </a:ext>
            </a:extLst>
          </p:cNvPr>
          <p:cNvSpPr/>
          <p:nvPr/>
        </p:nvSpPr>
        <p:spPr>
          <a:xfrm>
            <a:off x="1331252" y="1800788"/>
            <a:ext cx="4847772" cy="258978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solidFill>
                  <a:schemeClr val="tx1"/>
                </a:solidFill>
              </a:rPr>
              <a:t>Database Server</a:t>
            </a:r>
          </a:p>
        </p:txBody>
      </p:sp>
      <p:sp>
        <p:nvSpPr>
          <p:cNvPr id="2" name="Title 1">
            <a:extLst>
              <a:ext uri="{FF2B5EF4-FFF2-40B4-BE49-F238E27FC236}">
                <a16:creationId xmlns:a16="http://schemas.microsoft.com/office/drawing/2014/main" id="{8801A3A1-C514-904E-FB73-696A8CD2096E}"/>
              </a:ext>
            </a:extLst>
          </p:cNvPr>
          <p:cNvSpPr>
            <a:spLocks noGrp="1"/>
          </p:cNvSpPr>
          <p:nvPr>
            <p:ph type="title"/>
          </p:nvPr>
        </p:nvSpPr>
        <p:spPr/>
        <p:txBody>
          <a:bodyPr/>
          <a:lstStyle/>
          <a:p>
            <a:r>
              <a:rPr lang="en-US" dirty="0"/>
              <a:t>Components of a Database System</a:t>
            </a:r>
          </a:p>
        </p:txBody>
      </p:sp>
      <p:sp>
        <p:nvSpPr>
          <p:cNvPr id="4" name="Can 3">
            <a:extLst>
              <a:ext uri="{FF2B5EF4-FFF2-40B4-BE49-F238E27FC236}">
                <a16:creationId xmlns:a16="http://schemas.microsoft.com/office/drawing/2014/main" id="{3BC8F18B-20FD-FB7F-B7D5-8BBE9028CFB9}"/>
              </a:ext>
            </a:extLst>
          </p:cNvPr>
          <p:cNvSpPr/>
          <p:nvPr/>
        </p:nvSpPr>
        <p:spPr>
          <a:xfrm>
            <a:off x="1650468" y="2062046"/>
            <a:ext cx="1495168" cy="1727199"/>
          </a:xfrm>
          <a:prstGeom prst="ca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Database</a:t>
            </a:r>
          </a:p>
        </p:txBody>
      </p:sp>
      <p:sp>
        <p:nvSpPr>
          <p:cNvPr id="5" name="Rounded Rectangle 4">
            <a:extLst>
              <a:ext uri="{FF2B5EF4-FFF2-40B4-BE49-F238E27FC236}">
                <a16:creationId xmlns:a16="http://schemas.microsoft.com/office/drawing/2014/main" id="{87556F47-F468-BAD7-CDBF-8B1552F143B3}"/>
              </a:ext>
            </a:extLst>
          </p:cNvPr>
          <p:cNvSpPr/>
          <p:nvPr/>
        </p:nvSpPr>
        <p:spPr>
          <a:xfrm>
            <a:off x="3873283" y="2334780"/>
            <a:ext cx="2075543" cy="11795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Database Management System (DBMS)</a:t>
            </a:r>
          </a:p>
        </p:txBody>
      </p:sp>
      <p:sp>
        <p:nvSpPr>
          <p:cNvPr id="6" name="Rounded Rectangle 5">
            <a:extLst>
              <a:ext uri="{FF2B5EF4-FFF2-40B4-BE49-F238E27FC236}">
                <a16:creationId xmlns:a16="http://schemas.microsoft.com/office/drawing/2014/main" id="{FFEAD157-5E7D-8058-65FD-5BEFB02088CD}"/>
              </a:ext>
            </a:extLst>
          </p:cNvPr>
          <p:cNvSpPr/>
          <p:nvPr/>
        </p:nvSpPr>
        <p:spPr>
          <a:xfrm>
            <a:off x="6758434" y="2192615"/>
            <a:ext cx="4274456" cy="14660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Database Application</a:t>
            </a:r>
          </a:p>
          <a:p>
            <a:pPr algn="ctr"/>
            <a:endParaRPr lang="en-US" dirty="0"/>
          </a:p>
          <a:p>
            <a:pPr algn="ctr"/>
            <a:endParaRPr lang="en-US" dirty="0"/>
          </a:p>
          <a:p>
            <a:pPr algn="ctr"/>
            <a:endParaRPr lang="en-US" dirty="0"/>
          </a:p>
        </p:txBody>
      </p:sp>
      <p:sp>
        <p:nvSpPr>
          <p:cNvPr id="7" name="Rounded Rectangle 6">
            <a:extLst>
              <a:ext uri="{FF2B5EF4-FFF2-40B4-BE49-F238E27FC236}">
                <a16:creationId xmlns:a16="http://schemas.microsoft.com/office/drawing/2014/main" id="{B5ABC6F3-9479-BE4E-EFAF-ACF4831D0012}"/>
              </a:ext>
            </a:extLst>
          </p:cNvPr>
          <p:cNvSpPr/>
          <p:nvPr/>
        </p:nvSpPr>
        <p:spPr>
          <a:xfrm>
            <a:off x="7058201" y="2732319"/>
            <a:ext cx="1720040" cy="668569"/>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Data Processing Programs</a:t>
            </a:r>
          </a:p>
          <a:p>
            <a:pPr algn="ctr"/>
            <a:r>
              <a:rPr lang="en-US" sz="1200" dirty="0"/>
              <a:t>(Back-End)</a:t>
            </a:r>
          </a:p>
        </p:txBody>
      </p:sp>
      <p:sp>
        <p:nvSpPr>
          <p:cNvPr id="8" name="Rounded Rectangle 7">
            <a:extLst>
              <a:ext uri="{FF2B5EF4-FFF2-40B4-BE49-F238E27FC236}">
                <a16:creationId xmlns:a16="http://schemas.microsoft.com/office/drawing/2014/main" id="{E3FC6D43-1E64-9137-77D3-D2F0AB89A566}"/>
              </a:ext>
            </a:extLst>
          </p:cNvPr>
          <p:cNvSpPr/>
          <p:nvPr/>
        </p:nvSpPr>
        <p:spPr>
          <a:xfrm>
            <a:off x="9006018" y="2732318"/>
            <a:ext cx="1720040" cy="668569"/>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200" dirty="0"/>
              <a:t>Input and Output Programs</a:t>
            </a:r>
          </a:p>
          <a:p>
            <a:pPr algn="ctr"/>
            <a:r>
              <a:rPr lang="en-US" sz="1200" dirty="0"/>
              <a:t>(Front-End)</a:t>
            </a:r>
          </a:p>
        </p:txBody>
      </p:sp>
      <p:cxnSp>
        <p:nvCxnSpPr>
          <p:cNvPr id="11" name="Straight Arrow Connector 10">
            <a:extLst>
              <a:ext uri="{FF2B5EF4-FFF2-40B4-BE49-F238E27FC236}">
                <a16:creationId xmlns:a16="http://schemas.microsoft.com/office/drawing/2014/main" id="{9520F3B3-3AC4-0642-2A22-AF1D3958CDD3}"/>
              </a:ext>
            </a:extLst>
          </p:cNvPr>
          <p:cNvCxnSpPr/>
          <p:nvPr/>
        </p:nvCxnSpPr>
        <p:spPr>
          <a:xfrm>
            <a:off x="3145636" y="2924568"/>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329A4164-5E3F-52A8-6421-FD62EF740E3C}"/>
              </a:ext>
            </a:extLst>
          </p:cNvPr>
          <p:cNvCxnSpPr>
            <a:cxnSpLocks/>
            <a:stCxn id="4" idx="4"/>
            <a:endCxn id="5" idx="1"/>
          </p:cNvCxnSpPr>
          <p:nvPr/>
        </p:nvCxnSpPr>
        <p:spPr>
          <a:xfrm flipV="1">
            <a:off x="3145636" y="2924568"/>
            <a:ext cx="727647" cy="1078"/>
          </a:xfrm>
          <a:prstGeom prst="bentConnector3">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86C3811D-3B83-1184-13F1-4D12B9B14B00}"/>
              </a:ext>
            </a:extLst>
          </p:cNvPr>
          <p:cNvCxnSpPr>
            <a:cxnSpLocks/>
            <a:stCxn id="5" idx="3"/>
            <a:endCxn id="6" idx="1"/>
          </p:cNvCxnSpPr>
          <p:nvPr/>
        </p:nvCxnSpPr>
        <p:spPr>
          <a:xfrm>
            <a:off x="5948826" y="2924568"/>
            <a:ext cx="809608" cy="1049"/>
          </a:xfrm>
          <a:prstGeom prst="bentConnector3">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323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0" grpId="0" animBg="1"/>
      <p:bldP spid="3"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054C8-16D6-8CD3-94F4-AD4737EC77FB}"/>
              </a:ext>
            </a:extLst>
          </p:cNvPr>
          <p:cNvSpPr>
            <a:spLocks noGrp="1"/>
          </p:cNvSpPr>
          <p:nvPr>
            <p:ph type="title"/>
          </p:nvPr>
        </p:nvSpPr>
        <p:spPr/>
        <p:txBody>
          <a:bodyPr>
            <a:normAutofit fontScale="90000"/>
          </a:bodyPr>
          <a:lstStyle/>
          <a:p>
            <a:r>
              <a:rPr lang="en-US" dirty="0"/>
              <a:t>What makes up a Basic Database Application?</a:t>
            </a:r>
          </a:p>
        </p:txBody>
      </p:sp>
      <p:sp>
        <p:nvSpPr>
          <p:cNvPr id="8" name="Rounded Rectangle 7">
            <a:extLst>
              <a:ext uri="{FF2B5EF4-FFF2-40B4-BE49-F238E27FC236}">
                <a16:creationId xmlns:a16="http://schemas.microsoft.com/office/drawing/2014/main" id="{A7F5D0DA-F6EE-2819-5F44-1DC3B1C8208C}"/>
              </a:ext>
            </a:extLst>
          </p:cNvPr>
          <p:cNvSpPr/>
          <p:nvPr/>
        </p:nvSpPr>
        <p:spPr>
          <a:xfrm>
            <a:off x="3921070" y="5129784"/>
            <a:ext cx="1730643" cy="1038386"/>
          </a:xfrm>
          <a:prstGeom prst="roundRect">
            <a:avLst/>
          </a:prstGeom>
          <a:solidFill>
            <a:schemeClr val="accent6">
              <a:lumMod val="5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Core Data Management Functions</a:t>
            </a:r>
          </a:p>
        </p:txBody>
      </p:sp>
      <p:sp>
        <p:nvSpPr>
          <p:cNvPr id="9" name="Rounded Rectangle 8">
            <a:extLst>
              <a:ext uri="{FF2B5EF4-FFF2-40B4-BE49-F238E27FC236}">
                <a16:creationId xmlns:a16="http://schemas.microsoft.com/office/drawing/2014/main" id="{90AF55FC-0F5B-12B3-D12B-E73526AD0624}"/>
              </a:ext>
            </a:extLst>
          </p:cNvPr>
          <p:cNvSpPr/>
          <p:nvPr/>
        </p:nvSpPr>
        <p:spPr>
          <a:xfrm>
            <a:off x="5008536" y="1654522"/>
            <a:ext cx="1730643" cy="1038386"/>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Report Functions</a:t>
            </a:r>
          </a:p>
        </p:txBody>
      </p:sp>
      <p:sp>
        <p:nvSpPr>
          <p:cNvPr id="10" name="Rounded Rectangle 9">
            <a:extLst>
              <a:ext uri="{FF2B5EF4-FFF2-40B4-BE49-F238E27FC236}">
                <a16:creationId xmlns:a16="http://schemas.microsoft.com/office/drawing/2014/main" id="{D30CA174-ADB9-B507-63D4-7583300DFDE0}"/>
              </a:ext>
            </a:extLst>
          </p:cNvPr>
          <p:cNvSpPr/>
          <p:nvPr/>
        </p:nvSpPr>
        <p:spPr>
          <a:xfrm>
            <a:off x="6095999" y="5131230"/>
            <a:ext cx="1730643" cy="1038386"/>
          </a:xfrm>
          <a:prstGeom prst="round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Transaction Functions</a:t>
            </a:r>
          </a:p>
        </p:txBody>
      </p:sp>
      <p:sp>
        <p:nvSpPr>
          <p:cNvPr id="14" name="Rounded Rectangle 13">
            <a:extLst>
              <a:ext uri="{FF2B5EF4-FFF2-40B4-BE49-F238E27FC236}">
                <a16:creationId xmlns:a16="http://schemas.microsoft.com/office/drawing/2014/main" id="{AD7975D6-DFAC-6705-5B46-FA83B547CFA5}"/>
              </a:ext>
            </a:extLst>
          </p:cNvPr>
          <p:cNvSpPr/>
          <p:nvPr/>
        </p:nvSpPr>
        <p:spPr>
          <a:xfrm>
            <a:off x="5008536" y="3325640"/>
            <a:ext cx="1730643" cy="1038386"/>
          </a:xfrm>
          <a:prstGeom prst="roundRect">
            <a:avLst/>
          </a:prstGeom>
          <a:solidFill>
            <a:schemeClr val="tx1"/>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a:t>MENU</a:t>
            </a:r>
          </a:p>
        </p:txBody>
      </p:sp>
      <p:cxnSp>
        <p:nvCxnSpPr>
          <p:cNvPr id="15" name="Straight Arrow Connector 14">
            <a:extLst>
              <a:ext uri="{FF2B5EF4-FFF2-40B4-BE49-F238E27FC236}">
                <a16:creationId xmlns:a16="http://schemas.microsoft.com/office/drawing/2014/main" id="{D55F71F1-23A5-001A-3591-F8C62E90DBA8}"/>
              </a:ext>
            </a:extLst>
          </p:cNvPr>
          <p:cNvCxnSpPr>
            <a:cxnSpLocks/>
            <a:stCxn id="14" idx="0"/>
          </p:cNvCxnSpPr>
          <p:nvPr/>
        </p:nvCxnSpPr>
        <p:spPr>
          <a:xfrm flipV="1">
            <a:off x="5873858" y="2692908"/>
            <a:ext cx="0" cy="632732"/>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F79EA88-DC61-AA4C-7495-4CF5EC1468D7}"/>
              </a:ext>
            </a:extLst>
          </p:cNvPr>
          <p:cNvCxnSpPr>
            <a:cxnSpLocks/>
            <a:stCxn id="14" idx="2"/>
            <a:endCxn id="8" idx="0"/>
          </p:cNvCxnSpPr>
          <p:nvPr/>
        </p:nvCxnSpPr>
        <p:spPr>
          <a:xfrm flipH="1">
            <a:off x="4786392" y="4364026"/>
            <a:ext cx="1087466" cy="765758"/>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27632C7-3EF7-01D8-0F08-6EC4F05D6F3B}"/>
              </a:ext>
            </a:extLst>
          </p:cNvPr>
          <p:cNvCxnSpPr>
            <a:cxnSpLocks/>
            <a:stCxn id="14" idx="2"/>
            <a:endCxn id="10" idx="0"/>
          </p:cNvCxnSpPr>
          <p:nvPr/>
        </p:nvCxnSpPr>
        <p:spPr>
          <a:xfrm>
            <a:off x="5873858" y="4364026"/>
            <a:ext cx="1087463" cy="767204"/>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6" name="Content Placeholder 16">
            <a:extLst>
              <a:ext uri="{FF2B5EF4-FFF2-40B4-BE49-F238E27FC236}">
                <a16:creationId xmlns:a16="http://schemas.microsoft.com/office/drawing/2014/main" id="{15CEA811-B268-6DF7-6993-F7F145F198EC}"/>
              </a:ext>
            </a:extLst>
          </p:cNvPr>
          <p:cNvSpPr txBox="1">
            <a:spLocks/>
          </p:cNvSpPr>
          <p:nvPr/>
        </p:nvSpPr>
        <p:spPr>
          <a:xfrm>
            <a:off x="6852832" y="3428999"/>
            <a:ext cx="5151426" cy="1317905"/>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a:latin typeface="Avenir Next Condensed" panose="020B0506020202020204" pitchFamily="34" charset="0"/>
              </a:rPr>
              <a:t>Allow the user to navigate the application and select what it will be performing</a:t>
            </a:r>
            <a:endParaRPr lang="en-US" sz="1600" b="1" dirty="0">
              <a:latin typeface="Avenir Next Condensed" panose="020B0506020202020204" pitchFamily="34" charset="0"/>
            </a:endParaRPr>
          </a:p>
        </p:txBody>
      </p:sp>
    </p:spTree>
    <p:extLst>
      <p:ext uri="{BB962C8B-B14F-4D97-AF65-F5344CB8AC3E}">
        <p14:creationId xmlns:p14="http://schemas.microsoft.com/office/powerpoint/2010/main" val="179605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animEffect transition="in" filter="fade">
                                      <p:cBhvr>
                                        <p:cTn id="7"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bldLvl="5"/>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ounded Rectangle 32">
            <a:extLst>
              <a:ext uri="{FF2B5EF4-FFF2-40B4-BE49-F238E27FC236}">
                <a16:creationId xmlns:a16="http://schemas.microsoft.com/office/drawing/2014/main" id="{3015E636-04D4-50CD-D7B0-503846742F6B}"/>
              </a:ext>
            </a:extLst>
          </p:cNvPr>
          <p:cNvSpPr/>
          <p:nvPr/>
        </p:nvSpPr>
        <p:spPr>
          <a:xfrm>
            <a:off x="0" y="3146156"/>
            <a:ext cx="12192000" cy="1611824"/>
          </a:xfrm>
          <a:prstGeom prst="roundRect">
            <a:avLst/>
          </a:prstGeom>
          <a:solidFill>
            <a:schemeClr val="accent6">
              <a:lumMod val="20000"/>
              <a:lumOff val="80000"/>
            </a:schemeClr>
          </a:solidFill>
          <a:ln>
            <a:solidFill>
              <a:schemeClr val="accent6"/>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D1C054C8-16D6-8CD3-94F4-AD4737EC77FB}"/>
              </a:ext>
            </a:extLst>
          </p:cNvPr>
          <p:cNvSpPr>
            <a:spLocks noGrp="1"/>
          </p:cNvSpPr>
          <p:nvPr>
            <p:ph type="title"/>
          </p:nvPr>
        </p:nvSpPr>
        <p:spPr/>
        <p:txBody>
          <a:bodyPr>
            <a:normAutofit fontScale="90000"/>
          </a:bodyPr>
          <a:lstStyle/>
          <a:p>
            <a:r>
              <a:rPr lang="en-US" dirty="0"/>
              <a:t>What makes up a Basic Database Application?</a:t>
            </a:r>
          </a:p>
        </p:txBody>
      </p:sp>
      <p:sp>
        <p:nvSpPr>
          <p:cNvPr id="4" name="Rounded Rectangle 3">
            <a:extLst>
              <a:ext uri="{FF2B5EF4-FFF2-40B4-BE49-F238E27FC236}">
                <a16:creationId xmlns:a16="http://schemas.microsoft.com/office/drawing/2014/main" id="{58D0CAC6-FFCF-7118-8C83-77BEC4E0BFDF}"/>
              </a:ext>
            </a:extLst>
          </p:cNvPr>
          <p:cNvSpPr/>
          <p:nvPr/>
        </p:nvSpPr>
        <p:spPr>
          <a:xfrm>
            <a:off x="3921071" y="3429000"/>
            <a:ext cx="1730643" cy="1038386"/>
          </a:xfrm>
          <a:prstGeom prst="roundRect">
            <a:avLst/>
          </a:prstGeom>
          <a:solidFill>
            <a:srgbClr val="7030A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Core Data Tables</a:t>
            </a:r>
          </a:p>
        </p:txBody>
      </p:sp>
      <p:sp>
        <p:nvSpPr>
          <p:cNvPr id="5" name="Rounded Rectangle 4">
            <a:extLst>
              <a:ext uri="{FF2B5EF4-FFF2-40B4-BE49-F238E27FC236}">
                <a16:creationId xmlns:a16="http://schemas.microsoft.com/office/drawing/2014/main" id="{EDD151D1-803E-2F61-20C1-DB7F54120815}"/>
              </a:ext>
            </a:extLst>
          </p:cNvPr>
          <p:cNvSpPr/>
          <p:nvPr/>
        </p:nvSpPr>
        <p:spPr>
          <a:xfrm>
            <a:off x="6096000" y="3429000"/>
            <a:ext cx="1730643" cy="1038386"/>
          </a:xfrm>
          <a:prstGeom prst="roundRect">
            <a:avLst/>
          </a:prstGeom>
          <a:solidFill>
            <a:srgbClr val="00206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Transaction Data Tables</a:t>
            </a:r>
          </a:p>
        </p:txBody>
      </p:sp>
      <p:sp>
        <p:nvSpPr>
          <p:cNvPr id="6" name="Content Placeholder 16">
            <a:extLst>
              <a:ext uri="{FF2B5EF4-FFF2-40B4-BE49-F238E27FC236}">
                <a16:creationId xmlns:a16="http://schemas.microsoft.com/office/drawing/2014/main" id="{4FB6D09C-6761-53FF-B267-6410DDF4D24F}"/>
              </a:ext>
            </a:extLst>
          </p:cNvPr>
          <p:cNvSpPr>
            <a:spLocks noGrp="1"/>
          </p:cNvSpPr>
          <p:nvPr>
            <p:ph idx="1"/>
          </p:nvPr>
        </p:nvSpPr>
        <p:spPr>
          <a:xfrm>
            <a:off x="232475" y="3444345"/>
            <a:ext cx="3611103" cy="1179576"/>
          </a:xfrm>
        </p:spPr>
        <p:txBody>
          <a:bodyPr>
            <a:noAutofit/>
          </a:bodyPr>
          <a:lstStyle/>
          <a:p>
            <a:pPr marL="0" indent="0" algn="r">
              <a:lnSpc>
                <a:spcPct val="90000"/>
              </a:lnSpc>
              <a:spcBef>
                <a:spcPts val="0"/>
              </a:spcBef>
              <a:buNone/>
            </a:pPr>
            <a:r>
              <a:rPr lang="en-US" sz="17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Tables that provide reference data needed for transactions to be performed</a:t>
            </a:r>
          </a:p>
        </p:txBody>
      </p:sp>
      <p:sp>
        <p:nvSpPr>
          <p:cNvPr id="7" name="Content Placeholder 16">
            <a:extLst>
              <a:ext uri="{FF2B5EF4-FFF2-40B4-BE49-F238E27FC236}">
                <a16:creationId xmlns:a16="http://schemas.microsoft.com/office/drawing/2014/main" id="{C0CA4A90-C572-8D51-96D4-7A3250F934E2}"/>
              </a:ext>
            </a:extLst>
          </p:cNvPr>
          <p:cNvSpPr txBox="1">
            <a:spLocks/>
          </p:cNvSpPr>
          <p:nvPr/>
        </p:nvSpPr>
        <p:spPr>
          <a:xfrm>
            <a:off x="7826642" y="3429000"/>
            <a:ext cx="4365357" cy="117957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buFont typeface="Arial" panose="020B0604020202020204" pitchFamily="34" charset="0"/>
              <a:buNone/>
            </a:pPr>
            <a:r>
              <a:rPr lang="en-US" sz="1700"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rPr>
              <a:t>Tables where data resulting from performing transactions are recorded. Results of transactions may update some core data</a:t>
            </a:r>
          </a:p>
        </p:txBody>
      </p:sp>
      <p:sp>
        <p:nvSpPr>
          <p:cNvPr id="8" name="Rounded Rectangle 7">
            <a:extLst>
              <a:ext uri="{FF2B5EF4-FFF2-40B4-BE49-F238E27FC236}">
                <a16:creationId xmlns:a16="http://schemas.microsoft.com/office/drawing/2014/main" id="{A7F5D0DA-F6EE-2819-5F44-1DC3B1C8208C}"/>
              </a:ext>
            </a:extLst>
          </p:cNvPr>
          <p:cNvSpPr/>
          <p:nvPr/>
        </p:nvSpPr>
        <p:spPr>
          <a:xfrm>
            <a:off x="3921070" y="5129784"/>
            <a:ext cx="1730643" cy="1038386"/>
          </a:xfrm>
          <a:prstGeom prst="roundRect">
            <a:avLst/>
          </a:prstGeom>
          <a:solidFill>
            <a:schemeClr val="accent6">
              <a:lumMod val="5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Core Data Management Functions</a:t>
            </a:r>
          </a:p>
        </p:txBody>
      </p:sp>
      <p:sp>
        <p:nvSpPr>
          <p:cNvPr id="9" name="Rounded Rectangle 8">
            <a:extLst>
              <a:ext uri="{FF2B5EF4-FFF2-40B4-BE49-F238E27FC236}">
                <a16:creationId xmlns:a16="http://schemas.microsoft.com/office/drawing/2014/main" id="{90AF55FC-0F5B-12B3-D12B-E73526AD0624}"/>
              </a:ext>
            </a:extLst>
          </p:cNvPr>
          <p:cNvSpPr/>
          <p:nvPr/>
        </p:nvSpPr>
        <p:spPr>
          <a:xfrm>
            <a:off x="5008536" y="1654522"/>
            <a:ext cx="1730643" cy="1038386"/>
          </a:xfrm>
          <a:prstGeom prst="roundRect">
            <a:avLst/>
          </a:prstGeom>
          <a:solidFill>
            <a:srgbClr val="C0000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Report Functions</a:t>
            </a:r>
          </a:p>
        </p:txBody>
      </p:sp>
      <p:sp>
        <p:nvSpPr>
          <p:cNvPr id="10" name="Rounded Rectangle 9">
            <a:extLst>
              <a:ext uri="{FF2B5EF4-FFF2-40B4-BE49-F238E27FC236}">
                <a16:creationId xmlns:a16="http://schemas.microsoft.com/office/drawing/2014/main" id="{D30CA174-ADB9-B507-63D4-7583300DFDE0}"/>
              </a:ext>
            </a:extLst>
          </p:cNvPr>
          <p:cNvSpPr/>
          <p:nvPr/>
        </p:nvSpPr>
        <p:spPr>
          <a:xfrm>
            <a:off x="6095999" y="5131230"/>
            <a:ext cx="1730643" cy="1038386"/>
          </a:xfrm>
          <a:prstGeom prst="roundRect">
            <a:avLst/>
          </a:prstGeom>
          <a:solidFill>
            <a:srgbClr val="0070C0"/>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Transaction Functions</a:t>
            </a:r>
          </a:p>
        </p:txBody>
      </p:sp>
      <p:cxnSp>
        <p:nvCxnSpPr>
          <p:cNvPr id="12" name="Straight Arrow Connector 11">
            <a:extLst>
              <a:ext uri="{FF2B5EF4-FFF2-40B4-BE49-F238E27FC236}">
                <a16:creationId xmlns:a16="http://schemas.microsoft.com/office/drawing/2014/main" id="{C422D38E-1B54-1F46-6558-9EEA4CE553BB}"/>
              </a:ext>
            </a:extLst>
          </p:cNvPr>
          <p:cNvCxnSpPr>
            <a:stCxn id="8" idx="0"/>
            <a:endCxn id="4" idx="2"/>
          </p:cNvCxnSpPr>
          <p:nvPr/>
        </p:nvCxnSpPr>
        <p:spPr>
          <a:xfrm flipV="1">
            <a:off x="4786392" y="4467386"/>
            <a:ext cx="1" cy="662398"/>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AB308C83-CFE6-69BE-DE8D-B441723E7909}"/>
              </a:ext>
            </a:extLst>
          </p:cNvPr>
          <p:cNvCxnSpPr>
            <a:cxnSpLocks/>
            <a:stCxn id="5" idx="2"/>
            <a:endCxn id="10" idx="0"/>
          </p:cNvCxnSpPr>
          <p:nvPr/>
        </p:nvCxnSpPr>
        <p:spPr>
          <a:xfrm flipH="1">
            <a:off x="6961321" y="4467386"/>
            <a:ext cx="1" cy="663844"/>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9568D5C-AE79-FC30-4F3A-8392BF138A8A}"/>
              </a:ext>
            </a:extLst>
          </p:cNvPr>
          <p:cNvCxnSpPr>
            <a:cxnSpLocks/>
            <a:stCxn id="4" idx="2"/>
            <a:endCxn id="10" idx="0"/>
          </p:cNvCxnSpPr>
          <p:nvPr/>
        </p:nvCxnSpPr>
        <p:spPr>
          <a:xfrm>
            <a:off x="4786393" y="4467386"/>
            <a:ext cx="2174928" cy="663844"/>
          </a:xfrm>
          <a:prstGeom prst="straightConnector1">
            <a:avLst/>
          </a:prstGeom>
          <a:ln w="57150">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ACACD4A-4466-09EC-D2FD-FD7E7D5B18FB}"/>
              </a:ext>
            </a:extLst>
          </p:cNvPr>
          <p:cNvCxnSpPr>
            <a:cxnSpLocks/>
            <a:stCxn id="5" idx="0"/>
            <a:endCxn id="9" idx="2"/>
          </p:cNvCxnSpPr>
          <p:nvPr/>
        </p:nvCxnSpPr>
        <p:spPr>
          <a:xfrm flipH="1" flipV="1">
            <a:off x="5873858" y="2692908"/>
            <a:ext cx="1087464" cy="736092"/>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B3433CD-F17B-A967-C317-30E181059EE3}"/>
              </a:ext>
            </a:extLst>
          </p:cNvPr>
          <p:cNvCxnSpPr>
            <a:cxnSpLocks/>
            <a:stCxn id="4" idx="0"/>
            <a:endCxn id="9" idx="2"/>
          </p:cNvCxnSpPr>
          <p:nvPr/>
        </p:nvCxnSpPr>
        <p:spPr>
          <a:xfrm flipV="1">
            <a:off x="4786393" y="2692908"/>
            <a:ext cx="1087465" cy="736092"/>
          </a:xfrm>
          <a:prstGeom prst="straightConnector1">
            <a:avLst/>
          </a:prstGeom>
          <a:ln w="57150">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Content Placeholder 16">
            <a:extLst>
              <a:ext uri="{FF2B5EF4-FFF2-40B4-BE49-F238E27FC236}">
                <a16:creationId xmlns:a16="http://schemas.microsoft.com/office/drawing/2014/main" id="{80B19E96-247B-1830-E59B-353D013CB94E}"/>
              </a:ext>
            </a:extLst>
          </p:cNvPr>
          <p:cNvSpPr txBox="1">
            <a:spLocks/>
          </p:cNvSpPr>
          <p:nvPr/>
        </p:nvSpPr>
        <p:spPr>
          <a:xfrm>
            <a:off x="232474" y="5129784"/>
            <a:ext cx="3688596" cy="1525908"/>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0"/>
              </a:spcBef>
              <a:buFont typeface="Arial" panose="020B0604020202020204" pitchFamily="34" charset="0"/>
              <a:buNone/>
            </a:pPr>
            <a:r>
              <a:rPr lang="en-US" sz="1600" dirty="0">
                <a:solidFill>
                  <a:schemeClr val="accent6">
                    <a:lumMod val="50000"/>
                  </a:schemeClr>
                </a:solidFill>
                <a:latin typeface="Avenir Next Condensed" panose="020B0506020202020204" pitchFamily="34" charset="0"/>
              </a:rPr>
              <a:t>Performs the functions of </a:t>
            </a:r>
            <a:r>
              <a:rPr lang="en-US" sz="1600" b="1" dirty="0">
                <a:solidFill>
                  <a:schemeClr val="accent6">
                    <a:lumMod val="50000"/>
                  </a:schemeClr>
                </a:solidFill>
                <a:latin typeface="Avenir Next Condensed" panose="020B0506020202020204" pitchFamily="34" charset="0"/>
              </a:rPr>
              <a:t>viewing</a:t>
            </a:r>
            <a:r>
              <a:rPr lang="en-US" sz="1600" dirty="0">
                <a:solidFill>
                  <a:schemeClr val="accent6">
                    <a:lumMod val="50000"/>
                  </a:schemeClr>
                </a:solidFill>
                <a:latin typeface="Avenir Next Condensed" panose="020B0506020202020204" pitchFamily="34" charset="0"/>
              </a:rPr>
              <a:t>, </a:t>
            </a:r>
            <a:r>
              <a:rPr lang="en-US" sz="1600" b="1" dirty="0">
                <a:solidFill>
                  <a:schemeClr val="accent6">
                    <a:lumMod val="50000"/>
                  </a:schemeClr>
                </a:solidFill>
                <a:latin typeface="Avenir Next Condensed" panose="020B0506020202020204" pitchFamily="34" charset="0"/>
              </a:rPr>
              <a:t>creating</a:t>
            </a:r>
            <a:r>
              <a:rPr lang="en-US" sz="1600" dirty="0">
                <a:solidFill>
                  <a:schemeClr val="accent6">
                    <a:lumMod val="50000"/>
                  </a:schemeClr>
                </a:solidFill>
                <a:latin typeface="Avenir Next Condensed" panose="020B0506020202020204" pitchFamily="34" charset="0"/>
              </a:rPr>
              <a:t>, </a:t>
            </a:r>
            <a:r>
              <a:rPr lang="en-US" sz="1600" b="1" dirty="0">
                <a:solidFill>
                  <a:schemeClr val="accent6">
                    <a:lumMod val="50000"/>
                  </a:schemeClr>
                </a:solidFill>
                <a:latin typeface="Avenir Next Condensed" panose="020B0506020202020204" pitchFamily="34" charset="0"/>
              </a:rPr>
              <a:t>updating</a:t>
            </a:r>
            <a:r>
              <a:rPr lang="en-US" sz="1600" dirty="0">
                <a:solidFill>
                  <a:schemeClr val="accent6">
                    <a:lumMod val="50000"/>
                  </a:schemeClr>
                </a:solidFill>
                <a:latin typeface="Avenir Next Condensed" panose="020B0506020202020204" pitchFamily="34" charset="0"/>
              </a:rPr>
              <a:t> and </a:t>
            </a:r>
            <a:r>
              <a:rPr lang="en-US" sz="1600" b="1" dirty="0">
                <a:solidFill>
                  <a:schemeClr val="accent6">
                    <a:lumMod val="50000"/>
                  </a:schemeClr>
                </a:solidFill>
                <a:latin typeface="Avenir Next Condensed" panose="020B0506020202020204" pitchFamily="34" charset="0"/>
              </a:rPr>
              <a:t>deleting</a:t>
            </a:r>
            <a:r>
              <a:rPr lang="en-US" sz="1600" dirty="0">
                <a:solidFill>
                  <a:schemeClr val="accent6">
                    <a:lumMod val="50000"/>
                  </a:schemeClr>
                </a:solidFill>
                <a:latin typeface="Avenir Next Condensed" panose="020B0506020202020204" pitchFamily="34" charset="0"/>
              </a:rPr>
              <a:t> of records in each Core Data Tables.  Additional Functions include (a) </a:t>
            </a:r>
            <a:r>
              <a:rPr lang="en-US" sz="1600" b="1" dirty="0">
                <a:solidFill>
                  <a:schemeClr val="accent6">
                    <a:lumMod val="50000"/>
                  </a:schemeClr>
                </a:solidFill>
                <a:latin typeface="Avenir Next Condensed" panose="020B0506020202020204" pitchFamily="34" charset="0"/>
              </a:rPr>
              <a:t>Searching using Filter</a:t>
            </a:r>
            <a:r>
              <a:rPr lang="en-US" sz="1600" dirty="0">
                <a:solidFill>
                  <a:schemeClr val="accent6">
                    <a:lumMod val="50000"/>
                  </a:schemeClr>
                </a:solidFill>
                <a:latin typeface="Avenir Next Condensed" panose="020B0506020202020204" pitchFamily="34" charset="0"/>
              </a:rPr>
              <a:t> (b) </a:t>
            </a:r>
            <a:r>
              <a:rPr lang="en-US" sz="1600" b="1" dirty="0">
                <a:solidFill>
                  <a:schemeClr val="accent6">
                    <a:lumMod val="50000"/>
                  </a:schemeClr>
                </a:solidFill>
                <a:latin typeface="Avenir Next Condensed" panose="020B0506020202020204" pitchFamily="34" charset="0"/>
              </a:rPr>
              <a:t>Listing using Filter</a:t>
            </a:r>
          </a:p>
        </p:txBody>
      </p:sp>
      <p:sp>
        <p:nvSpPr>
          <p:cNvPr id="31" name="Content Placeholder 16">
            <a:extLst>
              <a:ext uri="{FF2B5EF4-FFF2-40B4-BE49-F238E27FC236}">
                <a16:creationId xmlns:a16="http://schemas.microsoft.com/office/drawing/2014/main" id="{7A4F9561-2609-FD8A-374D-5A060FBE72C3}"/>
              </a:ext>
            </a:extLst>
          </p:cNvPr>
          <p:cNvSpPr txBox="1">
            <a:spLocks/>
          </p:cNvSpPr>
          <p:nvPr/>
        </p:nvSpPr>
        <p:spPr>
          <a:xfrm>
            <a:off x="7826653" y="4891420"/>
            <a:ext cx="4365347" cy="1525908"/>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a:solidFill>
                  <a:srgbClr val="0070C0"/>
                </a:solidFill>
                <a:latin typeface="Avenir Next Condensed" panose="020B0506020202020204" pitchFamily="34" charset="0"/>
              </a:rPr>
              <a:t>Performs a sequence of steps to complete a transaction.(This is also applicable to Data Core Management Functions) These steps will include (a) </a:t>
            </a:r>
            <a:r>
              <a:rPr lang="en-US" sz="1600" b="1" dirty="0">
                <a:solidFill>
                  <a:srgbClr val="0070C0"/>
                </a:solidFill>
                <a:latin typeface="Avenir Next Condensed" panose="020B0506020202020204" pitchFamily="34" charset="0"/>
              </a:rPr>
              <a:t>Getting Data </a:t>
            </a:r>
            <a:r>
              <a:rPr lang="en-US" sz="1600" dirty="0">
                <a:solidFill>
                  <a:srgbClr val="0070C0"/>
                </a:solidFill>
                <a:latin typeface="Avenir Next Condensed" panose="020B0506020202020204" pitchFamily="34" charset="0"/>
              </a:rPr>
              <a:t>from the user (b) </a:t>
            </a:r>
            <a:r>
              <a:rPr lang="en-US" sz="1600" b="1" dirty="0">
                <a:solidFill>
                  <a:srgbClr val="0070C0"/>
                </a:solidFill>
                <a:latin typeface="Avenir Next Condensed" panose="020B0506020202020204" pitchFamily="34" charset="0"/>
              </a:rPr>
              <a:t>Validating</a:t>
            </a:r>
            <a:r>
              <a:rPr lang="en-US" sz="1600" dirty="0">
                <a:solidFill>
                  <a:srgbClr val="0070C0"/>
                </a:solidFill>
                <a:latin typeface="Avenir Next Condensed" panose="020B0506020202020204" pitchFamily="34" charset="0"/>
              </a:rPr>
              <a:t> the Data (c) </a:t>
            </a:r>
            <a:r>
              <a:rPr lang="en-US" sz="1600" b="1" dirty="0">
                <a:solidFill>
                  <a:srgbClr val="0070C0"/>
                </a:solidFill>
                <a:latin typeface="Avenir Next Condensed" panose="020B0506020202020204" pitchFamily="34" charset="0"/>
              </a:rPr>
              <a:t>Processing</a:t>
            </a:r>
            <a:r>
              <a:rPr lang="en-US" sz="1600" dirty="0">
                <a:solidFill>
                  <a:srgbClr val="0070C0"/>
                </a:solidFill>
                <a:latin typeface="Avenir Next Condensed" panose="020B0506020202020204" pitchFamily="34" charset="0"/>
              </a:rPr>
              <a:t> the Data (d) </a:t>
            </a:r>
            <a:r>
              <a:rPr lang="en-US" sz="1600" b="1" dirty="0">
                <a:solidFill>
                  <a:srgbClr val="0070C0"/>
                </a:solidFill>
                <a:latin typeface="Avenir Next Condensed" panose="020B0506020202020204" pitchFamily="34" charset="0"/>
              </a:rPr>
              <a:t>Storing the Results </a:t>
            </a:r>
            <a:r>
              <a:rPr lang="en-US" sz="1600" dirty="0">
                <a:solidFill>
                  <a:srgbClr val="0070C0"/>
                </a:solidFill>
                <a:latin typeface="Avenir Next Condensed" panose="020B0506020202020204" pitchFamily="34" charset="0"/>
              </a:rPr>
              <a:t>(e) </a:t>
            </a:r>
            <a:r>
              <a:rPr lang="en-US" sz="1600" b="1" dirty="0">
                <a:solidFill>
                  <a:srgbClr val="0070C0"/>
                </a:solidFill>
                <a:latin typeface="Avenir Next Condensed" panose="020B0506020202020204" pitchFamily="34" charset="0"/>
              </a:rPr>
              <a:t>Presenting</a:t>
            </a:r>
            <a:r>
              <a:rPr lang="en-US" sz="1600" dirty="0">
                <a:solidFill>
                  <a:srgbClr val="0070C0"/>
                </a:solidFill>
                <a:latin typeface="Avenir Next Condensed" panose="020B0506020202020204" pitchFamily="34" charset="0"/>
              </a:rPr>
              <a:t> the result to the user</a:t>
            </a:r>
            <a:endParaRPr lang="en-US" sz="1600" b="1" dirty="0">
              <a:solidFill>
                <a:srgbClr val="0070C0"/>
              </a:solidFill>
              <a:latin typeface="Avenir Next Condensed" panose="020B0506020202020204" pitchFamily="34" charset="0"/>
            </a:endParaRPr>
          </a:p>
        </p:txBody>
      </p:sp>
      <p:sp>
        <p:nvSpPr>
          <p:cNvPr id="32" name="Content Placeholder 16">
            <a:extLst>
              <a:ext uri="{FF2B5EF4-FFF2-40B4-BE49-F238E27FC236}">
                <a16:creationId xmlns:a16="http://schemas.microsoft.com/office/drawing/2014/main" id="{F13E8F76-8AC6-24E4-ECF6-FB37846ABFFB}"/>
              </a:ext>
            </a:extLst>
          </p:cNvPr>
          <p:cNvSpPr txBox="1">
            <a:spLocks/>
          </p:cNvSpPr>
          <p:nvPr/>
        </p:nvSpPr>
        <p:spPr>
          <a:xfrm>
            <a:off x="6961320" y="1381884"/>
            <a:ext cx="5151426" cy="1525908"/>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600" dirty="0">
                <a:solidFill>
                  <a:srgbClr val="C00000"/>
                </a:solidFill>
                <a:latin typeface="Avenir Next Condensed" panose="020B0506020202020204" pitchFamily="34" charset="0"/>
              </a:rPr>
              <a:t>Reports are different from Listings as they contain </a:t>
            </a:r>
            <a:r>
              <a:rPr lang="en-US" sz="1600" b="1" dirty="0">
                <a:solidFill>
                  <a:srgbClr val="C00000"/>
                </a:solidFill>
                <a:latin typeface="Avenir Next Condensed" panose="020B0506020202020204" pitchFamily="34" charset="0"/>
              </a:rPr>
              <a:t>aggregates</a:t>
            </a:r>
            <a:r>
              <a:rPr lang="en-US" sz="1600" dirty="0">
                <a:solidFill>
                  <a:srgbClr val="C00000"/>
                </a:solidFill>
                <a:latin typeface="Avenir Next Condensed" panose="020B0506020202020204" pitchFamily="34" charset="0"/>
              </a:rPr>
              <a:t>. These aggregates are performed by </a:t>
            </a:r>
            <a:r>
              <a:rPr lang="en-US" sz="1600" b="1" dirty="0">
                <a:solidFill>
                  <a:srgbClr val="C00000"/>
                </a:solidFill>
                <a:latin typeface="Avenir Next Condensed" panose="020B0506020202020204" pitchFamily="34" charset="0"/>
              </a:rPr>
              <a:t>retrieving data </a:t>
            </a:r>
            <a:r>
              <a:rPr lang="en-US" sz="1600" dirty="0">
                <a:solidFill>
                  <a:srgbClr val="C00000"/>
                </a:solidFill>
                <a:latin typeface="Avenir Next Condensed" panose="020B0506020202020204" pitchFamily="34" charset="0"/>
              </a:rPr>
              <a:t>from both Core and Transaction Data. Reports are generated by </a:t>
            </a:r>
            <a:r>
              <a:rPr lang="en-US" sz="1600" b="1" dirty="0">
                <a:solidFill>
                  <a:srgbClr val="C00000"/>
                </a:solidFill>
                <a:latin typeface="Avenir Next Condensed" panose="020B0506020202020204" pitchFamily="34" charset="0"/>
              </a:rPr>
              <a:t>selecting filters</a:t>
            </a:r>
            <a:r>
              <a:rPr lang="en-US" sz="1600" dirty="0">
                <a:solidFill>
                  <a:srgbClr val="C00000"/>
                </a:solidFill>
                <a:latin typeface="Avenir Next Condensed" panose="020B0506020202020204" pitchFamily="34" charset="0"/>
              </a:rPr>
              <a:t> that determines what core and transaction data that the application will use to generate the report</a:t>
            </a:r>
            <a:endParaRPr lang="en-US" sz="1600" b="1" dirty="0">
              <a:solidFill>
                <a:srgbClr val="C00000"/>
              </a:solidFill>
              <a:latin typeface="Avenir Next Condensed" panose="020B0506020202020204" pitchFamily="34" charset="0"/>
            </a:endParaRPr>
          </a:p>
        </p:txBody>
      </p:sp>
      <p:sp>
        <p:nvSpPr>
          <p:cNvPr id="34" name="TextBox 33">
            <a:extLst>
              <a:ext uri="{FF2B5EF4-FFF2-40B4-BE49-F238E27FC236}">
                <a16:creationId xmlns:a16="http://schemas.microsoft.com/office/drawing/2014/main" id="{9087A68C-2C18-8996-1E35-F89892B6C4BB}"/>
              </a:ext>
            </a:extLst>
          </p:cNvPr>
          <p:cNvSpPr txBox="1"/>
          <p:nvPr/>
        </p:nvSpPr>
        <p:spPr>
          <a:xfrm>
            <a:off x="232474" y="2784607"/>
            <a:ext cx="2200759" cy="369332"/>
          </a:xfrm>
          <a:prstGeom prst="rect">
            <a:avLst/>
          </a:prstGeom>
          <a:noFill/>
        </p:spPr>
        <p:txBody>
          <a:bodyPr wrap="square" rtlCol="0">
            <a:spAutoFit/>
          </a:bodyPr>
          <a:lstStyle/>
          <a:p>
            <a:r>
              <a:rPr lang="en-US" b="1" dirty="0"/>
              <a:t>Database Server</a:t>
            </a:r>
          </a:p>
        </p:txBody>
      </p:sp>
    </p:spTree>
    <p:extLst>
      <p:ext uri="{BB962C8B-B14F-4D97-AF65-F5344CB8AC3E}">
        <p14:creationId xmlns:p14="http://schemas.microsoft.com/office/powerpoint/2010/main" val="234575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xEl>
                                              <p:pRg st="0" end="0"/>
                                            </p:txEl>
                                          </p:spTgt>
                                        </p:tgtEl>
                                        <p:attrNameLst>
                                          <p:attrName>style.visibility</p:attrName>
                                        </p:attrNameLst>
                                      </p:cBhvr>
                                      <p:to>
                                        <p:strVal val="visible"/>
                                      </p:to>
                                    </p:set>
                                    <p:animEffect transition="in" filter="fade">
                                      <p:cBhvr>
                                        <p:cTn id="17" dur="500"/>
                                        <p:tgtEl>
                                          <p:spTgt spid="3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1">
                                            <p:txEl>
                                              <p:pRg st="0" end="0"/>
                                            </p:txEl>
                                          </p:spTgt>
                                        </p:tgtEl>
                                        <p:attrNameLst>
                                          <p:attrName>style.visibility</p:attrName>
                                        </p:attrNameLst>
                                      </p:cBhvr>
                                      <p:to>
                                        <p:strVal val="visible"/>
                                      </p:to>
                                    </p:set>
                                    <p:animEffect transition="in" filter="fade">
                                      <p:cBhvr>
                                        <p:cTn id="22" dur="500"/>
                                        <p:tgtEl>
                                          <p:spTgt spid="3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
                                            <p:txEl>
                                              <p:pRg st="0" end="0"/>
                                            </p:txEl>
                                          </p:spTgt>
                                        </p:tgtEl>
                                        <p:attrNameLst>
                                          <p:attrName>style.visibility</p:attrName>
                                        </p:attrNameLst>
                                      </p:cBhvr>
                                      <p:to>
                                        <p:strVal val="visible"/>
                                      </p:to>
                                    </p:set>
                                    <p:animEffect transition="in" filter="fade">
                                      <p:cBhvr>
                                        <p:cTn id="27"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P spid="7" grpId="0" build="p" bldLvl="5"/>
      <p:bldP spid="30" grpId="0" build="p" bldLvl="5"/>
      <p:bldP spid="31" grpId="0" build="p" bldLvl="5"/>
      <p:bldP spid="32" grpId="0" build="p" bldLvl="5"/>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B455F-B025-E6D4-BDF3-4477B589D420}"/>
              </a:ext>
            </a:extLst>
          </p:cNvPr>
          <p:cNvSpPr>
            <a:spLocks noGrp="1"/>
          </p:cNvSpPr>
          <p:nvPr>
            <p:ph type="title"/>
          </p:nvPr>
        </p:nvSpPr>
        <p:spPr/>
        <p:txBody>
          <a:bodyPr/>
          <a:lstStyle/>
          <a:p>
            <a:r>
              <a:rPr lang="en-US" dirty="0"/>
              <a:t>Reality of Application Functions</a:t>
            </a:r>
          </a:p>
        </p:txBody>
      </p:sp>
      <p:sp>
        <p:nvSpPr>
          <p:cNvPr id="3" name="Content Placeholder 2">
            <a:extLst>
              <a:ext uri="{FF2B5EF4-FFF2-40B4-BE49-F238E27FC236}">
                <a16:creationId xmlns:a16="http://schemas.microsoft.com/office/drawing/2014/main" id="{F1AFE01F-65DD-D10A-F956-DF4F20D56101}"/>
              </a:ext>
            </a:extLst>
          </p:cNvPr>
          <p:cNvSpPr>
            <a:spLocks noGrp="1"/>
          </p:cNvSpPr>
          <p:nvPr>
            <p:ph idx="1"/>
          </p:nvPr>
        </p:nvSpPr>
        <p:spPr>
          <a:xfrm>
            <a:off x="1115568" y="1728216"/>
            <a:ext cx="10168128" cy="4443984"/>
          </a:xfrm>
        </p:spPr>
        <p:txBody>
          <a:bodyPr>
            <a:normAutofit/>
          </a:bodyPr>
          <a:lstStyle/>
          <a:p>
            <a:r>
              <a:rPr lang="en-US" dirty="0"/>
              <a:t>The steps involve to perform the function may need multiple pages with forms</a:t>
            </a:r>
          </a:p>
          <a:p>
            <a:r>
              <a:rPr lang="en-US" dirty="0"/>
              <a:t>At any step, the user should have the option to get out of the transaction (cancel the transaction) and go back to main menu</a:t>
            </a:r>
          </a:p>
          <a:p>
            <a:r>
              <a:rPr lang="en-US" dirty="0"/>
              <a:t>The CONSISTENCY and DURABILITY principles of any function (Core Data or Transaction) states that nothing is SAVED in the database unless all the data collection and processing is completed, and it is SAVED, it is saved permanently</a:t>
            </a:r>
          </a:p>
          <a:p>
            <a:pPr lvl="1"/>
            <a:r>
              <a:rPr lang="en-US" dirty="0"/>
              <a:t>There are two other principles but these are not covered in CCINFOM. These are Atomicity and Isolation</a:t>
            </a:r>
          </a:p>
          <a:p>
            <a:endParaRPr lang="en-US" dirty="0"/>
          </a:p>
        </p:txBody>
      </p:sp>
    </p:spTree>
    <p:extLst>
      <p:ext uri="{BB962C8B-B14F-4D97-AF65-F5344CB8AC3E}">
        <p14:creationId xmlns:p14="http://schemas.microsoft.com/office/powerpoint/2010/main" val="337962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any&#10;&#10;Description automatically generated">
            <a:extLst>
              <a:ext uri="{FF2B5EF4-FFF2-40B4-BE49-F238E27FC236}">
                <a16:creationId xmlns:a16="http://schemas.microsoft.com/office/drawing/2014/main" id="{D82A2E97-0F03-B165-C0EF-9196A52B50F5}"/>
              </a:ext>
            </a:extLst>
          </p:cNvPr>
          <p:cNvPicPr>
            <a:picLocks noGrp="1" noChangeAspect="1"/>
          </p:cNvPicPr>
          <p:nvPr>
            <p:ph idx="1"/>
          </p:nvPr>
        </p:nvPicPr>
        <p:blipFill>
          <a:blip r:embed="rId2"/>
          <a:stretch>
            <a:fillRect/>
          </a:stretch>
        </p:blipFill>
        <p:spPr>
          <a:xfrm>
            <a:off x="3437916" y="14625"/>
            <a:ext cx="5874105" cy="6859439"/>
          </a:xfrm>
        </p:spPr>
      </p:pic>
      <p:sp>
        <p:nvSpPr>
          <p:cNvPr id="6" name="Content Placeholder 16">
            <a:extLst>
              <a:ext uri="{FF2B5EF4-FFF2-40B4-BE49-F238E27FC236}">
                <a16:creationId xmlns:a16="http://schemas.microsoft.com/office/drawing/2014/main" id="{6027902B-B7E8-AF84-6D30-D83C947BC2A4}"/>
              </a:ext>
            </a:extLst>
          </p:cNvPr>
          <p:cNvSpPr txBox="1">
            <a:spLocks/>
          </p:cNvSpPr>
          <p:nvPr/>
        </p:nvSpPr>
        <p:spPr>
          <a:xfrm>
            <a:off x="542441" y="2545444"/>
            <a:ext cx="3239145" cy="38373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90000"/>
              </a:lnSpc>
              <a:spcBef>
                <a:spcPts val="0"/>
              </a:spcBef>
              <a:buFont typeface="Arial" panose="020B0604020202020204" pitchFamily="34" charset="0"/>
              <a:buNone/>
            </a:pPr>
            <a:r>
              <a:rPr lang="en-US" sz="1700" b="1"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Core Data Table</a:t>
            </a:r>
          </a:p>
        </p:txBody>
      </p:sp>
      <p:sp>
        <p:nvSpPr>
          <p:cNvPr id="7" name="Content Placeholder 16">
            <a:extLst>
              <a:ext uri="{FF2B5EF4-FFF2-40B4-BE49-F238E27FC236}">
                <a16:creationId xmlns:a16="http://schemas.microsoft.com/office/drawing/2014/main" id="{F24C67E3-AD75-132D-3928-1A70FE28B1F7}"/>
              </a:ext>
            </a:extLst>
          </p:cNvPr>
          <p:cNvSpPr txBox="1">
            <a:spLocks/>
          </p:cNvSpPr>
          <p:nvPr/>
        </p:nvSpPr>
        <p:spPr>
          <a:xfrm>
            <a:off x="542441" y="5080859"/>
            <a:ext cx="3239145" cy="38373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90000"/>
              </a:lnSpc>
              <a:spcBef>
                <a:spcPts val="0"/>
              </a:spcBef>
              <a:buFont typeface="Arial" panose="020B0604020202020204" pitchFamily="34" charset="0"/>
              <a:buNone/>
            </a:pPr>
            <a:r>
              <a:rPr lang="en-US" sz="1700" b="1"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Core Data Table</a:t>
            </a:r>
          </a:p>
        </p:txBody>
      </p:sp>
      <p:sp>
        <p:nvSpPr>
          <p:cNvPr id="8" name="Content Placeholder 16">
            <a:extLst>
              <a:ext uri="{FF2B5EF4-FFF2-40B4-BE49-F238E27FC236}">
                <a16:creationId xmlns:a16="http://schemas.microsoft.com/office/drawing/2014/main" id="{B53B0118-2F98-422C-1898-B6BAC2291F93}"/>
              </a:ext>
            </a:extLst>
          </p:cNvPr>
          <p:cNvSpPr txBox="1">
            <a:spLocks/>
          </p:cNvSpPr>
          <p:nvPr/>
        </p:nvSpPr>
        <p:spPr>
          <a:xfrm>
            <a:off x="6537700" y="1947618"/>
            <a:ext cx="3239145" cy="38373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buFont typeface="Arial" panose="020B0604020202020204" pitchFamily="34" charset="0"/>
              <a:buNone/>
            </a:pPr>
            <a:r>
              <a:rPr lang="en-US" sz="1700" b="1"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Core Data Table</a:t>
            </a:r>
          </a:p>
        </p:txBody>
      </p:sp>
      <p:sp>
        <p:nvSpPr>
          <p:cNvPr id="9" name="Content Placeholder 16">
            <a:extLst>
              <a:ext uri="{FF2B5EF4-FFF2-40B4-BE49-F238E27FC236}">
                <a16:creationId xmlns:a16="http://schemas.microsoft.com/office/drawing/2014/main" id="{2473AFE7-E557-52BA-7EE8-C10B708CAD8B}"/>
              </a:ext>
            </a:extLst>
          </p:cNvPr>
          <p:cNvSpPr txBox="1">
            <a:spLocks/>
          </p:cNvSpPr>
          <p:nvPr/>
        </p:nvSpPr>
        <p:spPr>
          <a:xfrm>
            <a:off x="9079423" y="2737312"/>
            <a:ext cx="3239145" cy="38373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buFont typeface="Arial" panose="020B0604020202020204" pitchFamily="34" charset="0"/>
              <a:buNone/>
            </a:pPr>
            <a:r>
              <a:rPr lang="en-US" sz="1700" b="1"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Core Data Table</a:t>
            </a:r>
          </a:p>
        </p:txBody>
      </p:sp>
      <p:sp>
        <p:nvSpPr>
          <p:cNvPr id="10" name="Content Placeholder 16">
            <a:extLst>
              <a:ext uri="{FF2B5EF4-FFF2-40B4-BE49-F238E27FC236}">
                <a16:creationId xmlns:a16="http://schemas.microsoft.com/office/drawing/2014/main" id="{52D16D2F-D532-566B-E761-554AC4CFF82B}"/>
              </a:ext>
            </a:extLst>
          </p:cNvPr>
          <p:cNvSpPr txBox="1">
            <a:spLocks/>
          </p:cNvSpPr>
          <p:nvPr/>
        </p:nvSpPr>
        <p:spPr>
          <a:xfrm>
            <a:off x="9079423" y="5080859"/>
            <a:ext cx="3239145" cy="38373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buFont typeface="Arial" panose="020B0604020202020204" pitchFamily="34" charset="0"/>
              <a:buNone/>
            </a:pPr>
            <a:r>
              <a:rPr lang="en-US" sz="1700" b="1"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Core Data Table</a:t>
            </a:r>
          </a:p>
        </p:txBody>
      </p:sp>
      <p:sp>
        <p:nvSpPr>
          <p:cNvPr id="11" name="Content Placeholder 16">
            <a:extLst>
              <a:ext uri="{FF2B5EF4-FFF2-40B4-BE49-F238E27FC236}">
                <a16:creationId xmlns:a16="http://schemas.microsoft.com/office/drawing/2014/main" id="{4517125B-FD5B-3FDF-5A49-3AE8A80A84F2}"/>
              </a:ext>
            </a:extLst>
          </p:cNvPr>
          <p:cNvSpPr txBox="1">
            <a:spLocks/>
          </p:cNvSpPr>
          <p:nvPr/>
        </p:nvSpPr>
        <p:spPr>
          <a:xfrm>
            <a:off x="3853911" y="6326610"/>
            <a:ext cx="3239145" cy="38373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90000"/>
              </a:lnSpc>
              <a:spcBef>
                <a:spcPts val="0"/>
              </a:spcBef>
              <a:buFont typeface="Arial" panose="020B0604020202020204" pitchFamily="34" charset="0"/>
              <a:buNone/>
            </a:pPr>
            <a:r>
              <a:rPr lang="en-US" sz="1700" b="1"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rPr>
              <a:t>Transaction Data Table</a:t>
            </a:r>
          </a:p>
        </p:txBody>
      </p:sp>
      <p:sp>
        <p:nvSpPr>
          <p:cNvPr id="12" name="Content Placeholder 16">
            <a:extLst>
              <a:ext uri="{FF2B5EF4-FFF2-40B4-BE49-F238E27FC236}">
                <a16:creationId xmlns:a16="http://schemas.microsoft.com/office/drawing/2014/main" id="{39514094-DE0A-6498-732B-6FD88F589859}"/>
              </a:ext>
            </a:extLst>
          </p:cNvPr>
          <p:cNvSpPr txBox="1">
            <a:spLocks/>
          </p:cNvSpPr>
          <p:nvPr/>
        </p:nvSpPr>
        <p:spPr>
          <a:xfrm>
            <a:off x="431369" y="386016"/>
            <a:ext cx="3239145" cy="38373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90000"/>
              </a:lnSpc>
              <a:spcBef>
                <a:spcPts val="0"/>
              </a:spcBef>
              <a:buFont typeface="Arial" panose="020B0604020202020204" pitchFamily="34" charset="0"/>
              <a:buNone/>
            </a:pPr>
            <a:r>
              <a:rPr lang="en-US" sz="1700" b="1"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rPr>
              <a:t>Transaction Data Table</a:t>
            </a:r>
          </a:p>
        </p:txBody>
      </p:sp>
      <p:sp>
        <p:nvSpPr>
          <p:cNvPr id="13" name="Content Placeholder 16">
            <a:extLst>
              <a:ext uri="{FF2B5EF4-FFF2-40B4-BE49-F238E27FC236}">
                <a16:creationId xmlns:a16="http://schemas.microsoft.com/office/drawing/2014/main" id="{88D20D55-A54E-F5A1-39F6-52C2D19F9FC1}"/>
              </a:ext>
            </a:extLst>
          </p:cNvPr>
          <p:cNvSpPr txBox="1">
            <a:spLocks/>
          </p:cNvSpPr>
          <p:nvPr/>
        </p:nvSpPr>
        <p:spPr>
          <a:xfrm>
            <a:off x="7077558" y="194148"/>
            <a:ext cx="3239145" cy="383736"/>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buFont typeface="Arial" panose="020B0604020202020204" pitchFamily="34" charset="0"/>
              <a:buNone/>
            </a:pPr>
            <a:r>
              <a:rPr lang="en-US" sz="1700" b="1"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rPr>
              <a:t>Transaction Data Table</a:t>
            </a:r>
          </a:p>
        </p:txBody>
      </p:sp>
    </p:spTree>
    <p:extLst>
      <p:ext uri="{BB962C8B-B14F-4D97-AF65-F5344CB8AC3E}">
        <p14:creationId xmlns:p14="http://schemas.microsoft.com/office/powerpoint/2010/main" val="42504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fade">
                                      <p:cBhvr>
                                        <p:cTn id="17" dur="5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fade">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fade">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xEl>
                                              <p:pRg st="0" end="0"/>
                                            </p:txEl>
                                          </p:spTgt>
                                        </p:tgtEl>
                                        <p:attrNameLst>
                                          <p:attrName>style.visibility</p:attrName>
                                        </p:attrNameLst>
                                      </p:cBhvr>
                                      <p:to>
                                        <p:strVal val="visible"/>
                                      </p:to>
                                    </p:set>
                                    <p:animEffect transition="in" filter="fade">
                                      <p:cBhvr>
                                        <p:cTn id="37" dur="500"/>
                                        <p:tgtEl>
                                          <p:spTgt spid="1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xEl>
                                              <p:pRg st="0" end="0"/>
                                            </p:txEl>
                                          </p:spTgt>
                                        </p:tgtEl>
                                        <p:attrNameLst>
                                          <p:attrName>style.visibility</p:attrName>
                                        </p:attrNameLst>
                                      </p:cBhvr>
                                      <p:to>
                                        <p:strVal val="visible"/>
                                      </p:to>
                                    </p:set>
                                    <p:animEffect transition="in" filter="fade">
                                      <p:cBhvr>
                                        <p:cTn id="4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P spid="7" grpId="0" build="p" bldLvl="5"/>
      <p:bldP spid="8" grpId="0" build="p" bldLvl="5"/>
      <p:bldP spid="9" grpId="0" build="p" bldLvl="5"/>
      <p:bldP spid="10" grpId="0" build="p" bldLvl="5"/>
      <p:bldP spid="11" grpId="0" build="p" bldLvl="5"/>
      <p:bldP spid="12" grpId="0" build="p" bldLvl="5"/>
      <p:bldP spid="13" grpId="0" build="p" bldLvl="5"/>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any&#10;&#10;Description automatically generated">
            <a:extLst>
              <a:ext uri="{FF2B5EF4-FFF2-40B4-BE49-F238E27FC236}">
                <a16:creationId xmlns:a16="http://schemas.microsoft.com/office/drawing/2014/main" id="{D82A2E97-0F03-B165-C0EF-9196A52B50F5}"/>
              </a:ext>
            </a:extLst>
          </p:cNvPr>
          <p:cNvPicPr>
            <a:picLocks noGrp="1" noChangeAspect="1"/>
          </p:cNvPicPr>
          <p:nvPr>
            <p:ph idx="1"/>
          </p:nvPr>
        </p:nvPicPr>
        <p:blipFill>
          <a:blip r:embed="rId2"/>
          <a:stretch>
            <a:fillRect/>
          </a:stretch>
        </p:blipFill>
        <p:spPr>
          <a:xfrm>
            <a:off x="3437916" y="14625"/>
            <a:ext cx="5874105" cy="6859439"/>
          </a:xfrm>
        </p:spPr>
      </p:pic>
      <p:sp>
        <p:nvSpPr>
          <p:cNvPr id="6" name="Content Placeholder 16">
            <a:extLst>
              <a:ext uri="{FF2B5EF4-FFF2-40B4-BE49-F238E27FC236}">
                <a16:creationId xmlns:a16="http://schemas.microsoft.com/office/drawing/2014/main" id="{6027902B-B7E8-AF84-6D30-D83C947BC2A4}"/>
              </a:ext>
            </a:extLst>
          </p:cNvPr>
          <p:cNvSpPr txBox="1">
            <a:spLocks/>
          </p:cNvSpPr>
          <p:nvPr/>
        </p:nvSpPr>
        <p:spPr>
          <a:xfrm>
            <a:off x="431369" y="2467953"/>
            <a:ext cx="3239145" cy="1639098"/>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lnSpc>
                <a:spcPct val="90000"/>
              </a:lnSpc>
              <a:spcBef>
                <a:spcPts val="0"/>
              </a:spcBef>
              <a:buFont typeface="Arial" panose="020B0604020202020204" pitchFamily="34" charset="0"/>
              <a:buNone/>
            </a:pPr>
            <a:r>
              <a:rPr lang="en-US" sz="1700" b="1"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Core Data Functions</a:t>
            </a:r>
          </a:p>
          <a:p>
            <a:pPr marL="0" indent="0" algn="r">
              <a:lnSpc>
                <a:spcPct val="90000"/>
              </a:lnSpc>
              <a:spcBef>
                <a:spcPts val="0"/>
              </a:spcBef>
              <a:buFont typeface="Arial" panose="020B0604020202020204" pitchFamily="34" charset="0"/>
              <a:buNone/>
            </a:pPr>
            <a:r>
              <a:rPr lang="en-US" sz="17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 Create Record of a Products (a)</a:t>
            </a:r>
          </a:p>
          <a:p>
            <a:pPr marL="0" indent="0" algn="r">
              <a:lnSpc>
                <a:spcPct val="90000"/>
              </a:lnSpc>
              <a:spcBef>
                <a:spcPts val="0"/>
              </a:spcBef>
              <a:buFont typeface="Arial" panose="020B0604020202020204" pitchFamily="34" charset="0"/>
              <a:buNone/>
            </a:pPr>
            <a:r>
              <a:rPr lang="en-US" sz="17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Update Record of a Product (b)</a:t>
            </a:r>
          </a:p>
          <a:p>
            <a:pPr marL="0" indent="0" algn="r">
              <a:lnSpc>
                <a:spcPct val="90000"/>
              </a:lnSpc>
              <a:spcBef>
                <a:spcPts val="0"/>
              </a:spcBef>
              <a:buFont typeface="Arial" panose="020B0604020202020204" pitchFamily="34" charset="0"/>
              <a:buNone/>
            </a:pPr>
            <a:r>
              <a:rPr lang="en-US" sz="17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 View Record of a Product (c)</a:t>
            </a:r>
          </a:p>
          <a:p>
            <a:pPr marL="0" indent="0" algn="r">
              <a:lnSpc>
                <a:spcPct val="90000"/>
              </a:lnSpc>
              <a:spcBef>
                <a:spcPts val="0"/>
              </a:spcBef>
              <a:buFont typeface="Arial" panose="020B0604020202020204" pitchFamily="34" charset="0"/>
              <a:buNone/>
            </a:pPr>
            <a:r>
              <a:rPr lang="en-US" sz="17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Delete Record of a Product (d)</a:t>
            </a:r>
          </a:p>
          <a:p>
            <a:pPr marL="0" indent="0" algn="r">
              <a:lnSpc>
                <a:spcPct val="90000"/>
              </a:lnSpc>
              <a:spcBef>
                <a:spcPts val="0"/>
              </a:spcBef>
              <a:buFont typeface="Arial" panose="020B0604020202020204" pitchFamily="34" charset="0"/>
              <a:buNone/>
            </a:pPr>
            <a:r>
              <a:rPr lang="en-US" sz="17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List Products based on Filter (e)</a:t>
            </a:r>
          </a:p>
          <a:p>
            <a:pPr marL="0" indent="0" algn="r">
              <a:lnSpc>
                <a:spcPct val="90000"/>
              </a:lnSpc>
              <a:spcBef>
                <a:spcPts val="0"/>
              </a:spcBef>
              <a:buFont typeface="Arial" panose="020B0604020202020204" pitchFamily="34" charset="0"/>
              <a:buNone/>
            </a:pPr>
            <a:r>
              <a:rPr lang="en-US" sz="17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Search Products based on Filter (f)</a:t>
            </a:r>
          </a:p>
        </p:txBody>
      </p:sp>
    </p:spTree>
    <p:extLst>
      <p:ext uri="{BB962C8B-B14F-4D97-AF65-F5344CB8AC3E}">
        <p14:creationId xmlns:p14="http://schemas.microsoft.com/office/powerpoint/2010/main" val="2379764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any&#10;&#10;Description automatically generated">
            <a:extLst>
              <a:ext uri="{FF2B5EF4-FFF2-40B4-BE49-F238E27FC236}">
                <a16:creationId xmlns:a16="http://schemas.microsoft.com/office/drawing/2014/main" id="{D82A2E97-0F03-B165-C0EF-9196A52B50F5}"/>
              </a:ext>
            </a:extLst>
          </p:cNvPr>
          <p:cNvPicPr>
            <a:picLocks noGrp="1" noChangeAspect="1"/>
          </p:cNvPicPr>
          <p:nvPr>
            <p:ph idx="1"/>
          </p:nvPr>
        </p:nvPicPr>
        <p:blipFill>
          <a:blip r:embed="rId2"/>
          <a:stretch>
            <a:fillRect/>
          </a:stretch>
        </p:blipFill>
        <p:spPr>
          <a:xfrm>
            <a:off x="3437916" y="14625"/>
            <a:ext cx="5874105" cy="6859439"/>
          </a:xfrm>
        </p:spPr>
      </p:pic>
      <p:sp>
        <p:nvSpPr>
          <p:cNvPr id="6" name="Content Placeholder 16">
            <a:extLst>
              <a:ext uri="{FF2B5EF4-FFF2-40B4-BE49-F238E27FC236}">
                <a16:creationId xmlns:a16="http://schemas.microsoft.com/office/drawing/2014/main" id="{6027902B-B7E8-AF84-6D30-D83C947BC2A4}"/>
              </a:ext>
            </a:extLst>
          </p:cNvPr>
          <p:cNvSpPr txBox="1">
            <a:spLocks/>
          </p:cNvSpPr>
          <p:nvPr/>
        </p:nvSpPr>
        <p:spPr>
          <a:xfrm>
            <a:off x="7963545" y="329187"/>
            <a:ext cx="3239145" cy="1639098"/>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buFont typeface="Arial" panose="020B0604020202020204" pitchFamily="34" charset="0"/>
              <a:buNone/>
            </a:pPr>
            <a:r>
              <a:rPr lang="en-US" sz="1700" b="1"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Core Data Functions</a:t>
            </a:r>
          </a:p>
          <a:p>
            <a:pPr marL="0" indent="0">
              <a:lnSpc>
                <a:spcPct val="90000"/>
              </a:lnSpc>
              <a:spcBef>
                <a:spcPts val="0"/>
              </a:spcBef>
              <a:buFont typeface="Arial" panose="020B0604020202020204" pitchFamily="34" charset="0"/>
              <a:buNone/>
            </a:pPr>
            <a:r>
              <a:rPr lang="en-US" sz="17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(a) Create Record of a Customer</a:t>
            </a:r>
          </a:p>
          <a:p>
            <a:pPr marL="0" indent="0">
              <a:lnSpc>
                <a:spcPct val="90000"/>
              </a:lnSpc>
              <a:spcBef>
                <a:spcPts val="0"/>
              </a:spcBef>
              <a:buFont typeface="Arial" panose="020B0604020202020204" pitchFamily="34" charset="0"/>
              <a:buNone/>
            </a:pPr>
            <a:r>
              <a:rPr lang="en-US" sz="17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(b) Update Record of a Customer</a:t>
            </a:r>
          </a:p>
          <a:p>
            <a:pPr marL="0" indent="0">
              <a:lnSpc>
                <a:spcPct val="90000"/>
              </a:lnSpc>
              <a:spcBef>
                <a:spcPts val="0"/>
              </a:spcBef>
              <a:buFont typeface="Arial" panose="020B0604020202020204" pitchFamily="34" charset="0"/>
              <a:buNone/>
            </a:pPr>
            <a:r>
              <a:rPr lang="en-US" sz="17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(b) View Record of a Customer</a:t>
            </a:r>
          </a:p>
          <a:p>
            <a:pPr marL="0" indent="0">
              <a:lnSpc>
                <a:spcPct val="90000"/>
              </a:lnSpc>
              <a:spcBef>
                <a:spcPts val="0"/>
              </a:spcBef>
              <a:buFont typeface="Arial" panose="020B0604020202020204" pitchFamily="34" charset="0"/>
              <a:buNone/>
            </a:pPr>
            <a:r>
              <a:rPr lang="en-US" sz="17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(c) Delete Record of a Customer</a:t>
            </a:r>
          </a:p>
          <a:p>
            <a:pPr marL="0" indent="0">
              <a:lnSpc>
                <a:spcPct val="90000"/>
              </a:lnSpc>
              <a:spcBef>
                <a:spcPts val="0"/>
              </a:spcBef>
              <a:buFont typeface="Arial" panose="020B0604020202020204" pitchFamily="34" charset="0"/>
              <a:buNone/>
            </a:pPr>
            <a:r>
              <a:rPr lang="en-US" sz="17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(e) List Customers based on Filter </a:t>
            </a:r>
          </a:p>
          <a:p>
            <a:pPr marL="0" indent="0">
              <a:lnSpc>
                <a:spcPct val="90000"/>
              </a:lnSpc>
              <a:spcBef>
                <a:spcPts val="0"/>
              </a:spcBef>
              <a:buFont typeface="Arial" panose="020B0604020202020204" pitchFamily="34" charset="0"/>
              <a:buNone/>
            </a:pPr>
            <a:r>
              <a:rPr lang="en-US" sz="17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(f) Search Customers based on Filter</a:t>
            </a:r>
          </a:p>
        </p:txBody>
      </p:sp>
      <p:cxnSp>
        <p:nvCxnSpPr>
          <p:cNvPr id="3" name="Elbow Connector 2">
            <a:extLst>
              <a:ext uri="{FF2B5EF4-FFF2-40B4-BE49-F238E27FC236}">
                <a16:creationId xmlns:a16="http://schemas.microsoft.com/office/drawing/2014/main" id="{8515BBE7-F52D-735F-D01B-AB50DEC22DB6}"/>
              </a:ext>
            </a:extLst>
          </p:cNvPr>
          <p:cNvCxnSpPr>
            <a:cxnSpLocks/>
          </p:cNvCxnSpPr>
          <p:nvPr/>
        </p:nvCxnSpPr>
        <p:spPr>
          <a:xfrm rot="10800000" flipV="1">
            <a:off x="6757261" y="1394847"/>
            <a:ext cx="1206284" cy="887998"/>
          </a:xfrm>
          <a:prstGeom prst="bentConnector3">
            <a:avLst/>
          </a:prstGeom>
          <a:ln w="57150">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57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fade">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fade">
                                      <p:cBhvr>
                                        <p:cTn id="32" dur="500"/>
                                        <p:tgtEl>
                                          <p:spTgt spid="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xEl>
                                              <p:pRg st="6" end="6"/>
                                            </p:txEl>
                                          </p:spTgt>
                                        </p:tgtEl>
                                        <p:attrNameLst>
                                          <p:attrName>style.visibility</p:attrName>
                                        </p:attrNameLst>
                                      </p:cBhvr>
                                      <p:to>
                                        <p:strVal val="visible"/>
                                      </p:to>
                                    </p:set>
                                    <p:animEffect transition="in" filter="fade">
                                      <p:cBhvr>
                                        <p:cTn id="3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5"/>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any&#10;&#10;Description automatically generated">
            <a:extLst>
              <a:ext uri="{FF2B5EF4-FFF2-40B4-BE49-F238E27FC236}">
                <a16:creationId xmlns:a16="http://schemas.microsoft.com/office/drawing/2014/main" id="{D82A2E97-0F03-B165-C0EF-9196A52B50F5}"/>
              </a:ext>
            </a:extLst>
          </p:cNvPr>
          <p:cNvPicPr>
            <a:picLocks noGrp="1" noChangeAspect="1"/>
          </p:cNvPicPr>
          <p:nvPr>
            <p:ph idx="1"/>
          </p:nvPr>
        </p:nvPicPr>
        <p:blipFill>
          <a:blip r:embed="rId3"/>
          <a:stretch>
            <a:fillRect/>
          </a:stretch>
        </p:blipFill>
        <p:spPr>
          <a:xfrm>
            <a:off x="0" y="-1439"/>
            <a:ext cx="5874105" cy="6859439"/>
          </a:xfrm>
        </p:spPr>
      </p:pic>
      <p:sp>
        <p:nvSpPr>
          <p:cNvPr id="13" name="Content Placeholder 16">
            <a:extLst>
              <a:ext uri="{FF2B5EF4-FFF2-40B4-BE49-F238E27FC236}">
                <a16:creationId xmlns:a16="http://schemas.microsoft.com/office/drawing/2014/main" id="{88D20D55-A54E-F5A1-39F6-52C2D19F9FC1}"/>
              </a:ext>
            </a:extLst>
          </p:cNvPr>
          <p:cNvSpPr txBox="1">
            <a:spLocks/>
          </p:cNvSpPr>
          <p:nvPr/>
        </p:nvSpPr>
        <p:spPr>
          <a:xfrm>
            <a:off x="5762914" y="295306"/>
            <a:ext cx="6289602" cy="65626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buFont typeface="Arial" panose="020B0604020202020204" pitchFamily="34" charset="0"/>
              <a:buNone/>
            </a:pPr>
            <a:r>
              <a:rPr lang="en-US" sz="1400" b="1"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rPr>
              <a:t>Core Data Function on Create of Product</a:t>
            </a:r>
          </a:p>
          <a:p>
            <a:pPr marL="0" indent="0">
              <a:lnSpc>
                <a:spcPct val="90000"/>
              </a:lnSpc>
              <a:spcBef>
                <a:spcPts val="0"/>
              </a:spcBef>
              <a:buFont typeface="Arial" panose="020B0604020202020204" pitchFamily="34" charset="0"/>
              <a:buNone/>
            </a:pPr>
            <a:endParaRPr lang="en-US" sz="1400"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Display in the form, elements where user can enter data about Products (Product Code, Product Name, Product Scale, Product Vendor, Product Description, Quantity In Stock, Buy Price and MSRP.</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Retrieve from the database the list of product lines and put then in choices (dropdown), that the user can choose from for the product line of the product being recorded.</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Cancel, go back to main menu</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Proceed, then go to next page.</a:t>
            </a: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Check if all the fields are provided with values. If one of them does not have a value, display on screen that the values for the fields are required and provide a button to go back to (a). Otherwise, proceed to (f)</a:t>
            </a: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Check if all the fields are of correct data type, if one of them does not conform to the correct data type, display on screen that the value must be in correct data type and provide a button to go back to (a). Otherwise, proceed to (g)</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Save the new record to the database</a:t>
            </a: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Display on screen the newly saved record </a:t>
            </a: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Provide a button to go back to the main menu and a button to go back to (a) to create another product record</a:t>
            </a:r>
          </a:p>
          <a:p>
            <a:pPr marL="0" indent="0">
              <a:lnSpc>
                <a:spcPct val="90000"/>
              </a:lnSpc>
              <a:spcBef>
                <a:spcPts val="0"/>
              </a:spcBef>
              <a:buNone/>
            </a:pPr>
            <a:endPar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endPar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endPar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endPar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63159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500"/>
                                        <p:tgtEl>
                                          <p:spTgt spid="1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fade">
                                      <p:cBhvr>
                                        <p:cTn id="27" dur="500"/>
                                        <p:tgtEl>
                                          <p:spTgt spid="1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6" end="6"/>
                                            </p:txEl>
                                          </p:spTgt>
                                        </p:tgtEl>
                                        <p:attrNameLst>
                                          <p:attrName>style.visibility</p:attrName>
                                        </p:attrNameLst>
                                      </p:cBhvr>
                                      <p:to>
                                        <p:strVal val="visible"/>
                                      </p:to>
                                    </p:set>
                                    <p:animEffect transition="in" filter="fade">
                                      <p:cBhvr>
                                        <p:cTn id="32" dur="500"/>
                                        <p:tgtEl>
                                          <p:spTgt spid="1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animEffect transition="in" filter="fade">
                                      <p:cBhvr>
                                        <p:cTn id="37" dur="500"/>
                                        <p:tgtEl>
                                          <p:spTgt spid="1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xEl>
                                              <p:pRg st="8" end="8"/>
                                            </p:txEl>
                                          </p:spTgt>
                                        </p:tgtEl>
                                        <p:attrNameLst>
                                          <p:attrName>style.visibility</p:attrName>
                                        </p:attrNameLst>
                                      </p:cBhvr>
                                      <p:to>
                                        <p:strVal val="visible"/>
                                      </p:to>
                                    </p:set>
                                    <p:animEffect transition="in" filter="fade">
                                      <p:cBhvr>
                                        <p:cTn id="42" dur="500"/>
                                        <p:tgtEl>
                                          <p:spTgt spid="1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xEl>
                                              <p:pRg st="9" end="9"/>
                                            </p:txEl>
                                          </p:spTgt>
                                        </p:tgtEl>
                                        <p:attrNameLst>
                                          <p:attrName>style.visibility</p:attrName>
                                        </p:attrNameLst>
                                      </p:cBhvr>
                                      <p:to>
                                        <p:strVal val="visible"/>
                                      </p:to>
                                    </p:set>
                                    <p:animEffect transition="in" filter="fade">
                                      <p:cBhvr>
                                        <p:cTn id="47" dur="500"/>
                                        <p:tgtEl>
                                          <p:spTgt spid="1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xEl>
                                              <p:pRg st="10" end="10"/>
                                            </p:txEl>
                                          </p:spTgt>
                                        </p:tgtEl>
                                        <p:attrNameLst>
                                          <p:attrName>style.visibility</p:attrName>
                                        </p:attrNameLst>
                                      </p:cBhvr>
                                      <p:to>
                                        <p:strVal val="visible"/>
                                      </p:to>
                                    </p:set>
                                    <p:animEffect transition="in" filter="fade">
                                      <p:cBhvr>
                                        <p:cTn id="52" dur="500"/>
                                        <p:tgtEl>
                                          <p:spTgt spid="1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bldLvl="5"/>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any&#10;&#10;Description automatically generated">
            <a:extLst>
              <a:ext uri="{FF2B5EF4-FFF2-40B4-BE49-F238E27FC236}">
                <a16:creationId xmlns:a16="http://schemas.microsoft.com/office/drawing/2014/main" id="{D82A2E97-0F03-B165-C0EF-9196A52B50F5}"/>
              </a:ext>
            </a:extLst>
          </p:cNvPr>
          <p:cNvPicPr>
            <a:picLocks noGrp="1" noChangeAspect="1"/>
          </p:cNvPicPr>
          <p:nvPr>
            <p:ph idx="1"/>
          </p:nvPr>
        </p:nvPicPr>
        <p:blipFill>
          <a:blip r:embed="rId3"/>
          <a:stretch>
            <a:fillRect/>
          </a:stretch>
        </p:blipFill>
        <p:spPr>
          <a:xfrm>
            <a:off x="0" y="-1439"/>
            <a:ext cx="5874105" cy="6859439"/>
          </a:xfrm>
        </p:spPr>
      </p:pic>
      <p:sp>
        <p:nvSpPr>
          <p:cNvPr id="13" name="Content Placeholder 16">
            <a:extLst>
              <a:ext uri="{FF2B5EF4-FFF2-40B4-BE49-F238E27FC236}">
                <a16:creationId xmlns:a16="http://schemas.microsoft.com/office/drawing/2014/main" id="{88D20D55-A54E-F5A1-39F6-52C2D19F9FC1}"/>
              </a:ext>
            </a:extLst>
          </p:cNvPr>
          <p:cNvSpPr txBox="1">
            <a:spLocks/>
          </p:cNvSpPr>
          <p:nvPr/>
        </p:nvSpPr>
        <p:spPr>
          <a:xfrm>
            <a:off x="5762914" y="295306"/>
            <a:ext cx="6289602" cy="65626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buFont typeface="Arial" panose="020B0604020202020204" pitchFamily="34" charset="0"/>
              <a:buNone/>
            </a:pPr>
            <a:r>
              <a:rPr lang="en-US" sz="1400" b="1"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rPr>
              <a:t>Core Data Function on Update of Customer</a:t>
            </a:r>
          </a:p>
          <a:p>
            <a:pPr marL="0" indent="0">
              <a:lnSpc>
                <a:spcPct val="90000"/>
              </a:lnSpc>
              <a:spcBef>
                <a:spcPts val="0"/>
              </a:spcBef>
              <a:buFont typeface="Arial" panose="020B0604020202020204" pitchFamily="34" charset="0"/>
              <a:buNone/>
            </a:pPr>
            <a:endParaRPr lang="en-US" sz="1400"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Display in the form, elements where user can enter his/her Sales Person ID and Customer Number</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Cancel, go back to main menu</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Proceed, then go to next page.</a:t>
            </a: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Check if Sales Person ID and Customer Number was provided with values. If one of them does not have a value, display on screen that both values are required and provide a button to go back to (a). Otherwise, proceed to (e)</a:t>
            </a: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Check if all the fields are of correct data type, if one of them does not conform to the correct data type, display on screen that the value must be in correct data type and provide a button to go back to (a). Otherwise, proceed to (f)</a:t>
            </a: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Retrieve Customer Record</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Check if customer belongs to the Sales Person. If not belonging to the Sales Person, display on screen that the customer is not under the user’s list of customer and provide a button to go back to (a), Otherwise, proceed to (h)</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Display in the form, elements where the old values from the record can be shown and updated, and buttons to cancel and save the update. Clicking on the cancel button will go back to main menu.</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User will update the old values as he decides</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User clicks on Save to go to the next page</a:t>
            </a:r>
          </a:p>
          <a:p>
            <a:pPr marL="342900" indent="-342900">
              <a:lnSpc>
                <a:spcPct val="90000"/>
              </a:lnSpc>
              <a:spcBef>
                <a:spcPts val="0"/>
              </a:spcBef>
              <a:buFont typeface="Arial" panose="020B0604020202020204" pitchFamily="34" charset="0"/>
              <a:buAutoNum type="alphaLcParenBoth"/>
            </a:pPr>
            <a:r>
              <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rPr>
              <a:t>Check if all the fields were provided with values. If one of them does not have a value, display on screen that the values are required and provide a button to go back to (d). Otherwise, proceed to (l)</a:t>
            </a:r>
          </a:p>
          <a:p>
            <a:pPr marL="342900" indent="-342900">
              <a:lnSpc>
                <a:spcPct val="90000"/>
              </a:lnSpc>
              <a:spcBef>
                <a:spcPts val="0"/>
              </a:spcBef>
              <a:buFont typeface="Arial" panose="020B0604020202020204" pitchFamily="34" charset="0"/>
              <a:buAutoNum type="alphaLcParenBoth"/>
            </a:pPr>
            <a:r>
              <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rPr>
              <a:t>Check if all the fields are of correct data type, if one of them does not conform to the correct data type, display on screen that the value must be in correct data type and provide a button to go back to (d). Otherwise, proceed to (m)</a:t>
            </a:r>
          </a:p>
          <a:p>
            <a:pPr marL="342900" indent="-342900">
              <a:lnSpc>
                <a:spcPct val="90000"/>
              </a:lnSpc>
              <a:spcBef>
                <a:spcPts val="0"/>
              </a:spcBef>
              <a:buAutoNum type="alphaLcParenBoth"/>
            </a:pPr>
            <a:r>
              <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rPr>
              <a:t>Save the updated data to the database</a:t>
            </a:r>
          </a:p>
          <a:p>
            <a:pPr marL="342900" indent="-342900">
              <a:lnSpc>
                <a:spcPct val="90000"/>
              </a:lnSpc>
              <a:spcBef>
                <a:spcPts val="0"/>
              </a:spcBef>
              <a:buAutoNum type="alphaLcParenBoth"/>
            </a:pPr>
            <a:r>
              <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rPr>
              <a:t>Display the old and new values of the record</a:t>
            </a:r>
          </a:p>
          <a:p>
            <a:pPr marL="342900" indent="-342900">
              <a:lnSpc>
                <a:spcPct val="90000"/>
              </a:lnSpc>
              <a:spcBef>
                <a:spcPts val="0"/>
              </a:spcBef>
              <a:buAutoNum type="alphaLcParenBoth"/>
            </a:pPr>
            <a:r>
              <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rPr>
              <a:t>Provide a button to go back to the main menu and a button to go back to (a) to update another customer record</a:t>
            </a:r>
            <a:endPar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endPar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endPar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endPar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146793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500"/>
                                        <p:tgtEl>
                                          <p:spTgt spid="1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fade">
                                      <p:cBhvr>
                                        <p:cTn id="27" dur="500"/>
                                        <p:tgtEl>
                                          <p:spTgt spid="1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6" end="6"/>
                                            </p:txEl>
                                          </p:spTgt>
                                        </p:tgtEl>
                                        <p:attrNameLst>
                                          <p:attrName>style.visibility</p:attrName>
                                        </p:attrNameLst>
                                      </p:cBhvr>
                                      <p:to>
                                        <p:strVal val="visible"/>
                                      </p:to>
                                    </p:set>
                                    <p:animEffect transition="in" filter="fade">
                                      <p:cBhvr>
                                        <p:cTn id="32" dur="500"/>
                                        <p:tgtEl>
                                          <p:spTgt spid="1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animEffect transition="in" filter="fade">
                                      <p:cBhvr>
                                        <p:cTn id="37" dur="500"/>
                                        <p:tgtEl>
                                          <p:spTgt spid="1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xEl>
                                              <p:pRg st="8" end="8"/>
                                            </p:txEl>
                                          </p:spTgt>
                                        </p:tgtEl>
                                        <p:attrNameLst>
                                          <p:attrName>style.visibility</p:attrName>
                                        </p:attrNameLst>
                                      </p:cBhvr>
                                      <p:to>
                                        <p:strVal val="visible"/>
                                      </p:to>
                                    </p:set>
                                    <p:animEffect transition="in" filter="fade">
                                      <p:cBhvr>
                                        <p:cTn id="42" dur="500"/>
                                        <p:tgtEl>
                                          <p:spTgt spid="1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xEl>
                                              <p:pRg st="9" end="9"/>
                                            </p:txEl>
                                          </p:spTgt>
                                        </p:tgtEl>
                                        <p:attrNameLst>
                                          <p:attrName>style.visibility</p:attrName>
                                        </p:attrNameLst>
                                      </p:cBhvr>
                                      <p:to>
                                        <p:strVal val="visible"/>
                                      </p:to>
                                    </p:set>
                                    <p:animEffect transition="in" filter="fade">
                                      <p:cBhvr>
                                        <p:cTn id="47" dur="500"/>
                                        <p:tgtEl>
                                          <p:spTgt spid="1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xEl>
                                              <p:pRg st="10" end="10"/>
                                            </p:txEl>
                                          </p:spTgt>
                                        </p:tgtEl>
                                        <p:attrNameLst>
                                          <p:attrName>style.visibility</p:attrName>
                                        </p:attrNameLst>
                                      </p:cBhvr>
                                      <p:to>
                                        <p:strVal val="visible"/>
                                      </p:to>
                                    </p:set>
                                    <p:animEffect transition="in" filter="fade">
                                      <p:cBhvr>
                                        <p:cTn id="52" dur="500"/>
                                        <p:tgtEl>
                                          <p:spTgt spid="1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xEl>
                                              <p:pRg st="11" end="11"/>
                                            </p:txEl>
                                          </p:spTgt>
                                        </p:tgtEl>
                                        <p:attrNameLst>
                                          <p:attrName>style.visibility</p:attrName>
                                        </p:attrNameLst>
                                      </p:cBhvr>
                                      <p:to>
                                        <p:strVal val="visible"/>
                                      </p:to>
                                    </p:set>
                                    <p:animEffect transition="in" filter="fade">
                                      <p:cBhvr>
                                        <p:cTn id="57" dur="500"/>
                                        <p:tgtEl>
                                          <p:spTgt spid="1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xEl>
                                              <p:pRg st="12" end="12"/>
                                            </p:txEl>
                                          </p:spTgt>
                                        </p:tgtEl>
                                        <p:attrNameLst>
                                          <p:attrName>style.visibility</p:attrName>
                                        </p:attrNameLst>
                                      </p:cBhvr>
                                      <p:to>
                                        <p:strVal val="visible"/>
                                      </p:to>
                                    </p:set>
                                    <p:animEffect transition="in" filter="fade">
                                      <p:cBhvr>
                                        <p:cTn id="62" dur="500"/>
                                        <p:tgtEl>
                                          <p:spTgt spid="1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3">
                                            <p:txEl>
                                              <p:pRg st="13" end="13"/>
                                            </p:txEl>
                                          </p:spTgt>
                                        </p:tgtEl>
                                        <p:attrNameLst>
                                          <p:attrName>style.visibility</p:attrName>
                                        </p:attrNameLst>
                                      </p:cBhvr>
                                      <p:to>
                                        <p:strVal val="visible"/>
                                      </p:to>
                                    </p:set>
                                    <p:animEffect transition="in" filter="fade">
                                      <p:cBhvr>
                                        <p:cTn id="67" dur="500"/>
                                        <p:tgtEl>
                                          <p:spTgt spid="1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3">
                                            <p:txEl>
                                              <p:pRg st="14" end="14"/>
                                            </p:txEl>
                                          </p:spTgt>
                                        </p:tgtEl>
                                        <p:attrNameLst>
                                          <p:attrName>style.visibility</p:attrName>
                                        </p:attrNameLst>
                                      </p:cBhvr>
                                      <p:to>
                                        <p:strVal val="visible"/>
                                      </p:to>
                                    </p:set>
                                    <p:animEffect transition="in" filter="fade">
                                      <p:cBhvr>
                                        <p:cTn id="72" dur="500"/>
                                        <p:tgtEl>
                                          <p:spTgt spid="1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3">
                                            <p:txEl>
                                              <p:pRg st="15" end="15"/>
                                            </p:txEl>
                                          </p:spTgt>
                                        </p:tgtEl>
                                        <p:attrNameLst>
                                          <p:attrName>style.visibility</p:attrName>
                                        </p:attrNameLst>
                                      </p:cBhvr>
                                      <p:to>
                                        <p:strVal val="visible"/>
                                      </p:to>
                                    </p:set>
                                    <p:animEffect transition="in" filter="fade">
                                      <p:cBhvr>
                                        <p:cTn id="77" dur="500"/>
                                        <p:tgtEl>
                                          <p:spTgt spid="13">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3">
                                            <p:txEl>
                                              <p:pRg st="16" end="16"/>
                                            </p:txEl>
                                          </p:spTgt>
                                        </p:tgtEl>
                                        <p:attrNameLst>
                                          <p:attrName>style.visibility</p:attrName>
                                        </p:attrNameLst>
                                      </p:cBhvr>
                                      <p:to>
                                        <p:strVal val="visible"/>
                                      </p:to>
                                    </p:set>
                                    <p:animEffect transition="in" filter="fade">
                                      <p:cBhvr>
                                        <p:cTn id="82" dur="500"/>
                                        <p:tgtEl>
                                          <p:spTgt spid="1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bldLvl="5"/>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logo of a circle of dots&#10;&#10;Description automatically generated with medium confidence">
            <a:extLst>
              <a:ext uri="{FF2B5EF4-FFF2-40B4-BE49-F238E27FC236}">
                <a16:creationId xmlns:a16="http://schemas.microsoft.com/office/drawing/2014/main" id="{103B812E-780F-D2A0-3A99-01B6BD8A3405}"/>
              </a:ext>
            </a:extLst>
          </p:cNvPr>
          <p:cNvPicPr>
            <a:picLocks noChangeAspect="1"/>
          </p:cNvPicPr>
          <p:nvPr/>
        </p:nvPicPr>
        <p:blipFill rotWithShape="1">
          <a:blip r:embed="rId2"/>
          <a:srcRect t="10299" r="-1" b="1796"/>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1C369EE-EFDD-E193-AA5A-CDD039C181C7}"/>
              </a:ext>
            </a:extLst>
          </p:cNvPr>
          <p:cNvSpPr>
            <a:spLocks noGrp="1"/>
          </p:cNvSpPr>
          <p:nvPr>
            <p:ph type="ctrTitle"/>
          </p:nvPr>
        </p:nvSpPr>
        <p:spPr>
          <a:xfrm>
            <a:off x="477981" y="1122363"/>
            <a:ext cx="4023360" cy="3204134"/>
          </a:xfrm>
        </p:spPr>
        <p:txBody>
          <a:bodyPr anchor="b">
            <a:normAutofit/>
          </a:bodyPr>
          <a:lstStyle/>
          <a:p>
            <a:r>
              <a:rPr lang="en-US" sz="2400" dirty="0">
                <a:solidFill>
                  <a:schemeClr val="bg1"/>
                </a:solidFill>
              </a:rPr>
              <a:t>Anatomy of a Basic </a:t>
            </a:r>
            <a:br>
              <a:rPr lang="en-US" sz="2400" dirty="0">
                <a:solidFill>
                  <a:schemeClr val="bg1"/>
                </a:solidFill>
              </a:rPr>
            </a:br>
            <a:r>
              <a:rPr lang="en-US" sz="4000" dirty="0">
                <a:solidFill>
                  <a:schemeClr val="bg1"/>
                </a:solidFill>
              </a:rPr>
              <a:t>DB Application</a:t>
            </a:r>
            <a:endParaRPr lang="en-US" sz="4400" dirty="0">
              <a:solidFill>
                <a:schemeClr val="bg1"/>
              </a:solidFill>
            </a:endParaRPr>
          </a:p>
        </p:txBody>
      </p:sp>
      <p:sp>
        <p:nvSpPr>
          <p:cNvPr id="3" name="Subtitle 2">
            <a:extLst>
              <a:ext uri="{FF2B5EF4-FFF2-40B4-BE49-F238E27FC236}">
                <a16:creationId xmlns:a16="http://schemas.microsoft.com/office/drawing/2014/main" id="{54ECBF7F-0A7B-78D6-F2A0-D776250C5095}"/>
              </a:ext>
            </a:extLst>
          </p:cNvPr>
          <p:cNvSpPr>
            <a:spLocks noGrp="1"/>
          </p:cNvSpPr>
          <p:nvPr>
            <p:ph type="subTitle" idx="1"/>
          </p:nvPr>
        </p:nvSpPr>
        <p:spPr>
          <a:xfrm>
            <a:off x="477980" y="4872922"/>
            <a:ext cx="4023359" cy="1208141"/>
          </a:xfrm>
        </p:spPr>
        <p:txBody>
          <a:bodyPr>
            <a:normAutofit/>
          </a:bodyPr>
          <a:lstStyle/>
          <a:p>
            <a:endParaRPr lang="en-US" sz="2000">
              <a:solidFill>
                <a:schemeClr val="bg1"/>
              </a:solidFill>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5551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any&#10;&#10;Description automatically generated">
            <a:extLst>
              <a:ext uri="{FF2B5EF4-FFF2-40B4-BE49-F238E27FC236}">
                <a16:creationId xmlns:a16="http://schemas.microsoft.com/office/drawing/2014/main" id="{D82A2E97-0F03-B165-C0EF-9196A52B50F5}"/>
              </a:ext>
            </a:extLst>
          </p:cNvPr>
          <p:cNvPicPr>
            <a:picLocks noGrp="1" noChangeAspect="1"/>
          </p:cNvPicPr>
          <p:nvPr>
            <p:ph idx="1"/>
          </p:nvPr>
        </p:nvPicPr>
        <p:blipFill>
          <a:blip r:embed="rId3"/>
          <a:stretch>
            <a:fillRect/>
          </a:stretch>
        </p:blipFill>
        <p:spPr>
          <a:xfrm>
            <a:off x="0" y="-1439"/>
            <a:ext cx="5874105" cy="6859439"/>
          </a:xfrm>
        </p:spPr>
      </p:pic>
      <p:sp>
        <p:nvSpPr>
          <p:cNvPr id="13" name="Content Placeholder 16">
            <a:extLst>
              <a:ext uri="{FF2B5EF4-FFF2-40B4-BE49-F238E27FC236}">
                <a16:creationId xmlns:a16="http://schemas.microsoft.com/office/drawing/2014/main" id="{88D20D55-A54E-F5A1-39F6-52C2D19F9FC1}"/>
              </a:ext>
            </a:extLst>
          </p:cNvPr>
          <p:cNvSpPr txBox="1">
            <a:spLocks/>
          </p:cNvSpPr>
          <p:nvPr/>
        </p:nvSpPr>
        <p:spPr>
          <a:xfrm>
            <a:off x="5762914" y="295306"/>
            <a:ext cx="6289602" cy="65626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buFont typeface="Arial" panose="020B0604020202020204" pitchFamily="34" charset="0"/>
              <a:buNone/>
            </a:pPr>
            <a:r>
              <a:rPr lang="en-US" sz="1400" b="1"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rPr>
              <a:t>Core Data Function on Search of Employees</a:t>
            </a:r>
          </a:p>
          <a:p>
            <a:pPr marL="0" indent="0">
              <a:lnSpc>
                <a:spcPct val="90000"/>
              </a:lnSpc>
              <a:spcBef>
                <a:spcPts val="0"/>
              </a:spcBef>
              <a:buFont typeface="Arial" panose="020B0604020202020204" pitchFamily="34" charset="0"/>
              <a:buNone/>
            </a:pPr>
            <a:endParaRPr lang="en-US" sz="1400"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Display form, elements representing fields used as criteria to search employees. For this search, the filter criteria are last name, first name, office code and job title. </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For job title, the list of job titles are retrieved from the database and placed on choices (dropdown). For the office code, the list of office codes are retrieved from the database and placed on choices (dropdown).</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The user puts or selects values for his/her criteria choices. Not all filter criteria may be given a value or selected a value on, this means that the criteria is not used.</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Cancel, go back to main menu</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Search, then go to next page.</a:t>
            </a: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Using the filter criteria used in the previous page, retrieve the list of employees (employee number, last name and first name, email and job title) sorted accordingly and display them on screen as a list with proper headers</a:t>
            </a: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Main menu, go back to main menu</a:t>
            </a: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Search Again, go back to (a)</a:t>
            </a:r>
          </a:p>
          <a:p>
            <a:pPr marL="342900" indent="-342900">
              <a:lnSpc>
                <a:spcPct val="90000"/>
              </a:lnSpc>
              <a:spcBef>
                <a:spcPts val="0"/>
              </a:spcBef>
              <a:buFont typeface="Arial" panose="020B0604020202020204" pitchFamily="34" charset="0"/>
              <a:buAutoNum type="alphaLcParenBoth"/>
            </a:pPr>
            <a:endPar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Font typeface="Arial" panose="020B0604020202020204" pitchFamily="34" charset="0"/>
              <a:buAutoNum type="alphaLcParenBoth"/>
            </a:pPr>
            <a:endPar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endParaRPr>
          </a:p>
          <a:p>
            <a:pPr marL="0" indent="0">
              <a:lnSpc>
                <a:spcPct val="90000"/>
              </a:lnSpc>
              <a:spcBef>
                <a:spcPts val="0"/>
              </a:spcBef>
              <a:buNone/>
            </a:pPr>
            <a:r>
              <a:rPr lang="en-US" sz="1400" b="1"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rPr>
              <a:t>Core Data Function on View of Employees</a:t>
            </a:r>
          </a:p>
          <a:p>
            <a:pPr marL="0" indent="0">
              <a:lnSpc>
                <a:spcPct val="90000"/>
              </a:lnSpc>
              <a:spcBef>
                <a:spcPts val="0"/>
              </a:spcBef>
              <a:buNone/>
            </a:pPr>
            <a:endParaRPr lang="en-US" sz="1400" b="1"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Display in the form, a field where user can enter the employee number to view the record</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Cancel, go back to main menu</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View, then go to next page.</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The record of the employee is retrieved from the database</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If the record is not found, display on screen that the employee cannot be found, and provide a button to go back to (a). Otherwise, proceed to (f)</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Display the retrieved record of the employee</a:t>
            </a: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Provide a button to go back to the main menu and a button to go back to (a)</a:t>
            </a:r>
          </a:p>
          <a:p>
            <a:pPr marL="0" indent="0">
              <a:lnSpc>
                <a:spcPct val="90000"/>
              </a:lnSpc>
              <a:spcBef>
                <a:spcPts val="0"/>
              </a:spcBef>
              <a:buNone/>
            </a:pPr>
            <a:endPar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endPar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endParaRPr>
          </a:p>
          <a:p>
            <a:pPr marL="0" indent="0">
              <a:lnSpc>
                <a:spcPct val="90000"/>
              </a:lnSpc>
              <a:spcBef>
                <a:spcPts val="0"/>
              </a:spcBef>
              <a:buNone/>
            </a:pPr>
            <a:endPar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endParaRPr>
          </a:p>
          <a:p>
            <a:pPr marL="0" indent="0">
              <a:lnSpc>
                <a:spcPct val="90000"/>
              </a:lnSpc>
              <a:spcBef>
                <a:spcPts val="0"/>
              </a:spcBef>
              <a:buNone/>
            </a:pPr>
            <a:endPar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endPar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endPar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endPar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362885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500"/>
                                        <p:tgtEl>
                                          <p:spTgt spid="1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fade">
                                      <p:cBhvr>
                                        <p:cTn id="27" dur="500"/>
                                        <p:tgtEl>
                                          <p:spTgt spid="1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6" end="6"/>
                                            </p:txEl>
                                          </p:spTgt>
                                        </p:tgtEl>
                                        <p:attrNameLst>
                                          <p:attrName>style.visibility</p:attrName>
                                        </p:attrNameLst>
                                      </p:cBhvr>
                                      <p:to>
                                        <p:strVal val="visible"/>
                                      </p:to>
                                    </p:set>
                                    <p:animEffect transition="in" filter="fade">
                                      <p:cBhvr>
                                        <p:cTn id="32" dur="500"/>
                                        <p:tgtEl>
                                          <p:spTgt spid="1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animEffect transition="in" filter="fade">
                                      <p:cBhvr>
                                        <p:cTn id="37" dur="500"/>
                                        <p:tgtEl>
                                          <p:spTgt spid="1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xEl>
                                              <p:pRg st="8" end="8"/>
                                            </p:txEl>
                                          </p:spTgt>
                                        </p:tgtEl>
                                        <p:attrNameLst>
                                          <p:attrName>style.visibility</p:attrName>
                                        </p:attrNameLst>
                                      </p:cBhvr>
                                      <p:to>
                                        <p:strVal val="visible"/>
                                      </p:to>
                                    </p:set>
                                    <p:animEffect transition="in" filter="fade">
                                      <p:cBhvr>
                                        <p:cTn id="42" dur="500"/>
                                        <p:tgtEl>
                                          <p:spTgt spid="1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xEl>
                                              <p:pRg st="9" end="9"/>
                                            </p:txEl>
                                          </p:spTgt>
                                        </p:tgtEl>
                                        <p:attrNameLst>
                                          <p:attrName>style.visibility</p:attrName>
                                        </p:attrNameLst>
                                      </p:cBhvr>
                                      <p:to>
                                        <p:strVal val="visible"/>
                                      </p:to>
                                    </p:set>
                                    <p:animEffect transition="in" filter="fade">
                                      <p:cBhvr>
                                        <p:cTn id="47" dur="500"/>
                                        <p:tgtEl>
                                          <p:spTgt spid="1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xEl>
                                              <p:pRg st="12" end="12"/>
                                            </p:txEl>
                                          </p:spTgt>
                                        </p:tgtEl>
                                        <p:attrNameLst>
                                          <p:attrName>style.visibility</p:attrName>
                                        </p:attrNameLst>
                                      </p:cBhvr>
                                      <p:to>
                                        <p:strVal val="visible"/>
                                      </p:to>
                                    </p:set>
                                    <p:animEffect transition="in" filter="fade">
                                      <p:cBhvr>
                                        <p:cTn id="52" dur="500"/>
                                        <p:tgtEl>
                                          <p:spTgt spid="13">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xEl>
                                              <p:pRg st="14" end="14"/>
                                            </p:txEl>
                                          </p:spTgt>
                                        </p:tgtEl>
                                        <p:attrNameLst>
                                          <p:attrName>style.visibility</p:attrName>
                                        </p:attrNameLst>
                                      </p:cBhvr>
                                      <p:to>
                                        <p:strVal val="visible"/>
                                      </p:to>
                                    </p:set>
                                    <p:animEffect transition="in" filter="fade">
                                      <p:cBhvr>
                                        <p:cTn id="57" dur="500"/>
                                        <p:tgtEl>
                                          <p:spTgt spid="13">
                                            <p:txEl>
                                              <p:pRg st="14" end="1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xEl>
                                              <p:pRg st="15" end="15"/>
                                            </p:txEl>
                                          </p:spTgt>
                                        </p:tgtEl>
                                        <p:attrNameLst>
                                          <p:attrName>style.visibility</p:attrName>
                                        </p:attrNameLst>
                                      </p:cBhvr>
                                      <p:to>
                                        <p:strVal val="visible"/>
                                      </p:to>
                                    </p:set>
                                    <p:animEffect transition="in" filter="fade">
                                      <p:cBhvr>
                                        <p:cTn id="62" dur="500"/>
                                        <p:tgtEl>
                                          <p:spTgt spid="13">
                                            <p:txEl>
                                              <p:pRg st="15" end="1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3">
                                            <p:txEl>
                                              <p:pRg st="16" end="16"/>
                                            </p:txEl>
                                          </p:spTgt>
                                        </p:tgtEl>
                                        <p:attrNameLst>
                                          <p:attrName>style.visibility</p:attrName>
                                        </p:attrNameLst>
                                      </p:cBhvr>
                                      <p:to>
                                        <p:strVal val="visible"/>
                                      </p:to>
                                    </p:set>
                                    <p:animEffect transition="in" filter="fade">
                                      <p:cBhvr>
                                        <p:cTn id="67" dur="500"/>
                                        <p:tgtEl>
                                          <p:spTgt spid="13">
                                            <p:txEl>
                                              <p:pRg st="16" end="1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3">
                                            <p:txEl>
                                              <p:pRg st="17" end="17"/>
                                            </p:txEl>
                                          </p:spTgt>
                                        </p:tgtEl>
                                        <p:attrNameLst>
                                          <p:attrName>style.visibility</p:attrName>
                                        </p:attrNameLst>
                                      </p:cBhvr>
                                      <p:to>
                                        <p:strVal val="visible"/>
                                      </p:to>
                                    </p:set>
                                    <p:animEffect transition="in" filter="fade">
                                      <p:cBhvr>
                                        <p:cTn id="72" dur="500"/>
                                        <p:tgtEl>
                                          <p:spTgt spid="13">
                                            <p:txEl>
                                              <p:pRg st="17" end="1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3">
                                            <p:txEl>
                                              <p:pRg st="18" end="18"/>
                                            </p:txEl>
                                          </p:spTgt>
                                        </p:tgtEl>
                                        <p:attrNameLst>
                                          <p:attrName>style.visibility</p:attrName>
                                        </p:attrNameLst>
                                      </p:cBhvr>
                                      <p:to>
                                        <p:strVal val="visible"/>
                                      </p:to>
                                    </p:set>
                                    <p:animEffect transition="in" filter="fade">
                                      <p:cBhvr>
                                        <p:cTn id="77" dur="500"/>
                                        <p:tgtEl>
                                          <p:spTgt spid="13">
                                            <p:txEl>
                                              <p:pRg st="18" end="18"/>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3">
                                            <p:txEl>
                                              <p:pRg st="19" end="19"/>
                                            </p:txEl>
                                          </p:spTgt>
                                        </p:tgtEl>
                                        <p:attrNameLst>
                                          <p:attrName>style.visibility</p:attrName>
                                        </p:attrNameLst>
                                      </p:cBhvr>
                                      <p:to>
                                        <p:strVal val="visible"/>
                                      </p:to>
                                    </p:set>
                                    <p:animEffect transition="in" filter="fade">
                                      <p:cBhvr>
                                        <p:cTn id="82" dur="500"/>
                                        <p:tgtEl>
                                          <p:spTgt spid="13">
                                            <p:txEl>
                                              <p:pRg st="19" end="19"/>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3">
                                            <p:txEl>
                                              <p:pRg st="20" end="20"/>
                                            </p:txEl>
                                          </p:spTgt>
                                        </p:tgtEl>
                                        <p:attrNameLst>
                                          <p:attrName>style.visibility</p:attrName>
                                        </p:attrNameLst>
                                      </p:cBhvr>
                                      <p:to>
                                        <p:strVal val="visible"/>
                                      </p:to>
                                    </p:set>
                                    <p:animEffect transition="in" filter="fade">
                                      <p:cBhvr>
                                        <p:cTn id="87" dur="500"/>
                                        <p:tgtEl>
                                          <p:spTgt spid="1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bldLvl="5"/>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any&#10;&#10;Description automatically generated">
            <a:extLst>
              <a:ext uri="{FF2B5EF4-FFF2-40B4-BE49-F238E27FC236}">
                <a16:creationId xmlns:a16="http://schemas.microsoft.com/office/drawing/2014/main" id="{D82A2E97-0F03-B165-C0EF-9196A52B50F5}"/>
              </a:ext>
            </a:extLst>
          </p:cNvPr>
          <p:cNvPicPr>
            <a:picLocks noGrp="1" noChangeAspect="1"/>
          </p:cNvPicPr>
          <p:nvPr>
            <p:ph idx="1"/>
          </p:nvPr>
        </p:nvPicPr>
        <p:blipFill>
          <a:blip r:embed="rId3"/>
          <a:stretch>
            <a:fillRect/>
          </a:stretch>
        </p:blipFill>
        <p:spPr>
          <a:xfrm>
            <a:off x="0" y="-1439"/>
            <a:ext cx="5874105" cy="6859439"/>
          </a:xfrm>
        </p:spPr>
      </p:pic>
      <p:sp>
        <p:nvSpPr>
          <p:cNvPr id="13" name="Content Placeholder 16">
            <a:extLst>
              <a:ext uri="{FF2B5EF4-FFF2-40B4-BE49-F238E27FC236}">
                <a16:creationId xmlns:a16="http://schemas.microsoft.com/office/drawing/2014/main" id="{88D20D55-A54E-F5A1-39F6-52C2D19F9FC1}"/>
              </a:ext>
            </a:extLst>
          </p:cNvPr>
          <p:cNvSpPr txBox="1">
            <a:spLocks/>
          </p:cNvSpPr>
          <p:nvPr/>
        </p:nvSpPr>
        <p:spPr>
          <a:xfrm>
            <a:off x="5762914" y="295306"/>
            <a:ext cx="6289602" cy="65626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buNone/>
            </a:pPr>
            <a:endPar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endParaRPr>
          </a:p>
          <a:p>
            <a:pPr marL="0" indent="0">
              <a:lnSpc>
                <a:spcPct val="90000"/>
              </a:lnSpc>
              <a:spcBef>
                <a:spcPts val="0"/>
              </a:spcBef>
              <a:buNone/>
            </a:pPr>
            <a:r>
              <a:rPr lang="en-US" sz="1400" b="1"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rPr>
              <a:t>Core Data Function on Delete of Employees</a:t>
            </a:r>
          </a:p>
          <a:p>
            <a:pPr marL="0" indent="0">
              <a:lnSpc>
                <a:spcPct val="90000"/>
              </a:lnSpc>
              <a:spcBef>
                <a:spcPts val="0"/>
              </a:spcBef>
              <a:buNone/>
            </a:pPr>
            <a:endParaRPr lang="en-US" sz="1400" b="1"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Display in the form, a field where user can enter the employee number to delete the record</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Cancel, go back to main menu</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View, then go to next page.</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The record of the employee is retrieved from the database</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If the record is not found, display on screen that the employee cannot be found and provide a button to go back to (a). Otherwise proceed to (f)</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Display the retrieved record of the employee</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Check the database if the employee is being used in Customers. </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If being used, display on screen that the employee cannot be deleted and provide a button to go back to (a). Otherwise, proceed to (</a:t>
            </a:r>
            <a:r>
              <a:rPr lang="en-US" sz="1400" dirty="0" err="1">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i</a:t>
            </a: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a:t>
            </a: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Provide a button to go back to the main menu and a button to go the next page to delete the record.</a:t>
            </a:r>
          </a:p>
          <a:p>
            <a:pPr marL="342900" indent="-342900">
              <a:lnSpc>
                <a:spcPct val="90000"/>
              </a:lnSpc>
              <a:spcBef>
                <a:spcPts val="0"/>
              </a:spcBef>
              <a:buFont typeface="Arial" panose="020B0604020202020204" pitchFamily="34" charset="0"/>
              <a:buAutoNum type="alphaLcParenBoth"/>
            </a:pPr>
            <a:r>
              <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rPr>
              <a:t>Delete the record from the database</a:t>
            </a:r>
          </a:p>
          <a:p>
            <a:pPr marL="342900" indent="-342900">
              <a:lnSpc>
                <a:spcPct val="90000"/>
              </a:lnSpc>
              <a:spcBef>
                <a:spcPts val="0"/>
              </a:spcBef>
              <a:buFont typeface="Arial" panose="020B0604020202020204" pitchFamily="34" charset="0"/>
              <a:buAutoNum type="alphaLcParenBoth"/>
            </a:pPr>
            <a:r>
              <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rPr>
              <a:t>Display “Record is Deleted”</a:t>
            </a:r>
          </a:p>
          <a:p>
            <a:pPr marL="342900" indent="-342900">
              <a:lnSpc>
                <a:spcPct val="90000"/>
              </a:lnSpc>
              <a:spcBef>
                <a:spcPts val="0"/>
              </a:spcBef>
              <a:buFont typeface="Arial" panose="020B0604020202020204" pitchFamily="34" charset="0"/>
              <a:buAutoNum type="alphaLcParenBoth"/>
            </a:pPr>
            <a:r>
              <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rPr>
              <a:t>Provide a button to go back to the main menu and a button to go back to (a) to delete another customer record</a:t>
            </a:r>
          </a:p>
          <a:p>
            <a:pPr marL="342900" indent="-342900">
              <a:lnSpc>
                <a:spcPct val="90000"/>
              </a:lnSpc>
              <a:spcBef>
                <a:spcPts val="0"/>
              </a:spcBef>
              <a:buFont typeface="Arial" panose="020B0604020202020204" pitchFamily="34" charset="0"/>
              <a:buAutoNum type="alphaLcParenBoth"/>
            </a:pPr>
            <a:endPar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Font typeface="Arial" panose="020B0604020202020204" pitchFamily="34" charset="0"/>
              <a:buAutoNum type="alphaLcParenBoth"/>
            </a:pPr>
            <a:endPar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endParaRPr>
          </a:p>
          <a:p>
            <a:pPr marL="0" indent="0">
              <a:lnSpc>
                <a:spcPct val="90000"/>
              </a:lnSpc>
              <a:spcBef>
                <a:spcPts val="0"/>
              </a:spcBef>
              <a:buNone/>
            </a:pPr>
            <a:endPar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endPar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endParaRPr>
          </a:p>
          <a:p>
            <a:pPr marL="0" indent="0">
              <a:lnSpc>
                <a:spcPct val="90000"/>
              </a:lnSpc>
              <a:spcBef>
                <a:spcPts val="0"/>
              </a:spcBef>
              <a:buNone/>
            </a:pPr>
            <a:endPar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endParaRPr>
          </a:p>
          <a:p>
            <a:pPr marL="0" indent="0">
              <a:lnSpc>
                <a:spcPct val="90000"/>
              </a:lnSpc>
              <a:spcBef>
                <a:spcPts val="0"/>
              </a:spcBef>
              <a:buNone/>
            </a:pPr>
            <a:endPar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endPar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endPar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endPar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8912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fade">
                                      <p:cBhvr>
                                        <p:cTn id="7" dur="500"/>
                                        <p:tgtEl>
                                          <p:spTgt spid="1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3" end="3"/>
                                            </p:txEl>
                                          </p:spTgt>
                                        </p:tgtEl>
                                        <p:attrNameLst>
                                          <p:attrName>style.visibility</p:attrName>
                                        </p:attrNameLst>
                                      </p:cBhvr>
                                      <p:to>
                                        <p:strVal val="visible"/>
                                      </p:to>
                                    </p:set>
                                    <p:animEffect transition="in" filter="fade">
                                      <p:cBhvr>
                                        <p:cTn id="12" dur="500"/>
                                        <p:tgtEl>
                                          <p:spTgt spid="1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4" end="4"/>
                                            </p:txEl>
                                          </p:spTgt>
                                        </p:tgtEl>
                                        <p:attrNameLst>
                                          <p:attrName>style.visibility</p:attrName>
                                        </p:attrNameLst>
                                      </p:cBhvr>
                                      <p:to>
                                        <p:strVal val="visible"/>
                                      </p:to>
                                    </p:set>
                                    <p:animEffect transition="in" filter="fade">
                                      <p:cBhvr>
                                        <p:cTn id="17" dur="500"/>
                                        <p:tgtEl>
                                          <p:spTgt spid="1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5" end="5"/>
                                            </p:txEl>
                                          </p:spTgt>
                                        </p:tgtEl>
                                        <p:attrNameLst>
                                          <p:attrName>style.visibility</p:attrName>
                                        </p:attrNameLst>
                                      </p:cBhvr>
                                      <p:to>
                                        <p:strVal val="visible"/>
                                      </p:to>
                                    </p:set>
                                    <p:animEffect transition="in" filter="fade">
                                      <p:cBhvr>
                                        <p:cTn id="22" dur="500"/>
                                        <p:tgtEl>
                                          <p:spTgt spid="1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6" end="6"/>
                                            </p:txEl>
                                          </p:spTgt>
                                        </p:tgtEl>
                                        <p:attrNameLst>
                                          <p:attrName>style.visibility</p:attrName>
                                        </p:attrNameLst>
                                      </p:cBhvr>
                                      <p:to>
                                        <p:strVal val="visible"/>
                                      </p:to>
                                    </p:set>
                                    <p:animEffect transition="in" filter="fade">
                                      <p:cBhvr>
                                        <p:cTn id="27" dur="500"/>
                                        <p:tgtEl>
                                          <p:spTgt spid="1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7" end="7"/>
                                            </p:txEl>
                                          </p:spTgt>
                                        </p:tgtEl>
                                        <p:attrNameLst>
                                          <p:attrName>style.visibility</p:attrName>
                                        </p:attrNameLst>
                                      </p:cBhvr>
                                      <p:to>
                                        <p:strVal val="visible"/>
                                      </p:to>
                                    </p:set>
                                    <p:animEffect transition="in" filter="fade">
                                      <p:cBhvr>
                                        <p:cTn id="32" dur="500"/>
                                        <p:tgtEl>
                                          <p:spTgt spid="1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8" end="8"/>
                                            </p:txEl>
                                          </p:spTgt>
                                        </p:tgtEl>
                                        <p:attrNameLst>
                                          <p:attrName>style.visibility</p:attrName>
                                        </p:attrNameLst>
                                      </p:cBhvr>
                                      <p:to>
                                        <p:strVal val="visible"/>
                                      </p:to>
                                    </p:set>
                                    <p:animEffect transition="in" filter="fade">
                                      <p:cBhvr>
                                        <p:cTn id="37" dur="500"/>
                                        <p:tgtEl>
                                          <p:spTgt spid="1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xEl>
                                              <p:pRg st="9" end="9"/>
                                            </p:txEl>
                                          </p:spTgt>
                                        </p:tgtEl>
                                        <p:attrNameLst>
                                          <p:attrName>style.visibility</p:attrName>
                                        </p:attrNameLst>
                                      </p:cBhvr>
                                      <p:to>
                                        <p:strVal val="visible"/>
                                      </p:to>
                                    </p:set>
                                    <p:animEffect transition="in" filter="fade">
                                      <p:cBhvr>
                                        <p:cTn id="42" dur="500"/>
                                        <p:tgtEl>
                                          <p:spTgt spid="1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xEl>
                                              <p:pRg st="10" end="10"/>
                                            </p:txEl>
                                          </p:spTgt>
                                        </p:tgtEl>
                                        <p:attrNameLst>
                                          <p:attrName>style.visibility</p:attrName>
                                        </p:attrNameLst>
                                      </p:cBhvr>
                                      <p:to>
                                        <p:strVal val="visible"/>
                                      </p:to>
                                    </p:set>
                                    <p:animEffect transition="in" filter="fade">
                                      <p:cBhvr>
                                        <p:cTn id="47" dur="500"/>
                                        <p:tgtEl>
                                          <p:spTgt spid="1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xEl>
                                              <p:pRg st="11" end="11"/>
                                            </p:txEl>
                                          </p:spTgt>
                                        </p:tgtEl>
                                        <p:attrNameLst>
                                          <p:attrName>style.visibility</p:attrName>
                                        </p:attrNameLst>
                                      </p:cBhvr>
                                      <p:to>
                                        <p:strVal val="visible"/>
                                      </p:to>
                                    </p:set>
                                    <p:animEffect transition="in" filter="fade">
                                      <p:cBhvr>
                                        <p:cTn id="52" dur="500"/>
                                        <p:tgtEl>
                                          <p:spTgt spid="1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xEl>
                                              <p:pRg st="12" end="12"/>
                                            </p:txEl>
                                          </p:spTgt>
                                        </p:tgtEl>
                                        <p:attrNameLst>
                                          <p:attrName>style.visibility</p:attrName>
                                        </p:attrNameLst>
                                      </p:cBhvr>
                                      <p:to>
                                        <p:strVal val="visible"/>
                                      </p:to>
                                    </p:set>
                                    <p:animEffect transition="in" filter="fade">
                                      <p:cBhvr>
                                        <p:cTn id="57" dur="500"/>
                                        <p:tgtEl>
                                          <p:spTgt spid="1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xEl>
                                              <p:pRg st="13" end="13"/>
                                            </p:txEl>
                                          </p:spTgt>
                                        </p:tgtEl>
                                        <p:attrNameLst>
                                          <p:attrName>style.visibility</p:attrName>
                                        </p:attrNameLst>
                                      </p:cBhvr>
                                      <p:to>
                                        <p:strVal val="visible"/>
                                      </p:to>
                                    </p:set>
                                    <p:animEffect transition="in" filter="fade">
                                      <p:cBhvr>
                                        <p:cTn id="62" dur="500"/>
                                        <p:tgtEl>
                                          <p:spTgt spid="1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3">
                                            <p:txEl>
                                              <p:pRg st="14" end="14"/>
                                            </p:txEl>
                                          </p:spTgt>
                                        </p:tgtEl>
                                        <p:attrNameLst>
                                          <p:attrName>style.visibility</p:attrName>
                                        </p:attrNameLst>
                                      </p:cBhvr>
                                      <p:to>
                                        <p:strVal val="visible"/>
                                      </p:to>
                                    </p:set>
                                    <p:animEffect transition="in" filter="fade">
                                      <p:cBhvr>
                                        <p:cTn id="67" dur="500"/>
                                        <p:tgtEl>
                                          <p:spTgt spid="1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bldLvl="5"/>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any&#10;&#10;Description automatically generated">
            <a:extLst>
              <a:ext uri="{FF2B5EF4-FFF2-40B4-BE49-F238E27FC236}">
                <a16:creationId xmlns:a16="http://schemas.microsoft.com/office/drawing/2014/main" id="{D82A2E97-0F03-B165-C0EF-9196A52B50F5}"/>
              </a:ext>
            </a:extLst>
          </p:cNvPr>
          <p:cNvPicPr>
            <a:picLocks noGrp="1" noChangeAspect="1"/>
          </p:cNvPicPr>
          <p:nvPr>
            <p:ph idx="1"/>
          </p:nvPr>
        </p:nvPicPr>
        <p:blipFill>
          <a:blip r:embed="rId3"/>
          <a:stretch>
            <a:fillRect/>
          </a:stretch>
        </p:blipFill>
        <p:spPr>
          <a:xfrm>
            <a:off x="0" y="-1439"/>
            <a:ext cx="5874105" cy="6859439"/>
          </a:xfrm>
        </p:spPr>
      </p:pic>
      <p:sp>
        <p:nvSpPr>
          <p:cNvPr id="13" name="Content Placeholder 16">
            <a:extLst>
              <a:ext uri="{FF2B5EF4-FFF2-40B4-BE49-F238E27FC236}">
                <a16:creationId xmlns:a16="http://schemas.microsoft.com/office/drawing/2014/main" id="{88D20D55-A54E-F5A1-39F6-52C2D19F9FC1}"/>
              </a:ext>
            </a:extLst>
          </p:cNvPr>
          <p:cNvSpPr txBox="1">
            <a:spLocks/>
          </p:cNvSpPr>
          <p:nvPr/>
        </p:nvSpPr>
        <p:spPr>
          <a:xfrm>
            <a:off x="5762914" y="295306"/>
            <a:ext cx="6289602" cy="65626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buFont typeface="Arial" panose="020B0604020202020204" pitchFamily="34" charset="0"/>
              <a:buNone/>
            </a:pPr>
            <a:r>
              <a:rPr lang="en-US" sz="1400" b="1"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rPr>
              <a:t>Transaction on Sales</a:t>
            </a:r>
          </a:p>
          <a:p>
            <a:pPr marL="0" indent="0">
              <a:lnSpc>
                <a:spcPct val="90000"/>
              </a:lnSpc>
              <a:spcBef>
                <a:spcPts val="0"/>
              </a:spcBef>
              <a:buFont typeface="Arial" panose="020B0604020202020204" pitchFamily="34" charset="0"/>
              <a:buNone/>
            </a:pPr>
            <a:endParaRPr lang="en-US" sz="1400"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Font typeface="Arial" panose="020B0604020202020204" pitchFamily="34" charset="0"/>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Display in the form, field to enter the Sales Person ID, Customer Number and Required Date</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Cancel, go back to main menu</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Order, then go to next page.</a:t>
            </a: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Check if Sales Person ID, Customer Number and Required Date was provided with values. If one of them does not have a value, display on screen that both values are required and provide a button to go back to (a). Otherwise, proceed to (e)</a:t>
            </a: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Check if all the fields are of correct data type, if one of them does not conform to the correct data type, display on screen that the value must be in correct data type and provide a button to go back to (a). Otherwise, proceed to (f)</a:t>
            </a:r>
            <a:endPar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Retrieve Customer Record</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Check if customer belongs to the Sales Person. If not belonging to the Sales Person, display on screen that the customer is not under the user’s list of customer and provide a button to go back to (a). Otherwise, proceed to (h).</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Retrieve all ordered amount and payments made. Compute if there are still amounts needed to be paid. </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Check if Customer is eligible to order based on if credit limit has not been exceeded. If customer is not eligible, display on screen that customer is not eligible to order and provide a button to go back to (a). Otherwise, proceed to (</a:t>
            </a:r>
            <a:r>
              <a:rPr lang="en-US" sz="1400" dirty="0" err="1">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i</a:t>
            </a: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 </a:t>
            </a: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Save the order record in memory</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Cancel, go back to main menu</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Order Products, then go to next page.</a:t>
            </a:r>
          </a:p>
          <a:p>
            <a:pPr marL="342900" indent="-342900">
              <a:lnSpc>
                <a:spcPct val="90000"/>
              </a:lnSpc>
              <a:spcBef>
                <a:spcPts val="0"/>
              </a:spcBef>
              <a:buFont typeface="Arial" panose="020B0604020202020204" pitchFamily="34" charset="0"/>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Display in the form, fields to enter what product is being ordered, quantity to order and price to use for the product</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Retrieve </a:t>
            </a:r>
            <a:r>
              <a:rPr lang="en-US" sz="1400" b="1"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available</a:t>
            </a: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 products that can be ordered and put in the choices (dropdown)</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User puts in data for the ordered products</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Cancel, go back to main menu</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Add to Cart, then go to next page.</a:t>
            </a:r>
          </a:p>
        </p:txBody>
      </p:sp>
    </p:spTree>
    <p:extLst>
      <p:ext uri="{BB962C8B-B14F-4D97-AF65-F5344CB8AC3E}">
        <p14:creationId xmlns:p14="http://schemas.microsoft.com/office/powerpoint/2010/main" val="106809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500"/>
                                        <p:tgtEl>
                                          <p:spTgt spid="1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fade">
                                      <p:cBhvr>
                                        <p:cTn id="27" dur="500"/>
                                        <p:tgtEl>
                                          <p:spTgt spid="1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6" end="6"/>
                                            </p:txEl>
                                          </p:spTgt>
                                        </p:tgtEl>
                                        <p:attrNameLst>
                                          <p:attrName>style.visibility</p:attrName>
                                        </p:attrNameLst>
                                      </p:cBhvr>
                                      <p:to>
                                        <p:strVal val="visible"/>
                                      </p:to>
                                    </p:set>
                                    <p:animEffect transition="in" filter="fade">
                                      <p:cBhvr>
                                        <p:cTn id="32" dur="500"/>
                                        <p:tgtEl>
                                          <p:spTgt spid="1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animEffect transition="in" filter="fade">
                                      <p:cBhvr>
                                        <p:cTn id="37" dur="500"/>
                                        <p:tgtEl>
                                          <p:spTgt spid="1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xEl>
                                              <p:pRg st="8" end="8"/>
                                            </p:txEl>
                                          </p:spTgt>
                                        </p:tgtEl>
                                        <p:attrNameLst>
                                          <p:attrName>style.visibility</p:attrName>
                                        </p:attrNameLst>
                                      </p:cBhvr>
                                      <p:to>
                                        <p:strVal val="visible"/>
                                      </p:to>
                                    </p:set>
                                    <p:animEffect transition="in" filter="fade">
                                      <p:cBhvr>
                                        <p:cTn id="42" dur="500"/>
                                        <p:tgtEl>
                                          <p:spTgt spid="1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xEl>
                                              <p:pRg st="9" end="9"/>
                                            </p:txEl>
                                          </p:spTgt>
                                        </p:tgtEl>
                                        <p:attrNameLst>
                                          <p:attrName>style.visibility</p:attrName>
                                        </p:attrNameLst>
                                      </p:cBhvr>
                                      <p:to>
                                        <p:strVal val="visible"/>
                                      </p:to>
                                    </p:set>
                                    <p:animEffect transition="in" filter="fade">
                                      <p:cBhvr>
                                        <p:cTn id="47" dur="500"/>
                                        <p:tgtEl>
                                          <p:spTgt spid="1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xEl>
                                              <p:pRg st="10" end="10"/>
                                            </p:txEl>
                                          </p:spTgt>
                                        </p:tgtEl>
                                        <p:attrNameLst>
                                          <p:attrName>style.visibility</p:attrName>
                                        </p:attrNameLst>
                                      </p:cBhvr>
                                      <p:to>
                                        <p:strVal val="visible"/>
                                      </p:to>
                                    </p:set>
                                    <p:animEffect transition="in" filter="fade">
                                      <p:cBhvr>
                                        <p:cTn id="52" dur="500"/>
                                        <p:tgtEl>
                                          <p:spTgt spid="1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xEl>
                                              <p:pRg st="11" end="11"/>
                                            </p:txEl>
                                          </p:spTgt>
                                        </p:tgtEl>
                                        <p:attrNameLst>
                                          <p:attrName>style.visibility</p:attrName>
                                        </p:attrNameLst>
                                      </p:cBhvr>
                                      <p:to>
                                        <p:strVal val="visible"/>
                                      </p:to>
                                    </p:set>
                                    <p:animEffect transition="in" filter="fade">
                                      <p:cBhvr>
                                        <p:cTn id="57" dur="500"/>
                                        <p:tgtEl>
                                          <p:spTgt spid="1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xEl>
                                              <p:pRg st="12" end="12"/>
                                            </p:txEl>
                                          </p:spTgt>
                                        </p:tgtEl>
                                        <p:attrNameLst>
                                          <p:attrName>style.visibility</p:attrName>
                                        </p:attrNameLst>
                                      </p:cBhvr>
                                      <p:to>
                                        <p:strVal val="visible"/>
                                      </p:to>
                                    </p:set>
                                    <p:animEffect transition="in" filter="fade">
                                      <p:cBhvr>
                                        <p:cTn id="62" dur="500"/>
                                        <p:tgtEl>
                                          <p:spTgt spid="1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3">
                                            <p:txEl>
                                              <p:pRg st="13" end="13"/>
                                            </p:txEl>
                                          </p:spTgt>
                                        </p:tgtEl>
                                        <p:attrNameLst>
                                          <p:attrName>style.visibility</p:attrName>
                                        </p:attrNameLst>
                                      </p:cBhvr>
                                      <p:to>
                                        <p:strVal val="visible"/>
                                      </p:to>
                                    </p:set>
                                    <p:animEffect transition="in" filter="fade">
                                      <p:cBhvr>
                                        <p:cTn id="67" dur="500"/>
                                        <p:tgtEl>
                                          <p:spTgt spid="1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3">
                                            <p:txEl>
                                              <p:pRg st="14" end="14"/>
                                            </p:txEl>
                                          </p:spTgt>
                                        </p:tgtEl>
                                        <p:attrNameLst>
                                          <p:attrName>style.visibility</p:attrName>
                                        </p:attrNameLst>
                                      </p:cBhvr>
                                      <p:to>
                                        <p:strVal val="visible"/>
                                      </p:to>
                                    </p:set>
                                    <p:animEffect transition="in" filter="fade">
                                      <p:cBhvr>
                                        <p:cTn id="72" dur="500"/>
                                        <p:tgtEl>
                                          <p:spTgt spid="1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3">
                                            <p:txEl>
                                              <p:pRg st="15" end="15"/>
                                            </p:txEl>
                                          </p:spTgt>
                                        </p:tgtEl>
                                        <p:attrNameLst>
                                          <p:attrName>style.visibility</p:attrName>
                                        </p:attrNameLst>
                                      </p:cBhvr>
                                      <p:to>
                                        <p:strVal val="visible"/>
                                      </p:to>
                                    </p:set>
                                    <p:animEffect transition="in" filter="fade">
                                      <p:cBhvr>
                                        <p:cTn id="77" dur="500"/>
                                        <p:tgtEl>
                                          <p:spTgt spid="13">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3">
                                            <p:txEl>
                                              <p:pRg st="16" end="16"/>
                                            </p:txEl>
                                          </p:spTgt>
                                        </p:tgtEl>
                                        <p:attrNameLst>
                                          <p:attrName>style.visibility</p:attrName>
                                        </p:attrNameLst>
                                      </p:cBhvr>
                                      <p:to>
                                        <p:strVal val="visible"/>
                                      </p:to>
                                    </p:set>
                                    <p:animEffect transition="in" filter="fade">
                                      <p:cBhvr>
                                        <p:cTn id="82" dur="500"/>
                                        <p:tgtEl>
                                          <p:spTgt spid="13">
                                            <p:txEl>
                                              <p:pRg st="16" end="16"/>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13">
                                            <p:txEl>
                                              <p:pRg st="17" end="17"/>
                                            </p:txEl>
                                          </p:spTgt>
                                        </p:tgtEl>
                                        <p:attrNameLst>
                                          <p:attrName>style.visibility</p:attrName>
                                        </p:attrNameLst>
                                      </p:cBhvr>
                                      <p:to>
                                        <p:strVal val="visible"/>
                                      </p:to>
                                    </p:set>
                                    <p:animEffect transition="in" filter="fade">
                                      <p:cBhvr>
                                        <p:cTn id="87" dur="500"/>
                                        <p:tgtEl>
                                          <p:spTgt spid="13">
                                            <p:txEl>
                                              <p:pRg st="17" end="17"/>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13">
                                            <p:txEl>
                                              <p:pRg st="18" end="18"/>
                                            </p:txEl>
                                          </p:spTgt>
                                        </p:tgtEl>
                                        <p:attrNameLst>
                                          <p:attrName>style.visibility</p:attrName>
                                        </p:attrNameLst>
                                      </p:cBhvr>
                                      <p:to>
                                        <p:strVal val="visible"/>
                                      </p:to>
                                    </p:set>
                                    <p:animEffect transition="in" filter="fade">
                                      <p:cBhvr>
                                        <p:cTn id="92" dur="500"/>
                                        <p:tgtEl>
                                          <p:spTgt spid="1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bldLvl="5"/>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any&#10;&#10;Description automatically generated">
            <a:extLst>
              <a:ext uri="{FF2B5EF4-FFF2-40B4-BE49-F238E27FC236}">
                <a16:creationId xmlns:a16="http://schemas.microsoft.com/office/drawing/2014/main" id="{D82A2E97-0F03-B165-C0EF-9196A52B50F5}"/>
              </a:ext>
            </a:extLst>
          </p:cNvPr>
          <p:cNvPicPr>
            <a:picLocks noGrp="1" noChangeAspect="1"/>
          </p:cNvPicPr>
          <p:nvPr>
            <p:ph idx="1"/>
          </p:nvPr>
        </p:nvPicPr>
        <p:blipFill>
          <a:blip r:embed="rId3"/>
          <a:stretch>
            <a:fillRect/>
          </a:stretch>
        </p:blipFill>
        <p:spPr>
          <a:xfrm>
            <a:off x="0" y="-1439"/>
            <a:ext cx="5874105" cy="6859439"/>
          </a:xfrm>
        </p:spPr>
      </p:pic>
      <p:sp>
        <p:nvSpPr>
          <p:cNvPr id="13" name="Content Placeholder 16">
            <a:extLst>
              <a:ext uri="{FF2B5EF4-FFF2-40B4-BE49-F238E27FC236}">
                <a16:creationId xmlns:a16="http://schemas.microsoft.com/office/drawing/2014/main" id="{88D20D55-A54E-F5A1-39F6-52C2D19F9FC1}"/>
              </a:ext>
            </a:extLst>
          </p:cNvPr>
          <p:cNvSpPr txBox="1">
            <a:spLocks/>
          </p:cNvSpPr>
          <p:nvPr/>
        </p:nvSpPr>
        <p:spPr>
          <a:xfrm>
            <a:off x="5762914" y="295306"/>
            <a:ext cx="6289602" cy="65626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buFont typeface="Arial" panose="020B0604020202020204" pitchFamily="34" charset="0"/>
              <a:buNone/>
            </a:pPr>
            <a:r>
              <a:rPr lang="en-US" sz="1400" b="1"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rPr>
              <a:t>Transaction on Sales</a:t>
            </a:r>
          </a:p>
          <a:p>
            <a:pPr marL="0" indent="0">
              <a:lnSpc>
                <a:spcPct val="90000"/>
              </a:lnSpc>
              <a:spcBef>
                <a:spcPts val="0"/>
              </a:spcBef>
              <a:buFont typeface="Arial" panose="020B0604020202020204" pitchFamily="34" charset="0"/>
              <a:buNone/>
            </a:pPr>
            <a:endParaRPr lang="en-US" sz="1400"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Font typeface="Wingdings" pitchFamily="2" charset="2"/>
              <a:buAutoNum type="alphaLcParenBoth" startAt="18"/>
            </a:pPr>
            <a:r>
              <a:rPr lang="en-US" sz="14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Retrieve data about the Product</a:t>
            </a:r>
          </a:p>
          <a:p>
            <a:pPr marL="342900" indent="-342900">
              <a:lnSpc>
                <a:spcPct val="90000"/>
              </a:lnSpc>
              <a:spcBef>
                <a:spcPts val="0"/>
              </a:spcBef>
              <a:buAutoNum type="alphaLcParenBoth" startAt="18"/>
            </a:pPr>
            <a:r>
              <a:rPr lang="en-US" sz="14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Check if quantity ordered is within the quantity of the product, if not then display on screen that there are not enough products and provide a button to go back to (m). Otherwise, proceed to (t).</a:t>
            </a:r>
          </a:p>
          <a:p>
            <a:pPr marL="342900" indent="-342900">
              <a:lnSpc>
                <a:spcPct val="90000"/>
              </a:lnSpc>
              <a:spcBef>
                <a:spcPts val="0"/>
              </a:spcBef>
              <a:buAutoNum type="alphaLcParenBoth" startAt="18"/>
            </a:pPr>
            <a:r>
              <a:rPr lang="en-US" sz="14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Check if price is below </a:t>
            </a:r>
            <a:r>
              <a:rPr lang="en-US" sz="1400" dirty="0" err="1">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buyPrice</a:t>
            </a:r>
            <a:r>
              <a:rPr lang="en-US" sz="14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 if it is then display on screen that the price cannot be below the buy Price amount and provide a button to go back to (m). Otherwise, proceed to (u).</a:t>
            </a:r>
          </a:p>
          <a:p>
            <a:pPr marL="342900" indent="-342900">
              <a:lnSpc>
                <a:spcPct val="90000"/>
              </a:lnSpc>
              <a:spcBef>
                <a:spcPts val="0"/>
              </a:spcBef>
              <a:buAutoNum type="alphaLcParenBoth" startAt="18"/>
            </a:pPr>
            <a:r>
              <a:rPr lang="en-US" sz="14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Save the order details in memory</a:t>
            </a:r>
          </a:p>
          <a:p>
            <a:pPr marL="342900" indent="-342900">
              <a:lnSpc>
                <a:spcPct val="90000"/>
              </a:lnSpc>
              <a:spcBef>
                <a:spcPts val="0"/>
              </a:spcBef>
              <a:buAutoNum type="alphaLcParenBoth" startAt="18"/>
            </a:pPr>
            <a:r>
              <a:rPr lang="en-US" sz="14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Add another Order, go back to (m)</a:t>
            </a:r>
          </a:p>
          <a:p>
            <a:pPr marL="342900" indent="-342900">
              <a:lnSpc>
                <a:spcPct val="90000"/>
              </a:lnSpc>
              <a:spcBef>
                <a:spcPts val="0"/>
              </a:spcBef>
              <a:buAutoNum type="alphaLcParenBoth" startAt="18"/>
            </a:pPr>
            <a:r>
              <a:rPr lang="en-US" sz="1400" dirty="0">
                <a:solidFill>
                  <a:srgbClr val="7030A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Save Order, then go to next page.</a:t>
            </a:r>
          </a:p>
          <a:p>
            <a:pPr marL="342900" indent="-342900">
              <a:lnSpc>
                <a:spcPct val="90000"/>
              </a:lnSpc>
              <a:spcBef>
                <a:spcPts val="0"/>
              </a:spcBef>
              <a:buAutoNum type="alphaLcParenBoth" startAt="18"/>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Generate a new Order Number by checking the last order number and adding 1</a:t>
            </a:r>
          </a:p>
          <a:p>
            <a:pPr marL="342900" indent="-342900">
              <a:lnSpc>
                <a:spcPct val="90000"/>
              </a:lnSpc>
              <a:spcBef>
                <a:spcPts val="0"/>
              </a:spcBef>
              <a:buAutoNum type="alphaLcParenBoth" startAt="18"/>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Save the order record in the database with Order Date is the date today, Shipped Date is NULL, Status is In Process, Comments is NULL</a:t>
            </a:r>
          </a:p>
          <a:p>
            <a:pPr marL="342900" indent="-342900">
              <a:lnSpc>
                <a:spcPct val="90000"/>
              </a:lnSpc>
              <a:spcBef>
                <a:spcPts val="0"/>
              </a:spcBef>
              <a:buAutoNum type="alphaLcParenBoth" startAt="18"/>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Save every product ordered in </a:t>
            </a:r>
            <a:r>
              <a:rPr lang="en-US" sz="1400" dirty="0" err="1">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OrderDetails</a:t>
            </a: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 Order Line Number starts with 1 and increments for every product ordered. </a:t>
            </a:r>
          </a:p>
          <a:p>
            <a:pPr marL="342900" indent="-342900">
              <a:lnSpc>
                <a:spcPct val="90000"/>
              </a:lnSpc>
              <a:spcBef>
                <a:spcPts val="0"/>
              </a:spcBef>
              <a:buAutoNum type="alphaLcParenBoth" startAt="18"/>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Update Products by deducting the quantity ordered from the quantity in stock</a:t>
            </a:r>
          </a:p>
          <a:p>
            <a:pPr marL="342900" indent="-342900">
              <a:lnSpc>
                <a:spcPct val="90000"/>
              </a:lnSpc>
              <a:spcBef>
                <a:spcPts val="0"/>
              </a:spcBef>
              <a:buAutoNum type="alphaLcParenBoth" startAt="18"/>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Display the details of the order and order details</a:t>
            </a:r>
          </a:p>
          <a:p>
            <a:pPr marL="342900" indent="-342900">
              <a:lnSpc>
                <a:spcPct val="90000"/>
              </a:lnSpc>
              <a:spcBef>
                <a:spcPts val="0"/>
              </a:spcBef>
              <a:buFont typeface="Arial" panose="020B0604020202020204" pitchFamily="34" charset="0"/>
              <a:buAutoNum type="alphaLcParenBoth" startAt="18"/>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Provide a button to go back to the main menu and a button to go back to (a) to perform another Sales Transaction</a:t>
            </a:r>
          </a:p>
        </p:txBody>
      </p:sp>
    </p:spTree>
    <p:extLst>
      <p:ext uri="{BB962C8B-B14F-4D97-AF65-F5344CB8AC3E}">
        <p14:creationId xmlns:p14="http://schemas.microsoft.com/office/powerpoint/2010/main" val="328675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500"/>
                                        <p:tgtEl>
                                          <p:spTgt spid="1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fade">
                                      <p:cBhvr>
                                        <p:cTn id="27" dur="500"/>
                                        <p:tgtEl>
                                          <p:spTgt spid="1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6" end="6"/>
                                            </p:txEl>
                                          </p:spTgt>
                                        </p:tgtEl>
                                        <p:attrNameLst>
                                          <p:attrName>style.visibility</p:attrName>
                                        </p:attrNameLst>
                                      </p:cBhvr>
                                      <p:to>
                                        <p:strVal val="visible"/>
                                      </p:to>
                                    </p:set>
                                    <p:animEffect transition="in" filter="fade">
                                      <p:cBhvr>
                                        <p:cTn id="32" dur="500"/>
                                        <p:tgtEl>
                                          <p:spTgt spid="1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animEffect transition="in" filter="fade">
                                      <p:cBhvr>
                                        <p:cTn id="37" dur="500"/>
                                        <p:tgtEl>
                                          <p:spTgt spid="1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xEl>
                                              <p:pRg st="8" end="8"/>
                                            </p:txEl>
                                          </p:spTgt>
                                        </p:tgtEl>
                                        <p:attrNameLst>
                                          <p:attrName>style.visibility</p:attrName>
                                        </p:attrNameLst>
                                      </p:cBhvr>
                                      <p:to>
                                        <p:strVal val="visible"/>
                                      </p:to>
                                    </p:set>
                                    <p:animEffect transition="in" filter="fade">
                                      <p:cBhvr>
                                        <p:cTn id="42" dur="500"/>
                                        <p:tgtEl>
                                          <p:spTgt spid="1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xEl>
                                              <p:pRg st="9" end="9"/>
                                            </p:txEl>
                                          </p:spTgt>
                                        </p:tgtEl>
                                        <p:attrNameLst>
                                          <p:attrName>style.visibility</p:attrName>
                                        </p:attrNameLst>
                                      </p:cBhvr>
                                      <p:to>
                                        <p:strVal val="visible"/>
                                      </p:to>
                                    </p:set>
                                    <p:animEffect transition="in" filter="fade">
                                      <p:cBhvr>
                                        <p:cTn id="47" dur="500"/>
                                        <p:tgtEl>
                                          <p:spTgt spid="1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xEl>
                                              <p:pRg st="10" end="10"/>
                                            </p:txEl>
                                          </p:spTgt>
                                        </p:tgtEl>
                                        <p:attrNameLst>
                                          <p:attrName>style.visibility</p:attrName>
                                        </p:attrNameLst>
                                      </p:cBhvr>
                                      <p:to>
                                        <p:strVal val="visible"/>
                                      </p:to>
                                    </p:set>
                                    <p:animEffect transition="in" filter="fade">
                                      <p:cBhvr>
                                        <p:cTn id="52" dur="500"/>
                                        <p:tgtEl>
                                          <p:spTgt spid="1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xEl>
                                              <p:pRg st="11" end="11"/>
                                            </p:txEl>
                                          </p:spTgt>
                                        </p:tgtEl>
                                        <p:attrNameLst>
                                          <p:attrName>style.visibility</p:attrName>
                                        </p:attrNameLst>
                                      </p:cBhvr>
                                      <p:to>
                                        <p:strVal val="visible"/>
                                      </p:to>
                                    </p:set>
                                    <p:animEffect transition="in" filter="fade">
                                      <p:cBhvr>
                                        <p:cTn id="57" dur="500"/>
                                        <p:tgtEl>
                                          <p:spTgt spid="1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xEl>
                                              <p:pRg st="12" end="12"/>
                                            </p:txEl>
                                          </p:spTgt>
                                        </p:tgtEl>
                                        <p:attrNameLst>
                                          <p:attrName>style.visibility</p:attrName>
                                        </p:attrNameLst>
                                      </p:cBhvr>
                                      <p:to>
                                        <p:strVal val="visible"/>
                                      </p:to>
                                    </p:set>
                                    <p:animEffect transition="in" filter="fade">
                                      <p:cBhvr>
                                        <p:cTn id="62" dur="500"/>
                                        <p:tgtEl>
                                          <p:spTgt spid="1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bldLvl="5"/>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any&#10;&#10;Description automatically generated">
            <a:extLst>
              <a:ext uri="{FF2B5EF4-FFF2-40B4-BE49-F238E27FC236}">
                <a16:creationId xmlns:a16="http://schemas.microsoft.com/office/drawing/2014/main" id="{D82A2E97-0F03-B165-C0EF-9196A52B50F5}"/>
              </a:ext>
            </a:extLst>
          </p:cNvPr>
          <p:cNvPicPr>
            <a:picLocks noGrp="1" noChangeAspect="1"/>
          </p:cNvPicPr>
          <p:nvPr>
            <p:ph idx="1"/>
          </p:nvPr>
        </p:nvPicPr>
        <p:blipFill>
          <a:blip r:embed="rId3"/>
          <a:stretch>
            <a:fillRect/>
          </a:stretch>
        </p:blipFill>
        <p:spPr>
          <a:xfrm>
            <a:off x="0" y="-1439"/>
            <a:ext cx="5874105" cy="6859439"/>
          </a:xfrm>
        </p:spPr>
      </p:pic>
      <p:sp>
        <p:nvSpPr>
          <p:cNvPr id="13" name="Content Placeholder 16">
            <a:extLst>
              <a:ext uri="{FF2B5EF4-FFF2-40B4-BE49-F238E27FC236}">
                <a16:creationId xmlns:a16="http://schemas.microsoft.com/office/drawing/2014/main" id="{88D20D55-A54E-F5A1-39F6-52C2D19F9FC1}"/>
              </a:ext>
            </a:extLst>
          </p:cNvPr>
          <p:cNvSpPr txBox="1">
            <a:spLocks/>
          </p:cNvSpPr>
          <p:nvPr/>
        </p:nvSpPr>
        <p:spPr>
          <a:xfrm>
            <a:off x="5762914" y="295306"/>
            <a:ext cx="6289602" cy="65626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buFont typeface="Arial" panose="020B0604020202020204" pitchFamily="34" charset="0"/>
              <a:buNone/>
            </a:pPr>
            <a:r>
              <a:rPr lang="en-US" sz="1400" b="1"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rPr>
              <a:t>Transaction on Payment</a:t>
            </a:r>
          </a:p>
          <a:p>
            <a:pPr marL="0" indent="0">
              <a:lnSpc>
                <a:spcPct val="90000"/>
              </a:lnSpc>
              <a:spcBef>
                <a:spcPts val="0"/>
              </a:spcBef>
              <a:buFont typeface="Arial" panose="020B0604020202020204" pitchFamily="34" charset="0"/>
              <a:buNone/>
            </a:pPr>
            <a:endParaRPr lang="en-US" sz="1400"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Font typeface="Arial" panose="020B0604020202020204" pitchFamily="34" charset="0"/>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Display form, field to enter the customer Number</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Cancel, go back to main menu</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Retrieve, then go to next page.</a:t>
            </a:r>
          </a:p>
          <a:p>
            <a:pPr marL="342900" indent="-342900">
              <a:lnSpc>
                <a:spcPct val="90000"/>
              </a:lnSpc>
              <a:spcBef>
                <a:spcPts val="0"/>
              </a:spcBef>
              <a:buAutoNum type="alphaLcParenBoth"/>
            </a:pPr>
            <a:r>
              <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rPr>
              <a:t>Retrieve customer record</a:t>
            </a:r>
          </a:p>
          <a:p>
            <a:pPr marL="342900" indent="-342900">
              <a:lnSpc>
                <a:spcPct val="90000"/>
              </a:lnSpc>
              <a:spcBef>
                <a:spcPts val="0"/>
              </a:spcBef>
              <a:buAutoNum type="alphaLcParenBoth"/>
            </a:pPr>
            <a:r>
              <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rPr>
              <a:t>Retrieve total amount of orders</a:t>
            </a:r>
          </a:p>
          <a:p>
            <a:pPr marL="342900" indent="-342900">
              <a:lnSpc>
                <a:spcPct val="90000"/>
              </a:lnSpc>
              <a:spcBef>
                <a:spcPts val="0"/>
              </a:spcBef>
              <a:buAutoNum type="alphaLcParenBoth"/>
            </a:pPr>
            <a:r>
              <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rPr>
              <a:t>Retrieve total amount of payments made</a:t>
            </a:r>
          </a:p>
          <a:p>
            <a:pPr marL="342900" indent="-342900">
              <a:lnSpc>
                <a:spcPct val="90000"/>
              </a:lnSpc>
              <a:spcBef>
                <a:spcPts val="0"/>
              </a:spcBef>
              <a:buAutoNum type="alphaLcParenBoth"/>
            </a:pPr>
            <a:r>
              <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rPr>
              <a:t>Compute for amount still needed to pay</a:t>
            </a:r>
          </a:p>
          <a:p>
            <a:pPr marL="342900" indent="-342900">
              <a:lnSpc>
                <a:spcPct val="90000"/>
              </a:lnSpc>
              <a:spcBef>
                <a:spcPts val="0"/>
              </a:spcBef>
              <a:buAutoNum type="alphaLcParenBoth"/>
            </a:pPr>
            <a:r>
              <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rPr>
              <a:t>Display amount to be paid on screen</a:t>
            </a:r>
          </a:p>
          <a:p>
            <a:pPr marL="342900" indent="-342900">
              <a:lnSpc>
                <a:spcPct val="90000"/>
              </a:lnSpc>
              <a:spcBef>
                <a:spcPts val="0"/>
              </a:spcBef>
              <a:buAutoNum type="alphaLcParenBoth"/>
            </a:pPr>
            <a:r>
              <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rPr>
              <a:t>Display in the form, fields for the user to enter the amount to be paid and the check number</a:t>
            </a:r>
          </a:p>
          <a:p>
            <a:pPr marL="342900" indent="-342900">
              <a:lnSpc>
                <a:spcPct val="90000"/>
              </a:lnSpc>
              <a:spcBef>
                <a:spcPts val="0"/>
              </a:spcBef>
              <a:buAutoNum type="alphaLcParenBoth"/>
            </a:pPr>
            <a:r>
              <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Cancel, go back to main menu</a:t>
            </a:r>
          </a:p>
          <a:p>
            <a:pPr marL="342900" indent="-342900">
              <a:lnSpc>
                <a:spcPct val="90000"/>
              </a:lnSpc>
              <a:spcBef>
                <a:spcPts val="0"/>
              </a:spcBef>
              <a:buAutoNum type="alphaLcParenBoth"/>
            </a:pPr>
            <a:r>
              <a:rPr lang="en-US" sz="1400" dirty="0">
                <a:solidFill>
                  <a:schemeClr val="accent6">
                    <a:lumMod val="75000"/>
                  </a:schemeClr>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Pay, then go to next page.</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If amount of payment exceeds the amount needed to be paid, display on screen that amount to be paid is less than payment amount, and provide a button to go back to (a). Otherwise, proceed to (m)</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Check if check number already exists. If check number already exists, display on screen that check number is already used and and provide a button to go back to (a). Otherwise, proceed to (n)</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Save the payment record</a:t>
            </a:r>
          </a:p>
          <a:p>
            <a:pPr marL="342900" indent="-342900">
              <a:lnSpc>
                <a:spcPct val="90000"/>
              </a:lnSpc>
              <a:spcBef>
                <a:spcPts val="0"/>
              </a:spcBef>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Display the result the payment details</a:t>
            </a: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Provide a button to go back to the main menu and a button to go back to (a) to make another payment transaction</a:t>
            </a:r>
          </a:p>
          <a:p>
            <a:pPr marL="0" indent="0">
              <a:lnSpc>
                <a:spcPct val="90000"/>
              </a:lnSpc>
              <a:spcBef>
                <a:spcPts val="0"/>
              </a:spcBef>
              <a:buNone/>
            </a:pPr>
            <a:endPar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702342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500"/>
                                        <p:tgtEl>
                                          <p:spTgt spid="1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fade">
                                      <p:cBhvr>
                                        <p:cTn id="27" dur="500"/>
                                        <p:tgtEl>
                                          <p:spTgt spid="1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6" end="6"/>
                                            </p:txEl>
                                          </p:spTgt>
                                        </p:tgtEl>
                                        <p:attrNameLst>
                                          <p:attrName>style.visibility</p:attrName>
                                        </p:attrNameLst>
                                      </p:cBhvr>
                                      <p:to>
                                        <p:strVal val="visible"/>
                                      </p:to>
                                    </p:set>
                                    <p:animEffect transition="in" filter="fade">
                                      <p:cBhvr>
                                        <p:cTn id="32" dur="500"/>
                                        <p:tgtEl>
                                          <p:spTgt spid="1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animEffect transition="in" filter="fade">
                                      <p:cBhvr>
                                        <p:cTn id="37" dur="500"/>
                                        <p:tgtEl>
                                          <p:spTgt spid="1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xEl>
                                              <p:pRg st="8" end="8"/>
                                            </p:txEl>
                                          </p:spTgt>
                                        </p:tgtEl>
                                        <p:attrNameLst>
                                          <p:attrName>style.visibility</p:attrName>
                                        </p:attrNameLst>
                                      </p:cBhvr>
                                      <p:to>
                                        <p:strVal val="visible"/>
                                      </p:to>
                                    </p:set>
                                    <p:animEffect transition="in" filter="fade">
                                      <p:cBhvr>
                                        <p:cTn id="42" dur="500"/>
                                        <p:tgtEl>
                                          <p:spTgt spid="1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xEl>
                                              <p:pRg st="9" end="9"/>
                                            </p:txEl>
                                          </p:spTgt>
                                        </p:tgtEl>
                                        <p:attrNameLst>
                                          <p:attrName>style.visibility</p:attrName>
                                        </p:attrNameLst>
                                      </p:cBhvr>
                                      <p:to>
                                        <p:strVal val="visible"/>
                                      </p:to>
                                    </p:set>
                                    <p:animEffect transition="in" filter="fade">
                                      <p:cBhvr>
                                        <p:cTn id="47" dur="500"/>
                                        <p:tgtEl>
                                          <p:spTgt spid="1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3">
                                            <p:txEl>
                                              <p:pRg st="10" end="10"/>
                                            </p:txEl>
                                          </p:spTgt>
                                        </p:tgtEl>
                                        <p:attrNameLst>
                                          <p:attrName>style.visibility</p:attrName>
                                        </p:attrNameLst>
                                      </p:cBhvr>
                                      <p:to>
                                        <p:strVal val="visible"/>
                                      </p:to>
                                    </p:set>
                                    <p:animEffect transition="in" filter="fade">
                                      <p:cBhvr>
                                        <p:cTn id="52" dur="500"/>
                                        <p:tgtEl>
                                          <p:spTgt spid="1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
                                            <p:txEl>
                                              <p:pRg st="11" end="11"/>
                                            </p:txEl>
                                          </p:spTgt>
                                        </p:tgtEl>
                                        <p:attrNameLst>
                                          <p:attrName>style.visibility</p:attrName>
                                        </p:attrNameLst>
                                      </p:cBhvr>
                                      <p:to>
                                        <p:strVal val="visible"/>
                                      </p:to>
                                    </p:set>
                                    <p:animEffect transition="in" filter="fade">
                                      <p:cBhvr>
                                        <p:cTn id="57" dur="500"/>
                                        <p:tgtEl>
                                          <p:spTgt spid="13">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xEl>
                                              <p:pRg st="12" end="12"/>
                                            </p:txEl>
                                          </p:spTgt>
                                        </p:tgtEl>
                                        <p:attrNameLst>
                                          <p:attrName>style.visibility</p:attrName>
                                        </p:attrNameLst>
                                      </p:cBhvr>
                                      <p:to>
                                        <p:strVal val="visible"/>
                                      </p:to>
                                    </p:set>
                                    <p:animEffect transition="in" filter="fade">
                                      <p:cBhvr>
                                        <p:cTn id="62" dur="500"/>
                                        <p:tgtEl>
                                          <p:spTgt spid="1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3">
                                            <p:txEl>
                                              <p:pRg st="13" end="13"/>
                                            </p:txEl>
                                          </p:spTgt>
                                        </p:tgtEl>
                                        <p:attrNameLst>
                                          <p:attrName>style.visibility</p:attrName>
                                        </p:attrNameLst>
                                      </p:cBhvr>
                                      <p:to>
                                        <p:strVal val="visible"/>
                                      </p:to>
                                    </p:set>
                                    <p:animEffect transition="in" filter="fade">
                                      <p:cBhvr>
                                        <p:cTn id="67" dur="500"/>
                                        <p:tgtEl>
                                          <p:spTgt spid="13">
                                            <p:txEl>
                                              <p:pRg st="13" end="1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13">
                                            <p:txEl>
                                              <p:pRg st="14" end="14"/>
                                            </p:txEl>
                                          </p:spTgt>
                                        </p:tgtEl>
                                        <p:attrNameLst>
                                          <p:attrName>style.visibility</p:attrName>
                                        </p:attrNameLst>
                                      </p:cBhvr>
                                      <p:to>
                                        <p:strVal val="visible"/>
                                      </p:to>
                                    </p:set>
                                    <p:animEffect transition="in" filter="fade">
                                      <p:cBhvr>
                                        <p:cTn id="72" dur="500"/>
                                        <p:tgtEl>
                                          <p:spTgt spid="13">
                                            <p:txEl>
                                              <p:pRg st="14" end="14"/>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13">
                                            <p:txEl>
                                              <p:pRg st="15" end="15"/>
                                            </p:txEl>
                                          </p:spTgt>
                                        </p:tgtEl>
                                        <p:attrNameLst>
                                          <p:attrName>style.visibility</p:attrName>
                                        </p:attrNameLst>
                                      </p:cBhvr>
                                      <p:to>
                                        <p:strVal val="visible"/>
                                      </p:to>
                                    </p:set>
                                    <p:animEffect transition="in" filter="fade">
                                      <p:cBhvr>
                                        <p:cTn id="77" dur="500"/>
                                        <p:tgtEl>
                                          <p:spTgt spid="13">
                                            <p:txEl>
                                              <p:pRg st="15" end="15"/>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13">
                                            <p:txEl>
                                              <p:pRg st="16" end="16"/>
                                            </p:txEl>
                                          </p:spTgt>
                                        </p:tgtEl>
                                        <p:attrNameLst>
                                          <p:attrName>style.visibility</p:attrName>
                                        </p:attrNameLst>
                                      </p:cBhvr>
                                      <p:to>
                                        <p:strVal val="visible"/>
                                      </p:to>
                                    </p:set>
                                    <p:animEffect transition="in" filter="fade">
                                      <p:cBhvr>
                                        <p:cTn id="82" dur="500"/>
                                        <p:tgtEl>
                                          <p:spTgt spid="1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bldLvl="5"/>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any&#10;&#10;Description automatically generated">
            <a:extLst>
              <a:ext uri="{FF2B5EF4-FFF2-40B4-BE49-F238E27FC236}">
                <a16:creationId xmlns:a16="http://schemas.microsoft.com/office/drawing/2014/main" id="{D82A2E97-0F03-B165-C0EF-9196A52B50F5}"/>
              </a:ext>
            </a:extLst>
          </p:cNvPr>
          <p:cNvPicPr>
            <a:picLocks noGrp="1" noChangeAspect="1"/>
          </p:cNvPicPr>
          <p:nvPr>
            <p:ph idx="1"/>
          </p:nvPr>
        </p:nvPicPr>
        <p:blipFill>
          <a:blip r:embed="rId3"/>
          <a:stretch>
            <a:fillRect/>
          </a:stretch>
        </p:blipFill>
        <p:spPr>
          <a:xfrm>
            <a:off x="0" y="-1439"/>
            <a:ext cx="5874105" cy="6859439"/>
          </a:xfrm>
        </p:spPr>
      </p:pic>
      <p:sp>
        <p:nvSpPr>
          <p:cNvPr id="13" name="Content Placeholder 16">
            <a:extLst>
              <a:ext uri="{FF2B5EF4-FFF2-40B4-BE49-F238E27FC236}">
                <a16:creationId xmlns:a16="http://schemas.microsoft.com/office/drawing/2014/main" id="{88D20D55-A54E-F5A1-39F6-52C2D19F9FC1}"/>
              </a:ext>
            </a:extLst>
          </p:cNvPr>
          <p:cNvSpPr txBox="1">
            <a:spLocks/>
          </p:cNvSpPr>
          <p:nvPr/>
        </p:nvSpPr>
        <p:spPr>
          <a:xfrm>
            <a:off x="5762914" y="295306"/>
            <a:ext cx="6289602" cy="6562694"/>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90000"/>
              </a:lnSpc>
              <a:spcBef>
                <a:spcPts val="0"/>
              </a:spcBef>
              <a:buFont typeface="Arial" panose="020B0604020202020204" pitchFamily="34" charset="0"/>
              <a:buNone/>
            </a:pPr>
            <a:r>
              <a:rPr lang="en-US" sz="1400" b="1"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rPr>
              <a:t>Report Generation - Sales Report</a:t>
            </a:r>
          </a:p>
          <a:p>
            <a:pPr marL="0" indent="0">
              <a:lnSpc>
                <a:spcPct val="90000"/>
              </a:lnSpc>
              <a:spcBef>
                <a:spcPts val="0"/>
              </a:spcBef>
              <a:buFont typeface="Arial" panose="020B0604020202020204" pitchFamily="34" charset="0"/>
              <a:buNone/>
            </a:pPr>
            <a:endParaRPr lang="en-US" sz="1400" dirty="0">
              <a:solidFill>
                <a:srgbClr val="002060"/>
              </a:solidFill>
              <a:latin typeface="Avenir Next Condensed" panose="020B0506020202020204" pitchFamily="34" charset="0"/>
              <a:ea typeface="Helvetica Neue" panose="02000503000000020004" pitchFamily="2" charset="0"/>
              <a:cs typeface="Helvetica Neue" panose="02000503000000020004" pitchFamily="2" charset="0"/>
            </a:endParaRP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Display form, elements representing fields used as criteria to generate the report. For this report, the filter criteria are start month and end month, start year and end year, and customer number</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The user puts or selects values for his/her criteria choices. </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Cancel, go back to main menu</a:t>
            </a:r>
          </a:p>
          <a:p>
            <a:pPr marL="342900" indent="-342900">
              <a:lnSpc>
                <a:spcPct val="90000"/>
              </a:lnSpc>
              <a:spcBef>
                <a:spcPts val="0"/>
              </a:spcBef>
              <a:buAutoNum type="alphaLcParenBoth"/>
            </a:pPr>
            <a:r>
              <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Generate, then go to next page.</a:t>
            </a: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Using the filter criteria used in the previous page, retrieve the report using SQL, sorted accordingly and display them on screen as a list with proper headers - MONTH, YEAR, CUSTOMERNUMBER, TOTAL SALES</a:t>
            </a: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Main menu, go back to main menu</a:t>
            </a:r>
          </a:p>
          <a:p>
            <a:pPr marL="342900" indent="-342900">
              <a:lnSpc>
                <a:spcPct val="90000"/>
              </a:lnSpc>
              <a:spcBef>
                <a:spcPts val="0"/>
              </a:spcBef>
              <a:buFont typeface="Arial" panose="020B0604020202020204" pitchFamily="34" charset="0"/>
              <a:buAutoNum type="alphaLcParenBoth"/>
            </a:pPr>
            <a:r>
              <a:rPr lang="en-US" sz="1400" dirty="0">
                <a:solidFill>
                  <a:srgbClr val="0070C0"/>
                </a:solidFill>
                <a:latin typeface="Avenir Next Condensed" panose="020B0506020202020204" pitchFamily="34" charset="0"/>
                <a:ea typeface="Helvetica Neue" panose="02000503000000020004" pitchFamily="2" charset="0"/>
                <a:cs typeface="Helvetica Neue" panose="02000503000000020004" pitchFamily="2" charset="0"/>
              </a:rPr>
              <a:t>In the same form, if user clicks on Generate Report Again, go back to (a)</a:t>
            </a:r>
          </a:p>
          <a:p>
            <a:pPr marL="0" indent="0">
              <a:lnSpc>
                <a:spcPct val="90000"/>
              </a:lnSpc>
              <a:spcBef>
                <a:spcPts val="0"/>
              </a:spcBef>
              <a:buNone/>
            </a:pPr>
            <a:endParaRPr lang="en-US" sz="1400" dirty="0">
              <a:solidFill>
                <a:srgbClr val="C00000"/>
              </a:solidFill>
              <a:latin typeface="Avenir Next Condensed" panose="020B0506020202020204" pitchFamily="34"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97544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2" end="2"/>
                                            </p:txEl>
                                          </p:spTgt>
                                        </p:tgtEl>
                                        <p:attrNameLst>
                                          <p:attrName>style.visibility</p:attrName>
                                        </p:attrNameLst>
                                      </p:cBhvr>
                                      <p:to>
                                        <p:strVal val="visible"/>
                                      </p:to>
                                    </p:set>
                                    <p:animEffect transition="in" filter="fade">
                                      <p:cBhvr>
                                        <p:cTn id="12" dur="500"/>
                                        <p:tgtEl>
                                          <p:spTgt spid="1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xEl>
                                              <p:pRg st="3" end="3"/>
                                            </p:txEl>
                                          </p:spTgt>
                                        </p:tgtEl>
                                        <p:attrNameLst>
                                          <p:attrName>style.visibility</p:attrName>
                                        </p:attrNameLst>
                                      </p:cBhvr>
                                      <p:to>
                                        <p:strVal val="visible"/>
                                      </p:to>
                                    </p:set>
                                    <p:animEffect transition="in" filter="fade">
                                      <p:cBhvr>
                                        <p:cTn id="17" dur="500"/>
                                        <p:tgtEl>
                                          <p:spTgt spid="1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xEl>
                                              <p:pRg st="4" end="4"/>
                                            </p:txEl>
                                          </p:spTgt>
                                        </p:tgtEl>
                                        <p:attrNameLst>
                                          <p:attrName>style.visibility</p:attrName>
                                        </p:attrNameLst>
                                      </p:cBhvr>
                                      <p:to>
                                        <p:strVal val="visible"/>
                                      </p:to>
                                    </p:set>
                                    <p:animEffect transition="in" filter="fade">
                                      <p:cBhvr>
                                        <p:cTn id="22" dur="500"/>
                                        <p:tgtEl>
                                          <p:spTgt spid="1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xEl>
                                              <p:pRg st="5" end="5"/>
                                            </p:txEl>
                                          </p:spTgt>
                                        </p:tgtEl>
                                        <p:attrNameLst>
                                          <p:attrName>style.visibility</p:attrName>
                                        </p:attrNameLst>
                                      </p:cBhvr>
                                      <p:to>
                                        <p:strVal val="visible"/>
                                      </p:to>
                                    </p:set>
                                    <p:animEffect transition="in" filter="fade">
                                      <p:cBhvr>
                                        <p:cTn id="27" dur="500"/>
                                        <p:tgtEl>
                                          <p:spTgt spid="1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
                                            <p:txEl>
                                              <p:pRg st="6" end="6"/>
                                            </p:txEl>
                                          </p:spTgt>
                                        </p:tgtEl>
                                        <p:attrNameLst>
                                          <p:attrName>style.visibility</p:attrName>
                                        </p:attrNameLst>
                                      </p:cBhvr>
                                      <p:to>
                                        <p:strVal val="visible"/>
                                      </p:to>
                                    </p:set>
                                    <p:animEffect transition="in" filter="fade">
                                      <p:cBhvr>
                                        <p:cTn id="32" dur="500"/>
                                        <p:tgtEl>
                                          <p:spTgt spid="1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xEl>
                                              <p:pRg st="7" end="7"/>
                                            </p:txEl>
                                          </p:spTgt>
                                        </p:tgtEl>
                                        <p:attrNameLst>
                                          <p:attrName>style.visibility</p:attrName>
                                        </p:attrNameLst>
                                      </p:cBhvr>
                                      <p:to>
                                        <p:strVal val="visible"/>
                                      </p:to>
                                    </p:set>
                                    <p:animEffect transition="in" filter="fade">
                                      <p:cBhvr>
                                        <p:cTn id="37" dur="500"/>
                                        <p:tgtEl>
                                          <p:spTgt spid="1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xEl>
                                              <p:pRg st="8" end="8"/>
                                            </p:txEl>
                                          </p:spTgt>
                                        </p:tgtEl>
                                        <p:attrNameLst>
                                          <p:attrName>style.visibility</p:attrName>
                                        </p:attrNameLst>
                                      </p:cBhvr>
                                      <p:to>
                                        <p:strVal val="visible"/>
                                      </p:to>
                                    </p:set>
                                    <p:animEffect transition="in" filter="fade">
                                      <p:cBhvr>
                                        <p:cTn id="42" dur="500"/>
                                        <p:tgtEl>
                                          <p:spTgt spid="1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bldLvl="5"/>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A9E8D-0D1A-9328-94B1-9F901D31AF8A}"/>
              </a:ext>
            </a:extLst>
          </p:cNvPr>
          <p:cNvSpPr>
            <a:spLocks noGrp="1"/>
          </p:cNvSpPr>
          <p:nvPr>
            <p:ph type="title"/>
          </p:nvPr>
        </p:nvSpPr>
        <p:spPr/>
        <p:txBody>
          <a:bodyPr>
            <a:normAutofit fontScale="90000"/>
          </a:bodyPr>
          <a:lstStyle/>
          <a:p>
            <a:r>
              <a:rPr lang="en-US" dirty="0"/>
              <a:t>Important to take note of for the DB Applications Project</a:t>
            </a:r>
          </a:p>
        </p:txBody>
      </p:sp>
      <p:sp>
        <p:nvSpPr>
          <p:cNvPr id="3" name="Content Placeholder 2">
            <a:extLst>
              <a:ext uri="{FF2B5EF4-FFF2-40B4-BE49-F238E27FC236}">
                <a16:creationId xmlns:a16="http://schemas.microsoft.com/office/drawing/2014/main" id="{4A972061-47CD-F00D-BF2E-867C43EA07B3}"/>
              </a:ext>
            </a:extLst>
          </p:cNvPr>
          <p:cNvSpPr>
            <a:spLocks noGrp="1"/>
          </p:cNvSpPr>
          <p:nvPr>
            <p:ph idx="1"/>
          </p:nvPr>
        </p:nvSpPr>
        <p:spPr>
          <a:xfrm>
            <a:off x="1115568" y="1920085"/>
            <a:ext cx="10168128" cy="3694176"/>
          </a:xfrm>
        </p:spPr>
        <p:txBody>
          <a:bodyPr>
            <a:normAutofit fontScale="70000" lnSpcReduction="20000"/>
          </a:bodyPr>
          <a:lstStyle/>
          <a:p>
            <a:r>
              <a:rPr lang="en-US" dirty="0"/>
              <a:t>A Database Design is needed</a:t>
            </a:r>
          </a:p>
          <a:p>
            <a:r>
              <a:rPr lang="en-US" dirty="0"/>
              <a:t>A Database implemented is needed</a:t>
            </a:r>
          </a:p>
          <a:p>
            <a:r>
              <a:rPr lang="en-US" dirty="0"/>
              <a:t>The database must have adequate sample values to demonstrate the feature. For example:</a:t>
            </a:r>
          </a:p>
          <a:p>
            <a:pPr lvl="1"/>
            <a:r>
              <a:rPr lang="en-US" dirty="0"/>
              <a:t>Report Generation cannot be adequately demonstrated if there are not enough data already inside the DB. </a:t>
            </a:r>
          </a:p>
          <a:p>
            <a:pPr lvl="1"/>
            <a:r>
              <a:rPr lang="en-US" dirty="0"/>
              <a:t>Search cannot be adequately demonstrated if there are not enough data already inside the DB.</a:t>
            </a:r>
          </a:p>
          <a:p>
            <a:pPr lvl="1"/>
            <a:r>
              <a:rPr lang="en-US" dirty="0"/>
              <a:t>Update and Delete cannot be adequately demonstrated if there are not enough data to perform the functions</a:t>
            </a:r>
          </a:p>
          <a:p>
            <a:pPr lvl="1"/>
            <a:r>
              <a:rPr lang="en-US" dirty="0"/>
              <a:t>If the functions cannot be adequately demonstrated because there is lack of data in the database, the function is deemed </a:t>
            </a:r>
            <a:r>
              <a:rPr lang="en-US" b="1" dirty="0">
                <a:solidFill>
                  <a:srgbClr val="C00000"/>
                </a:solidFill>
              </a:rPr>
              <a:t>NOT IMPLEMENTED. </a:t>
            </a:r>
            <a:r>
              <a:rPr lang="en-US" dirty="0"/>
              <a:t>How did you adequately test the application, if in the first place, there are not enough data in your database.</a:t>
            </a:r>
            <a:endParaRPr lang="en-US" b="1" dirty="0">
              <a:solidFill>
                <a:srgbClr val="C00000"/>
              </a:solidFill>
            </a:endParaRPr>
          </a:p>
          <a:p>
            <a:r>
              <a:rPr lang="en-US" dirty="0"/>
              <a:t>Take note that in the requirements for submission, the DATABASE with adequate data is needed.</a:t>
            </a:r>
          </a:p>
        </p:txBody>
      </p:sp>
    </p:spTree>
    <p:extLst>
      <p:ext uri="{BB962C8B-B14F-4D97-AF65-F5344CB8AC3E}">
        <p14:creationId xmlns:p14="http://schemas.microsoft.com/office/powerpoint/2010/main" val="1212323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92DE9-2FE4-E0E0-5F33-2A30A56B67D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793E195-3D9A-9D7A-229E-AD678CE4DC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3583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E6B9C4C8-0FA6-4D92-BAC1-C73954FEAA55}"/>
              </a:ext>
            </a:extLst>
          </p:cNvPr>
          <p:cNvSpPr/>
          <p:nvPr/>
        </p:nvSpPr>
        <p:spPr>
          <a:xfrm>
            <a:off x="1223410" y="2134107"/>
            <a:ext cx="9952444" cy="2589785"/>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4000" b="1" dirty="0">
                <a:solidFill>
                  <a:schemeClr val="bg1"/>
                </a:solidFill>
              </a:rPr>
              <a:t>CCINFOM</a:t>
            </a:r>
          </a:p>
          <a:p>
            <a:pPr algn="ctr"/>
            <a:r>
              <a:rPr lang="en-US" sz="4000" dirty="0">
                <a:solidFill>
                  <a:schemeClr val="bg1"/>
                </a:solidFill>
              </a:rPr>
              <a:t>Fundamentals of Database System</a:t>
            </a:r>
          </a:p>
        </p:txBody>
      </p:sp>
      <p:sp>
        <p:nvSpPr>
          <p:cNvPr id="10" name="Title 9">
            <a:extLst>
              <a:ext uri="{FF2B5EF4-FFF2-40B4-BE49-F238E27FC236}">
                <a16:creationId xmlns:a16="http://schemas.microsoft.com/office/drawing/2014/main" id="{E143C954-9A5A-42DB-3560-BD3EF13A7FA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88795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6BEF-0537-1A11-B1F6-39FD749FDF4E}"/>
              </a:ext>
            </a:extLst>
          </p:cNvPr>
          <p:cNvSpPr>
            <a:spLocks noGrp="1"/>
          </p:cNvSpPr>
          <p:nvPr>
            <p:ph type="title"/>
          </p:nvPr>
        </p:nvSpPr>
        <p:spPr>
          <a:xfrm>
            <a:off x="1115567" y="162732"/>
            <a:ext cx="10168128" cy="1179576"/>
          </a:xfrm>
        </p:spPr>
        <p:txBody>
          <a:bodyPr/>
          <a:lstStyle/>
          <a:p>
            <a:r>
              <a:rPr lang="en-US" dirty="0"/>
              <a:t>Notes for 1-2023-2024</a:t>
            </a:r>
          </a:p>
        </p:txBody>
      </p:sp>
      <p:sp>
        <p:nvSpPr>
          <p:cNvPr id="3" name="Content Placeholder 2">
            <a:extLst>
              <a:ext uri="{FF2B5EF4-FFF2-40B4-BE49-F238E27FC236}">
                <a16:creationId xmlns:a16="http://schemas.microsoft.com/office/drawing/2014/main" id="{FCFF070E-145E-101A-B54A-D723DFECF5E6}"/>
              </a:ext>
            </a:extLst>
          </p:cNvPr>
          <p:cNvSpPr>
            <a:spLocks noGrp="1"/>
          </p:cNvSpPr>
          <p:nvPr>
            <p:ph idx="1"/>
          </p:nvPr>
        </p:nvSpPr>
        <p:spPr>
          <a:xfrm>
            <a:off x="1115567" y="1162373"/>
            <a:ext cx="10539157" cy="5532895"/>
          </a:xfrm>
        </p:spPr>
        <p:txBody>
          <a:bodyPr>
            <a:normAutofit/>
          </a:bodyPr>
          <a:lstStyle/>
          <a:p>
            <a:r>
              <a:rPr lang="en-US" sz="1600" dirty="0"/>
              <a:t>Submission of DB Application as indicated in the Syllabus is still</a:t>
            </a:r>
          </a:p>
          <a:p>
            <a:pPr lvl="1"/>
            <a:r>
              <a:rPr lang="en-US" sz="1400" b="1" dirty="0">
                <a:solidFill>
                  <a:srgbClr val="FF0000"/>
                </a:solidFill>
              </a:rPr>
              <a:t>Week 11, Nov. 18, 2023 (S) 1800, Online Submission in Canvas</a:t>
            </a:r>
            <a:r>
              <a:rPr lang="en-US" sz="1400" dirty="0"/>
              <a:t>. Late submission will not be accepted by Canvas. </a:t>
            </a:r>
          </a:p>
          <a:p>
            <a:pPr lvl="1"/>
            <a:r>
              <a:rPr lang="en-US" sz="1400" dirty="0"/>
              <a:t>Any missing component of the submission constitute 0.0 in the DB Application Project. No consideration will be provided by giving a chance to resubmit or submit the correct version (regardless if you have not edited or not) once the project has been submitted. </a:t>
            </a:r>
          </a:p>
          <a:p>
            <a:pPr lvl="1"/>
            <a:r>
              <a:rPr lang="en-US" sz="1400" dirty="0"/>
              <a:t>Even the video on how to Zip your Project for Submission has been uploaded in OneDrive since September 3, 2023</a:t>
            </a:r>
          </a:p>
          <a:p>
            <a:r>
              <a:rPr lang="en-US" sz="1600" dirty="0"/>
              <a:t>The details on how the ideas presented in today’s lesson is implemented in Java and </a:t>
            </a:r>
            <a:r>
              <a:rPr lang="en-US" sz="1600" dirty="0" err="1"/>
              <a:t>JavaServerPages</a:t>
            </a:r>
            <a:r>
              <a:rPr lang="en-US" sz="1600" dirty="0"/>
              <a:t> (JSP) are in the masterclass 3.0 video uploaded since October 18, 2023. </a:t>
            </a:r>
          </a:p>
          <a:p>
            <a:endParaRPr lang="en-US" sz="1600" dirty="0"/>
          </a:p>
          <a:p>
            <a:endParaRPr lang="en-US" sz="1600" dirty="0"/>
          </a:p>
        </p:txBody>
      </p:sp>
      <p:pic>
        <p:nvPicPr>
          <p:cNvPr id="7" name="Picture 6">
            <a:extLst>
              <a:ext uri="{FF2B5EF4-FFF2-40B4-BE49-F238E27FC236}">
                <a16:creationId xmlns:a16="http://schemas.microsoft.com/office/drawing/2014/main" id="{BDD7F13E-3E25-1963-9751-03D29F3EED78}"/>
              </a:ext>
            </a:extLst>
          </p:cNvPr>
          <p:cNvPicPr>
            <a:picLocks noChangeAspect="1"/>
          </p:cNvPicPr>
          <p:nvPr/>
        </p:nvPicPr>
        <p:blipFill>
          <a:blip r:embed="rId2"/>
          <a:stretch>
            <a:fillRect/>
          </a:stretch>
        </p:blipFill>
        <p:spPr>
          <a:xfrm>
            <a:off x="479277" y="3928820"/>
            <a:ext cx="11233446" cy="1488377"/>
          </a:xfrm>
          <a:prstGeom prst="rect">
            <a:avLst/>
          </a:prstGeom>
          <a:ln>
            <a:solidFill>
              <a:schemeClr val="tx1"/>
            </a:solidFill>
          </a:ln>
        </p:spPr>
      </p:pic>
    </p:spTree>
    <p:extLst>
      <p:ext uri="{BB962C8B-B14F-4D97-AF65-F5344CB8AC3E}">
        <p14:creationId xmlns:p14="http://schemas.microsoft.com/office/powerpoint/2010/main" val="3810662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56BEF-0537-1A11-B1F6-39FD749FDF4E}"/>
              </a:ext>
            </a:extLst>
          </p:cNvPr>
          <p:cNvSpPr>
            <a:spLocks noGrp="1"/>
          </p:cNvSpPr>
          <p:nvPr>
            <p:ph type="title"/>
          </p:nvPr>
        </p:nvSpPr>
        <p:spPr>
          <a:xfrm>
            <a:off x="1115567" y="162732"/>
            <a:ext cx="10168128" cy="1179576"/>
          </a:xfrm>
        </p:spPr>
        <p:txBody>
          <a:bodyPr/>
          <a:lstStyle/>
          <a:p>
            <a:r>
              <a:rPr lang="en-US" dirty="0"/>
              <a:t>Notes for 1-2023-2024</a:t>
            </a:r>
          </a:p>
        </p:txBody>
      </p:sp>
      <p:sp>
        <p:nvSpPr>
          <p:cNvPr id="3" name="Content Placeholder 2">
            <a:extLst>
              <a:ext uri="{FF2B5EF4-FFF2-40B4-BE49-F238E27FC236}">
                <a16:creationId xmlns:a16="http://schemas.microsoft.com/office/drawing/2014/main" id="{FCFF070E-145E-101A-B54A-D723DFECF5E6}"/>
              </a:ext>
            </a:extLst>
          </p:cNvPr>
          <p:cNvSpPr>
            <a:spLocks noGrp="1"/>
          </p:cNvSpPr>
          <p:nvPr>
            <p:ph idx="1"/>
          </p:nvPr>
        </p:nvSpPr>
        <p:spPr>
          <a:xfrm>
            <a:off x="1115567" y="1162373"/>
            <a:ext cx="10539157" cy="5532895"/>
          </a:xfrm>
        </p:spPr>
        <p:txBody>
          <a:bodyPr>
            <a:normAutofit/>
          </a:bodyPr>
          <a:lstStyle/>
          <a:p>
            <a:r>
              <a:rPr lang="en-US" sz="1600" dirty="0"/>
              <a:t>Only the technologies within the Virtual Machine can be used in the DB Application. Any form of violation of this constitute 0.0 grade for the DB Application Project.</a:t>
            </a:r>
          </a:p>
          <a:p>
            <a:r>
              <a:rPr lang="en-US" sz="1600" dirty="0"/>
              <a:t>Any modification to the approved proposal also constitute the function affected to be deemed NOT IMPLEMENTED.</a:t>
            </a:r>
          </a:p>
          <a:p>
            <a:r>
              <a:rPr lang="en-US" sz="1600" dirty="0"/>
              <a:t>The use of the Virtual Machine ensures that the submitted project will run on my Virtual Machine. If your project will not run, then it will constitute 0.0 grade for the DB Application Project. There are no reasons to be entertained why your project will not run in </a:t>
            </a:r>
            <a:r>
              <a:rPr lang="en-US" sz="1600" b="1" dirty="0"/>
              <a:t>MY</a:t>
            </a:r>
            <a:r>
              <a:rPr lang="en-US" sz="1600" dirty="0"/>
              <a:t> Virtual Machine. </a:t>
            </a:r>
          </a:p>
          <a:p>
            <a:r>
              <a:rPr lang="en-US" sz="1600" dirty="0"/>
              <a:t>What defines </a:t>
            </a:r>
            <a:r>
              <a:rPr lang="en-US" sz="1600" b="1" dirty="0"/>
              <a:t>Complete and Correct </a:t>
            </a:r>
            <a:r>
              <a:rPr lang="en-US" sz="1600" dirty="0"/>
              <a:t>implementation will be </a:t>
            </a:r>
            <a:r>
              <a:rPr lang="en-US" sz="1600" b="1" dirty="0"/>
              <a:t>strictly enforced this trimester</a:t>
            </a:r>
            <a:r>
              <a:rPr lang="en-US" sz="1600" dirty="0"/>
              <a:t>, </a:t>
            </a:r>
            <a:r>
              <a:rPr lang="en-US" sz="1600" b="1" dirty="0">
                <a:solidFill>
                  <a:srgbClr val="FF0000"/>
                </a:solidFill>
              </a:rPr>
              <a:t>no considerations for effort </a:t>
            </a:r>
            <a:r>
              <a:rPr lang="en-US" sz="1600" dirty="0"/>
              <a:t>and</a:t>
            </a:r>
            <a:r>
              <a:rPr lang="en-US" sz="1600" b="1" dirty="0"/>
              <a:t> </a:t>
            </a:r>
            <a:r>
              <a:rPr lang="en-US" sz="1600" b="1" dirty="0">
                <a:solidFill>
                  <a:srgbClr val="FF0000"/>
                </a:solidFill>
              </a:rPr>
              <a:t>no plus points will be provided</a:t>
            </a:r>
            <a:r>
              <a:rPr lang="en-US" sz="1600" dirty="0">
                <a:solidFill>
                  <a:srgbClr val="FF0000"/>
                </a:solidFill>
              </a:rPr>
              <a:t> </a:t>
            </a:r>
            <a:r>
              <a:rPr lang="en-US" sz="1600" dirty="0"/>
              <a:t>to any group. If the function has noted missing features, that is/are not providing either </a:t>
            </a:r>
          </a:p>
          <a:p>
            <a:pPr lvl="1">
              <a:spcBef>
                <a:spcPts val="0"/>
              </a:spcBef>
            </a:pPr>
            <a:r>
              <a:rPr lang="en-US" sz="1200" dirty="0">
                <a:solidFill>
                  <a:srgbClr val="C00000"/>
                </a:solidFill>
              </a:rPr>
              <a:t>reduction of input errors</a:t>
            </a:r>
            <a:endParaRPr lang="en-US" sz="1200" dirty="0"/>
          </a:p>
          <a:p>
            <a:pPr lvl="1">
              <a:spcBef>
                <a:spcPts val="0"/>
              </a:spcBef>
            </a:pPr>
            <a:r>
              <a:rPr lang="en-US" sz="1200" dirty="0">
                <a:solidFill>
                  <a:srgbClr val="0070C0"/>
                </a:solidFill>
              </a:rPr>
              <a:t>ease of use of performing the function</a:t>
            </a:r>
          </a:p>
          <a:p>
            <a:pPr lvl="1">
              <a:spcBef>
                <a:spcPts val="0"/>
              </a:spcBef>
            </a:pPr>
            <a:r>
              <a:rPr lang="en-US" sz="1200" dirty="0">
                <a:solidFill>
                  <a:schemeClr val="accent6">
                    <a:lumMod val="75000"/>
                  </a:schemeClr>
                </a:solidFill>
              </a:rPr>
              <a:t>adequate navigation to get in or out of the function</a:t>
            </a:r>
          </a:p>
          <a:p>
            <a:pPr lvl="1">
              <a:spcBef>
                <a:spcPts val="0"/>
              </a:spcBef>
            </a:pPr>
            <a:r>
              <a:rPr lang="en-US" sz="1200" dirty="0">
                <a:solidFill>
                  <a:srgbClr val="7030A0"/>
                </a:solidFill>
              </a:rPr>
              <a:t>adequate display of information needed for the function whether before, during or after, then the function</a:t>
            </a:r>
          </a:p>
          <a:p>
            <a:pPr lvl="1">
              <a:spcBef>
                <a:spcPts val="0"/>
              </a:spcBef>
            </a:pPr>
            <a:r>
              <a:rPr lang="en-US" sz="1200" dirty="0">
                <a:solidFill>
                  <a:srgbClr val="002060"/>
                </a:solidFill>
              </a:rPr>
              <a:t>use of existing data within the database to facilitate the function</a:t>
            </a:r>
          </a:p>
          <a:p>
            <a:pPr lvl="1">
              <a:spcBef>
                <a:spcPts val="0"/>
              </a:spcBef>
            </a:pPr>
            <a:r>
              <a:rPr lang="en-US" sz="1200" dirty="0">
                <a:solidFill>
                  <a:srgbClr val="FFC000"/>
                </a:solidFill>
              </a:rPr>
              <a:t>appropriate characteristics of quality information is preserved</a:t>
            </a:r>
          </a:p>
          <a:p>
            <a:pPr marL="457200" lvl="1" indent="0">
              <a:buNone/>
            </a:pPr>
            <a:r>
              <a:rPr lang="en-US" sz="1600" dirty="0"/>
              <a:t>then it is deemed INCOMPLETE and INCORRECT implementation. </a:t>
            </a:r>
            <a:r>
              <a:rPr lang="en-US" sz="1600" b="1" dirty="0">
                <a:solidFill>
                  <a:srgbClr val="FF0000"/>
                </a:solidFill>
              </a:rPr>
              <a:t>Making unrealistic assumptions </a:t>
            </a:r>
            <a:r>
              <a:rPr lang="en-US" sz="1600" dirty="0"/>
              <a:t>for the project affecting the DB and the application, will not excuse or redeem you from your function to be marked INCOMPLETE and INCORRECT.</a:t>
            </a:r>
          </a:p>
        </p:txBody>
      </p:sp>
    </p:spTree>
    <p:extLst>
      <p:ext uri="{BB962C8B-B14F-4D97-AF65-F5344CB8AC3E}">
        <p14:creationId xmlns:p14="http://schemas.microsoft.com/office/powerpoint/2010/main" val="231483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E6B9C4C8-0FA6-4D92-BAC1-C73954FEAA55}"/>
              </a:ext>
            </a:extLst>
          </p:cNvPr>
          <p:cNvSpPr/>
          <p:nvPr/>
        </p:nvSpPr>
        <p:spPr>
          <a:xfrm>
            <a:off x="1331252" y="1800788"/>
            <a:ext cx="4847772" cy="258978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solidFill>
                  <a:schemeClr val="tx1"/>
                </a:solidFill>
              </a:rPr>
              <a:t>Database Server</a:t>
            </a:r>
          </a:p>
        </p:txBody>
      </p:sp>
      <p:sp>
        <p:nvSpPr>
          <p:cNvPr id="2" name="Title 1">
            <a:extLst>
              <a:ext uri="{FF2B5EF4-FFF2-40B4-BE49-F238E27FC236}">
                <a16:creationId xmlns:a16="http://schemas.microsoft.com/office/drawing/2014/main" id="{8801A3A1-C514-904E-FB73-696A8CD2096E}"/>
              </a:ext>
            </a:extLst>
          </p:cNvPr>
          <p:cNvSpPr>
            <a:spLocks noGrp="1"/>
          </p:cNvSpPr>
          <p:nvPr>
            <p:ph type="title"/>
          </p:nvPr>
        </p:nvSpPr>
        <p:spPr/>
        <p:txBody>
          <a:bodyPr/>
          <a:lstStyle/>
          <a:p>
            <a:r>
              <a:rPr lang="en-US" dirty="0"/>
              <a:t>Components of a Database System</a:t>
            </a:r>
          </a:p>
        </p:txBody>
      </p:sp>
      <p:sp>
        <p:nvSpPr>
          <p:cNvPr id="17" name="Content Placeholder 16">
            <a:extLst>
              <a:ext uri="{FF2B5EF4-FFF2-40B4-BE49-F238E27FC236}">
                <a16:creationId xmlns:a16="http://schemas.microsoft.com/office/drawing/2014/main" id="{F92074B4-9A4E-68D7-0EED-E65D1FE5C94C}"/>
              </a:ext>
            </a:extLst>
          </p:cNvPr>
          <p:cNvSpPr>
            <a:spLocks noGrp="1"/>
          </p:cNvSpPr>
          <p:nvPr>
            <p:ph idx="1"/>
          </p:nvPr>
        </p:nvSpPr>
        <p:spPr>
          <a:xfrm>
            <a:off x="2572718" y="4710706"/>
            <a:ext cx="8710977" cy="1903285"/>
          </a:xfrm>
        </p:spPr>
        <p:txBody>
          <a:bodyPr>
            <a:normAutofit fontScale="77500" lnSpcReduction="20000"/>
          </a:bodyPr>
          <a:lstStyle/>
          <a:p>
            <a:pPr>
              <a:spcBef>
                <a:spcPts val="0"/>
              </a:spcBef>
            </a:pPr>
            <a:r>
              <a:rPr lang="en-US" sz="2000" dirty="0"/>
              <a:t>Support the </a:t>
            </a:r>
            <a:r>
              <a:rPr lang="en-US" sz="2000" b="1" dirty="0">
                <a:solidFill>
                  <a:schemeClr val="accent6">
                    <a:lumMod val="75000"/>
                  </a:schemeClr>
                </a:solidFill>
              </a:rPr>
              <a:t>Data Life Cycle</a:t>
            </a:r>
            <a:r>
              <a:rPr lang="en-US" sz="2000" dirty="0">
                <a:solidFill>
                  <a:schemeClr val="accent6">
                    <a:lumMod val="75000"/>
                  </a:schemeClr>
                </a:solidFill>
              </a:rPr>
              <a:t> </a:t>
            </a:r>
            <a:r>
              <a:rPr lang="en-US" sz="2000" dirty="0"/>
              <a:t>(Collect, Store, Process, Distribute, Present)</a:t>
            </a:r>
          </a:p>
          <a:p>
            <a:pPr>
              <a:spcBef>
                <a:spcPts val="0"/>
              </a:spcBef>
            </a:pPr>
            <a:r>
              <a:rPr lang="en-US" sz="2000" dirty="0"/>
              <a:t>Ensures that the </a:t>
            </a:r>
            <a:r>
              <a:rPr lang="en-US" sz="2000" b="1" dirty="0">
                <a:solidFill>
                  <a:schemeClr val="accent6">
                    <a:lumMod val="75000"/>
                  </a:schemeClr>
                </a:solidFill>
              </a:rPr>
              <a:t>Characteristics of Quality Information </a:t>
            </a:r>
            <a:r>
              <a:rPr lang="en-US" sz="2000" dirty="0"/>
              <a:t>is preserved</a:t>
            </a:r>
          </a:p>
          <a:p>
            <a:pPr>
              <a:spcBef>
                <a:spcPts val="0"/>
              </a:spcBef>
            </a:pPr>
            <a:r>
              <a:rPr lang="en-US" sz="2000" dirty="0"/>
              <a:t>The advantages of </a:t>
            </a:r>
            <a:r>
              <a:rPr lang="en-US" sz="2000" b="1" dirty="0">
                <a:solidFill>
                  <a:schemeClr val="accent6">
                    <a:lumMod val="75000"/>
                  </a:schemeClr>
                </a:solidFill>
              </a:rPr>
              <a:t>Database Systems over File-Based Systems</a:t>
            </a:r>
          </a:p>
          <a:p>
            <a:pPr>
              <a:spcBef>
                <a:spcPts val="0"/>
              </a:spcBef>
            </a:pPr>
            <a:r>
              <a:rPr lang="en-US" sz="2000" dirty="0"/>
              <a:t>The role of the </a:t>
            </a:r>
            <a:r>
              <a:rPr lang="en-US" sz="2000" b="1" dirty="0">
                <a:solidFill>
                  <a:schemeClr val="accent6">
                    <a:lumMod val="75000"/>
                  </a:schemeClr>
                </a:solidFill>
              </a:rPr>
              <a:t>Database Management System (DBMS)</a:t>
            </a:r>
          </a:p>
          <a:p>
            <a:pPr>
              <a:spcBef>
                <a:spcPts val="0"/>
              </a:spcBef>
            </a:pPr>
            <a:r>
              <a:rPr lang="en-US" sz="2000" dirty="0"/>
              <a:t>The Database System comprises the Data and Software components of the </a:t>
            </a:r>
            <a:r>
              <a:rPr lang="en-US" sz="2000" b="1" dirty="0">
                <a:solidFill>
                  <a:schemeClr val="accent6">
                    <a:lumMod val="75000"/>
                  </a:schemeClr>
                </a:solidFill>
              </a:rPr>
              <a:t>Database Environment</a:t>
            </a:r>
          </a:p>
          <a:p>
            <a:pPr>
              <a:spcBef>
                <a:spcPts val="0"/>
              </a:spcBef>
            </a:pPr>
            <a:r>
              <a:rPr lang="en-US" sz="2000" dirty="0"/>
              <a:t>The Database System works with other components of the Database Environment (People, Process, Hardware)</a:t>
            </a:r>
          </a:p>
        </p:txBody>
      </p:sp>
      <p:sp>
        <p:nvSpPr>
          <p:cNvPr id="4" name="Can 3">
            <a:extLst>
              <a:ext uri="{FF2B5EF4-FFF2-40B4-BE49-F238E27FC236}">
                <a16:creationId xmlns:a16="http://schemas.microsoft.com/office/drawing/2014/main" id="{3BC8F18B-20FD-FB7F-B7D5-8BBE9028CFB9}"/>
              </a:ext>
            </a:extLst>
          </p:cNvPr>
          <p:cNvSpPr/>
          <p:nvPr/>
        </p:nvSpPr>
        <p:spPr>
          <a:xfrm>
            <a:off x="1650468" y="2062046"/>
            <a:ext cx="1495168" cy="1727199"/>
          </a:xfrm>
          <a:prstGeom prst="ca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Database</a:t>
            </a:r>
          </a:p>
        </p:txBody>
      </p:sp>
      <p:sp>
        <p:nvSpPr>
          <p:cNvPr id="5" name="Rounded Rectangle 4">
            <a:extLst>
              <a:ext uri="{FF2B5EF4-FFF2-40B4-BE49-F238E27FC236}">
                <a16:creationId xmlns:a16="http://schemas.microsoft.com/office/drawing/2014/main" id="{87556F47-F468-BAD7-CDBF-8B1552F143B3}"/>
              </a:ext>
            </a:extLst>
          </p:cNvPr>
          <p:cNvSpPr/>
          <p:nvPr/>
        </p:nvSpPr>
        <p:spPr>
          <a:xfrm>
            <a:off x="3873283" y="2334780"/>
            <a:ext cx="2075543" cy="11795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Database Management System (DBMS)</a:t>
            </a:r>
          </a:p>
        </p:txBody>
      </p:sp>
      <p:sp>
        <p:nvSpPr>
          <p:cNvPr id="6" name="Rounded Rectangle 5">
            <a:extLst>
              <a:ext uri="{FF2B5EF4-FFF2-40B4-BE49-F238E27FC236}">
                <a16:creationId xmlns:a16="http://schemas.microsoft.com/office/drawing/2014/main" id="{FFEAD157-5E7D-8058-65FD-5BEFB02088CD}"/>
              </a:ext>
            </a:extLst>
          </p:cNvPr>
          <p:cNvSpPr/>
          <p:nvPr/>
        </p:nvSpPr>
        <p:spPr>
          <a:xfrm>
            <a:off x="6758434" y="2192615"/>
            <a:ext cx="4274456" cy="14660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Database Application</a:t>
            </a:r>
          </a:p>
          <a:p>
            <a:pPr algn="ctr"/>
            <a:endParaRPr lang="en-US" dirty="0"/>
          </a:p>
          <a:p>
            <a:pPr algn="ctr"/>
            <a:endParaRPr lang="en-US" dirty="0"/>
          </a:p>
          <a:p>
            <a:pPr algn="ctr"/>
            <a:endParaRPr lang="en-US" dirty="0"/>
          </a:p>
        </p:txBody>
      </p:sp>
      <p:cxnSp>
        <p:nvCxnSpPr>
          <p:cNvPr id="11" name="Straight Arrow Connector 10">
            <a:extLst>
              <a:ext uri="{FF2B5EF4-FFF2-40B4-BE49-F238E27FC236}">
                <a16:creationId xmlns:a16="http://schemas.microsoft.com/office/drawing/2014/main" id="{9520F3B3-3AC4-0642-2A22-AF1D3958CDD3}"/>
              </a:ext>
            </a:extLst>
          </p:cNvPr>
          <p:cNvCxnSpPr/>
          <p:nvPr/>
        </p:nvCxnSpPr>
        <p:spPr>
          <a:xfrm>
            <a:off x="3145636" y="2924568"/>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329A4164-5E3F-52A8-6421-FD62EF740E3C}"/>
              </a:ext>
            </a:extLst>
          </p:cNvPr>
          <p:cNvCxnSpPr>
            <a:cxnSpLocks/>
            <a:stCxn id="4" idx="4"/>
            <a:endCxn id="5" idx="1"/>
          </p:cNvCxnSpPr>
          <p:nvPr/>
        </p:nvCxnSpPr>
        <p:spPr>
          <a:xfrm flipV="1">
            <a:off x="3145636" y="2924568"/>
            <a:ext cx="727647" cy="1078"/>
          </a:xfrm>
          <a:prstGeom prst="bentConnector3">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86C3811D-3B83-1184-13F1-4D12B9B14B00}"/>
              </a:ext>
            </a:extLst>
          </p:cNvPr>
          <p:cNvCxnSpPr>
            <a:cxnSpLocks/>
            <a:stCxn id="5" idx="3"/>
            <a:endCxn id="6" idx="1"/>
          </p:cNvCxnSpPr>
          <p:nvPr/>
        </p:nvCxnSpPr>
        <p:spPr>
          <a:xfrm>
            <a:off x="5948826" y="2924568"/>
            <a:ext cx="809608" cy="1049"/>
          </a:xfrm>
          <a:prstGeom prst="bentConnector3">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4B98F954-0699-356A-748B-B5A737DDEF12}"/>
              </a:ext>
            </a:extLst>
          </p:cNvPr>
          <p:cNvSpPr/>
          <p:nvPr/>
        </p:nvSpPr>
        <p:spPr>
          <a:xfrm>
            <a:off x="2039427" y="1442669"/>
            <a:ext cx="769257" cy="76289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sp>
        <p:nvSpPr>
          <p:cNvPr id="15" name="Oval 14">
            <a:extLst>
              <a:ext uri="{FF2B5EF4-FFF2-40B4-BE49-F238E27FC236}">
                <a16:creationId xmlns:a16="http://schemas.microsoft.com/office/drawing/2014/main" id="{56000544-82D5-3812-085B-6B198F10E2AD}"/>
              </a:ext>
            </a:extLst>
          </p:cNvPr>
          <p:cNvSpPr/>
          <p:nvPr/>
        </p:nvSpPr>
        <p:spPr>
          <a:xfrm>
            <a:off x="4508887" y="1442576"/>
            <a:ext cx="769257" cy="76289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16" name="Oval 15">
            <a:extLst>
              <a:ext uri="{FF2B5EF4-FFF2-40B4-BE49-F238E27FC236}">
                <a16:creationId xmlns:a16="http://schemas.microsoft.com/office/drawing/2014/main" id="{1AB2B2DE-AA58-420B-921D-D5B78EF57641}"/>
              </a:ext>
            </a:extLst>
          </p:cNvPr>
          <p:cNvSpPr/>
          <p:nvPr/>
        </p:nvSpPr>
        <p:spPr>
          <a:xfrm>
            <a:off x="8490857" y="1442575"/>
            <a:ext cx="769257" cy="762895"/>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3</a:t>
            </a:r>
          </a:p>
        </p:txBody>
      </p:sp>
      <p:sp>
        <p:nvSpPr>
          <p:cNvPr id="18" name="Rounded Rectangle 17">
            <a:extLst>
              <a:ext uri="{FF2B5EF4-FFF2-40B4-BE49-F238E27FC236}">
                <a16:creationId xmlns:a16="http://schemas.microsoft.com/office/drawing/2014/main" id="{D6CBF9EE-23ED-3CC0-1795-D86E817632A6}"/>
              </a:ext>
            </a:extLst>
          </p:cNvPr>
          <p:cNvSpPr/>
          <p:nvPr/>
        </p:nvSpPr>
        <p:spPr>
          <a:xfrm>
            <a:off x="1331252" y="4638133"/>
            <a:ext cx="1241466" cy="1907481"/>
          </a:xfrm>
          <a:prstGeom prst="round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Module</a:t>
            </a:r>
          </a:p>
          <a:p>
            <a:pPr algn="ctr"/>
            <a:r>
              <a:rPr lang="en-US" sz="1600" b="1" dirty="0">
                <a:solidFill>
                  <a:schemeClr val="bg1"/>
                </a:solidFill>
              </a:rPr>
              <a:t>1.0</a:t>
            </a:r>
          </a:p>
        </p:txBody>
      </p:sp>
    </p:spTree>
    <p:extLst>
      <p:ext uri="{BB962C8B-B14F-4D97-AF65-F5344CB8AC3E}">
        <p14:creationId xmlns:p14="http://schemas.microsoft.com/office/powerpoint/2010/main" val="3546649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fade">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animEffect transition="in" filter="fade">
                                      <p:cBhvr>
                                        <p:cTn id="25" dur="500"/>
                                        <p:tgtEl>
                                          <p:spTgt spid="1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7">
                                            <p:txEl>
                                              <p:pRg st="1" end="1"/>
                                            </p:txEl>
                                          </p:spTgt>
                                        </p:tgtEl>
                                        <p:attrNameLst>
                                          <p:attrName>style.visibility</p:attrName>
                                        </p:attrNameLst>
                                      </p:cBhvr>
                                      <p:to>
                                        <p:strVal val="visible"/>
                                      </p:to>
                                    </p:set>
                                    <p:animEffect transition="in" filter="fade">
                                      <p:cBhvr>
                                        <p:cTn id="30" dur="500"/>
                                        <p:tgtEl>
                                          <p:spTgt spid="17">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animEffect transition="in" filter="fade">
                                      <p:cBhvr>
                                        <p:cTn id="35" dur="500"/>
                                        <p:tgtEl>
                                          <p:spTgt spid="17">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7">
                                            <p:txEl>
                                              <p:pRg st="3" end="3"/>
                                            </p:txEl>
                                          </p:spTgt>
                                        </p:tgtEl>
                                        <p:attrNameLst>
                                          <p:attrName>style.visibility</p:attrName>
                                        </p:attrNameLst>
                                      </p:cBhvr>
                                      <p:to>
                                        <p:strVal val="visible"/>
                                      </p:to>
                                    </p:set>
                                    <p:animEffect transition="in" filter="fade">
                                      <p:cBhvr>
                                        <p:cTn id="40" dur="500"/>
                                        <p:tgtEl>
                                          <p:spTgt spid="17">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7">
                                            <p:txEl>
                                              <p:pRg st="4" end="4"/>
                                            </p:txEl>
                                          </p:spTgt>
                                        </p:tgtEl>
                                        <p:attrNameLst>
                                          <p:attrName>style.visibility</p:attrName>
                                        </p:attrNameLst>
                                      </p:cBhvr>
                                      <p:to>
                                        <p:strVal val="visible"/>
                                      </p:to>
                                    </p:set>
                                    <p:animEffect transition="in" filter="fade">
                                      <p:cBhvr>
                                        <p:cTn id="45" dur="500"/>
                                        <p:tgtEl>
                                          <p:spTgt spid="17">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7">
                                            <p:txEl>
                                              <p:pRg st="5" end="5"/>
                                            </p:txEl>
                                          </p:spTgt>
                                        </p:tgtEl>
                                        <p:attrNameLst>
                                          <p:attrName>style.visibility</p:attrName>
                                        </p:attrNameLst>
                                      </p:cBhvr>
                                      <p:to>
                                        <p:strVal val="visible"/>
                                      </p:to>
                                    </p:set>
                                    <p:animEffect transition="in" filter="fade">
                                      <p:cBhvr>
                                        <p:cTn id="50" dur="500"/>
                                        <p:tgtEl>
                                          <p:spTgt spid="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P spid="14" grpId="0" animBg="1"/>
      <p:bldP spid="15" grpId="0" animBg="1"/>
      <p:bldP spid="16"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E6B9C4C8-0FA6-4D92-BAC1-C73954FEAA55}"/>
              </a:ext>
            </a:extLst>
          </p:cNvPr>
          <p:cNvSpPr/>
          <p:nvPr/>
        </p:nvSpPr>
        <p:spPr>
          <a:xfrm>
            <a:off x="1331252" y="1800788"/>
            <a:ext cx="4847772" cy="258978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solidFill>
                  <a:schemeClr val="tx1"/>
                </a:solidFill>
              </a:rPr>
              <a:t>Database Server</a:t>
            </a:r>
          </a:p>
        </p:txBody>
      </p:sp>
      <p:sp>
        <p:nvSpPr>
          <p:cNvPr id="2" name="Title 1">
            <a:extLst>
              <a:ext uri="{FF2B5EF4-FFF2-40B4-BE49-F238E27FC236}">
                <a16:creationId xmlns:a16="http://schemas.microsoft.com/office/drawing/2014/main" id="{8801A3A1-C514-904E-FB73-696A8CD2096E}"/>
              </a:ext>
            </a:extLst>
          </p:cNvPr>
          <p:cNvSpPr>
            <a:spLocks noGrp="1"/>
          </p:cNvSpPr>
          <p:nvPr>
            <p:ph type="title"/>
          </p:nvPr>
        </p:nvSpPr>
        <p:spPr/>
        <p:txBody>
          <a:bodyPr/>
          <a:lstStyle/>
          <a:p>
            <a:r>
              <a:rPr lang="en-US" dirty="0"/>
              <a:t>Components of a Database System</a:t>
            </a:r>
          </a:p>
        </p:txBody>
      </p:sp>
      <p:sp>
        <p:nvSpPr>
          <p:cNvPr id="4" name="Can 3">
            <a:extLst>
              <a:ext uri="{FF2B5EF4-FFF2-40B4-BE49-F238E27FC236}">
                <a16:creationId xmlns:a16="http://schemas.microsoft.com/office/drawing/2014/main" id="{3BC8F18B-20FD-FB7F-B7D5-8BBE9028CFB9}"/>
              </a:ext>
            </a:extLst>
          </p:cNvPr>
          <p:cNvSpPr/>
          <p:nvPr/>
        </p:nvSpPr>
        <p:spPr>
          <a:xfrm>
            <a:off x="1650468" y="2062046"/>
            <a:ext cx="1495168" cy="1727199"/>
          </a:xfrm>
          <a:prstGeom prst="ca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Database</a:t>
            </a:r>
          </a:p>
        </p:txBody>
      </p:sp>
      <p:sp>
        <p:nvSpPr>
          <p:cNvPr id="5" name="Rounded Rectangle 4">
            <a:extLst>
              <a:ext uri="{FF2B5EF4-FFF2-40B4-BE49-F238E27FC236}">
                <a16:creationId xmlns:a16="http://schemas.microsoft.com/office/drawing/2014/main" id="{87556F47-F468-BAD7-CDBF-8B1552F143B3}"/>
              </a:ext>
            </a:extLst>
          </p:cNvPr>
          <p:cNvSpPr/>
          <p:nvPr/>
        </p:nvSpPr>
        <p:spPr>
          <a:xfrm>
            <a:off x="3873283" y="2334780"/>
            <a:ext cx="2075543" cy="11795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Database Management System (DBMS)</a:t>
            </a:r>
          </a:p>
        </p:txBody>
      </p:sp>
      <p:sp>
        <p:nvSpPr>
          <p:cNvPr id="6" name="Rounded Rectangle 5">
            <a:extLst>
              <a:ext uri="{FF2B5EF4-FFF2-40B4-BE49-F238E27FC236}">
                <a16:creationId xmlns:a16="http://schemas.microsoft.com/office/drawing/2014/main" id="{FFEAD157-5E7D-8058-65FD-5BEFB02088CD}"/>
              </a:ext>
            </a:extLst>
          </p:cNvPr>
          <p:cNvSpPr/>
          <p:nvPr/>
        </p:nvSpPr>
        <p:spPr>
          <a:xfrm>
            <a:off x="6758434" y="2192615"/>
            <a:ext cx="4274456" cy="14660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Module 2.0 </a:t>
            </a:r>
          </a:p>
          <a:p>
            <a:pPr algn="ctr"/>
            <a:r>
              <a:rPr lang="en-US" sz="1400" dirty="0"/>
              <a:t>Management Tool (MySQL Workbench) to interactively communicate with the DBMS using </a:t>
            </a:r>
          </a:p>
          <a:p>
            <a:pPr algn="ctr"/>
            <a:r>
              <a:rPr lang="en-US" sz="2000" b="1" dirty="0"/>
              <a:t>SQL</a:t>
            </a:r>
          </a:p>
        </p:txBody>
      </p:sp>
      <p:cxnSp>
        <p:nvCxnSpPr>
          <p:cNvPr id="11" name="Straight Arrow Connector 10">
            <a:extLst>
              <a:ext uri="{FF2B5EF4-FFF2-40B4-BE49-F238E27FC236}">
                <a16:creationId xmlns:a16="http://schemas.microsoft.com/office/drawing/2014/main" id="{9520F3B3-3AC4-0642-2A22-AF1D3958CDD3}"/>
              </a:ext>
            </a:extLst>
          </p:cNvPr>
          <p:cNvCxnSpPr/>
          <p:nvPr/>
        </p:nvCxnSpPr>
        <p:spPr>
          <a:xfrm>
            <a:off x="3145636" y="2924568"/>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329A4164-5E3F-52A8-6421-FD62EF740E3C}"/>
              </a:ext>
            </a:extLst>
          </p:cNvPr>
          <p:cNvCxnSpPr>
            <a:cxnSpLocks/>
            <a:stCxn id="4" idx="4"/>
            <a:endCxn id="5" idx="1"/>
          </p:cNvCxnSpPr>
          <p:nvPr/>
        </p:nvCxnSpPr>
        <p:spPr>
          <a:xfrm flipV="1">
            <a:off x="3145636" y="2924568"/>
            <a:ext cx="727647" cy="1078"/>
          </a:xfrm>
          <a:prstGeom prst="bentConnector3">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86C3811D-3B83-1184-13F1-4D12B9B14B00}"/>
              </a:ext>
            </a:extLst>
          </p:cNvPr>
          <p:cNvCxnSpPr>
            <a:cxnSpLocks/>
            <a:stCxn id="5" idx="3"/>
            <a:endCxn id="6" idx="1"/>
          </p:cNvCxnSpPr>
          <p:nvPr/>
        </p:nvCxnSpPr>
        <p:spPr>
          <a:xfrm>
            <a:off x="5948826" y="2924568"/>
            <a:ext cx="809608" cy="1049"/>
          </a:xfrm>
          <a:prstGeom prst="bentConnector3">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EAEB475D-8189-3BE6-8037-A416F7786168}"/>
              </a:ext>
            </a:extLst>
          </p:cNvPr>
          <p:cNvGrpSpPr/>
          <p:nvPr/>
        </p:nvGrpSpPr>
        <p:grpSpPr>
          <a:xfrm>
            <a:off x="7229595" y="3658619"/>
            <a:ext cx="1666067" cy="1579807"/>
            <a:chOff x="7229595" y="3658619"/>
            <a:chExt cx="1666067" cy="1579807"/>
          </a:xfrm>
        </p:grpSpPr>
        <p:sp>
          <p:nvSpPr>
            <p:cNvPr id="3" name="Oval 2">
              <a:extLst>
                <a:ext uri="{FF2B5EF4-FFF2-40B4-BE49-F238E27FC236}">
                  <a16:creationId xmlns:a16="http://schemas.microsoft.com/office/drawing/2014/main" id="{F5A9007E-DB01-9F19-677B-222EFAFBE777}"/>
                </a:ext>
              </a:extLst>
            </p:cNvPr>
            <p:cNvSpPr/>
            <p:nvPr/>
          </p:nvSpPr>
          <p:spPr>
            <a:xfrm>
              <a:off x="7229595" y="4262033"/>
              <a:ext cx="1007389" cy="9763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DML</a:t>
              </a:r>
            </a:p>
          </p:txBody>
        </p:sp>
        <p:cxnSp>
          <p:nvCxnSpPr>
            <p:cNvPr id="12" name="Straight Arrow Connector 11">
              <a:extLst>
                <a:ext uri="{FF2B5EF4-FFF2-40B4-BE49-F238E27FC236}">
                  <a16:creationId xmlns:a16="http://schemas.microsoft.com/office/drawing/2014/main" id="{E609919F-3442-A449-B3F4-C2F743A8A9F2}"/>
                </a:ext>
              </a:extLst>
            </p:cNvPr>
            <p:cNvCxnSpPr>
              <a:cxnSpLocks/>
              <a:stCxn id="6" idx="2"/>
              <a:endCxn id="3" idx="0"/>
            </p:cNvCxnSpPr>
            <p:nvPr/>
          </p:nvCxnSpPr>
          <p:spPr>
            <a:xfrm flipH="1">
              <a:off x="7733290" y="3658619"/>
              <a:ext cx="1162372" cy="603414"/>
            </a:xfrm>
            <a:prstGeom prst="straightConnector1">
              <a:avLst/>
            </a:prstGeom>
            <a:ln w="57150">
              <a:solidFill>
                <a:schemeClr val="bg1">
                  <a:lumMod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F3657196-6D6A-71FD-6A0F-4F48C5A5E2E0}"/>
              </a:ext>
            </a:extLst>
          </p:cNvPr>
          <p:cNvGrpSpPr/>
          <p:nvPr/>
        </p:nvGrpSpPr>
        <p:grpSpPr>
          <a:xfrm>
            <a:off x="8391967" y="3658619"/>
            <a:ext cx="1007389" cy="1579807"/>
            <a:chOff x="8391967" y="3658619"/>
            <a:chExt cx="1007389" cy="1579807"/>
          </a:xfrm>
        </p:grpSpPr>
        <p:sp>
          <p:nvSpPr>
            <p:cNvPr id="7" name="Oval 6">
              <a:extLst>
                <a:ext uri="{FF2B5EF4-FFF2-40B4-BE49-F238E27FC236}">
                  <a16:creationId xmlns:a16="http://schemas.microsoft.com/office/drawing/2014/main" id="{9C6E86F0-33D1-1135-8C7F-C859721D72F7}"/>
                </a:ext>
              </a:extLst>
            </p:cNvPr>
            <p:cNvSpPr/>
            <p:nvPr/>
          </p:nvSpPr>
          <p:spPr>
            <a:xfrm>
              <a:off x="8391967" y="4262033"/>
              <a:ext cx="1007389" cy="9763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DDL</a:t>
              </a:r>
            </a:p>
          </p:txBody>
        </p:sp>
        <p:cxnSp>
          <p:nvCxnSpPr>
            <p:cNvPr id="16" name="Straight Arrow Connector 15">
              <a:extLst>
                <a:ext uri="{FF2B5EF4-FFF2-40B4-BE49-F238E27FC236}">
                  <a16:creationId xmlns:a16="http://schemas.microsoft.com/office/drawing/2014/main" id="{E52B7807-A353-A220-0D2B-D0FB2C043FF4}"/>
                </a:ext>
              </a:extLst>
            </p:cNvPr>
            <p:cNvCxnSpPr>
              <a:cxnSpLocks/>
              <a:stCxn id="6" idx="2"/>
              <a:endCxn id="7" idx="0"/>
            </p:cNvCxnSpPr>
            <p:nvPr/>
          </p:nvCxnSpPr>
          <p:spPr>
            <a:xfrm>
              <a:off x="8895662" y="3658619"/>
              <a:ext cx="0" cy="603414"/>
            </a:xfrm>
            <a:prstGeom prst="straightConnector1">
              <a:avLst/>
            </a:prstGeom>
            <a:ln w="57150">
              <a:solidFill>
                <a:schemeClr val="bg1">
                  <a:lumMod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2F29F622-64AD-3BF4-082C-8EC811825C23}"/>
              </a:ext>
            </a:extLst>
          </p:cNvPr>
          <p:cNvGrpSpPr/>
          <p:nvPr/>
        </p:nvGrpSpPr>
        <p:grpSpPr>
          <a:xfrm>
            <a:off x="8895662" y="3658619"/>
            <a:ext cx="1666066" cy="1579807"/>
            <a:chOff x="8895662" y="3658619"/>
            <a:chExt cx="1666066" cy="1579807"/>
          </a:xfrm>
        </p:grpSpPr>
        <p:sp>
          <p:nvSpPr>
            <p:cNvPr id="8" name="Oval 7">
              <a:extLst>
                <a:ext uri="{FF2B5EF4-FFF2-40B4-BE49-F238E27FC236}">
                  <a16:creationId xmlns:a16="http://schemas.microsoft.com/office/drawing/2014/main" id="{DB8F986C-57D3-C012-C5B6-C2AF223C3823}"/>
                </a:ext>
              </a:extLst>
            </p:cNvPr>
            <p:cNvSpPr/>
            <p:nvPr/>
          </p:nvSpPr>
          <p:spPr>
            <a:xfrm>
              <a:off x="9554339" y="4262033"/>
              <a:ext cx="1007389" cy="9763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DCL</a:t>
              </a:r>
            </a:p>
          </p:txBody>
        </p:sp>
        <p:cxnSp>
          <p:nvCxnSpPr>
            <p:cNvPr id="20" name="Straight Arrow Connector 19">
              <a:extLst>
                <a:ext uri="{FF2B5EF4-FFF2-40B4-BE49-F238E27FC236}">
                  <a16:creationId xmlns:a16="http://schemas.microsoft.com/office/drawing/2014/main" id="{75E3F0A5-8904-276E-2A77-E951CA21512D}"/>
                </a:ext>
              </a:extLst>
            </p:cNvPr>
            <p:cNvCxnSpPr>
              <a:cxnSpLocks/>
              <a:stCxn id="6" idx="2"/>
              <a:endCxn id="8" idx="0"/>
            </p:cNvCxnSpPr>
            <p:nvPr/>
          </p:nvCxnSpPr>
          <p:spPr>
            <a:xfrm>
              <a:off x="8895662" y="3658619"/>
              <a:ext cx="1162372" cy="603414"/>
            </a:xfrm>
            <a:prstGeom prst="straightConnector1">
              <a:avLst/>
            </a:prstGeom>
            <a:ln w="57150">
              <a:solidFill>
                <a:schemeClr val="bg1">
                  <a:lumMod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6" name="Line Callout 2 25">
            <a:extLst>
              <a:ext uri="{FF2B5EF4-FFF2-40B4-BE49-F238E27FC236}">
                <a16:creationId xmlns:a16="http://schemas.microsoft.com/office/drawing/2014/main" id="{392F1395-AE84-39AA-3BB2-5F8C0D0E83DB}"/>
              </a:ext>
            </a:extLst>
          </p:cNvPr>
          <p:cNvSpPr/>
          <p:nvPr/>
        </p:nvSpPr>
        <p:spPr>
          <a:xfrm>
            <a:off x="6199632" y="5421363"/>
            <a:ext cx="2670628" cy="1111224"/>
          </a:xfrm>
          <a:prstGeom prst="borderCallout2">
            <a:avLst>
              <a:gd name="adj1" fmla="val 18750"/>
              <a:gd name="adj2" fmla="val -8333"/>
              <a:gd name="adj3" fmla="val 18750"/>
              <a:gd name="adj4" fmla="val -16667"/>
              <a:gd name="adj5" fmla="val -181257"/>
              <a:gd name="adj6" fmla="val -47753"/>
            </a:avLst>
          </a:prstGeom>
          <a:solidFill>
            <a:schemeClr val="accent6">
              <a:lumMod val="50000"/>
            </a:schemeClr>
          </a:solidFill>
          <a:ln w="57150">
            <a:solidFill>
              <a:schemeClr val="accent6">
                <a:lumMod val="50000"/>
              </a:schemeClr>
            </a:solidFill>
            <a:headEnd type="oval" w="med" len="med"/>
            <a:tailEnd type="oval" w="med" len="med"/>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400" dirty="0">
                <a:solidFill>
                  <a:schemeClr val="bg1"/>
                </a:solidFill>
              </a:rPr>
              <a:t>Receives SQL Statements to perform data operations and in retrieval cases returns requested data</a:t>
            </a:r>
          </a:p>
        </p:txBody>
      </p:sp>
    </p:spTree>
    <p:extLst>
      <p:ext uri="{BB962C8B-B14F-4D97-AF65-F5344CB8AC3E}">
        <p14:creationId xmlns:p14="http://schemas.microsoft.com/office/powerpoint/2010/main" val="158832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E6B9C4C8-0FA6-4D92-BAC1-C73954FEAA55}"/>
              </a:ext>
            </a:extLst>
          </p:cNvPr>
          <p:cNvSpPr/>
          <p:nvPr/>
        </p:nvSpPr>
        <p:spPr>
          <a:xfrm>
            <a:off x="1331252" y="1800788"/>
            <a:ext cx="4847772" cy="258978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solidFill>
                  <a:schemeClr val="tx1"/>
                </a:solidFill>
              </a:rPr>
              <a:t>Database Server</a:t>
            </a:r>
          </a:p>
        </p:txBody>
      </p:sp>
      <p:sp>
        <p:nvSpPr>
          <p:cNvPr id="2" name="Title 1">
            <a:extLst>
              <a:ext uri="{FF2B5EF4-FFF2-40B4-BE49-F238E27FC236}">
                <a16:creationId xmlns:a16="http://schemas.microsoft.com/office/drawing/2014/main" id="{8801A3A1-C514-904E-FB73-696A8CD2096E}"/>
              </a:ext>
            </a:extLst>
          </p:cNvPr>
          <p:cNvSpPr>
            <a:spLocks noGrp="1"/>
          </p:cNvSpPr>
          <p:nvPr>
            <p:ph type="title"/>
          </p:nvPr>
        </p:nvSpPr>
        <p:spPr/>
        <p:txBody>
          <a:bodyPr/>
          <a:lstStyle/>
          <a:p>
            <a:r>
              <a:rPr lang="en-US" dirty="0"/>
              <a:t>Components of a Database System</a:t>
            </a:r>
          </a:p>
        </p:txBody>
      </p:sp>
      <p:sp>
        <p:nvSpPr>
          <p:cNvPr id="4" name="Can 3">
            <a:extLst>
              <a:ext uri="{FF2B5EF4-FFF2-40B4-BE49-F238E27FC236}">
                <a16:creationId xmlns:a16="http://schemas.microsoft.com/office/drawing/2014/main" id="{3BC8F18B-20FD-FB7F-B7D5-8BBE9028CFB9}"/>
              </a:ext>
            </a:extLst>
          </p:cNvPr>
          <p:cNvSpPr/>
          <p:nvPr/>
        </p:nvSpPr>
        <p:spPr>
          <a:xfrm>
            <a:off x="1650468" y="2062046"/>
            <a:ext cx="1495168" cy="1727199"/>
          </a:xfrm>
          <a:prstGeom prst="ca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Database</a:t>
            </a:r>
          </a:p>
        </p:txBody>
      </p:sp>
      <p:sp>
        <p:nvSpPr>
          <p:cNvPr id="5" name="Rounded Rectangle 4">
            <a:extLst>
              <a:ext uri="{FF2B5EF4-FFF2-40B4-BE49-F238E27FC236}">
                <a16:creationId xmlns:a16="http://schemas.microsoft.com/office/drawing/2014/main" id="{87556F47-F468-BAD7-CDBF-8B1552F143B3}"/>
              </a:ext>
            </a:extLst>
          </p:cNvPr>
          <p:cNvSpPr/>
          <p:nvPr/>
        </p:nvSpPr>
        <p:spPr>
          <a:xfrm>
            <a:off x="3873283" y="2334780"/>
            <a:ext cx="2075543" cy="11795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Database Management System (DBMS)</a:t>
            </a:r>
          </a:p>
        </p:txBody>
      </p:sp>
      <p:sp>
        <p:nvSpPr>
          <p:cNvPr id="6" name="Rounded Rectangle 5">
            <a:extLst>
              <a:ext uri="{FF2B5EF4-FFF2-40B4-BE49-F238E27FC236}">
                <a16:creationId xmlns:a16="http://schemas.microsoft.com/office/drawing/2014/main" id="{FFEAD157-5E7D-8058-65FD-5BEFB02088CD}"/>
              </a:ext>
            </a:extLst>
          </p:cNvPr>
          <p:cNvSpPr/>
          <p:nvPr/>
        </p:nvSpPr>
        <p:spPr>
          <a:xfrm>
            <a:off x="6758434" y="2192615"/>
            <a:ext cx="4274456" cy="14660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Module 2.0 </a:t>
            </a:r>
          </a:p>
          <a:p>
            <a:pPr algn="ctr"/>
            <a:r>
              <a:rPr lang="en-US" sz="1400" dirty="0"/>
              <a:t>Management Tool (MySQL Workbench) to interactively communicate with the DBMS using </a:t>
            </a:r>
          </a:p>
          <a:p>
            <a:pPr algn="ctr"/>
            <a:r>
              <a:rPr lang="en-US" sz="2000" b="1" dirty="0"/>
              <a:t>SQL</a:t>
            </a:r>
          </a:p>
        </p:txBody>
      </p:sp>
      <p:cxnSp>
        <p:nvCxnSpPr>
          <p:cNvPr id="11" name="Straight Arrow Connector 10">
            <a:extLst>
              <a:ext uri="{FF2B5EF4-FFF2-40B4-BE49-F238E27FC236}">
                <a16:creationId xmlns:a16="http://schemas.microsoft.com/office/drawing/2014/main" id="{9520F3B3-3AC4-0642-2A22-AF1D3958CDD3}"/>
              </a:ext>
            </a:extLst>
          </p:cNvPr>
          <p:cNvCxnSpPr/>
          <p:nvPr/>
        </p:nvCxnSpPr>
        <p:spPr>
          <a:xfrm>
            <a:off x="3145636" y="2924568"/>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329A4164-5E3F-52A8-6421-FD62EF740E3C}"/>
              </a:ext>
            </a:extLst>
          </p:cNvPr>
          <p:cNvCxnSpPr>
            <a:cxnSpLocks/>
            <a:stCxn id="4" idx="4"/>
            <a:endCxn id="5" idx="1"/>
          </p:cNvCxnSpPr>
          <p:nvPr/>
        </p:nvCxnSpPr>
        <p:spPr>
          <a:xfrm flipV="1">
            <a:off x="3145636" y="2924568"/>
            <a:ext cx="727647" cy="1078"/>
          </a:xfrm>
          <a:prstGeom prst="bentConnector3">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86C3811D-3B83-1184-13F1-4D12B9B14B00}"/>
              </a:ext>
            </a:extLst>
          </p:cNvPr>
          <p:cNvCxnSpPr>
            <a:cxnSpLocks/>
            <a:stCxn id="5" idx="3"/>
            <a:endCxn id="6" idx="1"/>
          </p:cNvCxnSpPr>
          <p:nvPr/>
        </p:nvCxnSpPr>
        <p:spPr>
          <a:xfrm>
            <a:off x="5948826" y="2924568"/>
            <a:ext cx="809608" cy="1049"/>
          </a:xfrm>
          <a:prstGeom prst="bentConnector3">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F5A9007E-DB01-9F19-677B-222EFAFBE777}"/>
              </a:ext>
            </a:extLst>
          </p:cNvPr>
          <p:cNvSpPr/>
          <p:nvPr/>
        </p:nvSpPr>
        <p:spPr>
          <a:xfrm>
            <a:off x="7229595" y="4262033"/>
            <a:ext cx="1007389" cy="9763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DML</a:t>
            </a:r>
          </a:p>
        </p:txBody>
      </p:sp>
      <p:sp>
        <p:nvSpPr>
          <p:cNvPr id="7" name="Oval 6">
            <a:extLst>
              <a:ext uri="{FF2B5EF4-FFF2-40B4-BE49-F238E27FC236}">
                <a16:creationId xmlns:a16="http://schemas.microsoft.com/office/drawing/2014/main" id="{9C6E86F0-33D1-1135-8C7F-C859721D72F7}"/>
              </a:ext>
            </a:extLst>
          </p:cNvPr>
          <p:cNvSpPr/>
          <p:nvPr/>
        </p:nvSpPr>
        <p:spPr>
          <a:xfrm>
            <a:off x="8391967" y="4262033"/>
            <a:ext cx="1007389" cy="9763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DDL</a:t>
            </a:r>
          </a:p>
        </p:txBody>
      </p:sp>
      <p:sp>
        <p:nvSpPr>
          <p:cNvPr id="8" name="Oval 7">
            <a:extLst>
              <a:ext uri="{FF2B5EF4-FFF2-40B4-BE49-F238E27FC236}">
                <a16:creationId xmlns:a16="http://schemas.microsoft.com/office/drawing/2014/main" id="{DB8F986C-57D3-C012-C5B6-C2AF223C3823}"/>
              </a:ext>
            </a:extLst>
          </p:cNvPr>
          <p:cNvSpPr/>
          <p:nvPr/>
        </p:nvSpPr>
        <p:spPr>
          <a:xfrm>
            <a:off x="9554339" y="4262033"/>
            <a:ext cx="1007389" cy="9763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DCL</a:t>
            </a:r>
          </a:p>
        </p:txBody>
      </p:sp>
      <p:cxnSp>
        <p:nvCxnSpPr>
          <p:cNvPr id="12" name="Straight Arrow Connector 11">
            <a:extLst>
              <a:ext uri="{FF2B5EF4-FFF2-40B4-BE49-F238E27FC236}">
                <a16:creationId xmlns:a16="http://schemas.microsoft.com/office/drawing/2014/main" id="{E609919F-3442-A449-B3F4-C2F743A8A9F2}"/>
              </a:ext>
            </a:extLst>
          </p:cNvPr>
          <p:cNvCxnSpPr>
            <a:cxnSpLocks/>
            <a:stCxn id="6" idx="2"/>
            <a:endCxn id="3" idx="0"/>
          </p:cNvCxnSpPr>
          <p:nvPr/>
        </p:nvCxnSpPr>
        <p:spPr>
          <a:xfrm flipH="1">
            <a:off x="7733290" y="3658619"/>
            <a:ext cx="1162372" cy="603414"/>
          </a:xfrm>
          <a:prstGeom prst="straightConnector1">
            <a:avLst/>
          </a:prstGeom>
          <a:ln w="57150">
            <a:solidFill>
              <a:schemeClr val="bg1">
                <a:lumMod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2B7807-A353-A220-0D2B-D0FB2C043FF4}"/>
              </a:ext>
            </a:extLst>
          </p:cNvPr>
          <p:cNvCxnSpPr>
            <a:cxnSpLocks/>
            <a:stCxn id="6" idx="2"/>
            <a:endCxn id="7" idx="0"/>
          </p:cNvCxnSpPr>
          <p:nvPr/>
        </p:nvCxnSpPr>
        <p:spPr>
          <a:xfrm>
            <a:off x="8895662" y="3658619"/>
            <a:ext cx="0" cy="603414"/>
          </a:xfrm>
          <a:prstGeom prst="straightConnector1">
            <a:avLst/>
          </a:prstGeom>
          <a:ln w="57150">
            <a:solidFill>
              <a:schemeClr val="bg1">
                <a:lumMod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5E3F0A5-8904-276E-2A77-E951CA21512D}"/>
              </a:ext>
            </a:extLst>
          </p:cNvPr>
          <p:cNvCxnSpPr>
            <a:cxnSpLocks/>
            <a:stCxn id="6" idx="2"/>
            <a:endCxn id="8" idx="0"/>
          </p:cNvCxnSpPr>
          <p:nvPr/>
        </p:nvCxnSpPr>
        <p:spPr>
          <a:xfrm>
            <a:off x="8895662" y="3658619"/>
            <a:ext cx="1162372" cy="603414"/>
          </a:xfrm>
          <a:prstGeom prst="straightConnector1">
            <a:avLst/>
          </a:prstGeom>
          <a:ln w="57150">
            <a:solidFill>
              <a:schemeClr val="bg1">
                <a:lumMod val="50000"/>
              </a:schemeClr>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Content Placeholder 16">
            <a:extLst>
              <a:ext uri="{FF2B5EF4-FFF2-40B4-BE49-F238E27FC236}">
                <a16:creationId xmlns:a16="http://schemas.microsoft.com/office/drawing/2014/main" id="{2EBC6F7A-DD18-8A27-D123-5C570454747F}"/>
              </a:ext>
            </a:extLst>
          </p:cNvPr>
          <p:cNvSpPr>
            <a:spLocks noGrp="1"/>
          </p:cNvSpPr>
          <p:nvPr>
            <p:ph idx="1"/>
          </p:nvPr>
        </p:nvSpPr>
        <p:spPr>
          <a:xfrm>
            <a:off x="481071" y="5129785"/>
            <a:ext cx="6748524" cy="1834909"/>
          </a:xfrm>
        </p:spPr>
        <p:txBody>
          <a:bodyPr>
            <a:noAutofit/>
          </a:bodyPr>
          <a:lstStyle/>
          <a:p>
            <a:pPr marL="0" indent="0" algn="r">
              <a:spcBef>
                <a:spcPts val="0"/>
              </a:spcBef>
              <a:buNone/>
            </a:pPr>
            <a:r>
              <a:rPr lang="en-US" sz="1600" dirty="0"/>
              <a:t>SQL-DML SELECT, INSERT, UPDATE, DELETE</a:t>
            </a:r>
          </a:p>
          <a:p>
            <a:pPr marL="0" indent="0" algn="r">
              <a:spcBef>
                <a:spcPts val="0"/>
              </a:spcBef>
              <a:buNone/>
            </a:pPr>
            <a:r>
              <a:rPr lang="en-US" sz="1600" dirty="0"/>
              <a:t>SQL-SELECT Statements</a:t>
            </a:r>
          </a:p>
          <a:p>
            <a:pPr marL="457200" lvl="1" indent="0" algn="r">
              <a:spcBef>
                <a:spcPts val="0"/>
              </a:spcBef>
              <a:buNone/>
            </a:pPr>
            <a:r>
              <a:rPr lang="en-US" sz="1100" dirty="0"/>
              <a:t>Retrieving Data from a Single Table – LEVEL 1</a:t>
            </a:r>
          </a:p>
          <a:p>
            <a:pPr marL="457200" lvl="1" indent="0" algn="r">
              <a:spcBef>
                <a:spcPts val="0"/>
              </a:spcBef>
              <a:buNone/>
            </a:pPr>
            <a:r>
              <a:rPr lang="en-US" sz="1100" dirty="0"/>
              <a:t>Retrieving Data from Multiple Tables (Inner Join) – LEVEL 2</a:t>
            </a:r>
          </a:p>
          <a:p>
            <a:pPr marL="457200" lvl="1" indent="0" algn="r">
              <a:spcBef>
                <a:spcPts val="0"/>
              </a:spcBef>
              <a:buNone/>
            </a:pPr>
            <a:r>
              <a:rPr lang="en-US" sz="1100" dirty="0"/>
              <a:t>Retrieving Data from Multiple Tables (Outer Join) – LEVEL 3</a:t>
            </a:r>
          </a:p>
          <a:p>
            <a:pPr marL="457200" lvl="1" indent="0" algn="r">
              <a:spcBef>
                <a:spcPts val="0"/>
              </a:spcBef>
              <a:buNone/>
            </a:pPr>
            <a:r>
              <a:rPr lang="en-US" sz="1100" dirty="0"/>
              <a:t>Retrieving Data with Aggregates (including Conditions on Groups) – LEVEL 4</a:t>
            </a:r>
          </a:p>
          <a:p>
            <a:pPr marL="457200" lvl="1" indent="0" algn="r">
              <a:spcBef>
                <a:spcPts val="0"/>
              </a:spcBef>
              <a:buNone/>
            </a:pPr>
            <a:r>
              <a:rPr lang="en-US" sz="1100" dirty="0"/>
              <a:t>Retrieving Data using </a:t>
            </a:r>
            <a:r>
              <a:rPr lang="en-US" sz="1100" dirty="0" err="1"/>
              <a:t>SubQuery</a:t>
            </a:r>
            <a:r>
              <a:rPr lang="en-US" sz="1100" dirty="0"/>
              <a:t> Technique – LEVEL 5</a:t>
            </a:r>
          </a:p>
        </p:txBody>
      </p:sp>
      <p:sp>
        <p:nvSpPr>
          <p:cNvPr id="14" name="Rounded Rectangle 13">
            <a:extLst>
              <a:ext uri="{FF2B5EF4-FFF2-40B4-BE49-F238E27FC236}">
                <a16:creationId xmlns:a16="http://schemas.microsoft.com/office/drawing/2014/main" id="{914E13C4-D30D-096A-EDC3-CFD053DED26B}"/>
              </a:ext>
            </a:extLst>
          </p:cNvPr>
          <p:cNvSpPr/>
          <p:nvPr/>
        </p:nvSpPr>
        <p:spPr>
          <a:xfrm>
            <a:off x="7229595" y="5108837"/>
            <a:ext cx="1007389" cy="1466005"/>
          </a:xfrm>
          <a:prstGeom prst="round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Module</a:t>
            </a:r>
          </a:p>
          <a:p>
            <a:pPr algn="ctr"/>
            <a:r>
              <a:rPr lang="en-US" sz="1600" b="1" dirty="0">
                <a:solidFill>
                  <a:schemeClr val="bg1"/>
                </a:solidFill>
              </a:rPr>
              <a:t>2.0</a:t>
            </a:r>
          </a:p>
        </p:txBody>
      </p:sp>
    </p:spTree>
    <p:extLst>
      <p:ext uri="{BB962C8B-B14F-4D97-AF65-F5344CB8AC3E}">
        <p14:creationId xmlns:p14="http://schemas.microsoft.com/office/powerpoint/2010/main" val="6689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fade">
                                      <p:cBhvr>
                                        <p:cTn id="12" dur="500"/>
                                        <p:tgtEl>
                                          <p:spTgt spid="1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Effect transition="in" filter="fade">
                                      <p:cBhvr>
                                        <p:cTn id="17" dur="500"/>
                                        <p:tgtEl>
                                          <p:spTgt spid="10">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fade">
                                      <p:cBhvr>
                                        <p:cTn id="22" dur="500"/>
                                        <p:tgtEl>
                                          <p:spTgt spid="10">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xEl>
                                              <p:pRg st="3" end="3"/>
                                            </p:txEl>
                                          </p:spTgt>
                                        </p:tgtEl>
                                        <p:attrNameLst>
                                          <p:attrName>style.visibility</p:attrName>
                                        </p:attrNameLst>
                                      </p:cBhvr>
                                      <p:to>
                                        <p:strVal val="visible"/>
                                      </p:to>
                                    </p:set>
                                    <p:animEffect transition="in" filter="fade">
                                      <p:cBhvr>
                                        <p:cTn id="27" dur="500"/>
                                        <p:tgtEl>
                                          <p:spTgt spid="10">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xEl>
                                              <p:pRg st="4" end="4"/>
                                            </p:txEl>
                                          </p:spTgt>
                                        </p:tgtEl>
                                        <p:attrNameLst>
                                          <p:attrName>style.visibility</p:attrName>
                                        </p:attrNameLst>
                                      </p:cBhvr>
                                      <p:to>
                                        <p:strVal val="visible"/>
                                      </p:to>
                                    </p:set>
                                    <p:animEffect transition="in" filter="fade">
                                      <p:cBhvr>
                                        <p:cTn id="32" dur="500"/>
                                        <p:tgtEl>
                                          <p:spTgt spid="10">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Effect transition="in" filter="fade">
                                      <p:cBhvr>
                                        <p:cTn id="37" dur="500"/>
                                        <p:tgtEl>
                                          <p:spTgt spid="10">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xEl>
                                              <p:pRg st="6" end="6"/>
                                            </p:txEl>
                                          </p:spTgt>
                                        </p:tgtEl>
                                        <p:attrNameLst>
                                          <p:attrName>style.visibility</p:attrName>
                                        </p:attrNameLst>
                                      </p:cBhvr>
                                      <p:to>
                                        <p:strVal val="visible"/>
                                      </p:to>
                                    </p:set>
                                    <p:animEffect transition="in" filter="fade">
                                      <p:cBhvr>
                                        <p:cTn id="42" dur="500"/>
                                        <p:tgtEl>
                                          <p:spTgt spid="1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bldLvl="5"/>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E6B9C4C8-0FA6-4D92-BAC1-C73954FEAA55}"/>
              </a:ext>
            </a:extLst>
          </p:cNvPr>
          <p:cNvSpPr/>
          <p:nvPr/>
        </p:nvSpPr>
        <p:spPr>
          <a:xfrm>
            <a:off x="1331252" y="1800788"/>
            <a:ext cx="4847772" cy="2589785"/>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b="1" dirty="0">
                <a:solidFill>
                  <a:schemeClr val="tx1"/>
                </a:solidFill>
              </a:rPr>
              <a:t>Database Server</a:t>
            </a:r>
          </a:p>
        </p:txBody>
      </p:sp>
      <p:sp>
        <p:nvSpPr>
          <p:cNvPr id="2" name="Title 1">
            <a:extLst>
              <a:ext uri="{FF2B5EF4-FFF2-40B4-BE49-F238E27FC236}">
                <a16:creationId xmlns:a16="http://schemas.microsoft.com/office/drawing/2014/main" id="{8801A3A1-C514-904E-FB73-696A8CD2096E}"/>
              </a:ext>
            </a:extLst>
          </p:cNvPr>
          <p:cNvSpPr>
            <a:spLocks noGrp="1"/>
          </p:cNvSpPr>
          <p:nvPr>
            <p:ph type="title"/>
          </p:nvPr>
        </p:nvSpPr>
        <p:spPr/>
        <p:txBody>
          <a:bodyPr/>
          <a:lstStyle/>
          <a:p>
            <a:r>
              <a:rPr lang="en-US" dirty="0"/>
              <a:t>Components of a Database System</a:t>
            </a:r>
          </a:p>
        </p:txBody>
      </p:sp>
      <p:sp>
        <p:nvSpPr>
          <p:cNvPr id="4" name="Can 3">
            <a:extLst>
              <a:ext uri="{FF2B5EF4-FFF2-40B4-BE49-F238E27FC236}">
                <a16:creationId xmlns:a16="http://schemas.microsoft.com/office/drawing/2014/main" id="{3BC8F18B-20FD-FB7F-B7D5-8BBE9028CFB9}"/>
              </a:ext>
            </a:extLst>
          </p:cNvPr>
          <p:cNvSpPr/>
          <p:nvPr/>
        </p:nvSpPr>
        <p:spPr>
          <a:xfrm>
            <a:off x="1650468" y="2062046"/>
            <a:ext cx="1495168" cy="1727199"/>
          </a:xfrm>
          <a:prstGeom prst="can">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Database</a:t>
            </a:r>
          </a:p>
        </p:txBody>
      </p:sp>
      <p:sp>
        <p:nvSpPr>
          <p:cNvPr id="5" name="Rounded Rectangle 4">
            <a:extLst>
              <a:ext uri="{FF2B5EF4-FFF2-40B4-BE49-F238E27FC236}">
                <a16:creationId xmlns:a16="http://schemas.microsoft.com/office/drawing/2014/main" id="{87556F47-F468-BAD7-CDBF-8B1552F143B3}"/>
              </a:ext>
            </a:extLst>
          </p:cNvPr>
          <p:cNvSpPr/>
          <p:nvPr/>
        </p:nvSpPr>
        <p:spPr>
          <a:xfrm>
            <a:off x="3873283" y="2334780"/>
            <a:ext cx="2075543" cy="117957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Database Management System (DBMS)</a:t>
            </a:r>
          </a:p>
        </p:txBody>
      </p:sp>
      <p:sp>
        <p:nvSpPr>
          <p:cNvPr id="6" name="Rounded Rectangle 5">
            <a:extLst>
              <a:ext uri="{FF2B5EF4-FFF2-40B4-BE49-F238E27FC236}">
                <a16:creationId xmlns:a16="http://schemas.microsoft.com/office/drawing/2014/main" id="{FFEAD157-5E7D-8058-65FD-5BEFB02088CD}"/>
              </a:ext>
            </a:extLst>
          </p:cNvPr>
          <p:cNvSpPr/>
          <p:nvPr/>
        </p:nvSpPr>
        <p:spPr>
          <a:xfrm>
            <a:off x="6758434" y="2192615"/>
            <a:ext cx="4274456" cy="146600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b="1" dirty="0"/>
              <a:t>Database Application</a:t>
            </a:r>
          </a:p>
          <a:p>
            <a:pPr algn="ctr"/>
            <a:endParaRPr lang="en-US" dirty="0"/>
          </a:p>
          <a:p>
            <a:pPr algn="ctr"/>
            <a:endParaRPr lang="en-US" dirty="0"/>
          </a:p>
          <a:p>
            <a:pPr algn="ctr"/>
            <a:endParaRPr lang="en-US" dirty="0"/>
          </a:p>
        </p:txBody>
      </p:sp>
      <p:cxnSp>
        <p:nvCxnSpPr>
          <p:cNvPr id="11" name="Straight Arrow Connector 10">
            <a:extLst>
              <a:ext uri="{FF2B5EF4-FFF2-40B4-BE49-F238E27FC236}">
                <a16:creationId xmlns:a16="http://schemas.microsoft.com/office/drawing/2014/main" id="{9520F3B3-3AC4-0642-2A22-AF1D3958CDD3}"/>
              </a:ext>
            </a:extLst>
          </p:cNvPr>
          <p:cNvCxnSpPr/>
          <p:nvPr/>
        </p:nvCxnSpPr>
        <p:spPr>
          <a:xfrm>
            <a:off x="3145636" y="2924568"/>
            <a:ext cx="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329A4164-5E3F-52A8-6421-FD62EF740E3C}"/>
              </a:ext>
            </a:extLst>
          </p:cNvPr>
          <p:cNvCxnSpPr>
            <a:cxnSpLocks/>
            <a:stCxn id="4" idx="4"/>
            <a:endCxn id="5" idx="1"/>
          </p:cNvCxnSpPr>
          <p:nvPr/>
        </p:nvCxnSpPr>
        <p:spPr>
          <a:xfrm flipV="1">
            <a:off x="3145636" y="2924568"/>
            <a:ext cx="727647" cy="1078"/>
          </a:xfrm>
          <a:prstGeom prst="bentConnector3">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a:extLst>
              <a:ext uri="{FF2B5EF4-FFF2-40B4-BE49-F238E27FC236}">
                <a16:creationId xmlns:a16="http://schemas.microsoft.com/office/drawing/2014/main" id="{86C3811D-3B83-1184-13F1-4D12B9B14B00}"/>
              </a:ext>
            </a:extLst>
          </p:cNvPr>
          <p:cNvCxnSpPr>
            <a:cxnSpLocks/>
            <a:stCxn id="5" idx="3"/>
            <a:endCxn id="6" idx="1"/>
          </p:cNvCxnSpPr>
          <p:nvPr/>
        </p:nvCxnSpPr>
        <p:spPr>
          <a:xfrm>
            <a:off x="5948826" y="2924568"/>
            <a:ext cx="809608" cy="1049"/>
          </a:xfrm>
          <a:prstGeom prst="bentConnector3">
            <a:avLst/>
          </a:prstGeom>
          <a:ln w="571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Line Callout 2 21">
            <a:extLst>
              <a:ext uri="{FF2B5EF4-FFF2-40B4-BE49-F238E27FC236}">
                <a16:creationId xmlns:a16="http://schemas.microsoft.com/office/drawing/2014/main" id="{8F8A7BE5-DC60-1CBC-767C-873D281A737A}"/>
              </a:ext>
            </a:extLst>
          </p:cNvPr>
          <p:cNvSpPr/>
          <p:nvPr/>
        </p:nvSpPr>
        <p:spPr>
          <a:xfrm>
            <a:off x="3508396" y="4848656"/>
            <a:ext cx="2670628" cy="1111224"/>
          </a:xfrm>
          <a:prstGeom prst="borderCallout2">
            <a:avLst>
              <a:gd name="adj1" fmla="val 18750"/>
              <a:gd name="adj2" fmla="val -8333"/>
              <a:gd name="adj3" fmla="val 18750"/>
              <a:gd name="adj4" fmla="val -16667"/>
              <a:gd name="adj5" fmla="val -117322"/>
              <a:gd name="adj6" fmla="val -43949"/>
            </a:avLst>
          </a:prstGeom>
          <a:solidFill>
            <a:schemeClr val="accent6">
              <a:lumMod val="50000"/>
            </a:schemeClr>
          </a:solidFill>
          <a:ln w="57150">
            <a:solidFill>
              <a:schemeClr val="accent6">
                <a:lumMod val="50000"/>
              </a:schemeClr>
            </a:solidFill>
            <a:headEnd type="oval" w="med" len="med"/>
            <a:tailEnd type="oval" w="med" len="med"/>
          </a:ln>
        </p:spPr>
        <p:style>
          <a:lnRef idx="1">
            <a:schemeClr val="accent3"/>
          </a:lnRef>
          <a:fillRef idx="2">
            <a:schemeClr val="accent3"/>
          </a:fillRef>
          <a:effectRef idx="1">
            <a:schemeClr val="accent3"/>
          </a:effectRef>
          <a:fontRef idx="minor">
            <a:schemeClr val="dk1"/>
          </a:fontRef>
        </p:style>
        <p:txBody>
          <a:bodyPr rtlCol="0" anchor="ctr"/>
          <a:lstStyle/>
          <a:p>
            <a:r>
              <a:rPr lang="en-US" sz="1600" b="1" dirty="0">
                <a:solidFill>
                  <a:schemeClr val="bg1"/>
                </a:solidFill>
              </a:rPr>
              <a:t>Module 3.0</a:t>
            </a:r>
            <a:br>
              <a:rPr lang="en-US" sz="1600" b="1" dirty="0">
                <a:solidFill>
                  <a:schemeClr val="bg1"/>
                </a:solidFill>
              </a:rPr>
            </a:br>
            <a:r>
              <a:rPr lang="en-US" sz="1600" dirty="0">
                <a:solidFill>
                  <a:schemeClr val="bg1"/>
                </a:solidFill>
              </a:rPr>
              <a:t>The (Relational) Database is designed by using different techniques</a:t>
            </a:r>
          </a:p>
        </p:txBody>
      </p:sp>
      <p:sp>
        <p:nvSpPr>
          <p:cNvPr id="25" name="Oval 24">
            <a:extLst>
              <a:ext uri="{FF2B5EF4-FFF2-40B4-BE49-F238E27FC236}">
                <a16:creationId xmlns:a16="http://schemas.microsoft.com/office/drawing/2014/main" id="{D3489D44-79C5-BDB9-AF79-3DBFFAC354DF}"/>
              </a:ext>
            </a:extLst>
          </p:cNvPr>
          <p:cNvSpPr/>
          <p:nvPr/>
        </p:nvSpPr>
        <p:spPr>
          <a:xfrm>
            <a:off x="6910281" y="4916071"/>
            <a:ext cx="1007389" cy="97639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DDL</a:t>
            </a:r>
          </a:p>
        </p:txBody>
      </p:sp>
      <p:sp>
        <p:nvSpPr>
          <p:cNvPr id="26" name="Content Placeholder 16">
            <a:extLst>
              <a:ext uri="{FF2B5EF4-FFF2-40B4-BE49-F238E27FC236}">
                <a16:creationId xmlns:a16="http://schemas.microsoft.com/office/drawing/2014/main" id="{E49D2BE8-FE28-F26B-51A4-65FB906566D5}"/>
              </a:ext>
            </a:extLst>
          </p:cNvPr>
          <p:cNvSpPr>
            <a:spLocks noGrp="1"/>
          </p:cNvSpPr>
          <p:nvPr>
            <p:ph idx="1"/>
          </p:nvPr>
        </p:nvSpPr>
        <p:spPr>
          <a:xfrm>
            <a:off x="7942268" y="5029201"/>
            <a:ext cx="3090622" cy="976392"/>
          </a:xfrm>
        </p:spPr>
        <p:txBody>
          <a:bodyPr>
            <a:noAutofit/>
          </a:bodyPr>
          <a:lstStyle/>
          <a:p>
            <a:pPr marL="0" indent="0">
              <a:spcBef>
                <a:spcPts val="0"/>
              </a:spcBef>
              <a:buNone/>
            </a:pPr>
            <a:r>
              <a:rPr lang="en-US" sz="1600" dirty="0"/>
              <a:t>CREATE TABLE statements to implement the design to an actual database</a:t>
            </a:r>
            <a:endParaRPr lang="en-US" sz="1100" dirty="0"/>
          </a:p>
        </p:txBody>
      </p:sp>
      <p:sp>
        <p:nvSpPr>
          <p:cNvPr id="27" name="Cross 26">
            <a:extLst>
              <a:ext uri="{FF2B5EF4-FFF2-40B4-BE49-F238E27FC236}">
                <a16:creationId xmlns:a16="http://schemas.microsoft.com/office/drawing/2014/main" id="{FC735F9E-7671-4613-1F28-F917C27942E1}"/>
              </a:ext>
            </a:extLst>
          </p:cNvPr>
          <p:cNvSpPr/>
          <p:nvPr/>
        </p:nvSpPr>
        <p:spPr>
          <a:xfrm>
            <a:off x="6353630" y="5129939"/>
            <a:ext cx="404804" cy="387458"/>
          </a:xfrm>
          <a:prstGeom prst="plus">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23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xEl>
                                              <p:pRg st="0" end="0"/>
                                            </p:txEl>
                                          </p:spTgt>
                                        </p:tgtEl>
                                        <p:attrNameLst>
                                          <p:attrName>style.visibility</p:attrName>
                                        </p:attrNameLst>
                                      </p:cBhvr>
                                      <p:to>
                                        <p:strVal val="visible"/>
                                      </p:to>
                                    </p:set>
                                    <p:animEffect transition="in" filter="fade">
                                      <p:cBhvr>
                                        <p:cTn id="22" dur="500"/>
                                        <p:tgtEl>
                                          <p:spTgt spid="2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26" grpId="0" build="p" bldLvl="5"/>
      <p:bldP spid="27" grpId="0" animBg="1"/>
    </p:bldLst>
  </p:timing>
</p:sld>
</file>

<file path=ppt/theme/theme1.xml><?xml version="1.0" encoding="utf-8"?>
<a:theme xmlns:a="http://schemas.openxmlformats.org/drawingml/2006/main" name="AccentBoxVTI">
  <a:themeElements>
    <a:clrScheme name="AnalogousFromLightSeedRightStep">
      <a:dk1>
        <a:srgbClr val="000000"/>
      </a:dk1>
      <a:lt1>
        <a:srgbClr val="FFFFFF"/>
      </a:lt1>
      <a:dk2>
        <a:srgbClr val="413424"/>
      </a:dk2>
      <a:lt2>
        <a:srgbClr val="E2E7E8"/>
      </a:lt2>
      <a:accent1>
        <a:srgbClr val="C39791"/>
      </a:accent1>
      <a:accent2>
        <a:srgbClr val="BA9F7F"/>
      </a:accent2>
      <a:accent3>
        <a:srgbClr val="A7A57E"/>
      </a:accent3>
      <a:accent4>
        <a:srgbClr val="97AB75"/>
      </a:accent4>
      <a:accent5>
        <a:srgbClr val="8BAD83"/>
      </a:accent5>
      <a:accent6>
        <a:srgbClr val="78AF83"/>
      </a:accent6>
      <a:hlink>
        <a:srgbClr val="598C93"/>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3945</Words>
  <Application>Microsoft Macintosh PowerPoint</Application>
  <PresentationFormat>Widescreen</PresentationFormat>
  <Paragraphs>391</Paragraphs>
  <Slides>27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Avenir Next Condensed</vt:lpstr>
      <vt:lpstr>Calibri</vt:lpstr>
      <vt:lpstr>Neue Haas Grotesk Text Pro</vt:lpstr>
      <vt:lpstr>Wingdings</vt:lpstr>
      <vt:lpstr>AccentBoxVTI</vt:lpstr>
      <vt:lpstr>Group Discussion (20 Minutes)</vt:lpstr>
      <vt:lpstr>Anatomy of a Basic  DB Application</vt:lpstr>
      <vt:lpstr>PowerPoint Presentation</vt:lpstr>
      <vt:lpstr>Notes for 1-2023-2024</vt:lpstr>
      <vt:lpstr>Notes for 1-2023-2024</vt:lpstr>
      <vt:lpstr>Components of a Database System</vt:lpstr>
      <vt:lpstr>Components of a Database System</vt:lpstr>
      <vt:lpstr>Components of a Database System</vt:lpstr>
      <vt:lpstr>Components of a Database System</vt:lpstr>
      <vt:lpstr>Components of a Database System</vt:lpstr>
      <vt:lpstr>Components of a Database System</vt:lpstr>
      <vt:lpstr>What makes up a Basic Database Application?</vt:lpstr>
      <vt:lpstr>What makes up a Basic Database Application?</vt:lpstr>
      <vt:lpstr>Reality of Application 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Important to take note of for the DB Applications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Anatomy of a Basic  DB Application</dc:title>
  <dc:creator>Oliver  A. Malabanan</dc:creator>
  <cp:lastModifiedBy>Oliver  A. Malabanan</cp:lastModifiedBy>
  <cp:revision>1</cp:revision>
  <dcterms:created xsi:type="dcterms:W3CDTF">2023-11-05T00:10:34Z</dcterms:created>
  <dcterms:modified xsi:type="dcterms:W3CDTF">2023-11-06T23:56:00Z</dcterms:modified>
</cp:coreProperties>
</file>