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2" r:id="rId10"/>
    <p:sldId id="267" r:id="rId11"/>
    <p:sldId id="264" r:id="rId12"/>
    <p:sldId id="265" r:id="rId13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B21D-C7F6-13A4-3993-244EB5E9B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65339-DEA9-75BD-2DD1-191F82E94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32AD-9F9C-6920-81B7-096FE84C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0CD5E-986D-8EAD-E567-B1B0E24A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67D24-35BF-E8A9-54A0-3D5F0929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794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3FE0-5506-72E0-BDAB-1CB32558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9CFE2-334A-930F-8C23-1A2C56C5B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77565-4FF9-8817-2840-DAFE51E5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22B95-B142-B5F4-857A-CBB948A4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6C537-77DB-E6EE-C225-4C875848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112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BA59D-FAC9-A5FD-AAD9-C0656956F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290AC-F755-29AA-C021-D45526882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3319E-7EDF-61F7-D163-458778C1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E87EA-E158-93B3-8832-692B94A3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64FAD-2EBB-6CE4-EDB3-082C27EA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74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CDF1-905A-5CC9-73E0-55BD7F58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734C-915E-F9E0-B930-D65776AFC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939C-FA65-52A9-9A48-761402D8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CB3E-0D5D-0605-D4CF-2D48B7D6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25FB-AAD7-3ACB-A3B2-CD78FCF6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307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DEAC-435D-2AEF-1F70-EF53462DF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0C80B-8EC2-6CEB-D666-470C9DF60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331E3-09DB-CF19-1ABA-D85D7653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C33B5-DFBC-44DE-87A3-CAC6A8DB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FB140-887F-052C-FCB5-533CF7C1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53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E15C-B2A0-6A1E-F041-98DED0F6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0983-D3F7-B808-945A-AC2B2FBD2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3497A-BDAE-8A6B-AB38-3CCCB0A06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5BDBD-8101-40FA-3066-50DF02D9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4FA96-89DA-3200-942B-33F483C4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1B4BD-5642-5B47-6587-0CB9534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92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3F5B-190A-015C-5808-A1ADDE37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C78B7-217F-4EA6-3C07-9ED4F22B1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55337-04EF-A6E8-98A2-045E17818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59F61-0C0F-48ED-6ED1-73D47EBF5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1A063-853B-7F55-3E58-FB4D80BD1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61B20-D971-172A-2CAF-C99335C0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4D194-BB6E-FD81-954C-A5E62F27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2D16F-667B-800B-7694-DBC9B095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926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79B3B-747F-E4D6-E9A0-14537CB8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52019-4292-D6E6-99CB-FA254570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89967-E4B9-6C52-F425-5094759E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86BC7-E43D-C52E-B7F2-3217E9BE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658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AD31C-96E1-E21B-3246-E360A0AA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EFF03-09E4-9F2C-66BD-D501647D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144D4-3428-99A0-B9DD-DB1768A1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748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5F81-B596-68D5-9F09-CEDD28CA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4CE4-37A9-8881-2DA0-372947439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F202F-5EB8-1861-8744-0A1DA7DC6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3018B-505B-2DED-8A8F-22CDDE02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CD203-F63D-F900-9889-845BB761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A1B07-AA2F-1591-1E53-8C94C0FC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62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4C38-DCCF-963C-2758-6F90945F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58CB2-AE6A-F03D-FF38-5F1F4E79F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E28E6-194F-610D-0163-BEF77F16A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7DA22-E9C8-050B-EA6B-A899A046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E081A-55DA-AAE4-0E4A-CF67F7B8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DF78-6501-D0E7-9E17-DADC7A1C6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796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55C2F-DB4A-DEA3-4369-F4777040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3F742-4B21-8B5A-70C4-725DA789C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AC73-42B3-4C9D-6E04-076B69C3B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7EB9-6BB2-413A-BFCF-BB4E7EBAC180}" type="datetimeFigureOut">
              <a:rPr lang="en-PH" smtClean="0"/>
              <a:t>10/07/2023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7EC93-BDF4-5B90-420D-A7BBA370E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5DAE2-DAFC-1E86-D1EE-CE6BDD021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797C-A977-418E-A8A2-1207C414791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2460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6796-80AE-59A7-ED54-8F47EBD98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5318" y="207652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Introduction to PROLOG</a:t>
            </a:r>
            <a:endParaRPr lang="en-PH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F1024-3A58-4C10-80A4-8A80644CB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0048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Dr. Norshuhani Zamin</a:t>
            </a:r>
            <a:endParaRPr lang="en-PH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1D70C-7C3A-A557-7B9E-03ECAAD8F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116" y="421418"/>
            <a:ext cx="5657768" cy="292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7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205F-BE49-9738-BDBE-24E8D041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Example 2: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6B4B-166E-A4BC-39EA-0039B6C0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58042"/>
            <a:ext cx="5153025" cy="340359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H" sz="1800" b="1" dirty="0">
                <a:solidFill>
                  <a:srgbClr val="363D49"/>
                </a:solidFill>
                <a:effectLst/>
                <a:latin typeface="Arial Unicode MS"/>
                <a:ea typeface="Calibri" panose="020F0502020204030204" pitchFamily="34" charset="0"/>
                <a:cs typeface="Arial" panose="020B0604020202020204" pitchFamily="34" charset="0"/>
              </a:rPr>
              <a:t>Program :</a:t>
            </a:r>
            <a:br>
              <a:rPr lang="en-PH" sz="1800" dirty="0">
                <a:solidFill>
                  <a:srgbClr val="363D4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PH" sz="1800" dirty="0">
                <a:solidFill>
                  <a:srgbClr val="363D4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PH" sz="1800" b="1" dirty="0">
                <a:solidFill>
                  <a:srgbClr val="363D49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PH" sz="1800" b="1" dirty="0">
              <a:solidFill>
                <a:srgbClr val="363D49"/>
              </a:solidFill>
              <a:effectLst/>
              <a:latin typeface="Arial Unicode M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PH" sz="1800" b="1" dirty="0">
              <a:solidFill>
                <a:srgbClr val="363D49"/>
              </a:solidFill>
              <a:effectLst/>
              <a:latin typeface="Arial Unicode M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H" sz="1800" b="1" dirty="0">
                <a:solidFill>
                  <a:srgbClr val="363D49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Find: 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27192-28CC-2984-4F86-043386547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15" y="258042"/>
            <a:ext cx="4679085" cy="1867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8F3487-0B8E-7E24-9EC7-14A10014A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15" y="2194087"/>
            <a:ext cx="1935648" cy="2801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069F2-0A90-F011-6BDF-C379CB3D9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054" y="2738142"/>
            <a:ext cx="9716342" cy="3817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33BAC9-CD01-5DEE-C198-BAAF58D9A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217" y="2431661"/>
            <a:ext cx="2491740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D867-B6F0-0737-F3A4-3042DF39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CF00-B615-3E64-B667-4C217860F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69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363D49"/>
                </a:solidFill>
                <a:effectLst/>
                <a:latin typeface="Arial Unicode MS"/>
              </a:rPr>
              <a:t>For given English statements write a prolog program</a:t>
            </a:r>
            <a: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  <a:t>.</a:t>
            </a:r>
            <a:b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</a:br>
            <a:r>
              <a:rPr lang="en-US" b="1" i="0" dirty="0">
                <a:solidFill>
                  <a:srgbClr val="363D49"/>
                </a:solidFill>
                <a:effectLst/>
                <a:latin typeface="Arial Unicode MS"/>
              </a:rPr>
              <a:t>Facts &amp; Rules:</a:t>
            </a:r>
            <a:b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</a:br>
            <a: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  <a:t>(1) jia is a woman.</a:t>
            </a:r>
            <a:b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</a:br>
            <a: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  <a:t>(2) john is a man.</a:t>
            </a:r>
            <a:b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</a:br>
            <a: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  <a:t>(3) john is healthy.</a:t>
            </a:r>
            <a:b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</a:br>
            <a: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  <a:t>(4) jia is healthy.</a:t>
            </a:r>
            <a:b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</a:br>
            <a: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  <a:t>(5) john is wealthy.</a:t>
            </a:r>
            <a:b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</a:br>
            <a: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  <a:t>(6) anyone is a traveler if he is healthy and wealthy.</a:t>
            </a:r>
            <a:b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</a:br>
            <a: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  <a:t>(7) anyone can travel if he is a traveler.</a:t>
            </a:r>
            <a:b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</a:br>
            <a:r>
              <a:rPr lang="en-US" b="1" i="0" dirty="0">
                <a:solidFill>
                  <a:srgbClr val="363D49"/>
                </a:solidFill>
                <a:effectLst/>
                <a:latin typeface="Arial Unicode MS"/>
              </a:rPr>
              <a:t>Queries:</a:t>
            </a:r>
            <a:b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</a:br>
            <a: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  <a:t>(1) Who can travel?</a:t>
            </a:r>
            <a:br>
              <a:rPr lang="en-US" dirty="0"/>
            </a:br>
            <a:r>
              <a:rPr lang="en-US" b="0" i="0" dirty="0">
                <a:solidFill>
                  <a:srgbClr val="363D49"/>
                </a:solidFill>
                <a:effectLst/>
                <a:latin typeface="Arial Unicode MS"/>
              </a:rPr>
              <a:t>(2) Who is healthy and wealthy?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039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A412-1900-6DB8-3012-9DD40249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F232-E361-A872-A346-F534E670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b="1" i="0" dirty="0">
                <a:solidFill>
                  <a:srgbClr val="363D49"/>
                </a:solidFill>
                <a:effectLst/>
                <a:latin typeface="Arial Unicode MS"/>
              </a:rPr>
              <a:t>What answers do you get for below queries for given program.</a:t>
            </a:r>
            <a:br>
              <a:rPr lang="en-PH" dirty="0"/>
            </a:br>
            <a:r>
              <a:rPr lang="en-US" b="1" i="0" dirty="0">
                <a:solidFill>
                  <a:srgbClr val="363D49"/>
                </a:solidFill>
                <a:effectLst/>
                <a:latin typeface="Arial Unicode MS"/>
              </a:rPr>
              <a:t>Facts &amp; Rules:</a:t>
            </a:r>
            <a:br>
              <a:rPr lang="en-PH" b="1" i="0" dirty="0">
                <a:solidFill>
                  <a:srgbClr val="363D49"/>
                </a:solidFill>
                <a:effectLst/>
                <a:latin typeface="Arial" panose="020B0604020202020204" pitchFamily="34" charset="0"/>
              </a:rPr>
            </a:br>
            <a:r>
              <a:rPr lang="en-PH" b="0" i="0" dirty="0">
                <a:solidFill>
                  <a:srgbClr val="363D49"/>
                </a:solidFill>
                <a:effectLst/>
                <a:latin typeface="Arial" panose="020B0604020202020204" pitchFamily="34" charset="0"/>
              </a:rPr>
              <a:t>    </a:t>
            </a: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vegetarian(</a:t>
            </a:r>
            <a:r>
              <a:rPr lang="en-PH" b="0" i="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jose</a:t>
            </a: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).  </a:t>
            </a:r>
            <a:b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</a:b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  vegetarian(</a:t>
            </a:r>
            <a:r>
              <a:rPr lang="en-PH" b="0" i="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james</a:t>
            </a: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).  </a:t>
            </a:r>
            <a:b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</a:b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  vegetable(carrot).  </a:t>
            </a:r>
            <a:b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</a:b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  vegetable(</a:t>
            </a:r>
            <a:r>
              <a:rPr lang="en-PH" b="0" i="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egg_plant</a:t>
            </a: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).  </a:t>
            </a:r>
            <a:b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</a:b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  likes(</a:t>
            </a:r>
            <a:r>
              <a:rPr lang="en-PH" b="0" i="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jose</a:t>
            </a: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, X) :- vegetable(X).  </a:t>
            </a:r>
            <a:b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</a:b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  loves(X, </a:t>
            </a:r>
            <a:r>
              <a:rPr lang="en-PH" b="0" i="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egg_plant</a:t>
            </a: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) :- vegetarian(X).</a:t>
            </a:r>
            <a:br>
              <a:rPr lang="en-PH" dirty="0"/>
            </a:br>
            <a:r>
              <a:rPr lang="en-PH" b="1" i="0" dirty="0">
                <a:solidFill>
                  <a:srgbClr val="363D49"/>
                </a:solidFill>
                <a:effectLst/>
                <a:latin typeface="Arial Unicode MS"/>
              </a:rPr>
              <a:t>Queries:</a:t>
            </a:r>
            <a:br>
              <a:rPr lang="en-PH" b="1" i="0" dirty="0">
                <a:solidFill>
                  <a:srgbClr val="363D49"/>
                </a:solidFill>
                <a:effectLst/>
                <a:latin typeface="Arial Unicode MS"/>
              </a:rPr>
            </a:br>
            <a:r>
              <a:rPr lang="en-PH" b="1" i="0" dirty="0">
                <a:solidFill>
                  <a:srgbClr val="363D49"/>
                </a:solidFill>
                <a:effectLst/>
                <a:latin typeface="Arial Unicode MS"/>
              </a:rPr>
              <a:t>    </a:t>
            </a: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?- vegetable(X).</a:t>
            </a:r>
            <a:b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</a:b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  ?- vegetable(potato).</a:t>
            </a:r>
            <a:b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</a:b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  ?- vegetarian(Y).</a:t>
            </a:r>
            <a:b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</a:b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  ?- likes(</a:t>
            </a:r>
            <a:r>
              <a:rPr lang="en-PH" b="0" i="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jose</a:t>
            </a: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, X).</a:t>
            </a:r>
            <a:b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</a:b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  ?- likes(Y, </a:t>
            </a:r>
            <a:r>
              <a:rPr lang="en-PH" b="0" i="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egg_plant</a:t>
            </a: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).</a:t>
            </a:r>
            <a:b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</a:b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  ?- loves(Z, </a:t>
            </a:r>
            <a:r>
              <a:rPr lang="en-PH" b="0" i="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egg_plant</a:t>
            </a:r>
            <a:r>
              <a:rPr lang="en-PH" b="0" i="0" dirty="0">
                <a:solidFill>
                  <a:srgbClr val="363D49"/>
                </a:solidFill>
                <a:effectLst/>
                <a:latin typeface="Courier New" panose="02070309020205020404" pitchFamily="49" charset="0"/>
              </a:rPr>
              <a:t>).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59691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205F-BE49-9738-BDBE-24E8D041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6B4B-166E-A4BC-39EA-0039B6C0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Prolog stands for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inter-regular"/>
              </a:rPr>
              <a:t>PRO</a:t>
            </a:r>
            <a:r>
              <a:rPr lang="en-US" b="0" i="0" dirty="0" err="1">
                <a:effectLst/>
                <a:latin typeface="inter-regular"/>
              </a:rPr>
              <a:t>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ramming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 in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inter-regular"/>
              </a:rPr>
              <a:t>LOG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ic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. In the logic programming paradigm, prolog language is most widely available. Prolog is a declarative language, which means that a program consists of data based on the facts and rules (Logical relationship) rather than computing how to find a solution.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 logical relationship describes the relationships which hold for the given application.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To obtain the solution, the user asks a question rather than running a program. When a user asks a question, then to determine the answer, the run time system searches through the database of facts and rules.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027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205F-BE49-9738-BDBE-24E8D041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PROLOG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6B4B-166E-A4BC-39EA-0039B6C0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The applications of prolog are as follows: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Specification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Robot Planning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Natural language understanding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Machine Learning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Problem Solving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Intelligent Database retrieval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Expert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Automated Reasoning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4967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205F-BE49-9738-BDBE-24E8D041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Software Tools</a:t>
            </a:r>
            <a:endParaRPr lang="en-PH" dirty="0"/>
          </a:p>
        </p:txBody>
      </p:sp>
      <p:pic>
        <p:nvPicPr>
          <p:cNvPr id="1026" name="Picture 2" descr="SWI-Prolog">
            <a:extLst>
              <a:ext uri="{FF2B5EF4-FFF2-40B4-BE49-F238E27FC236}">
                <a16:creationId xmlns:a16="http://schemas.microsoft.com/office/drawing/2014/main" id="{FB876E05-EB7D-E139-3BD6-0FC3DBFE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29" y="2397967"/>
            <a:ext cx="2009308" cy="165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- PrologMobile">
            <a:extLst>
              <a:ext uri="{FF2B5EF4-FFF2-40B4-BE49-F238E27FC236}">
                <a16:creationId xmlns:a16="http://schemas.microsoft.com/office/drawing/2014/main" id="{7072D206-0CE0-6237-F162-E39B6B05D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95" y="1909567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Prolog Software, Best price for Visual Prolog Software">
            <a:extLst>
              <a:ext uri="{FF2B5EF4-FFF2-40B4-BE49-F238E27FC236}">
                <a16:creationId xmlns:a16="http://schemas.microsoft.com/office/drawing/2014/main" id="{54178FA4-382F-1503-32BD-F313905F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775" y="2036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014B44-5203-9C1C-9DEE-245962896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980" y="1909568"/>
            <a:ext cx="2143125" cy="2143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C7D62F-E573-5020-C809-9F7B67630C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2700" y="4052693"/>
            <a:ext cx="1653683" cy="48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205F-BE49-9738-BDBE-24E8D041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Online Editor</a:t>
            </a:r>
            <a:endParaRPr lang="en-P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0796E-8671-0470-2716-712C5047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1A52F-A934-D5BE-216D-4C63A09DE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1" y="1407660"/>
            <a:ext cx="10664889" cy="518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5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B393-ADDD-6FBE-0F1A-C9A0D472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58"/>
            <a:ext cx="10515600" cy="1325563"/>
          </a:xfrm>
        </p:spPr>
        <p:txBody>
          <a:bodyPr/>
          <a:lstStyle/>
          <a:p>
            <a:r>
              <a:rPr lang="en-US" dirty="0"/>
              <a:t>PROLOG Syntax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81F9-C217-F3CB-45C6-434DDF125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88" y="1281583"/>
            <a:ext cx="10515600" cy="49173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Symbols: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Variables and constants: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Variables begin with an uppercase letter. Predicate names, function names, and the names for objects must begin with a lowercase letter.</a:t>
            </a:r>
            <a:endParaRPr lang="en-US" dirty="0"/>
          </a:p>
          <a:p>
            <a:r>
              <a:rPr lang="en-US" dirty="0"/>
              <a:t>Facts: 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fact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predicate expression that makes a declarative statement about the problem domain. Whenever a variable occurs in a Prolog expression, it is assumed to be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universally quantified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Note that all Prolog sentences must end with a period (.)</a:t>
            </a:r>
            <a:endParaRPr lang="en-US" dirty="0"/>
          </a:p>
          <a:p>
            <a:r>
              <a:rPr lang="en-US" dirty="0"/>
              <a:t>Rules: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rule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a predicate expression that uses logical implication (:-) to describe a relationship among facts. Thus a Prolog rule takes the form: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03FF96-EB5E-B1CC-326C-D39F8DB8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982" y="1056904"/>
            <a:ext cx="2929676" cy="1485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3AF10-50CF-9BF3-9A98-101D052EF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53" y="1789695"/>
            <a:ext cx="6157494" cy="115072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64D80D-6AF3-5754-45F5-BE7F02CDA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831" y="5718439"/>
            <a:ext cx="3353068" cy="301399"/>
          </a:xfrm>
          <a:prstGeom prst="rect">
            <a:avLst/>
          </a:prstGeom>
          <a:solidFill>
            <a:srgbClr val="FF0000"/>
          </a:solidFill>
          <a:ln w="15875"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620152-9A17-6D8B-5610-83028B304AE6}"/>
              </a:ext>
            </a:extLst>
          </p:cNvPr>
          <p:cNvCxnSpPr/>
          <p:nvPr/>
        </p:nvCxnSpPr>
        <p:spPr>
          <a:xfrm>
            <a:off x="4438650" y="2796165"/>
            <a:ext cx="1244003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D9523-D923-E072-A39E-DB489CFECCD6}"/>
              </a:ext>
            </a:extLst>
          </p:cNvPr>
          <p:cNvSpPr txBox="1"/>
          <p:nvPr/>
        </p:nvSpPr>
        <p:spPr>
          <a:xfrm>
            <a:off x="1405324" y="6100463"/>
            <a:ext cx="10239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 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left_hand_side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is restricted to a 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single, positive, literal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which means it must consist of a positive atomic expression. It cannot be negated and it cannot contain logical connectives.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978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2C35EB7-5CC3-E4EA-D2E6-0AE32BAA8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393" y="4715516"/>
            <a:ext cx="3071036" cy="16344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F6D239-82BD-05CA-0282-DF50CD8E2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70" y="1040655"/>
            <a:ext cx="9985505" cy="35638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09EB27-C6C7-3123-BF5B-D714D8662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022" y="5344064"/>
            <a:ext cx="5435102" cy="94656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4C8BF215-4FFC-E738-FB2E-33EA2D91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60324"/>
            <a:ext cx="10515600" cy="1325563"/>
          </a:xfrm>
        </p:spPr>
        <p:txBody>
          <a:bodyPr/>
          <a:lstStyle/>
          <a:p>
            <a:r>
              <a:rPr lang="en-US" dirty="0"/>
              <a:t>PROLOG Syntax</a:t>
            </a:r>
            <a:endParaRPr lang="en-P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A24DA2-2F2C-A0C0-7C38-5E9509AD40E6}"/>
              </a:ext>
            </a:extLst>
          </p:cNvPr>
          <p:cNvSpPr txBox="1"/>
          <p:nvPr/>
        </p:nvSpPr>
        <p:spPr>
          <a:xfrm>
            <a:off x="8515847" y="2366218"/>
            <a:ext cx="349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NOTE:</a:t>
            </a:r>
          </a:p>
          <a:p>
            <a:r>
              <a:rPr lang="en-US" dirty="0"/>
              <a:t>Variables must be in upper case</a:t>
            </a:r>
          </a:p>
          <a:p>
            <a:r>
              <a:rPr lang="en-US" dirty="0"/>
              <a:t>Constant must be in lower case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2060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205F-BE49-9738-BDBE-24E8D041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12" y="0"/>
            <a:ext cx="10515600" cy="1325563"/>
          </a:xfrm>
        </p:spPr>
        <p:txBody>
          <a:bodyPr/>
          <a:lstStyle/>
          <a:p>
            <a:r>
              <a:rPr lang="en-US" dirty="0"/>
              <a:t>PROLOG Syntax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6B4B-166E-A4BC-39EA-0039B6C08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Facts:</a:t>
            </a:r>
          </a:p>
          <a:p>
            <a:pPr marL="0" indent="0" algn="just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Rules:</a:t>
            </a: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Query:</a:t>
            </a:r>
          </a:p>
          <a:p>
            <a:pPr lvl="1"/>
            <a:r>
              <a:rPr lang="en-PH" sz="1800" i="0" dirty="0">
                <a:solidFill>
                  <a:srgbClr val="333333"/>
                </a:solidFill>
                <a:effectLst/>
                <a:latin typeface="inter-bold"/>
              </a:rPr>
              <a:t>?- animal(rottweiler).</a:t>
            </a:r>
            <a:br>
              <a:rPr lang="en-PH" sz="1800" dirty="0"/>
            </a:br>
            <a:r>
              <a:rPr lang="en-PH" sz="1800" i="0" dirty="0">
                <a:solidFill>
                  <a:srgbClr val="333333"/>
                </a:solidFill>
                <a:effectLst/>
                <a:latin typeface="inter-bold"/>
              </a:rPr>
              <a:t>True</a:t>
            </a:r>
          </a:p>
          <a:p>
            <a:pPr lvl="1"/>
            <a:r>
              <a:rPr lang="en-PH" sz="1800" i="0" dirty="0">
                <a:solidFill>
                  <a:srgbClr val="333333"/>
                </a:solidFill>
                <a:effectLst/>
                <a:latin typeface="inter-bold"/>
              </a:rPr>
              <a:t>?- animal(munchkin).</a:t>
            </a:r>
            <a:br>
              <a:rPr lang="en-PH" sz="1800" dirty="0"/>
            </a:br>
            <a:r>
              <a:rPr lang="en-PH" sz="1800" dirty="0">
                <a:solidFill>
                  <a:srgbClr val="333333"/>
                </a:solidFill>
                <a:latin typeface="inter-bold"/>
              </a:rPr>
              <a:t>False</a:t>
            </a:r>
            <a:endParaRPr lang="en-US" sz="1800" i="0" dirty="0">
              <a:solidFill>
                <a:srgbClr val="000000"/>
              </a:solidFill>
              <a:effectLst/>
              <a:latin typeface="inter-regular"/>
            </a:endParaRPr>
          </a:p>
          <a:p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C17B2-E618-0705-8DE6-A6927813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818" y="3287502"/>
            <a:ext cx="2241755" cy="713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55979-B3E2-AD07-49A4-B42D9096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18" y="1840998"/>
            <a:ext cx="1885950" cy="866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999696-1EF1-2AE5-D162-89F74EA5B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186" y="2279717"/>
            <a:ext cx="5269841" cy="4280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F2160D-45C8-B924-27C8-FEFB07F02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555" y="4190955"/>
            <a:ext cx="7997520" cy="20013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CDD750-7B33-631B-C424-AC1F51576ED7}"/>
              </a:ext>
            </a:extLst>
          </p:cNvPr>
          <p:cNvSpPr txBox="1"/>
          <p:nvPr/>
        </p:nvSpPr>
        <p:spPr>
          <a:xfrm>
            <a:off x="5133975" y="3495675"/>
            <a:ext cx="488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 if A is a dog then A is an animal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3330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205F-BE49-9738-BDBE-24E8D041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PROLOG Example 1: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6B4B-166E-A4BC-39EA-0039B6C0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450" y="644526"/>
            <a:ext cx="4714875" cy="17272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PH" sz="1800" b="1" dirty="0">
                <a:solidFill>
                  <a:srgbClr val="363D49"/>
                </a:solidFill>
                <a:effectLst/>
                <a:latin typeface="Arial Unicode MS"/>
                <a:ea typeface="Calibri" panose="020F0502020204030204" pitchFamily="34" charset="0"/>
                <a:cs typeface="Arial" panose="020B0604020202020204" pitchFamily="34" charset="0"/>
              </a:rPr>
              <a:t>Program :</a:t>
            </a:r>
            <a:br>
              <a:rPr lang="en-PH" sz="1800" dirty="0">
                <a:solidFill>
                  <a:srgbClr val="363D4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friend(</a:t>
            </a:r>
            <a:r>
              <a:rPr lang="en-PH" sz="180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jin</a:t>
            </a:r>
            <a: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PH" sz="180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james</a:t>
            </a:r>
            <a: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friend(</a:t>
            </a:r>
            <a:r>
              <a:rPr lang="en-PH" sz="180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jin,john</a:t>
            </a:r>
            <a: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likes(john, </a:t>
            </a:r>
            <a:r>
              <a:rPr lang="en-PH" sz="180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jin</a:t>
            </a:r>
            <a: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b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likes(</a:t>
            </a:r>
            <a:r>
              <a:rPr lang="en-PH" sz="1800" dirty="0" err="1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james</a:t>
            </a:r>
            <a: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john).</a:t>
            </a:r>
            <a:b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 dirty="0">
                <a:solidFill>
                  <a:srgbClr val="363D49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happy(X):-friend(X,Y),likes(Y,X).</a:t>
            </a:r>
            <a:br>
              <a:rPr lang="en-PH" sz="1800" dirty="0">
                <a:solidFill>
                  <a:srgbClr val="363D4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PH" sz="1800" b="1" dirty="0">
                <a:solidFill>
                  <a:srgbClr val="363D49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PH" sz="1800" b="1" dirty="0">
                <a:solidFill>
                  <a:srgbClr val="363D49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Question: Who is happy?</a:t>
            </a:r>
            <a:endParaRPr lang="en-PH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9DE4D-DEC8-A762-09C2-AD415050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68" y="2371726"/>
            <a:ext cx="10074513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3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653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Courier New</vt:lpstr>
      <vt:lpstr>inter-bold</vt:lpstr>
      <vt:lpstr>inter-regular</vt:lpstr>
      <vt:lpstr>Times New Roman</vt:lpstr>
      <vt:lpstr>Office Theme</vt:lpstr>
      <vt:lpstr>Introduction to PROLOG</vt:lpstr>
      <vt:lpstr>PROLOG</vt:lpstr>
      <vt:lpstr>Applications of PROLOG</vt:lpstr>
      <vt:lpstr>PROLOG Software Tools</vt:lpstr>
      <vt:lpstr>PROLOG Online Editor</vt:lpstr>
      <vt:lpstr>PROLOG Syntax</vt:lpstr>
      <vt:lpstr>PROLOG Syntax</vt:lpstr>
      <vt:lpstr>PROLOG Syntax</vt:lpstr>
      <vt:lpstr>PROLOG Example 1:</vt:lpstr>
      <vt:lpstr>PROLOG Example 2:</vt:lpstr>
      <vt:lpstr>Exercise 1:</vt:lpstr>
      <vt:lpstr>Exercise 2: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PROLOG</dc:title>
  <dc:creator>Norshuhani Zamin</dc:creator>
  <cp:lastModifiedBy>Norshuhani Zamin</cp:lastModifiedBy>
  <cp:revision>18</cp:revision>
  <cp:lastPrinted>2023-07-10T02:44:34Z</cp:lastPrinted>
  <dcterms:created xsi:type="dcterms:W3CDTF">2023-03-09T08:55:37Z</dcterms:created>
  <dcterms:modified xsi:type="dcterms:W3CDTF">2023-07-10T06:34:59Z</dcterms:modified>
</cp:coreProperties>
</file>