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36A"/>
    <a:srgbClr val="286452"/>
    <a:srgbClr val="17171B"/>
    <a:srgbClr val="151715"/>
    <a:srgbClr val="222423"/>
    <a:srgbClr val="24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568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2F4A-63DB-AE44-A93C-D05FE35BD754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A826-808E-1D40-9F14-F9AC3BA5C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8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2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3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1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3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8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4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1236-59F5-094D-AADF-8D93E574E60A}" type="datetimeFigureOut">
              <a:rPr kumimoji="1" lang="zh-CN" altLang="en-US" smtClean="0"/>
              <a:t>16/10/7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hyperlink" Target="http://zhanghonglun.cn/blog/tag/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26.jpe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http://www.runoob.com/html/html-tutorial.html" TargetMode="External"/><Relationship Id="rId5" Type="http://schemas.openxmlformats.org/officeDocument/2006/relationships/hyperlink" Target="http://www.runoob.com/css/css-tutorial.html" TargetMode="External"/><Relationship Id="rId6" Type="http://schemas.openxmlformats.org/officeDocument/2006/relationships/hyperlink" Target="http://www.runoob.com/js/js-tutorial.html" TargetMode="External"/><Relationship Id="rId7" Type="http://schemas.openxmlformats.org/officeDocument/2006/relationships/hyperlink" Target="http://www.runoob.com/jquery/jquery-tutorial.html" TargetMode="External"/><Relationship Id="rId8" Type="http://schemas.openxmlformats.org/officeDocument/2006/relationships/image" Target="../media/image6.png"/><Relationship Id="rId9" Type="http://schemas.openxmlformats.org/officeDocument/2006/relationships/hyperlink" Target="https://d3js.org/" TargetMode="External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hyperlink" Target="http://zhanghonglun.cn/blog/tag/lam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lan/starwar-visualization" TargetMode="External"/><Relationship Id="rId4" Type="http://schemas.openxmlformats.org/officeDocument/2006/relationships/hyperlink" Target="http://zhanghonglun.cn/starwars/" TargetMode="External"/><Relationship Id="rId5" Type="http://schemas.openxmlformats.org/officeDocument/2006/relationships/hyperlink" Target="http://zhanghonglun.cn/" TargetMode="External"/><Relationship Id="rId6" Type="http://schemas.openxmlformats.org/officeDocument/2006/relationships/image" Target="../media/image41.jpg"/><Relationship Id="rId7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swapi.co/api/films/%3CfilmId%3E/" TargetMode="External"/><Relationship Id="rId6" Type="http://schemas.openxmlformats.org/officeDocument/2006/relationships/hyperlink" Target="http://swapi.co/api/people/%3CpeopleId%3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api/people/%3CpeopleId%3E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www.w3school.com.cn/j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wapi.co/api/people/%3CpeopleId%3E/" TargetMode="External"/><Relationship Id="rId4" Type="http://schemas.openxmlformats.org/officeDocument/2006/relationships/hyperlink" Target="http://www.liaoxuefeng.com/wiki/0014316089557264a6b348958f449949df42a6d3a2e542c000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4746246295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33489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星战图谱</a:t>
            </a:r>
            <a:r>
              <a:rPr kumimoji="1" lang="en-US" altLang="zh-CN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可视化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79228"/>
            <a:ext cx="6400800" cy="74486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HanziPen SC Regular"/>
                <a:ea typeface="Hiragino Sans GB W3"/>
                <a:cs typeface="HanziPen SC Regular"/>
              </a:rPr>
              <a:t>16.10.32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HanziPen SC Regular"/>
              <a:ea typeface="Hiragino Sans GB W3"/>
              <a:cs typeface="HanziPen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37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23318" y="13267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代码来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一发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7" name="图片 6" descr="屏幕快照 2016-10-08 上午10.40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4" y="2168212"/>
            <a:ext cx="4235580" cy="505161"/>
          </a:xfrm>
          <a:prstGeom prst="rect">
            <a:avLst/>
          </a:prstGeom>
        </p:spPr>
      </p:pic>
      <p:pic>
        <p:nvPicPr>
          <p:cNvPr id="12" name="图片 11" descr="屏幕快照 2016-10-08 上午10.4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4" y="2963471"/>
            <a:ext cx="3908299" cy="153400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32398" y="2125902"/>
            <a:ext cx="1762025" cy="52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用一个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list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存放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七部电影的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API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链接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2398" y="2881334"/>
            <a:ext cx="17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打开写文件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2398" y="4226725"/>
            <a:ext cx="17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关闭写文件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74162" y="3200039"/>
            <a:ext cx="162026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对每个链接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urllib2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请求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2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建立连接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r">
              <a:lnSpc>
                <a:spcPct val="120000"/>
              </a:lnSpc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3 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读取结果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2443" y="2163050"/>
            <a:ext cx="1191235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我的环境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4241" y="2735656"/>
            <a:ext cx="1762025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Mac OS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Python2.7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Sublime Text 2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6755" y="4140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下载传送门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右箭头 31"/>
          <p:cNvSpPr/>
          <p:nvPr/>
        </p:nvSpPr>
        <p:spPr>
          <a:xfrm rot="5400000">
            <a:off x="1309572" y="3777204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5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13770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采集结果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上午10.5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5" y="2242318"/>
            <a:ext cx="5634409" cy="175258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75848" y="4184339"/>
            <a:ext cx="2544519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每部电影对应一行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129" y="2089032"/>
            <a:ext cx="1762025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g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et_films.py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g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et_details.py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136" y="2891678"/>
            <a:ext cx="2073769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f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ilms.csv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characters.csv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lanets.csv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pecies.csv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starships.csv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v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ehicles.csv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251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数据存储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198" y="2842608"/>
            <a:ext cx="295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一次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存储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随心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550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数据存储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97129" y="1326744"/>
            <a:ext cx="282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存储至静态文件或数据库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456"/>
          <p:cNvSpPr>
            <a:spLocks noEditPoints="1"/>
          </p:cNvSpPr>
          <p:nvPr/>
        </p:nvSpPr>
        <p:spPr bwMode="auto">
          <a:xfrm>
            <a:off x="1433885" y="1266345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屏幕快照 2016-10-08 上午10.4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32" y="2087516"/>
            <a:ext cx="3908299" cy="15340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7935" y="2317445"/>
            <a:ext cx="2977526" cy="23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静态文件</a:t>
            </a:r>
            <a:endParaRPr kumimoji="1" lang="en-US" altLang="zh-CN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TXT</a:t>
            </a:r>
            <a:endParaRPr kumimoji="1" lang="en-US" altLang="zh-CN" sz="14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CSV</a:t>
            </a:r>
            <a:endParaRPr kumimoji="1" lang="en-US" altLang="zh-CN" sz="14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628650" lvl="1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JSON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endParaRPr kumimoji="1" lang="en-US" altLang="zh-CN" sz="1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n"/>
            </a:pPr>
            <a:r>
              <a:rPr kumimoji="1"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数据库</a:t>
            </a:r>
            <a:endParaRPr kumimoji="1" lang="en-US" altLang="zh-CN" sz="1400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MySQL</a:t>
            </a:r>
            <a:r>
              <a:rPr kumimoji="1" lang="zh-CN" altLang="en-US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等关系型数据库</a:t>
            </a:r>
            <a:endParaRPr kumimoji="1" lang="en-US" altLang="zh-CN" sz="14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zh-CN" altLang="en-US" sz="14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其他常用</a:t>
            </a:r>
            <a:r>
              <a:rPr kumimoji="1" lang="en-US" altLang="zh-CN" sz="14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NoSQL</a:t>
            </a:r>
            <a:endParaRPr kumimoji="1" lang="en-US" altLang="zh-CN" sz="14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8495" y="2076567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08495" y="3147906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08495" y="3442506"/>
            <a:ext cx="2031651" cy="189966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10596" y="1998719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打开写文件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10596" y="3047266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写入一行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0596" y="3350316"/>
            <a:ext cx="10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关闭写文件</a:t>
            </a:r>
            <a:endParaRPr kumimoji="1" lang="en-US" altLang="zh-CN" sz="12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58664" y="4062812"/>
            <a:ext cx="264111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我只是习惯性地把后缀写成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CSV</a:t>
            </a: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它们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存的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明明是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啊喂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12.30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36" y="3940295"/>
            <a:ext cx="665242" cy="7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048" y="2842608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有时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分析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多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是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统计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93498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97129" y="1326744"/>
            <a:ext cx="300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是时候来些分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(tong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)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析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ji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)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7557" y="2244605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" name="矩形 16"/>
          <p:cNvSpPr/>
          <p:nvPr/>
        </p:nvSpPr>
        <p:spPr>
          <a:xfrm>
            <a:off x="886758" y="2299351"/>
            <a:ext cx="839793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JSON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0916" y="2299351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CSV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1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7681" y="2030313"/>
            <a:ext cx="747015" cy="5599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图片 2" descr="屏幕快照 2016-10-08 下午12.39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55" y="2664017"/>
            <a:ext cx="1035294" cy="41947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252794" y="2111383"/>
            <a:ext cx="842966" cy="935908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静态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可视化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图形</a:t>
            </a:r>
            <a:endParaRPr kumimoji="1"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886395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479918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962675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714294" y="243407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83636" y="3233379"/>
            <a:ext cx="5853635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每行表示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一条纪录</a:t>
            </a:r>
            <a:r>
              <a:rPr kumimoji="1" lang="en-US" altLang="zh-CN" sz="1400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每列表示该纪录的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一个字段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可以理解为关系型数据库中的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表格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以及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pandas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中的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dataframe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右箭头 32"/>
          <p:cNvSpPr/>
          <p:nvPr/>
        </p:nvSpPr>
        <p:spPr>
          <a:xfrm rot="5400000">
            <a:off x="4212542" y="2954705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5320" y="421564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err="1">
                <a:hlinkClick r:id="rId6"/>
              </a:rPr>
              <a:t>zhanghonglun.cn</a:t>
            </a:r>
            <a:r>
              <a:rPr lang="en-US" altLang="zh-CN" dirty="0">
                <a:hlinkClick r:id="rId6"/>
              </a:rPr>
              <a:t>/blog/tag/r/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628019" y="4095197"/>
            <a:ext cx="2080749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对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R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ggplot2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感兴趣？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看看我的个人博客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00493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电影实体统计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电影元素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22" y="1266454"/>
            <a:ext cx="4477576" cy="33453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72570" y="2003858"/>
            <a:ext cx="1800493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七部电影分别涉及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其他类别实体各多少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8129" y="2769423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Attack of the Clones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涉及人物最多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The Force Awakens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涉及实体最少，可能是因为数据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尚未整理完全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stat_basic.py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stat_basic.csv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22990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人物统计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03443" y="2003858"/>
            <a:ext cx="2560650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电影人物的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性别、身高、体重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分布情况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713" y="2769423"/>
            <a:ext cx="2535190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男性人物居多，身高和体重整体呈正相关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体重为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0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表示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数据缺失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stat_character.py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stat_character.csv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人物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9" y="1228282"/>
            <a:ext cx="4462994" cy="34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数据分析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Freeform 254"/>
          <p:cNvSpPr>
            <a:spLocks noEditPoints="1"/>
          </p:cNvSpPr>
          <p:nvPr/>
        </p:nvSpPr>
        <p:spPr bwMode="auto">
          <a:xfrm>
            <a:off x="1403598" y="1233606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种族统计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种族统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36" y="1292373"/>
            <a:ext cx="4400044" cy="33751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4453" y="2003858"/>
            <a:ext cx="251863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各个种族的种类、身高、寿命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分布情况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13" y="2769423"/>
            <a:ext cx="2535190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大多数种族的寿命在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100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年以下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少数种族寿命可达几百年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寿命为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0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表示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数据缺失</a:t>
            </a:r>
            <a:endParaRPr kumimoji="1" lang="en-US" altLang="zh-CN" sz="12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0545" y="3788887"/>
            <a:ext cx="30105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stat_species.py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整理数据：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stat_species.csv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绘图代码：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stat.R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94416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2882" y="2842608"/>
            <a:ext cx="306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更多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炫技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更高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颜值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39065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125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媒体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报道的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82904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宣传的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1125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公众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理解的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2904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我实际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干的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6 下午5.5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50" y="3109641"/>
            <a:ext cx="1712846" cy="1371164"/>
          </a:xfrm>
          <a:prstGeom prst="rect">
            <a:avLst/>
          </a:prstGeom>
        </p:spPr>
      </p:pic>
      <p:pic>
        <p:nvPicPr>
          <p:cNvPr id="4" name="图片 3" descr="a65fb94c67baca9dbc05827accbba3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27" y="1295526"/>
            <a:ext cx="2804653" cy="1371164"/>
          </a:xfrm>
          <a:prstGeom prst="rect">
            <a:avLst/>
          </a:prstGeom>
        </p:spPr>
      </p:pic>
      <p:pic>
        <p:nvPicPr>
          <p:cNvPr id="6" name="图片 5" descr="e62a24e3002490f5b38174708646fd2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1295526"/>
            <a:ext cx="1826142" cy="1371164"/>
          </a:xfrm>
          <a:prstGeom prst="rect">
            <a:avLst/>
          </a:prstGeom>
        </p:spPr>
      </p:pic>
      <p:pic>
        <p:nvPicPr>
          <p:cNvPr id="11" name="图片 10" descr="f83a59403e182c2f5117fb6d9c2e1dc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3109641"/>
            <a:ext cx="2636854" cy="1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df38bc5283deaa1c139a9f5cb153e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49" y="3415779"/>
            <a:ext cx="936145" cy="936145"/>
          </a:xfrm>
          <a:prstGeom prst="rect">
            <a:avLst/>
          </a:prstGeom>
        </p:spPr>
      </p:pic>
      <p:pic>
        <p:nvPicPr>
          <p:cNvPr id="21" name="图片 20" descr="屏幕快照 2016-07-30 上午11.5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3" y="3263638"/>
            <a:ext cx="2427330" cy="366026"/>
          </a:xfrm>
          <a:prstGeom prst="rect">
            <a:avLst/>
          </a:prstGeom>
        </p:spPr>
      </p:pic>
      <p:pic>
        <p:nvPicPr>
          <p:cNvPr id="7" name="图片 6" descr="u=2995040420,4087761391&amp;fm=9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4066321"/>
            <a:ext cx="1176982" cy="7295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6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为什么用交互网页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6953" y="1973147"/>
            <a:ext cx="5391219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可以根据用户的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交互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操作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，选择性地动态展示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更丰富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的内容</a:t>
            </a: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3129" y="2659426"/>
            <a:ext cx="2073776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son_all.py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son_force.py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son_timeline.py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129" y="3694332"/>
            <a:ext cx="3179486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a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ll.json</a:t>
            </a:r>
            <a:r>
              <a:rPr kumimoji="1" lang="zh-CN" altLang="zh-CN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全部实体的详细数据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starwar.json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：关系图数据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t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imeline.json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：时间线数据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3438" y="2674247"/>
            <a:ext cx="3057247" cy="67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所需的数据已经整理为静态文件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所以不需要用到后端和数据库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20638" y="3804559"/>
            <a:ext cx="12105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你只需要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会</a:t>
            </a:r>
            <a:endParaRPr kumimoji="1" lang="en-US" altLang="zh-CN" sz="16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4417959" y="3514937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356788" y="3914049"/>
            <a:ext cx="387370" cy="1918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a7b4bb1774822076bd7c60cfa267634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83" y="3591400"/>
            <a:ext cx="979293" cy="587576"/>
          </a:xfrm>
          <a:prstGeom prst="rect">
            <a:avLst/>
          </a:prstGeom>
        </p:spPr>
      </p:pic>
      <p:pic>
        <p:nvPicPr>
          <p:cNvPr id="4" name="图片 3" descr="2897648d285e924df98005835808d9af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56" y="4113168"/>
            <a:ext cx="1003871" cy="5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网页一共多少代码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9341" y="2012735"/>
            <a:ext cx="2609304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文件夹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中包含了交互网页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所使用到的全部文件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一个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，三个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endParaRPr kumimoji="1" lang="zh-CN" altLang="en-US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 descr="屏幕快照 2016-10-08 下午5.1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2" y="1986344"/>
            <a:ext cx="1308100" cy="1016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5425" y="328049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这些都是基础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1397" y="3291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这个才是重头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0396" y="37921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HTML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16751" y="3792171"/>
            <a:ext cx="6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CSS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8366" y="420422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  <a:hlinkClick r:id="rId6"/>
              </a:rPr>
              <a:t>JavaScript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88490" y="42024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  <a:hlinkClick r:id="rId7"/>
              </a:rPr>
              <a:t>JQuery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8" name="图片 27" descr="屏幕快照 2016-07-30 上午11.51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62" y="3772001"/>
            <a:ext cx="2427330" cy="3660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16114" y="4254310"/>
            <a:ext cx="212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  <a:hlinkClick r:id="rId9"/>
              </a:rPr>
              <a:t>最流行的</a:t>
            </a:r>
            <a:r>
              <a:rPr lang="en-US" altLang="zh-CN" sz="1400" dirty="0" err="1" smtClean="0">
                <a:latin typeface="Hiragino Sans GB W3"/>
                <a:ea typeface="Hiragino Sans GB W3"/>
                <a:cs typeface="Hiragino Sans GB W3"/>
                <a:hlinkClick r:id="rId9"/>
              </a:rPr>
              <a:t>js</a:t>
            </a:r>
            <a:r>
              <a:rPr lang="zh-CN" altLang="en-US" sz="1400" dirty="0" smtClean="0">
                <a:latin typeface="Hiragino Sans GB W3"/>
                <a:ea typeface="Hiragino Sans GB W3"/>
                <a:cs typeface="Hiragino Sans GB W3"/>
                <a:hlinkClick r:id="rId9"/>
              </a:rPr>
              <a:t>可视化库之一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2" name="图片 11" descr="屏幕快照 2016-10-08 下午5.22.4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91" y="3463275"/>
            <a:ext cx="2398476" cy="95441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634300" y="1986344"/>
            <a:ext cx="1261884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index.html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包括空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格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共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507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行代码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4683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D3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的使用流程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 descr="屏幕快照 2016-10-08 下午5.28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4" y="2031145"/>
            <a:ext cx="2781300" cy="584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07190" y="2062424"/>
            <a:ext cx="4435908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html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中准备一个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一个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g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作为绘图容器</a:t>
            </a:r>
            <a:endParaRPr kumimoji="1" lang="en-US" altLang="zh-CN" sz="1200" dirty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select()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容器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在容器中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selectAll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()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将要绘制的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data()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为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元素绑定数据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根据数据和元素对应状态，执行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enter().append()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exit().remove()</a:t>
            </a: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attr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()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控制</a:t>
            </a:r>
            <a:r>
              <a:rPr kumimoji="1" lang="en-US" altLang="zh-CN" sz="12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元素的外观</a:t>
            </a:r>
            <a:endParaRPr kumimoji="1" lang="en-US" altLang="zh-CN" sz="12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根据</a:t>
            </a:r>
            <a:r>
              <a:rPr kumimoji="1" lang="en-US" altLang="zh-CN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用户交互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，更新</a:t>
            </a:r>
            <a:r>
              <a:rPr kumimoji="1" lang="en-US" altLang="zh-CN" sz="1200" dirty="0" err="1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svg</a:t>
            </a:r>
            <a:r>
              <a:rPr kumimoji="1" lang="zh-CN" altLang="en-US" sz="1200" dirty="0" smtClean="0">
                <a:solidFill>
                  <a:srgbClr val="7F7F7F"/>
                </a:solidFill>
                <a:latin typeface="Hiragino Sans GB W3"/>
                <a:ea typeface="Hiragino Sans GB W3"/>
                <a:cs typeface="Hiragino Sans GB W3"/>
              </a:rPr>
              <a:t>元素的外观</a:t>
            </a:r>
            <a:endParaRPr kumimoji="1" lang="en-US" altLang="zh-CN" sz="1200" dirty="0" smtClean="0">
              <a:solidFill>
                <a:srgbClr val="7F7F7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5.3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34" y="3694009"/>
            <a:ext cx="3626400" cy="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7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开始动手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79882" y="432658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详细流程，请参考代码</a:t>
            </a:r>
            <a:endParaRPr kumimoji="1" lang="en-US" altLang="zh-CN" sz="14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729" y="2192795"/>
            <a:ext cx="8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关系图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49582" y="21927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时间线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656" y="2708444"/>
            <a:ext cx="3229540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根据节点数据，添加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circle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text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根据节点链接关系，添加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line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根据节点数据，控制节点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颜色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大小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71450" indent="-171450">
              <a:lnSpc>
                <a:spcPct val="120000"/>
              </a:lnSpc>
              <a:buFont typeface="Wingdings" charset="2"/>
              <a:buChar char="ü"/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鼠标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悬浮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拖拽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时，触发相应事件，并更改元素的外观和显示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下午5.39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17" y="2359323"/>
            <a:ext cx="1278325" cy="1322070"/>
          </a:xfrm>
          <a:prstGeom prst="rect">
            <a:avLst/>
          </a:prstGeom>
        </p:spPr>
      </p:pic>
      <p:pic>
        <p:nvPicPr>
          <p:cNvPr id="6" name="图片 5" descr="屏幕快照 2016-10-08 下午5.4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39" y="3311221"/>
            <a:ext cx="2318087" cy="5331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88674" y="2650429"/>
            <a:ext cx="216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类似的思路和流程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不同的是使用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rect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元素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161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部署你的交互网页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81318" y="2008006"/>
            <a:ext cx="1672253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为了达到最佳体验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良心推荐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Chrome</a:t>
            </a:r>
          </a:p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最好的浏览器之一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屏幕快照 2016-10-08 下午5.48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20" y="2060055"/>
            <a:ext cx="809585" cy="7758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40357" y="2008006"/>
            <a:ext cx="2467342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如果你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直接双击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index.html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或者用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浏览器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直接打开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它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5" name="图片 4" descr="屏幕快照 2016-10-08 下午5.50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5" y="2923504"/>
            <a:ext cx="2585261" cy="1661575"/>
          </a:xfrm>
          <a:prstGeom prst="rect">
            <a:avLst/>
          </a:prstGeom>
        </p:spPr>
      </p:pic>
      <p:pic>
        <p:nvPicPr>
          <p:cNvPr id="16" name="图片 15" descr="屏幕快照 2016-10-08 下午12.30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30" y="3147826"/>
            <a:ext cx="665242" cy="75277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82044" y="3997174"/>
            <a:ext cx="2031325" cy="52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说好的可视化呢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说好的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最好的浏览器之一呢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7445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数据展示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7129" y="1326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为什么以及怎么办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Freeform 320"/>
          <p:cNvSpPr>
            <a:spLocks noEditPoints="1"/>
          </p:cNvSpPr>
          <p:nvPr/>
        </p:nvSpPr>
        <p:spPr bwMode="auto">
          <a:xfrm>
            <a:off x="1324673" y="123955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80023" y="1920414"/>
            <a:ext cx="6561616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跨域请求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在大多数浏览器中是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禁止的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请求不到</a:t>
            </a:r>
            <a:r>
              <a:rPr kumimoji="1"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可视化自然也就出不来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8 下午5.54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6" y="2474573"/>
            <a:ext cx="7018112" cy="4270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1190" y="3107231"/>
            <a:ext cx="3942105" cy="3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不管是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本地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还是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外网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400" dirty="0" smtClean="0">
                <a:latin typeface="Hiragino Sans GB W3"/>
                <a:ea typeface="Hiragino Sans GB W3"/>
                <a:cs typeface="Hiragino Sans GB W3"/>
              </a:rPr>
              <a:t>你都需要一个</a:t>
            </a:r>
            <a:r>
              <a:rPr kumimoji="1" lang="en-US" altLang="zh-CN" sz="14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Web</a:t>
            </a:r>
            <a:r>
              <a:rPr kumimoji="1" lang="zh-CN" altLang="en-US" sz="1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环境</a:t>
            </a:r>
            <a:endParaRPr kumimoji="1" lang="en-US" altLang="zh-CN" sz="1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6" name="图片 5" descr="屏幕快照 2016-10-08 下午5.58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9" y="3776380"/>
            <a:ext cx="2451786" cy="354048"/>
          </a:xfrm>
          <a:prstGeom prst="rect">
            <a:avLst/>
          </a:prstGeom>
        </p:spPr>
      </p:pic>
      <p:pic>
        <p:nvPicPr>
          <p:cNvPr id="7" name="图片 6" descr="屏幕快照 2016-10-08 下午5.58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92" y="4248247"/>
            <a:ext cx="1202994" cy="30398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29372" y="3728365"/>
            <a:ext cx="29230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WAMP </a:t>
            </a:r>
            <a:r>
              <a:rPr kumimoji="1" lang="en-US" altLang="zh-CN" sz="2000" dirty="0" smtClean="0">
                <a:latin typeface="Hiragino Sans GB W3"/>
                <a:ea typeface="Hiragino Sans GB W3"/>
                <a:cs typeface="Hiragino Sans GB W3"/>
              </a:rPr>
              <a:t>LAMP MAMP</a:t>
            </a:r>
            <a:endParaRPr kumimoji="1" lang="en-US" altLang="zh-CN" sz="2000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7464" y="4182553"/>
            <a:ext cx="2151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Hiragino Sans GB W3"/>
                <a:ea typeface="Hiragino Sans GB W3"/>
                <a:cs typeface="Hiragino Sans GB W3"/>
                <a:hlinkClick r:id="rId6"/>
              </a:rPr>
              <a:t>Ubuntu LAMP</a:t>
            </a:r>
            <a:r>
              <a:rPr lang="zh-TW" altLang="en-US" sz="1400" dirty="0">
                <a:latin typeface="Hiragino Sans GB W3"/>
                <a:ea typeface="Hiragino Sans GB W3"/>
                <a:cs typeface="Hiragino Sans GB W3"/>
                <a:hlinkClick r:id="rId6"/>
              </a:rPr>
              <a:t>环境搭建</a:t>
            </a:r>
            <a:endParaRPr lang="zh-CN" altLang="en-US" sz="14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90454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总结一下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209" y="2842608"/>
            <a:ext cx="295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玩转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并不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困难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625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7"/>
          <p:cNvSpPr/>
          <p:nvPr/>
        </p:nvSpPr>
        <p:spPr>
          <a:xfrm>
            <a:off x="4273987" y="2053282"/>
            <a:ext cx="2057957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800" b="1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张宏伦</a:t>
            </a:r>
          </a:p>
          <a:p>
            <a:pPr algn="ctr"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Hiragino Sans GB W3"/>
                <a:ea typeface="Hiragino Sans GB W3"/>
                <a:cs typeface="Hiragino Sans GB W3"/>
              </a:rPr>
              <a:t>上海交通大学直博在读</a:t>
            </a:r>
          </a:p>
        </p:txBody>
      </p:sp>
      <p:pic>
        <p:nvPicPr>
          <p:cNvPr id="7" name="图片 6" descr="mmexport14751941183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72" y="1587631"/>
            <a:ext cx="1149397" cy="15325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20981" y="36837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项目链接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1819" y="3672798"/>
            <a:ext cx="4228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3"/>
              </a:rPr>
              <a:t>http</a:t>
            </a:r>
            <a:r>
              <a:rPr lang="en-US" altLang="zh-CN" sz="1600" dirty="0" smtClean="0">
                <a:hlinkClick r:id="rId3"/>
              </a:rPr>
              <a:t>s</a:t>
            </a:r>
            <a:r>
              <a:rPr lang="en-US" altLang="zh-CN" sz="1600" dirty="0" smtClean="0">
                <a:hlinkClick r:id="rId3"/>
              </a:rPr>
              <a:t>:</a:t>
            </a:r>
            <a:r>
              <a:rPr lang="en-US" altLang="zh-CN" sz="1600" dirty="0">
                <a:hlinkClick r:id="rId3"/>
              </a:rPr>
              <a:t>//github.com/Honlan/starwar-visualization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6085" y="39681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可视化链接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0197" y="3957224"/>
            <a:ext cx="3038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err="1">
                <a:hlinkClick r:id="rId4"/>
              </a:rPr>
              <a:t>zhanghonglun.cn</a:t>
            </a:r>
            <a:r>
              <a:rPr lang="en-US" altLang="zh-CN" sz="1600" dirty="0">
                <a:hlinkClick r:id="rId4"/>
              </a:rPr>
              <a:t>/</a:t>
            </a:r>
            <a:r>
              <a:rPr lang="en-US" altLang="zh-CN" sz="1600" dirty="0" err="1">
                <a:hlinkClick r:id="rId4"/>
              </a:rPr>
              <a:t>starwars</a:t>
            </a:r>
            <a:r>
              <a:rPr lang="en-US" altLang="zh-CN" sz="1600" dirty="0">
                <a:hlinkClick r:id="rId4"/>
              </a:rPr>
              <a:t>/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70265" y="42553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我的个人网站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7599" y="4244385"/>
            <a:ext cx="2244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dirty="0" err="1">
                <a:hlinkClick r:id="rId5"/>
              </a:rPr>
              <a:t>zhanghonglun.cn</a:t>
            </a:r>
            <a:r>
              <a:rPr lang="en-US" altLang="zh-CN" sz="1600" dirty="0">
                <a:hlinkClick r:id="rId5"/>
              </a:rPr>
              <a:t>/</a:t>
            </a:r>
            <a:endParaRPr lang="zh-CN" altLang="en-US" sz="1600" dirty="0"/>
          </a:p>
        </p:txBody>
      </p:sp>
      <p:pic>
        <p:nvPicPr>
          <p:cNvPr id="10" name="图片 9" descr="qrcode_for_gh_a7a014ed340a_128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3" y="788353"/>
            <a:ext cx="1532529" cy="1532529"/>
          </a:xfrm>
          <a:prstGeom prst="rect">
            <a:avLst/>
          </a:prstGeom>
        </p:spPr>
      </p:pic>
      <p:pic>
        <p:nvPicPr>
          <p:cNvPr id="11" name="图片 10" descr="2.pic_h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38" y="788354"/>
            <a:ext cx="1532528" cy="15325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2081" y="232088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个人微信公众号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0334" y="23208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我的微信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9971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9603" y="826333"/>
            <a:ext cx="716093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大数据的概念被炒得太火、太热、太烂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6239" y="2029883"/>
            <a:ext cx="2069797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很多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sz="20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谈不上是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250377" y="372950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今天不谈大数据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只分享如何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小而美地</a:t>
            </a:r>
            <a:r>
              <a:rPr kumimoji="1" lang="en-US" altLang="zh-CN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玩转数据</a:t>
            </a:r>
            <a:endParaRPr kumimoji="1" lang="en-US" altLang="zh-CN" sz="2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1409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你将收获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2696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2696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5037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15037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展示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53454" y="1457203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56"/>
          <p:cNvSpPr>
            <a:spLocks noEditPoints="1"/>
          </p:cNvSpPr>
          <p:nvPr/>
        </p:nvSpPr>
        <p:spPr bwMode="auto">
          <a:xfrm>
            <a:off x="1453454" y="3122569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4"/>
          <p:cNvSpPr>
            <a:spLocks noEditPoints="1"/>
          </p:cNvSpPr>
          <p:nvPr/>
        </p:nvSpPr>
        <p:spPr bwMode="auto">
          <a:xfrm>
            <a:off x="6264340" y="1457203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20"/>
          <p:cNvSpPr>
            <a:spLocks noEditPoints="1"/>
          </p:cNvSpPr>
          <p:nvPr/>
        </p:nvSpPr>
        <p:spPr bwMode="auto">
          <a:xfrm>
            <a:off x="6264340" y="312256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02403" y="2147335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使用简单的爬虫获取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互联网上的公开数据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2403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将爬取的数据存储到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静态文件或数据库中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54403" y="2151252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使用代码进行简单的统计分析和聚合运算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4744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借助图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形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和交互网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页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将分析结果进行展示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5" name="图片 14" descr="屏幕快照 2016-07-30 上午11.5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7" y="2995461"/>
            <a:ext cx="2427330" cy="366026"/>
          </a:xfrm>
          <a:prstGeom prst="rect">
            <a:avLst/>
          </a:prstGeom>
        </p:spPr>
      </p:pic>
      <p:pic>
        <p:nvPicPr>
          <p:cNvPr id="17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2396" y="2180922"/>
            <a:ext cx="747015" cy="55997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36553" y="2180922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7144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最终成果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4091" y="1322917"/>
            <a:ext cx="2336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和星战系列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七部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电影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有关的一些格式化数据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Freeform 323"/>
          <p:cNvSpPr>
            <a:spLocks noEditPoints="1"/>
          </p:cNvSpPr>
          <p:nvPr/>
        </p:nvSpPr>
        <p:spPr bwMode="auto">
          <a:xfrm>
            <a:off x="764474" y="1377662"/>
            <a:ext cx="472603" cy="472603"/>
          </a:xfrm>
          <a:custGeom>
            <a:avLst/>
            <a:gdLst>
              <a:gd name="T0" fmla="*/ 48 w 260"/>
              <a:gd name="T1" fmla="*/ 260 h 260"/>
              <a:gd name="T2" fmla="*/ 39 w 260"/>
              <a:gd name="T3" fmla="*/ 260 h 260"/>
              <a:gd name="T4" fmla="*/ 20 w 260"/>
              <a:gd name="T5" fmla="*/ 252 h 260"/>
              <a:gd name="T6" fmla="*/ 7 w 260"/>
              <a:gd name="T7" fmla="*/ 238 h 260"/>
              <a:gd name="T8" fmla="*/ 1 w 260"/>
              <a:gd name="T9" fmla="*/ 221 h 260"/>
              <a:gd name="T10" fmla="*/ 0 w 260"/>
              <a:gd name="T11" fmla="*/ 0 h 260"/>
              <a:gd name="T12" fmla="*/ 192 w 260"/>
              <a:gd name="T13" fmla="*/ 16 h 260"/>
              <a:gd name="T14" fmla="*/ 228 w 260"/>
              <a:gd name="T15" fmla="*/ 16 h 260"/>
              <a:gd name="T16" fmla="*/ 243 w 260"/>
              <a:gd name="T17" fmla="*/ 31 h 260"/>
              <a:gd name="T18" fmla="*/ 260 w 260"/>
              <a:gd name="T19" fmla="*/ 211 h 260"/>
              <a:gd name="T20" fmla="*/ 258 w 260"/>
              <a:gd name="T21" fmla="*/ 221 h 260"/>
              <a:gd name="T22" fmla="*/ 251 w 260"/>
              <a:gd name="T23" fmla="*/ 238 h 260"/>
              <a:gd name="T24" fmla="*/ 238 w 260"/>
              <a:gd name="T25" fmla="*/ 252 h 260"/>
              <a:gd name="T26" fmla="*/ 219 w 260"/>
              <a:gd name="T27" fmla="*/ 260 h 260"/>
              <a:gd name="T28" fmla="*/ 210 w 260"/>
              <a:gd name="T29" fmla="*/ 260 h 260"/>
              <a:gd name="T30" fmla="*/ 20 w 260"/>
              <a:gd name="T31" fmla="*/ 21 h 260"/>
              <a:gd name="T32" fmla="*/ 20 w 260"/>
              <a:gd name="T33" fmla="*/ 216 h 260"/>
              <a:gd name="T34" fmla="*/ 26 w 260"/>
              <a:gd name="T35" fmla="*/ 229 h 260"/>
              <a:gd name="T36" fmla="*/ 35 w 260"/>
              <a:gd name="T37" fmla="*/ 234 h 260"/>
              <a:gd name="T38" fmla="*/ 171 w 260"/>
              <a:gd name="T39" fmla="*/ 234 h 260"/>
              <a:gd name="T40" fmla="*/ 243 w 260"/>
              <a:gd name="T41" fmla="*/ 47 h 260"/>
              <a:gd name="T42" fmla="*/ 228 w 260"/>
              <a:gd name="T43" fmla="*/ 203 h 260"/>
              <a:gd name="T44" fmla="*/ 227 w 260"/>
              <a:gd name="T45" fmla="*/ 207 h 260"/>
              <a:gd name="T46" fmla="*/ 222 w 260"/>
              <a:gd name="T47" fmla="*/ 211 h 260"/>
              <a:gd name="T48" fmla="*/ 218 w 260"/>
              <a:gd name="T49" fmla="*/ 211 h 260"/>
              <a:gd name="T50" fmla="*/ 212 w 260"/>
              <a:gd name="T51" fmla="*/ 209 h 260"/>
              <a:gd name="T52" fmla="*/ 208 w 260"/>
              <a:gd name="T53" fmla="*/ 203 h 260"/>
              <a:gd name="T54" fmla="*/ 192 w 260"/>
              <a:gd name="T55" fmla="*/ 31 h 260"/>
              <a:gd name="T56" fmla="*/ 192 w 260"/>
              <a:gd name="T57" fmla="*/ 211 h 260"/>
              <a:gd name="T58" fmla="*/ 195 w 260"/>
              <a:gd name="T59" fmla="*/ 220 h 260"/>
              <a:gd name="T60" fmla="*/ 200 w 260"/>
              <a:gd name="T61" fmla="*/ 227 h 260"/>
              <a:gd name="T62" fmla="*/ 209 w 260"/>
              <a:gd name="T63" fmla="*/ 233 h 260"/>
              <a:gd name="T64" fmla="*/ 218 w 260"/>
              <a:gd name="T65" fmla="*/ 235 h 260"/>
              <a:gd name="T66" fmla="*/ 223 w 260"/>
              <a:gd name="T67" fmla="*/ 234 h 260"/>
              <a:gd name="T68" fmla="*/ 232 w 260"/>
              <a:gd name="T69" fmla="*/ 231 h 260"/>
              <a:gd name="T70" fmla="*/ 239 w 260"/>
              <a:gd name="T71" fmla="*/ 225 h 260"/>
              <a:gd name="T72" fmla="*/ 243 w 260"/>
              <a:gd name="T73" fmla="*/ 216 h 260"/>
              <a:gd name="T74" fmla="*/ 243 w 260"/>
              <a:gd name="T75" fmla="*/ 47 h 260"/>
              <a:gd name="T76" fmla="*/ 98 w 260"/>
              <a:gd name="T77" fmla="*/ 192 h 260"/>
              <a:gd name="T78" fmla="*/ 46 w 260"/>
              <a:gd name="T79" fmla="*/ 208 h 260"/>
              <a:gd name="T80" fmla="*/ 46 w 260"/>
              <a:gd name="T81" fmla="*/ 161 h 260"/>
              <a:gd name="T82" fmla="*/ 114 w 260"/>
              <a:gd name="T83" fmla="*/ 177 h 260"/>
              <a:gd name="T84" fmla="*/ 46 w 260"/>
              <a:gd name="T85" fmla="*/ 161 h 260"/>
              <a:gd name="T86" fmla="*/ 128 w 260"/>
              <a:gd name="T87" fmla="*/ 177 h 260"/>
              <a:gd name="T88" fmla="*/ 145 w 260"/>
              <a:gd name="T89" fmla="*/ 161 h 260"/>
              <a:gd name="T90" fmla="*/ 114 w 260"/>
              <a:gd name="T91" fmla="*/ 130 h 260"/>
              <a:gd name="T92" fmla="*/ 145 w 260"/>
              <a:gd name="T93" fmla="*/ 147 h 260"/>
              <a:gd name="T94" fmla="*/ 114 w 260"/>
              <a:gd name="T95" fmla="*/ 130 h 260"/>
              <a:gd name="T96" fmla="*/ 145 w 260"/>
              <a:gd name="T97" fmla="*/ 48 h 260"/>
              <a:gd name="T98" fmla="*/ 46 w 260"/>
              <a:gd name="T99" fmla="*/ 114 h 260"/>
              <a:gd name="T100" fmla="*/ 98 w 260"/>
              <a:gd name="T101" fmla="*/ 147 h 260"/>
              <a:gd name="T102" fmla="*/ 46 w 260"/>
              <a:gd name="T103" fmla="*/ 130 h 260"/>
              <a:gd name="T104" fmla="*/ 98 w 260"/>
              <a:gd name="T105" fmla="*/ 14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0" h="260">
                <a:moveTo>
                  <a:pt x="210" y="260"/>
                </a:moveTo>
                <a:lnTo>
                  <a:pt x="48" y="260"/>
                </a:lnTo>
                <a:lnTo>
                  <a:pt x="48" y="260"/>
                </a:lnTo>
                <a:lnTo>
                  <a:pt x="39" y="260"/>
                </a:lnTo>
                <a:lnTo>
                  <a:pt x="30" y="256"/>
                </a:lnTo>
                <a:lnTo>
                  <a:pt x="20" y="252"/>
                </a:lnTo>
                <a:lnTo>
                  <a:pt x="14" y="246"/>
                </a:lnTo>
                <a:lnTo>
                  <a:pt x="7" y="238"/>
                </a:lnTo>
                <a:lnTo>
                  <a:pt x="4" y="230"/>
                </a:lnTo>
                <a:lnTo>
                  <a:pt x="1" y="221"/>
                </a:lnTo>
                <a:lnTo>
                  <a:pt x="0" y="211"/>
                </a:lnTo>
                <a:lnTo>
                  <a:pt x="0" y="0"/>
                </a:lnTo>
                <a:lnTo>
                  <a:pt x="192" y="0"/>
                </a:lnTo>
                <a:lnTo>
                  <a:pt x="192" y="16"/>
                </a:lnTo>
                <a:lnTo>
                  <a:pt x="228" y="16"/>
                </a:lnTo>
                <a:lnTo>
                  <a:pt x="228" y="16"/>
                </a:lnTo>
                <a:lnTo>
                  <a:pt x="228" y="31"/>
                </a:lnTo>
                <a:lnTo>
                  <a:pt x="243" y="31"/>
                </a:lnTo>
                <a:lnTo>
                  <a:pt x="260" y="31"/>
                </a:lnTo>
                <a:lnTo>
                  <a:pt x="260" y="211"/>
                </a:lnTo>
                <a:lnTo>
                  <a:pt x="260" y="211"/>
                </a:lnTo>
                <a:lnTo>
                  <a:pt x="258" y="221"/>
                </a:lnTo>
                <a:lnTo>
                  <a:pt x="256" y="230"/>
                </a:lnTo>
                <a:lnTo>
                  <a:pt x="251" y="238"/>
                </a:lnTo>
                <a:lnTo>
                  <a:pt x="244" y="246"/>
                </a:lnTo>
                <a:lnTo>
                  <a:pt x="238" y="252"/>
                </a:lnTo>
                <a:lnTo>
                  <a:pt x="228" y="256"/>
                </a:lnTo>
                <a:lnTo>
                  <a:pt x="219" y="260"/>
                </a:lnTo>
                <a:lnTo>
                  <a:pt x="210" y="260"/>
                </a:lnTo>
                <a:lnTo>
                  <a:pt x="210" y="260"/>
                </a:lnTo>
                <a:close/>
                <a:moveTo>
                  <a:pt x="171" y="21"/>
                </a:moveTo>
                <a:lnTo>
                  <a:pt x="20" y="21"/>
                </a:lnTo>
                <a:lnTo>
                  <a:pt x="20" y="216"/>
                </a:lnTo>
                <a:lnTo>
                  <a:pt x="20" y="216"/>
                </a:lnTo>
                <a:lnTo>
                  <a:pt x="22" y="222"/>
                </a:lnTo>
                <a:lnTo>
                  <a:pt x="26" y="229"/>
                </a:lnTo>
                <a:lnTo>
                  <a:pt x="31" y="233"/>
                </a:lnTo>
                <a:lnTo>
                  <a:pt x="35" y="234"/>
                </a:lnTo>
                <a:lnTo>
                  <a:pt x="37" y="234"/>
                </a:lnTo>
                <a:lnTo>
                  <a:pt x="171" y="234"/>
                </a:lnTo>
                <a:lnTo>
                  <a:pt x="171" y="21"/>
                </a:lnTo>
                <a:close/>
                <a:moveTo>
                  <a:pt x="243" y="47"/>
                </a:moveTo>
                <a:lnTo>
                  <a:pt x="228" y="47"/>
                </a:lnTo>
                <a:lnTo>
                  <a:pt x="228" y="203"/>
                </a:lnTo>
                <a:lnTo>
                  <a:pt x="228" y="203"/>
                </a:lnTo>
                <a:lnTo>
                  <a:pt x="227" y="207"/>
                </a:lnTo>
                <a:lnTo>
                  <a:pt x="225" y="209"/>
                </a:lnTo>
                <a:lnTo>
                  <a:pt x="222" y="211"/>
                </a:lnTo>
                <a:lnTo>
                  <a:pt x="218" y="211"/>
                </a:lnTo>
                <a:lnTo>
                  <a:pt x="218" y="211"/>
                </a:lnTo>
                <a:lnTo>
                  <a:pt x="214" y="211"/>
                </a:lnTo>
                <a:lnTo>
                  <a:pt x="212" y="209"/>
                </a:lnTo>
                <a:lnTo>
                  <a:pt x="209" y="207"/>
                </a:lnTo>
                <a:lnTo>
                  <a:pt x="208" y="203"/>
                </a:lnTo>
                <a:lnTo>
                  <a:pt x="208" y="31"/>
                </a:lnTo>
                <a:lnTo>
                  <a:pt x="192" y="31"/>
                </a:lnTo>
                <a:lnTo>
                  <a:pt x="192" y="211"/>
                </a:lnTo>
                <a:lnTo>
                  <a:pt x="192" y="211"/>
                </a:lnTo>
                <a:lnTo>
                  <a:pt x="192" y="216"/>
                </a:lnTo>
                <a:lnTo>
                  <a:pt x="195" y="220"/>
                </a:lnTo>
                <a:lnTo>
                  <a:pt x="196" y="225"/>
                </a:lnTo>
                <a:lnTo>
                  <a:pt x="200" y="227"/>
                </a:lnTo>
                <a:lnTo>
                  <a:pt x="204" y="231"/>
                </a:lnTo>
                <a:lnTo>
                  <a:pt x="209" y="233"/>
                </a:lnTo>
                <a:lnTo>
                  <a:pt x="213" y="234"/>
                </a:lnTo>
                <a:lnTo>
                  <a:pt x="218" y="235"/>
                </a:lnTo>
                <a:lnTo>
                  <a:pt x="218" y="235"/>
                </a:lnTo>
                <a:lnTo>
                  <a:pt x="223" y="234"/>
                </a:lnTo>
                <a:lnTo>
                  <a:pt x="227" y="233"/>
                </a:lnTo>
                <a:lnTo>
                  <a:pt x="232" y="231"/>
                </a:lnTo>
                <a:lnTo>
                  <a:pt x="235" y="227"/>
                </a:lnTo>
                <a:lnTo>
                  <a:pt x="239" y="225"/>
                </a:lnTo>
                <a:lnTo>
                  <a:pt x="241" y="220"/>
                </a:lnTo>
                <a:lnTo>
                  <a:pt x="243" y="216"/>
                </a:lnTo>
                <a:lnTo>
                  <a:pt x="243" y="211"/>
                </a:lnTo>
                <a:lnTo>
                  <a:pt x="243" y="47"/>
                </a:lnTo>
                <a:close/>
                <a:moveTo>
                  <a:pt x="46" y="192"/>
                </a:moveTo>
                <a:lnTo>
                  <a:pt x="98" y="192"/>
                </a:lnTo>
                <a:lnTo>
                  <a:pt x="98" y="208"/>
                </a:lnTo>
                <a:lnTo>
                  <a:pt x="46" y="208"/>
                </a:lnTo>
                <a:lnTo>
                  <a:pt x="46" y="192"/>
                </a:lnTo>
                <a:close/>
                <a:moveTo>
                  <a:pt x="46" y="161"/>
                </a:moveTo>
                <a:lnTo>
                  <a:pt x="114" y="161"/>
                </a:lnTo>
                <a:lnTo>
                  <a:pt x="114" y="177"/>
                </a:lnTo>
                <a:lnTo>
                  <a:pt x="46" y="177"/>
                </a:lnTo>
                <a:lnTo>
                  <a:pt x="46" y="161"/>
                </a:lnTo>
                <a:close/>
                <a:moveTo>
                  <a:pt x="145" y="177"/>
                </a:moveTo>
                <a:lnTo>
                  <a:pt x="128" y="177"/>
                </a:lnTo>
                <a:lnTo>
                  <a:pt x="128" y="161"/>
                </a:lnTo>
                <a:lnTo>
                  <a:pt x="145" y="161"/>
                </a:lnTo>
                <a:lnTo>
                  <a:pt x="145" y="177"/>
                </a:lnTo>
                <a:close/>
                <a:moveTo>
                  <a:pt x="114" y="130"/>
                </a:moveTo>
                <a:lnTo>
                  <a:pt x="145" y="130"/>
                </a:lnTo>
                <a:lnTo>
                  <a:pt x="145" y="147"/>
                </a:lnTo>
                <a:lnTo>
                  <a:pt x="114" y="147"/>
                </a:lnTo>
                <a:lnTo>
                  <a:pt x="114" y="130"/>
                </a:lnTo>
                <a:close/>
                <a:moveTo>
                  <a:pt x="46" y="48"/>
                </a:moveTo>
                <a:lnTo>
                  <a:pt x="145" y="48"/>
                </a:lnTo>
                <a:lnTo>
                  <a:pt x="145" y="114"/>
                </a:lnTo>
                <a:lnTo>
                  <a:pt x="46" y="114"/>
                </a:lnTo>
                <a:lnTo>
                  <a:pt x="46" y="48"/>
                </a:lnTo>
                <a:close/>
                <a:moveTo>
                  <a:pt x="98" y="147"/>
                </a:moveTo>
                <a:lnTo>
                  <a:pt x="46" y="147"/>
                </a:lnTo>
                <a:lnTo>
                  <a:pt x="46" y="130"/>
                </a:lnTo>
                <a:lnTo>
                  <a:pt x="98" y="130"/>
                </a:lnTo>
                <a:lnTo>
                  <a:pt x="98" y="14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5"/>
          <p:cNvSpPr>
            <a:spLocks noEditPoints="1"/>
          </p:cNvSpPr>
          <p:nvPr/>
        </p:nvSpPr>
        <p:spPr bwMode="auto">
          <a:xfrm>
            <a:off x="764474" y="2403963"/>
            <a:ext cx="472603" cy="458173"/>
          </a:xfrm>
          <a:custGeom>
            <a:avLst/>
            <a:gdLst>
              <a:gd name="T0" fmla="*/ 9 w 261"/>
              <a:gd name="T1" fmla="*/ 0 h 254"/>
              <a:gd name="T2" fmla="*/ 1 w 261"/>
              <a:gd name="T3" fmla="*/ 5 h 254"/>
              <a:gd name="T4" fmla="*/ 0 w 261"/>
              <a:gd name="T5" fmla="*/ 59 h 254"/>
              <a:gd name="T6" fmla="*/ 5 w 261"/>
              <a:gd name="T7" fmla="*/ 67 h 254"/>
              <a:gd name="T8" fmla="*/ 61 w 261"/>
              <a:gd name="T9" fmla="*/ 67 h 254"/>
              <a:gd name="T10" fmla="*/ 69 w 261"/>
              <a:gd name="T11" fmla="*/ 62 h 254"/>
              <a:gd name="T12" fmla="*/ 70 w 261"/>
              <a:gd name="T13" fmla="*/ 9 h 254"/>
              <a:gd name="T14" fmla="*/ 65 w 261"/>
              <a:gd name="T15" fmla="*/ 0 h 254"/>
              <a:gd name="T16" fmla="*/ 61 w 261"/>
              <a:gd name="T17" fmla="*/ 93 h 254"/>
              <a:gd name="T18" fmla="*/ 5 w 261"/>
              <a:gd name="T19" fmla="*/ 95 h 254"/>
              <a:gd name="T20" fmla="*/ 0 w 261"/>
              <a:gd name="T21" fmla="*/ 102 h 254"/>
              <a:gd name="T22" fmla="*/ 1 w 261"/>
              <a:gd name="T23" fmla="*/ 156 h 254"/>
              <a:gd name="T24" fmla="*/ 9 w 261"/>
              <a:gd name="T25" fmla="*/ 161 h 254"/>
              <a:gd name="T26" fmla="*/ 65 w 261"/>
              <a:gd name="T27" fmla="*/ 160 h 254"/>
              <a:gd name="T28" fmla="*/ 70 w 261"/>
              <a:gd name="T29" fmla="*/ 152 h 254"/>
              <a:gd name="T30" fmla="*/ 69 w 261"/>
              <a:gd name="T31" fmla="*/ 98 h 254"/>
              <a:gd name="T32" fmla="*/ 61 w 261"/>
              <a:gd name="T33" fmla="*/ 93 h 254"/>
              <a:gd name="T34" fmla="*/ 9 w 261"/>
              <a:gd name="T35" fmla="*/ 187 h 254"/>
              <a:gd name="T36" fmla="*/ 2 w 261"/>
              <a:gd name="T37" fmla="*/ 189 h 254"/>
              <a:gd name="T38" fmla="*/ 0 w 261"/>
              <a:gd name="T39" fmla="*/ 247 h 254"/>
              <a:gd name="T40" fmla="*/ 2 w 261"/>
              <a:gd name="T41" fmla="*/ 252 h 254"/>
              <a:gd name="T42" fmla="*/ 61 w 261"/>
              <a:gd name="T43" fmla="*/ 254 h 254"/>
              <a:gd name="T44" fmla="*/ 67 w 261"/>
              <a:gd name="T45" fmla="*/ 252 h 254"/>
              <a:gd name="T46" fmla="*/ 70 w 261"/>
              <a:gd name="T47" fmla="*/ 195 h 254"/>
              <a:gd name="T48" fmla="*/ 67 w 261"/>
              <a:gd name="T49" fmla="*/ 189 h 254"/>
              <a:gd name="T50" fmla="*/ 61 w 261"/>
              <a:gd name="T51" fmla="*/ 187 h 254"/>
              <a:gd name="T52" fmla="*/ 103 w 261"/>
              <a:gd name="T53" fmla="*/ 0 h 254"/>
              <a:gd name="T54" fmla="*/ 93 w 261"/>
              <a:gd name="T55" fmla="*/ 5 h 254"/>
              <a:gd name="T56" fmla="*/ 93 w 261"/>
              <a:gd name="T57" fmla="*/ 59 h 254"/>
              <a:gd name="T58" fmla="*/ 99 w 261"/>
              <a:gd name="T59" fmla="*/ 67 h 254"/>
              <a:gd name="T60" fmla="*/ 252 w 261"/>
              <a:gd name="T61" fmla="*/ 67 h 254"/>
              <a:gd name="T62" fmla="*/ 260 w 261"/>
              <a:gd name="T63" fmla="*/ 62 h 254"/>
              <a:gd name="T64" fmla="*/ 261 w 261"/>
              <a:gd name="T65" fmla="*/ 9 h 254"/>
              <a:gd name="T66" fmla="*/ 256 w 261"/>
              <a:gd name="T67" fmla="*/ 0 h 254"/>
              <a:gd name="T68" fmla="*/ 252 w 261"/>
              <a:gd name="T69" fmla="*/ 93 h 254"/>
              <a:gd name="T70" fmla="*/ 99 w 261"/>
              <a:gd name="T71" fmla="*/ 95 h 254"/>
              <a:gd name="T72" fmla="*/ 93 w 261"/>
              <a:gd name="T73" fmla="*/ 102 h 254"/>
              <a:gd name="T74" fmla="*/ 93 w 261"/>
              <a:gd name="T75" fmla="*/ 156 h 254"/>
              <a:gd name="T76" fmla="*/ 103 w 261"/>
              <a:gd name="T77" fmla="*/ 161 h 254"/>
              <a:gd name="T78" fmla="*/ 256 w 261"/>
              <a:gd name="T79" fmla="*/ 160 h 254"/>
              <a:gd name="T80" fmla="*/ 261 w 261"/>
              <a:gd name="T81" fmla="*/ 152 h 254"/>
              <a:gd name="T82" fmla="*/ 260 w 261"/>
              <a:gd name="T83" fmla="*/ 98 h 254"/>
              <a:gd name="T84" fmla="*/ 252 w 261"/>
              <a:gd name="T85" fmla="*/ 93 h 254"/>
              <a:gd name="T86" fmla="*/ 103 w 261"/>
              <a:gd name="T87" fmla="*/ 187 h 254"/>
              <a:gd name="T88" fmla="*/ 96 w 261"/>
              <a:gd name="T89" fmla="*/ 189 h 254"/>
              <a:gd name="T90" fmla="*/ 93 w 261"/>
              <a:gd name="T91" fmla="*/ 247 h 254"/>
              <a:gd name="T92" fmla="*/ 96 w 261"/>
              <a:gd name="T93" fmla="*/ 252 h 254"/>
              <a:gd name="T94" fmla="*/ 252 w 261"/>
              <a:gd name="T95" fmla="*/ 254 h 254"/>
              <a:gd name="T96" fmla="*/ 259 w 261"/>
              <a:gd name="T97" fmla="*/ 252 h 254"/>
              <a:gd name="T98" fmla="*/ 261 w 261"/>
              <a:gd name="T99" fmla="*/ 195 h 254"/>
              <a:gd name="T100" fmla="*/ 259 w 261"/>
              <a:gd name="T101" fmla="*/ 189 h 254"/>
              <a:gd name="T102" fmla="*/ 252 w 261"/>
              <a:gd name="T103" fmla="*/ 18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1" h="254">
                <a:moveTo>
                  <a:pt x="61" y="0"/>
                </a:moveTo>
                <a:lnTo>
                  <a:pt x="9" y="0"/>
                </a:lnTo>
                <a:lnTo>
                  <a:pt x="9" y="0"/>
                </a:lnTo>
                <a:lnTo>
                  <a:pt x="5" y="0"/>
                </a:lnTo>
                <a:lnTo>
                  <a:pt x="2" y="2"/>
                </a:lnTo>
                <a:lnTo>
                  <a:pt x="1" y="5"/>
                </a:lnTo>
                <a:lnTo>
                  <a:pt x="0" y="9"/>
                </a:lnTo>
                <a:lnTo>
                  <a:pt x="0" y="59"/>
                </a:lnTo>
                <a:lnTo>
                  <a:pt x="0" y="59"/>
                </a:lnTo>
                <a:lnTo>
                  <a:pt x="1" y="62"/>
                </a:lnTo>
                <a:lnTo>
                  <a:pt x="2" y="65"/>
                </a:lnTo>
                <a:lnTo>
                  <a:pt x="5" y="67"/>
                </a:lnTo>
                <a:lnTo>
                  <a:pt x="9" y="67"/>
                </a:lnTo>
                <a:lnTo>
                  <a:pt x="61" y="67"/>
                </a:lnTo>
                <a:lnTo>
                  <a:pt x="61" y="67"/>
                </a:lnTo>
                <a:lnTo>
                  <a:pt x="65" y="67"/>
                </a:lnTo>
                <a:lnTo>
                  <a:pt x="67" y="65"/>
                </a:lnTo>
                <a:lnTo>
                  <a:pt x="69" y="62"/>
                </a:lnTo>
                <a:lnTo>
                  <a:pt x="70" y="59"/>
                </a:lnTo>
                <a:lnTo>
                  <a:pt x="70" y="9"/>
                </a:lnTo>
                <a:lnTo>
                  <a:pt x="70" y="9"/>
                </a:lnTo>
                <a:lnTo>
                  <a:pt x="69" y="5"/>
                </a:lnTo>
                <a:lnTo>
                  <a:pt x="67" y="2"/>
                </a:lnTo>
                <a:lnTo>
                  <a:pt x="65" y="0"/>
                </a:lnTo>
                <a:lnTo>
                  <a:pt x="61" y="0"/>
                </a:lnTo>
                <a:lnTo>
                  <a:pt x="61" y="0"/>
                </a:lnTo>
                <a:close/>
                <a:moveTo>
                  <a:pt x="61" y="93"/>
                </a:moveTo>
                <a:lnTo>
                  <a:pt x="9" y="93"/>
                </a:lnTo>
                <a:lnTo>
                  <a:pt x="9" y="93"/>
                </a:lnTo>
                <a:lnTo>
                  <a:pt x="5" y="95"/>
                </a:lnTo>
                <a:lnTo>
                  <a:pt x="2" y="96"/>
                </a:lnTo>
                <a:lnTo>
                  <a:pt x="1" y="98"/>
                </a:lnTo>
                <a:lnTo>
                  <a:pt x="0" y="102"/>
                </a:lnTo>
                <a:lnTo>
                  <a:pt x="0" y="152"/>
                </a:lnTo>
                <a:lnTo>
                  <a:pt x="0" y="152"/>
                </a:lnTo>
                <a:lnTo>
                  <a:pt x="1" y="156"/>
                </a:lnTo>
                <a:lnTo>
                  <a:pt x="2" y="158"/>
                </a:lnTo>
                <a:lnTo>
                  <a:pt x="5" y="160"/>
                </a:lnTo>
                <a:lnTo>
                  <a:pt x="9" y="161"/>
                </a:lnTo>
                <a:lnTo>
                  <a:pt x="61" y="161"/>
                </a:lnTo>
                <a:lnTo>
                  <a:pt x="61" y="161"/>
                </a:lnTo>
                <a:lnTo>
                  <a:pt x="65" y="160"/>
                </a:lnTo>
                <a:lnTo>
                  <a:pt x="67" y="158"/>
                </a:lnTo>
                <a:lnTo>
                  <a:pt x="69" y="156"/>
                </a:lnTo>
                <a:lnTo>
                  <a:pt x="70" y="152"/>
                </a:lnTo>
                <a:lnTo>
                  <a:pt x="70" y="102"/>
                </a:lnTo>
                <a:lnTo>
                  <a:pt x="70" y="102"/>
                </a:lnTo>
                <a:lnTo>
                  <a:pt x="69" y="98"/>
                </a:lnTo>
                <a:lnTo>
                  <a:pt x="67" y="96"/>
                </a:lnTo>
                <a:lnTo>
                  <a:pt x="65" y="95"/>
                </a:lnTo>
                <a:lnTo>
                  <a:pt x="61" y="93"/>
                </a:lnTo>
                <a:lnTo>
                  <a:pt x="61" y="93"/>
                </a:lnTo>
                <a:close/>
                <a:moveTo>
                  <a:pt x="61" y="187"/>
                </a:moveTo>
                <a:lnTo>
                  <a:pt x="9" y="187"/>
                </a:lnTo>
                <a:lnTo>
                  <a:pt x="9" y="187"/>
                </a:lnTo>
                <a:lnTo>
                  <a:pt x="5" y="187"/>
                </a:lnTo>
                <a:lnTo>
                  <a:pt x="2" y="189"/>
                </a:lnTo>
                <a:lnTo>
                  <a:pt x="1" y="192"/>
                </a:lnTo>
                <a:lnTo>
                  <a:pt x="0" y="195"/>
                </a:lnTo>
                <a:lnTo>
                  <a:pt x="0" y="247"/>
                </a:lnTo>
                <a:lnTo>
                  <a:pt x="0" y="247"/>
                </a:lnTo>
                <a:lnTo>
                  <a:pt x="1" y="249"/>
                </a:lnTo>
                <a:lnTo>
                  <a:pt x="2" y="252"/>
                </a:lnTo>
                <a:lnTo>
                  <a:pt x="5" y="254"/>
                </a:lnTo>
                <a:lnTo>
                  <a:pt x="9" y="254"/>
                </a:lnTo>
                <a:lnTo>
                  <a:pt x="61" y="254"/>
                </a:lnTo>
                <a:lnTo>
                  <a:pt x="61" y="254"/>
                </a:lnTo>
                <a:lnTo>
                  <a:pt x="65" y="254"/>
                </a:lnTo>
                <a:lnTo>
                  <a:pt x="67" y="252"/>
                </a:lnTo>
                <a:lnTo>
                  <a:pt x="69" y="249"/>
                </a:lnTo>
                <a:lnTo>
                  <a:pt x="70" y="247"/>
                </a:lnTo>
                <a:lnTo>
                  <a:pt x="70" y="195"/>
                </a:lnTo>
                <a:lnTo>
                  <a:pt x="70" y="195"/>
                </a:lnTo>
                <a:lnTo>
                  <a:pt x="69" y="192"/>
                </a:lnTo>
                <a:lnTo>
                  <a:pt x="67" y="189"/>
                </a:lnTo>
                <a:lnTo>
                  <a:pt x="65" y="187"/>
                </a:lnTo>
                <a:lnTo>
                  <a:pt x="61" y="187"/>
                </a:lnTo>
                <a:lnTo>
                  <a:pt x="61" y="187"/>
                </a:lnTo>
                <a:close/>
                <a:moveTo>
                  <a:pt x="252" y="0"/>
                </a:moveTo>
                <a:lnTo>
                  <a:pt x="103" y="0"/>
                </a:lnTo>
                <a:lnTo>
                  <a:pt x="103" y="0"/>
                </a:lnTo>
                <a:lnTo>
                  <a:pt x="99" y="0"/>
                </a:lnTo>
                <a:lnTo>
                  <a:pt x="96" y="2"/>
                </a:lnTo>
                <a:lnTo>
                  <a:pt x="93" y="5"/>
                </a:lnTo>
                <a:lnTo>
                  <a:pt x="93" y="9"/>
                </a:lnTo>
                <a:lnTo>
                  <a:pt x="93" y="59"/>
                </a:lnTo>
                <a:lnTo>
                  <a:pt x="93" y="59"/>
                </a:lnTo>
                <a:lnTo>
                  <a:pt x="93" y="62"/>
                </a:lnTo>
                <a:lnTo>
                  <a:pt x="96" y="65"/>
                </a:lnTo>
                <a:lnTo>
                  <a:pt x="99" y="67"/>
                </a:lnTo>
                <a:lnTo>
                  <a:pt x="103" y="67"/>
                </a:lnTo>
                <a:lnTo>
                  <a:pt x="252" y="67"/>
                </a:lnTo>
                <a:lnTo>
                  <a:pt x="252" y="67"/>
                </a:lnTo>
                <a:lnTo>
                  <a:pt x="256" y="67"/>
                </a:lnTo>
                <a:lnTo>
                  <a:pt x="259" y="65"/>
                </a:lnTo>
                <a:lnTo>
                  <a:pt x="260" y="62"/>
                </a:lnTo>
                <a:lnTo>
                  <a:pt x="261" y="59"/>
                </a:lnTo>
                <a:lnTo>
                  <a:pt x="261" y="9"/>
                </a:lnTo>
                <a:lnTo>
                  <a:pt x="261" y="9"/>
                </a:lnTo>
                <a:lnTo>
                  <a:pt x="260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52" y="0"/>
                </a:lnTo>
                <a:close/>
                <a:moveTo>
                  <a:pt x="252" y="93"/>
                </a:moveTo>
                <a:lnTo>
                  <a:pt x="103" y="93"/>
                </a:lnTo>
                <a:lnTo>
                  <a:pt x="103" y="93"/>
                </a:lnTo>
                <a:lnTo>
                  <a:pt x="99" y="95"/>
                </a:lnTo>
                <a:lnTo>
                  <a:pt x="96" y="96"/>
                </a:lnTo>
                <a:lnTo>
                  <a:pt x="93" y="98"/>
                </a:lnTo>
                <a:lnTo>
                  <a:pt x="93" y="102"/>
                </a:lnTo>
                <a:lnTo>
                  <a:pt x="93" y="152"/>
                </a:lnTo>
                <a:lnTo>
                  <a:pt x="93" y="152"/>
                </a:lnTo>
                <a:lnTo>
                  <a:pt x="93" y="156"/>
                </a:lnTo>
                <a:lnTo>
                  <a:pt x="96" y="158"/>
                </a:lnTo>
                <a:lnTo>
                  <a:pt x="99" y="160"/>
                </a:lnTo>
                <a:lnTo>
                  <a:pt x="103" y="161"/>
                </a:lnTo>
                <a:lnTo>
                  <a:pt x="252" y="161"/>
                </a:lnTo>
                <a:lnTo>
                  <a:pt x="252" y="161"/>
                </a:lnTo>
                <a:lnTo>
                  <a:pt x="256" y="160"/>
                </a:lnTo>
                <a:lnTo>
                  <a:pt x="259" y="158"/>
                </a:lnTo>
                <a:lnTo>
                  <a:pt x="260" y="156"/>
                </a:lnTo>
                <a:lnTo>
                  <a:pt x="261" y="152"/>
                </a:lnTo>
                <a:lnTo>
                  <a:pt x="261" y="102"/>
                </a:lnTo>
                <a:lnTo>
                  <a:pt x="261" y="102"/>
                </a:lnTo>
                <a:lnTo>
                  <a:pt x="260" y="98"/>
                </a:lnTo>
                <a:lnTo>
                  <a:pt x="259" y="96"/>
                </a:lnTo>
                <a:lnTo>
                  <a:pt x="256" y="95"/>
                </a:lnTo>
                <a:lnTo>
                  <a:pt x="252" y="93"/>
                </a:lnTo>
                <a:lnTo>
                  <a:pt x="252" y="93"/>
                </a:lnTo>
                <a:close/>
                <a:moveTo>
                  <a:pt x="252" y="187"/>
                </a:moveTo>
                <a:lnTo>
                  <a:pt x="103" y="187"/>
                </a:lnTo>
                <a:lnTo>
                  <a:pt x="103" y="187"/>
                </a:lnTo>
                <a:lnTo>
                  <a:pt x="99" y="187"/>
                </a:lnTo>
                <a:lnTo>
                  <a:pt x="96" y="189"/>
                </a:lnTo>
                <a:lnTo>
                  <a:pt x="93" y="192"/>
                </a:lnTo>
                <a:lnTo>
                  <a:pt x="93" y="195"/>
                </a:lnTo>
                <a:lnTo>
                  <a:pt x="93" y="247"/>
                </a:lnTo>
                <a:lnTo>
                  <a:pt x="93" y="247"/>
                </a:lnTo>
                <a:lnTo>
                  <a:pt x="93" y="249"/>
                </a:lnTo>
                <a:lnTo>
                  <a:pt x="96" y="252"/>
                </a:lnTo>
                <a:lnTo>
                  <a:pt x="99" y="254"/>
                </a:lnTo>
                <a:lnTo>
                  <a:pt x="103" y="254"/>
                </a:lnTo>
                <a:lnTo>
                  <a:pt x="252" y="254"/>
                </a:lnTo>
                <a:lnTo>
                  <a:pt x="252" y="254"/>
                </a:lnTo>
                <a:lnTo>
                  <a:pt x="256" y="254"/>
                </a:lnTo>
                <a:lnTo>
                  <a:pt x="259" y="252"/>
                </a:lnTo>
                <a:lnTo>
                  <a:pt x="260" y="249"/>
                </a:lnTo>
                <a:lnTo>
                  <a:pt x="261" y="247"/>
                </a:lnTo>
                <a:lnTo>
                  <a:pt x="261" y="195"/>
                </a:lnTo>
                <a:lnTo>
                  <a:pt x="261" y="195"/>
                </a:lnTo>
                <a:lnTo>
                  <a:pt x="260" y="192"/>
                </a:lnTo>
                <a:lnTo>
                  <a:pt x="259" y="189"/>
                </a:lnTo>
                <a:lnTo>
                  <a:pt x="256" y="187"/>
                </a:lnTo>
                <a:lnTo>
                  <a:pt x="252" y="187"/>
                </a:lnTo>
                <a:lnTo>
                  <a:pt x="252" y="18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9"/>
          <p:cNvSpPr>
            <a:spLocks noEditPoints="1"/>
          </p:cNvSpPr>
          <p:nvPr/>
        </p:nvSpPr>
        <p:spPr bwMode="auto">
          <a:xfrm>
            <a:off x="764474" y="3428785"/>
            <a:ext cx="472603" cy="465217"/>
          </a:xfrm>
          <a:custGeom>
            <a:avLst/>
            <a:gdLst>
              <a:gd name="T0" fmla="*/ 256 w 256"/>
              <a:gd name="T1" fmla="*/ 123 h 252"/>
              <a:gd name="T2" fmla="*/ 205 w 256"/>
              <a:gd name="T3" fmla="*/ 117 h 252"/>
              <a:gd name="T4" fmla="*/ 179 w 256"/>
              <a:gd name="T5" fmla="*/ 115 h 252"/>
              <a:gd name="T6" fmla="*/ 157 w 256"/>
              <a:gd name="T7" fmla="*/ 113 h 252"/>
              <a:gd name="T8" fmla="*/ 142 w 256"/>
              <a:gd name="T9" fmla="*/ 106 h 252"/>
              <a:gd name="T10" fmla="*/ 130 w 256"/>
              <a:gd name="T11" fmla="*/ 99 h 252"/>
              <a:gd name="T12" fmla="*/ 109 w 256"/>
              <a:gd name="T13" fmla="*/ 223 h 252"/>
              <a:gd name="T14" fmla="*/ 130 w 256"/>
              <a:gd name="T15" fmla="*/ 0 h 252"/>
              <a:gd name="T16" fmla="*/ 130 w 256"/>
              <a:gd name="T17" fmla="*/ 13 h 252"/>
              <a:gd name="T18" fmla="*/ 142 w 256"/>
              <a:gd name="T19" fmla="*/ 22 h 252"/>
              <a:gd name="T20" fmla="*/ 157 w 256"/>
              <a:gd name="T21" fmla="*/ 27 h 252"/>
              <a:gd name="T22" fmla="*/ 179 w 256"/>
              <a:gd name="T23" fmla="*/ 30 h 252"/>
              <a:gd name="T24" fmla="*/ 205 w 256"/>
              <a:gd name="T25" fmla="*/ 31 h 252"/>
              <a:gd name="T26" fmla="*/ 256 w 256"/>
              <a:gd name="T27" fmla="*/ 39 h 252"/>
              <a:gd name="T28" fmla="*/ 256 w 256"/>
              <a:gd name="T29" fmla="*/ 123 h 252"/>
              <a:gd name="T30" fmla="*/ 33 w 256"/>
              <a:gd name="T31" fmla="*/ 213 h 252"/>
              <a:gd name="T32" fmla="*/ 34 w 256"/>
              <a:gd name="T33" fmla="*/ 218 h 252"/>
              <a:gd name="T34" fmla="*/ 48 w 256"/>
              <a:gd name="T35" fmla="*/ 227 h 252"/>
              <a:gd name="T36" fmla="*/ 73 w 256"/>
              <a:gd name="T37" fmla="*/ 235 h 252"/>
              <a:gd name="T38" fmla="*/ 104 w 256"/>
              <a:gd name="T39" fmla="*/ 239 h 252"/>
              <a:gd name="T40" fmla="*/ 120 w 256"/>
              <a:gd name="T41" fmla="*/ 239 h 252"/>
              <a:gd name="T42" fmla="*/ 152 w 256"/>
              <a:gd name="T43" fmla="*/ 236 h 252"/>
              <a:gd name="T44" fmla="*/ 181 w 256"/>
              <a:gd name="T45" fmla="*/ 231 h 252"/>
              <a:gd name="T46" fmla="*/ 200 w 256"/>
              <a:gd name="T47" fmla="*/ 223 h 252"/>
              <a:gd name="T48" fmla="*/ 208 w 256"/>
              <a:gd name="T49" fmla="*/ 216 h 252"/>
              <a:gd name="T50" fmla="*/ 208 w 256"/>
              <a:gd name="T51" fmla="*/ 213 h 252"/>
              <a:gd name="T52" fmla="*/ 204 w 256"/>
              <a:gd name="T53" fmla="*/ 206 h 252"/>
              <a:gd name="T54" fmla="*/ 192 w 256"/>
              <a:gd name="T55" fmla="*/ 200 h 252"/>
              <a:gd name="T56" fmla="*/ 156 w 256"/>
              <a:gd name="T57" fmla="*/ 191 h 252"/>
              <a:gd name="T58" fmla="*/ 157 w 256"/>
              <a:gd name="T59" fmla="*/ 177 h 252"/>
              <a:gd name="T60" fmla="*/ 191 w 256"/>
              <a:gd name="T61" fmla="*/ 182 h 252"/>
              <a:gd name="T62" fmla="*/ 217 w 256"/>
              <a:gd name="T63" fmla="*/ 191 h 252"/>
              <a:gd name="T64" fmla="*/ 234 w 256"/>
              <a:gd name="T65" fmla="*/ 201 h 252"/>
              <a:gd name="T66" fmla="*/ 240 w 256"/>
              <a:gd name="T67" fmla="*/ 210 h 252"/>
              <a:gd name="T68" fmla="*/ 240 w 256"/>
              <a:gd name="T69" fmla="*/ 213 h 252"/>
              <a:gd name="T70" fmla="*/ 238 w 256"/>
              <a:gd name="T71" fmla="*/ 222 h 252"/>
              <a:gd name="T72" fmla="*/ 231 w 256"/>
              <a:gd name="T73" fmla="*/ 229 h 252"/>
              <a:gd name="T74" fmla="*/ 205 w 256"/>
              <a:gd name="T75" fmla="*/ 242 h 252"/>
              <a:gd name="T76" fmla="*/ 166 w 256"/>
              <a:gd name="T77" fmla="*/ 249 h 252"/>
              <a:gd name="T78" fmla="*/ 120 w 256"/>
              <a:gd name="T79" fmla="*/ 252 h 252"/>
              <a:gd name="T80" fmla="*/ 96 w 256"/>
              <a:gd name="T81" fmla="*/ 252 h 252"/>
              <a:gd name="T82" fmla="*/ 52 w 256"/>
              <a:gd name="T83" fmla="*/ 245 h 252"/>
              <a:gd name="T84" fmla="*/ 20 w 256"/>
              <a:gd name="T85" fmla="*/ 235 h 252"/>
              <a:gd name="T86" fmla="*/ 5 w 256"/>
              <a:gd name="T87" fmla="*/ 225 h 252"/>
              <a:gd name="T88" fmla="*/ 0 w 256"/>
              <a:gd name="T89" fmla="*/ 218 h 252"/>
              <a:gd name="T90" fmla="*/ 0 w 256"/>
              <a:gd name="T91" fmla="*/ 213 h 252"/>
              <a:gd name="T92" fmla="*/ 5 w 256"/>
              <a:gd name="T93" fmla="*/ 201 h 252"/>
              <a:gd name="T94" fmla="*/ 22 w 256"/>
              <a:gd name="T95" fmla="*/ 191 h 252"/>
              <a:gd name="T96" fmla="*/ 48 w 256"/>
              <a:gd name="T97" fmla="*/ 182 h 252"/>
              <a:gd name="T98" fmla="*/ 82 w 256"/>
              <a:gd name="T99" fmla="*/ 177 h 252"/>
              <a:gd name="T100" fmla="*/ 83 w 256"/>
              <a:gd name="T101" fmla="*/ 191 h 252"/>
              <a:gd name="T102" fmla="*/ 47 w 256"/>
              <a:gd name="T103" fmla="*/ 200 h 252"/>
              <a:gd name="T104" fmla="*/ 36 w 256"/>
              <a:gd name="T105" fmla="*/ 206 h 252"/>
              <a:gd name="T106" fmla="*/ 33 w 256"/>
              <a:gd name="T107" fmla="*/ 21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6" h="252">
                <a:moveTo>
                  <a:pt x="256" y="123"/>
                </a:moveTo>
                <a:lnTo>
                  <a:pt x="256" y="123"/>
                </a:lnTo>
                <a:lnTo>
                  <a:pt x="231" y="119"/>
                </a:lnTo>
                <a:lnTo>
                  <a:pt x="205" y="117"/>
                </a:lnTo>
                <a:lnTo>
                  <a:pt x="179" y="115"/>
                </a:lnTo>
                <a:lnTo>
                  <a:pt x="179" y="115"/>
                </a:lnTo>
                <a:lnTo>
                  <a:pt x="168" y="114"/>
                </a:lnTo>
                <a:lnTo>
                  <a:pt x="157" y="113"/>
                </a:lnTo>
                <a:lnTo>
                  <a:pt x="148" y="110"/>
                </a:lnTo>
                <a:lnTo>
                  <a:pt x="142" y="106"/>
                </a:lnTo>
                <a:lnTo>
                  <a:pt x="133" y="101"/>
                </a:lnTo>
                <a:lnTo>
                  <a:pt x="130" y="99"/>
                </a:lnTo>
                <a:lnTo>
                  <a:pt x="130" y="223"/>
                </a:lnTo>
                <a:lnTo>
                  <a:pt x="109" y="223"/>
                </a:lnTo>
                <a:lnTo>
                  <a:pt x="109" y="0"/>
                </a:lnTo>
                <a:lnTo>
                  <a:pt x="130" y="0"/>
                </a:lnTo>
                <a:lnTo>
                  <a:pt x="130" y="13"/>
                </a:lnTo>
                <a:lnTo>
                  <a:pt x="130" y="13"/>
                </a:lnTo>
                <a:lnTo>
                  <a:pt x="133" y="15"/>
                </a:lnTo>
                <a:lnTo>
                  <a:pt x="142" y="22"/>
                </a:lnTo>
                <a:lnTo>
                  <a:pt x="148" y="25"/>
                </a:lnTo>
                <a:lnTo>
                  <a:pt x="157" y="27"/>
                </a:lnTo>
                <a:lnTo>
                  <a:pt x="168" y="30"/>
                </a:lnTo>
                <a:lnTo>
                  <a:pt x="179" y="30"/>
                </a:lnTo>
                <a:lnTo>
                  <a:pt x="179" y="30"/>
                </a:lnTo>
                <a:lnTo>
                  <a:pt x="205" y="31"/>
                </a:lnTo>
                <a:lnTo>
                  <a:pt x="231" y="35"/>
                </a:lnTo>
                <a:lnTo>
                  <a:pt x="256" y="39"/>
                </a:lnTo>
                <a:lnTo>
                  <a:pt x="231" y="82"/>
                </a:lnTo>
                <a:lnTo>
                  <a:pt x="256" y="123"/>
                </a:lnTo>
                <a:close/>
                <a:moveTo>
                  <a:pt x="33" y="213"/>
                </a:moveTo>
                <a:lnTo>
                  <a:pt x="33" y="213"/>
                </a:lnTo>
                <a:lnTo>
                  <a:pt x="33" y="216"/>
                </a:lnTo>
                <a:lnTo>
                  <a:pt x="34" y="218"/>
                </a:lnTo>
                <a:lnTo>
                  <a:pt x="39" y="223"/>
                </a:lnTo>
                <a:lnTo>
                  <a:pt x="48" y="227"/>
                </a:lnTo>
                <a:lnTo>
                  <a:pt x="60" y="231"/>
                </a:lnTo>
                <a:lnTo>
                  <a:pt x="73" y="235"/>
                </a:lnTo>
                <a:lnTo>
                  <a:pt x="88" y="236"/>
                </a:lnTo>
                <a:lnTo>
                  <a:pt x="104" y="239"/>
                </a:lnTo>
                <a:lnTo>
                  <a:pt x="120" y="239"/>
                </a:lnTo>
                <a:lnTo>
                  <a:pt x="120" y="239"/>
                </a:lnTo>
                <a:lnTo>
                  <a:pt x="137" y="239"/>
                </a:lnTo>
                <a:lnTo>
                  <a:pt x="152" y="236"/>
                </a:lnTo>
                <a:lnTo>
                  <a:pt x="166" y="235"/>
                </a:lnTo>
                <a:lnTo>
                  <a:pt x="181" y="231"/>
                </a:lnTo>
                <a:lnTo>
                  <a:pt x="191" y="227"/>
                </a:lnTo>
                <a:lnTo>
                  <a:pt x="200" y="223"/>
                </a:lnTo>
                <a:lnTo>
                  <a:pt x="207" y="218"/>
                </a:lnTo>
                <a:lnTo>
                  <a:pt x="208" y="216"/>
                </a:lnTo>
                <a:lnTo>
                  <a:pt x="208" y="213"/>
                </a:lnTo>
                <a:lnTo>
                  <a:pt x="208" y="213"/>
                </a:lnTo>
                <a:lnTo>
                  <a:pt x="207" y="210"/>
                </a:lnTo>
                <a:lnTo>
                  <a:pt x="204" y="206"/>
                </a:lnTo>
                <a:lnTo>
                  <a:pt x="199" y="203"/>
                </a:lnTo>
                <a:lnTo>
                  <a:pt x="192" y="200"/>
                </a:lnTo>
                <a:lnTo>
                  <a:pt x="177" y="195"/>
                </a:lnTo>
                <a:lnTo>
                  <a:pt x="156" y="191"/>
                </a:lnTo>
                <a:lnTo>
                  <a:pt x="157" y="177"/>
                </a:lnTo>
                <a:lnTo>
                  <a:pt x="157" y="177"/>
                </a:lnTo>
                <a:lnTo>
                  <a:pt x="176" y="179"/>
                </a:lnTo>
                <a:lnTo>
                  <a:pt x="191" y="182"/>
                </a:lnTo>
                <a:lnTo>
                  <a:pt x="205" y="186"/>
                </a:lnTo>
                <a:lnTo>
                  <a:pt x="217" y="191"/>
                </a:lnTo>
                <a:lnTo>
                  <a:pt x="227" y="196"/>
                </a:lnTo>
                <a:lnTo>
                  <a:pt x="234" y="201"/>
                </a:lnTo>
                <a:lnTo>
                  <a:pt x="239" y="208"/>
                </a:lnTo>
                <a:lnTo>
                  <a:pt x="240" y="210"/>
                </a:lnTo>
                <a:lnTo>
                  <a:pt x="240" y="213"/>
                </a:lnTo>
                <a:lnTo>
                  <a:pt x="240" y="213"/>
                </a:lnTo>
                <a:lnTo>
                  <a:pt x="240" y="218"/>
                </a:lnTo>
                <a:lnTo>
                  <a:pt x="238" y="222"/>
                </a:lnTo>
                <a:lnTo>
                  <a:pt x="235" y="225"/>
                </a:lnTo>
                <a:lnTo>
                  <a:pt x="231" y="229"/>
                </a:lnTo>
                <a:lnTo>
                  <a:pt x="220" y="235"/>
                </a:lnTo>
                <a:lnTo>
                  <a:pt x="205" y="242"/>
                </a:lnTo>
                <a:lnTo>
                  <a:pt x="187" y="245"/>
                </a:lnTo>
                <a:lnTo>
                  <a:pt x="166" y="249"/>
                </a:lnTo>
                <a:lnTo>
                  <a:pt x="144" y="252"/>
                </a:lnTo>
                <a:lnTo>
                  <a:pt x="120" y="252"/>
                </a:lnTo>
                <a:lnTo>
                  <a:pt x="120" y="252"/>
                </a:lnTo>
                <a:lnTo>
                  <a:pt x="96" y="252"/>
                </a:lnTo>
                <a:lnTo>
                  <a:pt x="73" y="249"/>
                </a:lnTo>
                <a:lnTo>
                  <a:pt x="52" y="245"/>
                </a:lnTo>
                <a:lnTo>
                  <a:pt x="35" y="242"/>
                </a:lnTo>
                <a:lnTo>
                  <a:pt x="20" y="235"/>
                </a:lnTo>
                <a:lnTo>
                  <a:pt x="9" y="229"/>
                </a:lnTo>
                <a:lnTo>
                  <a:pt x="5" y="225"/>
                </a:lnTo>
                <a:lnTo>
                  <a:pt x="1" y="222"/>
                </a:lnTo>
                <a:lnTo>
                  <a:pt x="0" y="218"/>
                </a:lnTo>
                <a:lnTo>
                  <a:pt x="0" y="213"/>
                </a:lnTo>
                <a:lnTo>
                  <a:pt x="0" y="213"/>
                </a:lnTo>
                <a:lnTo>
                  <a:pt x="1" y="208"/>
                </a:lnTo>
                <a:lnTo>
                  <a:pt x="5" y="201"/>
                </a:lnTo>
                <a:lnTo>
                  <a:pt x="13" y="196"/>
                </a:lnTo>
                <a:lnTo>
                  <a:pt x="22" y="191"/>
                </a:lnTo>
                <a:lnTo>
                  <a:pt x="35" y="186"/>
                </a:lnTo>
                <a:lnTo>
                  <a:pt x="48" y="182"/>
                </a:lnTo>
                <a:lnTo>
                  <a:pt x="64" y="179"/>
                </a:lnTo>
                <a:lnTo>
                  <a:pt x="82" y="177"/>
                </a:lnTo>
                <a:lnTo>
                  <a:pt x="83" y="191"/>
                </a:lnTo>
                <a:lnTo>
                  <a:pt x="83" y="191"/>
                </a:lnTo>
                <a:lnTo>
                  <a:pt x="62" y="195"/>
                </a:lnTo>
                <a:lnTo>
                  <a:pt x="47" y="200"/>
                </a:lnTo>
                <a:lnTo>
                  <a:pt x="40" y="203"/>
                </a:lnTo>
                <a:lnTo>
                  <a:pt x="36" y="206"/>
                </a:lnTo>
                <a:lnTo>
                  <a:pt x="33" y="210"/>
                </a:lnTo>
                <a:lnTo>
                  <a:pt x="33" y="213"/>
                </a:lnTo>
                <a:lnTo>
                  <a:pt x="33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484092" y="2337449"/>
            <a:ext cx="25227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绘制一些用于统计和分析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的静态可视化图形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4091" y="3366533"/>
            <a:ext cx="25227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制作一份用于交互和展示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的动态可视化网页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14746246295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8" y="1344148"/>
            <a:ext cx="3878195" cy="257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699" y="4281919"/>
            <a:ext cx="7755705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没有看过星战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系列电影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同学，一张图就可以告诉你，这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电影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共出现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了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87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名角色、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21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颗星球、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艘飞船、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39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架战车、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37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个种族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以及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这</a:t>
            </a:r>
            <a:r>
              <a:rPr lang="en-US" altLang="zh-CN" sz="1200" dirty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228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个实体之间的</a:t>
            </a:r>
            <a:r>
              <a:rPr lang="en-US" altLang="zh-CN" sz="12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1112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次联系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1543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1870" y="17934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040" y="2842608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没有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何来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玩转</a:t>
            </a:r>
            <a:endParaRPr kumimoji="1" lang="en-US" altLang="zh-CN" sz="24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563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98281" y="1336339"/>
            <a:ext cx="207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数据来自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  <a:hlinkClick r:id="rId3"/>
              </a:rPr>
              <a:t>SWAPI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7 下午10.47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55" y="1259742"/>
            <a:ext cx="2138592" cy="11412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66393" y="1945857"/>
            <a:ext cx="403078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全球首个量化的、可供编程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使用的星战数据集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开发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者经过漫长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的搜集和整理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汇总了星战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系列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电影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中涉及的多个种类实体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05387" y="3023963"/>
            <a:ext cx="4589113" cy="189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Films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5"/>
              </a:rPr>
              <a:t>http://swapi.co/api/films/&lt;Id&gt;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5"/>
              </a:rPr>
              <a:t>/</a:t>
            </a:r>
            <a:endParaRPr lang="en-US" altLang="zh-CN" sz="1400" dirty="0" smtClean="0">
              <a:latin typeface="Hiragino Sans GB W3"/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 smtClean="0">
                <a:latin typeface="Hiragino Sans GB W3"/>
                <a:ea typeface="Hiragino Sans GB W3"/>
                <a:cs typeface="Hiragino Sans GB W3"/>
              </a:rPr>
              <a:t>People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://swapi.co/api/people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/&lt;Id&gt;/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 smtClean="0">
                <a:latin typeface="Hiragino Sans GB W3"/>
                <a:ea typeface="Hiragino Sans GB W3"/>
                <a:cs typeface="Hiragino Sans GB W3"/>
              </a:rPr>
              <a:t>Starships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/starships/&lt;Id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&gt;/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Vehicles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/vehicles/&lt;Id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&gt;/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Species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/species/&lt;Id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altLang="zh-CN" sz="1200" dirty="0">
                <a:latin typeface="Hiragino Sans GB W3"/>
                <a:ea typeface="Hiragino Sans GB W3"/>
                <a:cs typeface="Hiragino Sans GB W3"/>
              </a:rPr>
              <a:t>Planets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http://swapi.co/api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/planets/&lt;Id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&gt;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6"/>
              </a:rPr>
              <a:t>/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3070" y="3230111"/>
            <a:ext cx="1484098" cy="675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六个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API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对应六类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实体</a:t>
            </a:r>
            <a:endParaRPr lang="en-US" altLang="zh-CN" sz="1600" dirty="0" smtClean="0">
              <a:solidFill>
                <a:srgbClr val="34836A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9309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1653" y="2046745"/>
            <a:ext cx="30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http://swapi.co/api/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people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17854" y="13267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在浏览器中访问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7" name="图片 6" descr="屏幕快照 2016-10-07 下午11.20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6" y="577942"/>
            <a:ext cx="2731718" cy="40646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84783" y="2814972"/>
            <a:ext cx="2373162" cy="67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返回的是一个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JSON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即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solidFill>
                  <a:srgbClr val="34836A"/>
                </a:solidFill>
                <a:latin typeface="Hiragino Sans GB W3"/>
                <a:ea typeface="Hiragino Sans GB W3"/>
                <a:cs typeface="Hiragino Sans GB W3"/>
              </a:rPr>
              <a:t>键值对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形式的字符串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7854" y="4073191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什么是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  <a:hlinkClick r:id="rId5"/>
              </a:rPr>
              <a:t>JSON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9090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数据采集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32081" y="1260121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64780" y="2046745"/>
            <a:ext cx="303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http://swapi.co/api/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people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iragino Sans GB W3"/>
                <a:cs typeface="Hiragino Sans GB W3"/>
                <a:hlinkClick r:id="rId3"/>
              </a:rPr>
              <a:t>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ea typeface="Hiragino Sans GB W3"/>
              <a:cs typeface="Hiragino Sans GB W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2523" y="132674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使用代码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而不是浏览器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723" y="4067145"/>
            <a:ext cx="212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廖雪峰的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python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  <a:hlinkClick r:id="rId4"/>
              </a:rPr>
              <a:t>教程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9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3612" y="2793416"/>
            <a:ext cx="1129517" cy="5488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矩形 2"/>
          <p:cNvSpPr/>
          <p:nvPr/>
        </p:nvSpPr>
        <p:spPr>
          <a:xfrm>
            <a:off x="3152870" y="3098695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URL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" name="右箭头 3"/>
          <p:cNvSpPr/>
          <p:nvPr/>
        </p:nvSpPr>
        <p:spPr>
          <a:xfrm rot="2889617">
            <a:off x="3142833" y="2671661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594591" y="3222467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屏幕快照 2016-10-08 上午10.07.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2" y="3463360"/>
            <a:ext cx="1124629" cy="31720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87612" y="2632326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网页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7612" y="3561901"/>
            <a:ext cx="733490" cy="463206"/>
          </a:xfrm>
          <a:prstGeom prst="rect">
            <a:avLst/>
          </a:prstGeom>
          <a:solidFill>
            <a:srgbClr val="348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API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右箭头 16"/>
          <p:cNvSpPr/>
          <p:nvPr/>
        </p:nvSpPr>
        <p:spPr>
          <a:xfrm rot="2889617">
            <a:off x="3986188" y="3555577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 rot="19120926">
            <a:off x="3987849" y="2975088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屏幕快照 2016-10-08 上午10.31.0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5" y="2493228"/>
            <a:ext cx="1936938" cy="363176"/>
          </a:xfrm>
          <a:prstGeom prst="rect">
            <a:avLst/>
          </a:prstGeom>
        </p:spPr>
      </p:pic>
      <p:pic>
        <p:nvPicPr>
          <p:cNvPr id="19" name="图片 18" descr="屏幕快照 2016-10-08 上午10.32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40" y="2977938"/>
            <a:ext cx="2654300" cy="215900"/>
          </a:xfrm>
          <a:prstGeom prst="rect">
            <a:avLst/>
          </a:prstGeom>
        </p:spPr>
      </p:pic>
      <p:pic>
        <p:nvPicPr>
          <p:cNvPr id="20" name="图片 19" descr="屏幕快照 2016-10-08 上午10.33.1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07" y="3898667"/>
            <a:ext cx="1066800" cy="215900"/>
          </a:xfrm>
          <a:prstGeom prst="rect">
            <a:avLst/>
          </a:prstGeom>
        </p:spPr>
      </p:pic>
      <p:pic>
        <p:nvPicPr>
          <p:cNvPr id="21" name="图片 20" descr="屏幕快照 2016-10-08 上午10.34.1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43" y="3468281"/>
            <a:ext cx="952293" cy="373063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378585" y="2598173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378585" y="3731849"/>
            <a:ext cx="442110" cy="21898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17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885</Words>
  <Application>Microsoft Macintosh PowerPoint</Application>
  <PresentationFormat>全屏显示(16:9)</PresentationFormat>
  <Paragraphs>253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星战图谱 可视化</vt:lpstr>
      <vt:lpstr>大数据</vt:lpstr>
      <vt:lpstr>PowerPoint 演示文稿</vt:lpstr>
      <vt:lpstr>你将收获</vt:lpstr>
      <vt:lpstr>最终成果</vt:lpstr>
      <vt:lpstr>PowerPoint 演示文稿</vt:lpstr>
      <vt:lpstr>数据采集</vt:lpstr>
      <vt:lpstr>数据采集</vt:lpstr>
      <vt:lpstr>数据采集</vt:lpstr>
      <vt:lpstr>数据采集</vt:lpstr>
      <vt:lpstr>数据采集</vt:lpstr>
      <vt:lpstr>PowerPoint 演示文稿</vt:lpstr>
      <vt:lpstr>数据存储</vt:lpstr>
      <vt:lpstr>PowerPoint 演示文稿</vt:lpstr>
      <vt:lpstr>数据分析</vt:lpstr>
      <vt:lpstr>数据分析</vt:lpstr>
      <vt:lpstr>数据分析</vt:lpstr>
      <vt:lpstr>数据分析</vt:lpstr>
      <vt:lpstr>PowerPoint 演示文稿</vt:lpstr>
      <vt:lpstr>数据展示</vt:lpstr>
      <vt:lpstr>数据展示</vt:lpstr>
      <vt:lpstr>数据展示</vt:lpstr>
      <vt:lpstr>数据展示</vt:lpstr>
      <vt:lpstr>数据展示</vt:lpstr>
      <vt:lpstr>数据展示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星战 知识图谱 数据可视化</dc:title>
  <dc:creator>宏伦 张</dc:creator>
  <cp:lastModifiedBy>宏伦 张</cp:lastModifiedBy>
  <cp:revision>268</cp:revision>
  <dcterms:created xsi:type="dcterms:W3CDTF">2016-10-06T09:23:45Z</dcterms:created>
  <dcterms:modified xsi:type="dcterms:W3CDTF">2016-10-08T13:25:29Z</dcterms:modified>
</cp:coreProperties>
</file>