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comments/comment10.xml" ContentType="application/vnd.openxmlformats-officedocument.presentationml.comments+xml"/>
  <Override PartName="/ppt/comments/comment11.xml" ContentType="application/vnd.openxmlformats-officedocument.presentationml.comments+xml"/>
  <Override PartName="/ppt/comments/comment12.xml" ContentType="application/vnd.openxmlformats-officedocument.presentationml.comments+xml"/>
  <Override PartName="/ppt/comments/comment13.xml" ContentType="application/vnd.openxmlformats-officedocument.presentationml.comments+xml"/>
  <Override PartName="/ppt/comments/comment14.xml" ContentType="application/vnd.openxmlformats-officedocument.presentationml.comments+xml"/>
  <Override PartName="/ppt/comments/comment15.xml" ContentType="application/vnd.openxmlformats-officedocument.presentationml.comments+xml"/>
  <Override PartName="/ppt/comments/comment16.xml" ContentType="application/vnd.openxmlformats-officedocument.presentationml.comments+xml"/>
  <Override PartName="/ppt/comments/comment17.xml" ContentType="application/vnd.openxmlformats-officedocument.presentationml.comments+xml"/>
  <Override PartName="/ppt/comments/comment18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comments/comment8.xml" ContentType="application/vnd.openxmlformats-officedocument.presentationml.comments+xml"/>
  <Override PartName="/ppt/comments/comment9.xml" ContentType="application/vnd.openxmlformats-officedocument.presentationml.comment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6"/>
  </p:notesMasterIdLst>
  <p:handoutMasterIdLst>
    <p:handoutMasterId r:id="rId28"/>
  </p:handoutMasterIdLst>
  <p:sldIdLst>
    <p:sldId id="3291" r:id="rId3"/>
    <p:sldId id="3427" r:id="rId4"/>
    <p:sldId id="3349" r:id="rId5"/>
    <p:sldId id="3512" r:id="rId7"/>
    <p:sldId id="3544" r:id="rId8"/>
    <p:sldId id="3589" r:id="rId9"/>
    <p:sldId id="3590" r:id="rId10"/>
    <p:sldId id="3591" r:id="rId11"/>
    <p:sldId id="3592" r:id="rId12"/>
    <p:sldId id="3594" r:id="rId13"/>
    <p:sldId id="3603" r:id="rId14"/>
    <p:sldId id="3593" r:id="rId15"/>
    <p:sldId id="3596" r:id="rId16"/>
    <p:sldId id="3545" r:id="rId17"/>
    <p:sldId id="3597" r:id="rId18"/>
    <p:sldId id="3607" r:id="rId19"/>
    <p:sldId id="3599" r:id="rId20"/>
    <p:sldId id="3600" r:id="rId21"/>
    <p:sldId id="3601" r:id="rId22"/>
    <p:sldId id="3602" r:id="rId23"/>
    <p:sldId id="3605" r:id="rId24"/>
    <p:sldId id="3608" r:id="rId25"/>
    <p:sldId id="3606" r:id="rId26"/>
    <p:sldId id="3284" r:id="rId27"/>
  </p:sldIdLst>
  <p:sldSz cx="12858750" cy="7232650"/>
  <p:notesSz cx="6858000" cy="9144000"/>
  <p:custDataLst>
    <p:tags r:id="rId33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40080" indent="-18288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955" indent="-55435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FF"/>
    <a:srgbClr val="262626"/>
    <a:srgbClr val="066197"/>
    <a:srgbClr val="FFC000"/>
    <a:srgbClr val="0767A3"/>
    <a:srgbClr val="535353"/>
    <a:srgbClr val="02184F"/>
    <a:srgbClr val="5D4BC1"/>
    <a:srgbClr val="6DB416"/>
    <a:srgbClr val="0C6A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93" autoAdjust="0"/>
    <p:restoredTop sz="95317" autoAdjust="0"/>
  </p:normalViewPr>
  <p:slideViewPr>
    <p:cSldViewPr>
      <p:cViewPr varScale="1">
        <p:scale>
          <a:sx n="110" d="100"/>
          <a:sy n="110" d="100"/>
        </p:scale>
        <p:origin x="558" y="108"/>
      </p:cViewPr>
      <p:guideLst>
        <p:guide orient="horz" pos="218"/>
        <p:guide orient="horz" pos="4152"/>
        <p:guide pos="4074"/>
        <p:guide pos="557"/>
        <p:guide pos="7544"/>
        <p:guide pos="6858"/>
      </p:guideLst>
    </p:cSldViewPr>
  </p:slideViewPr>
  <p:outlineViewPr>
    <p:cViewPr>
      <p:scale>
        <a:sx n="100" d="100"/>
        <a:sy n="100" d="100"/>
      </p:scale>
      <p:origin x="0" y="-997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2796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3" Type="http://schemas.openxmlformats.org/officeDocument/2006/relationships/tags" Target="tags/tag2.xml"/><Relationship Id="rId32" Type="http://schemas.openxmlformats.org/officeDocument/2006/relationships/commentAuthors" Target="commentAuthors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handoutMaster" Target="handoutMasters/handoutMaster1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3-28T12:06:40.728" idx="1">
    <p:pos x="10" y="10"/>
    <p:text/>
  </p:cm>
  <p:cm authorId="1" dt="2021-03-28T12:08:46.021" idx="2">
    <p:pos x="166" y="166"/>
    <p:text/>
  </p:cm>
</p:cmLst>
</file>

<file path=ppt/comments/comment1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3-28T12:06:40.728" idx="1">
    <p:pos x="10" y="10"/>
    <p:text/>
  </p:cm>
  <p:cm authorId="1" dt="2021-03-28T12:08:46.021" idx="2">
    <p:pos x="166" y="166"/>
    <p:text/>
  </p:cm>
</p:cmLst>
</file>

<file path=ppt/comments/comment1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3-28T12:06:40.728" idx="1">
    <p:pos x="10" y="10"/>
    <p:text/>
  </p:cm>
  <p:cm authorId="1" dt="2021-03-28T12:08:46.021" idx="2">
    <p:pos x="166" y="166"/>
    <p:text/>
  </p:cm>
</p:cmLst>
</file>

<file path=ppt/comments/comment1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3-28T12:06:40.728" idx="1">
    <p:pos x="10" y="10"/>
    <p:text/>
  </p:cm>
  <p:cm authorId="1" dt="2021-03-28T12:08:46.021" idx="2">
    <p:pos x="166" y="166"/>
    <p:text/>
  </p:cm>
</p:cmLst>
</file>

<file path=ppt/comments/comment1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3-28T12:06:40.728" idx="1">
    <p:pos x="10" y="10"/>
    <p:text/>
  </p:cm>
  <p:cm authorId="1" dt="2021-03-28T12:08:46.021" idx="2">
    <p:pos x="166" y="166"/>
    <p:text/>
  </p:cm>
</p:cmLst>
</file>

<file path=ppt/comments/comment1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3-28T12:06:40.728" idx="1">
    <p:pos x="10" y="10"/>
    <p:text/>
  </p:cm>
  <p:cm authorId="1" dt="2021-03-28T12:08:46.021" idx="2">
    <p:pos x="166" y="166"/>
    <p:text/>
  </p:cm>
</p:cmLst>
</file>

<file path=ppt/comments/comment1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3-28T12:06:40.728" idx="1">
    <p:pos x="10" y="10"/>
    <p:text/>
  </p:cm>
  <p:cm authorId="1" dt="2021-03-28T12:08:46.021" idx="2">
    <p:pos x="166" y="166"/>
    <p:text/>
  </p:cm>
</p:cmLst>
</file>

<file path=ppt/comments/comment1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3-28T12:06:40.728" idx="1">
    <p:pos x="10" y="10"/>
    <p:text/>
  </p:cm>
  <p:cm authorId="1" dt="2021-03-28T12:08:46.021" idx="2">
    <p:pos x="166" y="166"/>
    <p:text/>
  </p:cm>
</p:cmLst>
</file>

<file path=ppt/comments/comment1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3-28T12:06:40.728" idx="1">
    <p:pos x="10" y="10"/>
    <p:text/>
  </p:cm>
  <p:cm authorId="1" dt="2021-03-28T12:08:46.021" idx="2">
    <p:pos x="166" y="166"/>
    <p:text/>
  </p:cm>
</p:cmLst>
</file>

<file path=ppt/comments/comment1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3-28T12:06:40.728" idx="1">
    <p:pos x="10" y="10"/>
    <p:text/>
  </p:cm>
  <p:cm authorId="1" dt="2021-03-28T12:08:46.021" idx="2">
    <p:pos x="166" y="166"/>
    <p:text/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3-28T12:06:40.728" idx="1">
    <p:pos x="10" y="10"/>
    <p:text/>
  </p:cm>
  <p:cm authorId="1" dt="2021-03-28T12:08:46.021" idx="2">
    <p:pos x="166" y="166"/>
    <p:text/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3-28T12:06:40.728" idx="1">
    <p:pos x="10" y="10"/>
    <p:text/>
  </p:cm>
  <p:cm authorId="1" dt="2021-03-28T12:08:46.021" idx="2">
    <p:pos x="166" y="166"/>
    <p:text/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3-28T12:06:40.728" idx="1">
    <p:pos x="10" y="10"/>
    <p:text/>
  </p:cm>
  <p:cm authorId="1" dt="2021-03-28T12:08:46.021" idx="2">
    <p:pos x="166" y="166"/>
    <p:text/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3-28T12:06:40.728" idx="1">
    <p:pos x="10" y="10"/>
    <p:text/>
  </p:cm>
  <p:cm authorId="1" dt="2021-03-28T12:08:46.021" idx="2">
    <p:pos x="166" y="166"/>
    <p:text/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3-28T12:06:40.728" idx="1">
    <p:pos x="10" y="10"/>
    <p:text/>
  </p:cm>
  <p:cm authorId="1" dt="2021-03-28T12:08:46.021" idx="2">
    <p:pos x="166" y="166"/>
    <p:text/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3-28T12:06:40.728" idx="1">
    <p:pos x="10" y="10"/>
    <p:text/>
  </p:cm>
  <p:cm authorId="1" dt="2021-03-28T12:08:46.021" idx="2">
    <p:pos x="166" y="166"/>
    <p:text/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3-28T12:06:40.728" idx="1">
    <p:pos x="10" y="10"/>
    <p:text/>
  </p:cm>
  <p:cm authorId="1" dt="2021-03-28T12:08:46.021" idx="2">
    <p:pos x="166" y="166"/>
    <p:text/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3-28T12:06:40.728" idx="1">
    <p:pos x="10" y="10"/>
    <p:text/>
  </p:cm>
  <p:cm authorId="1" dt="2021-03-28T12:08:46.021" idx="2">
    <p:pos x="166" y="166"/>
    <p:text/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latin typeface="印品黑体" panose="00000500000000000000" pitchFamily="2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30DBF-D010-4114-9DE3-41E342A27C18}" type="datetimeFigureOut">
              <a:rPr lang="zh-CN" altLang="en-US" smtClean="0">
                <a:latin typeface="印品黑体" panose="00000500000000000000" pitchFamily="2" charset="-122"/>
              </a:rPr>
            </a:fld>
            <a:endParaRPr lang="zh-CN" altLang="en-US" dirty="0">
              <a:latin typeface="印品黑体" panose="00000500000000000000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 dirty="0">
              <a:latin typeface="印品黑体" panose="00000500000000000000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1D107-4CC9-43CA-8CA8-36E1DF70D5F2}" type="slidenum">
              <a:rPr lang="zh-CN" altLang="en-US" smtClean="0">
                <a:latin typeface="印品黑体" panose="00000500000000000000" pitchFamily="2" charset="-122"/>
              </a:rPr>
            </a:fld>
            <a:endParaRPr lang="zh-CN" altLang="en-US" dirty="0">
              <a:latin typeface="印品黑体" panose="00000500000000000000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印品黑体" panose="00000500000000000000" pitchFamily="2" charset="-122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印品黑体" panose="00000500000000000000" pitchFamily="2" charset="-122"/>
              </a:defRPr>
            </a:lvl1pPr>
          </a:lstStyle>
          <a:p>
            <a:pPr>
              <a:defRPr/>
            </a:pPr>
            <a:fld id="{06024D97-E667-405D-B634-E583E2108D71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dirty="0"/>
              <a:t>单击此处编辑母版文本样式</a:t>
            </a:r>
            <a:endParaRPr lang="zh-CN" altLang="en-US" noProof="0" dirty="0"/>
          </a:p>
          <a:p>
            <a:pPr lvl="1"/>
            <a:r>
              <a:rPr lang="zh-CN" altLang="en-US" noProof="0" dirty="0"/>
              <a:t>第二级</a:t>
            </a:r>
            <a:endParaRPr lang="zh-CN" altLang="en-US" noProof="0" dirty="0"/>
          </a:p>
          <a:p>
            <a:pPr lvl="2"/>
            <a:r>
              <a:rPr lang="zh-CN" altLang="en-US" noProof="0" dirty="0"/>
              <a:t>第三级</a:t>
            </a:r>
            <a:endParaRPr lang="zh-CN" altLang="en-US" noProof="0" dirty="0"/>
          </a:p>
          <a:p>
            <a:pPr lvl="3"/>
            <a:r>
              <a:rPr lang="zh-CN" altLang="en-US" noProof="0" dirty="0"/>
              <a:t>第四级</a:t>
            </a:r>
            <a:endParaRPr lang="zh-CN" altLang="en-US" noProof="0" dirty="0"/>
          </a:p>
          <a:p>
            <a:pPr lvl="4"/>
            <a:r>
              <a:rPr lang="zh-CN" altLang="en-US" noProof="0" dirty="0"/>
              <a:t>第五级</a:t>
            </a:r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印品黑体" panose="00000500000000000000" pitchFamily="2" charset="-122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印品黑体" panose="00000500000000000000" pitchFamily="2" charset="-122"/>
              </a:defRPr>
            </a:lvl1pPr>
          </a:lstStyle>
          <a:p>
            <a:fld id="{418F03C3-53C1-4F10-8DAF-D1F318E96C6E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印品黑体" panose="00000500000000000000" pitchFamily="2" charset="-122"/>
        <a:ea typeface="+mn-ea"/>
        <a:cs typeface="+mn-cs"/>
      </a:defRPr>
    </a:lvl1pPr>
    <a:lvl2pPr marL="4559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印品黑体" panose="00000500000000000000" pitchFamily="2" charset="-122"/>
        <a:ea typeface="+mn-ea"/>
        <a:cs typeface="+mn-cs"/>
      </a:defRPr>
    </a:lvl2pPr>
    <a:lvl3pPr marL="9131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印品黑体" panose="00000500000000000000" pitchFamily="2" charset="-122"/>
        <a:ea typeface="+mn-ea"/>
        <a:cs typeface="+mn-cs"/>
      </a:defRPr>
    </a:lvl3pPr>
    <a:lvl4pPr marL="13703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印品黑体" panose="00000500000000000000" pitchFamily="2" charset="-122"/>
        <a:ea typeface="+mn-ea"/>
        <a:cs typeface="+mn-cs"/>
      </a:defRPr>
    </a:lvl4pPr>
    <a:lvl5pPr marL="18275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印品黑体" panose="00000500000000000000" pitchFamily="2" charset="-122"/>
        <a:ea typeface="+mn-ea"/>
        <a:cs typeface="+mn-cs"/>
      </a:defRPr>
    </a:lvl5pPr>
    <a:lvl6pPr marL="2285365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849225" cy="723201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635" y="635"/>
            <a:ext cx="12858750" cy="72313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858750" cy="72853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箭头: V 形 3"/>
          <p:cNvSpPr/>
          <p:nvPr userDrawn="1"/>
        </p:nvSpPr>
        <p:spPr>
          <a:xfrm>
            <a:off x="435610" y="224155"/>
            <a:ext cx="405130" cy="405130"/>
          </a:xfrm>
          <a:prstGeom prst="chevron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6" name="等腰三角形 75"/>
          <p:cNvSpPr/>
          <p:nvPr userDrawn="1"/>
        </p:nvSpPr>
        <p:spPr>
          <a:xfrm rot="5400000">
            <a:off x="-146685" y="156845"/>
            <a:ext cx="852805" cy="540385"/>
          </a:xfrm>
          <a:prstGeom prst="triangle">
            <a:avLst/>
          </a:prstGeom>
          <a:solidFill>
            <a:srgbClr val="0767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13" name="组合 12"/>
          <p:cNvGrpSpPr/>
          <p:nvPr userDrawn="1"/>
        </p:nvGrpSpPr>
        <p:grpSpPr>
          <a:xfrm>
            <a:off x="16656" y="5177155"/>
            <a:ext cx="752744" cy="2098793"/>
            <a:chOff x="13891297" y="2075351"/>
            <a:chExt cx="1066248" cy="2972900"/>
          </a:xfrm>
        </p:grpSpPr>
        <p:sp>
          <p:nvSpPr>
            <p:cNvPr id="14" name="椭圆 13"/>
            <p:cNvSpPr/>
            <p:nvPr/>
          </p:nvSpPr>
          <p:spPr>
            <a:xfrm>
              <a:off x="13891297" y="2075351"/>
              <a:ext cx="61852" cy="618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14142396" y="2075351"/>
              <a:ext cx="61852" cy="618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14393495" y="2075351"/>
              <a:ext cx="61852" cy="618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14644594" y="2075351"/>
              <a:ext cx="61852" cy="618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14895693" y="2075351"/>
              <a:ext cx="61852" cy="618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13891297" y="2317938"/>
              <a:ext cx="61852" cy="618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14142396" y="2317938"/>
              <a:ext cx="61852" cy="618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14393495" y="2317938"/>
              <a:ext cx="61852" cy="618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14644594" y="2317938"/>
              <a:ext cx="61852" cy="618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14895693" y="2317938"/>
              <a:ext cx="61852" cy="618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13891297" y="2560526"/>
              <a:ext cx="61852" cy="618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>
              <a:off x="14142396" y="2560526"/>
              <a:ext cx="61852" cy="618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14393495" y="2560526"/>
              <a:ext cx="61852" cy="618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>
              <a:off x="14644594" y="2560526"/>
              <a:ext cx="61852" cy="618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14895693" y="2560526"/>
              <a:ext cx="61852" cy="618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13891297" y="2803113"/>
              <a:ext cx="61852" cy="618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14142396" y="2803113"/>
              <a:ext cx="61852" cy="618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>
              <a:off x="14393495" y="2803113"/>
              <a:ext cx="61852" cy="618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>
              <a:off x="14644594" y="2803113"/>
              <a:ext cx="61852" cy="618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14895693" y="2803113"/>
              <a:ext cx="61852" cy="618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13891297" y="3045700"/>
              <a:ext cx="61852" cy="618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>
              <a:off x="14142396" y="3045700"/>
              <a:ext cx="61852" cy="618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14393495" y="3045700"/>
              <a:ext cx="61852" cy="618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14644594" y="3045700"/>
              <a:ext cx="61852" cy="618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14895693" y="3045700"/>
              <a:ext cx="61852" cy="618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13891297" y="3288288"/>
              <a:ext cx="61852" cy="618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14142396" y="3288288"/>
              <a:ext cx="61852" cy="618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14393495" y="3288288"/>
              <a:ext cx="61852" cy="618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14644594" y="3288288"/>
              <a:ext cx="61852" cy="618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14895693" y="3288288"/>
              <a:ext cx="61852" cy="618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13891297" y="3530875"/>
              <a:ext cx="61852" cy="618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14142396" y="3530875"/>
              <a:ext cx="61852" cy="618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14393495" y="3530875"/>
              <a:ext cx="61852" cy="618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14644594" y="3530875"/>
              <a:ext cx="61852" cy="618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14895693" y="3530875"/>
              <a:ext cx="61852" cy="618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>
              <a:off x="13891297" y="3773462"/>
              <a:ext cx="61852" cy="618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14142396" y="3773462"/>
              <a:ext cx="61852" cy="618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14393495" y="3773462"/>
              <a:ext cx="61852" cy="618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>
              <a:off x="14644594" y="3773462"/>
              <a:ext cx="61852" cy="618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>
              <a:off x="14895693" y="3773462"/>
              <a:ext cx="61852" cy="618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>
              <a:off x="13891297" y="4016050"/>
              <a:ext cx="61852" cy="618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>
              <a:off x="14142396" y="4016050"/>
              <a:ext cx="61852" cy="618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>
              <a:off x="14393495" y="4016050"/>
              <a:ext cx="61852" cy="618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>
              <a:off x="14644594" y="4016050"/>
              <a:ext cx="61852" cy="618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>
              <a:off x="14895693" y="4016050"/>
              <a:ext cx="61852" cy="618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>
              <a:off x="13891297" y="4258637"/>
              <a:ext cx="61852" cy="618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>
              <a:off x="14142396" y="4258637"/>
              <a:ext cx="61852" cy="618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>
              <a:off x="14393495" y="4258637"/>
              <a:ext cx="61852" cy="618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>
              <a:off x="14644594" y="4258637"/>
              <a:ext cx="61852" cy="618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>
              <a:off x="14895693" y="4258637"/>
              <a:ext cx="61852" cy="618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椭圆 63"/>
            <p:cNvSpPr/>
            <p:nvPr/>
          </p:nvSpPr>
          <p:spPr>
            <a:xfrm>
              <a:off x="13891297" y="4501224"/>
              <a:ext cx="61852" cy="618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椭圆 64"/>
            <p:cNvSpPr/>
            <p:nvPr/>
          </p:nvSpPr>
          <p:spPr>
            <a:xfrm>
              <a:off x="14142396" y="4501224"/>
              <a:ext cx="61852" cy="618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/>
            <p:cNvSpPr/>
            <p:nvPr/>
          </p:nvSpPr>
          <p:spPr>
            <a:xfrm>
              <a:off x="14393495" y="4501224"/>
              <a:ext cx="61852" cy="618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/>
            <p:cNvSpPr/>
            <p:nvPr/>
          </p:nvSpPr>
          <p:spPr>
            <a:xfrm>
              <a:off x="14644594" y="4501224"/>
              <a:ext cx="61852" cy="618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/>
            <p:cNvSpPr/>
            <p:nvPr/>
          </p:nvSpPr>
          <p:spPr>
            <a:xfrm>
              <a:off x="14895693" y="4501224"/>
              <a:ext cx="61852" cy="618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/>
            <p:cNvSpPr/>
            <p:nvPr/>
          </p:nvSpPr>
          <p:spPr>
            <a:xfrm>
              <a:off x="13891297" y="4743811"/>
              <a:ext cx="61852" cy="618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/>
            <p:nvPr/>
          </p:nvSpPr>
          <p:spPr>
            <a:xfrm>
              <a:off x="14142396" y="4743811"/>
              <a:ext cx="61852" cy="618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/>
            <p:cNvSpPr/>
            <p:nvPr/>
          </p:nvSpPr>
          <p:spPr>
            <a:xfrm>
              <a:off x="14393495" y="4743811"/>
              <a:ext cx="61852" cy="618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/>
            <p:cNvSpPr/>
            <p:nvPr/>
          </p:nvSpPr>
          <p:spPr>
            <a:xfrm>
              <a:off x="14644594" y="4743811"/>
              <a:ext cx="61852" cy="618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椭圆 72"/>
            <p:cNvSpPr/>
            <p:nvPr/>
          </p:nvSpPr>
          <p:spPr>
            <a:xfrm>
              <a:off x="14895693" y="4743811"/>
              <a:ext cx="61852" cy="618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/>
            <p:cNvSpPr/>
            <p:nvPr/>
          </p:nvSpPr>
          <p:spPr>
            <a:xfrm>
              <a:off x="13891297" y="4986399"/>
              <a:ext cx="61852" cy="618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椭圆 80"/>
            <p:cNvSpPr/>
            <p:nvPr/>
          </p:nvSpPr>
          <p:spPr>
            <a:xfrm>
              <a:off x="14142396" y="4986399"/>
              <a:ext cx="61852" cy="618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81"/>
            <p:cNvSpPr/>
            <p:nvPr/>
          </p:nvSpPr>
          <p:spPr>
            <a:xfrm>
              <a:off x="14393495" y="4986399"/>
              <a:ext cx="61852" cy="618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/>
            <p:cNvSpPr/>
            <p:nvPr/>
          </p:nvSpPr>
          <p:spPr>
            <a:xfrm>
              <a:off x="14644594" y="4986399"/>
              <a:ext cx="61852" cy="618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椭圆 83"/>
            <p:cNvSpPr/>
            <p:nvPr/>
          </p:nvSpPr>
          <p:spPr>
            <a:xfrm>
              <a:off x="14895693" y="4986399"/>
              <a:ext cx="61852" cy="618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5" name="矩形 134"/>
          <p:cNvSpPr/>
          <p:nvPr userDrawn="1"/>
        </p:nvSpPr>
        <p:spPr>
          <a:xfrm>
            <a:off x="635" y="7160260"/>
            <a:ext cx="12858750" cy="87630"/>
          </a:xfrm>
          <a:prstGeom prst="rect">
            <a:avLst/>
          </a:prstGeom>
          <a:solidFill>
            <a:srgbClr val="0767A3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 descr="图片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33475" y="1461770"/>
            <a:ext cx="1497330" cy="1257935"/>
          </a:xfrm>
          <a:prstGeom prst="rect">
            <a:avLst/>
          </a:prstGeom>
        </p:spPr>
      </p:pic>
      <p:pic>
        <p:nvPicPr>
          <p:cNvPr id="77" name="图片 76" descr="图片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673215" y="1393190"/>
            <a:ext cx="1497330" cy="1257935"/>
          </a:xfrm>
          <a:prstGeom prst="rect">
            <a:avLst/>
          </a:prstGeom>
        </p:spPr>
      </p:pic>
      <p:pic>
        <p:nvPicPr>
          <p:cNvPr id="78" name="图片 77" descr="图片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66845" y="1461770"/>
            <a:ext cx="1497330" cy="1257935"/>
          </a:xfrm>
          <a:prstGeom prst="rect">
            <a:avLst/>
          </a:prstGeom>
        </p:spPr>
      </p:pic>
      <p:pic>
        <p:nvPicPr>
          <p:cNvPr id="79" name="图片 78" descr="图片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66020" y="1290955"/>
            <a:ext cx="1497330" cy="1257935"/>
          </a:xfrm>
          <a:prstGeom prst="rect">
            <a:avLst/>
          </a:prstGeom>
        </p:spPr>
      </p:pic>
      <p:pic>
        <p:nvPicPr>
          <p:cNvPr id="80" name="图片 79" descr="图片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71600" y="4476750"/>
            <a:ext cx="1497330" cy="1257935"/>
          </a:xfrm>
          <a:prstGeom prst="rect">
            <a:avLst/>
          </a:prstGeom>
        </p:spPr>
      </p:pic>
      <p:pic>
        <p:nvPicPr>
          <p:cNvPr id="85" name="图片 84" descr="图片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12280" y="4305300"/>
            <a:ext cx="1497330" cy="1257935"/>
          </a:xfrm>
          <a:prstGeom prst="rect">
            <a:avLst/>
          </a:prstGeom>
        </p:spPr>
      </p:pic>
      <p:pic>
        <p:nvPicPr>
          <p:cNvPr id="86" name="图片 85" descr="图片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66845" y="4305300"/>
            <a:ext cx="1497330" cy="1257935"/>
          </a:xfrm>
          <a:prstGeom prst="rect">
            <a:avLst/>
          </a:prstGeom>
        </p:spPr>
      </p:pic>
      <p:pic>
        <p:nvPicPr>
          <p:cNvPr id="87" name="图片 86" descr="图片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66020" y="4305300"/>
            <a:ext cx="1497330" cy="1257935"/>
          </a:xfrm>
          <a:prstGeom prst="rect">
            <a:avLst/>
          </a:prstGeom>
        </p:spPr>
      </p:pic>
      <p:sp>
        <p:nvSpPr>
          <p:cNvPr id="4" name="任意多边形: 形状 50"/>
          <p:cNvSpPr/>
          <p:nvPr userDrawn="1"/>
        </p:nvSpPr>
        <p:spPr>
          <a:xfrm rot="18932100">
            <a:off x="9102985" y="1473268"/>
            <a:ext cx="1159449" cy="1159449"/>
          </a:xfrm>
          <a:custGeom>
            <a:avLst/>
            <a:gdLst>
              <a:gd name="connsiteX0" fmla="*/ 638672 w 2160240"/>
              <a:gd name="connsiteY0" fmla="*/ 411048 h 2160240"/>
              <a:gd name="connsiteX1" fmla="*/ 417942 w 2160240"/>
              <a:gd name="connsiteY1" fmla="*/ 631778 h 2160240"/>
              <a:gd name="connsiteX2" fmla="*/ 417942 w 2160240"/>
              <a:gd name="connsiteY2" fmla="*/ 1514674 h 2160240"/>
              <a:gd name="connsiteX3" fmla="*/ 638672 w 2160240"/>
              <a:gd name="connsiteY3" fmla="*/ 1735404 h 2160240"/>
              <a:gd name="connsiteX4" fmla="*/ 1521568 w 2160240"/>
              <a:gd name="connsiteY4" fmla="*/ 1735404 h 2160240"/>
              <a:gd name="connsiteX5" fmla="*/ 1742298 w 2160240"/>
              <a:gd name="connsiteY5" fmla="*/ 1514674 h 2160240"/>
              <a:gd name="connsiteX6" fmla="*/ 1742298 w 2160240"/>
              <a:gd name="connsiteY6" fmla="*/ 631778 h 2160240"/>
              <a:gd name="connsiteX7" fmla="*/ 1521568 w 2160240"/>
              <a:gd name="connsiteY7" fmla="*/ 411048 h 2160240"/>
              <a:gd name="connsiteX8" fmla="*/ 360047 w 2160240"/>
              <a:gd name="connsiteY8" fmla="*/ 0 h 2160240"/>
              <a:gd name="connsiteX9" fmla="*/ 1800193 w 2160240"/>
              <a:gd name="connsiteY9" fmla="*/ 0 h 2160240"/>
              <a:gd name="connsiteX10" fmla="*/ 2160240 w 2160240"/>
              <a:gd name="connsiteY10" fmla="*/ 360047 h 2160240"/>
              <a:gd name="connsiteX11" fmla="*/ 2160240 w 2160240"/>
              <a:gd name="connsiteY11" fmla="*/ 1800193 h 2160240"/>
              <a:gd name="connsiteX12" fmla="*/ 1800193 w 2160240"/>
              <a:gd name="connsiteY12" fmla="*/ 2160240 h 2160240"/>
              <a:gd name="connsiteX13" fmla="*/ 360047 w 2160240"/>
              <a:gd name="connsiteY13" fmla="*/ 2160240 h 2160240"/>
              <a:gd name="connsiteX14" fmla="*/ 0 w 2160240"/>
              <a:gd name="connsiteY14" fmla="*/ 1800193 h 2160240"/>
              <a:gd name="connsiteX15" fmla="*/ 0 w 2160240"/>
              <a:gd name="connsiteY15" fmla="*/ 360047 h 2160240"/>
              <a:gd name="connsiteX16" fmla="*/ 360047 w 2160240"/>
              <a:gd name="connsiteY16" fmla="*/ 0 h 216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60240" h="2160240">
                <a:moveTo>
                  <a:pt x="638672" y="411048"/>
                </a:moveTo>
                <a:cubicBezTo>
                  <a:pt x="516766" y="411048"/>
                  <a:pt x="417942" y="509872"/>
                  <a:pt x="417942" y="631778"/>
                </a:cubicBezTo>
                <a:lnTo>
                  <a:pt x="417942" y="1514674"/>
                </a:lnTo>
                <a:cubicBezTo>
                  <a:pt x="417942" y="1636580"/>
                  <a:pt x="516766" y="1735404"/>
                  <a:pt x="638672" y="1735404"/>
                </a:cubicBezTo>
                <a:lnTo>
                  <a:pt x="1521568" y="1735404"/>
                </a:lnTo>
                <a:cubicBezTo>
                  <a:pt x="1643474" y="1735404"/>
                  <a:pt x="1742298" y="1636580"/>
                  <a:pt x="1742298" y="1514674"/>
                </a:cubicBezTo>
                <a:lnTo>
                  <a:pt x="1742298" y="631778"/>
                </a:lnTo>
                <a:cubicBezTo>
                  <a:pt x="1742298" y="509872"/>
                  <a:pt x="1643474" y="411048"/>
                  <a:pt x="1521568" y="411048"/>
                </a:cubicBezTo>
                <a:close/>
                <a:moveTo>
                  <a:pt x="360047" y="0"/>
                </a:moveTo>
                <a:lnTo>
                  <a:pt x="1800193" y="0"/>
                </a:lnTo>
                <a:cubicBezTo>
                  <a:pt x="1999041" y="0"/>
                  <a:pt x="2160240" y="161199"/>
                  <a:pt x="2160240" y="360047"/>
                </a:cubicBezTo>
                <a:lnTo>
                  <a:pt x="2160240" y="1800193"/>
                </a:lnTo>
                <a:cubicBezTo>
                  <a:pt x="2160240" y="1999041"/>
                  <a:pt x="1999041" y="2160240"/>
                  <a:pt x="1800193" y="2160240"/>
                </a:cubicBezTo>
                <a:lnTo>
                  <a:pt x="360047" y="2160240"/>
                </a:lnTo>
                <a:cubicBezTo>
                  <a:pt x="161199" y="2160240"/>
                  <a:pt x="0" y="1999041"/>
                  <a:pt x="0" y="1800193"/>
                </a:cubicBezTo>
                <a:lnTo>
                  <a:pt x="0" y="360047"/>
                </a:lnTo>
                <a:cubicBezTo>
                  <a:pt x="0" y="161199"/>
                  <a:pt x="161199" y="0"/>
                  <a:pt x="360047" y="0"/>
                </a:cubicBezTo>
                <a:close/>
              </a:path>
            </a:pathLst>
          </a:custGeom>
          <a:solidFill>
            <a:srgbClr val="0767A3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: 形状 51"/>
          <p:cNvSpPr/>
          <p:nvPr userDrawn="1"/>
        </p:nvSpPr>
        <p:spPr>
          <a:xfrm rot="18958199">
            <a:off x="10136715" y="3266146"/>
            <a:ext cx="462942" cy="462942"/>
          </a:xfrm>
          <a:custGeom>
            <a:avLst/>
            <a:gdLst>
              <a:gd name="connsiteX0" fmla="*/ 638672 w 2160240"/>
              <a:gd name="connsiteY0" fmla="*/ 411048 h 2160240"/>
              <a:gd name="connsiteX1" fmla="*/ 417942 w 2160240"/>
              <a:gd name="connsiteY1" fmla="*/ 631778 h 2160240"/>
              <a:gd name="connsiteX2" fmla="*/ 417942 w 2160240"/>
              <a:gd name="connsiteY2" fmla="*/ 1514674 h 2160240"/>
              <a:gd name="connsiteX3" fmla="*/ 638672 w 2160240"/>
              <a:gd name="connsiteY3" fmla="*/ 1735404 h 2160240"/>
              <a:gd name="connsiteX4" fmla="*/ 1521568 w 2160240"/>
              <a:gd name="connsiteY4" fmla="*/ 1735404 h 2160240"/>
              <a:gd name="connsiteX5" fmla="*/ 1742298 w 2160240"/>
              <a:gd name="connsiteY5" fmla="*/ 1514674 h 2160240"/>
              <a:gd name="connsiteX6" fmla="*/ 1742298 w 2160240"/>
              <a:gd name="connsiteY6" fmla="*/ 631778 h 2160240"/>
              <a:gd name="connsiteX7" fmla="*/ 1521568 w 2160240"/>
              <a:gd name="connsiteY7" fmla="*/ 411048 h 2160240"/>
              <a:gd name="connsiteX8" fmla="*/ 360047 w 2160240"/>
              <a:gd name="connsiteY8" fmla="*/ 0 h 2160240"/>
              <a:gd name="connsiteX9" fmla="*/ 1800193 w 2160240"/>
              <a:gd name="connsiteY9" fmla="*/ 0 h 2160240"/>
              <a:gd name="connsiteX10" fmla="*/ 2160240 w 2160240"/>
              <a:gd name="connsiteY10" fmla="*/ 360047 h 2160240"/>
              <a:gd name="connsiteX11" fmla="*/ 2160240 w 2160240"/>
              <a:gd name="connsiteY11" fmla="*/ 1800193 h 2160240"/>
              <a:gd name="connsiteX12" fmla="*/ 1800193 w 2160240"/>
              <a:gd name="connsiteY12" fmla="*/ 2160240 h 2160240"/>
              <a:gd name="connsiteX13" fmla="*/ 360047 w 2160240"/>
              <a:gd name="connsiteY13" fmla="*/ 2160240 h 2160240"/>
              <a:gd name="connsiteX14" fmla="*/ 0 w 2160240"/>
              <a:gd name="connsiteY14" fmla="*/ 1800193 h 2160240"/>
              <a:gd name="connsiteX15" fmla="*/ 0 w 2160240"/>
              <a:gd name="connsiteY15" fmla="*/ 360047 h 2160240"/>
              <a:gd name="connsiteX16" fmla="*/ 360047 w 2160240"/>
              <a:gd name="connsiteY16" fmla="*/ 0 h 216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60240" h="2160240">
                <a:moveTo>
                  <a:pt x="638672" y="411048"/>
                </a:moveTo>
                <a:cubicBezTo>
                  <a:pt x="516766" y="411048"/>
                  <a:pt x="417942" y="509872"/>
                  <a:pt x="417942" y="631778"/>
                </a:cubicBezTo>
                <a:lnTo>
                  <a:pt x="417942" y="1514674"/>
                </a:lnTo>
                <a:cubicBezTo>
                  <a:pt x="417942" y="1636580"/>
                  <a:pt x="516766" y="1735404"/>
                  <a:pt x="638672" y="1735404"/>
                </a:cubicBezTo>
                <a:lnTo>
                  <a:pt x="1521568" y="1735404"/>
                </a:lnTo>
                <a:cubicBezTo>
                  <a:pt x="1643474" y="1735404"/>
                  <a:pt x="1742298" y="1636580"/>
                  <a:pt x="1742298" y="1514674"/>
                </a:cubicBezTo>
                <a:lnTo>
                  <a:pt x="1742298" y="631778"/>
                </a:lnTo>
                <a:cubicBezTo>
                  <a:pt x="1742298" y="509872"/>
                  <a:pt x="1643474" y="411048"/>
                  <a:pt x="1521568" y="411048"/>
                </a:cubicBezTo>
                <a:close/>
                <a:moveTo>
                  <a:pt x="360047" y="0"/>
                </a:moveTo>
                <a:lnTo>
                  <a:pt x="1800193" y="0"/>
                </a:lnTo>
                <a:cubicBezTo>
                  <a:pt x="1999041" y="0"/>
                  <a:pt x="2160240" y="161199"/>
                  <a:pt x="2160240" y="360047"/>
                </a:cubicBezTo>
                <a:lnTo>
                  <a:pt x="2160240" y="1800193"/>
                </a:lnTo>
                <a:cubicBezTo>
                  <a:pt x="2160240" y="1999041"/>
                  <a:pt x="1999041" y="2160240"/>
                  <a:pt x="1800193" y="2160240"/>
                </a:cubicBezTo>
                <a:lnTo>
                  <a:pt x="360047" y="2160240"/>
                </a:lnTo>
                <a:cubicBezTo>
                  <a:pt x="161199" y="2160240"/>
                  <a:pt x="0" y="1999041"/>
                  <a:pt x="0" y="1800193"/>
                </a:cubicBezTo>
                <a:lnTo>
                  <a:pt x="0" y="360047"/>
                </a:lnTo>
                <a:cubicBezTo>
                  <a:pt x="0" y="161199"/>
                  <a:pt x="161199" y="0"/>
                  <a:pt x="360047" y="0"/>
                </a:cubicBezTo>
                <a:close/>
              </a:path>
            </a:pathLst>
          </a:custGeom>
          <a:solidFill>
            <a:srgbClr val="FFC00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文本框 1"/>
          <p:cNvSpPr txBox="1"/>
          <p:nvPr userDrawn="1"/>
        </p:nvSpPr>
        <p:spPr>
          <a:xfrm>
            <a:off x="3907790" y="2265045"/>
            <a:ext cx="503745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b="1" dirty="0">
                <a:solidFill>
                  <a:srgbClr val="0661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You!</a:t>
            </a:r>
            <a:endParaRPr lang="en-US" altLang="zh-CN" sz="7200" b="1" dirty="0">
              <a:solidFill>
                <a:srgbClr val="06619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9" name="直接连接符 88"/>
          <p:cNvCxnSpPr/>
          <p:nvPr userDrawn="1"/>
        </p:nvCxnSpPr>
        <p:spPr>
          <a:xfrm>
            <a:off x="3900805" y="3392170"/>
            <a:ext cx="5051425" cy="0"/>
          </a:xfrm>
          <a:prstGeom prst="line">
            <a:avLst/>
          </a:prstGeom>
          <a:ln>
            <a:solidFill>
              <a:srgbClr val="535353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0" name="文本框 6"/>
          <p:cNvSpPr txBox="1"/>
          <p:nvPr userDrawn="1"/>
        </p:nvSpPr>
        <p:spPr>
          <a:xfrm>
            <a:off x="4038600" y="3468370"/>
            <a:ext cx="47758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45" algn="dist" eaLnBrk="1" latinLnBrk="0" hangingPunct="1"/>
            <a:r>
              <a:rPr lang="zh-CN" altLang="en-US" sz="3200">
                <a:solidFill>
                  <a:schemeClr val="accent4">
                    <a:lumMod val="50000"/>
                  </a:schemeClr>
                </a:solidFill>
                <a:latin typeface="字魂73号-江南手书" panose="00000500000000000000" charset="-122"/>
                <a:ea typeface="字魂73号-江南手书" panose="00000500000000000000" charset="-122"/>
                <a:cs typeface="字魂73号-江南手书" panose="00000500000000000000" charset="-122"/>
              </a:rPr>
              <a:t>力学笃行  志存高远</a:t>
            </a:r>
            <a:endParaRPr lang="zh-CN" altLang="en-US" sz="3200">
              <a:solidFill>
                <a:schemeClr val="accent4">
                  <a:lumMod val="50000"/>
                </a:schemeClr>
              </a:solidFill>
              <a:latin typeface="字魂73号-江南手书" panose="00000500000000000000" charset="-122"/>
              <a:ea typeface="字魂73号-江南手书" panose="00000500000000000000" charset="-122"/>
              <a:cs typeface="字魂73号-江南手书" panose="00000500000000000000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4039" y="6703595"/>
            <a:ext cx="2893219" cy="38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5">
                <a:solidFill>
                  <a:schemeClr val="tx1">
                    <a:tint val="75000"/>
                  </a:schemeClr>
                </a:solidFill>
                <a:latin typeface="印品黑体" panose="00000500000000000000" pitchFamily="2" charset="-122"/>
              </a:defRPr>
            </a:lvl1pPr>
          </a:lstStyle>
          <a:p>
            <a:fld id="{32BF82D2-7A68-459D-A996-9BDDA2518FA4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59461" y="6703595"/>
            <a:ext cx="4339828" cy="38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5">
                <a:solidFill>
                  <a:schemeClr val="tx1">
                    <a:tint val="75000"/>
                  </a:schemeClr>
                </a:solidFill>
                <a:latin typeface="印品黑体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81492" y="6703595"/>
            <a:ext cx="2893219" cy="38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5">
                <a:solidFill>
                  <a:schemeClr val="tx1">
                    <a:tint val="75000"/>
                  </a:schemeClr>
                </a:solidFill>
                <a:latin typeface="印品黑体" panose="00000500000000000000" pitchFamily="2" charset="-122"/>
              </a:defRPr>
            </a:lvl1pPr>
          </a:lstStyle>
          <a:p>
            <a:fld id="{3E01EE5D-26FB-46D5-A381-ECFB35BF1D34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l" defTabSz="964565" rtl="0" eaLnBrk="1" latinLnBrk="0" hangingPunct="1">
        <a:lnSpc>
          <a:spcPct val="90000"/>
        </a:lnSpc>
        <a:spcBef>
          <a:spcPct val="0"/>
        </a:spcBef>
        <a:buNone/>
        <a:defRPr sz="4640" kern="1200">
          <a:solidFill>
            <a:schemeClr val="tx1"/>
          </a:solidFill>
          <a:latin typeface="印品黑体" panose="00000500000000000000" pitchFamily="2" charset="-122"/>
          <a:ea typeface="+mj-ea"/>
          <a:cs typeface="+mj-cs"/>
        </a:defRPr>
      </a:lvl1pPr>
    </p:titleStyle>
    <p:bodyStyle>
      <a:lvl1pPr marL="241300" indent="-241300" algn="l" defTabSz="964565" rtl="0" eaLnBrk="1" latinLnBrk="0" hangingPunct="1">
        <a:lnSpc>
          <a:spcPct val="90000"/>
        </a:lnSpc>
        <a:spcBef>
          <a:spcPts val="1055"/>
        </a:spcBef>
        <a:buFont typeface="Arial" panose="020B0604020202020204" pitchFamily="34" charset="0"/>
        <a:buChar char="•"/>
        <a:defRPr sz="2955" kern="1200">
          <a:solidFill>
            <a:schemeClr val="tx1"/>
          </a:solidFill>
          <a:latin typeface="印品黑体" panose="00000500000000000000" pitchFamily="2" charset="-122"/>
          <a:ea typeface="+mn-ea"/>
          <a:cs typeface="+mn-cs"/>
        </a:defRPr>
      </a:lvl1pPr>
      <a:lvl2pPr marL="723265" indent="-241300" algn="l" defTabSz="964565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30" kern="1200">
          <a:solidFill>
            <a:schemeClr val="tx1"/>
          </a:solidFill>
          <a:latin typeface="印品黑体" panose="00000500000000000000" pitchFamily="2" charset="-122"/>
          <a:ea typeface="+mn-ea"/>
          <a:cs typeface="+mn-cs"/>
        </a:defRPr>
      </a:lvl2pPr>
      <a:lvl3pPr marL="1205230" indent="-241300" algn="l" defTabSz="964565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10" kern="1200">
          <a:solidFill>
            <a:schemeClr val="tx1"/>
          </a:solidFill>
          <a:latin typeface="印品黑体" panose="00000500000000000000" pitchFamily="2" charset="-122"/>
          <a:ea typeface="+mn-ea"/>
          <a:cs typeface="+mn-cs"/>
        </a:defRPr>
      </a:lvl3pPr>
      <a:lvl4pPr marL="1687830" indent="-241300" algn="l" defTabSz="964565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印品黑体" panose="00000500000000000000" pitchFamily="2" charset="-122"/>
          <a:ea typeface="+mn-ea"/>
          <a:cs typeface="+mn-cs"/>
        </a:defRPr>
      </a:lvl4pPr>
      <a:lvl5pPr marL="2169795" indent="-241300" algn="l" defTabSz="964565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印品黑体" panose="00000500000000000000" pitchFamily="2" charset="-122"/>
          <a:ea typeface="+mn-ea"/>
          <a:cs typeface="+mn-cs"/>
        </a:defRPr>
      </a:lvl5pPr>
      <a:lvl6pPr marL="2651760" indent="-241300" algn="l" defTabSz="964565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3134360" indent="-241300" algn="l" defTabSz="964565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616325" indent="-241300" algn="l" defTabSz="964565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4098290" indent="-241300" algn="l" defTabSz="964565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81965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64565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46530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28495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11095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93060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75025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56990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8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0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comments" Target="../comments/comment13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8.png"/><Relationship Id="rId1" Type="http://schemas.openxmlformats.org/officeDocument/2006/relationships/tags" Target="../tags/tag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6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7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8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756967" y="1528093"/>
            <a:ext cx="760603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移动端适配</a:t>
            </a:r>
            <a:endParaRPr lang="en-US" altLang="zh-CN" sz="5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TextBox 7"/>
          <p:cNvSpPr txBox="1"/>
          <p:nvPr/>
        </p:nvSpPr>
        <p:spPr>
          <a:xfrm>
            <a:off x="4053240" y="3328819"/>
            <a:ext cx="4968552" cy="6451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讲师：</a:t>
            </a:r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李忠国</a:t>
            </a:r>
            <a:endParaRPr lang="en-US" altLang="zh-CN" sz="36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文本框 96"/>
          <p:cNvSpPr txBox="1"/>
          <p:nvPr/>
        </p:nvSpPr>
        <p:spPr>
          <a:xfrm>
            <a:off x="2756967" y="2752725"/>
            <a:ext cx="12065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en-US" altLang="zh-CN" sz="5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" name="文本框 97"/>
          <p:cNvSpPr txBox="1"/>
          <p:nvPr/>
        </p:nvSpPr>
        <p:spPr>
          <a:xfrm>
            <a:off x="4740275" y="2824480"/>
            <a:ext cx="129476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视口</a:t>
            </a:r>
            <a:endParaRPr kumimoji="1"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dist"/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99" name="文本框 98"/>
          <p:cNvSpPr txBox="1"/>
          <p:nvPr/>
        </p:nvSpPr>
        <p:spPr>
          <a:xfrm>
            <a:off x="4740275" y="3531235"/>
            <a:ext cx="1795145" cy="500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dist">
              <a:lnSpc>
                <a:spcPct val="190000"/>
              </a:lnSpc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inpin heiti" panose="00000500000000000000" pitchFamily="2" charset="-122"/>
              </a:rPr>
              <a:t>第二小节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75000"/>
                  <a:lumOff val="25000"/>
                </a:schemeClr>
              </a:solidFill>
              <a:effectLst/>
              <a:uLnTx/>
              <a:uFillTx/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9453230" y="880284"/>
            <a:ext cx="4752528" cy="902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26960" rIns="0" bIns="126960" numCol="1" anchor="ctr" anchorCtr="0" compatLnSpc="1">
            <a:spAutoFit/>
          </a:bodyPr>
          <a:lstStyle/>
          <a:p>
            <a:pPr lvl="0" eaLnBrk="0" fontAlgn="base"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solidFill>
                <a:schemeClr val="tx1"/>
              </a:solidFill>
              <a:latin typeface="+mj-ea"/>
              <a:ea typeface="+mj-ea"/>
            </a:endParaRPr>
          </a:p>
          <a:p>
            <a:pPr lvl="0" eaLnBrk="0" fontAlgn="base">
              <a:spcBef>
                <a:spcPct val="0"/>
              </a:spcBef>
              <a:spcAft>
                <a:spcPct val="0"/>
              </a:spcAft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文本占位符 11"/>
          <p:cNvSpPr>
            <a:spLocks noGrp="1"/>
          </p:cNvSpPr>
          <p:nvPr/>
        </p:nvSpPr>
        <p:spPr>
          <a:xfrm>
            <a:off x="710881" y="1646134"/>
            <a:ext cx="10749598" cy="4462058"/>
          </a:xfrm>
          <a:prstGeom prst="rect">
            <a:avLst/>
          </a:prstGeom>
        </p:spPr>
        <p:txBody>
          <a:bodyPr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zh-CN" altLang="en-US" sz="1400" b="0" i="0" kern="12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/>
          </a:p>
        </p:txBody>
      </p:sp>
      <p:sp>
        <p:nvSpPr>
          <p:cNvPr id="6" name="标题 5"/>
          <p:cNvSpPr>
            <a:spLocks noGrp="1"/>
          </p:cNvSpPr>
          <p:nvPr/>
        </p:nvSpPr>
        <p:spPr>
          <a:xfrm>
            <a:off x="813115" y="159734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400" b="1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5pPr>
            <a:lvl6pPr marL="609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6pPr>
            <a:lvl7pPr marL="1219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7pPr>
            <a:lvl8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8pPr>
            <a:lvl9pPr marL="2438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9pPr>
          </a:lstStyle>
          <a:p>
            <a:pPr algn="l"/>
            <a:r>
              <a:rPr lang="en-US" altLang="zh-CN" b="0" smtClean="0"/>
              <a:t>3.1</a:t>
            </a:r>
            <a:r>
              <a:rPr lang="zh-CN" altLang="en-US" b="0" smtClean="0"/>
              <a:t> 了解视口</a:t>
            </a:r>
            <a:endParaRPr lang="zh-CN" altLang="en-US" b="0" smtClean="0"/>
          </a:p>
        </p:txBody>
      </p:sp>
      <p:sp>
        <p:nvSpPr>
          <p:cNvPr id="2" name="文本占位符 6"/>
          <p:cNvSpPr>
            <a:spLocks noGrp="1"/>
          </p:cNvSpPr>
          <p:nvPr/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1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目标：了解 视口概念及作用</a:t>
            </a:r>
            <a:endParaRPr lang="zh-CN" altLang="en-US" b="0" dirty="0">
              <a:solidFill>
                <a:schemeClr val="tx1">
                  <a:lumMod val="65000"/>
                  <a:lumOff val="3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8" name="文本占位符 7"/>
          <p:cNvSpPr>
            <a:spLocks noGrp="1"/>
          </p:cNvSpPr>
          <p:nvPr/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charset="0"/>
              <a:buChar char=""/>
            </a:pPr>
            <a:r>
              <a:rPr>
                <a:sym typeface="+mn-ea"/>
              </a:rPr>
              <a:t>视口概念</a:t>
            </a:r>
            <a:endParaRPr>
              <a:sym typeface="+mn-ea"/>
            </a:endParaRPr>
          </a:p>
          <a:p>
            <a:pPr lvl="1">
              <a:buFont typeface="Wingdings" panose="05000000000000000000" charset="0"/>
              <a:buChar char=""/>
            </a:pPr>
            <a:r>
              <a:rPr>
                <a:sym typeface="+mn-ea"/>
              </a:rPr>
              <a:t>是一个区域，html 网页是在这个区域中显示</a:t>
            </a:r>
            <a:endParaRPr>
              <a:sym typeface="+mn-ea"/>
            </a:endParaRPr>
          </a:p>
          <a:p>
            <a:pPr lvl="0">
              <a:buFont typeface="Wingdings" panose="05000000000000000000" charset="0"/>
              <a:buChar char=""/>
            </a:pPr>
            <a:r>
              <a:rPr sz="1600">
                <a:sym typeface="+mn-ea"/>
              </a:rPr>
              <a:t>视口作用</a:t>
            </a:r>
            <a:endParaRPr sz="1600">
              <a:sym typeface="+mn-ea"/>
            </a:endParaRPr>
          </a:p>
          <a:p>
            <a:pPr lvl="1">
              <a:lnSpc>
                <a:spcPct val="150000"/>
              </a:lnSpc>
              <a:buFont typeface="Wingdings" panose="05000000000000000000" charset="0"/>
              <a:buChar char=""/>
            </a:pPr>
            <a:r>
              <a:rPr b="1">
                <a:solidFill>
                  <a:srgbClr val="C00000"/>
                </a:solidFill>
                <a:sym typeface="+mn-ea"/>
              </a:rPr>
              <a:t>约束 html 文档大小</a:t>
            </a:r>
            <a:endParaRPr b="1">
              <a:sym typeface="+mn-ea"/>
            </a:endParaRPr>
          </a:p>
          <a:p>
            <a:pPr lvl="1">
              <a:lnSpc>
                <a:spcPct val="150000"/>
              </a:lnSpc>
              <a:buFont typeface="Wingdings" panose="05000000000000000000" charset="0"/>
              <a:buChar char=""/>
            </a:pPr>
            <a:r>
              <a:rPr>
                <a:sym typeface="+mn-ea"/>
              </a:rPr>
              <a:t>html 文档内容超过了视口的大小便会产生滚动条</a:t>
            </a:r>
            <a:endParaRPr dirty="0"/>
          </a:p>
          <a:p>
            <a:pPr lvl="0">
              <a:buFont typeface="Wingdings" panose="05000000000000000000" charset="0"/>
              <a:buChar char=""/>
            </a:pPr>
            <a:r>
              <a:rPr lang="en-US">
                <a:sym typeface="+mn-ea"/>
              </a:rPr>
              <a:t>PC</a:t>
            </a:r>
            <a:r>
              <a:rPr>
                <a:sym typeface="+mn-ea"/>
              </a:rPr>
              <a:t>端视口大小</a:t>
            </a:r>
            <a:r>
              <a:rPr>
                <a:solidFill>
                  <a:srgbClr val="C00000"/>
                </a:solidFill>
                <a:sym typeface="+mn-ea"/>
              </a:rPr>
              <a:t>等于</a:t>
            </a:r>
            <a:r>
              <a:rPr>
                <a:sym typeface="+mn-ea"/>
              </a:rPr>
              <a:t>浏览器窗口大小</a:t>
            </a:r>
            <a:endParaRPr lang="zh-CN" altLang="en-US" dirty="0"/>
          </a:p>
          <a:p>
            <a:pPr lvl="0">
              <a:buFont typeface="Wingdings" panose="05000000000000000000" charset="0"/>
              <a:buChar char=""/>
            </a:pPr>
            <a:r>
              <a:rPr b="1">
                <a:solidFill>
                  <a:srgbClr val="C00000"/>
                </a:solidFill>
                <a:sym typeface="+mn-ea"/>
              </a:rPr>
              <a:t>移动端默认视口</a:t>
            </a:r>
            <a:r>
              <a:rPr lang="en-US" altLang="zh-CN" b="1">
                <a:solidFill>
                  <a:srgbClr val="C00000"/>
                </a:solidFill>
                <a:sym typeface="+mn-ea"/>
              </a:rPr>
              <a:t>980px</a:t>
            </a:r>
            <a:endParaRPr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Font typeface="+mj-lt"/>
              <a:buNone/>
            </a:pPr>
            <a:endParaRPr lang="en-US" altLang="zh-CN" dirty="0" smtClean="0"/>
          </a:p>
          <a:p>
            <a:pPr>
              <a:buFont typeface="+mj-lt"/>
              <a:buAutoNum type="arabicPeriod" startAt="2"/>
            </a:pPr>
            <a:endParaRPr lang="en-US" altLang="zh-CN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35040" y="1793240"/>
            <a:ext cx="5347335" cy="40722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9453230" y="880284"/>
            <a:ext cx="4752528" cy="902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26960" rIns="0" bIns="126960" numCol="1" anchor="ctr" anchorCtr="0" compatLnSpc="1">
            <a:spAutoFit/>
          </a:bodyPr>
          <a:lstStyle/>
          <a:p>
            <a:pPr lvl="0" eaLnBrk="0" fontAlgn="base"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solidFill>
                <a:schemeClr val="tx1"/>
              </a:solidFill>
              <a:latin typeface="+mj-ea"/>
              <a:ea typeface="+mj-ea"/>
            </a:endParaRPr>
          </a:p>
          <a:p>
            <a:pPr lvl="0" eaLnBrk="0" fontAlgn="base">
              <a:spcBef>
                <a:spcPct val="0"/>
              </a:spcBef>
              <a:spcAft>
                <a:spcPct val="0"/>
              </a:spcAft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文本占位符 11"/>
          <p:cNvSpPr>
            <a:spLocks noGrp="1"/>
          </p:cNvSpPr>
          <p:nvPr/>
        </p:nvSpPr>
        <p:spPr>
          <a:xfrm>
            <a:off x="710881" y="1646134"/>
            <a:ext cx="10749598" cy="4462058"/>
          </a:xfrm>
          <a:prstGeom prst="rect">
            <a:avLst/>
          </a:prstGeom>
        </p:spPr>
        <p:txBody>
          <a:bodyPr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zh-CN" altLang="en-US" sz="1400" b="0" i="0" kern="12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/>
        </p:nvSpPr>
        <p:spPr>
          <a:xfrm>
            <a:off x="884870" y="159734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400" b="1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5pPr>
            <a:lvl6pPr marL="609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6pPr>
            <a:lvl7pPr marL="1219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7pPr>
            <a:lvl8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8pPr>
            <a:lvl9pPr marL="2438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9pPr>
          </a:lstStyle>
          <a:p>
            <a:r>
              <a:rPr lang="en-US" altLang="zh-CN" b="0" dirty="0"/>
              <a:t>1.1 </a:t>
            </a:r>
            <a:r>
              <a:rPr b="0" dirty="0"/>
              <a:t>视口</a:t>
            </a:r>
            <a:endParaRPr b="0" dirty="0"/>
          </a:p>
        </p:txBody>
      </p:sp>
      <p:sp>
        <p:nvSpPr>
          <p:cNvPr id="14" name="文本占位符 3"/>
          <p:cNvSpPr>
            <a:spLocks noGrp="1"/>
          </p:cNvSpPr>
          <p:nvPr/>
        </p:nvSpPr>
        <p:spPr>
          <a:xfrm>
            <a:off x="812800" y="1024255"/>
            <a:ext cx="10748010" cy="5281295"/>
          </a:xfrm>
          <a:prstGeom prst="rect">
            <a:avLst/>
          </a:prstGeom>
        </p:spPr>
        <p:txBody>
          <a:bodyPr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视口简单理解就是可视区域大小我们称之为视口</a:t>
            </a:r>
            <a:endParaRPr>
              <a:latin typeface="Alibaba PuHuiTi" pitchFamily="18" charset="-122"/>
              <a:ea typeface="Alibaba PuHuiTi" pitchFamily="18" charset="-122"/>
              <a:cs typeface="Alibaba PuHuiTi" pitchFamily="18" charset="-122"/>
              <a:sym typeface="+mn-ea"/>
            </a:endParaRPr>
          </a:p>
          <a:p>
            <a:pPr marL="0" indent="0">
              <a:buNone/>
            </a:pPr>
            <a:r>
              <a:rPr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    在PC端，视口大小就是浏览器窗口可视区域的大小</a:t>
            </a:r>
            <a:endParaRPr>
              <a:latin typeface="Alibaba PuHuiTi" pitchFamily="18" charset="-122"/>
              <a:ea typeface="Alibaba PuHuiTi" pitchFamily="18" charset="-122"/>
              <a:cs typeface="Alibaba PuHuiTi" pitchFamily="18" charset="-122"/>
              <a:sym typeface="+mn-ea"/>
            </a:endParaRPr>
          </a:p>
          <a:p>
            <a:pPr marL="0" indent="0">
              <a:buNone/>
            </a:pPr>
            <a:r>
              <a:rPr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    在移动端, 视口大小并不等于窗口大小, 移动端视口宽度被人为定义为了980</a:t>
            </a:r>
            <a:endParaRPr>
              <a:latin typeface="Alibaba PuHuiTi" pitchFamily="18" charset="-122"/>
              <a:ea typeface="Alibaba PuHuiTi" pitchFamily="18" charset="-122"/>
              <a:cs typeface="Alibaba PuHuiTi" pitchFamily="18" charset="-122"/>
              <a:sym typeface="+mn-ea"/>
            </a:endParaRPr>
          </a:p>
          <a:p>
            <a:pPr marL="0" indent="0">
              <a:buNone/>
            </a:pPr>
            <a:endParaRPr>
              <a:latin typeface="Alibaba PuHuiTi" pitchFamily="18" charset="-122"/>
              <a:ea typeface="Alibaba PuHuiTi" pitchFamily="18" charset="-122"/>
              <a:cs typeface="Alibaba PuHuiTi" pitchFamily="18" charset="-122"/>
              <a:sym typeface="+mn-ea"/>
            </a:endParaRPr>
          </a:p>
          <a:p>
            <a:pPr marL="0" indent="0">
              <a:buNone/>
            </a:pPr>
            <a:r>
              <a:rPr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2.为什么是980而不是其他的值?</a:t>
            </a:r>
            <a:endParaRPr>
              <a:latin typeface="Alibaba PuHuiTi" pitchFamily="18" charset="-122"/>
              <a:ea typeface="Alibaba PuHuiTi" pitchFamily="18" charset="-122"/>
              <a:cs typeface="Alibaba PuHuiTi" pitchFamily="18" charset="-122"/>
              <a:sym typeface="+mn-ea"/>
            </a:endParaRPr>
          </a:p>
          <a:p>
            <a:pPr marL="0" indent="0">
              <a:buNone/>
            </a:pPr>
            <a:r>
              <a:rPr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    因为过去网页的版心都是980</a:t>
            </a:r>
            <a:endParaRPr>
              <a:latin typeface="Alibaba PuHuiTi" pitchFamily="18" charset="-122"/>
              <a:ea typeface="Alibaba PuHuiTi" pitchFamily="18" charset="-122"/>
              <a:cs typeface="Alibaba PuHuiTi" pitchFamily="18" charset="-122"/>
              <a:sym typeface="+mn-ea"/>
            </a:endParaRPr>
          </a:p>
          <a:p>
            <a:pPr marL="0" indent="0">
              <a:buNone/>
            </a:pPr>
            <a:r>
              <a:rPr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    乔老爷子为了能够让网页在移动端完美的展示, 所以将iOS手机视口的大小定义为了980</a:t>
            </a:r>
            <a:endParaRPr>
              <a:latin typeface="Alibaba PuHuiTi" pitchFamily="18" charset="-122"/>
              <a:ea typeface="Alibaba PuHuiTi" pitchFamily="18" charset="-122"/>
              <a:cs typeface="Alibaba PuHuiTi" pitchFamily="18" charset="-122"/>
              <a:sym typeface="+mn-ea"/>
            </a:endParaRPr>
          </a:p>
          <a:p>
            <a:pPr marL="0" indent="0">
              <a:buNone/>
            </a:pPr>
            <a:r>
              <a:rPr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    后来谷歌也觉得这是一个非常牛X的方案, 所以Android手机的视口也定义为了980</a:t>
            </a:r>
            <a:endParaRPr>
              <a:latin typeface="Alibaba PuHuiTi" pitchFamily="18" charset="-122"/>
              <a:ea typeface="Alibaba PuHuiTi" pitchFamily="18" charset="-122"/>
              <a:cs typeface="Alibaba PuHuiTi" pitchFamily="18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9453230" y="880284"/>
            <a:ext cx="4752528" cy="902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26960" rIns="0" bIns="126960" numCol="1" anchor="ctr" anchorCtr="0" compatLnSpc="1">
            <a:spAutoFit/>
          </a:bodyPr>
          <a:lstStyle/>
          <a:p>
            <a:pPr lvl="0" eaLnBrk="0" fontAlgn="base"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solidFill>
                <a:schemeClr val="tx1"/>
              </a:solidFill>
              <a:latin typeface="+mj-ea"/>
              <a:ea typeface="+mj-ea"/>
            </a:endParaRPr>
          </a:p>
          <a:p>
            <a:pPr lvl="0" eaLnBrk="0" fontAlgn="base">
              <a:spcBef>
                <a:spcPct val="0"/>
              </a:spcBef>
              <a:spcAft>
                <a:spcPct val="0"/>
              </a:spcAft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文本占位符 11"/>
          <p:cNvSpPr>
            <a:spLocks noGrp="1"/>
          </p:cNvSpPr>
          <p:nvPr/>
        </p:nvSpPr>
        <p:spPr>
          <a:xfrm>
            <a:off x="710881" y="1646134"/>
            <a:ext cx="10749598" cy="4462058"/>
          </a:xfrm>
          <a:prstGeom prst="rect">
            <a:avLst/>
          </a:prstGeom>
        </p:spPr>
        <p:txBody>
          <a:bodyPr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zh-CN" altLang="en-US" sz="1400" b="0" i="0" kern="12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/>
        </p:nvSpPr>
        <p:spPr>
          <a:xfrm>
            <a:off x="884870" y="159734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400" b="1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5pPr>
            <a:lvl6pPr marL="609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6pPr>
            <a:lvl7pPr marL="1219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7pPr>
            <a:lvl8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8pPr>
            <a:lvl9pPr marL="2438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9pPr>
          </a:lstStyle>
          <a:p>
            <a:r>
              <a:rPr lang="en-US" altLang="zh-CN" b="0" dirty="0"/>
              <a:t>1.1 </a:t>
            </a:r>
            <a:r>
              <a:rPr b="0" dirty="0"/>
              <a:t>视口</a:t>
            </a:r>
            <a:endParaRPr b="0" dirty="0"/>
          </a:p>
        </p:txBody>
      </p:sp>
      <p:sp>
        <p:nvSpPr>
          <p:cNvPr id="14" name="文本占位符 3"/>
          <p:cNvSpPr>
            <a:spLocks noGrp="1"/>
          </p:cNvSpPr>
          <p:nvPr/>
        </p:nvSpPr>
        <p:spPr>
          <a:xfrm>
            <a:off x="741045" y="1236345"/>
            <a:ext cx="10748010" cy="5281295"/>
          </a:xfrm>
          <a:prstGeom prst="rect">
            <a:avLst/>
          </a:prstGeom>
        </p:spPr>
        <p:txBody>
          <a:bodyPr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  </a:t>
            </a:r>
            <a:endParaRPr lang="en-US" altLang="zh-CN">
              <a:latin typeface="Alibaba PuHuiTi" pitchFamily="18" charset="-122"/>
              <a:ea typeface="Alibaba PuHuiTi" pitchFamily="18" charset="-122"/>
              <a:cs typeface="Alibaba PuHuiTi" pitchFamily="18" charset="-122"/>
              <a:sym typeface="+mn-ea"/>
            </a:endParaRPr>
          </a:p>
          <a:p>
            <a:pPr marL="0" indent="0">
              <a:buNone/>
            </a:pPr>
            <a:r>
              <a:rPr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虽然移动端自动将视口宽度设置为980之后让我们可以很完美的看到整个网页</a:t>
            </a:r>
            <a:endParaRPr>
              <a:latin typeface="Alibaba PuHuiTi" pitchFamily="18" charset="-122"/>
              <a:ea typeface="Alibaba PuHuiTi" pitchFamily="18" charset="-122"/>
              <a:cs typeface="Alibaba PuHuiTi" pitchFamily="18" charset="-122"/>
              <a:sym typeface="+mn-ea"/>
            </a:endParaRPr>
          </a:p>
          <a:p>
            <a:pPr marL="0" indent="0">
              <a:buNone/>
            </a:pPr>
            <a:r>
              <a:rPr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    但是由于移动端的物理尺寸(设备宽度)是远远小于视口宽度的</a:t>
            </a:r>
            <a:endParaRPr>
              <a:latin typeface="Alibaba PuHuiTi" pitchFamily="18" charset="-122"/>
              <a:ea typeface="Alibaba PuHuiTi" pitchFamily="18" charset="-122"/>
              <a:cs typeface="Alibaba PuHuiTi" pitchFamily="18" charset="-122"/>
              <a:sym typeface="+mn-ea"/>
            </a:endParaRPr>
          </a:p>
          <a:p>
            <a:pPr marL="0" indent="0">
              <a:buNone/>
            </a:pPr>
            <a:r>
              <a:rPr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    所以为了能够在较小的范围内看到视口中所有的内容, 那么就必须将内容缩小</a:t>
            </a:r>
            <a:endParaRPr>
              <a:latin typeface="Alibaba PuHuiTi" pitchFamily="18" charset="-122"/>
              <a:ea typeface="Alibaba PuHuiTi" pitchFamily="18" charset="-122"/>
              <a:cs typeface="Alibaba PuHuiTi" pitchFamily="18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12800" y="868045"/>
            <a:ext cx="464439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0" indent="0" algn="l">
              <a:buNone/>
            </a:pPr>
            <a:r>
              <a:rPr lang="zh-CN" altLang="en-US"/>
              <a:t>移动端自动将视口宽度设置为980带来的问题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9453230" y="880284"/>
            <a:ext cx="4752528" cy="902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26960" rIns="0" bIns="126960" numCol="1" anchor="ctr" anchorCtr="0" compatLnSpc="1">
            <a:spAutoFit/>
          </a:bodyPr>
          <a:lstStyle/>
          <a:p>
            <a:pPr lvl="0" eaLnBrk="0" fontAlgn="base"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solidFill>
                <a:schemeClr val="tx1"/>
              </a:solidFill>
              <a:latin typeface="+mj-ea"/>
              <a:ea typeface="+mj-ea"/>
            </a:endParaRPr>
          </a:p>
          <a:p>
            <a:pPr lvl="0" eaLnBrk="0" fontAlgn="base">
              <a:spcBef>
                <a:spcPct val="0"/>
              </a:spcBef>
              <a:spcAft>
                <a:spcPct val="0"/>
              </a:spcAft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文本占位符 11"/>
          <p:cNvSpPr>
            <a:spLocks noGrp="1"/>
          </p:cNvSpPr>
          <p:nvPr/>
        </p:nvSpPr>
        <p:spPr>
          <a:xfrm>
            <a:off x="710881" y="1646134"/>
            <a:ext cx="10749598" cy="4462058"/>
          </a:xfrm>
          <a:prstGeom prst="rect">
            <a:avLst/>
          </a:prstGeom>
        </p:spPr>
        <p:txBody>
          <a:bodyPr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zh-CN" altLang="en-US" sz="1400" b="0" i="0" kern="12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/>
        </p:nvSpPr>
        <p:spPr>
          <a:xfrm>
            <a:off x="884870" y="87344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400" b="1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5pPr>
            <a:lvl6pPr marL="609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6pPr>
            <a:lvl7pPr marL="1219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7pPr>
            <a:lvl8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8pPr>
            <a:lvl9pPr marL="2438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9pPr>
          </a:lstStyle>
          <a:p>
            <a:r>
              <a:rPr lang="en-US" altLang="zh-CN" b="0" dirty="0"/>
              <a:t>1.1 </a:t>
            </a:r>
            <a:r>
              <a:rPr b="0" dirty="0"/>
              <a:t>视口</a:t>
            </a:r>
            <a:endParaRPr b="0" dirty="0"/>
          </a:p>
        </p:txBody>
      </p:sp>
      <p:sp>
        <p:nvSpPr>
          <p:cNvPr id="4" name="文本占位符 3"/>
          <p:cNvSpPr>
            <a:spLocks noGrp="1"/>
          </p:cNvSpPr>
          <p:nvPr/>
        </p:nvSpPr>
        <p:spPr>
          <a:xfrm>
            <a:off x="884870" y="793396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1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000" b="0" dirty="0">
              <a:solidFill>
                <a:schemeClr val="tx1">
                  <a:lumMod val="65000"/>
                  <a:lumOff val="3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14" name="文本占位符 3"/>
          <p:cNvSpPr>
            <a:spLocks noGrp="1"/>
          </p:cNvSpPr>
          <p:nvPr/>
        </p:nvSpPr>
        <p:spPr>
          <a:xfrm>
            <a:off x="597215" y="1960458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Font typeface="Wingdings" panose="05000000000000000000" charset="0"/>
              <a:buNone/>
            </a:pPr>
            <a:r>
              <a:rPr lang="en-US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</a:t>
            </a:r>
            <a:r>
              <a:rPr lang="zh-CN" altLang="en-US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width=device-width 设置视口宽度等于设备的宽度</a:t>
            </a:r>
            <a:endParaRPr lang="zh-CN" altLang="en-US" sz="1600"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0" lvl="0" indent="0">
              <a:buFont typeface="Wingdings" panose="05000000000000000000" charset="0"/>
              <a:buNone/>
            </a:pPr>
            <a:r>
              <a:rPr lang="zh-CN" altLang="en-US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initial-scale=1.0 初始缩放比例, 1不缩放</a:t>
            </a:r>
            <a:endParaRPr lang="zh-CN" altLang="en-US" sz="1600"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0" lvl="0" indent="0">
              <a:buFont typeface="Wingdings" panose="05000000000000000000" charset="0"/>
              <a:buNone/>
            </a:pPr>
            <a:r>
              <a:rPr lang="zh-CN" altLang="en-US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maximum-scale：允许用户缩放到的最大比例</a:t>
            </a:r>
            <a:endParaRPr lang="zh-CN" altLang="en-US" sz="1600"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0" lvl="0" indent="0">
              <a:buFont typeface="Wingdings" panose="05000000000000000000" charset="0"/>
              <a:buNone/>
            </a:pPr>
            <a:r>
              <a:rPr lang="zh-CN" altLang="en-US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minimum-scale：允许用户缩放到的最小比例</a:t>
            </a:r>
            <a:endParaRPr lang="zh-CN" altLang="en-US" sz="1600"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0" lvl="0" indent="0">
              <a:buFont typeface="Wingdings" panose="05000000000000000000" charset="0"/>
              <a:buNone/>
            </a:pPr>
            <a:r>
              <a:rPr lang="zh-CN" altLang="en-US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user-scalable：用户是否可以手动缩放</a:t>
            </a:r>
            <a:endParaRPr lang="zh-CN" altLang="en-US" sz="1600"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12800" y="591820"/>
            <a:ext cx="54267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如何保证在移动端不自动缩放网页的尺寸?</a:t>
            </a:r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/>
        </p:nvSpPr>
        <p:spPr>
          <a:xfrm>
            <a:off x="597535" y="5488305"/>
            <a:ext cx="10748010" cy="657225"/>
          </a:xfrm>
          <a:prstGeom prst="rect">
            <a:avLst/>
          </a:prstGeom>
        </p:spPr>
        <p:txBody>
          <a:bodyPr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>
                <a:sym typeface="+mn-ea"/>
              </a:rPr>
              <a:t>拓展</a:t>
            </a:r>
            <a:r>
              <a:rPr lang="en-US" altLang="zh-CN">
                <a:sym typeface="+mn-ea"/>
              </a:rPr>
              <a:t>: </a:t>
            </a:r>
            <a:r>
              <a:rPr>
                <a:sym typeface="+mn-ea"/>
              </a:rPr>
              <a:t>viewport-fit: contain或cover, 视口适配, 兼容带刘海的屏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Font typeface="+mj-lt"/>
              <a:buNone/>
            </a:pPr>
            <a:endParaRPr lang="en-US" altLang="zh-CN" dirty="0" smtClean="0"/>
          </a:p>
          <a:p>
            <a:pPr>
              <a:buFont typeface="+mj-lt"/>
              <a:buAutoNum type="arabicPeriod" startAt="2"/>
            </a:pPr>
            <a:endParaRPr lang="en-US" altLang="zh-CN" dirty="0" smtClean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8610" y="951865"/>
            <a:ext cx="10846435" cy="9271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文本框 96"/>
          <p:cNvSpPr txBox="1"/>
          <p:nvPr/>
        </p:nvSpPr>
        <p:spPr>
          <a:xfrm>
            <a:off x="2756967" y="2752725"/>
            <a:ext cx="12065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en-US" altLang="zh-CN" sz="5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" name="文本框 97"/>
          <p:cNvSpPr txBox="1"/>
          <p:nvPr/>
        </p:nvSpPr>
        <p:spPr>
          <a:xfrm>
            <a:off x="4740275" y="2824480"/>
            <a:ext cx="475805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设备像素和</a:t>
            </a:r>
            <a:r>
              <a:rPr kumimoji="1"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css</a:t>
            </a:r>
            <a:r>
              <a:rPr kumimoji="1"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像素</a:t>
            </a:r>
            <a:endParaRPr kumimoji="1"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dist"/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99" name="文本框 98"/>
          <p:cNvSpPr txBox="1"/>
          <p:nvPr/>
        </p:nvSpPr>
        <p:spPr>
          <a:xfrm>
            <a:off x="4740275" y="3531235"/>
            <a:ext cx="1795145" cy="500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dist">
              <a:lnSpc>
                <a:spcPct val="190000"/>
              </a:lnSpc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inpin heiti" panose="00000500000000000000" pitchFamily="2" charset="-122"/>
              </a:rPr>
              <a:t>第三小节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75000"/>
                  <a:lumOff val="25000"/>
                </a:schemeClr>
              </a:solidFill>
              <a:effectLst/>
              <a:uLnTx/>
              <a:uFillTx/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9453230" y="880284"/>
            <a:ext cx="4752528" cy="902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26960" rIns="0" bIns="126960" numCol="1" anchor="ctr" anchorCtr="0" compatLnSpc="1">
            <a:spAutoFit/>
          </a:bodyPr>
          <a:lstStyle/>
          <a:p>
            <a:pPr lvl="0" eaLnBrk="0" fontAlgn="base"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solidFill>
                <a:schemeClr val="tx1"/>
              </a:solidFill>
              <a:latin typeface="+mj-ea"/>
              <a:ea typeface="+mj-ea"/>
            </a:endParaRPr>
          </a:p>
          <a:p>
            <a:pPr lvl="0" eaLnBrk="0" fontAlgn="base">
              <a:spcBef>
                <a:spcPct val="0"/>
              </a:spcBef>
              <a:spcAft>
                <a:spcPct val="0"/>
              </a:spcAft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文本占位符 11"/>
          <p:cNvSpPr>
            <a:spLocks noGrp="1"/>
          </p:cNvSpPr>
          <p:nvPr/>
        </p:nvSpPr>
        <p:spPr>
          <a:xfrm>
            <a:off x="710881" y="1646134"/>
            <a:ext cx="10749598" cy="4462058"/>
          </a:xfrm>
          <a:prstGeom prst="rect">
            <a:avLst/>
          </a:prstGeom>
        </p:spPr>
        <p:txBody>
          <a:bodyPr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zh-CN" altLang="en-US" sz="1400" b="0" i="0" kern="12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/>
          </a:p>
        </p:txBody>
      </p:sp>
      <p:sp>
        <p:nvSpPr>
          <p:cNvPr id="6" name="标题 5"/>
          <p:cNvSpPr>
            <a:spLocks noGrp="1"/>
          </p:cNvSpPr>
          <p:nvPr/>
        </p:nvSpPr>
        <p:spPr>
          <a:xfrm>
            <a:off x="813115" y="159734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400" b="1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5pPr>
            <a:lvl6pPr marL="609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6pPr>
            <a:lvl7pPr marL="1219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7pPr>
            <a:lvl8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8pPr>
            <a:lvl9pPr marL="2438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9pPr>
          </a:lstStyle>
          <a:p>
            <a:r>
              <a:rPr lang="en-US" altLang="zh-CN" b="0" smtClean="0">
                <a:sym typeface="+mn-ea"/>
              </a:rPr>
              <a:t>1.2.1 </a:t>
            </a:r>
            <a:r>
              <a:rPr b="0" smtClean="0">
                <a:sym typeface="+mn-ea"/>
              </a:rPr>
              <a:t>分辨率和像素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文本占位符 7"/>
          <p:cNvSpPr>
            <a:spLocks noGrp="1"/>
          </p:cNvSpPr>
          <p:nvPr/>
        </p:nvSpPr>
        <p:spPr>
          <a:xfrm>
            <a:off x="940435" y="1710055"/>
            <a:ext cx="10119360" cy="4242435"/>
          </a:xfrm>
          <a:prstGeom prst="rect">
            <a:avLst/>
          </a:prstGeom>
        </p:spPr>
        <p:txBody>
          <a:bodyPr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defRPr lang="zh-CN" altLang="en-US" sz="1400" b="0" i="0" kern="12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charset="0"/>
              <a:buChar char=""/>
            </a:pPr>
            <a:r>
              <a:rPr lang="zh-CN" dirty="0"/>
              <a:t>分辨率分类</a:t>
            </a:r>
            <a:endParaRPr lang="zh-CN" dirty="0"/>
          </a:p>
          <a:p>
            <a:pPr marL="742950" lvl="1" indent="-285750">
              <a:buFont typeface="Wingdings" panose="05000000000000000000" charset="0"/>
              <a:buChar char=""/>
            </a:pPr>
            <a:r>
              <a:rPr dirty="0"/>
              <a:t>物理分辨率是生产屏幕时就固定的，它是不可被改变的</a:t>
            </a:r>
            <a:endParaRPr dirty="0"/>
          </a:p>
          <a:p>
            <a:pPr marL="742950" lvl="1" indent="-285750">
              <a:buFont typeface="Wingdings" panose="05000000000000000000" charset="0"/>
              <a:buChar char=""/>
            </a:pPr>
            <a:r>
              <a:rPr dirty="0"/>
              <a:t>显示分辨率是由软件（驱动）决定的</a:t>
            </a:r>
            <a:endParaRPr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dirty="0"/>
          </a:p>
          <a:p>
            <a:pPr marL="285750" indent="-285750">
              <a:buFont typeface="Wingdings" panose="05000000000000000000" charset="0"/>
              <a:buChar char=""/>
            </a:pPr>
            <a:r>
              <a:rPr lang="zh-CN" dirty="0"/>
              <a:t>像素分类</a:t>
            </a:r>
            <a:endParaRPr lang="zh-CN" dirty="0"/>
          </a:p>
          <a:p>
            <a:pPr marL="742950" lvl="1" indent="-285750">
              <a:buFont typeface="Wingdings" panose="05000000000000000000" charset="0"/>
              <a:buChar char=""/>
            </a:pPr>
            <a:r>
              <a:rPr lang="zh-CN" altLang="en-US" dirty="0"/>
              <a:t>物理像素</a:t>
            </a:r>
            <a:r>
              <a:rPr dirty="0"/>
              <a:t>: </a:t>
            </a:r>
            <a:r>
              <a:rPr lang="zh-CN" altLang="en-US" dirty="0"/>
              <a:t>描述物理分辨率使用的像素</a:t>
            </a:r>
            <a:endParaRPr lang="zh-CN" altLang="en-US" dirty="0"/>
          </a:p>
          <a:p>
            <a:pPr marL="742950" lvl="1" indent="-285750">
              <a:buFont typeface="Wingdings" panose="05000000000000000000" charset="0"/>
              <a:buChar char=""/>
            </a:pPr>
            <a:r>
              <a:rPr dirty="0"/>
              <a:t>CSS</a:t>
            </a:r>
            <a:r>
              <a:rPr lang="zh-CN" altLang="en-US" dirty="0"/>
              <a:t>像素</a:t>
            </a:r>
            <a:r>
              <a:rPr dirty="0"/>
              <a:t>: </a:t>
            </a:r>
            <a:r>
              <a:rPr lang="zh-CN" altLang="en-US" dirty="0"/>
              <a:t>描述显示分辨率所用到的像素</a:t>
            </a:r>
            <a:endParaRPr lang="zh-CN" alt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Font typeface="+mj-lt"/>
              <a:buNone/>
            </a:pPr>
            <a:endParaRPr lang="en-US" altLang="zh-CN" dirty="0" smtClean="0"/>
          </a:p>
          <a:p>
            <a:pPr>
              <a:buFont typeface="+mj-lt"/>
              <a:buAutoNum type="arabicPeriod" startAt="2"/>
            </a:pPr>
            <a:endParaRPr lang="en-US" altLang="zh-CN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75350" y="1427480"/>
            <a:ext cx="6165850" cy="4806950"/>
          </a:xfrm>
          <a:prstGeom prst="rect">
            <a:avLst/>
          </a:prstGeom>
        </p:spPr>
      </p:pic>
      <p:sp>
        <p:nvSpPr>
          <p:cNvPr id="4" name="文本占位符 3"/>
          <p:cNvSpPr>
            <a:spLocks noGrp="1"/>
          </p:cNvSpPr>
          <p:nvPr/>
        </p:nvSpPr>
        <p:spPr>
          <a:xfrm>
            <a:off x="813115" y="865786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1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目标</a:t>
            </a:r>
            <a:r>
              <a:rPr lang="zh-CN" altLang="en-US" sz="2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：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知道 物理分辨率和显示分辨率的区别</a:t>
            </a:r>
            <a:endParaRPr lang="zh-CN" altLang="en-US" sz="2000" b="0" dirty="0">
              <a:solidFill>
                <a:schemeClr val="tx1">
                  <a:lumMod val="65000"/>
                  <a:lumOff val="3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9453230" y="880284"/>
            <a:ext cx="4752528" cy="902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26960" rIns="0" bIns="126960" numCol="1" anchor="ctr" anchorCtr="0" compatLnSpc="1">
            <a:spAutoFit/>
          </a:bodyPr>
          <a:lstStyle/>
          <a:p>
            <a:pPr lvl="0" eaLnBrk="0" fontAlgn="base"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solidFill>
                <a:schemeClr val="tx1"/>
              </a:solidFill>
              <a:latin typeface="+mj-ea"/>
              <a:ea typeface="+mj-ea"/>
            </a:endParaRPr>
          </a:p>
          <a:p>
            <a:pPr lvl="0" eaLnBrk="0" fontAlgn="base">
              <a:spcBef>
                <a:spcPct val="0"/>
              </a:spcBef>
              <a:spcAft>
                <a:spcPct val="0"/>
              </a:spcAft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文本占位符 11"/>
          <p:cNvSpPr>
            <a:spLocks noGrp="1"/>
          </p:cNvSpPr>
          <p:nvPr/>
        </p:nvSpPr>
        <p:spPr>
          <a:xfrm>
            <a:off x="710881" y="1646134"/>
            <a:ext cx="10749598" cy="4462058"/>
          </a:xfrm>
          <a:prstGeom prst="rect">
            <a:avLst/>
          </a:prstGeom>
        </p:spPr>
        <p:txBody>
          <a:bodyPr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zh-CN" altLang="en-US" sz="1400" b="0" i="0" kern="12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/>
        </p:nvSpPr>
        <p:spPr>
          <a:xfrm>
            <a:off x="884870" y="87344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400" b="1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5pPr>
            <a:lvl6pPr marL="609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6pPr>
            <a:lvl7pPr marL="1219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7pPr>
            <a:lvl8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8pPr>
            <a:lvl9pPr marL="2438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9pPr>
          </a:lstStyle>
          <a:p>
            <a:r>
              <a:rPr lang="en-US" altLang="zh-CN" b="0" dirty="0"/>
              <a:t>1.1 </a:t>
            </a:r>
            <a:r>
              <a:rPr b="0" dirty="0"/>
              <a:t>设备像素</a:t>
            </a:r>
            <a:endParaRPr b="0" dirty="0"/>
          </a:p>
        </p:txBody>
      </p:sp>
      <p:sp>
        <p:nvSpPr>
          <p:cNvPr id="4" name="文本占位符 3"/>
          <p:cNvSpPr>
            <a:spLocks noGrp="1"/>
          </p:cNvSpPr>
          <p:nvPr/>
        </p:nvSpPr>
        <p:spPr>
          <a:xfrm>
            <a:off x="884870" y="793396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1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000" b="0" dirty="0">
              <a:solidFill>
                <a:schemeClr val="tx1">
                  <a:lumMod val="65000"/>
                  <a:lumOff val="3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14" name="文本占位符 3"/>
          <p:cNvSpPr>
            <a:spLocks noGrp="1"/>
          </p:cNvSpPr>
          <p:nvPr/>
        </p:nvSpPr>
        <p:spPr>
          <a:xfrm>
            <a:off x="957260" y="1167978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Font typeface="Wingdings" panose="05000000000000000000" charset="0"/>
              <a:buNone/>
            </a:pPr>
            <a:r>
              <a:rPr lang="zh-CN" altLang="en-US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设备像素又称为物理像素, 是"物理屏幕"上真实存在的发光点，只有屏幕一经出厂就固定不会改变</a:t>
            </a:r>
            <a:endParaRPr lang="zh-CN" altLang="en-US" sz="1600"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51535" y="1645920"/>
            <a:ext cx="10781665" cy="3750310"/>
          </a:xfrm>
          <a:prstGeom prst="rect">
            <a:avLst/>
          </a:prstGeom>
        </p:spPr>
      </p:pic>
      <p:sp>
        <p:nvSpPr>
          <p:cNvPr id="5" name="文本占位符 6"/>
          <p:cNvSpPr>
            <a:spLocks noGrp="1"/>
          </p:cNvSpPr>
          <p:nvPr/>
        </p:nvSpPr>
        <p:spPr>
          <a:xfrm>
            <a:off x="741361" y="66449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1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目标</a:t>
            </a:r>
            <a:r>
              <a:rPr lang="zh-CN" altLang="en-US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：</a:t>
            </a:r>
            <a:r>
              <a:rPr lang="zh-CN" altLang="en-US" b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了解 常见</a:t>
            </a:r>
            <a:r>
              <a:rPr lang="en-US" altLang="zh-CN" b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iphone</a:t>
            </a:r>
            <a:r>
              <a:rPr lang="zh-CN" altLang="en-US" b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设备像素</a:t>
            </a:r>
            <a:endParaRPr lang="zh-CN" altLang="en-US" b="0" dirty="0">
              <a:solidFill>
                <a:schemeClr val="tx1">
                  <a:lumMod val="65000"/>
                  <a:lumOff val="3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9453230" y="880284"/>
            <a:ext cx="4752528" cy="902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26960" rIns="0" bIns="126960" numCol="1" anchor="ctr" anchorCtr="0" compatLnSpc="1">
            <a:spAutoFit/>
          </a:bodyPr>
          <a:lstStyle/>
          <a:p>
            <a:pPr lvl="0" eaLnBrk="0" fontAlgn="base"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solidFill>
                <a:schemeClr val="tx1"/>
              </a:solidFill>
              <a:latin typeface="+mj-ea"/>
              <a:ea typeface="+mj-ea"/>
            </a:endParaRPr>
          </a:p>
          <a:p>
            <a:pPr lvl="0" eaLnBrk="0" fontAlgn="base">
              <a:spcBef>
                <a:spcPct val="0"/>
              </a:spcBef>
              <a:spcAft>
                <a:spcPct val="0"/>
              </a:spcAft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文本占位符 11"/>
          <p:cNvSpPr>
            <a:spLocks noGrp="1"/>
          </p:cNvSpPr>
          <p:nvPr/>
        </p:nvSpPr>
        <p:spPr>
          <a:xfrm>
            <a:off x="710881" y="1646134"/>
            <a:ext cx="10749598" cy="4462058"/>
          </a:xfrm>
          <a:prstGeom prst="rect">
            <a:avLst/>
          </a:prstGeom>
        </p:spPr>
        <p:txBody>
          <a:bodyPr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zh-CN" altLang="en-US" sz="1400" b="0" i="0" kern="12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/>
        </p:nvSpPr>
        <p:spPr>
          <a:xfrm>
            <a:off x="884870" y="87344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400" b="1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5pPr>
            <a:lvl6pPr marL="609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6pPr>
            <a:lvl7pPr marL="1219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7pPr>
            <a:lvl8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8pPr>
            <a:lvl9pPr marL="2438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9pPr>
          </a:lstStyle>
          <a:p>
            <a:r>
              <a:rPr lang="en-US" altLang="zh-CN" b="0" dirty="0"/>
              <a:t>1.1 </a:t>
            </a:r>
            <a:r>
              <a:rPr b="0" dirty="0"/>
              <a:t>设备像素</a:t>
            </a:r>
            <a:endParaRPr b="0" dirty="0"/>
          </a:p>
        </p:txBody>
      </p:sp>
      <p:sp>
        <p:nvSpPr>
          <p:cNvPr id="4" name="文本占位符 3"/>
          <p:cNvSpPr>
            <a:spLocks noGrp="1"/>
          </p:cNvSpPr>
          <p:nvPr/>
        </p:nvSpPr>
        <p:spPr>
          <a:xfrm>
            <a:off x="884870" y="793396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1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000" b="0" dirty="0">
              <a:solidFill>
                <a:schemeClr val="tx1">
                  <a:lumMod val="65000"/>
                  <a:lumOff val="3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14" name="文本占位符 3"/>
          <p:cNvSpPr>
            <a:spLocks noGrp="1"/>
          </p:cNvSpPr>
          <p:nvPr/>
        </p:nvSpPr>
        <p:spPr>
          <a:xfrm>
            <a:off x="957260" y="1167978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Font typeface="Wingdings" panose="05000000000000000000" charset="0"/>
              <a:buNone/>
            </a:pPr>
            <a:r>
              <a:rPr lang="zh-CN" altLang="en-US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设备像素又称为物理像素, 是"物理屏幕"上真实存在的发光点，只有屏幕一经出厂就固定不会改变</a:t>
            </a:r>
            <a:endParaRPr lang="zh-CN" altLang="en-US" sz="1600"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  <p:sp>
        <p:nvSpPr>
          <p:cNvPr id="5" name="文本占位符 6"/>
          <p:cNvSpPr>
            <a:spLocks noGrp="1"/>
          </p:cNvSpPr>
          <p:nvPr/>
        </p:nvSpPr>
        <p:spPr>
          <a:xfrm>
            <a:off x="741361" y="66449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1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目标</a:t>
            </a:r>
            <a:r>
              <a:rPr lang="zh-CN" altLang="en-US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：</a:t>
            </a:r>
            <a:r>
              <a:rPr lang="zh-CN" altLang="en-US" b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了解 常见安卓设备像素</a:t>
            </a:r>
            <a:endParaRPr lang="zh-CN" altLang="en-US" b="0" dirty="0">
              <a:solidFill>
                <a:schemeClr val="tx1">
                  <a:lumMod val="65000"/>
                  <a:lumOff val="3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0435" y="1924685"/>
            <a:ext cx="10970260" cy="38131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9453230" y="880284"/>
            <a:ext cx="4752528" cy="902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26960" rIns="0" bIns="126960" numCol="1" anchor="ctr" anchorCtr="0" compatLnSpc="1">
            <a:spAutoFit/>
          </a:bodyPr>
          <a:lstStyle/>
          <a:p>
            <a:pPr lvl="0" eaLnBrk="0" fontAlgn="base"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solidFill>
                <a:schemeClr val="tx1"/>
              </a:solidFill>
              <a:latin typeface="+mj-ea"/>
              <a:ea typeface="+mj-ea"/>
            </a:endParaRPr>
          </a:p>
          <a:p>
            <a:pPr lvl="0" eaLnBrk="0" fontAlgn="base">
              <a:spcBef>
                <a:spcPct val="0"/>
              </a:spcBef>
              <a:spcAft>
                <a:spcPct val="0"/>
              </a:spcAft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文本占位符 11"/>
          <p:cNvSpPr>
            <a:spLocks noGrp="1"/>
          </p:cNvSpPr>
          <p:nvPr/>
        </p:nvSpPr>
        <p:spPr>
          <a:xfrm>
            <a:off x="710881" y="1646134"/>
            <a:ext cx="10749598" cy="4462058"/>
          </a:xfrm>
          <a:prstGeom prst="rect">
            <a:avLst/>
          </a:prstGeom>
        </p:spPr>
        <p:txBody>
          <a:bodyPr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zh-CN" altLang="en-US" sz="1400" b="0" i="0" kern="12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/>
        </p:nvSpPr>
        <p:spPr>
          <a:xfrm>
            <a:off x="884870" y="87344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400" b="1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5pPr>
            <a:lvl6pPr marL="609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6pPr>
            <a:lvl7pPr marL="1219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7pPr>
            <a:lvl8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8pPr>
            <a:lvl9pPr marL="2438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9pPr>
          </a:lstStyle>
          <a:p>
            <a:r>
              <a:rPr lang="en-US" altLang="zh-CN" b="0" dirty="0"/>
              <a:t>1.1 css</a:t>
            </a:r>
            <a:r>
              <a:rPr b="0" dirty="0"/>
              <a:t>像素</a:t>
            </a:r>
            <a:endParaRPr b="0" dirty="0"/>
          </a:p>
        </p:txBody>
      </p:sp>
      <p:sp>
        <p:nvSpPr>
          <p:cNvPr id="4" name="文本占位符 3"/>
          <p:cNvSpPr>
            <a:spLocks noGrp="1"/>
          </p:cNvSpPr>
          <p:nvPr/>
        </p:nvSpPr>
        <p:spPr>
          <a:xfrm>
            <a:off x="884870" y="793396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1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000" b="0" dirty="0">
              <a:solidFill>
                <a:schemeClr val="tx1">
                  <a:lumMod val="65000"/>
                  <a:lumOff val="3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14" name="文本占位符 3"/>
          <p:cNvSpPr>
            <a:spLocks noGrp="1"/>
          </p:cNvSpPr>
          <p:nvPr/>
        </p:nvSpPr>
        <p:spPr>
          <a:xfrm>
            <a:off x="885505" y="88032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Font typeface="Wingdings" panose="05000000000000000000" charset="0"/>
              <a:buNone/>
            </a:pPr>
            <a:r>
              <a:rPr lang="zh-CN" altLang="en-US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CSS像素又称为逻辑像素，是编程世界中虚拟的东西, 我们通过代码设置的像素都是逻辑像素</a:t>
            </a:r>
            <a:endParaRPr lang="zh-CN" altLang="en-US" sz="1600"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56945" y="1783080"/>
            <a:ext cx="844550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例如: iPhone3G/iPhone3GS </a:t>
            </a:r>
            <a:r>
              <a:rPr lang="en-US" altLang="zh-CN"/>
              <a:t>        </a:t>
            </a:r>
            <a:r>
              <a:rPr lang="zh-CN" altLang="en-US"/>
              <a:t>3.5英寸/ 逻辑像素320*480 / 设备像素320*480</a:t>
            </a:r>
            <a:endParaRPr lang="zh-CN" altLang="en-US"/>
          </a:p>
          <a:p>
            <a:r>
              <a:rPr lang="zh-CN" altLang="en-US"/>
              <a:t>          iPhone4/4S         </a:t>
            </a:r>
            <a:r>
              <a:rPr lang="en-US" altLang="zh-CN"/>
              <a:t>                   </a:t>
            </a:r>
            <a:r>
              <a:rPr lang="zh-CN" altLang="en-US"/>
              <a:t>3.5英寸/ 逻辑像素320*480 / 设备像素640*960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也就是说CSS像素和设备像素在有的时候是不一样的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884555" y="87630"/>
            <a:ext cx="5727065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9453230" y="880284"/>
            <a:ext cx="4752528" cy="902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26960" rIns="0" bIns="126960" numCol="1" anchor="ctr" anchorCtr="0" compatLnSpc="1">
            <a:spAutoFit/>
          </a:bodyPr>
          <a:lstStyle/>
          <a:p>
            <a:pPr lvl="0" eaLnBrk="0" fontAlgn="base"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solidFill>
                <a:schemeClr val="tx1"/>
              </a:solidFill>
              <a:latin typeface="+mj-ea"/>
              <a:ea typeface="+mj-ea"/>
            </a:endParaRPr>
          </a:p>
          <a:p>
            <a:pPr lvl="0" eaLnBrk="0" fontAlgn="base">
              <a:spcBef>
                <a:spcPct val="0"/>
              </a:spcBef>
              <a:spcAft>
                <a:spcPct val="0"/>
              </a:spcAft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文本占位符 11"/>
          <p:cNvSpPr>
            <a:spLocks noGrp="1"/>
          </p:cNvSpPr>
          <p:nvPr/>
        </p:nvSpPr>
        <p:spPr>
          <a:xfrm>
            <a:off x="710881" y="1646134"/>
            <a:ext cx="10749598" cy="4462058"/>
          </a:xfrm>
          <a:prstGeom prst="rect">
            <a:avLst/>
          </a:prstGeom>
        </p:spPr>
        <p:txBody>
          <a:bodyPr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zh-CN" altLang="en-US" sz="1400" b="0" i="0" kern="12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/>
          </a:p>
        </p:txBody>
      </p:sp>
      <p:sp>
        <p:nvSpPr>
          <p:cNvPr id="4" name="文本占位符 3"/>
          <p:cNvSpPr>
            <a:spLocks noGrp="1"/>
          </p:cNvSpPr>
          <p:nvPr/>
        </p:nvSpPr>
        <p:spPr>
          <a:xfrm>
            <a:off x="3260409" y="1240155"/>
            <a:ext cx="5830946" cy="4378325"/>
          </a:xfrm>
          <a:prstGeom prst="rect">
            <a:avLst/>
          </a:prstGeo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6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长度单位</a:t>
            </a:r>
            <a:endParaRPr lang="zh-CN" altLang="en-US" dirty="0"/>
          </a:p>
          <a:p>
            <a:r>
              <a:rPr lang="zh-CN" altLang="en-US" dirty="0"/>
              <a:t>视口</a:t>
            </a:r>
            <a:endParaRPr lang="zh-CN" altLang="en-US" dirty="0"/>
          </a:p>
          <a:p>
            <a:r>
              <a:rPr lang="zh-CN" altLang="en-US" dirty="0"/>
              <a:t>设备像素和</a:t>
            </a:r>
            <a:r>
              <a:rPr lang="en-US" altLang="zh-CN" dirty="0"/>
              <a:t>CSS</a:t>
            </a:r>
            <a:r>
              <a:rPr lang="zh-CN" altLang="en-US" dirty="0"/>
              <a:t>像素</a:t>
            </a:r>
            <a:endParaRPr lang="en-US" altLang="zh-CN" dirty="0"/>
          </a:p>
          <a:p>
            <a:r>
              <a:rPr lang="zh-CN" altLang="en-US" dirty="0"/>
              <a:t>二倍图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9453230" y="880284"/>
            <a:ext cx="4752528" cy="902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26960" rIns="0" bIns="126960" numCol="1" anchor="ctr" anchorCtr="0" compatLnSpc="1">
            <a:spAutoFit/>
          </a:bodyPr>
          <a:lstStyle/>
          <a:p>
            <a:pPr lvl="0" eaLnBrk="0" fontAlgn="base"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solidFill>
                <a:schemeClr val="tx1"/>
              </a:solidFill>
              <a:latin typeface="+mj-ea"/>
              <a:ea typeface="+mj-ea"/>
            </a:endParaRPr>
          </a:p>
          <a:p>
            <a:pPr lvl="0" eaLnBrk="0" fontAlgn="base">
              <a:spcBef>
                <a:spcPct val="0"/>
              </a:spcBef>
              <a:spcAft>
                <a:spcPct val="0"/>
              </a:spcAft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文本占位符 11"/>
          <p:cNvSpPr>
            <a:spLocks noGrp="1"/>
          </p:cNvSpPr>
          <p:nvPr/>
        </p:nvSpPr>
        <p:spPr>
          <a:xfrm>
            <a:off x="741361" y="1672169"/>
            <a:ext cx="10749598" cy="4462058"/>
          </a:xfrm>
          <a:prstGeom prst="rect">
            <a:avLst/>
          </a:prstGeom>
        </p:spPr>
        <p:txBody>
          <a:bodyPr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zh-CN" altLang="en-US" sz="1400" b="0" i="0" kern="12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/>
        </p:nvSpPr>
        <p:spPr>
          <a:xfrm>
            <a:off x="884870" y="87344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400" b="1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5pPr>
            <a:lvl6pPr marL="609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6pPr>
            <a:lvl7pPr marL="1219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7pPr>
            <a:lvl8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8pPr>
            <a:lvl9pPr marL="2438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9pPr>
          </a:lstStyle>
          <a:p>
            <a:r>
              <a:rPr lang="en-US" altLang="zh-CN" b="0" dirty="0"/>
              <a:t>1.1 css</a:t>
            </a:r>
            <a:r>
              <a:rPr b="0" dirty="0"/>
              <a:t>像素和设备像素</a:t>
            </a:r>
            <a:endParaRPr lang="en-US" altLang="zh-CN" b="0" dirty="0"/>
          </a:p>
        </p:txBody>
      </p:sp>
      <p:sp>
        <p:nvSpPr>
          <p:cNvPr id="4" name="文本占位符 3"/>
          <p:cNvSpPr>
            <a:spLocks noGrp="1"/>
          </p:cNvSpPr>
          <p:nvPr/>
        </p:nvSpPr>
        <p:spPr>
          <a:xfrm>
            <a:off x="884870" y="793396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1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000" b="0" dirty="0">
              <a:solidFill>
                <a:schemeClr val="tx1">
                  <a:lumMod val="65000"/>
                  <a:lumOff val="3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61365" y="1384300"/>
            <a:ext cx="12097385" cy="3138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  在PC端，1个CSS像素往往都是对应着电脑屏幕的1个物理像素,</a:t>
            </a:r>
            <a:endParaRPr lang="zh-CN" altLang="en-US"/>
          </a:p>
          <a:p>
            <a:r>
              <a:rPr lang="zh-CN" altLang="en-US"/>
              <a:t>     所以我们无需关心PC端的CSS像素和设备像素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在手机端，最开始其实1个CSS个像素也是对应着手机屏幕的1个物理像素,</a:t>
            </a:r>
            <a:endParaRPr lang="zh-CN" altLang="en-US"/>
          </a:p>
          <a:p>
            <a:r>
              <a:rPr lang="zh-CN" altLang="en-US"/>
              <a:t>    但是后来一个改变世界的男人(乔布斯)改变了这一切~</a:t>
            </a:r>
            <a:endParaRPr lang="zh-CN" altLang="en-US"/>
          </a:p>
          <a:p>
            <a:r>
              <a:rPr lang="zh-CN" altLang="en-US"/>
              <a:t>    从iPhone4开始，苹果公司推出了所谓的retina视网膜屏幕。</a:t>
            </a:r>
            <a:endParaRPr lang="zh-CN" altLang="en-US"/>
          </a:p>
          <a:p>
            <a:r>
              <a:rPr lang="zh-CN" altLang="en-US"/>
              <a:t>    iPhone4的屏幕尺寸却没有变化，但是像素点却多了一倍</a:t>
            </a:r>
            <a:endParaRPr lang="zh-CN" altLang="en-US"/>
          </a:p>
          <a:p>
            <a:r>
              <a:rPr lang="zh-CN" altLang="en-US"/>
              <a:t>    这就导致了在1个CSS个像素等于1个物理像素的手机上, 我们设置1个CSS像素只会占用1个物理像素</a:t>
            </a:r>
            <a:endParaRPr lang="zh-CN" altLang="en-US"/>
          </a:p>
          <a:p>
            <a:r>
              <a:rPr lang="zh-CN" altLang="en-US"/>
              <a:t>    而在1个CSS个像素不等于1个物理像素的手机上, 我们设置1个CSS像素就会占用2个物理像素</a:t>
            </a:r>
            <a:endParaRPr lang="zh-CN" altLang="en-US"/>
          </a:p>
          <a:p>
            <a:r>
              <a:rPr lang="zh-CN" altLang="en-US"/>
              <a:t>    所以仔细观察你会发现同样是1像素但是在retina视网膜屏幕的手机上会粗一些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028700" y="735965"/>
            <a:ext cx="57029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什么时候不一样?为什么不一样?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文本框 96"/>
          <p:cNvSpPr txBox="1"/>
          <p:nvPr/>
        </p:nvSpPr>
        <p:spPr>
          <a:xfrm>
            <a:off x="2756967" y="2752725"/>
            <a:ext cx="12065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en-US" altLang="zh-CN" sz="5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" name="文本框 97"/>
          <p:cNvSpPr txBox="1"/>
          <p:nvPr/>
        </p:nvSpPr>
        <p:spPr>
          <a:xfrm>
            <a:off x="4740275" y="2824480"/>
            <a:ext cx="21336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二倍图</a:t>
            </a:r>
            <a:endParaRPr kumimoji="1"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dist"/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99" name="文本框 98"/>
          <p:cNvSpPr txBox="1"/>
          <p:nvPr/>
        </p:nvSpPr>
        <p:spPr>
          <a:xfrm>
            <a:off x="4740275" y="3531235"/>
            <a:ext cx="1795145" cy="500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dist">
              <a:lnSpc>
                <a:spcPct val="190000"/>
              </a:lnSpc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inpin heiti" panose="00000500000000000000" pitchFamily="2" charset="-122"/>
              </a:rPr>
              <a:t>第二小节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75000"/>
                  <a:lumOff val="25000"/>
                </a:schemeClr>
              </a:solidFill>
              <a:effectLst/>
              <a:uLnTx/>
              <a:uFillTx/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9453230" y="880284"/>
            <a:ext cx="4752528" cy="902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26960" rIns="0" bIns="126960" numCol="1" anchor="ctr" anchorCtr="0" compatLnSpc="1">
            <a:spAutoFit/>
          </a:bodyPr>
          <a:lstStyle/>
          <a:p>
            <a:pPr lvl="0" eaLnBrk="0" fontAlgn="base"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solidFill>
                <a:schemeClr val="tx1"/>
              </a:solidFill>
              <a:latin typeface="+mj-ea"/>
              <a:ea typeface="+mj-ea"/>
            </a:endParaRPr>
          </a:p>
          <a:p>
            <a:pPr lvl="0" eaLnBrk="0" fontAlgn="base">
              <a:spcBef>
                <a:spcPct val="0"/>
              </a:spcBef>
              <a:spcAft>
                <a:spcPct val="0"/>
              </a:spcAft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文本占位符 11"/>
          <p:cNvSpPr>
            <a:spLocks noGrp="1"/>
          </p:cNvSpPr>
          <p:nvPr/>
        </p:nvSpPr>
        <p:spPr>
          <a:xfrm>
            <a:off x="710881" y="1646134"/>
            <a:ext cx="10749598" cy="4462058"/>
          </a:xfrm>
          <a:prstGeom prst="rect">
            <a:avLst/>
          </a:prstGeom>
        </p:spPr>
        <p:txBody>
          <a:bodyPr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zh-CN" altLang="en-US" sz="1400" b="0" i="0" kern="12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/>
          </a:p>
        </p:txBody>
      </p:sp>
      <p:sp>
        <p:nvSpPr>
          <p:cNvPr id="2" name="文本占位符 1"/>
          <p:cNvSpPr>
            <a:spLocks noGrp="1"/>
          </p:cNvSpPr>
          <p:nvPr/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defRPr lang="zh-CN" altLang="en-US" sz="1400" b="0" i="0" kern="12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charset="0"/>
              <a:buChar char=""/>
            </a:pPr>
            <a:r>
              <a:rPr lang="zh-CN" altLang="en-US" sz="1400"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屏幕尺寸</a:t>
            </a:r>
            <a:endParaRPr lang="zh-CN" altLang="en-US" sz="1400">
              <a:latin typeface="Alibaba PuHuiTi" pitchFamily="18" charset="-122"/>
              <a:ea typeface="Alibaba PuHuiTi" pitchFamily="18" charset="-122"/>
              <a:cs typeface="Alibaba PuHuiTi" pitchFamily="18" charset="-122"/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"/>
            </a:pPr>
            <a:r>
              <a:rPr sz="1225">
                <a:sym typeface="+mn-ea"/>
              </a:rPr>
              <a:t>指的是屏幕</a:t>
            </a:r>
            <a:r>
              <a:rPr sz="1225">
                <a:solidFill>
                  <a:srgbClr val="C00000"/>
                </a:solidFill>
                <a:sym typeface="+mn-ea"/>
              </a:rPr>
              <a:t>对角线</a:t>
            </a:r>
            <a:r>
              <a:rPr sz="1225">
                <a:sym typeface="+mn-ea"/>
              </a:rPr>
              <a:t>的长度，一般用</a:t>
            </a:r>
            <a:r>
              <a:rPr sz="1225">
                <a:solidFill>
                  <a:srgbClr val="C00000"/>
                </a:solidFill>
                <a:effectLst/>
                <a:sym typeface="+mn-ea"/>
              </a:rPr>
              <a:t>英寸</a:t>
            </a:r>
            <a:r>
              <a:rPr sz="1225">
                <a:sym typeface="+mn-ea"/>
              </a:rPr>
              <a:t>来度量</a:t>
            </a:r>
            <a:endParaRPr sz="1225" dirty="0"/>
          </a:p>
          <a:p>
            <a:pPr marL="0" indent="0">
              <a:buFont typeface="Wingdings" panose="05000000000000000000" charset="0"/>
              <a:buNone/>
            </a:pPr>
            <a:endParaRPr sz="1225" dirty="0">
              <a:latin typeface="Alibaba PuHuiTi" pitchFamily="18" charset="-122"/>
              <a:ea typeface="Alibaba PuHuiTi" pitchFamily="18" charset="-122"/>
              <a:cs typeface="Alibaba PuHuiTi" pitchFamily="18" charset="-122"/>
              <a:sym typeface="+mn-ea"/>
            </a:endParaRPr>
          </a:p>
          <a:p>
            <a:pPr marL="805180" lvl="1" indent="-268605" algn="l">
              <a:buFont typeface="Wingdings" panose="05000000000000000000" pitchFamily="2" charset="2"/>
              <a:buChar char="Ø"/>
            </a:pPr>
            <a:endParaRPr dirty="0">
              <a:latin typeface="Alibaba PuHuiTi" pitchFamily="18" charset="-122"/>
              <a:ea typeface="Alibaba PuHuiTi" pitchFamily="18" charset="-122"/>
              <a:cs typeface="Alibaba PuHuiTi" pitchFamily="18" charset="-122"/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/>
        </p:nvSpPr>
        <p:spPr>
          <a:xfrm>
            <a:off x="813115" y="159734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400" b="1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5pPr>
            <a:lvl6pPr marL="609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6pPr>
            <a:lvl7pPr marL="1219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7pPr>
            <a:lvl8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8pPr>
            <a:lvl9pPr marL="2438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9pPr>
          </a:lstStyle>
          <a:p>
            <a:r>
              <a:rPr lang="en-US" altLang="zh-CN" b="0" dirty="0" smtClean="0"/>
              <a:t>1.1 屏</a:t>
            </a:r>
            <a:r>
              <a:rPr b="0" dirty="0" smtClean="0"/>
              <a:t>幕尺寸</a:t>
            </a:r>
            <a:endParaRPr b="0" dirty="0" smtClean="0"/>
          </a:p>
        </p:txBody>
      </p:sp>
      <p:sp>
        <p:nvSpPr>
          <p:cNvPr id="4" name="文本占位符 3"/>
          <p:cNvSpPr>
            <a:spLocks noGrp="1"/>
          </p:cNvSpPr>
          <p:nvPr/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1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sz="2000" b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目标</a:t>
            </a:r>
            <a:r>
              <a:rPr sz="2000" b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：</a:t>
            </a:r>
            <a:r>
              <a:rPr lang="zh-CN" sz="2000" b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了解屏幕尺寸概念</a:t>
            </a:r>
            <a:r>
              <a:rPr lang="zh-CN" sz="2000" b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概念</a:t>
            </a:r>
            <a:endParaRPr lang="zh-CN" sz="2000" b="0">
              <a:solidFill>
                <a:schemeClr val="tx1">
                  <a:lumMod val="65000"/>
                  <a:lumOff val="3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85110" y="2472055"/>
            <a:ext cx="6997700" cy="39890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9453230" y="880284"/>
            <a:ext cx="4752528" cy="902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26960" rIns="0" bIns="126960" numCol="1" anchor="ctr" anchorCtr="0" compatLnSpc="1">
            <a:spAutoFit/>
          </a:bodyPr>
          <a:lstStyle/>
          <a:p>
            <a:pPr lvl="0" eaLnBrk="0" fontAlgn="base"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solidFill>
                <a:schemeClr val="tx1"/>
              </a:solidFill>
              <a:latin typeface="+mj-ea"/>
              <a:ea typeface="+mj-ea"/>
            </a:endParaRPr>
          </a:p>
          <a:p>
            <a:pPr lvl="0" eaLnBrk="0" fontAlgn="base">
              <a:spcBef>
                <a:spcPct val="0"/>
              </a:spcBef>
              <a:spcAft>
                <a:spcPct val="0"/>
              </a:spcAft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文本占位符 11"/>
          <p:cNvSpPr>
            <a:spLocks noGrp="1"/>
          </p:cNvSpPr>
          <p:nvPr/>
        </p:nvSpPr>
        <p:spPr>
          <a:xfrm>
            <a:off x="710881" y="1646134"/>
            <a:ext cx="10749598" cy="4462058"/>
          </a:xfrm>
          <a:prstGeom prst="rect">
            <a:avLst/>
          </a:prstGeom>
        </p:spPr>
        <p:txBody>
          <a:bodyPr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zh-CN" altLang="en-US" sz="1400" b="0" i="0" kern="12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/>
          </a:p>
        </p:txBody>
      </p:sp>
      <p:sp>
        <p:nvSpPr>
          <p:cNvPr id="6" name="标题 5"/>
          <p:cNvSpPr>
            <a:spLocks noGrp="1"/>
          </p:cNvSpPr>
          <p:nvPr/>
        </p:nvSpPr>
        <p:spPr>
          <a:xfrm>
            <a:off x="813115" y="159734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400" b="1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5pPr>
            <a:lvl6pPr marL="609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6pPr>
            <a:lvl7pPr marL="1219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7pPr>
            <a:lvl8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8pPr>
            <a:lvl9pPr marL="2438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9pPr>
          </a:lstStyle>
          <a:p>
            <a:pPr algn="l"/>
            <a:r>
              <a:rPr lang="en-US" altLang="zh-CN" b="0" smtClean="0"/>
              <a:t>2</a:t>
            </a:r>
            <a:r>
              <a:rPr lang="zh-CN" altLang="en-US" b="0" smtClean="0"/>
              <a:t> 二倍图</a:t>
            </a:r>
            <a:endParaRPr lang="zh-CN" altLang="en-US" b="0" smtClean="0"/>
          </a:p>
        </p:txBody>
      </p:sp>
      <p:sp>
        <p:nvSpPr>
          <p:cNvPr id="2" name="文本占位符 6"/>
          <p:cNvSpPr>
            <a:spLocks noGrp="1"/>
          </p:cNvSpPr>
          <p:nvPr/>
        </p:nvSpPr>
        <p:spPr>
          <a:xfrm>
            <a:off x="813115" y="865786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1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目标：了解 二倍图作用</a:t>
            </a:r>
            <a:endParaRPr lang="zh-CN" altLang="en-US" b="0" dirty="0">
              <a:solidFill>
                <a:schemeClr val="tx1">
                  <a:lumMod val="65000"/>
                  <a:lumOff val="3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8" name="文本占位符 7"/>
          <p:cNvSpPr>
            <a:spLocks noGrp="1"/>
          </p:cNvSpPr>
          <p:nvPr/>
        </p:nvSpPr>
        <p:spPr>
          <a:xfrm>
            <a:off x="813115" y="1571838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>
                <a:sym typeface="+mn-ea"/>
              </a:rPr>
              <a:t>图片分辨率, 为了高分辨率下图片不会模糊失真</a:t>
            </a:r>
            <a:endParaRPr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Font typeface="+mj-lt"/>
              <a:buNone/>
            </a:pPr>
            <a:endParaRPr lang="en-US" altLang="zh-CN" dirty="0" smtClean="0"/>
          </a:p>
          <a:p>
            <a:pPr>
              <a:buFont typeface="+mj-lt"/>
              <a:buAutoNum type="arabicPeriod" startAt="2"/>
            </a:pPr>
            <a:endParaRPr lang="en-US" altLang="zh-CN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53305" y="2277110"/>
            <a:ext cx="7280275" cy="41351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文本框 96"/>
          <p:cNvSpPr txBox="1"/>
          <p:nvPr/>
        </p:nvSpPr>
        <p:spPr>
          <a:xfrm>
            <a:off x="2756967" y="2752725"/>
            <a:ext cx="1206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en-US" altLang="zh-CN" sz="5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" name="文本框 97"/>
          <p:cNvSpPr txBox="1"/>
          <p:nvPr/>
        </p:nvSpPr>
        <p:spPr>
          <a:xfrm>
            <a:off x="4740275" y="2824480"/>
            <a:ext cx="266954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长度单位</a:t>
            </a:r>
            <a:endParaRPr kumimoji="1"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dist"/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99" name="文本框 98"/>
          <p:cNvSpPr txBox="1"/>
          <p:nvPr/>
        </p:nvSpPr>
        <p:spPr>
          <a:xfrm>
            <a:off x="4740275" y="3531235"/>
            <a:ext cx="1795145" cy="500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dist">
              <a:lnSpc>
                <a:spcPct val="190000"/>
              </a:lnSpc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inpin heiti" panose="00000500000000000000" pitchFamily="2" charset="-122"/>
              </a:rPr>
              <a:t>第一小节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75000"/>
                  <a:lumOff val="25000"/>
                </a:schemeClr>
              </a:solidFill>
              <a:effectLst/>
              <a:uLnTx/>
              <a:uFillTx/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9453230" y="880284"/>
            <a:ext cx="4752528" cy="902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26960" rIns="0" bIns="126960" numCol="1" anchor="ctr" anchorCtr="0" compatLnSpc="1">
            <a:spAutoFit/>
          </a:bodyPr>
          <a:lstStyle/>
          <a:p>
            <a:pPr lvl="0" eaLnBrk="0" fontAlgn="base"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solidFill>
                <a:schemeClr val="tx1"/>
              </a:solidFill>
              <a:latin typeface="+mj-ea"/>
              <a:ea typeface="+mj-ea"/>
            </a:endParaRPr>
          </a:p>
          <a:p>
            <a:pPr lvl="0" eaLnBrk="0" fontAlgn="base">
              <a:spcBef>
                <a:spcPct val="0"/>
              </a:spcBef>
              <a:spcAft>
                <a:spcPct val="0"/>
              </a:spcAft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文本占位符 11"/>
          <p:cNvSpPr>
            <a:spLocks noGrp="1"/>
          </p:cNvSpPr>
          <p:nvPr/>
        </p:nvSpPr>
        <p:spPr>
          <a:xfrm>
            <a:off x="710881" y="1646134"/>
            <a:ext cx="10749598" cy="4462058"/>
          </a:xfrm>
          <a:prstGeom prst="rect">
            <a:avLst/>
          </a:prstGeom>
        </p:spPr>
        <p:txBody>
          <a:bodyPr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zh-CN" altLang="en-US" sz="1400" b="0" i="0" kern="12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/>
          </a:p>
        </p:txBody>
      </p:sp>
      <p:sp>
        <p:nvSpPr>
          <p:cNvPr id="2" name="文本占位符 3"/>
          <p:cNvSpPr>
            <a:spLocks noGrp="1"/>
          </p:cNvSpPr>
          <p:nvPr/>
        </p:nvSpPr>
        <p:spPr>
          <a:xfrm>
            <a:off x="2900680" y="1888172"/>
            <a:ext cx="5466080" cy="20310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chemeClr val="tx1"/>
                </a:solidFill>
              </a:rPr>
              <a:t>px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百分比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em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rem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 err="1"/>
              <a:t>vw</a:t>
            </a:r>
            <a:r>
              <a:rPr lang="en-US" altLang="zh-CN" dirty="0"/>
              <a:t>/</a:t>
            </a:r>
            <a:r>
              <a:rPr lang="en-US" altLang="zh-CN" dirty="0" err="1"/>
              <a:t>vh</a:t>
            </a:r>
            <a:endParaRPr lang="zh-CN" altLang="en-US" dirty="0"/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/>
        </p:nvSpPr>
        <p:spPr>
          <a:xfrm>
            <a:off x="957260" y="87344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400" b="1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5pPr>
            <a:lvl6pPr marL="609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6pPr>
            <a:lvl7pPr marL="1219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7pPr>
            <a:lvl8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8pPr>
            <a:lvl9pPr marL="2438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9pPr>
          </a:lstStyle>
          <a:p>
            <a:r>
              <a:rPr b="0" dirty="0"/>
              <a:t>长度单位</a:t>
            </a:r>
            <a:endParaRPr b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9453230" y="880284"/>
            <a:ext cx="4752528" cy="902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26960" rIns="0" bIns="126960" numCol="1" anchor="ctr" anchorCtr="0" compatLnSpc="1">
            <a:spAutoFit/>
          </a:bodyPr>
          <a:lstStyle/>
          <a:p>
            <a:pPr lvl="0" eaLnBrk="0" fontAlgn="base"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solidFill>
                <a:schemeClr val="tx1"/>
              </a:solidFill>
              <a:latin typeface="+mj-ea"/>
              <a:ea typeface="+mj-ea"/>
            </a:endParaRPr>
          </a:p>
          <a:p>
            <a:pPr lvl="0" eaLnBrk="0" fontAlgn="base">
              <a:spcBef>
                <a:spcPct val="0"/>
              </a:spcBef>
              <a:spcAft>
                <a:spcPct val="0"/>
              </a:spcAft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文本占位符 11"/>
          <p:cNvSpPr>
            <a:spLocks noGrp="1"/>
          </p:cNvSpPr>
          <p:nvPr/>
        </p:nvSpPr>
        <p:spPr>
          <a:xfrm>
            <a:off x="710881" y="1646134"/>
            <a:ext cx="10749598" cy="4462058"/>
          </a:xfrm>
          <a:prstGeom prst="rect">
            <a:avLst/>
          </a:prstGeom>
        </p:spPr>
        <p:txBody>
          <a:bodyPr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zh-CN" altLang="en-US" sz="1400" b="0" i="0" kern="12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/>
        </p:nvSpPr>
        <p:spPr>
          <a:xfrm>
            <a:off x="884870" y="159734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400" b="1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5pPr>
            <a:lvl6pPr marL="609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6pPr>
            <a:lvl7pPr marL="1219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7pPr>
            <a:lvl8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8pPr>
            <a:lvl9pPr marL="2438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9pPr>
          </a:lstStyle>
          <a:p>
            <a:r>
              <a:rPr lang="en-US" altLang="zh-CN" b="0" dirty="0"/>
              <a:t>1.1 </a:t>
            </a:r>
            <a:r>
              <a:rPr b="0" dirty="0"/>
              <a:t>长度单位</a:t>
            </a:r>
            <a:endParaRPr b="0" dirty="0"/>
          </a:p>
        </p:txBody>
      </p:sp>
      <p:sp>
        <p:nvSpPr>
          <p:cNvPr id="4" name="文本占位符 3"/>
          <p:cNvSpPr>
            <a:spLocks noGrp="1"/>
          </p:cNvSpPr>
          <p:nvPr/>
        </p:nvSpPr>
        <p:spPr>
          <a:xfrm>
            <a:off x="813115" y="72164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1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像素</a:t>
            </a:r>
            <a:endParaRPr lang="zh-CN" altLang="en-US" sz="2000" b="0" dirty="0">
              <a:solidFill>
                <a:schemeClr val="tx1">
                  <a:lumMod val="65000"/>
                  <a:lumOff val="3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14" name="文本占位符 3"/>
          <p:cNvSpPr>
            <a:spLocks noGrp="1"/>
          </p:cNvSpPr>
          <p:nvPr/>
        </p:nvSpPr>
        <p:spPr>
          <a:xfrm>
            <a:off x="813115" y="142769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>
              <a:buFont typeface="Wingdings" panose="05000000000000000000" charset="0"/>
              <a:buChar char=""/>
            </a:pPr>
            <a:r>
              <a:rPr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在前端开发中视口的水平方向和垂直方向是由很多小方格组成的, 一个小方格就是一个像素</a:t>
            </a:r>
            <a:endParaRPr>
              <a:latin typeface="Alibaba PuHuiTi" pitchFamily="18" charset="-122"/>
              <a:ea typeface="Alibaba PuHuiTi" pitchFamily="18" charset="-122"/>
              <a:cs typeface="Alibaba PuHuiTi" pitchFamily="18" charset="-122"/>
              <a:sym typeface="+mn-ea"/>
            </a:endParaRPr>
          </a:p>
          <a:p>
            <a:pPr>
              <a:buFont typeface="Wingdings" panose="05000000000000000000" charset="0"/>
              <a:buChar char=""/>
            </a:pPr>
            <a:r>
              <a:rPr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例如div尺寸是100 x 100, 那么水平方向就占用100个小方格, 垂直方向就占用100个小方格</a:t>
            </a:r>
            <a:endParaRPr>
              <a:latin typeface="Alibaba PuHuiTi" pitchFamily="18" charset="-122"/>
              <a:ea typeface="Alibaba PuHuiTi" pitchFamily="18" charset="-122"/>
              <a:cs typeface="Alibaba PuHuiTi" pitchFamily="18" charset="-122"/>
              <a:sym typeface="+mn-ea"/>
            </a:endParaRPr>
          </a:p>
          <a:p>
            <a:pPr>
              <a:buFont typeface="Wingdings" panose="05000000000000000000" charset="0"/>
              <a:buChar char=""/>
            </a:pPr>
            <a:endParaRPr>
              <a:latin typeface="Alibaba PuHuiTi" pitchFamily="18" charset="-122"/>
              <a:ea typeface="Alibaba PuHuiTi" pitchFamily="18" charset="-122"/>
              <a:cs typeface="Alibaba PuHuiTi" pitchFamily="18" charset="-122"/>
              <a:sym typeface="+mn-ea"/>
            </a:endParaRPr>
          </a:p>
          <a:p>
            <a:pPr marL="0" indent="0">
              <a:buFont typeface="Wingdings" panose="05000000000000000000" charset="0"/>
              <a:buNone/>
            </a:pPr>
            <a:r>
              <a:rPr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像素特点</a:t>
            </a:r>
            <a:endParaRPr>
              <a:latin typeface="Alibaba PuHuiTi" pitchFamily="18" charset="-122"/>
              <a:ea typeface="Alibaba PuHuiTi" pitchFamily="18" charset="-122"/>
              <a:cs typeface="Alibaba PuHuiTi" pitchFamily="18" charset="-122"/>
              <a:sym typeface="+mn-ea"/>
            </a:endParaRPr>
          </a:p>
          <a:p>
            <a:pPr>
              <a:buFont typeface="Wingdings" panose="05000000000000000000" charset="0"/>
              <a:buChar char=""/>
            </a:pPr>
            <a:r>
              <a:rPr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不会随着视口大小的变化而变化, 像素是一个固定的单位(绝对单位)</a:t>
            </a:r>
            <a:endParaRPr>
              <a:latin typeface="Alibaba PuHuiTi" pitchFamily="18" charset="-122"/>
              <a:ea typeface="Alibaba PuHuiTi" pitchFamily="18" charset="-122"/>
              <a:cs typeface="Alibaba PuHuiTi" pitchFamily="18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9453230" y="880284"/>
            <a:ext cx="4752528" cy="902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26960" rIns="0" bIns="126960" numCol="1" anchor="ctr" anchorCtr="0" compatLnSpc="1">
            <a:spAutoFit/>
          </a:bodyPr>
          <a:lstStyle/>
          <a:p>
            <a:pPr lvl="0" eaLnBrk="0" fontAlgn="base"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solidFill>
                <a:schemeClr val="tx1"/>
              </a:solidFill>
              <a:latin typeface="+mj-ea"/>
              <a:ea typeface="+mj-ea"/>
            </a:endParaRPr>
          </a:p>
          <a:p>
            <a:pPr lvl="0" eaLnBrk="0" fontAlgn="base">
              <a:spcBef>
                <a:spcPct val="0"/>
              </a:spcBef>
              <a:spcAft>
                <a:spcPct val="0"/>
              </a:spcAft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文本占位符 11"/>
          <p:cNvSpPr>
            <a:spLocks noGrp="1"/>
          </p:cNvSpPr>
          <p:nvPr/>
        </p:nvSpPr>
        <p:spPr>
          <a:xfrm>
            <a:off x="710881" y="1646134"/>
            <a:ext cx="10749598" cy="4462058"/>
          </a:xfrm>
          <a:prstGeom prst="rect">
            <a:avLst/>
          </a:prstGeom>
        </p:spPr>
        <p:txBody>
          <a:bodyPr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zh-CN" altLang="en-US" sz="1400" b="0" i="0" kern="12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/>
        </p:nvSpPr>
        <p:spPr>
          <a:xfrm>
            <a:off x="884870" y="159734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400" b="1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5pPr>
            <a:lvl6pPr marL="609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6pPr>
            <a:lvl7pPr marL="1219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7pPr>
            <a:lvl8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8pPr>
            <a:lvl9pPr marL="2438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9pPr>
          </a:lstStyle>
          <a:p>
            <a:r>
              <a:rPr lang="en-US" altLang="zh-CN" b="0" dirty="0"/>
              <a:t>1.1 </a:t>
            </a:r>
            <a:r>
              <a:rPr b="0" dirty="0"/>
              <a:t>长度单位</a:t>
            </a:r>
            <a:endParaRPr b="0" dirty="0"/>
          </a:p>
        </p:txBody>
      </p:sp>
      <p:sp>
        <p:nvSpPr>
          <p:cNvPr id="4" name="文本占位符 3"/>
          <p:cNvSpPr>
            <a:spLocks noGrp="1"/>
          </p:cNvSpPr>
          <p:nvPr/>
        </p:nvSpPr>
        <p:spPr>
          <a:xfrm>
            <a:off x="813115" y="72164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1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百分比</a:t>
            </a:r>
            <a:endParaRPr lang="zh-CN" altLang="en-US" sz="2000" b="0" dirty="0">
              <a:solidFill>
                <a:schemeClr val="tx1">
                  <a:lumMod val="65000"/>
                  <a:lumOff val="3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14" name="文本占位符 3"/>
          <p:cNvSpPr>
            <a:spLocks noGrp="1"/>
          </p:cNvSpPr>
          <p:nvPr/>
        </p:nvSpPr>
        <p:spPr>
          <a:xfrm>
            <a:off x="812800" y="1427480"/>
            <a:ext cx="10748010" cy="5281295"/>
          </a:xfrm>
          <a:prstGeom prst="rect">
            <a:avLst/>
          </a:prstGeom>
        </p:spPr>
        <p:txBody>
          <a:bodyPr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百分比是前端开发中的一个动态单位, 永远都是以当前元素的父元素作为参考进行计算</a:t>
            </a:r>
            <a:endParaRPr>
              <a:latin typeface="Alibaba PuHuiTi" pitchFamily="18" charset="-122"/>
              <a:ea typeface="Alibaba PuHuiTi" pitchFamily="18" charset="-122"/>
              <a:cs typeface="Alibaba PuHuiTi" pitchFamily="18" charset="-122"/>
              <a:sym typeface="+mn-ea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US" altLang="zh-CN"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	</a:t>
            </a:r>
            <a:r>
              <a:rPr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例如父元素宽高都是200px, 设置子元素宽高是50%, 那么子元素宽高就是100px例如div尺寸是100 x 100, 那么水平方向就占用100个小方格, 垂直方向就占用100个小方格</a:t>
            </a:r>
            <a:endParaRPr>
              <a:latin typeface="Alibaba PuHuiTi" pitchFamily="18" charset="-122"/>
              <a:ea typeface="Alibaba PuHuiTi" pitchFamily="18" charset="-122"/>
              <a:cs typeface="Alibaba PuHuiTi" pitchFamily="18" charset="-122"/>
              <a:sym typeface="+mn-ea"/>
            </a:endParaRPr>
          </a:p>
          <a:p>
            <a:pPr>
              <a:buFont typeface="Wingdings" panose="05000000000000000000" charset="0"/>
              <a:buChar char=""/>
            </a:pPr>
            <a:endParaRPr>
              <a:latin typeface="Alibaba PuHuiTi" pitchFamily="18" charset="-122"/>
              <a:ea typeface="Alibaba PuHuiTi" pitchFamily="18" charset="-122"/>
              <a:cs typeface="Alibaba PuHuiTi" pitchFamily="18" charset="-122"/>
              <a:sym typeface="+mn-ea"/>
            </a:endParaRPr>
          </a:p>
          <a:p>
            <a:pPr marL="0" indent="0">
              <a:buFont typeface="Wingdings" panose="05000000000000000000" charset="0"/>
              <a:buNone/>
            </a:pPr>
            <a:r>
              <a:rPr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百分比特点</a:t>
            </a:r>
            <a:endParaRPr>
              <a:latin typeface="Alibaba PuHuiTi" pitchFamily="18" charset="-122"/>
              <a:ea typeface="Alibaba PuHuiTi" pitchFamily="18" charset="-122"/>
              <a:cs typeface="Alibaba PuHuiTi" pitchFamily="18" charset="-122"/>
              <a:sym typeface="+mn-ea"/>
            </a:endParaRPr>
          </a:p>
          <a:p>
            <a:pPr marL="0" indent="0">
              <a:buFont typeface="Wingdings" panose="05000000000000000000" charset="0"/>
              <a:buNone/>
            </a:pPr>
            <a:r>
              <a:rPr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子元素宽度是参考父元素宽度计算的</a:t>
            </a:r>
            <a:endParaRPr>
              <a:latin typeface="Alibaba PuHuiTi" pitchFamily="18" charset="-122"/>
              <a:ea typeface="Alibaba PuHuiTi" pitchFamily="18" charset="-122"/>
              <a:cs typeface="Alibaba PuHuiTi" pitchFamily="18" charset="-122"/>
              <a:sym typeface="+mn-ea"/>
            </a:endParaRPr>
          </a:p>
          <a:p>
            <a:pPr>
              <a:buFont typeface="Wingdings" panose="05000000000000000000" charset="0"/>
              <a:buChar char=""/>
            </a:pPr>
            <a:r>
              <a:rPr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子元素高度是参考父元素高度计算的</a:t>
            </a:r>
            <a:endParaRPr>
              <a:latin typeface="Alibaba PuHuiTi" pitchFamily="18" charset="-122"/>
              <a:ea typeface="Alibaba PuHuiTi" pitchFamily="18" charset="-122"/>
              <a:cs typeface="Alibaba PuHuiTi" pitchFamily="18" charset="-122"/>
              <a:sym typeface="+mn-ea"/>
            </a:endParaRPr>
          </a:p>
          <a:p>
            <a:pPr>
              <a:buFont typeface="Wingdings" panose="05000000000000000000" charset="0"/>
              <a:buChar char=""/>
            </a:pPr>
            <a:r>
              <a:rPr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子元素padding无论是水平还是垂直方向都是参考父元素宽度计算的</a:t>
            </a:r>
            <a:endParaRPr>
              <a:latin typeface="Alibaba PuHuiTi" pitchFamily="18" charset="-122"/>
              <a:ea typeface="Alibaba PuHuiTi" pitchFamily="18" charset="-122"/>
              <a:cs typeface="Alibaba PuHuiTi" pitchFamily="18" charset="-122"/>
              <a:sym typeface="+mn-ea"/>
            </a:endParaRPr>
          </a:p>
          <a:p>
            <a:pPr>
              <a:buFont typeface="Wingdings" panose="05000000000000000000" charset="0"/>
              <a:buChar char=""/>
            </a:pPr>
            <a:r>
              <a:rPr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子元素margin无论是水平还是垂直方向都是参考父元素宽度计算的</a:t>
            </a:r>
            <a:endParaRPr>
              <a:latin typeface="Alibaba PuHuiTi" pitchFamily="18" charset="-122"/>
              <a:ea typeface="Alibaba PuHuiTi" pitchFamily="18" charset="-122"/>
              <a:cs typeface="Alibaba PuHuiTi" pitchFamily="18" charset="-122"/>
              <a:sym typeface="+mn-ea"/>
            </a:endParaRPr>
          </a:p>
          <a:p>
            <a:pPr>
              <a:buFont typeface="Wingdings" panose="05000000000000000000" charset="0"/>
              <a:buChar char=""/>
            </a:pPr>
            <a:r>
              <a:rPr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不能用百分比设置元素的border</a:t>
            </a:r>
            <a:endParaRPr>
              <a:latin typeface="Alibaba PuHuiTi" pitchFamily="18" charset="-122"/>
              <a:ea typeface="Alibaba PuHuiTi" pitchFamily="18" charset="-122"/>
              <a:cs typeface="Alibaba PuHuiTi" pitchFamily="18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9453230" y="880284"/>
            <a:ext cx="4752528" cy="902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26960" rIns="0" bIns="126960" numCol="1" anchor="ctr" anchorCtr="0" compatLnSpc="1">
            <a:spAutoFit/>
          </a:bodyPr>
          <a:lstStyle/>
          <a:p>
            <a:pPr lvl="0" eaLnBrk="0" fontAlgn="base"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solidFill>
                <a:schemeClr val="tx1"/>
              </a:solidFill>
              <a:latin typeface="+mj-ea"/>
              <a:ea typeface="+mj-ea"/>
            </a:endParaRPr>
          </a:p>
          <a:p>
            <a:pPr lvl="0" eaLnBrk="0" fontAlgn="base">
              <a:spcBef>
                <a:spcPct val="0"/>
              </a:spcBef>
              <a:spcAft>
                <a:spcPct val="0"/>
              </a:spcAft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文本占位符 11"/>
          <p:cNvSpPr>
            <a:spLocks noGrp="1"/>
          </p:cNvSpPr>
          <p:nvPr/>
        </p:nvSpPr>
        <p:spPr>
          <a:xfrm>
            <a:off x="710881" y="1646134"/>
            <a:ext cx="10749598" cy="4462058"/>
          </a:xfrm>
          <a:prstGeom prst="rect">
            <a:avLst/>
          </a:prstGeom>
        </p:spPr>
        <p:txBody>
          <a:bodyPr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zh-CN" altLang="en-US" sz="1400" b="0" i="0" kern="12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/>
        </p:nvSpPr>
        <p:spPr>
          <a:xfrm>
            <a:off x="884870" y="159734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400" b="1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5pPr>
            <a:lvl6pPr marL="609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6pPr>
            <a:lvl7pPr marL="1219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7pPr>
            <a:lvl8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8pPr>
            <a:lvl9pPr marL="2438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9pPr>
          </a:lstStyle>
          <a:p>
            <a:r>
              <a:rPr lang="en-US" altLang="zh-CN" b="0" dirty="0"/>
              <a:t>1.1 </a:t>
            </a:r>
            <a:r>
              <a:rPr b="0" dirty="0"/>
              <a:t>长度单位</a:t>
            </a:r>
            <a:endParaRPr b="0" dirty="0"/>
          </a:p>
        </p:txBody>
      </p:sp>
      <p:sp>
        <p:nvSpPr>
          <p:cNvPr id="4" name="文本占位符 3"/>
          <p:cNvSpPr>
            <a:spLocks noGrp="1"/>
          </p:cNvSpPr>
          <p:nvPr/>
        </p:nvSpPr>
        <p:spPr>
          <a:xfrm>
            <a:off x="813115" y="72164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1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em</a:t>
            </a:r>
            <a:endParaRPr lang="en-US" altLang="zh-CN" sz="2000" b="0" dirty="0">
              <a:solidFill>
                <a:schemeClr val="tx1">
                  <a:lumMod val="65000"/>
                  <a:lumOff val="3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14" name="文本占位符 3"/>
          <p:cNvSpPr>
            <a:spLocks noGrp="1"/>
          </p:cNvSpPr>
          <p:nvPr/>
        </p:nvSpPr>
        <p:spPr>
          <a:xfrm>
            <a:off x="812800" y="1427480"/>
            <a:ext cx="10748010" cy="5281295"/>
          </a:xfrm>
          <a:prstGeom prst="rect">
            <a:avLst/>
          </a:prstGeom>
        </p:spPr>
        <p:txBody>
          <a:bodyPr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em是前端开发中的一个动态单位, 是一个相对于元素字体大小的单位</a:t>
            </a:r>
            <a:endParaRPr>
              <a:latin typeface="Alibaba PuHuiTi" pitchFamily="18" charset="-122"/>
              <a:ea typeface="Alibaba PuHuiTi" pitchFamily="18" charset="-122"/>
              <a:cs typeface="Alibaba PuHuiTi" pitchFamily="18" charset="-122"/>
              <a:sym typeface="+mn-ea"/>
            </a:endParaRPr>
          </a:p>
          <a:p>
            <a:pPr marL="0" indent="0">
              <a:buNone/>
            </a:pPr>
            <a:r>
              <a:rPr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    例如font-size: 12px; ,那么1em就等于12px</a:t>
            </a:r>
            <a:endParaRPr>
              <a:latin typeface="Alibaba PuHuiTi" pitchFamily="18" charset="-122"/>
              <a:ea typeface="Alibaba PuHuiTi" pitchFamily="18" charset="-122"/>
              <a:cs typeface="Alibaba PuHuiTi" pitchFamily="18" charset="-122"/>
              <a:sym typeface="+mn-ea"/>
            </a:endParaRPr>
          </a:p>
          <a:p>
            <a:pPr marL="0" indent="0">
              <a:buFont typeface="Wingdings" panose="05000000000000000000" charset="0"/>
              <a:buNone/>
            </a:pPr>
            <a:endParaRPr>
              <a:latin typeface="Alibaba PuHuiTi" pitchFamily="18" charset="-122"/>
              <a:ea typeface="Alibaba PuHuiTi" pitchFamily="18" charset="-122"/>
              <a:cs typeface="Alibaba PuHuiTi" pitchFamily="18" charset="-122"/>
              <a:sym typeface="+mn-ea"/>
            </a:endParaRPr>
          </a:p>
          <a:p>
            <a:pPr marL="0" indent="0">
              <a:buFont typeface="Wingdings" panose="05000000000000000000" charset="0"/>
              <a:buNone/>
            </a:pPr>
            <a:endParaRPr>
              <a:latin typeface="Alibaba PuHuiTi" pitchFamily="18" charset="-122"/>
              <a:ea typeface="Alibaba PuHuiTi" pitchFamily="18" charset="-122"/>
              <a:cs typeface="Alibaba PuHuiTi" pitchFamily="18" charset="-122"/>
              <a:sym typeface="+mn-ea"/>
            </a:endParaRPr>
          </a:p>
          <a:p>
            <a:pPr marL="0" indent="0">
              <a:buFont typeface="Wingdings" panose="05000000000000000000" charset="0"/>
              <a:buNone/>
            </a:pPr>
            <a:r>
              <a:rPr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em特点</a:t>
            </a:r>
            <a:endParaRPr>
              <a:latin typeface="Alibaba PuHuiTi" pitchFamily="18" charset="-122"/>
              <a:ea typeface="Alibaba PuHuiTi" pitchFamily="18" charset="-122"/>
              <a:cs typeface="Alibaba PuHuiTi" pitchFamily="18" charset="-122"/>
              <a:sym typeface="+mn-ea"/>
            </a:endParaRPr>
          </a:p>
          <a:p>
            <a:pPr marL="0" indent="0">
              <a:buFont typeface="Wingdings" panose="05000000000000000000" charset="0"/>
              <a:buNone/>
            </a:pPr>
            <a:r>
              <a:rPr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 </a:t>
            </a:r>
            <a:r>
              <a:rPr lang="en-US" altLang="zh-CN"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   1.</a:t>
            </a:r>
            <a:r>
              <a:rPr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当前元素设置了字体大小, 那么就相对于当前元素的字体大小</a:t>
            </a:r>
            <a:endParaRPr>
              <a:latin typeface="Alibaba PuHuiTi" pitchFamily="18" charset="-122"/>
              <a:ea typeface="Alibaba PuHuiTi" pitchFamily="18" charset="-122"/>
              <a:cs typeface="Alibaba PuHuiTi" pitchFamily="18" charset="-122"/>
              <a:sym typeface="+mn-ea"/>
            </a:endParaRPr>
          </a:p>
          <a:p>
            <a:pPr marL="0" indent="0">
              <a:buFont typeface="Wingdings" panose="05000000000000000000" charset="0"/>
              <a:buNone/>
            </a:pPr>
            <a:r>
              <a:rPr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    </a:t>
            </a:r>
            <a:r>
              <a:rPr lang="en-US" altLang="zh-CN"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2.</a:t>
            </a:r>
            <a:r>
              <a:rPr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当前元素没有设置字体大小, 那么就相当于第一个设置字体大小的祖先元素的字体大小</a:t>
            </a:r>
            <a:endParaRPr>
              <a:latin typeface="Alibaba PuHuiTi" pitchFamily="18" charset="-122"/>
              <a:ea typeface="Alibaba PuHuiTi" pitchFamily="18" charset="-122"/>
              <a:cs typeface="Alibaba PuHuiTi" pitchFamily="18" charset="-122"/>
              <a:sym typeface="+mn-ea"/>
            </a:endParaRPr>
          </a:p>
          <a:p>
            <a:pPr marL="0" indent="0">
              <a:buFont typeface="Wingdings" panose="05000000000000000000" charset="0"/>
              <a:buNone/>
            </a:pPr>
            <a:r>
              <a:rPr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    </a:t>
            </a:r>
            <a:r>
              <a:rPr lang="en-US" altLang="zh-CN"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3. </a:t>
            </a:r>
            <a:r>
              <a:rPr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如果当前元素和所有祖先元素都没有设置大小, 那么就相当于浏览器默认的字体大小</a:t>
            </a:r>
            <a:endParaRPr>
              <a:latin typeface="Alibaba PuHuiTi" pitchFamily="18" charset="-122"/>
              <a:ea typeface="Alibaba PuHuiTi" pitchFamily="18" charset="-122"/>
              <a:cs typeface="Alibaba PuHuiTi" pitchFamily="18" charset="-122"/>
              <a:sym typeface="+mn-ea"/>
            </a:endParaRPr>
          </a:p>
          <a:p>
            <a:pPr marL="0" indent="0">
              <a:buFont typeface="Wingdings" panose="05000000000000000000" charset="0"/>
              <a:buNone/>
            </a:pPr>
            <a:endParaRPr>
              <a:latin typeface="Alibaba PuHuiTi" pitchFamily="18" charset="-122"/>
              <a:ea typeface="Alibaba PuHuiTi" pitchFamily="18" charset="-122"/>
              <a:cs typeface="Alibaba PuHuiTi" pitchFamily="18" charset="-122"/>
              <a:sym typeface="+mn-ea"/>
            </a:endParaRPr>
          </a:p>
          <a:p>
            <a:pPr marL="0" indent="0">
              <a:buFont typeface="Wingdings" panose="05000000000000000000" charset="0"/>
              <a:buNone/>
            </a:pPr>
            <a:r>
              <a:rPr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  结论: em是一个动态的单位, 会随着参考元素字体大小的变化而变化(相对单位)</a:t>
            </a:r>
            <a:endParaRPr>
              <a:latin typeface="Alibaba PuHuiTi" pitchFamily="18" charset="-122"/>
              <a:ea typeface="Alibaba PuHuiTi" pitchFamily="18" charset="-122"/>
              <a:cs typeface="Alibaba PuHuiTi" pitchFamily="18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9453230" y="880284"/>
            <a:ext cx="4752528" cy="902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26960" rIns="0" bIns="126960" numCol="1" anchor="ctr" anchorCtr="0" compatLnSpc="1">
            <a:spAutoFit/>
          </a:bodyPr>
          <a:lstStyle/>
          <a:p>
            <a:pPr lvl="0" eaLnBrk="0" fontAlgn="base"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solidFill>
                <a:schemeClr val="tx1"/>
              </a:solidFill>
              <a:latin typeface="+mj-ea"/>
              <a:ea typeface="+mj-ea"/>
            </a:endParaRPr>
          </a:p>
          <a:p>
            <a:pPr lvl="0" eaLnBrk="0" fontAlgn="base">
              <a:spcBef>
                <a:spcPct val="0"/>
              </a:spcBef>
              <a:spcAft>
                <a:spcPct val="0"/>
              </a:spcAft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文本占位符 11"/>
          <p:cNvSpPr>
            <a:spLocks noGrp="1"/>
          </p:cNvSpPr>
          <p:nvPr/>
        </p:nvSpPr>
        <p:spPr>
          <a:xfrm>
            <a:off x="710881" y="1646134"/>
            <a:ext cx="10749598" cy="4462058"/>
          </a:xfrm>
          <a:prstGeom prst="rect">
            <a:avLst/>
          </a:prstGeom>
        </p:spPr>
        <p:txBody>
          <a:bodyPr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zh-CN" altLang="en-US" sz="1400" b="0" i="0" kern="12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/>
        </p:nvSpPr>
        <p:spPr>
          <a:xfrm>
            <a:off x="884870" y="159734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400" b="1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5pPr>
            <a:lvl6pPr marL="609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6pPr>
            <a:lvl7pPr marL="1219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7pPr>
            <a:lvl8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8pPr>
            <a:lvl9pPr marL="2438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9pPr>
          </a:lstStyle>
          <a:p>
            <a:r>
              <a:rPr lang="en-US" altLang="zh-CN" b="0" dirty="0"/>
              <a:t>1.1 </a:t>
            </a:r>
            <a:r>
              <a:rPr b="0" dirty="0"/>
              <a:t>长度单位</a:t>
            </a:r>
            <a:endParaRPr b="0" dirty="0"/>
          </a:p>
        </p:txBody>
      </p:sp>
      <p:sp>
        <p:nvSpPr>
          <p:cNvPr id="4" name="文本占位符 3"/>
          <p:cNvSpPr>
            <a:spLocks noGrp="1"/>
          </p:cNvSpPr>
          <p:nvPr/>
        </p:nvSpPr>
        <p:spPr>
          <a:xfrm>
            <a:off x="813115" y="72164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1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rem</a:t>
            </a:r>
            <a:endParaRPr lang="en-US" altLang="zh-CN" sz="2000" b="0" dirty="0">
              <a:solidFill>
                <a:schemeClr val="tx1">
                  <a:lumMod val="65000"/>
                  <a:lumOff val="3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14" name="文本占位符 3"/>
          <p:cNvSpPr>
            <a:spLocks noGrp="1"/>
          </p:cNvSpPr>
          <p:nvPr/>
        </p:nvSpPr>
        <p:spPr>
          <a:xfrm>
            <a:off x="812800" y="1427480"/>
            <a:ext cx="10748010" cy="5281295"/>
          </a:xfrm>
          <a:prstGeom prst="rect">
            <a:avLst/>
          </a:prstGeom>
        </p:spPr>
        <p:txBody>
          <a:bodyPr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rem就是root em, 和em是前端开发中的一个动态单位,</a:t>
            </a:r>
            <a:endParaRPr>
              <a:latin typeface="Alibaba PuHuiTi" pitchFamily="18" charset="-122"/>
              <a:ea typeface="Alibaba PuHuiTi" pitchFamily="18" charset="-122"/>
              <a:cs typeface="Alibaba PuHuiTi" pitchFamily="18" charset="-122"/>
              <a:sym typeface="+mn-ea"/>
            </a:endParaRPr>
          </a:p>
          <a:p>
            <a:pPr marL="0" indent="0">
              <a:buNone/>
            </a:pPr>
            <a:r>
              <a:rPr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    rem和em的区别在于, rem是一个相对于根元素字体大小的单位</a:t>
            </a:r>
            <a:endParaRPr>
              <a:latin typeface="Alibaba PuHuiTi" pitchFamily="18" charset="-122"/>
              <a:ea typeface="Alibaba PuHuiTi" pitchFamily="18" charset="-122"/>
              <a:cs typeface="Alibaba PuHuiTi" pitchFamily="18" charset="-122"/>
              <a:sym typeface="+mn-ea"/>
            </a:endParaRPr>
          </a:p>
          <a:p>
            <a:pPr marL="0" indent="0">
              <a:buNone/>
            </a:pPr>
            <a:r>
              <a:rPr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    例如 根元素(html) font-size: 12px; ,那么1em就等于12px</a:t>
            </a:r>
            <a:endParaRPr>
              <a:latin typeface="Alibaba PuHuiTi" pitchFamily="18" charset="-122"/>
              <a:ea typeface="Alibaba PuHuiTi" pitchFamily="18" charset="-122"/>
              <a:cs typeface="Alibaba PuHuiTi" pitchFamily="18" charset="-122"/>
              <a:sym typeface="+mn-ea"/>
            </a:endParaRPr>
          </a:p>
          <a:p>
            <a:pPr marL="0" indent="0">
              <a:buFont typeface="Wingdings" panose="05000000000000000000" charset="0"/>
              <a:buNone/>
            </a:pPr>
            <a:endParaRPr>
              <a:latin typeface="Alibaba PuHuiTi" pitchFamily="18" charset="-122"/>
              <a:ea typeface="Alibaba PuHuiTi" pitchFamily="18" charset="-122"/>
              <a:cs typeface="Alibaba PuHuiTi" pitchFamily="18" charset="-122"/>
              <a:sym typeface="+mn-ea"/>
            </a:endParaRPr>
          </a:p>
          <a:p>
            <a:pPr marL="0" indent="0">
              <a:buFont typeface="Wingdings" panose="05000000000000000000" charset="0"/>
              <a:buNone/>
            </a:pPr>
            <a:r>
              <a:rPr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rem特点</a:t>
            </a:r>
            <a:endParaRPr>
              <a:latin typeface="Alibaba PuHuiTi" pitchFamily="18" charset="-122"/>
              <a:ea typeface="Alibaba PuHuiTi" pitchFamily="18" charset="-122"/>
              <a:cs typeface="Alibaba PuHuiTi" pitchFamily="18" charset="-122"/>
              <a:sym typeface="+mn-ea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US" altLang="zh-CN"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    </a:t>
            </a:r>
            <a:r>
              <a:rPr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1</a:t>
            </a:r>
            <a:r>
              <a:rPr lang="en-US" altLang="zh-CN"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 </a:t>
            </a:r>
            <a:r>
              <a:rPr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除了根元素以外, 其它祖先元素的字体大小不会影响rem尺寸</a:t>
            </a:r>
            <a:endParaRPr>
              <a:latin typeface="Alibaba PuHuiTi" pitchFamily="18" charset="-122"/>
              <a:ea typeface="Alibaba PuHuiTi" pitchFamily="18" charset="-122"/>
              <a:cs typeface="Alibaba PuHuiTi" pitchFamily="18" charset="-122"/>
              <a:sym typeface="+mn-ea"/>
            </a:endParaRPr>
          </a:p>
          <a:p>
            <a:pPr marL="0" indent="0">
              <a:buFont typeface="Wingdings" panose="05000000000000000000" charset="0"/>
              <a:buNone/>
            </a:pPr>
            <a:r>
              <a:rPr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    2</a:t>
            </a:r>
            <a:r>
              <a:rPr lang="en-US" altLang="zh-CN"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 </a:t>
            </a:r>
            <a:r>
              <a:rPr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如果根元素设置了字体大小, 那么就相对于根元素的字体大小</a:t>
            </a:r>
            <a:endParaRPr>
              <a:latin typeface="Alibaba PuHuiTi" pitchFamily="18" charset="-122"/>
              <a:ea typeface="Alibaba PuHuiTi" pitchFamily="18" charset="-122"/>
              <a:cs typeface="Alibaba PuHuiTi" pitchFamily="18" charset="-122"/>
              <a:sym typeface="+mn-ea"/>
            </a:endParaRPr>
          </a:p>
          <a:p>
            <a:pPr marL="0" indent="0">
              <a:buFont typeface="Wingdings" panose="05000000000000000000" charset="0"/>
              <a:buNone/>
            </a:pPr>
            <a:r>
              <a:rPr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    2</a:t>
            </a:r>
            <a:r>
              <a:rPr lang="en-US" altLang="zh-CN"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 </a:t>
            </a:r>
            <a:r>
              <a:rPr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如果根元素没有设置字体大小, 那么就相对于浏览器默认的字体大小</a:t>
            </a:r>
            <a:endParaRPr>
              <a:latin typeface="Alibaba PuHuiTi" pitchFamily="18" charset="-122"/>
              <a:ea typeface="Alibaba PuHuiTi" pitchFamily="18" charset="-122"/>
              <a:cs typeface="Alibaba PuHuiTi" pitchFamily="18" charset="-122"/>
              <a:sym typeface="+mn-ea"/>
            </a:endParaRPr>
          </a:p>
          <a:p>
            <a:pPr marL="0" indent="0">
              <a:buFont typeface="Wingdings" panose="05000000000000000000" charset="0"/>
              <a:buNone/>
            </a:pPr>
            <a:endParaRPr>
              <a:latin typeface="Alibaba PuHuiTi" pitchFamily="18" charset="-122"/>
              <a:ea typeface="Alibaba PuHuiTi" pitchFamily="18" charset="-122"/>
              <a:cs typeface="Alibaba PuHuiTi" pitchFamily="18" charset="-122"/>
              <a:sym typeface="+mn-ea"/>
            </a:endParaRPr>
          </a:p>
          <a:p>
            <a:pPr marL="0" indent="0">
              <a:buFont typeface="Wingdings" panose="05000000000000000000" charset="0"/>
              <a:buNone/>
            </a:pPr>
            <a:r>
              <a:rPr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    结论: rem是一个动态的单位, 会随着根元素字体大小的变化而变化(相对单位)</a:t>
            </a:r>
            <a:endParaRPr>
              <a:latin typeface="Alibaba PuHuiTi" pitchFamily="18" charset="-122"/>
              <a:ea typeface="Alibaba PuHuiTi" pitchFamily="18" charset="-122"/>
              <a:cs typeface="Alibaba PuHuiTi" pitchFamily="18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9453230" y="880284"/>
            <a:ext cx="4752528" cy="902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26960" rIns="0" bIns="126960" numCol="1" anchor="ctr" anchorCtr="0" compatLnSpc="1">
            <a:spAutoFit/>
          </a:bodyPr>
          <a:lstStyle/>
          <a:p>
            <a:pPr lvl="0" eaLnBrk="0" fontAlgn="base"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solidFill>
                <a:schemeClr val="tx1"/>
              </a:solidFill>
              <a:latin typeface="+mj-ea"/>
              <a:ea typeface="+mj-ea"/>
            </a:endParaRPr>
          </a:p>
          <a:p>
            <a:pPr lvl="0" eaLnBrk="0" fontAlgn="base">
              <a:spcBef>
                <a:spcPct val="0"/>
              </a:spcBef>
              <a:spcAft>
                <a:spcPct val="0"/>
              </a:spcAft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文本占位符 11"/>
          <p:cNvSpPr>
            <a:spLocks noGrp="1"/>
          </p:cNvSpPr>
          <p:nvPr/>
        </p:nvSpPr>
        <p:spPr>
          <a:xfrm>
            <a:off x="710881" y="1646134"/>
            <a:ext cx="10749598" cy="4462058"/>
          </a:xfrm>
          <a:prstGeom prst="rect">
            <a:avLst/>
          </a:prstGeom>
        </p:spPr>
        <p:txBody>
          <a:bodyPr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zh-CN" altLang="en-US" sz="1400" b="0" i="0" kern="12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/>
        </p:nvSpPr>
        <p:spPr>
          <a:xfrm>
            <a:off x="884870" y="159734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400" b="1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5pPr>
            <a:lvl6pPr marL="609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6pPr>
            <a:lvl7pPr marL="1219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7pPr>
            <a:lvl8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8pPr>
            <a:lvl9pPr marL="2438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9pPr>
          </a:lstStyle>
          <a:p>
            <a:r>
              <a:rPr lang="en-US" altLang="zh-CN" b="0" dirty="0"/>
              <a:t>1.1 </a:t>
            </a:r>
            <a:r>
              <a:rPr b="0" dirty="0"/>
              <a:t>长度单位</a:t>
            </a:r>
            <a:endParaRPr b="0" dirty="0"/>
          </a:p>
        </p:txBody>
      </p:sp>
      <p:sp>
        <p:nvSpPr>
          <p:cNvPr id="4" name="文本占位符 3"/>
          <p:cNvSpPr>
            <a:spLocks noGrp="1"/>
          </p:cNvSpPr>
          <p:nvPr/>
        </p:nvSpPr>
        <p:spPr>
          <a:xfrm>
            <a:off x="813115" y="72164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1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vw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和</a:t>
            </a:r>
            <a:r>
              <a:rPr lang="en-US" altLang="zh-CN" sz="2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vh</a:t>
            </a:r>
            <a:endParaRPr lang="en-US" altLang="zh-CN" sz="2000" b="0" dirty="0">
              <a:solidFill>
                <a:schemeClr val="tx1">
                  <a:lumMod val="65000"/>
                  <a:lumOff val="3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14" name="文本占位符 3"/>
          <p:cNvSpPr>
            <a:spLocks noGrp="1"/>
          </p:cNvSpPr>
          <p:nvPr/>
        </p:nvSpPr>
        <p:spPr>
          <a:xfrm>
            <a:off x="812800" y="1427480"/>
            <a:ext cx="10748010" cy="5281295"/>
          </a:xfrm>
          <a:prstGeom prst="rect">
            <a:avLst/>
          </a:prstGeom>
        </p:spPr>
        <p:txBody>
          <a:bodyPr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 1. </a:t>
            </a:r>
            <a:r>
              <a:rPr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vw和vh是前端开发中的一个动态单位, 是一个相对于网页视口的单位</a:t>
            </a:r>
            <a:endParaRPr>
              <a:latin typeface="Alibaba PuHuiTi" pitchFamily="18" charset="-122"/>
              <a:ea typeface="Alibaba PuHuiTi" pitchFamily="18" charset="-122"/>
              <a:cs typeface="Alibaba PuHuiTi" pitchFamily="18" charset="-122"/>
              <a:sym typeface="+mn-ea"/>
            </a:endParaRPr>
          </a:p>
          <a:p>
            <a:pPr marL="0" indent="0">
              <a:buNone/>
            </a:pPr>
            <a:r>
              <a:rPr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 </a:t>
            </a:r>
            <a:r>
              <a:rPr lang="en-US" altLang="zh-CN"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2. </a:t>
            </a:r>
            <a:r>
              <a:rPr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系统会将视口的宽度和高度分为100份,1vw就占用视口宽度的百分之一, 1vh就占用视口高度的百分之一</a:t>
            </a:r>
            <a:endParaRPr>
              <a:latin typeface="Alibaba PuHuiTi" pitchFamily="18" charset="-122"/>
              <a:ea typeface="Alibaba PuHuiTi" pitchFamily="18" charset="-122"/>
              <a:cs typeface="Alibaba PuHuiTi" pitchFamily="18" charset="-122"/>
              <a:sym typeface="+mn-ea"/>
            </a:endParaRPr>
          </a:p>
          <a:p>
            <a:pPr marL="0" indent="0">
              <a:buNone/>
            </a:pPr>
            <a:r>
              <a:rPr lang="en-US" altLang="zh-CN"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 </a:t>
            </a:r>
            <a:r>
              <a:rPr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3</a:t>
            </a:r>
            <a:r>
              <a:rPr lang="en-US" altLang="zh-CN"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. </a:t>
            </a:r>
            <a:r>
              <a:rPr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vw和vh和百分比不同的是, 百分比永远都是以父元素作为参考</a:t>
            </a:r>
            <a:endParaRPr>
              <a:latin typeface="Alibaba PuHuiTi" pitchFamily="18" charset="-122"/>
              <a:ea typeface="Alibaba PuHuiTi" pitchFamily="18" charset="-122"/>
              <a:cs typeface="Alibaba PuHuiTi" pitchFamily="18" charset="-122"/>
              <a:sym typeface="+mn-ea"/>
            </a:endParaRPr>
          </a:p>
          <a:p>
            <a:pPr marL="0" indent="0">
              <a:buNone/>
            </a:pPr>
            <a:r>
              <a:rPr lang="en-US" altLang="zh-CN"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 4. </a:t>
            </a:r>
            <a:r>
              <a:rPr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而vw和vh永远都是以视口作为参考</a:t>
            </a:r>
            <a:endParaRPr>
              <a:latin typeface="Alibaba PuHuiTi" pitchFamily="18" charset="-122"/>
              <a:ea typeface="Alibaba PuHuiTi" pitchFamily="18" charset="-122"/>
              <a:cs typeface="Alibaba PuHuiTi" pitchFamily="18" charset="-122"/>
              <a:sym typeface="+mn-ea"/>
            </a:endParaRPr>
          </a:p>
          <a:p>
            <a:pPr marL="0" indent="0">
              <a:buNone/>
            </a:pPr>
            <a:endParaRPr>
              <a:latin typeface="Alibaba PuHuiTi" pitchFamily="18" charset="-122"/>
              <a:ea typeface="Alibaba PuHuiTi" pitchFamily="18" charset="-122"/>
              <a:cs typeface="Alibaba PuHuiTi" pitchFamily="18" charset="-122"/>
              <a:sym typeface="+mn-ea"/>
            </a:endParaRPr>
          </a:p>
          <a:p>
            <a:pPr marL="0" indent="0">
              <a:buNone/>
            </a:pPr>
            <a:r>
              <a:rPr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    结论: vw/vh是一个动态的单位, 会随着视口大小的变化而变化(相对单位)</a:t>
            </a:r>
            <a:endParaRPr>
              <a:latin typeface="Alibaba PuHuiTi" pitchFamily="18" charset="-122"/>
              <a:ea typeface="Alibaba PuHuiTi" pitchFamily="18" charset="-122"/>
              <a:cs typeface="Alibaba PuHuiTi" pitchFamily="18" charset="-122"/>
              <a:sym typeface="+mn-ea"/>
            </a:endParaRPr>
          </a:p>
          <a:p>
            <a:pPr marL="0" indent="0">
              <a:buNone/>
            </a:pPr>
            <a:endParaRPr>
              <a:latin typeface="Alibaba PuHuiTi" pitchFamily="18" charset="-122"/>
              <a:ea typeface="Alibaba PuHuiTi" pitchFamily="18" charset="-122"/>
              <a:cs typeface="Alibaba PuHuiTi" pitchFamily="18" charset="-122"/>
              <a:sym typeface="+mn-ea"/>
            </a:endParaRPr>
          </a:p>
          <a:p>
            <a:pPr marL="0" indent="0">
              <a:buFont typeface="Wingdings" panose="05000000000000000000" charset="0"/>
              <a:buNone/>
            </a:pPr>
            <a:r>
              <a:rPr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什么是vmin和vmax?</a:t>
            </a:r>
            <a:endParaRPr>
              <a:latin typeface="Alibaba PuHuiTi" pitchFamily="18" charset="-122"/>
              <a:ea typeface="Alibaba PuHuiTi" pitchFamily="18" charset="-122"/>
              <a:cs typeface="Alibaba PuHuiTi" pitchFamily="18" charset="-122"/>
              <a:sym typeface="+mn-ea"/>
            </a:endParaRPr>
          </a:p>
          <a:p>
            <a:pPr marL="0" indent="0">
              <a:buFont typeface="Wingdings" panose="05000000000000000000" charset="0"/>
              <a:buNone/>
            </a:pPr>
            <a:r>
              <a:rPr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    vmin: vw和vh中较小的那个</a:t>
            </a:r>
            <a:endParaRPr>
              <a:latin typeface="Alibaba PuHuiTi" pitchFamily="18" charset="-122"/>
              <a:ea typeface="Alibaba PuHuiTi" pitchFamily="18" charset="-122"/>
              <a:cs typeface="Alibaba PuHuiTi" pitchFamily="18" charset="-122"/>
              <a:sym typeface="+mn-ea"/>
            </a:endParaRPr>
          </a:p>
          <a:p>
            <a:pPr marL="0" indent="0">
              <a:buFont typeface="Wingdings" panose="05000000000000000000" charset="0"/>
              <a:buNone/>
            </a:pPr>
            <a:r>
              <a:rPr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    vmax: vw和vh中较大的那个</a:t>
            </a:r>
            <a:endParaRPr>
              <a:latin typeface="Alibaba PuHuiTi" pitchFamily="18" charset="-122"/>
              <a:ea typeface="Alibaba PuHuiTi" pitchFamily="18" charset="-122"/>
              <a:cs typeface="Alibaba PuHuiTi" pitchFamily="18" charset="-122"/>
              <a:sym typeface="+mn-ea"/>
            </a:endParaRPr>
          </a:p>
          <a:p>
            <a:pPr marL="0" indent="0">
              <a:buFont typeface="Wingdings" panose="05000000000000000000" charset="0"/>
              <a:buNone/>
            </a:pPr>
            <a:r>
              <a:rPr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    使用场景: 保证移动开发中屏幕旋转之后尺寸不变</a:t>
            </a:r>
            <a:r>
              <a:rPr lang="en-US" altLang="zh-CN"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   </a:t>
            </a:r>
            <a:endParaRPr>
              <a:latin typeface="Alibaba PuHuiTi" pitchFamily="18" charset="-122"/>
              <a:ea typeface="Alibaba PuHuiTi" pitchFamily="18" charset="-122"/>
              <a:cs typeface="Alibaba PuHuiTi" pitchFamily="18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PLACING_PICTURE_USER_VIEWPORT" val="{&quot;height&quot;:5906,&quot;width&quot;:16979}"/>
</p:tagLst>
</file>

<file path=ppt/tags/tag2.xml><?xml version="1.0" encoding="utf-8"?>
<p:tagLst xmlns:p="http://schemas.openxmlformats.org/presentationml/2006/main">
  <p:tag name="ISPRING_ULTRA_SCORM_COURSE_ID" val="9E7965BD-BA7C-4284-B303-3DF26FF20985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OUTPUT_FOLDER" val="C:\Users\Administrator\Desktop"/>
  <p:tag name="ISPRING_UUID" val="{C1A8F295-47DC-48FB-81BD-666766343352}"/>
  <p:tag name="ISPRING_RESOURCE_FOLDER" val="E:\素材\正版图-卖\PPT\0变色龙\0包图网\bt369\ppt\bt369\"/>
  <p:tag name="ISPRING_PRESENTATION_PATH" val="E:\素材\正版图-卖\PPT\0变色龙\0包图网\bt369\ppt\bt369.pptx"/>
  <p:tag name="ISPRING_PROJECT_FOLDER_UPDATED" val="1"/>
  <p:tag name="ISPRING_SCREEN_RECS_UPDATED" val="E:\素材\正版图-卖\PPT\0变色龙\0包图网\bt369\ppt\bt369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PRESENTATION_TITLE" val="bt730"/>
</p:tagLst>
</file>

<file path=ppt/theme/theme1.xml><?xml version="1.0" encoding="utf-8"?>
<a:theme xmlns:a="http://schemas.openxmlformats.org/drawingml/2006/main" name="Office Theme">
  <a:themeElements>
    <a:clrScheme name="自定义 447">
      <a:dk1>
        <a:sysClr val="windowText" lastClr="000000"/>
      </a:dk1>
      <a:lt1>
        <a:sysClr val="window" lastClr="FFFFFF"/>
      </a:lt1>
      <a:dk2>
        <a:srgbClr val="006E67"/>
      </a:dk2>
      <a:lt2>
        <a:srgbClr val="E7E6E6"/>
      </a:lt2>
      <a:accent1>
        <a:srgbClr val="006E67"/>
      </a:accent1>
      <a:accent2>
        <a:srgbClr val="A5A5A5"/>
      </a:accent2>
      <a:accent3>
        <a:srgbClr val="006E67"/>
      </a:accent3>
      <a:accent4>
        <a:srgbClr val="A5A5A5"/>
      </a:accent4>
      <a:accent5>
        <a:srgbClr val="006E67"/>
      </a:accent5>
      <a:accent6>
        <a:srgbClr val="A5A5A5"/>
      </a:accent6>
      <a:hlink>
        <a:srgbClr val="006E67"/>
      </a:hlink>
      <a:folHlink>
        <a:srgbClr val="A5A5A5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2944</Words>
  <Application>WPS 演示</Application>
  <PresentationFormat>自定义</PresentationFormat>
  <Paragraphs>314</Paragraphs>
  <Slides>24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40" baseType="lpstr">
      <vt:lpstr>Arial</vt:lpstr>
      <vt:lpstr>宋体</vt:lpstr>
      <vt:lpstr>Wingdings</vt:lpstr>
      <vt:lpstr>Calibri</vt:lpstr>
      <vt:lpstr>印品黑体</vt:lpstr>
      <vt:lpstr>黑体</vt:lpstr>
      <vt:lpstr>微软雅黑</vt:lpstr>
      <vt:lpstr>字魂73号-江南手书</vt:lpstr>
      <vt:lpstr>Alibaba PuHuiTi R</vt:lpstr>
      <vt:lpstr>inpin heiti</vt:lpstr>
      <vt:lpstr>Alibaba PuHuiTi B</vt:lpstr>
      <vt:lpstr>阿里巴巴普惠体</vt:lpstr>
      <vt:lpstr>Alibaba PuHuiTi</vt:lpstr>
      <vt:lpstr>Wingdings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bt730</dc:title>
  <dc:creator/>
  <cp:lastModifiedBy>Administrator</cp:lastModifiedBy>
  <cp:revision>598</cp:revision>
  <dcterms:created xsi:type="dcterms:W3CDTF">2017-01-08T15:59:00Z</dcterms:created>
  <dcterms:modified xsi:type="dcterms:W3CDTF">2021-05-07T09:39:02Z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2052-11.1.0.10463</vt:lpwstr>
  </property>
  <property fmtid="{D5CDD505-2E9C-101B-9397-08002B2CF9AE}" pid="3" name="ICV">
    <vt:lpwstr>FCA88555D3D44735BAA1F56722F3B997</vt:lpwstr>
  </property>
</Properties>
</file>