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17"/>
  </p:handoutMasterIdLst>
  <p:sldIdLst>
    <p:sldId id="3291" r:id="rId3"/>
    <p:sldId id="3427" r:id="rId4"/>
    <p:sldId id="3349" r:id="rId5"/>
    <p:sldId id="3512" r:id="rId7"/>
    <p:sldId id="3539" r:id="rId8"/>
    <p:sldId id="3513" r:id="rId9"/>
    <p:sldId id="3514" r:id="rId10"/>
    <p:sldId id="3515" r:id="rId11"/>
    <p:sldId id="3516" r:id="rId12"/>
    <p:sldId id="3540" r:id="rId13"/>
    <p:sldId id="3541" r:id="rId14"/>
    <p:sldId id="3543" r:id="rId15"/>
    <p:sldId id="3284" r:id="rId16"/>
  </p:sldIdLst>
  <p:sldSz cx="12858750" cy="723265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262626"/>
    <a:srgbClr val="066197"/>
    <a:srgbClr val="FFC000"/>
    <a:srgbClr val="0767A3"/>
    <a:srgbClr val="535353"/>
    <a:srgbClr val="02184F"/>
    <a:srgbClr val="5D4BC1"/>
    <a:srgbClr val="6DB416"/>
    <a:srgbClr val="0C6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3" autoAdjust="0"/>
    <p:restoredTop sz="95317" autoAdjust="0"/>
  </p:normalViewPr>
  <p:slideViewPr>
    <p:cSldViewPr>
      <p:cViewPr varScale="1">
        <p:scale>
          <a:sx n="110" d="100"/>
          <a:sy n="110" d="100"/>
        </p:scale>
        <p:origin x="558" y="108"/>
      </p:cViewPr>
      <p:guideLst>
        <p:guide orient="horz" pos="218"/>
        <p:guide orient="horz" pos="4152"/>
        <p:guide pos="4074"/>
        <p:guide pos="557"/>
        <p:guide pos="7544"/>
        <p:guide pos="685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849225" cy="72320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" y="635"/>
            <a:ext cx="12858750" cy="723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858750" cy="7285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箭头: V 形 3"/>
          <p:cNvSpPr/>
          <p:nvPr userDrawn="1"/>
        </p:nvSpPr>
        <p:spPr>
          <a:xfrm>
            <a:off x="435610" y="224155"/>
            <a:ext cx="405130" cy="40513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等腰三角形 75"/>
          <p:cNvSpPr/>
          <p:nvPr userDrawn="1"/>
        </p:nvSpPr>
        <p:spPr>
          <a:xfrm rot="5400000">
            <a:off x="-146685" y="156845"/>
            <a:ext cx="852805" cy="540385"/>
          </a:xfrm>
          <a:prstGeom prst="triangle">
            <a:avLst/>
          </a:prstGeom>
          <a:solidFill>
            <a:srgbClr val="076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6656" y="5177155"/>
            <a:ext cx="752744" cy="2098793"/>
            <a:chOff x="13891297" y="2075351"/>
            <a:chExt cx="1066248" cy="2972900"/>
          </a:xfrm>
        </p:grpSpPr>
        <p:sp>
          <p:nvSpPr>
            <p:cNvPr id="14" name="椭圆 13"/>
            <p:cNvSpPr/>
            <p:nvPr/>
          </p:nvSpPr>
          <p:spPr>
            <a:xfrm>
              <a:off x="13891297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4142396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393495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644594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895693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3891297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4142396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4393495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4644594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4895693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3891297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142396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4393495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4644594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4895693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3891297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142396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4393495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644594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895693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3891297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4142396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4393495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4644594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4895693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3891297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4142396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4393495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4644594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4895693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3891297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4142396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4393495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4644594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4895693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891297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4142396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4393495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4644594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4895693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891297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4142396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4393495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4644594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4895693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891297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4142396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4393495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4644594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4895693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3891297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4142396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93495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4644594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4895693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3891297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4142396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4393495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4644594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4895693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13891297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4142396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4393495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4644594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4895693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5" name="矩形 134"/>
          <p:cNvSpPr/>
          <p:nvPr userDrawn="1"/>
        </p:nvSpPr>
        <p:spPr>
          <a:xfrm>
            <a:off x="635" y="7160260"/>
            <a:ext cx="12858750" cy="87630"/>
          </a:xfrm>
          <a:prstGeom prst="rect">
            <a:avLst/>
          </a:prstGeom>
          <a:solidFill>
            <a:srgbClr val="0767A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475" y="1461770"/>
            <a:ext cx="1497330" cy="1257935"/>
          </a:xfrm>
          <a:prstGeom prst="rect">
            <a:avLst/>
          </a:prstGeom>
        </p:spPr>
      </p:pic>
      <p:pic>
        <p:nvPicPr>
          <p:cNvPr id="77" name="图片 76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73215" y="1393190"/>
            <a:ext cx="1497330" cy="1257935"/>
          </a:xfrm>
          <a:prstGeom prst="rect">
            <a:avLst/>
          </a:prstGeom>
        </p:spPr>
      </p:pic>
      <p:pic>
        <p:nvPicPr>
          <p:cNvPr id="78" name="图片 77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6845" y="1461770"/>
            <a:ext cx="1497330" cy="1257935"/>
          </a:xfrm>
          <a:prstGeom prst="rect">
            <a:avLst/>
          </a:prstGeom>
        </p:spPr>
      </p:pic>
      <p:pic>
        <p:nvPicPr>
          <p:cNvPr id="79" name="图片 78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6020" y="1290955"/>
            <a:ext cx="1497330" cy="1257935"/>
          </a:xfrm>
          <a:prstGeom prst="rect">
            <a:avLst/>
          </a:prstGeom>
        </p:spPr>
      </p:pic>
      <p:pic>
        <p:nvPicPr>
          <p:cNvPr id="80" name="图片 79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4476750"/>
            <a:ext cx="1497330" cy="1257935"/>
          </a:xfrm>
          <a:prstGeom prst="rect">
            <a:avLst/>
          </a:prstGeom>
        </p:spPr>
      </p:pic>
      <p:pic>
        <p:nvPicPr>
          <p:cNvPr id="85" name="图片 84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2280" y="4305300"/>
            <a:ext cx="1497330" cy="1257935"/>
          </a:xfrm>
          <a:prstGeom prst="rect">
            <a:avLst/>
          </a:prstGeom>
        </p:spPr>
      </p:pic>
      <p:pic>
        <p:nvPicPr>
          <p:cNvPr id="86" name="图片 85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6845" y="4305300"/>
            <a:ext cx="1497330" cy="1257935"/>
          </a:xfrm>
          <a:prstGeom prst="rect">
            <a:avLst/>
          </a:prstGeom>
        </p:spPr>
      </p:pic>
      <p:pic>
        <p:nvPicPr>
          <p:cNvPr id="87" name="图片 86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6020" y="4305300"/>
            <a:ext cx="1497330" cy="1257935"/>
          </a:xfrm>
          <a:prstGeom prst="rect">
            <a:avLst/>
          </a:prstGeom>
        </p:spPr>
      </p:pic>
      <p:sp>
        <p:nvSpPr>
          <p:cNvPr id="4" name="任意多边形: 形状 50"/>
          <p:cNvSpPr/>
          <p:nvPr userDrawn="1"/>
        </p:nvSpPr>
        <p:spPr>
          <a:xfrm rot="18932100">
            <a:off x="9102985" y="1473268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767A3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51"/>
          <p:cNvSpPr/>
          <p:nvPr userDrawn="1"/>
        </p:nvSpPr>
        <p:spPr>
          <a:xfrm rot="18958199">
            <a:off x="10136715" y="3266146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1"/>
          <p:cNvSpPr txBox="1"/>
          <p:nvPr userDrawn="1"/>
        </p:nvSpPr>
        <p:spPr>
          <a:xfrm>
            <a:off x="3907790" y="2265045"/>
            <a:ext cx="5037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0661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en-US" altLang="zh-CN" sz="7200" b="1" dirty="0">
              <a:solidFill>
                <a:srgbClr val="0661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连接符 88"/>
          <p:cNvCxnSpPr/>
          <p:nvPr userDrawn="1"/>
        </p:nvCxnSpPr>
        <p:spPr>
          <a:xfrm>
            <a:off x="3900805" y="3392170"/>
            <a:ext cx="5051425" cy="0"/>
          </a:xfrm>
          <a:prstGeom prst="line">
            <a:avLst/>
          </a:prstGeom>
          <a:ln>
            <a:solidFill>
              <a:srgbClr val="53535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文本框 6"/>
          <p:cNvSpPr txBox="1"/>
          <p:nvPr userDrawn="1"/>
        </p:nvSpPr>
        <p:spPr>
          <a:xfrm>
            <a:off x="4038600" y="3468370"/>
            <a:ext cx="4775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algn="dist" eaLnBrk="1" latinLnBrk="0" hangingPunct="1"/>
            <a:r>
              <a:rPr lang="zh-CN" altLang="en-US" sz="3200">
                <a:solidFill>
                  <a:schemeClr val="accent4">
                    <a:lumMod val="50000"/>
                  </a:schemeClr>
                </a:solidFill>
                <a:latin typeface="字魂73号-江南手书" panose="00000500000000000000" charset="-122"/>
                <a:ea typeface="字魂73号-江南手书" panose="00000500000000000000" charset="-122"/>
                <a:cs typeface="字魂73号-江南手书" panose="00000500000000000000" charset="-122"/>
              </a:rPr>
              <a:t>力学笃行  志存高远</a:t>
            </a:r>
            <a:endParaRPr lang="zh-CN" altLang="en-US" sz="3200">
              <a:solidFill>
                <a:schemeClr val="accent4">
                  <a:lumMod val="50000"/>
                </a:schemeClr>
              </a:solidFill>
              <a:latin typeface="字魂73号-江南手书" panose="00000500000000000000" charset="-122"/>
              <a:ea typeface="字魂73号-江南手书" panose="00000500000000000000" charset="-122"/>
              <a:cs typeface="字魂73号-江南手书" panose="00000500000000000000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56967" y="1528093"/>
            <a:ext cx="7606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移动端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4053240" y="3328819"/>
            <a:ext cx="4968552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李忠国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13115" y="8734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 smtClean="0"/>
              <a:t>1.2.3 </a:t>
            </a:r>
            <a:r>
              <a:rPr b="0" dirty="0" smtClean="0"/>
              <a:t>媒体类型</a:t>
            </a:r>
            <a:endParaRPr b="0" dirty="0" smtClean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813115" y="793396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知道 </a:t>
            </a:r>
            <a:r>
              <a:rPr 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媒体查询的语法</a:t>
            </a:r>
            <a:endParaRPr lang="zh-CN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813115" y="1499448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媒体是用来</a:t>
            </a:r>
            <a:r>
              <a:rPr lang="en-US" altLang="zh-CN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区分设备类型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的，如屏幕设备、打印设备等，其中手机、电脑、平板都属于屏幕设备。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buFont typeface="+mj-lt"/>
            </a:pPr>
            <a:endParaRPr lang="zh-CN" altLang="en-US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199515" y="2179955"/>
          <a:ext cx="975360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008"/>
                <a:gridCol w="3511296"/>
                <a:gridCol w="3511296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/>
                        <a:t>类型名称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/>
                        <a:t>值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/>
                        <a:t>描述</a:t>
                      </a:r>
                      <a:endParaRPr lang="zh-CN" altLang="en-US" sz="2000" b="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屏幕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screen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带屏幕的设备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打印预览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print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打印预览模式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阅读器</a:t>
                      </a:r>
                      <a:endPara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speech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屏幕阅读模式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不区分类型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all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默认值，包括以上3种情形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30" name="文本框 229"/>
          <p:cNvSpPr txBox="1"/>
          <p:nvPr/>
        </p:nvSpPr>
        <p:spPr>
          <a:xfrm>
            <a:off x="1028697" y="879590"/>
            <a:ext cx="830850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移动端的媒体特性：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1743710"/>
            <a:ext cx="8058150" cy="2486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8700" y="15938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媒体特性：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20545" y="1023620"/>
            <a:ext cx="80873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1.如何实现PC端一套代码,移动端一套代码,</a:t>
            </a:r>
            <a:endParaRPr lang="zh-CN" altLang="en-US"/>
          </a:p>
          <a:p>
            <a:r>
              <a:rPr lang="zh-CN" altLang="en-US"/>
              <a:t>    在PC端打开自动打开PC端界面</a:t>
            </a:r>
            <a:endParaRPr lang="zh-CN" altLang="en-US"/>
          </a:p>
          <a:p>
            <a:r>
              <a:rPr lang="zh-CN" altLang="en-US"/>
              <a:t>    在移动端打开自动打开移动端界面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2.实现步骤:</a:t>
            </a:r>
            <a:endParaRPr lang="zh-CN" altLang="en-US"/>
          </a:p>
          <a:p>
            <a:r>
              <a:rPr lang="zh-CN" altLang="en-US"/>
              <a:t>    2.1默认打开PC端界面</a:t>
            </a:r>
            <a:endParaRPr lang="zh-CN" altLang="en-US"/>
          </a:p>
          <a:p>
            <a:r>
              <a:rPr lang="zh-CN" altLang="en-US"/>
              <a:t>    2.2在PC端界面中通过BOM拿到当前浏览器信息</a:t>
            </a:r>
            <a:endParaRPr lang="zh-CN" altLang="en-US"/>
          </a:p>
          <a:p>
            <a:r>
              <a:rPr lang="zh-CN" altLang="en-US"/>
              <a:t>    2.3通过正则判断当前浏览器是否是移动端浏览器</a:t>
            </a:r>
            <a:endParaRPr lang="zh-CN" altLang="en-US"/>
          </a:p>
          <a:p>
            <a:r>
              <a:rPr lang="zh-CN" altLang="en-US"/>
              <a:t>    2.4通过BOM的location对象实现跳转到移动端界面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0455" y="231775"/>
            <a:ext cx="20231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PC</a:t>
            </a:r>
            <a:r>
              <a:rPr lang="zh-CN" altLang="en-US"/>
              <a:t>端和移动端识别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4555" y="87630"/>
            <a:ext cx="57270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文本占位符 3"/>
          <p:cNvSpPr>
            <a:spLocks noGrp="1"/>
          </p:cNvSpPr>
          <p:nvPr/>
        </p:nvSpPr>
        <p:spPr>
          <a:xfrm>
            <a:off x="3332799" y="1240155"/>
            <a:ext cx="5830946" cy="4378325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媒体查询概念</a:t>
            </a:r>
            <a:endParaRPr lang="zh-CN" altLang="en-US" dirty="0"/>
          </a:p>
          <a:p>
            <a:r>
              <a:rPr lang="zh-CN" altLang="en-US" dirty="0"/>
              <a:t>媒体查询语法</a:t>
            </a:r>
            <a:endParaRPr lang="zh-CN" altLang="en-US" dirty="0"/>
          </a:p>
          <a:p>
            <a:r>
              <a:rPr lang="zh-CN" altLang="en-US" dirty="0"/>
              <a:t>媒体查询特性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96"/>
          <p:cNvSpPr txBox="1"/>
          <p:nvPr/>
        </p:nvSpPr>
        <p:spPr>
          <a:xfrm>
            <a:off x="2756967" y="2752725"/>
            <a:ext cx="120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740275" y="2824480"/>
            <a:ext cx="4694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媒体查询概念</a:t>
            </a:r>
            <a:endParaRPr kumimoji="1"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740275" y="3531235"/>
            <a:ext cx="1795145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9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第一小节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30" name="文本框 229"/>
          <p:cNvSpPr txBox="1"/>
          <p:nvPr/>
        </p:nvSpPr>
        <p:spPr>
          <a:xfrm>
            <a:off x="1316987" y="1240270"/>
            <a:ext cx="1037700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DC6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@media</a:t>
            </a:r>
            <a:r>
              <a:rPr lang="zh-CN" altLang="en-US" sz="2000" dirty="0" smtClean="0">
                <a:solidFill>
                  <a:srgbClr val="DC6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的作用：</a:t>
            </a:r>
            <a:endParaRPr lang="zh-CN" altLang="en-US" sz="2000" dirty="0" smtClean="0">
              <a:solidFill>
                <a:srgbClr val="DC6C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DC6C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@media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用来让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样式方便的适配于日趋多样化的终端设备</a:t>
            </a:r>
            <a:endParaRPr lang="zh-CN" altLang="en-US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@media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规则是实现响应式设计的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核心技术之一</a:t>
            </a:r>
            <a:endParaRPr lang="en-US" altLang="zh-CN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957260" y="8734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b="0" dirty="0" smtClean="0"/>
              <a:t>媒体查询</a:t>
            </a:r>
            <a:endParaRPr b="0" dirty="0" smtClean="0"/>
          </a:p>
        </p:txBody>
      </p:sp>
      <p:sp>
        <p:nvSpPr>
          <p:cNvPr id="14" name="文本框 229"/>
          <p:cNvSpPr txBox="1"/>
          <p:nvPr/>
        </p:nvSpPr>
        <p:spPr>
          <a:xfrm>
            <a:off x="1748889" y="1887802"/>
            <a:ext cx="1020044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742950" lvl="1" indent="-285750"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告诉浏览器：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当满足条件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时，调用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样式；      当满足条件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时，调用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957260" y="8734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b="0" dirty="0" smtClean="0"/>
              <a:t>媒体查询</a:t>
            </a:r>
            <a:endParaRPr b="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83307" y="1096125"/>
            <a:ext cx="10377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DC6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@media</a:t>
            </a:r>
            <a:r>
              <a:rPr lang="zh-CN" altLang="en-US" sz="2000" dirty="0" smtClean="0">
                <a:solidFill>
                  <a:srgbClr val="DC6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的作用演示：</a:t>
            </a:r>
            <a:endParaRPr lang="en-US" altLang="zh-CN" sz="2000" dirty="0" smtClean="0">
              <a:solidFill>
                <a:srgbClr val="DC6C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</a:pP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样式效果</a:t>
            </a:r>
            <a:endParaRPr lang="en-US" altLang="zh-CN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页面背景默认为黑色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当浏览器窗口尺寸大于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320px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640px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时：页面背景呈现红色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当浏览器窗口尺寸大于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640px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1024px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时：页面背景呈现蓝色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当浏览器窗口尺寸大于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1024px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1600px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时：页面背景呈现黄色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13115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b="0" dirty="0" smtClean="0"/>
              <a:t>媒体查询</a:t>
            </a:r>
            <a:endParaRPr b="0" dirty="0" smtClean="0"/>
          </a:p>
        </p:txBody>
      </p:sp>
      <p:sp>
        <p:nvSpPr>
          <p:cNvPr id="230" name="文本框 229"/>
          <p:cNvSpPr txBox="1"/>
          <p:nvPr/>
        </p:nvSpPr>
        <p:spPr>
          <a:xfrm>
            <a:off x="884552" y="1384415"/>
            <a:ext cx="103770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DC6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@media</a:t>
            </a:r>
            <a:r>
              <a:rPr lang="zh-CN" altLang="en-US" sz="2000" dirty="0" smtClean="0">
                <a:solidFill>
                  <a:srgbClr val="DC6C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的解析过程：</a:t>
            </a:r>
            <a:endParaRPr lang="en-US" altLang="zh-CN" sz="2000" dirty="0" smtClean="0">
              <a:solidFill>
                <a:srgbClr val="DC6C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当浏览器解读代码时，根据查询条件实时对当前设备进行检测</a:t>
            </a:r>
            <a:endParaRPr lang="zh-CN" altLang="en-US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如果符合当前条件（表达式结果为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ture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），那么这条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@media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规则对应的｛｝中的样式就会被应用</a:t>
            </a:r>
            <a:endParaRPr lang="zh-CN" altLang="en-US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如果不符合当前条件（表达式结果为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），｛｝内的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就被忽略</a:t>
            </a:r>
            <a:endParaRPr lang="en-US" altLang="zh-CN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zh-CN" altLang="en-US" b="0" dirty="0" smtClean="0"/>
              <a:t>媒体查询语法</a:t>
            </a:r>
            <a:endParaRPr lang="zh-CN" altLang="en-US" b="0" dirty="0" smtClean="0"/>
          </a:p>
        </p:txBody>
      </p:sp>
      <p:sp>
        <p:nvSpPr>
          <p:cNvPr id="230" name="文本框 229"/>
          <p:cNvSpPr txBox="1"/>
          <p:nvPr/>
        </p:nvSpPr>
        <p:spPr>
          <a:xfrm>
            <a:off x="668652" y="1456170"/>
            <a:ext cx="1037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@media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规则的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种方法：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外链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样式（使用在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标签中）</a:t>
            </a:r>
            <a:endParaRPr lang="en-US" altLang="zh-CN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使用在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标签中）</a:t>
            </a:r>
            <a:endParaRPr lang="en-US" altLang="zh-CN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43301" y="2298330"/>
            <a:ext cx="5476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99" y="3310292"/>
            <a:ext cx="25622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813115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外链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812797" y="1023735"/>
            <a:ext cx="1037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外链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 media=“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查询条件表达式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/&gt;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遵循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 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“】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的写法</a:t>
            </a:r>
            <a:endParaRPr lang="en-US" altLang="zh-CN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16306" y="3039590"/>
            <a:ext cx="5753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文本框 229"/>
          <p:cNvSpPr txBox="1"/>
          <p:nvPr/>
        </p:nvSpPr>
        <p:spPr>
          <a:xfrm>
            <a:off x="884527" y="4048230"/>
            <a:ext cx="10377000" cy="953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注意：使用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元素是通过媒体查询条件来判断调用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样式表文件；如果符合条件，则样式表文件按正常的加载规则进行应用；如果不符合条件，对应的样式表文件也会被下载（不被应用）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740725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 smtClean="0"/>
              <a:t> </a:t>
            </a:r>
            <a:r>
              <a:rPr b="0" dirty="0" smtClean="0"/>
              <a:t>媒体查询内嵌</a:t>
            </a:r>
            <a:endParaRPr b="0" dirty="0" smtClean="0"/>
          </a:p>
        </p:txBody>
      </p:sp>
      <p:sp>
        <p:nvSpPr>
          <p:cNvPr id="230" name="文本框 229"/>
          <p:cNvSpPr txBox="1"/>
          <p:nvPr/>
        </p:nvSpPr>
        <p:spPr>
          <a:xfrm>
            <a:off x="710562" y="1167880"/>
            <a:ext cx="10377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@media 【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最常见做法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@media 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查询条件表达式｛ 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 ｝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样式语法结构，用</a:t>
            </a: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@media 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查询条件表达式作为选择符对象</a:t>
            </a:r>
            <a:endParaRPr lang="en-US" altLang="zh-CN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样式嵌套结构</a:t>
            </a:r>
            <a:endParaRPr lang="en-US" altLang="zh-CN" dirty="0" smtClean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77369" y="2175840"/>
            <a:ext cx="24765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acd7d77c-5c2a-4ff8-bcb5-3ac622d375f5}"/>
</p:tagLst>
</file>

<file path=ppt/tags/tag2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730"/>
</p:tagLst>
</file>

<file path=ppt/theme/theme1.xml><?xml version="1.0" encoding="utf-8"?>
<a:theme xmlns:a="http://schemas.openxmlformats.org/drawingml/2006/main" name="Office Theme">
  <a:themeElements>
    <a:clrScheme name="自定义 447">
      <a:dk1>
        <a:sysClr val="windowText" lastClr="000000"/>
      </a:dk1>
      <a:lt1>
        <a:sysClr val="window" lastClr="FFFFFF"/>
      </a:lt1>
      <a:dk2>
        <a:srgbClr val="006E67"/>
      </a:dk2>
      <a:lt2>
        <a:srgbClr val="E7E6E6"/>
      </a:lt2>
      <a:accent1>
        <a:srgbClr val="006E67"/>
      </a:accent1>
      <a:accent2>
        <a:srgbClr val="A5A5A5"/>
      </a:accent2>
      <a:accent3>
        <a:srgbClr val="006E67"/>
      </a:accent3>
      <a:accent4>
        <a:srgbClr val="A5A5A5"/>
      </a:accent4>
      <a:accent5>
        <a:srgbClr val="006E67"/>
      </a:accent5>
      <a:accent6>
        <a:srgbClr val="A5A5A5"/>
      </a:accent6>
      <a:hlink>
        <a:srgbClr val="006E67"/>
      </a:hlink>
      <a:folHlink>
        <a:srgbClr val="A5A5A5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1071</Words>
  <Application>WPS 演示</Application>
  <PresentationFormat>自定义</PresentationFormat>
  <Paragraphs>142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印品黑体</vt:lpstr>
      <vt:lpstr>黑体</vt:lpstr>
      <vt:lpstr>微软雅黑</vt:lpstr>
      <vt:lpstr>字魂73号-江南手书</vt:lpstr>
      <vt:lpstr>Alibaba PuHuiTi R</vt:lpstr>
      <vt:lpstr>inpin heiti</vt:lpstr>
      <vt:lpstr>Alibaba PuHuiTi B</vt:lpstr>
      <vt:lpstr>阿里巴巴普惠体</vt:lpstr>
      <vt:lpstr>Wingdings</vt:lpstr>
      <vt:lpstr>Alibaba PuHuiTi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bt730</dc:title>
  <dc:creator/>
  <cp:lastModifiedBy>Administrator</cp:lastModifiedBy>
  <cp:revision>539</cp:revision>
  <dcterms:created xsi:type="dcterms:W3CDTF">2017-01-08T15:59:00Z</dcterms:created>
  <dcterms:modified xsi:type="dcterms:W3CDTF">2021-05-08T01:42:47Z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FCA88555D3D44735BAA1F56722F3B997</vt:lpwstr>
  </property>
</Properties>
</file>