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91" r:id="rId2"/>
    <p:sldId id="3427" r:id="rId3"/>
    <p:sldId id="3512" r:id="rId4"/>
    <p:sldId id="3539" r:id="rId5"/>
    <p:sldId id="3513" r:id="rId6"/>
    <p:sldId id="3514" r:id="rId7"/>
    <p:sldId id="3548" r:id="rId8"/>
    <p:sldId id="3549" r:id="rId9"/>
    <p:sldId id="3550" r:id="rId10"/>
    <p:sldId id="3551" r:id="rId11"/>
    <p:sldId id="3552" r:id="rId12"/>
    <p:sldId id="3553" r:id="rId13"/>
    <p:sldId id="3554" r:id="rId14"/>
    <p:sldId id="3556" r:id="rId15"/>
    <p:sldId id="3557" r:id="rId16"/>
    <p:sldId id="3558" r:id="rId17"/>
    <p:sldId id="3559" r:id="rId18"/>
    <p:sldId id="3560" r:id="rId19"/>
    <p:sldId id="3561" r:id="rId20"/>
    <p:sldId id="3284" r:id="rId21"/>
  </p:sldIdLst>
  <p:sldSz cx="12858750" cy="7232650"/>
  <p:notesSz cx="6858000" cy="9144000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">
          <p15:clr>
            <a:srgbClr val="A4A3A4"/>
          </p15:clr>
        </p15:guide>
        <p15:guide id="2" orient="horz" pos="4152">
          <p15:clr>
            <a:srgbClr val="A4A3A4"/>
          </p15:clr>
        </p15:guide>
        <p15:guide id="3" pos="4074">
          <p15:clr>
            <a:srgbClr val="A4A3A4"/>
          </p15:clr>
        </p15:guide>
        <p15:guide id="4" pos="557">
          <p15:clr>
            <a:srgbClr val="A4A3A4"/>
          </p15:clr>
        </p15:guide>
        <p15:guide id="5" pos="7544">
          <p15:clr>
            <a:srgbClr val="A4A3A4"/>
          </p15:clr>
        </p15:guide>
        <p15:guide id="6" pos="68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3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262626"/>
    <a:srgbClr val="066197"/>
    <a:srgbClr val="FFC000"/>
    <a:srgbClr val="0767A3"/>
    <a:srgbClr val="535353"/>
    <a:srgbClr val="02184F"/>
    <a:srgbClr val="5D4BC1"/>
    <a:srgbClr val="6DB416"/>
    <a:srgbClr val="0C6A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3" autoAdjust="0"/>
    <p:restoredTop sz="95317" autoAdjust="0"/>
  </p:normalViewPr>
  <p:slideViewPr>
    <p:cSldViewPr>
      <p:cViewPr varScale="1">
        <p:scale>
          <a:sx n="108" d="100"/>
          <a:sy n="108" d="100"/>
        </p:scale>
        <p:origin x="294" y="114"/>
      </p:cViewPr>
      <p:guideLst>
        <p:guide orient="horz" pos="218"/>
        <p:guide orient="horz" pos="4152"/>
        <p:guide pos="4074"/>
        <p:guide pos="557"/>
        <p:guide pos="7544"/>
        <p:guide pos="685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3-28T12:06:40.728" idx="1">
    <p:pos x="10" y="10"/>
    <p:text/>
  </p:cm>
  <p:cm authorId="2" dt="2021-03-28T12:08:46.021" idx="2">
    <p:pos x="166" y="166"/>
    <p:text/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3-28T12:06:40.728" idx="19">
    <p:pos x="10" y="10"/>
    <p:text/>
  </p:cm>
  <p:cm authorId="2" dt="2021-03-28T12:08:46.021" idx="20">
    <p:pos x="166" y="166"/>
    <p:text/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3-28T12:06:40.728" idx="21">
    <p:pos x="10" y="10"/>
    <p:text/>
  </p:cm>
  <p:cm authorId="2" dt="2021-03-28T12:08:46.021" idx="22">
    <p:pos x="166" y="166"/>
    <p:text/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3-28T12:06:40.728" idx="23">
    <p:pos x="10" y="10"/>
    <p:text/>
  </p:cm>
  <p:cm authorId="2" dt="2021-03-28T12:08:46.021" idx="24">
    <p:pos x="166" y="166"/>
    <p:text/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3-28T12:06:40.728" idx="25">
    <p:pos x="10" y="10"/>
    <p:text/>
  </p:cm>
  <p:cm authorId="2" dt="2021-03-28T12:08:46.021" idx="26">
    <p:pos x="166" y="166"/>
    <p:text/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3-28T12:06:40.728" idx="27">
    <p:pos x="10" y="10"/>
    <p:text/>
  </p:cm>
  <p:cm authorId="2" dt="2021-03-28T12:08:46.021" idx="28">
    <p:pos x="166" y="166"/>
    <p:text/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3-28T12:06:40.728" idx="29">
    <p:pos x="10" y="10"/>
    <p:text/>
  </p:cm>
  <p:cm authorId="2" dt="2021-03-28T12:08:46.021" idx="30">
    <p:pos x="166" y="166"/>
    <p:text/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3-28T12:06:40.728" idx="31">
    <p:pos x="10" y="10"/>
    <p:text/>
  </p:cm>
  <p:cm authorId="2" dt="2021-03-28T12:08:46.021" idx="32">
    <p:pos x="166" y="166"/>
    <p:text/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3-28T12:06:40.728" idx="33">
    <p:pos x="10" y="10"/>
    <p:text/>
  </p:cm>
  <p:cm authorId="2" dt="2021-03-28T12:08:46.021" idx="34">
    <p:pos x="166" y="166"/>
    <p:text/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3-28T12:06:40.728" idx="35">
    <p:pos x="10" y="10"/>
    <p:text/>
  </p:cm>
  <p:cm authorId="2" dt="2021-03-28T12:08:46.021" idx="36">
    <p:pos x="166" y="166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3-28T12:06:40.728" idx="3">
    <p:pos x="10" y="10"/>
    <p:text/>
  </p:cm>
  <p:cm authorId="2" dt="2021-03-28T12:08:46.021" idx="4">
    <p:pos x="166" y="166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3-28T12:06:40.728" idx="5">
    <p:pos x="10" y="10"/>
    <p:text/>
  </p:cm>
  <p:cm authorId="2" dt="2021-03-28T12:08:46.021" idx="6">
    <p:pos x="166" y="166"/>
    <p:text/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3-28T12:06:40.728" idx="7">
    <p:pos x="10" y="10"/>
    <p:text/>
  </p:cm>
  <p:cm authorId="2" dt="2021-03-28T12:08:46.021" idx="8">
    <p:pos x="166" y="166"/>
    <p:text/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3-28T12:06:40.728" idx="9">
    <p:pos x="10" y="10"/>
    <p:text/>
  </p:cm>
  <p:cm authorId="2" dt="2021-03-28T12:08:46.021" idx="10">
    <p:pos x="166" y="166"/>
    <p:text/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3-28T12:06:40.728" idx="11">
    <p:pos x="10" y="10"/>
    <p:text/>
  </p:cm>
  <p:cm authorId="2" dt="2021-03-28T12:08:46.021" idx="12">
    <p:pos x="166" y="166"/>
    <p:text/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3-28T12:06:40.728" idx="13">
    <p:pos x="10" y="10"/>
    <p:text/>
  </p:cm>
  <p:cm authorId="2" dt="2021-03-28T12:08:46.021" idx="14">
    <p:pos x="166" y="166"/>
    <p:text/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3-28T12:06:40.728" idx="15">
    <p:pos x="10" y="10"/>
    <p:text/>
  </p:cm>
  <p:cm authorId="2" dt="2021-03-28T12:08:46.021" idx="16">
    <p:pos x="166" y="166"/>
    <p:text/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3-28T12:06:40.728" idx="17">
    <p:pos x="10" y="10"/>
    <p:text/>
  </p:cm>
  <p:cm authorId="2" dt="2021-03-28T12:08:46.021" idx="18">
    <p:pos x="166" y="166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>
                <a:latin typeface="印品黑体" panose="00000500000000000000" pitchFamily="2" charset="-122"/>
              </a:rPr>
              <a:t>2021/5/10</a:t>
            </a:fld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>
                <a:latin typeface="印品黑体" panose="00000500000000000000" pitchFamily="2" charset="-122"/>
              </a:rPr>
              <a:t>‹#›</a:t>
            </a:fld>
            <a:endParaRPr lang="zh-CN" altLang="en-US" dirty="0">
              <a:latin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  <a:t>2021/5/10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fld id="{418F03C3-53C1-4F10-8DAF-D1F318E96C6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849225" cy="72320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2021/5/10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35" y="635"/>
            <a:ext cx="12858750" cy="7231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858750" cy="7285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箭头: V 形 3"/>
          <p:cNvSpPr/>
          <p:nvPr userDrawn="1"/>
        </p:nvSpPr>
        <p:spPr>
          <a:xfrm>
            <a:off x="435610" y="224155"/>
            <a:ext cx="405130" cy="405130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等腰三角形 75"/>
          <p:cNvSpPr/>
          <p:nvPr userDrawn="1"/>
        </p:nvSpPr>
        <p:spPr>
          <a:xfrm rot="5400000">
            <a:off x="-146685" y="156845"/>
            <a:ext cx="852805" cy="540385"/>
          </a:xfrm>
          <a:prstGeom prst="triangle">
            <a:avLst/>
          </a:prstGeom>
          <a:solidFill>
            <a:srgbClr val="076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16656" y="5177155"/>
            <a:ext cx="752744" cy="2098793"/>
            <a:chOff x="13891297" y="2075351"/>
            <a:chExt cx="1066248" cy="2972900"/>
          </a:xfrm>
        </p:grpSpPr>
        <p:sp>
          <p:nvSpPr>
            <p:cNvPr id="14" name="椭圆 13"/>
            <p:cNvSpPr/>
            <p:nvPr/>
          </p:nvSpPr>
          <p:spPr>
            <a:xfrm>
              <a:off x="13891297" y="207535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4142396" y="207535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4393495" y="207535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644594" y="207535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895693" y="207535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3891297" y="231793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4142396" y="231793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4393495" y="231793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4644594" y="231793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4895693" y="231793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3891297" y="2560526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4142396" y="2560526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4393495" y="2560526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4644594" y="2560526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4895693" y="2560526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3891297" y="2803113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4142396" y="2803113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4393495" y="2803113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4644594" y="2803113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4895693" y="2803113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3891297" y="304570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4142396" y="304570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4393495" y="304570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4644594" y="304570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4895693" y="304570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3891297" y="328828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4142396" y="328828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4393495" y="328828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4644594" y="328828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14895693" y="328828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3891297" y="3530875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4142396" y="3530875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4393495" y="3530875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4644594" y="3530875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4895693" y="3530875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3891297" y="3773462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4142396" y="3773462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4393495" y="3773462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14644594" y="3773462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4895693" y="3773462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891297" y="401605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14142396" y="401605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4393495" y="401605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4644594" y="401605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4895693" y="401605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3891297" y="4258637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4142396" y="4258637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14393495" y="4258637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4644594" y="4258637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4895693" y="4258637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13891297" y="4501224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14142396" y="4501224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14393495" y="4501224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4644594" y="4501224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14895693" y="4501224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3891297" y="474381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4142396" y="474381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4393495" y="474381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4644594" y="474381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4895693" y="474381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13891297" y="4986399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14142396" y="4986399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4393495" y="4986399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4644594" y="4986399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14895693" y="4986399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5" name="矩形 134"/>
          <p:cNvSpPr/>
          <p:nvPr userDrawn="1"/>
        </p:nvSpPr>
        <p:spPr>
          <a:xfrm>
            <a:off x="635" y="7160260"/>
            <a:ext cx="12858750" cy="87630"/>
          </a:xfrm>
          <a:prstGeom prst="rect">
            <a:avLst/>
          </a:prstGeom>
          <a:solidFill>
            <a:srgbClr val="0767A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图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3475" y="1461770"/>
            <a:ext cx="1497330" cy="1257935"/>
          </a:xfrm>
          <a:prstGeom prst="rect">
            <a:avLst/>
          </a:prstGeom>
        </p:spPr>
      </p:pic>
      <p:pic>
        <p:nvPicPr>
          <p:cNvPr id="77" name="图片 76" descr="图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73215" y="1393190"/>
            <a:ext cx="1497330" cy="1257935"/>
          </a:xfrm>
          <a:prstGeom prst="rect">
            <a:avLst/>
          </a:prstGeom>
        </p:spPr>
      </p:pic>
      <p:pic>
        <p:nvPicPr>
          <p:cNvPr id="78" name="图片 77" descr="图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6845" y="1461770"/>
            <a:ext cx="1497330" cy="1257935"/>
          </a:xfrm>
          <a:prstGeom prst="rect">
            <a:avLst/>
          </a:prstGeom>
        </p:spPr>
      </p:pic>
      <p:pic>
        <p:nvPicPr>
          <p:cNvPr id="79" name="图片 78" descr="图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6020" y="1290955"/>
            <a:ext cx="1497330" cy="1257935"/>
          </a:xfrm>
          <a:prstGeom prst="rect">
            <a:avLst/>
          </a:prstGeom>
        </p:spPr>
      </p:pic>
      <p:pic>
        <p:nvPicPr>
          <p:cNvPr id="80" name="图片 79" descr="图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4476750"/>
            <a:ext cx="1497330" cy="1257935"/>
          </a:xfrm>
          <a:prstGeom prst="rect">
            <a:avLst/>
          </a:prstGeom>
        </p:spPr>
      </p:pic>
      <p:pic>
        <p:nvPicPr>
          <p:cNvPr id="85" name="图片 84" descr="图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2280" y="4305300"/>
            <a:ext cx="1497330" cy="1257935"/>
          </a:xfrm>
          <a:prstGeom prst="rect">
            <a:avLst/>
          </a:prstGeom>
        </p:spPr>
      </p:pic>
      <p:pic>
        <p:nvPicPr>
          <p:cNvPr id="86" name="图片 85" descr="图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6845" y="4305300"/>
            <a:ext cx="1497330" cy="1257935"/>
          </a:xfrm>
          <a:prstGeom prst="rect">
            <a:avLst/>
          </a:prstGeom>
        </p:spPr>
      </p:pic>
      <p:pic>
        <p:nvPicPr>
          <p:cNvPr id="87" name="图片 86" descr="图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6020" y="4305300"/>
            <a:ext cx="1497330" cy="1257935"/>
          </a:xfrm>
          <a:prstGeom prst="rect">
            <a:avLst/>
          </a:prstGeom>
        </p:spPr>
      </p:pic>
      <p:sp>
        <p:nvSpPr>
          <p:cNvPr id="4" name="任意多边形: 形状 50"/>
          <p:cNvSpPr/>
          <p:nvPr userDrawn="1"/>
        </p:nvSpPr>
        <p:spPr>
          <a:xfrm rot="18932100">
            <a:off x="9102985" y="1473268"/>
            <a:ext cx="1159449" cy="115944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767A3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51"/>
          <p:cNvSpPr/>
          <p:nvPr userDrawn="1"/>
        </p:nvSpPr>
        <p:spPr>
          <a:xfrm rot="18958199">
            <a:off x="10136715" y="3266146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FFC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1"/>
          <p:cNvSpPr txBox="1"/>
          <p:nvPr userDrawn="1"/>
        </p:nvSpPr>
        <p:spPr>
          <a:xfrm>
            <a:off x="3907790" y="2265045"/>
            <a:ext cx="50374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rgbClr val="0661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</a:p>
        </p:txBody>
      </p:sp>
      <p:cxnSp>
        <p:nvCxnSpPr>
          <p:cNvPr id="89" name="直接连接符 88"/>
          <p:cNvCxnSpPr/>
          <p:nvPr userDrawn="1"/>
        </p:nvCxnSpPr>
        <p:spPr>
          <a:xfrm>
            <a:off x="3900805" y="3392170"/>
            <a:ext cx="5051425" cy="0"/>
          </a:xfrm>
          <a:prstGeom prst="line">
            <a:avLst/>
          </a:prstGeom>
          <a:ln>
            <a:solidFill>
              <a:srgbClr val="53535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文本框 6"/>
          <p:cNvSpPr txBox="1"/>
          <p:nvPr userDrawn="1"/>
        </p:nvSpPr>
        <p:spPr>
          <a:xfrm>
            <a:off x="4038600" y="3468370"/>
            <a:ext cx="47758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45" algn="dist" eaLnBrk="1" latinLnBrk="0" hangingPunct="1"/>
            <a:r>
              <a:rPr lang="zh-CN" altLang="en-US" sz="3200">
                <a:solidFill>
                  <a:schemeClr val="accent4">
                    <a:lumMod val="50000"/>
                  </a:schemeClr>
                </a:solidFill>
                <a:latin typeface="字魂73号-江南手书" panose="00000500000000000000" charset="-122"/>
                <a:ea typeface="字魂73号-江南手书" panose="00000500000000000000" charset="-122"/>
                <a:cs typeface="字魂73号-江南手书" panose="00000500000000000000" charset="-122"/>
              </a:rPr>
              <a:t>力学笃行  志存高远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2021/5/10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32BF82D2-7A68-459D-A996-9BDDA2518FA4}" type="datetimeFigureOut">
              <a:rPr lang="zh-CN" altLang="en-US" smtClean="0"/>
              <a:t>2021/5/10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印品黑体" panose="00000500000000000000" pitchFamily="2" charset="-122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56967" y="1528093"/>
            <a:ext cx="7606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less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4053240" y="3328819"/>
            <a:ext cx="4968552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讲师：李忠国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884870" y="15973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lang="en-US" altLang="zh-CN" b="0" dirty="0"/>
              <a:t>less</a:t>
            </a:r>
            <a:r>
              <a:rPr b="0" dirty="0"/>
              <a:t>语法混合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56945" y="1096010"/>
            <a:ext cx="913574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什么是less中的混合(Mix in)?</a:t>
            </a:r>
          </a:p>
          <a:p>
            <a:endParaRPr lang="zh-CN" altLang="en-US"/>
          </a:p>
          <a:p>
            <a:r>
              <a:rPr lang="en-US" altLang="zh-CN" sz="1200"/>
              <a:t>1.  </a:t>
            </a:r>
            <a:r>
              <a:rPr lang="zh-CN" altLang="en-US" sz="1200"/>
              <a:t>将需要重复使用的代码封装到一个类中, 在需要使用的地方调用封装好的类即可</a:t>
            </a:r>
          </a:p>
          <a:p>
            <a:endParaRPr lang="zh-CN" altLang="en-US" sz="1200"/>
          </a:p>
          <a:p>
            <a:r>
              <a:rPr lang="en-US" altLang="zh-CN" sz="1200"/>
              <a:t>2.  </a:t>
            </a:r>
            <a:r>
              <a:rPr lang="zh-CN" altLang="en-US" sz="1200"/>
              <a:t>在预处理的时候less会自动将用到的封装好的类中的代码拷贝过来</a:t>
            </a:r>
          </a:p>
          <a:p>
            <a:endParaRPr lang="zh-CN" altLang="en-US" sz="1200"/>
          </a:p>
          <a:p>
            <a:r>
              <a:rPr lang="zh-CN" altLang="en-US" sz="1200"/>
              <a:t>本质就是复制  --&gt; 粘贴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28700" y="31838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less中混合的注意点: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44600" y="3832225"/>
            <a:ext cx="87464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/>
              <a:t>如果混合名称的后面没有(), 那么在预处理的时候, 会保留混合的代码</a:t>
            </a:r>
          </a:p>
          <a:p>
            <a:endParaRPr lang="zh-CN" altLang="en-US" sz="1200"/>
          </a:p>
          <a:p>
            <a:r>
              <a:rPr lang="zh-CN" altLang="en-US" sz="1200"/>
              <a:t>如果混合名称的后面加上(), 那么在预处理的时候, 不会保留混合的代码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884870" y="15973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lang="en-US" altLang="zh-CN" b="0" dirty="0"/>
              <a:t>less</a:t>
            </a:r>
            <a:r>
              <a:rPr lang="zh-CN" altLang="en-US" b="0" dirty="0"/>
              <a:t>语法</a:t>
            </a:r>
            <a:r>
              <a:rPr lang="en-US" altLang="zh-CN" b="0" dirty="0"/>
              <a:t>-</a:t>
            </a:r>
            <a:r>
              <a:rPr b="0" dirty="0"/>
              <a:t>带参数的混合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8655" y="1096010"/>
            <a:ext cx="7289165" cy="4338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概念：</a:t>
            </a:r>
          </a:p>
          <a:p>
            <a:r>
              <a:rPr lang="en-US" altLang="zh-CN" dirty="0"/>
              <a:t>      </a:t>
            </a:r>
          </a:p>
          <a:p>
            <a:r>
              <a:rPr lang="en-US" altLang="zh-CN" dirty="0"/>
              <a:t>         </a:t>
            </a:r>
            <a:r>
              <a:rPr lang="zh-CN" altLang="en-US" sz="1200" dirty="0"/>
              <a:t>等同</a:t>
            </a:r>
            <a:r>
              <a:rPr lang="en-US" altLang="zh-CN" sz="1200" dirty="0"/>
              <a:t>JS</a:t>
            </a:r>
            <a:r>
              <a:rPr lang="zh-CN" altLang="en-US" sz="1200" dirty="0"/>
              <a:t>中带参数的方法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定义语法：带参数的混合</a:t>
            </a:r>
          </a:p>
          <a:p>
            <a:endParaRPr lang="en-US" altLang="zh-CN" dirty="0"/>
          </a:p>
          <a:p>
            <a:pPr lvl="1"/>
            <a:r>
              <a:rPr lang="en-US" altLang="zh-CN" sz="1200" dirty="0"/>
              <a:t>.</a:t>
            </a:r>
            <a:r>
              <a:rPr lang="zh-CN" altLang="en-US" sz="1200" dirty="0"/>
              <a:t>函数名(@w, @h, @c){</a:t>
            </a:r>
          </a:p>
          <a:p>
            <a:pPr lvl="1"/>
            <a:r>
              <a:rPr lang="zh-CN" altLang="en-US" sz="1200" dirty="0"/>
              <a:t>  </a:t>
            </a:r>
            <a:r>
              <a:rPr lang="en-US" altLang="zh-CN" sz="1200" dirty="0"/>
              <a:t>    </a:t>
            </a:r>
            <a:r>
              <a:rPr lang="zh-CN" altLang="en-US" sz="1200" dirty="0"/>
              <a:t>width: @w;</a:t>
            </a:r>
          </a:p>
          <a:p>
            <a:pPr lvl="1"/>
            <a:r>
              <a:rPr lang="zh-CN" altLang="en-US" sz="1200" dirty="0"/>
              <a:t>  </a:t>
            </a:r>
            <a:r>
              <a:rPr lang="en-US" altLang="zh-CN" sz="1200" dirty="0"/>
              <a:t>    </a:t>
            </a:r>
            <a:r>
              <a:rPr lang="zh-CN" altLang="en-US" sz="1200" dirty="0"/>
              <a:t>height: @h;</a:t>
            </a:r>
          </a:p>
          <a:p>
            <a:pPr lvl="1"/>
            <a:r>
              <a:rPr lang="zh-CN" altLang="en-US" sz="1200" dirty="0"/>
              <a:t>  </a:t>
            </a:r>
            <a:r>
              <a:rPr lang="en-US" altLang="zh-CN" sz="1200" dirty="0"/>
              <a:t>     </a:t>
            </a:r>
            <a:r>
              <a:rPr lang="zh-CN" altLang="en-US" sz="1200" dirty="0"/>
              <a:t>background: @c;</a:t>
            </a:r>
          </a:p>
          <a:p>
            <a:pPr lvl="1"/>
            <a:r>
              <a:rPr lang="zh-CN" altLang="en-US" sz="1200" dirty="0"/>
              <a:t>}</a:t>
            </a:r>
          </a:p>
          <a:p>
            <a:endParaRPr lang="zh-CN" altLang="en-US" dirty="0"/>
          </a:p>
          <a:p>
            <a:r>
              <a:rPr lang="zh-CN" altLang="en-US" dirty="0"/>
              <a:t>定义语法：带参数的混合, 并且参数有默认值</a:t>
            </a:r>
          </a:p>
          <a:p>
            <a:endParaRPr lang="zh-CN" altLang="en-US" sz="1200" dirty="0"/>
          </a:p>
          <a:p>
            <a:pPr lvl="1"/>
            <a:r>
              <a:rPr lang="zh-CN" altLang="en-US" sz="1200" dirty="0"/>
              <a:t>.函数名(@w:100px, @h:100px, @c:pink){</a:t>
            </a:r>
          </a:p>
          <a:p>
            <a:pPr lvl="1"/>
            <a:r>
              <a:rPr lang="zh-CN" altLang="en-US" sz="1200" dirty="0"/>
              <a:t>  </a:t>
            </a:r>
            <a:r>
              <a:rPr lang="en-US" altLang="zh-CN" sz="1200" dirty="0"/>
              <a:t> </a:t>
            </a:r>
            <a:r>
              <a:rPr lang="zh-CN" altLang="en-US" sz="1200" dirty="0"/>
              <a:t>width: @w;</a:t>
            </a:r>
          </a:p>
          <a:p>
            <a:pPr lvl="1"/>
            <a:r>
              <a:rPr lang="zh-CN" altLang="en-US" sz="1200" dirty="0"/>
              <a:t>  </a:t>
            </a:r>
            <a:r>
              <a:rPr lang="en-US" altLang="zh-CN" sz="1200" dirty="0"/>
              <a:t> </a:t>
            </a:r>
            <a:r>
              <a:rPr lang="zh-CN" altLang="en-US" sz="1200" dirty="0"/>
              <a:t>height: @h;</a:t>
            </a:r>
          </a:p>
          <a:p>
            <a:pPr lvl="1"/>
            <a:r>
              <a:rPr lang="zh-CN" altLang="en-US" sz="1200" dirty="0"/>
              <a:t>  </a:t>
            </a:r>
            <a:r>
              <a:rPr lang="en-US" altLang="zh-CN" sz="1200" dirty="0"/>
              <a:t> </a:t>
            </a:r>
            <a:r>
              <a:rPr lang="zh-CN" altLang="en-US" sz="1200" dirty="0"/>
              <a:t>background: @c;</a:t>
            </a:r>
          </a:p>
          <a:p>
            <a:pPr lvl="1"/>
            <a:r>
              <a:rPr lang="zh-CN" altLang="en-US" sz="1200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884870" y="15973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lang="en-US" altLang="zh-CN" b="0" dirty="0"/>
              <a:t>less</a:t>
            </a:r>
            <a:r>
              <a:rPr b="0" dirty="0"/>
              <a:t>语法</a:t>
            </a:r>
            <a:r>
              <a:rPr lang="en-US" altLang="zh-CN" b="0" dirty="0"/>
              <a:t>- </a:t>
            </a:r>
            <a:r>
              <a:rPr b="0" dirty="0"/>
              <a:t>可变参数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56945" y="1277620"/>
            <a:ext cx="618299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1. </a:t>
            </a:r>
            <a:r>
              <a:rPr lang="zh-CN" altLang="en-US"/>
              <a:t>可变参数概念：</a:t>
            </a:r>
          </a:p>
          <a:p>
            <a:r>
              <a:rPr lang="en-US" altLang="zh-CN" sz="1200"/>
              <a:t>     </a:t>
            </a:r>
          </a:p>
          <a:p>
            <a:r>
              <a:rPr lang="en-US" altLang="zh-CN" sz="1200"/>
              <a:t>      1. </a:t>
            </a:r>
            <a:r>
              <a:rPr lang="zh-CN" altLang="en-US" sz="1200"/>
              <a:t>类似</a:t>
            </a:r>
            <a:r>
              <a:rPr sz="1200">
                <a:sym typeface="+mn-ea"/>
              </a:rPr>
              <a:t>js中的arguments一样, 可以拿到传递进来的所有形参</a:t>
            </a:r>
          </a:p>
          <a:p>
            <a:r>
              <a:rPr lang="en-US" sz="1200">
                <a:sym typeface="+mn-ea"/>
              </a:rPr>
              <a:t>      2. less </a:t>
            </a:r>
            <a:r>
              <a:rPr lang="zh-CN" altLang="en-US" sz="1200">
                <a:sym typeface="+mn-ea"/>
              </a:rPr>
              <a:t>中的可变参数语法：</a:t>
            </a:r>
            <a:r>
              <a:rPr sz="1200">
                <a:sym typeface="+mn-ea"/>
              </a:rPr>
              <a:t>@arguments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2. </a:t>
            </a:r>
            <a:r>
              <a:rPr lang="zh-CN" altLang="en-US"/>
              <a:t>展开运算符概念</a:t>
            </a:r>
          </a:p>
          <a:p>
            <a:r>
              <a:rPr lang="zh-CN" altLang="en-US"/>
              <a:t> </a:t>
            </a:r>
            <a:r>
              <a:rPr lang="en-US" altLang="zh-CN"/>
              <a:t> </a:t>
            </a:r>
            <a:r>
              <a:rPr lang="en-US" altLang="zh-CN" sz="1200"/>
              <a:t>  1. </a:t>
            </a:r>
            <a:r>
              <a:rPr lang="zh-CN" altLang="en-US" sz="1200"/>
              <a:t>类似</a:t>
            </a:r>
            <a:r>
              <a:rPr lang="en-US" altLang="zh-CN" sz="1200"/>
              <a:t>js</a:t>
            </a:r>
            <a:r>
              <a:rPr lang="zh-CN" altLang="en-US" sz="1200"/>
              <a:t>中的展开运算符</a:t>
            </a:r>
            <a:r>
              <a:rPr lang="en-US" altLang="zh-CN" sz="1200"/>
              <a:t> </a:t>
            </a:r>
          </a:p>
          <a:p>
            <a:r>
              <a:rPr lang="en-US" altLang="zh-CN" sz="1200"/>
              <a:t>     2. less</a:t>
            </a:r>
            <a:r>
              <a:rPr lang="zh-CN" altLang="en-US" sz="1200"/>
              <a:t>中展开运算符</a:t>
            </a:r>
            <a:r>
              <a:rPr lang="en-US" altLang="zh-CN" sz="1200"/>
              <a:t> ..., </a:t>
            </a:r>
            <a:r>
              <a:rPr lang="en-US" sz="1200">
                <a:sym typeface="+mn-ea"/>
              </a:rPr>
              <a:t>表示可以接收0个或多个参数</a:t>
            </a:r>
            <a:endParaRPr lang="en-US" sz="1200"/>
          </a:p>
          <a:p>
            <a:endParaRPr lang="zh-CN" altLang="en-US"/>
          </a:p>
          <a:p>
            <a:r>
              <a:rPr lang="en-US" altLang="zh-CN"/>
              <a:t>   </a:t>
            </a:r>
          </a:p>
          <a:p>
            <a:r>
              <a:rPr lang="en-US" altLang="zh-CN"/>
              <a:t> </a:t>
            </a:r>
            <a:r>
              <a:rPr lang="zh-CN" altLang="en-US"/>
              <a:t>注意：</a:t>
            </a:r>
          </a:p>
          <a:p>
            <a:r>
              <a:rPr lang="en-US"/>
              <a:t>        </a:t>
            </a:r>
            <a:r>
              <a:rPr lang="en-US" sz="1200"/>
              <a:t>如果形参列表中使用了..., 那么...必须写在形参列表最后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884870" y="15973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lang="en-US" altLang="zh-CN" b="0" dirty="0"/>
              <a:t>less</a:t>
            </a:r>
            <a:r>
              <a:rPr b="0" dirty="0"/>
              <a:t>语法</a:t>
            </a:r>
            <a:r>
              <a:rPr lang="en-US" altLang="zh-CN" b="0" dirty="0"/>
              <a:t>- </a:t>
            </a:r>
            <a:r>
              <a:rPr b="0" dirty="0"/>
              <a:t>匹配模式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4555" y="1239520"/>
            <a:ext cx="72726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匹配模式概念：</a:t>
            </a:r>
          </a:p>
          <a:p>
            <a:r>
              <a:rPr lang="zh-CN" altLang="en-US"/>
              <a:t> </a:t>
            </a:r>
            <a:r>
              <a:rPr lang="en-US" altLang="zh-CN"/>
              <a:t>  </a:t>
            </a:r>
            <a:endParaRPr lang="zh-CN" altLang="en-US"/>
          </a:p>
          <a:p>
            <a:r>
              <a:rPr lang="en-US" altLang="zh-CN" sz="1200"/>
              <a:t>          </a:t>
            </a:r>
            <a:r>
              <a:rPr lang="zh-CN" altLang="en-US" sz="1200"/>
              <a:t>就是通过混合的第一个字符串形参,来确定具体要执行哪一个同名混合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56310" y="28238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通用的匹配模式概念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44600" y="3399790"/>
            <a:ext cx="855345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/>
              <a:t>无论同名的哪一个混合被匹配了, 都会先执行通用匹配模式中的代码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884870" y="15973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lang="en-US" altLang="zh-CN" b="0" dirty="0"/>
              <a:t>less</a:t>
            </a:r>
            <a:r>
              <a:rPr b="0" dirty="0"/>
              <a:t>语法</a:t>
            </a:r>
            <a:r>
              <a:rPr lang="en-US" altLang="zh-CN" b="0" dirty="0"/>
              <a:t>- </a:t>
            </a:r>
            <a:r>
              <a:rPr b="0" dirty="0"/>
              <a:t>导入文件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4555" y="1239520"/>
            <a:ext cx="72726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语法：</a:t>
            </a:r>
          </a:p>
          <a:p>
            <a:r>
              <a:rPr lang="en-US" altLang="zh-CN"/>
              <a:t>     @import ‘less</a:t>
            </a:r>
            <a:r>
              <a:rPr lang="zh-CN" altLang="en-US"/>
              <a:t>文件路径</a:t>
            </a:r>
            <a:r>
              <a:rPr lang="en-US" altLang="zh-CN"/>
              <a:t>’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956310" y="25361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解决的问题：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44600" y="3112135"/>
            <a:ext cx="855345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/>
              <a:t>类似模块化思想，解决</a:t>
            </a:r>
            <a:r>
              <a:rPr lang="en-US" altLang="zh-CN" sz="1200"/>
              <a:t>less</a:t>
            </a:r>
            <a:r>
              <a:rPr lang="zh-CN" altLang="en-US" sz="1200"/>
              <a:t>文件依赖，复用问题。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884870" y="15973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lang="en-US" altLang="zh-CN" b="0" dirty="0"/>
              <a:t>less</a:t>
            </a:r>
            <a:r>
              <a:rPr b="0" dirty="0"/>
              <a:t>语法</a:t>
            </a:r>
            <a:r>
              <a:rPr lang="en-US" altLang="zh-CN" b="0" dirty="0"/>
              <a:t>- </a:t>
            </a:r>
            <a:r>
              <a:rPr b="0" dirty="0"/>
              <a:t>内置方法</a:t>
            </a:r>
            <a:endParaRPr lang="en-US" altLang="zh-CN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884555" y="1239520"/>
            <a:ext cx="727265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less</a:t>
            </a:r>
            <a:r>
              <a:rPr lang="zh-CN" altLang="en-US"/>
              <a:t>内置方法概念：</a:t>
            </a:r>
          </a:p>
          <a:p>
            <a:r>
              <a:rPr lang="zh-CN" altLang="en-US"/>
              <a:t> </a:t>
            </a:r>
            <a:r>
              <a:rPr lang="en-US" altLang="zh-CN"/>
              <a:t>   </a:t>
            </a:r>
          </a:p>
          <a:p>
            <a:r>
              <a:rPr lang="en-US" altLang="zh-CN" sz="1200"/>
              <a:t>      1. </a:t>
            </a:r>
            <a:r>
              <a:rPr lang="zh-CN" altLang="en-US" sz="1200"/>
              <a:t>就是</a:t>
            </a:r>
            <a:r>
              <a:rPr lang="en-US" altLang="zh-CN" sz="1200"/>
              <a:t>less</a:t>
            </a:r>
            <a:r>
              <a:rPr lang="zh-CN" altLang="en-US" sz="1200"/>
              <a:t>封装好的内置方法，可以给开发者直接使用，概念类似</a:t>
            </a:r>
            <a:r>
              <a:rPr lang="en-US" altLang="zh-CN" sz="1200"/>
              <a:t>js</a:t>
            </a:r>
            <a:r>
              <a:rPr lang="zh-CN" altLang="en-US" sz="1200"/>
              <a:t>中内置方法。</a:t>
            </a:r>
          </a:p>
          <a:p>
            <a:r>
              <a:rPr lang="en-US" sz="1200"/>
              <a:t>      2. </a:t>
            </a:r>
            <a:r>
              <a:rPr sz="1200"/>
              <a:t>less的底层就是用JavaScript实现的,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884870" y="15973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lang="en-US" altLang="zh-CN" b="0" dirty="0"/>
              <a:t>less</a:t>
            </a:r>
            <a:r>
              <a:rPr b="0" dirty="0"/>
              <a:t>语法</a:t>
            </a:r>
            <a:r>
              <a:rPr lang="en-US" altLang="zh-CN" b="0" dirty="0"/>
              <a:t>- </a:t>
            </a:r>
            <a:r>
              <a:rPr b="0" dirty="0"/>
              <a:t>内置方法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40410" y="1096010"/>
            <a:ext cx="81191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  </a:t>
            </a:r>
            <a:r>
              <a:rPr lang="en-US" altLang="zh-CN"/>
              <a:t>1.</a:t>
            </a:r>
            <a:r>
              <a:rPr lang="zh-CN" altLang="en-US" sz="1600"/>
              <a:t>字符串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 </a:t>
            </a:r>
            <a:r>
              <a:rPr lang="zh-CN" altLang="en-US" sz="1200"/>
              <a:t> replace("</a:t>
            </a:r>
            <a:r>
              <a:rPr lang="en-US" altLang="zh-CN" sz="1200"/>
              <a:t>abc</a:t>
            </a:r>
            <a:r>
              <a:rPr lang="zh-CN" altLang="en-US" sz="1200"/>
              <a:t>", "</a:t>
            </a:r>
            <a:r>
              <a:rPr lang="en-US" altLang="zh-CN" sz="1200"/>
              <a:t>a</a:t>
            </a:r>
            <a:r>
              <a:rPr lang="zh-CN" altLang="en-US" sz="1200"/>
              <a:t>", "</a:t>
            </a:r>
            <a:r>
              <a:rPr lang="en-US" altLang="zh-CN" sz="1200"/>
              <a:t>p</a:t>
            </a:r>
            <a:r>
              <a:rPr lang="zh-CN" altLang="en-US" sz="1200"/>
              <a:t>"); // =&gt; "</a:t>
            </a:r>
            <a:r>
              <a:rPr lang="en-US" altLang="zh-CN" sz="1200"/>
              <a:t>pbc</a:t>
            </a:r>
            <a:r>
              <a:rPr lang="zh-CN" altLang="en-US" sz="1200"/>
              <a:t>"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84555" y="735965"/>
            <a:ext cx="28359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常用内置方法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了解即可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56310" y="195961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2. </a:t>
            </a:r>
            <a:r>
              <a:rPr lang="zh-CN" altLang="en-US" sz="1600"/>
              <a:t>判断类型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72845" y="2392045"/>
            <a:ext cx="63868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/>
              <a:t> </a:t>
            </a:r>
            <a:r>
              <a:rPr lang="en-US" altLang="zh-CN" sz="1200"/>
              <a:t> </a:t>
            </a:r>
            <a:r>
              <a:rPr lang="zh-CN" altLang="en-US" sz="1200"/>
              <a:t>isnumber(56px); // =&gt; true 是否含数字</a:t>
            </a:r>
          </a:p>
          <a:p>
            <a:r>
              <a:rPr lang="zh-CN" altLang="en-US" sz="1200"/>
              <a:t>  isstring("string"); // =&gt; true</a:t>
            </a:r>
          </a:p>
          <a:p>
            <a:r>
              <a:rPr lang="zh-CN" altLang="en-US" sz="1200"/>
              <a:t>  iscolor(#ff0); // =&gt; true</a:t>
            </a:r>
          </a:p>
          <a:p>
            <a:r>
              <a:rPr lang="zh-CN" altLang="en-US" sz="1200"/>
              <a:t> </a:t>
            </a:r>
            <a:r>
              <a:rPr lang="en-US" altLang="zh-CN" sz="1200"/>
              <a:t> </a:t>
            </a:r>
            <a:r>
              <a:rPr lang="zh-CN" altLang="en-US" sz="1200"/>
              <a:t>ispixel(56px); // =&gt; true</a:t>
            </a:r>
          </a:p>
          <a:p>
            <a:r>
              <a:rPr lang="zh-CN" altLang="en-US" sz="1200"/>
              <a:t>  isem(7.8em); // =&gt; true</a:t>
            </a:r>
          </a:p>
          <a:p>
            <a:r>
              <a:rPr lang="zh-CN" altLang="en-US" sz="1200"/>
              <a:t>  ispercentage(7.8%); // =&gt; true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56310" y="3817620"/>
            <a:ext cx="2540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3. </a:t>
            </a:r>
            <a:r>
              <a:rPr lang="zh-CN" altLang="en-US" sz="1600"/>
              <a:t> 颜色操作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 sz="1200"/>
              <a:t>增加饱和度</a:t>
            </a:r>
          </a:p>
          <a:p>
            <a:r>
              <a:rPr lang="zh-CN" altLang="en-US" sz="1200"/>
              <a:t>    saturate(color, 20%)</a:t>
            </a:r>
          </a:p>
          <a:p>
            <a:r>
              <a:rPr lang="zh-CN" altLang="en-US" sz="1200"/>
              <a:t>    减少饱和度</a:t>
            </a:r>
          </a:p>
          <a:p>
            <a:r>
              <a:rPr lang="zh-CN" altLang="en-US" sz="1200"/>
              <a:t>    desaturate(color, 20%)</a:t>
            </a:r>
          </a:p>
          <a:p>
            <a:r>
              <a:rPr lang="zh-CN" altLang="en-US" sz="1200"/>
              <a:t>    增加亮度</a:t>
            </a:r>
          </a:p>
          <a:p>
            <a:r>
              <a:rPr lang="zh-CN" altLang="en-US" sz="1200"/>
              <a:t>    lighten(color, 20%)</a:t>
            </a:r>
          </a:p>
          <a:p>
            <a:r>
              <a:rPr lang="zh-CN" altLang="en-US" sz="1200"/>
              <a:t>    减少亮度</a:t>
            </a:r>
          </a:p>
          <a:p>
            <a:r>
              <a:rPr lang="zh-CN" altLang="en-US" sz="1200"/>
              <a:t>    darken(color, 20%)</a:t>
            </a:r>
          </a:p>
          <a:p>
            <a:r>
              <a:rPr lang="zh-CN" altLang="en-US" sz="1200"/>
              <a:t>    降低透明度</a:t>
            </a:r>
          </a:p>
          <a:p>
            <a:r>
              <a:rPr lang="zh-CN" altLang="en-US" sz="1200"/>
              <a:t>    fadein(color, 10%)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884870" y="15973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lang="en-US" altLang="zh-CN" b="0" dirty="0"/>
              <a:t>less</a:t>
            </a:r>
            <a:r>
              <a:rPr b="0" dirty="0"/>
              <a:t>语法</a:t>
            </a:r>
            <a:r>
              <a:rPr lang="en-US" altLang="zh-CN" b="0" dirty="0"/>
              <a:t>- </a:t>
            </a:r>
            <a:r>
              <a:rPr b="0" dirty="0"/>
              <a:t>层级结构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4555" y="1239520"/>
            <a:ext cx="727265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&amp; </a:t>
            </a:r>
            <a:r>
              <a:rPr lang="en-US" altLang="zh-CN"/>
              <a:t>: </a:t>
            </a:r>
            <a:r>
              <a:rPr lang="zh-CN" altLang="en-US"/>
              <a:t>概念：</a:t>
            </a:r>
          </a:p>
          <a:p>
            <a:r>
              <a:rPr lang="zh-CN" altLang="en-US"/>
              <a:t> </a:t>
            </a:r>
            <a:r>
              <a:rPr lang="en-US" altLang="zh-CN"/>
              <a:t>   </a:t>
            </a:r>
          </a:p>
          <a:p>
            <a:r>
              <a:rPr lang="en-US" altLang="zh-CN" sz="1200"/>
              <a:t>       </a:t>
            </a:r>
            <a:r>
              <a:rPr lang="zh-CN" altLang="en-US" sz="1200"/>
              <a:t> &amp; 符号就表示对父选择器的引用</a:t>
            </a:r>
            <a:endParaRPr lang="en-US" altLang="zh-CN" sz="1200"/>
          </a:p>
          <a:p>
            <a:endParaRPr lang="en-US" altLang="zh-CN" sz="1200"/>
          </a:p>
        </p:txBody>
      </p:sp>
      <p:sp>
        <p:nvSpPr>
          <p:cNvPr id="3" name="文本框 2"/>
          <p:cNvSpPr txBox="1"/>
          <p:nvPr/>
        </p:nvSpPr>
        <p:spPr>
          <a:xfrm>
            <a:off x="884555" y="2607945"/>
            <a:ext cx="2399030" cy="11068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&amp;使用</a:t>
            </a:r>
            <a:r>
              <a:rPr lang="en-US" altLang="zh-CN">
                <a:sym typeface="+mn-ea"/>
              </a:rPr>
              <a:t>:</a:t>
            </a:r>
          </a:p>
          <a:p>
            <a:r>
              <a:rPr lang="en-US" altLang="zh-CN">
                <a:sym typeface="+mn-ea"/>
              </a:rPr>
              <a:t> </a:t>
            </a:r>
          </a:p>
          <a:p>
            <a:r>
              <a:rPr lang="en-US" altLang="zh-CN">
                <a:sym typeface="+mn-ea"/>
              </a:rPr>
              <a:t> </a:t>
            </a:r>
            <a:r>
              <a:rPr lang="en-US" altLang="zh-CN" sz="1200">
                <a:sym typeface="+mn-ea"/>
              </a:rPr>
              <a:t>     1. </a:t>
            </a:r>
            <a:r>
              <a:rPr lang="zh-CN" altLang="en-US" sz="1200">
                <a:sym typeface="+mn-ea"/>
              </a:rPr>
              <a:t>结合伪类</a:t>
            </a:r>
            <a:r>
              <a:rPr lang="en-US" altLang="zh-CN" sz="1200">
                <a:sym typeface="+mn-ea"/>
              </a:rPr>
              <a:t>(</a:t>
            </a:r>
            <a:r>
              <a:rPr lang="zh-CN" altLang="en-US" sz="1200">
                <a:sym typeface="+mn-ea"/>
              </a:rPr>
              <a:t>譬如</a:t>
            </a:r>
            <a:r>
              <a:rPr lang="en-US" altLang="zh-CN" sz="1200">
                <a:sym typeface="+mn-ea"/>
              </a:rPr>
              <a:t>:before)</a:t>
            </a:r>
            <a:r>
              <a:rPr lang="zh-CN" altLang="en-US" sz="1200">
                <a:sym typeface="+mn-ea"/>
              </a:rPr>
              <a:t>使用</a:t>
            </a:r>
          </a:p>
          <a:p>
            <a:r>
              <a:rPr lang="en-US" altLang="zh-CN" sz="1200">
                <a:sym typeface="+mn-ea"/>
              </a:rPr>
              <a:t>      2. </a:t>
            </a:r>
            <a:r>
              <a:rPr lang="zh-CN" altLang="en-US" sz="1200">
                <a:sym typeface="+mn-ea"/>
              </a:rPr>
              <a:t>结合伪元素</a:t>
            </a:r>
            <a:r>
              <a:rPr lang="en-US" altLang="zh-CN" sz="1200">
                <a:sym typeface="+mn-ea"/>
              </a:rPr>
              <a:t>(</a:t>
            </a:r>
            <a:r>
              <a:rPr lang="zh-CN" altLang="en-US" sz="1200">
                <a:sym typeface="+mn-ea"/>
              </a:rPr>
              <a:t>譬如</a:t>
            </a:r>
            <a:r>
              <a:rPr lang="en-US" altLang="zh-CN" sz="1200">
                <a:sym typeface="+mn-ea"/>
              </a:rPr>
              <a:t>:hover)</a:t>
            </a:r>
            <a:r>
              <a:rPr lang="zh-CN" altLang="en-US" sz="1200">
                <a:sym typeface="+mn-ea"/>
              </a:rPr>
              <a:t>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884870" y="15973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lang="en-US" altLang="zh-CN" b="0" dirty="0"/>
              <a:t>less</a:t>
            </a:r>
            <a:r>
              <a:rPr b="0" dirty="0"/>
              <a:t>语法</a:t>
            </a:r>
            <a:r>
              <a:rPr lang="en-US" altLang="zh-CN" b="0" dirty="0"/>
              <a:t>- </a:t>
            </a:r>
            <a:r>
              <a:rPr b="0" dirty="0"/>
              <a:t>继承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4555" y="1239520"/>
            <a:ext cx="72726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less</a:t>
            </a:r>
            <a:r>
              <a:rPr lang="zh-CN" altLang="en-US"/>
              <a:t>继承概念：</a:t>
            </a:r>
          </a:p>
          <a:p>
            <a:r>
              <a:rPr lang="zh-CN" altLang="en-US"/>
              <a:t> </a:t>
            </a:r>
            <a:r>
              <a:rPr lang="en-US" altLang="zh-CN"/>
              <a:t>   </a:t>
            </a:r>
          </a:p>
          <a:p>
            <a:r>
              <a:rPr lang="en-US" altLang="zh-CN" sz="1200"/>
              <a:t>       </a:t>
            </a:r>
            <a:r>
              <a:rPr lang="zh-CN" altLang="en-US" sz="1200"/>
              <a:t> </a:t>
            </a:r>
            <a:r>
              <a:rPr lang="en-US" altLang="zh-CN" sz="1200"/>
              <a:t> </a:t>
            </a:r>
            <a:r>
              <a:rPr lang="zh-CN" altLang="en-US" sz="1200"/>
              <a:t>类似</a:t>
            </a:r>
            <a:r>
              <a:rPr lang="en-US" altLang="zh-CN" sz="1200"/>
              <a:t>js</a:t>
            </a:r>
            <a:r>
              <a:rPr lang="zh-CN" altLang="en-US" sz="1200"/>
              <a:t>中的继承，好处是方便代码复用，便于代码维护。</a:t>
            </a:r>
            <a:endParaRPr lang="en-US" altLang="zh-CN" sz="1200"/>
          </a:p>
        </p:txBody>
      </p:sp>
      <p:sp>
        <p:nvSpPr>
          <p:cNvPr id="3" name="文本框 2"/>
          <p:cNvSpPr txBox="1"/>
          <p:nvPr/>
        </p:nvSpPr>
        <p:spPr>
          <a:xfrm>
            <a:off x="884555" y="2607945"/>
            <a:ext cx="422402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1600">
                <a:sym typeface="+mn-ea"/>
              </a:rPr>
              <a:t>less中的继承和less中混合的区别</a:t>
            </a:r>
            <a:r>
              <a:rPr lang="en-US" altLang="zh-CN">
                <a:sym typeface="+mn-ea"/>
              </a:rPr>
              <a:t> </a:t>
            </a: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 sz="1200">
                <a:sym typeface="+mn-ea"/>
              </a:rPr>
              <a:t>  1. </a:t>
            </a:r>
            <a:r>
              <a:rPr lang="zh-CN" altLang="en-US" sz="1200">
                <a:sym typeface="+mn-ea"/>
              </a:rPr>
              <a:t>使用时的语法格式不同</a:t>
            </a:r>
          </a:p>
          <a:p>
            <a:pPr algn="l"/>
            <a:r>
              <a:rPr lang="en-US" altLang="zh-CN" sz="1200">
                <a:sym typeface="+mn-ea"/>
              </a:rPr>
              <a:t>  </a:t>
            </a:r>
            <a:r>
              <a:rPr lang="zh-CN" altLang="en-US" sz="1200">
                <a:sym typeface="+mn-ea"/>
              </a:rPr>
              <a:t>2</a:t>
            </a:r>
            <a:r>
              <a:rPr lang="en-US" altLang="zh-CN" sz="1200">
                <a:sym typeface="+mn-ea"/>
              </a:rPr>
              <a:t>, </a:t>
            </a:r>
            <a:r>
              <a:rPr lang="zh-CN" altLang="en-US" sz="1200">
                <a:sym typeface="+mn-ea"/>
              </a:rPr>
              <a:t>转换之后的结果不同(混合是直接拷贝, 继承是并集选择器)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884870" y="15973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lang="en-US" altLang="zh-CN" b="0" dirty="0"/>
              <a:t>less</a:t>
            </a:r>
            <a:r>
              <a:rPr b="0" dirty="0"/>
              <a:t>语法</a:t>
            </a:r>
            <a:r>
              <a:rPr lang="en-US" altLang="zh-CN" b="0" dirty="0"/>
              <a:t>- </a:t>
            </a:r>
            <a:r>
              <a:rPr b="0" dirty="0"/>
              <a:t>条件判断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4555" y="1239520"/>
            <a:ext cx="72726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less</a:t>
            </a:r>
            <a:r>
              <a:rPr lang="zh-CN" altLang="en-US"/>
              <a:t>条件判断概念：</a:t>
            </a:r>
          </a:p>
          <a:p>
            <a:r>
              <a:rPr lang="zh-CN" altLang="en-US"/>
              <a:t> </a:t>
            </a:r>
            <a:r>
              <a:rPr lang="en-US" altLang="zh-CN"/>
              <a:t>   </a:t>
            </a:r>
          </a:p>
          <a:p>
            <a:r>
              <a:rPr lang="en-US" altLang="zh-CN" sz="1200"/>
              <a:t>       </a:t>
            </a:r>
            <a:r>
              <a:rPr lang="zh-CN" altLang="en-US" sz="1200"/>
              <a:t> </a:t>
            </a:r>
            <a:r>
              <a:rPr lang="en-US" altLang="zh-CN" sz="1200"/>
              <a:t>1.</a:t>
            </a:r>
            <a:r>
              <a:rPr lang="zh-CN" altLang="en-US" sz="1200"/>
              <a:t>类似</a:t>
            </a:r>
            <a:r>
              <a:rPr lang="en-US" altLang="zh-CN" sz="1200"/>
              <a:t>js</a:t>
            </a:r>
            <a:r>
              <a:rPr lang="zh-CN" altLang="en-US" sz="1200"/>
              <a:t>中的条件判断</a:t>
            </a:r>
            <a:r>
              <a:rPr lang="en-US" altLang="zh-CN" sz="1200"/>
              <a:t>, </a:t>
            </a:r>
            <a:r>
              <a:rPr lang="zh-CN" altLang="en-US" sz="1200"/>
              <a:t>条件成立，执行</a:t>
            </a:r>
            <a:r>
              <a:rPr lang="en-US" altLang="zh-CN" sz="1200"/>
              <a:t>less</a:t>
            </a:r>
            <a:r>
              <a:rPr lang="zh-CN" altLang="en-US" sz="1200"/>
              <a:t>代码，条件不成立，不执行</a:t>
            </a:r>
            <a:r>
              <a:rPr lang="en-US" altLang="zh-CN" sz="1200"/>
              <a:t>less</a:t>
            </a:r>
            <a:r>
              <a:rPr lang="zh-CN" altLang="en-US" sz="1200"/>
              <a:t>代码</a:t>
            </a:r>
            <a:r>
              <a:rPr lang="en-US" altLang="zh-CN" sz="1200"/>
              <a:t>.</a:t>
            </a:r>
          </a:p>
          <a:p>
            <a:endParaRPr lang="en-US" altLang="zh-CN" sz="1200"/>
          </a:p>
          <a:p>
            <a:r>
              <a:rPr lang="en-US" altLang="zh-CN" sz="1200"/>
              <a:t>        2. less中可以通过when给混合添加执行限定条件, 只有条件满足(为真)才会执行混合中的代码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4555" y="2607945"/>
            <a:ext cx="639064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>
                <a:sym typeface="+mn-ea"/>
              </a:rPr>
              <a:t>less</a:t>
            </a:r>
            <a:r>
              <a:rPr lang="zh-CN" altLang="en-US">
                <a:sym typeface="+mn-ea"/>
              </a:rPr>
              <a:t>比较运算符</a:t>
            </a:r>
            <a:r>
              <a:rPr lang="en-US" altLang="zh-CN">
                <a:sym typeface="+mn-ea"/>
              </a:rPr>
              <a:t>:</a:t>
            </a:r>
          </a:p>
          <a:p>
            <a:pPr algn="l"/>
            <a:r>
              <a:rPr lang="en-US" altLang="zh-CN">
                <a:sym typeface="+mn-ea"/>
              </a:rPr>
              <a:t> </a:t>
            </a:r>
            <a:r>
              <a:rPr lang="en-US" altLang="zh-CN" sz="1200">
                <a:sym typeface="+mn-ea"/>
              </a:rPr>
              <a:t>     </a:t>
            </a:r>
            <a:r>
              <a:rPr sz="1200">
                <a:sym typeface="+mn-ea"/>
              </a:rPr>
              <a:t>when表达式中可以使用比较运算符(&gt; &lt; &gt;= &lt;= =)、逻辑运算符、或检查函数来进行条件判断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84555" y="87630"/>
            <a:ext cx="572706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565" y="1106805"/>
            <a:ext cx="10749915" cy="500126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2" name="文本占位符 3"/>
          <p:cNvSpPr>
            <a:spLocks noGrp="1"/>
          </p:cNvSpPr>
          <p:nvPr/>
        </p:nvSpPr>
        <p:spPr>
          <a:xfrm>
            <a:off x="2973070" y="808355"/>
            <a:ext cx="5831205" cy="5748020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less</a:t>
            </a:r>
            <a:r>
              <a:rPr lang="zh-CN" altLang="en-US" sz="1400" dirty="0"/>
              <a:t>概念</a:t>
            </a:r>
          </a:p>
          <a:p>
            <a:r>
              <a:rPr lang="en-US" altLang="zh-CN" sz="1400" dirty="0"/>
              <a:t>less</a:t>
            </a:r>
            <a:r>
              <a:rPr lang="zh-CN" altLang="en-US" sz="1400" dirty="0"/>
              <a:t>初体验</a:t>
            </a:r>
          </a:p>
          <a:p>
            <a:r>
              <a:rPr lang="en-US" altLang="zh-CN" sz="1400" dirty="0"/>
              <a:t>less</a:t>
            </a:r>
            <a:r>
              <a:rPr lang="zh-CN" altLang="en-US" sz="1400" dirty="0"/>
              <a:t>变量</a:t>
            </a:r>
          </a:p>
          <a:p>
            <a:r>
              <a:rPr lang="en-US" altLang="zh-CN" sz="1400" dirty="0"/>
              <a:t>less</a:t>
            </a:r>
            <a:r>
              <a:rPr lang="zh-CN" altLang="en-US" sz="1400" dirty="0"/>
              <a:t>变量插值</a:t>
            </a:r>
          </a:p>
          <a:p>
            <a:r>
              <a:rPr lang="en-US" altLang="zh-CN" sz="1400" dirty="0"/>
              <a:t>less</a:t>
            </a:r>
            <a:r>
              <a:rPr lang="zh-CN" altLang="en-US" sz="1400" dirty="0"/>
              <a:t>混合</a:t>
            </a:r>
          </a:p>
          <a:p>
            <a:r>
              <a:rPr lang="en-US" altLang="zh-CN" sz="1400" dirty="0"/>
              <a:t>less</a:t>
            </a:r>
            <a:r>
              <a:rPr lang="zh-CN" altLang="en-US" sz="1400" dirty="0"/>
              <a:t>带参数混合</a:t>
            </a:r>
          </a:p>
          <a:p>
            <a:r>
              <a:rPr lang="en-US" altLang="zh-CN" sz="1400" dirty="0"/>
              <a:t>less</a:t>
            </a:r>
            <a:r>
              <a:rPr lang="zh-CN" altLang="en-US" sz="1400" dirty="0"/>
              <a:t>可变参数</a:t>
            </a:r>
          </a:p>
          <a:p>
            <a:r>
              <a:rPr lang="en-US" altLang="zh-CN" sz="1400" dirty="0"/>
              <a:t>less</a:t>
            </a:r>
            <a:r>
              <a:rPr lang="zh-CN" altLang="en-US" sz="1400" dirty="0"/>
              <a:t>匹配模式</a:t>
            </a:r>
          </a:p>
          <a:p>
            <a:r>
              <a:rPr lang="en-US" altLang="zh-CN" sz="1400" dirty="0"/>
              <a:t>less</a:t>
            </a:r>
            <a:r>
              <a:rPr lang="zh-CN" altLang="en-US" sz="1400" dirty="0"/>
              <a:t>导入文件</a:t>
            </a:r>
          </a:p>
          <a:p>
            <a:r>
              <a:rPr lang="en-US" altLang="zh-CN" sz="1400" dirty="0"/>
              <a:t>less</a:t>
            </a:r>
            <a:r>
              <a:rPr lang="zh-CN" altLang="en-US" sz="1400" dirty="0"/>
              <a:t>内置函数</a:t>
            </a:r>
          </a:p>
          <a:p>
            <a:r>
              <a:rPr lang="en-US" altLang="zh-CN" sz="1400" dirty="0"/>
              <a:t>less</a:t>
            </a:r>
            <a:r>
              <a:rPr lang="zh-CN" altLang="en-US" sz="1400" dirty="0"/>
              <a:t>继承</a:t>
            </a:r>
          </a:p>
          <a:p>
            <a:r>
              <a:rPr lang="en-US" altLang="zh-CN" sz="1400" dirty="0"/>
              <a:t>less</a:t>
            </a:r>
            <a:r>
              <a:rPr lang="zh-CN" altLang="en-US" sz="1400" dirty="0"/>
              <a:t>条件判断</a:t>
            </a:r>
          </a:p>
          <a:p>
            <a:endParaRPr lang="zh-CN" altLang="en-US" sz="1400" dirty="0"/>
          </a:p>
          <a:p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957260" y="8734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lang="en-US" altLang="zh-CN" b="0" dirty="0"/>
              <a:t>less</a:t>
            </a:r>
            <a:r>
              <a:rPr b="0" dirty="0"/>
              <a:t>概念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56945" y="1456055"/>
            <a:ext cx="1092454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    </a:t>
            </a:r>
            <a:r>
              <a:rPr lang="en-US" altLang="zh-CN" sz="1600"/>
              <a:t>1. </a:t>
            </a:r>
            <a:r>
              <a:rPr lang="zh-CN" altLang="en-US" sz="1600"/>
              <a:t>CSS 预处理器就是用来为 CSS 增加一些动态语言的的特性(变量、函数、继承等)。</a:t>
            </a:r>
          </a:p>
          <a:p>
            <a:r>
              <a:rPr lang="zh-CN" altLang="en-US" sz="1600"/>
              <a:t>    </a:t>
            </a:r>
            <a:r>
              <a:rPr lang="en-US" altLang="zh-CN" sz="1600"/>
              <a:t>2. </a:t>
            </a:r>
            <a:r>
              <a:rPr lang="zh-CN" altLang="en-US" sz="1600"/>
              <a:t>CSS预处理器可以让你的 CSS 更见简洁，适应性更强，代码更直观。    </a:t>
            </a:r>
          </a:p>
          <a:p>
            <a:endParaRPr lang="zh-CN" altLang="en-US" sz="1600"/>
          </a:p>
          <a:p>
            <a:r>
              <a:rPr lang="zh-CN" altLang="en-US" sz="1600"/>
              <a:t> </a:t>
            </a:r>
            <a:r>
              <a:rPr lang="en-US" altLang="zh-CN" sz="1600"/>
              <a:t>   </a:t>
            </a:r>
            <a:r>
              <a:rPr lang="zh-CN" altLang="en-US" sz="1600"/>
              <a:t>总结: CSS预处理器就是升级版CSS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28700" y="941070"/>
            <a:ext cx="22205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什么是CSS预处理器?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00455" y="3383915"/>
            <a:ext cx="22688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常见的CSS预处理器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60500" y="4119880"/>
            <a:ext cx="22263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Less、</a:t>
            </a:r>
            <a:r>
              <a:rPr lang="zh-CN" altLang="en-US">
                <a:sym typeface="+mn-ea"/>
              </a:rPr>
              <a:t> Sass 、Stylus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388745" y="1167765"/>
            <a:ext cx="105879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</a:t>
            </a:r>
            <a:r>
              <a:rPr lang="zh-CN" altLang="en-US" sz="1600"/>
              <a:t>  1</a:t>
            </a:r>
            <a:r>
              <a:rPr lang="en-US" altLang="zh-CN" sz="1600"/>
              <a:t>. </a:t>
            </a:r>
            <a:r>
              <a:rPr lang="zh-CN" altLang="en-US" sz="1600"/>
              <a:t>CSS的语法</a:t>
            </a:r>
            <a:r>
              <a:rPr lang="zh-CN" altLang="en-US" sz="1600">
                <a:sym typeface="+mn-ea"/>
              </a:rPr>
              <a:t>一门非程序式的语言</a:t>
            </a:r>
            <a:r>
              <a:rPr lang="zh-CN" altLang="en-US" sz="1600"/>
              <a:t>, </a:t>
            </a:r>
            <a:r>
              <a:rPr lang="zh-CN" altLang="en-US" sz="1600">
                <a:sym typeface="+mn-ea"/>
              </a:rPr>
              <a:t>没有变量/函数/作用域等概念。</a:t>
            </a:r>
            <a:endParaRPr lang="zh-CN" altLang="en-US" sz="1600"/>
          </a:p>
          <a:p>
            <a:r>
              <a:rPr lang="en-US" altLang="zh-CN" sz="1600"/>
              <a:t>   2. </a:t>
            </a:r>
            <a:r>
              <a:rPr lang="zh-CN" altLang="en-US" sz="1600"/>
              <a:t>不方便维护及扩展, 也不利于复用。</a:t>
            </a:r>
            <a:r>
              <a:rPr lang="zh-CN" altLang="en-US"/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5190" y="160020"/>
            <a:ext cx="21755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ym typeface="+mn-ea"/>
              </a:rPr>
              <a:t>less概念</a:t>
            </a:r>
            <a:endParaRPr lang="en-US" altLang="zh-CN" sz="2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16990" y="710565"/>
            <a:ext cx="18288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为什么需要less?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60500" y="2967990"/>
            <a:ext cx="8631555" cy="1353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/>
              <a:t>1.  </a:t>
            </a:r>
            <a:r>
              <a:rPr lang="zh-CN" altLang="en-US" sz="1600"/>
              <a:t>Less 是一门 CSS 预处理语言，为CSS赋予了动态语言的特征。</a:t>
            </a:r>
          </a:p>
          <a:p>
            <a:r>
              <a:rPr lang="zh-CN" altLang="en-US" sz="1600"/>
              <a:t>2</a:t>
            </a:r>
            <a:r>
              <a:rPr lang="en-US" altLang="zh-CN" sz="1600"/>
              <a:t>.  </a:t>
            </a:r>
            <a:r>
              <a:rPr lang="zh-CN" altLang="en-US" sz="1600"/>
              <a:t>它扩展了 CSS 语言，增加了变量、Mixin(混合)、嵌套、函数和运算等特性，使 CSS 更易维护和扩展</a:t>
            </a:r>
          </a:p>
          <a:p>
            <a:endParaRPr lang="zh-CN" altLang="en-US"/>
          </a:p>
          <a:p>
            <a:r>
              <a:rPr lang="zh-CN" altLang="en-US" sz="1600"/>
              <a:t>总结：用类似JS的语法去写CSS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16355" y="2360295"/>
            <a:ext cx="33140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 什么是less(Leaner Style Sheets)?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813115" y="15973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lang="en-US" altLang="zh-CN" b="0" dirty="0"/>
              <a:t>less</a:t>
            </a:r>
            <a:r>
              <a:rPr b="0" dirty="0"/>
              <a:t>基本使用</a:t>
            </a:r>
          </a:p>
        </p:txBody>
      </p:sp>
      <p:sp>
        <p:nvSpPr>
          <p:cNvPr id="230" name="文本框 229"/>
          <p:cNvSpPr txBox="1"/>
          <p:nvPr/>
        </p:nvSpPr>
        <p:spPr>
          <a:xfrm>
            <a:off x="741042" y="880225"/>
            <a:ext cx="103770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在浏览器中直接运行</a:t>
            </a:r>
          </a:p>
          <a:p>
            <a:pPr marL="457200" lvl="1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编写less文件--&gt;引入less文件--&gt;引入less.js--&gt;运行</a:t>
            </a:r>
          </a:p>
          <a:p>
            <a:pPr marL="457200" lvl="1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注意点:</a:t>
            </a:r>
          </a:p>
          <a:p>
            <a:pPr marL="457200" lvl="1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一定要先引入less.css再引入less.js</a:t>
            </a:r>
          </a:p>
          <a:p>
            <a:pPr marL="457200" lvl="1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如果less代码是写到单独的文件中, 一定要在服务端环境运行才能生效</a:t>
            </a:r>
          </a:p>
          <a:p>
            <a:pPr marL="457200" lvl="1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zh-CN" altLang="en-US" sz="1400" dirty="0">
              <a:solidFill>
                <a:srgbClr val="3A3A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r>
              <a:rPr lang="en-US" altLang="zh-CN" sz="1400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400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提前预编译</a:t>
            </a:r>
          </a:p>
          <a:p>
            <a:pPr marL="457200" lvl="1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编写less文件--&gt;利用工具转换为css文件--&gt;引入css文件</a:t>
            </a:r>
          </a:p>
          <a:p>
            <a:pPr marL="457200" lvl="1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考拉客户端: http://koala-app.com/index-zh.html</a:t>
            </a:r>
          </a:p>
          <a:p>
            <a:pPr marL="457200" lvl="1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开源中国  : https://tool.oschina.net/less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884870" y="15973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lang="en-US" altLang="zh-CN" b="0" dirty="0"/>
              <a:t>less</a:t>
            </a:r>
            <a:r>
              <a:rPr b="0" dirty="0"/>
              <a:t>中的注释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28700" y="1384300"/>
            <a:ext cx="1033145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</a:t>
            </a:r>
            <a:r>
              <a:rPr lang="en-US" altLang="zh-CN"/>
              <a:t>1. </a:t>
            </a:r>
            <a:r>
              <a:rPr lang="zh-CN" altLang="en-US"/>
              <a:t>同</a:t>
            </a:r>
            <a:r>
              <a:rPr lang="en-US" altLang="zh-CN"/>
              <a:t>JS</a:t>
            </a:r>
            <a:r>
              <a:rPr lang="zh-CN" altLang="en-US"/>
              <a:t>注释, </a:t>
            </a:r>
            <a:r>
              <a:rPr lang="en-US" altLang="zh-CN"/>
              <a:t> </a:t>
            </a:r>
            <a:r>
              <a:rPr lang="zh-CN" altLang="en-US"/>
              <a:t>分单行注释和多行注释</a:t>
            </a:r>
          </a:p>
          <a:p>
            <a:r>
              <a:rPr lang="zh-CN" altLang="en-US"/>
              <a:t> </a:t>
            </a:r>
          </a:p>
          <a:p>
            <a:r>
              <a:rPr lang="en-US" altLang="zh-CN"/>
              <a:t> 2. </a:t>
            </a:r>
            <a:r>
              <a:rPr lang="zh-CN" altLang="en-US"/>
              <a:t>区别: 是否会被编译</a:t>
            </a:r>
          </a:p>
          <a:p>
            <a:r>
              <a:rPr lang="zh-CN" altLang="en-US"/>
              <a:t> </a:t>
            </a:r>
            <a:r>
              <a:rPr lang="en-US" altLang="zh-CN"/>
              <a:t>    </a:t>
            </a:r>
            <a:r>
              <a:rPr lang="zh-CN" altLang="en-US"/>
              <a:t>单行注释不会被编译(不会出现在编译后的文件中)</a:t>
            </a:r>
          </a:p>
          <a:p>
            <a:r>
              <a:rPr lang="zh-CN" altLang="en-US"/>
              <a:t>    </a:t>
            </a:r>
            <a:r>
              <a:rPr lang="en-US" altLang="zh-CN"/>
              <a:t> </a:t>
            </a:r>
            <a:r>
              <a:rPr lang="zh-CN" altLang="en-US"/>
              <a:t>多行注释会被编译  (会出现在编译后的文件中)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884870" y="15973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lang="en-US" altLang="zh-CN" b="0" dirty="0"/>
              <a:t>less</a:t>
            </a:r>
            <a:r>
              <a:rPr b="0" dirty="0"/>
              <a:t>语法</a:t>
            </a:r>
            <a:r>
              <a:rPr lang="en-US" altLang="zh-CN" b="0" dirty="0"/>
              <a:t>-</a:t>
            </a:r>
            <a:r>
              <a:rPr lang="zh-CN" altLang="en-US" b="0" dirty="0"/>
              <a:t>变量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84555" y="1096010"/>
            <a:ext cx="10154285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/>
              <a:t>     </a:t>
            </a:r>
            <a:r>
              <a:rPr lang="zh-CN" altLang="en-US" sz="1200"/>
              <a:t>同js中的变量的概念，保存数据的容器</a:t>
            </a:r>
            <a:r>
              <a:rPr lang="zh-CN" altLang="en-US"/>
              <a:t>。</a:t>
            </a:r>
          </a:p>
          <a:p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2.less中定义变量的格式</a:t>
            </a:r>
          </a:p>
          <a:p>
            <a:r>
              <a:rPr lang="en-US" altLang="zh-CN" sz="1200"/>
              <a:t>      </a:t>
            </a:r>
          </a:p>
          <a:p>
            <a:r>
              <a:rPr lang="en-US" altLang="zh-CN" sz="1200"/>
              <a:t>      </a:t>
            </a:r>
            <a:r>
              <a:rPr lang="zh-CN" altLang="en-US" sz="1200"/>
              <a:t>@变量名称: 值;</a:t>
            </a:r>
          </a:p>
          <a:p>
            <a:endParaRPr lang="zh-CN" altLang="en-US"/>
          </a:p>
          <a:p>
            <a:r>
              <a:rPr lang="zh-CN" altLang="en-US"/>
              <a:t>3.less中使用变量的格式</a:t>
            </a:r>
          </a:p>
          <a:p>
            <a:r>
              <a:rPr lang="en-US" altLang="zh-CN"/>
              <a:t> </a:t>
            </a:r>
            <a:r>
              <a:rPr lang="en-US" altLang="zh-CN" sz="1200"/>
              <a:t>  </a:t>
            </a:r>
            <a:r>
              <a:rPr lang="zh-CN" altLang="en-US" sz="1200"/>
              <a:t>@变量名称;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56945" y="702310"/>
            <a:ext cx="1790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什么是变量?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4555" y="3472180"/>
            <a:ext cx="683323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4.和js一样可以将一个变量赋值给另外一个变量</a:t>
            </a:r>
          </a:p>
          <a:p>
            <a:r>
              <a:rPr lang="en-US" altLang="zh-CN" sz="1200"/>
              <a:t>   </a:t>
            </a:r>
          </a:p>
          <a:p>
            <a:r>
              <a:rPr lang="en-US" altLang="zh-CN" sz="1200"/>
              <a:t>  </a:t>
            </a:r>
            <a:r>
              <a:rPr lang="zh-CN" altLang="en-US" sz="1200"/>
              <a:t>@变量名称 : @变量名称;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84555" y="4624705"/>
            <a:ext cx="82188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</a:t>
            </a:r>
            <a:r>
              <a:rPr lang="zh-CN" altLang="en-US"/>
              <a:t>5.和js一样less中的变量也有全局变量和局部变量</a:t>
            </a:r>
          </a:p>
          <a:p>
            <a:r>
              <a:rPr lang="zh-CN" altLang="en-US"/>
              <a:t> </a:t>
            </a:r>
            <a:r>
              <a:rPr lang="en-US" altLang="zh-CN"/>
              <a:t>     </a:t>
            </a:r>
            <a:r>
              <a:rPr lang="zh-CN" altLang="en-US" sz="1200"/>
              <a:t>定义在{}外面的就是全局的变量, 什么地方都可以使用</a:t>
            </a:r>
          </a:p>
          <a:p>
            <a:r>
              <a:rPr lang="zh-CN" altLang="en-US" sz="1200"/>
              <a:t> </a:t>
            </a:r>
            <a:r>
              <a:rPr lang="en-US" altLang="zh-CN" sz="1200"/>
              <a:t>        </a:t>
            </a:r>
            <a:r>
              <a:rPr lang="zh-CN" altLang="en-US" sz="1200"/>
              <a:t>定义在{}里面的就是局部变量, 只能在{}中使用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884870" y="15973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lang="en-US" altLang="zh-CN" b="0" dirty="0"/>
              <a:t>less</a:t>
            </a:r>
            <a:r>
              <a:rPr lang="zh-CN" altLang="en-US" b="0" dirty="0"/>
              <a:t>语法</a:t>
            </a:r>
            <a:r>
              <a:rPr lang="en-US" altLang="zh-CN" b="0" dirty="0"/>
              <a:t>-</a:t>
            </a:r>
            <a:r>
              <a:rPr b="0" dirty="0"/>
              <a:t>插值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28700" y="1645920"/>
            <a:ext cx="111607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1.什么是变量插值?</a:t>
            </a:r>
          </a:p>
          <a:p>
            <a:endParaRPr lang="zh-CN" altLang="en-US"/>
          </a:p>
          <a:p>
            <a:r>
              <a:rPr lang="en-US" altLang="zh-CN" sz="1200"/>
              <a:t>      </a:t>
            </a:r>
            <a:r>
              <a:rPr lang="zh-CN" altLang="en-US" sz="1200">
                <a:sym typeface="+mn-ea"/>
              </a:rPr>
              <a:t>属性名称或者选择器名称并可以使用变量</a:t>
            </a:r>
            <a:endParaRPr lang="zh-CN" altLang="en-US" sz="1200"/>
          </a:p>
          <a:p>
            <a:endParaRPr lang="zh-CN" altLang="en-US"/>
          </a:p>
          <a:p>
            <a:r>
              <a:rPr lang="zh-CN" altLang="en-US"/>
              <a:t>2.变量插值的格式</a:t>
            </a:r>
          </a:p>
          <a:p>
            <a:r>
              <a:rPr lang="en-US" altLang="zh-CN" sz="1200"/>
              <a:t>     </a:t>
            </a:r>
          </a:p>
          <a:p>
            <a:r>
              <a:rPr lang="en-US" altLang="zh-CN" sz="1200"/>
              <a:t>       </a:t>
            </a:r>
            <a:r>
              <a:rPr lang="zh-CN" altLang="en-US" sz="1200"/>
              <a:t>格式: @{变量名称}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5190" y="977265"/>
            <a:ext cx="1814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变量插值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53230" y="880284"/>
            <a:ext cx="4752528" cy="90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/>
        </p:nvSpPr>
        <p:spPr>
          <a:xfrm>
            <a:off x="710881" y="1646134"/>
            <a:ext cx="10749598" cy="446205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884870" y="159734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r>
              <a:rPr lang="en-US" altLang="zh-CN" b="0" dirty="0"/>
              <a:t>less</a:t>
            </a:r>
            <a:r>
              <a:rPr b="0" dirty="0"/>
              <a:t>运算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28700" y="977265"/>
            <a:ext cx="109937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支持</a:t>
            </a:r>
            <a:r>
              <a:rPr lang="en-US" altLang="zh-CN"/>
              <a:t>  </a:t>
            </a:r>
            <a:r>
              <a:rPr lang="zh-CN" altLang="en-US"/>
              <a:t>+ - * / </a:t>
            </a:r>
            <a:r>
              <a:rPr lang="en-US" altLang="zh-CN"/>
              <a:t>  </a:t>
            </a:r>
            <a:r>
              <a:rPr lang="zh-CN" altLang="en-US"/>
              <a:t>运算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730"/>
</p:tagLst>
</file>

<file path=ppt/theme/theme1.xml><?xml version="1.0" encoding="utf-8"?>
<a:theme xmlns:a="http://schemas.openxmlformats.org/drawingml/2006/main" name="Office Theme">
  <a:themeElements>
    <a:clrScheme name="自定义 447">
      <a:dk1>
        <a:sysClr val="windowText" lastClr="000000"/>
      </a:dk1>
      <a:lt1>
        <a:sysClr val="window" lastClr="FFFFFF"/>
      </a:lt1>
      <a:dk2>
        <a:srgbClr val="006E67"/>
      </a:dk2>
      <a:lt2>
        <a:srgbClr val="E7E6E6"/>
      </a:lt2>
      <a:accent1>
        <a:srgbClr val="006E67"/>
      </a:accent1>
      <a:accent2>
        <a:srgbClr val="A5A5A5"/>
      </a:accent2>
      <a:accent3>
        <a:srgbClr val="006E67"/>
      </a:accent3>
      <a:accent4>
        <a:srgbClr val="A5A5A5"/>
      </a:accent4>
      <a:accent5>
        <a:srgbClr val="006E67"/>
      </a:accent5>
      <a:accent6>
        <a:srgbClr val="A5A5A5"/>
      </a:accent6>
      <a:hlink>
        <a:srgbClr val="006E67"/>
      </a:hlink>
      <a:folHlink>
        <a:srgbClr val="A5A5A5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1306</Words>
  <Application>Microsoft Office PowerPoint</Application>
  <PresentationFormat>自定义</PresentationFormat>
  <Paragraphs>185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Alibaba PuHuiTi B</vt:lpstr>
      <vt:lpstr>Alibaba PuHuiTi R</vt:lpstr>
      <vt:lpstr>微软雅黑</vt:lpstr>
      <vt:lpstr>印品黑体</vt:lpstr>
      <vt:lpstr>字魂73号-江南手书</vt:lpstr>
      <vt:lpstr>Arial</vt:lpstr>
      <vt:lpstr>Calibri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bt730</dc:title>
  <dc:creator/>
  <cp:lastModifiedBy/>
  <cp:revision>620</cp:revision>
  <dcterms:created xsi:type="dcterms:W3CDTF">2017-01-08T15:59:00Z</dcterms:created>
  <dcterms:modified xsi:type="dcterms:W3CDTF">2021-05-10T01:15:45Z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FCA88555D3D44735BAA1F56722F3B997</vt:lpwstr>
  </property>
</Properties>
</file>