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55689" autoAdjust="0"/>
  </p:normalViewPr>
  <p:slideViewPr>
    <p:cSldViewPr snapToGrid="0">
      <p:cViewPr varScale="1">
        <p:scale>
          <a:sx n="49" d="100"/>
          <a:sy n="49" d="100"/>
        </p:scale>
        <p:origin x="180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35b92d17a_0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35b92d17a_0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35b92d17a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35b92d17a_0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5b92d17a_0_1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5b92d17a_0_1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126259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4126259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5b92d17a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5b92d17a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36323bdb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36323bdb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11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10"/>
              <a:buFont typeface="Lato"/>
              <a:buNone/>
            </a:pPr>
            <a:endParaRPr sz="111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35b92d17a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35b92d17a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Fast Image Encryption algorithm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Based on Parallel Computing System</a:t>
            </a:r>
            <a:endParaRPr sz="2666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714350" y="2571750"/>
            <a:ext cx="76881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20"/>
              <a:buChar char="-"/>
            </a:pPr>
            <a:r>
              <a:rPr lang="en" sz="1920"/>
              <a:t>Xingyuan Wang, Le Feng, Hongyu Zhao</a:t>
            </a:r>
            <a:endParaRPr sz="19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9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/>
          </a:p>
        </p:txBody>
      </p:sp>
      <p:sp>
        <p:nvSpPr>
          <p:cNvPr id="88" name="Google Shape;88;p13"/>
          <p:cNvSpPr txBox="1"/>
          <p:nvPr/>
        </p:nvSpPr>
        <p:spPr>
          <a:xfrm>
            <a:off x="2714350" y="3368450"/>
            <a:ext cx="698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Publisher: </a:t>
            </a: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Elsevier</a:t>
            </a:r>
            <a:endParaRPr sz="2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565225" y="4303850"/>
            <a:ext cx="69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https://doi.org/10.1016/j.ins.2019.02.049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1"/>
          </p:nvPr>
        </p:nvSpPr>
        <p:spPr>
          <a:xfrm>
            <a:off x="730000" y="1990400"/>
            <a:ext cx="3418200" cy="20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25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Sort columns based on N</a:t>
            </a:r>
            <a:endParaRPr/>
          </a:p>
          <a:p>
            <a:pPr marL="457200" lvl="0" indent="-3225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Cyclic Shift Down by N mod m.</a:t>
            </a:r>
            <a:endParaRPr/>
          </a:p>
          <a:p>
            <a:pPr marL="457200" lvl="0" indent="-3225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 Sort rows based on M</a:t>
            </a:r>
            <a:endParaRPr/>
          </a:p>
          <a:p>
            <a:pPr marL="457200" lvl="0" indent="-3225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Cyclic Shift Right by M mod n.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l="31661" t="36852" r="29835" b="8817"/>
          <a:stretch/>
        </p:blipFill>
        <p:spPr>
          <a:xfrm>
            <a:off x="4572000" y="710400"/>
            <a:ext cx="4559024" cy="396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TIDBD Diffusion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1"/>
          </p:nvPr>
        </p:nvSpPr>
        <p:spPr>
          <a:xfrm>
            <a:off x="724950" y="2029000"/>
            <a:ext cx="3300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Twice Independent Diffusion ( || </a:t>
            </a:r>
            <a:r>
              <a:rPr lang="en" baseline="30000"/>
              <a:t>el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diffusion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2"/>
          </p:nvPr>
        </p:nvSpPr>
        <p:spPr>
          <a:xfrm>
            <a:off x="4572000" y="283850"/>
            <a:ext cx="4572000" cy="48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Segment the permuted image into p groups, where p is the number of processors.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first independent diffusion of each group is performed under the condition of parallelism.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Exchange the first two pixels with the last two pixels within each group.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Bidirectional diffusion of the first two pixels taken from all groups is performed.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second independent diffusion of each group is performed under the condition of parallelism.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Combine all the groups into the diffused image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Decryption</a:t>
            </a:r>
            <a:endParaRPr sz="3900"/>
          </a:p>
        </p:txBody>
      </p:sp>
      <p:sp>
        <p:nvSpPr>
          <p:cNvPr id="163" name="Google Shape;163;p24"/>
          <p:cNvSpPr txBox="1"/>
          <p:nvPr/>
        </p:nvSpPr>
        <p:spPr>
          <a:xfrm>
            <a:off x="784975" y="2423375"/>
            <a:ext cx="768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The  Decryption is simply the inversion process of Encryption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4147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performance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2600"/>
              <a:t>Adjacent pixel correlation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2600"/>
              <a:t>Pixel distribution Histogram</a:t>
            </a:r>
            <a:endParaRPr sz="2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Improvement :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88"/>
              <a:t> A parallel version of the permutation algorithm should be implemented to ensure the permutation performance and to achieve the full advantages of parallel processing.</a:t>
            </a:r>
            <a:endParaRPr sz="14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8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Stages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18925"/>
            <a:ext cx="7869300" cy="23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Permutation</a:t>
            </a:r>
            <a:r>
              <a:rPr lang="en" sz="1800"/>
              <a:t> - shuffles and exchanges pixel positions -  To remove the strong correlations between adjacent pixels.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Diffusion</a:t>
            </a:r>
            <a:r>
              <a:rPr lang="en" sz="1800"/>
              <a:t> - conducts pixel values replacement and performs mutual diffusion among different pixels.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 : Permutation : Changing Pixel Positions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13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Sort based</a:t>
            </a:r>
            <a:r>
              <a:rPr lang="en"/>
              <a:t>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Permutation effect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of permutation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13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Cyclic Shift Based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Computation Time and Memory Costs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Permutation effect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704975" y="2528575"/>
            <a:ext cx="88200" cy="186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842200" y="2779000"/>
            <a:ext cx="88200" cy="186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 rot="10800000">
            <a:off x="8032125" y="2528575"/>
            <a:ext cx="88200" cy="186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 rot="10800000">
            <a:off x="6704625" y="2779000"/>
            <a:ext cx="88200" cy="186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891850" y="3763450"/>
            <a:ext cx="744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So here,  sort-based permutation between the different rows and columns of an image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and perform cyclic shift permutation within each row and column is used.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72903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 : Diffusion : Changing Pixel Values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21225" y="2087525"/>
            <a:ext cx="8321700" cy="2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813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25"/>
              <a:buChar char="➔"/>
            </a:pPr>
            <a:r>
              <a:rPr lang="en" sz="1725"/>
              <a:t>The  plain image is first converted into its corresponding  pixel stream; then, each unit is successively diffused from left to right, thus combining previous units.</a:t>
            </a:r>
            <a:endParaRPr sz="1725"/>
          </a:p>
          <a:p>
            <a:pPr marL="457200" lvl="0" indent="-33813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25"/>
              <a:buChar char="➔"/>
            </a:pPr>
            <a:r>
              <a:rPr lang="en" sz="1725"/>
              <a:t>Resistant to Chosen Plain attacks.</a:t>
            </a:r>
            <a:endParaRPr sz="1725"/>
          </a:p>
          <a:p>
            <a:pPr marL="457200" lvl="0" indent="-33813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25"/>
              <a:buChar char="➔"/>
            </a:pPr>
            <a:r>
              <a:rPr lang="en" sz="1725"/>
              <a:t>A method of parallel diffusion that operates under distributed or parallel computing conditions called TIDBD diffusion is proposed.</a:t>
            </a:r>
            <a:endParaRPr sz="17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7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7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7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7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7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7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7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Generation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Coupled Map Logistic lattices (CML) is used as the key generator of permutation and diffusion.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Key Generation</a:t>
            </a:r>
            <a:endParaRPr sz="3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Input : </a:t>
            </a:r>
            <a:r>
              <a:rPr lang="en" sz="2155" b="0"/>
              <a:t>480 bit secret key K</a:t>
            </a:r>
            <a:r>
              <a:rPr lang="en" sz="2155"/>
              <a:t>   Output: </a:t>
            </a:r>
            <a:r>
              <a:rPr lang="en" sz="2155" b="0"/>
              <a:t>Set of Keys M, N, A, B, D, E</a:t>
            </a:r>
            <a:r>
              <a:rPr lang="en" b="0"/>
              <a:t> </a:t>
            </a:r>
            <a:endParaRPr b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7650" y="1917350"/>
            <a:ext cx="7688700" cy="30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90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10"/>
              <a:buAutoNum type="arabicParenR"/>
            </a:pPr>
            <a:r>
              <a:rPr lang="en" sz="1110"/>
              <a:t>Divide K into 12 sub keys.</a:t>
            </a:r>
            <a:endParaRPr sz="1110"/>
          </a:p>
          <a:p>
            <a:pPr marL="457200" lvl="0" indent="-2990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10"/>
              <a:buAutoNum type="arabicParenR"/>
            </a:pPr>
            <a:r>
              <a:rPr lang="en" sz="1110"/>
              <a:t>Use these keys to find the coefficients and initial values of every CML lattice.</a:t>
            </a:r>
            <a:endParaRPr sz="111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11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110"/>
          </a:p>
          <a:p>
            <a:pPr marL="457200" lvl="0" indent="-29908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10"/>
              <a:buAutoNum type="arabicParenR"/>
            </a:pPr>
            <a:r>
              <a:rPr lang="en" sz="1110"/>
              <a:t>The loop is ran for a certain number of iterations and the values of CML lattice in each iteration is calculated as follows.</a:t>
            </a:r>
            <a:endParaRPr sz="111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110"/>
          </a:p>
          <a:p>
            <a:pPr marL="457200" lvl="0" indent="-29908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10"/>
              <a:buAutoNum type="arabicParenR"/>
            </a:pPr>
            <a:r>
              <a:rPr lang="en" sz="1110"/>
              <a:t>The some of these values are then used to compute keys M, N, A, B, D, E.</a:t>
            </a:r>
            <a:endParaRPr sz="111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    5)	M, N -&gt; Permutation,  A, B, D, E -&gt; TIDBD</a:t>
            </a:r>
            <a:endParaRPr sz="111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110"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l="-1786" r="-4529" b="15239"/>
          <a:stretch/>
        </p:blipFill>
        <p:spPr>
          <a:xfrm>
            <a:off x="2309175" y="3517900"/>
            <a:ext cx="4659976" cy="4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l="24878" t="40518" r="52042" b="50000"/>
          <a:stretch/>
        </p:blipFill>
        <p:spPr>
          <a:xfrm>
            <a:off x="2442525" y="2525413"/>
            <a:ext cx="1925702" cy="4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Encryption</a:t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Raleway</vt:lpstr>
      <vt:lpstr>Arial</vt:lpstr>
      <vt:lpstr>Streamline</vt:lpstr>
      <vt:lpstr>Fast Image Encryption algorithm Based on Parallel Computing System</vt:lpstr>
      <vt:lpstr>Introduction</vt:lpstr>
      <vt:lpstr>Two Stages</vt:lpstr>
      <vt:lpstr>Stage 1 : Permutation : Changing Pixel Positions</vt:lpstr>
      <vt:lpstr>Stage 2 : Diffusion : Changing Pixel Values</vt:lpstr>
      <vt:lpstr>Key Generation</vt:lpstr>
      <vt:lpstr>Key Generation</vt:lpstr>
      <vt:lpstr>Input : 480 bit secret key K   Output: Set of Keys M, N, A, B, D, E </vt:lpstr>
      <vt:lpstr>Encryption</vt:lpstr>
      <vt:lpstr>Permutation</vt:lpstr>
      <vt:lpstr>TIDBD Diffusion</vt:lpstr>
      <vt:lpstr>Decryption</vt:lpstr>
      <vt:lpstr>Encryption performance analysis  Adjacent pixel correlation  Pixel distribution Histogram    </vt:lpstr>
      <vt:lpstr>Improvement :   A parallel version of the permutation algorithm should be implemented to ensure the permutation performance and to achieve the full advantages of parallel processing.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Image Encryption algorithm Based on Parallel Computing System</dc:title>
  <cp:lastModifiedBy>Harini S</cp:lastModifiedBy>
  <cp:revision>3</cp:revision>
  <dcterms:modified xsi:type="dcterms:W3CDTF">2021-06-23T10:39:15Z</dcterms:modified>
</cp:coreProperties>
</file>