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3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tw.com/%E7%A8%8B%E5%BC%8F%E8%AA%9E%E8%A8%80/373157/" TargetMode="External"/><Relationship Id="rId2" Type="http://schemas.openxmlformats.org/officeDocument/2006/relationships/hyperlink" Target="https://hackmd.io/@1YtlJY23TGqycBQwyplOTg/SkXdj4VJ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/python-dictionary.html" TargetMode="External"/><Relationship Id="rId5" Type="http://schemas.openxmlformats.org/officeDocument/2006/relationships/hyperlink" Target="http://kaiching.org/pydoing/py/python-type-list.html" TargetMode="External"/><Relationship Id="rId4" Type="http://schemas.openxmlformats.org/officeDocument/2006/relationships/hyperlink" Target="https://www.runoob.com/python/python-list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zh-TW" altLang="en-US" dirty="0"/>
              <a:t>練習題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A4429-7DE4-4CDF-A7F8-4ABAFBAF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89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dirty="0"/>
              <a:t>set()</a:t>
            </a:r>
          </a:p>
          <a:p>
            <a:pPr marL="457200" indent="-457200">
              <a:buAutoNum type="arabicPeriod"/>
            </a:pPr>
            <a:r>
              <a:rPr lang="en-US" altLang="zh-TW" dirty="0"/>
              <a:t>List</a:t>
            </a:r>
            <a:r>
              <a:rPr lang="zh-TW" altLang="en-US" dirty="0"/>
              <a:t> 操作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dirty="0"/>
              <a:t>Dictionary</a:t>
            </a:r>
            <a:r>
              <a:rPr lang="zh-TW" altLang="en-US" dirty="0"/>
              <a:t> 操作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set()</a:t>
            </a:r>
            <a:r>
              <a:rPr lang="zh-TW" altLang="en-US" dirty="0"/>
              <a:t> </a:t>
            </a:r>
            <a:r>
              <a:rPr lang="en-US" altLang="zh-TW" dirty="0"/>
              <a:t>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a = set([1, 12, 32, 74, 45, 16, 87])</a:t>
            </a:r>
          </a:p>
          <a:p>
            <a:pPr marL="0" indent="0">
              <a:buNone/>
            </a:pPr>
            <a:r>
              <a:rPr lang="en-US" altLang="zh-TW" sz="2400" dirty="0"/>
              <a:t>b = set([12, 87, 55, 32, 16])</a:t>
            </a:r>
          </a:p>
          <a:p>
            <a:pPr marL="0" indent="0">
              <a:buNone/>
            </a:pPr>
            <a:r>
              <a:rPr lang="en-US" altLang="zh-TW" sz="2400" dirty="0"/>
              <a:t>c = set([92, 87, 74, 55, 41, 23, 8])</a:t>
            </a:r>
          </a:p>
          <a:p>
            <a:pPr marL="0" indent="0">
              <a:buNone/>
            </a:pPr>
            <a:r>
              <a:rPr lang="en-US" altLang="zh-TW" sz="1100" dirty="0"/>
              <a:t>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zh-TW" altLang="en-US" dirty="0"/>
              <a:t>有</a:t>
            </a:r>
            <a:r>
              <a:rPr lang="en-US" altLang="zh-TW" dirty="0"/>
              <a:t>a, b, c</a:t>
            </a:r>
            <a:r>
              <a:rPr lang="zh-TW" altLang="en-US" dirty="0"/>
              <a:t>三個</a:t>
            </a:r>
            <a:r>
              <a:rPr lang="en-US" altLang="zh-TW" dirty="0"/>
              <a:t>set</a:t>
            </a:r>
            <a:r>
              <a:rPr lang="zh-TW" altLang="en-US" dirty="0"/>
              <a:t>，輸出下列四小題的著色區域的集合。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1.                             2.                             3.                             4.                       </a:t>
            </a:r>
            <a:endParaRPr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3351FAF-BF17-431B-A847-DD727666874E}"/>
              </a:ext>
            </a:extLst>
          </p:cNvPr>
          <p:cNvGrpSpPr/>
          <p:nvPr/>
        </p:nvGrpSpPr>
        <p:grpSpPr>
          <a:xfrm>
            <a:off x="967665" y="4666310"/>
            <a:ext cx="2086252" cy="1624614"/>
            <a:chOff x="967665" y="4500055"/>
            <a:chExt cx="2086252" cy="1624614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4186B37-2D26-4461-ABFC-0A0DEABFEE4A}"/>
                </a:ext>
              </a:extLst>
            </p:cNvPr>
            <p:cNvGrpSpPr/>
            <p:nvPr/>
          </p:nvGrpSpPr>
          <p:grpSpPr>
            <a:xfrm>
              <a:off x="967665" y="4500055"/>
              <a:ext cx="2086252" cy="1624614"/>
              <a:chOff x="8123068" y="6738151"/>
              <a:chExt cx="2086252" cy="1624614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2D83FD29-002B-411A-AB22-AC2F7DF66794}"/>
                  </a:ext>
                </a:extLst>
              </p:cNvPr>
              <p:cNvGrpSpPr/>
              <p:nvPr/>
            </p:nvGrpSpPr>
            <p:grpSpPr>
              <a:xfrm>
                <a:off x="8518123" y="6873281"/>
                <a:ext cx="1371600" cy="1371600"/>
                <a:chOff x="8518123" y="6873281"/>
                <a:chExt cx="1371600" cy="1371600"/>
              </a:xfrm>
            </p:grpSpPr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8CB5C688-96E7-462C-860E-51839DD9AEE6}"/>
                    </a:ext>
                  </a:extLst>
                </p:cNvPr>
                <p:cNvSpPr/>
                <p:nvPr/>
              </p:nvSpPr>
              <p:spPr>
                <a:xfrm>
                  <a:off x="8746723" y="68732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37C1856A-A5BB-4DF8-9F8D-73872DD3B268}"/>
                    </a:ext>
                  </a:extLst>
                </p:cNvPr>
                <p:cNvSpPr/>
                <p:nvPr/>
              </p:nvSpPr>
              <p:spPr>
                <a:xfrm>
                  <a:off x="89753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33F0F440-C732-4CC1-860C-BF0A6989332D}"/>
                    </a:ext>
                  </a:extLst>
                </p:cNvPr>
                <p:cNvSpPr/>
                <p:nvPr/>
              </p:nvSpPr>
              <p:spPr>
                <a:xfrm>
                  <a:off x="85181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6CF3E6B-BAB3-49EF-9BC2-9EA368E3A75E}"/>
                  </a:ext>
                </a:extLst>
              </p:cNvPr>
              <p:cNvSpPr txBox="1"/>
              <p:nvPr/>
            </p:nvSpPr>
            <p:spPr>
              <a:xfrm>
                <a:off x="8565749" y="7646949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324260F-26BA-4F1D-AC60-070F63AE4D44}"/>
                  </a:ext>
                </a:extLst>
              </p:cNvPr>
              <p:cNvSpPr txBox="1"/>
              <p:nvPr/>
            </p:nvSpPr>
            <p:spPr>
              <a:xfrm>
                <a:off x="9050676" y="69172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364D03F-EA16-4713-AFC1-7BBEEED6C18C}"/>
                  </a:ext>
                </a:extLst>
              </p:cNvPr>
              <p:cNvSpPr txBox="1"/>
              <p:nvPr/>
            </p:nvSpPr>
            <p:spPr>
              <a:xfrm>
                <a:off x="9536942" y="7646949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F1682A5-F84D-489F-BDA1-89BD802CE2D8}"/>
                  </a:ext>
                </a:extLst>
              </p:cNvPr>
              <p:cNvSpPr/>
              <p:nvPr/>
            </p:nvSpPr>
            <p:spPr>
              <a:xfrm>
                <a:off x="8123068" y="6738151"/>
                <a:ext cx="2086252" cy="16246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6EC7CBC5-F9FB-423F-AC53-478B2E810927}"/>
                </a:ext>
              </a:extLst>
            </p:cNvPr>
            <p:cNvSpPr/>
            <p:nvPr/>
          </p:nvSpPr>
          <p:spPr>
            <a:xfrm>
              <a:off x="1863383" y="5202220"/>
              <a:ext cx="360000" cy="3600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1ACEC52-EED5-4798-9F34-D54FBCC094AA}"/>
              </a:ext>
            </a:extLst>
          </p:cNvPr>
          <p:cNvGrpSpPr/>
          <p:nvPr/>
        </p:nvGrpSpPr>
        <p:grpSpPr>
          <a:xfrm>
            <a:off x="3566602" y="4666310"/>
            <a:ext cx="2086252" cy="1624614"/>
            <a:chOff x="3566602" y="4500055"/>
            <a:chExt cx="2086252" cy="1624614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27EC8AF-0EC1-4273-82DC-03D8CB2EBD6E}"/>
                </a:ext>
              </a:extLst>
            </p:cNvPr>
            <p:cNvGrpSpPr/>
            <p:nvPr/>
          </p:nvGrpSpPr>
          <p:grpSpPr>
            <a:xfrm>
              <a:off x="3566602" y="4500055"/>
              <a:ext cx="2086252" cy="1624614"/>
              <a:chOff x="8123068" y="6738151"/>
              <a:chExt cx="2086252" cy="1624614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5E007F13-A82A-4F10-820B-AE9ADD5A3331}"/>
                  </a:ext>
                </a:extLst>
              </p:cNvPr>
              <p:cNvGrpSpPr/>
              <p:nvPr/>
            </p:nvGrpSpPr>
            <p:grpSpPr>
              <a:xfrm>
                <a:off x="8518123" y="6873281"/>
                <a:ext cx="1371600" cy="1371600"/>
                <a:chOff x="8518123" y="6873281"/>
                <a:chExt cx="1371600" cy="1371600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0806F2BF-F6F4-4BB3-9E7E-786E32389839}"/>
                    </a:ext>
                  </a:extLst>
                </p:cNvPr>
                <p:cNvSpPr/>
                <p:nvPr/>
              </p:nvSpPr>
              <p:spPr>
                <a:xfrm>
                  <a:off x="8746723" y="68732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5B8F00A-D717-4ABD-9066-8D6E45714CDB}"/>
                    </a:ext>
                  </a:extLst>
                </p:cNvPr>
                <p:cNvSpPr/>
                <p:nvPr/>
              </p:nvSpPr>
              <p:spPr>
                <a:xfrm>
                  <a:off x="89753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483655A-767C-4C1D-AE52-FB153FC15316}"/>
                    </a:ext>
                  </a:extLst>
                </p:cNvPr>
                <p:cNvSpPr/>
                <p:nvPr/>
              </p:nvSpPr>
              <p:spPr>
                <a:xfrm>
                  <a:off x="85181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E8BBC30-B105-4121-8800-808AEA4A03CB}"/>
                  </a:ext>
                </a:extLst>
              </p:cNvPr>
              <p:cNvSpPr txBox="1"/>
              <p:nvPr/>
            </p:nvSpPr>
            <p:spPr>
              <a:xfrm>
                <a:off x="8565749" y="7646949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F730D29-CB0B-4B42-9B85-8DB2AC9F45F3}"/>
                  </a:ext>
                </a:extLst>
              </p:cNvPr>
              <p:cNvSpPr txBox="1"/>
              <p:nvPr/>
            </p:nvSpPr>
            <p:spPr>
              <a:xfrm>
                <a:off x="9050676" y="69172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330F855-8CF6-4428-8F17-E07540ACEE7F}"/>
                  </a:ext>
                </a:extLst>
              </p:cNvPr>
              <p:cNvSpPr txBox="1"/>
              <p:nvPr/>
            </p:nvSpPr>
            <p:spPr>
              <a:xfrm>
                <a:off x="9536942" y="7646949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B859C7E-BCB4-4A37-8C06-84ACA2EBE574}"/>
                  </a:ext>
                </a:extLst>
              </p:cNvPr>
              <p:cNvSpPr/>
              <p:nvPr/>
            </p:nvSpPr>
            <p:spPr>
              <a:xfrm>
                <a:off x="8123068" y="6738151"/>
                <a:ext cx="2086252" cy="16246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D9DB801-F900-4896-8FF0-BD1DD2A1EB37}"/>
                </a:ext>
              </a:extLst>
            </p:cNvPr>
            <p:cNvSpPr/>
            <p:nvPr/>
          </p:nvSpPr>
          <p:spPr>
            <a:xfrm>
              <a:off x="4463839" y="5209988"/>
              <a:ext cx="360000" cy="692045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E0E7457-1E8C-458B-BAF7-0D718F0D4C85}"/>
              </a:ext>
            </a:extLst>
          </p:cNvPr>
          <p:cNvGrpSpPr/>
          <p:nvPr/>
        </p:nvGrpSpPr>
        <p:grpSpPr>
          <a:xfrm>
            <a:off x="6165539" y="4666310"/>
            <a:ext cx="2086252" cy="1624614"/>
            <a:chOff x="6165539" y="4500055"/>
            <a:chExt cx="2086252" cy="162461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8D751BB5-C611-432D-BD03-D91A217C2857}"/>
                </a:ext>
              </a:extLst>
            </p:cNvPr>
            <p:cNvGrpSpPr/>
            <p:nvPr/>
          </p:nvGrpSpPr>
          <p:grpSpPr>
            <a:xfrm>
              <a:off x="6165539" y="4500055"/>
              <a:ext cx="2086252" cy="1624614"/>
              <a:chOff x="8123068" y="6738151"/>
              <a:chExt cx="2086252" cy="1624614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280A96CD-B719-43E9-8252-0F804DACA52D}"/>
                  </a:ext>
                </a:extLst>
              </p:cNvPr>
              <p:cNvGrpSpPr/>
              <p:nvPr/>
            </p:nvGrpSpPr>
            <p:grpSpPr>
              <a:xfrm>
                <a:off x="8518123" y="6873281"/>
                <a:ext cx="1371600" cy="1371600"/>
                <a:chOff x="8518123" y="6873281"/>
                <a:chExt cx="1371600" cy="1371600"/>
              </a:xfrm>
            </p:grpSpPr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FE41C183-DA28-415F-B2BD-4F726221BBCE}"/>
                    </a:ext>
                  </a:extLst>
                </p:cNvPr>
                <p:cNvSpPr/>
                <p:nvPr/>
              </p:nvSpPr>
              <p:spPr>
                <a:xfrm>
                  <a:off x="8746723" y="68732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1EAFEFA7-DC5D-48C1-81C6-7068C519037D}"/>
                    </a:ext>
                  </a:extLst>
                </p:cNvPr>
                <p:cNvSpPr/>
                <p:nvPr/>
              </p:nvSpPr>
              <p:spPr>
                <a:xfrm>
                  <a:off x="89753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3DF19F11-AEF3-4BBA-9EC9-4C2991483057}"/>
                    </a:ext>
                  </a:extLst>
                </p:cNvPr>
                <p:cNvSpPr/>
                <p:nvPr/>
              </p:nvSpPr>
              <p:spPr>
                <a:xfrm>
                  <a:off x="85181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7B1310B-00C7-46BD-8E33-AF73E3D915C4}"/>
                  </a:ext>
                </a:extLst>
              </p:cNvPr>
              <p:cNvSpPr txBox="1"/>
              <p:nvPr/>
            </p:nvSpPr>
            <p:spPr>
              <a:xfrm>
                <a:off x="8565749" y="7646949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AD649F6-08EA-49E9-8AD0-95D0499D5A6B}"/>
                  </a:ext>
                </a:extLst>
              </p:cNvPr>
              <p:cNvSpPr txBox="1"/>
              <p:nvPr/>
            </p:nvSpPr>
            <p:spPr>
              <a:xfrm>
                <a:off x="9050676" y="69172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B96FB77-B02E-41BE-834B-6DBF1ADEAE77}"/>
                  </a:ext>
                </a:extLst>
              </p:cNvPr>
              <p:cNvSpPr txBox="1"/>
              <p:nvPr/>
            </p:nvSpPr>
            <p:spPr>
              <a:xfrm>
                <a:off x="9536942" y="7646949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058CB23-9844-4896-95F1-DC1441A3EC99}"/>
                  </a:ext>
                </a:extLst>
              </p:cNvPr>
              <p:cNvSpPr/>
              <p:nvPr/>
            </p:nvSpPr>
            <p:spPr>
              <a:xfrm>
                <a:off x="8123068" y="6738151"/>
                <a:ext cx="2086252" cy="16246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920E2F1F-5572-423D-8269-5D6E04576852}"/>
                </a:ext>
              </a:extLst>
            </p:cNvPr>
            <p:cNvSpPr/>
            <p:nvPr/>
          </p:nvSpPr>
          <p:spPr>
            <a:xfrm rot="19795835">
              <a:off x="6672776" y="5310433"/>
              <a:ext cx="360000" cy="692045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5046B5F6-E7A2-4FF4-A915-EF31BBC3C9D4}"/>
                </a:ext>
              </a:extLst>
            </p:cNvPr>
            <p:cNvSpPr/>
            <p:nvPr/>
          </p:nvSpPr>
          <p:spPr>
            <a:xfrm>
              <a:off x="6861129" y="4724396"/>
              <a:ext cx="794839" cy="324055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EEA2EE24-3C36-4638-9141-EB69F48B9DB8}"/>
                </a:ext>
              </a:extLst>
            </p:cNvPr>
            <p:cNvSpPr/>
            <p:nvPr/>
          </p:nvSpPr>
          <p:spPr>
            <a:xfrm rot="1804165" flipH="1">
              <a:off x="7491825" y="5322380"/>
              <a:ext cx="360000" cy="692045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A1D1F57-C6D8-4013-826A-A5CFDD42FE0F}"/>
              </a:ext>
            </a:extLst>
          </p:cNvPr>
          <p:cNvGrpSpPr/>
          <p:nvPr/>
        </p:nvGrpSpPr>
        <p:grpSpPr>
          <a:xfrm>
            <a:off x="8764476" y="4666310"/>
            <a:ext cx="2086252" cy="1624614"/>
            <a:chOff x="8764476" y="4500055"/>
            <a:chExt cx="2086252" cy="1624614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4783B56-45C0-425A-BBCE-934425E98E61}"/>
                </a:ext>
              </a:extLst>
            </p:cNvPr>
            <p:cNvGrpSpPr/>
            <p:nvPr/>
          </p:nvGrpSpPr>
          <p:grpSpPr>
            <a:xfrm>
              <a:off x="8764476" y="4500055"/>
              <a:ext cx="2086252" cy="1624614"/>
              <a:chOff x="8123068" y="6738151"/>
              <a:chExt cx="2086252" cy="1624614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5E6D8AE2-9FDF-48F0-8EF8-A43B16FD463A}"/>
                  </a:ext>
                </a:extLst>
              </p:cNvPr>
              <p:cNvGrpSpPr/>
              <p:nvPr/>
            </p:nvGrpSpPr>
            <p:grpSpPr>
              <a:xfrm>
                <a:off x="8518123" y="6873281"/>
                <a:ext cx="1371600" cy="1371600"/>
                <a:chOff x="8518123" y="6873281"/>
                <a:chExt cx="1371600" cy="1371600"/>
              </a:xfrm>
            </p:grpSpPr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CA56EF66-81DA-4459-91F4-126E9F01008C}"/>
                    </a:ext>
                  </a:extLst>
                </p:cNvPr>
                <p:cNvSpPr/>
                <p:nvPr/>
              </p:nvSpPr>
              <p:spPr>
                <a:xfrm>
                  <a:off x="8746723" y="68732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95B7DE1C-6B95-4C9E-9CF9-8186D6B151CB}"/>
                    </a:ext>
                  </a:extLst>
                </p:cNvPr>
                <p:cNvSpPr/>
                <p:nvPr/>
              </p:nvSpPr>
              <p:spPr>
                <a:xfrm>
                  <a:off x="89753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9F548F91-72FD-4223-B04F-5F69E1D2E9F3}"/>
                    </a:ext>
                  </a:extLst>
                </p:cNvPr>
                <p:cNvSpPr/>
                <p:nvPr/>
              </p:nvSpPr>
              <p:spPr>
                <a:xfrm>
                  <a:off x="8518123" y="7330481"/>
                  <a:ext cx="914400" cy="9144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6D5FD09-31A6-4EB4-88C0-25D34965ACCB}"/>
                  </a:ext>
                </a:extLst>
              </p:cNvPr>
              <p:cNvSpPr txBox="1"/>
              <p:nvPr/>
            </p:nvSpPr>
            <p:spPr>
              <a:xfrm>
                <a:off x="8565749" y="7646949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a</a:t>
                </a:r>
                <a:endParaRPr lang="zh-TW" altLang="en-US" b="1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65D3D566-C931-4FFF-9749-2DF411158DD0}"/>
                  </a:ext>
                </a:extLst>
              </p:cNvPr>
              <p:cNvSpPr txBox="1"/>
              <p:nvPr/>
            </p:nvSpPr>
            <p:spPr>
              <a:xfrm>
                <a:off x="9050676" y="69172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b</a:t>
                </a:r>
                <a:endParaRPr lang="zh-TW" altLang="en-US" b="1" dirty="0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41F8DA0-E5D9-4991-8BB7-E705D7FA7CA5}"/>
                  </a:ext>
                </a:extLst>
              </p:cNvPr>
              <p:cNvSpPr txBox="1"/>
              <p:nvPr/>
            </p:nvSpPr>
            <p:spPr>
              <a:xfrm>
                <a:off x="9536942" y="7646949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ED7957E-6751-43C6-A0A1-95911B4BFAD2}"/>
                  </a:ext>
                </a:extLst>
              </p:cNvPr>
              <p:cNvSpPr/>
              <p:nvPr/>
            </p:nvSpPr>
            <p:spPr>
              <a:xfrm>
                <a:off x="8123068" y="6738151"/>
                <a:ext cx="2086252" cy="16246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CA700354-3AEA-4E10-B537-91145CAEE3AB}"/>
                </a:ext>
              </a:extLst>
            </p:cNvPr>
            <p:cNvSpPr/>
            <p:nvPr/>
          </p:nvSpPr>
          <p:spPr>
            <a:xfrm>
              <a:off x="9956739" y="5088335"/>
              <a:ext cx="288000" cy="2880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26CE36AD-5BB3-4B06-958A-8D80DDD9853D}"/>
                </a:ext>
              </a:extLst>
            </p:cNvPr>
            <p:cNvSpPr/>
            <p:nvPr/>
          </p:nvSpPr>
          <p:spPr>
            <a:xfrm>
              <a:off x="9427557" y="5086155"/>
              <a:ext cx="288000" cy="2880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CD92E4C7-BBAD-427D-8483-B06D0109AB84}"/>
                </a:ext>
              </a:extLst>
            </p:cNvPr>
            <p:cNvSpPr/>
            <p:nvPr/>
          </p:nvSpPr>
          <p:spPr>
            <a:xfrm>
              <a:off x="9712182" y="5584709"/>
              <a:ext cx="288000" cy="2880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0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540AA-5AE7-4344-8BD4-CD0306C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</a:t>
            </a:r>
            <a:r>
              <a:rPr lang="zh-TW" altLang="en-US" dirty="0"/>
              <a:t>操作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AB59B-B975-45DE-B503-C35BB83D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[]</a:t>
            </a:r>
          </a:p>
          <a:p>
            <a:pPr marL="0" lv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list A</a:t>
            </a:r>
            <a:r>
              <a:rPr lang="zh-TW" altLang="en-US" dirty="0"/>
              <a:t>是一個空串列。請依序完成下列三步驟的</a:t>
            </a:r>
            <a:r>
              <a:rPr lang="zh-TW" altLang="en-US" b="1" dirty="0">
                <a:solidFill>
                  <a:srgbClr val="FF0000"/>
                </a:solidFill>
              </a:rPr>
              <a:t>連續</a:t>
            </a:r>
            <a:r>
              <a:rPr lang="zh-TW" altLang="en-US" dirty="0"/>
              <a:t>操作並</a:t>
            </a:r>
            <a:r>
              <a:rPr lang="zh-TW" altLang="en-US" dirty="0">
                <a:solidFill>
                  <a:srgbClr val="FF0000"/>
                </a:solidFill>
              </a:rPr>
              <a:t>輸出</a:t>
            </a:r>
            <a:r>
              <a:rPr lang="zh-TW" altLang="en-US" dirty="0"/>
              <a:t>執行每個步驟後的結果。換句話說，用步驟</a:t>
            </a:r>
            <a:r>
              <a:rPr lang="en-US" altLang="zh-TW" dirty="0"/>
              <a:t>1</a:t>
            </a:r>
            <a:r>
              <a:rPr lang="zh-TW" altLang="en-US" dirty="0"/>
              <a:t>的結果執行步驟</a:t>
            </a:r>
            <a:r>
              <a:rPr lang="en-US" altLang="zh-TW" dirty="0"/>
              <a:t>2</a:t>
            </a:r>
            <a:r>
              <a:rPr lang="zh-TW" altLang="en-US" dirty="0"/>
              <a:t>的動作，用步驟</a:t>
            </a:r>
            <a:r>
              <a:rPr lang="en-US" altLang="zh-TW" dirty="0"/>
              <a:t>2</a:t>
            </a:r>
            <a:r>
              <a:rPr lang="zh-TW" altLang="en-US" dirty="0"/>
              <a:t>的結果執行步驟</a:t>
            </a:r>
            <a:r>
              <a:rPr lang="en-US" altLang="zh-TW" dirty="0"/>
              <a:t>3</a:t>
            </a:r>
            <a:r>
              <a:rPr lang="zh-TW" altLang="en-US" dirty="0"/>
              <a:t>的動作。執行完步驟</a:t>
            </a:r>
            <a:r>
              <a:rPr lang="en-US" altLang="zh-TW" dirty="0"/>
              <a:t>1, 2, 3</a:t>
            </a:r>
            <a:r>
              <a:rPr lang="zh-TW" altLang="en-US" dirty="0"/>
              <a:t>後各一個輸出</a:t>
            </a:r>
            <a:r>
              <a:rPr lang="en-US" altLang="zh-TW" dirty="0"/>
              <a:t>list A</a:t>
            </a:r>
            <a:r>
              <a:rPr lang="zh-TW" altLang="en-US" dirty="0"/>
              <a:t>的結果。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新增</a:t>
            </a:r>
            <a:r>
              <a:rPr lang="en-US" altLang="zh-TW" dirty="0"/>
              <a:t>1~100</a:t>
            </a:r>
            <a:r>
              <a:rPr lang="zh-TW" altLang="en-US" dirty="0"/>
              <a:t>到</a:t>
            </a:r>
            <a:r>
              <a:rPr lang="en-US" altLang="zh-TW" dirty="0"/>
              <a:t>list A</a:t>
            </a:r>
            <a:r>
              <a:rPr lang="zh-TW" altLang="en-US" dirty="0"/>
              <a:t>中。預期輸出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 = [1, 2, 3,…, 100]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list A </a:t>
            </a:r>
            <a:r>
              <a:rPr lang="zh-TW" altLang="en-US" dirty="0"/>
              <a:t>中可以被</a:t>
            </a:r>
            <a:r>
              <a:rPr lang="en-US" altLang="zh-TW" dirty="0"/>
              <a:t>2</a:t>
            </a:r>
            <a:r>
              <a:rPr lang="zh-TW" altLang="en-US"/>
              <a:t>或</a:t>
            </a:r>
            <a:r>
              <a:rPr lang="en-US" altLang="zh-TW"/>
              <a:t>3</a:t>
            </a:r>
            <a:r>
              <a:rPr lang="zh-TW" altLang="en-US" dirty="0"/>
              <a:t>整除的數字。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把</a:t>
            </a:r>
            <a:r>
              <a:rPr lang="en-US" altLang="zh-TW" dirty="0"/>
              <a:t>list A</a:t>
            </a:r>
            <a:r>
              <a:rPr lang="zh-TW" altLang="en-US" dirty="0"/>
              <a:t>由大到小排序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42EA-5BCA-46A6-8EE6-85C1CF0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3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62C72-790D-464C-AFB0-03328DB0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</a:t>
            </a:r>
            <a:r>
              <a:rPr lang="zh-TW" altLang="en-US" dirty="0"/>
              <a:t>操作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5FE156-0335-4B9D-B688-B5AD1E9A0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36564" cy="492615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"Cognitive radio (CR) can effectively alleviate the problems and catches a lot of attention in the world [2-3]."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[1, 1, 5, 2, 2, 1, 1, 3, 1, 2, 5, 1, 4, 4, 4, 1, 3, 3, 4, 4, 5, 1, 3, 2, 2, 3]</a:t>
                </a:r>
              </a:p>
              <a:p>
                <a:pPr marL="0" lvl="0" indent="0">
                  <a:buNone/>
                </a:pPr>
                <a:r>
                  <a:rPr lang="en-US" altLang="zh-TW" sz="1100" dirty="0">
                    <a:solidFill>
                      <a:prstClr val="black"/>
                    </a:solidFill>
                  </a:rPr>
                  <a:t>-------------------------------------------------------------------------------------------------------------------------------------------------------------------------------------------------------------------------------------------------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的資料型態是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字串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(string)"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，可以是</a:t>
                </a:r>
                <a:r>
                  <a:rPr lang="zh-TW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任意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ASCII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碼組成的字串。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的資料型態是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串列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(list)"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，代表字母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a~z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出現次數的權重。𝑝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[0]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代表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的權重， 𝑝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[25]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代表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的權重。字母以外的權重皆為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將字串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轉換成全小寫，並輸出結果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字串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(Ex: "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[." -&gt; "the[.")</a:t>
                </a:r>
              </a:p>
              <a:p>
                <a:pPr marL="514350" indent="-514350" algn="just">
                  <a:buAutoNum type="arabicPeriod"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輸出以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Dictionary 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的方式統計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字串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中出現的字元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(char)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次數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未加權重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輸出以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Dictionary 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的方式統計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字串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中出現的字元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(char)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加權結果。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5FE156-0335-4B9D-B688-B5AD1E9A0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36564" cy="4926157"/>
              </a:xfrm>
              <a:blipFill>
                <a:blip r:embed="rId2"/>
                <a:stretch>
                  <a:fillRect l="-1182" t="-1731" r="-44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ADA8C4-9668-4D5B-89CB-EEE220FB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4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E83D8-2B6F-409B-BCE9-99FA4181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en-US" altLang="zh-TW" dirty="0"/>
              <a:t>ASCII Table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5B24E0-3AD5-4630-9E98-2280D6F04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紅框內的字都有可能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出現在字串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中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5B24E0-3AD5-4630-9E98-2280D6F04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C6DDFD6-4104-45BC-AB4E-DD89C31D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72" y="0"/>
            <a:ext cx="5879413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EC7F84-312C-4D65-B3E5-9F8DB7139D1C}"/>
              </a:ext>
            </a:extLst>
          </p:cNvPr>
          <p:cNvSpPr/>
          <p:nvPr/>
        </p:nvSpPr>
        <p:spPr>
          <a:xfrm>
            <a:off x="7102761" y="249382"/>
            <a:ext cx="350982" cy="660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8E68EE-1947-4724-9943-5DB68F11A6B4}"/>
              </a:ext>
            </a:extLst>
          </p:cNvPr>
          <p:cNvSpPr/>
          <p:nvPr/>
        </p:nvSpPr>
        <p:spPr>
          <a:xfrm>
            <a:off x="9034432" y="249382"/>
            <a:ext cx="350982" cy="660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2A6495-2122-431C-8C7F-8AA3AB3BDC1D}"/>
              </a:ext>
            </a:extLst>
          </p:cNvPr>
          <p:cNvSpPr/>
          <p:nvPr/>
        </p:nvSpPr>
        <p:spPr>
          <a:xfrm>
            <a:off x="10966103" y="249382"/>
            <a:ext cx="350982" cy="6373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A22385D-BB70-46E6-AB37-F82885D8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2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python 2 vs python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TW" dirty="0"/>
              <a:t>print</a:t>
            </a:r>
            <a:r>
              <a:rPr lang="zh-TW" altLang="en-US" dirty="0"/>
              <a:t>函式</a:t>
            </a: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在</a:t>
            </a:r>
            <a:r>
              <a:rPr lang="en-US" altLang="zh-TW" dirty="0"/>
              <a:t>Python2</a:t>
            </a:r>
            <a:r>
              <a:rPr lang="zh-TW" altLang="en-US" dirty="0"/>
              <a:t>中使用額外的括號也是可以的。但反過來在</a:t>
            </a:r>
            <a:r>
              <a:rPr lang="en-US" altLang="zh-TW" dirty="0"/>
              <a:t>Python3</a:t>
            </a:r>
            <a:r>
              <a:rPr lang="zh-TW" altLang="en-US" dirty="0"/>
              <a:t>中想以</a:t>
            </a:r>
            <a:r>
              <a:rPr lang="en-US" altLang="zh-TW" dirty="0"/>
              <a:t>Python2</a:t>
            </a:r>
            <a:r>
              <a:rPr lang="zh-TW" altLang="en-US" dirty="0"/>
              <a:t>的形式不帶括號呼叫</a:t>
            </a:r>
            <a:r>
              <a:rPr lang="en-US" altLang="zh-TW" dirty="0"/>
              <a:t>print</a:t>
            </a:r>
            <a:r>
              <a:rPr lang="zh-TW" altLang="en-US" dirty="0"/>
              <a:t>函式時，會觸發</a:t>
            </a:r>
            <a:r>
              <a:rPr lang="en-US" altLang="zh-TW" dirty="0" err="1"/>
              <a:t>SyntaxError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zh-TW" altLang="en-US" dirty="0"/>
              <a:t>整數除法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zh-TW" dirty="0" err="1"/>
              <a:t>xrange</a:t>
            </a:r>
            <a:r>
              <a:rPr lang="en-US" altLang="zh-TW" dirty="0"/>
              <a:t>()</a:t>
            </a:r>
          </a:p>
          <a:p>
            <a:pPr marL="0" indent="0" algn="just">
              <a:buNone/>
            </a:pPr>
            <a:r>
              <a:rPr lang="zh-TW" altLang="en-US" dirty="0"/>
              <a:t>在</a:t>
            </a:r>
            <a:r>
              <a:rPr lang="en-US" altLang="zh-TW" dirty="0"/>
              <a:t>Python3</a:t>
            </a:r>
            <a:r>
              <a:rPr lang="zh-TW" altLang="en-US" dirty="0"/>
              <a:t>中</a:t>
            </a:r>
            <a:r>
              <a:rPr lang="en-US" altLang="zh-TW" dirty="0"/>
              <a:t>range()</a:t>
            </a:r>
            <a:r>
              <a:rPr lang="zh-TW" altLang="en-US" dirty="0"/>
              <a:t>的實現方式與</a:t>
            </a:r>
            <a:r>
              <a:rPr lang="en-US" altLang="zh-TW" dirty="0"/>
              <a:t>Python2</a:t>
            </a:r>
            <a:r>
              <a:rPr lang="zh-TW" altLang="en-US" dirty="0"/>
              <a:t>中</a:t>
            </a:r>
            <a:r>
              <a:rPr lang="en-US" altLang="zh-TW" dirty="0" err="1"/>
              <a:t>xrange</a:t>
            </a:r>
            <a:r>
              <a:rPr lang="en-US" altLang="zh-TW" dirty="0"/>
              <a:t>()</a:t>
            </a:r>
            <a:r>
              <a:rPr lang="zh-TW" altLang="en-US" dirty="0"/>
              <a:t>函式相同，所以</a:t>
            </a:r>
            <a:r>
              <a:rPr lang="en-US" altLang="zh-TW" dirty="0"/>
              <a:t>Python3</a:t>
            </a:r>
            <a:r>
              <a:rPr lang="zh-TW" altLang="en-US" dirty="0"/>
              <a:t>就不存在</a:t>
            </a:r>
            <a:r>
              <a:rPr lang="en-US" altLang="zh-TW" dirty="0" err="1"/>
              <a:t>xrange</a:t>
            </a:r>
            <a:r>
              <a:rPr lang="en-US" altLang="zh-TW" dirty="0"/>
              <a:t>()</a:t>
            </a:r>
            <a:r>
              <a:rPr lang="zh-TW" altLang="en-US" dirty="0"/>
              <a:t>（在</a:t>
            </a:r>
            <a:r>
              <a:rPr lang="en-US" altLang="zh-TW" dirty="0"/>
              <a:t>Python3</a:t>
            </a:r>
            <a:r>
              <a:rPr lang="zh-TW" altLang="en-US" dirty="0"/>
              <a:t>中使用</a:t>
            </a:r>
            <a:r>
              <a:rPr lang="en-US" altLang="zh-TW" dirty="0" err="1"/>
              <a:t>xrange</a:t>
            </a:r>
            <a:r>
              <a:rPr lang="en-US" altLang="zh-TW" dirty="0"/>
              <a:t>()</a:t>
            </a:r>
            <a:r>
              <a:rPr lang="zh-TW" altLang="en-US" dirty="0"/>
              <a:t>會觸發</a:t>
            </a:r>
            <a:r>
              <a:rPr lang="en-US" altLang="zh-TW" dirty="0" err="1"/>
              <a:t>NameError</a:t>
            </a:r>
            <a:r>
              <a:rPr lang="zh-TW" altLang="en-US" dirty="0"/>
              <a:t>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62003"/>
          <a:stretch/>
        </p:blipFill>
        <p:spPr>
          <a:xfrm>
            <a:off x="1367530" y="3812257"/>
            <a:ext cx="1886636" cy="6979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61130"/>
          <a:stretch/>
        </p:blipFill>
        <p:spPr>
          <a:xfrm>
            <a:off x="4161745" y="3812257"/>
            <a:ext cx="1870087" cy="7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/>
              <a:t>python 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可以選一個自己看得懂的網頁來看或是打關鍵字上網搜尋也可以。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Python</a:t>
            </a:r>
            <a:r>
              <a:rPr lang="en-US" altLang="zh-TW" dirty="0"/>
              <a:t> </a:t>
            </a:r>
          </a:p>
          <a:p>
            <a:r>
              <a:rPr lang="en-US" altLang="zh-TW" sz="2000" dirty="0">
                <a:hlinkClick r:id="rId2"/>
              </a:rPr>
              <a:t>https://hackmd.io/@1YtlJY23TGqycBQwyplOTg/SkXdj4VJQ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b="1" dirty="0">
                <a:solidFill>
                  <a:prstClr val="black"/>
                </a:solidFill>
              </a:rPr>
              <a:t>Python 2 vs Python 3</a:t>
            </a: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https://codertw.com/%E7%A8%8B%E5%BC%8F%E8%AA%9E%E8%A8%80/373157/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b="1" dirty="0"/>
              <a:t>List</a:t>
            </a:r>
          </a:p>
          <a:p>
            <a:r>
              <a:rPr lang="en-US" altLang="zh-TW" sz="2000" dirty="0">
                <a:hlinkClick r:id="rId4"/>
              </a:rPr>
              <a:t>https://www.runoob.com/python/python-lists.html</a:t>
            </a:r>
            <a:endParaRPr lang="en-US" altLang="zh-TW" sz="2000" dirty="0"/>
          </a:p>
          <a:p>
            <a:r>
              <a:rPr lang="en-US" altLang="zh-TW" sz="2000" dirty="0">
                <a:hlinkClick r:id="rId5"/>
              </a:rPr>
              <a:t>http://kaiching.org/pydoing/py/python-type-list.html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b="1" dirty="0"/>
              <a:t>Dictionary</a:t>
            </a:r>
          </a:p>
          <a:p>
            <a:r>
              <a:rPr lang="en-US" altLang="zh-TW" sz="2000" dirty="0">
                <a:hlinkClick r:id="rId6"/>
              </a:rPr>
              <a:t>https://www.runoob.com/python/python-dictionary.html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0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中，用註解標示題號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寫在一個</a:t>
            </a:r>
            <a:r>
              <a:rPr lang="en-US" altLang="zh-TW" dirty="0"/>
              <a:t>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內並上傳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en-US" altLang="zh-TW" dirty="0"/>
              <a:t>: </a:t>
            </a:r>
            <a:r>
              <a:rPr lang="zh-TW" altLang="en-US" dirty="0"/>
              <a:t>姓名</a:t>
            </a:r>
            <a:r>
              <a:rPr lang="en-US" altLang="zh-TW" dirty="0"/>
              <a:t>+</a:t>
            </a:r>
            <a:r>
              <a:rPr lang="zh-TW" altLang="en-US" dirty="0"/>
              <a:t>學號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endParaRPr lang="en-US" altLang="zh-TW" dirty="0"/>
          </a:p>
          <a:p>
            <a:r>
              <a:rPr lang="zh-TW" altLang="en-US" dirty="0"/>
              <a:t>嚴禁抄襲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2020/03/19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四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721</Words>
  <Application>Microsoft Office PowerPoint</Application>
  <PresentationFormat>寬螢幕</PresentationFormat>
  <Paragraphs>77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佈景主題</vt:lpstr>
      <vt:lpstr>108-2 python程式設計 練習題 1</vt:lpstr>
      <vt:lpstr>set() (40%)</vt:lpstr>
      <vt:lpstr>List 操作 (30%)</vt:lpstr>
      <vt:lpstr>Dictionary 操作 (30%)</vt:lpstr>
      <vt:lpstr>附錄1: ASCII Table</vt:lpstr>
      <vt:lpstr>附錄2: python 2 vs python 3</vt:lpstr>
      <vt:lpstr>附錄3: python 文件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42</cp:revision>
  <dcterms:created xsi:type="dcterms:W3CDTF">2020-03-10T13:23:19Z</dcterms:created>
  <dcterms:modified xsi:type="dcterms:W3CDTF">2020-03-17T12:47:51Z</dcterms:modified>
</cp:coreProperties>
</file>