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5" r:id="rId4"/>
    <p:sldId id="266" r:id="rId5"/>
    <p:sldId id="270" r:id="rId6"/>
    <p:sldId id="267" r:id="rId7"/>
    <p:sldId id="268" r:id="rId8"/>
    <p:sldId id="269" r:id="rId9"/>
    <p:sldId id="261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2948B-F6B0-473E-B08B-8EE5BA755A0D}" type="datetimeFigureOut">
              <a:rPr lang="zh-TW" altLang="en-US" smtClean="0"/>
              <a:t>2020/3/17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153F1C-9C1F-44BA-A85E-C6332F56D9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9834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613F57-B01E-4E79-9D3B-641363B5F0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FAF072D-C2E1-46FD-B40C-B38D4B4EF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CBF800-F112-4790-BD7A-CA2C956E9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5DC8-2309-45DB-A932-02493EEA3290}" type="datetime1">
              <a:rPr lang="zh-TW" altLang="en-US" smtClean="0"/>
              <a:t>2020/3/17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89AD6F-8780-4F61-B15D-728606D83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C8BA7E-49CB-4947-8C0D-C4A56188D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4569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514F9F-06EC-4F6E-B971-FAED1C474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9F688A7-5CD5-4BA8-9C16-3CD774023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71BE55A-9E17-4D00-9763-1F9D1DB83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DDBA-7F73-41AA-B83C-7A8F127C8002}" type="datetime1">
              <a:rPr lang="zh-TW" altLang="en-US" smtClean="0"/>
              <a:t>2020/3/17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CD3D18-E7CE-4D70-A2BB-9B4B7519A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12EB3F-54BA-4F65-9156-586D28725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1747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0FB1256-1873-44B3-9B0F-C8D9E21286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B867F9E-2651-4DF0-A502-D85B4CC4D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0EB872-0871-4F55-ADAC-A740D7CFB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77E5-E48C-4BB0-B1AD-400B97C97393}" type="datetime1">
              <a:rPr lang="zh-TW" altLang="en-US" smtClean="0"/>
              <a:t>2020/3/17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B5E67D-A283-4680-939D-DAF2E29FD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A11119-323E-4162-B502-88A747A5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4239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012274-AA8F-4CD3-B6DC-03FB17CD5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824194-2CD6-463E-802A-410F1EFA8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50B768-8652-4F0B-A4A6-2D7CCE165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88E4E-70B4-471F-BD26-D4E130CC4337}" type="datetime1">
              <a:rPr lang="zh-TW" altLang="en-US" smtClean="0"/>
              <a:t>2020/3/17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0DE39C-18BA-4139-BE62-1543B28B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737B864-8040-4319-B2E8-A79E50F16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7528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B1DEC3-B79B-421F-92C0-D04EAA7C5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540EC44-8E8E-4298-B4BF-1015D0AAE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E6FB6F-00D8-4485-AF46-3DD9BF169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9EF62-984C-4D06-A800-1BB236847619}" type="datetime1">
              <a:rPr lang="zh-TW" altLang="en-US" smtClean="0"/>
              <a:t>2020/3/17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9EA1B0-36E6-43C8-8B54-FE639BC28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ACD3A7B-5269-4EA6-9BC0-B81AC1255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4078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E44333-D641-4CC1-9CEE-6C3E5D894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E1A632-E633-495F-9962-95BDF005A9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B721A78-6D3F-40DC-900E-4543C2E83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83DC4EF-03CF-4E22-820F-32FD5D147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51DC-3D1F-43B2-BA25-F84C36479CA6}" type="datetime1">
              <a:rPr lang="zh-TW" altLang="en-US" smtClean="0"/>
              <a:t>2020/3/17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00F075C-4F39-4A1B-8AC0-A510ABBCD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DDEC4C9-3D12-4499-BA91-E9F05E10E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3863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F212F3-DCDD-47BA-8469-0AB3CC75B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0300FC0-FDF5-4201-BEDA-0C0925455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DAE4683-940B-4C37-BA2D-0AC7475EF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0EC5A9D-B847-438C-9568-63FA19867E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E22FA54-1570-4229-8A09-32E717B142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BE19C92-8C8E-4185-A5D8-FB594F0CD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419D-91C4-4C3B-8B5F-B36C110898C2}" type="datetime1">
              <a:rPr lang="zh-TW" altLang="en-US" smtClean="0"/>
              <a:t>2020/3/17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049FF64-0E79-44B3-9EA6-6D5228EED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2ECE265-1FF0-4076-AAD3-35D5FB104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0939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07AA95-0C45-4AB1-A12A-234C0DF10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6374593-AA1E-4CD4-AA57-081C10FA5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4AECE-B528-4697-AD93-84F0FC7D0F27}" type="datetime1">
              <a:rPr lang="zh-TW" altLang="en-US" smtClean="0"/>
              <a:t>2020/3/17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89BC2FC-62E8-4BA0-A5C6-3CEE5975C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067B5FB-65EA-44FC-9210-77F05D91D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2506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ADA7802-1A87-4CDF-8BA5-74D2B74AF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0C47-1E54-465B-83A2-5CD390FD6D1F}" type="datetime1">
              <a:rPr lang="zh-TW" altLang="en-US" smtClean="0"/>
              <a:t>2020/3/17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470C77A-3F03-4FF7-9820-25639FA6A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070D474-F694-4E14-9865-7A8AB02F5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6652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949A9F-12C7-496D-9C74-AC00D2158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D1477E-C053-4326-A5FC-47C857130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E64A51C-CBEF-4365-BE1D-86F429DB4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C854858-2702-4FA6-A2B1-D003CFAD0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FA2F-A9BA-4DD6-BAC0-5EB49512D8E1}" type="datetime1">
              <a:rPr lang="zh-TW" altLang="en-US" smtClean="0"/>
              <a:t>2020/3/17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196F9DE-9E77-4DA9-84F2-1F44F81F1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AB71F35-611F-493E-AB9D-983D6CE1C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239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E6025F-2519-4E9C-8523-A6F3AC712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6EC7AF7-6901-45C1-9BFB-9776BC75DB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7BF5E63-32F4-428C-9A63-2C4F51509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9A858A9-DB60-4143-81B0-32C16F151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79550-4864-409B-9BB1-E5FC3D7DD092}" type="datetime1">
              <a:rPr lang="zh-TW" altLang="en-US" smtClean="0"/>
              <a:t>2020/3/17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366429A-C874-4EA4-A7A4-E9B6D41D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232727F-F1D4-491A-8CE6-DFB7390F2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2959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DDCFDF2-CA7C-4188-98B2-9C30DB1BF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6E0CC96-743C-4CC3-9026-C1A31FB1A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ABBF08-3B2B-4326-874C-BF94577B4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BE24B-A934-4BF9-B6D4-A1D5471A44F9}" type="datetime1">
              <a:rPr lang="zh-TW" altLang="en-US" smtClean="0"/>
              <a:t>2020/3/17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A4502C-3678-4132-92CC-C107B1A186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DE4662-D25E-4D03-A2FB-776FB2BAA3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0224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63AA4E-561E-401B-ABA0-91DC47A29E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108-2</a:t>
            </a:r>
            <a:r>
              <a:rPr lang="zh-TW" altLang="en-US" dirty="0"/>
              <a:t> </a:t>
            </a:r>
            <a:r>
              <a:rPr lang="en-US" altLang="zh-TW" dirty="0"/>
              <a:t>python</a:t>
            </a:r>
            <a:r>
              <a:rPr lang="zh-TW" altLang="en-US" dirty="0"/>
              <a:t>程式設計</a:t>
            </a:r>
            <a:br>
              <a:rPr lang="en-US" altLang="zh-TW" dirty="0"/>
            </a:br>
            <a:r>
              <a:rPr lang="zh-TW" altLang="en-US" dirty="0"/>
              <a:t>作業 </a:t>
            </a: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6AAAB4-D56F-43C1-A5BD-8AE92E56E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6026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3540AA-5AE7-4344-8BD4-CD0306CE6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棋盤遊戲</a:t>
            </a: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5379426"/>
              </p:ext>
            </p:extLst>
          </p:nvPr>
        </p:nvGraphicFramePr>
        <p:xfrm>
          <a:off x="3745169" y="2538000"/>
          <a:ext cx="4320000" cy="43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00">
                  <a:extLst>
                    <a:ext uri="{9D8B030D-6E8A-4147-A177-3AD203B41FA5}">
                      <a16:colId xmlns:a16="http://schemas.microsoft.com/office/drawing/2014/main" val="3513210354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2974073232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4158157183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3801196142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2811620024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2526629047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151920159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1514520396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2724624300"/>
                    </a:ext>
                  </a:extLst>
                </a:gridCol>
              </a:tblGrid>
              <a:tr h="480000"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TW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TW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TW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TW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TW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757866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8720201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734979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2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900118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3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768079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4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5572427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5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571662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6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194848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7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951034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D542EA-5BCA-46A6-8EE6-85C1CF028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5721632" y="4501772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5721632" y="4996028"/>
            <a:ext cx="360000" cy="36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 flipV="1">
            <a:off x="6218938" y="4996028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 flipV="1">
            <a:off x="6218938" y="4501772"/>
            <a:ext cx="360000" cy="36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內容版面配置區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/>
              <a:t>這個遊戲是黑白棋，有一個</a:t>
            </a:r>
            <a:r>
              <a:rPr lang="en-US" altLang="zh-TW" dirty="0"/>
              <a:t>8</a:t>
            </a:r>
            <a:r>
              <a:rPr lang="zh-TW" altLang="en-US" dirty="0"/>
              <a:t>*</a:t>
            </a:r>
            <a:r>
              <a:rPr lang="en-US" altLang="zh-TW" dirty="0"/>
              <a:t>8</a:t>
            </a:r>
            <a:r>
              <a:rPr lang="zh-TW" altLang="en-US" dirty="0"/>
              <a:t>的棋盤。開局時，棋盤正中央的</a:t>
            </a:r>
            <a:r>
              <a:rPr lang="en-US" altLang="zh-TW" dirty="0"/>
              <a:t>4</a:t>
            </a:r>
            <a:r>
              <a:rPr lang="zh-TW" altLang="en-US" dirty="0"/>
              <a:t>格先置放黑白相隔的</a:t>
            </a:r>
            <a:r>
              <a:rPr lang="en-US" altLang="zh-TW" dirty="0"/>
              <a:t>4</a:t>
            </a:r>
            <a:r>
              <a:rPr lang="zh-TW" altLang="en-US" dirty="0"/>
              <a:t>枚棋子。</a:t>
            </a:r>
            <a:r>
              <a:rPr lang="zh-TW" altLang="en-US" dirty="0">
                <a:solidFill>
                  <a:srgbClr val="FF0000"/>
                </a:solidFill>
              </a:rPr>
              <a:t>黑子先行，雙方輪流落子。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325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3540AA-5AE7-4344-8BD4-CD0306CE6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棋盤遊戲</a:t>
            </a: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</p:nvPr>
        </p:nvGraphicFramePr>
        <p:xfrm>
          <a:off x="7611317" y="1991900"/>
          <a:ext cx="4320000" cy="43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00">
                  <a:extLst>
                    <a:ext uri="{9D8B030D-6E8A-4147-A177-3AD203B41FA5}">
                      <a16:colId xmlns:a16="http://schemas.microsoft.com/office/drawing/2014/main" val="3513210354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2974073232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4158157183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3801196142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2811620024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2526629047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151920159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1514520396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2724624300"/>
                    </a:ext>
                  </a:extLst>
                </a:gridCol>
              </a:tblGrid>
              <a:tr h="480000"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TW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TW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TW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TW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TW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757866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8720201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734979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2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900118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3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768079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4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5572427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5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571662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6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194848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7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951034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D542EA-5BCA-46A6-8EE6-85C1CF028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9587780" y="3955672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9587780" y="4449928"/>
            <a:ext cx="360000" cy="36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 flipV="1">
            <a:off x="10085086" y="4449928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 flipV="1">
            <a:off x="10085086" y="3955672"/>
            <a:ext cx="360000" cy="36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內容版面配置區 2"/>
          <p:cNvSpPr txBox="1">
            <a:spLocks/>
          </p:cNvSpPr>
          <p:nvPr/>
        </p:nvSpPr>
        <p:spPr>
          <a:xfrm>
            <a:off x="838200" y="1825625"/>
            <a:ext cx="677311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b="1" dirty="0"/>
              <a:t>下棋規則</a:t>
            </a:r>
            <a:endParaRPr lang="en-US" altLang="zh-TW" b="1" dirty="0"/>
          </a:p>
          <a:p>
            <a:r>
              <a:rPr lang="zh-TW" altLang="en-US" dirty="0"/>
              <a:t>只要落子和棋盤上任一枚己方的棋子在一條線上（橫、直、斜線皆可）夾著對方棋子，就能將對方的這些棋子轉變為我己方（翻面即可）。</a:t>
            </a:r>
            <a:endParaRPr lang="en-US" altLang="zh-TW" dirty="0"/>
          </a:p>
          <a:p>
            <a:r>
              <a:rPr lang="zh-TW" altLang="en-US" dirty="0"/>
              <a:t>如果在任一位置落子都不能夾住對手的任一顆棋子，就要讓對手下子。</a:t>
            </a:r>
            <a:endParaRPr lang="en-US" altLang="zh-TW" dirty="0"/>
          </a:p>
          <a:p>
            <a:r>
              <a:rPr lang="zh-TW" altLang="en-US" dirty="0"/>
              <a:t>當雙方皆不能下子時，遊戲就結束，子多的一方勝。</a:t>
            </a:r>
            <a:endParaRPr lang="en-US" altLang="zh-TW" dirty="0"/>
          </a:p>
        </p:txBody>
      </p:sp>
      <p:sp>
        <p:nvSpPr>
          <p:cNvPr id="10" name="橢圓 9"/>
          <p:cNvSpPr/>
          <p:nvPr/>
        </p:nvSpPr>
        <p:spPr>
          <a:xfrm flipV="1">
            <a:off x="10085086" y="4944184"/>
            <a:ext cx="360000" cy="36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橢圓 11"/>
          <p:cNvSpPr/>
          <p:nvPr/>
        </p:nvSpPr>
        <p:spPr>
          <a:xfrm flipV="1">
            <a:off x="10085086" y="4449620"/>
            <a:ext cx="360000" cy="36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橢圓 12"/>
          <p:cNvSpPr/>
          <p:nvPr/>
        </p:nvSpPr>
        <p:spPr>
          <a:xfrm>
            <a:off x="10551949" y="4928142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橢圓 13"/>
          <p:cNvSpPr/>
          <p:nvPr/>
        </p:nvSpPr>
        <p:spPr>
          <a:xfrm>
            <a:off x="10085090" y="4446930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98344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棋盤遊戲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6853327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broad = [[3, 4, 0], [4, 3, 0], [3, 3, 1], [4, 4, 1]]</a:t>
            </a:r>
          </a:p>
          <a:p>
            <a:pPr marL="0" lvl="0" indent="0">
              <a:buNone/>
            </a:pPr>
            <a:r>
              <a:rPr lang="en-US" altLang="zh-TW" sz="1100" dirty="0">
                <a:solidFill>
                  <a:prstClr val="black"/>
                </a:solidFill>
              </a:rPr>
              <a:t>-----------------------------------------------------------------------------------------------------------------------------------------------------------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b="1" dirty="0"/>
              <a:t>測資 </a:t>
            </a:r>
            <a:r>
              <a:rPr lang="en-US" altLang="zh-TW" b="1" dirty="0"/>
              <a:t>-</a:t>
            </a:r>
            <a:r>
              <a:rPr lang="zh-TW" altLang="en-US" b="1" dirty="0"/>
              <a:t> </a:t>
            </a:r>
            <a:r>
              <a:rPr lang="en-US" altLang="zh-TW" dirty="0"/>
              <a:t>broad</a:t>
            </a:r>
            <a:r>
              <a:rPr lang="zh-TW" altLang="en-US" dirty="0"/>
              <a:t>的資料型態是</a:t>
            </a:r>
            <a:r>
              <a:rPr lang="en-US" altLang="zh-TW" dirty="0"/>
              <a:t>"</a:t>
            </a:r>
            <a:r>
              <a:rPr lang="zh-TW" altLang="en-US" dirty="0"/>
              <a:t>串列</a:t>
            </a:r>
            <a:r>
              <a:rPr lang="en-US" altLang="zh-TW" dirty="0"/>
              <a:t>list"</a:t>
            </a:r>
            <a:r>
              <a:rPr lang="zh-TW" altLang="en-US" dirty="0"/>
              <a:t>，代表棋盤中黑白棋目前的位置。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[3, 4, 0]</a:t>
            </a:r>
            <a:r>
              <a:rPr lang="zh-TW" altLang="en-US" dirty="0"/>
              <a:t>代表在棋盤中座標位置為</a:t>
            </a:r>
            <a:r>
              <a:rPr lang="en-US" altLang="zh-TW" dirty="0"/>
              <a:t>3, 4</a:t>
            </a:r>
            <a:r>
              <a:rPr lang="zh-TW" altLang="en-US" dirty="0"/>
              <a:t>的地方是黑棋</a:t>
            </a:r>
            <a:r>
              <a:rPr lang="en-US" altLang="zh-TW" dirty="0"/>
              <a:t>(0)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[3, 3, 1]</a:t>
            </a:r>
            <a:r>
              <a:rPr lang="zh-TW" altLang="en-US" dirty="0"/>
              <a:t>代表在棋盤中座標位置為</a:t>
            </a:r>
            <a:r>
              <a:rPr lang="en-US" altLang="zh-TW" dirty="0"/>
              <a:t>3, 3</a:t>
            </a:r>
            <a:r>
              <a:rPr lang="zh-TW" altLang="en-US" dirty="0"/>
              <a:t>的地方是白棋</a:t>
            </a:r>
            <a:r>
              <a:rPr lang="en-US" altLang="zh-TW" dirty="0"/>
              <a:t>(1)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4</a:t>
            </a:fld>
            <a:endParaRPr lang="zh-TW" altLang="en-US"/>
          </a:p>
        </p:txBody>
      </p:sp>
      <p:graphicFrame>
        <p:nvGraphicFramePr>
          <p:cNvPr id="5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0720838"/>
              </p:ext>
            </p:extLst>
          </p:nvPr>
        </p:nvGraphicFramePr>
        <p:xfrm>
          <a:off x="7691527" y="1825625"/>
          <a:ext cx="4320000" cy="43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00">
                  <a:extLst>
                    <a:ext uri="{9D8B030D-6E8A-4147-A177-3AD203B41FA5}">
                      <a16:colId xmlns:a16="http://schemas.microsoft.com/office/drawing/2014/main" val="3513210354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2974073232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4158157183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3801196142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2811620024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2526629047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151920159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1514520396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2724624300"/>
                    </a:ext>
                  </a:extLst>
                </a:gridCol>
              </a:tblGrid>
              <a:tr h="480000"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TW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TW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TW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TW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TW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757866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8720201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734979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2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900118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3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768079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4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5572427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5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571662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6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194848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7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951034"/>
                  </a:ext>
                </a:extLst>
              </a:tr>
            </a:tbl>
          </a:graphicData>
        </a:graphic>
      </p:graphicFrame>
      <p:sp>
        <p:nvSpPr>
          <p:cNvPr id="6" name="橢圓 5"/>
          <p:cNvSpPr/>
          <p:nvPr/>
        </p:nvSpPr>
        <p:spPr>
          <a:xfrm>
            <a:off x="9667990" y="3789397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9667990" y="4283653"/>
            <a:ext cx="360000" cy="36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 flipV="1">
            <a:off x="10165296" y="4283653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 flipV="1">
            <a:off x="10165296" y="3789397"/>
            <a:ext cx="360000" cy="36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8053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棋盤遊戲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6853327" cy="48958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steps = [[5, 4], [5, 5], [4, 5]]</a:t>
            </a:r>
          </a:p>
          <a:p>
            <a:pPr marL="0" lvl="0" indent="0">
              <a:buNone/>
            </a:pPr>
            <a:r>
              <a:rPr lang="en-US" altLang="zh-TW" sz="1100" dirty="0">
                <a:solidFill>
                  <a:prstClr val="black"/>
                </a:solidFill>
              </a:rPr>
              <a:t>-----------------------------------------------------------------------------------------------------------------------------------------------------------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b="1" dirty="0"/>
              <a:t>測資 </a:t>
            </a:r>
            <a:r>
              <a:rPr lang="en-US" altLang="zh-TW" b="1" dirty="0"/>
              <a:t>-</a:t>
            </a:r>
            <a:r>
              <a:rPr lang="zh-TW" altLang="en-US" b="1" dirty="0"/>
              <a:t> </a:t>
            </a:r>
            <a:r>
              <a:rPr lang="en-US" altLang="zh-TW" dirty="0"/>
              <a:t>steps</a:t>
            </a:r>
            <a:r>
              <a:rPr lang="zh-TW" altLang="en-US" dirty="0"/>
              <a:t>的資料型態是</a:t>
            </a:r>
            <a:r>
              <a:rPr lang="en-US" altLang="zh-TW" dirty="0"/>
              <a:t>"</a:t>
            </a:r>
            <a:r>
              <a:rPr lang="zh-TW" altLang="en-US" dirty="0"/>
              <a:t>串列</a:t>
            </a:r>
            <a:r>
              <a:rPr lang="en-US" altLang="zh-TW" dirty="0"/>
              <a:t>list"</a:t>
            </a:r>
            <a:r>
              <a:rPr lang="zh-TW" altLang="en-US" dirty="0"/>
              <a:t>，代表下棋位置和順序，且</a:t>
            </a:r>
            <a:r>
              <a:rPr lang="en-US" altLang="zh-TW" dirty="0"/>
              <a:t>steps </a:t>
            </a:r>
            <a:r>
              <a:rPr lang="zh-TW" altLang="en-US" dirty="0"/>
              <a:t>中的位置皆符合下棋規則。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黑棋先行，所以</a:t>
            </a:r>
            <a:r>
              <a:rPr lang="en-US" altLang="zh-TW" dirty="0"/>
              <a:t>[5, 4]</a:t>
            </a:r>
            <a:r>
              <a:rPr lang="zh-TW" altLang="en-US" dirty="0"/>
              <a:t>代表在座標</a:t>
            </a:r>
            <a:r>
              <a:rPr lang="en-US" altLang="zh-TW" dirty="0"/>
              <a:t>5, 4</a:t>
            </a:r>
            <a:r>
              <a:rPr lang="zh-TW" altLang="en-US" dirty="0"/>
              <a:t>的位置下黑棋。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黑棋下玩換白棋，</a:t>
            </a:r>
            <a:r>
              <a:rPr lang="en-US" altLang="zh-TW" dirty="0"/>
              <a:t>[5, 5]</a:t>
            </a:r>
            <a:r>
              <a:rPr lang="zh-TW" altLang="en-US" dirty="0"/>
              <a:t>代表在座標</a:t>
            </a:r>
            <a:r>
              <a:rPr lang="en-US" altLang="zh-TW" dirty="0"/>
              <a:t>5, 5</a:t>
            </a:r>
            <a:r>
              <a:rPr lang="zh-TW" altLang="en-US" dirty="0"/>
              <a:t>的位置下白棋。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白棋下玩換黑棋，</a:t>
            </a:r>
            <a:r>
              <a:rPr lang="en-US" altLang="zh-TW" dirty="0"/>
              <a:t>[4, 5]</a:t>
            </a:r>
            <a:r>
              <a:rPr lang="zh-TW" altLang="en-US" dirty="0"/>
              <a:t>代表在座標</a:t>
            </a:r>
            <a:r>
              <a:rPr lang="en-US" altLang="zh-TW" dirty="0"/>
              <a:t>4, 5</a:t>
            </a:r>
            <a:r>
              <a:rPr lang="zh-TW" altLang="en-US" dirty="0"/>
              <a:t>的位置下黑棋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5</a:t>
            </a:fld>
            <a:endParaRPr lang="zh-TW" altLang="en-US"/>
          </a:p>
        </p:txBody>
      </p:sp>
      <p:graphicFrame>
        <p:nvGraphicFramePr>
          <p:cNvPr id="10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9802322"/>
              </p:ext>
            </p:extLst>
          </p:nvPr>
        </p:nvGraphicFramePr>
        <p:xfrm>
          <a:off x="7691527" y="1883236"/>
          <a:ext cx="4320000" cy="43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00">
                  <a:extLst>
                    <a:ext uri="{9D8B030D-6E8A-4147-A177-3AD203B41FA5}">
                      <a16:colId xmlns:a16="http://schemas.microsoft.com/office/drawing/2014/main" val="3513210354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2974073232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4158157183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3801196142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2811620024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2526629047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151920159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1514520396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2724624300"/>
                    </a:ext>
                  </a:extLst>
                </a:gridCol>
              </a:tblGrid>
              <a:tr h="480000"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TW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TW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TW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TW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TW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757866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8720201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734979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2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900118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3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768079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4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5572427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5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571662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6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194848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7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951034"/>
                  </a:ext>
                </a:extLst>
              </a:tr>
            </a:tbl>
          </a:graphicData>
        </a:graphic>
      </p:graphicFrame>
      <p:sp>
        <p:nvSpPr>
          <p:cNvPr id="11" name="橢圓 10"/>
          <p:cNvSpPr/>
          <p:nvPr/>
        </p:nvSpPr>
        <p:spPr>
          <a:xfrm>
            <a:off x="9667990" y="3847008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橢圓 11"/>
          <p:cNvSpPr/>
          <p:nvPr/>
        </p:nvSpPr>
        <p:spPr>
          <a:xfrm>
            <a:off x="9667990" y="4341264"/>
            <a:ext cx="360000" cy="36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橢圓 12"/>
          <p:cNvSpPr/>
          <p:nvPr/>
        </p:nvSpPr>
        <p:spPr>
          <a:xfrm flipV="1">
            <a:off x="10165296" y="4341264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橢圓 13"/>
          <p:cNvSpPr/>
          <p:nvPr/>
        </p:nvSpPr>
        <p:spPr>
          <a:xfrm flipV="1">
            <a:off x="10165296" y="3847008"/>
            <a:ext cx="360000" cy="36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橢圓 14"/>
          <p:cNvSpPr/>
          <p:nvPr/>
        </p:nvSpPr>
        <p:spPr>
          <a:xfrm flipV="1">
            <a:off x="10165296" y="4835520"/>
            <a:ext cx="360000" cy="36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橢圓 15"/>
          <p:cNvSpPr/>
          <p:nvPr/>
        </p:nvSpPr>
        <p:spPr>
          <a:xfrm flipV="1">
            <a:off x="10165296" y="4340956"/>
            <a:ext cx="360000" cy="36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橢圓 16"/>
          <p:cNvSpPr/>
          <p:nvPr/>
        </p:nvSpPr>
        <p:spPr>
          <a:xfrm>
            <a:off x="10632159" y="4819478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橢圓 17"/>
          <p:cNvSpPr/>
          <p:nvPr/>
        </p:nvSpPr>
        <p:spPr>
          <a:xfrm>
            <a:off x="10165300" y="4338266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橢圓 18"/>
          <p:cNvSpPr/>
          <p:nvPr/>
        </p:nvSpPr>
        <p:spPr>
          <a:xfrm flipV="1">
            <a:off x="10632159" y="4361129"/>
            <a:ext cx="360000" cy="36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橢圓 19"/>
          <p:cNvSpPr/>
          <p:nvPr/>
        </p:nvSpPr>
        <p:spPr>
          <a:xfrm flipV="1">
            <a:off x="10161458" y="4336642"/>
            <a:ext cx="360000" cy="36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8198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棋盤遊戲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/>
          <a:lstStyle/>
          <a:p>
            <a:pPr marL="0" indent="0">
              <a:buNone/>
            </a:pPr>
            <a:r>
              <a:rPr lang="zh-TW" altLang="en-US" b="1" dirty="0"/>
              <a:t>題目</a:t>
            </a:r>
            <a:r>
              <a:rPr lang="en-US" altLang="zh-TW" b="1" dirty="0"/>
              <a:t>1 (50%)</a:t>
            </a:r>
          </a:p>
          <a:p>
            <a:pPr marL="0" indent="0">
              <a:buNone/>
            </a:pPr>
            <a:r>
              <a:rPr lang="zh-TW" altLang="en-US" dirty="0"/>
              <a:t>請輸出目前的棋盤是誰贏</a:t>
            </a:r>
            <a:r>
              <a:rPr lang="en-US" altLang="zh-TW" dirty="0"/>
              <a:t>?</a:t>
            </a:r>
            <a:r>
              <a:rPr lang="zh-TW" altLang="en-US" dirty="0"/>
              <a:t> </a:t>
            </a:r>
            <a:r>
              <a:rPr lang="en-US" altLang="zh-TW" dirty="0"/>
              <a:t>(black, white or tie)</a:t>
            </a:r>
          </a:p>
          <a:p>
            <a:pPr marL="0" indent="0">
              <a:buNone/>
            </a:pPr>
            <a:r>
              <a:rPr lang="zh-TW" altLang="en-US" dirty="0"/>
              <a:t>輸出的資料型態是字串</a:t>
            </a:r>
            <a:r>
              <a:rPr lang="en-US" altLang="zh-TW" dirty="0"/>
              <a:t>string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範例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input: broad = [[3, 4, 0], [4, 3, 0], [3, 3, 1], [4, 4, 1]]</a:t>
            </a:r>
          </a:p>
          <a:p>
            <a:pPr marL="0" indent="0">
              <a:buNone/>
            </a:pPr>
            <a:r>
              <a:rPr lang="en-US" altLang="zh-TW" dirty="0"/>
              <a:t>output: tie</a:t>
            </a:r>
          </a:p>
          <a:p>
            <a:pPr marL="0" indent="0">
              <a:buNone/>
            </a:pPr>
            <a:r>
              <a:rPr lang="en-US" altLang="zh-TW" dirty="0"/>
              <a:t>input: broad = [[3, 4, 0], [4, 3, 0], [3, 3, 1], [4, 4, 0], [4, 5, 0]]</a:t>
            </a:r>
          </a:p>
          <a:p>
            <a:pPr marL="0" indent="0">
              <a:buNone/>
            </a:pPr>
            <a:r>
              <a:rPr lang="en-US" altLang="zh-TW" dirty="0"/>
              <a:t>output: black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6</a:t>
            </a:fld>
            <a:endParaRPr lang="zh-TW" altLang="en-US"/>
          </a:p>
        </p:txBody>
      </p:sp>
      <p:graphicFrame>
        <p:nvGraphicFramePr>
          <p:cNvPr id="6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8836842"/>
              </p:ext>
            </p:extLst>
          </p:nvPr>
        </p:nvGraphicFramePr>
        <p:xfrm>
          <a:off x="8365296" y="1043653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00">
                  <a:extLst>
                    <a:ext uri="{9D8B030D-6E8A-4147-A177-3AD203B41FA5}">
                      <a16:colId xmlns:a16="http://schemas.microsoft.com/office/drawing/2014/main" val="3513210354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2974073232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4158157183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3801196142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2811620024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2526629047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151920159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1514520396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2724624300"/>
                    </a:ext>
                  </a:extLst>
                </a:gridCol>
              </a:tblGrid>
              <a:tr h="400000">
                <a:tc>
                  <a:txBody>
                    <a:bodyPr/>
                    <a:lstStyle/>
                    <a:p>
                      <a:pPr algn="ctr"/>
                      <a:endParaRPr lang="zh-TW" altLang="en-US" sz="17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sz="17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sz="17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TW" altLang="en-US" sz="17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TW" altLang="en-US" sz="17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TW" altLang="en-US" sz="17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TW" altLang="en-US" sz="17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TW" altLang="en-US" sz="17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TW" altLang="en-US" sz="17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757866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/>
                        <a:t>0</a:t>
                      </a:r>
                      <a:endParaRPr lang="zh-TW" altLang="en-US" sz="1700" dirty="0"/>
                    </a:p>
                  </a:txBody>
                  <a:tcPr marL="76200" marR="762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 dirty="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 dirty="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 dirty="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 dirty="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 dirty="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8720201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/>
                        <a:t>1</a:t>
                      </a:r>
                      <a:endParaRPr lang="zh-TW" altLang="en-US" sz="1700" dirty="0"/>
                    </a:p>
                  </a:txBody>
                  <a:tcPr marL="76200" marR="762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 dirty="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 dirty="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734979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/>
                        <a:t>2</a:t>
                      </a:r>
                      <a:endParaRPr lang="zh-TW" altLang="en-US" sz="1700" dirty="0"/>
                    </a:p>
                  </a:txBody>
                  <a:tcPr marL="76200" marR="762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 dirty="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 dirty="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 dirty="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900118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/>
                        <a:t>3</a:t>
                      </a:r>
                      <a:endParaRPr lang="zh-TW" altLang="en-US" sz="1700" dirty="0"/>
                    </a:p>
                  </a:txBody>
                  <a:tcPr marL="76200" marR="762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 dirty="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768079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/>
                        <a:t>4</a:t>
                      </a:r>
                      <a:endParaRPr lang="zh-TW" altLang="en-US" sz="1700" dirty="0"/>
                    </a:p>
                  </a:txBody>
                  <a:tcPr marL="76200" marR="762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 dirty="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 dirty="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 dirty="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 dirty="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5572427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/>
                        <a:t>5</a:t>
                      </a:r>
                      <a:endParaRPr lang="zh-TW" altLang="en-US" sz="1700" dirty="0"/>
                    </a:p>
                  </a:txBody>
                  <a:tcPr marL="76200" marR="762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 dirty="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571662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/>
                        <a:t>6</a:t>
                      </a:r>
                      <a:endParaRPr lang="zh-TW" altLang="en-US" sz="1700" dirty="0"/>
                    </a:p>
                  </a:txBody>
                  <a:tcPr marL="76200" marR="762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 dirty="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194848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/>
                        <a:t>7</a:t>
                      </a:r>
                      <a:endParaRPr lang="zh-TW" altLang="en-US" sz="1700" dirty="0"/>
                    </a:p>
                  </a:txBody>
                  <a:tcPr marL="76200" marR="762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 dirty="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 dirty="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 dirty="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 dirty="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 dirty="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 dirty="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951034"/>
                  </a:ext>
                </a:extLst>
              </a:tr>
            </a:tbl>
          </a:graphicData>
        </a:graphic>
      </p:graphicFrame>
      <p:sp>
        <p:nvSpPr>
          <p:cNvPr id="7" name="橢圓 6"/>
          <p:cNvSpPr/>
          <p:nvPr/>
        </p:nvSpPr>
        <p:spPr>
          <a:xfrm>
            <a:off x="10021296" y="2699653"/>
            <a:ext cx="288000" cy="288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10021296" y="3097657"/>
            <a:ext cx="288000" cy="28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 flipV="1">
            <a:off x="10422350" y="3097657"/>
            <a:ext cx="288000" cy="288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 flipV="1">
            <a:off x="10422350" y="2699653"/>
            <a:ext cx="288000" cy="28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7057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棋盤遊戲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b="1" dirty="0"/>
              <a:t>題目</a:t>
            </a:r>
            <a:r>
              <a:rPr lang="en-US" altLang="zh-TW" b="1" dirty="0"/>
              <a:t>2 (50%)</a:t>
            </a:r>
          </a:p>
          <a:p>
            <a:pPr marL="0" indent="0">
              <a:buNone/>
            </a:pPr>
            <a:r>
              <a:rPr lang="zh-TW" altLang="en-US" dirty="0"/>
              <a:t>請輸出黑棋有多少地方可以下。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輸出的資料型態是整數</a:t>
            </a:r>
            <a:r>
              <a:rPr lang="en-US" altLang="zh-TW" dirty="0" err="1"/>
              <a:t>int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範例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input: broad = [[3, 4, 0], [4, 3, 0], [3, 3, 1], [4, 4, 1]]</a:t>
            </a:r>
          </a:p>
          <a:p>
            <a:pPr marL="0" indent="0">
              <a:buNone/>
            </a:pPr>
            <a:r>
              <a:rPr lang="en-US" altLang="zh-TW" dirty="0"/>
              <a:t>output: 4</a:t>
            </a:r>
          </a:p>
          <a:p>
            <a:pPr marL="0" indent="0">
              <a:buNone/>
            </a:pPr>
            <a:r>
              <a:rPr lang="en-US" altLang="zh-TW" dirty="0"/>
              <a:t>input: broad = [[3, 4, 0], [4, 3, 0], [3, 3, 1], [4, 4, 0], [4, 5, 0]]</a:t>
            </a:r>
          </a:p>
          <a:p>
            <a:pPr marL="0" indent="0">
              <a:buNone/>
            </a:pPr>
            <a:r>
              <a:rPr lang="en-US" altLang="zh-TW" dirty="0"/>
              <a:t>output: 2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7</a:t>
            </a:fld>
            <a:endParaRPr lang="zh-TW" altLang="en-US"/>
          </a:p>
        </p:txBody>
      </p:sp>
      <p:graphicFrame>
        <p:nvGraphicFramePr>
          <p:cNvPr id="5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6072478"/>
              </p:ext>
            </p:extLst>
          </p:nvPr>
        </p:nvGraphicFramePr>
        <p:xfrm>
          <a:off x="8365296" y="1043653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00">
                  <a:extLst>
                    <a:ext uri="{9D8B030D-6E8A-4147-A177-3AD203B41FA5}">
                      <a16:colId xmlns:a16="http://schemas.microsoft.com/office/drawing/2014/main" val="3513210354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2974073232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4158157183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3801196142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2811620024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2526629047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151920159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1514520396"/>
                    </a:ext>
                  </a:extLst>
                </a:gridCol>
                <a:gridCol w="400000">
                  <a:extLst>
                    <a:ext uri="{9D8B030D-6E8A-4147-A177-3AD203B41FA5}">
                      <a16:colId xmlns:a16="http://schemas.microsoft.com/office/drawing/2014/main" val="2724624300"/>
                    </a:ext>
                  </a:extLst>
                </a:gridCol>
              </a:tblGrid>
              <a:tr h="400000">
                <a:tc>
                  <a:txBody>
                    <a:bodyPr/>
                    <a:lstStyle/>
                    <a:p>
                      <a:pPr algn="ctr"/>
                      <a:endParaRPr lang="zh-TW" altLang="en-US" sz="17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sz="17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sz="17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TW" altLang="en-US" sz="17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TW" altLang="en-US" sz="17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TW" altLang="en-US" sz="17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TW" altLang="en-US" sz="17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TW" altLang="en-US" sz="17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TW" altLang="en-US" sz="17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757866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/>
                        <a:t>0</a:t>
                      </a:r>
                      <a:endParaRPr lang="zh-TW" altLang="en-US" sz="1700" dirty="0"/>
                    </a:p>
                  </a:txBody>
                  <a:tcPr marL="76200" marR="762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 dirty="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 dirty="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 dirty="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 dirty="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 dirty="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8720201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/>
                        <a:t>1</a:t>
                      </a:r>
                      <a:endParaRPr lang="zh-TW" altLang="en-US" sz="1700" dirty="0"/>
                    </a:p>
                  </a:txBody>
                  <a:tcPr marL="76200" marR="762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 dirty="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 dirty="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734979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/>
                        <a:t>2</a:t>
                      </a:r>
                      <a:endParaRPr lang="zh-TW" altLang="en-US" sz="1700" dirty="0"/>
                    </a:p>
                  </a:txBody>
                  <a:tcPr marL="76200" marR="762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 dirty="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 dirty="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 dirty="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900118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/>
                        <a:t>3</a:t>
                      </a:r>
                      <a:endParaRPr lang="zh-TW" altLang="en-US" sz="1700" dirty="0"/>
                    </a:p>
                  </a:txBody>
                  <a:tcPr marL="76200" marR="762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 dirty="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768079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/>
                        <a:t>4</a:t>
                      </a:r>
                      <a:endParaRPr lang="zh-TW" altLang="en-US" sz="1700" dirty="0"/>
                    </a:p>
                  </a:txBody>
                  <a:tcPr marL="76200" marR="762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 dirty="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 dirty="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 dirty="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 dirty="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5572427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/>
                        <a:t>5</a:t>
                      </a:r>
                      <a:endParaRPr lang="zh-TW" altLang="en-US" sz="1700" dirty="0"/>
                    </a:p>
                  </a:txBody>
                  <a:tcPr marL="76200" marR="762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 dirty="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571662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/>
                        <a:t>6</a:t>
                      </a:r>
                      <a:endParaRPr lang="zh-TW" altLang="en-US" sz="1700" dirty="0"/>
                    </a:p>
                  </a:txBody>
                  <a:tcPr marL="76200" marR="762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 dirty="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194848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700" dirty="0"/>
                        <a:t>7</a:t>
                      </a:r>
                      <a:endParaRPr lang="zh-TW" altLang="en-US" sz="1700" dirty="0"/>
                    </a:p>
                  </a:txBody>
                  <a:tcPr marL="76200" marR="762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 dirty="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 dirty="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 dirty="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 dirty="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 dirty="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500" dirty="0"/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951034"/>
                  </a:ext>
                </a:extLst>
              </a:tr>
            </a:tbl>
          </a:graphicData>
        </a:graphic>
      </p:graphicFrame>
      <p:sp>
        <p:nvSpPr>
          <p:cNvPr id="6" name="橢圓 5"/>
          <p:cNvSpPr/>
          <p:nvPr/>
        </p:nvSpPr>
        <p:spPr>
          <a:xfrm>
            <a:off x="10021296" y="2699653"/>
            <a:ext cx="288000" cy="288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10021296" y="3097657"/>
            <a:ext cx="288000" cy="28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 flipV="1">
            <a:off x="10422350" y="3097657"/>
            <a:ext cx="288000" cy="288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 flipV="1">
            <a:off x="10422350" y="2699653"/>
            <a:ext cx="288000" cy="28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10422350" y="3505324"/>
            <a:ext cx="288000" cy="28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10823404" y="3089002"/>
            <a:ext cx="288000" cy="28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橢圓 11"/>
          <p:cNvSpPr/>
          <p:nvPr/>
        </p:nvSpPr>
        <p:spPr>
          <a:xfrm>
            <a:off x="10021296" y="2276717"/>
            <a:ext cx="288000" cy="28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橢圓 12"/>
          <p:cNvSpPr/>
          <p:nvPr/>
        </p:nvSpPr>
        <p:spPr>
          <a:xfrm>
            <a:off x="9614464" y="2699183"/>
            <a:ext cx="288000" cy="28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4934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棋盤遊戲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b="1" dirty="0"/>
              <a:t>題目</a:t>
            </a:r>
            <a:r>
              <a:rPr lang="en-US" altLang="zh-TW" b="1" dirty="0"/>
              <a:t>3 (20%)</a:t>
            </a:r>
          </a:p>
          <a:p>
            <a:pPr marL="0" indent="0">
              <a:buNone/>
            </a:pPr>
            <a:r>
              <a:rPr lang="zh-TW" altLang="en-US" dirty="0"/>
              <a:t>請輸出執行完</a:t>
            </a:r>
            <a:r>
              <a:rPr lang="en-US" altLang="zh-TW" dirty="0"/>
              <a:t>steps</a:t>
            </a:r>
            <a:r>
              <a:rPr lang="zh-TW" altLang="en-US" dirty="0"/>
              <a:t>後的棋盤。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輸出的資料型態是串列</a:t>
            </a:r>
            <a:r>
              <a:rPr lang="en-US" altLang="zh-TW" dirty="0"/>
              <a:t>list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範例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input: </a:t>
            </a:r>
          </a:p>
          <a:p>
            <a:pPr marL="0" indent="0">
              <a:buNone/>
            </a:pPr>
            <a:r>
              <a:rPr lang="en-US" altLang="zh-TW" dirty="0"/>
              <a:t>broad = [[3, 4, 0], [4, 3, 0], [3, 3, 1], [4, 4, 1]]</a:t>
            </a:r>
          </a:p>
          <a:p>
            <a:pPr marL="0" indent="0">
              <a:buNone/>
            </a:pPr>
            <a:r>
              <a:rPr lang="en-US" altLang="zh-TW" dirty="0"/>
              <a:t>steps = [[5, 4], [5, 5]]</a:t>
            </a:r>
          </a:p>
          <a:p>
            <a:pPr marL="0" indent="0">
              <a:buNone/>
            </a:pPr>
            <a:r>
              <a:rPr lang="en-US" altLang="zh-TW" dirty="0"/>
              <a:t>output: [[3, 3, 1], [3, 4, 0], [4, 3, 0], [4, 4, 1], [5, 4, 0], [5, 5, 1]]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8</a:t>
            </a:fld>
            <a:endParaRPr lang="zh-TW" altLang="en-US"/>
          </a:p>
        </p:txBody>
      </p:sp>
      <p:graphicFrame>
        <p:nvGraphicFramePr>
          <p:cNvPr id="5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397381"/>
              </p:ext>
            </p:extLst>
          </p:nvPr>
        </p:nvGraphicFramePr>
        <p:xfrm>
          <a:off x="7643401" y="676447"/>
          <a:ext cx="4320000" cy="43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00">
                  <a:extLst>
                    <a:ext uri="{9D8B030D-6E8A-4147-A177-3AD203B41FA5}">
                      <a16:colId xmlns:a16="http://schemas.microsoft.com/office/drawing/2014/main" val="3513210354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2974073232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4158157183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3801196142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2811620024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2526629047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151920159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1514520396"/>
                    </a:ext>
                  </a:extLst>
                </a:gridCol>
                <a:gridCol w="480000">
                  <a:extLst>
                    <a:ext uri="{9D8B030D-6E8A-4147-A177-3AD203B41FA5}">
                      <a16:colId xmlns:a16="http://schemas.microsoft.com/office/drawing/2014/main" val="2724624300"/>
                    </a:ext>
                  </a:extLst>
                </a:gridCol>
              </a:tblGrid>
              <a:tr h="480000"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TW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TW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TW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TW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TW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757866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8720201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734979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2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900118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3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768079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4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5572427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5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571662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6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194848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7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951034"/>
                  </a:ext>
                </a:extLst>
              </a:tr>
            </a:tbl>
          </a:graphicData>
        </a:graphic>
      </p:graphicFrame>
      <p:sp>
        <p:nvSpPr>
          <p:cNvPr id="6" name="橢圓 5"/>
          <p:cNvSpPr/>
          <p:nvPr/>
        </p:nvSpPr>
        <p:spPr>
          <a:xfrm>
            <a:off x="9619864" y="2640219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9619864" y="3134475"/>
            <a:ext cx="360000" cy="36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 flipV="1">
            <a:off x="10117170" y="3134475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 flipV="1">
            <a:off x="10117170" y="2640219"/>
            <a:ext cx="360000" cy="36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 flipV="1">
            <a:off x="10117170" y="3628731"/>
            <a:ext cx="360000" cy="36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 flipV="1">
            <a:off x="10117170" y="3134167"/>
            <a:ext cx="360000" cy="36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橢圓 11"/>
          <p:cNvSpPr/>
          <p:nvPr/>
        </p:nvSpPr>
        <p:spPr>
          <a:xfrm>
            <a:off x="10584033" y="3612689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橢圓 12"/>
          <p:cNvSpPr/>
          <p:nvPr/>
        </p:nvSpPr>
        <p:spPr>
          <a:xfrm>
            <a:off x="10117174" y="3131477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9243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11DB5-416B-4261-844F-6C3FB4E58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注意事項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56FA04-B6FB-456A-AA17-B98656B53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程式語言用</a:t>
            </a:r>
            <a:r>
              <a:rPr lang="en-US" altLang="zh-TW" dirty="0"/>
              <a:t>python</a:t>
            </a:r>
          </a:p>
          <a:p>
            <a:r>
              <a:rPr lang="zh-TW" altLang="en-US" dirty="0"/>
              <a:t>確認可以在</a:t>
            </a:r>
            <a:r>
              <a:rPr lang="en-US" altLang="zh-TW" dirty="0" err="1"/>
              <a:t>spyder</a:t>
            </a:r>
            <a:r>
              <a:rPr lang="en-US" altLang="zh-TW" dirty="0"/>
              <a:t>(3.3.3)</a:t>
            </a:r>
            <a:r>
              <a:rPr lang="zh-TW" altLang="en-US" dirty="0"/>
              <a:t>上跑</a:t>
            </a:r>
            <a:endParaRPr lang="en-US" altLang="zh-TW" dirty="0"/>
          </a:p>
          <a:p>
            <a:r>
              <a:rPr lang="zh-TW" altLang="en-US" dirty="0"/>
              <a:t>在</a:t>
            </a:r>
            <a:r>
              <a:rPr lang="en-US" altLang="zh-TW" dirty="0"/>
              <a:t>code</a:t>
            </a:r>
            <a:r>
              <a:rPr lang="zh-TW" altLang="en-US" dirty="0"/>
              <a:t>中，用註解標示題號</a:t>
            </a:r>
            <a:endParaRPr lang="en-US" altLang="zh-TW" dirty="0"/>
          </a:p>
          <a:p>
            <a:r>
              <a:rPr lang="zh-TW" altLang="en-US" dirty="0"/>
              <a:t>把</a:t>
            </a:r>
            <a:r>
              <a:rPr lang="en-US" altLang="zh-TW" dirty="0"/>
              <a:t>code</a:t>
            </a:r>
            <a:r>
              <a:rPr lang="zh-TW" altLang="en-US" dirty="0"/>
              <a:t>寫在兩個</a:t>
            </a:r>
            <a:r>
              <a:rPr lang="en-US" altLang="zh-TW" dirty="0"/>
              <a:t>()python</a:t>
            </a:r>
            <a:r>
              <a:rPr lang="zh-TW" altLang="en-US" dirty="0"/>
              <a:t>檔</a:t>
            </a:r>
            <a:r>
              <a:rPr lang="en-US" altLang="zh-TW" dirty="0"/>
              <a:t>(.</a:t>
            </a:r>
            <a:r>
              <a:rPr lang="en-US" altLang="zh-TW" dirty="0" err="1"/>
              <a:t>py</a:t>
            </a:r>
            <a:r>
              <a:rPr lang="en-US" altLang="zh-TW" dirty="0"/>
              <a:t>)</a:t>
            </a:r>
            <a:r>
              <a:rPr lang="zh-TW" altLang="en-US" dirty="0"/>
              <a:t>，並上傳</a:t>
            </a:r>
            <a:r>
              <a:rPr lang="en-US" altLang="zh-TW" dirty="0" err="1"/>
              <a:t>iLearning</a:t>
            </a:r>
            <a:endParaRPr lang="en-US" altLang="zh-TW" dirty="0"/>
          </a:p>
          <a:p>
            <a:pPr lvl="1"/>
            <a:r>
              <a:rPr lang="zh-TW" altLang="en-US" dirty="0"/>
              <a:t>檔名</a:t>
            </a:r>
            <a:r>
              <a:rPr lang="en-US" altLang="zh-TW" dirty="0"/>
              <a:t>:</a:t>
            </a:r>
            <a:r>
              <a:rPr lang="zh-TW" altLang="en-US" dirty="0"/>
              <a:t> 姓名</a:t>
            </a:r>
            <a:r>
              <a:rPr lang="en-US" altLang="zh-TW" dirty="0"/>
              <a:t>+</a:t>
            </a:r>
            <a:r>
              <a:rPr lang="zh-TW" altLang="en-US" dirty="0"/>
              <a:t>學號 </a:t>
            </a:r>
            <a:r>
              <a:rPr lang="en-US" altLang="zh-TW" dirty="0"/>
              <a:t>.py</a:t>
            </a:r>
          </a:p>
          <a:p>
            <a:r>
              <a:rPr lang="zh-TW" altLang="en-US" dirty="0"/>
              <a:t>嚴禁抄襲</a:t>
            </a:r>
            <a:endParaRPr lang="en-US" altLang="zh-TW" dirty="0"/>
          </a:p>
          <a:p>
            <a:r>
              <a:rPr lang="zh-TW" altLang="en-US" dirty="0">
                <a:solidFill>
                  <a:srgbClr val="FF0000"/>
                </a:solidFill>
              </a:rPr>
              <a:t>截止日期</a:t>
            </a:r>
            <a:r>
              <a:rPr lang="en-US" altLang="zh-TW" dirty="0">
                <a:solidFill>
                  <a:srgbClr val="FF0000"/>
                </a:solidFill>
              </a:rPr>
              <a:t>: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2020/04/08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三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23:59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E52578A-D5A9-4F5F-A8E6-B775D1CB9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3126" y="1646238"/>
            <a:ext cx="1910674" cy="19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316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1484</TotalTime>
  <Words>863</Words>
  <Application>Microsoft Office PowerPoint</Application>
  <PresentationFormat>寬螢幕</PresentationFormat>
  <Paragraphs>181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佈景主題</vt:lpstr>
      <vt:lpstr>108-2 python程式設計 作業 2</vt:lpstr>
      <vt:lpstr>棋盤遊戲</vt:lpstr>
      <vt:lpstr>棋盤遊戲</vt:lpstr>
      <vt:lpstr>棋盤遊戲</vt:lpstr>
      <vt:lpstr>棋盤遊戲</vt:lpstr>
      <vt:lpstr>棋盤遊戲</vt:lpstr>
      <vt:lpstr>棋盤遊戲</vt:lpstr>
      <vt:lpstr>棋盤遊戲</vt:lpstr>
      <vt:lpstr>注意事項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練習題 1</dc:title>
  <dc:creator>如馨 王</dc:creator>
  <cp:lastModifiedBy>如馨 王</cp:lastModifiedBy>
  <cp:revision>97</cp:revision>
  <dcterms:created xsi:type="dcterms:W3CDTF">2020-03-10T13:23:19Z</dcterms:created>
  <dcterms:modified xsi:type="dcterms:W3CDTF">2020-03-17T10:04:59Z</dcterms:modified>
</cp:coreProperties>
</file>