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52" r:id="rId3"/>
  </p:sldMasterIdLst>
  <p:notesMasterIdLst>
    <p:notesMasterId r:id="rId3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96JmfnIcSc9U1jWuH52zF3xol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281FE7-19B2-48E4-A204-A7F76A56D629}">
  <a:tblStyle styleId="{26281FE7-19B2-48E4-A204-A7F76A56D6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51bc993a6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g1251bc993a6_4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g1251bc993a6_4_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25acdadefe_8_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g125acdadefe_8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5acdadefe_8_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g125acdadefe_8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5acdadefe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6" name="Google Shape;206;g125acdadefe_1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125acdadefe_1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611ea5f17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611ea5f17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12611ea5f17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5b966412a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g125b966412a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25b966412a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25b966412a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125b966412a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25b966412a_1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25b966412a_1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125b966412a_1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5b966412a_1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5b966412a_1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25b966412a_1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25acdadefe_1_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g125acdadefe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51bc993a6_8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1251bc993a6_8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25acdadef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25acdadef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125acdadefe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25acdadefe_1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25acdadefe_1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125acdadefe_1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25acdadefe_7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25acdadefe_7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125acdadefe_7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5acdadefe_7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5acdadefe_7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125acdadefe_7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25acdadefe_7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25acdadefe_7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125acdadefe_7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25b966412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4" name="Google Shape;314;g125b966412a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g125b966412a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25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25acdadefe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25acdadefe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g125acdadefe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25acdadefe_3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25acdadefe_3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g125acdadefe_3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5b966412a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5b966412a_1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125b966412a_1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25acdadefe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25acdadefe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g125acdadefe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5a2da82ed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5a2da82ed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125a2da82ed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266eddfc1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2" name="Google Shape;352;g1266eddfc10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g1266eddfc10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30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51bc993a6_8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8" name="Google Shape;138;g1251bc993a6_8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g1251bc993a6_8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5a2da836f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25a2da836f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125a2da836f_1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51bc993a6_4_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1251bc993a6_4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2" name="Google Shape;16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5acdadefe_8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125acdadefe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5acdadefe_8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g125acdadefe_8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76"/>
        <p:cNvGrpSpPr/>
        <p:nvPr/>
      </p:nvGrpSpPr>
      <p:grpSpPr>
        <a:xfrm>
          <a:off x="0" y="0"/>
          <a:ext cx="0" cy="0"/>
          <a:chOff x="0" y="0"/>
          <a:chExt cx="0" cy="0"/>
        </a:xfrm>
      </p:grpSpPr>
      <p:sp>
        <p:nvSpPr>
          <p:cNvPr id="77" name="Google Shape;77;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81"/>
        <p:cNvGrpSpPr/>
        <p:nvPr/>
      </p:nvGrpSpPr>
      <p:grpSpPr>
        <a:xfrm>
          <a:off x="0" y="0"/>
          <a:ext cx="0" cy="0"/>
          <a:chOff x="0" y="0"/>
          <a:chExt cx="0" cy="0"/>
        </a:xfrm>
      </p:grpSpPr>
      <p:sp>
        <p:nvSpPr>
          <p:cNvPr id="82" name="Google Shape;8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85"/>
        <p:cNvGrpSpPr/>
        <p:nvPr/>
      </p:nvGrpSpPr>
      <p:grpSpPr>
        <a:xfrm>
          <a:off x="0" y="0"/>
          <a:ext cx="0" cy="0"/>
          <a:chOff x="0" y="0"/>
          <a:chExt cx="0" cy="0"/>
        </a:xfrm>
      </p:grpSpPr>
      <p:sp>
        <p:nvSpPr>
          <p:cNvPr id="86" name="Google Shape;86;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8" name="Google Shape;88;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9" name="Google Shape;8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92"/>
        <p:cNvGrpSpPr/>
        <p:nvPr/>
      </p:nvGrpSpPr>
      <p:grpSpPr>
        <a:xfrm>
          <a:off x="0" y="0"/>
          <a:ext cx="0" cy="0"/>
          <a:chOff x="0" y="0"/>
          <a:chExt cx="0" cy="0"/>
        </a:xfrm>
      </p:grpSpPr>
      <p:sp>
        <p:nvSpPr>
          <p:cNvPr id="93" name="Google Shape;93;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1"/>
          <p:cNvSpPr>
            <a:spLocks noGrp="1"/>
          </p:cNvSpPr>
          <p:nvPr>
            <p:ph type="pic" idx="2"/>
          </p:nvPr>
        </p:nvSpPr>
        <p:spPr>
          <a:xfrm>
            <a:off x="5183188" y="987425"/>
            <a:ext cx="6172200" cy="4873625"/>
          </a:xfrm>
          <a:prstGeom prst="rect">
            <a:avLst/>
          </a:prstGeom>
          <a:noFill/>
          <a:ln>
            <a:noFill/>
          </a:ln>
        </p:spPr>
      </p:sp>
      <p:sp>
        <p:nvSpPr>
          <p:cNvPr id="95" name="Google Shape;95;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6" name="Google Shape;9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99"/>
        <p:cNvGrpSpPr/>
        <p:nvPr/>
      </p:nvGrpSpPr>
      <p:grpSpPr>
        <a:xfrm>
          <a:off x="0" y="0"/>
          <a:ext cx="0" cy="0"/>
          <a:chOff x="0" y="0"/>
          <a:chExt cx="0" cy="0"/>
        </a:xfrm>
      </p:grpSpPr>
      <p:sp>
        <p:nvSpPr>
          <p:cNvPr id="100" name="Google Shape;10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105"/>
        <p:cNvGrpSpPr/>
        <p:nvPr/>
      </p:nvGrpSpPr>
      <p:grpSpPr>
        <a:xfrm>
          <a:off x="0" y="0"/>
          <a:ext cx="0" cy="0"/>
          <a:chOff x="0" y="0"/>
          <a:chExt cx="0" cy="0"/>
        </a:xfrm>
      </p:grpSpPr>
      <p:sp>
        <p:nvSpPr>
          <p:cNvPr id="106" name="Google Shape;106;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g1251bc993a6_4_26"/>
          <p:cNvSpPr txBox="1">
            <a:spLocks noGrp="1"/>
          </p:cNvSpPr>
          <p:nvPr>
            <p:ph type="body" idx="1"/>
          </p:nvPr>
        </p:nvSpPr>
        <p:spPr>
          <a:xfrm>
            <a:off x="304800" y="975359"/>
            <a:ext cx="5791200" cy="5181600"/>
          </a:xfrm>
          <a:prstGeom prst="rect">
            <a:avLst/>
          </a:prstGeom>
          <a:noFill/>
          <a:ln>
            <a:noFill/>
          </a:ln>
        </p:spPr>
        <p:txBody>
          <a:bodyPr spcFirstLastPara="1" wrap="square" lIns="121900" tIns="60925" rIns="121900" bIns="60925" anchor="t" anchorCtr="0">
            <a:spAutoFit/>
          </a:bodyPr>
          <a:lstStyle>
            <a:lvl1pPr marL="457200" lvl="0" indent="-228600" algn="l">
              <a:lnSpc>
                <a:spcPct val="100000"/>
              </a:lnSpc>
              <a:spcBef>
                <a:spcPts val="500"/>
              </a:spcBef>
              <a:spcAft>
                <a:spcPts val="0"/>
              </a:spcAft>
              <a:buClr>
                <a:schemeClr val="dk1"/>
              </a:buClr>
              <a:buSzPts val="2700"/>
              <a:buNone/>
              <a:defRPr sz="2700"/>
            </a:lvl1pPr>
            <a:lvl2pPr marL="914400" lvl="1" indent="-228600" algn="l">
              <a:lnSpc>
                <a:spcPct val="100000"/>
              </a:lnSpc>
              <a:spcBef>
                <a:spcPts val="300"/>
              </a:spcBef>
              <a:spcAft>
                <a:spcPts val="0"/>
              </a:spcAft>
              <a:buClr>
                <a:schemeClr val="dk1"/>
              </a:buClr>
              <a:buSzPts val="1600"/>
              <a:buNone/>
              <a:defRPr sz="1600"/>
            </a:lvl2pPr>
            <a:lvl3pPr marL="1371600" lvl="2" indent="-228600" algn="l">
              <a:lnSpc>
                <a:spcPct val="100000"/>
              </a:lnSpc>
              <a:spcBef>
                <a:spcPts val="300"/>
              </a:spcBef>
              <a:spcAft>
                <a:spcPts val="0"/>
              </a:spcAft>
              <a:buClr>
                <a:schemeClr val="dk1"/>
              </a:buClr>
              <a:buSzPts val="1300"/>
              <a:buNone/>
              <a:defRPr sz="1300"/>
            </a:lvl3pPr>
            <a:lvl4pPr marL="1828800" lvl="3" indent="-228600" algn="l">
              <a:lnSpc>
                <a:spcPct val="100000"/>
              </a:lnSpc>
              <a:spcBef>
                <a:spcPts val="200"/>
              </a:spcBef>
              <a:spcAft>
                <a:spcPts val="0"/>
              </a:spcAft>
              <a:buClr>
                <a:schemeClr val="dk1"/>
              </a:buClr>
              <a:buSzPts val="1200"/>
              <a:buNone/>
              <a:defRPr sz="1200"/>
            </a:lvl4pPr>
            <a:lvl5pPr marL="2286000" lvl="4" indent="-228600" algn="l">
              <a:lnSpc>
                <a:spcPct val="100000"/>
              </a:lnSpc>
              <a:spcBef>
                <a:spcPts val="200"/>
              </a:spcBef>
              <a:spcAft>
                <a:spcPts val="0"/>
              </a:spcAft>
              <a:buClr>
                <a:schemeClr val="dk1"/>
              </a:buClr>
              <a:buSzPts val="1200"/>
              <a:buNone/>
              <a:defRPr sz="1200"/>
            </a:lvl5pPr>
            <a:lvl6pPr marL="2743200" lvl="5" indent="-228600" algn="l">
              <a:lnSpc>
                <a:spcPct val="100000"/>
              </a:lnSpc>
              <a:spcBef>
                <a:spcPts val="200"/>
              </a:spcBef>
              <a:spcAft>
                <a:spcPts val="0"/>
              </a:spcAft>
              <a:buClr>
                <a:schemeClr val="dk1"/>
              </a:buClr>
              <a:buSzPts val="1200"/>
              <a:buNone/>
              <a:defRPr sz="1200"/>
            </a:lvl6pPr>
            <a:lvl7pPr marL="3200400" lvl="6" indent="-228600" algn="l">
              <a:lnSpc>
                <a:spcPct val="100000"/>
              </a:lnSpc>
              <a:spcBef>
                <a:spcPts val="200"/>
              </a:spcBef>
              <a:spcAft>
                <a:spcPts val="0"/>
              </a:spcAft>
              <a:buClr>
                <a:schemeClr val="dk1"/>
              </a:buClr>
              <a:buSzPts val="1200"/>
              <a:buNone/>
              <a:defRPr sz="1200"/>
            </a:lvl7pPr>
            <a:lvl8pPr marL="3657600" lvl="7" indent="-228600" algn="l">
              <a:lnSpc>
                <a:spcPct val="100000"/>
              </a:lnSpc>
              <a:spcBef>
                <a:spcPts val="200"/>
              </a:spcBef>
              <a:spcAft>
                <a:spcPts val="0"/>
              </a:spcAft>
              <a:buClr>
                <a:schemeClr val="dk1"/>
              </a:buClr>
              <a:buSzPts val="1200"/>
              <a:buNone/>
              <a:defRPr sz="1200"/>
            </a:lvl8pPr>
            <a:lvl9pPr marL="4114800" lvl="8" indent="-228600" algn="l">
              <a:lnSpc>
                <a:spcPct val="100000"/>
              </a:lnSpc>
              <a:spcBef>
                <a:spcPts val="200"/>
              </a:spcBef>
              <a:spcAft>
                <a:spcPts val="0"/>
              </a:spcAft>
              <a:buClr>
                <a:schemeClr val="dk1"/>
              </a:buClr>
              <a:buSzPts val="1200"/>
              <a:buNone/>
              <a:defRPr sz="1200"/>
            </a:lvl9pPr>
          </a:lstStyle>
          <a:p>
            <a:endParaRPr/>
          </a:p>
        </p:txBody>
      </p:sp>
      <p:sp>
        <p:nvSpPr>
          <p:cNvPr id="27" name="Google Shape;27;g1251bc993a6_4_26"/>
          <p:cNvSpPr txBox="1">
            <a:spLocks noGrp="1"/>
          </p:cNvSpPr>
          <p:nvPr>
            <p:ph type="title"/>
          </p:nvPr>
        </p:nvSpPr>
        <p:spPr>
          <a:xfrm>
            <a:off x="304800" y="0"/>
            <a:ext cx="5791200" cy="609600"/>
          </a:xfrm>
          <a:prstGeom prst="rect">
            <a:avLst/>
          </a:prstGeom>
          <a:noFill/>
          <a:ln>
            <a:noFill/>
          </a:ln>
        </p:spPr>
        <p:txBody>
          <a:bodyPr spcFirstLastPara="1" wrap="square" lIns="121900" tIns="60925" rIns="121900" bIns="60925" anchor="t" anchorCtr="0">
            <a:spAutoFit/>
          </a:bodyPr>
          <a:lstStyle>
            <a:lvl1pPr lvl="0" algn="l">
              <a:lnSpc>
                <a:spcPct val="100000"/>
              </a:lnSpc>
              <a:spcBef>
                <a:spcPts val="0"/>
              </a:spcBef>
              <a:spcAft>
                <a:spcPts val="0"/>
              </a:spcAft>
              <a:buSzPts val="1900"/>
              <a:buNone/>
              <a:defRPr sz="3200">
                <a:solidFill>
                  <a:srgbClr val="FFFFFF"/>
                </a:solidFill>
                <a:latin typeface="Calibri"/>
                <a:ea typeface="Calibri"/>
                <a:cs typeface="Calibri"/>
                <a:sym typeface="Calibri"/>
              </a:defRPr>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3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22"/>
          <p:cNvSpPr/>
          <p:nvPr/>
        </p:nvSpPr>
        <p:spPr>
          <a:xfrm>
            <a:off x="0" y="0"/>
            <a:ext cx="12192000" cy="6096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7CAAC"/>
              </a:solidFill>
              <a:latin typeface="Arial"/>
              <a:ea typeface="Arial"/>
              <a:cs typeface="Arial"/>
              <a:sym typeface="Arial"/>
            </a:endParaRPr>
          </a:p>
        </p:txBody>
      </p:sp>
      <p:sp>
        <p:nvSpPr>
          <p:cNvPr id="37" name="Google Shape;37;p22"/>
          <p:cNvSpPr/>
          <p:nvPr/>
        </p:nvSpPr>
        <p:spPr>
          <a:xfrm>
            <a:off x="0" y="6248400"/>
            <a:ext cx="12192000" cy="609600"/>
          </a:xfrm>
          <a:prstGeom prst="rect">
            <a:avLst/>
          </a:prstGeom>
          <a:solidFill>
            <a:srgbClr val="1A2C64"/>
          </a:solidFill>
          <a:ln>
            <a:noFill/>
          </a:ln>
          <a:effectLst>
            <a:outerShdw blurRad="40000" dist="23000" dir="5400000" rotWithShape="0">
              <a:srgbClr val="80808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E6B9B8"/>
              </a:solidFill>
              <a:latin typeface="Calibri"/>
              <a:ea typeface="Calibri"/>
              <a:cs typeface="Calibri"/>
              <a:sym typeface="Calibri"/>
            </a:endParaRPr>
          </a:p>
        </p:txBody>
      </p:sp>
      <p:pic>
        <p:nvPicPr>
          <p:cNvPr id="38" name="Google Shape;38;p22"/>
          <p:cNvPicPr preferRelativeResize="0"/>
          <p:nvPr/>
        </p:nvPicPr>
        <p:blipFill rotWithShape="1">
          <a:blip r:embed="rId2">
            <a:alphaModFix/>
          </a:blip>
          <a:srcRect/>
          <a:stretch/>
        </p:blipFill>
        <p:spPr>
          <a:xfrm>
            <a:off x="9550401" y="6405034"/>
            <a:ext cx="2436284" cy="296333"/>
          </a:xfrm>
          <a:prstGeom prst="rect">
            <a:avLst/>
          </a:prstGeom>
          <a:noFill/>
          <a:ln>
            <a:noFill/>
          </a:ln>
        </p:spPr>
      </p:pic>
      <p:sp>
        <p:nvSpPr>
          <p:cNvPr id="39" name="Google Shape;39;p22"/>
          <p:cNvSpPr txBox="1"/>
          <p:nvPr/>
        </p:nvSpPr>
        <p:spPr>
          <a:xfrm>
            <a:off x="340784" y="6261101"/>
            <a:ext cx="9042400" cy="45422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600"/>
              <a:buFont typeface="Arial"/>
              <a:buNone/>
            </a:pPr>
            <a:fld id="{00000000-1234-1234-1234-123412341234}" type="slidenum">
              <a:rPr lang="en-US" sz="1600" b="1" i="0" u="none" strike="noStrike" cap="none">
                <a:solidFill>
                  <a:schemeClr val="lt1"/>
                </a:solidFill>
                <a:latin typeface="Calibri"/>
                <a:ea typeface="Calibri"/>
                <a:cs typeface="Calibri"/>
                <a:sym typeface="Calibri"/>
              </a:rPr>
              <a:t>‹#›</a:t>
            </a:fld>
            <a:r>
              <a:rPr lang="en-US" sz="1600" b="1" i="0" u="none" strike="noStrike" cap="none">
                <a:solidFill>
                  <a:schemeClr val="lt1"/>
                </a:solidFill>
                <a:latin typeface="Calibri"/>
                <a:ea typeface="Calibri"/>
                <a:cs typeface="Calibri"/>
                <a:sym typeface="Calibri"/>
              </a:rPr>
              <a:t> </a:t>
            </a:r>
            <a:r>
              <a:rPr lang="en-US" sz="1600" b="0" i="0" u="none" strike="noStrike" cap="none">
                <a:solidFill>
                  <a:schemeClr val="lt1"/>
                </a:solidFill>
                <a:latin typeface="Calibri"/>
                <a:ea typeface="Calibri"/>
                <a:cs typeface="Calibri"/>
                <a:sym typeface="Calibri"/>
              </a:rPr>
              <a:t>|</a:t>
            </a:r>
            <a:r>
              <a:rPr lang="en-US" sz="1600" b="1" i="0" u="none" strike="noStrike" cap="none">
                <a:solidFill>
                  <a:schemeClr val="lt1"/>
                </a:solidFill>
                <a:latin typeface="Calibri"/>
                <a:ea typeface="Calibri"/>
                <a:cs typeface="Calibri"/>
                <a:sym typeface="Calibri"/>
              </a:rPr>
              <a:t> </a:t>
            </a:r>
            <a:r>
              <a:rPr lang="en-US" sz="1600" b="0" i="1" u="none" strike="noStrike" cap="none">
                <a:solidFill>
                  <a:schemeClr val="lt1"/>
                </a:solidFill>
                <a:latin typeface="Calibri"/>
                <a:ea typeface="Calibri"/>
                <a:cs typeface="Calibri"/>
                <a:sym typeface="Calibri"/>
              </a:rPr>
              <a:t>Presentation Title Presentation Title</a:t>
            </a:r>
            <a:endParaRPr sz="1400" b="0" i="0" u="none" strike="noStrike" cap="none">
              <a:solidFill>
                <a:srgbClr val="000000"/>
              </a:solidFill>
              <a:latin typeface="Arial"/>
              <a:ea typeface="Arial"/>
              <a:cs typeface="Arial"/>
              <a:sym typeface="Arial"/>
            </a:endParaRPr>
          </a:p>
        </p:txBody>
      </p:sp>
      <p:sp>
        <p:nvSpPr>
          <p:cNvPr id="40" name="Google Shape;40;p22"/>
          <p:cNvSpPr txBox="1">
            <a:spLocks noGrp="1"/>
          </p:cNvSpPr>
          <p:nvPr>
            <p:ph type="body" idx="1"/>
          </p:nvPr>
        </p:nvSpPr>
        <p:spPr>
          <a:xfrm>
            <a:off x="304800" y="975359"/>
            <a:ext cx="5791200" cy="461729"/>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667"/>
              <a:buNone/>
              <a:defRPr sz="2667"/>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333"/>
              <a:buNone/>
              <a:defRPr sz="1333"/>
            </a:lvl3pPr>
            <a:lvl4pPr marL="1828800" lvl="3" indent="-228600" algn="l">
              <a:lnSpc>
                <a:spcPct val="90000"/>
              </a:lnSpc>
              <a:spcBef>
                <a:spcPts val="500"/>
              </a:spcBef>
              <a:spcAft>
                <a:spcPts val="0"/>
              </a:spcAft>
              <a:buClr>
                <a:schemeClr val="dk1"/>
              </a:buClr>
              <a:buSzPts val="1200"/>
              <a:buNone/>
              <a:defRPr sz="1200"/>
            </a:lvl4pPr>
            <a:lvl5pPr marL="2286000" lvl="4" indent="-228600" algn="l">
              <a:lnSpc>
                <a:spcPct val="90000"/>
              </a:lnSpc>
              <a:spcBef>
                <a:spcPts val="500"/>
              </a:spcBef>
              <a:spcAft>
                <a:spcPts val="0"/>
              </a:spcAft>
              <a:buClr>
                <a:schemeClr val="dk1"/>
              </a:buClr>
              <a:buSzPts val="1200"/>
              <a:buNone/>
              <a:defRPr sz="1200"/>
            </a:lvl5pPr>
            <a:lvl6pPr marL="2743200" lvl="5" indent="-228600" algn="l">
              <a:lnSpc>
                <a:spcPct val="90000"/>
              </a:lnSpc>
              <a:spcBef>
                <a:spcPts val="500"/>
              </a:spcBef>
              <a:spcAft>
                <a:spcPts val="0"/>
              </a:spcAft>
              <a:buClr>
                <a:schemeClr val="dk1"/>
              </a:buClr>
              <a:buSzPts val="1200"/>
              <a:buNone/>
              <a:defRPr sz="1200"/>
            </a:lvl6pPr>
            <a:lvl7pPr marL="3200400" lvl="6" indent="-228600" algn="l">
              <a:lnSpc>
                <a:spcPct val="90000"/>
              </a:lnSpc>
              <a:spcBef>
                <a:spcPts val="500"/>
              </a:spcBef>
              <a:spcAft>
                <a:spcPts val="0"/>
              </a:spcAft>
              <a:buClr>
                <a:schemeClr val="dk1"/>
              </a:buClr>
              <a:buSzPts val="1200"/>
              <a:buNone/>
              <a:defRPr sz="1200"/>
            </a:lvl7pPr>
            <a:lvl8pPr marL="3657600" lvl="7" indent="-228600" algn="l">
              <a:lnSpc>
                <a:spcPct val="90000"/>
              </a:lnSpc>
              <a:spcBef>
                <a:spcPts val="500"/>
              </a:spcBef>
              <a:spcAft>
                <a:spcPts val="0"/>
              </a:spcAft>
              <a:buClr>
                <a:schemeClr val="dk1"/>
              </a:buClr>
              <a:buSzPts val="1200"/>
              <a:buNone/>
              <a:defRPr sz="1200"/>
            </a:lvl8pPr>
            <a:lvl9pPr marL="4114800" lvl="8" indent="-228600" algn="l">
              <a:lnSpc>
                <a:spcPct val="90000"/>
              </a:lnSpc>
              <a:spcBef>
                <a:spcPts val="500"/>
              </a:spcBef>
              <a:spcAft>
                <a:spcPts val="0"/>
              </a:spcAft>
              <a:buClr>
                <a:schemeClr val="dk1"/>
              </a:buClr>
              <a:buSzPts val="1200"/>
              <a:buNone/>
              <a:defRPr sz="1200"/>
            </a:lvl9pPr>
          </a:lstStyle>
          <a:p>
            <a:endParaRPr/>
          </a:p>
        </p:txBody>
      </p:sp>
      <p:sp>
        <p:nvSpPr>
          <p:cNvPr id="41" name="Google Shape;41;p22"/>
          <p:cNvSpPr txBox="1">
            <a:spLocks noGrp="1"/>
          </p:cNvSpPr>
          <p:nvPr>
            <p:ph type="title"/>
          </p:nvPr>
        </p:nvSpPr>
        <p:spPr>
          <a:xfrm>
            <a:off x="304800" y="0"/>
            <a:ext cx="57912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rgbClr val="FFFFFF"/>
              </a:buClr>
              <a:buSzPts val="3200"/>
              <a:buFont typeface="Calibri"/>
              <a:buNone/>
              <a:defRPr sz="32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42"/>
        <p:cNvGrpSpPr/>
        <p:nvPr/>
      </p:nvGrpSpPr>
      <p:grpSpPr>
        <a:xfrm>
          <a:off x="0" y="0"/>
          <a:ext cx="0" cy="0"/>
          <a:chOff x="0" y="0"/>
          <a:chExt cx="0" cy="0"/>
        </a:xfrm>
      </p:grpSpPr>
      <p:sp>
        <p:nvSpPr>
          <p:cNvPr id="43" name="Google Shape;43;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5" name="Google Shape;4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48"/>
        <p:cNvGrpSpPr/>
        <p:nvPr/>
      </p:nvGrpSpPr>
      <p:grpSpPr>
        <a:xfrm>
          <a:off x="0" y="0"/>
          <a:ext cx="0" cy="0"/>
          <a:chOff x="0" y="0"/>
          <a:chExt cx="0" cy="0"/>
        </a:xfrm>
      </p:grpSpPr>
      <p:sp>
        <p:nvSpPr>
          <p:cNvPr id="49" name="Google Shape;4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7" name="Google Shape;5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60"/>
        <p:cNvGrpSpPr/>
        <p:nvPr/>
      </p:nvGrpSpPr>
      <p:grpSpPr>
        <a:xfrm>
          <a:off x="0" y="0"/>
          <a:ext cx="0" cy="0"/>
          <a:chOff x="0" y="0"/>
          <a:chExt cx="0" cy="0"/>
        </a:xfrm>
      </p:grpSpPr>
      <p:sp>
        <p:nvSpPr>
          <p:cNvPr id="61" name="Google Shape;6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67"/>
        <p:cNvGrpSpPr/>
        <p:nvPr/>
      </p:nvGrpSpPr>
      <p:grpSpPr>
        <a:xfrm>
          <a:off x="0" y="0"/>
          <a:ext cx="0" cy="0"/>
          <a:chOff x="0" y="0"/>
          <a:chExt cx="0" cy="0"/>
        </a:xfrm>
      </p:grpSpPr>
      <p:sp>
        <p:nvSpPr>
          <p:cNvPr id="68" name="Google Shape;68;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0" name="Google Shape;70;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g1251bc993a6_4_0"/>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 name="Google Shape;11;g1251bc993a6_4_0"/>
          <p:cNvSpPr txBox="1"/>
          <p:nvPr/>
        </p:nvSpPr>
        <p:spPr>
          <a:xfrm>
            <a:off x="0" y="6248400"/>
            <a:ext cx="12192000" cy="609600"/>
          </a:xfrm>
          <a:prstGeom prst="rect">
            <a:avLst/>
          </a:prstGeom>
          <a:solidFill>
            <a:srgbClr val="1A2C64"/>
          </a:solidFill>
          <a:ln>
            <a:noFill/>
          </a:ln>
          <a:effectLst>
            <a:outerShdw blurRad="63500" dist="23000" dir="5400000">
              <a:srgbClr val="808080">
                <a:alpha val="34509"/>
              </a:srgbClr>
            </a:outerShdw>
          </a:effectLst>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12" name="Google Shape;12;g1251bc993a6_4_0"/>
          <p:cNvPicPr preferRelativeResize="0"/>
          <p:nvPr/>
        </p:nvPicPr>
        <p:blipFill rotWithShape="1">
          <a:blip r:embed="rId4">
            <a:alphaModFix/>
          </a:blip>
          <a:srcRect/>
          <a:stretch/>
        </p:blipFill>
        <p:spPr>
          <a:xfrm>
            <a:off x="9550400" y="6405033"/>
            <a:ext cx="2436283" cy="296333"/>
          </a:xfrm>
          <a:prstGeom prst="rect">
            <a:avLst/>
          </a:prstGeom>
          <a:noFill/>
          <a:ln>
            <a:noFill/>
          </a:ln>
        </p:spPr>
      </p:pic>
      <p:sp>
        <p:nvSpPr>
          <p:cNvPr id="13" name="Google Shape;13;g1251bc993a6_4_0"/>
          <p:cNvSpPr txBox="1"/>
          <p:nvPr/>
        </p:nvSpPr>
        <p:spPr>
          <a:xfrm>
            <a:off x="0" y="2311400"/>
            <a:ext cx="12192000" cy="1149349"/>
          </a:xfrm>
          <a:prstGeom prst="rect">
            <a:avLst/>
          </a:prstGeom>
          <a:noFill/>
          <a:ln>
            <a:noFill/>
          </a:ln>
        </p:spPr>
        <p:txBody>
          <a:bodyPr spcFirstLastPara="1" wrap="square" lIns="121900" tIns="60925" rIns="121900" bIns="60925" anchor="t" anchorCtr="0">
            <a:spAutoFit/>
          </a:bodyPr>
          <a:lstStyle/>
          <a:p>
            <a:pPr marL="0" marR="0" lvl="0" indent="0" algn="ctr" rtl="0">
              <a:lnSpc>
                <a:spcPct val="100000"/>
              </a:lnSpc>
              <a:spcBef>
                <a:spcPts val="0"/>
              </a:spcBef>
              <a:spcAft>
                <a:spcPts val="0"/>
              </a:spcAft>
              <a:buClr>
                <a:schemeClr val="lt1"/>
              </a:buClr>
              <a:buSzPts val="4300"/>
              <a:buFont typeface="Calibri"/>
              <a:buNone/>
            </a:pPr>
            <a:r>
              <a:rPr lang="en-US" sz="4300" b="0" i="1" u="none" strike="noStrike" cap="none">
                <a:solidFill>
                  <a:schemeClr val="lt1"/>
                </a:solidFill>
                <a:latin typeface="Calibri"/>
                <a:ea typeface="Calibri"/>
                <a:cs typeface="Calibri"/>
                <a:sym typeface="Calibri"/>
              </a:rPr>
              <a:t>Section Title Section Title </a:t>
            </a:r>
            <a:endParaRPr sz="1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2400"/>
              <a:buFont typeface="Calibri"/>
              <a:buNone/>
            </a:pPr>
            <a:r>
              <a:rPr lang="en-US" sz="2400" b="0" i="1" u="none" strike="noStrike" cap="none">
                <a:solidFill>
                  <a:schemeClr val="lt1"/>
                </a:solidFill>
                <a:latin typeface="Calibri"/>
                <a:ea typeface="Calibri"/>
                <a:cs typeface="Calibri"/>
                <a:sym typeface="Calibri"/>
              </a:rPr>
              <a:t>Section Subtitle Section Subtitle</a:t>
            </a:r>
            <a:endParaRPr sz="1900" b="0" i="0" u="none" strike="noStrike" cap="none">
              <a:solidFill>
                <a:srgbClr val="000000"/>
              </a:solidFill>
              <a:latin typeface="Arial"/>
              <a:ea typeface="Arial"/>
              <a:cs typeface="Arial"/>
              <a:sym typeface="Arial"/>
            </a:endParaRPr>
          </a:p>
        </p:txBody>
      </p:sp>
      <p:sp>
        <p:nvSpPr>
          <p:cNvPr id="14" name="Google Shape;14;g1251bc993a6_4_0"/>
          <p:cNvSpPr txBox="1"/>
          <p:nvPr/>
        </p:nvSpPr>
        <p:spPr>
          <a:xfrm>
            <a:off x="340783" y="6261100"/>
            <a:ext cx="9042400" cy="520700"/>
          </a:xfrm>
          <a:prstGeom prst="rect">
            <a:avLst/>
          </a:prstGeom>
          <a:noFill/>
          <a:ln>
            <a:noFill/>
          </a:ln>
        </p:spPr>
        <p:txBody>
          <a:bodyPr spcFirstLastPara="1" wrap="square" lIns="121900" tIns="60925" rIns="121900" bIns="60925" anchor="t" anchorCtr="0">
            <a:spAutoFit/>
          </a:bodyPr>
          <a:lstStyle/>
          <a:p>
            <a:pPr marL="0" marR="0" lvl="0" indent="0" algn="l" rtl="0">
              <a:lnSpc>
                <a:spcPct val="200000"/>
              </a:lnSpc>
              <a:spcBef>
                <a:spcPts val="0"/>
              </a:spcBef>
              <a:spcAft>
                <a:spcPts val="0"/>
              </a:spcAft>
              <a:buClr>
                <a:schemeClr val="lt1"/>
              </a:buClr>
              <a:buSzPts val="1600"/>
              <a:buFont typeface="Calibri"/>
              <a:buNone/>
            </a:pPr>
            <a:fld id="{00000000-1234-1234-1234-123412341234}" type="slidenum">
              <a:rPr lang="en-US" sz="1600" b="1" i="0" u="none" strike="noStrike" cap="none">
                <a:solidFill>
                  <a:schemeClr val="lt1"/>
                </a:solidFill>
                <a:latin typeface="Calibri"/>
                <a:ea typeface="Calibri"/>
                <a:cs typeface="Calibri"/>
                <a:sym typeface="Calibri"/>
              </a:rPr>
              <a:t>‹#›</a:t>
            </a:fld>
            <a:r>
              <a:rPr lang="en-US" sz="1600" b="1" i="0" u="none" strike="noStrike" cap="none">
                <a:solidFill>
                  <a:schemeClr val="lt1"/>
                </a:solidFill>
                <a:latin typeface="Calibri"/>
                <a:ea typeface="Calibri"/>
                <a:cs typeface="Calibri"/>
                <a:sym typeface="Calibri"/>
              </a:rPr>
              <a:t> </a:t>
            </a:r>
            <a:r>
              <a:rPr lang="en-US" sz="1600" b="0" i="0" u="none" strike="noStrike" cap="none">
                <a:solidFill>
                  <a:schemeClr val="lt1"/>
                </a:solidFill>
                <a:latin typeface="Calibri"/>
                <a:ea typeface="Calibri"/>
                <a:cs typeface="Calibri"/>
                <a:sym typeface="Calibri"/>
              </a:rPr>
              <a:t>|</a:t>
            </a:r>
            <a:r>
              <a:rPr lang="en-US" sz="1600" b="1" i="0" u="none" strike="noStrike" cap="none">
                <a:solidFill>
                  <a:schemeClr val="lt1"/>
                </a:solidFill>
                <a:latin typeface="Calibri"/>
                <a:ea typeface="Calibri"/>
                <a:cs typeface="Calibri"/>
                <a:sym typeface="Calibri"/>
              </a:rPr>
              <a:t> </a:t>
            </a:r>
            <a:r>
              <a:rPr lang="en-US" sz="1600" b="0" i="1" u="none" strike="noStrike" cap="none">
                <a:solidFill>
                  <a:schemeClr val="lt1"/>
                </a:solidFill>
                <a:latin typeface="Calibri"/>
                <a:ea typeface="Calibri"/>
                <a:cs typeface="Calibri"/>
                <a:sym typeface="Calibri"/>
              </a:rPr>
              <a:t>Presentation Title Presentation Title</a:t>
            </a:r>
            <a:endParaRPr sz="1900" b="0" i="0" u="none" strike="noStrike" cap="none">
              <a:solidFill>
                <a:srgbClr val="000000"/>
              </a:solidFill>
              <a:latin typeface="Arial"/>
              <a:ea typeface="Arial"/>
              <a:cs typeface="Arial"/>
              <a:sym typeface="Arial"/>
            </a:endParaRPr>
          </a:p>
        </p:txBody>
      </p:sp>
      <p:sp>
        <p:nvSpPr>
          <p:cNvPr id="15" name="Google Shape;15;g1251bc993a6_4_0"/>
          <p:cNvSpPr txBox="1">
            <a:spLocks noGrp="1"/>
          </p:cNvSpPr>
          <p:nvPr>
            <p:ph type="title"/>
          </p:nvPr>
        </p:nvSpPr>
        <p:spPr>
          <a:xfrm>
            <a:off x="609600" y="275167"/>
            <a:ext cx="10972800" cy="1143000"/>
          </a:xfrm>
          <a:prstGeom prst="rect">
            <a:avLst/>
          </a:prstGeom>
          <a:noFill/>
          <a:ln>
            <a:noFill/>
          </a:ln>
        </p:spPr>
        <p:txBody>
          <a:bodyPr spcFirstLastPara="1" wrap="square" lIns="121900" tIns="60925" rIns="121900" bIns="60925" anchor="ctr" anchorCtr="0">
            <a:noAutofit/>
          </a:bodyPr>
          <a:lstStyle>
            <a:lvl1pPr marR="0" lvl="0"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9pPr>
          </a:lstStyle>
          <a:p>
            <a:endParaRPr/>
          </a:p>
        </p:txBody>
      </p:sp>
      <p:sp>
        <p:nvSpPr>
          <p:cNvPr id="16" name="Google Shape;16;g1251bc993a6_4_0"/>
          <p:cNvSpPr txBox="1">
            <a:spLocks noGrp="1"/>
          </p:cNvSpPr>
          <p:nvPr>
            <p:ph type="body" idx="1"/>
          </p:nvPr>
        </p:nvSpPr>
        <p:spPr>
          <a:xfrm>
            <a:off x="609600" y="1600200"/>
            <a:ext cx="10972800" cy="4525433"/>
          </a:xfrm>
          <a:prstGeom prst="rect">
            <a:avLst/>
          </a:prstGeom>
          <a:noFill/>
          <a:ln>
            <a:noFill/>
          </a:ln>
        </p:spPr>
        <p:txBody>
          <a:bodyPr spcFirstLastPara="1" wrap="square" lIns="121900" tIns="60925" rIns="121900" bIns="60925" anchor="t" anchorCtr="0">
            <a:noAutofit/>
          </a:bodyPr>
          <a:lstStyle>
            <a:lvl1pPr marL="457200" marR="0" lvl="0" indent="-501650" algn="l" rtl="0">
              <a:lnSpc>
                <a:spcPct val="100000"/>
              </a:lnSpc>
              <a:spcBef>
                <a:spcPts val="900"/>
              </a:spcBef>
              <a:spcAft>
                <a:spcPts val="0"/>
              </a:spcAft>
              <a:buClr>
                <a:schemeClr val="dk1"/>
              </a:buClr>
              <a:buSzPts val="4300"/>
              <a:buFont typeface="Arial"/>
              <a:buChar char="•"/>
              <a:defRPr sz="4300" b="0" i="0" u="none" strike="noStrike" cap="none">
                <a:solidFill>
                  <a:schemeClr val="dk1"/>
                </a:solidFill>
                <a:latin typeface="Calibri"/>
                <a:ea typeface="Calibri"/>
                <a:cs typeface="Calibri"/>
                <a:sym typeface="Calibri"/>
              </a:defRPr>
            </a:lvl1pPr>
            <a:lvl2pPr marL="914400" marR="0" lvl="1" indent="-463550" algn="l" rtl="0">
              <a:lnSpc>
                <a:spcPct val="100000"/>
              </a:lnSpc>
              <a:spcBef>
                <a:spcPts val="700"/>
              </a:spcBef>
              <a:spcAft>
                <a:spcPts val="0"/>
              </a:spcAft>
              <a:buClr>
                <a:schemeClr val="dk1"/>
              </a:buClr>
              <a:buSzPts val="3700"/>
              <a:buFont typeface="Arial"/>
              <a:buChar char="–"/>
              <a:defRPr sz="3700" b="0" i="0" u="none" strike="noStrike" cap="none">
                <a:solidFill>
                  <a:schemeClr val="dk1"/>
                </a:solidFill>
                <a:latin typeface="Calibri"/>
                <a:ea typeface="Calibri"/>
                <a:cs typeface="Calibri"/>
                <a:sym typeface="Calibri"/>
              </a:defRPr>
            </a:lvl2pPr>
            <a:lvl3pPr marL="1371600" marR="0" lvl="2" indent="-431800" algn="l" rtl="0">
              <a:lnSpc>
                <a:spcPct val="100000"/>
              </a:lnSpc>
              <a:spcBef>
                <a:spcPts val="6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3pPr>
            <a:lvl4pPr marL="1828800" marR="0" lvl="3"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sp>
        <p:nvSpPr>
          <p:cNvPr id="19" name="Google Shape;19;g1251bc993a6_4_19"/>
          <p:cNvSpPr txBox="1"/>
          <p:nvPr/>
        </p:nvSpPr>
        <p:spPr>
          <a:xfrm>
            <a:off x="0" y="0"/>
            <a:ext cx="12192000" cy="609600"/>
          </a:xfrm>
          <a:prstGeom prst="rect">
            <a:avLst/>
          </a:prstGeom>
          <a:solidFill>
            <a:srgbClr val="000000"/>
          </a:solidFill>
          <a:ln>
            <a:noFill/>
          </a:ln>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0" name="Google Shape;20;g1251bc993a6_4_19"/>
          <p:cNvSpPr txBox="1"/>
          <p:nvPr/>
        </p:nvSpPr>
        <p:spPr>
          <a:xfrm>
            <a:off x="0" y="6248400"/>
            <a:ext cx="12192000" cy="609600"/>
          </a:xfrm>
          <a:prstGeom prst="rect">
            <a:avLst/>
          </a:prstGeom>
          <a:solidFill>
            <a:srgbClr val="1A2C64"/>
          </a:solidFill>
          <a:ln>
            <a:noFill/>
          </a:ln>
          <a:effectLst>
            <a:outerShdw blurRad="63500" dist="23000" dir="5400000">
              <a:srgbClr val="808080">
                <a:alpha val="34509"/>
              </a:srgbClr>
            </a:outerShdw>
          </a:effectLst>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21" name="Google Shape;21;g1251bc993a6_4_19"/>
          <p:cNvPicPr preferRelativeResize="0"/>
          <p:nvPr/>
        </p:nvPicPr>
        <p:blipFill rotWithShape="1">
          <a:blip r:embed="rId3">
            <a:alphaModFix/>
          </a:blip>
          <a:srcRect/>
          <a:stretch/>
        </p:blipFill>
        <p:spPr>
          <a:xfrm>
            <a:off x="9550400" y="6405033"/>
            <a:ext cx="2436283" cy="296333"/>
          </a:xfrm>
          <a:prstGeom prst="rect">
            <a:avLst/>
          </a:prstGeom>
          <a:noFill/>
          <a:ln>
            <a:noFill/>
          </a:ln>
        </p:spPr>
      </p:pic>
      <p:sp>
        <p:nvSpPr>
          <p:cNvPr id="22" name="Google Shape;22;g1251bc993a6_4_19"/>
          <p:cNvSpPr txBox="1"/>
          <p:nvPr/>
        </p:nvSpPr>
        <p:spPr>
          <a:xfrm>
            <a:off x="340783" y="6261100"/>
            <a:ext cx="9042400" cy="520700"/>
          </a:xfrm>
          <a:prstGeom prst="rect">
            <a:avLst/>
          </a:prstGeom>
          <a:noFill/>
          <a:ln>
            <a:noFill/>
          </a:ln>
        </p:spPr>
        <p:txBody>
          <a:bodyPr spcFirstLastPara="1" wrap="square" lIns="121900" tIns="60925" rIns="121900" bIns="60925" anchor="t" anchorCtr="0">
            <a:spAutoFit/>
          </a:bodyPr>
          <a:lstStyle/>
          <a:p>
            <a:pPr marL="0" marR="0" lvl="0" indent="0" algn="l" rtl="0">
              <a:lnSpc>
                <a:spcPct val="200000"/>
              </a:lnSpc>
              <a:spcBef>
                <a:spcPts val="0"/>
              </a:spcBef>
              <a:spcAft>
                <a:spcPts val="0"/>
              </a:spcAft>
              <a:buClr>
                <a:schemeClr val="lt1"/>
              </a:buClr>
              <a:buSzPts val="1600"/>
              <a:buFont typeface="Calibri"/>
              <a:buNone/>
            </a:pPr>
            <a:fld id="{00000000-1234-1234-1234-123412341234}" type="slidenum">
              <a:rPr lang="en-US" sz="1600" b="1" i="0" u="none" strike="noStrike" cap="none">
                <a:solidFill>
                  <a:schemeClr val="lt1"/>
                </a:solidFill>
                <a:latin typeface="Calibri"/>
                <a:ea typeface="Calibri"/>
                <a:cs typeface="Calibri"/>
                <a:sym typeface="Calibri"/>
              </a:rPr>
              <a:t>‹#›</a:t>
            </a:fld>
            <a:r>
              <a:rPr lang="en-US" sz="1600" b="1" i="0" u="none" strike="noStrike" cap="none">
                <a:solidFill>
                  <a:schemeClr val="lt1"/>
                </a:solidFill>
                <a:latin typeface="Calibri"/>
                <a:ea typeface="Calibri"/>
                <a:cs typeface="Calibri"/>
                <a:sym typeface="Calibri"/>
              </a:rPr>
              <a:t> </a:t>
            </a:r>
            <a:r>
              <a:rPr lang="en-US" sz="1600" b="0" i="0" u="none" strike="noStrike" cap="none">
                <a:solidFill>
                  <a:schemeClr val="lt1"/>
                </a:solidFill>
                <a:latin typeface="Calibri"/>
                <a:ea typeface="Calibri"/>
                <a:cs typeface="Calibri"/>
                <a:sym typeface="Calibri"/>
              </a:rPr>
              <a:t>|</a:t>
            </a:r>
            <a:r>
              <a:rPr lang="en-US" sz="1600" b="1" i="0" u="none" strike="noStrike" cap="none">
                <a:solidFill>
                  <a:schemeClr val="lt1"/>
                </a:solidFill>
                <a:latin typeface="Calibri"/>
                <a:ea typeface="Calibri"/>
                <a:cs typeface="Calibri"/>
                <a:sym typeface="Calibri"/>
              </a:rPr>
              <a:t> </a:t>
            </a:r>
            <a:r>
              <a:rPr lang="en-US" sz="1600" b="0" i="1" u="none" strike="noStrike" cap="none">
                <a:solidFill>
                  <a:schemeClr val="lt1"/>
                </a:solidFill>
                <a:latin typeface="Calibri"/>
                <a:ea typeface="Calibri"/>
                <a:cs typeface="Calibri"/>
                <a:sym typeface="Calibri"/>
              </a:rPr>
              <a:t>Presentation Title Presentation Title</a:t>
            </a:r>
            <a:endParaRPr sz="1900" b="0" i="0" u="none" strike="noStrike" cap="none">
              <a:solidFill>
                <a:srgbClr val="000000"/>
              </a:solidFill>
              <a:latin typeface="Arial"/>
              <a:ea typeface="Arial"/>
              <a:cs typeface="Arial"/>
              <a:sym typeface="Arial"/>
            </a:endParaRPr>
          </a:p>
        </p:txBody>
      </p:sp>
      <p:sp>
        <p:nvSpPr>
          <p:cNvPr id="23" name="Google Shape;23;g1251bc993a6_4_19"/>
          <p:cNvSpPr txBox="1">
            <a:spLocks noGrp="1"/>
          </p:cNvSpPr>
          <p:nvPr>
            <p:ph type="title"/>
          </p:nvPr>
        </p:nvSpPr>
        <p:spPr>
          <a:xfrm>
            <a:off x="609600" y="275167"/>
            <a:ext cx="10972800" cy="1143000"/>
          </a:xfrm>
          <a:prstGeom prst="rect">
            <a:avLst/>
          </a:prstGeom>
          <a:noFill/>
          <a:ln>
            <a:noFill/>
          </a:ln>
        </p:spPr>
        <p:txBody>
          <a:bodyPr spcFirstLastPara="1" wrap="square" lIns="121900" tIns="60925" rIns="121900" bIns="60925" anchor="ctr" anchorCtr="0">
            <a:noAutofit/>
          </a:bodyPr>
          <a:lstStyle>
            <a:lvl1pPr marR="0" lvl="0"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900"/>
              <a:buFont typeface="Arial"/>
              <a:buNone/>
              <a:defRPr sz="5900" b="0" i="0" u="none" strike="noStrike" cap="none">
                <a:solidFill>
                  <a:schemeClr val="dk1"/>
                </a:solidFill>
                <a:latin typeface="Calibri"/>
                <a:ea typeface="Calibri"/>
                <a:cs typeface="Calibri"/>
                <a:sym typeface="Calibri"/>
              </a:defRPr>
            </a:lvl9pPr>
          </a:lstStyle>
          <a:p>
            <a:endParaRPr/>
          </a:p>
        </p:txBody>
      </p:sp>
      <p:sp>
        <p:nvSpPr>
          <p:cNvPr id="24" name="Google Shape;24;g1251bc993a6_4_19"/>
          <p:cNvSpPr txBox="1">
            <a:spLocks noGrp="1"/>
          </p:cNvSpPr>
          <p:nvPr>
            <p:ph type="body" idx="1"/>
          </p:nvPr>
        </p:nvSpPr>
        <p:spPr>
          <a:xfrm>
            <a:off x="609600" y="1600200"/>
            <a:ext cx="10972800" cy="4525433"/>
          </a:xfrm>
          <a:prstGeom prst="rect">
            <a:avLst/>
          </a:prstGeom>
          <a:noFill/>
          <a:ln>
            <a:noFill/>
          </a:ln>
        </p:spPr>
        <p:txBody>
          <a:bodyPr spcFirstLastPara="1" wrap="square" lIns="121900" tIns="60925" rIns="121900" bIns="60925" anchor="t" anchorCtr="0">
            <a:noAutofit/>
          </a:bodyPr>
          <a:lstStyle>
            <a:lvl1pPr marL="457200" marR="0" lvl="0" indent="-501650" algn="l" rtl="0">
              <a:lnSpc>
                <a:spcPct val="100000"/>
              </a:lnSpc>
              <a:spcBef>
                <a:spcPts val="900"/>
              </a:spcBef>
              <a:spcAft>
                <a:spcPts val="0"/>
              </a:spcAft>
              <a:buClr>
                <a:schemeClr val="dk1"/>
              </a:buClr>
              <a:buSzPts val="4300"/>
              <a:buFont typeface="Arial"/>
              <a:buChar char="•"/>
              <a:defRPr sz="4300" b="0" i="0" u="none" strike="noStrike" cap="none">
                <a:solidFill>
                  <a:schemeClr val="dk1"/>
                </a:solidFill>
                <a:latin typeface="Calibri"/>
                <a:ea typeface="Calibri"/>
                <a:cs typeface="Calibri"/>
                <a:sym typeface="Calibri"/>
              </a:defRPr>
            </a:lvl1pPr>
            <a:lvl2pPr marL="914400" marR="0" lvl="1" indent="-463550" algn="l" rtl="0">
              <a:lnSpc>
                <a:spcPct val="100000"/>
              </a:lnSpc>
              <a:spcBef>
                <a:spcPts val="700"/>
              </a:spcBef>
              <a:spcAft>
                <a:spcPts val="0"/>
              </a:spcAft>
              <a:buClr>
                <a:schemeClr val="dk1"/>
              </a:buClr>
              <a:buSzPts val="3700"/>
              <a:buFont typeface="Arial"/>
              <a:buChar char="–"/>
              <a:defRPr sz="3700" b="0" i="0" u="none" strike="noStrike" cap="none">
                <a:solidFill>
                  <a:schemeClr val="dk1"/>
                </a:solidFill>
                <a:latin typeface="Calibri"/>
                <a:ea typeface="Calibri"/>
                <a:cs typeface="Calibri"/>
                <a:sym typeface="Calibri"/>
              </a:defRPr>
            </a:lvl2pPr>
            <a:lvl3pPr marL="1371600" marR="0" lvl="2" indent="-431800" algn="l" rtl="0">
              <a:lnSpc>
                <a:spcPct val="100000"/>
              </a:lnSpc>
              <a:spcBef>
                <a:spcPts val="6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3pPr>
            <a:lvl4pPr marL="1828800" marR="0" lvl="3"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1" name="Google Shape;3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2" name="Google Shape;3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3" name="Google Shape;3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andas.pydata.org/docs/reference/api/pandas.Series.cat.code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g1251bc993a6_4_9"/>
          <p:cNvPicPr preferRelativeResize="0"/>
          <p:nvPr/>
        </p:nvPicPr>
        <p:blipFill rotWithShape="1">
          <a:blip r:embed="rId3">
            <a:alphaModFix/>
          </a:blip>
          <a:srcRect/>
          <a:stretch/>
        </p:blipFill>
        <p:spPr>
          <a:xfrm>
            <a:off x="0" y="0"/>
            <a:ext cx="12192002" cy="6375400"/>
          </a:xfrm>
          <a:prstGeom prst="rect">
            <a:avLst/>
          </a:prstGeom>
          <a:noFill/>
          <a:ln>
            <a:noFill/>
          </a:ln>
        </p:spPr>
      </p:pic>
      <p:sp>
        <p:nvSpPr>
          <p:cNvPr id="117" name="Google Shape;117;g1251bc993a6_4_9"/>
          <p:cNvSpPr txBox="1"/>
          <p:nvPr/>
        </p:nvSpPr>
        <p:spPr>
          <a:xfrm>
            <a:off x="0" y="6248400"/>
            <a:ext cx="12192000" cy="609600"/>
          </a:xfrm>
          <a:prstGeom prst="rect">
            <a:avLst/>
          </a:prstGeom>
          <a:solidFill>
            <a:srgbClr val="1A2C64"/>
          </a:solidFill>
          <a:ln>
            <a:noFill/>
          </a:ln>
          <a:effectLst>
            <a:outerShdw blurRad="63500" dist="23000" dir="5400000">
              <a:srgbClr val="808080">
                <a:alpha val="34509"/>
              </a:srgbClr>
            </a:outerShdw>
          </a:effectLst>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118" name="Google Shape;118;g1251bc993a6_4_9"/>
          <p:cNvPicPr preferRelativeResize="0"/>
          <p:nvPr/>
        </p:nvPicPr>
        <p:blipFill rotWithShape="1">
          <a:blip r:embed="rId4">
            <a:alphaModFix/>
          </a:blip>
          <a:srcRect/>
          <a:stretch/>
        </p:blipFill>
        <p:spPr>
          <a:xfrm>
            <a:off x="9550400" y="6405033"/>
            <a:ext cx="2436283" cy="296333"/>
          </a:xfrm>
          <a:prstGeom prst="rect">
            <a:avLst/>
          </a:prstGeom>
          <a:noFill/>
          <a:ln>
            <a:noFill/>
          </a:ln>
        </p:spPr>
      </p:pic>
      <p:sp>
        <p:nvSpPr>
          <p:cNvPr id="119" name="Google Shape;119;g1251bc993a6_4_9"/>
          <p:cNvSpPr txBox="1"/>
          <p:nvPr/>
        </p:nvSpPr>
        <p:spPr>
          <a:xfrm>
            <a:off x="0" y="2184400"/>
            <a:ext cx="12192000" cy="1369800"/>
          </a:xfrm>
          <a:prstGeom prst="rect">
            <a:avLst/>
          </a:prstGeom>
          <a:noFill/>
          <a:ln>
            <a:noFill/>
          </a:ln>
        </p:spPr>
        <p:txBody>
          <a:bodyPr spcFirstLastPara="1" wrap="square" lIns="121900" tIns="60925" rIns="121900" bIns="60925" anchor="t" anchorCtr="0">
            <a:spAutoFit/>
          </a:bodyPr>
          <a:lstStyle/>
          <a:p>
            <a:pPr marL="0" marR="0" lvl="0" indent="0" algn="ctr" rtl="0">
              <a:lnSpc>
                <a:spcPct val="100000"/>
              </a:lnSpc>
              <a:spcBef>
                <a:spcPts val="0"/>
              </a:spcBef>
              <a:spcAft>
                <a:spcPts val="0"/>
              </a:spcAft>
              <a:buClr>
                <a:schemeClr val="lt1"/>
              </a:buClr>
              <a:buSzPts val="2700"/>
              <a:buFont typeface="Calibri"/>
              <a:buNone/>
            </a:pPr>
            <a:r>
              <a:rPr lang="en-US" sz="2700" b="0" i="1" u="none" strike="noStrike" cap="none">
                <a:solidFill>
                  <a:schemeClr val="lt1"/>
                </a:solidFill>
                <a:latin typeface="Calibri"/>
                <a:ea typeface="Calibri"/>
                <a:cs typeface="Calibri"/>
                <a:sym typeface="Calibri"/>
              </a:rPr>
              <a:t>Machine Learning on </a:t>
            </a:r>
            <a:r>
              <a:rPr lang="en-US" sz="2700" i="1">
                <a:solidFill>
                  <a:schemeClr val="lt1"/>
                </a:solidFill>
                <a:latin typeface="Calibri"/>
                <a:ea typeface="Calibri"/>
                <a:cs typeface="Calibri"/>
                <a:sym typeface="Calibri"/>
              </a:rPr>
              <a:t>Loan Default Prediction</a:t>
            </a:r>
            <a:endParaRPr/>
          </a:p>
          <a:p>
            <a:pPr marL="0" marR="0" lvl="0" indent="0" algn="ctr" rtl="0">
              <a:lnSpc>
                <a:spcPct val="100000"/>
              </a:lnSpc>
              <a:spcBef>
                <a:spcPts val="0"/>
              </a:spcBef>
              <a:spcAft>
                <a:spcPts val="0"/>
              </a:spcAft>
              <a:buClr>
                <a:schemeClr val="lt1"/>
              </a:buClr>
              <a:buSzPts val="2700"/>
              <a:buFont typeface="Calibri"/>
              <a:buNone/>
            </a:pPr>
            <a:endParaRPr sz="2700" b="0" i="1"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2700"/>
              <a:buFont typeface="Calibri"/>
              <a:buNone/>
            </a:pPr>
            <a:r>
              <a:rPr lang="en-US" sz="2700" b="0" i="1" u="none" strike="noStrike" cap="none">
                <a:solidFill>
                  <a:schemeClr val="lt1"/>
                </a:solidFill>
                <a:latin typeface="Calibri"/>
                <a:ea typeface="Calibri"/>
                <a:cs typeface="Calibri"/>
                <a:sym typeface="Calibri"/>
              </a:rPr>
              <a:t>Super Rookie</a:t>
            </a:r>
            <a:endParaRPr sz="2700" i="1">
              <a:solidFill>
                <a:schemeClr val="lt1"/>
              </a:solidFill>
              <a:latin typeface="Calibri"/>
              <a:ea typeface="Calibri"/>
              <a:cs typeface="Calibri"/>
              <a:sym typeface="Calibri"/>
            </a:endParaRPr>
          </a:p>
        </p:txBody>
      </p:sp>
      <p:sp>
        <p:nvSpPr>
          <p:cNvPr id="120" name="Google Shape;120;g1251bc993a6_4_9"/>
          <p:cNvSpPr txBox="1"/>
          <p:nvPr/>
        </p:nvSpPr>
        <p:spPr>
          <a:xfrm>
            <a:off x="0" y="6368550"/>
            <a:ext cx="12192000" cy="369300"/>
          </a:xfrm>
          <a:prstGeom prst="rect">
            <a:avLst/>
          </a:prstGeom>
          <a:noFill/>
          <a:ln>
            <a:noFill/>
          </a:ln>
        </p:spPr>
        <p:txBody>
          <a:bodyPr spcFirstLastPara="1" wrap="square" lIns="121900" tIns="60925" rIns="121900" bIns="60925" anchor="t" anchorCtr="0">
            <a:spAutoFit/>
          </a:bodyPr>
          <a:lstStyle/>
          <a:p>
            <a:pPr marL="0" marR="0" lvl="0" indent="0" algn="ctr" rtl="0">
              <a:lnSpc>
                <a:spcPct val="200000"/>
              </a:lnSpc>
              <a:spcBef>
                <a:spcPts val="0"/>
              </a:spcBef>
              <a:spcAft>
                <a:spcPts val="0"/>
              </a:spcAft>
              <a:buClr>
                <a:schemeClr val="lt1"/>
              </a:buClr>
              <a:buSzPts val="1600"/>
              <a:buFont typeface="Calibri"/>
              <a:buNone/>
            </a:pPr>
            <a:r>
              <a:rPr lang="en-US" sz="1600" i="1">
                <a:solidFill>
                  <a:schemeClr val="lt1"/>
                </a:solidFill>
                <a:latin typeface="Calibri"/>
                <a:ea typeface="Calibri"/>
                <a:cs typeface="Calibri"/>
                <a:sym typeface="Calibri"/>
              </a:rPr>
              <a:t>IEOR E4523 Data Analytics </a:t>
            </a:r>
            <a:endParaRPr sz="1900" b="0" i="0" u="none" strike="noStrike" cap="none">
              <a:solidFill>
                <a:srgbClr val="000000"/>
              </a:solidFill>
              <a:latin typeface="Arial"/>
              <a:ea typeface="Arial"/>
              <a:cs typeface="Arial"/>
              <a:sym typeface="Arial"/>
            </a:endParaRPr>
          </a:p>
        </p:txBody>
      </p:sp>
      <p:sp>
        <p:nvSpPr>
          <p:cNvPr id="121" name="Google Shape;121;g1251bc993a6_4_9"/>
          <p:cNvSpPr txBox="1"/>
          <p:nvPr/>
        </p:nvSpPr>
        <p:spPr>
          <a:xfrm>
            <a:off x="7495650" y="4260100"/>
            <a:ext cx="6039000" cy="2001000"/>
          </a:xfrm>
          <a:prstGeom prst="rect">
            <a:avLst/>
          </a:prstGeom>
          <a:noFill/>
          <a:ln>
            <a:noFill/>
          </a:ln>
        </p:spPr>
        <p:txBody>
          <a:bodyPr spcFirstLastPara="1" wrap="square" lIns="121900" tIns="60925" rIns="121900" bIns="60925" anchor="t" anchorCtr="0">
            <a:spAutoFit/>
          </a:bodyPr>
          <a:lstStyle/>
          <a:p>
            <a:pPr marL="0" marR="0" lvl="0" indent="0" algn="ctr" rtl="0">
              <a:lnSpc>
                <a:spcPct val="100000"/>
              </a:lnSpc>
              <a:spcBef>
                <a:spcPts val="0"/>
              </a:spcBef>
              <a:spcAft>
                <a:spcPts val="0"/>
              </a:spcAft>
              <a:buClr>
                <a:schemeClr val="lt1"/>
              </a:buClr>
              <a:buSzPts val="2700"/>
              <a:buFont typeface="Calibri"/>
              <a:buNone/>
            </a:pPr>
            <a:r>
              <a:rPr lang="en-US" sz="1900" i="1">
                <a:solidFill>
                  <a:schemeClr val="lt1"/>
                </a:solidFill>
                <a:latin typeface="Calibri"/>
                <a:ea typeface="Calibri"/>
                <a:cs typeface="Calibri"/>
                <a:sym typeface="Calibri"/>
              </a:rPr>
              <a:t>Rongxuan Wang</a:t>
            </a:r>
            <a:endParaRPr sz="1900" i="1">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2700"/>
              <a:buFont typeface="Calibri"/>
              <a:buNone/>
            </a:pPr>
            <a:r>
              <a:rPr lang="en-US" sz="1900" i="1">
                <a:solidFill>
                  <a:schemeClr val="lt1"/>
                </a:solidFill>
                <a:latin typeface="Calibri"/>
                <a:ea typeface="Calibri"/>
                <a:cs typeface="Calibri"/>
                <a:sym typeface="Calibri"/>
              </a:rPr>
              <a:t>Yan Dong</a:t>
            </a:r>
            <a:endParaRPr sz="1900" i="1">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2700"/>
              <a:buFont typeface="Calibri"/>
              <a:buNone/>
            </a:pPr>
            <a:r>
              <a:rPr lang="en-US" sz="1900" i="1">
                <a:solidFill>
                  <a:schemeClr val="lt1"/>
                </a:solidFill>
                <a:latin typeface="Calibri"/>
                <a:ea typeface="Calibri"/>
                <a:cs typeface="Calibri"/>
                <a:sym typeface="Calibri"/>
              </a:rPr>
              <a:t>Yinjue Yi</a:t>
            </a:r>
            <a:endParaRPr sz="1900" i="1">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r>
              <a:rPr lang="en-US" sz="1900" i="1">
                <a:solidFill>
                  <a:schemeClr val="lt1"/>
                </a:solidFill>
                <a:latin typeface="Calibri"/>
                <a:ea typeface="Calibri"/>
                <a:cs typeface="Calibri"/>
                <a:sym typeface="Calibri"/>
              </a:rPr>
              <a:t>Zhihan Zhou</a:t>
            </a:r>
            <a:endParaRPr sz="1900" i="1">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2700"/>
              <a:buFont typeface="Calibri"/>
              <a:buNone/>
            </a:pPr>
            <a:r>
              <a:rPr lang="en-US" sz="1900" i="1">
                <a:solidFill>
                  <a:schemeClr val="lt1"/>
                </a:solidFill>
                <a:latin typeface="Calibri"/>
                <a:ea typeface="Calibri"/>
                <a:cs typeface="Calibri"/>
                <a:sym typeface="Calibri"/>
              </a:rPr>
              <a:t>Jiatong Zhang</a:t>
            </a:r>
            <a:endParaRPr sz="1900" i="1">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2700"/>
              <a:buFont typeface="Calibri"/>
              <a:buNone/>
            </a:pPr>
            <a:endParaRPr sz="2700" i="1">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125acdadefe_8_21"/>
          <p:cNvSpPr txBox="1">
            <a:spLocks noGrp="1"/>
          </p:cNvSpPr>
          <p:nvPr>
            <p:ph type="title"/>
          </p:nvPr>
        </p:nvSpPr>
        <p:spPr>
          <a:xfrm>
            <a:off x="304800" y="0"/>
            <a:ext cx="6848400" cy="615600"/>
          </a:xfrm>
          <a:prstGeom prst="rect">
            <a:avLst/>
          </a:prstGeom>
          <a:noFill/>
          <a:ln>
            <a:noFill/>
          </a:ln>
        </p:spPr>
        <p:txBody>
          <a:bodyPr spcFirstLastPara="1" wrap="square" lIns="121900" tIns="60925" rIns="121900" bIns="60925" anchor="t" anchorCtr="0">
            <a:spAutoFit/>
          </a:bodyPr>
          <a:lstStyle/>
          <a:p>
            <a:pPr marL="0" lvl="0" indent="0" algn="l" rtl="0">
              <a:lnSpc>
                <a:spcPct val="100000"/>
              </a:lnSpc>
              <a:spcBef>
                <a:spcPts val="0"/>
              </a:spcBef>
              <a:spcAft>
                <a:spcPts val="0"/>
              </a:spcAft>
              <a:buClr>
                <a:srgbClr val="FFFFFF"/>
              </a:buClr>
              <a:buSzPts val="3200"/>
              <a:buFont typeface="Calibri"/>
              <a:buNone/>
            </a:pPr>
            <a:r>
              <a:rPr lang="en-US"/>
              <a:t>Distribution on Term</a:t>
            </a:r>
            <a:endParaRPr/>
          </a:p>
        </p:txBody>
      </p:sp>
      <p:pic>
        <p:nvPicPr>
          <p:cNvPr id="191" name="Google Shape;191;g125acdadefe_8_21"/>
          <p:cNvPicPr preferRelativeResize="0"/>
          <p:nvPr/>
        </p:nvPicPr>
        <p:blipFill>
          <a:blip r:embed="rId3">
            <a:alphaModFix/>
          </a:blip>
          <a:stretch>
            <a:fillRect/>
          </a:stretch>
        </p:blipFill>
        <p:spPr>
          <a:xfrm>
            <a:off x="3156075" y="692775"/>
            <a:ext cx="4660825" cy="2783556"/>
          </a:xfrm>
          <a:prstGeom prst="rect">
            <a:avLst/>
          </a:prstGeom>
          <a:noFill/>
          <a:ln>
            <a:noFill/>
          </a:ln>
        </p:spPr>
      </p:pic>
      <p:pic>
        <p:nvPicPr>
          <p:cNvPr id="192" name="Google Shape;192;g125acdadefe_8_21"/>
          <p:cNvPicPr preferRelativeResize="0"/>
          <p:nvPr/>
        </p:nvPicPr>
        <p:blipFill>
          <a:blip r:embed="rId4">
            <a:alphaModFix/>
          </a:blip>
          <a:stretch>
            <a:fillRect/>
          </a:stretch>
        </p:blipFill>
        <p:spPr>
          <a:xfrm>
            <a:off x="141825" y="3325650"/>
            <a:ext cx="4660826" cy="2943100"/>
          </a:xfrm>
          <a:prstGeom prst="rect">
            <a:avLst/>
          </a:prstGeom>
          <a:noFill/>
          <a:ln>
            <a:noFill/>
          </a:ln>
        </p:spPr>
      </p:pic>
      <p:pic>
        <p:nvPicPr>
          <p:cNvPr id="193" name="Google Shape;193;g125acdadefe_8_21"/>
          <p:cNvPicPr preferRelativeResize="0"/>
          <p:nvPr/>
        </p:nvPicPr>
        <p:blipFill>
          <a:blip r:embed="rId5">
            <a:alphaModFix/>
          </a:blip>
          <a:stretch>
            <a:fillRect/>
          </a:stretch>
        </p:blipFill>
        <p:spPr>
          <a:xfrm>
            <a:off x="8490600" y="692775"/>
            <a:ext cx="3459661" cy="2494950"/>
          </a:xfrm>
          <a:prstGeom prst="rect">
            <a:avLst/>
          </a:prstGeom>
          <a:noFill/>
          <a:ln>
            <a:noFill/>
          </a:ln>
        </p:spPr>
      </p:pic>
      <p:pic>
        <p:nvPicPr>
          <p:cNvPr id="194" name="Google Shape;194;g125acdadefe_8_21"/>
          <p:cNvPicPr preferRelativeResize="0"/>
          <p:nvPr/>
        </p:nvPicPr>
        <p:blipFill>
          <a:blip r:embed="rId6">
            <a:alphaModFix/>
          </a:blip>
          <a:stretch>
            <a:fillRect/>
          </a:stretch>
        </p:blipFill>
        <p:spPr>
          <a:xfrm>
            <a:off x="8490600" y="3462300"/>
            <a:ext cx="3462640" cy="2494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25acdadefe_8_38"/>
          <p:cNvSpPr txBox="1">
            <a:spLocks noGrp="1"/>
          </p:cNvSpPr>
          <p:nvPr>
            <p:ph type="title"/>
          </p:nvPr>
        </p:nvSpPr>
        <p:spPr>
          <a:xfrm>
            <a:off x="304800" y="0"/>
            <a:ext cx="6848400" cy="615600"/>
          </a:xfrm>
          <a:prstGeom prst="rect">
            <a:avLst/>
          </a:prstGeom>
          <a:noFill/>
          <a:ln>
            <a:noFill/>
          </a:ln>
        </p:spPr>
        <p:txBody>
          <a:bodyPr spcFirstLastPara="1" wrap="square" lIns="121900" tIns="60925" rIns="121900" bIns="60925" anchor="t" anchorCtr="0">
            <a:spAutoFit/>
          </a:bodyPr>
          <a:lstStyle/>
          <a:p>
            <a:pPr marL="0" lvl="0" indent="0" algn="l" rtl="0">
              <a:lnSpc>
                <a:spcPct val="100000"/>
              </a:lnSpc>
              <a:spcBef>
                <a:spcPts val="0"/>
              </a:spcBef>
              <a:spcAft>
                <a:spcPts val="0"/>
              </a:spcAft>
              <a:buClr>
                <a:srgbClr val="FFFFFF"/>
              </a:buClr>
              <a:buSzPts val="3200"/>
              <a:buFont typeface="Calibri"/>
              <a:buNone/>
            </a:pPr>
            <a:r>
              <a:rPr lang="en-US"/>
              <a:t>Distribution on Verification Status</a:t>
            </a:r>
            <a:endParaRPr/>
          </a:p>
        </p:txBody>
      </p:sp>
      <p:pic>
        <p:nvPicPr>
          <p:cNvPr id="200" name="Google Shape;200;g125acdadefe_8_38"/>
          <p:cNvPicPr preferRelativeResize="0"/>
          <p:nvPr/>
        </p:nvPicPr>
        <p:blipFill>
          <a:blip r:embed="rId3">
            <a:alphaModFix/>
          </a:blip>
          <a:stretch>
            <a:fillRect/>
          </a:stretch>
        </p:blipFill>
        <p:spPr>
          <a:xfrm>
            <a:off x="3161400" y="690825"/>
            <a:ext cx="4552394" cy="2718775"/>
          </a:xfrm>
          <a:prstGeom prst="rect">
            <a:avLst/>
          </a:prstGeom>
          <a:noFill/>
          <a:ln>
            <a:noFill/>
          </a:ln>
        </p:spPr>
      </p:pic>
      <p:pic>
        <p:nvPicPr>
          <p:cNvPr id="201" name="Google Shape;201;g125acdadefe_8_38"/>
          <p:cNvPicPr preferRelativeResize="0"/>
          <p:nvPr/>
        </p:nvPicPr>
        <p:blipFill>
          <a:blip r:embed="rId4">
            <a:alphaModFix/>
          </a:blip>
          <a:stretch>
            <a:fillRect/>
          </a:stretch>
        </p:blipFill>
        <p:spPr>
          <a:xfrm>
            <a:off x="162975" y="3409600"/>
            <a:ext cx="4855825" cy="2796450"/>
          </a:xfrm>
          <a:prstGeom prst="rect">
            <a:avLst/>
          </a:prstGeom>
          <a:noFill/>
          <a:ln>
            <a:noFill/>
          </a:ln>
        </p:spPr>
      </p:pic>
      <p:pic>
        <p:nvPicPr>
          <p:cNvPr id="202" name="Google Shape;202;g125acdadefe_8_38"/>
          <p:cNvPicPr preferRelativeResize="0"/>
          <p:nvPr/>
        </p:nvPicPr>
        <p:blipFill>
          <a:blip r:embed="rId5">
            <a:alphaModFix/>
          </a:blip>
          <a:stretch>
            <a:fillRect/>
          </a:stretch>
        </p:blipFill>
        <p:spPr>
          <a:xfrm>
            <a:off x="8287638" y="700575"/>
            <a:ext cx="3758950" cy="2699273"/>
          </a:xfrm>
          <a:prstGeom prst="rect">
            <a:avLst/>
          </a:prstGeom>
          <a:noFill/>
          <a:ln>
            <a:noFill/>
          </a:ln>
        </p:spPr>
      </p:pic>
      <p:pic>
        <p:nvPicPr>
          <p:cNvPr id="203" name="Google Shape;203;g125acdadefe_8_38"/>
          <p:cNvPicPr preferRelativeResize="0"/>
          <p:nvPr/>
        </p:nvPicPr>
        <p:blipFill>
          <a:blip r:embed="rId6">
            <a:alphaModFix/>
          </a:blip>
          <a:stretch>
            <a:fillRect/>
          </a:stretch>
        </p:blipFill>
        <p:spPr>
          <a:xfrm>
            <a:off x="8307375" y="3558500"/>
            <a:ext cx="3719473" cy="269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g125acdadefe_1_14" descr="16x9_BG-08.jpg"/>
          <p:cNvPicPr preferRelativeResize="0"/>
          <p:nvPr/>
        </p:nvPicPr>
        <p:blipFill rotWithShape="1">
          <a:blip r:embed="rId3">
            <a:alphaModFix/>
          </a:blip>
          <a:srcRect/>
          <a:stretch/>
        </p:blipFill>
        <p:spPr>
          <a:xfrm>
            <a:off x="0" y="0"/>
            <a:ext cx="12191999" cy="6858000"/>
          </a:xfrm>
          <a:prstGeom prst="rect">
            <a:avLst/>
          </a:prstGeom>
          <a:noFill/>
          <a:ln>
            <a:noFill/>
          </a:ln>
        </p:spPr>
      </p:pic>
      <p:sp>
        <p:nvSpPr>
          <p:cNvPr id="210" name="Google Shape;210;g125acdadefe_1_14"/>
          <p:cNvSpPr/>
          <p:nvPr/>
        </p:nvSpPr>
        <p:spPr>
          <a:xfrm>
            <a:off x="0" y="6248400"/>
            <a:ext cx="12192000" cy="609600"/>
          </a:xfrm>
          <a:prstGeom prst="rect">
            <a:avLst/>
          </a:prstGeom>
          <a:solidFill>
            <a:srgbClr val="1A2C64"/>
          </a:solidFill>
          <a:ln>
            <a:noFill/>
          </a:ln>
          <a:effectLst>
            <a:outerShdw blurRad="40000" dist="23000" dir="5400000" rotWithShape="0">
              <a:srgbClr val="80808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E6B9B8"/>
              </a:solidFill>
              <a:latin typeface="Calibri"/>
              <a:ea typeface="Calibri"/>
              <a:cs typeface="Calibri"/>
              <a:sym typeface="Calibri"/>
            </a:endParaRPr>
          </a:p>
        </p:txBody>
      </p:sp>
      <p:pic>
        <p:nvPicPr>
          <p:cNvPr id="211" name="Google Shape;211;g125acdadefe_1_14"/>
          <p:cNvPicPr preferRelativeResize="0"/>
          <p:nvPr/>
        </p:nvPicPr>
        <p:blipFill rotWithShape="1">
          <a:blip r:embed="rId4">
            <a:alphaModFix/>
          </a:blip>
          <a:srcRect/>
          <a:stretch/>
        </p:blipFill>
        <p:spPr>
          <a:xfrm>
            <a:off x="9550401" y="6405034"/>
            <a:ext cx="2436281" cy="296333"/>
          </a:xfrm>
          <a:prstGeom prst="rect">
            <a:avLst/>
          </a:prstGeom>
          <a:noFill/>
          <a:ln>
            <a:noFill/>
          </a:ln>
        </p:spPr>
      </p:pic>
      <p:sp>
        <p:nvSpPr>
          <p:cNvPr id="212" name="Google Shape;212;g125acdadefe_1_14"/>
          <p:cNvSpPr txBox="1"/>
          <p:nvPr/>
        </p:nvSpPr>
        <p:spPr>
          <a:xfrm>
            <a:off x="-25400" y="2006601"/>
            <a:ext cx="12192000" cy="1323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endParaRPr sz="4800" b="1" i="1"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200"/>
              <a:buFont typeface="Arial"/>
              <a:buNone/>
            </a:pPr>
            <a:r>
              <a:rPr lang="en-US" sz="3200" b="1" i="1">
                <a:solidFill>
                  <a:schemeClr val="lt1"/>
                </a:solidFill>
                <a:latin typeface="Calibri"/>
                <a:ea typeface="Calibri"/>
                <a:cs typeface="Calibri"/>
                <a:sym typeface="Calibri"/>
              </a:rPr>
              <a:t>Model Training &amp; Evaluation</a:t>
            </a:r>
            <a:endParaRPr sz="3200" b="1" i="1">
              <a:solidFill>
                <a:schemeClr val="lt1"/>
              </a:solidFill>
              <a:latin typeface="Calibri"/>
              <a:ea typeface="Calibri"/>
              <a:cs typeface="Calibri"/>
              <a:sym typeface="Calibri"/>
            </a:endParaRPr>
          </a:p>
        </p:txBody>
      </p:sp>
      <p:sp>
        <p:nvSpPr>
          <p:cNvPr id="213" name="Google Shape;213;g125acdadefe_1_14"/>
          <p:cNvSpPr txBox="1"/>
          <p:nvPr/>
        </p:nvSpPr>
        <p:spPr>
          <a:xfrm>
            <a:off x="340784" y="6261101"/>
            <a:ext cx="9042300" cy="3387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600"/>
              <a:buFont typeface="Arial"/>
              <a:buNone/>
            </a:pPr>
            <a:fld id="{00000000-1234-1234-1234-123412341234}" type="slidenum">
              <a:rPr lang="en-US" sz="1600" b="1" i="0" u="none" strike="noStrike" cap="none">
                <a:solidFill>
                  <a:schemeClr val="lt1"/>
                </a:solidFill>
                <a:latin typeface="Calibri"/>
                <a:ea typeface="Calibri"/>
                <a:cs typeface="Calibri"/>
                <a:sym typeface="Calibri"/>
              </a:rPr>
              <a:t>12</a:t>
            </a:fld>
            <a:r>
              <a:rPr lang="en-US" sz="1600" b="1" i="0" u="none" strike="noStrike" cap="none">
                <a:solidFill>
                  <a:schemeClr val="lt1"/>
                </a:solidFill>
                <a:latin typeface="Calibri"/>
                <a:ea typeface="Calibri"/>
                <a:cs typeface="Calibri"/>
                <a:sym typeface="Calibri"/>
              </a:rPr>
              <a:t> </a:t>
            </a:r>
            <a:r>
              <a:rPr lang="en-US" sz="1600" b="0" i="0" u="none" strike="noStrike" cap="none">
                <a:solidFill>
                  <a:schemeClr val="lt1"/>
                </a:solidFill>
                <a:latin typeface="Calibri"/>
                <a:ea typeface="Calibri"/>
                <a:cs typeface="Calibri"/>
                <a:sym typeface="Calibri"/>
              </a:rPr>
              <a:t>|</a:t>
            </a:r>
            <a:r>
              <a:rPr lang="en-US" sz="1600" b="1" i="0" u="none" strike="noStrike" cap="none">
                <a:solidFill>
                  <a:schemeClr val="lt1"/>
                </a:solidFill>
                <a:latin typeface="Calibri"/>
                <a:ea typeface="Calibri"/>
                <a:cs typeface="Calibri"/>
                <a:sym typeface="Calibri"/>
              </a:rPr>
              <a:t> </a:t>
            </a:r>
            <a:r>
              <a:rPr lang="en-US" sz="1600" b="0" i="1" u="none" strike="noStrike" cap="none">
                <a:solidFill>
                  <a:schemeClr val="lt1"/>
                </a:solidFill>
                <a:latin typeface="Calibri"/>
                <a:ea typeface="Calibri"/>
                <a:cs typeface="Calibri"/>
                <a:sym typeface="Calibri"/>
              </a:rPr>
              <a:t>Presentation Title Presentation Title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2611ea5f17_0_10"/>
          <p:cNvSpPr txBox="1">
            <a:spLocks noGrp="1"/>
          </p:cNvSpPr>
          <p:nvPr>
            <p:ph type="body" idx="1"/>
          </p:nvPr>
        </p:nvSpPr>
        <p:spPr>
          <a:xfrm>
            <a:off x="304800" y="920100"/>
            <a:ext cx="10917300" cy="4863900"/>
          </a:xfrm>
          <a:prstGeom prst="rect">
            <a:avLst/>
          </a:prstGeom>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457200" lvl="0" indent="-431800" algn="l" rtl="0">
              <a:lnSpc>
                <a:spcPct val="100000"/>
              </a:lnSpc>
              <a:spcBef>
                <a:spcPts val="0"/>
              </a:spcBef>
              <a:spcAft>
                <a:spcPts val="0"/>
              </a:spcAft>
              <a:buSzPts val="3200"/>
              <a:buChar char="●"/>
            </a:pPr>
            <a:r>
              <a:rPr lang="en-US" sz="3200" b="1">
                <a:latin typeface="Calibri"/>
                <a:ea typeface="Calibri"/>
                <a:cs typeface="Calibri"/>
                <a:sym typeface="Calibri"/>
              </a:rPr>
              <a:t>Model Selection:</a:t>
            </a:r>
            <a:r>
              <a:rPr lang="en-US" sz="3200"/>
              <a:t> </a:t>
            </a:r>
            <a:r>
              <a:rPr lang="en-US" sz="3200">
                <a:latin typeface="Calibri"/>
                <a:ea typeface="Calibri"/>
                <a:cs typeface="Calibri"/>
                <a:sym typeface="Calibri"/>
              </a:rPr>
              <a:t>Linear Regression, Logistic Regression, Decision Tree, Random Forest, Neural Network and SVM. </a:t>
            </a:r>
            <a:endParaRPr sz="3200">
              <a:latin typeface="Calibri"/>
              <a:ea typeface="Calibri"/>
              <a:cs typeface="Calibri"/>
              <a:sym typeface="Calibri"/>
            </a:endParaRPr>
          </a:p>
          <a:p>
            <a:pPr marL="457200" lvl="0" indent="0" algn="l" rtl="0">
              <a:lnSpc>
                <a:spcPct val="100000"/>
              </a:lnSpc>
              <a:spcBef>
                <a:spcPts val="0"/>
              </a:spcBef>
              <a:spcAft>
                <a:spcPts val="0"/>
              </a:spcAft>
              <a:buNone/>
            </a:pPr>
            <a:endParaRPr sz="3200">
              <a:latin typeface="Calibri"/>
              <a:ea typeface="Calibri"/>
              <a:cs typeface="Calibri"/>
              <a:sym typeface="Calibri"/>
            </a:endParaRPr>
          </a:p>
          <a:p>
            <a:pPr marL="457200" lvl="0" indent="-431800" algn="l" rtl="0">
              <a:lnSpc>
                <a:spcPct val="100000"/>
              </a:lnSpc>
              <a:spcBef>
                <a:spcPts val="0"/>
              </a:spcBef>
              <a:spcAft>
                <a:spcPts val="0"/>
              </a:spcAft>
              <a:buSzPts val="3200"/>
              <a:buChar char="●"/>
            </a:pPr>
            <a:r>
              <a:rPr lang="en-US" sz="3200" b="1">
                <a:latin typeface="Calibri"/>
                <a:ea typeface="Calibri"/>
                <a:cs typeface="Calibri"/>
                <a:sym typeface="Calibri"/>
              </a:rPr>
              <a:t>Data Rebalance:</a:t>
            </a:r>
            <a:r>
              <a:rPr lang="en-US" sz="3200"/>
              <a:t> </a:t>
            </a:r>
            <a:r>
              <a:rPr lang="en-US" sz="3000">
                <a:latin typeface="Calibri"/>
                <a:ea typeface="Calibri"/>
                <a:cs typeface="Calibri"/>
                <a:sym typeface="Calibri"/>
              </a:rPr>
              <a:t>Since the data set is imbalanced on the </a:t>
            </a:r>
            <a:r>
              <a:rPr lang="en-US" sz="3000" i="1">
                <a:latin typeface="Calibri"/>
                <a:ea typeface="Calibri"/>
                <a:cs typeface="Calibri"/>
                <a:sym typeface="Calibri"/>
              </a:rPr>
              <a:t>Loan Status</a:t>
            </a:r>
            <a:r>
              <a:rPr lang="en-US" sz="3000">
                <a:latin typeface="Calibri"/>
                <a:ea typeface="Calibri"/>
                <a:cs typeface="Calibri"/>
                <a:sym typeface="Calibri"/>
              </a:rPr>
              <a:t> (Predicting Variable) , we use </a:t>
            </a:r>
            <a:r>
              <a:rPr lang="en-US" sz="3000" i="1">
                <a:latin typeface="Calibri"/>
                <a:ea typeface="Calibri"/>
                <a:cs typeface="Calibri"/>
                <a:sym typeface="Calibri"/>
              </a:rPr>
              <a:t>RandomUnderSampler().fit_resample() </a:t>
            </a:r>
            <a:r>
              <a:rPr lang="en-US" sz="3000">
                <a:latin typeface="Calibri"/>
                <a:ea typeface="Calibri"/>
                <a:cs typeface="Calibri"/>
                <a:sym typeface="Calibri"/>
              </a:rPr>
              <a:t>to balance our data so as to improve the prediction performance.</a:t>
            </a:r>
            <a:endParaRPr sz="3000">
              <a:latin typeface="Calibri"/>
              <a:ea typeface="Calibri"/>
              <a:cs typeface="Calibri"/>
              <a:sym typeface="Calibri"/>
            </a:endParaRPr>
          </a:p>
          <a:p>
            <a:pPr marL="457200" lvl="0" indent="0" algn="l" rtl="0">
              <a:lnSpc>
                <a:spcPct val="100000"/>
              </a:lnSpc>
              <a:spcBef>
                <a:spcPts val="0"/>
              </a:spcBef>
              <a:spcAft>
                <a:spcPts val="0"/>
              </a:spcAft>
              <a:buNone/>
            </a:pPr>
            <a:endParaRPr sz="3000">
              <a:latin typeface="Calibri"/>
              <a:ea typeface="Calibri"/>
              <a:cs typeface="Calibri"/>
              <a:sym typeface="Calibri"/>
            </a:endParaRPr>
          </a:p>
          <a:p>
            <a:pPr marL="457200" lvl="0" indent="-431800" algn="l" rtl="0">
              <a:lnSpc>
                <a:spcPct val="100000"/>
              </a:lnSpc>
              <a:spcBef>
                <a:spcPts val="0"/>
              </a:spcBef>
              <a:spcAft>
                <a:spcPts val="0"/>
              </a:spcAft>
              <a:buSzPts val="3200"/>
              <a:buChar char="●"/>
            </a:pPr>
            <a:r>
              <a:rPr lang="en-US" sz="3200" b="1">
                <a:latin typeface="Calibri"/>
                <a:ea typeface="Calibri"/>
                <a:cs typeface="Calibri"/>
                <a:sym typeface="Calibri"/>
              </a:rPr>
              <a:t>Train and test:</a:t>
            </a:r>
            <a:r>
              <a:rPr lang="en-US" sz="3000" b="1">
                <a:latin typeface="Calibri"/>
                <a:ea typeface="Calibri"/>
                <a:cs typeface="Calibri"/>
                <a:sym typeface="Calibri"/>
              </a:rPr>
              <a:t> </a:t>
            </a:r>
            <a:r>
              <a:rPr lang="en-US" sz="3000">
                <a:latin typeface="Calibri"/>
                <a:ea typeface="Calibri"/>
                <a:cs typeface="Calibri"/>
                <a:sym typeface="Calibri"/>
              </a:rPr>
              <a:t>We split the total data set into a train set (70%) and a  test set (30%).</a:t>
            </a:r>
            <a:endParaRPr sz="2467">
              <a:latin typeface="Calibri"/>
              <a:ea typeface="Calibri"/>
              <a:cs typeface="Calibri"/>
              <a:sym typeface="Calibri"/>
            </a:endParaRPr>
          </a:p>
        </p:txBody>
      </p:sp>
      <p:sp>
        <p:nvSpPr>
          <p:cNvPr id="220" name="Google Shape;220;g12611ea5f17_0_10"/>
          <p:cNvSpPr txBox="1">
            <a:spLocks noGrp="1"/>
          </p:cNvSpPr>
          <p:nvPr>
            <p:ph type="title"/>
          </p:nvPr>
        </p:nvSpPr>
        <p:spPr>
          <a:xfrm>
            <a:off x="304800" y="0"/>
            <a:ext cx="72078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a:t>Model Selection and Data Rebalance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25b966412a_1_15"/>
          <p:cNvSpPr txBox="1">
            <a:spLocks noGrp="1"/>
          </p:cNvSpPr>
          <p:nvPr>
            <p:ph type="title"/>
          </p:nvPr>
        </p:nvSpPr>
        <p:spPr>
          <a:xfrm>
            <a:off x="304800" y="0"/>
            <a:ext cx="5791200" cy="615600"/>
          </a:xfrm>
          <a:prstGeom prst="rect">
            <a:avLst/>
          </a:prstGeom>
          <a:noFill/>
          <a:ln>
            <a:noFill/>
          </a:ln>
        </p:spPr>
        <p:txBody>
          <a:bodyPr spcFirstLastPara="1" wrap="square" lIns="121900" tIns="60925" rIns="121900" bIns="60925" anchor="t" anchorCtr="0">
            <a:spAutoFit/>
          </a:bodyPr>
          <a:lstStyle/>
          <a:p>
            <a:pPr marL="0" lvl="0" indent="0" algn="l" rtl="0">
              <a:lnSpc>
                <a:spcPct val="100000"/>
              </a:lnSpc>
              <a:spcBef>
                <a:spcPts val="0"/>
              </a:spcBef>
              <a:spcAft>
                <a:spcPts val="0"/>
              </a:spcAft>
              <a:buClr>
                <a:srgbClr val="FFFFFF"/>
              </a:buClr>
              <a:buSzPts val="3200"/>
              <a:buFont typeface="Calibri"/>
              <a:buNone/>
            </a:pPr>
            <a:r>
              <a:rPr lang="en-US"/>
              <a:t>Basic Linear Regression</a:t>
            </a:r>
            <a:endParaRPr/>
          </a:p>
        </p:txBody>
      </p:sp>
      <p:pic>
        <p:nvPicPr>
          <p:cNvPr id="226" name="Google Shape;226;g125b966412a_1_15"/>
          <p:cNvPicPr preferRelativeResize="0"/>
          <p:nvPr/>
        </p:nvPicPr>
        <p:blipFill>
          <a:blip r:embed="rId3">
            <a:alphaModFix/>
          </a:blip>
          <a:stretch>
            <a:fillRect/>
          </a:stretch>
        </p:blipFill>
        <p:spPr>
          <a:xfrm>
            <a:off x="304800" y="1007463"/>
            <a:ext cx="6087751" cy="4843075"/>
          </a:xfrm>
          <a:prstGeom prst="rect">
            <a:avLst/>
          </a:prstGeom>
          <a:noFill/>
          <a:ln>
            <a:noFill/>
          </a:ln>
        </p:spPr>
      </p:pic>
      <p:pic>
        <p:nvPicPr>
          <p:cNvPr id="227" name="Google Shape;227;g125b966412a_1_15"/>
          <p:cNvPicPr preferRelativeResize="0"/>
          <p:nvPr/>
        </p:nvPicPr>
        <p:blipFill>
          <a:blip r:embed="rId4">
            <a:alphaModFix/>
          </a:blip>
          <a:stretch>
            <a:fillRect/>
          </a:stretch>
        </p:blipFill>
        <p:spPr>
          <a:xfrm>
            <a:off x="6576100" y="1007475"/>
            <a:ext cx="4521400" cy="3176975"/>
          </a:xfrm>
          <a:prstGeom prst="rect">
            <a:avLst/>
          </a:prstGeom>
          <a:noFill/>
          <a:ln>
            <a:noFill/>
          </a:ln>
        </p:spPr>
      </p:pic>
      <p:sp>
        <p:nvSpPr>
          <p:cNvPr id="228" name="Google Shape;228;g125b966412a_1_15"/>
          <p:cNvSpPr txBox="1"/>
          <p:nvPr/>
        </p:nvSpPr>
        <p:spPr>
          <a:xfrm>
            <a:off x="6958650" y="4453450"/>
            <a:ext cx="3756300" cy="1282800"/>
          </a:xfrm>
          <a:prstGeom prst="rect">
            <a:avLst/>
          </a:prstGeom>
          <a:noFill/>
          <a:ln>
            <a:noFill/>
          </a:ln>
        </p:spPr>
        <p:txBody>
          <a:bodyPr spcFirstLastPara="1" wrap="square" lIns="91425" tIns="91425" rIns="91425" bIns="91425" anchor="t" anchorCtr="0">
            <a:spAutoFit/>
          </a:bodyPr>
          <a:lstStyle/>
          <a:p>
            <a:pPr marL="0" lvl="0" indent="0" algn="l" rtl="0">
              <a:spcBef>
                <a:spcPts val="500"/>
              </a:spcBef>
              <a:spcAft>
                <a:spcPts val="0"/>
              </a:spcAft>
              <a:buNone/>
            </a:pPr>
            <a:r>
              <a:rPr lang="en-US" sz="2100" b="1">
                <a:solidFill>
                  <a:schemeClr val="dk1"/>
                </a:solidFill>
                <a:latin typeface="Calibri"/>
                <a:ea typeface="Calibri"/>
                <a:cs typeface="Calibri"/>
                <a:sym typeface="Calibri"/>
              </a:rPr>
              <a:t>Accuracy: 64.90%</a:t>
            </a:r>
            <a:endParaRPr sz="2100" b="1">
              <a:solidFill>
                <a:schemeClr val="dk1"/>
              </a:solidFill>
              <a:latin typeface="Calibri"/>
              <a:ea typeface="Calibri"/>
              <a:cs typeface="Calibri"/>
              <a:sym typeface="Calibri"/>
            </a:endParaRPr>
          </a:p>
          <a:p>
            <a:pPr marL="0" lvl="0" indent="0" algn="l" rtl="0">
              <a:spcBef>
                <a:spcPts val="500"/>
              </a:spcBef>
              <a:spcAft>
                <a:spcPts val="0"/>
              </a:spcAft>
              <a:buNone/>
            </a:pPr>
            <a:r>
              <a:rPr lang="en-US" sz="2100" b="1">
                <a:solidFill>
                  <a:schemeClr val="dk1"/>
                </a:solidFill>
                <a:latin typeface="Calibri"/>
                <a:ea typeface="Calibri"/>
                <a:cs typeface="Calibri"/>
                <a:sym typeface="Calibri"/>
              </a:rPr>
              <a:t>Precision: 64.51%</a:t>
            </a:r>
            <a:endParaRPr sz="250">
              <a:solidFill>
                <a:schemeClr val="dk1"/>
              </a:solidFill>
            </a:endParaRPr>
          </a:p>
          <a:p>
            <a:pPr marL="0" lvl="0" indent="0" algn="l" rtl="0">
              <a:spcBef>
                <a:spcPts val="500"/>
              </a:spcBef>
              <a:spcAft>
                <a:spcPts val="0"/>
              </a:spcAft>
              <a:buNone/>
            </a:pPr>
            <a:r>
              <a:rPr lang="en-US" sz="2100" b="1">
                <a:solidFill>
                  <a:schemeClr val="dk1"/>
                </a:solidFill>
                <a:latin typeface="Calibri"/>
                <a:ea typeface="Calibri"/>
                <a:cs typeface="Calibri"/>
                <a:sym typeface="Calibri"/>
              </a:rPr>
              <a:t>Recall: 66.50%</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25b966412a_3_0"/>
          <p:cNvSpPr txBox="1">
            <a:spLocks noGrp="1"/>
          </p:cNvSpPr>
          <p:nvPr>
            <p:ph type="body" idx="1"/>
          </p:nvPr>
        </p:nvSpPr>
        <p:spPr>
          <a:xfrm>
            <a:off x="304800" y="975359"/>
            <a:ext cx="5791200" cy="4617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endParaRPr/>
          </a:p>
        </p:txBody>
      </p:sp>
      <p:sp>
        <p:nvSpPr>
          <p:cNvPr id="235" name="Google Shape;235;g125b966412a_3_0"/>
          <p:cNvSpPr txBox="1">
            <a:spLocks noGrp="1"/>
          </p:cNvSpPr>
          <p:nvPr>
            <p:ph type="title"/>
          </p:nvPr>
        </p:nvSpPr>
        <p:spPr>
          <a:xfrm>
            <a:off x="304800" y="0"/>
            <a:ext cx="57912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a:solidFill>
                  <a:schemeClr val="lt1"/>
                </a:solidFill>
              </a:rPr>
              <a:t>Linear regression with Lasso</a:t>
            </a:r>
            <a:endParaRPr/>
          </a:p>
        </p:txBody>
      </p:sp>
      <p:pic>
        <p:nvPicPr>
          <p:cNvPr id="236" name="Google Shape;236;g125b966412a_3_0"/>
          <p:cNvPicPr preferRelativeResize="0"/>
          <p:nvPr/>
        </p:nvPicPr>
        <p:blipFill>
          <a:blip r:embed="rId3">
            <a:alphaModFix/>
          </a:blip>
          <a:stretch>
            <a:fillRect/>
          </a:stretch>
        </p:blipFill>
        <p:spPr>
          <a:xfrm>
            <a:off x="190500" y="870934"/>
            <a:ext cx="6531735" cy="5116141"/>
          </a:xfrm>
          <a:prstGeom prst="rect">
            <a:avLst/>
          </a:prstGeom>
          <a:noFill/>
          <a:ln>
            <a:noFill/>
          </a:ln>
        </p:spPr>
      </p:pic>
      <p:pic>
        <p:nvPicPr>
          <p:cNvPr id="237" name="Google Shape;237;g125b966412a_3_0"/>
          <p:cNvPicPr preferRelativeResize="0"/>
          <p:nvPr/>
        </p:nvPicPr>
        <p:blipFill>
          <a:blip r:embed="rId4">
            <a:alphaModFix/>
          </a:blip>
          <a:stretch>
            <a:fillRect/>
          </a:stretch>
        </p:blipFill>
        <p:spPr>
          <a:xfrm>
            <a:off x="6722225" y="975350"/>
            <a:ext cx="4423424" cy="2948950"/>
          </a:xfrm>
          <a:prstGeom prst="rect">
            <a:avLst/>
          </a:prstGeom>
          <a:noFill/>
          <a:ln>
            <a:noFill/>
          </a:ln>
        </p:spPr>
      </p:pic>
      <p:sp>
        <p:nvSpPr>
          <p:cNvPr id="238" name="Google Shape;238;g125b966412a_3_0"/>
          <p:cNvSpPr txBox="1"/>
          <p:nvPr/>
        </p:nvSpPr>
        <p:spPr>
          <a:xfrm>
            <a:off x="7086600" y="4187200"/>
            <a:ext cx="405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9" name="Google Shape;239;g125b966412a_3_0"/>
          <p:cNvSpPr txBox="1"/>
          <p:nvPr/>
        </p:nvSpPr>
        <p:spPr>
          <a:xfrm>
            <a:off x="6934200" y="4244350"/>
            <a:ext cx="4686300" cy="1477500"/>
          </a:xfrm>
          <a:prstGeom prst="rect">
            <a:avLst/>
          </a:prstGeom>
          <a:noFill/>
          <a:ln>
            <a:noFill/>
          </a:ln>
        </p:spPr>
        <p:txBody>
          <a:bodyPr spcFirstLastPara="1" wrap="square" lIns="91425" tIns="91425" rIns="91425" bIns="91425" anchor="t" anchorCtr="0">
            <a:spAutoFit/>
          </a:bodyPr>
          <a:lstStyle/>
          <a:p>
            <a:pPr marL="0" lvl="0" indent="0" algn="l" rtl="0">
              <a:spcBef>
                <a:spcPts val="500"/>
              </a:spcBef>
              <a:spcAft>
                <a:spcPts val="0"/>
              </a:spcAft>
              <a:buClr>
                <a:schemeClr val="dk1"/>
              </a:buClr>
              <a:buSzPts val="1100"/>
              <a:buFont typeface="Arial"/>
              <a:buNone/>
            </a:pPr>
            <a:r>
              <a:rPr lang="en-US" sz="2100" b="1">
                <a:solidFill>
                  <a:schemeClr val="dk1"/>
                </a:solidFill>
                <a:latin typeface="Calibri"/>
                <a:ea typeface="Calibri"/>
                <a:cs typeface="Calibri"/>
                <a:sym typeface="Calibri"/>
              </a:rPr>
              <a:t>In our dataset, all coefficients are shrunk to 0 when applying Lasso regression, so it is not appropriate to use Lasso for prediction here.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25b966412a_1_27"/>
          <p:cNvSpPr txBox="1">
            <a:spLocks noGrp="1"/>
          </p:cNvSpPr>
          <p:nvPr>
            <p:ph type="body" idx="1"/>
          </p:nvPr>
        </p:nvSpPr>
        <p:spPr>
          <a:xfrm>
            <a:off x="304800" y="975359"/>
            <a:ext cx="5791200" cy="4617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endParaRPr/>
          </a:p>
        </p:txBody>
      </p:sp>
      <p:sp>
        <p:nvSpPr>
          <p:cNvPr id="246" name="Google Shape;246;g125b966412a_1_27"/>
          <p:cNvSpPr txBox="1">
            <a:spLocks noGrp="1"/>
          </p:cNvSpPr>
          <p:nvPr>
            <p:ph type="title"/>
          </p:nvPr>
        </p:nvSpPr>
        <p:spPr>
          <a:xfrm>
            <a:off x="304800" y="0"/>
            <a:ext cx="57912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a:solidFill>
                  <a:schemeClr val="lt1"/>
                </a:solidFill>
              </a:rPr>
              <a:t>Linear regression with Ridge</a:t>
            </a:r>
            <a:endParaRPr/>
          </a:p>
        </p:txBody>
      </p:sp>
      <p:pic>
        <p:nvPicPr>
          <p:cNvPr id="247" name="Google Shape;247;g125b966412a_1_27"/>
          <p:cNvPicPr preferRelativeResize="0"/>
          <p:nvPr/>
        </p:nvPicPr>
        <p:blipFill>
          <a:blip r:embed="rId3">
            <a:alphaModFix/>
          </a:blip>
          <a:stretch>
            <a:fillRect/>
          </a:stretch>
        </p:blipFill>
        <p:spPr>
          <a:xfrm>
            <a:off x="148950" y="870934"/>
            <a:ext cx="6512879" cy="5116141"/>
          </a:xfrm>
          <a:prstGeom prst="rect">
            <a:avLst/>
          </a:prstGeom>
          <a:noFill/>
          <a:ln>
            <a:noFill/>
          </a:ln>
        </p:spPr>
      </p:pic>
      <p:pic>
        <p:nvPicPr>
          <p:cNvPr id="248" name="Google Shape;248;g125b966412a_1_27"/>
          <p:cNvPicPr preferRelativeResize="0"/>
          <p:nvPr/>
        </p:nvPicPr>
        <p:blipFill>
          <a:blip r:embed="rId4">
            <a:alphaModFix/>
          </a:blip>
          <a:stretch>
            <a:fillRect/>
          </a:stretch>
        </p:blipFill>
        <p:spPr>
          <a:xfrm>
            <a:off x="6931975" y="870925"/>
            <a:ext cx="4676525" cy="3335325"/>
          </a:xfrm>
          <a:prstGeom prst="rect">
            <a:avLst/>
          </a:prstGeom>
          <a:noFill/>
          <a:ln>
            <a:noFill/>
          </a:ln>
        </p:spPr>
      </p:pic>
      <p:sp>
        <p:nvSpPr>
          <p:cNvPr id="249" name="Google Shape;249;g125b966412a_1_27"/>
          <p:cNvSpPr txBox="1"/>
          <p:nvPr/>
        </p:nvSpPr>
        <p:spPr>
          <a:xfrm>
            <a:off x="7117600" y="4377700"/>
            <a:ext cx="4305300" cy="1282800"/>
          </a:xfrm>
          <a:prstGeom prst="rect">
            <a:avLst/>
          </a:prstGeom>
          <a:noFill/>
          <a:ln>
            <a:noFill/>
          </a:ln>
        </p:spPr>
        <p:txBody>
          <a:bodyPr spcFirstLastPara="1" wrap="square" lIns="91425" tIns="91425" rIns="91425" bIns="91425" anchor="t" anchorCtr="0">
            <a:spAutoFit/>
          </a:bodyPr>
          <a:lstStyle/>
          <a:p>
            <a:pPr marL="0" lvl="0" indent="0" algn="l" rtl="0">
              <a:spcBef>
                <a:spcPts val="500"/>
              </a:spcBef>
              <a:spcAft>
                <a:spcPts val="0"/>
              </a:spcAft>
              <a:buClr>
                <a:schemeClr val="dk1"/>
              </a:buClr>
              <a:buSzPts val="1100"/>
              <a:buFont typeface="Arial"/>
              <a:buNone/>
            </a:pPr>
            <a:r>
              <a:rPr lang="en-US" sz="2100" b="1">
                <a:solidFill>
                  <a:schemeClr val="dk1"/>
                </a:solidFill>
                <a:latin typeface="Calibri"/>
                <a:ea typeface="Calibri"/>
                <a:cs typeface="Calibri"/>
                <a:sym typeface="Calibri"/>
              </a:rPr>
              <a:t>Accuracy: 64.90%</a:t>
            </a:r>
            <a:endParaRPr sz="2100" b="1">
              <a:solidFill>
                <a:schemeClr val="dk1"/>
              </a:solidFill>
              <a:latin typeface="Calibri"/>
              <a:ea typeface="Calibri"/>
              <a:cs typeface="Calibri"/>
              <a:sym typeface="Calibri"/>
            </a:endParaRPr>
          </a:p>
          <a:p>
            <a:pPr marL="0" lvl="0" indent="0" algn="l" rtl="0">
              <a:spcBef>
                <a:spcPts val="500"/>
              </a:spcBef>
              <a:spcAft>
                <a:spcPts val="0"/>
              </a:spcAft>
              <a:buClr>
                <a:schemeClr val="dk1"/>
              </a:buClr>
              <a:buSzPts val="1100"/>
              <a:buFont typeface="Arial"/>
              <a:buNone/>
            </a:pPr>
            <a:r>
              <a:rPr lang="en-US" sz="2100" b="1">
                <a:solidFill>
                  <a:schemeClr val="dk1"/>
                </a:solidFill>
                <a:latin typeface="Calibri"/>
                <a:ea typeface="Calibri"/>
                <a:cs typeface="Calibri"/>
                <a:sym typeface="Calibri"/>
              </a:rPr>
              <a:t>Precision: 64.51%</a:t>
            </a:r>
            <a:endParaRPr sz="250">
              <a:solidFill>
                <a:schemeClr val="dk1"/>
              </a:solidFill>
            </a:endParaRPr>
          </a:p>
          <a:p>
            <a:pPr marL="0" lvl="0" indent="0" algn="l" rtl="0">
              <a:spcBef>
                <a:spcPts val="500"/>
              </a:spcBef>
              <a:spcAft>
                <a:spcPts val="0"/>
              </a:spcAft>
              <a:buClr>
                <a:schemeClr val="dk1"/>
              </a:buClr>
              <a:buSzPts val="1100"/>
              <a:buFont typeface="Arial"/>
              <a:buNone/>
            </a:pPr>
            <a:r>
              <a:rPr lang="en-US" sz="2100" b="1">
                <a:solidFill>
                  <a:schemeClr val="dk1"/>
                </a:solidFill>
                <a:latin typeface="Calibri"/>
                <a:ea typeface="Calibri"/>
                <a:cs typeface="Calibri"/>
                <a:sym typeface="Calibri"/>
              </a:rPr>
              <a:t>Recall: 66.50%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25b966412a_1_34"/>
          <p:cNvSpPr txBox="1">
            <a:spLocks noGrp="1"/>
          </p:cNvSpPr>
          <p:nvPr>
            <p:ph type="body" idx="1"/>
          </p:nvPr>
        </p:nvSpPr>
        <p:spPr>
          <a:xfrm>
            <a:off x="304800" y="975359"/>
            <a:ext cx="5791200" cy="4617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endParaRPr/>
          </a:p>
        </p:txBody>
      </p:sp>
      <p:sp>
        <p:nvSpPr>
          <p:cNvPr id="256" name="Google Shape;256;g125b966412a_1_34"/>
          <p:cNvSpPr txBox="1">
            <a:spLocks noGrp="1"/>
          </p:cNvSpPr>
          <p:nvPr>
            <p:ph type="title"/>
          </p:nvPr>
        </p:nvSpPr>
        <p:spPr>
          <a:xfrm>
            <a:off x="304800" y="0"/>
            <a:ext cx="57912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a:t>Logistic Regression</a:t>
            </a:r>
            <a:endParaRPr/>
          </a:p>
        </p:txBody>
      </p:sp>
      <p:pic>
        <p:nvPicPr>
          <p:cNvPr id="257" name="Google Shape;257;g125b966412a_1_34"/>
          <p:cNvPicPr preferRelativeResize="0"/>
          <p:nvPr/>
        </p:nvPicPr>
        <p:blipFill>
          <a:blip r:embed="rId3">
            <a:alphaModFix/>
          </a:blip>
          <a:stretch>
            <a:fillRect/>
          </a:stretch>
        </p:blipFill>
        <p:spPr>
          <a:xfrm>
            <a:off x="148950" y="870934"/>
            <a:ext cx="6629146" cy="5116141"/>
          </a:xfrm>
          <a:prstGeom prst="rect">
            <a:avLst/>
          </a:prstGeom>
          <a:noFill/>
          <a:ln>
            <a:noFill/>
          </a:ln>
        </p:spPr>
      </p:pic>
      <p:pic>
        <p:nvPicPr>
          <p:cNvPr id="258" name="Google Shape;258;g125b966412a_1_34"/>
          <p:cNvPicPr preferRelativeResize="0"/>
          <p:nvPr/>
        </p:nvPicPr>
        <p:blipFill>
          <a:blip r:embed="rId4">
            <a:alphaModFix/>
          </a:blip>
          <a:stretch>
            <a:fillRect/>
          </a:stretch>
        </p:blipFill>
        <p:spPr>
          <a:xfrm>
            <a:off x="6933950" y="870925"/>
            <a:ext cx="4489800" cy="3072425"/>
          </a:xfrm>
          <a:prstGeom prst="rect">
            <a:avLst/>
          </a:prstGeom>
          <a:noFill/>
          <a:ln>
            <a:noFill/>
          </a:ln>
        </p:spPr>
      </p:pic>
      <p:sp>
        <p:nvSpPr>
          <p:cNvPr id="259" name="Google Shape;259;g125b966412a_1_34"/>
          <p:cNvSpPr txBox="1"/>
          <p:nvPr/>
        </p:nvSpPr>
        <p:spPr>
          <a:xfrm>
            <a:off x="7467600" y="4301500"/>
            <a:ext cx="3962400" cy="1282800"/>
          </a:xfrm>
          <a:prstGeom prst="rect">
            <a:avLst/>
          </a:prstGeom>
          <a:noFill/>
          <a:ln>
            <a:noFill/>
          </a:ln>
        </p:spPr>
        <p:txBody>
          <a:bodyPr spcFirstLastPara="1" wrap="square" lIns="91425" tIns="91425" rIns="91425" bIns="91425" anchor="t" anchorCtr="0">
            <a:spAutoFit/>
          </a:bodyPr>
          <a:lstStyle/>
          <a:p>
            <a:pPr marL="0" lvl="0" indent="0" algn="l" rtl="0">
              <a:spcBef>
                <a:spcPts val="500"/>
              </a:spcBef>
              <a:spcAft>
                <a:spcPts val="0"/>
              </a:spcAft>
              <a:buClr>
                <a:schemeClr val="dk1"/>
              </a:buClr>
              <a:buSzPts val="1100"/>
              <a:buFont typeface="Arial"/>
              <a:buNone/>
            </a:pPr>
            <a:r>
              <a:rPr lang="en-US" sz="2100" b="1">
                <a:solidFill>
                  <a:schemeClr val="dk1"/>
                </a:solidFill>
                <a:latin typeface="Calibri"/>
                <a:ea typeface="Calibri"/>
                <a:cs typeface="Calibri"/>
                <a:sym typeface="Calibri"/>
              </a:rPr>
              <a:t>Accuracy: 64.96%</a:t>
            </a:r>
            <a:endParaRPr sz="2100" b="1">
              <a:solidFill>
                <a:schemeClr val="dk1"/>
              </a:solidFill>
              <a:latin typeface="Calibri"/>
              <a:ea typeface="Calibri"/>
              <a:cs typeface="Calibri"/>
              <a:sym typeface="Calibri"/>
            </a:endParaRPr>
          </a:p>
          <a:p>
            <a:pPr marL="0" lvl="0" indent="0" algn="l" rtl="0">
              <a:spcBef>
                <a:spcPts val="500"/>
              </a:spcBef>
              <a:spcAft>
                <a:spcPts val="0"/>
              </a:spcAft>
              <a:buClr>
                <a:schemeClr val="dk1"/>
              </a:buClr>
              <a:buSzPts val="1100"/>
              <a:buFont typeface="Arial"/>
              <a:buNone/>
            </a:pPr>
            <a:r>
              <a:rPr lang="en-US" sz="2100" b="1">
                <a:solidFill>
                  <a:schemeClr val="dk1"/>
                </a:solidFill>
                <a:latin typeface="Calibri"/>
                <a:ea typeface="Calibri"/>
                <a:cs typeface="Calibri"/>
                <a:sym typeface="Calibri"/>
              </a:rPr>
              <a:t>Precision: 64.97%</a:t>
            </a:r>
            <a:endParaRPr sz="250">
              <a:solidFill>
                <a:schemeClr val="dk1"/>
              </a:solidFill>
            </a:endParaRPr>
          </a:p>
          <a:p>
            <a:pPr marL="0" lvl="0" indent="0" algn="l" rtl="0">
              <a:spcBef>
                <a:spcPts val="500"/>
              </a:spcBef>
              <a:spcAft>
                <a:spcPts val="0"/>
              </a:spcAft>
              <a:buClr>
                <a:schemeClr val="dk1"/>
              </a:buClr>
              <a:buSzPts val="1100"/>
              <a:buFont typeface="Arial"/>
              <a:buNone/>
            </a:pPr>
            <a:r>
              <a:rPr lang="en-US" sz="2100" b="1">
                <a:solidFill>
                  <a:schemeClr val="dk1"/>
                </a:solidFill>
                <a:latin typeface="Calibri"/>
                <a:ea typeface="Calibri"/>
                <a:cs typeface="Calibri"/>
                <a:sym typeface="Calibri"/>
              </a:rPr>
              <a:t>Recall: 66.09%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
          <p:cNvSpPr txBox="1">
            <a:spLocks noGrp="1"/>
          </p:cNvSpPr>
          <p:nvPr>
            <p:ph type="body" idx="1"/>
          </p:nvPr>
        </p:nvSpPr>
        <p:spPr>
          <a:xfrm>
            <a:off x="559299" y="1210838"/>
            <a:ext cx="11265000" cy="738900"/>
          </a:xfrm>
          <a:prstGeom prst="rect">
            <a:avLst/>
          </a:prstGeom>
          <a:noFill/>
          <a:ln>
            <a:noFill/>
          </a:ln>
        </p:spPr>
        <p:txBody>
          <a:bodyPr spcFirstLastPara="1" wrap="square" lIns="121900" tIns="60925" rIns="121900" bIns="60925" anchor="t" anchorCtr="0">
            <a:spAutoFit/>
          </a:bodyPr>
          <a:lstStyle/>
          <a:p>
            <a:pPr marL="381000" lvl="0" indent="-177800" algn="l" rtl="0">
              <a:lnSpc>
                <a:spcPct val="100000"/>
              </a:lnSpc>
              <a:spcBef>
                <a:spcPts val="0"/>
              </a:spcBef>
              <a:spcAft>
                <a:spcPts val="0"/>
              </a:spcAft>
              <a:buClr>
                <a:schemeClr val="dk1"/>
              </a:buClr>
              <a:buSzPts val="3200"/>
              <a:buNone/>
            </a:pPr>
            <a:r>
              <a:rPr lang="en-US" sz="2000"/>
              <a:t>max_depth = 4</a:t>
            </a:r>
            <a:endParaRPr sz="2000"/>
          </a:p>
          <a:p>
            <a:pPr marL="381000" lvl="0" indent="-177800" algn="l" rtl="0">
              <a:lnSpc>
                <a:spcPct val="100000"/>
              </a:lnSpc>
              <a:spcBef>
                <a:spcPts val="0"/>
              </a:spcBef>
              <a:spcAft>
                <a:spcPts val="0"/>
              </a:spcAft>
              <a:buClr>
                <a:schemeClr val="dk1"/>
              </a:buClr>
              <a:buSzPts val="3200"/>
              <a:buNone/>
            </a:pPr>
            <a:r>
              <a:rPr lang="en-US" sz="2000"/>
              <a:t>criterion='entropy'</a:t>
            </a:r>
            <a:endParaRPr sz="2000">
              <a:latin typeface="Arial"/>
              <a:ea typeface="Arial"/>
              <a:cs typeface="Arial"/>
              <a:sym typeface="Arial"/>
            </a:endParaRPr>
          </a:p>
        </p:txBody>
      </p:sp>
      <p:sp>
        <p:nvSpPr>
          <p:cNvPr id="265" name="Google Shape;265;p1"/>
          <p:cNvSpPr txBox="1">
            <a:spLocks noGrp="1"/>
          </p:cNvSpPr>
          <p:nvPr>
            <p:ph type="title"/>
          </p:nvPr>
        </p:nvSpPr>
        <p:spPr>
          <a:xfrm>
            <a:off x="304800" y="0"/>
            <a:ext cx="5791200" cy="615600"/>
          </a:xfrm>
          <a:prstGeom prst="rect">
            <a:avLst/>
          </a:prstGeom>
          <a:noFill/>
          <a:ln>
            <a:noFill/>
          </a:ln>
        </p:spPr>
        <p:txBody>
          <a:bodyPr spcFirstLastPara="1" wrap="square" lIns="121900" tIns="60925" rIns="121900" bIns="60925" anchor="t" anchorCtr="0">
            <a:spAutoFit/>
          </a:bodyPr>
          <a:lstStyle/>
          <a:p>
            <a:pPr marL="0" lvl="0" indent="0" algn="l" rtl="0">
              <a:lnSpc>
                <a:spcPct val="100000"/>
              </a:lnSpc>
              <a:spcBef>
                <a:spcPts val="0"/>
              </a:spcBef>
              <a:spcAft>
                <a:spcPts val="0"/>
              </a:spcAft>
              <a:buClr>
                <a:srgbClr val="FFFFFF"/>
              </a:buClr>
              <a:buSzPts val="3200"/>
              <a:buFont typeface="Calibri"/>
              <a:buNone/>
            </a:pPr>
            <a:r>
              <a:rPr lang="en-US"/>
              <a:t>Decision Tree</a:t>
            </a:r>
            <a:endParaRPr/>
          </a:p>
        </p:txBody>
      </p:sp>
      <p:pic>
        <p:nvPicPr>
          <p:cNvPr id="266" name="Google Shape;266;p1"/>
          <p:cNvPicPr preferRelativeResize="0"/>
          <p:nvPr/>
        </p:nvPicPr>
        <p:blipFill>
          <a:blip r:embed="rId3">
            <a:alphaModFix/>
          </a:blip>
          <a:stretch>
            <a:fillRect/>
          </a:stretch>
        </p:blipFill>
        <p:spPr>
          <a:xfrm>
            <a:off x="0" y="2235434"/>
            <a:ext cx="12192000" cy="23871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125acdadefe_1_23"/>
          <p:cNvSpPr txBox="1">
            <a:spLocks noGrp="1"/>
          </p:cNvSpPr>
          <p:nvPr>
            <p:ph type="title"/>
          </p:nvPr>
        </p:nvSpPr>
        <p:spPr>
          <a:xfrm>
            <a:off x="304800" y="0"/>
            <a:ext cx="5791200" cy="615600"/>
          </a:xfrm>
          <a:prstGeom prst="rect">
            <a:avLst/>
          </a:prstGeom>
          <a:noFill/>
          <a:ln>
            <a:noFill/>
          </a:ln>
        </p:spPr>
        <p:txBody>
          <a:bodyPr spcFirstLastPara="1" wrap="square" lIns="121900" tIns="60925" rIns="121900" bIns="60925" anchor="t" anchorCtr="0">
            <a:spAutoFit/>
          </a:bodyPr>
          <a:lstStyle/>
          <a:p>
            <a:pPr marL="0" lvl="0" indent="0" algn="l" rtl="0">
              <a:lnSpc>
                <a:spcPct val="100000"/>
              </a:lnSpc>
              <a:spcBef>
                <a:spcPts val="0"/>
              </a:spcBef>
              <a:spcAft>
                <a:spcPts val="0"/>
              </a:spcAft>
              <a:buClr>
                <a:srgbClr val="FFFFFF"/>
              </a:buClr>
              <a:buSzPts val="3200"/>
              <a:buFont typeface="Calibri"/>
              <a:buNone/>
            </a:pPr>
            <a:r>
              <a:rPr lang="en-US"/>
              <a:t>Decision Tree</a:t>
            </a:r>
            <a:endParaRPr/>
          </a:p>
        </p:txBody>
      </p:sp>
      <p:pic>
        <p:nvPicPr>
          <p:cNvPr id="272" name="Google Shape;272;g125acdadefe_1_23"/>
          <p:cNvPicPr preferRelativeResize="0"/>
          <p:nvPr/>
        </p:nvPicPr>
        <p:blipFill>
          <a:blip r:embed="rId3">
            <a:alphaModFix/>
          </a:blip>
          <a:stretch>
            <a:fillRect/>
          </a:stretch>
        </p:blipFill>
        <p:spPr>
          <a:xfrm>
            <a:off x="6415975" y="1409075"/>
            <a:ext cx="5281000" cy="4144700"/>
          </a:xfrm>
          <a:prstGeom prst="rect">
            <a:avLst/>
          </a:prstGeom>
          <a:noFill/>
          <a:ln>
            <a:noFill/>
          </a:ln>
        </p:spPr>
      </p:pic>
      <p:pic>
        <p:nvPicPr>
          <p:cNvPr id="273" name="Google Shape;273;g125acdadefe_1_23"/>
          <p:cNvPicPr preferRelativeResize="0"/>
          <p:nvPr/>
        </p:nvPicPr>
        <p:blipFill>
          <a:blip r:embed="rId4">
            <a:alphaModFix/>
          </a:blip>
          <a:stretch>
            <a:fillRect/>
          </a:stretch>
        </p:blipFill>
        <p:spPr>
          <a:xfrm>
            <a:off x="588475" y="1327700"/>
            <a:ext cx="5223849" cy="424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1251bc993a6_8_4"/>
          <p:cNvSpPr txBox="1">
            <a:spLocks noGrp="1"/>
          </p:cNvSpPr>
          <p:nvPr>
            <p:ph type="body" idx="1"/>
          </p:nvPr>
        </p:nvSpPr>
        <p:spPr>
          <a:xfrm>
            <a:off x="234950" y="1498600"/>
            <a:ext cx="11853600" cy="4063500"/>
          </a:xfrm>
          <a:prstGeom prst="rect">
            <a:avLst/>
          </a:prstGeom>
          <a:noFill/>
          <a:ln>
            <a:noFill/>
          </a:ln>
        </p:spPr>
        <p:txBody>
          <a:bodyPr spcFirstLastPara="1" wrap="square" lIns="121900" tIns="60925" rIns="121900" bIns="60925" anchor="t" anchorCtr="0">
            <a:spAutoFit/>
          </a:bodyPr>
          <a:lstStyle/>
          <a:p>
            <a:pPr marL="457200" lvl="0" indent="-431800" algn="l" rtl="0">
              <a:lnSpc>
                <a:spcPct val="100000"/>
              </a:lnSpc>
              <a:spcBef>
                <a:spcPts val="0"/>
              </a:spcBef>
              <a:spcAft>
                <a:spcPts val="0"/>
              </a:spcAft>
              <a:buSzPts val="3200"/>
              <a:buFont typeface="Arial"/>
              <a:buChar char="●"/>
            </a:pPr>
            <a:r>
              <a:rPr lang="en-US" sz="3200" b="1">
                <a:latin typeface="Arial"/>
                <a:ea typeface="Arial"/>
                <a:cs typeface="Arial"/>
                <a:sym typeface="Arial"/>
              </a:rPr>
              <a:t>Data Source:</a:t>
            </a:r>
            <a:r>
              <a:rPr lang="en-US" sz="3200">
                <a:latin typeface="Arial"/>
                <a:ea typeface="Arial"/>
                <a:cs typeface="Arial"/>
                <a:sym typeface="Arial"/>
              </a:rPr>
              <a:t> LendingClub</a:t>
            </a:r>
            <a:endParaRPr sz="3200">
              <a:latin typeface="Arial"/>
              <a:ea typeface="Arial"/>
              <a:cs typeface="Arial"/>
              <a:sym typeface="Arial"/>
            </a:endParaRPr>
          </a:p>
          <a:p>
            <a:pPr marL="457200" lvl="0" indent="-431800" algn="l" rtl="0">
              <a:lnSpc>
                <a:spcPct val="100000"/>
              </a:lnSpc>
              <a:spcBef>
                <a:spcPts val="0"/>
              </a:spcBef>
              <a:spcAft>
                <a:spcPts val="0"/>
              </a:spcAft>
              <a:buSzPts val="3200"/>
              <a:buFont typeface="Arial"/>
              <a:buChar char="●"/>
            </a:pPr>
            <a:r>
              <a:rPr lang="en-US" sz="3200" b="1">
                <a:latin typeface="Arial"/>
                <a:ea typeface="Arial"/>
                <a:cs typeface="Arial"/>
                <a:sym typeface="Arial"/>
              </a:rPr>
              <a:t>Data Description:</a:t>
            </a:r>
            <a:r>
              <a:rPr lang="en-US" sz="3200">
                <a:latin typeface="Arial"/>
                <a:ea typeface="Arial"/>
                <a:cs typeface="Arial"/>
                <a:sym typeface="Arial"/>
              </a:rPr>
              <a:t> Accepted loans between 2007 to 2018Q4.</a:t>
            </a:r>
            <a:endParaRPr sz="3200">
              <a:latin typeface="Arial"/>
              <a:ea typeface="Arial"/>
              <a:cs typeface="Arial"/>
              <a:sym typeface="Arial"/>
            </a:endParaRPr>
          </a:p>
          <a:p>
            <a:pPr marL="457200" lvl="0" indent="-431800" algn="l" rtl="0">
              <a:lnSpc>
                <a:spcPct val="100000"/>
              </a:lnSpc>
              <a:spcBef>
                <a:spcPts val="0"/>
              </a:spcBef>
              <a:spcAft>
                <a:spcPts val="0"/>
              </a:spcAft>
              <a:buSzPts val="3200"/>
              <a:buFont typeface="Arial"/>
              <a:buChar char="●"/>
            </a:pPr>
            <a:r>
              <a:rPr lang="en-US" sz="3200" b="1">
                <a:latin typeface="Arial"/>
                <a:ea typeface="Arial"/>
                <a:cs typeface="Arial"/>
                <a:sym typeface="Arial"/>
              </a:rPr>
              <a:t>Columns:</a:t>
            </a:r>
            <a:r>
              <a:rPr lang="en-US" sz="3200">
                <a:latin typeface="Arial"/>
                <a:ea typeface="Arial"/>
                <a:cs typeface="Arial"/>
                <a:sym typeface="Arial"/>
              </a:rPr>
              <a:t> 150</a:t>
            </a:r>
            <a:endParaRPr sz="3200">
              <a:latin typeface="Arial"/>
              <a:ea typeface="Arial"/>
              <a:cs typeface="Arial"/>
              <a:sym typeface="Arial"/>
            </a:endParaRPr>
          </a:p>
          <a:p>
            <a:pPr marL="457200" lvl="0" indent="-431800" algn="l" rtl="0">
              <a:lnSpc>
                <a:spcPct val="100000"/>
              </a:lnSpc>
              <a:spcBef>
                <a:spcPts val="0"/>
              </a:spcBef>
              <a:spcAft>
                <a:spcPts val="0"/>
              </a:spcAft>
              <a:buSzPts val="3200"/>
              <a:buFont typeface="Arial"/>
              <a:buChar char="●"/>
            </a:pPr>
            <a:r>
              <a:rPr lang="en-US" sz="3200" b="1">
                <a:latin typeface="Arial"/>
                <a:ea typeface="Arial"/>
                <a:cs typeface="Arial"/>
                <a:sym typeface="Arial"/>
              </a:rPr>
              <a:t>Rows:</a:t>
            </a:r>
            <a:r>
              <a:rPr lang="en-US" sz="3200">
                <a:latin typeface="Arial"/>
                <a:ea typeface="Arial"/>
                <a:cs typeface="Arial"/>
                <a:sym typeface="Arial"/>
              </a:rPr>
              <a:t>  2 million+</a:t>
            </a:r>
            <a:endParaRPr sz="3200">
              <a:latin typeface="Arial"/>
              <a:ea typeface="Arial"/>
              <a:cs typeface="Arial"/>
              <a:sym typeface="Arial"/>
            </a:endParaRPr>
          </a:p>
          <a:p>
            <a:pPr marL="457200" lvl="0" indent="-431800" algn="l" rtl="0">
              <a:lnSpc>
                <a:spcPct val="100000"/>
              </a:lnSpc>
              <a:spcBef>
                <a:spcPts val="0"/>
              </a:spcBef>
              <a:spcAft>
                <a:spcPts val="0"/>
              </a:spcAft>
              <a:buSzPts val="3200"/>
              <a:buChar char="●"/>
            </a:pPr>
            <a:r>
              <a:rPr lang="en-US" sz="3200" b="1">
                <a:latin typeface="Arial"/>
                <a:ea typeface="Arial"/>
                <a:cs typeface="Arial"/>
                <a:sym typeface="Arial"/>
              </a:rPr>
              <a:t>Objective:</a:t>
            </a:r>
            <a:endParaRPr sz="3200" b="1">
              <a:latin typeface="Arial"/>
              <a:ea typeface="Arial"/>
              <a:cs typeface="Arial"/>
              <a:sym typeface="Arial"/>
            </a:endParaRPr>
          </a:p>
          <a:p>
            <a:pPr marL="914400" lvl="1" indent="-431800" algn="l" rtl="0">
              <a:lnSpc>
                <a:spcPct val="100000"/>
              </a:lnSpc>
              <a:spcBef>
                <a:spcPts val="0"/>
              </a:spcBef>
              <a:spcAft>
                <a:spcPts val="0"/>
              </a:spcAft>
              <a:buSzPts val="3200"/>
              <a:buFont typeface="Arial"/>
              <a:buChar char="○"/>
            </a:pPr>
            <a:r>
              <a:rPr lang="en-US" sz="3200">
                <a:latin typeface="Arial"/>
                <a:ea typeface="Arial"/>
                <a:cs typeface="Arial"/>
                <a:sym typeface="Arial"/>
              </a:rPr>
              <a:t>Predict whether the loan will be fully paid on time or default</a:t>
            </a:r>
            <a:endParaRPr sz="3200">
              <a:latin typeface="Arial"/>
              <a:ea typeface="Arial"/>
              <a:cs typeface="Arial"/>
              <a:sym typeface="Arial"/>
            </a:endParaRPr>
          </a:p>
          <a:p>
            <a:pPr marL="914400" lvl="1" indent="-431800" algn="l" rtl="0">
              <a:lnSpc>
                <a:spcPct val="100000"/>
              </a:lnSpc>
              <a:spcBef>
                <a:spcPts val="0"/>
              </a:spcBef>
              <a:spcAft>
                <a:spcPts val="0"/>
              </a:spcAft>
              <a:buSzPts val="3200"/>
              <a:buFont typeface="Arial"/>
              <a:buChar char="○"/>
            </a:pPr>
            <a:r>
              <a:rPr lang="en-US" sz="3200">
                <a:latin typeface="Arial"/>
                <a:ea typeface="Arial"/>
                <a:cs typeface="Arial"/>
                <a:sym typeface="Arial"/>
              </a:rPr>
              <a:t>Explore important features for loan default to improve future loan decisions</a:t>
            </a:r>
            <a:endParaRPr sz="3200">
              <a:latin typeface="Arial"/>
              <a:ea typeface="Arial"/>
              <a:cs typeface="Arial"/>
              <a:sym typeface="Arial"/>
            </a:endParaRPr>
          </a:p>
        </p:txBody>
      </p:sp>
      <p:sp>
        <p:nvSpPr>
          <p:cNvPr id="127" name="Google Shape;127;g1251bc993a6_8_4"/>
          <p:cNvSpPr txBox="1">
            <a:spLocks noGrp="1"/>
          </p:cNvSpPr>
          <p:nvPr>
            <p:ph type="title"/>
          </p:nvPr>
        </p:nvSpPr>
        <p:spPr>
          <a:xfrm>
            <a:off x="304800" y="0"/>
            <a:ext cx="5791200" cy="615600"/>
          </a:xfrm>
          <a:prstGeom prst="rect">
            <a:avLst/>
          </a:prstGeom>
          <a:noFill/>
          <a:ln>
            <a:noFill/>
          </a:ln>
        </p:spPr>
        <p:txBody>
          <a:bodyPr spcFirstLastPara="1" wrap="square" lIns="121900" tIns="60925" rIns="121900" bIns="60925" anchor="t" anchorCtr="0">
            <a:spAutoFit/>
          </a:bodyPr>
          <a:lstStyle/>
          <a:p>
            <a:pPr marL="0" lvl="0" indent="0" algn="l" rtl="0">
              <a:lnSpc>
                <a:spcPct val="100000"/>
              </a:lnSpc>
              <a:spcBef>
                <a:spcPts val="0"/>
              </a:spcBef>
              <a:spcAft>
                <a:spcPts val="0"/>
              </a:spcAft>
              <a:buClr>
                <a:srgbClr val="FFFFFF"/>
              </a:buClr>
              <a:buSzPts val="3200"/>
              <a:buFont typeface="Calibri"/>
              <a:buNone/>
            </a:pPr>
            <a:r>
              <a:rPr lang="en-US"/>
              <a:t>Overview of Dataset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25acdadefe_1_0"/>
          <p:cNvSpPr txBox="1">
            <a:spLocks noGrp="1"/>
          </p:cNvSpPr>
          <p:nvPr>
            <p:ph type="title"/>
          </p:nvPr>
        </p:nvSpPr>
        <p:spPr>
          <a:xfrm>
            <a:off x="304800" y="0"/>
            <a:ext cx="57912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a:t>Random Forest</a:t>
            </a:r>
            <a:endParaRPr/>
          </a:p>
        </p:txBody>
      </p:sp>
      <p:pic>
        <p:nvPicPr>
          <p:cNvPr id="280" name="Google Shape;280;g125acdadefe_1_0"/>
          <p:cNvPicPr preferRelativeResize="0"/>
          <p:nvPr/>
        </p:nvPicPr>
        <p:blipFill>
          <a:blip r:embed="rId3">
            <a:alphaModFix/>
          </a:blip>
          <a:stretch>
            <a:fillRect/>
          </a:stretch>
        </p:blipFill>
        <p:spPr>
          <a:xfrm>
            <a:off x="488350" y="1194637"/>
            <a:ext cx="5424100" cy="4468725"/>
          </a:xfrm>
          <a:prstGeom prst="rect">
            <a:avLst/>
          </a:prstGeom>
          <a:noFill/>
          <a:ln>
            <a:noFill/>
          </a:ln>
        </p:spPr>
      </p:pic>
      <p:pic>
        <p:nvPicPr>
          <p:cNvPr id="281" name="Google Shape;281;g125acdadefe_1_0"/>
          <p:cNvPicPr preferRelativeResize="0"/>
          <p:nvPr/>
        </p:nvPicPr>
        <p:blipFill>
          <a:blip r:embed="rId4">
            <a:alphaModFix/>
          </a:blip>
          <a:stretch>
            <a:fillRect/>
          </a:stretch>
        </p:blipFill>
        <p:spPr>
          <a:xfrm>
            <a:off x="6360125" y="1446600"/>
            <a:ext cx="5153800" cy="4216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125acdadefe_1_34"/>
          <p:cNvSpPr txBox="1">
            <a:spLocks noGrp="1"/>
          </p:cNvSpPr>
          <p:nvPr>
            <p:ph type="title"/>
          </p:nvPr>
        </p:nvSpPr>
        <p:spPr>
          <a:xfrm>
            <a:off x="304800" y="0"/>
            <a:ext cx="63879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a:t>Feature Importance (Random Forest)</a:t>
            </a:r>
            <a:endParaRPr/>
          </a:p>
        </p:txBody>
      </p:sp>
      <p:pic>
        <p:nvPicPr>
          <p:cNvPr id="288" name="Google Shape;288;g125acdadefe_1_34"/>
          <p:cNvPicPr preferRelativeResize="0"/>
          <p:nvPr/>
        </p:nvPicPr>
        <p:blipFill>
          <a:blip r:embed="rId3">
            <a:alphaModFix/>
          </a:blip>
          <a:stretch>
            <a:fillRect/>
          </a:stretch>
        </p:blipFill>
        <p:spPr>
          <a:xfrm>
            <a:off x="1524325" y="649612"/>
            <a:ext cx="8816252" cy="55587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125acdadefe_7_0"/>
          <p:cNvSpPr txBox="1">
            <a:spLocks noGrp="1"/>
          </p:cNvSpPr>
          <p:nvPr>
            <p:ph type="title"/>
          </p:nvPr>
        </p:nvSpPr>
        <p:spPr>
          <a:xfrm>
            <a:off x="304800" y="0"/>
            <a:ext cx="57912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a:t>Neural Network</a:t>
            </a:r>
            <a:endParaRPr/>
          </a:p>
        </p:txBody>
      </p:sp>
      <p:pic>
        <p:nvPicPr>
          <p:cNvPr id="295" name="Google Shape;295;g125acdadefe_7_0"/>
          <p:cNvPicPr preferRelativeResize="0"/>
          <p:nvPr/>
        </p:nvPicPr>
        <p:blipFill rotWithShape="1">
          <a:blip r:embed="rId3">
            <a:alphaModFix/>
          </a:blip>
          <a:srcRect/>
          <a:stretch/>
        </p:blipFill>
        <p:spPr>
          <a:xfrm>
            <a:off x="6287625" y="1325425"/>
            <a:ext cx="5582360" cy="4094725"/>
          </a:xfrm>
          <a:prstGeom prst="rect">
            <a:avLst/>
          </a:prstGeom>
          <a:noFill/>
          <a:ln>
            <a:noFill/>
          </a:ln>
        </p:spPr>
      </p:pic>
      <p:pic>
        <p:nvPicPr>
          <p:cNvPr id="296" name="Google Shape;296;g125acdadefe_7_0"/>
          <p:cNvPicPr preferRelativeResize="0"/>
          <p:nvPr/>
        </p:nvPicPr>
        <p:blipFill rotWithShape="1">
          <a:blip r:embed="rId4">
            <a:alphaModFix/>
          </a:blip>
          <a:srcRect/>
          <a:stretch/>
        </p:blipFill>
        <p:spPr>
          <a:xfrm>
            <a:off x="653575" y="1381638"/>
            <a:ext cx="5093650" cy="40947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125acdadefe_7_8"/>
          <p:cNvSpPr txBox="1">
            <a:spLocks noGrp="1"/>
          </p:cNvSpPr>
          <p:nvPr>
            <p:ph type="title"/>
          </p:nvPr>
        </p:nvSpPr>
        <p:spPr>
          <a:xfrm>
            <a:off x="304800" y="0"/>
            <a:ext cx="57912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a:t>SVM</a:t>
            </a:r>
            <a:endParaRPr/>
          </a:p>
        </p:txBody>
      </p:sp>
      <p:pic>
        <p:nvPicPr>
          <p:cNvPr id="303" name="Google Shape;303;g125acdadefe_7_8"/>
          <p:cNvPicPr preferRelativeResize="0"/>
          <p:nvPr/>
        </p:nvPicPr>
        <p:blipFill>
          <a:blip r:embed="rId3">
            <a:alphaModFix/>
          </a:blip>
          <a:stretch>
            <a:fillRect/>
          </a:stretch>
        </p:blipFill>
        <p:spPr>
          <a:xfrm>
            <a:off x="6326050" y="1355225"/>
            <a:ext cx="5464300" cy="4072600"/>
          </a:xfrm>
          <a:prstGeom prst="rect">
            <a:avLst/>
          </a:prstGeom>
          <a:noFill/>
          <a:ln>
            <a:noFill/>
          </a:ln>
        </p:spPr>
      </p:pic>
      <p:pic>
        <p:nvPicPr>
          <p:cNvPr id="304" name="Google Shape;304;g125acdadefe_7_8"/>
          <p:cNvPicPr preferRelativeResize="0"/>
          <p:nvPr/>
        </p:nvPicPr>
        <p:blipFill>
          <a:blip r:embed="rId4">
            <a:alphaModFix/>
          </a:blip>
          <a:stretch>
            <a:fillRect/>
          </a:stretch>
        </p:blipFill>
        <p:spPr>
          <a:xfrm>
            <a:off x="586560" y="1290299"/>
            <a:ext cx="5227690" cy="4202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125acdadefe_7_16"/>
          <p:cNvSpPr txBox="1">
            <a:spLocks noGrp="1"/>
          </p:cNvSpPr>
          <p:nvPr>
            <p:ph type="title"/>
          </p:nvPr>
        </p:nvSpPr>
        <p:spPr>
          <a:xfrm>
            <a:off x="304800" y="0"/>
            <a:ext cx="57912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a:t>Feature Importance (SVM)</a:t>
            </a:r>
            <a:endParaRPr/>
          </a:p>
        </p:txBody>
      </p:sp>
      <p:pic>
        <p:nvPicPr>
          <p:cNvPr id="311" name="Google Shape;311;g125acdadefe_7_16"/>
          <p:cNvPicPr preferRelativeResize="0"/>
          <p:nvPr/>
        </p:nvPicPr>
        <p:blipFill>
          <a:blip r:embed="rId3">
            <a:alphaModFix/>
          </a:blip>
          <a:stretch>
            <a:fillRect/>
          </a:stretch>
        </p:blipFill>
        <p:spPr>
          <a:xfrm>
            <a:off x="1486825" y="1036513"/>
            <a:ext cx="8620250" cy="4784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g125b966412a_1_0" descr="16x9_BG-08.jpg"/>
          <p:cNvPicPr preferRelativeResize="0"/>
          <p:nvPr/>
        </p:nvPicPr>
        <p:blipFill rotWithShape="1">
          <a:blip r:embed="rId3">
            <a:alphaModFix/>
          </a:blip>
          <a:srcRect/>
          <a:stretch/>
        </p:blipFill>
        <p:spPr>
          <a:xfrm>
            <a:off x="0" y="0"/>
            <a:ext cx="12191999" cy="6858000"/>
          </a:xfrm>
          <a:prstGeom prst="rect">
            <a:avLst/>
          </a:prstGeom>
          <a:noFill/>
          <a:ln>
            <a:noFill/>
          </a:ln>
        </p:spPr>
      </p:pic>
      <p:sp>
        <p:nvSpPr>
          <p:cNvPr id="318" name="Google Shape;318;g125b966412a_1_0"/>
          <p:cNvSpPr/>
          <p:nvPr/>
        </p:nvSpPr>
        <p:spPr>
          <a:xfrm>
            <a:off x="0" y="6248400"/>
            <a:ext cx="12192000" cy="609600"/>
          </a:xfrm>
          <a:prstGeom prst="rect">
            <a:avLst/>
          </a:prstGeom>
          <a:solidFill>
            <a:srgbClr val="1A2C64"/>
          </a:solidFill>
          <a:ln>
            <a:noFill/>
          </a:ln>
          <a:effectLst>
            <a:outerShdw blurRad="40000" dist="23000" dir="5400000" rotWithShape="0">
              <a:srgbClr val="80808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E6B9B8"/>
              </a:solidFill>
              <a:latin typeface="Calibri"/>
              <a:ea typeface="Calibri"/>
              <a:cs typeface="Calibri"/>
              <a:sym typeface="Calibri"/>
            </a:endParaRPr>
          </a:p>
        </p:txBody>
      </p:sp>
      <p:pic>
        <p:nvPicPr>
          <p:cNvPr id="319" name="Google Shape;319;g125b966412a_1_0"/>
          <p:cNvPicPr preferRelativeResize="0"/>
          <p:nvPr/>
        </p:nvPicPr>
        <p:blipFill rotWithShape="1">
          <a:blip r:embed="rId4">
            <a:alphaModFix/>
          </a:blip>
          <a:srcRect/>
          <a:stretch/>
        </p:blipFill>
        <p:spPr>
          <a:xfrm>
            <a:off x="9550401" y="6405034"/>
            <a:ext cx="2436281" cy="296333"/>
          </a:xfrm>
          <a:prstGeom prst="rect">
            <a:avLst/>
          </a:prstGeom>
          <a:noFill/>
          <a:ln>
            <a:noFill/>
          </a:ln>
        </p:spPr>
      </p:pic>
      <p:sp>
        <p:nvSpPr>
          <p:cNvPr id="320" name="Google Shape;320;g125b966412a_1_0"/>
          <p:cNvSpPr txBox="1"/>
          <p:nvPr/>
        </p:nvSpPr>
        <p:spPr>
          <a:xfrm>
            <a:off x="-25400" y="2006601"/>
            <a:ext cx="12192000" cy="1323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endParaRPr sz="4800" b="1" i="1"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200"/>
              <a:buFont typeface="Arial"/>
              <a:buNone/>
            </a:pPr>
            <a:r>
              <a:rPr lang="en-US" sz="3200" b="1" i="1">
                <a:solidFill>
                  <a:schemeClr val="lt1"/>
                </a:solidFill>
                <a:latin typeface="Calibri"/>
                <a:ea typeface="Calibri"/>
                <a:cs typeface="Calibri"/>
                <a:sym typeface="Calibri"/>
              </a:rPr>
              <a:t>Conclusions</a:t>
            </a:r>
            <a:endParaRPr sz="3200" b="1" i="1">
              <a:solidFill>
                <a:schemeClr val="lt1"/>
              </a:solidFill>
              <a:latin typeface="Calibri"/>
              <a:ea typeface="Calibri"/>
              <a:cs typeface="Calibri"/>
              <a:sym typeface="Calibri"/>
            </a:endParaRPr>
          </a:p>
        </p:txBody>
      </p:sp>
      <p:sp>
        <p:nvSpPr>
          <p:cNvPr id="321" name="Google Shape;321;g125b966412a_1_0"/>
          <p:cNvSpPr txBox="1"/>
          <p:nvPr/>
        </p:nvSpPr>
        <p:spPr>
          <a:xfrm>
            <a:off x="340784" y="6261101"/>
            <a:ext cx="9042300" cy="3387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600"/>
              <a:buFont typeface="Arial"/>
              <a:buNone/>
            </a:pPr>
            <a:fld id="{00000000-1234-1234-1234-123412341234}" type="slidenum">
              <a:rPr lang="en-US" sz="1600" b="1" i="0" u="none" strike="noStrike" cap="none">
                <a:solidFill>
                  <a:schemeClr val="lt1"/>
                </a:solidFill>
                <a:latin typeface="Calibri"/>
                <a:ea typeface="Calibri"/>
                <a:cs typeface="Calibri"/>
                <a:sym typeface="Calibri"/>
              </a:rPr>
              <a:t>25</a:t>
            </a:fld>
            <a:r>
              <a:rPr lang="en-US" sz="1600" b="1" i="0" u="none" strike="noStrike" cap="none">
                <a:solidFill>
                  <a:schemeClr val="lt1"/>
                </a:solidFill>
                <a:latin typeface="Calibri"/>
                <a:ea typeface="Calibri"/>
                <a:cs typeface="Calibri"/>
                <a:sym typeface="Calibri"/>
              </a:rPr>
              <a:t> </a:t>
            </a:r>
            <a:r>
              <a:rPr lang="en-US" sz="1600" b="0" i="0" u="none" strike="noStrike" cap="none">
                <a:solidFill>
                  <a:schemeClr val="lt1"/>
                </a:solidFill>
                <a:latin typeface="Calibri"/>
                <a:ea typeface="Calibri"/>
                <a:cs typeface="Calibri"/>
                <a:sym typeface="Calibri"/>
              </a:rPr>
              <a:t>|</a:t>
            </a:r>
            <a:r>
              <a:rPr lang="en-US" sz="1600" b="1" i="0" u="none" strike="noStrike" cap="none">
                <a:solidFill>
                  <a:schemeClr val="lt1"/>
                </a:solidFill>
                <a:latin typeface="Calibri"/>
                <a:ea typeface="Calibri"/>
                <a:cs typeface="Calibri"/>
                <a:sym typeface="Calibri"/>
              </a:rPr>
              <a:t> </a:t>
            </a:r>
            <a:r>
              <a:rPr lang="en-US" sz="1600" b="0" i="1" u="none" strike="noStrike" cap="none">
                <a:solidFill>
                  <a:schemeClr val="lt1"/>
                </a:solidFill>
                <a:latin typeface="Calibri"/>
                <a:ea typeface="Calibri"/>
                <a:cs typeface="Calibri"/>
                <a:sym typeface="Calibri"/>
              </a:rPr>
              <a:t>Presentation Title Presentation Title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125acdadefe_3_0"/>
          <p:cNvSpPr txBox="1">
            <a:spLocks noGrp="1"/>
          </p:cNvSpPr>
          <p:nvPr>
            <p:ph type="title"/>
          </p:nvPr>
        </p:nvSpPr>
        <p:spPr>
          <a:xfrm>
            <a:off x="304800" y="0"/>
            <a:ext cx="57912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a:t>Model Results</a:t>
            </a:r>
            <a:endParaRPr/>
          </a:p>
        </p:txBody>
      </p:sp>
      <p:graphicFrame>
        <p:nvGraphicFramePr>
          <p:cNvPr id="328" name="Google Shape;328;g125acdadefe_3_0"/>
          <p:cNvGraphicFramePr/>
          <p:nvPr/>
        </p:nvGraphicFramePr>
        <p:xfrm>
          <a:off x="886604" y="1430022"/>
          <a:ext cx="3000000" cy="3000000"/>
        </p:xfrm>
        <a:graphic>
          <a:graphicData uri="http://schemas.openxmlformats.org/drawingml/2006/table">
            <a:tbl>
              <a:tblPr>
                <a:noFill/>
                <a:tableStyleId>{26281FE7-19B2-48E4-A204-A7F76A56D629}</a:tableStyleId>
              </a:tblPr>
              <a:tblGrid>
                <a:gridCol w="3477675">
                  <a:extLst>
                    <a:ext uri="{9D8B030D-6E8A-4147-A177-3AD203B41FA5}">
                      <a16:colId xmlns:a16="http://schemas.microsoft.com/office/drawing/2014/main" val="20000"/>
                    </a:ext>
                  </a:extLst>
                </a:gridCol>
                <a:gridCol w="1735275">
                  <a:extLst>
                    <a:ext uri="{9D8B030D-6E8A-4147-A177-3AD203B41FA5}">
                      <a16:colId xmlns:a16="http://schemas.microsoft.com/office/drawing/2014/main" val="20001"/>
                    </a:ext>
                  </a:extLst>
                </a:gridCol>
                <a:gridCol w="1735275">
                  <a:extLst>
                    <a:ext uri="{9D8B030D-6E8A-4147-A177-3AD203B41FA5}">
                      <a16:colId xmlns:a16="http://schemas.microsoft.com/office/drawing/2014/main" val="20002"/>
                    </a:ext>
                  </a:extLst>
                </a:gridCol>
                <a:gridCol w="1735275">
                  <a:extLst>
                    <a:ext uri="{9D8B030D-6E8A-4147-A177-3AD203B41FA5}">
                      <a16:colId xmlns:a16="http://schemas.microsoft.com/office/drawing/2014/main" val="20003"/>
                    </a:ext>
                  </a:extLst>
                </a:gridCol>
                <a:gridCol w="1735275">
                  <a:extLst>
                    <a:ext uri="{9D8B030D-6E8A-4147-A177-3AD203B41FA5}">
                      <a16:colId xmlns:a16="http://schemas.microsoft.com/office/drawing/2014/main" val="20004"/>
                    </a:ext>
                  </a:extLst>
                </a:gridCol>
              </a:tblGrid>
              <a:tr h="666325">
                <a:tc>
                  <a:txBody>
                    <a:bodyPr/>
                    <a:lstStyle/>
                    <a:p>
                      <a:pPr marL="0" marR="0" lvl="0" indent="0" algn="ctr" rtl="0">
                        <a:spcBef>
                          <a:spcPts val="0"/>
                        </a:spcBef>
                        <a:spcAft>
                          <a:spcPts val="0"/>
                        </a:spcAft>
                        <a:buNone/>
                      </a:pPr>
                      <a:r>
                        <a:rPr lang="en-US" sz="2100" b="1">
                          <a:latin typeface="Calibri"/>
                          <a:ea typeface="Calibri"/>
                          <a:cs typeface="Calibri"/>
                          <a:sym typeface="Calibri"/>
                        </a:rPr>
                        <a:t>Modeling</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b="1">
                          <a:latin typeface="Calibri"/>
                          <a:ea typeface="Calibri"/>
                          <a:cs typeface="Calibri"/>
                          <a:sym typeface="Calibri"/>
                        </a:rPr>
                        <a:t>Accuracy</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b="1">
                          <a:latin typeface="Calibri"/>
                          <a:ea typeface="Calibri"/>
                          <a:cs typeface="Calibri"/>
                          <a:sym typeface="Calibri"/>
                        </a:rPr>
                        <a:t>Precision</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b="1">
                          <a:latin typeface="Calibri"/>
                          <a:ea typeface="Calibri"/>
                          <a:cs typeface="Calibri"/>
                          <a:sym typeface="Calibri"/>
                        </a:rPr>
                        <a:t>Recall</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b="1">
                          <a:latin typeface="Calibri"/>
                          <a:ea typeface="Calibri"/>
                          <a:cs typeface="Calibri"/>
                          <a:sym typeface="Calibri"/>
                        </a:rPr>
                        <a:t>AUC</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666325">
                <a:tc>
                  <a:txBody>
                    <a:bodyPr/>
                    <a:lstStyle/>
                    <a:p>
                      <a:pPr marL="0" marR="0" lvl="0" indent="0" algn="ctr" rtl="0">
                        <a:spcBef>
                          <a:spcPts val="0"/>
                        </a:spcBef>
                        <a:spcAft>
                          <a:spcPts val="0"/>
                        </a:spcAft>
                        <a:buNone/>
                      </a:pPr>
                      <a:r>
                        <a:rPr lang="en-US" sz="2100" b="1">
                          <a:latin typeface="Calibri"/>
                          <a:ea typeface="Calibri"/>
                          <a:cs typeface="Calibri"/>
                          <a:sym typeface="Calibri"/>
                        </a:rPr>
                        <a:t>Basic linear regression</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64.90%</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64.51%</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66.50%</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0.7061</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66325">
                <a:tc>
                  <a:txBody>
                    <a:bodyPr/>
                    <a:lstStyle/>
                    <a:p>
                      <a:pPr marL="0" marR="0" lvl="0" indent="0" algn="ctr" rtl="0">
                        <a:spcBef>
                          <a:spcPts val="0"/>
                        </a:spcBef>
                        <a:spcAft>
                          <a:spcPts val="0"/>
                        </a:spcAft>
                        <a:buNone/>
                      </a:pPr>
                      <a:r>
                        <a:rPr lang="en-US" sz="2100" b="1">
                          <a:latin typeface="Calibri"/>
                          <a:ea typeface="Calibri"/>
                          <a:cs typeface="Calibri"/>
                          <a:sym typeface="Calibri"/>
                        </a:rPr>
                        <a:t>Linear regressions with Ridge</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64.90%</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64.51%</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66.50%</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0.7061</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66325">
                <a:tc>
                  <a:txBody>
                    <a:bodyPr/>
                    <a:lstStyle/>
                    <a:p>
                      <a:pPr marL="0" marR="0" lvl="0" indent="0" algn="ctr" rtl="0">
                        <a:lnSpc>
                          <a:spcPct val="135714"/>
                        </a:lnSpc>
                        <a:spcBef>
                          <a:spcPts val="0"/>
                        </a:spcBef>
                        <a:spcAft>
                          <a:spcPts val="0"/>
                        </a:spcAft>
                        <a:buNone/>
                      </a:pPr>
                      <a:r>
                        <a:rPr lang="en-US" sz="2100" b="1">
                          <a:latin typeface="Calibri"/>
                          <a:ea typeface="Calibri"/>
                          <a:cs typeface="Calibri"/>
                          <a:sym typeface="Calibri"/>
                        </a:rPr>
                        <a:t>Logistic regression</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64.96%</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64.97%</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66.09%</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0.6495</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66325">
                <a:tc>
                  <a:txBody>
                    <a:bodyPr/>
                    <a:lstStyle/>
                    <a:p>
                      <a:pPr marL="0" marR="0" lvl="0" indent="0" algn="ctr" rtl="0">
                        <a:spcBef>
                          <a:spcPts val="0"/>
                        </a:spcBef>
                        <a:spcAft>
                          <a:spcPts val="0"/>
                        </a:spcAft>
                        <a:buNone/>
                      </a:pPr>
                      <a:r>
                        <a:rPr lang="en-US" sz="2100" b="1">
                          <a:latin typeface="Calibri"/>
                          <a:ea typeface="Calibri"/>
                          <a:cs typeface="Calibri"/>
                          <a:sym typeface="Calibri"/>
                        </a:rPr>
                        <a:t>Logistic-Ridge Penalty</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64.95%</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64.69%</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66.09%</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0.6495</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666325">
                <a:tc>
                  <a:txBody>
                    <a:bodyPr/>
                    <a:lstStyle/>
                    <a:p>
                      <a:pPr marL="0" marR="0" lvl="0" indent="0" algn="ctr" rtl="0">
                        <a:spcBef>
                          <a:spcPts val="0"/>
                        </a:spcBef>
                        <a:spcAft>
                          <a:spcPts val="0"/>
                        </a:spcAft>
                        <a:buNone/>
                      </a:pPr>
                      <a:r>
                        <a:rPr lang="en-US" sz="2100" b="1">
                          <a:latin typeface="Calibri"/>
                          <a:ea typeface="Calibri"/>
                          <a:cs typeface="Calibri"/>
                          <a:sym typeface="Calibri"/>
                        </a:rPr>
                        <a:t>Logistic-Lasso Penalty</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63.94%</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62.90%</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68.24%</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a:latin typeface="Calibri"/>
                          <a:ea typeface="Calibri"/>
                          <a:cs typeface="Calibri"/>
                          <a:sym typeface="Calibri"/>
                        </a:rPr>
                        <a:t>0.6393</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10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125acdadefe_3_9"/>
          <p:cNvSpPr txBox="1">
            <a:spLocks noGrp="1"/>
          </p:cNvSpPr>
          <p:nvPr>
            <p:ph type="title"/>
          </p:nvPr>
        </p:nvSpPr>
        <p:spPr>
          <a:xfrm>
            <a:off x="304800" y="0"/>
            <a:ext cx="57912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a:t>Model Results (continue)</a:t>
            </a:r>
            <a:endParaRPr/>
          </a:p>
        </p:txBody>
      </p:sp>
      <p:graphicFrame>
        <p:nvGraphicFramePr>
          <p:cNvPr id="335" name="Google Shape;335;g125acdadefe_3_9"/>
          <p:cNvGraphicFramePr/>
          <p:nvPr/>
        </p:nvGraphicFramePr>
        <p:xfrm>
          <a:off x="886604" y="1763185"/>
          <a:ext cx="10418775" cy="3331625"/>
        </p:xfrm>
        <a:graphic>
          <a:graphicData uri="http://schemas.openxmlformats.org/drawingml/2006/table">
            <a:tbl>
              <a:tblPr>
                <a:noFill/>
                <a:tableStyleId>{26281FE7-19B2-48E4-A204-A7F76A56D629}</a:tableStyleId>
              </a:tblPr>
              <a:tblGrid>
                <a:gridCol w="3477675">
                  <a:extLst>
                    <a:ext uri="{9D8B030D-6E8A-4147-A177-3AD203B41FA5}">
                      <a16:colId xmlns:a16="http://schemas.microsoft.com/office/drawing/2014/main" val="20000"/>
                    </a:ext>
                  </a:extLst>
                </a:gridCol>
                <a:gridCol w="1735275">
                  <a:extLst>
                    <a:ext uri="{9D8B030D-6E8A-4147-A177-3AD203B41FA5}">
                      <a16:colId xmlns:a16="http://schemas.microsoft.com/office/drawing/2014/main" val="20001"/>
                    </a:ext>
                  </a:extLst>
                </a:gridCol>
                <a:gridCol w="1735275">
                  <a:extLst>
                    <a:ext uri="{9D8B030D-6E8A-4147-A177-3AD203B41FA5}">
                      <a16:colId xmlns:a16="http://schemas.microsoft.com/office/drawing/2014/main" val="20002"/>
                    </a:ext>
                  </a:extLst>
                </a:gridCol>
                <a:gridCol w="1735275">
                  <a:extLst>
                    <a:ext uri="{9D8B030D-6E8A-4147-A177-3AD203B41FA5}">
                      <a16:colId xmlns:a16="http://schemas.microsoft.com/office/drawing/2014/main" val="20003"/>
                    </a:ext>
                  </a:extLst>
                </a:gridCol>
                <a:gridCol w="1735275">
                  <a:extLst>
                    <a:ext uri="{9D8B030D-6E8A-4147-A177-3AD203B41FA5}">
                      <a16:colId xmlns:a16="http://schemas.microsoft.com/office/drawing/2014/main" val="20004"/>
                    </a:ext>
                  </a:extLst>
                </a:gridCol>
              </a:tblGrid>
              <a:tr h="666325">
                <a:tc>
                  <a:txBody>
                    <a:bodyPr/>
                    <a:lstStyle/>
                    <a:p>
                      <a:pPr marL="0" marR="0" lvl="0" indent="0" algn="ctr" rtl="0">
                        <a:spcBef>
                          <a:spcPts val="0"/>
                        </a:spcBef>
                        <a:spcAft>
                          <a:spcPts val="0"/>
                        </a:spcAft>
                        <a:buNone/>
                      </a:pPr>
                      <a:r>
                        <a:rPr lang="en-US" sz="2100" b="1">
                          <a:latin typeface="Calibri"/>
                          <a:ea typeface="Calibri"/>
                          <a:cs typeface="Calibri"/>
                          <a:sym typeface="Calibri"/>
                        </a:rPr>
                        <a:t>Modeling</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b="1">
                          <a:latin typeface="Calibri"/>
                          <a:ea typeface="Calibri"/>
                          <a:cs typeface="Calibri"/>
                          <a:sym typeface="Calibri"/>
                        </a:rPr>
                        <a:t>Accuracy</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b="1">
                          <a:latin typeface="Calibri"/>
                          <a:ea typeface="Calibri"/>
                          <a:cs typeface="Calibri"/>
                          <a:sym typeface="Calibri"/>
                        </a:rPr>
                        <a:t>Precision</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b="1">
                          <a:latin typeface="Calibri"/>
                          <a:ea typeface="Calibri"/>
                          <a:cs typeface="Calibri"/>
                          <a:sym typeface="Calibri"/>
                        </a:rPr>
                        <a:t>Recall</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b="1">
                          <a:latin typeface="Calibri"/>
                          <a:ea typeface="Calibri"/>
                          <a:cs typeface="Calibri"/>
                          <a:sym typeface="Calibri"/>
                        </a:rPr>
                        <a:t>AUC</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666325">
                <a:tc>
                  <a:txBody>
                    <a:bodyPr/>
                    <a:lstStyle/>
                    <a:p>
                      <a:pPr marL="0" marR="0" lvl="0" indent="0" algn="ctr" rtl="0">
                        <a:spcBef>
                          <a:spcPts val="0"/>
                        </a:spcBef>
                        <a:spcAft>
                          <a:spcPts val="0"/>
                        </a:spcAft>
                        <a:buNone/>
                      </a:pPr>
                      <a:r>
                        <a:rPr lang="en-US" sz="2100" b="1">
                          <a:latin typeface="Calibri"/>
                          <a:ea typeface="Calibri"/>
                          <a:cs typeface="Calibri"/>
                          <a:sym typeface="Calibri"/>
                        </a:rPr>
                        <a:t>Decision Tree</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66.43%</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69.01%</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60.42%</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0.6647</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66325">
                <a:tc>
                  <a:txBody>
                    <a:bodyPr/>
                    <a:lstStyle/>
                    <a:p>
                      <a:pPr marL="0" marR="0" lvl="0" indent="0" algn="ctr" rtl="0">
                        <a:spcBef>
                          <a:spcPts val="0"/>
                        </a:spcBef>
                        <a:spcAft>
                          <a:spcPts val="0"/>
                        </a:spcAft>
                        <a:buNone/>
                      </a:pPr>
                      <a:r>
                        <a:rPr lang="en-US" sz="2100" b="1">
                          <a:latin typeface="Calibri"/>
                          <a:ea typeface="Calibri"/>
                          <a:cs typeface="Calibri"/>
                          <a:sym typeface="Calibri"/>
                        </a:rPr>
                        <a:t>Random Forest</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67.28%</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67.74%</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66.77%</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0.6728</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66325">
                <a:tc>
                  <a:txBody>
                    <a:bodyPr/>
                    <a:lstStyle/>
                    <a:p>
                      <a:pPr marL="0" marR="0" lvl="0" indent="0" algn="ctr" rtl="0">
                        <a:spcBef>
                          <a:spcPts val="0"/>
                        </a:spcBef>
                        <a:spcAft>
                          <a:spcPts val="0"/>
                        </a:spcAft>
                        <a:buNone/>
                      </a:pPr>
                      <a:r>
                        <a:rPr lang="en-US" sz="2100" b="1">
                          <a:latin typeface="Calibri"/>
                          <a:ea typeface="Calibri"/>
                          <a:cs typeface="Calibri"/>
                          <a:sym typeface="Calibri"/>
                        </a:rPr>
                        <a:t>Neural Network</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65.36%</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67.17%</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60.56%</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0.7124</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66325">
                <a:tc>
                  <a:txBody>
                    <a:bodyPr/>
                    <a:lstStyle/>
                    <a:p>
                      <a:pPr marL="0" marR="0" lvl="0" indent="0" algn="ctr" rtl="0">
                        <a:lnSpc>
                          <a:spcPct val="135714"/>
                        </a:lnSpc>
                        <a:spcBef>
                          <a:spcPts val="0"/>
                        </a:spcBef>
                        <a:spcAft>
                          <a:spcPts val="0"/>
                        </a:spcAft>
                        <a:buNone/>
                      </a:pPr>
                      <a:r>
                        <a:rPr lang="en-US" sz="2100" b="1">
                          <a:latin typeface="Calibri"/>
                          <a:ea typeface="Calibri"/>
                          <a:cs typeface="Calibri"/>
                          <a:sym typeface="Calibri"/>
                        </a:rPr>
                        <a:t>SVM</a:t>
                      </a:r>
                      <a:endParaRPr sz="2100" b="1">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65.52%</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66.14%</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64.21%</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a:latin typeface="Calibri"/>
                          <a:ea typeface="Calibri"/>
                          <a:cs typeface="Calibri"/>
                          <a:sym typeface="Calibri"/>
                        </a:rPr>
                        <a:t>0.6552</a:t>
                      </a:r>
                      <a:endParaRPr sz="21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125b966412a_1_9"/>
          <p:cNvSpPr txBox="1">
            <a:spLocks noGrp="1"/>
          </p:cNvSpPr>
          <p:nvPr>
            <p:ph type="body" idx="1"/>
          </p:nvPr>
        </p:nvSpPr>
        <p:spPr>
          <a:xfrm>
            <a:off x="935175" y="1474100"/>
            <a:ext cx="9570000" cy="3468600"/>
          </a:xfrm>
          <a:prstGeom prst="rect">
            <a:avLst/>
          </a:prstGeom>
        </p:spPr>
        <p:txBody>
          <a:bodyPr spcFirstLastPara="1" wrap="square" lIns="91425" tIns="45700" rIns="91425" bIns="45700" anchor="t" anchorCtr="0">
            <a:spAutoFit/>
          </a:bodyPr>
          <a:lstStyle/>
          <a:p>
            <a:pPr marL="0" lvl="0" indent="0" algn="just" rtl="0">
              <a:lnSpc>
                <a:spcPct val="115000"/>
              </a:lnSpc>
              <a:spcBef>
                <a:spcPts val="1200"/>
              </a:spcBef>
              <a:spcAft>
                <a:spcPts val="0"/>
              </a:spcAft>
              <a:buNone/>
            </a:pPr>
            <a:r>
              <a:rPr lang="en-US" sz="2650"/>
              <a:t>Based on our analysis, we find that the </a:t>
            </a:r>
            <a:r>
              <a:rPr lang="en-US" sz="2650" b="1"/>
              <a:t>random forest model</a:t>
            </a:r>
            <a:r>
              <a:rPr lang="en-US" sz="2650"/>
              <a:t> is the best model considering the four test scores and confusion matrix. </a:t>
            </a:r>
            <a:endParaRPr sz="2650"/>
          </a:p>
          <a:p>
            <a:pPr marL="0" lvl="0" indent="0" algn="just" rtl="0">
              <a:lnSpc>
                <a:spcPct val="115000"/>
              </a:lnSpc>
              <a:spcBef>
                <a:spcPts val="1200"/>
              </a:spcBef>
              <a:spcAft>
                <a:spcPts val="1200"/>
              </a:spcAft>
              <a:buClr>
                <a:schemeClr val="dk1"/>
              </a:buClr>
              <a:buSzPts val="1100"/>
              <a:buFont typeface="Arial"/>
              <a:buNone/>
            </a:pPr>
            <a:r>
              <a:rPr lang="en-US" sz="2650"/>
              <a:t>According to the feature importance analysis, we find grade and </a:t>
            </a:r>
            <a:r>
              <a:rPr lang="en-US" sz="2650" i="1"/>
              <a:t>dti</a:t>
            </a:r>
            <a:r>
              <a:rPr lang="en-US" sz="2650"/>
              <a:t> (the ratio of total monthly debt payments to the borrower’s income) appears to be the most significant features to predict whether the loan will be fully paid on time or default.</a:t>
            </a:r>
            <a:endParaRPr sz="2650"/>
          </a:p>
        </p:txBody>
      </p:sp>
      <p:sp>
        <p:nvSpPr>
          <p:cNvPr id="342" name="Google Shape;342;g125b966412a_1_9"/>
          <p:cNvSpPr txBox="1">
            <a:spLocks noGrp="1"/>
          </p:cNvSpPr>
          <p:nvPr>
            <p:ph type="title"/>
          </p:nvPr>
        </p:nvSpPr>
        <p:spPr>
          <a:xfrm>
            <a:off x="304800" y="0"/>
            <a:ext cx="57912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a:t>Conclusion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125acdadefe_1_6"/>
          <p:cNvSpPr txBox="1">
            <a:spLocks noGrp="1"/>
          </p:cNvSpPr>
          <p:nvPr>
            <p:ph type="body" idx="1"/>
          </p:nvPr>
        </p:nvSpPr>
        <p:spPr>
          <a:xfrm>
            <a:off x="448500" y="1203055"/>
            <a:ext cx="11295000" cy="2752380"/>
          </a:xfrm>
          <a:prstGeom prst="rect">
            <a:avLst/>
          </a:prstGeom>
        </p:spPr>
        <p:txBody>
          <a:bodyPr spcFirstLastPara="1" wrap="square" lIns="91425" tIns="45700" rIns="91425" bIns="45700" anchor="t" anchorCtr="0">
            <a:spAutoFit/>
          </a:bodyPr>
          <a:lstStyle/>
          <a:p>
            <a:pPr marL="457200" lvl="0" indent="-397954" algn="l" rtl="0">
              <a:lnSpc>
                <a:spcPct val="100000"/>
              </a:lnSpc>
              <a:spcBef>
                <a:spcPts val="500"/>
              </a:spcBef>
              <a:spcAft>
                <a:spcPts val="0"/>
              </a:spcAft>
              <a:buSzPts val="2667"/>
              <a:buChar char="●"/>
            </a:pPr>
            <a:r>
              <a:rPr lang="en-US" dirty="0"/>
              <a:t>Models</a:t>
            </a:r>
            <a:endParaRPr dirty="0"/>
          </a:p>
          <a:p>
            <a:pPr marL="0" lvl="0" indent="0" algn="l" rtl="0">
              <a:lnSpc>
                <a:spcPct val="100000"/>
              </a:lnSpc>
              <a:spcBef>
                <a:spcPts val="500"/>
              </a:spcBef>
              <a:spcAft>
                <a:spcPts val="0"/>
              </a:spcAft>
              <a:buNone/>
            </a:pPr>
            <a:r>
              <a:rPr lang="en-US" dirty="0"/>
              <a:t>Consider some other classifiers like </a:t>
            </a:r>
            <a:r>
              <a:rPr lang="en-US" dirty="0" err="1"/>
              <a:t>XGBoost</a:t>
            </a:r>
            <a:r>
              <a:rPr lang="en-US" dirty="0"/>
              <a:t> and KNN.</a:t>
            </a:r>
            <a:endParaRPr dirty="0"/>
          </a:p>
          <a:p>
            <a:pPr marL="457200" lvl="0" indent="-397954" algn="l" rtl="0">
              <a:lnSpc>
                <a:spcPct val="100000"/>
              </a:lnSpc>
              <a:spcBef>
                <a:spcPts val="500"/>
              </a:spcBef>
              <a:spcAft>
                <a:spcPts val="0"/>
              </a:spcAft>
              <a:buSzPts val="2667"/>
              <a:buChar char="●"/>
            </a:pPr>
            <a:r>
              <a:rPr lang="en-US" dirty="0"/>
              <a:t>Data Sources</a:t>
            </a:r>
            <a:endParaRPr dirty="0"/>
          </a:p>
          <a:p>
            <a:pPr marL="0" lvl="0" indent="0" algn="l" rtl="0">
              <a:spcBef>
                <a:spcPts val="1000"/>
              </a:spcBef>
              <a:spcAft>
                <a:spcPts val="0"/>
              </a:spcAft>
              <a:buNone/>
            </a:pPr>
            <a:r>
              <a:rPr lang="en-US" dirty="0"/>
              <a:t>Introduce macroeconomic data or local environmental data, which are closely related to borrowers' willingness to repay. Use Principal Component Analysis to check their effects and select dimensions.</a:t>
            </a:r>
            <a:endParaRPr dirty="0"/>
          </a:p>
        </p:txBody>
      </p:sp>
      <p:sp>
        <p:nvSpPr>
          <p:cNvPr id="349" name="Google Shape;349;g125acdadefe_1_6"/>
          <p:cNvSpPr txBox="1">
            <a:spLocks noGrp="1"/>
          </p:cNvSpPr>
          <p:nvPr>
            <p:ph type="title"/>
          </p:nvPr>
        </p:nvSpPr>
        <p:spPr>
          <a:xfrm>
            <a:off x="304800" y="0"/>
            <a:ext cx="57912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a:t>Future Improvement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25a2da82ed_0_3"/>
          <p:cNvSpPr txBox="1">
            <a:spLocks noGrp="1"/>
          </p:cNvSpPr>
          <p:nvPr>
            <p:ph type="title"/>
          </p:nvPr>
        </p:nvSpPr>
        <p:spPr>
          <a:xfrm>
            <a:off x="304800" y="0"/>
            <a:ext cx="5791200" cy="615600"/>
          </a:xfrm>
          <a:prstGeom prst="rect">
            <a:avLst/>
          </a:prstGeom>
        </p:spPr>
        <p:txBody>
          <a:bodyPr spcFirstLastPara="1" wrap="square" lIns="121900" tIns="60925" rIns="121900" bIns="60925" anchor="t" anchorCtr="0">
            <a:spAutoFit/>
          </a:bodyPr>
          <a:lstStyle/>
          <a:p>
            <a:pPr marL="0" lvl="0" indent="0" algn="l" rtl="0">
              <a:spcBef>
                <a:spcPts val="0"/>
              </a:spcBef>
              <a:spcAft>
                <a:spcPts val="0"/>
              </a:spcAft>
              <a:buNone/>
            </a:pPr>
            <a:r>
              <a:rPr lang="en-US"/>
              <a:t>Agenda</a:t>
            </a:r>
            <a:endParaRPr/>
          </a:p>
        </p:txBody>
      </p:sp>
      <p:sp>
        <p:nvSpPr>
          <p:cNvPr id="134" name="Google Shape;134;g125a2da82ed_0_3"/>
          <p:cNvSpPr txBox="1">
            <a:spLocks noGrp="1"/>
          </p:cNvSpPr>
          <p:nvPr>
            <p:ph type="body" idx="1"/>
          </p:nvPr>
        </p:nvSpPr>
        <p:spPr>
          <a:xfrm>
            <a:off x="304800" y="1117509"/>
            <a:ext cx="5791200" cy="4863900"/>
          </a:xfrm>
          <a:prstGeom prst="rect">
            <a:avLst/>
          </a:prstGeom>
        </p:spPr>
        <p:txBody>
          <a:bodyPr spcFirstLastPara="1" wrap="square" lIns="121900" tIns="60925" rIns="121900" bIns="60925" anchor="t" anchorCtr="0">
            <a:spAutoFit/>
          </a:bodyPr>
          <a:lstStyle/>
          <a:p>
            <a:pPr marL="457200" lvl="0" indent="-431800" algn="l" rtl="0">
              <a:spcBef>
                <a:spcPts val="500"/>
              </a:spcBef>
              <a:spcAft>
                <a:spcPts val="0"/>
              </a:spcAft>
              <a:buSzPts val="3200"/>
              <a:buFont typeface="Calibri"/>
              <a:buChar char="●"/>
            </a:pPr>
            <a:r>
              <a:rPr lang="en-US" sz="3200" b="1"/>
              <a:t>Data Preprocessing</a:t>
            </a:r>
            <a:endParaRPr sz="3200" b="1"/>
          </a:p>
          <a:p>
            <a:pPr marL="914400" lvl="1" indent="-431800" algn="l" rtl="0">
              <a:spcBef>
                <a:spcPts val="0"/>
              </a:spcBef>
              <a:spcAft>
                <a:spcPts val="0"/>
              </a:spcAft>
              <a:buSzPts val="3200"/>
              <a:buChar char="○"/>
            </a:pPr>
            <a:r>
              <a:rPr lang="en-US" sz="3000"/>
              <a:t>Feature Selection</a:t>
            </a:r>
            <a:endParaRPr sz="3000"/>
          </a:p>
          <a:p>
            <a:pPr marL="914400" lvl="1" indent="-431800" algn="l" rtl="0">
              <a:spcBef>
                <a:spcPts val="0"/>
              </a:spcBef>
              <a:spcAft>
                <a:spcPts val="0"/>
              </a:spcAft>
              <a:buSzPts val="3200"/>
              <a:buChar char="○"/>
            </a:pPr>
            <a:r>
              <a:rPr lang="en-US" sz="3000"/>
              <a:t>Data Cleaning &amp; Feature Engineering</a:t>
            </a:r>
            <a:endParaRPr sz="2100"/>
          </a:p>
          <a:p>
            <a:pPr marL="457200" lvl="0" indent="-431800" algn="l" rtl="0">
              <a:spcBef>
                <a:spcPts val="0"/>
              </a:spcBef>
              <a:spcAft>
                <a:spcPts val="0"/>
              </a:spcAft>
              <a:buSzPts val="3200"/>
              <a:buChar char="●"/>
            </a:pPr>
            <a:r>
              <a:rPr lang="en-US" sz="3200" b="1"/>
              <a:t>Data Visualization</a:t>
            </a:r>
            <a:endParaRPr sz="3200" b="1"/>
          </a:p>
          <a:p>
            <a:pPr marL="914400" lvl="1" indent="-419100" algn="l" rtl="0">
              <a:spcBef>
                <a:spcPts val="0"/>
              </a:spcBef>
              <a:spcAft>
                <a:spcPts val="0"/>
              </a:spcAft>
              <a:buSzPts val="3000"/>
              <a:buChar char="○"/>
            </a:pPr>
            <a:r>
              <a:rPr lang="en-US" sz="3000"/>
              <a:t>Variable Correlation</a:t>
            </a:r>
            <a:endParaRPr sz="3000"/>
          </a:p>
          <a:p>
            <a:pPr marL="914400" lvl="1" indent="-419100" algn="l" rtl="0">
              <a:spcBef>
                <a:spcPts val="0"/>
              </a:spcBef>
              <a:spcAft>
                <a:spcPts val="0"/>
              </a:spcAft>
              <a:buSzPts val="3000"/>
              <a:buChar char="○"/>
            </a:pPr>
            <a:r>
              <a:rPr lang="en-US" sz="3000"/>
              <a:t>Distribution on Grade</a:t>
            </a:r>
            <a:endParaRPr sz="3000"/>
          </a:p>
          <a:p>
            <a:pPr marL="914400" lvl="1" indent="-419100" algn="l" rtl="0">
              <a:spcBef>
                <a:spcPts val="0"/>
              </a:spcBef>
              <a:spcAft>
                <a:spcPts val="0"/>
              </a:spcAft>
              <a:buSzPts val="3000"/>
              <a:buChar char="○"/>
            </a:pPr>
            <a:r>
              <a:rPr lang="en-US" sz="3000"/>
              <a:t>Distribution on Term</a:t>
            </a:r>
            <a:endParaRPr sz="3000"/>
          </a:p>
          <a:p>
            <a:pPr marL="914400" lvl="1" indent="-419100" algn="l" rtl="0">
              <a:spcBef>
                <a:spcPts val="0"/>
              </a:spcBef>
              <a:spcAft>
                <a:spcPts val="0"/>
              </a:spcAft>
              <a:buSzPts val="3000"/>
              <a:buChar char="○"/>
            </a:pPr>
            <a:r>
              <a:rPr lang="en-US" sz="3000"/>
              <a:t>Distribution on Verification Status</a:t>
            </a:r>
            <a:endParaRPr sz="3000"/>
          </a:p>
        </p:txBody>
      </p:sp>
      <p:sp>
        <p:nvSpPr>
          <p:cNvPr id="135" name="Google Shape;135;g125a2da82ed_0_3"/>
          <p:cNvSpPr txBox="1">
            <a:spLocks noGrp="1"/>
          </p:cNvSpPr>
          <p:nvPr>
            <p:ph type="body" idx="1"/>
          </p:nvPr>
        </p:nvSpPr>
        <p:spPr>
          <a:xfrm>
            <a:off x="5760725" y="777325"/>
            <a:ext cx="6126600" cy="5248800"/>
          </a:xfrm>
          <a:prstGeom prst="rect">
            <a:avLst/>
          </a:prstGeom>
        </p:spPr>
        <p:txBody>
          <a:bodyPr spcFirstLastPara="1" wrap="square" lIns="121900" tIns="60925" rIns="121900" bIns="60925" anchor="t" anchorCtr="0">
            <a:spAutoFit/>
          </a:bodyPr>
          <a:lstStyle/>
          <a:p>
            <a:pPr marL="0" lvl="0" indent="0" algn="l" rtl="0">
              <a:spcBef>
                <a:spcPts val="0"/>
              </a:spcBef>
              <a:spcAft>
                <a:spcPts val="0"/>
              </a:spcAft>
              <a:buNone/>
            </a:pPr>
            <a:endParaRPr sz="2100">
              <a:solidFill>
                <a:srgbClr val="000000"/>
              </a:solidFill>
              <a:latin typeface="Arial"/>
              <a:ea typeface="Arial"/>
              <a:cs typeface="Arial"/>
              <a:sym typeface="Arial"/>
            </a:endParaRPr>
          </a:p>
          <a:p>
            <a:pPr marL="457200" lvl="0" indent="-431800" algn="l" rtl="0">
              <a:spcBef>
                <a:spcPts val="0"/>
              </a:spcBef>
              <a:spcAft>
                <a:spcPts val="0"/>
              </a:spcAft>
              <a:buClr>
                <a:srgbClr val="000000"/>
              </a:buClr>
              <a:buSzPts val="3200"/>
              <a:buChar char="●"/>
            </a:pPr>
            <a:r>
              <a:rPr lang="en-US" sz="3200" b="1"/>
              <a:t>Model Training &amp; Evaluation</a:t>
            </a:r>
            <a:endParaRPr sz="3200" b="1"/>
          </a:p>
          <a:p>
            <a:pPr marL="914400" marR="0" lvl="1" indent="-431800" algn="l" rtl="0">
              <a:lnSpc>
                <a:spcPct val="100000"/>
              </a:lnSpc>
              <a:spcBef>
                <a:spcPts val="0"/>
              </a:spcBef>
              <a:spcAft>
                <a:spcPts val="0"/>
              </a:spcAft>
              <a:buSzPts val="3200"/>
              <a:buChar char="○"/>
            </a:pPr>
            <a:r>
              <a:rPr lang="en-US" sz="3000"/>
              <a:t>Linear Regressions</a:t>
            </a:r>
            <a:endParaRPr sz="3000"/>
          </a:p>
          <a:p>
            <a:pPr marL="914400" marR="0" lvl="1" indent="-431800" algn="l" rtl="0">
              <a:lnSpc>
                <a:spcPct val="100000"/>
              </a:lnSpc>
              <a:spcBef>
                <a:spcPts val="0"/>
              </a:spcBef>
              <a:spcAft>
                <a:spcPts val="0"/>
              </a:spcAft>
              <a:buSzPts val="3200"/>
              <a:buChar char="○"/>
            </a:pPr>
            <a:r>
              <a:rPr lang="en-US" sz="3000"/>
              <a:t>Logistic Regressions</a:t>
            </a:r>
            <a:endParaRPr sz="3000"/>
          </a:p>
          <a:p>
            <a:pPr marL="914400" marR="0" lvl="1" indent="-431800" algn="l" rtl="0">
              <a:lnSpc>
                <a:spcPct val="100000"/>
              </a:lnSpc>
              <a:spcBef>
                <a:spcPts val="0"/>
              </a:spcBef>
              <a:spcAft>
                <a:spcPts val="0"/>
              </a:spcAft>
              <a:buSzPts val="3200"/>
              <a:buChar char="○"/>
            </a:pPr>
            <a:r>
              <a:rPr lang="en-US" sz="3000"/>
              <a:t>Random Forest</a:t>
            </a:r>
            <a:endParaRPr sz="3000"/>
          </a:p>
          <a:p>
            <a:pPr marL="914400" marR="0" lvl="1" indent="-431800" algn="l" rtl="0">
              <a:lnSpc>
                <a:spcPct val="100000"/>
              </a:lnSpc>
              <a:spcBef>
                <a:spcPts val="0"/>
              </a:spcBef>
              <a:spcAft>
                <a:spcPts val="0"/>
              </a:spcAft>
              <a:buSzPts val="3200"/>
              <a:buChar char="○"/>
            </a:pPr>
            <a:r>
              <a:rPr lang="en-US" sz="3000"/>
              <a:t>Neural Network</a:t>
            </a:r>
            <a:endParaRPr sz="3000"/>
          </a:p>
          <a:p>
            <a:pPr marL="914400" marR="0" lvl="1" indent="-419100" algn="l" rtl="0">
              <a:lnSpc>
                <a:spcPct val="100000"/>
              </a:lnSpc>
              <a:spcBef>
                <a:spcPts val="0"/>
              </a:spcBef>
              <a:spcAft>
                <a:spcPts val="0"/>
              </a:spcAft>
              <a:buSzPts val="3000"/>
              <a:buChar char="○"/>
            </a:pPr>
            <a:r>
              <a:rPr lang="en-US" sz="3000"/>
              <a:t>SVM</a:t>
            </a:r>
            <a:endParaRPr sz="3000"/>
          </a:p>
          <a:p>
            <a:pPr marL="457200" lvl="0" indent="-431800" algn="l" rtl="0">
              <a:spcBef>
                <a:spcPts val="0"/>
              </a:spcBef>
              <a:spcAft>
                <a:spcPts val="0"/>
              </a:spcAft>
              <a:buClr>
                <a:srgbClr val="000000"/>
              </a:buClr>
              <a:buSzPts val="3200"/>
              <a:buChar char="●"/>
            </a:pPr>
            <a:r>
              <a:rPr lang="en-US" sz="3200" b="1"/>
              <a:t>Conclusion</a:t>
            </a:r>
            <a:endParaRPr sz="3200" b="1">
              <a:solidFill>
                <a:srgbClr val="000000"/>
              </a:solidFill>
              <a:latin typeface="Arial"/>
              <a:ea typeface="Arial"/>
              <a:cs typeface="Arial"/>
              <a:sym typeface="Arial"/>
            </a:endParaRPr>
          </a:p>
          <a:p>
            <a:pPr marL="914400" lvl="1" indent="-419100" algn="l" rtl="0">
              <a:spcBef>
                <a:spcPts val="0"/>
              </a:spcBef>
              <a:spcAft>
                <a:spcPts val="0"/>
              </a:spcAft>
              <a:buClr>
                <a:srgbClr val="000000"/>
              </a:buClr>
              <a:buSzPts val="3000"/>
              <a:buChar char="○"/>
            </a:pPr>
            <a:r>
              <a:rPr lang="en-US" sz="3000"/>
              <a:t>Model Results</a:t>
            </a:r>
            <a:endParaRPr sz="3000"/>
          </a:p>
          <a:p>
            <a:pPr marL="914400" lvl="1" indent="-419100" algn="l" rtl="0">
              <a:spcBef>
                <a:spcPts val="0"/>
              </a:spcBef>
              <a:spcAft>
                <a:spcPts val="0"/>
              </a:spcAft>
              <a:buSzPts val="3000"/>
              <a:buChar char="○"/>
            </a:pPr>
            <a:r>
              <a:rPr lang="en-US" sz="3000"/>
              <a:t>Conclusion</a:t>
            </a:r>
            <a:endParaRPr sz="3000"/>
          </a:p>
          <a:p>
            <a:pPr marL="914400" lvl="1" indent="-419100" algn="l" rtl="0">
              <a:spcBef>
                <a:spcPts val="0"/>
              </a:spcBef>
              <a:spcAft>
                <a:spcPts val="0"/>
              </a:spcAft>
              <a:buSzPts val="3000"/>
              <a:buChar char="○"/>
            </a:pPr>
            <a:r>
              <a:rPr lang="en-US" sz="3000"/>
              <a:t>Future Improvement</a:t>
            </a:r>
            <a:endParaRPr sz="3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g1266eddfc10_0_6" descr="16x9_BG-08.jpg"/>
          <p:cNvPicPr preferRelativeResize="0"/>
          <p:nvPr/>
        </p:nvPicPr>
        <p:blipFill rotWithShape="1">
          <a:blip r:embed="rId3">
            <a:alphaModFix/>
          </a:blip>
          <a:srcRect/>
          <a:stretch/>
        </p:blipFill>
        <p:spPr>
          <a:xfrm>
            <a:off x="0" y="0"/>
            <a:ext cx="12191999" cy="6858000"/>
          </a:xfrm>
          <a:prstGeom prst="rect">
            <a:avLst/>
          </a:prstGeom>
          <a:noFill/>
          <a:ln>
            <a:noFill/>
          </a:ln>
        </p:spPr>
      </p:pic>
      <p:sp>
        <p:nvSpPr>
          <p:cNvPr id="356" name="Google Shape;356;g1266eddfc10_0_6"/>
          <p:cNvSpPr/>
          <p:nvPr/>
        </p:nvSpPr>
        <p:spPr>
          <a:xfrm>
            <a:off x="0" y="6248400"/>
            <a:ext cx="12192000" cy="609600"/>
          </a:xfrm>
          <a:prstGeom prst="rect">
            <a:avLst/>
          </a:prstGeom>
          <a:solidFill>
            <a:srgbClr val="1A2C64"/>
          </a:solidFill>
          <a:ln>
            <a:noFill/>
          </a:ln>
          <a:effectLst>
            <a:outerShdw blurRad="40000" dist="23000" dir="5400000" rotWithShape="0">
              <a:srgbClr val="80808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E6B9B8"/>
              </a:solidFill>
              <a:latin typeface="Calibri"/>
              <a:ea typeface="Calibri"/>
              <a:cs typeface="Calibri"/>
              <a:sym typeface="Calibri"/>
            </a:endParaRPr>
          </a:p>
        </p:txBody>
      </p:sp>
      <p:pic>
        <p:nvPicPr>
          <p:cNvPr id="357" name="Google Shape;357;g1266eddfc10_0_6"/>
          <p:cNvPicPr preferRelativeResize="0"/>
          <p:nvPr/>
        </p:nvPicPr>
        <p:blipFill rotWithShape="1">
          <a:blip r:embed="rId4">
            <a:alphaModFix/>
          </a:blip>
          <a:srcRect/>
          <a:stretch/>
        </p:blipFill>
        <p:spPr>
          <a:xfrm>
            <a:off x="9550401" y="6405034"/>
            <a:ext cx="2436281" cy="296333"/>
          </a:xfrm>
          <a:prstGeom prst="rect">
            <a:avLst/>
          </a:prstGeom>
          <a:noFill/>
          <a:ln>
            <a:noFill/>
          </a:ln>
        </p:spPr>
      </p:pic>
      <p:sp>
        <p:nvSpPr>
          <p:cNvPr id="358" name="Google Shape;358;g1266eddfc10_0_6"/>
          <p:cNvSpPr txBox="1"/>
          <p:nvPr/>
        </p:nvSpPr>
        <p:spPr>
          <a:xfrm>
            <a:off x="0" y="3013501"/>
            <a:ext cx="12192000" cy="831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a:solidFill>
                  <a:schemeClr val="lt1"/>
                </a:solidFill>
                <a:latin typeface="Calibri"/>
                <a:ea typeface="Calibri"/>
                <a:cs typeface="Calibri"/>
                <a:sym typeface="Calibri"/>
              </a:rPr>
              <a:t>Thank you !</a:t>
            </a:r>
            <a:endParaRPr sz="3200" b="1" i="1">
              <a:solidFill>
                <a:schemeClr val="lt1"/>
              </a:solidFill>
              <a:latin typeface="Calibri"/>
              <a:ea typeface="Calibri"/>
              <a:cs typeface="Calibri"/>
              <a:sym typeface="Calibri"/>
            </a:endParaRPr>
          </a:p>
        </p:txBody>
      </p:sp>
      <p:sp>
        <p:nvSpPr>
          <p:cNvPr id="359" name="Google Shape;359;g1266eddfc10_0_6"/>
          <p:cNvSpPr txBox="1"/>
          <p:nvPr/>
        </p:nvSpPr>
        <p:spPr>
          <a:xfrm>
            <a:off x="340784" y="6261101"/>
            <a:ext cx="9042300" cy="3387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600"/>
              <a:buFont typeface="Arial"/>
              <a:buNone/>
            </a:pPr>
            <a:fld id="{00000000-1234-1234-1234-123412341234}" type="slidenum">
              <a:rPr lang="en-US" sz="1600" b="1" i="0" u="none" strike="noStrike" cap="none">
                <a:solidFill>
                  <a:schemeClr val="lt1"/>
                </a:solidFill>
                <a:latin typeface="Calibri"/>
                <a:ea typeface="Calibri"/>
                <a:cs typeface="Calibri"/>
                <a:sym typeface="Calibri"/>
              </a:rPr>
              <a:t>30</a:t>
            </a:fld>
            <a:r>
              <a:rPr lang="en-US" sz="1600" b="1" i="0" u="none" strike="noStrike" cap="none">
                <a:solidFill>
                  <a:schemeClr val="lt1"/>
                </a:solidFill>
                <a:latin typeface="Calibri"/>
                <a:ea typeface="Calibri"/>
                <a:cs typeface="Calibri"/>
                <a:sym typeface="Calibri"/>
              </a:rPr>
              <a:t> </a:t>
            </a:r>
            <a:r>
              <a:rPr lang="en-US" sz="1600" b="0" i="0" u="none" strike="noStrike" cap="none">
                <a:solidFill>
                  <a:schemeClr val="lt1"/>
                </a:solidFill>
                <a:latin typeface="Calibri"/>
                <a:ea typeface="Calibri"/>
                <a:cs typeface="Calibri"/>
                <a:sym typeface="Calibri"/>
              </a:rPr>
              <a:t>|</a:t>
            </a:r>
            <a:r>
              <a:rPr lang="en-US" sz="1600" b="1" i="0" u="none" strike="noStrike" cap="none">
                <a:solidFill>
                  <a:schemeClr val="lt1"/>
                </a:solidFill>
                <a:latin typeface="Calibri"/>
                <a:ea typeface="Calibri"/>
                <a:cs typeface="Calibri"/>
                <a:sym typeface="Calibri"/>
              </a:rPr>
              <a:t> </a:t>
            </a:r>
            <a:r>
              <a:rPr lang="en-US" sz="1600" b="0" i="1" u="none" strike="noStrike" cap="none">
                <a:solidFill>
                  <a:schemeClr val="lt1"/>
                </a:solidFill>
                <a:latin typeface="Calibri"/>
                <a:ea typeface="Calibri"/>
                <a:cs typeface="Calibri"/>
                <a:sym typeface="Calibri"/>
              </a:rPr>
              <a:t>Presentation Title Presentation Title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g1251bc993a6_8_9" descr="16x9_BG-08.jpg"/>
          <p:cNvPicPr preferRelativeResize="0"/>
          <p:nvPr/>
        </p:nvPicPr>
        <p:blipFill rotWithShape="1">
          <a:blip r:embed="rId3">
            <a:alphaModFix/>
          </a:blip>
          <a:srcRect/>
          <a:stretch/>
        </p:blipFill>
        <p:spPr>
          <a:xfrm>
            <a:off x="0" y="0"/>
            <a:ext cx="12191999" cy="6858000"/>
          </a:xfrm>
          <a:prstGeom prst="rect">
            <a:avLst/>
          </a:prstGeom>
          <a:noFill/>
          <a:ln>
            <a:noFill/>
          </a:ln>
        </p:spPr>
      </p:pic>
      <p:sp>
        <p:nvSpPr>
          <p:cNvPr id="142" name="Google Shape;142;g1251bc993a6_8_9"/>
          <p:cNvSpPr/>
          <p:nvPr/>
        </p:nvSpPr>
        <p:spPr>
          <a:xfrm>
            <a:off x="0" y="6248400"/>
            <a:ext cx="12192000" cy="609600"/>
          </a:xfrm>
          <a:prstGeom prst="rect">
            <a:avLst/>
          </a:prstGeom>
          <a:solidFill>
            <a:srgbClr val="1A2C64"/>
          </a:solidFill>
          <a:ln>
            <a:noFill/>
          </a:ln>
          <a:effectLst>
            <a:outerShdw blurRad="40000" dist="23000" dir="5400000" rotWithShape="0">
              <a:srgbClr val="80808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E6B9B8"/>
              </a:solidFill>
              <a:latin typeface="Calibri"/>
              <a:ea typeface="Calibri"/>
              <a:cs typeface="Calibri"/>
              <a:sym typeface="Calibri"/>
            </a:endParaRPr>
          </a:p>
        </p:txBody>
      </p:sp>
      <p:pic>
        <p:nvPicPr>
          <p:cNvPr id="143" name="Google Shape;143;g1251bc993a6_8_9"/>
          <p:cNvPicPr preferRelativeResize="0"/>
          <p:nvPr/>
        </p:nvPicPr>
        <p:blipFill rotWithShape="1">
          <a:blip r:embed="rId4">
            <a:alphaModFix/>
          </a:blip>
          <a:srcRect/>
          <a:stretch/>
        </p:blipFill>
        <p:spPr>
          <a:xfrm>
            <a:off x="9550401" y="6405034"/>
            <a:ext cx="2436286" cy="296333"/>
          </a:xfrm>
          <a:prstGeom prst="rect">
            <a:avLst/>
          </a:prstGeom>
          <a:noFill/>
          <a:ln>
            <a:noFill/>
          </a:ln>
        </p:spPr>
      </p:pic>
      <p:sp>
        <p:nvSpPr>
          <p:cNvPr id="144" name="Google Shape;144;g1251bc993a6_8_9"/>
          <p:cNvSpPr txBox="1"/>
          <p:nvPr/>
        </p:nvSpPr>
        <p:spPr>
          <a:xfrm>
            <a:off x="340784" y="6261101"/>
            <a:ext cx="9042300" cy="3387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600"/>
              <a:buFont typeface="Arial"/>
              <a:buNone/>
            </a:pPr>
            <a:fld id="{00000000-1234-1234-1234-123412341234}" type="slidenum">
              <a:rPr lang="en-US" sz="1600" b="1" i="0" u="none" strike="noStrike" cap="none">
                <a:solidFill>
                  <a:schemeClr val="lt1"/>
                </a:solidFill>
                <a:latin typeface="Calibri"/>
                <a:ea typeface="Calibri"/>
                <a:cs typeface="Calibri"/>
                <a:sym typeface="Calibri"/>
              </a:rPr>
              <a:t>4</a:t>
            </a:fld>
            <a:r>
              <a:rPr lang="en-US" sz="1600" b="1" i="0" u="none" strike="noStrike" cap="none">
                <a:solidFill>
                  <a:schemeClr val="lt1"/>
                </a:solidFill>
                <a:latin typeface="Calibri"/>
                <a:ea typeface="Calibri"/>
                <a:cs typeface="Calibri"/>
                <a:sym typeface="Calibri"/>
              </a:rPr>
              <a:t> </a:t>
            </a:r>
            <a:r>
              <a:rPr lang="en-US" sz="1600" b="0" i="0" u="none" strike="noStrike" cap="none">
                <a:solidFill>
                  <a:schemeClr val="lt1"/>
                </a:solidFill>
                <a:latin typeface="Calibri"/>
                <a:ea typeface="Calibri"/>
                <a:cs typeface="Calibri"/>
                <a:sym typeface="Calibri"/>
              </a:rPr>
              <a:t>|</a:t>
            </a:r>
            <a:r>
              <a:rPr lang="en-US" sz="1600" b="1" i="0" u="none" strike="noStrike" cap="none">
                <a:solidFill>
                  <a:schemeClr val="lt1"/>
                </a:solidFill>
                <a:latin typeface="Calibri"/>
                <a:ea typeface="Calibri"/>
                <a:cs typeface="Calibri"/>
                <a:sym typeface="Calibri"/>
              </a:rPr>
              <a:t> </a:t>
            </a:r>
            <a:r>
              <a:rPr lang="en-US" sz="1600" i="1">
                <a:solidFill>
                  <a:schemeClr val="lt1"/>
                </a:solidFill>
                <a:latin typeface="Calibri"/>
                <a:ea typeface="Calibri"/>
                <a:cs typeface="Calibri"/>
                <a:sym typeface="Calibri"/>
              </a:rPr>
              <a:t>Jiatong Zhang</a:t>
            </a:r>
            <a:endParaRPr sz="1400" b="0" i="0" u="none" strike="noStrike" cap="none">
              <a:solidFill>
                <a:srgbClr val="000000"/>
              </a:solidFill>
              <a:latin typeface="Arial"/>
              <a:ea typeface="Arial"/>
              <a:cs typeface="Arial"/>
              <a:sym typeface="Arial"/>
            </a:endParaRPr>
          </a:p>
        </p:txBody>
      </p:sp>
      <p:sp>
        <p:nvSpPr>
          <p:cNvPr id="145" name="Google Shape;145;g1251bc993a6_8_9"/>
          <p:cNvSpPr txBox="1"/>
          <p:nvPr/>
        </p:nvSpPr>
        <p:spPr>
          <a:xfrm>
            <a:off x="-101600" y="2006601"/>
            <a:ext cx="12192000" cy="1323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endParaRPr sz="4800" b="1" i="1"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200"/>
              <a:buFont typeface="Arial"/>
              <a:buNone/>
            </a:pPr>
            <a:r>
              <a:rPr lang="en-US" sz="3200" b="1" i="1">
                <a:solidFill>
                  <a:schemeClr val="lt1"/>
                </a:solidFill>
                <a:latin typeface="Calibri"/>
                <a:ea typeface="Calibri"/>
                <a:cs typeface="Calibri"/>
                <a:sym typeface="Calibri"/>
              </a:rPr>
              <a:t>Data Preprocessing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25a2da836f_1_5"/>
          <p:cNvSpPr txBox="1">
            <a:spLocks noGrp="1"/>
          </p:cNvSpPr>
          <p:nvPr>
            <p:ph type="body" idx="1"/>
          </p:nvPr>
        </p:nvSpPr>
        <p:spPr>
          <a:xfrm>
            <a:off x="304800" y="975350"/>
            <a:ext cx="11586000" cy="1018500"/>
          </a:xfrm>
          <a:prstGeom prst="rect">
            <a:avLst/>
          </a:prstGeom>
        </p:spPr>
        <p:txBody>
          <a:bodyPr spcFirstLastPara="1" wrap="square" lIns="121900" tIns="60925" rIns="121900" bIns="60925" anchor="t" anchorCtr="0">
            <a:spAutoFit/>
          </a:bodyPr>
          <a:lstStyle/>
          <a:p>
            <a:pPr marL="0" lvl="0" indent="0" algn="l" rtl="0">
              <a:spcBef>
                <a:spcPts val="500"/>
              </a:spcBef>
              <a:spcAft>
                <a:spcPts val="0"/>
              </a:spcAft>
              <a:buNone/>
            </a:pPr>
            <a:r>
              <a:rPr lang="en-US"/>
              <a:t>Select features by their descriptions and correlations</a:t>
            </a:r>
            <a:endParaRPr/>
          </a:p>
          <a:p>
            <a:pPr marL="0" lvl="0" indent="0" algn="l" rtl="0">
              <a:spcBef>
                <a:spcPts val="500"/>
              </a:spcBef>
              <a:spcAft>
                <a:spcPts val="0"/>
              </a:spcAft>
              <a:buNone/>
            </a:pPr>
            <a:r>
              <a:rPr lang="en-US"/>
              <a:t>149 -&gt; 18 features. </a:t>
            </a:r>
            <a:endParaRPr/>
          </a:p>
        </p:txBody>
      </p:sp>
      <p:sp>
        <p:nvSpPr>
          <p:cNvPr id="152" name="Google Shape;152;g125a2da836f_1_5"/>
          <p:cNvSpPr txBox="1">
            <a:spLocks noGrp="1"/>
          </p:cNvSpPr>
          <p:nvPr>
            <p:ph type="title"/>
          </p:nvPr>
        </p:nvSpPr>
        <p:spPr>
          <a:xfrm>
            <a:off x="304800" y="0"/>
            <a:ext cx="5791200" cy="615600"/>
          </a:xfrm>
          <a:prstGeom prst="rect">
            <a:avLst/>
          </a:prstGeom>
        </p:spPr>
        <p:txBody>
          <a:bodyPr spcFirstLastPara="1" wrap="square" lIns="121900" tIns="60925" rIns="121900" bIns="60925" anchor="t" anchorCtr="0">
            <a:spAutoFit/>
          </a:bodyPr>
          <a:lstStyle/>
          <a:p>
            <a:pPr marL="0" lvl="0" indent="0" algn="l" rtl="0">
              <a:spcBef>
                <a:spcPts val="0"/>
              </a:spcBef>
              <a:spcAft>
                <a:spcPts val="0"/>
              </a:spcAft>
              <a:buNone/>
            </a:pPr>
            <a:r>
              <a:rPr lang="en-US"/>
              <a:t>Feature Selection</a:t>
            </a:r>
            <a:endParaRPr/>
          </a:p>
        </p:txBody>
      </p:sp>
      <p:pic>
        <p:nvPicPr>
          <p:cNvPr id="153" name="Google Shape;153;g125a2da836f_1_5"/>
          <p:cNvPicPr preferRelativeResize="0"/>
          <p:nvPr/>
        </p:nvPicPr>
        <p:blipFill>
          <a:blip r:embed="rId3">
            <a:alphaModFix/>
          </a:blip>
          <a:stretch>
            <a:fillRect/>
          </a:stretch>
        </p:blipFill>
        <p:spPr>
          <a:xfrm>
            <a:off x="76200" y="1993850"/>
            <a:ext cx="12034028" cy="4054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251bc993a6_4_29"/>
          <p:cNvSpPr txBox="1">
            <a:spLocks noGrp="1"/>
          </p:cNvSpPr>
          <p:nvPr>
            <p:ph type="body" idx="1"/>
          </p:nvPr>
        </p:nvSpPr>
        <p:spPr>
          <a:xfrm>
            <a:off x="463499" y="921500"/>
            <a:ext cx="11265000" cy="4925400"/>
          </a:xfrm>
          <a:prstGeom prst="rect">
            <a:avLst/>
          </a:prstGeom>
          <a:noFill/>
          <a:ln>
            <a:noFill/>
          </a:ln>
        </p:spPr>
        <p:txBody>
          <a:bodyPr spcFirstLastPara="1" wrap="square" lIns="121900" tIns="60925" rIns="121900" bIns="60925" anchor="t" anchorCtr="0">
            <a:spAutoFit/>
          </a:bodyPr>
          <a:lstStyle/>
          <a:p>
            <a:pPr marL="457200" marR="0" lvl="0" indent="-431800" algn="l" rtl="0">
              <a:lnSpc>
                <a:spcPct val="100000"/>
              </a:lnSpc>
              <a:spcBef>
                <a:spcPts val="500"/>
              </a:spcBef>
              <a:spcAft>
                <a:spcPts val="0"/>
              </a:spcAft>
              <a:buSzPts val="3200"/>
              <a:buChar char="●"/>
            </a:pPr>
            <a:r>
              <a:rPr lang="en-US" sz="3200" b="1"/>
              <a:t>Null data</a:t>
            </a:r>
            <a:endParaRPr sz="3200" b="1"/>
          </a:p>
          <a:p>
            <a:pPr marL="914400" lvl="1" indent="-431800" algn="l" rtl="0">
              <a:spcBef>
                <a:spcPts val="0"/>
              </a:spcBef>
              <a:spcAft>
                <a:spcPts val="0"/>
              </a:spcAft>
              <a:buSzPts val="3200"/>
              <a:buChar char="○"/>
            </a:pPr>
            <a:r>
              <a:rPr lang="en-US" sz="3000"/>
              <a:t>Use dropna() to drop all rows with nan value -&gt; 1m rows</a:t>
            </a:r>
            <a:endParaRPr sz="3200" b="1"/>
          </a:p>
          <a:p>
            <a:pPr marL="457200" marR="0" lvl="0" indent="-431800" algn="l" rtl="0">
              <a:lnSpc>
                <a:spcPct val="100000"/>
              </a:lnSpc>
              <a:spcBef>
                <a:spcPts val="0"/>
              </a:spcBef>
              <a:spcAft>
                <a:spcPts val="0"/>
              </a:spcAft>
              <a:buSzPts val="3200"/>
              <a:buChar char="●"/>
            </a:pPr>
            <a:r>
              <a:rPr lang="en-US" sz="3200" b="1"/>
              <a:t>Loan Status (Predicting Variable)</a:t>
            </a:r>
            <a:endParaRPr sz="3200" b="1"/>
          </a:p>
          <a:p>
            <a:pPr marL="914400" marR="0" lvl="1" indent="-431800" algn="l" rtl="0">
              <a:lnSpc>
                <a:spcPct val="100000"/>
              </a:lnSpc>
              <a:spcBef>
                <a:spcPts val="0"/>
              </a:spcBef>
              <a:spcAft>
                <a:spcPts val="0"/>
              </a:spcAft>
              <a:buSzPts val="3200"/>
              <a:buChar char="○"/>
            </a:pPr>
            <a:r>
              <a:rPr lang="en-US" sz="3000"/>
              <a:t>Original loan status: ‘Fully Paid’, ‘Current’, ‘Charged Off’, ‘In Grace Period’, ‘Late (31-120 days)’, ‘Late (16-30 days)’, ‘Default’  </a:t>
            </a:r>
            <a:endParaRPr sz="3000"/>
          </a:p>
          <a:p>
            <a:pPr marL="914400" marR="0" lvl="1" indent="-419100" algn="l" rtl="0">
              <a:lnSpc>
                <a:spcPct val="100000"/>
              </a:lnSpc>
              <a:spcBef>
                <a:spcPts val="0"/>
              </a:spcBef>
              <a:spcAft>
                <a:spcPts val="0"/>
              </a:spcAft>
              <a:buSzPts val="3000"/>
              <a:buChar char="○"/>
            </a:pPr>
            <a:r>
              <a:rPr lang="en-US" sz="3000"/>
              <a:t>Drop ‘Current’ and ‘In Grace Period’</a:t>
            </a:r>
            <a:endParaRPr sz="3000"/>
          </a:p>
          <a:p>
            <a:pPr marL="914400" marR="0" lvl="1" indent="-419100" algn="l" rtl="0">
              <a:lnSpc>
                <a:spcPct val="100000"/>
              </a:lnSpc>
              <a:spcBef>
                <a:spcPts val="0"/>
              </a:spcBef>
              <a:spcAft>
                <a:spcPts val="0"/>
              </a:spcAft>
              <a:buSzPts val="3000"/>
              <a:buChar char="○"/>
            </a:pPr>
            <a:r>
              <a:rPr lang="en-US" sz="3000"/>
              <a:t>Set ‘Fully Paid’ as 1, others as 0</a:t>
            </a:r>
            <a:endParaRPr sz="3000"/>
          </a:p>
          <a:p>
            <a:pPr marL="457200" marR="0" lvl="0" indent="-431800" algn="l" rtl="0">
              <a:lnSpc>
                <a:spcPct val="100000"/>
              </a:lnSpc>
              <a:spcBef>
                <a:spcPts val="0"/>
              </a:spcBef>
              <a:spcAft>
                <a:spcPts val="0"/>
              </a:spcAft>
              <a:buSzPts val="3200"/>
              <a:buChar char="●"/>
            </a:pPr>
            <a:r>
              <a:rPr lang="en-US" sz="3200" b="1"/>
              <a:t>Category data</a:t>
            </a:r>
            <a:endParaRPr sz="3200" b="1"/>
          </a:p>
          <a:p>
            <a:pPr marL="914400" marR="0" lvl="1" indent="-431800" algn="l" rtl="0">
              <a:lnSpc>
                <a:spcPct val="100000"/>
              </a:lnSpc>
              <a:spcBef>
                <a:spcPts val="0"/>
              </a:spcBef>
              <a:spcAft>
                <a:spcPts val="0"/>
              </a:spcAft>
              <a:buSzPts val="3200"/>
              <a:buChar char="○"/>
            </a:pPr>
            <a:r>
              <a:rPr lang="en-US" sz="3000"/>
              <a:t>Use </a:t>
            </a:r>
            <a:r>
              <a:rPr lang="en-US" sz="3000">
                <a:uFill>
                  <a:noFill/>
                </a:uFill>
                <a:hlinkClick r:id="rId3"/>
              </a:rPr>
              <a:t>pandas.Series.cat.codes</a:t>
            </a:r>
            <a:r>
              <a:rPr lang="en-US" sz="3000"/>
              <a:t> to change 3 category features into numerical type</a:t>
            </a:r>
            <a:endParaRPr sz="3200" b="1"/>
          </a:p>
        </p:txBody>
      </p:sp>
      <p:sp>
        <p:nvSpPr>
          <p:cNvPr id="159" name="Google Shape;159;g1251bc993a6_4_29"/>
          <p:cNvSpPr txBox="1">
            <a:spLocks noGrp="1"/>
          </p:cNvSpPr>
          <p:nvPr>
            <p:ph type="title"/>
          </p:nvPr>
        </p:nvSpPr>
        <p:spPr>
          <a:xfrm>
            <a:off x="304800" y="0"/>
            <a:ext cx="6848400" cy="615600"/>
          </a:xfrm>
          <a:prstGeom prst="rect">
            <a:avLst/>
          </a:prstGeom>
          <a:noFill/>
          <a:ln>
            <a:noFill/>
          </a:ln>
        </p:spPr>
        <p:txBody>
          <a:bodyPr spcFirstLastPara="1" wrap="square" lIns="121900" tIns="60925" rIns="121900" bIns="60925" anchor="t" anchorCtr="0">
            <a:spAutoFit/>
          </a:bodyPr>
          <a:lstStyle/>
          <a:p>
            <a:pPr marL="0" lvl="0" indent="0" algn="l" rtl="0">
              <a:lnSpc>
                <a:spcPct val="100000"/>
              </a:lnSpc>
              <a:spcBef>
                <a:spcPts val="0"/>
              </a:spcBef>
              <a:spcAft>
                <a:spcPts val="0"/>
              </a:spcAft>
              <a:buClr>
                <a:srgbClr val="FFFFFF"/>
              </a:buClr>
              <a:buSzPts val="3200"/>
              <a:buFont typeface="Calibri"/>
              <a:buNone/>
            </a:pPr>
            <a:r>
              <a:rPr lang="en-US"/>
              <a:t>Data Cleaning &amp; Feature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7" descr="16x9_BG-08.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66" name="Google Shape;166;p7"/>
          <p:cNvSpPr/>
          <p:nvPr/>
        </p:nvSpPr>
        <p:spPr>
          <a:xfrm>
            <a:off x="0" y="6248400"/>
            <a:ext cx="12192000" cy="609600"/>
          </a:xfrm>
          <a:prstGeom prst="rect">
            <a:avLst/>
          </a:prstGeom>
          <a:solidFill>
            <a:srgbClr val="1A2C64"/>
          </a:solidFill>
          <a:ln>
            <a:noFill/>
          </a:ln>
          <a:effectLst>
            <a:outerShdw blurRad="40000" dist="23000" dir="5400000" rotWithShape="0">
              <a:srgbClr val="80808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E6B9B8"/>
              </a:solidFill>
              <a:latin typeface="Calibri"/>
              <a:ea typeface="Calibri"/>
              <a:cs typeface="Calibri"/>
              <a:sym typeface="Calibri"/>
            </a:endParaRPr>
          </a:p>
        </p:txBody>
      </p:sp>
      <p:pic>
        <p:nvPicPr>
          <p:cNvPr id="167" name="Google Shape;167;p7"/>
          <p:cNvPicPr preferRelativeResize="0"/>
          <p:nvPr/>
        </p:nvPicPr>
        <p:blipFill rotWithShape="1">
          <a:blip r:embed="rId4">
            <a:alphaModFix/>
          </a:blip>
          <a:srcRect/>
          <a:stretch/>
        </p:blipFill>
        <p:spPr>
          <a:xfrm>
            <a:off x="9550401" y="6405034"/>
            <a:ext cx="2436284" cy="296333"/>
          </a:xfrm>
          <a:prstGeom prst="rect">
            <a:avLst/>
          </a:prstGeom>
          <a:noFill/>
          <a:ln>
            <a:noFill/>
          </a:ln>
        </p:spPr>
      </p:pic>
      <p:sp>
        <p:nvSpPr>
          <p:cNvPr id="168" name="Google Shape;168;p7"/>
          <p:cNvSpPr txBox="1"/>
          <p:nvPr/>
        </p:nvSpPr>
        <p:spPr>
          <a:xfrm>
            <a:off x="-25400" y="2006601"/>
            <a:ext cx="12192000" cy="1323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endParaRPr sz="4800" b="1" i="1"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200"/>
              <a:buFont typeface="Arial"/>
              <a:buNone/>
            </a:pPr>
            <a:r>
              <a:rPr lang="en-US" sz="3200" b="1" i="1">
                <a:solidFill>
                  <a:schemeClr val="lt1"/>
                </a:solidFill>
                <a:latin typeface="Calibri"/>
                <a:ea typeface="Calibri"/>
                <a:cs typeface="Calibri"/>
                <a:sym typeface="Calibri"/>
              </a:rPr>
              <a:t>Data Visualization</a:t>
            </a:r>
            <a:endParaRPr sz="3200" b="1" i="1">
              <a:solidFill>
                <a:schemeClr val="lt1"/>
              </a:solidFill>
              <a:latin typeface="Calibri"/>
              <a:ea typeface="Calibri"/>
              <a:cs typeface="Calibri"/>
              <a:sym typeface="Calibri"/>
            </a:endParaRPr>
          </a:p>
        </p:txBody>
      </p:sp>
      <p:sp>
        <p:nvSpPr>
          <p:cNvPr id="169" name="Google Shape;169;p7"/>
          <p:cNvSpPr txBox="1"/>
          <p:nvPr/>
        </p:nvSpPr>
        <p:spPr>
          <a:xfrm>
            <a:off x="340784" y="6261101"/>
            <a:ext cx="9042300" cy="3387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600"/>
              <a:buFont typeface="Arial"/>
              <a:buNone/>
            </a:pPr>
            <a:fld id="{00000000-1234-1234-1234-123412341234}" type="slidenum">
              <a:rPr lang="en-US" sz="1600" b="1" i="0" u="none" strike="noStrike" cap="none">
                <a:solidFill>
                  <a:schemeClr val="lt1"/>
                </a:solidFill>
                <a:latin typeface="Calibri"/>
                <a:ea typeface="Calibri"/>
                <a:cs typeface="Calibri"/>
                <a:sym typeface="Calibri"/>
              </a:rPr>
              <a:t>7</a:t>
            </a:fld>
            <a:r>
              <a:rPr lang="en-US" sz="1600" b="1" i="0" u="none" strike="noStrike" cap="none">
                <a:solidFill>
                  <a:schemeClr val="lt1"/>
                </a:solidFill>
                <a:latin typeface="Calibri"/>
                <a:ea typeface="Calibri"/>
                <a:cs typeface="Calibri"/>
                <a:sym typeface="Calibri"/>
              </a:rPr>
              <a:t> </a:t>
            </a:r>
            <a:r>
              <a:rPr lang="en-US" sz="1600" b="0" i="0" u="none" strike="noStrike" cap="none">
                <a:solidFill>
                  <a:schemeClr val="lt1"/>
                </a:solidFill>
                <a:latin typeface="Calibri"/>
                <a:ea typeface="Calibri"/>
                <a:cs typeface="Calibri"/>
                <a:sym typeface="Calibri"/>
              </a:rPr>
              <a:t>|</a:t>
            </a:r>
            <a:r>
              <a:rPr lang="en-US" sz="1600" b="1" i="0" u="none" strike="noStrike" cap="none">
                <a:solidFill>
                  <a:schemeClr val="lt1"/>
                </a:solidFill>
                <a:latin typeface="Calibri"/>
                <a:ea typeface="Calibri"/>
                <a:cs typeface="Calibri"/>
                <a:sym typeface="Calibri"/>
              </a:rPr>
              <a:t> </a:t>
            </a:r>
            <a:r>
              <a:rPr lang="en-US" sz="1600" i="1">
                <a:solidFill>
                  <a:schemeClr val="lt1"/>
                </a:solidFill>
                <a:latin typeface="Calibri"/>
                <a:ea typeface="Calibri"/>
                <a:cs typeface="Calibri"/>
                <a:sym typeface="Calibri"/>
              </a:rPr>
              <a:t>Zhihan Zhou</a:t>
            </a:r>
            <a:endParaRPr sz="1600" i="1">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25acdadefe_8_0"/>
          <p:cNvSpPr txBox="1">
            <a:spLocks noGrp="1"/>
          </p:cNvSpPr>
          <p:nvPr>
            <p:ph type="title"/>
          </p:nvPr>
        </p:nvSpPr>
        <p:spPr>
          <a:xfrm>
            <a:off x="304800" y="0"/>
            <a:ext cx="6848400" cy="615600"/>
          </a:xfrm>
          <a:prstGeom prst="rect">
            <a:avLst/>
          </a:prstGeom>
          <a:noFill/>
          <a:ln>
            <a:noFill/>
          </a:ln>
        </p:spPr>
        <p:txBody>
          <a:bodyPr spcFirstLastPara="1" wrap="square" lIns="121900" tIns="60925" rIns="121900" bIns="60925" anchor="t" anchorCtr="0">
            <a:spAutoFit/>
          </a:bodyPr>
          <a:lstStyle/>
          <a:p>
            <a:pPr marL="0" lvl="0" indent="0" algn="l" rtl="0">
              <a:lnSpc>
                <a:spcPct val="100000"/>
              </a:lnSpc>
              <a:spcBef>
                <a:spcPts val="0"/>
              </a:spcBef>
              <a:spcAft>
                <a:spcPts val="0"/>
              </a:spcAft>
              <a:buClr>
                <a:srgbClr val="FFFFFF"/>
              </a:buClr>
              <a:buSzPts val="3200"/>
              <a:buFont typeface="Calibri"/>
              <a:buNone/>
            </a:pPr>
            <a:r>
              <a:rPr lang="en-US"/>
              <a:t>Variable Correlation</a:t>
            </a:r>
            <a:endParaRPr/>
          </a:p>
        </p:txBody>
      </p:sp>
      <p:pic>
        <p:nvPicPr>
          <p:cNvPr id="175" name="Google Shape;175;g125acdadefe_8_0"/>
          <p:cNvPicPr preferRelativeResize="0"/>
          <p:nvPr/>
        </p:nvPicPr>
        <p:blipFill rotWithShape="1">
          <a:blip r:embed="rId3">
            <a:alphaModFix/>
          </a:blip>
          <a:srcRect/>
          <a:stretch/>
        </p:blipFill>
        <p:spPr>
          <a:xfrm>
            <a:off x="50150" y="651825"/>
            <a:ext cx="9127275" cy="5554351"/>
          </a:xfrm>
          <a:prstGeom prst="rect">
            <a:avLst/>
          </a:prstGeom>
          <a:noFill/>
          <a:ln>
            <a:noFill/>
          </a:ln>
        </p:spPr>
      </p:pic>
      <p:pic>
        <p:nvPicPr>
          <p:cNvPr id="176" name="Google Shape;176;g125acdadefe_8_0"/>
          <p:cNvPicPr preferRelativeResize="0"/>
          <p:nvPr/>
        </p:nvPicPr>
        <p:blipFill rotWithShape="1">
          <a:blip r:embed="rId4">
            <a:alphaModFix/>
          </a:blip>
          <a:srcRect l="11535"/>
          <a:stretch/>
        </p:blipFill>
        <p:spPr>
          <a:xfrm>
            <a:off x="9641325" y="709200"/>
            <a:ext cx="2389324" cy="5421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25acdadefe_8_9"/>
          <p:cNvSpPr txBox="1">
            <a:spLocks noGrp="1"/>
          </p:cNvSpPr>
          <p:nvPr>
            <p:ph type="title"/>
          </p:nvPr>
        </p:nvSpPr>
        <p:spPr>
          <a:xfrm>
            <a:off x="304800" y="0"/>
            <a:ext cx="6848400" cy="615600"/>
          </a:xfrm>
          <a:prstGeom prst="rect">
            <a:avLst/>
          </a:prstGeom>
          <a:noFill/>
          <a:ln>
            <a:noFill/>
          </a:ln>
        </p:spPr>
        <p:txBody>
          <a:bodyPr spcFirstLastPara="1" wrap="square" lIns="121900" tIns="60925" rIns="121900" bIns="60925" anchor="t" anchorCtr="0">
            <a:spAutoFit/>
          </a:bodyPr>
          <a:lstStyle/>
          <a:p>
            <a:pPr marL="0" lvl="0" indent="0" algn="l" rtl="0">
              <a:lnSpc>
                <a:spcPct val="100000"/>
              </a:lnSpc>
              <a:spcBef>
                <a:spcPts val="0"/>
              </a:spcBef>
              <a:spcAft>
                <a:spcPts val="0"/>
              </a:spcAft>
              <a:buClr>
                <a:srgbClr val="FFFFFF"/>
              </a:buClr>
              <a:buSzPts val="3200"/>
              <a:buFont typeface="Calibri"/>
              <a:buNone/>
            </a:pPr>
            <a:r>
              <a:rPr lang="en-US"/>
              <a:t>Distribution on Grade</a:t>
            </a:r>
            <a:endParaRPr/>
          </a:p>
        </p:txBody>
      </p:sp>
      <p:pic>
        <p:nvPicPr>
          <p:cNvPr id="182" name="Google Shape;182;g125acdadefe_8_9"/>
          <p:cNvPicPr preferRelativeResize="0"/>
          <p:nvPr/>
        </p:nvPicPr>
        <p:blipFill>
          <a:blip r:embed="rId3">
            <a:alphaModFix/>
          </a:blip>
          <a:stretch>
            <a:fillRect/>
          </a:stretch>
        </p:blipFill>
        <p:spPr>
          <a:xfrm>
            <a:off x="2960650" y="655250"/>
            <a:ext cx="4549300" cy="2979475"/>
          </a:xfrm>
          <a:prstGeom prst="rect">
            <a:avLst/>
          </a:prstGeom>
          <a:noFill/>
          <a:ln>
            <a:noFill/>
          </a:ln>
        </p:spPr>
      </p:pic>
      <p:pic>
        <p:nvPicPr>
          <p:cNvPr id="183" name="Google Shape;183;g125acdadefe_8_9"/>
          <p:cNvPicPr preferRelativeResize="0"/>
          <p:nvPr/>
        </p:nvPicPr>
        <p:blipFill>
          <a:blip r:embed="rId4">
            <a:alphaModFix/>
          </a:blip>
          <a:stretch>
            <a:fillRect/>
          </a:stretch>
        </p:blipFill>
        <p:spPr>
          <a:xfrm>
            <a:off x="8115050" y="3485311"/>
            <a:ext cx="3682726" cy="2745814"/>
          </a:xfrm>
          <a:prstGeom prst="rect">
            <a:avLst/>
          </a:prstGeom>
          <a:noFill/>
          <a:ln>
            <a:noFill/>
          </a:ln>
        </p:spPr>
      </p:pic>
      <p:pic>
        <p:nvPicPr>
          <p:cNvPr id="184" name="Google Shape;184;g125acdadefe_8_9"/>
          <p:cNvPicPr preferRelativeResize="0"/>
          <p:nvPr/>
        </p:nvPicPr>
        <p:blipFill>
          <a:blip r:embed="rId5">
            <a:alphaModFix/>
          </a:blip>
          <a:stretch>
            <a:fillRect/>
          </a:stretch>
        </p:blipFill>
        <p:spPr>
          <a:xfrm>
            <a:off x="8115050" y="678300"/>
            <a:ext cx="3682725" cy="2699725"/>
          </a:xfrm>
          <a:prstGeom prst="rect">
            <a:avLst/>
          </a:prstGeom>
          <a:noFill/>
          <a:ln>
            <a:noFill/>
          </a:ln>
        </p:spPr>
      </p:pic>
      <p:pic>
        <p:nvPicPr>
          <p:cNvPr id="185" name="Google Shape;185;g125acdadefe_8_9"/>
          <p:cNvPicPr preferRelativeResize="0"/>
          <p:nvPr/>
        </p:nvPicPr>
        <p:blipFill>
          <a:blip r:embed="rId6">
            <a:alphaModFix/>
          </a:blip>
          <a:stretch>
            <a:fillRect/>
          </a:stretch>
        </p:blipFill>
        <p:spPr>
          <a:xfrm>
            <a:off x="91675" y="3485300"/>
            <a:ext cx="4767949" cy="2745825"/>
          </a:xfrm>
          <a:prstGeom prst="rect">
            <a:avLst/>
          </a:prstGeom>
          <a:noFill/>
          <a:ln>
            <a:noFill/>
          </a:ln>
        </p:spPr>
      </p:pic>
    </p:spTree>
  </p:cSld>
  <p:clrMapOvr>
    <a:masterClrMapping/>
  </p:clrMapOvr>
</p:sld>
</file>

<file path=ppt/theme/theme1.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709</Words>
  <Application>Microsoft Office PowerPoint</Application>
  <PresentationFormat>宽屏</PresentationFormat>
  <Paragraphs>182</Paragraphs>
  <Slides>30</Slides>
  <Notes>30</Notes>
  <HiddenSlides>0</HiddenSlides>
  <MMClips>0</MMClips>
  <ScaleCrop>false</ScaleCrop>
  <HeadingPairs>
    <vt:vector size="6" baseType="variant">
      <vt:variant>
        <vt:lpstr>已用的字体</vt:lpstr>
      </vt:variant>
      <vt:variant>
        <vt:i4>2</vt:i4>
      </vt:variant>
      <vt:variant>
        <vt:lpstr>主题</vt:lpstr>
      </vt:variant>
      <vt:variant>
        <vt:i4>3</vt:i4>
      </vt:variant>
      <vt:variant>
        <vt:lpstr>幻灯片标题</vt:lpstr>
      </vt:variant>
      <vt:variant>
        <vt:i4>30</vt:i4>
      </vt:variant>
    </vt:vector>
  </HeadingPairs>
  <TitlesOfParts>
    <vt:vector size="35" baseType="lpstr">
      <vt:lpstr>Arial</vt:lpstr>
      <vt:lpstr>Calibri</vt:lpstr>
      <vt:lpstr>4_Office Theme</vt:lpstr>
      <vt:lpstr>6_Office Theme</vt:lpstr>
      <vt:lpstr>Office 主题​​</vt:lpstr>
      <vt:lpstr>PowerPoint 演示文稿</vt:lpstr>
      <vt:lpstr>Overview of Dataset</vt:lpstr>
      <vt:lpstr>Agenda</vt:lpstr>
      <vt:lpstr>PowerPoint 演示文稿</vt:lpstr>
      <vt:lpstr>Feature Selection</vt:lpstr>
      <vt:lpstr>Data Cleaning &amp; Feature Engineering</vt:lpstr>
      <vt:lpstr>PowerPoint 演示文稿</vt:lpstr>
      <vt:lpstr>Variable Correlation</vt:lpstr>
      <vt:lpstr>Distribution on Grade</vt:lpstr>
      <vt:lpstr>Distribution on Term</vt:lpstr>
      <vt:lpstr>Distribution on Verification Status</vt:lpstr>
      <vt:lpstr>PowerPoint 演示文稿</vt:lpstr>
      <vt:lpstr>Model Selection and Data Rebalance</vt:lpstr>
      <vt:lpstr>Basic Linear Regression</vt:lpstr>
      <vt:lpstr>Linear regression with Lasso</vt:lpstr>
      <vt:lpstr>Linear regression with Ridge</vt:lpstr>
      <vt:lpstr>Logistic Regression</vt:lpstr>
      <vt:lpstr>Decision Tree</vt:lpstr>
      <vt:lpstr>Decision Tree</vt:lpstr>
      <vt:lpstr>Random Forest</vt:lpstr>
      <vt:lpstr>Feature Importance (Random Forest)</vt:lpstr>
      <vt:lpstr>Neural Network</vt:lpstr>
      <vt:lpstr>SVM</vt:lpstr>
      <vt:lpstr>Feature Importance (SVM)</vt:lpstr>
      <vt:lpstr>PowerPoint 演示文稿</vt:lpstr>
      <vt:lpstr>Model Results</vt:lpstr>
      <vt:lpstr>Model Results (continue)</vt:lpstr>
      <vt:lpstr>Conclusion</vt:lpstr>
      <vt:lpstr>Future Improvement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白 思源</dc:creator>
  <cp:lastModifiedBy>WL</cp:lastModifiedBy>
  <cp:revision>1</cp:revision>
  <dcterms:created xsi:type="dcterms:W3CDTF">2022-04-18T21:59:19Z</dcterms:created>
  <dcterms:modified xsi:type="dcterms:W3CDTF">2022-05-01T18:13:38Z</dcterms:modified>
</cp:coreProperties>
</file>