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59" r:id="rId6"/>
    <p:sldId id="268" r:id="rId7"/>
    <p:sldId id="269" r:id="rId8"/>
    <p:sldId id="260" r:id="rId9"/>
    <p:sldId id="27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ubca2021jyotikumari@gmail.com" initials="u" lastIdx="2" clrIdx="0">
    <p:extLst>
      <p:ext uri="{19B8F6BF-5375-455C-9EA6-DF929625EA0E}">
        <p15:presenceInfo xmlns:p15="http://schemas.microsoft.com/office/powerpoint/2012/main" userId="7f676051a9e928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222E-8B57-4D1A-97EC-9ECDC9EB47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4D094E-A2B2-423B-A6BF-8DD1D43026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CE414-03BA-4F8D-AA7B-0995E9DE3FD5}"/>
              </a:ext>
            </a:extLst>
          </p:cNvPr>
          <p:cNvSpPr>
            <a:spLocks noGrp="1"/>
          </p:cNvSpPr>
          <p:nvPr>
            <p:ph type="dt" sz="half" idx="10"/>
          </p:nvPr>
        </p:nvSpPr>
        <p:spPr/>
        <p:txBody>
          <a:bodyPr/>
          <a:lstStyle/>
          <a:p>
            <a:fld id="{CDEA8F4B-419A-45B8-82A3-27F4493F2F5F}" type="datetimeFigureOut">
              <a:rPr lang="en-US" smtClean="0"/>
              <a:t>7/19/2024</a:t>
            </a:fld>
            <a:endParaRPr lang="en-US"/>
          </a:p>
        </p:txBody>
      </p:sp>
      <p:sp>
        <p:nvSpPr>
          <p:cNvPr id="5" name="Footer Placeholder 4">
            <a:extLst>
              <a:ext uri="{FF2B5EF4-FFF2-40B4-BE49-F238E27FC236}">
                <a16:creationId xmlns:a16="http://schemas.microsoft.com/office/drawing/2014/main" id="{D0E50EB4-B13C-493E-AE1D-E2C3E23C07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E2F3EB-8E89-4F93-888D-B2228842986D}"/>
              </a:ext>
            </a:extLst>
          </p:cNvPr>
          <p:cNvSpPr>
            <a:spLocks noGrp="1"/>
          </p:cNvSpPr>
          <p:nvPr>
            <p:ph type="sldNum" sz="quarter" idx="12"/>
          </p:nvPr>
        </p:nvSpPr>
        <p:spPr/>
        <p:txBody>
          <a:bodyPr/>
          <a:lstStyle/>
          <a:p>
            <a:fld id="{BAA4EF41-7B5D-4FF3-87C0-49E67B69485B}" type="slidenum">
              <a:rPr lang="en-US" smtClean="0"/>
              <a:t>‹#›</a:t>
            </a:fld>
            <a:endParaRPr lang="en-US"/>
          </a:p>
        </p:txBody>
      </p:sp>
    </p:spTree>
    <p:extLst>
      <p:ext uri="{BB962C8B-B14F-4D97-AF65-F5344CB8AC3E}">
        <p14:creationId xmlns:p14="http://schemas.microsoft.com/office/powerpoint/2010/main" val="86951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5BE7-E31B-4D31-BF6A-0FA76C3378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7682A9-DE84-47FF-835C-BBE2F8C3C5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8CF36-0F3A-458E-BEC0-F22C39718F7B}"/>
              </a:ext>
            </a:extLst>
          </p:cNvPr>
          <p:cNvSpPr>
            <a:spLocks noGrp="1"/>
          </p:cNvSpPr>
          <p:nvPr>
            <p:ph type="dt" sz="half" idx="10"/>
          </p:nvPr>
        </p:nvSpPr>
        <p:spPr/>
        <p:txBody>
          <a:bodyPr/>
          <a:lstStyle/>
          <a:p>
            <a:fld id="{CDEA8F4B-419A-45B8-82A3-27F4493F2F5F}" type="datetimeFigureOut">
              <a:rPr lang="en-US" smtClean="0"/>
              <a:t>7/19/2024</a:t>
            </a:fld>
            <a:endParaRPr lang="en-US"/>
          </a:p>
        </p:txBody>
      </p:sp>
      <p:sp>
        <p:nvSpPr>
          <p:cNvPr id="5" name="Footer Placeholder 4">
            <a:extLst>
              <a:ext uri="{FF2B5EF4-FFF2-40B4-BE49-F238E27FC236}">
                <a16:creationId xmlns:a16="http://schemas.microsoft.com/office/drawing/2014/main" id="{570DDF25-232E-4301-8E44-83C06ACA5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CCE2B-91C0-46C3-9D7F-C5B08C923545}"/>
              </a:ext>
            </a:extLst>
          </p:cNvPr>
          <p:cNvSpPr>
            <a:spLocks noGrp="1"/>
          </p:cNvSpPr>
          <p:nvPr>
            <p:ph type="sldNum" sz="quarter" idx="12"/>
          </p:nvPr>
        </p:nvSpPr>
        <p:spPr/>
        <p:txBody>
          <a:bodyPr/>
          <a:lstStyle/>
          <a:p>
            <a:fld id="{BAA4EF41-7B5D-4FF3-87C0-49E67B69485B}" type="slidenum">
              <a:rPr lang="en-US" smtClean="0"/>
              <a:t>‹#›</a:t>
            </a:fld>
            <a:endParaRPr lang="en-US"/>
          </a:p>
        </p:txBody>
      </p:sp>
    </p:spTree>
    <p:extLst>
      <p:ext uri="{BB962C8B-B14F-4D97-AF65-F5344CB8AC3E}">
        <p14:creationId xmlns:p14="http://schemas.microsoft.com/office/powerpoint/2010/main" val="230299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2E24A7-D1CB-4D0B-AC4B-BB57A8434E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70D490-897D-4FB4-8299-1B7B0A9F7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AA2BC-E1AB-431E-9A04-18C37865FA30}"/>
              </a:ext>
            </a:extLst>
          </p:cNvPr>
          <p:cNvSpPr>
            <a:spLocks noGrp="1"/>
          </p:cNvSpPr>
          <p:nvPr>
            <p:ph type="dt" sz="half" idx="10"/>
          </p:nvPr>
        </p:nvSpPr>
        <p:spPr/>
        <p:txBody>
          <a:bodyPr/>
          <a:lstStyle/>
          <a:p>
            <a:fld id="{CDEA8F4B-419A-45B8-82A3-27F4493F2F5F}" type="datetimeFigureOut">
              <a:rPr lang="en-US" smtClean="0"/>
              <a:t>7/19/2024</a:t>
            </a:fld>
            <a:endParaRPr lang="en-US"/>
          </a:p>
        </p:txBody>
      </p:sp>
      <p:sp>
        <p:nvSpPr>
          <p:cNvPr id="5" name="Footer Placeholder 4">
            <a:extLst>
              <a:ext uri="{FF2B5EF4-FFF2-40B4-BE49-F238E27FC236}">
                <a16:creationId xmlns:a16="http://schemas.microsoft.com/office/drawing/2014/main" id="{DCCD80C5-B7CF-42AD-93F9-23F82DBB6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D4D19-AB09-490A-9E7A-FAD21CC78D23}"/>
              </a:ext>
            </a:extLst>
          </p:cNvPr>
          <p:cNvSpPr>
            <a:spLocks noGrp="1"/>
          </p:cNvSpPr>
          <p:nvPr>
            <p:ph type="sldNum" sz="quarter" idx="12"/>
          </p:nvPr>
        </p:nvSpPr>
        <p:spPr/>
        <p:txBody>
          <a:bodyPr/>
          <a:lstStyle/>
          <a:p>
            <a:fld id="{BAA4EF41-7B5D-4FF3-87C0-49E67B69485B}" type="slidenum">
              <a:rPr lang="en-US" smtClean="0"/>
              <a:t>‹#›</a:t>
            </a:fld>
            <a:endParaRPr lang="en-US"/>
          </a:p>
        </p:txBody>
      </p:sp>
    </p:spTree>
    <p:extLst>
      <p:ext uri="{BB962C8B-B14F-4D97-AF65-F5344CB8AC3E}">
        <p14:creationId xmlns:p14="http://schemas.microsoft.com/office/powerpoint/2010/main" val="2114451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CDD64-2DA9-4A21-B911-C36549646F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74C21F-5178-4102-B931-F27182AAC3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2AC3BB-89F1-456A-9590-759AE0EF47A6}"/>
              </a:ext>
            </a:extLst>
          </p:cNvPr>
          <p:cNvSpPr>
            <a:spLocks noGrp="1"/>
          </p:cNvSpPr>
          <p:nvPr>
            <p:ph type="dt" sz="half" idx="10"/>
          </p:nvPr>
        </p:nvSpPr>
        <p:spPr/>
        <p:txBody>
          <a:bodyPr/>
          <a:lstStyle/>
          <a:p>
            <a:fld id="{CDEA8F4B-419A-45B8-82A3-27F4493F2F5F}" type="datetimeFigureOut">
              <a:rPr lang="en-US" smtClean="0"/>
              <a:t>7/19/2024</a:t>
            </a:fld>
            <a:endParaRPr lang="en-US"/>
          </a:p>
        </p:txBody>
      </p:sp>
      <p:sp>
        <p:nvSpPr>
          <p:cNvPr id="5" name="Footer Placeholder 4">
            <a:extLst>
              <a:ext uri="{FF2B5EF4-FFF2-40B4-BE49-F238E27FC236}">
                <a16:creationId xmlns:a16="http://schemas.microsoft.com/office/drawing/2014/main" id="{EEBD6444-B42C-4D56-A209-682408250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86082-A012-43B5-9964-47DD2BA0D29F}"/>
              </a:ext>
            </a:extLst>
          </p:cNvPr>
          <p:cNvSpPr>
            <a:spLocks noGrp="1"/>
          </p:cNvSpPr>
          <p:nvPr>
            <p:ph type="sldNum" sz="quarter" idx="12"/>
          </p:nvPr>
        </p:nvSpPr>
        <p:spPr/>
        <p:txBody>
          <a:bodyPr/>
          <a:lstStyle/>
          <a:p>
            <a:fld id="{BAA4EF41-7B5D-4FF3-87C0-49E67B69485B}" type="slidenum">
              <a:rPr lang="en-US" smtClean="0"/>
              <a:t>‹#›</a:t>
            </a:fld>
            <a:endParaRPr lang="en-US"/>
          </a:p>
        </p:txBody>
      </p:sp>
    </p:spTree>
    <p:extLst>
      <p:ext uri="{BB962C8B-B14F-4D97-AF65-F5344CB8AC3E}">
        <p14:creationId xmlns:p14="http://schemas.microsoft.com/office/powerpoint/2010/main" val="39996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27D3-7EE7-4944-997A-BFC223367B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3C768E-799B-483D-BC48-13A16A0FC5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0C0DC9-4941-4F99-8844-63B98E747C4D}"/>
              </a:ext>
            </a:extLst>
          </p:cNvPr>
          <p:cNvSpPr>
            <a:spLocks noGrp="1"/>
          </p:cNvSpPr>
          <p:nvPr>
            <p:ph type="dt" sz="half" idx="10"/>
          </p:nvPr>
        </p:nvSpPr>
        <p:spPr/>
        <p:txBody>
          <a:bodyPr/>
          <a:lstStyle/>
          <a:p>
            <a:fld id="{CDEA8F4B-419A-45B8-82A3-27F4493F2F5F}" type="datetimeFigureOut">
              <a:rPr lang="en-US" smtClean="0"/>
              <a:t>7/19/2024</a:t>
            </a:fld>
            <a:endParaRPr lang="en-US"/>
          </a:p>
        </p:txBody>
      </p:sp>
      <p:sp>
        <p:nvSpPr>
          <p:cNvPr id="5" name="Footer Placeholder 4">
            <a:extLst>
              <a:ext uri="{FF2B5EF4-FFF2-40B4-BE49-F238E27FC236}">
                <a16:creationId xmlns:a16="http://schemas.microsoft.com/office/drawing/2014/main" id="{4C21026A-FCB5-467F-81FF-979DB763A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7A8C1-B3CA-45D8-A4A4-64E3D3582BB8}"/>
              </a:ext>
            </a:extLst>
          </p:cNvPr>
          <p:cNvSpPr>
            <a:spLocks noGrp="1"/>
          </p:cNvSpPr>
          <p:nvPr>
            <p:ph type="sldNum" sz="quarter" idx="12"/>
          </p:nvPr>
        </p:nvSpPr>
        <p:spPr/>
        <p:txBody>
          <a:bodyPr/>
          <a:lstStyle/>
          <a:p>
            <a:fld id="{BAA4EF41-7B5D-4FF3-87C0-49E67B69485B}" type="slidenum">
              <a:rPr lang="en-US" smtClean="0"/>
              <a:t>‹#›</a:t>
            </a:fld>
            <a:endParaRPr lang="en-US"/>
          </a:p>
        </p:txBody>
      </p:sp>
    </p:spTree>
    <p:extLst>
      <p:ext uri="{BB962C8B-B14F-4D97-AF65-F5344CB8AC3E}">
        <p14:creationId xmlns:p14="http://schemas.microsoft.com/office/powerpoint/2010/main" val="516630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2D79-D466-4CDA-A859-53A8C71161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DDF4A0-44EC-458E-8ACC-D76732E0D0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DC7424-04B5-48B0-93CD-89D7B9A6C2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A4F3D0-58D8-4369-9C7A-C10AA56E4C23}"/>
              </a:ext>
            </a:extLst>
          </p:cNvPr>
          <p:cNvSpPr>
            <a:spLocks noGrp="1"/>
          </p:cNvSpPr>
          <p:nvPr>
            <p:ph type="dt" sz="half" idx="10"/>
          </p:nvPr>
        </p:nvSpPr>
        <p:spPr/>
        <p:txBody>
          <a:bodyPr/>
          <a:lstStyle/>
          <a:p>
            <a:fld id="{CDEA8F4B-419A-45B8-82A3-27F4493F2F5F}" type="datetimeFigureOut">
              <a:rPr lang="en-US" smtClean="0"/>
              <a:t>7/19/2024</a:t>
            </a:fld>
            <a:endParaRPr lang="en-US"/>
          </a:p>
        </p:txBody>
      </p:sp>
      <p:sp>
        <p:nvSpPr>
          <p:cNvPr id="6" name="Footer Placeholder 5">
            <a:extLst>
              <a:ext uri="{FF2B5EF4-FFF2-40B4-BE49-F238E27FC236}">
                <a16:creationId xmlns:a16="http://schemas.microsoft.com/office/drawing/2014/main" id="{BBA18881-B85D-4689-A40B-E779AF067C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A5FCFF-1E49-4C39-80CE-FA90BE1258A4}"/>
              </a:ext>
            </a:extLst>
          </p:cNvPr>
          <p:cNvSpPr>
            <a:spLocks noGrp="1"/>
          </p:cNvSpPr>
          <p:nvPr>
            <p:ph type="sldNum" sz="quarter" idx="12"/>
          </p:nvPr>
        </p:nvSpPr>
        <p:spPr/>
        <p:txBody>
          <a:bodyPr/>
          <a:lstStyle/>
          <a:p>
            <a:fld id="{BAA4EF41-7B5D-4FF3-87C0-49E67B69485B}" type="slidenum">
              <a:rPr lang="en-US" smtClean="0"/>
              <a:t>‹#›</a:t>
            </a:fld>
            <a:endParaRPr lang="en-US"/>
          </a:p>
        </p:txBody>
      </p:sp>
    </p:spTree>
    <p:extLst>
      <p:ext uri="{BB962C8B-B14F-4D97-AF65-F5344CB8AC3E}">
        <p14:creationId xmlns:p14="http://schemas.microsoft.com/office/powerpoint/2010/main" val="3499387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902E-42B9-4138-BE05-0B5F3FB95E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D81A45-99F6-426E-94E7-E6CF6AD04E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57E5BF-9EDE-4A89-91D4-DA91E67B81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923F54-D2D8-4073-8BD0-E76872A322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5B0548-79D9-4067-9393-95EBDC8D69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A12B58-B1FC-41F8-9BD3-69D89C340D5D}"/>
              </a:ext>
            </a:extLst>
          </p:cNvPr>
          <p:cNvSpPr>
            <a:spLocks noGrp="1"/>
          </p:cNvSpPr>
          <p:nvPr>
            <p:ph type="dt" sz="half" idx="10"/>
          </p:nvPr>
        </p:nvSpPr>
        <p:spPr/>
        <p:txBody>
          <a:bodyPr/>
          <a:lstStyle/>
          <a:p>
            <a:fld id="{CDEA8F4B-419A-45B8-82A3-27F4493F2F5F}" type="datetimeFigureOut">
              <a:rPr lang="en-US" smtClean="0"/>
              <a:t>7/19/2024</a:t>
            </a:fld>
            <a:endParaRPr lang="en-US"/>
          </a:p>
        </p:txBody>
      </p:sp>
      <p:sp>
        <p:nvSpPr>
          <p:cNvPr id="8" name="Footer Placeholder 7">
            <a:extLst>
              <a:ext uri="{FF2B5EF4-FFF2-40B4-BE49-F238E27FC236}">
                <a16:creationId xmlns:a16="http://schemas.microsoft.com/office/drawing/2014/main" id="{DD3684E9-F6AE-4A98-8AF9-A4B46F9F2F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5BD86B-0BCD-4237-AE1E-0499D26055A2}"/>
              </a:ext>
            </a:extLst>
          </p:cNvPr>
          <p:cNvSpPr>
            <a:spLocks noGrp="1"/>
          </p:cNvSpPr>
          <p:nvPr>
            <p:ph type="sldNum" sz="quarter" idx="12"/>
          </p:nvPr>
        </p:nvSpPr>
        <p:spPr/>
        <p:txBody>
          <a:bodyPr/>
          <a:lstStyle/>
          <a:p>
            <a:fld id="{BAA4EF41-7B5D-4FF3-87C0-49E67B69485B}" type="slidenum">
              <a:rPr lang="en-US" smtClean="0"/>
              <a:t>‹#›</a:t>
            </a:fld>
            <a:endParaRPr lang="en-US"/>
          </a:p>
        </p:txBody>
      </p:sp>
    </p:spTree>
    <p:extLst>
      <p:ext uri="{BB962C8B-B14F-4D97-AF65-F5344CB8AC3E}">
        <p14:creationId xmlns:p14="http://schemas.microsoft.com/office/powerpoint/2010/main" val="65683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9BF68-AFE6-4C9A-A390-F7B60FBCA8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15C4AB-22F5-4871-B880-EBF8684C2AEA}"/>
              </a:ext>
            </a:extLst>
          </p:cNvPr>
          <p:cNvSpPr>
            <a:spLocks noGrp="1"/>
          </p:cNvSpPr>
          <p:nvPr>
            <p:ph type="dt" sz="half" idx="10"/>
          </p:nvPr>
        </p:nvSpPr>
        <p:spPr/>
        <p:txBody>
          <a:bodyPr/>
          <a:lstStyle/>
          <a:p>
            <a:fld id="{CDEA8F4B-419A-45B8-82A3-27F4493F2F5F}" type="datetimeFigureOut">
              <a:rPr lang="en-US" smtClean="0"/>
              <a:t>7/19/2024</a:t>
            </a:fld>
            <a:endParaRPr lang="en-US"/>
          </a:p>
        </p:txBody>
      </p:sp>
      <p:sp>
        <p:nvSpPr>
          <p:cNvPr id="4" name="Footer Placeholder 3">
            <a:extLst>
              <a:ext uri="{FF2B5EF4-FFF2-40B4-BE49-F238E27FC236}">
                <a16:creationId xmlns:a16="http://schemas.microsoft.com/office/drawing/2014/main" id="{A5C99E5F-7B2F-4E8B-A521-DCDE8C64D2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C82BCB-923A-4649-9FF8-F5A4E0239578}"/>
              </a:ext>
            </a:extLst>
          </p:cNvPr>
          <p:cNvSpPr>
            <a:spLocks noGrp="1"/>
          </p:cNvSpPr>
          <p:nvPr>
            <p:ph type="sldNum" sz="quarter" idx="12"/>
          </p:nvPr>
        </p:nvSpPr>
        <p:spPr/>
        <p:txBody>
          <a:bodyPr/>
          <a:lstStyle/>
          <a:p>
            <a:fld id="{BAA4EF41-7B5D-4FF3-87C0-49E67B69485B}" type="slidenum">
              <a:rPr lang="en-US" smtClean="0"/>
              <a:t>‹#›</a:t>
            </a:fld>
            <a:endParaRPr lang="en-US"/>
          </a:p>
        </p:txBody>
      </p:sp>
    </p:spTree>
    <p:extLst>
      <p:ext uri="{BB962C8B-B14F-4D97-AF65-F5344CB8AC3E}">
        <p14:creationId xmlns:p14="http://schemas.microsoft.com/office/powerpoint/2010/main" val="4222795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842527-0457-4575-AE6A-4502C719F9A1}"/>
              </a:ext>
            </a:extLst>
          </p:cNvPr>
          <p:cNvSpPr>
            <a:spLocks noGrp="1"/>
          </p:cNvSpPr>
          <p:nvPr>
            <p:ph type="dt" sz="half" idx="10"/>
          </p:nvPr>
        </p:nvSpPr>
        <p:spPr/>
        <p:txBody>
          <a:bodyPr/>
          <a:lstStyle/>
          <a:p>
            <a:fld id="{CDEA8F4B-419A-45B8-82A3-27F4493F2F5F}" type="datetimeFigureOut">
              <a:rPr lang="en-US" smtClean="0"/>
              <a:t>7/19/2024</a:t>
            </a:fld>
            <a:endParaRPr lang="en-US"/>
          </a:p>
        </p:txBody>
      </p:sp>
      <p:sp>
        <p:nvSpPr>
          <p:cNvPr id="3" name="Footer Placeholder 2">
            <a:extLst>
              <a:ext uri="{FF2B5EF4-FFF2-40B4-BE49-F238E27FC236}">
                <a16:creationId xmlns:a16="http://schemas.microsoft.com/office/drawing/2014/main" id="{DF6C4A14-EE98-4A61-8F3D-ADC670A186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4FBCEC-7B07-44A5-B055-146BD9C60349}"/>
              </a:ext>
            </a:extLst>
          </p:cNvPr>
          <p:cNvSpPr>
            <a:spLocks noGrp="1"/>
          </p:cNvSpPr>
          <p:nvPr>
            <p:ph type="sldNum" sz="quarter" idx="12"/>
          </p:nvPr>
        </p:nvSpPr>
        <p:spPr/>
        <p:txBody>
          <a:bodyPr/>
          <a:lstStyle/>
          <a:p>
            <a:fld id="{BAA4EF41-7B5D-4FF3-87C0-49E67B69485B}" type="slidenum">
              <a:rPr lang="en-US" smtClean="0"/>
              <a:t>‹#›</a:t>
            </a:fld>
            <a:endParaRPr lang="en-US"/>
          </a:p>
        </p:txBody>
      </p:sp>
    </p:spTree>
    <p:extLst>
      <p:ext uri="{BB962C8B-B14F-4D97-AF65-F5344CB8AC3E}">
        <p14:creationId xmlns:p14="http://schemas.microsoft.com/office/powerpoint/2010/main" val="3674947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635C-8181-4C98-9D44-EE24B6BF3E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4D327E-2A51-49F6-BBFA-5D674D3B59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5C0CFB-A987-4774-94F0-E48DE6896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47E6D-F2D0-4B69-9DF1-48CC0A8F6E76}"/>
              </a:ext>
            </a:extLst>
          </p:cNvPr>
          <p:cNvSpPr>
            <a:spLocks noGrp="1"/>
          </p:cNvSpPr>
          <p:nvPr>
            <p:ph type="dt" sz="half" idx="10"/>
          </p:nvPr>
        </p:nvSpPr>
        <p:spPr/>
        <p:txBody>
          <a:bodyPr/>
          <a:lstStyle/>
          <a:p>
            <a:fld id="{CDEA8F4B-419A-45B8-82A3-27F4493F2F5F}" type="datetimeFigureOut">
              <a:rPr lang="en-US" smtClean="0"/>
              <a:t>7/19/2024</a:t>
            </a:fld>
            <a:endParaRPr lang="en-US"/>
          </a:p>
        </p:txBody>
      </p:sp>
      <p:sp>
        <p:nvSpPr>
          <p:cNvPr id="6" name="Footer Placeholder 5">
            <a:extLst>
              <a:ext uri="{FF2B5EF4-FFF2-40B4-BE49-F238E27FC236}">
                <a16:creationId xmlns:a16="http://schemas.microsoft.com/office/drawing/2014/main" id="{D8526C33-ED5B-4A2B-AC5E-1505AC22B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D47E40-5AD2-4139-B22B-7841FE5D97FF}"/>
              </a:ext>
            </a:extLst>
          </p:cNvPr>
          <p:cNvSpPr>
            <a:spLocks noGrp="1"/>
          </p:cNvSpPr>
          <p:nvPr>
            <p:ph type="sldNum" sz="quarter" idx="12"/>
          </p:nvPr>
        </p:nvSpPr>
        <p:spPr/>
        <p:txBody>
          <a:bodyPr/>
          <a:lstStyle/>
          <a:p>
            <a:fld id="{BAA4EF41-7B5D-4FF3-87C0-49E67B69485B}" type="slidenum">
              <a:rPr lang="en-US" smtClean="0"/>
              <a:t>‹#›</a:t>
            </a:fld>
            <a:endParaRPr lang="en-US"/>
          </a:p>
        </p:txBody>
      </p:sp>
    </p:spTree>
    <p:extLst>
      <p:ext uri="{BB962C8B-B14F-4D97-AF65-F5344CB8AC3E}">
        <p14:creationId xmlns:p14="http://schemas.microsoft.com/office/powerpoint/2010/main" val="66224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6048-4F6E-4A32-A56F-0FBF8C92DB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14DF86-0401-4590-ACA2-08B0DDE596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5A980F-D28E-491C-B237-42C0B0775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4F8097-CD7A-4433-B4D9-0D08A97B38AE}"/>
              </a:ext>
            </a:extLst>
          </p:cNvPr>
          <p:cNvSpPr>
            <a:spLocks noGrp="1"/>
          </p:cNvSpPr>
          <p:nvPr>
            <p:ph type="dt" sz="half" idx="10"/>
          </p:nvPr>
        </p:nvSpPr>
        <p:spPr/>
        <p:txBody>
          <a:bodyPr/>
          <a:lstStyle/>
          <a:p>
            <a:fld id="{CDEA8F4B-419A-45B8-82A3-27F4493F2F5F}" type="datetimeFigureOut">
              <a:rPr lang="en-US" smtClean="0"/>
              <a:t>7/19/2024</a:t>
            </a:fld>
            <a:endParaRPr lang="en-US"/>
          </a:p>
        </p:txBody>
      </p:sp>
      <p:sp>
        <p:nvSpPr>
          <p:cNvPr id="6" name="Footer Placeholder 5">
            <a:extLst>
              <a:ext uri="{FF2B5EF4-FFF2-40B4-BE49-F238E27FC236}">
                <a16:creationId xmlns:a16="http://schemas.microsoft.com/office/drawing/2014/main" id="{FBC5AA57-2CCB-4C9D-BE68-4F503C86A2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5C2A27-756C-4863-B8D5-8F94DA16F83F}"/>
              </a:ext>
            </a:extLst>
          </p:cNvPr>
          <p:cNvSpPr>
            <a:spLocks noGrp="1"/>
          </p:cNvSpPr>
          <p:nvPr>
            <p:ph type="sldNum" sz="quarter" idx="12"/>
          </p:nvPr>
        </p:nvSpPr>
        <p:spPr/>
        <p:txBody>
          <a:bodyPr/>
          <a:lstStyle/>
          <a:p>
            <a:fld id="{BAA4EF41-7B5D-4FF3-87C0-49E67B69485B}" type="slidenum">
              <a:rPr lang="en-US" smtClean="0"/>
              <a:t>‹#›</a:t>
            </a:fld>
            <a:endParaRPr lang="en-US"/>
          </a:p>
        </p:txBody>
      </p:sp>
    </p:spTree>
    <p:extLst>
      <p:ext uri="{BB962C8B-B14F-4D97-AF65-F5344CB8AC3E}">
        <p14:creationId xmlns:p14="http://schemas.microsoft.com/office/powerpoint/2010/main" val="52188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FB640-D4BC-493D-AC46-9510475B7F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50B04F-E3EA-44A1-9488-2939DBD4CA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E84495-B8B6-46B4-9E9A-CC3B88AE4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A8F4B-419A-45B8-82A3-27F4493F2F5F}" type="datetimeFigureOut">
              <a:rPr lang="en-US" smtClean="0"/>
              <a:t>7/19/2024</a:t>
            </a:fld>
            <a:endParaRPr lang="en-US"/>
          </a:p>
        </p:txBody>
      </p:sp>
      <p:sp>
        <p:nvSpPr>
          <p:cNvPr id="5" name="Footer Placeholder 4">
            <a:extLst>
              <a:ext uri="{FF2B5EF4-FFF2-40B4-BE49-F238E27FC236}">
                <a16:creationId xmlns:a16="http://schemas.microsoft.com/office/drawing/2014/main" id="{F9762E0D-3774-4F19-9BF0-4BD3B00F2D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E2C479-6319-4414-B13A-9757DE89D9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4EF41-7B5D-4FF3-87C0-49E67B69485B}" type="slidenum">
              <a:rPr lang="en-US" smtClean="0"/>
              <a:t>‹#›</a:t>
            </a:fld>
            <a:endParaRPr lang="en-US"/>
          </a:p>
        </p:txBody>
      </p:sp>
    </p:spTree>
    <p:extLst>
      <p:ext uri="{BB962C8B-B14F-4D97-AF65-F5344CB8AC3E}">
        <p14:creationId xmlns:p14="http://schemas.microsoft.com/office/powerpoint/2010/main" val="1984034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mailto:jyotithakur2161@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EBF753-15BF-4A87-9F83-DF90D455DF6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FA03AD28-0106-4BD7-9A9B-5FD5BFEA6310}"/>
              </a:ext>
            </a:extLst>
          </p:cNvPr>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6320"/>
                    </a14:imgEffect>
                    <a14:imgEffect>
                      <a14:saturation sat="98000"/>
                    </a14:imgEffect>
                  </a14:imgLayer>
                </a14:imgProps>
              </a:ext>
              <a:ext uri="{28A0092B-C50C-407E-A947-70E740481C1C}">
                <a14:useLocalDpi xmlns:a14="http://schemas.microsoft.com/office/drawing/2010/main" val="0"/>
              </a:ext>
            </a:extLst>
          </a:blip>
          <a:stretch>
            <a:fillRect/>
          </a:stretch>
        </p:blipFill>
        <p:spPr>
          <a:xfrm>
            <a:off x="1857808" y="609259"/>
            <a:ext cx="6739371" cy="6068292"/>
          </a:xfrm>
          <a:prstGeom prst="rect">
            <a:avLst/>
          </a:prstGeom>
        </p:spPr>
      </p:pic>
      <p:sp>
        <p:nvSpPr>
          <p:cNvPr id="4" name="Rectangle 3">
            <a:extLst>
              <a:ext uri="{FF2B5EF4-FFF2-40B4-BE49-F238E27FC236}">
                <a16:creationId xmlns:a16="http://schemas.microsoft.com/office/drawing/2014/main" id="{C81148DE-CEFA-4794-B266-424C31926BBD}"/>
              </a:ext>
            </a:extLst>
          </p:cNvPr>
          <p:cNvSpPr>
            <a:spLocks noChangeArrowheads="1"/>
          </p:cNvSpPr>
          <p:nvPr/>
        </p:nvSpPr>
        <p:spPr bwMode="auto">
          <a:xfrm>
            <a:off x="3491346" y="2682954"/>
            <a:ext cx="184731"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2300BDD-D5AF-495A-993A-7EECD31C63AE}"/>
              </a:ext>
            </a:extLst>
          </p:cNvPr>
          <p:cNvSpPr>
            <a:spLocks noGrp="1"/>
          </p:cNvSpPr>
          <p:nvPr>
            <p:ph idx="1"/>
          </p:nvPr>
        </p:nvSpPr>
        <p:spPr>
          <a:xfrm>
            <a:off x="457200" y="291496"/>
            <a:ext cx="10896600" cy="6068292"/>
          </a:xfrm>
        </p:spPr>
        <p:txBody>
          <a:bodyPr>
            <a:norm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6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ML PROJECT</a:t>
            </a:r>
            <a:endParaRPr kumimoji="0" lang="en-US" altLang="en-US" sz="6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Detail Project Report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Title- Spam ham classifier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Submitted To: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PHYSICS WALLAH PVT. LTD</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Founder: - MR. Alakh Pandey</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Submitted By: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Jyoti Kumari</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Course- Full Stack Data Science Pro</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E-mail </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jyotithakur2161@gmail.com</a:t>
            </a:r>
            <a:endParaRPr kumimoji="0" lang="en-US" altLang="en-US" sz="2800" b="0" i="0" u="none" strike="noStrike" cap="none" normalizeH="0" baseline="0" dirty="0">
              <a:ln>
                <a:noFill/>
              </a:ln>
              <a:solidFill>
                <a:schemeClr val="tx1"/>
              </a:solidFill>
              <a:effectLst/>
            </a:endParaRPr>
          </a:p>
          <a:p>
            <a:endParaRPr lang="en-US" dirty="0"/>
          </a:p>
        </p:txBody>
      </p:sp>
    </p:spTree>
    <p:extLst>
      <p:ext uri="{BB962C8B-B14F-4D97-AF65-F5344CB8AC3E}">
        <p14:creationId xmlns:p14="http://schemas.microsoft.com/office/powerpoint/2010/main" val="1677315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DF45-68AA-4E55-8492-3DA1D8A3A7BA}"/>
              </a:ext>
            </a:extLst>
          </p:cNvPr>
          <p:cNvSpPr>
            <a:spLocks noGrp="1"/>
          </p:cNvSpPr>
          <p:nvPr>
            <p:ph type="title"/>
          </p:nvPr>
        </p:nvSpPr>
        <p:spPr>
          <a:xfrm>
            <a:off x="838200" y="226579"/>
            <a:ext cx="10515600" cy="1325563"/>
          </a:xfrm>
        </p:spPr>
        <p:txBody>
          <a:bodyPr/>
          <a:lstStyle/>
          <a:p>
            <a:r>
              <a:rPr lang="en-US" dirty="0">
                <a:latin typeface="Times New Roman" panose="02020603050405020304" pitchFamily="18" charset="0"/>
                <a:cs typeface="Times New Roman" panose="02020603050405020304" pitchFamily="18" charset="0"/>
              </a:rPr>
              <a:t>MODEL TRAINING</a:t>
            </a:r>
          </a:p>
        </p:txBody>
      </p:sp>
      <p:sp>
        <p:nvSpPr>
          <p:cNvPr id="3" name="Content Placeholder 2">
            <a:extLst>
              <a:ext uri="{FF2B5EF4-FFF2-40B4-BE49-F238E27FC236}">
                <a16:creationId xmlns:a16="http://schemas.microsoft.com/office/drawing/2014/main" id="{02E7C705-CDA2-4A0B-8BFC-4ADEB3002A76}"/>
              </a:ext>
            </a:extLst>
          </p:cNvPr>
          <p:cNvSpPr>
            <a:spLocks noGrp="1"/>
          </p:cNvSpPr>
          <p:nvPr>
            <p:ph idx="1"/>
          </p:nvPr>
        </p:nvSpPr>
        <p:spPr>
          <a:xfrm>
            <a:off x="838200" y="1552141"/>
            <a:ext cx="10841182" cy="5079279"/>
          </a:xfrm>
        </p:spPr>
        <p:txBody>
          <a:bodyPr>
            <a:normAutofit/>
          </a:bodyPr>
          <a:lstStyle/>
          <a:p>
            <a:r>
              <a:rPr lang="en-US" dirty="0">
                <a:latin typeface="Times New Roman" panose="02020603050405020304" pitchFamily="18" charset="0"/>
                <a:cs typeface="Times New Roman" panose="02020603050405020304" pitchFamily="18" charset="0"/>
              </a:rPr>
              <a:t>Data Preparation: Validate and clean the data. Preprocess text and extract features using techniques like TF-IDF. Split data into training and test sets.</a:t>
            </a:r>
          </a:p>
          <a:p>
            <a:r>
              <a:rPr lang="en-US" dirty="0">
                <a:latin typeface="Times New Roman" panose="02020603050405020304" pitchFamily="18" charset="0"/>
                <a:cs typeface="Times New Roman" panose="02020603050405020304" pitchFamily="18" charset="0"/>
              </a:rPr>
              <a:t>Model Training: Train models like Naive Bayes, Logistic Regression, or SVM. Evaluate models using appropriate metrics. </a:t>
            </a:r>
          </a:p>
          <a:p>
            <a:r>
              <a:rPr lang="en-US" dirty="0">
                <a:latin typeface="Times New Roman" panose="02020603050405020304" pitchFamily="18" charset="0"/>
                <a:cs typeface="Times New Roman" panose="02020603050405020304" pitchFamily="18" charset="0"/>
              </a:rPr>
              <a:t>Hyperparameter Tuning: Use GridSearchCV to find the best model parameters.</a:t>
            </a:r>
          </a:p>
          <a:p>
            <a:r>
              <a:rPr lang="en-US" dirty="0">
                <a:latin typeface="Times New Roman" panose="02020603050405020304" pitchFamily="18" charset="0"/>
                <a:cs typeface="Times New Roman" panose="02020603050405020304" pitchFamily="18" charset="0"/>
              </a:rPr>
              <a:t>Model Evaluation: Analyze metrics and ensure the model generalizes well to unseen data.</a:t>
            </a:r>
          </a:p>
          <a:p>
            <a:r>
              <a:rPr lang="en-US" dirty="0">
                <a:latin typeface="Times New Roman" panose="02020603050405020304" pitchFamily="18" charset="0"/>
                <a:cs typeface="Times New Roman" panose="02020603050405020304" pitchFamily="18" charset="0"/>
              </a:rPr>
              <a:t>Deployment: Deploy the trained model for practical use in classifying </a:t>
            </a:r>
            <a:r>
              <a:rPr lang="en-US" dirty="0"/>
              <a:t>new emails.</a:t>
            </a:r>
          </a:p>
        </p:txBody>
      </p:sp>
    </p:spTree>
    <p:extLst>
      <p:ext uri="{BB962C8B-B14F-4D97-AF65-F5344CB8AC3E}">
        <p14:creationId xmlns:p14="http://schemas.microsoft.com/office/powerpoint/2010/main" val="156365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8683F-FE9F-49BF-A2A1-BFA8FE1886F8}"/>
              </a:ext>
            </a:extLst>
          </p:cNvPr>
          <p:cNvSpPr>
            <a:spLocks noGrp="1"/>
          </p:cNvSpPr>
          <p:nvPr>
            <p:ph type="title"/>
          </p:nvPr>
        </p:nvSpPr>
        <p:spPr>
          <a:xfrm>
            <a:off x="838200" y="0"/>
            <a:ext cx="10515600" cy="1325563"/>
          </a:xfrm>
        </p:spPr>
        <p:txBody>
          <a:bodyPr/>
          <a:lstStyle/>
          <a:p>
            <a:r>
              <a:rPr lang="en-US" dirty="0">
                <a:latin typeface="Times New Roman" panose="02020603050405020304" pitchFamily="18" charset="0"/>
                <a:cs typeface="Times New Roman" panose="02020603050405020304" pitchFamily="18" charset="0"/>
              </a:rPr>
              <a:t>Q &amp; A</a:t>
            </a:r>
          </a:p>
        </p:txBody>
      </p:sp>
      <p:sp>
        <p:nvSpPr>
          <p:cNvPr id="3" name="Content Placeholder 2">
            <a:extLst>
              <a:ext uri="{FF2B5EF4-FFF2-40B4-BE49-F238E27FC236}">
                <a16:creationId xmlns:a16="http://schemas.microsoft.com/office/drawing/2014/main" id="{6A96C0B9-CECE-4907-8498-8A91CEDA8F0B}"/>
              </a:ext>
            </a:extLst>
          </p:cNvPr>
          <p:cNvSpPr>
            <a:spLocks noGrp="1"/>
          </p:cNvSpPr>
          <p:nvPr>
            <p:ph idx="1"/>
          </p:nvPr>
        </p:nvSpPr>
        <p:spPr>
          <a:xfrm>
            <a:off x="838199" y="1325562"/>
            <a:ext cx="10730345" cy="5324619"/>
          </a:xfrm>
        </p:spPr>
        <p:txBody>
          <a:bodyPr>
            <a:normAutofit lnSpcReduction="10000"/>
          </a:bodyPr>
          <a:lstStyle/>
          <a:p>
            <a:r>
              <a:rPr lang="en-US" dirty="0">
                <a:latin typeface="Times New Roman" panose="02020603050405020304" pitchFamily="18" charset="0"/>
                <a:cs typeface="Times New Roman" panose="02020603050405020304" pitchFamily="18" charset="0"/>
              </a:rPr>
              <a:t>Q1. What is the goal of the project?</a:t>
            </a:r>
          </a:p>
          <a:p>
            <a:r>
              <a:rPr lang="en-US" dirty="0">
                <a:latin typeface="Times New Roman" panose="02020603050405020304" pitchFamily="18" charset="0"/>
                <a:cs typeface="Times New Roman" panose="02020603050405020304" pitchFamily="18" charset="0"/>
              </a:rPr>
              <a:t>Ans. The goal is to develop a classifier that can automatically classify emails as either ham (legitimate) or spam (unwanted) based on their content and characteristics.</a:t>
            </a:r>
          </a:p>
          <a:p>
            <a:r>
              <a:rPr lang="en-US" dirty="0">
                <a:latin typeface="Times New Roman" panose="02020603050405020304" pitchFamily="18" charset="0"/>
                <a:cs typeface="Times New Roman" panose="02020603050405020304" pitchFamily="18" charset="0"/>
              </a:rPr>
              <a:t>Q2. What are the features used to distinguish between ham and spam emails?</a:t>
            </a:r>
          </a:p>
          <a:p>
            <a:r>
              <a:rPr lang="en-US" dirty="0">
                <a:latin typeface="Times New Roman" panose="02020603050405020304" pitchFamily="18" charset="0"/>
                <a:cs typeface="Times New Roman" panose="02020603050405020304" pitchFamily="18" charset="0"/>
              </a:rPr>
              <a:t>Ans. Features commonly used include: Word frequency: Certain words or phrases may be more common in spam emails.</a:t>
            </a:r>
          </a:p>
          <a:p>
            <a:r>
              <a:rPr lang="en-US" dirty="0">
                <a:latin typeface="Times New Roman" panose="02020603050405020304" pitchFamily="18" charset="0"/>
                <a:cs typeface="Times New Roman" panose="02020603050405020304" pitchFamily="18" charset="0"/>
              </a:rPr>
              <a:t>Structural features: Such as the presence of attachments, HTML content, or embedded links.</a:t>
            </a:r>
          </a:p>
          <a:p>
            <a:r>
              <a:rPr lang="en-US" dirty="0">
                <a:latin typeface="Times New Roman" panose="02020603050405020304" pitchFamily="18" charset="0"/>
                <a:cs typeface="Times New Roman" panose="02020603050405020304" pitchFamily="18" charset="0"/>
              </a:rPr>
              <a:t>Metadata: Information like sender, subject line, and timestamp.</a:t>
            </a:r>
          </a:p>
          <a:p>
            <a:r>
              <a:rPr lang="en-US" dirty="0">
                <a:latin typeface="Times New Roman" panose="02020603050405020304" pitchFamily="18" charset="0"/>
                <a:cs typeface="Times New Roman" panose="02020603050405020304" pitchFamily="18" charset="0"/>
              </a:rPr>
              <a:t>Textual patterns: Stylistic differences in language use between ham and spam.</a:t>
            </a:r>
          </a:p>
        </p:txBody>
      </p:sp>
    </p:spTree>
    <p:extLst>
      <p:ext uri="{BB962C8B-B14F-4D97-AF65-F5344CB8AC3E}">
        <p14:creationId xmlns:p14="http://schemas.microsoft.com/office/powerpoint/2010/main" val="4037095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4E8C3-938E-47EE-AB3F-D4B7EC21FB99}"/>
              </a:ext>
            </a:extLst>
          </p:cNvPr>
          <p:cNvSpPr>
            <a:spLocks noGrp="1"/>
          </p:cNvSpPr>
          <p:nvPr>
            <p:ph idx="1"/>
          </p:nvPr>
        </p:nvSpPr>
        <p:spPr>
          <a:xfrm>
            <a:off x="477982" y="758825"/>
            <a:ext cx="10515600" cy="435133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Q. What machine learning algorithms are suitable for this task?</a:t>
            </a:r>
          </a:p>
          <a:p>
            <a:r>
              <a:rPr lang="en-US" dirty="0">
                <a:latin typeface="Times New Roman" panose="02020603050405020304" pitchFamily="18" charset="0"/>
                <a:cs typeface="Times New Roman" panose="02020603050405020304" pitchFamily="18" charset="0"/>
              </a:rPr>
              <a:t>Ans. Commonly used algorithms include: Naive Bayes: Particularly suited for text classification tasks due to its simplicity and efficiency.</a:t>
            </a:r>
          </a:p>
          <a:p>
            <a:r>
              <a:rPr lang="en-US" dirty="0">
                <a:latin typeface="Times New Roman" panose="02020603050405020304" pitchFamily="18" charset="0"/>
                <a:cs typeface="Times New Roman" panose="02020603050405020304" pitchFamily="18" charset="0"/>
              </a:rPr>
              <a:t>Support Vector Machines (SVM): Effective in high-dimensional spaces, can handle non-linear decision boundaries.</a:t>
            </a:r>
          </a:p>
          <a:p>
            <a:r>
              <a:rPr lang="en-US" dirty="0">
                <a:latin typeface="Times New Roman" panose="02020603050405020304" pitchFamily="18" charset="0"/>
                <a:cs typeface="Times New Roman" panose="02020603050405020304" pitchFamily="18" charset="0"/>
              </a:rPr>
              <a:t>Logistic Regression: Simple and interpretable, often used as a baseline model.</a:t>
            </a:r>
          </a:p>
          <a:p>
            <a:r>
              <a:rPr lang="en-US" dirty="0">
                <a:latin typeface="Times New Roman" panose="02020603050405020304" pitchFamily="18" charset="0"/>
                <a:cs typeface="Times New Roman" panose="02020603050405020304" pitchFamily="18" charset="0"/>
              </a:rPr>
              <a:t>Decision Trees and Random Forests: Can capture complex relationships in the data.</a:t>
            </a:r>
          </a:p>
          <a:p>
            <a:r>
              <a:rPr lang="en-US" dirty="0">
                <a:latin typeface="Times New Roman" panose="02020603050405020304" pitchFamily="18" charset="0"/>
                <a:cs typeface="Times New Roman" panose="02020603050405020304" pitchFamily="18" charset="0"/>
              </a:rPr>
              <a:t>Neural Networks: Deep learning models can learn intricate patterns but may require more data and computational resources.</a:t>
            </a:r>
          </a:p>
        </p:txBody>
      </p:sp>
    </p:spTree>
    <p:extLst>
      <p:ext uri="{BB962C8B-B14F-4D97-AF65-F5344CB8AC3E}">
        <p14:creationId xmlns:p14="http://schemas.microsoft.com/office/powerpoint/2010/main" val="3923495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2753D7-3541-4DE8-94B2-ADEA3A473FC2}"/>
              </a:ext>
            </a:extLst>
          </p:cNvPr>
          <p:cNvSpPr>
            <a:spLocks noGrp="1"/>
          </p:cNvSpPr>
          <p:nvPr>
            <p:ph idx="1"/>
          </p:nvPr>
        </p:nvSpPr>
        <p:spPr>
          <a:xfrm>
            <a:off x="727363" y="758825"/>
            <a:ext cx="10515600" cy="435133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Q. How do you evaluate the performance of the classifier?</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Ans. Performance metrics typically used include: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Accuracy: Proportion of correctly classified emails.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Precision and Recall: Precision measures how many of the predicted spam emails are actually spam, while recall measures how many of the actual spam emails were correctly classified.</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F1-score: Harmonic mean of precision and recall, useful for balancing these metrics.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ROC Curve and AUC: Receiver Operating Characteristic curve and Area Under the Curve provide insights into the classifier's performance across different thresholds. </a:t>
            </a:r>
          </a:p>
        </p:txBody>
      </p:sp>
    </p:spTree>
    <p:extLst>
      <p:ext uri="{BB962C8B-B14F-4D97-AF65-F5344CB8AC3E}">
        <p14:creationId xmlns:p14="http://schemas.microsoft.com/office/powerpoint/2010/main" val="3063028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72588E-D4C6-4171-B7E3-6141FFF247B5}"/>
              </a:ext>
            </a:extLst>
          </p:cNvPr>
          <p:cNvSpPr>
            <a:spLocks noGrp="1"/>
          </p:cNvSpPr>
          <p:nvPr>
            <p:ph idx="1"/>
          </p:nvPr>
        </p:nvSpPr>
        <p:spPr>
          <a:xfrm>
            <a:off x="685800" y="817852"/>
            <a:ext cx="10515600" cy="4351338"/>
          </a:xfrm>
        </p:spPr>
        <p:txBody>
          <a:bodyPr/>
          <a:lstStyle/>
          <a:p>
            <a:r>
              <a:rPr lang="en-US" dirty="0">
                <a:latin typeface="Times New Roman" panose="02020603050405020304" pitchFamily="18" charset="0"/>
                <a:cs typeface="Times New Roman" panose="02020603050405020304" pitchFamily="18" charset="0"/>
              </a:rPr>
              <a:t>Q. 5. How do you handle imbalanced data (where spam emails might be much less frequent than ham emails)?</a:t>
            </a:r>
          </a:p>
          <a:p>
            <a:pPr marL="0" indent="0">
              <a:buNone/>
            </a:pPr>
            <a:r>
              <a:rPr lang="en-US" dirty="0">
                <a:latin typeface="Times New Roman" panose="02020603050405020304" pitchFamily="18" charset="0"/>
                <a:cs typeface="Times New Roman" panose="02020603050405020304" pitchFamily="18" charset="0"/>
              </a:rPr>
              <a:t>Ans. Techniques such as oversampling the minority class (spam),  under sampling the majority class (ham), or using algorithms that inherently handle class imbalance (like SVM with class weights) can be employed</a:t>
            </a:r>
            <a:r>
              <a:rPr lang="en-US" dirty="0"/>
              <a:t>.</a:t>
            </a:r>
          </a:p>
        </p:txBody>
      </p:sp>
    </p:spTree>
    <p:extLst>
      <p:ext uri="{BB962C8B-B14F-4D97-AF65-F5344CB8AC3E}">
        <p14:creationId xmlns:p14="http://schemas.microsoft.com/office/powerpoint/2010/main" val="3117079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4B8BFB-38BB-45BE-9FDE-4BCC79749097}"/>
              </a:ext>
            </a:extLst>
          </p:cNvPr>
          <p:cNvSpPr>
            <a:spLocks noGrp="1"/>
          </p:cNvSpPr>
          <p:nvPr>
            <p:ph idx="1"/>
          </p:nvPr>
        </p:nvSpPr>
        <p:spPr>
          <a:xfrm>
            <a:off x="741218" y="925080"/>
            <a:ext cx="10515600" cy="4351338"/>
          </a:xfrm>
        </p:spPr>
        <p:txBody>
          <a:bodyPr/>
          <a:lstStyle/>
          <a:p>
            <a:r>
              <a:rPr lang="en-US" dirty="0">
                <a:latin typeface="Times New Roman" panose="02020603050405020304" pitchFamily="18" charset="0"/>
                <a:cs typeface="Times New Roman" panose="02020603050405020304" pitchFamily="18" charset="0"/>
              </a:rPr>
              <a:t>Q. How can the classifier be improved?</a:t>
            </a:r>
          </a:p>
          <a:p>
            <a:pPr marL="0" indent="0">
              <a:buNone/>
            </a:pPr>
            <a:r>
              <a:rPr lang="en-US" dirty="0">
                <a:latin typeface="Times New Roman" panose="02020603050405020304" pitchFamily="18" charset="0"/>
                <a:cs typeface="Times New Roman" panose="02020603050405020304" pitchFamily="18" charset="0"/>
              </a:rPr>
              <a:t>Ans. Improvements can be made by :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Feature engineering: Extracting more relevant features from the email content. Tuning hyperparameters of the chosen algorithm.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Ensemble methods: Combining predictions from multiple models. Using domain-specific knowledge to refine the classification criteria.</a:t>
            </a:r>
          </a:p>
        </p:txBody>
      </p:sp>
    </p:spTree>
    <p:extLst>
      <p:ext uri="{BB962C8B-B14F-4D97-AF65-F5344CB8AC3E}">
        <p14:creationId xmlns:p14="http://schemas.microsoft.com/office/powerpoint/2010/main" val="1821111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EF322-9FB1-4DDE-B36B-384B47F7DA4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90AC64B4-8713-4401-8E4F-41BAB7DDA10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Ham and spam classification is to automatically categorize email messages into "ham" (legitimate emails) and "spam" (unsolicited or unwanted emails). This helps in filtering out unwanted content, improving user experience, and protecting users from potential phishing attacks, scams, and malware distributed through spam emails. By accurately distinguishing between ham and spam, email systems can reduce clutter in users' inboxes and ensure important messages are not missed.</a:t>
            </a:r>
          </a:p>
        </p:txBody>
      </p:sp>
    </p:spTree>
    <p:extLst>
      <p:ext uri="{BB962C8B-B14F-4D97-AF65-F5344CB8AC3E}">
        <p14:creationId xmlns:p14="http://schemas.microsoft.com/office/powerpoint/2010/main" val="297388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08F0-EB52-407D-87B0-F22CCF82C30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BENEFITS </a:t>
            </a:r>
          </a:p>
        </p:txBody>
      </p:sp>
      <p:sp>
        <p:nvSpPr>
          <p:cNvPr id="3" name="Content Placeholder 2">
            <a:extLst>
              <a:ext uri="{FF2B5EF4-FFF2-40B4-BE49-F238E27FC236}">
                <a16:creationId xmlns:a16="http://schemas.microsoft.com/office/drawing/2014/main" id="{F8158AF6-BE61-4274-9D21-B34520A6450D}"/>
              </a:ext>
            </a:extLst>
          </p:cNvPr>
          <p:cNvSpPr>
            <a:spLocks noGrp="1"/>
          </p:cNvSpPr>
          <p:nvPr>
            <p:ph idx="1"/>
          </p:nvPr>
        </p:nvSpPr>
        <p:spPr/>
        <p:txBody>
          <a:bodyPr>
            <a:normAutofit fontScale="92500" lnSpcReduction="20000"/>
          </a:bodyPr>
          <a:lstStyle/>
          <a:p>
            <a:r>
              <a:rPr lang="en-US" sz="3000" dirty="0">
                <a:latin typeface="Times New Roman" panose="02020603050405020304" pitchFamily="18" charset="0"/>
                <a:cs typeface="Times New Roman" panose="02020603050405020304" pitchFamily="18" charset="0"/>
              </a:rPr>
              <a:t>Improved Productivity: Reduces time wasted on sorting through spam emails, allowing users to focus on important communications.</a:t>
            </a:r>
          </a:p>
          <a:p>
            <a:r>
              <a:rPr lang="en-US" sz="3000" dirty="0">
                <a:latin typeface="Times New Roman" panose="02020603050405020304" pitchFamily="18" charset="0"/>
                <a:cs typeface="Times New Roman" panose="02020603050405020304" pitchFamily="18" charset="0"/>
              </a:rPr>
              <a:t>Enhanced Security: Helps prevent phishing attacks and the spread of malware by filtering out malicious spam emails.</a:t>
            </a:r>
          </a:p>
          <a:p>
            <a:r>
              <a:rPr lang="en-US" sz="3000" dirty="0">
                <a:latin typeface="Times New Roman" panose="02020603050405020304" pitchFamily="18" charset="0"/>
                <a:cs typeface="Times New Roman" panose="02020603050405020304" pitchFamily="18" charset="0"/>
              </a:rPr>
              <a:t>Efficient Resource Use: Reduces the load on email servers and storage by filtering out unnecessary emails, leading to more efficient use of resources.</a:t>
            </a:r>
          </a:p>
          <a:p>
            <a:r>
              <a:rPr lang="en-US" sz="3000" dirty="0">
                <a:latin typeface="Times New Roman" panose="02020603050405020304" pitchFamily="18" charset="0"/>
                <a:cs typeface="Times New Roman" panose="02020603050405020304" pitchFamily="18" charset="0"/>
              </a:rPr>
              <a:t>User Satisfaction: Provides a better user experience by keeping inboxes clean and relevant.</a:t>
            </a:r>
          </a:p>
          <a:p>
            <a:r>
              <a:rPr lang="en-US" sz="3000" dirty="0">
                <a:latin typeface="Times New Roman" panose="02020603050405020304" pitchFamily="18" charset="0"/>
                <a:cs typeface="Times New Roman" panose="02020603050405020304" pitchFamily="18" charset="0"/>
              </a:rPr>
              <a:t>Compliance: Helps organizations comply with regulations and policies regarding the handling of unsolicited emails and </a:t>
            </a:r>
            <a:r>
              <a:rPr lang="en-US" sz="3000" dirty="0" err="1">
                <a:latin typeface="Times New Roman" panose="02020603050405020304" pitchFamily="18" charset="0"/>
                <a:cs typeface="Times New Roman" panose="02020603050405020304" pitchFamily="18" charset="0"/>
              </a:rPr>
              <a:t>userdata</a:t>
            </a:r>
            <a:r>
              <a:rPr lang="en-US"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30994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F8904C-D29F-4BFB-945B-021F2223AFB1}"/>
              </a:ext>
            </a:extLst>
          </p:cNvPr>
          <p:cNvSpPr>
            <a:spLocks noGrp="1"/>
          </p:cNvSpPr>
          <p:nvPr>
            <p:ph idx="1"/>
          </p:nvPr>
        </p:nvSpPr>
        <p:spPr>
          <a:xfrm>
            <a:off x="838200" y="897370"/>
            <a:ext cx="10515600" cy="4351338"/>
          </a:xfrm>
        </p:spPr>
        <p:txBody>
          <a:bodyPr/>
          <a:lstStyle/>
          <a:p>
            <a:r>
              <a:rPr lang="en-US" dirty="0">
                <a:latin typeface="Times New Roman" panose="02020603050405020304" pitchFamily="18" charset="0"/>
                <a:cs typeface="Times New Roman" panose="02020603050405020304" pitchFamily="18" charset="0"/>
              </a:rPr>
              <a:t>Monitoring and Reporting: Establishes procedures for monitoring compliance with the agreement and reporting any issues or breaches.</a:t>
            </a:r>
          </a:p>
          <a:p>
            <a:r>
              <a:rPr lang="en-US" sz="2800" dirty="0">
                <a:latin typeface="Times New Roman" panose="02020603050405020304" pitchFamily="18" charset="0"/>
                <a:cs typeface="Times New Roman" panose="02020603050405020304" pitchFamily="18" charset="0"/>
              </a:rPr>
              <a:t>Network Performance: Reduces bandwidth consumption and network congestion caused by large volumes of spam</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353782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E485-7393-44FA-BBA9-6A482294B60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SHARING AGREEMENT</a:t>
            </a:r>
          </a:p>
        </p:txBody>
      </p:sp>
      <p:sp>
        <p:nvSpPr>
          <p:cNvPr id="3" name="Content Placeholder 2">
            <a:extLst>
              <a:ext uri="{FF2B5EF4-FFF2-40B4-BE49-F238E27FC236}">
                <a16:creationId xmlns:a16="http://schemas.microsoft.com/office/drawing/2014/main" id="{68C190F8-64E6-4E9F-BC0F-BFFA6A189C59}"/>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Purpose and Scope: Clearly defines the purpose of the data sharing, such as improving spam detection, and the scope of data to be share.</a:t>
            </a:r>
          </a:p>
          <a:p>
            <a:r>
              <a:rPr lang="en-US" dirty="0">
                <a:latin typeface="Times New Roman" panose="02020603050405020304" pitchFamily="18" charset="0"/>
                <a:cs typeface="Times New Roman" panose="02020603050405020304" pitchFamily="18" charset="0"/>
              </a:rPr>
              <a:t>Data Types and Sources: Specifies the types of data (e.g., email metadata, content, labels) and sources from which the data will be collected.</a:t>
            </a:r>
          </a:p>
          <a:p>
            <a:r>
              <a:rPr lang="en-US" dirty="0">
                <a:latin typeface="Times New Roman" panose="02020603050405020304" pitchFamily="18" charset="0"/>
                <a:cs typeface="Times New Roman" panose="02020603050405020304" pitchFamily="18" charset="0"/>
              </a:rPr>
              <a:t>Privacy and Security: Outlines measures to protect the privacy of individuals and the security of the data, including encryption, anonymization, and access </a:t>
            </a:r>
            <a:r>
              <a:rPr lang="en-US" dirty="0" err="1">
                <a:latin typeface="Times New Roman" panose="02020603050405020304" pitchFamily="18" charset="0"/>
                <a:cs typeface="Times New Roman" panose="02020603050405020304" pitchFamily="18" charset="0"/>
              </a:rPr>
              <a:t>controls.Compliance</a:t>
            </a:r>
            <a:r>
              <a:rPr lang="en-US" dirty="0">
                <a:latin typeface="Times New Roman" panose="02020603050405020304" pitchFamily="18" charset="0"/>
                <a:cs typeface="Times New Roman" panose="02020603050405020304" pitchFamily="18" charset="0"/>
              </a:rPr>
              <a:t>: Ensures that data sharing complies with relevant laws and regulations, such as GDPR, CCPA, and other data protection frameworks.</a:t>
            </a:r>
          </a:p>
        </p:txBody>
      </p:sp>
    </p:spTree>
    <p:extLst>
      <p:ext uri="{BB962C8B-B14F-4D97-AF65-F5344CB8AC3E}">
        <p14:creationId xmlns:p14="http://schemas.microsoft.com/office/powerpoint/2010/main" val="147332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4BCBCA-239E-4052-B170-08E4E379B93B}"/>
              </a:ext>
            </a:extLst>
          </p:cNvPr>
          <p:cNvSpPr>
            <a:spLocks noGrp="1"/>
          </p:cNvSpPr>
          <p:nvPr>
            <p:ph idx="1"/>
          </p:nvPr>
        </p:nvSpPr>
        <p:spPr>
          <a:xfrm>
            <a:off x="838200" y="911225"/>
            <a:ext cx="10515600" cy="4351338"/>
          </a:xfrm>
        </p:spPr>
        <p:txBody>
          <a:bodyPr>
            <a:normAutofit lnSpcReduction="10000"/>
          </a:bodyPr>
          <a:lstStyle/>
          <a:p>
            <a:r>
              <a:rPr lang="en-US" dirty="0">
                <a:latin typeface="Times New Roman" panose="02020603050405020304" pitchFamily="18" charset="0"/>
                <a:cs typeface="Times New Roman" panose="02020603050405020304" pitchFamily="18" charset="0"/>
              </a:rPr>
              <a:t>Data Usage: Defines how the shared data can be used, including any restrictions on use and the purposes for which the data can be analyzed. Data Retention and Deletion: Specifies how long the data will be retained and the procedures for secure deletion of data once the project is completed.</a:t>
            </a:r>
          </a:p>
          <a:p>
            <a:r>
              <a:rPr lang="en-US" dirty="0">
                <a:latin typeface="Times New Roman" panose="02020603050405020304" pitchFamily="18" charset="0"/>
                <a:cs typeface="Times New Roman" panose="02020603050405020304" pitchFamily="18" charset="0"/>
              </a:rPr>
              <a:t>Responsibility and Liability: Clarifies the responsibilities of each party involved in the data sharing and outlines liability in case of data breaches or misuse.</a:t>
            </a:r>
          </a:p>
          <a:p>
            <a:r>
              <a:rPr lang="en-US" dirty="0">
                <a:latin typeface="Times New Roman" panose="02020603050405020304" pitchFamily="18" charset="0"/>
                <a:cs typeface="Times New Roman" panose="02020603050405020304" pitchFamily="18" charset="0"/>
              </a:rPr>
              <a:t>Intellectual Property: Addresses ownership and intellectual property rights related to any insights, models, or products developed using the shared data.</a:t>
            </a:r>
          </a:p>
        </p:txBody>
      </p:sp>
    </p:spTree>
    <p:extLst>
      <p:ext uri="{BB962C8B-B14F-4D97-AF65-F5344CB8AC3E}">
        <p14:creationId xmlns:p14="http://schemas.microsoft.com/office/powerpoint/2010/main" val="4223841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972905-A611-4C20-8C36-94E49CF5FE27}"/>
              </a:ext>
            </a:extLst>
          </p:cNvPr>
          <p:cNvSpPr>
            <a:spLocks noGrp="1"/>
          </p:cNvSpPr>
          <p:nvPr>
            <p:ph idx="1"/>
          </p:nvPr>
        </p:nvSpPr>
        <p:spPr>
          <a:xfrm>
            <a:off x="616527" y="786534"/>
            <a:ext cx="10515600" cy="4351338"/>
          </a:xfrm>
        </p:spPr>
        <p:txBody>
          <a:bodyPr/>
          <a:lstStyle/>
          <a:p>
            <a:r>
              <a:rPr lang="en-US" dirty="0">
                <a:latin typeface="Times New Roman" panose="02020603050405020304" pitchFamily="18" charset="0"/>
                <a:cs typeface="Times New Roman" panose="02020603050405020304" pitchFamily="18" charset="0"/>
              </a:rPr>
              <a:t>Monitoring and Reporting: Establishes procedures for monitoring compliance with the agreement and reporting any issues or breaches.</a:t>
            </a:r>
          </a:p>
          <a:p>
            <a:r>
              <a:rPr lang="en-US" dirty="0">
                <a:latin typeface="Times New Roman" panose="02020603050405020304" pitchFamily="18" charset="0"/>
                <a:cs typeface="Times New Roman" panose="02020603050405020304" pitchFamily="18" charset="0"/>
              </a:rPr>
              <a:t>Termination: Details conditions under which the agreement can be terminated and the steps to be taken upon termination, including data return or destruction.</a:t>
            </a:r>
          </a:p>
        </p:txBody>
      </p:sp>
    </p:spTree>
    <p:extLst>
      <p:ext uri="{BB962C8B-B14F-4D97-AF65-F5344CB8AC3E}">
        <p14:creationId xmlns:p14="http://schemas.microsoft.com/office/powerpoint/2010/main" val="1055308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50197-5412-44CA-9BBB-EE72EBF1AAE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validation and data Transformation</a:t>
            </a:r>
            <a:endParaRPr lang="en-US" dirty="0"/>
          </a:p>
        </p:txBody>
      </p:sp>
      <p:sp>
        <p:nvSpPr>
          <p:cNvPr id="3" name="Content Placeholder 2">
            <a:extLst>
              <a:ext uri="{FF2B5EF4-FFF2-40B4-BE49-F238E27FC236}">
                <a16:creationId xmlns:a16="http://schemas.microsoft.com/office/drawing/2014/main" id="{1BFB2777-C38E-4D38-AD4E-8975AF339DEC}"/>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Text Normalization: Convert all text to lowercase to ensure uniformity. Remove punctuation, special characters, and numbers if they are not relevant for the analysis.</a:t>
            </a:r>
          </a:p>
          <a:p>
            <a:r>
              <a:rPr lang="en-US" dirty="0">
                <a:latin typeface="Times New Roman" panose="02020603050405020304" pitchFamily="18" charset="0"/>
                <a:cs typeface="Times New Roman" panose="02020603050405020304" pitchFamily="18" charset="0"/>
              </a:rPr>
              <a:t>Tokenization: Split the email text into individual tokens (words or phrases).</a:t>
            </a:r>
          </a:p>
          <a:p>
            <a:r>
              <a:rPr lang="en-US" dirty="0">
                <a:latin typeface="Times New Roman" panose="02020603050405020304" pitchFamily="18" charset="0"/>
                <a:cs typeface="Times New Roman" panose="02020603050405020304" pitchFamily="18" charset="0"/>
              </a:rPr>
              <a:t>Stop Words Removal: Remove common stop words (e.g., "and," "the," "is") that may not carry significant meaning.</a:t>
            </a:r>
          </a:p>
          <a:p>
            <a:r>
              <a:rPr lang="en-US" dirty="0">
                <a:latin typeface="Times New Roman" panose="02020603050405020304" pitchFamily="18" charset="0"/>
                <a:cs typeface="Times New Roman" panose="02020603050405020304" pitchFamily="18" charset="0"/>
              </a:rPr>
              <a:t>Stemming/Lemmatization: Reduce words to their root forms (e.g., "running" to "run").</a:t>
            </a:r>
          </a:p>
          <a:p>
            <a:r>
              <a:rPr lang="en-US" dirty="0">
                <a:latin typeface="Times New Roman" panose="02020603050405020304" pitchFamily="18" charset="0"/>
                <a:cs typeface="Times New Roman" panose="02020603050405020304" pitchFamily="18" charset="0"/>
              </a:rPr>
              <a:t>Feature Extraction: Bag-of-Words (BoW): Create a matrix of word counts for each email.TF-IDF (Term Frequency-Inverse Document Frequency): Measure the importance of a word in an email relative to the entire dataset.</a:t>
            </a:r>
          </a:p>
        </p:txBody>
      </p:sp>
    </p:spTree>
    <p:extLst>
      <p:ext uri="{BB962C8B-B14F-4D97-AF65-F5344CB8AC3E}">
        <p14:creationId xmlns:p14="http://schemas.microsoft.com/office/powerpoint/2010/main" val="2025934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BC52DE-8FBC-4FED-9626-C17E6C618B19}"/>
              </a:ext>
            </a:extLst>
          </p:cNvPr>
          <p:cNvSpPr>
            <a:spLocks noGrp="1"/>
          </p:cNvSpPr>
          <p:nvPr>
            <p:ph idx="1"/>
          </p:nvPr>
        </p:nvSpPr>
        <p:spPr>
          <a:xfrm>
            <a:off x="561109" y="703407"/>
            <a:ext cx="10515600" cy="4351338"/>
          </a:xfrm>
        </p:spPr>
        <p:txBody>
          <a:bodyPr>
            <a:normAutofit lnSpcReduction="10000"/>
          </a:bodyPr>
          <a:lstStyle/>
          <a:p>
            <a:r>
              <a:rPr lang="en-US" dirty="0">
                <a:latin typeface="Times New Roman" panose="02020603050405020304" pitchFamily="18" charset="0"/>
                <a:cs typeface="Times New Roman" panose="02020603050405020304" pitchFamily="18" charset="0"/>
              </a:rPr>
              <a:t>N-grams: Consider sequences of N words to capture context (e.g., bigrams, trigrams)</a:t>
            </a:r>
          </a:p>
          <a:p>
            <a:r>
              <a:rPr lang="en-US" dirty="0">
                <a:latin typeface="Times New Roman" panose="02020603050405020304" pitchFamily="18" charset="0"/>
                <a:cs typeface="Times New Roman" panose="02020603050405020304" pitchFamily="18" charset="0"/>
              </a:rPr>
              <a:t>Vectorization: Convert the processed text into numerical vectors using techniques like BoW, TF-IDF, or word embeddings (e.g., Word2Vec, GloVe).</a:t>
            </a:r>
          </a:p>
          <a:p>
            <a:r>
              <a:rPr lang="en-US" dirty="0">
                <a:latin typeface="Times New Roman" panose="02020603050405020304" pitchFamily="18" charset="0"/>
                <a:cs typeface="Times New Roman" panose="02020603050405020304" pitchFamily="18" charset="0"/>
              </a:rPr>
              <a:t>Additional Features: Extract metadata features such as email length, number of links, number of attachments, and presence of specific keywords (e.g., "free," "buy now").</a:t>
            </a:r>
          </a:p>
          <a:p>
            <a:r>
              <a:rPr lang="en-US" dirty="0">
                <a:latin typeface="Times New Roman" panose="02020603050405020304" pitchFamily="18" charset="0"/>
                <a:cs typeface="Times New Roman" panose="02020603050405020304" pitchFamily="18" charset="0"/>
              </a:rPr>
              <a:t>Handling Imbalanced Data: Apply techniques like oversampling, under sampling, or using synthetic data generation methods (e.g., SMOTE) if there is a class imbalance between ham and spam emails.</a:t>
            </a:r>
          </a:p>
        </p:txBody>
      </p:sp>
    </p:spTree>
    <p:extLst>
      <p:ext uri="{BB962C8B-B14F-4D97-AF65-F5344CB8AC3E}">
        <p14:creationId xmlns:p14="http://schemas.microsoft.com/office/powerpoint/2010/main" val="572132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TotalTime>
  <Words>1315</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OBJECTIVE</vt:lpstr>
      <vt:lpstr>BENEFITS </vt:lpstr>
      <vt:lpstr>PowerPoint Presentation</vt:lpstr>
      <vt:lpstr>DATA SHARING AGREEMENT</vt:lpstr>
      <vt:lpstr>PowerPoint Presentation</vt:lpstr>
      <vt:lpstr>PowerPoint Presentation</vt:lpstr>
      <vt:lpstr>Data validation and data Transformation</vt:lpstr>
      <vt:lpstr>PowerPoint Presentation</vt:lpstr>
      <vt:lpstr>MODEL TRAINING</vt:lpstr>
      <vt:lpstr>Q &amp; 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uubca2021jyotikumari@gmail.com</dc:creator>
  <cp:lastModifiedBy>uubca2021jyotikumari@gmail.com</cp:lastModifiedBy>
  <cp:revision>5</cp:revision>
  <dcterms:created xsi:type="dcterms:W3CDTF">2024-07-15T06:26:28Z</dcterms:created>
  <dcterms:modified xsi:type="dcterms:W3CDTF">2024-07-19T17:25:39Z</dcterms:modified>
</cp:coreProperties>
</file>