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56" r:id="rId2"/>
    <p:sldId id="293" r:id="rId3"/>
    <p:sldId id="275" r:id="rId4"/>
    <p:sldId id="291" r:id="rId5"/>
    <p:sldId id="292" r:id="rId6"/>
    <p:sldId id="294" r:id="rId7"/>
    <p:sldId id="296" r:id="rId8"/>
    <p:sldId id="297" r:id="rId9"/>
    <p:sldId id="301" r:id="rId10"/>
    <p:sldId id="299" r:id="rId11"/>
    <p:sldId id="300" r:id="rId12"/>
    <p:sldId id="282" r:id="rId13"/>
    <p:sldId id="274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176"/>
    <a:srgbClr val="FF6600"/>
    <a:srgbClr val="44546A"/>
    <a:srgbClr val="F3F3F3"/>
    <a:srgbClr val="9437FF"/>
    <a:srgbClr val="D0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5" autoAdjust="0"/>
    <p:restoredTop sz="94651"/>
  </p:normalViewPr>
  <p:slideViewPr>
    <p:cSldViewPr snapToGrid="0">
      <p:cViewPr>
        <p:scale>
          <a:sx n="80" d="100"/>
          <a:sy n="80" d="100"/>
        </p:scale>
        <p:origin x="-835" y="-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8C8FA-9889-F948-8060-1D298F19E729}" type="datetimeFigureOut">
              <a:rPr kumimoji="1" lang="x-none" altLang="en-US" smtClean="0"/>
              <a:t>2021-08-09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C851A-A099-3A48-BB9F-4060F510694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1093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0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 smtClean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K-NN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을 이용한 차량 번호 인식</a:t>
            </a:r>
            <a:endParaRPr lang="en-US" altLang="ko-KR" sz="2000" b="1" i="1" kern="0" dirty="0" smtClean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 smtClean="0">
                <a:solidFill>
                  <a:srgbClr val="5B6176"/>
                </a:solidFill>
              </a:rPr>
              <a:t>4</a:t>
            </a:r>
            <a:r>
              <a:rPr lang="ko-KR" altLang="en-US" sz="1600" b="1" i="1" kern="0" dirty="0" smtClean="0">
                <a:solidFill>
                  <a:srgbClr val="5B6176"/>
                </a:solidFill>
              </a:rPr>
              <a:t>조 곽원일</a:t>
            </a:r>
            <a:endParaRPr lang="en-US" altLang="ko-KR" sz="1600" b="1" i="1" kern="0" dirty="0" smtClean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9" name="Picture 5" descr="C:\Users\one1e\Downloads\4323432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229" y="255666"/>
            <a:ext cx="1698625" cy="54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one1e\Downloads\312312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898" y="2125160"/>
            <a:ext cx="1162050" cy="143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056706" y="1532666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 err="1" smtClean="0">
                <a:solidFill>
                  <a:srgbClr val="5B6176"/>
                </a:solidFill>
              </a:rPr>
              <a:t>OpenCV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 </a:t>
            </a:r>
            <a:r>
              <a:rPr lang="ko-KR" altLang="en-US" sz="1200" b="1" kern="0" dirty="0" err="1" smtClean="0">
                <a:solidFill>
                  <a:srgbClr val="5B6176"/>
                </a:solidFill>
              </a:rPr>
              <a:t>세미프로젝트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 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pic>
        <p:nvPicPr>
          <p:cNvPr id="14" name="Picture 2" descr="C:\Users\one1e\Downloads\4135134213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0000">
            <a:off x="1306813" y="644791"/>
            <a:ext cx="1349376" cy="11969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e1e\Downloads\4135134213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000">
            <a:off x="5658398" y="20392"/>
            <a:ext cx="1349376" cy="11969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one1e\Downloads\4135134213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0000">
            <a:off x="9722581" y="4397197"/>
            <a:ext cx="1349376" cy="11969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one1e\Downloads\4135134213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0000">
            <a:off x="4838209" y="5390052"/>
            <a:ext cx="1349376" cy="11969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ne1e\Downloads\4135134213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320000">
            <a:off x="1460553" y="4247919"/>
            <a:ext cx="1349376" cy="11969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one1e\Downloads\4135134213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620000">
            <a:off x="9568541" y="1550198"/>
            <a:ext cx="1349376" cy="11969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1002073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>
                <a:solidFill>
                  <a:srgbClr val="5B6176"/>
                </a:solidFill>
              </a:rPr>
              <a:t>Code Review</a:t>
            </a:r>
            <a:endParaRPr lang="en-US" altLang="ko-KR" sz="4800" b="1" dirty="0"/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41871" y="140963"/>
            <a:ext cx="3436809" cy="221456"/>
            <a:chOff x="637120" y="133819"/>
            <a:chExt cx="3436809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JAVA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212_Deep Running A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37120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24" name="직선 연결선 17">
            <a:extLst>
              <a:ext uri="{FF2B5EF4-FFF2-40B4-BE49-F238E27FC236}">
                <a16:creationId xmlns:a16="http://schemas.microsoft.com/office/drawing/2014/main" xmlns="" id="{1BA7F90B-F31E-1845-B533-22979C4C05CC}"/>
              </a:ext>
            </a:extLst>
          </p:cNvPr>
          <p:cNvCxnSpPr>
            <a:cxnSpLocks/>
          </p:cNvCxnSpPr>
          <p:nvPr/>
        </p:nvCxnSpPr>
        <p:spPr>
          <a:xfrm>
            <a:off x="3528323" y="251691"/>
            <a:ext cx="6950701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5" descr="C:\Users\one1e\Downloads\4323432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40" y="-2"/>
            <a:ext cx="1323566" cy="42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one1e\Downloads\312312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2" y="604123"/>
            <a:ext cx="279666" cy="34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3DC3D39-6E55-4416-AB3A-13B23EB519FA}"/>
              </a:ext>
            </a:extLst>
          </p:cNvPr>
          <p:cNvSpPr/>
          <p:nvPr/>
        </p:nvSpPr>
        <p:spPr>
          <a:xfrm>
            <a:off x="0" y="1726002"/>
            <a:ext cx="48334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KNN </a:t>
            </a:r>
            <a:r>
              <a:rPr lang="ko-KR" altLang="en-US" sz="2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알고리즘 객체 생성</a:t>
            </a:r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       </a:t>
            </a:r>
          </a:p>
          <a:p>
            <a:pPr algn="ctr"/>
            <a:r>
              <a:rPr lang="en-US" altLang="ko-KR" sz="1400" b="1" dirty="0">
                <a:solidFill>
                  <a:srgbClr val="5B6176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     [cv2.ml.Knearest_create]</a:t>
            </a:r>
            <a:endParaRPr lang="en-US" altLang="ko-KR" sz="1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400" b="1" dirty="0" smtClean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KNN </a:t>
            </a:r>
            <a:r>
              <a:rPr lang="ko-KR" altLang="en-US" sz="2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알고리즘 학습</a:t>
            </a:r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1400" b="1" dirty="0">
                <a:solidFill>
                  <a:srgbClr val="5B6176"/>
                </a:solidFill>
                <a:cs typeface="Aharoni" panose="02010803020104030203" pitchFamily="2" charset="-79"/>
              </a:rPr>
              <a:t>(</a:t>
            </a:r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cv2.ml_Knearest.train)</a:t>
            </a:r>
            <a:endParaRPr lang="en-US" altLang="ko-KR" sz="1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400" b="1" dirty="0" smtClean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sz="2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입력 데이터의 클래스 예측</a:t>
            </a:r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1400" b="1" dirty="0">
                <a:solidFill>
                  <a:srgbClr val="5B6176"/>
                </a:solidFill>
                <a:cs typeface="Aharoni" panose="02010803020104030203" pitchFamily="2" charset="-79"/>
              </a:rPr>
              <a:t>(</a:t>
            </a:r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cv2.ml_Knearest.findNearest)</a:t>
            </a:r>
            <a:endParaRPr lang="en-US" altLang="ko-KR" sz="1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sz="2800" b="1" dirty="0">
                <a:solidFill>
                  <a:srgbClr val="5B6176"/>
                </a:solidFill>
                <a:cs typeface="Aharoni" panose="02010803020104030203" pitchFamily="2" charset="-79"/>
              </a:rPr>
              <a:t> </a:t>
            </a:r>
            <a:endParaRPr lang="en-US" altLang="ko-KR" sz="300" b="1" dirty="0">
              <a:solidFill>
                <a:srgbClr val="5B6176"/>
              </a:solidFill>
              <a:cs typeface="Aharoni" panose="02010803020104030203" pitchFamily="2" charset="-79"/>
            </a:endParaRPr>
          </a:p>
        </p:txBody>
      </p:sp>
      <p:pic>
        <p:nvPicPr>
          <p:cNvPr id="7169" name="Picture 1" descr="C:\Users\one1e\Desktop\111111111111111111111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348" y="986971"/>
            <a:ext cx="6842352" cy="91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one1e\Desktop\54532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09" y="2362200"/>
            <a:ext cx="6853043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0707" y="94886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Conclusion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41871" y="140963"/>
            <a:ext cx="3436809" cy="221456"/>
            <a:chOff x="637120" y="133819"/>
            <a:chExt cx="3436809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JAVA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212_Deep Running A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37120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24" name="직선 연결선 17">
            <a:extLst>
              <a:ext uri="{FF2B5EF4-FFF2-40B4-BE49-F238E27FC236}">
                <a16:creationId xmlns:a16="http://schemas.microsoft.com/office/drawing/2014/main" xmlns="" id="{1BA7F90B-F31E-1845-B533-22979C4C05CC}"/>
              </a:ext>
            </a:extLst>
          </p:cNvPr>
          <p:cNvCxnSpPr>
            <a:cxnSpLocks/>
          </p:cNvCxnSpPr>
          <p:nvPr/>
        </p:nvCxnSpPr>
        <p:spPr>
          <a:xfrm>
            <a:off x="3528323" y="251691"/>
            <a:ext cx="6950701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5" descr="C:\Users\one1e\Downloads\4323432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40" y="-2"/>
            <a:ext cx="1323566" cy="42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one1e\Downloads\312312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2" y="604123"/>
            <a:ext cx="279666" cy="34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3DC3D39-6E55-4416-AB3A-13B23EB519FA}"/>
              </a:ext>
            </a:extLst>
          </p:cNvPr>
          <p:cNvSpPr/>
          <p:nvPr/>
        </p:nvSpPr>
        <p:spPr>
          <a:xfrm>
            <a:off x="763516" y="1977933"/>
            <a:ext cx="1057284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1. </a:t>
            </a:r>
            <a:r>
              <a:rPr lang="ko-KR" altLang="en-US" sz="2800" b="1" dirty="0">
                <a:solidFill>
                  <a:srgbClr val="5B6176"/>
                </a:solidFill>
                <a:cs typeface="Aharoni" panose="02010803020104030203" pitchFamily="2" charset="-79"/>
              </a:rPr>
              <a:t>데이터 </a:t>
            </a:r>
            <a:r>
              <a:rPr lang="ko-KR" altLang="en-US" sz="2800" b="1" dirty="0" err="1">
                <a:solidFill>
                  <a:srgbClr val="5B6176"/>
                </a:solidFill>
                <a:cs typeface="Aharoni" panose="02010803020104030203" pitchFamily="2" charset="-79"/>
              </a:rPr>
              <a:t>전처리만</a:t>
            </a:r>
            <a:r>
              <a:rPr lang="ko-KR" altLang="en-US" sz="2800" b="1" dirty="0">
                <a:solidFill>
                  <a:srgbClr val="5B6176"/>
                </a:solidFill>
                <a:cs typeface="Aharoni" panose="02010803020104030203" pitchFamily="2" charset="-79"/>
              </a:rPr>
              <a:t> 잘 한다면 </a:t>
            </a:r>
            <a:r>
              <a:rPr lang="en-US" altLang="ko-KR" sz="2800" b="1" dirty="0">
                <a:solidFill>
                  <a:srgbClr val="5B6176"/>
                </a:solidFill>
                <a:cs typeface="Aharoni" panose="02010803020104030203" pitchFamily="2" charset="-79"/>
              </a:rPr>
              <a:t>KNN</a:t>
            </a:r>
            <a:r>
              <a:rPr lang="ko-KR" altLang="en-US" sz="2800" b="1" dirty="0">
                <a:solidFill>
                  <a:srgbClr val="5B6176"/>
                </a:solidFill>
                <a:cs typeface="Aharoni" panose="02010803020104030203" pitchFamily="2" charset="-79"/>
              </a:rPr>
              <a:t>의 원리와 적용은 간단</a:t>
            </a:r>
            <a:endParaRPr lang="en-US" altLang="ko-KR" sz="28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endParaRPr lang="en-US" altLang="ko-KR" sz="28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endParaRPr lang="en-US" altLang="ko-KR" sz="2800" b="1" dirty="0" smtClean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r>
              <a:rPr lang="en-US" altLang="ko-KR" sz="28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2. </a:t>
            </a:r>
            <a:r>
              <a:rPr lang="ko-KR" altLang="en-US" sz="2800" b="1" dirty="0">
                <a:solidFill>
                  <a:srgbClr val="5B6176"/>
                </a:solidFill>
                <a:cs typeface="Aharoni" panose="02010803020104030203" pitchFamily="2" charset="-79"/>
              </a:rPr>
              <a:t>한글 학습 실패 </a:t>
            </a:r>
            <a:r>
              <a:rPr lang="en-US" altLang="ko-KR" sz="2800" b="1" dirty="0">
                <a:solidFill>
                  <a:srgbClr val="5B6176"/>
                </a:solidFill>
                <a:cs typeface="Aharoni" panose="02010803020104030203" pitchFamily="2" charset="-79"/>
              </a:rPr>
              <a:t>(</a:t>
            </a:r>
            <a:r>
              <a:rPr lang="ko-KR" altLang="en-US" sz="2800" b="1" dirty="0">
                <a:solidFill>
                  <a:srgbClr val="5B6176"/>
                </a:solidFill>
                <a:cs typeface="Aharoni" panose="02010803020104030203" pitchFamily="2" charset="-79"/>
              </a:rPr>
              <a:t>유니코드</a:t>
            </a:r>
            <a:r>
              <a:rPr lang="en-US" altLang="ko-KR" sz="2800" b="1" dirty="0">
                <a:solidFill>
                  <a:srgbClr val="5B6176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2800" b="1" dirty="0" err="1">
                <a:solidFill>
                  <a:srgbClr val="5B6176"/>
                </a:solidFill>
                <a:cs typeface="Aharoni" panose="02010803020104030203" pitchFamily="2" charset="-79"/>
              </a:rPr>
              <a:t>넘파이</a:t>
            </a:r>
            <a:r>
              <a:rPr lang="ko-KR" altLang="en-US" sz="2800" b="1" dirty="0">
                <a:solidFill>
                  <a:srgbClr val="5B6176"/>
                </a:solidFill>
                <a:cs typeface="Aharoni" panose="02010803020104030203" pitchFamily="2" charset="-79"/>
              </a:rPr>
              <a:t> 변환 과정</a:t>
            </a:r>
            <a:r>
              <a:rPr lang="en-US" altLang="ko-KR" sz="2800" b="1" dirty="0">
                <a:solidFill>
                  <a:srgbClr val="5B6176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2800" b="1" dirty="0">
                <a:solidFill>
                  <a:srgbClr val="5B6176"/>
                </a:solidFill>
                <a:cs typeface="Aharoni" panose="02010803020104030203" pitchFamily="2" charset="-79"/>
              </a:rPr>
              <a:t>출력문제</a:t>
            </a:r>
            <a:r>
              <a:rPr lang="en-US" altLang="ko-KR" sz="2800" b="1" dirty="0">
                <a:solidFill>
                  <a:srgbClr val="5B6176"/>
                </a:solidFill>
                <a:cs typeface="Aharoni" panose="02010803020104030203" pitchFamily="2" charset="-79"/>
              </a:rPr>
              <a:t>)</a:t>
            </a:r>
          </a:p>
          <a:p>
            <a:endParaRPr lang="en-US" altLang="ko-KR" sz="28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endParaRPr lang="en-US" altLang="ko-KR" sz="2800" b="1" dirty="0" smtClean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r>
              <a:rPr lang="en-US" altLang="ko-KR" sz="28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3. </a:t>
            </a:r>
            <a:r>
              <a:rPr lang="ko-KR" altLang="en-US" sz="2800" b="1" dirty="0">
                <a:solidFill>
                  <a:srgbClr val="5B6176"/>
                </a:solidFill>
                <a:cs typeface="Aharoni" panose="02010803020104030203" pitchFamily="2" charset="-79"/>
              </a:rPr>
              <a:t>최적의 </a:t>
            </a:r>
            <a:r>
              <a:rPr lang="en-US" altLang="ko-KR" sz="2800" b="1" dirty="0">
                <a:solidFill>
                  <a:srgbClr val="5B6176"/>
                </a:solidFill>
                <a:cs typeface="Aharoni" panose="02010803020104030203" pitchFamily="2" charset="-79"/>
              </a:rPr>
              <a:t>k</a:t>
            </a:r>
            <a:r>
              <a:rPr lang="ko-KR" altLang="en-US" sz="2800" b="1" dirty="0">
                <a:solidFill>
                  <a:srgbClr val="5B6176"/>
                </a:solidFill>
                <a:cs typeface="Aharoni" panose="02010803020104030203" pitchFamily="2" charset="-79"/>
              </a:rPr>
              <a:t>값과 거리측정방법 구하기 부재</a:t>
            </a:r>
            <a:endParaRPr lang="en-US" altLang="ko-KR" sz="28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endParaRPr lang="en-US" altLang="ko-KR" sz="28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200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DEVELOPMENT TOOL &amp; REFERENCE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JAVA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 smtClean="0">
                  <a:solidFill>
                    <a:srgbClr val="FF6600"/>
                  </a:solidFill>
                </a:rPr>
                <a:t>212_Deep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Running A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C3BBB3E8-485A-664C-8388-227D1DE760FC}"/>
              </a:ext>
            </a:extLst>
          </p:cNvPr>
          <p:cNvSpPr/>
          <p:nvPr/>
        </p:nvSpPr>
        <p:spPr>
          <a:xfrm>
            <a:off x="1112193" y="3054882"/>
            <a:ext cx="1855976" cy="1943597"/>
          </a:xfrm>
          <a:prstGeom prst="ellipse">
            <a:avLst/>
          </a:prstGeom>
          <a:solidFill>
            <a:srgbClr val="D0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AEA1DB5B-6876-D843-BB15-426F3B97DE4F}"/>
              </a:ext>
            </a:extLst>
          </p:cNvPr>
          <p:cNvSpPr/>
          <p:nvPr/>
        </p:nvSpPr>
        <p:spPr>
          <a:xfrm>
            <a:off x="3348305" y="3019505"/>
            <a:ext cx="1855976" cy="1943597"/>
          </a:xfrm>
          <a:prstGeom prst="ellipse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B1551CC1-57A3-164B-AF2F-018D19BF6227}"/>
              </a:ext>
            </a:extLst>
          </p:cNvPr>
          <p:cNvSpPr/>
          <p:nvPr/>
        </p:nvSpPr>
        <p:spPr>
          <a:xfrm>
            <a:off x="800707" y="5149632"/>
            <a:ext cx="231520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Python 3.9.6</a:t>
            </a:r>
            <a:endParaRPr lang="en-US" altLang="ko-KR" sz="2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075E2537-DCBF-F54A-B97A-067507F6B2E8}"/>
              </a:ext>
            </a:extLst>
          </p:cNvPr>
          <p:cNvSpPr/>
          <p:nvPr/>
        </p:nvSpPr>
        <p:spPr>
          <a:xfrm>
            <a:off x="3187036" y="5114253"/>
            <a:ext cx="220182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VSCode</a:t>
            </a:r>
            <a:endParaRPr lang="en-US" altLang="ko-KR" sz="2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6" name="직선 연결선 17">
            <a:extLst>
              <a:ext uri="{FF2B5EF4-FFF2-40B4-BE49-F238E27FC236}">
                <a16:creationId xmlns:a16="http://schemas.microsoft.com/office/drawing/2014/main" xmlns="" id="{155129C0-BD74-9149-9A7F-C5E446053BCA}"/>
              </a:ext>
            </a:extLst>
          </p:cNvPr>
          <p:cNvCxnSpPr>
            <a:cxnSpLocks/>
          </p:cNvCxnSpPr>
          <p:nvPr/>
        </p:nvCxnSpPr>
        <p:spPr>
          <a:xfrm>
            <a:off x="3528323" y="251691"/>
            <a:ext cx="6950701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5" descr="C:\Users\one1e\Downloads\4323432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40" y="-2"/>
            <a:ext cx="1323566" cy="42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one1e\OneDrive\바탕 화면\다운로드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673" y="4039718"/>
            <a:ext cx="1109841" cy="122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ne1e\Downloads\다운로드-removebg-preview (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09" y="3376566"/>
            <a:ext cx="1300227" cy="130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ne1e\Downloads\다운로드__1_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476" y="3342140"/>
            <a:ext cx="2320070" cy="125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ne1e\Downloads\유툽ㅂ-removebg-pre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552" y="3659064"/>
            <a:ext cx="1797000" cy="199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one1e\OneDrive\바탕 화면\다운로드 (2)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638" y="2162124"/>
            <a:ext cx="1516123" cy="140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one1e\Downloads\312312-removebg-preview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2" y="604123"/>
            <a:ext cx="279666" cy="34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one1e\Downloads\412423-removebg-previe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74" y="2107891"/>
            <a:ext cx="164623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one1e\Downloads\312312-removebg-preview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45" y="1631928"/>
            <a:ext cx="1162050" cy="143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8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000" b="1" i="1" kern="0" dirty="0">
              <a:solidFill>
                <a:srgbClr val="5B6176"/>
              </a:solidFill>
            </a:endParaRPr>
          </a:p>
          <a:p>
            <a:pPr lvl="0" algn="ctr" latinLnBrk="0">
              <a:lnSpc>
                <a:spcPct val="150000"/>
              </a:lnSpc>
              <a:defRPr/>
            </a:pPr>
            <a:endParaRPr lang="en-US" altLang="ko-KR" sz="2800" b="1" i="1" kern="0" dirty="0" smtClean="0">
              <a:solidFill>
                <a:srgbClr val="5B6176"/>
              </a:solidFill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5B6176"/>
                </a:solidFill>
              </a:rPr>
              <a:t>THANK </a:t>
            </a:r>
            <a:r>
              <a:rPr lang="en-US" altLang="ko-KR" sz="2800" b="1" i="1" kern="0" dirty="0">
                <a:solidFill>
                  <a:srgbClr val="5B6176"/>
                </a:solidFill>
              </a:rPr>
              <a:t>YOU </a:t>
            </a:r>
            <a:r>
              <a:rPr lang="en-US" altLang="ko-KR" sz="2800" b="1" i="1" kern="0" dirty="0" smtClean="0">
                <a:solidFill>
                  <a:srgbClr val="5B6176"/>
                </a:solidFill>
              </a:rPr>
              <a:t>!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srgbClr val="5B6176"/>
                </a:solidFill>
              </a:rPr>
              <a:t>시연 설명</a:t>
            </a:r>
            <a:endParaRPr lang="en-US" altLang="ko-KR" b="1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b="1" kern="0" dirty="0" smtClean="0">
              <a:solidFill>
                <a:srgbClr val="5B6176"/>
              </a:solidFill>
            </a:endParaRPr>
          </a:p>
          <a:p>
            <a:pPr algn="ctr" latinLnBrk="0">
              <a:defRPr/>
            </a:pPr>
            <a:r>
              <a:rPr lang="en-US" altLang="ko-KR" sz="1200" b="1" kern="0" dirty="0" err="1" smtClean="0">
                <a:solidFill>
                  <a:srgbClr val="5B6176"/>
                </a:solidFill>
              </a:rPr>
              <a:t>OpenCV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 </a:t>
            </a:r>
            <a:r>
              <a:rPr lang="ko-KR" altLang="en-US" sz="1200" b="1" kern="0" dirty="0" err="1">
                <a:solidFill>
                  <a:srgbClr val="5B6176"/>
                </a:solidFill>
              </a:rPr>
              <a:t>세미프로젝트</a:t>
            </a:r>
            <a:r>
              <a:rPr lang="ko-KR" altLang="en-US" sz="1200" b="1" kern="0" dirty="0">
                <a:solidFill>
                  <a:srgbClr val="5B6176"/>
                </a:solidFill>
              </a:rPr>
              <a:t> </a:t>
            </a:r>
            <a:endParaRPr lang="en-US" altLang="ko-KR" sz="1200" b="1" kern="0" dirty="0">
              <a:solidFill>
                <a:srgbClr val="5B6176"/>
              </a:solidFill>
            </a:endParaRPr>
          </a:p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5B6176"/>
                </a:solidFill>
              </a:rPr>
              <a:t> 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9" name="Picture 5" descr="C:\Users\one1e\Downloads\4323432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229" y="255666"/>
            <a:ext cx="1698625" cy="54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one1e\Downloads\312312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898" y="2125160"/>
            <a:ext cx="1162050" cy="143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one1e\Downloads\4135134213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0000">
            <a:off x="1306813" y="644791"/>
            <a:ext cx="1349376" cy="11969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one1e\Downloads\4135134213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000">
            <a:off x="5658398" y="20392"/>
            <a:ext cx="1349376" cy="11969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e1e\Downloads\4135134213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0000">
            <a:off x="9722581" y="4397197"/>
            <a:ext cx="1349376" cy="11969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one1e\Downloads\4135134213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0000">
            <a:off x="4838209" y="5390052"/>
            <a:ext cx="1349376" cy="11969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one1e\Downloads\4135134213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320000">
            <a:off x="1460553" y="4247919"/>
            <a:ext cx="1349376" cy="11969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ne1e\Downloads\4135134213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620000">
            <a:off x="9568541" y="1550198"/>
            <a:ext cx="1349376" cy="11969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1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Table of Contents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JAVA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212_Deep Running A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ADC9F94-04DC-4D49-8C06-93BEAE0D9409}"/>
              </a:ext>
            </a:extLst>
          </p:cNvPr>
          <p:cNvSpPr/>
          <p:nvPr/>
        </p:nvSpPr>
        <p:spPr>
          <a:xfrm>
            <a:off x="459544" y="953409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E640C7F-0887-3741-BE12-1BA767C10B7A}"/>
              </a:ext>
            </a:extLst>
          </p:cNvPr>
          <p:cNvSpPr/>
          <p:nvPr/>
        </p:nvSpPr>
        <p:spPr>
          <a:xfrm>
            <a:off x="473075" y="948860"/>
            <a:ext cx="11304577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rgbClr val="44546A"/>
                </a:solidFill>
              </a:rPr>
              <a:t>Table of Contents</a:t>
            </a:r>
            <a:endParaRPr lang="ko-KR" altLang="en-US" sz="4000" dirty="0">
              <a:solidFill>
                <a:srgbClr val="44546A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3CAEDD4-B015-2645-96B2-FA8CE1BFB154}"/>
              </a:ext>
            </a:extLst>
          </p:cNvPr>
          <p:cNvCxnSpPr>
            <a:cxnSpLocks/>
          </p:cNvCxnSpPr>
          <p:nvPr/>
        </p:nvCxnSpPr>
        <p:spPr>
          <a:xfrm>
            <a:off x="3528323" y="251691"/>
            <a:ext cx="6950701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5" descr="C:\Users\one1e\Downloads\4323432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40" y="-2"/>
            <a:ext cx="1323566" cy="42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E640C7F-0887-3741-BE12-1BA767C10B7A}"/>
              </a:ext>
            </a:extLst>
          </p:cNvPr>
          <p:cNvSpPr/>
          <p:nvPr/>
        </p:nvSpPr>
        <p:spPr>
          <a:xfrm>
            <a:off x="782133" y="2090049"/>
            <a:ext cx="696169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defRPr/>
            </a:pPr>
            <a:r>
              <a:rPr lang="en-US" altLang="ko-KR" sz="2400" b="1" kern="0" dirty="0" smtClean="0">
                <a:solidFill>
                  <a:srgbClr val="5B6176"/>
                </a:solidFill>
              </a:rPr>
              <a:t>1. What </a:t>
            </a:r>
            <a:r>
              <a:rPr lang="en-US" altLang="ko-KR" sz="2400" b="1" kern="0" dirty="0">
                <a:solidFill>
                  <a:srgbClr val="5B6176"/>
                </a:solidFill>
              </a:rPr>
              <a:t>is K-NN in machine learning?</a:t>
            </a:r>
            <a:endParaRPr lang="ko-KR" altLang="en-US" sz="5400" kern="0" dirty="0">
              <a:solidFill>
                <a:srgbClr val="5B617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2400" b="1" dirty="0" smtClean="0">
              <a:solidFill>
                <a:srgbClr val="44546A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/>
                </a:solidFill>
              </a:rPr>
              <a:t>2. K-NN Algorithm Overview </a:t>
            </a:r>
          </a:p>
          <a:p>
            <a:pPr lvl="1">
              <a:lnSpc>
                <a:spcPct val="150000"/>
              </a:lnSpc>
            </a:pPr>
            <a:endParaRPr lang="en-US" altLang="ko-KR" sz="2400" b="1" dirty="0" smtClean="0">
              <a:solidFill>
                <a:srgbClr val="44546A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/>
                </a:solidFill>
              </a:rPr>
              <a:t>3. </a:t>
            </a:r>
            <a:r>
              <a:rPr lang="en-US" altLang="ko-KR" sz="2400" b="1" dirty="0">
                <a:solidFill>
                  <a:srgbClr val="44546A"/>
                </a:solidFill>
              </a:rPr>
              <a:t>Code Review &amp; </a:t>
            </a:r>
            <a:r>
              <a:rPr lang="en-US" altLang="ko-KR" sz="2400" b="1" dirty="0" smtClean="0">
                <a:solidFill>
                  <a:srgbClr val="44546A"/>
                </a:solidFill>
              </a:rPr>
              <a:t>Conclusion </a:t>
            </a:r>
          </a:p>
          <a:p>
            <a:pPr lvl="1">
              <a:lnSpc>
                <a:spcPct val="150000"/>
              </a:lnSpc>
            </a:pPr>
            <a:endParaRPr lang="en-US" altLang="ko-KR" sz="2400" b="1" dirty="0" smtClean="0">
              <a:solidFill>
                <a:srgbClr val="44546A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/>
                </a:solidFill>
              </a:rPr>
              <a:t>4. Demonstration </a:t>
            </a:r>
            <a:endParaRPr lang="en-US" altLang="ko-KR" sz="2400" b="1" dirty="0">
              <a:solidFill>
                <a:srgbClr val="44546A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rgbClr val="44546A"/>
              </a:solidFill>
            </a:endParaRPr>
          </a:p>
        </p:txBody>
      </p:sp>
      <p:pic>
        <p:nvPicPr>
          <p:cNvPr id="22" name="Picture 2" descr="C:\Users\one1e\Downloads\312312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2" y="604123"/>
            <a:ext cx="279666" cy="34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What is K-NN in machine learning?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JAVA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 smtClean="0">
                  <a:solidFill>
                    <a:srgbClr val="FF6600"/>
                  </a:solidFill>
                </a:rPr>
                <a:t>212_Deep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Running A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ADC9F94-04DC-4D49-8C06-93BEAE0D9409}"/>
              </a:ext>
            </a:extLst>
          </p:cNvPr>
          <p:cNvSpPr/>
          <p:nvPr/>
        </p:nvSpPr>
        <p:spPr>
          <a:xfrm>
            <a:off x="459544" y="953409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3CAEDD4-B015-2645-96B2-FA8CE1BFB154}"/>
              </a:ext>
            </a:extLst>
          </p:cNvPr>
          <p:cNvCxnSpPr>
            <a:cxnSpLocks/>
          </p:cNvCxnSpPr>
          <p:nvPr/>
        </p:nvCxnSpPr>
        <p:spPr>
          <a:xfrm>
            <a:off x="3528323" y="251691"/>
            <a:ext cx="6950701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5" descr="C:\Users\one1e\Downloads\4323432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40" y="-2"/>
            <a:ext cx="1323566" cy="42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one1e\Downloads\312312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2" y="604123"/>
            <a:ext cx="279666" cy="34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one1e\Desktop\1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2" y="1816461"/>
            <a:ext cx="11131695" cy="482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414776C-0D8A-4E48-AEF3-A9BD4F496658}"/>
              </a:ext>
            </a:extLst>
          </p:cNvPr>
          <p:cNvSpPr/>
          <p:nvPr/>
        </p:nvSpPr>
        <p:spPr>
          <a:xfrm>
            <a:off x="449943" y="1026803"/>
            <a:ext cx="113277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k-Nearest </a:t>
            </a:r>
            <a:r>
              <a:rPr lang="en-US" altLang="ko-KR" sz="2800" b="1" dirty="0" smtClean="0"/>
              <a:t>Neighbors – </a:t>
            </a:r>
            <a:r>
              <a:rPr lang="ko-KR" altLang="en-US" sz="2800" b="1" dirty="0" smtClean="0"/>
              <a:t>가장 인접한 </a:t>
            </a:r>
            <a:r>
              <a:rPr lang="en-US" altLang="ko-KR" sz="2800" b="1" dirty="0" smtClean="0"/>
              <a:t>k</a:t>
            </a:r>
            <a:r>
              <a:rPr lang="ko-KR" altLang="en-US" sz="2800" b="1" dirty="0" smtClean="0"/>
              <a:t>개의 데이터로 파악하는 방법 </a:t>
            </a:r>
            <a:endParaRPr lang="en-US" altLang="ko-KR" sz="2800" b="1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What is K-NN in machine learning?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JAVA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 smtClean="0">
                  <a:solidFill>
                    <a:srgbClr val="FF6600"/>
                  </a:solidFill>
                </a:rPr>
                <a:t>212_Deep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Running A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ADC9F94-04DC-4D49-8C06-93BEAE0D9409}"/>
              </a:ext>
            </a:extLst>
          </p:cNvPr>
          <p:cNvSpPr/>
          <p:nvPr/>
        </p:nvSpPr>
        <p:spPr>
          <a:xfrm>
            <a:off x="459544" y="953409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3CAEDD4-B015-2645-96B2-FA8CE1BFB154}"/>
              </a:ext>
            </a:extLst>
          </p:cNvPr>
          <p:cNvCxnSpPr>
            <a:cxnSpLocks/>
          </p:cNvCxnSpPr>
          <p:nvPr/>
        </p:nvCxnSpPr>
        <p:spPr>
          <a:xfrm>
            <a:off x="3528323" y="251691"/>
            <a:ext cx="6950701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5" descr="C:\Users\one1e\Downloads\4323432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40" y="-2"/>
            <a:ext cx="1323566" cy="42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one1e\Downloads\312312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2" y="604123"/>
            <a:ext cx="279666" cy="34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one1e\Desktop\333333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89" y="1056952"/>
            <a:ext cx="5662613" cy="546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ne1e\Desktop\1111111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02" y="1002167"/>
            <a:ext cx="4832009" cy="152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one1e\Desktop\222222222222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02" y="2375127"/>
            <a:ext cx="4880948" cy="408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5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b="1" i="1" dirty="0" smtClean="0">
                <a:solidFill>
                  <a:srgbClr val="44546A"/>
                </a:solidFill>
              </a:rPr>
              <a:t>K-NN </a:t>
            </a:r>
            <a:r>
              <a:rPr lang="en-US" altLang="ko-KR" sz="2000" b="1" i="1" dirty="0">
                <a:solidFill>
                  <a:srgbClr val="44546A"/>
                </a:solidFill>
              </a:rPr>
              <a:t>Algorithm Overview </a:t>
            </a: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41871" y="140963"/>
            <a:ext cx="3436809" cy="221456"/>
            <a:chOff x="637120" y="133819"/>
            <a:chExt cx="3436809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JAVA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 smtClean="0">
                  <a:solidFill>
                    <a:srgbClr val="FF6600"/>
                  </a:solidFill>
                </a:rPr>
                <a:t>212_Deep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Running A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37120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24" name="직선 연결선 17">
            <a:extLst>
              <a:ext uri="{FF2B5EF4-FFF2-40B4-BE49-F238E27FC236}">
                <a16:creationId xmlns:a16="http://schemas.microsoft.com/office/drawing/2014/main" xmlns="" id="{1BA7F90B-F31E-1845-B533-22979C4C05CC}"/>
              </a:ext>
            </a:extLst>
          </p:cNvPr>
          <p:cNvCxnSpPr>
            <a:cxnSpLocks/>
          </p:cNvCxnSpPr>
          <p:nvPr/>
        </p:nvCxnSpPr>
        <p:spPr>
          <a:xfrm>
            <a:off x="3528323" y="251691"/>
            <a:ext cx="6950701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5" descr="C:\Users\one1e\Downloads\4323432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40" y="-2"/>
            <a:ext cx="1323566" cy="42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one1e\Downloads\312312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2" y="604123"/>
            <a:ext cx="279666" cy="34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one1e\Desktop\4444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98" y="1223246"/>
            <a:ext cx="10932142" cy="372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414776C-0D8A-4E48-AEF3-A9BD4F496658}"/>
              </a:ext>
            </a:extLst>
          </p:cNvPr>
          <p:cNvSpPr/>
          <p:nvPr/>
        </p:nvSpPr>
        <p:spPr>
          <a:xfrm>
            <a:off x="450197" y="4789178"/>
            <a:ext cx="1132770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0~9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이미지를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개씩</a:t>
            </a:r>
            <a:r>
              <a:rPr lang="en-US" altLang="ko-KR" sz="2000" b="1" dirty="0" smtClean="0"/>
              <a:t>,A~Z </a:t>
            </a:r>
            <a:r>
              <a:rPr lang="ko-KR" altLang="en-US" sz="2000" b="1" dirty="0" smtClean="0"/>
              <a:t>이미지를 </a:t>
            </a:r>
            <a:r>
              <a:rPr lang="en-US" altLang="ko-KR" sz="2000" b="1" dirty="0" smtClean="0"/>
              <a:t>4</a:t>
            </a:r>
            <a:r>
              <a:rPr lang="ko-KR" altLang="en-US" sz="2000" b="1" dirty="0"/>
              <a:t>개</a:t>
            </a:r>
            <a:r>
              <a:rPr lang="ko-KR" altLang="en-US" sz="2000" b="1" dirty="0" smtClean="0"/>
              <a:t>씩 총 </a:t>
            </a:r>
            <a:r>
              <a:rPr lang="en-US" altLang="ko-KR" sz="2000" b="1" dirty="0" smtClean="0"/>
              <a:t>154</a:t>
            </a:r>
            <a:r>
              <a:rPr lang="ko-KR" altLang="en-US" sz="2000" b="1" dirty="0" smtClean="0"/>
              <a:t>개 훈련 이미지 활용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훈련 데이터는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가지 형식으로 저장 </a:t>
            </a:r>
            <a:r>
              <a:rPr lang="en-US" altLang="ko-KR" sz="2000" b="1" dirty="0" smtClean="0"/>
              <a:t>(1) </a:t>
            </a:r>
            <a:r>
              <a:rPr lang="ko-KR" altLang="en-US" sz="2000" b="1" dirty="0" smtClean="0"/>
              <a:t>이미지 그룹</a:t>
            </a:r>
            <a:r>
              <a:rPr lang="en-US" altLang="ko-KR" sz="2000" b="1" dirty="0" smtClean="0"/>
              <a:t>, (2) </a:t>
            </a:r>
            <a:r>
              <a:rPr lang="ko-KR" altLang="en-US" sz="2000" b="1" dirty="0" smtClean="0"/>
              <a:t>각 해당 이미지에 따른 분류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유니코드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PDF</a:t>
            </a:r>
            <a:r>
              <a:rPr lang="ko-KR" altLang="en-US" sz="2000" b="1" dirty="0" smtClean="0"/>
              <a:t>에서는 함수</a:t>
            </a:r>
            <a:r>
              <a:rPr lang="en-US" altLang="ko-KR" sz="2000" b="1" dirty="0" smtClean="0"/>
              <a:t>(Cell</a:t>
            </a:r>
            <a:r>
              <a:rPr lang="ko-KR" altLang="en-US" sz="2000" b="1" dirty="0" smtClean="0"/>
              <a:t>을 잘라 배열에 저장하고 </a:t>
            </a:r>
            <a:r>
              <a:rPr lang="en-US" altLang="ko-KR" sz="2000" b="1" dirty="0" smtClean="0"/>
              <a:t>Label </a:t>
            </a:r>
            <a:r>
              <a:rPr lang="ko-KR" altLang="en-US" sz="2000" b="1" dirty="0" smtClean="0"/>
              <a:t>작업을 수행한 뒤 </a:t>
            </a:r>
            <a:r>
              <a:rPr lang="en-US" altLang="ko-KR" sz="2000" b="1" dirty="0" err="1" smtClean="0"/>
              <a:t>numpy</a:t>
            </a:r>
            <a:r>
              <a:rPr lang="ko-KR" altLang="en-US" sz="2000" b="1" dirty="0" smtClean="0"/>
              <a:t>파일로 저장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를 만듦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머신러닝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이해하기 쉽게 데이터를 일일이 만들어볼 예정</a:t>
            </a:r>
            <a:r>
              <a:rPr lang="en-US" altLang="ko-KR" sz="2000" b="1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endParaRPr lang="en-US" altLang="ko-KR" sz="2000" b="1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b="1" i="1" dirty="0" smtClean="0">
                <a:solidFill>
                  <a:srgbClr val="44546A"/>
                </a:solidFill>
              </a:rPr>
              <a:t>K-NN </a:t>
            </a:r>
            <a:r>
              <a:rPr lang="en-US" altLang="ko-KR" sz="2000" b="1" i="1" dirty="0">
                <a:solidFill>
                  <a:srgbClr val="44546A"/>
                </a:solidFill>
              </a:rPr>
              <a:t>Algorithm Overview </a:t>
            </a: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41871" y="140963"/>
            <a:ext cx="3436809" cy="221456"/>
            <a:chOff x="637120" y="133819"/>
            <a:chExt cx="3436809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JAVA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 smtClean="0">
                  <a:solidFill>
                    <a:srgbClr val="FF6600"/>
                  </a:solidFill>
                </a:rPr>
                <a:t>212_Deep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Running A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37120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24" name="직선 연결선 17">
            <a:extLst>
              <a:ext uri="{FF2B5EF4-FFF2-40B4-BE49-F238E27FC236}">
                <a16:creationId xmlns:a16="http://schemas.microsoft.com/office/drawing/2014/main" xmlns="" id="{1BA7F90B-F31E-1845-B533-22979C4C05CC}"/>
              </a:ext>
            </a:extLst>
          </p:cNvPr>
          <p:cNvCxnSpPr>
            <a:cxnSpLocks/>
          </p:cNvCxnSpPr>
          <p:nvPr/>
        </p:nvCxnSpPr>
        <p:spPr>
          <a:xfrm>
            <a:off x="3528323" y="251691"/>
            <a:ext cx="6950701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5" descr="C:\Users\one1e\Downloads\4323432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40" y="-2"/>
            <a:ext cx="1323566" cy="42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one1e\Downloads\312312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2" y="604123"/>
            <a:ext cx="279666" cy="34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ne1e\Desktop\555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2" y="1129843"/>
            <a:ext cx="7680504" cy="414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49943" y="5311144"/>
            <a:ext cx="11336945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최적의 </a:t>
            </a:r>
            <a:r>
              <a:rPr lang="en-US" altLang="ko-KR" sz="2000" b="1" dirty="0" smtClean="0"/>
              <a:t>k </a:t>
            </a:r>
            <a:r>
              <a:rPr lang="ko-KR" altLang="en-US" sz="2000" b="1" dirty="0" smtClean="0"/>
              <a:t>값과 측정방법을 구하고 대입 </a:t>
            </a:r>
            <a:r>
              <a:rPr lang="en-US" altLang="ko-KR" sz="2000" b="1" dirty="0" smtClean="0"/>
              <a:t>(k=1, </a:t>
            </a:r>
            <a:r>
              <a:rPr lang="en-US" altLang="ko-KR" sz="2000" b="1" dirty="0" err="1" smtClean="0"/>
              <a:t>Eucliden</a:t>
            </a:r>
            <a:r>
              <a:rPr lang="en-US" altLang="ko-KR" sz="2000" b="1" dirty="0" smtClean="0"/>
              <a:t> Distance)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번호판 이미지를 가지고 번호 추출해보기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065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0BF8232A-81FC-8444-BFAA-6D1D6F1379BF}"/>
              </a:ext>
            </a:extLst>
          </p:cNvPr>
          <p:cNvSpPr/>
          <p:nvPr/>
        </p:nvSpPr>
        <p:spPr>
          <a:xfrm>
            <a:off x="449943" y="926109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Code Review</a:t>
            </a:r>
            <a:endParaRPr lang="en-US" altLang="ko-KR" sz="4800" b="1" dirty="0"/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JAVA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212_Deep Running A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21" name="직선 연결선 17">
            <a:extLst>
              <a:ext uri="{FF2B5EF4-FFF2-40B4-BE49-F238E27FC236}">
                <a16:creationId xmlns:a16="http://schemas.microsoft.com/office/drawing/2014/main" xmlns="" id="{C18F3E55-AFCF-4B45-97F5-7A31E673BF3C}"/>
              </a:ext>
            </a:extLst>
          </p:cNvPr>
          <p:cNvCxnSpPr>
            <a:cxnSpLocks/>
          </p:cNvCxnSpPr>
          <p:nvPr/>
        </p:nvCxnSpPr>
        <p:spPr>
          <a:xfrm>
            <a:off x="3528323" y="251691"/>
            <a:ext cx="6950701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5" descr="C:\Users\one1e\Downloads\4323432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40" y="-2"/>
            <a:ext cx="1323566" cy="42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one1e\Downloads\312312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2" y="604123"/>
            <a:ext cx="279666" cy="34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B30FE9E-EC34-4609-A1F7-5BB9652E881F}"/>
              </a:ext>
            </a:extLst>
          </p:cNvPr>
          <p:cNvSpPr/>
          <p:nvPr/>
        </p:nvSpPr>
        <p:spPr>
          <a:xfrm>
            <a:off x="-48577" y="1708929"/>
            <a:ext cx="483347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5B6176"/>
                </a:solidFill>
                <a:cs typeface="Aharoni" panose="02010803020104030203" pitchFamily="2" charset="-79"/>
              </a:rPr>
              <a:t> </a:t>
            </a:r>
            <a:r>
              <a:rPr lang="ko-KR" altLang="en-US" sz="2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sz="2400" b="1" dirty="0" smtClean="0">
                <a:solidFill>
                  <a:srgbClr val="5B6176"/>
                </a:solidFill>
              </a:rPr>
              <a:t>grayscale</a:t>
            </a:r>
            <a:r>
              <a:rPr lang="en-US" altLang="ko-KR" sz="2400" b="1" dirty="0">
                <a:solidFill>
                  <a:srgbClr val="5B6176"/>
                </a:solidFill>
              </a:rPr>
              <a:t> image</a:t>
            </a:r>
            <a:r>
              <a:rPr lang="en-US" altLang="ko-KR" sz="2400" dirty="0">
                <a:solidFill>
                  <a:srgbClr val="5B6176"/>
                </a:solidFill>
              </a:rPr>
              <a:t> </a:t>
            </a:r>
          </a:p>
          <a:p>
            <a:pPr algn="ctr"/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r>
              <a:rPr lang="en-US" altLang="ko-KR" sz="2400" b="1" dirty="0" smtClean="0">
                <a:solidFill>
                  <a:srgbClr val="5B6176"/>
                </a:solidFill>
              </a:rPr>
              <a:t>               Blur</a:t>
            </a:r>
            <a:r>
              <a:rPr lang="en-US" altLang="ko-KR" sz="2400" b="1" dirty="0">
                <a:solidFill>
                  <a:srgbClr val="5B6176"/>
                </a:solidFill>
              </a:rPr>
              <a:t> </a:t>
            </a:r>
            <a:r>
              <a:rPr lang="ko-KR" altLang="en-US" sz="2400" b="1" dirty="0">
                <a:solidFill>
                  <a:srgbClr val="5B6176"/>
                </a:solidFill>
              </a:rPr>
              <a:t>처리</a:t>
            </a:r>
          </a:p>
          <a:p>
            <a:pPr algn="ctr"/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r>
              <a:rPr lang="en-US" altLang="ko-KR" sz="2400" dirty="0" smtClean="0">
                <a:solidFill>
                  <a:srgbClr val="5B6176"/>
                </a:solidFill>
              </a:rPr>
              <a:t>             </a:t>
            </a:r>
            <a:r>
              <a:rPr lang="en-US" altLang="ko-KR" sz="2400" b="1" dirty="0" smtClean="0">
                <a:solidFill>
                  <a:srgbClr val="5B6176"/>
                </a:solidFill>
              </a:rPr>
              <a:t>Binary</a:t>
            </a:r>
            <a:r>
              <a:rPr lang="en-US" altLang="ko-KR" sz="2400" b="1" dirty="0">
                <a:solidFill>
                  <a:srgbClr val="5B6176"/>
                </a:solidFill>
              </a:rPr>
              <a:t> Image</a:t>
            </a:r>
            <a:r>
              <a:rPr lang="en-US" altLang="ko-KR" sz="2400" dirty="0">
                <a:solidFill>
                  <a:srgbClr val="5B6176"/>
                </a:solidFill>
              </a:rPr>
              <a:t> </a:t>
            </a:r>
          </a:p>
          <a:p>
            <a:pPr algn="ctr"/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r>
              <a:rPr lang="en-US" altLang="ko-KR" sz="2400" dirty="0" smtClean="0">
                <a:solidFill>
                  <a:srgbClr val="5B6176"/>
                </a:solidFill>
              </a:rPr>
              <a:t>       </a:t>
            </a:r>
            <a:r>
              <a:rPr lang="en-US" altLang="ko-KR" sz="2400" b="1" dirty="0" smtClean="0">
                <a:solidFill>
                  <a:srgbClr val="5B6176"/>
                </a:solidFill>
              </a:rPr>
              <a:t>cv2.adaptiveThreshold</a:t>
            </a:r>
            <a:endParaRPr lang="en-US" altLang="ko-KR" sz="2400" b="1" dirty="0">
              <a:solidFill>
                <a:srgbClr val="5B6176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 </a:t>
            </a:r>
            <a:endParaRPr lang="en-US" altLang="ko-KR" sz="300" b="1" dirty="0">
              <a:solidFill>
                <a:srgbClr val="5B6176"/>
              </a:solidFill>
              <a:cs typeface="Aharoni" panose="02010803020104030203" pitchFamily="2" charset="-79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xmlns="" id="{7EA8E93A-0578-4849-B03A-E6C8A1BE36C8}"/>
              </a:ext>
            </a:extLst>
          </p:cNvPr>
          <p:cNvSpPr/>
          <p:nvPr/>
        </p:nvSpPr>
        <p:spPr>
          <a:xfrm>
            <a:off x="2181547" y="2222638"/>
            <a:ext cx="373224" cy="4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xmlns="" id="{DD319346-4554-46BE-86B9-E1FD2D72BF07}"/>
              </a:ext>
            </a:extLst>
          </p:cNvPr>
          <p:cNvSpPr/>
          <p:nvPr/>
        </p:nvSpPr>
        <p:spPr>
          <a:xfrm>
            <a:off x="2181547" y="3332370"/>
            <a:ext cx="373224" cy="4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xmlns="" id="{2C3DB92B-E981-42CE-9522-6310D827FC3F}"/>
              </a:ext>
            </a:extLst>
          </p:cNvPr>
          <p:cNvSpPr/>
          <p:nvPr/>
        </p:nvSpPr>
        <p:spPr>
          <a:xfrm>
            <a:off x="2181547" y="4386504"/>
            <a:ext cx="373224" cy="4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C:\Users\one1e\Desktop\111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76" y="985980"/>
            <a:ext cx="73914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1002073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>
                <a:solidFill>
                  <a:srgbClr val="5B6176"/>
                </a:solidFill>
              </a:rPr>
              <a:t>Code Review</a:t>
            </a:r>
            <a:endParaRPr lang="en-US" altLang="ko-KR" sz="4800" b="1" dirty="0"/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41871" y="140963"/>
            <a:ext cx="3436809" cy="221456"/>
            <a:chOff x="637120" y="133819"/>
            <a:chExt cx="3436809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JAVA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212_Deep Running A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37120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24" name="직선 연결선 17">
            <a:extLst>
              <a:ext uri="{FF2B5EF4-FFF2-40B4-BE49-F238E27FC236}">
                <a16:creationId xmlns:a16="http://schemas.microsoft.com/office/drawing/2014/main" xmlns="" id="{1BA7F90B-F31E-1845-B533-22979C4C05CC}"/>
              </a:ext>
            </a:extLst>
          </p:cNvPr>
          <p:cNvCxnSpPr>
            <a:cxnSpLocks/>
          </p:cNvCxnSpPr>
          <p:nvPr/>
        </p:nvCxnSpPr>
        <p:spPr>
          <a:xfrm>
            <a:off x="3528323" y="251691"/>
            <a:ext cx="6950701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5" descr="C:\Users\one1e\Downloads\4323432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40" y="-2"/>
            <a:ext cx="1323566" cy="42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one1e\Downloads\312312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2" y="604123"/>
            <a:ext cx="279666" cy="34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3DC3D39-6E55-4416-AB3A-13B23EB519FA}"/>
              </a:ext>
            </a:extLst>
          </p:cNvPr>
          <p:cNvSpPr/>
          <p:nvPr/>
        </p:nvSpPr>
        <p:spPr>
          <a:xfrm>
            <a:off x="0" y="1726002"/>
            <a:ext cx="48334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면적 비교</a:t>
            </a:r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       </a:t>
            </a:r>
          </a:p>
          <a:p>
            <a:pPr algn="ctr"/>
            <a:r>
              <a:rPr lang="en-US" altLang="ko-KR" sz="1400" b="1" dirty="0">
                <a:solidFill>
                  <a:srgbClr val="5B6176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     [cv2.contourArea &gt; MIN_COUTOUR_AREA(</a:t>
            </a:r>
            <a:r>
              <a:rPr lang="ko-KR" altLang="en-US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변수</a:t>
            </a:r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)]</a:t>
            </a:r>
            <a:endParaRPr lang="en-US" altLang="ko-KR" sz="1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400" b="1" dirty="0" smtClean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sz="2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넣을 이미지 윤곽처리</a:t>
            </a:r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1400" b="1" dirty="0">
                <a:solidFill>
                  <a:srgbClr val="5B6176"/>
                </a:solidFill>
                <a:cs typeface="Aharoni" panose="02010803020104030203" pitchFamily="2" charset="-79"/>
              </a:rPr>
              <a:t>(</a:t>
            </a:r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cv2.rectangle)</a:t>
            </a:r>
            <a:endParaRPr lang="en-US" altLang="ko-KR" sz="1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400" b="1" dirty="0" smtClean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sz="2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이미지 사이즈조절</a:t>
            </a:r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1400" b="1" dirty="0">
                <a:solidFill>
                  <a:srgbClr val="5B6176"/>
                </a:solidFill>
                <a:cs typeface="Aharoni" panose="02010803020104030203" pitchFamily="2" charset="-79"/>
              </a:rPr>
              <a:t>(</a:t>
            </a:r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cv2.resize)</a:t>
            </a:r>
            <a:endParaRPr lang="en-US" altLang="ko-KR" sz="1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sz="2800" b="1" dirty="0">
                <a:solidFill>
                  <a:srgbClr val="5B6176"/>
                </a:solidFill>
                <a:cs typeface="Aharoni" panose="02010803020104030203" pitchFamily="2" charset="-79"/>
              </a:rPr>
              <a:t> </a:t>
            </a:r>
            <a:endParaRPr lang="en-US" altLang="ko-KR" sz="300" b="1" dirty="0">
              <a:solidFill>
                <a:srgbClr val="5B6176"/>
              </a:solidFill>
              <a:cs typeface="Aharoni" panose="02010803020104030203" pitchFamily="2" charset="-79"/>
            </a:endParaRPr>
          </a:p>
        </p:txBody>
      </p:sp>
      <p:pic>
        <p:nvPicPr>
          <p:cNvPr id="2051" name="Picture 3" descr="C:\Users\one1e\Desktop\333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686" y="1002073"/>
            <a:ext cx="6752966" cy="496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1002073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>
                <a:solidFill>
                  <a:srgbClr val="5B6176"/>
                </a:solidFill>
              </a:rPr>
              <a:t>Code Review</a:t>
            </a:r>
            <a:endParaRPr lang="en-US" altLang="ko-KR" sz="4800" b="1" dirty="0"/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41871" y="140963"/>
            <a:ext cx="3436809" cy="221456"/>
            <a:chOff x="637120" y="133819"/>
            <a:chExt cx="3436809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JAVA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212_Deep Running A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37120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24" name="직선 연결선 17">
            <a:extLst>
              <a:ext uri="{FF2B5EF4-FFF2-40B4-BE49-F238E27FC236}">
                <a16:creationId xmlns:a16="http://schemas.microsoft.com/office/drawing/2014/main" xmlns="" id="{1BA7F90B-F31E-1845-B533-22979C4C05CC}"/>
              </a:ext>
            </a:extLst>
          </p:cNvPr>
          <p:cNvCxnSpPr>
            <a:cxnSpLocks/>
          </p:cNvCxnSpPr>
          <p:nvPr/>
        </p:nvCxnSpPr>
        <p:spPr>
          <a:xfrm>
            <a:off x="3528323" y="251691"/>
            <a:ext cx="6950701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5" descr="C:\Users\one1e\Downloads\4323432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40" y="-2"/>
            <a:ext cx="1323566" cy="42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one1e\Downloads\312312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2" y="604123"/>
            <a:ext cx="279666" cy="34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3DC3D39-6E55-4416-AB3A-13B23EB519FA}"/>
              </a:ext>
            </a:extLst>
          </p:cNvPr>
          <p:cNvSpPr/>
          <p:nvPr/>
        </p:nvSpPr>
        <p:spPr>
          <a:xfrm>
            <a:off x="171450" y="1705018"/>
            <a:ext cx="48334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키 입력</a:t>
            </a:r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       </a:t>
            </a:r>
          </a:p>
          <a:p>
            <a:pPr algn="ctr"/>
            <a:r>
              <a:rPr lang="en-US" altLang="ko-KR" sz="1400" b="1" dirty="0">
                <a:solidFill>
                  <a:srgbClr val="5B6176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     [</a:t>
            </a:r>
            <a:r>
              <a:rPr lang="en-US" altLang="ko-KR" sz="1400" b="1" dirty="0" err="1" smtClean="0">
                <a:solidFill>
                  <a:srgbClr val="5B6176"/>
                </a:solidFill>
                <a:cs typeface="Aharoni" panose="02010803020104030203" pitchFamily="2" charset="-79"/>
              </a:rPr>
              <a:t>intchar</a:t>
            </a:r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 = cv2.waitKey(0)]</a:t>
            </a:r>
            <a:endParaRPr lang="en-US" altLang="ko-KR" sz="1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400" b="1" dirty="0" smtClean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sz="2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   이미지를 똑같은 </a:t>
            </a:r>
            <a:r>
              <a:rPr lang="ko-KR" altLang="en-US" sz="2400" b="1" dirty="0" err="1" smtClean="0">
                <a:solidFill>
                  <a:srgbClr val="5B6176"/>
                </a:solidFill>
                <a:cs typeface="Aharoni" panose="02010803020104030203" pitchFamily="2" charset="-79"/>
              </a:rPr>
              <a:t>사이즈로변환</a:t>
            </a:r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(.reshape(1,</a:t>
            </a:r>
            <a:r>
              <a:rPr lang="ko-KR" altLang="en-US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변수</a:t>
            </a:r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*</a:t>
            </a:r>
            <a:r>
              <a:rPr lang="ko-KR" altLang="en-US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변수</a:t>
            </a:r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)</a:t>
            </a:r>
            <a:endParaRPr lang="en-US" altLang="ko-KR" sz="1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400" b="1" dirty="0" smtClean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sz="2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  </a:t>
            </a:r>
            <a:r>
              <a:rPr lang="ko-KR" altLang="en-US" sz="2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데이</a:t>
            </a:r>
            <a:r>
              <a:rPr lang="ko-KR" altLang="en-US" sz="2400" b="1" dirty="0">
                <a:solidFill>
                  <a:srgbClr val="5B6176"/>
                </a:solidFill>
                <a:cs typeface="Aharoni" panose="02010803020104030203" pitchFamily="2" charset="-79"/>
              </a:rPr>
              <a:t>터</a:t>
            </a:r>
            <a:r>
              <a:rPr lang="ko-KR" altLang="en-US" sz="2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를 </a:t>
            </a:r>
            <a:r>
              <a:rPr lang="ko-KR" altLang="en-US" sz="2400" b="1" dirty="0" err="1" smtClean="0">
                <a:solidFill>
                  <a:srgbClr val="5B6176"/>
                </a:solidFill>
                <a:cs typeface="Aharoni" panose="02010803020104030203" pitchFamily="2" charset="-79"/>
              </a:rPr>
              <a:t>넘파이</a:t>
            </a:r>
            <a:r>
              <a:rPr lang="ko-KR" altLang="en-US" sz="2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 배열로</a:t>
            </a:r>
            <a:r>
              <a:rPr lang="en-US" altLang="ko-KR" sz="2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,1</a:t>
            </a:r>
            <a:r>
              <a:rPr lang="ko-KR" altLang="en-US" sz="2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차원</a:t>
            </a:r>
            <a:endParaRPr lang="en-US" altLang="ko-KR" sz="2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(</a:t>
            </a:r>
            <a:r>
              <a:rPr lang="en-US" altLang="ko-KR" sz="1400" b="1" dirty="0" err="1" smtClean="0">
                <a:solidFill>
                  <a:srgbClr val="5B6176"/>
                </a:solidFill>
                <a:cs typeface="Aharoni" panose="02010803020104030203" pitchFamily="2" charset="-79"/>
              </a:rPr>
              <a:t>np.array</a:t>
            </a:r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, .reshape)</a:t>
            </a:r>
          </a:p>
          <a:p>
            <a:pPr algn="ctr"/>
            <a:endParaRPr lang="en-US" altLang="ko-KR" sz="1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Ex) </a:t>
            </a:r>
            <a:r>
              <a:rPr lang="ko-KR" altLang="en-US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한글 </a:t>
            </a:r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우</a:t>
            </a:r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’</a:t>
            </a:r>
            <a:r>
              <a:rPr lang="ko-KR" altLang="en-US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는 </a:t>
            </a:r>
            <a:r>
              <a:rPr lang="en-US" altLang="ko-KR" sz="1400" b="1" dirty="0" smtClean="0">
                <a:solidFill>
                  <a:srgbClr val="5B6176"/>
                </a:solidFill>
                <a:cs typeface="Aharoni" panose="02010803020104030203" pitchFamily="2" charset="-79"/>
              </a:rPr>
              <a:t>UTF8: 236,154,176</a:t>
            </a:r>
            <a:endParaRPr lang="en-US" altLang="ko-KR" sz="1400" b="1" dirty="0">
              <a:solidFill>
                <a:srgbClr val="5B6176"/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sz="2800" b="1" dirty="0">
                <a:solidFill>
                  <a:srgbClr val="5B6176"/>
                </a:solidFill>
                <a:cs typeface="Aharoni" panose="02010803020104030203" pitchFamily="2" charset="-79"/>
              </a:rPr>
              <a:t> </a:t>
            </a:r>
            <a:endParaRPr lang="en-US" altLang="ko-KR" sz="300" b="1" dirty="0">
              <a:solidFill>
                <a:srgbClr val="5B6176"/>
              </a:solidFill>
              <a:cs typeface="Aharoni" panose="02010803020104030203" pitchFamily="2" charset="-79"/>
            </a:endParaRPr>
          </a:p>
        </p:txBody>
      </p:sp>
      <p:pic>
        <p:nvPicPr>
          <p:cNvPr id="4098" name="Picture 2" descr="C:\Users\one1e\Desktop\4535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57" y="1002073"/>
            <a:ext cx="6854249" cy="501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2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348</Words>
  <Application>Microsoft Office PowerPoint</Application>
  <PresentationFormat>사용자 지정</PresentationFormat>
  <Paragraphs>107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Arial</vt:lpstr>
      <vt:lpstr>맑은 고딕</vt:lpstr>
      <vt:lpstr>Aharoni</vt:lpstr>
      <vt:lpstr>Calibri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곽원일</cp:lastModifiedBy>
  <cp:revision>175</cp:revision>
  <dcterms:created xsi:type="dcterms:W3CDTF">2021-04-05T15:03:00Z</dcterms:created>
  <dcterms:modified xsi:type="dcterms:W3CDTF">2021-08-09T05:41:32Z</dcterms:modified>
</cp:coreProperties>
</file>