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56" r:id="rId6"/>
    <p:sldId id="258" r:id="rId7"/>
    <p:sldId id="259" r:id="rId8"/>
    <p:sldId id="260" r:id="rId9"/>
    <p:sldId id="261" r:id="rId10"/>
    <p:sldId id="262" r:id="rId11"/>
    <p:sldId id="263" r:id="rId12"/>
    <p:sldId id="264"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2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F253-46A1-4455-8888-21FAD09AF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7AF0C-5359-4F6B-B892-A7A4A6C19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AC4639-E73D-4B88-ACD7-DB5D15082771}"/>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5" name="Footer Placeholder 4">
            <a:extLst>
              <a:ext uri="{FF2B5EF4-FFF2-40B4-BE49-F238E27FC236}">
                <a16:creationId xmlns:a16="http://schemas.microsoft.com/office/drawing/2014/main" id="{8944E6FA-7589-44C2-B476-3C05EF586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1FCDC-ABFD-49C4-A072-698084E2E358}"/>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47969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5FB8-083A-4D85-A6C1-99FF8D0DCF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6FD944-997B-485C-B829-2EDCFB3CC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95B7-FB88-449E-A1A6-EDB1E419872C}"/>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5" name="Footer Placeholder 4">
            <a:extLst>
              <a:ext uri="{FF2B5EF4-FFF2-40B4-BE49-F238E27FC236}">
                <a16:creationId xmlns:a16="http://schemas.microsoft.com/office/drawing/2014/main" id="{30FCC5AC-CD5E-4E3B-BC18-4F48365D2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87485-A5D3-4CC2-B272-92A1384C0DAA}"/>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36749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21955-08EA-41F0-BF2B-47208B8527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03E77-B738-4BB2-9F64-069B61F06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546EA-9E57-42D6-8779-08FC86AB6B7D}"/>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5" name="Footer Placeholder 4">
            <a:extLst>
              <a:ext uri="{FF2B5EF4-FFF2-40B4-BE49-F238E27FC236}">
                <a16:creationId xmlns:a16="http://schemas.microsoft.com/office/drawing/2014/main" id="{BE71D72F-22EC-4302-A00B-D8813E67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45D3B-843D-4E77-8E3B-E28CCF3C7EE8}"/>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62833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ABDD-4632-4619-93E3-0500E426F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7E83C-BD9C-4452-B0AC-07ABC21FF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69B2A-0677-41F4-84F2-7D8371503C19}"/>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5" name="Footer Placeholder 4">
            <a:extLst>
              <a:ext uri="{FF2B5EF4-FFF2-40B4-BE49-F238E27FC236}">
                <a16:creationId xmlns:a16="http://schemas.microsoft.com/office/drawing/2014/main" id="{4F8FD19A-FE7D-4402-A301-E74BA5A56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FDB8-BC6F-47CD-9C48-FED38A521682}"/>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86193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EFE3-6505-4A4D-AD74-51C47D0EE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88780-60E6-40A9-8C07-4055ECF23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C00DEB-DF48-4881-99B7-E4552CED0D30}"/>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5" name="Footer Placeholder 4">
            <a:extLst>
              <a:ext uri="{FF2B5EF4-FFF2-40B4-BE49-F238E27FC236}">
                <a16:creationId xmlns:a16="http://schemas.microsoft.com/office/drawing/2014/main" id="{83ADC3D4-5B95-4C34-B0C5-4D18854AF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4D9C4-1F29-46B5-932C-A27E41C8DFE9}"/>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0251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E8B5-28A8-4893-B98C-89CDF7E0D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EB34A-CE54-406B-A496-CA6F8CD712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9C3EE-FF5C-4805-88B3-46A9436AF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0BC89-ED84-4D8A-B282-E2E8A5ED76B6}"/>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6" name="Footer Placeholder 5">
            <a:extLst>
              <a:ext uri="{FF2B5EF4-FFF2-40B4-BE49-F238E27FC236}">
                <a16:creationId xmlns:a16="http://schemas.microsoft.com/office/drawing/2014/main" id="{62D41307-FEF6-4119-AD18-1022A97CB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978A6-9B0F-4769-9A69-470D75AC49E4}"/>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49693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1786-4ABE-4804-92E9-C3F83D0635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1012B-46F5-45C4-964A-82D421B23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46C67-259E-4A70-9850-1AF50259D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4B29B-10AA-4044-87EE-06B7DD511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ED4C5-3F66-4F74-9CD9-88797E5A6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E1C255-AC0B-46C1-81BF-6572291FFE2F}"/>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8" name="Footer Placeholder 7">
            <a:extLst>
              <a:ext uri="{FF2B5EF4-FFF2-40B4-BE49-F238E27FC236}">
                <a16:creationId xmlns:a16="http://schemas.microsoft.com/office/drawing/2014/main" id="{FC541000-6651-480A-A570-7A8274902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137ED-F83C-40AD-9D22-E29F95472A3C}"/>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8738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F745-216A-4790-8EAD-26AEA6508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D1189-60C5-402A-848E-0D4A817CFAC9}"/>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4" name="Footer Placeholder 3">
            <a:extLst>
              <a:ext uri="{FF2B5EF4-FFF2-40B4-BE49-F238E27FC236}">
                <a16:creationId xmlns:a16="http://schemas.microsoft.com/office/drawing/2014/main" id="{B1B8C672-AB0B-4016-84FA-2A303BB1BE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2F098-F39D-4035-8A2A-F52F217B07BD}"/>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29425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8553-0B28-4E36-B4A8-71FC9F6B9EE0}"/>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3" name="Footer Placeholder 2">
            <a:extLst>
              <a:ext uri="{FF2B5EF4-FFF2-40B4-BE49-F238E27FC236}">
                <a16:creationId xmlns:a16="http://schemas.microsoft.com/office/drawing/2014/main" id="{2C69E7C3-0120-4A0E-926E-2B7BE2C5B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80F40-B012-4A84-B510-A2ABBF4B7183}"/>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75047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E3B2-1656-48FE-B3E4-F8214B02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83A3C-ACB0-4A97-BBBD-5EBBAE01C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7B4DF5-6D4F-4930-9AB4-AE4553CF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BB3E2-1128-4EF7-BC54-930330A95657}"/>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6" name="Footer Placeholder 5">
            <a:extLst>
              <a:ext uri="{FF2B5EF4-FFF2-40B4-BE49-F238E27FC236}">
                <a16:creationId xmlns:a16="http://schemas.microsoft.com/office/drawing/2014/main" id="{38CCFD40-236E-4BA9-93F9-13999999B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F1E9D-5868-4B28-B8D9-3107ADEB4C02}"/>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12446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671F-F644-4A6B-AE11-6DBE8F5F3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CE052E-E486-48DA-9E40-3818A6453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91326-818F-4CDF-98B9-BBCCA239F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A150C-2C72-4072-918B-F7518FD61BAF}"/>
              </a:ext>
            </a:extLst>
          </p:cNvPr>
          <p:cNvSpPr>
            <a:spLocks noGrp="1"/>
          </p:cNvSpPr>
          <p:nvPr>
            <p:ph type="dt" sz="half" idx="10"/>
          </p:nvPr>
        </p:nvSpPr>
        <p:spPr/>
        <p:txBody>
          <a:bodyPr/>
          <a:lstStyle/>
          <a:p>
            <a:fld id="{600A6F75-3AD0-4265-855A-5737F3963E4A}" type="datetimeFigureOut">
              <a:rPr lang="en-US" smtClean="0"/>
              <a:t>5/30/2020</a:t>
            </a:fld>
            <a:endParaRPr lang="en-US"/>
          </a:p>
        </p:txBody>
      </p:sp>
      <p:sp>
        <p:nvSpPr>
          <p:cNvPr id="6" name="Footer Placeholder 5">
            <a:extLst>
              <a:ext uri="{FF2B5EF4-FFF2-40B4-BE49-F238E27FC236}">
                <a16:creationId xmlns:a16="http://schemas.microsoft.com/office/drawing/2014/main" id="{35943980-EBC2-448D-A5BF-DF81EB55A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78CB8-5FB2-4B91-963F-5F8DB8B3A010}"/>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19813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17359-6282-4BF8-9945-5737B7E5B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680E7C-A4D1-41D5-A90A-A2D544004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15A91-8A98-4BE7-A0BF-88CF51A85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A6F75-3AD0-4265-855A-5737F3963E4A}" type="datetimeFigureOut">
              <a:rPr lang="en-US" smtClean="0"/>
              <a:t>5/30/2020</a:t>
            </a:fld>
            <a:endParaRPr lang="en-US"/>
          </a:p>
        </p:txBody>
      </p:sp>
      <p:sp>
        <p:nvSpPr>
          <p:cNvPr id="5" name="Footer Placeholder 4">
            <a:extLst>
              <a:ext uri="{FF2B5EF4-FFF2-40B4-BE49-F238E27FC236}">
                <a16:creationId xmlns:a16="http://schemas.microsoft.com/office/drawing/2014/main" id="{57D04E38-5709-4D54-8D33-7140AB1E1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005F2-8C39-4BC8-B07E-F24D3A514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C753A-FDA5-4C39-8505-660D8037BB51}" type="slidenum">
              <a:rPr lang="en-US" smtClean="0"/>
              <a:t>‹#›</a:t>
            </a:fld>
            <a:endParaRPr lang="en-US"/>
          </a:p>
        </p:txBody>
      </p:sp>
    </p:spTree>
    <p:extLst>
      <p:ext uri="{BB962C8B-B14F-4D97-AF65-F5344CB8AC3E}">
        <p14:creationId xmlns:p14="http://schemas.microsoft.com/office/powerpoint/2010/main" val="2053851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yberactive.bellevue.edu/webapps/blackboard/execute/courseMain?course_id=_492033_1"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localhost:8889/notebooks/OneDrive%20-%20Microsoft/Documents/Bellevue/DSC%20530%20Exploratory%20analysis/ThinkStats2-master/code/12.2%20Term%20Project%20Rama%20Danda.ipynb#From-the-above-two-box-plots,-it-is-evident-the-Depreciation-losses-in-use-as-compared-to-other-cars-are-high-for-BMW,AUDI,Mistibushi-,SAAB-and-Peugot."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937E0-E6E4-441A-A23C-85AE930ADBEE}"/>
              </a:ext>
            </a:extLst>
          </p:cNvPr>
          <p:cNvSpPr txBox="1"/>
          <p:nvPr/>
        </p:nvSpPr>
        <p:spPr>
          <a:xfrm>
            <a:off x="859536" y="2596896"/>
            <a:ext cx="5193858" cy="1200329"/>
          </a:xfrm>
          <a:prstGeom prst="rect">
            <a:avLst/>
          </a:prstGeom>
          <a:noFill/>
        </p:spPr>
        <p:txBody>
          <a:bodyPr wrap="none" rtlCol="0">
            <a:spAutoFit/>
          </a:bodyPr>
          <a:lstStyle/>
          <a:p>
            <a:r>
              <a:rPr lang="en-US" dirty="0"/>
              <a:t>Ramakrishna Danda</a:t>
            </a:r>
          </a:p>
          <a:p>
            <a:r>
              <a:rPr lang="en-US" dirty="0">
                <a:hlinkClick r:id="rId2" tooltip="DSC530-T301 Data Exploration and Analysis (2205-1)">
                  <a:extLst>
                    <a:ext uri="{A12FA001-AC4F-418D-AE19-62706E023703}">
                      <ahyp:hlinkClr xmlns:ahyp="http://schemas.microsoft.com/office/drawing/2018/hyperlinkcolor" val="tx"/>
                    </a:ext>
                  </a:extLst>
                </a:hlinkClick>
              </a:rPr>
              <a:t>DSC530-T301 Data Exploration and Analysis (2205-1)</a:t>
            </a:r>
            <a:endParaRPr lang="en-US" dirty="0"/>
          </a:p>
          <a:p>
            <a:r>
              <a:rPr lang="en-US" dirty="0"/>
              <a:t>Week 12: Term Project</a:t>
            </a:r>
          </a:p>
          <a:p>
            <a:endParaRPr lang="en-US" dirty="0"/>
          </a:p>
        </p:txBody>
      </p:sp>
    </p:spTree>
    <p:extLst>
      <p:ext uri="{BB962C8B-B14F-4D97-AF65-F5344CB8AC3E}">
        <p14:creationId xmlns:p14="http://schemas.microsoft.com/office/powerpoint/2010/main" val="339061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B08FE-10B7-4F44-97C8-5797D9415AD2}"/>
              </a:ext>
            </a:extLst>
          </p:cNvPr>
          <p:cNvSpPr/>
          <p:nvPr/>
        </p:nvSpPr>
        <p:spPr>
          <a:xfrm>
            <a:off x="423081" y="191068"/>
            <a:ext cx="6960358" cy="6489511"/>
          </a:xfrm>
          <a:prstGeom prst="rect">
            <a:avLst/>
          </a:prstGeom>
        </p:spPr>
        <p:txBody>
          <a:bodyPr wrap="square">
            <a:spAutoFit/>
          </a:bodyPr>
          <a:lstStyle/>
          <a:p>
            <a:r>
              <a:rPr lang="en-US" sz="1100" dirty="0">
                <a:solidFill>
                  <a:srgbClr val="000000"/>
                </a:solidFill>
                <a:latin typeface="Helvetica Neue"/>
              </a:rPr>
              <a:t>This data set consists of three types of entities: </a:t>
            </a:r>
          </a:p>
          <a:p>
            <a:r>
              <a:rPr lang="en-US" sz="1100" dirty="0">
                <a:solidFill>
                  <a:srgbClr val="000000"/>
                </a:solidFill>
                <a:latin typeface="Helvetica Neue"/>
              </a:rPr>
              <a:t>(a) Technical specs of an auto in terms of various characteristics</a:t>
            </a:r>
          </a:p>
          <a:p>
            <a:r>
              <a:rPr lang="en-US" sz="1100" dirty="0">
                <a:solidFill>
                  <a:srgbClr val="000000"/>
                </a:solidFill>
                <a:latin typeface="Helvetica Neue"/>
              </a:rPr>
              <a:t>(b) Automobile assigned insurance risk rating</a:t>
            </a:r>
          </a:p>
          <a:p>
            <a:r>
              <a:rPr lang="en-US" sz="1100" dirty="0">
                <a:solidFill>
                  <a:srgbClr val="000000"/>
                </a:solidFill>
                <a:latin typeface="Helvetica Neue"/>
              </a:rPr>
              <a:t>(c) Normalized/Depreciation losses in use as compared to other cars </a:t>
            </a:r>
          </a:p>
          <a:p>
            <a:r>
              <a:rPr lang="en-US" sz="1100" dirty="0">
                <a:solidFill>
                  <a:srgbClr val="000000"/>
                </a:solidFill>
                <a:latin typeface="Helvetica Neue"/>
              </a:rPr>
              <a:t>Symbolling rating: It is a degree to which autos are marked based on the risk and price index. It could go up and down. It’s also referred by actuaries/insurance auditors as "symbolling"</a:t>
            </a:r>
          </a:p>
          <a:p>
            <a:r>
              <a:rPr lang="en-US" sz="1100" dirty="0">
                <a:solidFill>
                  <a:srgbClr val="000000"/>
                </a:solidFill>
                <a:latin typeface="Helvetica Neue"/>
              </a:rPr>
              <a:t>Normalized losses: Depreciation losses in use as compared to other cars</a:t>
            </a:r>
          </a:p>
          <a:p>
            <a:r>
              <a:rPr lang="en-US" sz="1100" dirty="0">
                <a:solidFill>
                  <a:srgbClr val="000000"/>
                </a:solidFill>
                <a:latin typeface="Helvetica Neue"/>
              </a:rPr>
              <a:t>Make: Manufacturer name</a:t>
            </a:r>
          </a:p>
          <a:p>
            <a:r>
              <a:rPr lang="en-US" sz="1100" dirty="0">
                <a:solidFill>
                  <a:srgbClr val="000000"/>
                </a:solidFill>
                <a:latin typeface="Helvetica Neue"/>
              </a:rPr>
              <a:t>fuel-type: Fuel type uses by auto. Gas or Diesel</a:t>
            </a:r>
          </a:p>
          <a:p>
            <a:r>
              <a:rPr lang="en-US" sz="1100" dirty="0">
                <a:solidFill>
                  <a:srgbClr val="000000"/>
                </a:solidFill>
                <a:latin typeface="Helvetica Neue"/>
              </a:rPr>
              <a:t>Aspiration: Naturally aspirated engine or turbo charges/super charged</a:t>
            </a:r>
          </a:p>
          <a:p>
            <a:r>
              <a:rPr lang="en-US" sz="1100" dirty="0">
                <a:solidFill>
                  <a:srgbClr val="000000"/>
                </a:solidFill>
                <a:latin typeface="Helvetica Neue"/>
              </a:rPr>
              <a:t>Num-of-doors: Number of doors to the automobile</a:t>
            </a:r>
          </a:p>
          <a:p>
            <a:r>
              <a:rPr lang="en-US" sz="1100" dirty="0">
                <a:solidFill>
                  <a:srgbClr val="000000"/>
                </a:solidFill>
                <a:latin typeface="Helvetica Neue"/>
              </a:rPr>
              <a:t>Body-style: Sedan/Coupe/SUV/Hatchback/Hardtop...</a:t>
            </a:r>
            <a:r>
              <a:rPr lang="en-US" sz="1100" dirty="0" err="1">
                <a:solidFill>
                  <a:srgbClr val="000000"/>
                </a:solidFill>
                <a:latin typeface="Helvetica Neue"/>
              </a:rPr>
              <a:t>etc</a:t>
            </a:r>
            <a:endParaRPr lang="en-US" sz="1100" dirty="0">
              <a:solidFill>
                <a:srgbClr val="000000"/>
              </a:solidFill>
              <a:latin typeface="Helvetica Neue"/>
            </a:endParaRPr>
          </a:p>
          <a:p>
            <a:r>
              <a:rPr lang="en-US" sz="1100" dirty="0">
                <a:solidFill>
                  <a:srgbClr val="000000"/>
                </a:solidFill>
                <a:latin typeface="Helvetica Neue"/>
              </a:rPr>
              <a:t>Drive-wheels: Front wheel drive, rare wheel drive, all wheel drive</a:t>
            </a:r>
          </a:p>
          <a:p>
            <a:r>
              <a:rPr lang="en-US" sz="1100" dirty="0">
                <a:solidFill>
                  <a:srgbClr val="000000"/>
                </a:solidFill>
                <a:latin typeface="Helvetica Neue"/>
              </a:rPr>
              <a:t>Engine-location: Location of engine</a:t>
            </a:r>
          </a:p>
          <a:p>
            <a:r>
              <a:rPr lang="en-US" sz="1100" dirty="0">
                <a:solidFill>
                  <a:srgbClr val="000000"/>
                </a:solidFill>
                <a:latin typeface="Helvetica Neue"/>
              </a:rPr>
              <a:t>Wheelbase: Length of the car from front wheel to rare wheel</a:t>
            </a:r>
          </a:p>
          <a:p>
            <a:r>
              <a:rPr lang="en-US" sz="1100" dirty="0">
                <a:solidFill>
                  <a:srgbClr val="000000"/>
                </a:solidFill>
                <a:latin typeface="Helvetica Neue"/>
              </a:rPr>
              <a:t>Length: Length of the car from bumper to bumper</a:t>
            </a:r>
          </a:p>
          <a:p>
            <a:r>
              <a:rPr lang="en-US" sz="1100" dirty="0">
                <a:solidFill>
                  <a:srgbClr val="000000"/>
                </a:solidFill>
                <a:latin typeface="Helvetica Neue"/>
              </a:rPr>
              <a:t>Width: Width of the car side to side</a:t>
            </a:r>
          </a:p>
          <a:p>
            <a:r>
              <a:rPr lang="en-US" sz="1100" dirty="0">
                <a:solidFill>
                  <a:srgbClr val="000000"/>
                </a:solidFill>
                <a:latin typeface="Helvetica Neue"/>
              </a:rPr>
              <a:t>Height: Hight of the car from ground to roof</a:t>
            </a:r>
          </a:p>
          <a:p>
            <a:r>
              <a:rPr lang="en-US" sz="1100" dirty="0">
                <a:solidFill>
                  <a:srgbClr val="000000"/>
                </a:solidFill>
                <a:latin typeface="Helvetica Neue"/>
              </a:rPr>
              <a:t>Curb-weight: Empty vehicle weight with fuel</a:t>
            </a:r>
          </a:p>
          <a:p>
            <a:r>
              <a:rPr lang="en-US" sz="1100" dirty="0">
                <a:solidFill>
                  <a:srgbClr val="000000"/>
                </a:solidFill>
                <a:latin typeface="Helvetica Neue"/>
              </a:rPr>
              <a:t>Engine-type: Engine type, dual overhead, single overhead cams, </a:t>
            </a:r>
            <a:r>
              <a:rPr lang="en-US" sz="1100" dirty="0" err="1">
                <a:solidFill>
                  <a:srgbClr val="000000"/>
                </a:solidFill>
                <a:latin typeface="Helvetica Neue"/>
              </a:rPr>
              <a:t>etc</a:t>
            </a:r>
            <a:endParaRPr lang="en-US" sz="1100" dirty="0">
              <a:solidFill>
                <a:srgbClr val="000000"/>
              </a:solidFill>
              <a:latin typeface="Helvetica Neue"/>
            </a:endParaRPr>
          </a:p>
          <a:p>
            <a:r>
              <a:rPr lang="en-US" sz="1100" dirty="0">
                <a:solidFill>
                  <a:srgbClr val="000000"/>
                </a:solidFill>
                <a:latin typeface="Helvetica Neue"/>
              </a:rPr>
              <a:t>Num-of-cylinders: Number of cylinders in the engine 4,6,8 or 12</a:t>
            </a:r>
          </a:p>
          <a:p>
            <a:r>
              <a:rPr lang="en-US" sz="1100" dirty="0">
                <a:solidFill>
                  <a:srgbClr val="000000"/>
                </a:solidFill>
                <a:latin typeface="Helvetica Neue"/>
              </a:rPr>
              <a:t>Engine-size: Volume of air and fuel that's pushed through the engine by its cylinders fuel-system</a:t>
            </a:r>
          </a:p>
          <a:p>
            <a:r>
              <a:rPr lang="en-US" sz="1100" dirty="0">
                <a:solidFill>
                  <a:srgbClr val="000000"/>
                </a:solidFill>
                <a:latin typeface="Helvetica Neue"/>
              </a:rPr>
              <a:t>Bore: Diameters of each cylinder</a:t>
            </a:r>
          </a:p>
          <a:p>
            <a:r>
              <a:rPr lang="en-US" sz="1100" dirty="0">
                <a:solidFill>
                  <a:srgbClr val="000000"/>
                </a:solidFill>
                <a:latin typeface="Helvetica Neue"/>
              </a:rPr>
              <a:t>Stroke: stroke is the length that it travels when moving from bottom position to the top position.</a:t>
            </a:r>
          </a:p>
          <a:p>
            <a:r>
              <a:rPr lang="en-US" sz="1100" dirty="0">
                <a:solidFill>
                  <a:srgbClr val="000000"/>
                </a:solidFill>
                <a:latin typeface="Helvetica Neue"/>
              </a:rPr>
              <a:t>Compression-ratio:  Ratio of the volume of the cylinder and the combustion chamber when the piston is at the bottom, and the volume of the combustion chamber when the piston is at the top.</a:t>
            </a:r>
          </a:p>
          <a:p>
            <a:r>
              <a:rPr lang="en-US" sz="1100" dirty="0">
                <a:solidFill>
                  <a:srgbClr val="000000"/>
                </a:solidFill>
                <a:latin typeface="Helvetica Neue"/>
              </a:rPr>
              <a:t>Horsepower: The power an engine produces</a:t>
            </a:r>
          </a:p>
          <a:p>
            <a:r>
              <a:rPr lang="en-US" sz="1100" dirty="0">
                <a:solidFill>
                  <a:srgbClr val="000000"/>
                </a:solidFill>
                <a:latin typeface="Helvetica Neue"/>
              </a:rPr>
              <a:t>Peak-rpm: Rotation per min of the engine at its peak</a:t>
            </a:r>
          </a:p>
          <a:p>
            <a:r>
              <a:rPr lang="en-US" sz="1100" dirty="0">
                <a:solidFill>
                  <a:srgbClr val="000000"/>
                </a:solidFill>
                <a:latin typeface="Helvetica Neue"/>
              </a:rPr>
              <a:t>City-mpg: Millage per gallon in city driving conditions</a:t>
            </a:r>
          </a:p>
          <a:p>
            <a:r>
              <a:rPr lang="en-US" sz="1100" dirty="0">
                <a:solidFill>
                  <a:srgbClr val="000000"/>
                </a:solidFill>
                <a:latin typeface="Helvetica Neue"/>
              </a:rPr>
              <a:t>Highway-mpg:  Millage per gallon in highway driving conditions</a:t>
            </a:r>
          </a:p>
          <a:p>
            <a:r>
              <a:rPr lang="en-US" sz="1100" dirty="0">
                <a:solidFill>
                  <a:srgbClr val="000000"/>
                </a:solidFill>
                <a:latin typeface="Helvetica Neue"/>
              </a:rPr>
              <a:t>Price: Price of the vehicle</a:t>
            </a:r>
          </a:p>
        </p:txBody>
      </p:sp>
      <p:graphicFrame>
        <p:nvGraphicFramePr>
          <p:cNvPr id="5" name="Object 4">
            <a:extLst>
              <a:ext uri="{FF2B5EF4-FFF2-40B4-BE49-F238E27FC236}">
                <a16:creationId xmlns:a16="http://schemas.microsoft.com/office/drawing/2014/main" id="{D6ADE63F-9032-4D24-9EC2-D8708E58035C}"/>
              </a:ext>
            </a:extLst>
          </p:cNvPr>
          <p:cNvGraphicFramePr>
            <a:graphicFrameLocks noChangeAspect="1"/>
          </p:cNvGraphicFramePr>
          <p:nvPr>
            <p:extLst>
              <p:ext uri="{D42A27DB-BD31-4B8C-83A1-F6EECF244321}">
                <p14:modId xmlns:p14="http://schemas.microsoft.com/office/powerpoint/2010/main" val="464845996"/>
              </p:ext>
            </p:extLst>
          </p:nvPr>
        </p:nvGraphicFramePr>
        <p:xfrm>
          <a:off x="9320784" y="706882"/>
          <a:ext cx="914400" cy="771525"/>
        </p:xfrm>
        <a:graphic>
          <a:graphicData uri="http://schemas.openxmlformats.org/presentationml/2006/ole">
            <mc:AlternateContent xmlns:mc="http://schemas.openxmlformats.org/markup-compatibility/2006">
              <mc:Choice xmlns:v="urn:schemas-microsoft-com:vml" Requires="v">
                <p:oleObj spid="_x0000_s1028"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9320784" y="706882"/>
                        <a:ext cx="914400" cy="7715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9F7203F4-4DEF-4E88-B1C7-9B9859480A6E}"/>
              </a:ext>
            </a:extLst>
          </p:cNvPr>
          <p:cNvSpPr txBox="1"/>
          <p:nvPr/>
        </p:nvSpPr>
        <p:spPr>
          <a:xfrm>
            <a:off x="9034272" y="323088"/>
            <a:ext cx="2225040" cy="369332"/>
          </a:xfrm>
          <a:prstGeom prst="rect">
            <a:avLst/>
          </a:prstGeom>
          <a:noFill/>
        </p:spPr>
        <p:txBody>
          <a:bodyPr wrap="square" rtlCol="0">
            <a:spAutoFit/>
          </a:bodyPr>
          <a:lstStyle/>
          <a:p>
            <a:r>
              <a:rPr lang="en-US" dirty="0"/>
              <a:t>Raw data file</a:t>
            </a:r>
          </a:p>
        </p:txBody>
      </p:sp>
    </p:spTree>
    <p:extLst>
      <p:ext uri="{BB962C8B-B14F-4D97-AF65-F5344CB8AC3E}">
        <p14:creationId xmlns:p14="http://schemas.microsoft.com/office/powerpoint/2010/main" val="427281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73D56-4578-450D-BD77-3D2FAABCE543}"/>
              </a:ext>
            </a:extLst>
          </p:cNvPr>
          <p:cNvSpPr/>
          <p:nvPr/>
        </p:nvSpPr>
        <p:spPr>
          <a:xfrm>
            <a:off x="620972" y="300251"/>
            <a:ext cx="9103057" cy="6412076"/>
          </a:xfrm>
          <a:prstGeom prst="rect">
            <a:avLst/>
          </a:prstGeom>
        </p:spPr>
        <p:txBody>
          <a:bodyPr wrap="square">
            <a:spAutoFit/>
          </a:bodyPr>
          <a:lstStyle/>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Statistical/Hypothetical question</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higher the price of the car the higher the deprecation.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Outcome of EDA</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Up on close inspection, Mercedes- Benz make which is higher in price, in fact shown lower depreciation compared to other high-priced luxury cars like BMW , Jaguar and Porsche.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What do you feel was missed </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during</a:t>
            </a: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the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Felt the size of the data is not large enough to decipher the permutations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Were there any variables you felt could have helped in the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Insurance rating would have helped to see the safety of the car &amp; would play a role on deprecation aspect.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Were there any assumptions made you felt were incorrect?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assumptions of higher priced luxury cars would depreciate lot higher than regular cars was found to be incorrect.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What challenges did you face, what did you not fully understand?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Log CDF was not as flat line as I thought it would be. Have to read it over and over to understand if the approach was correct and has to go back and forth to cross verify the understanding.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15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0719F2-C597-401B-AD23-1318A64F53E9}"/>
              </a:ext>
            </a:extLst>
          </p:cNvPr>
          <p:cNvSpPr/>
          <p:nvPr/>
        </p:nvSpPr>
        <p:spPr>
          <a:xfrm>
            <a:off x="786384" y="296317"/>
            <a:ext cx="9613392" cy="430887"/>
          </a:xfrm>
          <a:prstGeom prst="rect">
            <a:avLst/>
          </a:prstGeom>
        </p:spPr>
        <p:txBody>
          <a:bodyPr wrap="square">
            <a:spAutoFit/>
          </a:bodyPr>
          <a:lstStyle/>
          <a:p>
            <a:r>
              <a:rPr lang="en-US" sz="1100" dirty="0">
                <a:solidFill>
                  <a:srgbClr val="000000"/>
                </a:solidFill>
                <a:latin typeface="Helvetica Neue"/>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endParaRPr lang="en-US" sz="1100" dirty="0"/>
          </a:p>
        </p:txBody>
      </p:sp>
      <p:pic>
        <p:nvPicPr>
          <p:cNvPr id="4" name="Picture 3">
            <a:extLst>
              <a:ext uri="{FF2B5EF4-FFF2-40B4-BE49-F238E27FC236}">
                <a16:creationId xmlns:a16="http://schemas.microsoft.com/office/drawing/2014/main" id="{2C306DD1-4BA0-4BA9-B59C-D5D34A863D60}"/>
              </a:ext>
            </a:extLst>
          </p:cNvPr>
          <p:cNvPicPr>
            <a:picLocks noChangeAspect="1"/>
          </p:cNvPicPr>
          <p:nvPr/>
        </p:nvPicPr>
        <p:blipFill>
          <a:blip r:embed="rId2"/>
          <a:stretch>
            <a:fillRect/>
          </a:stretch>
        </p:blipFill>
        <p:spPr>
          <a:xfrm>
            <a:off x="609600" y="746912"/>
            <a:ext cx="6516624" cy="2118156"/>
          </a:xfrm>
          <a:prstGeom prst="rect">
            <a:avLst/>
          </a:prstGeom>
        </p:spPr>
      </p:pic>
      <p:sp>
        <p:nvSpPr>
          <p:cNvPr id="5" name="Rectangle 4">
            <a:extLst>
              <a:ext uri="{FF2B5EF4-FFF2-40B4-BE49-F238E27FC236}">
                <a16:creationId xmlns:a16="http://schemas.microsoft.com/office/drawing/2014/main" id="{289FEEC2-B723-45A5-95FD-BE716EA77CE0}"/>
              </a:ext>
            </a:extLst>
          </p:cNvPr>
          <p:cNvSpPr/>
          <p:nvPr/>
        </p:nvSpPr>
        <p:spPr>
          <a:xfrm>
            <a:off x="725424" y="2926372"/>
            <a:ext cx="9479280" cy="430887"/>
          </a:xfrm>
          <a:prstGeom prst="rect">
            <a:avLst/>
          </a:prstGeom>
        </p:spPr>
        <p:txBody>
          <a:bodyPr wrap="square">
            <a:spAutoFit/>
          </a:bodyPr>
          <a:lstStyle/>
          <a:p>
            <a:r>
              <a:rPr lang="en-US" sz="1100" dirty="0">
                <a:solidFill>
                  <a:srgbClr val="000000"/>
                </a:solidFill>
                <a:latin typeface="Helvetica Neue"/>
              </a:rPr>
              <a:t>*** #Include a histogram of each of the 5 variables – in your summary and analysis, identify any outliers and explain the reasoning for them being outliers and how you believe they should be handled (Chapter 2).</a:t>
            </a:r>
          </a:p>
        </p:txBody>
      </p:sp>
      <p:pic>
        <p:nvPicPr>
          <p:cNvPr id="6" name="Picture 5">
            <a:extLst>
              <a:ext uri="{FF2B5EF4-FFF2-40B4-BE49-F238E27FC236}">
                <a16:creationId xmlns:a16="http://schemas.microsoft.com/office/drawing/2014/main" id="{C57D6F00-4A34-45EA-9679-8FD8691A79C3}"/>
              </a:ext>
            </a:extLst>
          </p:cNvPr>
          <p:cNvPicPr>
            <a:picLocks noChangeAspect="1"/>
          </p:cNvPicPr>
          <p:nvPr/>
        </p:nvPicPr>
        <p:blipFill>
          <a:blip r:embed="rId3"/>
          <a:stretch>
            <a:fillRect/>
          </a:stretch>
        </p:blipFill>
        <p:spPr>
          <a:xfrm>
            <a:off x="688849" y="3276746"/>
            <a:ext cx="4267200" cy="3438012"/>
          </a:xfrm>
          <a:prstGeom prst="rect">
            <a:avLst/>
          </a:prstGeom>
        </p:spPr>
      </p:pic>
      <p:pic>
        <p:nvPicPr>
          <p:cNvPr id="8" name="Picture 7">
            <a:extLst>
              <a:ext uri="{FF2B5EF4-FFF2-40B4-BE49-F238E27FC236}">
                <a16:creationId xmlns:a16="http://schemas.microsoft.com/office/drawing/2014/main" id="{5361A54A-34E5-469F-B697-D81E5E926F16}"/>
              </a:ext>
            </a:extLst>
          </p:cNvPr>
          <p:cNvPicPr>
            <a:picLocks noChangeAspect="1"/>
          </p:cNvPicPr>
          <p:nvPr/>
        </p:nvPicPr>
        <p:blipFill>
          <a:blip r:embed="rId4"/>
          <a:stretch>
            <a:fillRect/>
          </a:stretch>
        </p:blipFill>
        <p:spPr>
          <a:xfrm>
            <a:off x="5224272" y="3260379"/>
            <a:ext cx="3299885" cy="1987388"/>
          </a:xfrm>
          <a:prstGeom prst="rect">
            <a:avLst/>
          </a:prstGeom>
        </p:spPr>
      </p:pic>
      <p:pic>
        <p:nvPicPr>
          <p:cNvPr id="9" name="Picture 8">
            <a:extLst>
              <a:ext uri="{FF2B5EF4-FFF2-40B4-BE49-F238E27FC236}">
                <a16:creationId xmlns:a16="http://schemas.microsoft.com/office/drawing/2014/main" id="{1B70A0E3-38E7-4DBC-A3A9-7D77D1A10BF6}"/>
              </a:ext>
            </a:extLst>
          </p:cNvPr>
          <p:cNvPicPr>
            <a:picLocks noChangeAspect="1"/>
          </p:cNvPicPr>
          <p:nvPr/>
        </p:nvPicPr>
        <p:blipFill>
          <a:blip r:embed="rId5"/>
          <a:stretch>
            <a:fillRect/>
          </a:stretch>
        </p:blipFill>
        <p:spPr>
          <a:xfrm>
            <a:off x="8788795" y="3233103"/>
            <a:ext cx="2857287" cy="1978977"/>
          </a:xfrm>
          <a:prstGeom prst="rect">
            <a:avLst/>
          </a:prstGeom>
        </p:spPr>
      </p:pic>
    </p:spTree>
    <p:extLst>
      <p:ext uri="{BB962C8B-B14F-4D97-AF65-F5344CB8AC3E}">
        <p14:creationId xmlns:p14="http://schemas.microsoft.com/office/powerpoint/2010/main" val="325285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BB88D0-D789-40B6-964C-D43E8AE0848F}"/>
              </a:ext>
            </a:extLst>
          </p:cNvPr>
          <p:cNvSpPr/>
          <p:nvPr/>
        </p:nvSpPr>
        <p:spPr>
          <a:xfrm>
            <a:off x="670560" y="122212"/>
            <a:ext cx="9631680" cy="430887"/>
          </a:xfrm>
          <a:prstGeom prst="rect">
            <a:avLst/>
          </a:prstGeom>
        </p:spPr>
        <p:txBody>
          <a:bodyPr wrap="square">
            <a:spAutoFit/>
          </a:bodyPr>
          <a:lstStyle/>
          <a:p>
            <a:r>
              <a:rPr lang="en-US" sz="1100" dirty="0">
                <a:solidFill>
                  <a:srgbClr val="000000"/>
                </a:solidFill>
                <a:latin typeface="Helvetica Neue"/>
              </a:rPr>
              <a:t>*** #Using pg. 29 of your text as an example, compare two scenarios in your data using a PMF. Reminder, this isn’t comparing two variables against each other – it is the same variable, but a different scenario. Almost like a filter.</a:t>
            </a:r>
          </a:p>
        </p:txBody>
      </p:sp>
      <p:pic>
        <p:nvPicPr>
          <p:cNvPr id="3" name="Picture 2">
            <a:extLst>
              <a:ext uri="{FF2B5EF4-FFF2-40B4-BE49-F238E27FC236}">
                <a16:creationId xmlns:a16="http://schemas.microsoft.com/office/drawing/2014/main" id="{39082DDA-87FC-4A58-B095-00EDB53E7248}"/>
              </a:ext>
            </a:extLst>
          </p:cNvPr>
          <p:cNvPicPr>
            <a:picLocks noChangeAspect="1"/>
          </p:cNvPicPr>
          <p:nvPr/>
        </p:nvPicPr>
        <p:blipFill>
          <a:blip r:embed="rId2"/>
          <a:stretch>
            <a:fillRect/>
          </a:stretch>
        </p:blipFill>
        <p:spPr>
          <a:xfrm>
            <a:off x="486789" y="569801"/>
            <a:ext cx="4956939" cy="3107405"/>
          </a:xfrm>
          <a:prstGeom prst="rect">
            <a:avLst/>
          </a:prstGeom>
        </p:spPr>
      </p:pic>
      <p:pic>
        <p:nvPicPr>
          <p:cNvPr id="4" name="Picture 3">
            <a:extLst>
              <a:ext uri="{FF2B5EF4-FFF2-40B4-BE49-F238E27FC236}">
                <a16:creationId xmlns:a16="http://schemas.microsoft.com/office/drawing/2014/main" id="{349DE658-DC7F-4F9E-9AE4-F8F12534AAF0}"/>
              </a:ext>
            </a:extLst>
          </p:cNvPr>
          <p:cNvPicPr>
            <a:picLocks noChangeAspect="1"/>
          </p:cNvPicPr>
          <p:nvPr/>
        </p:nvPicPr>
        <p:blipFill>
          <a:blip r:embed="rId3"/>
          <a:stretch>
            <a:fillRect/>
          </a:stretch>
        </p:blipFill>
        <p:spPr>
          <a:xfrm>
            <a:off x="5559552" y="500598"/>
            <a:ext cx="5155808" cy="3191464"/>
          </a:xfrm>
          <a:prstGeom prst="rect">
            <a:avLst/>
          </a:prstGeom>
        </p:spPr>
      </p:pic>
      <p:pic>
        <p:nvPicPr>
          <p:cNvPr id="5" name="Picture 4">
            <a:extLst>
              <a:ext uri="{FF2B5EF4-FFF2-40B4-BE49-F238E27FC236}">
                <a16:creationId xmlns:a16="http://schemas.microsoft.com/office/drawing/2014/main" id="{693BB5CE-2AE0-40BD-9BBA-AC7144C96201}"/>
              </a:ext>
            </a:extLst>
          </p:cNvPr>
          <p:cNvPicPr>
            <a:picLocks noChangeAspect="1"/>
          </p:cNvPicPr>
          <p:nvPr/>
        </p:nvPicPr>
        <p:blipFill>
          <a:blip r:embed="rId4"/>
          <a:stretch>
            <a:fillRect/>
          </a:stretch>
        </p:blipFill>
        <p:spPr>
          <a:xfrm>
            <a:off x="597408" y="3767328"/>
            <a:ext cx="4951827" cy="2145792"/>
          </a:xfrm>
          <a:prstGeom prst="rect">
            <a:avLst/>
          </a:prstGeom>
        </p:spPr>
      </p:pic>
      <p:pic>
        <p:nvPicPr>
          <p:cNvPr id="6" name="Picture 5">
            <a:extLst>
              <a:ext uri="{FF2B5EF4-FFF2-40B4-BE49-F238E27FC236}">
                <a16:creationId xmlns:a16="http://schemas.microsoft.com/office/drawing/2014/main" id="{EF3256F2-6A81-4D34-B95D-58AF166E69EE}"/>
              </a:ext>
            </a:extLst>
          </p:cNvPr>
          <p:cNvPicPr>
            <a:picLocks noChangeAspect="1"/>
          </p:cNvPicPr>
          <p:nvPr/>
        </p:nvPicPr>
        <p:blipFill>
          <a:blip r:embed="rId5"/>
          <a:stretch>
            <a:fillRect/>
          </a:stretch>
        </p:blipFill>
        <p:spPr>
          <a:xfrm>
            <a:off x="5742432" y="3689622"/>
            <a:ext cx="5230368" cy="2274584"/>
          </a:xfrm>
          <a:prstGeom prst="rect">
            <a:avLst/>
          </a:prstGeom>
        </p:spPr>
      </p:pic>
      <p:sp>
        <p:nvSpPr>
          <p:cNvPr id="7" name="Rectangle 6">
            <a:extLst>
              <a:ext uri="{FF2B5EF4-FFF2-40B4-BE49-F238E27FC236}">
                <a16:creationId xmlns:a16="http://schemas.microsoft.com/office/drawing/2014/main" id="{0483EC8F-E491-46A9-BD20-AC8B3ABA77E6}"/>
              </a:ext>
            </a:extLst>
          </p:cNvPr>
          <p:cNvSpPr/>
          <p:nvPr/>
        </p:nvSpPr>
        <p:spPr>
          <a:xfrm>
            <a:off x="2371344" y="5859286"/>
            <a:ext cx="6096000" cy="938719"/>
          </a:xfrm>
          <a:prstGeom prst="rect">
            <a:avLst/>
          </a:prstGeom>
        </p:spPr>
        <p:txBody>
          <a:bodyPr wrap="square">
            <a:spAutoFit/>
          </a:bodyPr>
          <a:lstStyle/>
          <a:p>
            <a:r>
              <a:rPr lang="en-US" sz="1100" dirty="0">
                <a:solidFill>
                  <a:srgbClr val="000000"/>
                </a:solidFill>
                <a:latin typeface="Helvetica Neue"/>
              </a:rPr>
              <a:t>Observation:-From the above two box plots, it is evident the Depreciation losses in use as compared to other cars are high for BMW,AUDI, </a:t>
            </a:r>
            <a:r>
              <a:rPr lang="en-US" sz="1100" dirty="0" err="1">
                <a:solidFill>
                  <a:srgbClr val="000000"/>
                </a:solidFill>
                <a:latin typeface="Helvetica Neue"/>
              </a:rPr>
              <a:t>Mistibushi</a:t>
            </a:r>
            <a:r>
              <a:rPr lang="en-US" sz="1100" dirty="0">
                <a:solidFill>
                  <a:srgbClr val="000000"/>
                </a:solidFill>
                <a:latin typeface="Helvetica Neue"/>
              </a:rPr>
              <a:t> ,SAAB and </a:t>
            </a:r>
            <a:r>
              <a:rPr lang="en-US" sz="1100" dirty="0" err="1">
                <a:solidFill>
                  <a:srgbClr val="000000"/>
                </a:solidFill>
                <a:latin typeface="Helvetica Neue"/>
              </a:rPr>
              <a:t>Peugot</a:t>
            </a:r>
            <a:r>
              <a:rPr lang="en-US" sz="1100" dirty="0">
                <a:solidFill>
                  <a:srgbClr val="000000"/>
                </a:solidFill>
                <a:latin typeface="Helvetica Neue"/>
              </a:rPr>
              <a:t>.</a:t>
            </a:r>
            <a:r>
              <a:rPr lang="en-US" sz="1100" dirty="0">
                <a:solidFill>
                  <a:srgbClr val="000000"/>
                </a:solidFill>
                <a:latin typeface="Helvetica Neue"/>
                <a:hlinkClick r:id="rId6"/>
              </a:rPr>
              <a:t>¶</a:t>
            </a:r>
            <a:endParaRPr lang="en-US" sz="1100" dirty="0">
              <a:solidFill>
                <a:srgbClr val="000000"/>
              </a:solidFill>
              <a:latin typeface="Helvetica Neue"/>
            </a:endParaRPr>
          </a:p>
          <a:p>
            <a:r>
              <a:rPr lang="en-US" sz="1100" dirty="0">
                <a:solidFill>
                  <a:srgbClr val="000000"/>
                </a:solidFill>
                <a:latin typeface="Helvetica Neue"/>
              </a:rPr>
              <a:t>while Toyota , Honda, Chevrolet and </a:t>
            </a:r>
            <a:r>
              <a:rPr lang="en-US" sz="1100" dirty="0" err="1">
                <a:solidFill>
                  <a:srgbClr val="000000"/>
                </a:solidFill>
                <a:latin typeface="Helvetica Neue"/>
              </a:rPr>
              <a:t>volvo</a:t>
            </a:r>
            <a:r>
              <a:rPr lang="en-US" sz="1100" dirty="0">
                <a:solidFill>
                  <a:srgbClr val="000000"/>
                </a:solidFill>
                <a:latin typeface="Helvetica Neue"/>
              </a:rPr>
              <a:t> are depreciated quite less in the entire lot of cars.</a:t>
            </a:r>
          </a:p>
          <a:p>
            <a:r>
              <a:rPr lang="en-US" sz="1100" dirty="0">
                <a:solidFill>
                  <a:srgbClr val="000000"/>
                </a:solidFill>
                <a:latin typeface="Helvetica Neue"/>
              </a:rPr>
              <a:t>From price of the car and to depreciation value, </a:t>
            </a:r>
            <a:r>
              <a:rPr lang="en-US" sz="1100" dirty="0" err="1">
                <a:solidFill>
                  <a:srgbClr val="000000"/>
                </a:solidFill>
                <a:latin typeface="Helvetica Neue"/>
              </a:rPr>
              <a:t>Mercedez</a:t>
            </a:r>
            <a:r>
              <a:rPr lang="en-US" sz="1100" dirty="0">
                <a:solidFill>
                  <a:srgbClr val="000000"/>
                </a:solidFill>
                <a:latin typeface="Helvetica Neue"/>
              </a:rPr>
              <a:t>-Benz wins well in high cost </a:t>
            </a:r>
            <a:r>
              <a:rPr lang="en-US" sz="1100" dirty="0" err="1">
                <a:solidFill>
                  <a:srgbClr val="000000"/>
                </a:solidFill>
                <a:latin typeface="Helvetica Neue"/>
              </a:rPr>
              <a:t>luxary</a:t>
            </a:r>
            <a:r>
              <a:rPr lang="en-US" sz="1100" dirty="0">
                <a:solidFill>
                  <a:srgbClr val="000000"/>
                </a:solidFill>
                <a:latin typeface="Helvetica Neue"/>
              </a:rPr>
              <a:t> cars</a:t>
            </a:r>
          </a:p>
        </p:txBody>
      </p:sp>
    </p:spTree>
    <p:extLst>
      <p:ext uri="{BB962C8B-B14F-4D97-AF65-F5344CB8AC3E}">
        <p14:creationId xmlns:p14="http://schemas.microsoft.com/office/powerpoint/2010/main" val="309748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843C08-190D-49B0-AF3A-D9076B7674BB}"/>
              </a:ext>
            </a:extLst>
          </p:cNvPr>
          <p:cNvPicPr>
            <a:picLocks noChangeAspect="1"/>
          </p:cNvPicPr>
          <p:nvPr/>
        </p:nvPicPr>
        <p:blipFill>
          <a:blip r:embed="rId2"/>
          <a:stretch>
            <a:fillRect/>
          </a:stretch>
        </p:blipFill>
        <p:spPr>
          <a:xfrm>
            <a:off x="238471" y="0"/>
            <a:ext cx="5327145" cy="3118513"/>
          </a:xfrm>
          <a:prstGeom prst="rect">
            <a:avLst/>
          </a:prstGeom>
        </p:spPr>
      </p:pic>
      <p:pic>
        <p:nvPicPr>
          <p:cNvPr id="3" name="Picture 2">
            <a:extLst>
              <a:ext uri="{FF2B5EF4-FFF2-40B4-BE49-F238E27FC236}">
                <a16:creationId xmlns:a16="http://schemas.microsoft.com/office/drawing/2014/main" id="{60DDBA2C-13F0-472F-BA48-A267DE25F41C}"/>
              </a:ext>
            </a:extLst>
          </p:cNvPr>
          <p:cNvPicPr>
            <a:picLocks noChangeAspect="1"/>
          </p:cNvPicPr>
          <p:nvPr/>
        </p:nvPicPr>
        <p:blipFill>
          <a:blip r:embed="rId3"/>
          <a:stretch>
            <a:fillRect/>
          </a:stretch>
        </p:blipFill>
        <p:spPr>
          <a:xfrm>
            <a:off x="5961315" y="0"/>
            <a:ext cx="5243497" cy="3111777"/>
          </a:xfrm>
          <a:prstGeom prst="rect">
            <a:avLst/>
          </a:prstGeom>
        </p:spPr>
      </p:pic>
      <p:sp>
        <p:nvSpPr>
          <p:cNvPr id="4" name="Rectangle 3">
            <a:extLst>
              <a:ext uri="{FF2B5EF4-FFF2-40B4-BE49-F238E27FC236}">
                <a16:creationId xmlns:a16="http://schemas.microsoft.com/office/drawing/2014/main" id="{82445F79-57A9-4A49-B27C-74ED2FE7D9ED}"/>
              </a:ext>
            </a:extLst>
          </p:cNvPr>
          <p:cNvSpPr/>
          <p:nvPr/>
        </p:nvSpPr>
        <p:spPr>
          <a:xfrm>
            <a:off x="345743" y="3547365"/>
            <a:ext cx="10893187" cy="646331"/>
          </a:xfrm>
          <a:prstGeom prst="rect">
            <a:avLst/>
          </a:prstGeom>
        </p:spPr>
        <p:txBody>
          <a:bodyPr wrap="square">
            <a:spAutoFit/>
          </a:bodyPr>
          <a:lstStyle/>
          <a:p>
            <a:r>
              <a:rPr lang="en-US" sz="1100" dirty="0">
                <a:solidFill>
                  <a:srgbClr val="000000"/>
                </a:solidFill>
                <a:latin typeface="Helvetica Neue"/>
              </a:rPr>
              <a:t>*** #Plot 1 analytical distribution and provide your analysis on how it applies to the dataset you have chosen (Chapter 5).</a:t>
            </a:r>
          </a:p>
        </p:txBody>
      </p:sp>
      <p:pic>
        <p:nvPicPr>
          <p:cNvPr id="5" name="Picture 4">
            <a:extLst>
              <a:ext uri="{FF2B5EF4-FFF2-40B4-BE49-F238E27FC236}">
                <a16:creationId xmlns:a16="http://schemas.microsoft.com/office/drawing/2014/main" id="{D5D840D3-5784-4C7E-8483-8E1FA23CA6EE}"/>
              </a:ext>
            </a:extLst>
          </p:cNvPr>
          <p:cNvPicPr>
            <a:picLocks noChangeAspect="1"/>
          </p:cNvPicPr>
          <p:nvPr/>
        </p:nvPicPr>
        <p:blipFill>
          <a:blip r:embed="rId4"/>
          <a:stretch>
            <a:fillRect/>
          </a:stretch>
        </p:blipFill>
        <p:spPr>
          <a:xfrm>
            <a:off x="597408" y="3980190"/>
            <a:ext cx="5858256" cy="2463875"/>
          </a:xfrm>
          <a:prstGeom prst="rect">
            <a:avLst/>
          </a:prstGeom>
        </p:spPr>
      </p:pic>
      <p:pic>
        <p:nvPicPr>
          <p:cNvPr id="6" name="Picture 5">
            <a:extLst>
              <a:ext uri="{FF2B5EF4-FFF2-40B4-BE49-F238E27FC236}">
                <a16:creationId xmlns:a16="http://schemas.microsoft.com/office/drawing/2014/main" id="{01E2A7D5-5E4A-409B-A583-2271B7CD8D59}"/>
              </a:ext>
            </a:extLst>
          </p:cNvPr>
          <p:cNvPicPr>
            <a:picLocks noChangeAspect="1"/>
          </p:cNvPicPr>
          <p:nvPr/>
        </p:nvPicPr>
        <p:blipFill>
          <a:blip r:embed="rId5"/>
          <a:stretch>
            <a:fillRect/>
          </a:stretch>
        </p:blipFill>
        <p:spPr>
          <a:xfrm>
            <a:off x="6553200" y="3930951"/>
            <a:ext cx="5567222" cy="2476390"/>
          </a:xfrm>
          <a:prstGeom prst="rect">
            <a:avLst/>
          </a:prstGeom>
        </p:spPr>
      </p:pic>
    </p:spTree>
    <p:extLst>
      <p:ext uri="{BB962C8B-B14F-4D97-AF65-F5344CB8AC3E}">
        <p14:creationId xmlns:p14="http://schemas.microsoft.com/office/powerpoint/2010/main" val="174936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59D3BB-E3ED-42A7-BC2C-573A41E62ADD}"/>
              </a:ext>
            </a:extLst>
          </p:cNvPr>
          <p:cNvSpPr/>
          <p:nvPr/>
        </p:nvSpPr>
        <p:spPr>
          <a:xfrm>
            <a:off x="176784" y="130017"/>
            <a:ext cx="10960608" cy="430887"/>
          </a:xfrm>
          <a:prstGeom prst="rect">
            <a:avLst/>
          </a:prstGeom>
        </p:spPr>
        <p:txBody>
          <a:bodyPr wrap="square">
            <a:spAutoFit/>
          </a:bodyPr>
          <a:lstStyle/>
          <a:p>
            <a:r>
              <a:rPr lang="en-US" sz="1100" dirty="0">
                <a:solidFill>
                  <a:srgbClr val="000000"/>
                </a:solidFill>
                <a:latin typeface="Helvetica Neue"/>
              </a:rPr>
              <a:t>*** #Create two scatter plots comparing two variables and provide your analysis on correlation and causation.</a:t>
            </a:r>
          </a:p>
          <a:p>
            <a:r>
              <a:rPr lang="en-US" sz="1100" dirty="0">
                <a:solidFill>
                  <a:srgbClr val="000000"/>
                </a:solidFill>
                <a:latin typeface="Helvetica Neue"/>
              </a:rPr>
              <a:t>#Remember, covariance, Pearson’s correlation, and Non-Linear Relationships should also be considered during your analysis (Chapter 7).</a:t>
            </a:r>
          </a:p>
        </p:txBody>
      </p:sp>
      <p:pic>
        <p:nvPicPr>
          <p:cNvPr id="4" name="Picture 3">
            <a:extLst>
              <a:ext uri="{FF2B5EF4-FFF2-40B4-BE49-F238E27FC236}">
                <a16:creationId xmlns:a16="http://schemas.microsoft.com/office/drawing/2014/main" id="{B46269BF-F0B5-4E55-8EF4-723652A4163B}"/>
              </a:ext>
            </a:extLst>
          </p:cNvPr>
          <p:cNvPicPr>
            <a:picLocks noChangeAspect="1"/>
          </p:cNvPicPr>
          <p:nvPr/>
        </p:nvPicPr>
        <p:blipFill>
          <a:blip r:embed="rId2"/>
          <a:stretch>
            <a:fillRect/>
          </a:stretch>
        </p:blipFill>
        <p:spPr>
          <a:xfrm>
            <a:off x="414528" y="634543"/>
            <a:ext cx="3127248" cy="2731555"/>
          </a:xfrm>
          <a:prstGeom prst="rect">
            <a:avLst/>
          </a:prstGeom>
        </p:spPr>
      </p:pic>
      <p:pic>
        <p:nvPicPr>
          <p:cNvPr id="5" name="Picture 4">
            <a:extLst>
              <a:ext uri="{FF2B5EF4-FFF2-40B4-BE49-F238E27FC236}">
                <a16:creationId xmlns:a16="http://schemas.microsoft.com/office/drawing/2014/main" id="{4CA19506-CE15-4F93-BF5A-45BC4E205962}"/>
              </a:ext>
            </a:extLst>
          </p:cNvPr>
          <p:cNvPicPr>
            <a:picLocks noChangeAspect="1"/>
          </p:cNvPicPr>
          <p:nvPr/>
        </p:nvPicPr>
        <p:blipFill>
          <a:blip r:embed="rId3"/>
          <a:stretch>
            <a:fillRect/>
          </a:stretch>
        </p:blipFill>
        <p:spPr>
          <a:xfrm>
            <a:off x="3908455" y="542544"/>
            <a:ext cx="5796378" cy="2851480"/>
          </a:xfrm>
          <a:prstGeom prst="rect">
            <a:avLst/>
          </a:prstGeom>
        </p:spPr>
      </p:pic>
      <p:pic>
        <p:nvPicPr>
          <p:cNvPr id="6" name="Picture 5">
            <a:extLst>
              <a:ext uri="{FF2B5EF4-FFF2-40B4-BE49-F238E27FC236}">
                <a16:creationId xmlns:a16="http://schemas.microsoft.com/office/drawing/2014/main" id="{D0F986F6-1DAC-48A4-B4AA-B5C6AD3A2B58}"/>
              </a:ext>
            </a:extLst>
          </p:cNvPr>
          <p:cNvPicPr>
            <a:picLocks noChangeAspect="1"/>
          </p:cNvPicPr>
          <p:nvPr/>
        </p:nvPicPr>
        <p:blipFill>
          <a:blip r:embed="rId4"/>
          <a:stretch>
            <a:fillRect/>
          </a:stretch>
        </p:blipFill>
        <p:spPr>
          <a:xfrm>
            <a:off x="664463" y="3484899"/>
            <a:ext cx="3990201" cy="3095428"/>
          </a:xfrm>
          <a:prstGeom prst="rect">
            <a:avLst/>
          </a:prstGeom>
        </p:spPr>
      </p:pic>
      <p:pic>
        <p:nvPicPr>
          <p:cNvPr id="7" name="Picture 6">
            <a:extLst>
              <a:ext uri="{FF2B5EF4-FFF2-40B4-BE49-F238E27FC236}">
                <a16:creationId xmlns:a16="http://schemas.microsoft.com/office/drawing/2014/main" id="{20AF6396-7428-48C2-951E-D3F0A38A5C1D}"/>
              </a:ext>
            </a:extLst>
          </p:cNvPr>
          <p:cNvPicPr>
            <a:picLocks noChangeAspect="1"/>
          </p:cNvPicPr>
          <p:nvPr/>
        </p:nvPicPr>
        <p:blipFill>
          <a:blip r:embed="rId5"/>
          <a:stretch>
            <a:fillRect/>
          </a:stretch>
        </p:blipFill>
        <p:spPr>
          <a:xfrm>
            <a:off x="5274558" y="3553968"/>
            <a:ext cx="4239155" cy="2995119"/>
          </a:xfrm>
          <a:prstGeom prst="rect">
            <a:avLst/>
          </a:prstGeom>
        </p:spPr>
      </p:pic>
      <p:pic>
        <p:nvPicPr>
          <p:cNvPr id="8" name="Picture 7">
            <a:extLst>
              <a:ext uri="{FF2B5EF4-FFF2-40B4-BE49-F238E27FC236}">
                <a16:creationId xmlns:a16="http://schemas.microsoft.com/office/drawing/2014/main" id="{524C1075-EC31-44C5-931F-BC855A7E1245}"/>
              </a:ext>
            </a:extLst>
          </p:cNvPr>
          <p:cNvPicPr>
            <a:picLocks noChangeAspect="1"/>
          </p:cNvPicPr>
          <p:nvPr/>
        </p:nvPicPr>
        <p:blipFill>
          <a:blip r:embed="rId6"/>
          <a:stretch>
            <a:fillRect/>
          </a:stretch>
        </p:blipFill>
        <p:spPr>
          <a:xfrm>
            <a:off x="4460878" y="6373814"/>
            <a:ext cx="2775074" cy="355779"/>
          </a:xfrm>
          <a:prstGeom prst="rect">
            <a:avLst/>
          </a:prstGeom>
        </p:spPr>
      </p:pic>
    </p:spTree>
    <p:extLst>
      <p:ext uri="{BB962C8B-B14F-4D97-AF65-F5344CB8AC3E}">
        <p14:creationId xmlns:p14="http://schemas.microsoft.com/office/powerpoint/2010/main" val="362997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C62CA7-BFDE-45C5-9EE7-05E13AB256F3}"/>
              </a:ext>
            </a:extLst>
          </p:cNvPr>
          <p:cNvPicPr>
            <a:picLocks noChangeAspect="1"/>
          </p:cNvPicPr>
          <p:nvPr/>
        </p:nvPicPr>
        <p:blipFill>
          <a:blip r:embed="rId2"/>
          <a:stretch>
            <a:fillRect/>
          </a:stretch>
        </p:blipFill>
        <p:spPr>
          <a:xfrm>
            <a:off x="86677" y="0"/>
            <a:ext cx="5386075" cy="3334646"/>
          </a:xfrm>
          <a:prstGeom prst="rect">
            <a:avLst/>
          </a:prstGeom>
        </p:spPr>
      </p:pic>
      <p:pic>
        <p:nvPicPr>
          <p:cNvPr id="3" name="Picture 2">
            <a:extLst>
              <a:ext uri="{FF2B5EF4-FFF2-40B4-BE49-F238E27FC236}">
                <a16:creationId xmlns:a16="http://schemas.microsoft.com/office/drawing/2014/main" id="{156E31D6-D23A-4C6A-8253-3337A914B274}"/>
              </a:ext>
            </a:extLst>
          </p:cNvPr>
          <p:cNvPicPr>
            <a:picLocks noChangeAspect="1"/>
          </p:cNvPicPr>
          <p:nvPr/>
        </p:nvPicPr>
        <p:blipFill>
          <a:blip r:embed="rId3"/>
          <a:stretch>
            <a:fillRect/>
          </a:stretch>
        </p:blipFill>
        <p:spPr>
          <a:xfrm>
            <a:off x="4945949" y="0"/>
            <a:ext cx="6931956" cy="3391469"/>
          </a:xfrm>
          <a:prstGeom prst="rect">
            <a:avLst/>
          </a:prstGeom>
        </p:spPr>
      </p:pic>
      <p:pic>
        <p:nvPicPr>
          <p:cNvPr id="4" name="Picture 3">
            <a:extLst>
              <a:ext uri="{FF2B5EF4-FFF2-40B4-BE49-F238E27FC236}">
                <a16:creationId xmlns:a16="http://schemas.microsoft.com/office/drawing/2014/main" id="{20994BB9-1213-4FEA-B889-133D9C9E6BC1}"/>
              </a:ext>
            </a:extLst>
          </p:cNvPr>
          <p:cNvPicPr>
            <a:picLocks noChangeAspect="1"/>
          </p:cNvPicPr>
          <p:nvPr/>
        </p:nvPicPr>
        <p:blipFill>
          <a:blip r:embed="rId4"/>
          <a:stretch>
            <a:fillRect/>
          </a:stretch>
        </p:blipFill>
        <p:spPr>
          <a:xfrm>
            <a:off x="2418672" y="3747387"/>
            <a:ext cx="6800391" cy="1400401"/>
          </a:xfrm>
          <a:prstGeom prst="rect">
            <a:avLst/>
          </a:prstGeom>
        </p:spPr>
      </p:pic>
    </p:spTree>
    <p:extLst>
      <p:ext uri="{BB962C8B-B14F-4D97-AF65-F5344CB8AC3E}">
        <p14:creationId xmlns:p14="http://schemas.microsoft.com/office/powerpoint/2010/main" val="372161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AA353B-FF63-46D9-A822-EFB4B177D17A}"/>
              </a:ext>
            </a:extLst>
          </p:cNvPr>
          <p:cNvSpPr/>
          <p:nvPr/>
        </p:nvSpPr>
        <p:spPr>
          <a:xfrm>
            <a:off x="640080" y="277291"/>
            <a:ext cx="6096000" cy="261610"/>
          </a:xfrm>
          <a:prstGeom prst="rect">
            <a:avLst/>
          </a:prstGeom>
        </p:spPr>
        <p:txBody>
          <a:bodyPr wrap="square">
            <a:spAutoFit/>
          </a:bodyPr>
          <a:lstStyle/>
          <a:p>
            <a:r>
              <a:rPr lang="en-US" sz="1100" dirty="0">
                <a:solidFill>
                  <a:srgbClr val="000000"/>
                </a:solidFill>
                <a:latin typeface="Helvetica Neue"/>
              </a:rPr>
              <a:t>*** #Conduct a test on your hypothesis using one of the methods covered in Chapter 9.</a:t>
            </a:r>
          </a:p>
        </p:txBody>
      </p:sp>
      <p:pic>
        <p:nvPicPr>
          <p:cNvPr id="3" name="Picture 2">
            <a:extLst>
              <a:ext uri="{FF2B5EF4-FFF2-40B4-BE49-F238E27FC236}">
                <a16:creationId xmlns:a16="http://schemas.microsoft.com/office/drawing/2014/main" id="{C3013624-2C2A-4009-8F16-7C326CCDCC4F}"/>
              </a:ext>
            </a:extLst>
          </p:cNvPr>
          <p:cNvPicPr>
            <a:picLocks noChangeAspect="1"/>
          </p:cNvPicPr>
          <p:nvPr/>
        </p:nvPicPr>
        <p:blipFill>
          <a:blip r:embed="rId2"/>
          <a:stretch>
            <a:fillRect/>
          </a:stretch>
        </p:blipFill>
        <p:spPr>
          <a:xfrm>
            <a:off x="2247499" y="543760"/>
            <a:ext cx="5860182" cy="573790"/>
          </a:xfrm>
          <a:prstGeom prst="rect">
            <a:avLst/>
          </a:prstGeom>
        </p:spPr>
      </p:pic>
      <p:pic>
        <p:nvPicPr>
          <p:cNvPr id="4" name="Picture 3">
            <a:extLst>
              <a:ext uri="{FF2B5EF4-FFF2-40B4-BE49-F238E27FC236}">
                <a16:creationId xmlns:a16="http://schemas.microsoft.com/office/drawing/2014/main" id="{A3D1EBD6-9A5C-48E3-BBF8-B0957F1490FE}"/>
              </a:ext>
            </a:extLst>
          </p:cNvPr>
          <p:cNvPicPr>
            <a:picLocks noChangeAspect="1"/>
          </p:cNvPicPr>
          <p:nvPr/>
        </p:nvPicPr>
        <p:blipFill>
          <a:blip r:embed="rId3"/>
          <a:stretch>
            <a:fillRect/>
          </a:stretch>
        </p:blipFill>
        <p:spPr>
          <a:xfrm>
            <a:off x="737616" y="1232179"/>
            <a:ext cx="10332720" cy="4644088"/>
          </a:xfrm>
          <a:prstGeom prst="rect">
            <a:avLst/>
          </a:prstGeom>
        </p:spPr>
      </p:pic>
    </p:spTree>
    <p:extLst>
      <p:ext uri="{BB962C8B-B14F-4D97-AF65-F5344CB8AC3E}">
        <p14:creationId xmlns:p14="http://schemas.microsoft.com/office/powerpoint/2010/main" val="335494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C3D710-CAC1-49DE-B3DF-437026881117}"/>
              </a:ext>
            </a:extLst>
          </p:cNvPr>
          <p:cNvSpPr/>
          <p:nvPr/>
        </p:nvSpPr>
        <p:spPr>
          <a:xfrm>
            <a:off x="963168" y="400919"/>
            <a:ext cx="6096000" cy="430887"/>
          </a:xfrm>
          <a:prstGeom prst="rect">
            <a:avLst/>
          </a:prstGeom>
        </p:spPr>
        <p:txBody>
          <a:bodyPr wrap="square">
            <a:spAutoFit/>
          </a:bodyPr>
          <a:lstStyle/>
          <a:p>
            <a:r>
              <a:rPr lang="en-US" sz="1100" dirty="0">
                <a:solidFill>
                  <a:srgbClr val="000000"/>
                </a:solidFill>
                <a:latin typeface="Helvetica Neue"/>
              </a:rPr>
              <a:t>*** #For this project, conduct a regression analysis on either one dependent and one explanatory variable, or multiple explanatory variables (Chapter 10 &amp; 11).</a:t>
            </a:r>
          </a:p>
        </p:txBody>
      </p:sp>
      <p:pic>
        <p:nvPicPr>
          <p:cNvPr id="3" name="Picture 2">
            <a:extLst>
              <a:ext uri="{FF2B5EF4-FFF2-40B4-BE49-F238E27FC236}">
                <a16:creationId xmlns:a16="http://schemas.microsoft.com/office/drawing/2014/main" id="{64F35C19-361C-4E7A-AF0C-8615D2246747}"/>
              </a:ext>
            </a:extLst>
          </p:cNvPr>
          <p:cNvPicPr>
            <a:picLocks noChangeAspect="1"/>
          </p:cNvPicPr>
          <p:nvPr/>
        </p:nvPicPr>
        <p:blipFill>
          <a:blip r:embed="rId2"/>
          <a:stretch>
            <a:fillRect/>
          </a:stretch>
        </p:blipFill>
        <p:spPr>
          <a:xfrm>
            <a:off x="372831" y="1952184"/>
            <a:ext cx="3583474" cy="2847724"/>
          </a:xfrm>
          <a:prstGeom prst="rect">
            <a:avLst/>
          </a:prstGeom>
        </p:spPr>
      </p:pic>
      <p:pic>
        <p:nvPicPr>
          <p:cNvPr id="5" name="Picture 4">
            <a:extLst>
              <a:ext uri="{FF2B5EF4-FFF2-40B4-BE49-F238E27FC236}">
                <a16:creationId xmlns:a16="http://schemas.microsoft.com/office/drawing/2014/main" id="{4E0AD45A-B327-40E5-BECE-D995936C5D9B}"/>
              </a:ext>
            </a:extLst>
          </p:cNvPr>
          <p:cNvPicPr>
            <a:picLocks noChangeAspect="1"/>
          </p:cNvPicPr>
          <p:nvPr/>
        </p:nvPicPr>
        <p:blipFill>
          <a:blip r:embed="rId3"/>
          <a:stretch>
            <a:fillRect/>
          </a:stretch>
        </p:blipFill>
        <p:spPr>
          <a:xfrm>
            <a:off x="4194048" y="957072"/>
            <a:ext cx="5955792" cy="5459475"/>
          </a:xfrm>
          <a:prstGeom prst="rect">
            <a:avLst/>
          </a:prstGeom>
        </p:spPr>
      </p:pic>
    </p:spTree>
    <p:extLst>
      <p:ext uri="{BB962C8B-B14F-4D97-AF65-F5344CB8AC3E}">
        <p14:creationId xmlns:p14="http://schemas.microsoft.com/office/powerpoint/2010/main" val="3918228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3DFD28AEEEA84B9846058010ACA19C" ma:contentTypeVersion="13" ma:contentTypeDescription="Create a new document." ma:contentTypeScope="" ma:versionID="9c132dc9138f93394897f5ec0f15b639">
  <xsd:schema xmlns:xsd="http://www.w3.org/2001/XMLSchema" xmlns:xs="http://www.w3.org/2001/XMLSchema" xmlns:p="http://schemas.microsoft.com/office/2006/metadata/properties" xmlns:ns3="39d5ef51-0aaf-418f-83d5-a70a458520b3" xmlns:ns4="dac1eeda-12ca-4eaf-88b6-f7706b5f6cf3" targetNamespace="http://schemas.microsoft.com/office/2006/metadata/properties" ma:root="true" ma:fieldsID="95243abf4e2445dbad53f2dc578ab6e3" ns3:_="" ns4:_="">
    <xsd:import namespace="39d5ef51-0aaf-418f-83d5-a70a458520b3"/>
    <xsd:import namespace="dac1eeda-12ca-4eaf-88b6-f7706b5f6cf3"/>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d5ef51-0aaf-418f-83d5-a70a458520b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ac1eeda-12ca-4eaf-88b6-f7706b5f6cf3"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8E640E-5BF9-4A6E-A7DB-693CF5D4A99E}">
  <ds:schemaRefs>
    <ds:schemaRef ds:uri="http://purl.org/dc/terms/"/>
    <ds:schemaRef ds:uri="http://schemas.openxmlformats.org/package/2006/metadata/core-properties"/>
    <ds:schemaRef ds:uri="http://schemas.microsoft.com/office/2006/documentManagement/types"/>
    <ds:schemaRef ds:uri="dac1eeda-12ca-4eaf-88b6-f7706b5f6cf3"/>
    <ds:schemaRef ds:uri="http://purl.org/dc/elements/1.1/"/>
    <ds:schemaRef ds:uri="http://schemas.microsoft.com/office/2006/metadata/properties"/>
    <ds:schemaRef ds:uri="http://schemas.microsoft.com/office/infopath/2007/PartnerControls"/>
    <ds:schemaRef ds:uri="39d5ef51-0aaf-418f-83d5-a70a458520b3"/>
    <ds:schemaRef ds:uri="http://www.w3.org/XML/1998/namespace"/>
    <ds:schemaRef ds:uri="http://purl.org/dc/dcmitype/"/>
  </ds:schemaRefs>
</ds:datastoreItem>
</file>

<file path=customXml/itemProps2.xml><?xml version="1.0" encoding="utf-8"?>
<ds:datastoreItem xmlns:ds="http://schemas.openxmlformats.org/officeDocument/2006/customXml" ds:itemID="{FA71D1EF-52CD-4ED2-9D88-5BB5FF9D90A9}">
  <ds:schemaRefs>
    <ds:schemaRef ds:uri="http://schemas.microsoft.com/sharepoint/v3/contenttype/forms"/>
  </ds:schemaRefs>
</ds:datastoreItem>
</file>

<file path=customXml/itemProps3.xml><?xml version="1.0" encoding="utf-8"?>
<ds:datastoreItem xmlns:ds="http://schemas.openxmlformats.org/officeDocument/2006/customXml" ds:itemID="{7289B7F3-9FBD-4C2F-B55E-96AF333E5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d5ef51-0aaf-418f-83d5-a70a458520b3"/>
    <ds:schemaRef ds:uri="dac1eeda-12ca-4eaf-88b6-f7706b5f6c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TotalTime>
  <Words>901</Words>
  <Application>Microsoft Office PowerPoint</Application>
  <PresentationFormat>Widescreen</PresentationFormat>
  <Paragraphs>56</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Office Theme</vt:lpstr>
      <vt:lpstr>Microsoft Excel Macro-Enabled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Danda</dc:creator>
  <cp:lastModifiedBy>Rama Danda</cp:lastModifiedBy>
  <cp:revision>19</cp:revision>
  <dcterms:created xsi:type="dcterms:W3CDTF">2020-05-30T07:20:33Z</dcterms:created>
  <dcterms:modified xsi:type="dcterms:W3CDTF">2020-05-30T08:17:17Z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0x010100603DFD28AEEEA84B9846058010ACA19C</vt:lpwstr>
  </property>
</Properties>
</file>