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6"/>
  </p:normalViewPr>
  <p:slideViewPr>
    <p:cSldViewPr snapToGrid="0" snapToObjects="1">
      <p:cViewPr varScale="1">
        <p:scale>
          <a:sx n="90" d="100"/>
          <a:sy n="90" d="100"/>
        </p:scale>
        <p:origin x="232"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CEDBB-D4CD-C546-8728-37312571B92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62D8600-A830-4A44-BCE9-B126A45DA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9A1E93A-5E5E-2F4A-B0C7-07FFC39636CB}"/>
              </a:ext>
            </a:extLst>
          </p:cNvPr>
          <p:cNvSpPr>
            <a:spLocks noGrp="1"/>
          </p:cNvSpPr>
          <p:nvPr>
            <p:ph type="dt" sz="half" idx="10"/>
          </p:nvPr>
        </p:nvSpPr>
        <p:spPr/>
        <p:txBody>
          <a:bodyPr/>
          <a:lstStyle/>
          <a:p>
            <a:fld id="{A71A03D5-8F49-9448-B665-9EEA473DC578}" type="datetimeFigureOut">
              <a:rPr kumimoji="1" lang="zh-CN" altLang="en-US" smtClean="0"/>
              <a:t>2020/1/27</a:t>
            </a:fld>
            <a:endParaRPr kumimoji="1" lang="zh-CN" altLang="en-US"/>
          </a:p>
        </p:txBody>
      </p:sp>
      <p:sp>
        <p:nvSpPr>
          <p:cNvPr id="5" name="页脚占位符 4">
            <a:extLst>
              <a:ext uri="{FF2B5EF4-FFF2-40B4-BE49-F238E27FC236}">
                <a16:creationId xmlns:a16="http://schemas.microsoft.com/office/drawing/2014/main" id="{1CC7C7CA-B598-D84A-BADB-EA846240A5A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70D8546-BEE8-054F-AEEF-4E5131EB4BD8}"/>
              </a:ext>
            </a:extLst>
          </p:cNvPr>
          <p:cNvSpPr>
            <a:spLocks noGrp="1"/>
          </p:cNvSpPr>
          <p:nvPr>
            <p:ph type="sldNum" sz="quarter" idx="12"/>
          </p:nvPr>
        </p:nvSpPr>
        <p:spPr/>
        <p:txBody>
          <a:bodyPr/>
          <a:lstStyle/>
          <a:p>
            <a:fld id="{E5457EF3-D56D-7C4B-941E-55DBB16DB406}" type="slidenum">
              <a:rPr kumimoji="1" lang="zh-CN" altLang="en-US" smtClean="0"/>
              <a:t>‹#›</a:t>
            </a:fld>
            <a:endParaRPr kumimoji="1" lang="zh-CN" altLang="en-US"/>
          </a:p>
        </p:txBody>
      </p:sp>
    </p:spTree>
    <p:extLst>
      <p:ext uri="{BB962C8B-B14F-4D97-AF65-F5344CB8AC3E}">
        <p14:creationId xmlns:p14="http://schemas.microsoft.com/office/powerpoint/2010/main" val="2345242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41880-4AFC-4E4F-9DCE-EF5615AFA32C}"/>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ED73B6A-3492-0848-AAB3-8FD5CDBD4FF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5D5A022-330C-CF4E-B010-EFE1E9B65067}"/>
              </a:ext>
            </a:extLst>
          </p:cNvPr>
          <p:cNvSpPr>
            <a:spLocks noGrp="1"/>
          </p:cNvSpPr>
          <p:nvPr>
            <p:ph type="dt" sz="half" idx="10"/>
          </p:nvPr>
        </p:nvSpPr>
        <p:spPr/>
        <p:txBody>
          <a:bodyPr/>
          <a:lstStyle/>
          <a:p>
            <a:fld id="{A71A03D5-8F49-9448-B665-9EEA473DC578}" type="datetimeFigureOut">
              <a:rPr kumimoji="1" lang="zh-CN" altLang="en-US" smtClean="0"/>
              <a:t>2020/1/27</a:t>
            </a:fld>
            <a:endParaRPr kumimoji="1" lang="zh-CN" altLang="en-US"/>
          </a:p>
        </p:txBody>
      </p:sp>
      <p:sp>
        <p:nvSpPr>
          <p:cNvPr id="5" name="页脚占位符 4">
            <a:extLst>
              <a:ext uri="{FF2B5EF4-FFF2-40B4-BE49-F238E27FC236}">
                <a16:creationId xmlns:a16="http://schemas.microsoft.com/office/drawing/2014/main" id="{447A4B96-2B2A-F845-87A0-59ECAB8FD99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A89AF71-3DEE-5F4D-B7F6-F2B0D388EE4A}"/>
              </a:ext>
            </a:extLst>
          </p:cNvPr>
          <p:cNvSpPr>
            <a:spLocks noGrp="1"/>
          </p:cNvSpPr>
          <p:nvPr>
            <p:ph type="sldNum" sz="quarter" idx="12"/>
          </p:nvPr>
        </p:nvSpPr>
        <p:spPr/>
        <p:txBody>
          <a:bodyPr/>
          <a:lstStyle/>
          <a:p>
            <a:fld id="{E5457EF3-D56D-7C4B-941E-55DBB16DB406}" type="slidenum">
              <a:rPr kumimoji="1" lang="zh-CN" altLang="en-US" smtClean="0"/>
              <a:t>‹#›</a:t>
            </a:fld>
            <a:endParaRPr kumimoji="1" lang="zh-CN" altLang="en-US"/>
          </a:p>
        </p:txBody>
      </p:sp>
    </p:spTree>
    <p:extLst>
      <p:ext uri="{BB962C8B-B14F-4D97-AF65-F5344CB8AC3E}">
        <p14:creationId xmlns:p14="http://schemas.microsoft.com/office/powerpoint/2010/main" val="2167156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1EAB4E9-E40A-1C49-BEDB-08E7D482A2A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6ED1A49-A5B6-804D-A1B8-B089098A052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044DA56-7AC5-694A-8C52-ECC2628C1D27}"/>
              </a:ext>
            </a:extLst>
          </p:cNvPr>
          <p:cNvSpPr>
            <a:spLocks noGrp="1"/>
          </p:cNvSpPr>
          <p:nvPr>
            <p:ph type="dt" sz="half" idx="10"/>
          </p:nvPr>
        </p:nvSpPr>
        <p:spPr/>
        <p:txBody>
          <a:bodyPr/>
          <a:lstStyle/>
          <a:p>
            <a:fld id="{A71A03D5-8F49-9448-B665-9EEA473DC578}" type="datetimeFigureOut">
              <a:rPr kumimoji="1" lang="zh-CN" altLang="en-US" smtClean="0"/>
              <a:t>2020/1/27</a:t>
            </a:fld>
            <a:endParaRPr kumimoji="1" lang="zh-CN" altLang="en-US"/>
          </a:p>
        </p:txBody>
      </p:sp>
      <p:sp>
        <p:nvSpPr>
          <p:cNvPr id="5" name="页脚占位符 4">
            <a:extLst>
              <a:ext uri="{FF2B5EF4-FFF2-40B4-BE49-F238E27FC236}">
                <a16:creationId xmlns:a16="http://schemas.microsoft.com/office/drawing/2014/main" id="{241E5DBA-2D1D-5442-8621-C2E396F8090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30CC904-79C6-484D-BB04-1619A31EF33F}"/>
              </a:ext>
            </a:extLst>
          </p:cNvPr>
          <p:cNvSpPr>
            <a:spLocks noGrp="1"/>
          </p:cNvSpPr>
          <p:nvPr>
            <p:ph type="sldNum" sz="quarter" idx="12"/>
          </p:nvPr>
        </p:nvSpPr>
        <p:spPr/>
        <p:txBody>
          <a:bodyPr/>
          <a:lstStyle/>
          <a:p>
            <a:fld id="{E5457EF3-D56D-7C4B-941E-55DBB16DB406}" type="slidenum">
              <a:rPr kumimoji="1" lang="zh-CN" altLang="en-US" smtClean="0"/>
              <a:t>‹#›</a:t>
            </a:fld>
            <a:endParaRPr kumimoji="1" lang="zh-CN" altLang="en-US"/>
          </a:p>
        </p:txBody>
      </p:sp>
    </p:spTree>
    <p:extLst>
      <p:ext uri="{BB962C8B-B14F-4D97-AF65-F5344CB8AC3E}">
        <p14:creationId xmlns:p14="http://schemas.microsoft.com/office/powerpoint/2010/main" val="74433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52D05-F9FD-5641-B41D-299736ECBA4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7242867-49C4-464A-B850-C406394D1252}"/>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EC97FF8-9B22-694A-B6C0-A938E9F97754}"/>
              </a:ext>
            </a:extLst>
          </p:cNvPr>
          <p:cNvSpPr>
            <a:spLocks noGrp="1"/>
          </p:cNvSpPr>
          <p:nvPr>
            <p:ph type="dt" sz="half" idx="10"/>
          </p:nvPr>
        </p:nvSpPr>
        <p:spPr/>
        <p:txBody>
          <a:bodyPr/>
          <a:lstStyle/>
          <a:p>
            <a:fld id="{A71A03D5-8F49-9448-B665-9EEA473DC578}" type="datetimeFigureOut">
              <a:rPr kumimoji="1" lang="zh-CN" altLang="en-US" smtClean="0"/>
              <a:t>2020/1/27</a:t>
            </a:fld>
            <a:endParaRPr kumimoji="1" lang="zh-CN" altLang="en-US"/>
          </a:p>
        </p:txBody>
      </p:sp>
      <p:sp>
        <p:nvSpPr>
          <p:cNvPr id="5" name="页脚占位符 4">
            <a:extLst>
              <a:ext uri="{FF2B5EF4-FFF2-40B4-BE49-F238E27FC236}">
                <a16:creationId xmlns:a16="http://schemas.microsoft.com/office/drawing/2014/main" id="{82809852-823F-1F4C-B63A-36ABB428BC2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34C7CD9-F501-E242-841B-CA545A80E8F0}"/>
              </a:ext>
            </a:extLst>
          </p:cNvPr>
          <p:cNvSpPr>
            <a:spLocks noGrp="1"/>
          </p:cNvSpPr>
          <p:nvPr>
            <p:ph type="sldNum" sz="quarter" idx="12"/>
          </p:nvPr>
        </p:nvSpPr>
        <p:spPr/>
        <p:txBody>
          <a:bodyPr/>
          <a:lstStyle/>
          <a:p>
            <a:fld id="{E5457EF3-D56D-7C4B-941E-55DBB16DB406}" type="slidenum">
              <a:rPr kumimoji="1" lang="zh-CN" altLang="en-US" smtClean="0"/>
              <a:t>‹#›</a:t>
            </a:fld>
            <a:endParaRPr kumimoji="1" lang="zh-CN" altLang="en-US"/>
          </a:p>
        </p:txBody>
      </p:sp>
    </p:spTree>
    <p:extLst>
      <p:ext uri="{BB962C8B-B14F-4D97-AF65-F5344CB8AC3E}">
        <p14:creationId xmlns:p14="http://schemas.microsoft.com/office/powerpoint/2010/main" val="298653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192E0-79F6-7049-915A-13A53407EC8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63A718F-4132-264F-A105-202313C83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2EC1A24-C4A8-664A-924B-61854B9EC501}"/>
              </a:ext>
            </a:extLst>
          </p:cNvPr>
          <p:cNvSpPr>
            <a:spLocks noGrp="1"/>
          </p:cNvSpPr>
          <p:nvPr>
            <p:ph type="dt" sz="half" idx="10"/>
          </p:nvPr>
        </p:nvSpPr>
        <p:spPr/>
        <p:txBody>
          <a:bodyPr/>
          <a:lstStyle/>
          <a:p>
            <a:fld id="{A71A03D5-8F49-9448-B665-9EEA473DC578}" type="datetimeFigureOut">
              <a:rPr kumimoji="1" lang="zh-CN" altLang="en-US" smtClean="0"/>
              <a:t>2020/1/27</a:t>
            </a:fld>
            <a:endParaRPr kumimoji="1" lang="zh-CN" altLang="en-US"/>
          </a:p>
        </p:txBody>
      </p:sp>
      <p:sp>
        <p:nvSpPr>
          <p:cNvPr id="5" name="页脚占位符 4">
            <a:extLst>
              <a:ext uri="{FF2B5EF4-FFF2-40B4-BE49-F238E27FC236}">
                <a16:creationId xmlns:a16="http://schemas.microsoft.com/office/drawing/2014/main" id="{03800837-DAA9-844C-8260-106A6BD9503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2663782-9FF2-404D-8291-D87FB13E304F}"/>
              </a:ext>
            </a:extLst>
          </p:cNvPr>
          <p:cNvSpPr>
            <a:spLocks noGrp="1"/>
          </p:cNvSpPr>
          <p:nvPr>
            <p:ph type="sldNum" sz="quarter" idx="12"/>
          </p:nvPr>
        </p:nvSpPr>
        <p:spPr/>
        <p:txBody>
          <a:bodyPr/>
          <a:lstStyle/>
          <a:p>
            <a:fld id="{E5457EF3-D56D-7C4B-941E-55DBB16DB406}" type="slidenum">
              <a:rPr kumimoji="1" lang="zh-CN" altLang="en-US" smtClean="0"/>
              <a:t>‹#›</a:t>
            </a:fld>
            <a:endParaRPr kumimoji="1" lang="zh-CN" altLang="en-US"/>
          </a:p>
        </p:txBody>
      </p:sp>
    </p:spTree>
    <p:extLst>
      <p:ext uri="{BB962C8B-B14F-4D97-AF65-F5344CB8AC3E}">
        <p14:creationId xmlns:p14="http://schemas.microsoft.com/office/powerpoint/2010/main" val="3163145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414B1-9F89-F441-B7E5-C1BE9139977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1BCD0C1-AE5A-2141-A9B4-D89D49D08B2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3C6F8C7-A871-B54E-BB42-11EA8793A6E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25E9A0A-0DDB-4D4F-A299-9D20942F0DDA}"/>
              </a:ext>
            </a:extLst>
          </p:cNvPr>
          <p:cNvSpPr>
            <a:spLocks noGrp="1"/>
          </p:cNvSpPr>
          <p:nvPr>
            <p:ph type="dt" sz="half" idx="10"/>
          </p:nvPr>
        </p:nvSpPr>
        <p:spPr/>
        <p:txBody>
          <a:bodyPr/>
          <a:lstStyle/>
          <a:p>
            <a:fld id="{A71A03D5-8F49-9448-B665-9EEA473DC578}" type="datetimeFigureOut">
              <a:rPr kumimoji="1" lang="zh-CN" altLang="en-US" smtClean="0"/>
              <a:t>2020/1/27</a:t>
            </a:fld>
            <a:endParaRPr kumimoji="1" lang="zh-CN" altLang="en-US"/>
          </a:p>
        </p:txBody>
      </p:sp>
      <p:sp>
        <p:nvSpPr>
          <p:cNvPr id="6" name="页脚占位符 5">
            <a:extLst>
              <a:ext uri="{FF2B5EF4-FFF2-40B4-BE49-F238E27FC236}">
                <a16:creationId xmlns:a16="http://schemas.microsoft.com/office/drawing/2014/main" id="{B19B8FBA-018E-F945-867B-E14A014A0D5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DEC09D2-91AB-5242-91A8-9AE324FC1B78}"/>
              </a:ext>
            </a:extLst>
          </p:cNvPr>
          <p:cNvSpPr>
            <a:spLocks noGrp="1"/>
          </p:cNvSpPr>
          <p:nvPr>
            <p:ph type="sldNum" sz="quarter" idx="12"/>
          </p:nvPr>
        </p:nvSpPr>
        <p:spPr/>
        <p:txBody>
          <a:bodyPr/>
          <a:lstStyle/>
          <a:p>
            <a:fld id="{E5457EF3-D56D-7C4B-941E-55DBB16DB406}" type="slidenum">
              <a:rPr kumimoji="1" lang="zh-CN" altLang="en-US" smtClean="0"/>
              <a:t>‹#›</a:t>
            </a:fld>
            <a:endParaRPr kumimoji="1" lang="zh-CN" altLang="en-US"/>
          </a:p>
        </p:txBody>
      </p:sp>
    </p:spTree>
    <p:extLst>
      <p:ext uri="{BB962C8B-B14F-4D97-AF65-F5344CB8AC3E}">
        <p14:creationId xmlns:p14="http://schemas.microsoft.com/office/powerpoint/2010/main" val="160751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53D5B-F900-B74D-AE02-816F2234FDA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15F4282-6EEA-8A45-871E-4E338A600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71ED63E-4734-3041-B20B-A125E0CE9E4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D76B53F-6ADF-6D4A-80C8-6042EDB5E4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A6E1F6B-5E1F-2341-A9E0-3620632E4E47}"/>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1E2FADC-EFB4-AC42-8A25-5A368143689D}"/>
              </a:ext>
            </a:extLst>
          </p:cNvPr>
          <p:cNvSpPr>
            <a:spLocks noGrp="1"/>
          </p:cNvSpPr>
          <p:nvPr>
            <p:ph type="dt" sz="half" idx="10"/>
          </p:nvPr>
        </p:nvSpPr>
        <p:spPr/>
        <p:txBody>
          <a:bodyPr/>
          <a:lstStyle/>
          <a:p>
            <a:fld id="{A71A03D5-8F49-9448-B665-9EEA473DC578}" type="datetimeFigureOut">
              <a:rPr kumimoji="1" lang="zh-CN" altLang="en-US" smtClean="0"/>
              <a:t>2020/1/27</a:t>
            </a:fld>
            <a:endParaRPr kumimoji="1" lang="zh-CN" altLang="en-US"/>
          </a:p>
        </p:txBody>
      </p:sp>
      <p:sp>
        <p:nvSpPr>
          <p:cNvPr id="8" name="页脚占位符 7">
            <a:extLst>
              <a:ext uri="{FF2B5EF4-FFF2-40B4-BE49-F238E27FC236}">
                <a16:creationId xmlns:a16="http://schemas.microsoft.com/office/drawing/2014/main" id="{AD3BEE66-6A88-B045-AEE2-884CECD958B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EF4ADF4C-FD8B-2B49-8FF5-91CBD74743FF}"/>
              </a:ext>
            </a:extLst>
          </p:cNvPr>
          <p:cNvSpPr>
            <a:spLocks noGrp="1"/>
          </p:cNvSpPr>
          <p:nvPr>
            <p:ph type="sldNum" sz="quarter" idx="12"/>
          </p:nvPr>
        </p:nvSpPr>
        <p:spPr/>
        <p:txBody>
          <a:bodyPr/>
          <a:lstStyle/>
          <a:p>
            <a:fld id="{E5457EF3-D56D-7C4B-941E-55DBB16DB406}" type="slidenum">
              <a:rPr kumimoji="1" lang="zh-CN" altLang="en-US" smtClean="0"/>
              <a:t>‹#›</a:t>
            </a:fld>
            <a:endParaRPr kumimoji="1" lang="zh-CN" altLang="en-US"/>
          </a:p>
        </p:txBody>
      </p:sp>
    </p:spTree>
    <p:extLst>
      <p:ext uri="{BB962C8B-B14F-4D97-AF65-F5344CB8AC3E}">
        <p14:creationId xmlns:p14="http://schemas.microsoft.com/office/powerpoint/2010/main" val="407490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D54DA-3A60-DD46-ABF8-979A77B61F1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B87EC8E-E8A6-174D-824B-567AB51F6F1F}"/>
              </a:ext>
            </a:extLst>
          </p:cNvPr>
          <p:cNvSpPr>
            <a:spLocks noGrp="1"/>
          </p:cNvSpPr>
          <p:nvPr>
            <p:ph type="dt" sz="half" idx="10"/>
          </p:nvPr>
        </p:nvSpPr>
        <p:spPr/>
        <p:txBody>
          <a:bodyPr/>
          <a:lstStyle/>
          <a:p>
            <a:fld id="{A71A03D5-8F49-9448-B665-9EEA473DC578}" type="datetimeFigureOut">
              <a:rPr kumimoji="1" lang="zh-CN" altLang="en-US" smtClean="0"/>
              <a:t>2020/1/27</a:t>
            </a:fld>
            <a:endParaRPr kumimoji="1" lang="zh-CN" altLang="en-US"/>
          </a:p>
        </p:txBody>
      </p:sp>
      <p:sp>
        <p:nvSpPr>
          <p:cNvPr id="4" name="页脚占位符 3">
            <a:extLst>
              <a:ext uri="{FF2B5EF4-FFF2-40B4-BE49-F238E27FC236}">
                <a16:creationId xmlns:a16="http://schemas.microsoft.com/office/drawing/2014/main" id="{A19CECA6-8CF1-6345-8D56-F0E16ED5305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6456B4D-2E90-524E-84E2-134714464C71}"/>
              </a:ext>
            </a:extLst>
          </p:cNvPr>
          <p:cNvSpPr>
            <a:spLocks noGrp="1"/>
          </p:cNvSpPr>
          <p:nvPr>
            <p:ph type="sldNum" sz="quarter" idx="12"/>
          </p:nvPr>
        </p:nvSpPr>
        <p:spPr/>
        <p:txBody>
          <a:bodyPr/>
          <a:lstStyle/>
          <a:p>
            <a:fld id="{E5457EF3-D56D-7C4B-941E-55DBB16DB406}" type="slidenum">
              <a:rPr kumimoji="1" lang="zh-CN" altLang="en-US" smtClean="0"/>
              <a:t>‹#›</a:t>
            </a:fld>
            <a:endParaRPr kumimoji="1" lang="zh-CN" altLang="en-US"/>
          </a:p>
        </p:txBody>
      </p:sp>
    </p:spTree>
    <p:extLst>
      <p:ext uri="{BB962C8B-B14F-4D97-AF65-F5344CB8AC3E}">
        <p14:creationId xmlns:p14="http://schemas.microsoft.com/office/powerpoint/2010/main" val="1919880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9B4572-FEC1-8340-AF00-46170A103C18}"/>
              </a:ext>
            </a:extLst>
          </p:cNvPr>
          <p:cNvSpPr>
            <a:spLocks noGrp="1"/>
          </p:cNvSpPr>
          <p:nvPr>
            <p:ph type="dt" sz="half" idx="10"/>
          </p:nvPr>
        </p:nvSpPr>
        <p:spPr/>
        <p:txBody>
          <a:bodyPr/>
          <a:lstStyle/>
          <a:p>
            <a:fld id="{A71A03D5-8F49-9448-B665-9EEA473DC578}" type="datetimeFigureOut">
              <a:rPr kumimoji="1" lang="zh-CN" altLang="en-US" smtClean="0"/>
              <a:t>2020/1/27</a:t>
            </a:fld>
            <a:endParaRPr kumimoji="1" lang="zh-CN" altLang="en-US"/>
          </a:p>
        </p:txBody>
      </p:sp>
      <p:sp>
        <p:nvSpPr>
          <p:cNvPr id="3" name="页脚占位符 2">
            <a:extLst>
              <a:ext uri="{FF2B5EF4-FFF2-40B4-BE49-F238E27FC236}">
                <a16:creationId xmlns:a16="http://schemas.microsoft.com/office/drawing/2014/main" id="{5012F67C-2A26-B143-B918-686B9CC1496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B7B6D22-BA16-7547-B245-036516CA52D8}"/>
              </a:ext>
            </a:extLst>
          </p:cNvPr>
          <p:cNvSpPr>
            <a:spLocks noGrp="1"/>
          </p:cNvSpPr>
          <p:nvPr>
            <p:ph type="sldNum" sz="quarter" idx="12"/>
          </p:nvPr>
        </p:nvSpPr>
        <p:spPr/>
        <p:txBody>
          <a:bodyPr/>
          <a:lstStyle/>
          <a:p>
            <a:fld id="{E5457EF3-D56D-7C4B-941E-55DBB16DB406}" type="slidenum">
              <a:rPr kumimoji="1" lang="zh-CN" altLang="en-US" smtClean="0"/>
              <a:t>‹#›</a:t>
            </a:fld>
            <a:endParaRPr kumimoji="1" lang="zh-CN" altLang="en-US"/>
          </a:p>
        </p:txBody>
      </p:sp>
    </p:spTree>
    <p:extLst>
      <p:ext uri="{BB962C8B-B14F-4D97-AF65-F5344CB8AC3E}">
        <p14:creationId xmlns:p14="http://schemas.microsoft.com/office/powerpoint/2010/main" val="18340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7EB53-F620-9748-9A96-1090D402FDD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DD00620-0719-F34C-8E2F-7BE1A5999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6AA0548-9B63-1841-8D83-594DE8CECB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C3B3EC3-D105-AA4F-BDFF-8AC27E55CA9F}"/>
              </a:ext>
            </a:extLst>
          </p:cNvPr>
          <p:cNvSpPr>
            <a:spLocks noGrp="1"/>
          </p:cNvSpPr>
          <p:nvPr>
            <p:ph type="dt" sz="half" idx="10"/>
          </p:nvPr>
        </p:nvSpPr>
        <p:spPr/>
        <p:txBody>
          <a:bodyPr/>
          <a:lstStyle/>
          <a:p>
            <a:fld id="{A71A03D5-8F49-9448-B665-9EEA473DC578}" type="datetimeFigureOut">
              <a:rPr kumimoji="1" lang="zh-CN" altLang="en-US" smtClean="0"/>
              <a:t>2020/1/27</a:t>
            </a:fld>
            <a:endParaRPr kumimoji="1" lang="zh-CN" altLang="en-US"/>
          </a:p>
        </p:txBody>
      </p:sp>
      <p:sp>
        <p:nvSpPr>
          <p:cNvPr id="6" name="页脚占位符 5">
            <a:extLst>
              <a:ext uri="{FF2B5EF4-FFF2-40B4-BE49-F238E27FC236}">
                <a16:creationId xmlns:a16="http://schemas.microsoft.com/office/drawing/2014/main" id="{531C9427-7F9A-5C4B-A4E0-B9F4B525A6F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F7C2791-4D35-B24C-81A3-A5A068ABA5C9}"/>
              </a:ext>
            </a:extLst>
          </p:cNvPr>
          <p:cNvSpPr>
            <a:spLocks noGrp="1"/>
          </p:cNvSpPr>
          <p:nvPr>
            <p:ph type="sldNum" sz="quarter" idx="12"/>
          </p:nvPr>
        </p:nvSpPr>
        <p:spPr/>
        <p:txBody>
          <a:bodyPr/>
          <a:lstStyle/>
          <a:p>
            <a:fld id="{E5457EF3-D56D-7C4B-941E-55DBB16DB406}" type="slidenum">
              <a:rPr kumimoji="1" lang="zh-CN" altLang="en-US" smtClean="0"/>
              <a:t>‹#›</a:t>
            </a:fld>
            <a:endParaRPr kumimoji="1" lang="zh-CN" altLang="en-US"/>
          </a:p>
        </p:txBody>
      </p:sp>
    </p:spTree>
    <p:extLst>
      <p:ext uri="{BB962C8B-B14F-4D97-AF65-F5344CB8AC3E}">
        <p14:creationId xmlns:p14="http://schemas.microsoft.com/office/powerpoint/2010/main" val="26418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039BB-4A07-6A47-B639-18EE35687CA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36C5EBD2-232A-A546-B1B9-8D174E93A3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034A8E5-C1CF-B84B-B1DA-0CF8765BF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65B560B-D83C-B447-9802-CC31F3232B67}"/>
              </a:ext>
            </a:extLst>
          </p:cNvPr>
          <p:cNvSpPr>
            <a:spLocks noGrp="1"/>
          </p:cNvSpPr>
          <p:nvPr>
            <p:ph type="dt" sz="half" idx="10"/>
          </p:nvPr>
        </p:nvSpPr>
        <p:spPr/>
        <p:txBody>
          <a:bodyPr/>
          <a:lstStyle/>
          <a:p>
            <a:fld id="{A71A03D5-8F49-9448-B665-9EEA473DC578}" type="datetimeFigureOut">
              <a:rPr kumimoji="1" lang="zh-CN" altLang="en-US" smtClean="0"/>
              <a:t>2020/1/27</a:t>
            </a:fld>
            <a:endParaRPr kumimoji="1" lang="zh-CN" altLang="en-US"/>
          </a:p>
        </p:txBody>
      </p:sp>
      <p:sp>
        <p:nvSpPr>
          <p:cNvPr id="6" name="页脚占位符 5">
            <a:extLst>
              <a:ext uri="{FF2B5EF4-FFF2-40B4-BE49-F238E27FC236}">
                <a16:creationId xmlns:a16="http://schemas.microsoft.com/office/drawing/2014/main" id="{5AC2DD9D-836F-5145-8CDF-0EB03AF56D8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067E596-37FE-684D-9B55-DBEE9EEA58C7}"/>
              </a:ext>
            </a:extLst>
          </p:cNvPr>
          <p:cNvSpPr>
            <a:spLocks noGrp="1"/>
          </p:cNvSpPr>
          <p:nvPr>
            <p:ph type="sldNum" sz="quarter" idx="12"/>
          </p:nvPr>
        </p:nvSpPr>
        <p:spPr/>
        <p:txBody>
          <a:bodyPr/>
          <a:lstStyle/>
          <a:p>
            <a:fld id="{E5457EF3-D56D-7C4B-941E-55DBB16DB406}" type="slidenum">
              <a:rPr kumimoji="1" lang="zh-CN" altLang="en-US" smtClean="0"/>
              <a:t>‹#›</a:t>
            </a:fld>
            <a:endParaRPr kumimoji="1" lang="zh-CN" altLang="en-US"/>
          </a:p>
        </p:txBody>
      </p:sp>
    </p:spTree>
    <p:extLst>
      <p:ext uri="{BB962C8B-B14F-4D97-AF65-F5344CB8AC3E}">
        <p14:creationId xmlns:p14="http://schemas.microsoft.com/office/powerpoint/2010/main" val="229803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0A170A-F56B-F641-8D75-8DBDAB3362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09EF63C-6E83-E448-866F-A7C0628BB1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EE8130E-5CDE-424A-965C-1B1394440F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A03D5-8F49-9448-B665-9EEA473DC578}" type="datetimeFigureOut">
              <a:rPr kumimoji="1" lang="zh-CN" altLang="en-US" smtClean="0"/>
              <a:t>2020/1/27</a:t>
            </a:fld>
            <a:endParaRPr kumimoji="1" lang="zh-CN" altLang="en-US"/>
          </a:p>
        </p:txBody>
      </p:sp>
      <p:sp>
        <p:nvSpPr>
          <p:cNvPr id="5" name="页脚占位符 4">
            <a:extLst>
              <a:ext uri="{FF2B5EF4-FFF2-40B4-BE49-F238E27FC236}">
                <a16:creationId xmlns:a16="http://schemas.microsoft.com/office/drawing/2014/main" id="{A34C65B6-DB2B-A147-81D0-CCEF473EBF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DAEE420-7A4A-4848-9634-CB5EA6725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457EF3-D56D-7C4B-941E-55DBB16DB406}" type="slidenum">
              <a:rPr kumimoji="1" lang="zh-CN" altLang="en-US" smtClean="0"/>
              <a:t>‹#›</a:t>
            </a:fld>
            <a:endParaRPr kumimoji="1" lang="zh-CN" altLang="en-US"/>
          </a:p>
        </p:txBody>
      </p:sp>
    </p:spTree>
    <p:extLst>
      <p:ext uri="{BB962C8B-B14F-4D97-AF65-F5344CB8AC3E}">
        <p14:creationId xmlns:p14="http://schemas.microsoft.com/office/powerpoint/2010/main" val="424717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AF048-4040-E44C-9226-90CFBDC11D8B}"/>
              </a:ext>
            </a:extLst>
          </p:cNvPr>
          <p:cNvSpPr>
            <a:spLocks noGrp="1"/>
          </p:cNvSpPr>
          <p:nvPr>
            <p:ph type="title"/>
          </p:nvPr>
        </p:nvSpPr>
        <p:spPr/>
        <p:txBody>
          <a:bodyPr/>
          <a:lstStyle/>
          <a:p>
            <a:endParaRPr kumimoji="1" lang="zh-CN" altLang="en-US"/>
          </a:p>
        </p:txBody>
      </p:sp>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7D6EFE6B-83DE-AB41-96B4-B5F45125ACF8}"/>
                  </a:ext>
                </a:extLst>
              </p:cNvPr>
              <p:cNvGraphicFramePr>
                <a:graphicFrameLocks noGrp="1"/>
              </p:cNvGraphicFramePr>
              <p:nvPr>
                <p:ph idx="1"/>
                <p:extLst>
                  <p:ext uri="{D42A27DB-BD31-4B8C-83A1-F6EECF244321}">
                    <p14:modId xmlns:p14="http://schemas.microsoft.com/office/powerpoint/2010/main" val="3225561792"/>
                  </p:ext>
                </p:extLst>
              </p:nvPr>
            </p:nvGraphicFramePr>
            <p:xfrm>
              <a:off x="838200" y="1825625"/>
              <a:ext cx="10515600" cy="2667000"/>
            </p:xfrm>
            <a:graphic>
              <a:graphicData uri="http://schemas.openxmlformats.org/drawingml/2006/table">
                <a:tbl>
                  <a:tblPr firstRow="1" bandRow="1">
                    <a:tableStyleId>{F5AB1C69-6EDB-4FF4-983F-18BD219EF322}</a:tableStyleId>
                  </a:tblPr>
                  <a:tblGrid>
                    <a:gridCol w="1023651">
                      <a:extLst>
                        <a:ext uri="{9D8B030D-6E8A-4147-A177-3AD203B41FA5}">
                          <a16:colId xmlns:a16="http://schemas.microsoft.com/office/drawing/2014/main" val="568781576"/>
                        </a:ext>
                      </a:extLst>
                    </a:gridCol>
                    <a:gridCol w="1366091">
                      <a:extLst>
                        <a:ext uri="{9D8B030D-6E8A-4147-A177-3AD203B41FA5}">
                          <a16:colId xmlns:a16="http://schemas.microsoft.com/office/drawing/2014/main" val="1726594128"/>
                        </a:ext>
                      </a:extLst>
                    </a:gridCol>
                    <a:gridCol w="1476260">
                      <a:extLst>
                        <a:ext uri="{9D8B030D-6E8A-4147-A177-3AD203B41FA5}">
                          <a16:colId xmlns:a16="http://schemas.microsoft.com/office/drawing/2014/main" val="907133880"/>
                        </a:ext>
                      </a:extLst>
                    </a:gridCol>
                    <a:gridCol w="6649598">
                      <a:extLst>
                        <a:ext uri="{9D8B030D-6E8A-4147-A177-3AD203B41FA5}">
                          <a16:colId xmlns:a16="http://schemas.microsoft.com/office/drawing/2014/main" val="3326077277"/>
                        </a:ext>
                      </a:extLst>
                    </a:gridCol>
                  </a:tblGrid>
                  <a:tr h="370840">
                    <a:tc>
                      <a:txBody>
                        <a:bodyPr/>
                        <a:lstStyle/>
                        <a:p>
                          <a:r>
                            <a:rPr lang="zh-CN" altLang="en-US" dirty="0"/>
                            <a:t>参数</a:t>
                          </a:r>
                        </a:p>
                      </a:txBody>
                      <a:tcPr/>
                    </a:tc>
                    <a:tc>
                      <a:txBody>
                        <a:bodyPr/>
                        <a:lstStyle/>
                        <a:p>
                          <a:r>
                            <a:rPr lang="zh-CN" altLang="en-US" dirty="0"/>
                            <a:t>含义</a:t>
                          </a:r>
                        </a:p>
                      </a:txBody>
                      <a:tcPr/>
                    </a:tc>
                    <a:tc>
                      <a:txBody>
                        <a:bodyPr/>
                        <a:lstStyle/>
                        <a:p>
                          <a:r>
                            <a:rPr lang="zh-CN" altLang="en-US" dirty="0"/>
                            <a:t>取值</a:t>
                          </a:r>
                        </a:p>
                      </a:txBody>
                      <a:tcPr/>
                    </a:tc>
                    <a:tc>
                      <a:txBody>
                        <a:bodyPr/>
                        <a:lstStyle/>
                        <a:p>
                          <a:r>
                            <a:rPr lang="zh-CN" altLang="en-US" dirty="0"/>
                            <a:t>说明</a:t>
                          </a:r>
                        </a:p>
                      </a:txBody>
                      <a:tcPr/>
                    </a:tc>
                    <a:extLst>
                      <a:ext uri="{0D108BD9-81ED-4DB2-BD59-A6C34878D82A}">
                        <a16:rowId xmlns:a16="http://schemas.microsoft.com/office/drawing/2014/main" val="3649449088"/>
                      </a:ext>
                    </a:extLst>
                  </a:tr>
                  <a:tr h="370840">
                    <a:tc>
                      <a:txBody>
                        <a:bodyPr/>
                        <a:lstStyle/>
                        <a:p>
                          <a14:m>
                            <m:oMathPara xmlns:m="http://schemas.openxmlformats.org/officeDocument/2006/math">
                              <m:oMathParaPr>
                                <m:jc m:val="centerGroup"/>
                              </m:oMathParaPr>
                              <m:oMath xmlns:m="http://schemas.openxmlformats.org/officeDocument/2006/math">
                                <m:r>
                                  <a:rPr lang="zh-CN" altLang="en-US" smtClean="0"/>
                                  <m:t>𝛼</m:t>
                                </m:r>
                              </m:oMath>
                            </m:oMathPara>
                          </a14:m>
                          <a:endParaRPr lang="zh-CN" altLang="en-US" dirty="0"/>
                        </a:p>
                      </a:txBody>
                      <a:tcPr/>
                    </a:tc>
                    <a:tc>
                      <a:txBody>
                        <a:bodyPr/>
                        <a:lstStyle/>
                        <a:p>
                          <a:r>
                            <a:rPr lang="zh-CN" altLang="en-US" dirty="0"/>
                            <a:t>感染率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mtClean="0"/>
                                    </m:ctrlPr>
                                  </m:sSubPr>
                                  <m:e>
                                    <m:r>
                                      <a:rPr lang="en-US" altLang="zh-CN" smtClean="0"/>
                                      <m:t>𝑅</m:t>
                                    </m:r>
                                  </m:e>
                                  <m:sub>
                                    <m:r>
                                      <a:rPr lang="en-US" altLang="zh-CN" smtClean="0"/>
                                      <m:t>0</m:t>
                                    </m:r>
                                  </m:sub>
                                </m:sSub>
                                <m:r>
                                  <a:rPr lang="en-US" altLang="zh-CN" smtClean="0"/>
                                  <m:t>𝛽</m:t>
                                </m:r>
                                <m:r>
                                  <a:rPr lang="en-US" altLang="zh-CN" smtClean="0"/>
                                  <m:t>=0.</m:t>
                                </m:r>
                                <m:r>
                                  <a:rPr lang="en-US" altLang="zh-CN" b="0" i="0" smtClean="0">
                                    <a:latin typeface="Cambria Math" panose="02040503050406030204" pitchFamily="18" charset="0"/>
                                  </a:rPr>
                                  <m:t>38</m:t>
                                </m:r>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a:t>
                          </a:r>
                          <a:r>
                            <a:rPr lang="en-US" altLang="zh-CN" dirty="0"/>
                            <a:t>SIR</a:t>
                          </a:r>
                          <a:r>
                            <a:rPr lang="zh-CN" altLang="en-US" dirty="0"/>
                            <a:t>模型，</a:t>
                          </a:r>
                          <a14:m>
                            <m:oMath xmlns:m="http://schemas.openxmlformats.org/officeDocument/2006/math">
                              <m:sSub>
                                <m:sSubPr>
                                  <m:ctrlPr>
                                    <a:rPr lang="en-US" altLang="zh-CN" smtClean="0"/>
                                  </m:ctrlPr>
                                </m:sSubPr>
                                <m:e>
                                  <m:r>
                                    <a:rPr lang="en-US" altLang="zh-CN" smtClean="0"/>
                                    <m:t>𝑅</m:t>
                                  </m:r>
                                </m:e>
                                <m:sub>
                                  <m:r>
                                    <a:rPr lang="en-US" altLang="zh-CN" smtClean="0"/>
                                    <m:t>0</m:t>
                                  </m:r>
                                </m:sub>
                              </m:sSub>
                              <m:r>
                                <a:rPr lang="en-US" altLang="zh-CN" smtClean="0"/>
                                <m:t>=</m:t>
                              </m:r>
                              <m:r>
                                <a:rPr lang="en-US" altLang="zh-CN" smtClean="0"/>
                                <m:t>𝛼</m:t>
                              </m:r>
                              <m:r>
                                <a:rPr lang="en-US" altLang="zh-CN" smtClean="0"/>
                                <m:t>/</m:t>
                              </m:r>
                              <m:r>
                                <a:rPr lang="en-US" altLang="zh-CN" smtClean="0"/>
                                <m:t>𝛽</m:t>
                              </m:r>
                            </m:oMath>
                          </a14:m>
                          <a:r>
                            <a:rPr lang="zh-CN" altLang="en-US" dirty="0"/>
                            <a:t>，因此我们可以根据</a:t>
                          </a:r>
                          <a14:m>
                            <m:oMath xmlns:m="http://schemas.openxmlformats.org/officeDocument/2006/math">
                              <m:sSub>
                                <m:sSubPr>
                                  <m:ctrlPr>
                                    <a:rPr lang="en-US" altLang="zh-CN" smtClean="0"/>
                                  </m:ctrlPr>
                                </m:sSubPr>
                                <m:e>
                                  <m:r>
                                    <a:rPr lang="en-US" altLang="zh-CN" smtClean="0"/>
                                    <m:t>𝑅</m:t>
                                  </m:r>
                                </m:e>
                                <m:sub>
                                  <m:r>
                                    <a:rPr lang="en-US" altLang="zh-CN" smtClean="0"/>
                                    <m:t>0</m:t>
                                  </m:r>
                                </m:sub>
                              </m:sSub>
                            </m:oMath>
                          </a14:m>
                          <a:r>
                            <a:rPr lang="zh-CN" altLang="en-US" dirty="0"/>
                            <a:t>和</a:t>
                          </a:r>
                          <a14:m>
                            <m:oMath xmlns:m="http://schemas.openxmlformats.org/officeDocument/2006/math">
                              <m:r>
                                <a:rPr lang="en-US" altLang="zh-CN" smtClean="0"/>
                                <m:t>𝛽</m:t>
                              </m:r>
                            </m:oMath>
                          </a14:m>
                          <a:r>
                            <a:rPr lang="zh-CN" altLang="en-US" dirty="0"/>
                            <a:t>反向计算</a:t>
                          </a:r>
                          <a14:m>
                            <m:oMath xmlns:m="http://schemas.openxmlformats.org/officeDocument/2006/math">
                              <m:r>
                                <a:rPr lang="en-US" altLang="zh-CN" smtClean="0"/>
                                <m:t>𝛼</m:t>
                              </m:r>
                            </m:oMath>
                          </a14:m>
                          <a:endParaRPr lang="zh-CN" altLang="en-US" dirty="0"/>
                        </a:p>
                      </a:txBody>
                      <a:tcPr/>
                    </a:tc>
                    <a:extLst>
                      <a:ext uri="{0D108BD9-81ED-4DB2-BD59-A6C34878D82A}">
                        <a16:rowId xmlns:a16="http://schemas.microsoft.com/office/drawing/2014/main" val="2169267875"/>
                      </a:ext>
                    </a:extLst>
                  </a:tr>
                  <a:tr h="370840">
                    <a:tc>
                      <a:txBody>
                        <a:bodyPr/>
                        <a:lstStyle/>
                        <a:p>
                          <a14:m>
                            <m:oMathPara xmlns:m="http://schemas.openxmlformats.org/officeDocument/2006/math">
                              <m:oMathParaPr>
                                <m:jc m:val="centerGroup"/>
                              </m:oMathParaPr>
                              <m:oMath xmlns:m="http://schemas.openxmlformats.org/officeDocument/2006/math">
                                <m:r>
                                  <a:rPr lang="en-US" altLang="zh-CN" smtClean="0"/>
                                  <m:t>𝛽</m:t>
                                </m:r>
                              </m:oMath>
                            </m:oMathPara>
                          </a14:m>
                          <a:endParaRPr lang="zh-CN" altLang="en-US" dirty="0"/>
                        </a:p>
                      </a:txBody>
                      <a:tcPr/>
                    </a:tc>
                    <a:tc>
                      <a:txBody>
                        <a:bodyPr/>
                        <a:lstStyle/>
                        <a:p>
                          <a:r>
                            <a:rPr lang="zh-CN" altLang="en-US" dirty="0"/>
                            <a:t>治愈率</a:t>
                          </a:r>
                        </a:p>
                      </a:txBody>
                      <a:tcPr/>
                    </a:tc>
                    <a:tc>
                      <a:txBody>
                        <a:bodyPr/>
                        <a:lstStyle/>
                        <a:p>
                          <a:pPr algn="ctr"/>
                          <a:r>
                            <a:rPr lang="en-US" altLang="zh-CN" dirty="0"/>
                            <a:t>0.1</a:t>
                          </a:r>
                          <a:endParaRPr lang="zh-CN" altLang="en-US" dirty="0"/>
                        </a:p>
                      </a:txBody>
                      <a:tcPr/>
                    </a:tc>
                    <a:tc>
                      <a:txBody>
                        <a:bodyPr/>
                        <a:lstStyle/>
                        <a:p>
                          <a:r>
                            <a:rPr lang="zh-CN" altLang="en-US" dirty="0"/>
                            <a:t>根据汇报的病例，从确诊到治愈（死亡）平均</a:t>
                          </a:r>
                          <a:r>
                            <a:rPr lang="en-US" altLang="zh-CN" dirty="0"/>
                            <a:t>10</a:t>
                          </a:r>
                          <a:r>
                            <a:rPr lang="zh-CN" altLang="en-US" dirty="0"/>
                            <a:t>天</a:t>
                          </a:r>
                        </a:p>
                      </a:txBody>
                      <a:tcPr/>
                    </a:tc>
                    <a:extLst>
                      <a:ext uri="{0D108BD9-81ED-4DB2-BD59-A6C34878D82A}">
                        <a16:rowId xmlns:a16="http://schemas.microsoft.com/office/drawing/2014/main" val="411729829"/>
                      </a:ext>
                    </a:extLst>
                  </a:tr>
                  <a:tr h="370840">
                    <a:tc>
                      <a:txBody>
                        <a:bodyPr/>
                        <a:lstStyle/>
                        <a:p>
                          <a14:m>
                            <m:oMathPara xmlns:m="http://schemas.openxmlformats.org/officeDocument/2006/math">
                              <m:oMathParaPr>
                                <m:jc m:val="centerGroup"/>
                              </m:oMathParaPr>
                              <m:oMath xmlns:m="http://schemas.openxmlformats.org/officeDocument/2006/math">
                                <m:r>
                                  <a:rPr lang="en-US" altLang="zh-CN" smtClean="0"/>
                                  <m:t>𝛾</m:t>
                                </m:r>
                              </m:oMath>
                            </m:oMathPara>
                          </a14:m>
                          <a:endParaRPr lang="zh-CN" altLang="en-US" dirty="0"/>
                        </a:p>
                      </a:txBody>
                      <a:tcPr/>
                    </a:tc>
                    <a:tc>
                      <a:txBody>
                        <a:bodyPr/>
                        <a:lstStyle/>
                        <a:p>
                          <a:r>
                            <a:rPr lang="zh-CN" altLang="en-US" dirty="0"/>
                            <a:t>平均迁出人口比</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0.1255</a:t>
                          </a:r>
                          <a:endParaRPr lang="zh-CN" altLang="en-US" dirty="0"/>
                        </a:p>
                      </a:txBody>
                      <a:tcPr/>
                    </a:tc>
                    <a:tc>
                      <a:txBody>
                        <a:bodyPr/>
                        <a:lstStyle/>
                        <a:p>
                          <a:r>
                            <a:rPr lang="zh-CN" altLang="en-US" dirty="0"/>
                            <a:t>全国平均来讲，所有城市的移动人口</a:t>
                          </a:r>
                          <a:r>
                            <a:rPr lang="en-US" altLang="zh-CN" dirty="0"/>
                            <a:t>F</a:t>
                          </a:r>
                          <a:r>
                            <a:rPr lang="zh-CN" altLang="en-US" dirty="0"/>
                            <a:t>除以全国总城市人口</a:t>
                          </a:r>
                          <a:r>
                            <a:rPr lang="en-US" altLang="zh-CN" dirty="0"/>
                            <a:t>P</a:t>
                          </a:r>
                          <a:r>
                            <a:rPr lang="zh-CN" altLang="en-US" dirty="0"/>
                            <a:t>。我们用</a:t>
                          </a:r>
                          <a:r>
                            <a:rPr lang="en-US" altLang="zh-CN" dirty="0"/>
                            <a:t>2016</a:t>
                          </a:r>
                          <a:r>
                            <a:rPr lang="zh-CN" altLang="en-US" dirty="0"/>
                            <a:t>年百度数据估算</a:t>
                          </a:r>
                          <a:r>
                            <a:rPr lang="en-US" altLang="zh-CN" dirty="0"/>
                            <a:t>F</a:t>
                          </a:r>
                          <a:r>
                            <a:rPr lang="zh-CN" altLang="en-US" dirty="0"/>
                            <a:t>。</a:t>
                          </a:r>
                        </a:p>
                      </a:txBody>
                      <a:tcPr/>
                    </a:tc>
                    <a:extLst>
                      <a:ext uri="{0D108BD9-81ED-4DB2-BD59-A6C34878D82A}">
                        <a16:rowId xmlns:a16="http://schemas.microsoft.com/office/drawing/2014/main" val="1459711796"/>
                      </a:ext>
                    </a:extLst>
                  </a:tr>
                  <a:tr h="370840">
                    <a:tc>
                      <a:txBody>
                        <a:bodyPr/>
                        <a:lstStyle/>
                        <a:p>
                          <a14:m>
                            <m:oMathPara xmlns:m="http://schemas.openxmlformats.org/officeDocument/2006/math">
                              <m:oMathParaPr>
                                <m:jc m:val="centerGroup"/>
                              </m:oMathParaPr>
                              <m:oMath xmlns:m="http://schemas.openxmlformats.org/officeDocument/2006/math">
                                <m:sSub>
                                  <m:sSubPr>
                                    <m:ctrlPr>
                                      <a:rPr lang="en-US" altLang="zh-CN" smtClean="0"/>
                                    </m:ctrlPr>
                                  </m:sSubPr>
                                  <m:e>
                                    <m:r>
                                      <a:rPr lang="en-US" altLang="zh-CN" smtClean="0"/>
                                      <m:t>𝑅</m:t>
                                    </m:r>
                                  </m:e>
                                  <m:sub>
                                    <m:r>
                                      <a:rPr lang="en-US" altLang="zh-CN" smtClean="0"/>
                                      <m:t>0</m:t>
                                    </m:r>
                                  </m:sub>
                                </m:sSub>
                              </m:oMath>
                            </m:oMathPara>
                          </a14:m>
                          <a:endParaRPr lang="zh-CN" altLang="en-US" dirty="0"/>
                        </a:p>
                      </a:txBody>
                      <a:tcPr/>
                    </a:tc>
                    <a:tc>
                      <a:txBody>
                        <a:bodyPr/>
                        <a:lstStyle/>
                        <a:p>
                          <a:r>
                            <a:rPr lang="zh-CN" altLang="en-US" dirty="0"/>
                            <a:t>基本再生数</a:t>
                          </a:r>
                        </a:p>
                      </a:txBody>
                      <a:tcPr/>
                    </a:tc>
                    <a:tc>
                      <a:txBody>
                        <a:bodyPr/>
                        <a:lstStyle/>
                        <a:p>
                          <a:pPr algn="ctr"/>
                          <a:r>
                            <a:rPr lang="en-US" altLang="zh-CN" dirty="0"/>
                            <a:t>3.8</a:t>
                          </a:r>
                          <a:endParaRPr lang="zh-CN" altLang="en-US" dirty="0"/>
                        </a:p>
                      </a:txBody>
                      <a:tcPr/>
                    </a:tc>
                    <a:tc>
                      <a:txBody>
                        <a:bodyPr/>
                        <a:lstStyle/>
                        <a:p>
                          <a:r>
                            <a:rPr lang="zh-CN" altLang="en-US" dirty="0"/>
                            <a:t>平均一个病患在治愈或死亡之前能将病毒传给几个人，受医疗条件、社会管制等条件制约。东北大学</a:t>
                          </a:r>
                          <a:r>
                            <a:rPr lang="en-US" altLang="zh-CN" dirty="0"/>
                            <a:t>Read</a:t>
                          </a:r>
                          <a:r>
                            <a:rPr lang="zh-CN" altLang="en-US" dirty="0"/>
                            <a:t>等人的估算结果为</a:t>
                          </a:r>
                          <a:r>
                            <a:rPr lang="en-US" altLang="zh-CN" dirty="0"/>
                            <a:t>3.6-4.0</a:t>
                          </a:r>
                          <a:r>
                            <a:rPr lang="zh-CN" altLang="en-US" dirty="0"/>
                            <a:t>，我们根据该结果和实际数据拟合情况而定。参见</a:t>
                          </a:r>
                          <a:r>
                            <a:rPr lang="en-US" altLang="zh-CN" dirty="0"/>
                            <a:t>[2][3]</a:t>
                          </a:r>
                          <a:r>
                            <a:rPr lang="zh-CN" altLang="en-US" dirty="0"/>
                            <a:t>。</a:t>
                          </a:r>
                        </a:p>
                      </a:txBody>
                      <a:tcPr/>
                    </a:tc>
                    <a:extLst>
                      <a:ext uri="{0D108BD9-81ED-4DB2-BD59-A6C34878D82A}">
                        <a16:rowId xmlns:a16="http://schemas.microsoft.com/office/drawing/2014/main" val="1764827106"/>
                      </a:ext>
                    </a:extLst>
                  </a:tr>
                </a:tbl>
              </a:graphicData>
            </a:graphic>
          </p:graphicFrame>
        </mc:Choice>
        <mc:Fallback>
          <p:graphicFrame>
            <p:nvGraphicFramePr>
              <p:cNvPr id="4" name="内容占位符 3">
                <a:extLst>
                  <a:ext uri="{FF2B5EF4-FFF2-40B4-BE49-F238E27FC236}">
                    <a16:creationId xmlns:a16="http://schemas.microsoft.com/office/drawing/2014/main" id="{7D6EFE6B-83DE-AB41-96B4-B5F45125ACF8}"/>
                  </a:ext>
                </a:extLst>
              </p:cNvPr>
              <p:cNvGraphicFramePr>
                <a:graphicFrameLocks noGrp="1"/>
              </p:cNvGraphicFramePr>
              <p:nvPr>
                <p:ph idx="1"/>
                <p:extLst>
                  <p:ext uri="{D42A27DB-BD31-4B8C-83A1-F6EECF244321}">
                    <p14:modId xmlns:p14="http://schemas.microsoft.com/office/powerpoint/2010/main" val="3225561792"/>
                  </p:ext>
                </p:extLst>
              </p:nvPr>
            </p:nvGraphicFramePr>
            <p:xfrm>
              <a:off x="838200" y="1825625"/>
              <a:ext cx="10515600" cy="2667000"/>
            </p:xfrm>
            <a:graphic>
              <a:graphicData uri="http://schemas.openxmlformats.org/drawingml/2006/table">
                <a:tbl>
                  <a:tblPr firstRow="1" bandRow="1">
                    <a:tableStyleId>{F5AB1C69-6EDB-4FF4-983F-18BD219EF322}</a:tableStyleId>
                  </a:tblPr>
                  <a:tblGrid>
                    <a:gridCol w="1023651">
                      <a:extLst>
                        <a:ext uri="{9D8B030D-6E8A-4147-A177-3AD203B41FA5}">
                          <a16:colId xmlns:a16="http://schemas.microsoft.com/office/drawing/2014/main" val="568781576"/>
                        </a:ext>
                      </a:extLst>
                    </a:gridCol>
                    <a:gridCol w="1366091">
                      <a:extLst>
                        <a:ext uri="{9D8B030D-6E8A-4147-A177-3AD203B41FA5}">
                          <a16:colId xmlns:a16="http://schemas.microsoft.com/office/drawing/2014/main" val="1726594128"/>
                        </a:ext>
                      </a:extLst>
                    </a:gridCol>
                    <a:gridCol w="1476260">
                      <a:extLst>
                        <a:ext uri="{9D8B030D-6E8A-4147-A177-3AD203B41FA5}">
                          <a16:colId xmlns:a16="http://schemas.microsoft.com/office/drawing/2014/main" val="907133880"/>
                        </a:ext>
                      </a:extLst>
                    </a:gridCol>
                    <a:gridCol w="6649598">
                      <a:extLst>
                        <a:ext uri="{9D8B030D-6E8A-4147-A177-3AD203B41FA5}">
                          <a16:colId xmlns:a16="http://schemas.microsoft.com/office/drawing/2014/main" val="3326077277"/>
                        </a:ext>
                      </a:extLst>
                    </a:gridCol>
                  </a:tblGrid>
                  <a:tr h="370840">
                    <a:tc>
                      <a:txBody>
                        <a:bodyPr/>
                        <a:lstStyle/>
                        <a:p>
                          <a:r>
                            <a:rPr lang="zh-CN" altLang="en-US" dirty="0"/>
                            <a:t>参数</a:t>
                          </a:r>
                        </a:p>
                      </a:txBody>
                      <a:tcPr/>
                    </a:tc>
                    <a:tc>
                      <a:txBody>
                        <a:bodyPr/>
                        <a:lstStyle/>
                        <a:p>
                          <a:r>
                            <a:rPr lang="zh-CN" altLang="en-US" dirty="0"/>
                            <a:t>含义</a:t>
                          </a:r>
                        </a:p>
                      </a:txBody>
                      <a:tcPr/>
                    </a:tc>
                    <a:tc>
                      <a:txBody>
                        <a:bodyPr/>
                        <a:lstStyle/>
                        <a:p>
                          <a:r>
                            <a:rPr lang="zh-CN" altLang="en-US" dirty="0"/>
                            <a:t>取值</a:t>
                          </a:r>
                        </a:p>
                      </a:txBody>
                      <a:tcPr/>
                    </a:tc>
                    <a:tc>
                      <a:txBody>
                        <a:bodyPr/>
                        <a:lstStyle/>
                        <a:p>
                          <a:r>
                            <a:rPr lang="zh-CN" altLang="en-US" dirty="0"/>
                            <a:t>说明</a:t>
                          </a:r>
                        </a:p>
                      </a:txBody>
                      <a:tcPr/>
                    </a:tc>
                    <a:extLst>
                      <a:ext uri="{0D108BD9-81ED-4DB2-BD59-A6C34878D82A}">
                        <a16:rowId xmlns:a16="http://schemas.microsoft.com/office/drawing/2014/main" val="3649449088"/>
                      </a:ext>
                    </a:extLst>
                  </a:tr>
                  <a:tr h="370840">
                    <a:tc>
                      <a:txBody>
                        <a:bodyPr/>
                        <a:lstStyle/>
                        <a:p>
                          <a:endParaRPr lang="zh-CN"/>
                        </a:p>
                      </a:txBody>
                      <a:tcPr>
                        <a:blipFill>
                          <a:blip r:embed="rId2"/>
                          <a:stretch>
                            <a:fillRect l="-1235" t="-103333" r="-924691" b="-530000"/>
                          </a:stretch>
                        </a:blipFill>
                      </a:tcPr>
                    </a:tc>
                    <a:tc>
                      <a:txBody>
                        <a:bodyPr/>
                        <a:lstStyle/>
                        <a:p>
                          <a:r>
                            <a:rPr lang="zh-CN" altLang="en-US" dirty="0"/>
                            <a:t>感染率</a:t>
                          </a:r>
                        </a:p>
                      </a:txBody>
                      <a:tcPr/>
                    </a:tc>
                    <a:tc>
                      <a:txBody>
                        <a:bodyPr/>
                        <a:lstStyle/>
                        <a:p>
                          <a:endParaRPr lang="zh-CN"/>
                        </a:p>
                      </a:txBody>
                      <a:tcPr>
                        <a:blipFill>
                          <a:blip r:embed="rId2"/>
                          <a:stretch>
                            <a:fillRect l="-162931" t="-103333" r="-453448" b="-530000"/>
                          </a:stretch>
                        </a:blipFill>
                      </a:tcPr>
                    </a:tc>
                    <a:tc>
                      <a:txBody>
                        <a:bodyPr/>
                        <a:lstStyle/>
                        <a:p>
                          <a:endParaRPr lang="zh-CN"/>
                        </a:p>
                      </a:txBody>
                      <a:tcPr>
                        <a:blipFill>
                          <a:blip r:embed="rId2"/>
                          <a:stretch>
                            <a:fillRect l="-58206" t="-103333" r="-382" b="-530000"/>
                          </a:stretch>
                        </a:blipFill>
                      </a:tcPr>
                    </a:tc>
                    <a:extLst>
                      <a:ext uri="{0D108BD9-81ED-4DB2-BD59-A6C34878D82A}">
                        <a16:rowId xmlns:a16="http://schemas.microsoft.com/office/drawing/2014/main" val="2169267875"/>
                      </a:ext>
                    </a:extLst>
                  </a:tr>
                  <a:tr h="370840">
                    <a:tc>
                      <a:txBody>
                        <a:bodyPr/>
                        <a:lstStyle/>
                        <a:p>
                          <a:endParaRPr lang="zh-CN"/>
                        </a:p>
                      </a:txBody>
                      <a:tcPr>
                        <a:blipFill>
                          <a:blip r:embed="rId2"/>
                          <a:stretch>
                            <a:fillRect l="-1235" t="-210345" r="-924691" b="-448276"/>
                          </a:stretch>
                        </a:blipFill>
                      </a:tcPr>
                    </a:tc>
                    <a:tc>
                      <a:txBody>
                        <a:bodyPr/>
                        <a:lstStyle/>
                        <a:p>
                          <a:r>
                            <a:rPr lang="zh-CN" altLang="en-US" dirty="0"/>
                            <a:t>治愈率</a:t>
                          </a:r>
                        </a:p>
                      </a:txBody>
                      <a:tcPr/>
                    </a:tc>
                    <a:tc>
                      <a:txBody>
                        <a:bodyPr/>
                        <a:lstStyle/>
                        <a:p>
                          <a:pPr algn="ctr"/>
                          <a:r>
                            <a:rPr lang="en-US" altLang="zh-CN" dirty="0"/>
                            <a:t>0.1</a:t>
                          </a:r>
                          <a:endParaRPr lang="zh-CN" altLang="en-US" dirty="0"/>
                        </a:p>
                      </a:txBody>
                      <a:tcPr/>
                    </a:tc>
                    <a:tc>
                      <a:txBody>
                        <a:bodyPr/>
                        <a:lstStyle/>
                        <a:p>
                          <a:r>
                            <a:rPr lang="zh-CN" altLang="en-US" dirty="0"/>
                            <a:t>根据汇报的病例，从确诊到治愈（死亡）平均</a:t>
                          </a:r>
                          <a:r>
                            <a:rPr lang="en-US" altLang="zh-CN" dirty="0"/>
                            <a:t>10</a:t>
                          </a:r>
                          <a:r>
                            <a:rPr lang="zh-CN" altLang="en-US" dirty="0"/>
                            <a:t>天</a:t>
                          </a:r>
                        </a:p>
                      </a:txBody>
                      <a:tcPr/>
                    </a:tc>
                    <a:extLst>
                      <a:ext uri="{0D108BD9-81ED-4DB2-BD59-A6C34878D82A}">
                        <a16:rowId xmlns:a16="http://schemas.microsoft.com/office/drawing/2014/main" val="411729829"/>
                      </a:ext>
                    </a:extLst>
                  </a:tr>
                  <a:tr h="640080">
                    <a:tc>
                      <a:txBody>
                        <a:bodyPr/>
                        <a:lstStyle/>
                        <a:p>
                          <a:endParaRPr lang="zh-CN"/>
                        </a:p>
                      </a:txBody>
                      <a:tcPr>
                        <a:blipFill>
                          <a:blip r:embed="rId2"/>
                          <a:stretch>
                            <a:fillRect l="-1235" t="-176471" r="-924691" b="-154902"/>
                          </a:stretch>
                        </a:blipFill>
                      </a:tcPr>
                    </a:tc>
                    <a:tc>
                      <a:txBody>
                        <a:bodyPr/>
                        <a:lstStyle/>
                        <a:p>
                          <a:r>
                            <a:rPr lang="zh-CN" altLang="en-US" dirty="0"/>
                            <a:t>平均迁出人口比</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0.1255</a:t>
                          </a:r>
                          <a:endParaRPr lang="zh-CN" altLang="en-US" dirty="0"/>
                        </a:p>
                      </a:txBody>
                      <a:tcPr/>
                    </a:tc>
                    <a:tc>
                      <a:txBody>
                        <a:bodyPr/>
                        <a:lstStyle/>
                        <a:p>
                          <a:r>
                            <a:rPr lang="zh-CN" altLang="en-US" dirty="0"/>
                            <a:t>全国平均来讲，所有城市的移动人口</a:t>
                          </a:r>
                          <a:r>
                            <a:rPr lang="en-US" altLang="zh-CN" dirty="0"/>
                            <a:t>F</a:t>
                          </a:r>
                          <a:r>
                            <a:rPr lang="zh-CN" altLang="en-US" dirty="0"/>
                            <a:t>除以全国总城市人口</a:t>
                          </a:r>
                          <a:r>
                            <a:rPr lang="en-US" altLang="zh-CN" dirty="0"/>
                            <a:t>P</a:t>
                          </a:r>
                          <a:r>
                            <a:rPr lang="zh-CN" altLang="en-US" dirty="0"/>
                            <a:t>。我们用</a:t>
                          </a:r>
                          <a:r>
                            <a:rPr lang="en-US" altLang="zh-CN" dirty="0"/>
                            <a:t>2016</a:t>
                          </a:r>
                          <a:r>
                            <a:rPr lang="zh-CN" altLang="en-US" dirty="0"/>
                            <a:t>年百度数据估算</a:t>
                          </a:r>
                          <a:r>
                            <a:rPr lang="en-US" altLang="zh-CN" dirty="0"/>
                            <a:t>F</a:t>
                          </a:r>
                          <a:r>
                            <a:rPr lang="zh-CN" altLang="en-US" dirty="0"/>
                            <a:t>。</a:t>
                          </a:r>
                        </a:p>
                      </a:txBody>
                      <a:tcPr/>
                    </a:tc>
                    <a:extLst>
                      <a:ext uri="{0D108BD9-81ED-4DB2-BD59-A6C34878D82A}">
                        <a16:rowId xmlns:a16="http://schemas.microsoft.com/office/drawing/2014/main" val="1459711796"/>
                      </a:ext>
                    </a:extLst>
                  </a:tr>
                  <a:tr h="914400">
                    <a:tc>
                      <a:txBody>
                        <a:bodyPr/>
                        <a:lstStyle/>
                        <a:p>
                          <a:endParaRPr lang="zh-CN"/>
                        </a:p>
                      </a:txBody>
                      <a:tcPr>
                        <a:blipFill>
                          <a:blip r:embed="rId2"/>
                          <a:stretch>
                            <a:fillRect l="-1235" t="-195833" r="-924691" b="-9722"/>
                          </a:stretch>
                        </a:blipFill>
                      </a:tcPr>
                    </a:tc>
                    <a:tc>
                      <a:txBody>
                        <a:bodyPr/>
                        <a:lstStyle/>
                        <a:p>
                          <a:r>
                            <a:rPr lang="zh-CN" altLang="en-US" dirty="0"/>
                            <a:t>基本再生数</a:t>
                          </a:r>
                        </a:p>
                      </a:txBody>
                      <a:tcPr/>
                    </a:tc>
                    <a:tc>
                      <a:txBody>
                        <a:bodyPr/>
                        <a:lstStyle/>
                        <a:p>
                          <a:pPr algn="ctr"/>
                          <a:r>
                            <a:rPr lang="en-US" altLang="zh-CN" dirty="0"/>
                            <a:t>3.8</a:t>
                          </a:r>
                          <a:endParaRPr lang="zh-CN" altLang="en-US" dirty="0"/>
                        </a:p>
                      </a:txBody>
                      <a:tcPr/>
                    </a:tc>
                    <a:tc>
                      <a:txBody>
                        <a:bodyPr/>
                        <a:lstStyle/>
                        <a:p>
                          <a:r>
                            <a:rPr lang="zh-CN" altLang="en-US" dirty="0"/>
                            <a:t>平均一个病患在治愈或死亡之前能将病毒传给几个人，受医疗条件、社会管制等条件制约。东北大学</a:t>
                          </a:r>
                          <a:r>
                            <a:rPr lang="en-US" altLang="zh-CN" dirty="0"/>
                            <a:t>Read</a:t>
                          </a:r>
                          <a:r>
                            <a:rPr lang="zh-CN" altLang="en-US" dirty="0"/>
                            <a:t>等人的估算结果为</a:t>
                          </a:r>
                          <a:r>
                            <a:rPr lang="en-US" altLang="zh-CN" dirty="0"/>
                            <a:t>3.6-4.0</a:t>
                          </a:r>
                          <a:r>
                            <a:rPr lang="zh-CN" altLang="en-US" dirty="0"/>
                            <a:t>，我们根据该结果和实际数据拟合情况而定。参见</a:t>
                          </a:r>
                          <a:r>
                            <a:rPr lang="en-US" altLang="zh-CN" dirty="0"/>
                            <a:t>[2][3]</a:t>
                          </a:r>
                          <a:r>
                            <a:rPr lang="zh-CN" altLang="en-US" dirty="0"/>
                            <a:t>。</a:t>
                          </a:r>
                        </a:p>
                      </a:txBody>
                      <a:tcPr/>
                    </a:tc>
                    <a:extLst>
                      <a:ext uri="{0D108BD9-81ED-4DB2-BD59-A6C34878D82A}">
                        <a16:rowId xmlns:a16="http://schemas.microsoft.com/office/drawing/2014/main" val="1764827106"/>
                      </a:ext>
                    </a:extLst>
                  </a:tr>
                </a:tbl>
              </a:graphicData>
            </a:graphic>
          </p:graphicFrame>
        </mc:Fallback>
      </mc:AlternateContent>
    </p:spTree>
    <p:extLst>
      <p:ext uri="{BB962C8B-B14F-4D97-AF65-F5344CB8AC3E}">
        <p14:creationId xmlns:p14="http://schemas.microsoft.com/office/powerpoint/2010/main" val="341726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07833-0334-CE4D-896B-9CA4B7EEEB83}"/>
              </a:ext>
            </a:extLst>
          </p:cNvPr>
          <p:cNvSpPr>
            <a:spLocks noGrp="1"/>
          </p:cNvSpPr>
          <p:nvPr>
            <p:ph type="title"/>
          </p:nvPr>
        </p:nvSpPr>
        <p:spPr/>
        <p:txBody>
          <a:bodyPr/>
          <a:lstStyle/>
          <a:p>
            <a:endParaRPr kumimoji="1" lang="zh-CN" altLang="en-US"/>
          </a:p>
        </p:txBody>
      </p:sp>
      <mc:AlternateContent xmlns:mc="http://schemas.openxmlformats.org/markup-compatibility/2006">
        <mc:Choice xmlns:a14="http://schemas.microsoft.com/office/drawing/2010/main" Requires="a14">
          <p:graphicFrame>
            <p:nvGraphicFramePr>
              <p:cNvPr id="4" name="内容占位符 3">
                <a:extLst>
                  <a:ext uri="{FF2B5EF4-FFF2-40B4-BE49-F238E27FC236}">
                    <a16:creationId xmlns:a16="http://schemas.microsoft.com/office/drawing/2014/main" id="{377B98AA-F237-7146-BFE6-76AAB9565A82}"/>
                  </a:ext>
                </a:extLst>
              </p:cNvPr>
              <p:cNvGraphicFramePr>
                <a:graphicFrameLocks noGrp="1"/>
              </p:cNvGraphicFramePr>
              <p:nvPr>
                <p:ph idx="1"/>
                <p:extLst>
                  <p:ext uri="{D42A27DB-BD31-4B8C-83A1-F6EECF244321}">
                    <p14:modId xmlns:p14="http://schemas.microsoft.com/office/powerpoint/2010/main" val="3206959801"/>
                  </p:ext>
                </p:extLst>
              </p:nvPr>
            </p:nvGraphicFramePr>
            <p:xfrm>
              <a:off x="838200" y="1825625"/>
              <a:ext cx="10515600" cy="3227769"/>
            </p:xfrm>
            <a:graphic>
              <a:graphicData uri="http://schemas.openxmlformats.org/drawingml/2006/table">
                <a:tbl>
                  <a:tblPr firstRow="1" bandRow="1">
                    <a:tableStyleId>{F5AB1C69-6EDB-4FF4-983F-18BD219EF322}</a:tableStyleId>
                  </a:tblPr>
                  <a:tblGrid>
                    <a:gridCol w="704850">
                      <a:extLst>
                        <a:ext uri="{9D8B030D-6E8A-4147-A177-3AD203B41FA5}">
                          <a16:colId xmlns:a16="http://schemas.microsoft.com/office/drawing/2014/main" val="568781576"/>
                        </a:ext>
                      </a:extLst>
                    </a:gridCol>
                    <a:gridCol w="1943100">
                      <a:extLst>
                        <a:ext uri="{9D8B030D-6E8A-4147-A177-3AD203B41FA5}">
                          <a16:colId xmlns:a16="http://schemas.microsoft.com/office/drawing/2014/main" val="1726594128"/>
                        </a:ext>
                      </a:extLst>
                    </a:gridCol>
                    <a:gridCol w="1218052">
                      <a:extLst>
                        <a:ext uri="{9D8B030D-6E8A-4147-A177-3AD203B41FA5}">
                          <a16:colId xmlns:a16="http://schemas.microsoft.com/office/drawing/2014/main" val="907133880"/>
                        </a:ext>
                      </a:extLst>
                    </a:gridCol>
                    <a:gridCol w="6649598">
                      <a:extLst>
                        <a:ext uri="{9D8B030D-6E8A-4147-A177-3AD203B41FA5}">
                          <a16:colId xmlns:a16="http://schemas.microsoft.com/office/drawing/2014/main" val="3326077277"/>
                        </a:ext>
                      </a:extLst>
                    </a:gridCol>
                  </a:tblGrid>
                  <a:tr h="370840">
                    <a:tc>
                      <a:txBody>
                        <a:bodyPr/>
                        <a:lstStyle/>
                        <a:p>
                          <a:r>
                            <a:rPr lang="zh-CN" altLang="en-US" dirty="0"/>
                            <a:t>参数</a:t>
                          </a:r>
                        </a:p>
                      </a:txBody>
                      <a:tcPr/>
                    </a:tc>
                    <a:tc>
                      <a:txBody>
                        <a:bodyPr/>
                        <a:lstStyle/>
                        <a:p>
                          <a:r>
                            <a:rPr lang="zh-CN" altLang="en-US" dirty="0"/>
                            <a:t>含义</a:t>
                          </a:r>
                        </a:p>
                      </a:txBody>
                      <a:tcPr/>
                    </a:tc>
                    <a:tc>
                      <a:txBody>
                        <a:bodyPr/>
                        <a:lstStyle/>
                        <a:p>
                          <a:r>
                            <a:rPr lang="zh-CN" altLang="en-US" dirty="0"/>
                            <a:t>取值</a:t>
                          </a:r>
                        </a:p>
                      </a:txBody>
                      <a:tcPr/>
                    </a:tc>
                    <a:tc>
                      <a:txBody>
                        <a:bodyPr/>
                        <a:lstStyle/>
                        <a:p>
                          <a:r>
                            <a:rPr lang="zh-CN" altLang="en-US" dirty="0"/>
                            <a:t>说明</a:t>
                          </a:r>
                        </a:p>
                      </a:txBody>
                      <a:tcPr/>
                    </a:tc>
                    <a:extLst>
                      <a:ext uri="{0D108BD9-81ED-4DB2-BD59-A6C34878D82A}">
                        <a16:rowId xmlns:a16="http://schemas.microsoft.com/office/drawing/2014/main" val="3649449088"/>
                      </a:ext>
                    </a:extLst>
                  </a:tr>
                  <a:tr h="370840">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𝜂</m:t>
                                </m:r>
                              </m:oMath>
                            </m:oMathPara>
                          </a14:m>
                          <a:endParaRPr lang="zh-CN" altLang="en-US" dirty="0"/>
                        </a:p>
                      </a:txBody>
                      <a:tcPr/>
                    </a:tc>
                    <a:tc>
                      <a:txBody>
                        <a:bodyPr/>
                        <a:lstStyle/>
                        <a:p>
                          <a:r>
                            <a:rPr lang="zh-CN" altLang="en-US" dirty="0"/>
                            <a:t>最低感染率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𝛽</m:t>
                                </m:r>
                                <m:r>
                                  <a:rPr lang="en-US" altLang="zh-CN" b="0" i="1" smtClean="0">
                                    <a:latin typeface="Cambria Math" panose="02040503050406030204" pitchFamily="18" charset="0"/>
                                    <a:ea typeface="Cambria Math" panose="02040503050406030204" pitchFamily="18" charset="0"/>
                                  </a:rPr>
                                  <m:t>=0.89</m:t>
                                </m:r>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zh-CN" altLang="en-US" dirty="0"/>
                            <a:t>为我们最终通过努力希望达到的目标基本再生数，我们按照</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4</m:t>
                                  </m:r>
                                </m:den>
                              </m:f>
                              <m:r>
                                <a:rPr lang="zh-CN" altLang="en-US" b="0" i="1" smtClean="0">
                                  <a:latin typeface="Cambria Math" panose="02040503050406030204" pitchFamily="18" charset="0"/>
                                </a:rPr>
                                <m:t>计算</m:t>
                              </m:r>
                            </m:oMath>
                          </a14:m>
                          <a:r>
                            <a:rPr lang="zh-CN" altLang="en-US" dirty="0"/>
                            <a:t>，也就是平时每个人交互的机会减少到原来</a:t>
                          </a:r>
                          <a:r>
                            <a:rPr lang="en-US" altLang="zh-CN" dirty="0"/>
                            <a:t>1/4</a:t>
                          </a:r>
                          <a:r>
                            <a:rPr lang="zh-CN" altLang="en-US" dirty="0"/>
                            <a:t>，这基本就是目前国内的状况。</a:t>
                          </a:r>
                        </a:p>
                      </a:txBody>
                      <a:tcPr/>
                    </a:tc>
                    <a:extLst>
                      <a:ext uri="{0D108BD9-81ED-4DB2-BD59-A6C34878D82A}">
                        <a16:rowId xmlns:a16="http://schemas.microsoft.com/office/drawing/2014/main" val="2169267875"/>
                      </a:ext>
                    </a:extLst>
                  </a:tr>
                  <a:tr h="370840">
                    <a:tc>
                      <a:txBody>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Sub>
                              </m:oMath>
                            </m:oMathPara>
                          </a14:m>
                          <a:endParaRPr lang="zh-CN" altLang="en-US" dirty="0"/>
                        </a:p>
                      </a:txBody>
                      <a:tcPr/>
                    </a:tc>
                    <a:tc>
                      <a:txBody>
                        <a:bodyPr/>
                        <a:lstStyle/>
                        <a:p>
                          <a:r>
                            <a:rPr lang="zh-CN" altLang="en-US" dirty="0"/>
                            <a:t>最终实现管控目标（基本再生数）所需要的时间长度</a:t>
                          </a:r>
                        </a:p>
                      </a:txBody>
                      <a:tcPr/>
                    </a:tc>
                    <a:tc>
                      <a:txBody>
                        <a:bodyPr/>
                        <a:lstStyle/>
                        <a:p>
                          <a:pPr algn="ctr"/>
                          <a:r>
                            <a:rPr lang="en-US" altLang="zh-CN" dirty="0"/>
                            <a:t>10</a:t>
                          </a:r>
                          <a:r>
                            <a:rPr lang="zh-CN" altLang="en-US" dirty="0"/>
                            <a:t>～</a:t>
                          </a:r>
                          <a:r>
                            <a:rPr lang="en-US" altLang="zh-CN" dirty="0"/>
                            <a:t>100</a:t>
                          </a:r>
                          <a:endParaRPr lang="zh-CN" altLang="en-US" dirty="0"/>
                        </a:p>
                      </a:txBody>
                      <a:tcPr/>
                    </a:tc>
                    <a:tc>
                      <a:txBody>
                        <a:bodyPr/>
                        <a:lstStyle/>
                        <a:p>
                          <a:r>
                            <a:rPr lang="zh-CN" altLang="en-US" dirty="0"/>
                            <a:t>从开始管控到最终达到了我们希望的基本再生数的程度所需要的天数</a:t>
                          </a:r>
                        </a:p>
                      </a:txBody>
                      <a:tcPr/>
                    </a:tc>
                    <a:extLst>
                      <a:ext uri="{0D108BD9-81ED-4DB2-BD59-A6C34878D82A}">
                        <a16:rowId xmlns:a16="http://schemas.microsoft.com/office/drawing/2014/main" val="1822175447"/>
                      </a:ext>
                    </a:extLst>
                  </a:tr>
                  <a:tr h="370840">
                    <a:tc>
                      <a:txBody>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m:oMathPara>
                          </a14:m>
                          <a:endParaRPr lang="zh-CN" altLang="en-US" dirty="0"/>
                        </a:p>
                      </a:txBody>
                      <a:tcPr/>
                    </a:tc>
                    <a:tc>
                      <a:txBody>
                        <a:bodyPr/>
                        <a:lstStyle/>
                        <a:p>
                          <a:r>
                            <a:rPr lang="zh-CN" altLang="en-US" dirty="0"/>
                            <a:t>人们开始实施管控的起始时间</a:t>
                          </a:r>
                        </a:p>
                      </a:txBody>
                      <a:tcPr/>
                    </a:tc>
                    <a:tc>
                      <a:txBody>
                        <a:bodyPr/>
                        <a:lstStyle/>
                        <a:p>
                          <a:pPr algn="ctr"/>
                          <a:r>
                            <a:rPr lang="en-US" altLang="zh-CN" dirty="0"/>
                            <a:t>13</a:t>
                          </a:r>
                          <a:endParaRPr lang="zh-CN" altLang="en-US" dirty="0"/>
                        </a:p>
                      </a:txBody>
                      <a:tcPr/>
                    </a:tc>
                    <a:tc>
                      <a:txBody>
                        <a:bodyPr/>
                        <a:lstStyle/>
                        <a:p>
                          <a:r>
                            <a:rPr lang="zh-CN" altLang="en-US" dirty="0"/>
                            <a:t>武汉实施封城管控是</a:t>
                          </a:r>
                          <a:r>
                            <a:rPr lang="en-US" altLang="zh-CN" dirty="0"/>
                            <a:t>1</a:t>
                          </a:r>
                          <a:r>
                            <a:rPr lang="zh-CN" altLang="en-US" dirty="0"/>
                            <a:t>月</a:t>
                          </a:r>
                          <a:r>
                            <a:rPr lang="en-US" altLang="zh-CN" dirty="0"/>
                            <a:t>23</a:t>
                          </a:r>
                          <a:r>
                            <a:rPr lang="zh-CN" altLang="en-US" dirty="0"/>
                            <a:t>日，相对于</a:t>
                          </a:r>
                          <a:r>
                            <a:rPr lang="en-US" altLang="zh-CN" dirty="0"/>
                            <a:t>1</a:t>
                          </a:r>
                          <a:r>
                            <a:rPr lang="zh-CN" altLang="en-US" dirty="0"/>
                            <a:t>月</a:t>
                          </a:r>
                          <a:r>
                            <a:rPr lang="en-US" altLang="zh-CN" dirty="0"/>
                            <a:t>10</a:t>
                          </a:r>
                          <a:r>
                            <a:rPr lang="zh-CN" altLang="en-US" dirty="0"/>
                            <a:t>日是</a:t>
                          </a:r>
                          <a:r>
                            <a:rPr lang="en-US" altLang="zh-CN" dirty="0"/>
                            <a:t>10</a:t>
                          </a:r>
                          <a:r>
                            <a:rPr lang="zh-CN" altLang="en-US" dirty="0"/>
                            <a:t>天以后，从此全国开始真正重视起来该疫情。</a:t>
                          </a:r>
                        </a:p>
                      </a:txBody>
                      <a:tcPr/>
                    </a:tc>
                    <a:extLst>
                      <a:ext uri="{0D108BD9-81ED-4DB2-BD59-A6C34878D82A}">
                        <a16:rowId xmlns:a16="http://schemas.microsoft.com/office/drawing/2014/main" val="411729829"/>
                      </a:ext>
                    </a:extLst>
                  </a:tr>
                </a:tbl>
              </a:graphicData>
            </a:graphic>
          </p:graphicFrame>
        </mc:Choice>
        <mc:Fallback>
          <p:graphicFrame>
            <p:nvGraphicFramePr>
              <p:cNvPr id="4" name="内容占位符 3">
                <a:extLst>
                  <a:ext uri="{FF2B5EF4-FFF2-40B4-BE49-F238E27FC236}">
                    <a16:creationId xmlns:a16="http://schemas.microsoft.com/office/drawing/2014/main" id="{377B98AA-F237-7146-BFE6-76AAB9565A82}"/>
                  </a:ext>
                </a:extLst>
              </p:cNvPr>
              <p:cNvGraphicFramePr>
                <a:graphicFrameLocks noGrp="1"/>
              </p:cNvGraphicFramePr>
              <p:nvPr>
                <p:ph idx="1"/>
                <p:extLst>
                  <p:ext uri="{D42A27DB-BD31-4B8C-83A1-F6EECF244321}">
                    <p14:modId xmlns:p14="http://schemas.microsoft.com/office/powerpoint/2010/main" val="3206959801"/>
                  </p:ext>
                </p:extLst>
              </p:nvPr>
            </p:nvGraphicFramePr>
            <p:xfrm>
              <a:off x="838200" y="1825625"/>
              <a:ext cx="10515600" cy="3227769"/>
            </p:xfrm>
            <a:graphic>
              <a:graphicData uri="http://schemas.openxmlformats.org/drawingml/2006/table">
                <a:tbl>
                  <a:tblPr firstRow="1" bandRow="1">
                    <a:tableStyleId>{F5AB1C69-6EDB-4FF4-983F-18BD219EF322}</a:tableStyleId>
                  </a:tblPr>
                  <a:tblGrid>
                    <a:gridCol w="704850">
                      <a:extLst>
                        <a:ext uri="{9D8B030D-6E8A-4147-A177-3AD203B41FA5}">
                          <a16:colId xmlns:a16="http://schemas.microsoft.com/office/drawing/2014/main" val="568781576"/>
                        </a:ext>
                      </a:extLst>
                    </a:gridCol>
                    <a:gridCol w="1943100">
                      <a:extLst>
                        <a:ext uri="{9D8B030D-6E8A-4147-A177-3AD203B41FA5}">
                          <a16:colId xmlns:a16="http://schemas.microsoft.com/office/drawing/2014/main" val="1726594128"/>
                        </a:ext>
                      </a:extLst>
                    </a:gridCol>
                    <a:gridCol w="1218052">
                      <a:extLst>
                        <a:ext uri="{9D8B030D-6E8A-4147-A177-3AD203B41FA5}">
                          <a16:colId xmlns:a16="http://schemas.microsoft.com/office/drawing/2014/main" val="907133880"/>
                        </a:ext>
                      </a:extLst>
                    </a:gridCol>
                    <a:gridCol w="6649598">
                      <a:extLst>
                        <a:ext uri="{9D8B030D-6E8A-4147-A177-3AD203B41FA5}">
                          <a16:colId xmlns:a16="http://schemas.microsoft.com/office/drawing/2014/main" val="3326077277"/>
                        </a:ext>
                      </a:extLst>
                    </a:gridCol>
                  </a:tblGrid>
                  <a:tr h="370840">
                    <a:tc>
                      <a:txBody>
                        <a:bodyPr/>
                        <a:lstStyle/>
                        <a:p>
                          <a:r>
                            <a:rPr lang="zh-CN" altLang="en-US" dirty="0"/>
                            <a:t>参数</a:t>
                          </a:r>
                        </a:p>
                      </a:txBody>
                      <a:tcPr/>
                    </a:tc>
                    <a:tc>
                      <a:txBody>
                        <a:bodyPr/>
                        <a:lstStyle/>
                        <a:p>
                          <a:r>
                            <a:rPr lang="zh-CN" altLang="en-US" dirty="0"/>
                            <a:t>含义</a:t>
                          </a:r>
                        </a:p>
                      </a:txBody>
                      <a:tcPr/>
                    </a:tc>
                    <a:tc>
                      <a:txBody>
                        <a:bodyPr/>
                        <a:lstStyle/>
                        <a:p>
                          <a:r>
                            <a:rPr lang="zh-CN" altLang="en-US" dirty="0"/>
                            <a:t>取值</a:t>
                          </a:r>
                        </a:p>
                      </a:txBody>
                      <a:tcPr/>
                    </a:tc>
                    <a:tc>
                      <a:txBody>
                        <a:bodyPr/>
                        <a:lstStyle/>
                        <a:p>
                          <a:r>
                            <a:rPr lang="zh-CN" altLang="en-US" dirty="0"/>
                            <a:t>说明</a:t>
                          </a:r>
                        </a:p>
                      </a:txBody>
                      <a:tcPr/>
                    </a:tc>
                    <a:extLst>
                      <a:ext uri="{0D108BD9-81ED-4DB2-BD59-A6C34878D82A}">
                        <a16:rowId xmlns:a16="http://schemas.microsoft.com/office/drawing/2014/main" val="3649449088"/>
                      </a:ext>
                    </a:extLst>
                  </a:tr>
                  <a:tr h="1028129">
                    <a:tc>
                      <a:txBody>
                        <a:bodyPr/>
                        <a:lstStyle/>
                        <a:p>
                          <a:endParaRPr lang="zh-CN"/>
                        </a:p>
                      </a:txBody>
                      <a:tcPr>
                        <a:blipFill>
                          <a:blip r:embed="rId2"/>
                          <a:stretch>
                            <a:fillRect l="-1786" t="-37805" r="-1382143" b="-184146"/>
                          </a:stretch>
                        </a:blipFill>
                      </a:tcPr>
                    </a:tc>
                    <a:tc>
                      <a:txBody>
                        <a:bodyPr/>
                        <a:lstStyle/>
                        <a:p>
                          <a:r>
                            <a:rPr lang="zh-CN" altLang="en-US" dirty="0"/>
                            <a:t>最低感染率</a:t>
                          </a:r>
                        </a:p>
                      </a:txBody>
                      <a:tcPr/>
                    </a:tc>
                    <a:tc>
                      <a:txBody>
                        <a:bodyPr/>
                        <a:lstStyle/>
                        <a:p>
                          <a:endParaRPr lang="zh-CN"/>
                        </a:p>
                      </a:txBody>
                      <a:tcPr>
                        <a:blipFill>
                          <a:blip r:embed="rId2"/>
                          <a:stretch>
                            <a:fillRect l="-221053" t="-37805" r="-553684" b="-184146"/>
                          </a:stretch>
                        </a:blipFill>
                      </a:tcPr>
                    </a:tc>
                    <a:tc>
                      <a:txBody>
                        <a:bodyPr/>
                        <a:lstStyle/>
                        <a:p>
                          <a:endParaRPr lang="zh-CN"/>
                        </a:p>
                      </a:txBody>
                      <a:tcPr>
                        <a:blipFill>
                          <a:blip r:embed="rId2"/>
                          <a:stretch>
                            <a:fillRect l="-58206" t="-37805" r="-382" b="-184146"/>
                          </a:stretch>
                        </a:blipFill>
                      </a:tcPr>
                    </a:tc>
                    <a:extLst>
                      <a:ext uri="{0D108BD9-81ED-4DB2-BD59-A6C34878D82A}">
                        <a16:rowId xmlns:a16="http://schemas.microsoft.com/office/drawing/2014/main" val="2169267875"/>
                      </a:ext>
                    </a:extLst>
                  </a:tr>
                  <a:tr h="1188720">
                    <a:tc>
                      <a:txBody>
                        <a:bodyPr/>
                        <a:lstStyle/>
                        <a:p>
                          <a:endParaRPr lang="zh-CN"/>
                        </a:p>
                      </a:txBody>
                      <a:tcPr>
                        <a:blipFill>
                          <a:blip r:embed="rId2"/>
                          <a:stretch>
                            <a:fillRect l="-1786" t="-121505" r="-1382143" b="-62366"/>
                          </a:stretch>
                        </a:blipFill>
                      </a:tcPr>
                    </a:tc>
                    <a:tc>
                      <a:txBody>
                        <a:bodyPr/>
                        <a:lstStyle/>
                        <a:p>
                          <a:r>
                            <a:rPr lang="zh-CN" altLang="en-US" dirty="0"/>
                            <a:t>最终实现管控目标（基本再生数）所需要的时间长度</a:t>
                          </a:r>
                        </a:p>
                      </a:txBody>
                      <a:tcPr/>
                    </a:tc>
                    <a:tc>
                      <a:txBody>
                        <a:bodyPr/>
                        <a:lstStyle/>
                        <a:p>
                          <a:pPr algn="ctr"/>
                          <a:r>
                            <a:rPr lang="en-US" altLang="zh-CN" dirty="0"/>
                            <a:t>10</a:t>
                          </a:r>
                          <a:r>
                            <a:rPr lang="zh-CN" altLang="en-US" dirty="0"/>
                            <a:t>～</a:t>
                          </a:r>
                          <a:r>
                            <a:rPr lang="en-US" altLang="zh-CN" dirty="0"/>
                            <a:t>100</a:t>
                          </a:r>
                          <a:endParaRPr lang="zh-CN" altLang="en-US" dirty="0"/>
                        </a:p>
                      </a:txBody>
                      <a:tcPr/>
                    </a:tc>
                    <a:tc>
                      <a:txBody>
                        <a:bodyPr/>
                        <a:lstStyle/>
                        <a:p>
                          <a:r>
                            <a:rPr lang="zh-CN" altLang="en-US" dirty="0"/>
                            <a:t>从开始管控到最终达到了我们希望的基本再生数的程度所需要的天数</a:t>
                          </a:r>
                        </a:p>
                      </a:txBody>
                      <a:tcPr/>
                    </a:tc>
                    <a:extLst>
                      <a:ext uri="{0D108BD9-81ED-4DB2-BD59-A6C34878D82A}">
                        <a16:rowId xmlns:a16="http://schemas.microsoft.com/office/drawing/2014/main" val="1822175447"/>
                      </a:ext>
                    </a:extLst>
                  </a:tr>
                  <a:tr h="640080">
                    <a:tc>
                      <a:txBody>
                        <a:bodyPr/>
                        <a:lstStyle/>
                        <a:p>
                          <a:endParaRPr lang="zh-CN"/>
                        </a:p>
                      </a:txBody>
                      <a:tcPr>
                        <a:blipFill>
                          <a:blip r:embed="rId2"/>
                          <a:stretch>
                            <a:fillRect l="-1786" t="-403922" r="-1382143" b="-13725"/>
                          </a:stretch>
                        </a:blipFill>
                      </a:tcPr>
                    </a:tc>
                    <a:tc>
                      <a:txBody>
                        <a:bodyPr/>
                        <a:lstStyle/>
                        <a:p>
                          <a:r>
                            <a:rPr lang="zh-CN" altLang="en-US" dirty="0"/>
                            <a:t>人们开始实施管控的起始时间</a:t>
                          </a:r>
                        </a:p>
                      </a:txBody>
                      <a:tcPr/>
                    </a:tc>
                    <a:tc>
                      <a:txBody>
                        <a:bodyPr/>
                        <a:lstStyle/>
                        <a:p>
                          <a:pPr algn="ctr"/>
                          <a:r>
                            <a:rPr lang="en-US" altLang="zh-CN" dirty="0"/>
                            <a:t>13</a:t>
                          </a:r>
                          <a:endParaRPr lang="zh-CN" altLang="en-US" dirty="0"/>
                        </a:p>
                      </a:txBody>
                      <a:tcPr/>
                    </a:tc>
                    <a:tc>
                      <a:txBody>
                        <a:bodyPr/>
                        <a:lstStyle/>
                        <a:p>
                          <a:r>
                            <a:rPr lang="zh-CN" altLang="en-US" dirty="0"/>
                            <a:t>武汉实施封城管控是</a:t>
                          </a:r>
                          <a:r>
                            <a:rPr lang="en-US" altLang="zh-CN" dirty="0"/>
                            <a:t>1</a:t>
                          </a:r>
                          <a:r>
                            <a:rPr lang="zh-CN" altLang="en-US" dirty="0"/>
                            <a:t>月</a:t>
                          </a:r>
                          <a:r>
                            <a:rPr lang="en-US" altLang="zh-CN" dirty="0"/>
                            <a:t>23</a:t>
                          </a:r>
                          <a:r>
                            <a:rPr lang="zh-CN" altLang="en-US" dirty="0"/>
                            <a:t>日，相对于</a:t>
                          </a:r>
                          <a:r>
                            <a:rPr lang="en-US" altLang="zh-CN" dirty="0"/>
                            <a:t>1</a:t>
                          </a:r>
                          <a:r>
                            <a:rPr lang="zh-CN" altLang="en-US" dirty="0"/>
                            <a:t>月</a:t>
                          </a:r>
                          <a:r>
                            <a:rPr lang="en-US" altLang="zh-CN" dirty="0"/>
                            <a:t>10</a:t>
                          </a:r>
                          <a:r>
                            <a:rPr lang="zh-CN" altLang="en-US" dirty="0"/>
                            <a:t>日是</a:t>
                          </a:r>
                          <a:r>
                            <a:rPr lang="en-US" altLang="zh-CN" dirty="0"/>
                            <a:t>10</a:t>
                          </a:r>
                          <a:r>
                            <a:rPr lang="zh-CN" altLang="en-US" dirty="0"/>
                            <a:t>天以后，从此全国开始真正重视起来该疫情。</a:t>
                          </a:r>
                        </a:p>
                      </a:txBody>
                      <a:tcPr/>
                    </a:tc>
                    <a:extLst>
                      <a:ext uri="{0D108BD9-81ED-4DB2-BD59-A6C34878D82A}">
                        <a16:rowId xmlns:a16="http://schemas.microsoft.com/office/drawing/2014/main" val="411729829"/>
                      </a:ext>
                    </a:extLst>
                  </a:tr>
                </a:tbl>
              </a:graphicData>
            </a:graphic>
          </p:graphicFrame>
        </mc:Fallback>
      </mc:AlternateContent>
    </p:spTree>
    <p:extLst>
      <p:ext uri="{BB962C8B-B14F-4D97-AF65-F5344CB8AC3E}">
        <p14:creationId xmlns:p14="http://schemas.microsoft.com/office/powerpoint/2010/main" val="42448585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2532</TotalTime>
  <Words>283</Words>
  <Application>Microsoft Macintosh PowerPoint</Application>
  <PresentationFormat>宽屏</PresentationFormat>
  <Paragraphs>36</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等线</vt:lpstr>
      <vt:lpstr>等线 Light</vt:lpstr>
      <vt:lpstr>Arial</vt:lpstr>
      <vt:lpstr>Cambria Math</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江</dc:creator>
  <cp:lastModifiedBy>张 江</cp:lastModifiedBy>
  <cp:revision>11</cp:revision>
  <dcterms:created xsi:type="dcterms:W3CDTF">2020-01-27T09:02:59Z</dcterms:created>
  <dcterms:modified xsi:type="dcterms:W3CDTF">2020-01-29T03:15:25Z</dcterms:modified>
</cp:coreProperties>
</file>