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977-B924-48E5-B6C7-D8BAF329535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41CF-F666-4754-9659-7B853B2A3B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of US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Real GDP has increased more slowly since the 2008 recession.</a:t>
            </a:r>
            <a:endParaRPr lang="en-US" sz="2000" dirty="0"/>
          </a:p>
          <a:p>
            <a:r>
              <a:rPr lang="en-US" sz="2000" dirty="0" smtClean="0"/>
              <a:t>Growth increase has been in an overall decline, as seen in the chart below.</a:t>
            </a:r>
          </a:p>
          <a:p>
            <a:r>
              <a:rPr lang="en-US" sz="2000" dirty="0" smtClean="0"/>
              <a:t>However, recent reports suggest that new economic policies could increase GDP growth in 2018</a:t>
            </a:r>
          </a:p>
          <a:p>
            <a:pPr lvl="1">
              <a:buNone/>
            </a:pPr>
            <a:endParaRPr lang="en-US" sz="1600" dirty="0" smtClean="0"/>
          </a:p>
        </p:txBody>
      </p:sp>
      <p:pic>
        <p:nvPicPr>
          <p:cNvPr id="1026" name="Picture 2" descr="C:\Users\11matt556\Downloads\fred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78480"/>
            <a:ext cx="9144000" cy="3679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Spending Increase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Consumer spending has been increasing and has approached early 2000s growth levels</a:t>
            </a:r>
          </a:p>
          <a:p>
            <a:r>
              <a:rPr lang="en-US" sz="2000" dirty="0" smtClean="0"/>
              <a:t>However, like real GDP it is in a long term decline</a:t>
            </a:r>
          </a:p>
        </p:txBody>
      </p:sp>
      <p:pic>
        <p:nvPicPr>
          <p:cNvPr id="2050" name="Picture 2" descr="C:\Users\11matt556\Downloads\fredgraph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78480"/>
            <a:ext cx="9144000" cy="3679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Unemployment is low, but so is </a:t>
            </a:r>
            <a:r>
              <a:rPr lang="en-US" dirty="0" err="1" smtClean="0"/>
              <a:t>participtation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Unemployment is at the lowest point in 18 years</a:t>
            </a:r>
          </a:p>
          <a:p>
            <a:r>
              <a:rPr lang="en-US" sz="2000" dirty="0" smtClean="0"/>
              <a:t>However, Labor Force Participation is at lowest level since about 1977</a:t>
            </a:r>
          </a:p>
          <a:p>
            <a:r>
              <a:rPr lang="en-US" sz="2000" dirty="0" smtClean="0"/>
              <a:t>So while most people looking for jobs are finding them, many seem to have given up</a:t>
            </a:r>
          </a:p>
          <a:p>
            <a:endParaRPr lang="en-US" dirty="0"/>
          </a:p>
        </p:txBody>
      </p:sp>
      <p:pic>
        <p:nvPicPr>
          <p:cNvPr id="5122" name="Picture 2" descr="C:\Users\11matt556\Downloads\fredgraph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88086"/>
            <a:ext cx="4572000" cy="2169913"/>
          </a:xfrm>
          <a:prstGeom prst="rect">
            <a:avLst/>
          </a:prstGeom>
          <a:noFill/>
        </p:spPr>
      </p:pic>
      <p:pic>
        <p:nvPicPr>
          <p:cNvPr id="5123" name="Picture 3" descr="C:\Users\11matt556\Downloads\fredgraph (6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88086"/>
            <a:ext cx="4572000" cy="2169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Savings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Personal Savings Rate is at the lowest level since the recession</a:t>
            </a:r>
          </a:p>
          <a:p>
            <a:r>
              <a:rPr lang="en-US" sz="2000" dirty="0" smtClean="0"/>
              <a:t>This could be good, as it means people are feeling secure about economic growth continuing in the future</a:t>
            </a:r>
          </a:p>
          <a:p>
            <a:r>
              <a:rPr lang="en-US" sz="2000" dirty="0" smtClean="0"/>
              <a:t>Too little savings though could leave people vulnerable when the next recession happens</a:t>
            </a:r>
            <a:endParaRPr lang="en-US" sz="2000" dirty="0"/>
          </a:p>
        </p:txBody>
      </p:sp>
      <p:pic>
        <p:nvPicPr>
          <p:cNvPr id="3074" name="Picture 2" descr="C:\Users\11matt556\Downloads\fredgraph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0408"/>
            <a:ext cx="7772400" cy="3127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Strong Stock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Stock market indices have shown strong growth, with all major indices hitting new highs</a:t>
            </a:r>
          </a:p>
          <a:p>
            <a:r>
              <a:rPr lang="en-US" sz="2000" dirty="0" smtClean="0"/>
              <a:t>Although corporate profits are strong, stock indices have out-paced them</a:t>
            </a:r>
          </a:p>
          <a:p>
            <a:r>
              <a:rPr lang="en-US" sz="2000" dirty="0" smtClean="0"/>
              <a:t>I believe low returns of other financial instruments (Savings, Bonds, etc) and government promises of lower taxes and regulations have contributed to this.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099" name="Picture 3" descr="C:\Users\11matt556\Downloads\fredgraph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78480"/>
            <a:ext cx="9144000" cy="3679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224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State of US Economy</vt:lpstr>
      <vt:lpstr>Slow Growth</vt:lpstr>
      <vt:lpstr>Consumer Spending Increase</vt:lpstr>
      <vt:lpstr>Unemployment is low, but so is participtation</vt:lpstr>
      <vt:lpstr>Lower Savings</vt:lpstr>
      <vt:lpstr>Strong Stock 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US Economy</dc:title>
  <dc:creator>11matt556</dc:creator>
  <cp:lastModifiedBy>11matt556</cp:lastModifiedBy>
  <cp:revision>11</cp:revision>
  <dcterms:created xsi:type="dcterms:W3CDTF">2018-01-30T01:00:50Z</dcterms:created>
  <dcterms:modified xsi:type="dcterms:W3CDTF">2018-01-30T02:50:03Z</dcterms:modified>
</cp:coreProperties>
</file>