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8ABAE2B-9115-462A-A0CB-ACC6379B7E0F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880" cy="3428640"/>
          </a:xfrm>
          <a:prstGeom prst="rect">
            <a:avLst/>
          </a:prstGeom>
        </p:spPr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latin typeface="Arial"/>
              </a:rPr>
              <a:t>EN</a:t>
            </a:r>
            <a:endParaRPr b="0" lang="en-GB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880" cy="3428640"/>
          </a:xfrm>
          <a:prstGeom prst="rect">
            <a:avLst/>
          </a:prstGeom>
        </p:spPr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latin typeface="Arial"/>
              </a:rPr>
              <a:t>ES</a:t>
            </a:r>
            <a:endParaRPr b="0" lang="en-GB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880" cy="3428640"/>
          </a:xfrm>
          <a:prstGeom prst="rect">
            <a:avLst/>
          </a:prstGeom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latin typeface="Arial"/>
              </a:rPr>
              <a:t>ES-Arg</a:t>
            </a:r>
            <a:endParaRPr b="0" lang="en-GB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880" cy="3428640"/>
          </a:xfrm>
          <a:prstGeom prst="rect">
            <a:avLst/>
          </a:prstGeom>
        </p:spPr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latin typeface="Arial"/>
              </a:rPr>
              <a:t>EN</a:t>
            </a:r>
            <a:endParaRPr b="0" lang="en-GB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A9B2125A-0BBB-44D3-890B-3C178E185904}" type="slidenum">
              <a:rPr b="0" lang="en-GB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List_of_ISO_639-1_codes" TargetMode="External"/><Relationship Id="rId2" Type="http://schemas.openxmlformats.org/officeDocument/2006/relationships/hyperlink" Target="https://github.com/open-neuroscience/promotion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https://open-neuroscience.com" TargetMode="External"/><Relationship Id="rId5" Type="http://schemas.openxmlformats.org/officeDocument/2006/relationships/hyperlink" Target="https://bit.ly/uploadON" TargetMode="External"/><Relationship Id="rId6" Type="http://schemas.openxmlformats.org/officeDocument/2006/relationships/hyperlink" Target="https://github.com/open-neuroscience" TargetMode="External"/><Relationship Id="rId7" Type="http://schemas.openxmlformats.org/officeDocument/2006/relationships/hyperlink" Target="https://twitter.com/openneurosci" TargetMode="External"/><Relationship Id="rId8" Type="http://schemas.openxmlformats.org/officeDocument/2006/relationships/image" Target="../media/image5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hyperlink" Target="https://open-neuroscience.com" TargetMode="External"/><Relationship Id="rId5" Type="http://schemas.openxmlformats.org/officeDocument/2006/relationships/hyperlink" Target="https://bit.ly/uploadON" TargetMode="External"/><Relationship Id="rId6" Type="http://schemas.openxmlformats.org/officeDocument/2006/relationships/hyperlink" Target="https://github.com/open-neuroscience" TargetMode="External"/><Relationship Id="rId7" Type="http://schemas.openxmlformats.org/officeDocument/2006/relationships/hyperlink" Target="https://twitter.com/openneurosci" TargetMode="External"/><Relationship Id="rId8" Type="http://schemas.openxmlformats.org/officeDocument/2006/relationships/image" Target="../media/image9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bit.ly/uploadON" TargetMode="External"/><Relationship Id="rId2" Type="http://schemas.openxmlformats.org/officeDocument/2006/relationships/hyperlink" Target="https://github.com/open-neuroscience" TargetMode="External"/><Relationship Id="rId3" Type="http://schemas.openxmlformats.org/officeDocument/2006/relationships/hyperlink" Target="https://twitter.com/openneurosci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hyperlink" Target="https://open-neuroscience.com" TargetMode="External"/><Relationship Id="rId8" Type="http://schemas.openxmlformats.org/officeDocument/2006/relationships/image" Target="../media/image13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hyperlink" Target="https://open-neuroscience.com" TargetMode="External"/><Relationship Id="rId5" Type="http://schemas.openxmlformats.org/officeDocument/2006/relationships/hyperlink" Target="https://bit.ly/uploadON" TargetMode="External"/><Relationship Id="rId6" Type="http://schemas.openxmlformats.org/officeDocument/2006/relationships/hyperlink" Target="https://github.com/open-neuroscience" TargetMode="External"/><Relationship Id="rId7" Type="http://schemas.openxmlformats.org/officeDocument/2006/relationships/hyperlink" Target="https://twitter.com/openneurosci" TargetMode="External"/><Relationship Id="rId8" Type="http://schemas.openxmlformats.org/officeDocument/2006/relationships/image" Target="../media/image17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661320" y="216720"/>
            <a:ext cx="7821000" cy="635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Thanks for your assistance with the translation of our flyer!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1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b="1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Copy the slide in the source language you want to translate from.English is on slide #2. Please don’t delete slides</a:t>
            </a:r>
            <a:endParaRPr b="0" lang="en-GB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b="1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Translate into the target language you are familiar with. Please keep the same layout as much as possible. Use a spell-checker!</a:t>
            </a:r>
            <a:endParaRPr b="0" lang="en-GB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b="1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Change the language code in the speaker notes so others can know what language the slide is in (see codes at </a:t>
            </a:r>
            <a:r>
              <a:rPr b="1" lang="en-GB" sz="1800" spc="-1" strike="noStrike" u="sng">
                <a:solidFill>
                  <a:srgbClr val="8bc34a"/>
                </a:solidFill>
                <a:uFillTx/>
                <a:latin typeface="Roboto"/>
                <a:ea typeface="Roboto"/>
                <a:hlinkClick r:id="rId1"/>
              </a:rPr>
              <a:t>https://en.wikipedia.org/wiki/List_of_ISO_639-1_codes</a:t>
            </a:r>
            <a:r>
              <a:rPr b="1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)</a:t>
            </a:r>
            <a:endParaRPr b="0" lang="en-GB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b="1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To export the translated slide, select it and click on</a:t>
            </a:r>
            <a:endParaRPr b="0" lang="en-GB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File &gt; Download &gt; PNG image</a:t>
            </a:r>
            <a:endParaRPr b="0" lang="en-GB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b="1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Name the file OpenNeuroscienceFlyer_</a:t>
            </a:r>
            <a:r>
              <a:rPr b="1" i="1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languagecode</a:t>
            </a:r>
            <a:endParaRPr b="0" lang="en-GB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b="1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Upload the flyer to </a:t>
            </a:r>
            <a:r>
              <a:rPr b="1" lang="en-GB" sz="1800" spc="-1" strike="noStrike" u="sng">
                <a:solidFill>
                  <a:srgbClr val="8bc34a"/>
                </a:solidFill>
                <a:uFillTx/>
                <a:latin typeface="Roboto"/>
                <a:ea typeface="Roboto"/>
                <a:hlinkClick r:id="rId2"/>
              </a:rPr>
              <a:t>https://github.com/open-neuroscience/promotion</a:t>
            </a:r>
            <a:endParaRPr b="0" lang="en-GB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b="1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Upload this document with your edits as well</a:t>
            </a:r>
            <a:endParaRPr b="0" lang="en-GB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b="1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Don’t forget to also translate the email template with the contact text</a:t>
            </a:r>
            <a:endParaRPr b="0" lang="en-GB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b="1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Share far and wide!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6" name="Google Shape;74;p15" descr=""/>
          <p:cNvPicPr/>
          <p:nvPr/>
        </p:nvPicPr>
        <p:blipFill>
          <a:blip r:embed="rId3"/>
          <a:stretch/>
        </p:blipFill>
        <p:spPr>
          <a:xfrm>
            <a:off x="7399440" y="2613240"/>
            <a:ext cx="1504800" cy="96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fe2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79;p16" descr=""/>
          <p:cNvPicPr/>
          <p:nvPr/>
        </p:nvPicPr>
        <p:blipFill>
          <a:blip r:embed="rId1"/>
          <a:stretch/>
        </p:blipFill>
        <p:spPr>
          <a:xfrm>
            <a:off x="5956200" y="180720"/>
            <a:ext cx="1904760" cy="1676160"/>
          </a:xfrm>
          <a:prstGeom prst="rect">
            <a:avLst/>
          </a:prstGeom>
          <a:ln>
            <a:noFill/>
          </a:ln>
        </p:spPr>
      </p:pic>
      <p:pic>
        <p:nvPicPr>
          <p:cNvPr id="48" name="Google Shape;80;p16" descr=""/>
          <p:cNvPicPr/>
          <p:nvPr/>
        </p:nvPicPr>
        <p:blipFill>
          <a:blip r:embed="rId2"/>
          <a:stretch/>
        </p:blipFill>
        <p:spPr>
          <a:xfrm>
            <a:off x="7164720" y="1860480"/>
            <a:ext cx="1904760" cy="1676160"/>
          </a:xfrm>
          <a:prstGeom prst="rect">
            <a:avLst/>
          </a:prstGeom>
          <a:ln>
            <a:noFill/>
          </a:ln>
        </p:spPr>
      </p:pic>
      <p:pic>
        <p:nvPicPr>
          <p:cNvPr id="49" name="Google Shape;81;p16" descr=""/>
          <p:cNvPicPr/>
          <p:nvPr/>
        </p:nvPicPr>
        <p:blipFill>
          <a:blip r:embed="rId3"/>
          <a:stretch/>
        </p:blipFill>
        <p:spPr>
          <a:xfrm>
            <a:off x="5673240" y="3155760"/>
            <a:ext cx="1904760" cy="167616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63000" y="290880"/>
            <a:ext cx="5690160" cy="28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17000"/>
              </a:lnSpc>
              <a:spcBef>
                <a:spcPts val="2701"/>
              </a:spcBef>
            </a:pPr>
            <a:r>
              <a:rPr b="1" lang="en-GB" sz="3000" spc="-1" strike="noStrike">
                <a:solidFill>
                  <a:srgbClr val="00517c"/>
                </a:solidFill>
                <a:latin typeface="Nunito"/>
                <a:ea typeface="Nunito"/>
              </a:rPr>
              <a:t>Meet </a:t>
            </a:r>
            <a:r>
              <a:rPr b="1" lang="en-GB" sz="3000" spc="-1" strike="noStrike" u="sng">
                <a:solidFill>
                  <a:srgbClr val="8bc34a"/>
                </a:solidFill>
                <a:uFillTx/>
                <a:latin typeface="Nunito"/>
                <a:ea typeface="Nunito"/>
                <a:hlinkClick r:id="rId4"/>
              </a:rPr>
              <a:t>open-neuroscience.com</a:t>
            </a:r>
            <a:r>
              <a:rPr b="1" lang="en-GB" sz="3000" spc="-1" strike="noStrike">
                <a:solidFill>
                  <a:srgbClr val="00517c"/>
                </a:solidFill>
                <a:latin typeface="Nunito"/>
                <a:ea typeface="Nunito"/>
              </a:rPr>
              <a:t>, the user-driven database of open neuroscience projects.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512840" y="180720"/>
            <a:ext cx="1505160" cy="8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17000"/>
              </a:lnSpc>
              <a:spcBef>
                <a:spcPts val="2701"/>
              </a:spcBef>
            </a:pPr>
            <a:r>
              <a:rPr b="1" i="1" lang="en-GB" sz="2000" spc="-1" strike="noStrike">
                <a:solidFill>
                  <a:srgbClr val="0277bd"/>
                </a:solidFill>
                <a:latin typeface="Nunito"/>
                <a:ea typeface="Nunito"/>
              </a:rPr>
              <a:t>Contribute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5742360" y="2299680"/>
            <a:ext cx="161460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17000"/>
              </a:lnSpc>
              <a:spcBef>
                <a:spcPts val="2701"/>
              </a:spcBef>
            </a:pPr>
            <a:r>
              <a:rPr b="1" i="1" lang="en-GB" sz="2000" spc="-1" strike="noStrike">
                <a:solidFill>
                  <a:srgbClr val="0277bd"/>
                </a:solidFill>
                <a:latin typeface="Nunito"/>
                <a:ea typeface="Nunito"/>
              </a:rPr>
              <a:t>Explore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6849000" y="4565520"/>
            <a:ext cx="161460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17000"/>
              </a:lnSpc>
              <a:spcBef>
                <a:spcPts val="2701"/>
              </a:spcBef>
            </a:pPr>
            <a:r>
              <a:rPr b="1" i="1" lang="en-GB" sz="2000" spc="-1" strike="noStrike">
                <a:solidFill>
                  <a:srgbClr val="0277bd"/>
                </a:solidFill>
                <a:latin typeface="Nunito"/>
                <a:ea typeface="Nunito"/>
              </a:rPr>
              <a:t>Promote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262080" y="2201040"/>
            <a:ext cx="4961520" cy="27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277bd"/>
                </a:solidFill>
                <a:latin typeface="Montserrat"/>
                <a:ea typeface="Montserrat"/>
              </a:rPr>
              <a:t>Upload a project: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GB" sz="2000" spc="-1" strike="noStrike" u="sng">
                <a:solidFill>
                  <a:srgbClr val="8bc34a"/>
                </a:solidFill>
                <a:uFillTx/>
                <a:latin typeface="Montserrat"/>
                <a:ea typeface="Montserrat"/>
                <a:hlinkClick r:id="rId5"/>
              </a:rPr>
              <a:t>bit.ly/uploadON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en-GB" sz="2000" spc="-1" strike="noStrike">
                <a:solidFill>
                  <a:srgbClr val="0277bd"/>
                </a:solidFill>
                <a:latin typeface="Montserrat"/>
                <a:ea typeface="Montserrat"/>
              </a:rPr>
              <a:t>Collaborate: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GB" sz="2000" spc="-1" strike="noStrike" u="sng">
                <a:solidFill>
                  <a:srgbClr val="8bc34a"/>
                </a:solidFill>
                <a:uFillTx/>
                <a:latin typeface="Montserrat"/>
                <a:ea typeface="Montserrat"/>
                <a:hlinkClick r:id="rId6"/>
              </a:rPr>
              <a:t>github.com/open-neuroscience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en-GB" sz="2000" spc="-1" strike="noStrike">
                <a:solidFill>
                  <a:srgbClr val="0277bd"/>
                </a:solidFill>
                <a:latin typeface="Montserrat"/>
                <a:ea typeface="Montserrat"/>
              </a:rPr>
              <a:t>Spread the word! Follow us!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GB" sz="2000" spc="-1" strike="noStrike" u="sng">
                <a:solidFill>
                  <a:srgbClr val="8bc34a"/>
                </a:solidFill>
                <a:uFillTx/>
                <a:latin typeface="Montserrat"/>
                <a:ea typeface="Montserrat"/>
                <a:hlinkClick r:id="rId7"/>
              </a:rPr>
              <a:t>@openneurosci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55" name="Google Shape;87;p16" descr=""/>
          <p:cNvPicPr/>
          <p:nvPr/>
        </p:nvPicPr>
        <p:blipFill>
          <a:blip r:embed="rId8">
            <a:alphaModFix amt="50000"/>
          </a:blip>
          <a:stretch/>
        </p:blipFill>
        <p:spPr>
          <a:xfrm>
            <a:off x="3727440" y="2339640"/>
            <a:ext cx="1504800" cy="96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fe2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2;p17" descr=""/>
          <p:cNvPicPr/>
          <p:nvPr/>
        </p:nvPicPr>
        <p:blipFill>
          <a:blip r:embed="rId1"/>
          <a:stretch/>
        </p:blipFill>
        <p:spPr>
          <a:xfrm>
            <a:off x="5956200" y="180720"/>
            <a:ext cx="1904760" cy="1676160"/>
          </a:xfrm>
          <a:prstGeom prst="rect">
            <a:avLst/>
          </a:prstGeom>
          <a:ln>
            <a:noFill/>
          </a:ln>
        </p:spPr>
      </p:pic>
      <p:pic>
        <p:nvPicPr>
          <p:cNvPr id="57" name="Google Shape;93;p17" descr=""/>
          <p:cNvPicPr/>
          <p:nvPr/>
        </p:nvPicPr>
        <p:blipFill>
          <a:blip r:embed="rId2"/>
          <a:stretch/>
        </p:blipFill>
        <p:spPr>
          <a:xfrm>
            <a:off x="7164720" y="1860480"/>
            <a:ext cx="1904760" cy="1676160"/>
          </a:xfrm>
          <a:prstGeom prst="rect">
            <a:avLst/>
          </a:prstGeom>
          <a:ln>
            <a:noFill/>
          </a:ln>
        </p:spPr>
      </p:pic>
      <p:pic>
        <p:nvPicPr>
          <p:cNvPr id="58" name="Google Shape;94;p17" descr=""/>
          <p:cNvPicPr/>
          <p:nvPr/>
        </p:nvPicPr>
        <p:blipFill>
          <a:blip r:embed="rId3"/>
          <a:stretch/>
        </p:blipFill>
        <p:spPr>
          <a:xfrm>
            <a:off x="5673240" y="3155760"/>
            <a:ext cx="1904760" cy="1676160"/>
          </a:xfrm>
          <a:prstGeom prst="rect">
            <a:avLst/>
          </a:prstGeom>
          <a:ln>
            <a:noFill/>
          </a:ln>
        </p:spPr>
      </p:pic>
      <p:sp>
        <p:nvSpPr>
          <p:cNvPr id="59" name="CustomShape 1"/>
          <p:cNvSpPr/>
          <p:nvPr/>
        </p:nvSpPr>
        <p:spPr>
          <a:xfrm>
            <a:off x="163080" y="182880"/>
            <a:ext cx="5510160" cy="20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7000"/>
              </a:lnSpc>
              <a:spcBef>
                <a:spcPts val="2701"/>
              </a:spcBef>
            </a:pPr>
            <a:r>
              <a:rPr b="1" lang="en-GB" sz="2800" spc="-1" strike="noStrike">
                <a:solidFill>
                  <a:srgbClr val="00517c"/>
                </a:solidFill>
                <a:latin typeface="Nunito"/>
                <a:ea typeface="Nunito"/>
              </a:rPr>
              <a:t>Conoce </a:t>
            </a:r>
            <a:r>
              <a:rPr b="1" lang="en-GB" sz="2800" spc="-1" strike="noStrike" u="sng">
                <a:solidFill>
                  <a:srgbClr val="8bc34a"/>
                </a:solidFill>
                <a:uFillTx/>
                <a:latin typeface="Nunito"/>
                <a:ea typeface="Nunito"/>
                <a:hlinkClick r:id="rId4"/>
              </a:rPr>
              <a:t>open-neuroscience.com</a:t>
            </a:r>
            <a:r>
              <a:rPr b="1" lang="en-GB" sz="2800" spc="-1" strike="noStrike">
                <a:solidFill>
                  <a:srgbClr val="00517c"/>
                </a:solidFill>
                <a:latin typeface="Nunito"/>
                <a:ea typeface="Nunito"/>
              </a:rPr>
              <a:t>, la base de datos de proyectos abiertos de neurociencias impulsada por usuarios.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7436880" y="180720"/>
            <a:ext cx="1614600" cy="8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17000"/>
              </a:lnSpc>
              <a:spcBef>
                <a:spcPts val="2701"/>
              </a:spcBef>
            </a:pPr>
            <a:r>
              <a:rPr b="1" i="1" lang="en-GB" sz="2000" spc="-1" strike="noStrike">
                <a:solidFill>
                  <a:srgbClr val="0277bd"/>
                </a:solidFill>
                <a:latin typeface="Nunito"/>
                <a:ea typeface="Nunito"/>
              </a:rPr>
              <a:t>Contribuye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5885640" y="2339640"/>
            <a:ext cx="1224360" cy="8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r">
              <a:lnSpc>
                <a:spcPct val="117000"/>
              </a:lnSpc>
              <a:spcBef>
                <a:spcPts val="2701"/>
              </a:spcBef>
            </a:pPr>
            <a:r>
              <a:rPr b="1" i="1" lang="en-GB" sz="2000" spc="-1" strike="noStrike">
                <a:solidFill>
                  <a:srgbClr val="0277bd"/>
                </a:solidFill>
                <a:latin typeface="Nunito"/>
                <a:ea typeface="Nunito"/>
              </a:rPr>
              <a:t>Explora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62" name="CustomShape 4"/>
          <p:cNvSpPr/>
          <p:nvPr/>
        </p:nvSpPr>
        <p:spPr>
          <a:xfrm>
            <a:off x="6849000" y="4565520"/>
            <a:ext cx="1614600" cy="8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17000"/>
              </a:lnSpc>
              <a:spcBef>
                <a:spcPts val="2701"/>
              </a:spcBef>
            </a:pPr>
            <a:r>
              <a:rPr b="1" i="1" lang="en-GB" sz="2000" spc="-1" strike="noStrike">
                <a:solidFill>
                  <a:srgbClr val="0277bd"/>
                </a:solidFill>
                <a:latin typeface="Nunito"/>
                <a:ea typeface="Nunito"/>
              </a:rPr>
              <a:t>Promueve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63" name="CustomShape 5"/>
          <p:cNvSpPr/>
          <p:nvPr/>
        </p:nvSpPr>
        <p:spPr>
          <a:xfrm>
            <a:off x="262080" y="2201040"/>
            <a:ext cx="4961520" cy="27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277bd"/>
                </a:solidFill>
                <a:latin typeface="Montserrat"/>
                <a:ea typeface="Montserrat"/>
              </a:rPr>
              <a:t>Sube un proyecto: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GB" sz="2000" spc="-1" strike="noStrike" u="sng">
                <a:solidFill>
                  <a:srgbClr val="8bc34a"/>
                </a:solidFill>
                <a:uFillTx/>
                <a:latin typeface="Montserrat"/>
                <a:ea typeface="Montserrat"/>
                <a:hlinkClick r:id="rId5"/>
              </a:rPr>
              <a:t>bit.ly/uploadON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en-GB" sz="2000" spc="-1" strike="noStrike">
                <a:solidFill>
                  <a:srgbClr val="0277bd"/>
                </a:solidFill>
                <a:latin typeface="Montserrat"/>
                <a:ea typeface="Montserrat"/>
              </a:rPr>
              <a:t>Colabora: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GB" sz="2000" spc="-1" strike="noStrike" u="sng">
                <a:solidFill>
                  <a:srgbClr val="8bc34a"/>
                </a:solidFill>
                <a:uFillTx/>
                <a:latin typeface="Montserrat"/>
                <a:ea typeface="Montserrat"/>
                <a:hlinkClick r:id="rId6"/>
              </a:rPr>
              <a:t>github.com/open-neuroscience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en-GB" sz="2000" spc="-1" strike="noStrike">
                <a:solidFill>
                  <a:srgbClr val="0277bd"/>
                </a:solidFill>
                <a:latin typeface="Montserrat"/>
                <a:ea typeface="Montserrat"/>
              </a:rPr>
              <a:t>¡Corre la voz! ¡Síguenos!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GB" sz="2000" spc="-1" strike="noStrike" u="sng">
                <a:solidFill>
                  <a:srgbClr val="8bc34a"/>
                </a:solidFill>
                <a:uFillTx/>
                <a:latin typeface="Montserrat"/>
                <a:ea typeface="Montserrat"/>
                <a:hlinkClick r:id="rId7"/>
              </a:rPr>
              <a:t>@openneurosci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64" name="Google Shape;100;p17" descr=""/>
          <p:cNvPicPr/>
          <p:nvPr/>
        </p:nvPicPr>
        <p:blipFill>
          <a:blip r:embed="rId8">
            <a:alphaModFix amt="50000"/>
          </a:blip>
          <a:stretch/>
        </p:blipFill>
        <p:spPr>
          <a:xfrm>
            <a:off x="3727440" y="2339640"/>
            <a:ext cx="1504800" cy="96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fe2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262080" y="2201040"/>
            <a:ext cx="4961520" cy="27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277bd"/>
                </a:solidFill>
                <a:latin typeface="Montserrat"/>
                <a:ea typeface="Montserrat"/>
              </a:rPr>
              <a:t>Subí un proyecto: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GB" sz="2000" spc="-1" strike="noStrike" u="sng">
                <a:solidFill>
                  <a:srgbClr val="8bc34a"/>
                </a:solidFill>
                <a:uFillTx/>
                <a:latin typeface="Montserrat"/>
                <a:ea typeface="Montserrat"/>
                <a:hlinkClick r:id="rId1"/>
              </a:rPr>
              <a:t>bit.ly/uploadON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en-GB" sz="2000" spc="-1" strike="noStrike">
                <a:solidFill>
                  <a:srgbClr val="0277bd"/>
                </a:solidFill>
                <a:latin typeface="Montserrat"/>
                <a:ea typeface="Montserrat"/>
              </a:rPr>
              <a:t>Colaborá: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GB" sz="2000" spc="-1" strike="noStrike" u="sng">
                <a:solidFill>
                  <a:srgbClr val="8bc34a"/>
                </a:solidFill>
                <a:uFillTx/>
                <a:latin typeface="Montserrat"/>
                <a:ea typeface="Montserrat"/>
                <a:hlinkClick r:id="rId2"/>
              </a:rPr>
              <a:t>github.com/open-neuroscience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en-GB" sz="2000" spc="-1" strike="noStrike">
                <a:solidFill>
                  <a:srgbClr val="0277bd"/>
                </a:solidFill>
                <a:latin typeface="Montserrat"/>
                <a:ea typeface="Montserrat"/>
              </a:rPr>
              <a:t>¡Corré la voz! ¡Seguinos!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GB" sz="2000" spc="-1" strike="noStrike" u="sng">
                <a:solidFill>
                  <a:srgbClr val="8bc34a"/>
                </a:solidFill>
                <a:uFillTx/>
                <a:latin typeface="Montserrat"/>
                <a:ea typeface="Montserrat"/>
                <a:hlinkClick r:id="rId3"/>
              </a:rPr>
              <a:t>@openneurosci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66" name="Google Shape;106;p18" descr=""/>
          <p:cNvPicPr/>
          <p:nvPr/>
        </p:nvPicPr>
        <p:blipFill>
          <a:blip r:embed="rId4"/>
          <a:stretch/>
        </p:blipFill>
        <p:spPr>
          <a:xfrm>
            <a:off x="5956200" y="180720"/>
            <a:ext cx="1904760" cy="1676160"/>
          </a:xfrm>
          <a:prstGeom prst="rect">
            <a:avLst/>
          </a:prstGeom>
          <a:ln>
            <a:noFill/>
          </a:ln>
        </p:spPr>
      </p:pic>
      <p:pic>
        <p:nvPicPr>
          <p:cNvPr id="67" name="Google Shape;107;p18" descr=""/>
          <p:cNvPicPr/>
          <p:nvPr/>
        </p:nvPicPr>
        <p:blipFill>
          <a:blip r:embed="rId5"/>
          <a:stretch/>
        </p:blipFill>
        <p:spPr>
          <a:xfrm>
            <a:off x="7164720" y="1860480"/>
            <a:ext cx="1904760" cy="1676160"/>
          </a:xfrm>
          <a:prstGeom prst="rect">
            <a:avLst/>
          </a:prstGeom>
          <a:ln>
            <a:noFill/>
          </a:ln>
        </p:spPr>
      </p:pic>
      <p:pic>
        <p:nvPicPr>
          <p:cNvPr id="68" name="Google Shape;108;p18" descr=""/>
          <p:cNvPicPr/>
          <p:nvPr/>
        </p:nvPicPr>
        <p:blipFill>
          <a:blip r:embed="rId6"/>
          <a:stretch/>
        </p:blipFill>
        <p:spPr>
          <a:xfrm>
            <a:off x="5673240" y="3155760"/>
            <a:ext cx="1904760" cy="1676160"/>
          </a:xfrm>
          <a:prstGeom prst="rect">
            <a:avLst/>
          </a:prstGeom>
          <a:ln>
            <a:noFill/>
          </a:ln>
        </p:spPr>
      </p:pic>
      <p:sp>
        <p:nvSpPr>
          <p:cNvPr id="69" name="CustomShape 2"/>
          <p:cNvSpPr/>
          <p:nvPr/>
        </p:nvSpPr>
        <p:spPr>
          <a:xfrm>
            <a:off x="163080" y="182880"/>
            <a:ext cx="5510160" cy="20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7000"/>
              </a:lnSpc>
              <a:spcBef>
                <a:spcPts val="2701"/>
              </a:spcBef>
            </a:pPr>
            <a:r>
              <a:rPr b="1" lang="en-GB" sz="2800" spc="-1" strike="noStrike">
                <a:solidFill>
                  <a:srgbClr val="00517c"/>
                </a:solidFill>
                <a:latin typeface="Nunito"/>
                <a:ea typeface="Nunito"/>
              </a:rPr>
              <a:t>Conocé </a:t>
            </a:r>
            <a:r>
              <a:rPr b="1" lang="en-GB" sz="2800" spc="-1" strike="noStrike" u="sng">
                <a:solidFill>
                  <a:srgbClr val="8bc34a"/>
                </a:solidFill>
                <a:uFillTx/>
                <a:latin typeface="Nunito"/>
                <a:ea typeface="Nunito"/>
                <a:hlinkClick r:id="rId7"/>
              </a:rPr>
              <a:t>open-neuroscience.com</a:t>
            </a:r>
            <a:r>
              <a:rPr b="1" lang="en-GB" sz="2800" spc="-1" strike="noStrike">
                <a:solidFill>
                  <a:srgbClr val="00517c"/>
                </a:solidFill>
                <a:latin typeface="Nunito"/>
                <a:ea typeface="Nunito"/>
              </a:rPr>
              <a:t>, la base de datos de proyectos abiertos de neurociencias impulsada por usuarios.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7451640" y="182880"/>
            <a:ext cx="1402560" cy="8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17000"/>
              </a:lnSpc>
              <a:spcBef>
                <a:spcPts val="2701"/>
              </a:spcBef>
            </a:pPr>
            <a:r>
              <a:rPr b="1" i="1" lang="en-GB" sz="2000" spc="-1" strike="noStrike">
                <a:solidFill>
                  <a:srgbClr val="0277bd"/>
                </a:solidFill>
                <a:latin typeface="Nunito"/>
                <a:ea typeface="Nunito"/>
              </a:rPr>
              <a:t>Contribuí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71" name="CustomShape 4"/>
          <p:cNvSpPr/>
          <p:nvPr/>
        </p:nvSpPr>
        <p:spPr>
          <a:xfrm>
            <a:off x="5956200" y="2339640"/>
            <a:ext cx="1154160" cy="8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r">
              <a:lnSpc>
                <a:spcPct val="117000"/>
              </a:lnSpc>
              <a:spcBef>
                <a:spcPts val="2701"/>
              </a:spcBef>
            </a:pPr>
            <a:r>
              <a:rPr b="1" i="1" lang="en-GB" sz="2000" spc="-1" strike="noStrike">
                <a:solidFill>
                  <a:srgbClr val="0277bd"/>
                </a:solidFill>
                <a:latin typeface="Nunito"/>
                <a:ea typeface="Nunito"/>
              </a:rPr>
              <a:t>Explorá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72" name="CustomShape 5"/>
          <p:cNvSpPr/>
          <p:nvPr/>
        </p:nvSpPr>
        <p:spPr>
          <a:xfrm>
            <a:off x="6849000" y="4565520"/>
            <a:ext cx="161460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17000"/>
              </a:lnSpc>
              <a:spcBef>
                <a:spcPts val="2701"/>
              </a:spcBef>
            </a:pPr>
            <a:r>
              <a:rPr b="1" i="1" lang="en-GB" sz="2000" spc="-1" strike="noStrike">
                <a:solidFill>
                  <a:srgbClr val="0277bd"/>
                </a:solidFill>
                <a:latin typeface="Nunito"/>
                <a:ea typeface="Nunito"/>
              </a:rPr>
              <a:t>Promové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73" name="Google Shape;113;p18" descr=""/>
          <p:cNvPicPr/>
          <p:nvPr/>
        </p:nvPicPr>
        <p:blipFill>
          <a:blip r:embed="rId8">
            <a:alphaModFix amt="50000"/>
          </a:blip>
          <a:stretch/>
        </p:blipFill>
        <p:spPr>
          <a:xfrm>
            <a:off x="3727440" y="2339640"/>
            <a:ext cx="1504800" cy="96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fe2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9;p16" descr=""/>
          <p:cNvPicPr/>
          <p:nvPr/>
        </p:nvPicPr>
        <p:blipFill>
          <a:blip r:embed="rId1"/>
          <a:stretch/>
        </p:blipFill>
        <p:spPr>
          <a:xfrm>
            <a:off x="5956200" y="180720"/>
            <a:ext cx="1904760" cy="1676160"/>
          </a:xfrm>
          <a:prstGeom prst="rect">
            <a:avLst/>
          </a:prstGeom>
          <a:ln>
            <a:noFill/>
          </a:ln>
        </p:spPr>
      </p:pic>
      <p:pic>
        <p:nvPicPr>
          <p:cNvPr id="75" name="Google Shape;80;p16" descr=""/>
          <p:cNvPicPr/>
          <p:nvPr/>
        </p:nvPicPr>
        <p:blipFill>
          <a:blip r:embed="rId2"/>
          <a:stretch/>
        </p:blipFill>
        <p:spPr>
          <a:xfrm>
            <a:off x="7164720" y="1860480"/>
            <a:ext cx="1904760" cy="1676160"/>
          </a:xfrm>
          <a:prstGeom prst="rect">
            <a:avLst/>
          </a:prstGeom>
          <a:ln>
            <a:noFill/>
          </a:ln>
        </p:spPr>
      </p:pic>
      <p:pic>
        <p:nvPicPr>
          <p:cNvPr id="76" name="Google Shape;81;p16" descr=""/>
          <p:cNvPicPr/>
          <p:nvPr/>
        </p:nvPicPr>
        <p:blipFill>
          <a:blip r:embed="rId3"/>
          <a:stretch/>
        </p:blipFill>
        <p:spPr>
          <a:xfrm>
            <a:off x="5673240" y="3155760"/>
            <a:ext cx="1904760" cy="16761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63000" y="290880"/>
            <a:ext cx="5690160" cy="338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17000"/>
              </a:lnSpc>
              <a:spcBef>
                <a:spcPts val="2701"/>
              </a:spcBef>
            </a:pPr>
            <a:r>
              <a:rPr b="1" lang="en-GB" sz="3000" spc="-1" strike="noStrike">
                <a:solidFill>
                  <a:srgbClr val="00517c"/>
                </a:solidFill>
                <a:latin typeface="Nunito"/>
                <a:ea typeface="Nunito"/>
              </a:rPr>
              <a:t>conheça </a:t>
            </a:r>
            <a:r>
              <a:rPr b="1" lang="en-GB" sz="3000" spc="-1" strike="noStrike" u="sng">
                <a:solidFill>
                  <a:srgbClr val="8bc34a"/>
                </a:solidFill>
                <a:uFillTx/>
                <a:latin typeface="Nunito"/>
                <a:ea typeface="Nunito"/>
                <a:hlinkClick r:id="rId4"/>
              </a:rPr>
              <a:t>open-neuroscience.com</a:t>
            </a:r>
            <a:r>
              <a:rPr b="1" lang="en-GB" sz="3000" spc="-1" strike="noStrike">
                <a:solidFill>
                  <a:srgbClr val="00517c"/>
                </a:solidFill>
                <a:latin typeface="Nunito"/>
                <a:ea typeface="Nunito"/>
              </a:rPr>
              <a:t>, A base de dados de projetos neurocientíficos open source gerida por usuários.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512840" y="180720"/>
            <a:ext cx="1505160" cy="8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17000"/>
              </a:lnSpc>
              <a:spcBef>
                <a:spcPts val="2701"/>
              </a:spcBef>
            </a:pPr>
            <a:r>
              <a:rPr b="1" i="1" lang="en-GB" sz="2000" spc="-1" strike="noStrike">
                <a:solidFill>
                  <a:srgbClr val="0277bd"/>
                </a:solidFill>
                <a:latin typeface="Nunito"/>
                <a:ea typeface="Nunito"/>
              </a:rPr>
              <a:t>Contribua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5742360" y="2299680"/>
            <a:ext cx="161460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17000"/>
              </a:lnSpc>
              <a:spcBef>
                <a:spcPts val="2701"/>
              </a:spcBef>
            </a:pPr>
            <a:r>
              <a:rPr b="1" i="1" lang="en-GB" sz="2000" spc="-1" strike="noStrike">
                <a:solidFill>
                  <a:srgbClr val="0277bd"/>
                </a:solidFill>
                <a:latin typeface="Nunito"/>
                <a:ea typeface="Nunito"/>
              </a:rPr>
              <a:t>Explore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6849000" y="4565520"/>
            <a:ext cx="161460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17000"/>
              </a:lnSpc>
              <a:spcBef>
                <a:spcPts val="2701"/>
              </a:spcBef>
            </a:pPr>
            <a:r>
              <a:rPr b="1" i="1" lang="en-GB" sz="2000" spc="-1" strike="noStrike">
                <a:solidFill>
                  <a:srgbClr val="0277bd"/>
                </a:solidFill>
                <a:latin typeface="Nunito"/>
                <a:ea typeface="Nunito"/>
              </a:rPr>
              <a:t>Promova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262080" y="2201040"/>
            <a:ext cx="4961520" cy="27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277bd"/>
                </a:solidFill>
                <a:latin typeface="Montserrat"/>
                <a:ea typeface="Montserrat"/>
              </a:rPr>
              <a:t>Adicione um projeto: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GB" sz="2000" spc="-1" strike="noStrike" u="sng">
                <a:solidFill>
                  <a:srgbClr val="8bc34a"/>
                </a:solidFill>
                <a:uFillTx/>
                <a:latin typeface="Montserrat"/>
                <a:ea typeface="Montserrat"/>
                <a:hlinkClick r:id="rId5"/>
              </a:rPr>
              <a:t>bit.ly/uploadON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en-GB" sz="2000" spc="-1" strike="noStrike">
                <a:solidFill>
                  <a:srgbClr val="0277bd"/>
                </a:solidFill>
                <a:latin typeface="Montserrat"/>
                <a:ea typeface="Montserrat"/>
              </a:rPr>
              <a:t>Colabore: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GB" sz="2000" spc="-1" strike="noStrike" u="sng">
                <a:solidFill>
                  <a:srgbClr val="8bc34a"/>
                </a:solidFill>
                <a:uFillTx/>
                <a:latin typeface="Montserrat"/>
                <a:ea typeface="Montserrat"/>
                <a:hlinkClick r:id="rId6"/>
              </a:rPr>
              <a:t>github.com/open-neuroscience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en-GB" sz="2000" spc="-1" strike="noStrike">
                <a:solidFill>
                  <a:srgbClr val="0277bd"/>
                </a:solidFill>
                <a:latin typeface="Montserrat"/>
                <a:ea typeface="Montserrat"/>
              </a:rPr>
              <a:t>Promova! Nos Siga!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GB" sz="2000" spc="-1" strike="noStrike" u="sng">
                <a:solidFill>
                  <a:srgbClr val="8bc34a"/>
                </a:solidFill>
                <a:uFillTx/>
                <a:latin typeface="Montserrat"/>
                <a:ea typeface="Montserrat"/>
                <a:hlinkClick r:id="rId7"/>
              </a:rPr>
              <a:t>@openneurosci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82" name="Google Shape;87;p16" descr=""/>
          <p:cNvPicPr/>
          <p:nvPr/>
        </p:nvPicPr>
        <p:blipFill>
          <a:blip r:embed="rId8">
            <a:alphaModFix amt="50000"/>
          </a:blip>
          <a:stretch/>
        </p:blipFill>
        <p:spPr>
          <a:xfrm>
            <a:off x="3727440" y="2339640"/>
            <a:ext cx="1504800" cy="96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LibreOffice/6.3.2.2$Linux_X86_64 LibreOffice_project/98b30e735bda24bc04ab42594c85f7fd8be07b9c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2021-01-13T17:54:49Z</dcterms:modified>
  <cp:revision>2</cp:revision>
  <dc:subject/>
  <dc:title/>
</cp:coreProperties>
</file>