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7" r:id="rId1"/>
  </p:sldMasterIdLst>
  <p:sldIdLst>
    <p:sldId id="256" r:id="rId2"/>
    <p:sldId id="257" r:id="rId3"/>
    <p:sldId id="260" r:id="rId4"/>
    <p:sldId id="258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none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3/13/2020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564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3/13/2020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688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3/13/2020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675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3/13/2020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205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none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3/13/2020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521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3/13/2020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88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3/13/2020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908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3/13/2020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812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3/13/2020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667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3/13/2020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767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3/13/2020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64269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3/13/2020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009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1" r:id="rId5"/>
    <p:sldLayoutId id="2147483746" r:id="rId6"/>
    <p:sldLayoutId id="2147483747" r:id="rId7"/>
    <p:sldLayoutId id="2147483748" r:id="rId8"/>
    <p:sldLayoutId id="2147483749" r:id="rId9"/>
    <p:sldLayoutId id="2147483750" r:id="rId10"/>
    <p:sldLayoutId id="214748375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b="1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F40FBDA-CEB1-40F0-9AB9-BD9C402D7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A8CF32-FD0B-4405-9F4B-E00774EB009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5000"/>
          </a:blip>
          <a:srcRect t="7374" b="78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344D4FE-ABEF-4230-9E4E-AD5782FC7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E2D508-1090-4267-9B22-6249ED61AB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9532" y="2091263"/>
            <a:ext cx="8652938" cy="2461504"/>
          </a:xfrm>
        </p:spPr>
        <p:txBody>
          <a:bodyPr>
            <a:normAutofit/>
          </a:bodyPr>
          <a:lstStyle/>
          <a:p>
            <a:r>
              <a:rPr lang="en-GB" sz="5800" dirty="0"/>
              <a:t>Using </a:t>
            </a:r>
            <a:r>
              <a:rPr lang="en-GB" sz="5800"/>
              <a:t>game theory </a:t>
            </a:r>
            <a:r>
              <a:rPr lang="en-GB" sz="5800" dirty="0"/>
              <a:t>to model healthcare behaviours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E28DF3-20D2-4789-BC76-D1B85A7DC1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69532" y="4623127"/>
            <a:ext cx="8655200" cy="45720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GB" dirty="0">
                <a:solidFill>
                  <a:schemeClr val="tx1"/>
                </a:solidFill>
              </a:rPr>
              <a:t>Michalis Panayides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325F979-D3F9-4926-81B7-7ACCB31A5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  <a:alpha val="80000"/>
              </a:schemeClr>
            </a:solidFill>
            <a:prstDash val="solid"/>
            <a:miter lim="800000"/>
          </a:ln>
          <a:effectLst/>
        </p:spPr>
      </p:sp>
    </p:spTree>
    <p:extLst>
      <p:ext uri="{BB962C8B-B14F-4D97-AF65-F5344CB8AC3E}">
        <p14:creationId xmlns:p14="http://schemas.microsoft.com/office/powerpoint/2010/main" val="37230017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B9E27-2415-476C-8F78-6CE5D8C5F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EMS – ED Interface</a:t>
            </a:r>
          </a:p>
        </p:txBody>
      </p:sp>
      <p:pic>
        <p:nvPicPr>
          <p:cNvPr id="1030" name="Picture 6" descr="Image result for doctor cartoon">
            <a:extLst>
              <a:ext uri="{FF2B5EF4-FFF2-40B4-BE49-F238E27FC236}">
                <a16:creationId xmlns:a16="http://schemas.microsoft.com/office/drawing/2014/main" id="{3D4126F2-6B4A-48D8-AFAA-46D806FCC8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3217" y="2014194"/>
            <a:ext cx="1250638" cy="1766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4C81C54-F9D1-4378-ABE3-385169C34377}"/>
              </a:ext>
            </a:extLst>
          </p:cNvPr>
          <p:cNvCxnSpPr>
            <a:cxnSpLocks/>
            <a:stCxn id="12" idx="3"/>
            <a:endCxn id="16" idx="1"/>
          </p:cNvCxnSpPr>
          <p:nvPr/>
        </p:nvCxnSpPr>
        <p:spPr>
          <a:xfrm flipV="1">
            <a:off x="3732103" y="2896925"/>
            <a:ext cx="1563716" cy="35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B4D19D3-B41E-478D-88B1-A25ACA71E43E}"/>
              </a:ext>
            </a:extLst>
          </p:cNvPr>
          <p:cNvCxnSpPr>
            <a:cxnSpLocks/>
            <a:stCxn id="16" idx="3"/>
            <a:endCxn id="1030" idx="1"/>
          </p:cNvCxnSpPr>
          <p:nvPr/>
        </p:nvCxnSpPr>
        <p:spPr>
          <a:xfrm>
            <a:off x="7979501" y="2896925"/>
            <a:ext cx="1563716" cy="656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2" descr="Image result for uk ambulance cartoon">
            <a:extLst>
              <a:ext uri="{FF2B5EF4-FFF2-40B4-BE49-F238E27FC236}">
                <a16:creationId xmlns:a16="http://schemas.microsoft.com/office/drawing/2014/main" id="{11C90439-224B-4AB0-AC11-17574C3725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8415" y="2012952"/>
            <a:ext cx="2283688" cy="1768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6" descr="Image result for waiting room animation">
            <a:extLst>
              <a:ext uri="{FF2B5EF4-FFF2-40B4-BE49-F238E27FC236}">
                <a16:creationId xmlns:a16="http://schemas.microsoft.com/office/drawing/2014/main" id="{5D7E8A32-154A-417B-BCDE-AED5353664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64" b="10139"/>
          <a:stretch/>
        </p:blipFill>
        <p:spPr bwMode="auto">
          <a:xfrm>
            <a:off x="5295819" y="2012882"/>
            <a:ext cx="2683682" cy="1768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result for groupwalk cartoon">
            <a:extLst>
              <a:ext uri="{FF2B5EF4-FFF2-40B4-BE49-F238E27FC236}">
                <a16:creationId xmlns:a16="http://schemas.microsoft.com/office/drawing/2014/main" id="{CC8B1DC1-F1AB-46C6-8CBB-71230473B1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8415" y="4272763"/>
            <a:ext cx="2283688" cy="1942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963B6C3C-8D6A-4F6D-BCB4-6212917A74B7}"/>
              </a:ext>
            </a:extLst>
          </p:cNvPr>
          <p:cNvCxnSpPr>
            <a:stCxn id="1034" idx="3"/>
            <a:endCxn id="16" idx="2"/>
          </p:cNvCxnSpPr>
          <p:nvPr/>
        </p:nvCxnSpPr>
        <p:spPr>
          <a:xfrm flipV="1">
            <a:off x="3732103" y="3780968"/>
            <a:ext cx="2905557" cy="1463117"/>
          </a:xfrm>
          <a:prstGeom prst="bentConnector2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0AE1C0A4-D8E4-43F8-ABAC-60A5FB49DDC7}"/>
              </a:ext>
            </a:extLst>
          </p:cNvPr>
          <p:cNvSpPr/>
          <p:nvPr/>
        </p:nvSpPr>
        <p:spPr>
          <a:xfrm>
            <a:off x="4502827" y="1476337"/>
            <a:ext cx="7160175" cy="2860244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70D1666-6DA0-45D5-A54E-FFEB698A4C94}"/>
              </a:ext>
            </a:extLst>
          </p:cNvPr>
          <p:cNvSpPr txBox="1"/>
          <p:nvPr/>
        </p:nvSpPr>
        <p:spPr>
          <a:xfrm>
            <a:off x="6990856" y="5219312"/>
            <a:ext cx="27745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Time Waiting</a:t>
            </a:r>
            <a:r>
              <a:rPr lang="en-GB" sz="2000" b="1" dirty="0"/>
              <a:t> </a:t>
            </a:r>
            <a:r>
              <a:rPr lang="en-GB" sz="2000" dirty="0"/>
              <a:t>&lt; 4 hours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C2FA51C-7B43-4C64-BF96-7BC4A2E43A6C}"/>
              </a:ext>
            </a:extLst>
          </p:cNvPr>
          <p:cNvSpPr txBox="1"/>
          <p:nvPr/>
        </p:nvSpPr>
        <p:spPr>
          <a:xfrm>
            <a:off x="6990856" y="4812166"/>
            <a:ext cx="2774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u="sng" dirty="0"/>
              <a:t>NHS Regulations:</a:t>
            </a:r>
          </a:p>
        </p:txBody>
      </p:sp>
    </p:spTree>
    <p:extLst>
      <p:ext uri="{BB962C8B-B14F-4D97-AF65-F5344CB8AC3E}">
        <p14:creationId xmlns:p14="http://schemas.microsoft.com/office/powerpoint/2010/main" val="2086845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31" grpId="0"/>
      <p:bldP spid="3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F4B43-78AB-4FB6-9BA1-244486A99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256191"/>
          </a:xfrm>
        </p:spPr>
        <p:txBody>
          <a:bodyPr/>
          <a:lstStyle/>
          <a:p>
            <a:r>
              <a:rPr lang="en-GB" dirty="0"/>
              <a:t>Ambulances outside ED</a:t>
            </a:r>
          </a:p>
        </p:txBody>
      </p:sp>
      <p:pic>
        <p:nvPicPr>
          <p:cNvPr id="4" name="Content Placeholder 4" descr="A yellow bus is parked on the side of a building">
            <a:extLst>
              <a:ext uri="{FF2B5EF4-FFF2-40B4-BE49-F238E27FC236}">
                <a16:creationId xmlns:a16="http://schemas.microsoft.com/office/drawing/2014/main" id="{8559E3E8-C07E-4102-9BF9-84E8CF9AAF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243" y="1898785"/>
            <a:ext cx="7251828" cy="4173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326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0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12">
            <a:extLst>
              <a:ext uri="{FF2B5EF4-FFF2-40B4-BE49-F238E27FC236}">
                <a16:creationId xmlns:a16="http://schemas.microsoft.com/office/drawing/2014/main" id="{1E8D93C5-28EB-42D0-86CE-D804955653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0" name="Rectangle 14">
            <a:extLst>
              <a:ext uri="{FF2B5EF4-FFF2-40B4-BE49-F238E27FC236}">
                <a16:creationId xmlns:a16="http://schemas.microsoft.com/office/drawing/2014/main" id="{AB1B1E7D-F76D-4744-AF85-239E6998A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2" name="Rectangle 16">
            <a:extLst>
              <a:ext uri="{FF2B5EF4-FFF2-40B4-BE49-F238E27FC236}">
                <a16:creationId xmlns:a16="http://schemas.microsoft.com/office/drawing/2014/main" id="{3BB65211-00DB-45B6-A223-033B2D19C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4" name="Group 18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6" name="Straight Connector 19">
              <a:extLst>
                <a:ext uri="{FF2B5EF4-FFF2-40B4-BE49-F238E27FC236}">
                  <a16:creationId xmlns:a16="http://schemas.microsoft.com/office/drawing/2014/main" id="{14DF524F-3FEF-4236-90C6-820E876A94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20">
              <a:extLst>
                <a:ext uri="{FF2B5EF4-FFF2-40B4-BE49-F238E27FC236}">
                  <a16:creationId xmlns:a16="http://schemas.microsoft.com/office/drawing/2014/main" id="{2400A003-1BE9-49C2-8E57-DCD9B870F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1">
              <a:extLst>
                <a:ext uri="{FF2B5EF4-FFF2-40B4-BE49-F238E27FC236}">
                  <a16:creationId xmlns:a16="http://schemas.microsoft.com/office/drawing/2014/main" id="{83BF0991-F9A1-4282-99DB-92D70239F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Rectangle 23">
            <a:extLst>
              <a:ext uri="{FF2B5EF4-FFF2-40B4-BE49-F238E27FC236}">
                <a16:creationId xmlns:a16="http://schemas.microsoft.com/office/drawing/2014/main" id="{EA4E4267-CAF0-4C38-8DC6-CD3B1A9F04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5">
            <a:extLst>
              <a:ext uri="{FF2B5EF4-FFF2-40B4-BE49-F238E27FC236}">
                <a16:creationId xmlns:a16="http://schemas.microsoft.com/office/drawing/2014/main" id="{0EE3ACC5-126D-4BA4-8B45-7F0B5B839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384"/>
            <a:ext cx="12192000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330200" sx="85000" sy="85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" name="Rectangle 27">
            <a:extLst>
              <a:ext uri="{FF2B5EF4-FFF2-40B4-BE49-F238E27FC236}">
                <a16:creationId xmlns:a16="http://schemas.microsoft.com/office/drawing/2014/main" id="{AB2868F7-FE10-4289-A5BD-90763C7A2F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6" y="0"/>
            <a:ext cx="12193866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29">
            <a:extLst>
              <a:ext uri="{FF2B5EF4-FFF2-40B4-BE49-F238E27FC236}">
                <a16:creationId xmlns:a16="http://schemas.microsoft.com/office/drawing/2014/main" id="{BD94142C-10EE-487C-A327-404FDF358F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0501" y="4212709"/>
            <a:ext cx="10905302" cy="199706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33" name="Rectangle 31">
            <a:extLst>
              <a:ext uri="{FF2B5EF4-FFF2-40B4-BE49-F238E27FC236}">
                <a16:creationId xmlns:a16="http://schemas.microsoft.com/office/drawing/2014/main" id="{5F7FAC2D-7A74-4939-A917-A1A5AF935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3348" y="4379135"/>
            <a:ext cx="10579608" cy="1664208"/>
          </a:xfrm>
          <a:prstGeom prst="rect">
            <a:avLst/>
          </a:prstGeom>
          <a:noFill/>
          <a:ln w="6350" cap="sq" cmpd="sng" algn="ctr">
            <a:solidFill>
              <a:schemeClr val="bg1"/>
            </a:solidFill>
            <a:prstDash val="solid"/>
            <a:miter lim="800000"/>
          </a:ln>
          <a:effectLst/>
        </p:spPr>
      </p:sp>
      <p:pic>
        <p:nvPicPr>
          <p:cNvPr id="88" name="Picture 87">
            <a:extLst>
              <a:ext uri="{FF2B5EF4-FFF2-40B4-BE49-F238E27FC236}">
                <a16:creationId xmlns:a16="http://schemas.microsoft.com/office/drawing/2014/main" id="{D47BB30E-B824-4EB4-8A91-3F4B317567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0745" y="198833"/>
            <a:ext cx="9003992" cy="3847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A4F238A-5E9F-4723-9732-854188250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695" y="4704077"/>
            <a:ext cx="10366743" cy="105490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3000"/>
              </a:lnSpc>
            </a:pPr>
            <a:r>
              <a:rPr lang="en-US" b="0" cap="all" spc="-100" dirty="0">
                <a:solidFill>
                  <a:schemeClr val="bg1"/>
                </a:solidFill>
              </a:rPr>
              <a:t>Queueing Model</a:t>
            </a:r>
          </a:p>
        </p:txBody>
      </p: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6C5456E2-0FA8-40CE-8E78-4A73FAF04145}"/>
              </a:ext>
            </a:extLst>
          </p:cNvPr>
          <p:cNvCxnSpPr>
            <a:cxnSpLocks/>
          </p:cNvCxnSpPr>
          <p:nvPr/>
        </p:nvCxnSpPr>
        <p:spPr>
          <a:xfrm flipV="1">
            <a:off x="5659441" y="1668353"/>
            <a:ext cx="1168079" cy="987821"/>
          </a:xfrm>
          <a:prstGeom prst="bentConnector3">
            <a:avLst>
              <a:gd name="adj1" fmla="val 45440"/>
            </a:avLst>
          </a:prstGeom>
          <a:ln w="571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607484CA-093C-40F9-A9B6-E29D2EF3DA7F}"/>
              </a:ext>
            </a:extLst>
          </p:cNvPr>
          <p:cNvSpPr txBox="1"/>
          <p:nvPr/>
        </p:nvSpPr>
        <p:spPr>
          <a:xfrm>
            <a:off x="6429911" y="3156611"/>
            <a:ext cx="5034958" cy="923330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b="1" u="sng" dirty="0"/>
              <a:t>Blocked Ambulances:</a:t>
            </a:r>
            <a:r>
              <a:rPr lang="en-GB" dirty="0"/>
              <a:t> </a:t>
            </a:r>
          </a:p>
          <a:p>
            <a:r>
              <a:rPr lang="en-GB" dirty="0"/>
              <a:t>if (number of patients in treatment) &gt; threshold then:</a:t>
            </a:r>
          </a:p>
          <a:p>
            <a:r>
              <a:rPr lang="en-GB" dirty="0"/>
              <a:t>	keep individual blocked until otherwise</a:t>
            </a:r>
            <a:endParaRPr lang="en-GB" u="sng" dirty="0"/>
          </a:p>
        </p:txBody>
      </p:sp>
    </p:spTree>
    <p:extLst>
      <p:ext uri="{BB962C8B-B14F-4D97-AF65-F5344CB8AC3E}">
        <p14:creationId xmlns:p14="http://schemas.microsoft.com/office/powerpoint/2010/main" val="1482603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419E3D9-C5FB-41A9-B6D2-DFB210BB6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7909BF-1DF7-4ACE-8F58-6CF719BB27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9E8BEDB-0BBC-4F21-9CFB-8530D664C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1D6D676-6F2F-4446-9935-2D8D03821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9BAEA2B-9C25-4B43-8C9A-A9D0C3E9B1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1FC5F3A-7F1A-4EE8-A913-C8E96ACC3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420551B3-B4DA-48EE-988C-4FAEAEB5C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65C2869B-F92A-4630-9F6A-0AEE1D02702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33" t="1" r="6306" b="1"/>
          <a:stretch/>
        </p:blipFill>
        <p:spPr>
          <a:xfrm>
            <a:off x="379863" y="-7289"/>
            <a:ext cx="11344276" cy="6857988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0B121716-8B64-478F-ABDB-17030AD1B7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" y="4530071"/>
            <a:ext cx="12191999" cy="2327926"/>
          </a:xfrm>
          <a:prstGeom prst="rect">
            <a:avLst/>
          </a:prstGeom>
          <a:gradFill flip="none" rotWithShape="1">
            <a:gsLst>
              <a:gs pos="24000">
                <a:schemeClr val="bg1">
                  <a:alpha val="20000"/>
                </a:schemeClr>
              </a:gs>
              <a:gs pos="78000">
                <a:schemeClr val="bg1">
                  <a:alpha val="30000"/>
                </a:schemeClr>
              </a:gs>
              <a:gs pos="50000">
                <a:schemeClr val="bg1">
                  <a:alpha val="30000"/>
                </a:schemeClr>
              </a:gs>
              <a:gs pos="100000">
                <a:schemeClr val="bg1">
                  <a:alpha val="40000"/>
                </a:schemeClr>
              </a:gs>
              <a:gs pos="0">
                <a:schemeClr val="bg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3F2090-733D-4F28-8BD9-846BBF38C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723" y="4956811"/>
            <a:ext cx="11439414" cy="89743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3000"/>
              </a:lnSpc>
            </a:pPr>
            <a:r>
              <a:rPr lang="en-US" sz="4400" b="0" cap="all" spc="-100">
                <a:solidFill>
                  <a:schemeClr val="tx1"/>
                </a:solidFill>
              </a:rPr>
              <a:t>Game between 2 hospitals</a:t>
            </a:r>
          </a:p>
        </p:txBody>
      </p:sp>
    </p:spTree>
    <p:extLst>
      <p:ext uri="{BB962C8B-B14F-4D97-AF65-F5344CB8AC3E}">
        <p14:creationId xmlns:p14="http://schemas.microsoft.com/office/powerpoint/2010/main" val="12018182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A8428-0840-49A9-8C07-2E677B167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515782"/>
            <a:ext cx="10058400" cy="1371600"/>
          </a:xfrm>
        </p:spPr>
        <p:txBody>
          <a:bodyPr/>
          <a:lstStyle/>
          <a:p>
            <a:pPr algn="ctr"/>
            <a:r>
              <a:rPr lang="en-GB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1565262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AnalogousFromDarkSeedLeftStep">
      <a:dk1>
        <a:srgbClr val="000000"/>
      </a:dk1>
      <a:lt1>
        <a:srgbClr val="FFFFFF"/>
      </a:lt1>
      <a:dk2>
        <a:srgbClr val="412A24"/>
      </a:dk2>
      <a:lt2>
        <a:srgbClr val="E6E2E8"/>
      </a:lt2>
      <a:accent1>
        <a:srgbClr val="5BB320"/>
      </a:accent1>
      <a:accent2>
        <a:srgbClr val="90AC13"/>
      </a:accent2>
      <a:accent3>
        <a:srgbClr val="C29C22"/>
      </a:accent3>
      <a:accent4>
        <a:srgbClr val="D55917"/>
      </a:accent4>
      <a:accent5>
        <a:srgbClr val="E72936"/>
      </a:accent5>
      <a:accent6>
        <a:srgbClr val="D51774"/>
      </a:accent6>
      <a:hlink>
        <a:srgbClr val="C3574C"/>
      </a:hlink>
      <a:folHlink>
        <a:srgbClr val="7F7F7F"/>
      </a:folHlink>
    </a:clrScheme>
    <a:fontScheme name="Savon">
      <a:maj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53</Words>
  <Application>Microsoft Office PowerPoint</Application>
  <PresentationFormat>Widescreen</PresentationFormat>
  <Paragraphs>12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Garamond</vt:lpstr>
      <vt:lpstr>SavonVTI</vt:lpstr>
      <vt:lpstr>Using game theory to model healthcare behaviours</vt:lpstr>
      <vt:lpstr>EMS – ED Interface</vt:lpstr>
      <vt:lpstr>Ambulances outside ED</vt:lpstr>
      <vt:lpstr>Queueing Model</vt:lpstr>
      <vt:lpstr>Game between 2 hospitals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game theory to model healthcare behaviours</dc:title>
  <dc:creator>michalis panayides</dc:creator>
  <cp:lastModifiedBy>michalis panayides</cp:lastModifiedBy>
  <cp:revision>2</cp:revision>
  <dcterms:created xsi:type="dcterms:W3CDTF">2020-03-13T19:00:13Z</dcterms:created>
  <dcterms:modified xsi:type="dcterms:W3CDTF">2020-03-13T19:03:53Z</dcterms:modified>
</cp:coreProperties>
</file>