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426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1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CF32-FD0B-4405-9F4B-E00774EB0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374" b="7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2D508-1090-4267-9B22-6249ED61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5800" dirty="0"/>
              <a:t>Using </a:t>
            </a:r>
            <a:r>
              <a:rPr lang="en-GB" sz="5800"/>
              <a:t>game theory </a:t>
            </a:r>
            <a:r>
              <a:rPr lang="en-GB" sz="5800" dirty="0"/>
              <a:t>to model healthcare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8DF3-20D2-4789-BC76-D1B85A7D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Michalis Panayides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30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9E27-2415-476C-8F78-6CE5D8C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EMS – ED Interface</a:t>
            </a:r>
          </a:p>
        </p:txBody>
      </p:sp>
      <p:pic>
        <p:nvPicPr>
          <p:cNvPr id="1030" name="Picture 6" descr="Image result for doctor cartoon">
            <a:extLst>
              <a:ext uri="{FF2B5EF4-FFF2-40B4-BE49-F238E27FC236}">
                <a16:creationId xmlns:a16="http://schemas.microsoft.com/office/drawing/2014/main" id="{3D4126F2-6B4A-48D8-AFAA-46D806FC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17" y="2014194"/>
            <a:ext cx="1250638" cy="17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81C54-F9D1-4378-ABE3-385169C3437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3732103" y="2896925"/>
            <a:ext cx="1563716" cy="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D19D3-B41E-478D-88B1-A25ACA71E43E}"/>
              </a:ext>
            </a:extLst>
          </p:cNvPr>
          <p:cNvCxnSpPr>
            <a:cxnSpLocks/>
            <a:stCxn id="16" idx="3"/>
            <a:endCxn id="1030" idx="1"/>
          </p:cNvCxnSpPr>
          <p:nvPr/>
        </p:nvCxnSpPr>
        <p:spPr>
          <a:xfrm>
            <a:off x="7979501" y="2896925"/>
            <a:ext cx="1563716" cy="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uk ambulance cartoon">
            <a:extLst>
              <a:ext uri="{FF2B5EF4-FFF2-40B4-BE49-F238E27FC236}">
                <a16:creationId xmlns:a16="http://schemas.microsoft.com/office/drawing/2014/main" id="{11C90439-224B-4AB0-AC11-17574C37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15" y="2012952"/>
            <a:ext cx="2283688" cy="17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waiting room animation">
            <a:extLst>
              <a:ext uri="{FF2B5EF4-FFF2-40B4-BE49-F238E27FC236}">
                <a16:creationId xmlns:a16="http://schemas.microsoft.com/office/drawing/2014/main" id="{5D7E8A32-154A-417B-BCDE-AED535366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b="10139"/>
          <a:stretch/>
        </p:blipFill>
        <p:spPr bwMode="auto">
          <a:xfrm>
            <a:off x="5295819" y="2012882"/>
            <a:ext cx="2683682" cy="17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roupwalk cartoon">
            <a:extLst>
              <a:ext uri="{FF2B5EF4-FFF2-40B4-BE49-F238E27FC236}">
                <a16:creationId xmlns:a16="http://schemas.microsoft.com/office/drawing/2014/main" id="{CC8B1DC1-F1AB-46C6-8CBB-71230473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15" y="4272763"/>
            <a:ext cx="2283688" cy="19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3B6C3C-8D6A-4F6D-BCB4-6212917A74B7}"/>
              </a:ext>
            </a:extLst>
          </p:cNvPr>
          <p:cNvCxnSpPr>
            <a:stCxn id="1034" idx="3"/>
            <a:endCxn id="16" idx="2"/>
          </p:cNvCxnSpPr>
          <p:nvPr/>
        </p:nvCxnSpPr>
        <p:spPr>
          <a:xfrm flipV="1">
            <a:off x="3732103" y="3780968"/>
            <a:ext cx="2905557" cy="1463117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AE1C0A4-D8E4-43F8-ABAC-60A5FB49DDC7}"/>
              </a:ext>
            </a:extLst>
          </p:cNvPr>
          <p:cNvSpPr/>
          <p:nvPr/>
        </p:nvSpPr>
        <p:spPr>
          <a:xfrm>
            <a:off x="4502827" y="1476337"/>
            <a:ext cx="7160175" cy="28602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D1666-6DA0-45D5-A54E-FFEB698A4C94}"/>
              </a:ext>
            </a:extLst>
          </p:cNvPr>
          <p:cNvSpPr txBox="1"/>
          <p:nvPr/>
        </p:nvSpPr>
        <p:spPr>
          <a:xfrm>
            <a:off x="6990856" y="5219312"/>
            <a:ext cx="277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 Waiting</a:t>
            </a:r>
            <a:r>
              <a:rPr lang="en-GB" sz="2000" b="1" dirty="0"/>
              <a:t> </a:t>
            </a:r>
            <a:r>
              <a:rPr lang="en-GB" sz="2000" dirty="0"/>
              <a:t>&lt; 4 hours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FA51C-7B43-4C64-BF96-7BC4A2E43A6C}"/>
              </a:ext>
            </a:extLst>
          </p:cNvPr>
          <p:cNvSpPr txBox="1"/>
          <p:nvPr/>
        </p:nvSpPr>
        <p:spPr>
          <a:xfrm>
            <a:off x="6990856" y="4812166"/>
            <a:ext cx="277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NHS Regulations:</a:t>
            </a:r>
          </a:p>
        </p:txBody>
      </p:sp>
    </p:spTree>
    <p:extLst>
      <p:ext uri="{BB962C8B-B14F-4D97-AF65-F5344CB8AC3E}">
        <p14:creationId xmlns:p14="http://schemas.microsoft.com/office/powerpoint/2010/main" val="20868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4B43-78AB-4FB6-9BA1-244486A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56191"/>
          </a:xfrm>
        </p:spPr>
        <p:txBody>
          <a:bodyPr/>
          <a:lstStyle/>
          <a:p>
            <a:r>
              <a:rPr lang="en-GB" dirty="0"/>
              <a:t>Ambulances outside ED</a:t>
            </a:r>
          </a:p>
        </p:txBody>
      </p:sp>
      <p:pic>
        <p:nvPicPr>
          <p:cNvPr id="4" name="Content Placeholder 4" descr="A yellow bus is parked on the side of a building">
            <a:extLst>
              <a:ext uri="{FF2B5EF4-FFF2-40B4-BE49-F238E27FC236}">
                <a16:creationId xmlns:a16="http://schemas.microsoft.com/office/drawing/2014/main" id="{8559E3E8-C07E-4102-9BF9-84E8CF9A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43" y="1898785"/>
            <a:ext cx="7251828" cy="41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47BB30E-B824-4EB4-8A91-3F4B3175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5" y="198833"/>
            <a:ext cx="9003992" cy="384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F238A-5E9F-4723-9732-8541882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95" y="470407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>
                <a:solidFill>
                  <a:schemeClr val="bg1"/>
                </a:solidFill>
              </a:rPr>
              <a:t>Queueing Model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C5456E2-0FA8-40CE-8E78-4A73FAF04145}"/>
              </a:ext>
            </a:extLst>
          </p:cNvPr>
          <p:cNvCxnSpPr>
            <a:cxnSpLocks/>
          </p:cNvCxnSpPr>
          <p:nvPr/>
        </p:nvCxnSpPr>
        <p:spPr>
          <a:xfrm flipV="1">
            <a:off x="5659441" y="1668353"/>
            <a:ext cx="1168079" cy="987821"/>
          </a:xfrm>
          <a:prstGeom prst="bentConnector3">
            <a:avLst>
              <a:gd name="adj1" fmla="val 4544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7484CA-093C-40F9-A9B6-E29D2EF3DA7F}"/>
              </a:ext>
            </a:extLst>
          </p:cNvPr>
          <p:cNvSpPr txBox="1"/>
          <p:nvPr/>
        </p:nvSpPr>
        <p:spPr>
          <a:xfrm>
            <a:off x="6429911" y="3156611"/>
            <a:ext cx="5034958" cy="9233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Blocked Ambulances:</a:t>
            </a:r>
            <a:r>
              <a:rPr lang="en-GB" dirty="0"/>
              <a:t> </a:t>
            </a:r>
          </a:p>
          <a:p>
            <a:r>
              <a:rPr lang="en-GB" dirty="0"/>
              <a:t>if (number of patients in treatment) &gt; threshold then:</a:t>
            </a:r>
          </a:p>
          <a:p>
            <a:r>
              <a:rPr lang="en-GB" dirty="0"/>
              <a:t>	keep individual blocked until otherwise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826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FECE-C364-4B6F-A541-C3ECC7E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Gaming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4B5481-AA69-406C-A487-6A8D96D7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651844"/>
              </p:ext>
            </p:extLst>
          </p:nvPr>
        </p:nvGraphicFramePr>
        <p:xfrm>
          <a:off x="1066800" y="3240348"/>
          <a:ext cx="2723961" cy="269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1">
                  <a:extLst>
                    <a:ext uri="{9D8B030D-6E8A-4147-A177-3AD203B41FA5}">
                      <a16:colId xmlns:a16="http://schemas.microsoft.com/office/drawing/2014/main" val="2413511879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2859251337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987257695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1243103271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460903646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428705969"/>
                    </a:ext>
                  </a:extLst>
                </a:gridCol>
              </a:tblGrid>
              <a:tr h="384424">
                <a:tc gridSpan="6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Hospital A utilities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86812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1,6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183025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2,6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03698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3,6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947331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4,6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49725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5,6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674014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</a:t>
                      </a:r>
                      <a:r>
                        <a:rPr lang="en-GB" sz="1200" b="1" baseline="-25000" dirty="0"/>
                        <a:t>6,6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302674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16441B5-A803-49CF-8F20-33514E11C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71958"/>
              </p:ext>
            </p:extLst>
          </p:nvPr>
        </p:nvGraphicFramePr>
        <p:xfrm>
          <a:off x="1145218" y="2027634"/>
          <a:ext cx="95790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83">
                  <a:extLst>
                    <a:ext uri="{9D8B030D-6E8A-4147-A177-3AD203B41FA5}">
                      <a16:colId xmlns:a16="http://schemas.microsoft.com/office/drawing/2014/main" val="121800896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3107756931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2959234881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668195495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2233920180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1873082492"/>
                    </a:ext>
                  </a:extLst>
                </a:gridCol>
                <a:gridCol w="1303487">
                  <a:extLst>
                    <a:ext uri="{9D8B030D-6E8A-4147-A177-3AD203B41FA5}">
                      <a16:colId xmlns:a16="http://schemas.microsoft.com/office/drawing/2014/main" val="111865766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Strategies of a hospital (Total capacity = 6)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42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u="none" dirty="0"/>
                        <a:t>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65830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0B0D3EF-A19B-4571-8F85-5CFEC363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744166"/>
              </p:ext>
            </p:extLst>
          </p:nvPr>
        </p:nvGraphicFramePr>
        <p:xfrm>
          <a:off x="7361061" y="3240348"/>
          <a:ext cx="3363164" cy="19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582">
                  <a:extLst>
                    <a:ext uri="{9D8B030D-6E8A-4147-A177-3AD203B41FA5}">
                      <a16:colId xmlns:a16="http://schemas.microsoft.com/office/drawing/2014/main" val="2413511879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2859251337"/>
                    </a:ext>
                  </a:extLst>
                </a:gridCol>
              </a:tblGrid>
              <a:tr h="384424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Ambulance choice (Proportion)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86812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Hospital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Hospital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183025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03698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947331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9327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4B2EECB-A5D6-4BFC-9A8B-03D86DD19B8A}"/>
              </a:ext>
            </a:extLst>
          </p:cNvPr>
          <p:cNvSpPr txBox="1"/>
          <p:nvPr/>
        </p:nvSpPr>
        <p:spPr>
          <a:xfrm>
            <a:off x="7458715" y="5448836"/>
            <a:ext cx="316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Note</a:t>
            </a:r>
            <a:r>
              <a:rPr lang="en-GB" b="1" dirty="0"/>
              <a:t>: Prop</a:t>
            </a:r>
            <a:r>
              <a:rPr lang="en-GB" b="1" baseline="-25000" dirty="0"/>
              <a:t>1 </a:t>
            </a:r>
            <a:r>
              <a:rPr lang="en-GB" b="1" dirty="0"/>
              <a:t>+ Prop</a:t>
            </a:r>
            <a:r>
              <a:rPr lang="en-GB" b="1" baseline="-25000" dirty="0"/>
              <a:t>2 </a:t>
            </a:r>
            <a:r>
              <a:rPr lang="en-GB" b="1" dirty="0"/>
              <a:t>= 1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50CCBB6-8F63-4945-A595-FB7A8DA62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48063"/>
              </p:ext>
            </p:extLst>
          </p:nvPr>
        </p:nvGraphicFramePr>
        <p:xfrm>
          <a:off x="4213930" y="3240348"/>
          <a:ext cx="2723961" cy="269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1">
                  <a:extLst>
                    <a:ext uri="{9D8B030D-6E8A-4147-A177-3AD203B41FA5}">
                      <a16:colId xmlns:a16="http://schemas.microsoft.com/office/drawing/2014/main" val="2413511879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2859251337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987257695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1243103271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460903646"/>
                    </a:ext>
                  </a:extLst>
                </a:gridCol>
                <a:gridCol w="453908">
                  <a:extLst>
                    <a:ext uri="{9D8B030D-6E8A-4147-A177-3AD203B41FA5}">
                      <a16:colId xmlns:a16="http://schemas.microsoft.com/office/drawing/2014/main" val="428705969"/>
                    </a:ext>
                  </a:extLst>
                </a:gridCol>
              </a:tblGrid>
              <a:tr h="384424">
                <a:tc gridSpan="6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Hospital B utilities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86812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1,6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183025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2,6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03698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3,6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947331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4,6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49725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5,6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674014"/>
                  </a:ext>
                </a:extLst>
              </a:tr>
              <a:tr h="384424"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6,1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6,2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6,3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6,4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6,5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B</a:t>
                      </a:r>
                      <a:r>
                        <a:rPr lang="en-GB" sz="1200" b="1" baseline="-25000" dirty="0"/>
                        <a:t>6,6</a:t>
                      </a:r>
                      <a:endParaRPr lang="en-GB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30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map, different, boat, water&#10;&#10;Description automatically generated">
            <a:extLst>
              <a:ext uri="{FF2B5EF4-FFF2-40B4-BE49-F238E27FC236}">
                <a16:creationId xmlns:a16="http://schemas.microsoft.com/office/drawing/2014/main" id="{1652FC37-37F4-4697-BF9F-FE38482A3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21942" y="10"/>
            <a:ext cx="11736280" cy="685798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F2090-733D-4F28-8BD9-846BBF38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Game between 2 hospitals</a:t>
            </a:r>
          </a:p>
        </p:txBody>
      </p:sp>
    </p:spTree>
    <p:extLst>
      <p:ext uri="{BB962C8B-B14F-4D97-AF65-F5344CB8AC3E}">
        <p14:creationId xmlns:p14="http://schemas.microsoft.com/office/powerpoint/2010/main" val="120181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8428-0840-49A9-8C07-2E677B16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34042"/>
            <a:ext cx="10058400" cy="285520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THANK YOU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652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5BB320"/>
      </a:accent1>
      <a:accent2>
        <a:srgbClr val="90AC13"/>
      </a:accent2>
      <a:accent3>
        <a:srgbClr val="C29C22"/>
      </a:accent3>
      <a:accent4>
        <a:srgbClr val="D55917"/>
      </a:accent4>
      <a:accent5>
        <a:srgbClr val="E72936"/>
      </a:accent5>
      <a:accent6>
        <a:srgbClr val="D51774"/>
      </a:accent6>
      <a:hlink>
        <a:srgbClr val="C3574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Using game theory to model healthcare behaviours</vt:lpstr>
      <vt:lpstr>EMS – ED Interface</vt:lpstr>
      <vt:lpstr>Ambulances outside ED</vt:lpstr>
      <vt:lpstr>Queueing Model</vt:lpstr>
      <vt:lpstr>Gaming Formulation</vt:lpstr>
      <vt:lpstr>Game between 2 hospitals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game theory to model healthcare behaviours</dc:title>
  <dc:creator>michalis panayides</dc:creator>
  <cp:lastModifiedBy>michalis panayides</cp:lastModifiedBy>
  <cp:revision>1</cp:revision>
  <dcterms:created xsi:type="dcterms:W3CDTF">2020-03-15T20:18:36Z</dcterms:created>
  <dcterms:modified xsi:type="dcterms:W3CDTF">2020-03-15T20:19:30Z</dcterms:modified>
</cp:coreProperties>
</file>