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59" r:id="rId7"/>
    <p:sldId id="260" r:id="rId8"/>
    <p:sldId id="262" r:id="rId9"/>
    <p:sldId id="263" r:id="rId10"/>
    <p:sldId id="270" r:id="rId11"/>
    <p:sldId id="271" r:id="rId12"/>
    <p:sldId id="264" r:id="rId13"/>
    <p:sldId id="265" r:id="rId14"/>
    <p:sldId id="266" r:id="rId15"/>
    <p:sldId id="267" r:id="rId16"/>
    <p:sldId id="26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0"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FB6D-4A68-443D-B39D-E226887FB5E3}"/>
              </a:ext>
            </a:extLst>
          </p:cNvPr>
          <p:cNvSpPr>
            <a:spLocks noGrp="1"/>
          </p:cNvSpPr>
          <p:nvPr>
            <p:ph type="ctrTitle"/>
          </p:nvPr>
        </p:nvSpPr>
        <p:spPr>
          <a:xfrm>
            <a:off x="2106613" y="1444530"/>
            <a:ext cx="8915399" cy="2262781"/>
          </a:xfrm>
        </p:spPr>
        <p:txBody>
          <a:bodyPr/>
          <a:lstStyle/>
          <a:p>
            <a:pPr algn="ctr"/>
            <a:r>
              <a:rPr lang="en-US" dirty="0"/>
              <a:t>Content Management System(CMS)</a:t>
            </a:r>
            <a:endParaRPr lang="en-IN" dirty="0"/>
          </a:p>
        </p:txBody>
      </p:sp>
    </p:spTree>
    <p:extLst>
      <p:ext uri="{BB962C8B-B14F-4D97-AF65-F5344CB8AC3E}">
        <p14:creationId xmlns:p14="http://schemas.microsoft.com/office/powerpoint/2010/main" val="282907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1784-5336-469C-A3EA-82E4525D1597}"/>
              </a:ext>
            </a:extLst>
          </p:cNvPr>
          <p:cNvSpPr>
            <a:spLocks noGrp="1"/>
          </p:cNvSpPr>
          <p:nvPr>
            <p:ph type="title"/>
          </p:nvPr>
        </p:nvSpPr>
        <p:spPr/>
        <p:txBody>
          <a:bodyPr/>
          <a:lstStyle/>
          <a:p>
            <a:r>
              <a:rPr lang="en-IN" dirty="0"/>
              <a:t>3) Authoring content </a:t>
            </a:r>
          </a:p>
        </p:txBody>
      </p:sp>
      <p:sp>
        <p:nvSpPr>
          <p:cNvPr id="3" name="Content Placeholder 2">
            <a:extLst>
              <a:ext uri="{FF2B5EF4-FFF2-40B4-BE49-F238E27FC236}">
                <a16:creationId xmlns:a16="http://schemas.microsoft.com/office/drawing/2014/main" id="{CF16A586-3978-4E1C-9C0C-CC721FBEDBEB}"/>
              </a:ext>
            </a:extLst>
          </p:cNvPr>
          <p:cNvSpPr>
            <a:spLocks noGrp="1"/>
          </p:cNvSpPr>
          <p:nvPr>
            <p:ph idx="1"/>
          </p:nvPr>
        </p:nvSpPr>
        <p:spPr>
          <a:xfrm>
            <a:off x="2589212" y="1816100"/>
            <a:ext cx="8915400" cy="3777622"/>
          </a:xfrm>
        </p:spPr>
        <p:txBody>
          <a:bodyPr/>
          <a:lstStyle/>
          <a:p>
            <a:pPr>
              <a:lnSpc>
                <a:spcPct val="150000"/>
              </a:lnSpc>
            </a:pPr>
            <a:r>
              <a:rPr lang="en-IN" dirty="0"/>
              <a:t>A web content management system (WCMS) is a software content management system (CMS) specifically for web content. It provides website authoring, collaboration, and administration tools that help users with little knowledge of web programming languages or </a:t>
            </a:r>
            <a:r>
              <a:rPr lang="en-IN" dirty="0" err="1"/>
              <a:t>markup</a:t>
            </a:r>
            <a:r>
              <a:rPr lang="en-IN" dirty="0"/>
              <a:t> languages create and manage website content.</a:t>
            </a:r>
          </a:p>
        </p:txBody>
      </p:sp>
    </p:spTree>
    <p:extLst>
      <p:ext uri="{BB962C8B-B14F-4D97-AF65-F5344CB8AC3E}">
        <p14:creationId xmlns:p14="http://schemas.microsoft.com/office/powerpoint/2010/main" val="146610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45F4-0D63-4C97-B7F6-E390A0D15AD1}"/>
              </a:ext>
            </a:extLst>
          </p:cNvPr>
          <p:cNvSpPr>
            <a:spLocks noGrp="1"/>
          </p:cNvSpPr>
          <p:nvPr>
            <p:ph type="title"/>
          </p:nvPr>
        </p:nvSpPr>
        <p:spPr/>
        <p:txBody>
          <a:bodyPr/>
          <a:lstStyle/>
          <a:p>
            <a:r>
              <a:rPr lang="en-IN" dirty="0"/>
              <a:t>4) Publishing content </a:t>
            </a:r>
          </a:p>
        </p:txBody>
      </p:sp>
      <p:sp>
        <p:nvSpPr>
          <p:cNvPr id="3" name="Content Placeholder 2">
            <a:extLst>
              <a:ext uri="{FF2B5EF4-FFF2-40B4-BE49-F238E27FC236}">
                <a16:creationId xmlns:a16="http://schemas.microsoft.com/office/drawing/2014/main" id="{5AA20E08-AE4F-4C67-AFA4-52929024A6D7}"/>
              </a:ext>
            </a:extLst>
          </p:cNvPr>
          <p:cNvSpPr>
            <a:spLocks noGrp="1"/>
          </p:cNvSpPr>
          <p:nvPr>
            <p:ph idx="1"/>
          </p:nvPr>
        </p:nvSpPr>
        <p:spPr>
          <a:xfrm>
            <a:off x="2592925" y="1905000"/>
            <a:ext cx="8915400" cy="3777622"/>
          </a:xfrm>
        </p:spPr>
        <p:txBody>
          <a:bodyPr/>
          <a:lstStyle/>
          <a:p>
            <a:pPr>
              <a:lnSpc>
                <a:spcPct val="150000"/>
              </a:lnSpc>
            </a:pPr>
            <a:r>
              <a:rPr lang="en-US" dirty="0"/>
              <a:t>After the Approval of the Web Author, the Updated Content are Published through the Intranet and Extranet. The Web Surfers can view the Content published.</a:t>
            </a:r>
          </a:p>
          <a:p>
            <a:pPr>
              <a:lnSpc>
                <a:spcPct val="150000"/>
              </a:lnSpc>
            </a:pPr>
            <a:r>
              <a:rPr lang="en-US" dirty="0"/>
              <a:t>The Content are published only after the Approval of the Web authors.</a:t>
            </a:r>
            <a:br>
              <a:rPr lang="en-US" dirty="0"/>
            </a:br>
            <a:r>
              <a:rPr lang="en-US" dirty="0"/>
              <a:t>If the Design is Rejected, the content are again updated based on Author requirement and then published on Internet. </a:t>
            </a:r>
            <a:endParaRPr lang="en-IN" dirty="0"/>
          </a:p>
        </p:txBody>
      </p:sp>
    </p:spTree>
    <p:extLst>
      <p:ext uri="{BB962C8B-B14F-4D97-AF65-F5344CB8AC3E}">
        <p14:creationId xmlns:p14="http://schemas.microsoft.com/office/powerpoint/2010/main" val="20016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572E2-DE63-4072-ABC9-8C01A12CB436}"/>
              </a:ext>
            </a:extLst>
          </p:cNvPr>
          <p:cNvSpPr>
            <a:spLocks noGrp="1"/>
          </p:cNvSpPr>
          <p:nvPr>
            <p:ph idx="1"/>
          </p:nvPr>
        </p:nvSpPr>
        <p:spPr/>
        <p:txBody>
          <a:bodyPr/>
          <a:lstStyle/>
          <a:p>
            <a:pPr>
              <a:lnSpc>
                <a:spcPct val="150000"/>
              </a:lnSpc>
            </a:pPr>
            <a:r>
              <a:rPr lang="en-US" dirty="0"/>
              <a:t>Content Management Application(CMA)</a:t>
            </a:r>
          </a:p>
          <a:p>
            <a:pPr>
              <a:lnSpc>
                <a:spcPct val="150000"/>
              </a:lnSpc>
            </a:pPr>
            <a:r>
              <a:rPr lang="en-US" dirty="0"/>
              <a:t>Content Delivery Application(CDA)</a:t>
            </a:r>
            <a:endParaRPr lang="en-IN" dirty="0"/>
          </a:p>
        </p:txBody>
      </p:sp>
      <p:sp>
        <p:nvSpPr>
          <p:cNvPr id="5" name="Title 4">
            <a:extLst>
              <a:ext uri="{FF2B5EF4-FFF2-40B4-BE49-F238E27FC236}">
                <a16:creationId xmlns:a16="http://schemas.microsoft.com/office/drawing/2014/main" id="{08E69633-64CF-49FA-8A59-E0197AF5E80D}"/>
              </a:ext>
            </a:extLst>
          </p:cNvPr>
          <p:cNvSpPr>
            <a:spLocks noGrp="1"/>
          </p:cNvSpPr>
          <p:nvPr>
            <p:ph type="title"/>
          </p:nvPr>
        </p:nvSpPr>
        <p:spPr/>
        <p:txBody>
          <a:bodyPr/>
          <a:lstStyle/>
          <a:p>
            <a:r>
              <a:rPr lang="en-US" dirty="0"/>
              <a:t>Elements of CMS</a:t>
            </a:r>
            <a:endParaRPr lang="en-IN" dirty="0"/>
          </a:p>
        </p:txBody>
      </p:sp>
    </p:spTree>
    <p:extLst>
      <p:ext uri="{BB962C8B-B14F-4D97-AF65-F5344CB8AC3E}">
        <p14:creationId xmlns:p14="http://schemas.microsoft.com/office/powerpoint/2010/main" val="57247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5A58-5856-4E08-8062-D32B12DFEEDA}"/>
              </a:ext>
            </a:extLst>
          </p:cNvPr>
          <p:cNvSpPr>
            <a:spLocks noGrp="1"/>
          </p:cNvSpPr>
          <p:nvPr>
            <p:ph type="title"/>
          </p:nvPr>
        </p:nvSpPr>
        <p:spPr>
          <a:xfrm>
            <a:off x="1767425" y="789210"/>
            <a:ext cx="8911687" cy="1280890"/>
          </a:xfrm>
        </p:spPr>
        <p:txBody>
          <a:bodyPr>
            <a:normAutofit fontScale="90000"/>
          </a:bodyPr>
          <a:lstStyle/>
          <a:p>
            <a:r>
              <a:rPr lang="en-US" dirty="0"/>
              <a:t>Content Management Application(CMA)</a:t>
            </a:r>
            <a:br>
              <a:rPr lang="en-US" dirty="0"/>
            </a:br>
            <a:endParaRPr lang="en-IN" dirty="0"/>
          </a:p>
        </p:txBody>
      </p:sp>
      <p:sp>
        <p:nvSpPr>
          <p:cNvPr id="3" name="Content Placeholder 2">
            <a:extLst>
              <a:ext uri="{FF2B5EF4-FFF2-40B4-BE49-F238E27FC236}">
                <a16:creationId xmlns:a16="http://schemas.microsoft.com/office/drawing/2014/main" id="{6A346191-D099-4CBD-A01D-1F8C0D5FCF29}"/>
              </a:ext>
            </a:extLst>
          </p:cNvPr>
          <p:cNvSpPr>
            <a:spLocks noGrp="1"/>
          </p:cNvSpPr>
          <p:nvPr>
            <p:ph idx="1"/>
          </p:nvPr>
        </p:nvSpPr>
        <p:spPr>
          <a:xfrm>
            <a:off x="1763712" y="2070100"/>
            <a:ext cx="8915400" cy="3777622"/>
          </a:xfrm>
        </p:spPr>
        <p:txBody>
          <a:bodyPr/>
          <a:lstStyle/>
          <a:p>
            <a:pPr>
              <a:lnSpc>
                <a:spcPct val="150000"/>
              </a:lnSpc>
            </a:pPr>
            <a:r>
              <a:rPr lang="en-IN" dirty="0"/>
              <a:t>A content management application (CMA) is the front end component of a content management system (</a:t>
            </a:r>
            <a:r>
              <a:rPr lang="en-IN" u="sng" dirty="0"/>
              <a:t>CMS</a:t>
            </a:r>
            <a:r>
              <a:rPr lang="en-IN" dirty="0"/>
              <a:t>). The CMA interface allows users to create and manage corporate or website content.</a:t>
            </a:r>
          </a:p>
        </p:txBody>
      </p:sp>
    </p:spTree>
    <p:extLst>
      <p:ext uri="{BB962C8B-B14F-4D97-AF65-F5344CB8AC3E}">
        <p14:creationId xmlns:p14="http://schemas.microsoft.com/office/powerpoint/2010/main" val="277792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944-4760-411A-8F87-D468A670A27E}"/>
              </a:ext>
            </a:extLst>
          </p:cNvPr>
          <p:cNvSpPr>
            <a:spLocks noGrp="1"/>
          </p:cNvSpPr>
          <p:nvPr>
            <p:ph type="title"/>
          </p:nvPr>
        </p:nvSpPr>
        <p:spPr>
          <a:xfrm>
            <a:off x="1801812" y="840010"/>
            <a:ext cx="8911687" cy="1280890"/>
          </a:xfrm>
        </p:spPr>
        <p:txBody>
          <a:bodyPr/>
          <a:lstStyle/>
          <a:p>
            <a:r>
              <a:rPr lang="en-US" dirty="0"/>
              <a:t>Content Delivery Application(CDA)</a:t>
            </a:r>
            <a:br>
              <a:rPr lang="en-IN" dirty="0"/>
            </a:br>
            <a:endParaRPr lang="en-IN" dirty="0"/>
          </a:p>
        </p:txBody>
      </p:sp>
      <p:sp>
        <p:nvSpPr>
          <p:cNvPr id="3" name="Content Placeholder 2">
            <a:extLst>
              <a:ext uri="{FF2B5EF4-FFF2-40B4-BE49-F238E27FC236}">
                <a16:creationId xmlns:a16="http://schemas.microsoft.com/office/drawing/2014/main" id="{772D3936-28A1-4B1B-8991-3EF0D59F226E}"/>
              </a:ext>
            </a:extLst>
          </p:cNvPr>
          <p:cNvSpPr>
            <a:spLocks noGrp="1"/>
          </p:cNvSpPr>
          <p:nvPr>
            <p:ph idx="1"/>
          </p:nvPr>
        </p:nvSpPr>
        <p:spPr>
          <a:xfrm>
            <a:off x="1801812" y="2120900"/>
            <a:ext cx="8915400" cy="3777622"/>
          </a:xfrm>
        </p:spPr>
        <p:txBody>
          <a:bodyPr/>
          <a:lstStyle/>
          <a:p>
            <a:pPr>
              <a:lnSpc>
                <a:spcPct val="150000"/>
              </a:lnSpc>
            </a:pPr>
            <a:r>
              <a:rPr lang="en-IN" dirty="0"/>
              <a:t> </a:t>
            </a:r>
            <a:r>
              <a:rPr lang="en-IN" u="sng" dirty="0"/>
              <a:t>Content Delivery Application (CDA)</a:t>
            </a:r>
            <a:r>
              <a:rPr lang="en-IN" dirty="0"/>
              <a:t> (sometimes called content distribution , content distribution delivery , or content caching ) is the service of copying the pages of a Web site to geographically dispersed </a:t>
            </a:r>
            <a:r>
              <a:rPr lang="en-IN" u="sng" dirty="0"/>
              <a:t>server</a:t>
            </a:r>
            <a:r>
              <a:rPr lang="en-IN" dirty="0"/>
              <a:t>  and, when a page is requested, dynamically identifying and serving page content from the closest server to the user, enabling faster delivery. </a:t>
            </a:r>
          </a:p>
        </p:txBody>
      </p:sp>
    </p:spTree>
    <p:extLst>
      <p:ext uri="{BB962C8B-B14F-4D97-AF65-F5344CB8AC3E}">
        <p14:creationId xmlns:p14="http://schemas.microsoft.com/office/powerpoint/2010/main" val="318262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6245-1E89-460A-9909-E6368F60F8AB}"/>
              </a:ext>
            </a:extLst>
          </p:cNvPr>
          <p:cNvSpPr>
            <a:spLocks noGrp="1"/>
          </p:cNvSpPr>
          <p:nvPr>
            <p:ph type="title"/>
          </p:nvPr>
        </p:nvSpPr>
        <p:spPr>
          <a:xfrm>
            <a:off x="2097625" y="687610"/>
            <a:ext cx="8911687" cy="1280890"/>
          </a:xfrm>
        </p:spPr>
        <p:txBody>
          <a:bodyPr/>
          <a:lstStyle/>
          <a:p>
            <a:r>
              <a:rPr lang="en-US" dirty="0"/>
              <a:t>CMS-Software</a:t>
            </a:r>
            <a:endParaRPr lang="en-IN" dirty="0"/>
          </a:p>
        </p:txBody>
      </p:sp>
      <p:sp>
        <p:nvSpPr>
          <p:cNvPr id="3" name="Content Placeholder 2">
            <a:extLst>
              <a:ext uri="{FF2B5EF4-FFF2-40B4-BE49-F238E27FC236}">
                <a16:creationId xmlns:a16="http://schemas.microsoft.com/office/drawing/2014/main" id="{5F8C8FBD-EE51-4DDA-B40A-D03C6B11C0A6}"/>
              </a:ext>
            </a:extLst>
          </p:cNvPr>
          <p:cNvSpPr>
            <a:spLocks noGrp="1"/>
          </p:cNvSpPr>
          <p:nvPr>
            <p:ph idx="1"/>
          </p:nvPr>
        </p:nvSpPr>
        <p:spPr>
          <a:xfrm>
            <a:off x="2097625" y="1943100"/>
            <a:ext cx="8915400" cy="3777622"/>
          </a:xfrm>
        </p:spPr>
        <p:txBody>
          <a:bodyPr/>
          <a:lstStyle/>
          <a:p>
            <a:r>
              <a:rPr lang="en-IN" dirty="0"/>
              <a:t>WordPress.</a:t>
            </a:r>
          </a:p>
          <a:p>
            <a:r>
              <a:rPr lang="en-IN" dirty="0"/>
              <a:t>Drupal.</a:t>
            </a:r>
          </a:p>
          <a:p>
            <a:r>
              <a:rPr lang="en-IN" dirty="0"/>
              <a:t>Joomla!</a:t>
            </a:r>
          </a:p>
          <a:p>
            <a:r>
              <a:rPr lang="en-IN" dirty="0"/>
              <a:t>Expression Engine.</a:t>
            </a:r>
          </a:p>
          <a:p>
            <a:r>
              <a:rPr lang="en-IN" dirty="0"/>
              <a:t>Text Pattern.</a:t>
            </a:r>
          </a:p>
          <a:p>
            <a:r>
              <a:rPr lang="en-IN" dirty="0"/>
              <a:t>Radiant </a:t>
            </a:r>
            <a:r>
              <a:rPr lang="en-IN" b="1" dirty="0"/>
              <a:t>CMS</a:t>
            </a:r>
            <a:r>
              <a:rPr lang="en-IN" dirty="0"/>
              <a:t>.</a:t>
            </a:r>
          </a:p>
          <a:p>
            <a:r>
              <a:rPr lang="en-IN" dirty="0"/>
              <a:t>Cushy </a:t>
            </a:r>
            <a:r>
              <a:rPr lang="en-IN" b="1" dirty="0"/>
              <a:t>CMS</a:t>
            </a:r>
            <a:r>
              <a:rPr lang="en-IN" dirty="0"/>
              <a:t>.</a:t>
            </a:r>
          </a:p>
          <a:p>
            <a:r>
              <a:rPr lang="en-IN" dirty="0"/>
              <a:t>Silver Stripe.</a:t>
            </a:r>
          </a:p>
          <a:p>
            <a:endParaRPr lang="en-IN" dirty="0"/>
          </a:p>
        </p:txBody>
      </p:sp>
    </p:spTree>
    <p:extLst>
      <p:ext uri="{BB962C8B-B14F-4D97-AF65-F5344CB8AC3E}">
        <p14:creationId xmlns:p14="http://schemas.microsoft.com/office/powerpoint/2010/main" val="292985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D2F2-3C86-42A3-8E25-A0CE9908B723}"/>
              </a:ext>
            </a:extLst>
          </p:cNvPr>
          <p:cNvSpPr>
            <a:spLocks noGrp="1"/>
          </p:cNvSpPr>
          <p:nvPr>
            <p:ph type="title"/>
          </p:nvPr>
        </p:nvSpPr>
        <p:spPr>
          <a:xfrm>
            <a:off x="1940726" y="598710"/>
            <a:ext cx="8911687" cy="1280890"/>
          </a:xfrm>
        </p:spPr>
        <p:txBody>
          <a:bodyPr/>
          <a:lstStyle/>
          <a:p>
            <a:r>
              <a:rPr lang="en-US" altLang="en-US" dirty="0"/>
              <a:t>CMS Template Example</a:t>
            </a:r>
            <a:endParaRPr lang="en-IN" dirty="0"/>
          </a:p>
        </p:txBody>
      </p:sp>
      <p:pic>
        <p:nvPicPr>
          <p:cNvPr id="4" name="Picture 8" descr="TASB-homepage">
            <a:extLst>
              <a:ext uri="{FF2B5EF4-FFF2-40B4-BE49-F238E27FC236}">
                <a16:creationId xmlns:a16="http://schemas.microsoft.com/office/drawing/2014/main" id="{8F28E57A-CA30-4E31-AB9D-85841752E9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40726" y="1422399"/>
            <a:ext cx="8244674" cy="4733985"/>
          </a:xfrm>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7047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81EB-2F47-463D-A425-5434E95C85C1}"/>
              </a:ext>
            </a:extLst>
          </p:cNvPr>
          <p:cNvSpPr>
            <a:spLocks noGrp="1"/>
          </p:cNvSpPr>
          <p:nvPr>
            <p:ph idx="1"/>
          </p:nvPr>
        </p:nvSpPr>
        <p:spPr>
          <a:xfrm>
            <a:off x="3440112" y="2336800"/>
            <a:ext cx="8915400" cy="3777622"/>
          </a:xfrm>
        </p:spPr>
        <p:txBody>
          <a:bodyPr>
            <a:normAutofit/>
          </a:bodyPr>
          <a:lstStyle/>
          <a:p>
            <a:pPr marL="0" indent="0">
              <a:buNone/>
            </a:pPr>
            <a:r>
              <a:rPr lang="en-US" sz="7200" dirty="0"/>
              <a:t>Thank You</a:t>
            </a:r>
            <a:endParaRPr lang="en-IN" sz="7200" dirty="0"/>
          </a:p>
        </p:txBody>
      </p:sp>
    </p:spTree>
    <p:extLst>
      <p:ext uri="{BB962C8B-B14F-4D97-AF65-F5344CB8AC3E}">
        <p14:creationId xmlns:p14="http://schemas.microsoft.com/office/powerpoint/2010/main" val="243645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BA1D-A9D7-41B6-8843-3A509ED5DF78}"/>
              </a:ext>
            </a:extLst>
          </p:cNvPr>
          <p:cNvSpPr>
            <a:spLocks noGrp="1"/>
          </p:cNvSpPr>
          <p:nvPr>
            <p:ph type="title"/>
          </p:nvPr>
        </p:nvSpPr>
        <p:spPr>
          <a:xfrm>
            <a:off x="2157412" y="547910"/>
            <a:ext cx="8911687" cy="1280890"/>
          </a:xfrm>
        </p:spPr>
        <p:txBody>
          <a:bodyPr/>
          <a:lstStyle/>
          <a:p>
            <a:r>
              <a:rPr lang="en-US" dirty="0"/>
              <a:t>What is CMS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9A7EA2-33F5-4D1D-8369-EAA62CB1F5B2}"/>
              </a:ext>
            </a:extLst>
          </p:cNvPr>
          <p:cNvSpPr>
            <a:spLocks noGrp="1"/>
          </p:cNvSpPr>
          <p:nvPr>
            <p:ph idx="1"/>
          </p:nvPr>
        </p:nvSpPr>
        <p:spPr>
          <a:xfrm>
            <a:off x="2157412" y="1540189"/>
            <a:ext cx="8915400" cy="3777622"/>
          </a:xfrm>
        </p:spPr>
        <p:txBody>
          <a:bodyPr/>
          <a:lstStyle/>
          <a:p>
            <a:pPr>
              <a:lnSpc>
                <a:spcPct val="150000"/>
              </a:lnSpc>
            </a:pPr>
            <a:r>
              <a:rPr lang="en-IN" dirty="0"/>
              <a:t>A content management system (CMS) is an application that is used to manage web content, allowing multiple contributors to create, edit and publish. Content in a CMS is typically stored in a database and displayed in a presentation layer based on a set of templates.</a:t>
            </a:r>
          </a:p>
          <a:p>
            <a:pPr>
              <a:lnSpc>
                <a:spcPct val="150000"/>
              </a:lnSpc>
            </a:pPr>
            <a:r>
              <a:rPr lang="en-IN" dirty="0"/>
              <a:t>A CMS may serve as a central repository for content, which could be, textual data, documents, movies, pictures, phone numbers, and/or scientific data.</a:t>
            </a:r>
          </a:p>
        </p:txBody>
      </p:sp>
    </p:spTree>
    <p:extLst>
      <p:ext uri="{BB962C8B-B14F-4D97-AF65-F5344CB8AC3E}">
        <p14:creationId xmlns:p14="http://schemas.microsoft.com/office/powerpoint/2010/main" val="263826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68AD-5439-4E60-B357-DC5085424D22}"/>
              </a:ext>
            </a:extLst>
          </p:cNvPr>
          <p:cNvSpPr>
            <a:spLocks noGrp="1"/>
          </p:cNvSpPr>
          <p:nvPr>
            <p:ph type="title"/>
          </p:nvPr>
        </p:nvSpPr>
        <p:spPr>
          <a:xfrm>
            <a:off x="1878012" y="741899"/>
            <a:ext cx="8911687" cy="1280890"/>
          </a:xfrm>
        </p:spPr>
        <p:txBody>
          <a:bodyPr/>
          <a:lstStyle/>
          <a:p>
            <a:r>
              <a:rPr lang="en-US" dirty="0"/>
              <a:t>Features of CMS</a:t>
            </a:r>
            <a:endParaRPr lang="en-IN" dirty="0"/>
          </a:p>
        </p:txBody>
      </p:sp>
      <p:sp>
        <p:nvSpPr>
          <p:cNvPr id="3" name="Content Placeholder 2">
            <a:extLst>
              <a:ext uri="{FF2B5EF4-FFF2-40B4-BE49-F238E27FC236}">
                <a16:creationId xmlns:a16="http://schemas.microsoft.com/office/drawing/2014/main" id="{98187A6F-BABB-4971-A4C0-602961DA2456}"/>
              </a:ext>
            </a:extLst>
          </p:cNvPr>
          <p:cNvSpPr>
            <a:spLocks noGrp="1"/>
          </p:cNvSpPr>
          <p:nvPr>
            <p:ph idx="1"/>
          </p:nvPr>
        </p:nvSpPr>
        <p:spPr>
          <a:xfrm>
            <a:off x="1878012" y="1794189"/>
            <a:ext cx="8915400" cy="3777622"/>
          </a:xfrm>
        </p:spPr>
        <p:txBody>
          <a:bodyPr/>
          <a:lstStyle/>
          <a:p>
            <a:pPr>
              <a:lnSpc>
                <a:spcPct val="150000"/>
              </a:lnSpc>
            </a:pPr>
            <a:r>
              <a:rPr lang="en-IN" dirty="0"/>
              <a:t>Content creation (allows users to easily create and format content)</a:t>
            </a:r>
          </a:p>
          <a:p>
            <a:pPr>
              <a:lnSpc>
                <a:spcPct val="150000"/>
              </a:lnSpc>
            </a:pPr>
            <a:r>
              <a:rPr lang="en-IN" dirty="0"/>
              <a:t>Content storage (stores content in one place, in a consistent fashion)</a:t>
            </a:r>
          </a:p>
          <a:p>
            <a:pPr>
              <a:lnSpc>
                <a:spcPct val="150000"/>
              </a:lnSpc>
            </a:pPr>
            <a:r>
              <a:rPr lang="en-IN" dirty="0"/>
              <a:t>Workflow management (assigns privileges and responsibilities based on roles such as authors, editors and admins)</a:t>
            </a:r>
          </a:p>
          <a:p>
            <a:pPr>
              <a:lnSpc>
                <a:spcPct val="150000"/>
              </a:lnSpc>
            </a:pPr>
            <a:r>
              <a:rPr lang="en-IN" dirty="0"/>
              <a:t>Publishing (organizes and pushes content live)</a:t>
            </a:r>
          </a:p>
          <a:p>
            <a:pPr>
              <a:lnSpc>
                <a:spcPct val="150000"/>
              </a:lnSpc>
            </a:pPr>
            <a:endParaRPr lang="en-IN" dirty="0"/>
          </a:p>
        </p:txBody>
      </p:sp>
    </p:spTree>
    <p:extLst>
      <p:ext uri="{BB962C8B-B14F-4D97-AF65-F5344CB8AC3E}">
        <p14:creationId xmlns:p14="http://schemas.microsoft.com/office/powerpoint/2010/main" val="162153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65F5-54A9-42C0-8295-8FB6D050C0EC}"/>
              </a:ext>
            </a:extLst>
          </p:cNvPr>
          <p:cNvSpPr>
            <a:spLocks noGrp="1"/>
          </p:cNvSpPr>
          <p:nvPr>
            <p:ph type="title"/>
          </p:nvPr>
        </p:nvSpPr>
        <p:spPr>
          <a:xfrm>
            <a:off x="2057400" y="586010"/>
            <a:ext cx="8911687" cy="1280890"/>
          </a:xfrm>
        </p:spPr>
        <p:txBody>
          <a:bodyPr/>
          <a:lstStyle/>
          <a:p>
            <a:r>
              <a:rPr lang="en-US" dirty="0"/>
              <a:t>Types-CMS</a:t>
            </a:r>
            <a:endParaRPr lang="en-IN" dirty="0"/>
          </a:p>
        </p:txBody>
      </p:sp>
      <p:sp>
        <p:nvSpPr>
          <p:cNvPr id="3" name="Content Placeholder 2">
            <a:extLst>
              <a:ext uri="{FF2B5EF4-FFF2-40B4-BE49-F238E27FC236}">
                <a16:creationId xmlns:a16="http://schemas.microsoft.com/office/drawing/2014/main" id="{8792BD91-8658-4C53-9959-2E1B9355485D}"/>
              </a:ext>
            </a:extLst>
          </p:cNvPr>
          <p:cNvSpPr>
            <a:spLocks noGrp="1"/>
          </p:cNvSpPr>
          <p:nvPr>
            <p:ph idx="1"/>
          </p:nvPr>
        </p:nvSpPr>
        <p:spPr>
          <a:xfrm>
            <a:off x="2057400" y="1458690"/>
            <a:ext cx="9447212" cy="4813300"/>
          </a:xfrm>
        </p:spPr>
        <p:txBody>
          <a:bodyPr>
            <a:normAutofit/>
          </a:bodyPr>
          <a:lstStyle/>
          <a:p>
            <a:pPr>
              <a:lnSpc>
                <a:spcPct val="150000"/>
              </a:lnSpc>
            </a:pPr>
            <a:r>
              <a:rPr lang="en-IN" b="1" dirty="0"/>
              <a:t>Web Content Management System (WCMS):</a:t>
            </a:r>
            <a:r>
              <a:rPr lang="en-IN" dirty="0"/>
              <a:t> Organizations that deliver most of their content to the internet, such as on user guides on their website, rely on a WCMS because it’s designed for sending content to the web.</a:t>
            </a:r>
          </a:p>
          <a:p>
            <a:pPr>
              <a:lnSpc>
                <a:spcPct val="150000"/>
              </a:lnSpc>
            </a:pPr>
            <a:r>
              <a:rPr lang="en-IN" b="1" dirty="0"/>
              <a:t>Digital Asset Management System (DAM):</a:t>
            </a:r>
            <a:r>
              <a:rPr lang="en-IN" dirty="0"/>
              <a:t> This content management software is dedicated to graphic and multimedia management — not text. Graphic design, photography, and film companies often benefit from a DAM system as they deal exclusively in visual products.</a:t>
            </a:r>
          </a:p>
          <a:p>
            <a:pPr>
              <a:lnSpc>
                <a:spcPct val="150000"/>
              </a:lnSpc>
            </a:pPr>
            <a:r>
              <a:rPr lang="en-IN" b="1" dirty="0"/>
              <a:t>Enterprise Content Management System (ECM):</a:t>
            </a:r>
            <a:r>
              <a:rPr lang="en-IN" dirty="0"/>
              <a:t> This type of content management system takes a global approach to managing content. It can handle your emails, documents, instant messaging, and other electronic files.</a:t>
            </a:r>
          </a:p>
        </p:txBody>
      </p:sp>
    </p:spTree>
    <p:extLst>
      <p:ext uri="{BB962C8B-B14F-4D97-AF65-F5344CB8AC3E}">
        <p14:creationId xmlns:p14="http://schemas.microsoft.com/office/powerpoint/2010/main" val="24964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E41C-8526-454A-8F07-E5AA27425C73}"/>
              </a:ext>
            </a:extLst>
          </p:cNvPr>
          <p:cNvSpPr>
            <a:spLocks noGrp="1"/>
          </p:cNvSpPr>
          <p:nvPr>
            <p:ph type="title"/>
          </p:nvPr>
        </p:nvSpPr>
        <p:spPr>
          <a:xfrm>
            <a:off x="1957925" y="598710"/>
            <a:ext cx="8911687" cy="128089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81C2E949-4A08-44B8-A8D0-6CAF0E135370}"/>
              </a:ext>
            </a:extLst>
          </p:cNvPr>
          <p:cNvSpPr>
            <a:spLocks noGrp="1"/>
          </p:cNvSpPr>
          <p:nvPr>
            <p:ph idx="1"/>
          </p:nvPr>
        </p:nvSpPr>
        <p:spPr>
          <a:xfrm>
            <a:off x="1957924" y="1540188"/>
            <a:ext cx="9433975" cy="4719101"/>
          </a:xfrm>
        </p:spPr>
        <p:txBody>
          <a:bodyPr>
            <a:normAutofit lnSpcReduction="10000"/>
          </a:bodyPr>
          <a:lstStyle/>
          <a:p>
            <a:pPr>
              <a:lnSpc>
                <a:spcPct val="160000"/>
              </a:lnSpc>
            </a:pPr>
            <a:r>
              <a:rPr lang="en-IN" b="1" dirty="0"/>
              <a:t>Document Management System (DMS):</a:t>
            </a:r>
            <a:r>
              <a:rPr lang="en-IN" dirty="0"/>
              <a:t> A DMS is a document manager. Instead of focusing on a content’s details, it concentrates on content at the file level (</a:t>
            </a:r>
            <a:r>
              <a:rPr lang="en-IN" dirty="0" err="1"/>
              <a:t>eg</a:t>
            </a:r>
            <a:r>
              <a:rPr lang="en-IN" dirty="0"/>
              <a:t>, Word or PDF documents). A DMS, for example, tracks who modifies documents, but it also controls who can access and update a document. Numerous organizations use a DMS to ensure essential content, such as branding guidelines, remain unedited by lower-level staff.</a:t>
            </a:r>
          </a:p>
          <a:p>
            <a:pPr>
              <a:lnSpc>
                <a:spcPct val="160000"/>
              </a:lnSpc>
            </a:pPr>
            <a:r>
              <a:rPr lang="en-IN" b="1" dirty="0"/>
              <a:t>Component Content Management System (CCMS):</a:t>
            </a:r>
            <a:r>
              <a:rPr lang="en-IN" dirty="0"/>
              <a:t> The CCMS is more granular than a DMS. Unlike a DMS, our CCMS focuses on your content’s details rather than the files themselves. Components include conceptual topics, procedures, sensitive information (cautions and warnings), product descriptions, and many others. </a:t>
            </a:r>
          </a:p>
        </p:txBody>
      </p:sp>
    </p:spTree>
    <p:extLst>
      <p:ext uri="{BB962C8B-B14F-4D97-AF65-F5344CB8AC3E}">
        <p14:creationId xmlns:p14="http://schemas.microsoft.com/office/powerpoint/2010/main" val="193811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3EB0-F9BA-4DD2-BE7D-C5C71FB284BE}"/>
              </a:ext>
            </a:extLst>
          </p:cNvPr>
          <p:cNvSpPr>
            <a:spLocks noGrp="1"/>
          </p:cNvSpPr>
          <p:nvPr>
            <p:ph type="title"/>
          </p:nvPr>
        </p:nvSpPr>
        <p:spPr>
          <a:xfrm>
            <a:off x="1957925" y="598710"/>
            <a:ext cx="8911687" cy="1280890"/>
          </a:xfrm>
        </p:spPr>
        <p:txBody>
          <a:bodyPr/>
          <a:lstStyle/>
          <a:p>
            <a:r>
              <a:rPr lang="en-IN" dirty="0"/>
              <a:t>Workflow-CMS</a:t>
            </a:r>
            <a:br>
              <a:rPr lang="en-IN" dirty="0"/>
            </a:br>
            <a:endParaRPr lang="en-IN" dirty="0"/>
          </a:p>
        </p:txBody>
      </p:sp>
      <p:sp>
        <p:nvSpPr>
          <p:cNvPr id="3" name="Content Placeholder 2">
            <a:extLst>
              <a:ext uri="{FF2B5EF4-FFF2-40B4-BE49-F238E27FC236}">
                <a16:creationId xmlns:a16="http://schemas.microsoft.com/office/drawing/2014/main" id="{4E873FA6-42B5-4241-908F-8F8A17101B91}"/>
              </a:ext>
            </a:extLst>
          </p:cNvPr>
          <p:cNvSpPr>
            <a:spLocks noGrp="1"/>
          </p:cNvSpPr>
          <p:nvPr>
            <p:ph idx="1"/>
          </p:nvPr>
        </p:nvSpPr>
        <p:spPr>
          <a:xfrm>
            <a:off x="1954212" y="1790700"/>
            <a:ext cx="8915400" cy="3777622"/>
          </a:xfrm>
        </p:spPr>
        <p:txBody>
          <a:bodyPr>
            <a:normAutofit lnSpcReduction="10000"/>
          </a:bodyPr>
          <a:lstStyle/>
          <a:p>
            <a:pPr>
              <a:lnSpc>
                <a:spcPct val="150000"/>
              </a:lnSpc>
            </a:pPr>
            <a:r>
              <a:rPr lang="en-IN" b="1" dirty="0"/>
              <a:t>Designing content </a:t>
            </a:r>
            <a:r>
              <a:rPr lang="en-IN" dirty="0"/>
              <a:t>template, for example web administrator designs webpage template for web content management.</a:t>
            </a:r>
          </a:p>
          <a:p>
            <a:pPr>
              <a:lnSpc>
                <a:spcPct val="150000"/>
              </a:lnSpc>
            </a:pPr>
            <a:r>
              <a:rPr lang="en-IN" b="1" dirty="0"/>
              <a:t>Creating content blocks</a:t>
            </a:r>
            <a:r>
              <a:rPr lang="en-IN" dirty="0"/>
              <a:t>, for example, a web administrator adds empower CMS tags called "content blocks" to webpage template using CMS.</a:t>
            </a:r>
          </a:p>
          <a:p>
            <a:pPr>
              <a:lnSpc>
                <a:spcPct val="150000"/>
              </a:lnSpc>
            </a:pPr>
            <a:r>
              <a:rPr lang="en-IN" b="1" dirty="0"/>
              <a:t>Positioning content blocks </a:t>
            </a:r>
            <a:r>
              <a:rPr lang="en-IN" dirty="0"/>
              <a:t>on the document, for example, web administrator positions content blocks in webpage.</a:t>
            </a:r>
          </a:p>
          <a:p>
            <a:pPr>
              <a:lnSpc>
                <a:spcPct val="150000"/>
              </a:lnSpc>
            </a:pPr>
            <a:r>
              <a:rPr lang="en-IN" b="1" dirty="0"/>
              <a:t>Authoring content </a:t>
            </a:r>
            <a:r>
              <a:rPr lang="en-IN" dirty="0"/>
              <a:t>providers to search, retrieve, view and update content.</a:t>
            </a:r>
          </a:p>
          <a:p>
            <a:pPr>
              <a:lnSpc>
                <a:spcPct val="150000"/>
              </a:lnSpc>
            </a:pPr>
            <a:r>
              <a:rPr lang="en-US" b="1" dirty="0"/>
              <a:t>Publishing content </a:t>
            </a:r>
            <a:r>
              <a:rPr lang="en-US" dirty="0"/>
              <a:t>providers to publish the updated content.</a:t>
            </a:r>
            <a:endParaRPr lang="en-IN" b="1" dirty="0"/>
          </a:p>
          <a:p>
            <a:pPr>
              <a:lnSpc>
                <a:spcPct val="150000"/>
              </a:lnSpc>
            </a:pPr>
            <a:endParaRPr lang="en-IN" dirty="0"/>
          </a:p>
        </p:txBody>
      </p:sp>
    </p:spTree>
    <p:extLst>
      <p:ext uri="{BB962C8B-B14F-4D97-AF65-F5344CB8AC3E}">
        <p14:creationId xmlns:p14="http://schemas.microsoft.com/office/powerpoint/2010/main" val="242493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0C9E-01D7-4F3D-9624-1D3964EC47A2}"/>
              </a:ext>
            </a:extLst>
          </p:cNvPr>
          <p:cNvSpPr>
            <a:spLocks noGrp="1"/>
          </p:cNvSpPr>
          <p:nvPr>
            <p:ph type="title"/>
          </p:nvPr>
        </p:nvSpPr>
        <p:spPr>
          <a:xfrm>
            <a:off x="1934756" y="454930"/>
            <a:ext cx="8911687" cy="1280890"/>
          </a:xfrm>
        </p:spPr>
        <p:txBody>
          <a:bodyPr/>
          <a:lstStyle/>
          <a:p>
            <a:r>
              <a:rPr lang="en-US" dirty="0"/>
              <a:t>Working-CMS</a:t>
            </a:r>
            <a:endParaRPr lang="en-IN" dirty="0"/>
          </a:p>
        </p:txBody>
      </p:sp>
      <p:pic>
        <p:nvPicPr>
          <p:cNvPr id="9" name="Content Placeholder 8" descr="A picture containing object&#10;&#10;Description generated with high confidence">
            <a:extLst>
              <a:ext uri="{FF2B5EF4-FFF2-40B4-BE49-F238E27FC236}">
                <a16:creationId xmlns:a16="http://schemas.microsoft.com/office/drawing/2014/main" id="{1994A9FF-D3C9-4A10-8C65-14243D319D43}"/>
              </a:ext>
            </a:extLst>
          </p:cNvPr>
          <p:cNvPicPr>
            <a:picLocks noGrp="1" noChangeAspect="1"/>
          </p:cNvPicPr>
          <p:nvPr>
            <p:ph idx="1"/>
          </p:nvPr>
        </p:nvPicPr>
        <p:blipFill>
          <a:blip r:embed="rId2"/>
          <a:stretch>
            <a:fillRect/>
          </a:stretch>
        </p:blipFill>
        <p:spPr>
          <a:xfrm>
            <a:off x="1934756" y="1404257"/>
            <a:ext cx="8507309" cy="4998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71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8F9F-0A37-4D91-AB57-EE25E75E9155}"/>
              </a:ext>
            </a:extLst>
          </p:cNvPr>
          <p:cNvSpPr>
            <a:spLocks noGrp="1"/>
          </p:cNvSpPr>
          <p:nvPr>
            <p:ph type="title"/>
          </p:nvPr>
        </p:nvSpPr>
        <p:spPr>
          <a:xfrm>
            <a:off x="1801812" y="967010"/>
            <a:ext cx="8911687" cy="1280890"/>
          </a:xfrm>
        </p:spPr>
        <p:txBody>
          <a:bodyPr/>
          <a:lstStyle/>
          <a:p>
            <a:r>
              <a:rPr lang="en-US" dirty="0"/>
              <a:t>1) Designing content </a:t>
            </a:r>
            <a:endParaRPr lang="en-IN" dirty="0"/>
          </a:p>
        </p:txBody>
      </p:sp>
      <p:sp>
        <p:nvSpPr>
          <p:cNvPr id="3" name="Content Placeholder 2">
            <a:extLst>
              <a:ext uri="{FF2B5EF4-FFF2-40B4-BE49-F238E27FC236}">
                <a16:creationId xmlns:a16="http://schemas.microsoft.com/office/drawing/2014/main" id="{292340AF-F362-4284-AC1A-029D863C88C5}"/>
              </a:ext>
            </a:extLst>
          </p:cNvPr>
          <p:cNvSpPr>
            <a:spLocks noGrp="1"/>
          </p:cNvSpPr>
          <p:nvPr>
            <p:ph idx="1"/>
          </p:nvPr>
        </p:nvSpPr>
        <p:spPr>
          <a:xfrm>
            <a:off x="1801812" y="1955800"/>
            <a:ext cx="8915400" cy="4483100"/>
          </a:xfrm>
        </p:spPr>
        <p:txBody>
          <a:bodyPr/>
          <a:lstStyle/>
          <a:p>
            <a:pPr>
              <a:lnSpc>
                <a:spcPct val="150000"/>
              </a:lnSpc>
            </a:pPr>
            <a:r>
              <a:rPr lang="en-US" dirty="0"/>
              <a:t>Content from the Web authors are received by the CMS, the Web Template are designed based on the given  content by the Template Designers.</a:t>
            </a:r>
          </a:p>
          <a:p>
            <a:pPr>
              <a:lnSpc>
                <a:spcPct val="150000"/>
              </a:lnSpc>
            </a:pPr>
            <a:r>
              <a:rPr lang="en-US" dirty="0"/>
              <a:t>The Templates are designed by the Web Administrator Design.</a:t>
            </a:r>
          </a:p>
          <a:p>
            <a:pPr marL="0" indent="0">
              <a:lnSpc>
                <a:spcPct val="150000"/>
              </a:lnSpc>
              <a:buNone/>
            </a:pPr>
            <a:endParaRPr lang="en-US" dirty="0"/>
          </a:p>
          <a:p>
            <a:pPr>
              <a:lnSpc>
                <a:spcPct val="150000"/>
              </a:lnSpc>
            </a:pPr>
            <a:endParaRPr lang="en-IN" dirty="0"/>
          </a:p>
        </p:txBody>
      </p:sp>
    </p:spTree>
    <p:extLst>
      <p:ext uri="{BB962C8B-B14F-4D97-AF65-F5344CB8AC3E}">
        <p14:creationId xmlns:p14="http://schemas.microsoft.com/office/powerpoint/2010/main" val="19242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7550-D128-428B-BE8F-0926C6E6701F}"/>
              </a:ext>
            </a:extLst>
          </p:cNvPr>
          <p:cNvSpPr>
            <a:spLocks noGrp="1"/>
          </p:cNvSpPr>
          <p:nvPr>
            <p:ph type="title"/>
          </p:nvPr>
        </p:nvSpPr>
        <p:spPr>
          <a:xfrm>
            <a:off x="1928812" y="751110"/>
            <a:ext cx="8911687" cy="1280890"/>
          </a:xfrm>
        </p:spPr>
        <p:txBody>
          <a:bodyPr/>
          <a:lstStyle/>
          <a:p>
            <a:r>
              <a:rPr lang="en-IN" dirty="0"/>
              <a:t>2) Creating content blocks</a:t>
            </a:r>
          </a:p>
        </p:txBody>
      </p:sp>
      <p:sp>
        <p:nvSpPr>
          <p:cNvPr id="3" name="Content Placeholder 2">
            <a:extLst>
              <a:ext uri="{FF2B5EF4-FFF2-40B4-BE49-F238E27FC236}">
                <a16:creationId xmlns:a16="http://schemas.microsoft.com/office/drawing/2014/main" id="{C033D1BA-BCE2-4C38-A733-847E8E68C531}"/>
              </a:ext>
            </a:extLst>
          </p:cNvPr>
          <p:cNvSpPr>
            <a:spLocks noGrp="1"/>
          </p:cNvSpPr>
          <p:nvPr>
            <p:ph idx="1"/>
          </p:nvPr>
        </p:nvSpPr>
        <p:spPr>
          <a:xfrm>
            <a:off x="1928812" y="2159000"/>
            <a:ext cx="8915400" cy="3777622"/>
          </a:xfrm>
        </p:spPr>
        <p:txBody>
          <a:bodyPr/>
          <a:lstStyle/>
          <a:p>
            <a:pPr>
              <a:lnSpc>
                <a:spcPct val="150000"/>
              </a:lnSpc>
            </a:pPr>
            <a:r>
              <a:rPr lang="en-IN" dirty="0"/>
              <a:t>Content blocks are text, HTML or Markdown blocks that can be edited separately from the page or layout. They are designed to hold static content only and support basic templating variables.  Partials are more flexible and should be used for generating dynamic content.</a:t>
            </a:r>
          </a:p>
        </p:txBody>
      </p:sp>
    </p:spTree>
    <p:extLst>
      <p:ext uri="{BB962C8B-B14F-4D97-AF65-F5344CB8AC3E}">
        <p14:creationId xmlns:p14="http://schemas.microsoft.com/office/powerpoint/2010/main" val="17691461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TotalTime>
  <Words>455</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Wisp</vt:lpstr>
      <vt:lpstr>Content Management System(CMS)</vt:lpstr>
      <vt:lpstr>What is CMS?</vt:lpstr>
      <vt:lpstr>Features of CMS</vt:lpstr>
      <vt:lpstr>Types-CMS</vt:lpstr>
      <vt:lpstr>Cont..,</vt:lpstr>
      <vt:lpstr>Workflow-CMS </vt:lpstr>
      <vt:lpstr>Working-CMS</vt:lpstr>
      <vt:lpstr>1) Designing content </vt:lpstr>
      <vt:lpstr>2) Creating content blocks</vt:lpstr>
      <vt:lpstr>3) Authoring content </vt:lpstr>
      <vt:lpstr>4) Publishing content </vt:lpstr>
      <vt:lpstr>Elements of CMS</vt:lpstr>
      <vt:lpstr>Content Management Application(CMA) </vt:lpstr>
      <vt:lpstr>Content Delivery Application(CDA) </vt:lpstr>
      <vt:lpstr>CMS-Software</vt:lpstr>
      <vt:lpstr>CMS Template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System(CMS)</dc:title>
  <dc:creator>Saran Vaithiyanathan</dc:creator>
  <cp:lastModifiedBy>Saran Vaithiyanathan</cp:lastModifiedBy>
  <cp:revision>62</cp:revision>
  <dcterms:created xsi:type="dcterms:W3CDTF">2018-11-19T04:47:32Z</dcterms:created>
  <dcterms:modified xsi:type="dcterms:W3CDTF">2018-11-26T05:24:40Z</dcterms:modified>
</cp:coreProperties>
</file>