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0" r:id="rId4"/>
    <p:sldId id="268" r:id="rId5"/>
    <p:sldId id="265" r:id="rId6"/>
    <p:sldId id="269" r:id="rId7"/>
    <p:sldId id="270" r:id="rId8"/>
    <p:sldId id="266" r:id="rId9"/>
    <p:sldId id="271" r:id="rId10"/>
    <p:sldId id="272" r:id="rId11"/>
    <p:sldId id="26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A40B5D"/>
    <a:srgbClr val="F4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0"/>
    <p:restoredTop sz="90021"/>
  </p:normalViewPr>
  <p:slideViewPr>
    <p:cSldViewPr>
      <p:cViewPr varScale="1">
        <p:scale>
          <a:sx n="147" d="100"/>
          <a:sy n="147" d="100"/>
        </p:scale>
        <p:origin x="201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D5C30-8E4E-5B4B-BAC8-8A90BE246F54}" type="datetimeFigureOut">
              <a:rPr kumimoji="1" lang="ko-KR" altLang="en-US" smtClean="0"/>
              <a:t>2021. 5. 26.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FD7C5-AAE2-864F-864B-E4EA6B2E907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8673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FD7C5-AAE2-864F-864B-E4EA6B2E9075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9475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/>
              <a:t>Bean.xml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Car </a:t>
            </a:r>
            <a:r>
              <a:rPr kumimoji="1" lang="ko-KR" altLang="en-US" dirty="0"/>
              <a:t>클래스를 </a:t>
            </a:r>
            <a:r>
              <a:rPr kumimoji="1" lang="en-US" altLang="ko-KR" dirty="0"/>
              <a:t>bean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등록하면 스프링 프레임워크의 컨테이너에 자동 등록 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메서드 사용 시에 자동으로 컨테이너로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</a:t>
            </a:r>
            <a:r>
              <a:rPr kumimoji="1" lang="en-US" altLang="ko-KR" dirty="0"/>
              <a:t>Car</a:t>
            </a:r>
            <a:r>
              <a:rPr kumimoji="1" lang="ko-KR" altLang="en-US" dirty="0"/>
              <a:t>객체를 받아 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FD7C5-AAE2-864F-864B-E4EA6B2E9075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2137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/>
              <a:t>Bean.xml</a:t>
            </a:r>
            <a:r>
              <a:rPr kumimoji="1" lang="ko-KR" altLang="en-US" dirty="0"/>
              <a:t>을 따로 두지 않아도 </a:t>
            </a:r>
            <a:r>
              <a:rPr kumimoji="1" lang="en-US" altLang="ko-KR" dirty="0" err="1"/>
              <a:t>autowired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하면 해당 클래스 객체를 자동으로 컨테이너에 등록 및 가져옴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FD7C5-AAE2-864F-864B-E4EA6B2E9075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2529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9814-C56A-407D-A4AD-B41082169AD7}" type="datetimeFigureOut">
              <a:rPr lang="ko-KR" altLang="en-US" smtClean="0"/>
              <a:t>2021. 5. 26.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A051-5E92-4186-AD42-BB9DF6AC8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40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9814-C56A-407D-A4AD-B41082169AD7}" type="datetimeFigureOut">
              <a:rPr lang="ko-KR" altLang="en-US" smtClean="0"/>
              <a:t>2021. 5. 26.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A051-5E92-4186-AD42-BB9DF6AC8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11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9814-C56A-407D-A4AD-B41082169AD7}" type="datetimeFigureOut">
              <a:rPr lang="ko-KR" altLang="en-US" smtClean="0"/>
              <a:t>2021. 5. 26.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A051-5E92-4186-AD42-BB9DF6AC8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8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9814-C56A-407D-A4AD-B41082169AD7}" type="datetimeFigureOut">
              <a:rPr lang="ko-KR" altLang="en-US" smtClean="0"/>
              <a:t>2021. 5. 26.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A051-5E92-4186-AD42-BB9DF6AC8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45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9814-C56A-407D-A4AD-B41082169AD7}" type="datetimeFigureOut">
              <a:rPr lang="ko-KR" altLang="en-US" smtClean="0"/>
              <a:t>2021. 5. 26.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A051-5E92-4186-AD42-BB9DF6AC8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74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9814-C56A-407D-A4AD-B41082169AD7}" type="datetimeFigureOut">
              <a:rPr lang="ko-KR" altLang="en-US" smtClean="0"/>
              <a:t>2021. 5. 26.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A051-5E92-4186-AD42-BB9DF6AC8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43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9814-C56A-407D-A4AD-B41082169AD7}" type="datetimeFigureOut">
              <a:rPr lang="ko-KR" altLang="en-US" smtClean="0"/>
              <a:t>2021. 5. 26.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A051-5E92-4186-AD42-BB9DF6AC8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9814-C56A-407D-A4AD-B41082169AD7}" type="datetimeFigureOut">
              <a:rPr lang="ko-KR" altLang="en-US" smtClean="0"/>
              <a:t>2021. 5. 26.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A051-5E92-4186-AD42-BB9DF6AC8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99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9814-C56A-407D-A4AD-B41082169AD7}" type="datetimeFigureOut">
              <a:rPr lang="ko-KR" altLang="en-US" smtClean="0"/>
              <a:t>2021. 5. 26.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A051-5E92-4186-AD42-BB9DF6AC8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5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9814-C56A-407D-A4AD-B41082169AD7}" type="datetimeFigureOut">
              <a:rPr lang="ko-KR" altLang="en-US" smtClean="0"/>
              <a:t>2021. 5. 26.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A051-5E92-4186-AD42-BB9DF6AC8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7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9814-C56A-407D-A4AD-B41082169AD7}" type="datetimeFigureOut">
              <a:rPr lang="ko-KR" altLang="en-US" smtClean="0"/>
              <a:t>2021. 5. 26.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A051-5E92-4186-AD42-BB9DF6AC8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99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09814-C56A-407D-A4AD-B41082169AD7}" type="datetimeFigureOut">
              <a:rPr lang="ko-KR" altLang="en-US" smtClean="0"/>
              <a:t>2021. 5. 26.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DA051-5E92-4186-AD42-BB9DF6AC8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60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g-developers.tistory.com/1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unjin3786.tistory.com/233" TargetMode="External"/><Relationship Id="rId4" Type="http://schemas.openxmlformats.org/officeDocument/2006/relationships/hyperlink" Target="https://galid1.tistory.com/51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mbum.dev/87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31640" y="1908798"/>
            <a:ext cx="6404859" cy="2816346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새싹</a:t>
            </a:r>
            <a:r>
              <a:rPr lang="en-US" altLang="ko-KR" sz="3600" dirty="0">
                <a:solidFill>
                  <a:schemeClr val="bg1"/>
                </a:solidFill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   </a:t>
            </a:r>
            <a:r>
              <a:rPr lang="ko-KR" altLang="en-US" sz="3600" dirty="0">
                <a:solidFill>
                  <a:schemeClr val="bg1"/>
                </a:solidFill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스터디 </a:t>
            </a:r>
            <a:r>
              <a:rPr lang="en-US" altLang="ko-KR" sz="3600" dirty="0">
                <a:solidFill>
                  <a:schemeClr val="bg1"/>
                </a:solidFill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SPRING</a:t>
            </a:r>
            <a:br>
              <a:rPr lang="en-US" altLang="ko-KR" sz="3600" dirty="0">
                <a:solidFill>
                  <a:schemeClr val="bg1"/>
                </a:solidFill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</a:br>
            <a:r>
              <a:rPr lang="ko-KR" altLang="en-US" sz="3600" dirty="0">
                <a:solidFill>
                  <a:schemeClr val="bg1"/>
                </a:solidFill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발표 </a:t>
            </a:r>
            <a:r>
              <a:rPr lang="en-US" altLang="ko-KR" sz="3600" dirty="0">
                <a:solidFill>
                  <a:schemeClr val="bg1"/>
                </a:solidFill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1</a:t>
            </a:r>
            <a:r>
              <a:rPr lang="ko-KR" altLang="en-US" sz="3600" dirty="0">
                <a:solidFill>
                  <a:schemeClr val="bg1"/>
                </a:solidFill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주차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84369" y="4941168"/>
            <a:ext cx="6480720" cy="432048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2021.05.26</a:t>
            </a:r>
            <a:r>
              <a:rPr lang="ko-KR" altLang="en-US" sz="1000" b="1" dirty="0">
                <a:solidFill>
                  <a:schemeClr val="bg1"/>
                </a:solidFill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 </a:t>
            </a:r>
            <a:r>
              <a:rPr lang="ko-KR" altLang="en-US" sz="1000" b="1" dirty="0" err="1">
                <a:solidFill>
                  <a:schemeClr val="bg1"/>
                </a:solidFill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윤동희</a:t>
            </a:r>
            <a:endParaRPr lang="ko-KR" altLang="en-US" sz="1000" b="1" dirty="0">
              <a:solidFill>
                <a:schemeClr val="bg1"/>
              </a:solidFill>
              <a:latin typeface="11번가고딕-Kor Bold" panose="020B0600000101010101" pitchFamily="50" charset="-127"/>
              <a:ea typeface="11번가고딕-Kor Bold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216219" y="1908798"/>
            <a:ext cx="25202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331640" y="1908798"/>
            <a:ext cx="25202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331640" y="4725144"/>
            <a:ext cx="640485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344" y="1772816"/>
            <a:ext cx="629312" cy="2719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F874B83-C15D-D841-AE6E-A393B6A48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795184"/>
            <a:ext cx="540059" cy="54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77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gradFill>
            <a:gsLst>
              <a:gs pos="0">
                <a:srgbClr val="F43142"/>
              </a:gs>
              <a:gs pos="100000">
                <a:srgbClr val="FF006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27" y="152413"/>
            <a:ext cx="397641" cy="171845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711400" y="101315"/>
            <a:ext cx="8229600" cy="274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000" dirty="0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캡션</a:t>
            </a:r>
            <a:r>
              <a:rPr lang="en-US" altLang="ko-KR" sz="1000" dirty="0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) </a:t>
            </a:r>
            <a:r>
              <a:rPr lang="ko-KR" altLang="en-US" sz="1000" dirty="0" err="1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월간십일절</a:t>
            </a:r>
            <a:r>
              <a:rPr lang="ko-KR" altLang="en-US" sz="1000" dirty="0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</a:t>
            </a:r>
            <a:r>
              <a:rPr lang="en-US" altLang="ko-KR" sz="1000" dirty="0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|  01</a:t>
            </a:r>
            <a:endParaRPr lang="ko-KR" altLang="en-US" sz="1000" dirty="0">
              <a:solidFill>
                <a:schemeClr val="bg1"/>
              </a:solidFill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46856" y="1052736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객체 할당</a:t>
            </a:r>
            <a:r>
              <a:rPr lang="en-US" altLang="ko-KR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(</a:t>
            </a:r>
            <a:r>
              <a:rPr lang="ko-KR" altLang="en-US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주입</a:t>
            </a:r>
            <a:r>
              <a:rPr lang="en-US" altLang="ko-KR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)</a:t>
            </a:r>
            <a:r>
              <a:rPr lang="ko-KR" altLang="en-US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에 컨테이너를 사용하자</a:t>
            </a:r>
            <a:r>
              <a:rPr lang="en-US" altLang="ko-KR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!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79AD20-217A-0B4D-91D2-C45359757989}"/>
              </a:ext>
            </a:extLst>
          </p:cNvPr>
          <p:cNvSpPr/>
          <p:nvPr/>
        </p:nvSpPr>
        <p:spPr>
          <a:xfrm>
            <a:off x="539552" y="2060849"/>
            <a:ext cx="1512168" cy="864096"/>
          </a:xfrm>
          <a:prstGeom prst="rect">
            <a:avLst/>
          </a:prstGeom>
          <a:solidFill>
            <a:schemeClr val="accent6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192473-1C05-8E47-A6F9-39A214BC230E}"/>
              </a:ext>
            </a:extLst>
          </p:cNvPr>
          <p:cNvSpPr/>
          <p:nvPr/>
        </p:nvSpPr>
        <p:spPr>
          <a:xfrm>
            <a:off x="285927" y="1595021"/>
            <a:ext cx="531892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3</a:t>
            </a:r>
            <a:r>
              <a:rPr lang="en" altLang="ko-KR" sz="1400" dirty="0"/>
              <a:t>. </a:t>
            </a:r>
            <a:r>
              <a:rPr lang="en-US" altLang="ko-KR" sz="1400" dirty="0"/>
              <a:t>Spring</a:t>
            </a:r>
            <a:r>
              <a:rPr lang="ko-KR" altLang="en-US" sz="1400" dirty="0"/>
              <a:t> </a:t>
            </a:r>
            <a:r>
              <a:rPr lang="en-US" altLang="ko-KR" sz="1400" dirty="0"/>
              <a:t>–</a:t>
            </a:r>
            <a:r>
              <a:rPr lang="ko-KR" altLang="en-US" sz="1400" dirty="0"/>
              <a:t> </a:t>
            </a:r>
            <a:r>
              <a:rPr lang="en-US" altLang="ko-KR" sz="1400" dirty="0"/>
              <a:t>@</a:t>
            </a:r>
            <a:r>
              <a:rPr lang="en-US" altLang="ko-KR" sz="1400" dirty="0" err="1"/>
              <a:t>Autowired</a:t>
            </a:r>
            <a:r>
              <a:rPr lang="ko-KR" altLang="en-US" sz="1400" dirty="0"/>
              <a:t> 을 이용</a:t>
            </a:r>
            <a:endParaRPr lang="en-US" altLang="ko-KR" sz="1400" dirty="0"/>
          </a:p>
          <a:p>
            <a:r>
              <a:rPr lang="en" altLang="ko-KR" sz="1400" dirty="0"/>
              <a:t>class </a:t>
            </a:r>
            <a:r>
              <a:rPr lang="en" altLang="ko-KR" sz="1400" dirty="0" err="1"/>
              <a:t>TempApi</a:t>
            </a:r>
            <a:r>
              <a:rPr lang="en" altLang="ko-KR" sz="1400" dirty="0"/>
              <a:t> {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@</a:t>
            </a:r>
            <a:r>
              <a:rPr lang="en-US" altLang="ko-KR" sz="1400" dirty="0" err="1"/>
              <a:t>Autowired</a:t>
            </a:r>
            <a:br>
              <a:rPr lang="en" altLang="ko-KR" sz="1400" dirty="0"/>
            </a:br>
            <a:r>
              <a:rPr lang="en" altLang="ko-KR" sz="1400" dirty="0"/>
              <a:t>    Car car;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@</a:t>
            </a:r>
            <a:r>
              <a:rPr lang="en-US" altLang="ko-KR" sz="1400" dirty="0" err="1"/>
              <a:t>Autowired</a:t>
            </a:r>
            <a:br>
              <a:rPr lang="en" altLang="ko-KR" sz="1400" dirty="0"/>
            </a:br>
            <a:r>
              <a:rPr lang="en" altLang="ko-KR" sz="1400" dirty="0"/>
              <a:t>    Airplane airplane;</a:t>
            </a:r>
            <a:br>
              <a:rPr lang="en" altLang="ko-KR" sz="1400" dirty="0"/>
            </a:br>
            <a:br>
              <a:rPr lang="en" altLang="ko-KR" sz="1400" dirty="0"/>
            </a:br>
            <a:r>
              <a:rPr lang="en" altLang="ko-KR" sz="1400" dirty="0"/>
              <a:t>    @</a:t>
            </a:r>
            <a:r>
              <a:rPr lang="en" altLang="ko-KR" sz="1400" dirty="0" err="1"/>
              <a:t>GetMapping</a:t>
            </a:r>
            <a:r>
              <a:rPr lang="en" altLang="ko-KR" sz="1400" dirty="0"/>
              <a:t>("/</a:t>
            </a:r>
            <a:r>
              <a:rPr lang="en" altLang="ko-KR" sz="1400" dirty="0" err="1"/>
              <a:t>getCar</a:t>
            </a:r>
            <a:r>
              <a:rPr lang="en" altLang="ko-KR" sz="1400" dirty="0"/>
              <a:t>")</a:t>
            </a:r>
            <a:br>
              <a:rPr lang="en" altLang="ko-KR" sz="1400" dirty="0"/>
            </a:br>
            <a:r>
              <a:rPr lang="en" altLang="ko-KR" sz="1400" dirty="0"/>
              <a:t>    String </a:t>
            </a:r>
            <a:r>
              <a:rPr lang="en" altLang="ko-KR" sz="1400" dirty="0" err="1"/>
              <a:t>CarApi</a:t>
            </a:r>
            <a:r>
              <a:rPr lang="en" altLang="ko-KR" sz="1400" dirty="0"/>
              <a:t>() {</a:t>
            </a:r>
            <a:br>
              <a:rPr lang="en" altLang="ko-KR" sz="1400" dirty="0"/>
            </a:br>
            <a:r>
              <a:rPr lang="en" altLang="ko-KR" sz="1400" dirty="0"/>
              <a:t>   ….</a:t>
            </a:r>
            <a:r>
              <a:rPr lang="ko-KR" altLang="en-US" sz="1400" dirty="0" err="1"/>
              <a:t>로직은</a:t>
            </a:r>
            <a:r>
              <a:rPr lang="ko-KR" altLang="en-US" sz="1400" dirty="0"/>
              <a:t> 중략</a:t>
            </a:r>
            <a:r>
              <a:rPr lang="en-US" altLang="ko-KR" sz="1400" dirty="0"/>
              <a:t>…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" altLang="ko-KR" sz="1400" dirty="0"/>
              <a:t>return result;</a:t>
            </a:r>
            <a:br>
              <a:rPr lang="en" altLang="ko-KR" sz="1400" dirty="0"/>
            </a:br>
            <a:r>
              <a:rPr lang="en" altLang="ko-KR" sz="1400" dirty="0"/>
              <a:t>    }</a:t>
            </a:r>
            <a:br>
              <a:rPr lang="en" altLang="ko-KR" sz="1400" dirty="0"/>
            </a:br>
            <a:r>
              <a:rPr lang="en" altLang="ko-KR" sz="1400" dirty="0"/>
              <a:t>    @</a:t>
            </a:r>
            <a:r>
              <a:rPr lang="en" altLang="ko-KR" sz="1400" dirty="0" err="1"/>
              <a:t>GetMapping</a:t>
            </a:r>
            <a:r>
              <a:rPr lang="en" altLang="ko-KR" sz="1400" dirty="0"/>
              <a:t>("/</a:t>
            </a:r>
            <a:r>
              <a:rPr lang="en" altLang="ko-KR" sz="1400" dirty="0" err="1"/>
              <a:t>getAirplane</a:t>
            </a:r>
            <a:r>
              <a:rPr lang="en" altLang="ko-KR" sz="1400" dirty="0"/>
              <a:t>")</a:t>
            </a:r>
            <a:br>
              <a:rPr lang="en" altLang="ko-KR" sz="1400" dirty="0"/>
            </a:br>
            <a:r>
              <a:rPr lang="en" altLang="ko-KR" sz="1400" dirty="0"/>
              <a:t>    String </a:t>
            </a:r>
            <a:r>
              <a:rPr lang="en" altLang="ko-KR" sz="1400" dirty="0" err="1"/>
              <a:t>AirplaneApi</a:t>
            </a:r>
            <a:r>
              <a:rPr lang="en" altLang="ko-KR" sz="1400" dirty="0"/>
              <a:t>() {….</a:t>
            </a:r>
            <a:r>
              <a:rPr lang="ko-KR" altLang="en-US" sz="1400" dirty="0" err="1"/>
              <a:t>로직은</a:t>
            </a:r>
            <a:r>
              <a:rPr lang="ko-KR" altLang="en-US" sz="1400" dirty="0"/>
              <a:t> 중략</a:t>
            </a:r>
            <a:r>
              <a:rPr lang="en-US" altLang="ko-KR" sz="1400" dirty="0"/>
              <a:t>…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" altLang="ko-KR" sz="1400" dirty="0"/>
              <a:t>return result;</a:t>
            </a:r>
            <a:br>
              <a:rPr lang="en" altLang="ko-KR" sz="1400" dirty="0"/>
            </a:br>
            <a:r>
              <a:rPr lang="en" altLang="ko-KR" sz="1400" dirty="0"/>
              <a:t>    }</a:t>
            </a:r>
            <a:br>
              <a:rPr lang="en" altLang="ko-KR" sz="1400" dirty="0"/>
            </a:br>
            <a:r>
              <a:rPr lang="en" altLang="ko-KR" sz="1400" dirty="0"/>
              <a:t>}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01D1E6-DA00-444C-8C46-EFC4C569CAEB}"/>
              </a:ext>
            </a:extLst>
          </p:cNvPr>
          <p:cNvSpPr/>
          <p:nvPr/>
        </p:nvSpPr>
        <p:spPr>
          <a:xfrm>
            <a:off x="4826067" y="2263665"/>
            <a:ext cx="28803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1400" dirty="0" err="1"/>
              <a:t>Car.class</a:t>
            </a:r>
            <a:endParaRPr lang="en" altLang="ko-KR" sz="1400" dirty="0"/>
          </a:p>
          <a:p>
            <a:endParaRPr lang="en" altLang="ko-KR" sz="1400" dirty="0"/>
          </a:p>
          <a:p>
            <a:r>
              <a:rPr lang="en" altLang="ko-KR" sz="1400" dirty="0"/>
              <a:t>class Car {</a:t>
            </a:r>
          </a:p>
          <a:p>
            <a:r>
              <a:rPr lang="en" altLang="ko-KR" sz="1400" dirty="0"/>
              <a:t> …</a:t>
            </a:r>
            <a:r>
              <a:rPr lang="ko-KR" altLang="en-US" sz="1400" dirty="0"/>
              <a:t>중략</a:t>
            </a:r>
            <a:r>
              <a:rPr lang="en-US" altLang="ko-KR" sz="1400" dirty="0"/>
              <a:t>…</a:t>
            </a:r>
            <a:endParaRPr lang="en" altLang="ko-KR" sz="1400" dirty="0"/>
          </a:p>
          <a:p>
            <a:r>
              <a:rPr lang="en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588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gradFill>
            <a:gsLst>
              <a:gs pos="0">
                <a:srgbClr val="F43142"/>
              </a:gs>
              <a:gs pos="100000">
                <a:srgbClr val="FF006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27" y="152413"/>
            <a:ext cx="397641" cy="171845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711400" y="101315"/>
            <a:ext cx="8229600" cy="274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000" dirty="0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캡션</a:t>
            </a:r>
            <a:r>
              <a:rPr lang="en-US" altLang="ko-KR" sz="1000" dirty="0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) </a:t>
            </a:r>
            <a:r>
              <a:rPr lang="ko-KR" altLang="en-US" sz="1000" dirty="0" err="1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월간십일절</a:t>
            </a:r>
            <a:r>
              <a:rPr lang="ko-KR" altLang="en-US" sz="1000" dirty="0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</a:t>
            </a:r>
            <a:r>
              <a:rPr lang="en-US" altLang="ko-KR" sz="1000" dirty="0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|  01</a:t>
            </a:r>
            <a:endParaRPr lang="ko-KR" altLang="en-US" sz="1000" dirty="0">
              <a:solidFill>
                <a:schemeClr val="bg1"/>
              </a:solidFill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46856" y="1052736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참고 링크</a:t>
            </a: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46856" y="1628800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2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71891" y="2967462"/>
            <a:ext cx="6408712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IoC / DI / bean</a:t>
            </a:r>
          </a:p>
          <a:p>
            <a:pPr marL="0" indent="0">
              <a:buNone/>
            </a:pPr>
            <a:endParaRPr lang="en-US" altLang="ko-KR" sz="1400" dirty="0" err="1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r>
              <a:rPr lang="en" altLang="ko-KR" sz="1300" dirty="0">
                <a:hlinkClick r:id="rId3"/>
              </a:rPr>
              <a:t>https://dog-</a:t>
            </a:r>
            <a:r>
              <a:rPr lang="en" altLang="ko-KR" sz="1300" dirty="0" err="1">
                <a:hlinkClick r:id="rId3"/>
              </a:rPr>
              <a:t>developers.tistory.com</a:t>
            </a:r>
            <a:r>
              <a:rPr lang="en" altLang="ko-KR" sz="1300" dirty="0">
                <a:hlinkClick r:id="rId3"/>
              </a:rPr>
              <a:t>/12</a:t>
            </a:r>
            <a:endParaRPr lang="en" altLang="ko-KR" sz="1300" dirty="0"/>
          </a:p>
          <a:p>
            <a:pPr marL="0" indent="0">
              <a:buNone/>
            </a:pP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4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Autowired</a:t>
            </a:r>
            <a:endParaRPr lang="en-US" altLang="ko-KR" sz="14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endParaRPr lang="en-US" altLang="ko-KR" sz="14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endParaRPr lang="en-US" altLang="ko-KR" sz="14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r>
              <a:rPr lang="en" altLang="ko-KR" sz="1200" dirty="0">
                <a:hlinkClick r:id="rId4"/>
              </a:rPr>
              <a:t>https://galid1.tistory.com/512</a:t>
            </a:r>
            <a:endParaRPr lang="en" altLang="ko-KR" sz="1200" dirty="0"/>
          </a:p>
          <a:p>
            <a:pPr marL="0" indent="0">
              <a:buNone/>
            </a:pPr>
            <a:endParaRPr lang="en" altLang="ko-KR" sz="1200" dirty="0"/>
          </a:p>
          <a:p>
            <a:pPr marL="0" indent="0">
              <a:buNone/>
            </a:pPr>
            <a:endParaRPr lang="en" altLang="ko-KR" sz="1200" dirty="0"/>
          </a:p>
          <a:p>
            <a:pPr marL="0" indent="0">
              <a:buNone/>
            </a:pPr>
            <a:r>
              <a:rPr lang="en" altLang="ko-KR" sz="1200" dirty="0"/>
              <a:t>DI Container </a:t>
            </a:r>
            <a:r>
              <a:rPr lang="ko-KR" altLang="en-US" sz="1200" dirty="0"/>
              <a:t>예시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" altLang="ko-KR" sz="1200" dirty="0">
                <a:hlinkClick r:id="rId5"/>
              </a:rPr>
              <a:t>https://eunjin3786.tistory.com/233</a:t>
            </a:r>
            <a:endParaRPr lang="en" altLang="ko-KR" sz="1200" dirty="0"/>
          </a:p>
          <a:p>
            <a:pPr marL="0" indent="0">
              <a:buNone/>
            </a:pP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10612" y="4015147"/>
            <a:ext cx="816584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10612" y="5260242"/>
            <a:ext cx="816584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52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gradFill>
            <a:gsLst>
              <a:gs pos="0">
                <a:srgbClr val="F43142"/>
              </a:gs>
              <a:gs pos="100000">
                <a:srgbClr val="FF006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331640" y="1988840"/>
            <a:ext cx="6404859" cy="2664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IoC DI </a:t>
            </a:r>
            <a:r>
              <a:rPr lang="ko-KR" altLang="en-US" sz="36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컨테이너</a:t>
            </a:r>
            <a:endParaRPr lang="en-US" altLang="ko-KR" sz="3600" dirty="0">
              <a:latin typeface="11번가고딕-Kor Bold" panose="020B0600000101010101" pitchFamily="50" charset="-127"/>
              <a:ea typeface="11번가고딕-Kor Bold" panose="020B0600000101010101" pitchFamily="50" charset="-127"/>
            </a:endParaRPr>
          </a:p>
          <a:p>
            <a:endParaRPr lang="en-US" altLang="ko-KR" sz="3600" dirty="0">
              <a:latin typeface="11번가고딕-Kor Bold" panose="020B0600000101010101" pitchFamily="50" charset="-127"/>
              <a:ea typeface="11번가고딕-Kor Bold" panose="020B0600000101010101" pitchFamily="50" charset="-127"/>
            </a:endParaRPr>
          </a:p>
          <a:p>
            <a:r>
              <a:rPr lang="ko-KR" altLang="en-US" sz="1400" dirty="0">
                <a:latin typeface="11번가고딕-Kor Bold" panose="020B0600000101010101" pitchFamily="50" charset="-127"/>
                <a:ea typeface="11번가고딕-Kor" panose="020B0600000101010101" pitchFamily="50" charset="-127"/>
              </a:rPr>
              <a:t>무엇일까</a:t>
            </a:r>
            <a:r>
              <a:rPr lang="en-US" altLang="ko-KR" sz="1400" dirty="0">
                <a:latin typeface="11번가고딕-Kor Bold" panose="020B0600000101010101" pitchFamily="50" charset="-127"/>
                <a:ea typeface="11번가고딕-Kor" panose="020B0600000101010101" pitchFamily="50" charset="-127"/>
              </a:rPr>
              <a:t>~~</a:t>
            </a:r>
            <a:r>
              <a:rPr lang="ko-KR" altLang="en-US" sz="1400" dirty="0">
                <a:latin typeface="11번가고딕-Kor Bold" panose="020B0600000101010101" pitchFamily="50" charset="-127"/>
                <a:ea typeface="11번가고딕-Kor" panose="020B0600000101010101" pitchFamily="50" charset="-127"/>
              </a:rPr>
              <a:t>요</a:t>
            </a:r>
            <a:r>
              <a:rPr lang="en-US" altLang="ko-KR" sz="1400" dirty="0">
                <a:latin typeface="11번가고딕-Kor Bold" panose="020B0600000101010101" pitchFamily="50" charset="-127"/>
                <a:ea typeface="11번가고딕-Kor" panose="020B0600000101010101" pitchFamily="50" charset="-127"/>
              </a:rPr>
              <a:t>?</a:t>
            </a:r>
            <a:endParaRPr lang="ko-KR" altLang="en-US" sz="3600" dirty="0">
              <a:latin typeface="11번가고딕-Kor Bold" panose="020B0600000101010101" pitchFamily="50" charset="-127"/>
              <a:ea typeface="11번가고딕-Kor 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331639" y="3482283"/>
            <a:ext cx="6404859" cy="0"/>
          </a:xfrm>
          <a:prstGeom prst="line">
            <a:avLst/>
          </a:prstGeom>
          <a:ln>
            <a:solidFill>
              <a:srgbClr val="F431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>
          <a:xfrm>
            <a:off x="2485711" y="5661248"/>
            <a:ext cx="4114800" cy="274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>
                <a:latin typeface="11번가고딕-Kor Light" panose="020B0600000101010101" pitchFamily="50" charset="-127"/>
                <a:ea typeface="11번가고딕-Kor Light" panose="020B0600000101010101" pitchFamily="50" charset="-127"/>
                <a:cs typeface="11번가고딕-Kor Light" panose="020B0600000101010101" pitchFamily="50" charset="-127"/>
              </a:rPr>
              <a:t>2019.08.01     |     UX </a:t>
            </a:r>
            <a:r>
              <a:rPr lang="en-US" altLang="ko-KR" sz="800" dirty="0" err="1">
                <a:latin typeface="11번가고딕-Kor Light" panose="020B0600000101010101" pitchFamily="50" charset="-127"/>
                <a:ea typeface="11번가고딕-Kor Light" panose="020B0600000101010101" pitchFamily="50" charset="-127"/>
                <a:cs typeface="11번가고딕-Kor Light" panose="020B0600000101010101" pitchFamily="50" charset="-127"/>
              </a:rPr>
              <a:t>esign</a:t>
            </a:r>
            <a:r>
              <a:rPr lang="en-US" altLang="ko-KR" sz="800" dirty="0">
                <a:latin typeface="11번가고딕-Kor Light" panose="020B0600000101010101" pitchFamily="50" charset="-127"/>
                <a:ea typeface="11번가고딕-Kor Light" panose="020B0600000101010101" pitchFamily="50" charset="-127"/>
                <a:cs typeface="11번가고딕-Kor Light" panose="020B0600000101010101" pitchFamily="50" charset="-127"/>
              </a:rPr>
              <a:t> 2 team (</a:t>
            </a:r>
            <a:r>
              <a:rPr lang="ko-KR" altLang="en-US" sz="800" dirty="0">
                <a:latin typeface="11번가고딕-Kor Light" panose="020B0600000101010101" pitchFamily="50" charset="-127"/>
                <a:ea typeface="11번가고딕-Kor Light" panose="020B0600000101010101" pitchFamily="50" charset="-127"/>
                <a:cs typeface="11번가고딕-Kor Light" panose="020B0600000101010101" pitchFamily="50" charset="-127"/>
              </a:rPr>
              <a:t>캡션</a:t>
            </a:r>
            <a:r>
              <a:rPr lang="en-US" altLang="ko-KR" sz="800" dirty="0">
                <a:latin typeface="11번가고딕-Kor Light" panose="020B0600000101010101" pitchFamily="50" charset="-127"/>
                <a:ea typeface="11번가고딕-Kor Light" panose="020B0600000101010101" pitchFamily="50" charset="-127"/>
                <a:cs typeface="11번가고딕-Kor Light" panose="020B0600000101010101" pitchFamily="50" charset="-127"/>
              </a:rPr>
              <a:t>)</a:t>
            </a:r>
            <a:endParaRPr lang="ko-KR" altLang="en-US" sz="800" dirty="0">
              <a:latin typeface="11번가고딕-Kor Light" panose="020B0600000101010101" pitchFamily="50" charset="-127"/>
              <a:ea typeface="11번가고딕-Kor Light" panose="020B0600000101010101" pitchFamily="50" charset="-127"/>
              <a:cs typeface="11번가고딕-Kor Light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27" y="152413"/>
            <a:ext cx="397641" cy="17184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gradFill>
            <a:gsLst>
              <a:gs pos="0">
                <a:srgbClr val="F43142"/>
              </a:gs>
              <a:gs pos="100000">
                <a:srgbClr val="FF006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gradFill>
            <a:gsLst>
              <a:gs pos="0">
                <a:srgbClr val="F43142"/>
              </a:gs>
              <a:gs pos="100000">
                <a:srgbClr val="FF006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27" y="152413"/>
            <a:ext cx="397641" cy="171845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711400" y="101315"/>
            <a:ext cx="8229600" cy="274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000" dirty="0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캡션</a:t>
            </a:r>
            <a:r>
              <a:rPr lang="en-US" altLang="ko-KR" sz="1000" dirty="0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) </a:t>
            </a:r>
            <a:r>
              <a:rPr lang="ko-KR" altLang="en-US" sz="1000" dirty="0" err="1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월간십일절</a:t>
            </a:r>
            <a:r>
              <a:rPr lang="ko-KR" altLang="en-US" sz="1000" dirty="0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</a:t>
            </a:r>
            <a:r>
              <a:rPr lang="en-US" altLang="ko-KR" sz="1000" dirty="0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|  01</a:t>
            </a:r>
            <a:endParaRPr lang="ko-KR" altLang="en-US" sz="1000" dirty="0">
              <a:solidFill>
                <a:schemeClr val="bg1"/>
              </a:solidFill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46856" y="1052736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IoC, DI</a:t>
            </a:r>
            <a:r>
              <a:rPr lang="ko-KR" altLang="en-US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란</a:t>
            </a: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84747" y="2132856"/>
            <a:ext cx="8229600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DI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는 </a:t>
            </a: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IoC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의 일종 </a:t>
            </a:r>
            <a:endParaRPr lang="en-US" altLang="ko-KR" sz="12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(IoC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의 종류로는 </a:t>
            </a: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DL, DI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가 있고 </a:t>
            </a: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DL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는 컨테이너 종속이 증가하는 문제가 있어 </a:t>
            </a: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DI</a:t>
            </a:r>
            <a:r>
              <a:rPr lang="ko-KR" altLang="en-US" sz="12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를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주로 사용</a:t>
            </a: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z="12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IoC : </a:t>
            </a:r>
          </a:p>
          <a:p>
            <a:pPr marL="0" indent="0">
              <a:buNone/>
            </a:pP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객체 할당에 </a:t>
            </a: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new 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키워드를 사용하지 않고</a:t>
            </a: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개발자가 제어 </a:t>
            </a: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)</a:t>
            </a:r>
          </a:p>
          <a:p>
            <a:pPr marL="0" indent="0">
              <a:buNone/>
            </a:pP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어딘가</a:t>
            </a: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컨테이너</a:t>
            </a: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)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로 </a:t>
            </a:r>
            <a:r>
              <a:rPr lang="ko-KR" altLang="en-US" sz="12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부터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받아 온다</a:t>
            </a: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.(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객체</a:t>
            </a: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(===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컨테이너</a:t>
            </a: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)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가 제어 </a:t>
            </a: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z="12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endParaRPr lang="en-US" altLang="ko-KR" sz="12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즉</a:t>
            </a: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,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스프링에서의 </a:t>
            </a: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DI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는 </a:t>
            </a: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IoC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의 일종으로써</a:t>
            </a: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,(</a:t>
            </a:r>
            <a:r>
              <a:rPr lang="ko-KR" altLang="en-US" sz="1200" b="1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순수</a:t>
            </a:r>
            <a:r>
              <a:rPr lang="en-US" altLang="ko-KR" sz="1200" b="1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DI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와 다르다고 생각해요</a:t>
            </a: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!)</a:t>
            </a:r>
          </a:p>
          <a:p>
            <a:pPr marL="0" indent="0">
              <a:buNone/>
            </a:pP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IoC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의 특징을</a:t>
            </a: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이용할 때</a:t>
            </a: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  <a:r>
              <a:rPr lang="ko-KR" altLang="en-US" sz="1200" b="1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순수</a:t>
            </a:r>
            <a:r>
              <a:rPr lang="en-US" altLang="ko-KR" sz="1200" b="1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DI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원칙을 추가한 새로운 </a:t>
            </a: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DI!!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  <a:r>
              <a:rPr lang="ko-KR" altLang="en-US" sz="12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윤동희는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이를 </a:t>
            </a:r>
            <a:r>
              <a:rPr lang="ko-KR" altLang="en-US" sz="1400" b="1" dirty="0">
                <a:solidFill>
                  <a:srgbClr val="FF0000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스프링</a:t>
            </a:r>
            <a:r>
              <a:rPr lang="en-US" altLang="ko-KR" sz="1400" b="1" dirty="0">
                <a:solidFill>
                  <a:srgbClr val="FF0000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DI</a:t>
            </a:r>
            <a:r>
              <a:rPr lang="ko-KR" altLang="en-US" sz="14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  <a:r>
              <a:rPr lang="ko-KR" altLang="en-US" sz="12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라고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  <a:r>
              <a:rPr lang="ko-KR" altLang="en-US" sz="12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명명하겠노라</a:t>
            </a: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!!</a:t>
            </a:r>
            <a:r>
              <a:rPr lang="ko-KR" altLang="en-US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  <a:r>
              <a:rPr lang="en-US" altLang="ko-KR" sz="12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57EE22-F133-E442-9AF2-55C97C431D05}"/>
              </a:ext>
            </a:extLst>
          </p:cNvPr>
          <p:cNvSpPr/>
          <p:nvPr/>
        </p:nvSpPr>
        <p:spPr>
          <a:xfrm>
            <a:off x="3491880" y="3068960"/>
            <a:ext cx="980280" cy="144016"/>
          </a:xfrm>
          <a:prstGeom prst="rect">
            <a:avLst/>
          </a:prstGeom>
          <a:solidFill>
            <a:schemeClr val="accent6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E5BD06-6C44-BD4E-8463-D0BC56ED5B3A}"/>
              </a:ext>
            </a:extLst>
          </p:cNvPr>
          <p:cNvSpPr/>
          <p:nvPr/>
        </p:nvSpPr>
        <p:spPr>
          <a:xfrm>
            <a:off x="3059832" y="3250550"/>
            <a:ext cx="1872208" cy="250458"/>
          </a:xfrm>
          <a:prstGeom prst="rect">
            <a:avLst/>
          </a:prstGeom>
          <a:solidFill>
            <a:schemeClr val="accent4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9" name="꺾인 연결선[E] 8">
            <a:extLst>
              <a:ext uri="{FF2B5EF4-FFF2-40B4-BE49-F238E27FC236}">
                <a16:creationId xmlns:a16="http://schemas.microsoft.com/office/drawing/2014/main" id="{7DC0C8BF-B2FF-EA43-ADAB-97321014BE0C}"/>
              </a:ext>
            </a:extLst>
          </p:cNvPr>
          <p:cNvCxnSpPr>
            <a:stCxn id="14" idx="3"/>
            <a:endCxn id="15" idx="3"/>
          </p:cNvCxnSpPr>
          <p:nvPr/>
        </p:nvCxnSpPr>
        <p:spPr>
          <a:xfrm>
            <a:off x="4472160" y="3140968"/>
            <a:ext cx="459880" cy="234811"/>
          </a:xfrm>
          <a:prstGeom prst="bentConnector3">
            <a:avLst>
              <a:gd name="adj1" fmla="val 14970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78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gradFill>
            <a:gsLst>
              <a:gs pos="0">
                <a:srgbClr val="F43142"/>
              </a:gs>
              <a:gs pos="100000">
                <a:srgbClr val="FF006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27" y="152413"/>
            <a:ext cx="397641" cy="171845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711400" y="101315"/>
            <a:ext cx="8229600" cy="274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000" dirty="0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캡션</a:t>
            </a:r>
            <a:r>
              <a:rPr lang="en-US" altLang="ko-KR" sz="1000" dirty="0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) </a:t>
            </a:r>
            <a:r>
              <a:rPr lang="ko-KR" altLang="en-US" sz="1000" dirty="0" err="1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월간십일절</a:t>
            </a:r>
            <a:r>
              <a:rPr lang="ko-KR" altLang="en-US" sz="1000" dirty="0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</a:t>
            </a:r>
            <a:r>
              <a:rPr lang="en-US" altLang="ko-KR" sz="1000" dirty="0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|  01</a:t>
            </a:r>
            <a:endParaRPr lang="ko-KR" altLang="en-US" sz="1000" dirty="0">
              <a:solidFill>
                <a:schemeClr val="bg1"/>
              </a:solidFill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46856" y="1052736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그래서 </a:t>
            </a:r>
            <a:r>
              <a:rPr lang="en-US" altLang="ko-KR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DI</a:t>
            </a:r>
            <a:r>
              <a:rPr lang="ko-KR" altLang="en-US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가 뭔데</a:t>
            </a:r>
            <a:r>
              <a:rPr lang="en-US" altLang="ko-KR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?</a:t>
            </a:r>
            <a:endParaRPr lang="ko-KR" altLang="en-US" sz="2800" dirty="0">
              <a:latin typeface="11번가고딕-Kor Bold" panose="020B0600000101010101" pitchFamily="50" charset="-127"/>
              <a:ea typeface="11번가고딕-Kor Bold" panose="020B0600000101010101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84747" y="2651036"/>
            <a:ext cx="3511189" cy="24341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b="1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의존성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: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-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B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클래스에서 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A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클래스를 사용한다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.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===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B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는 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A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클래스에 의존한다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의존성을 가진다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.)</a:t>
            </a:r>
          </a:p>
          <a:p>
            <a:pPr marL="0" indent="0">
              <a:buNone/>
            </a:pPr>
            <a:r>
              <a:rPr lang="en" altLang="ko-KR" sz="1000" dirty="0"/>
              <a:t>class </a:t>
            </a:r>
            <a:r>
              <a:rPr lang="en" altLang="ko-KR" sz="1000" dirty="0" err="1"/>
              <a:t>Aclass</a:t>
            </a:r>
            <a:r>
              <a:rPr lang="en" altLang="ko-KR" sz="1000" dirty="0"/>
              <a:t>{</a:t>
            </a:r>
            <a:br>
              <a:rPr lang="en" altLang="ko-KR" sz="1000" dirty="0"/>
            </a:br>
            <a:r>
              <a:rPr lang="en" altLang="ko-KR" sz="1000" dirty="0"/>
              <a:t>   void </a:t>
            </a:r>
            <a:r>
              <a:rPr lang="en" altLang="ko-KR" sz="1000" dirty="0" err="1"/>
              <a:t>studyHard</a:t>
            </a:r>
            <a:r>
              <a:rPr lang="en" altLang="ko-KR" sz="1000" dirty="0"/>
              <a:t>(){</a:t>
            </a:r>
            <a:br>
              <a:rPr lang="en" altLang="ko-KR" sz="1000" dirty="0"/>
            </a:br>
            <a:r>
              <a:rPr lang="en" altLang="ko-KR" sz="1000" dirty="0"/>
              <a:t>    ...</a:t>
            </a:r>
            <a:r>
              <a:rPr lang="ko-KR" altLang="en-US" sz="1000" dirty="0"/>
              <a:t>새싹이는 </a:t>
            </a:r>
            <a:r>
              <a:rPr lang="ko-KR" altLang="en-US" sz="1000" dirty="0" err="1"/>
              <a:t>뚠뚠</a:t>
            </a:r>
            <a:r>
              <a:rPr lang="ko-KR" altLang="en-US" sz="1000" dirty="0"/>
              <a:t> 오늘도 </a:t>
            </a:r>
            <a:r>
              <a:rPr lang="ko-KR" altLang="en-US" sz="1000" dirty="0" err="1"/>
              <a:t>뚠뚠</a:t>
            </a:r>
            <a:r>
              <a:rPr lang="ko-KR" altLang="en-US" sz="1000" dirty="0"/>
              <a:t> 열심히 공부 하네 </a:t>
            </a:r>
            <a:r>
              <a:rPr lang="ko-KR" altLang="en-US" sz="1000" dirty="0" err="1"/>
              <a:t>뚠뚠</a:t>
            </a:r>
            <a:r>
              <a:rPr lang="en-US" altLang="ko-KR" sz="1000" dirty="0"/>
              <a:t>...</a:t>
            </a:r>
            <a:br>
              <a:rPr lang="en-US" altLang="ko-KR" sz="1000" dirty="0"/>
            </a:br>
            <a:r>
              <a:rPr lang="en-US" altLang="ko-KR" sz="1000" dirty="0"/>
              <a:t>}</a:t>
            </a:r>
            <a:br>
              <a:rPr lang="en-US" altLang="ko-KR" sz="1000" dirty="0"/>
            </a:br>
            <a:r>
              <a:rPr lang="en-US" altLang="ko-KR" sz="1000" dirty="0"/>
              <a:t>}</a:t>
            </a:r>
            <a:br>
              <a:rPr lang="en-US" altLang="ko-KR" sz="1000" dirty="0"/>
            </a:br>
            <a:r>
              <a:rPr lang="en" altLang="ko-KR" sz="1000" dirty="0"/>
              <a:t>class </a:t>
            </a:r>
            <a:r>
              <a:rPr lang="en" altLang="ko-KR" sz="1000" dirty="0" err="1"/>
              <a:t>Bclass</a:t>
            </a:r>
            <a:r>
              <a:rPr lang="en" altLang="ko-KR" sz="1000" dirty="0"/>
              <a:t>{</a:t>
            </a:r>
            <a:br>
              <a:rPr lang="en" altLang="ko-KR" sz="1000" dirty="0"/>
            </a:br>
            <a:r>
              <a:rPr lang="en" altLang="ko-KR" sz="1000" dirty="0"/>
              <a:t>    </a:t>
            </a:r>
            <a:r>
              <a:rPr lang="en" altLang="ko-KR" sz="1000" dirty="0" err="1"/>
              <a:t>Aclass</a:t>
            </a:r>
            <a:r>
              <a:rPr lang="en" altLang="ko-KR" sz="1000" dirty="0"/>
              <a:t> </a:t>
            </a:r>
            <a:r>
              <a:rPr lang="en" altLang="ko-KR" sz="1000" dirty="0" err="1"/>
              <a:t>aclass</a:t>
            </a:r>
            <a:r>
              <a:rPr lang="en" altLang="ko-KR" sz="1000" dirty="0"/>
              <a:t>;</a:t>
            </a:r>
            <a:br>
              <a:rPr lang="en" altLang="ko-KR" sz="1000" dirty="0"/>
            </a:br>
            <a:br>
              <a:rPr lang="en" altLang="ko-KR" sz="1000" dirty="0"/>
            </a:br>
            <a:r>
              <a:rPr lang="en" altLang="ko-KR" sz="1000" dirty="0"/>
              <a:t>    void Study(){</a:t>
            </a:r>
            <a:br>
              <a:rPr lang="en" altLang="ko-KR" sz="1000" dirty="0"/>
            </a:br>
            <a:r>
              <a:rPr lang="en" altLang="ko-KR" sz="1000" dirty="0"/>
              <a:t>        </a:t>
            </a:r>
            <a:r>
              <a:rPr lang="en" altLang="ko-KR" sz="1000" dirty="0" err="1"/>
              <a:t>aclss</a:t>
            </a:r>
            <a:r>
              <a:rPr lang="en" altLang="ko-KR" sz="1000" dirty="0"/>
              <a:t> = new </a:t>
            </a:r>
            <a:r>
              <a:rPr lang="en" altLang="ko-KR" sz="1000" dirty="0" err="1"/>
              <a:t>Aclass</a:t>
            </a:r>
            <a:r>
              <a:rPr lang="en" altLang="ko-KR" sz="1000" dirty="0"/>
              <a:t>();</a:t>
            </a:r>
            <a:br>
              <a:rPr lang="en" altLang="ko-KR" sz="1000" dirty="0"/>
            </a:br>
            <a:r>
              <a:rPr lang="en" altLang="ko-KR" sz="1000" dirty="0"/>
              <a:t>        </a:t>
            </a:r>
            <a:r>
              <a:rPr lang="en" altLang="ko-KR" sz="1000" dirty="0" err="1"/>
              <a:t>aclass.studyHard</a:t>
            </a:r>
            <a:r>
              <a:rPr lang="en" altLang="ko-KR" sz="1000" dirty="0"/>
              <a:t>();</a:t>
            </a:r>
            <a:br>
              <a:rPr lang="en" altLang="ko-KR" sz="1000" dirty="0"/>
            </a:br>
            <a:r>
              <a:rPr lang="en" altLang="ko-KR" sz="1000" dirty="0"/>
              <a:t>    }</a:t>
            </a:r>
            <a:br>
              <a:rPr lang="en" altLang="ko-KR" sz="1000" dirty="0"/>
            </a:br>
            <a:r>
              <a:rPr lang="en" altLang="ko-KR" sz="1000" dirty="0"/>
              <a:t>}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</a:t>
            </a: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endParaRPr lang="ko-KR" altLang="en-US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491880" y="5301208"/>
            <a:ext cx="6408712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IoC (</a:t>
            </a:r>
            <a:r>
              <a:rPr lang="ko-KR" altLang="en-US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제어권의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역전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) :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객체 생성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,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생명주기 관리를 개발자가 아닌 객체가 한다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DI, DI 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컨테이너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: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이런 것이다 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예시 블로그 보고 글 쓰기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순수 자바에서의 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DI 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컨테이너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. :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Spring 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컨테이너 사용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(xml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에서 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bean 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관리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)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: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@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Autowired</a:t>
            </a:r>
            <a:r>
              <a:rPr lang="ko-KR" altLang="en-US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를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이용한 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Spring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컨테이너 사용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(xml 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없어지고 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@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Autowired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만으로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80CE31-7C97-BA46-BC81-F4341797C1CC}"/>
              </a:ext>
            </a:extLst>
          </p:cNvPr>
          <p:cNvSpPr/>
          <p:nvPr/>
        </p:nvSpPr>
        <p:spPr>
          <a:xfrm>
            <a:off x="4410236" y="2651036"/>
            <a:ext cx="4572000" cy="270843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b="1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의존성 주입 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: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-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A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클래스를 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B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클래스에서 사용할 때 매번 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new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로 만들지 않고 외부에서 인스턴스를 넣는다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.(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주입한다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.)</a:t>
            </a:r>
          </a:p>
          <a:p>
            <a:r>
              <a:rPr lang="en" altLang="ko-KR" sz="1000" dirty="0"/>
              <a:t>class </a:t>
            </a:r>
            <a:r>
              <a:rPr lang="en" altLang="ko-KR" sz="1000" dirty="0" err="1"/>
              <a:t>Aclass</a:t>
            </a:r>
            <a:r>
              <a:rPr lang="en" altLang="ko-KR" sz="1000" dirty="0"/>
              <a:t>{</a:t>
            </a:r>
            <a:br>
              <a:rPr lang="en" altLang="ko-KR" sz="1000" dirty="0"/>
            </a:br>
            <a:r>
              <a:rPr lang="en" altLang="ko-KR" sz="1000" dirty="0"/>
              <a:t>    void </a:t>
            </a:r>
            <a:r>
              <a:rPr lang="en" altLang="ko-KR" sz="1000" dirty="0" err="1"/>
              <a:t>studyHard</a:t>
            </a:r>
            <a:r>
              <a:rPr lang="en" altLang="ko-KR" sz="1000" dirty="0"/>
              <a:t>(){</a:t>
            </a:r>
            <a:br>
              <a:rPr lang="en" altLang="ko-KR" sz="1000" dirty="0"/>
            </a:br>
            <a:r>
              <a:rPr lang="en" altLang="ko-KR" sz="1000" dirty="0"/>
              <a:t>        ...</a:t>
            </a:r>
            <a:r>
              <a:rPr lang="ko-KR" altLang="en-US" sz="1000" dirty="0"/>
              <a:t>새싹이는 </a:t>
            </a:r>
            <a:r>
              <a:rPr lang="ko-KR" altLang="en-US" sz="1000" dirty="0" err="1"/>
              <a:t>뚠뚠</a:t>
            </a:r>
            <a:r>
              <a:rPr lang="ko-KR" altLang="en-US" sz="1000" dirty="0"/>
              <a:t> 오늘도 </a:t>
            </a:r>
            <a:r>
              <a:rPr lang="ko-KR" altLang="en-US" sz="1000" dirty="0" err="1"/>
              <a:t>뚠뚠</a:t>
            </a:r>
            <a:r>
              <a:rPr lang="ko-KR" altLang="en-US" sz="1000" dirty="0"/>
              <a:t> 열심히 공부 하네 </a:t>
            </a:r>
            <a:r>
              <a:rPr lang="ko-KR" altLang="en-US" sz="1000" dirty="0" err="1"/>
              <a:t>뚠뚠</a:t>
            </a:r>
            <a:r>
              <a:rPr lang="en-US" altLang="ko-KR" sz="1000" dirty="0"/>
              <a:t>...</a:t>
            </a:r>
            <a:br>
              <a:rPr lang="en-US" altLang="ko-KR" sz="1000" dirty="0"/>
            </a:br>
            <a:r>
              <a:rPr lang="en-US" altLang="ko-KR" sz="1000" dirty="0"/>
              <a:t>    }</a:t>
            </a:r>
            <a:br>
              <a:rPr lang="en-US" altLang="ko-KR" sz="1000" dirty="0"/>
            </a:br>
            <a:r>
              <a:rPr lang="en-US" altLang="ko-KR" sz="1000" dirty="0"/>
              <a:t>}</a:t>
            </a:r>
            <a:br>
              <a:rPr lang="en-US" altLang="ko-KR" sz="1000" dirty="0"/>
            </a:br>
            <a:br>
              <a:rPr lang="en-US" altLang="ko-KR" sz="1000" dirty="0"/>
            </a:br>
            <a:r>
              <a:rPr lang="en" altLang="ko-KR" sz="1000" dirty="0"/>
              <a:t>class </a:t>
            </a:r>
            <a:r>
              <a:rPr lang="en" altLang="ko-KR" sz="1000" dirty="0" err="1"/>
              <a:t>Bclass</a:t>
            </a:r>
            <a:r>
              <a:rPr lang="en" altLang="ko-KR" sz="1000" dirty="0"/>
              <a:t>{</a:t>
            </a:r>
            <a:br>
              <a:rPr lang="en" altLang="ko-KR" sz="1000" dirty="0"/>
            </a:br>
            <a:r>
              <a:rPr lang="en" altLang="ko-KR" sz="1000" dirty="0"/>
              <a:t>    </a:t>
            </a:r>
            <a:r>
              <a:rPr lang="en" altLang="ko-KR" sz="1000" dirty="0" err="1"/>
              <a:t>Aclass</a:t>
            </a:r>
            <a:r>
              <a:rPr lang="en" altLang="ko-KR" sz="1000" dirty="0"/>
              <a:t> </a:t>
            </a:r>
            <a:r>
              <a:rPr lang="en" altLang="ko-KR" sz="1000" dirty="0" err="1"/>
              <a:t>aclass</a:t>
            </a:r>
            <a:r>
              <a:rPr lang="en" altLang="ko-KR" sz="1000" dirty="0"/>
              <a:t>;</a:t>
            </a:r>
            <a:br>
              <a:rPr lang="en" altLang="ko-KR" sz="1000" dirty="0"/>
            </a:br>
            <a:br>
              <a:rPr lang="en" altLang="ko-KR" sz="1000" dirty="0"/>
            </a:br>
            <a:r>
              <a:rPr lang="en" altLang="ko-KR" sz="1000" dirty="0"/>
              <a:t>    void Study(</a:t>
            </a:r>
            <a:r>
              <a:rPr lang="en" altLang="ko-KR" sz="1000" dirty="0" err="1"/>
              <a:t>Aclass</a:t>
            </a:r>
            <a:r>
              <a:rPr lang="en" altLang="ko-KR" sz="1000" dirty="0"/>
              <a:t> </a:t>
            </a:r>
            <a:r>
              <a:rPr lang="en" altLang="ko-KR" sz="1000" dirty="0" err="1"/>
              <a:t>aclassInstance</a:t>
            </a:r>
            <a:r>
              <a:rPr lang="en" altLang="ko-KR" sz="1000" dirty="0"/>
              <a:t>){</a:t>
            </a:r>
            <a:br>
              <a:rPr lang="en" altLang="ko-KR" sz="1000" dirty="0"/>
            </a:br>
            <a:r>
              <a:rPr lang="en" altLang="ko-KR" sz="1000" dirty="0"/>
              <a:t>        </a:t>
            </a:r>
            <a:r>
              <a:rPr lang="en" altLang="ko-KR" sz="1000" dirty="0" err="1"/>
              <a:t>aclss</a:t>
            </a:r>
            <a:r>
              <a:rPr lang="en" altLang="ko-KR" sz="1000" dirty="0"/>
              <a:t> = </a:t>
            </a:r>
            <a:r>
              <a:rPr lang="en" altLang="ko-KR" sz="1000" dirty="0" err="1"/>
              <a:t>aclassInstance</a:t>
            </a:r>
            <a:r>
              <a:rPr lang="en" altLang="ko-KR" sz="1000" dirty="0"/>
              <a:t>;</a:t>
            </a:r>
            <a:br>
              <a:rPr lang="en" altLang="ko-KR" sz="1000" dirty="0"/>
            </a:br>
            <a:r>
              <a:rPr lang="en" altLang="ko-KR" sz="1000" dirty="0"/>
              <a:t>        </a:t>
            </a:r>
            <a:r>
              <a:rPr lang="en" altLang="ko-KR" sz="1000" dirty="0" err="1"/>
              <a:t>aclass.studyHard</a:t>
            </a:r>
            <a:r>
              <a:rPr lang="en" altLang="ko-KR" sz="1000" dirty="0"/>
              <a:t>();</a:t>
            </a:r>
            <a:br>
              <a:rPr lang="en" altLang="ko-KR" sz="1000" dirty="0"/>
            </a:br>
            <a:r>
              <a:rPr lang="en" altLang="ko-KR" sz="1000" dirty="0"/>
              <a:t>    }</a:t>
            </a:r>
            <a:br>
              <a:rPr lang="en" altLang="ko-KR" sz="1000" dirty="0"/>
            </a:br>
            <a:r>
              <a:rPr lang="en" altLang="ko-KR" sz="1000" dirty="0"/>
              <a:t>}</a:t>
            </a: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27989CD-52C2-4D4E-A570-6E109A86D73F}"/>
              </a:ext>
            </a:extLst>
          </p:cNvPr>
          <p:cNvSpPr/>
          <p:nvPr/>
        </p:nvSpPr>
        <p:spPr>
          <a:xfrm>
            <a:off x="517849" y="1727520"/>
            <a:ext cx="4193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Dependancy</a:t>
            </a:r>
            <a:r>
              <a:rPr lang="en-US" altLang="ko-KR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Injection(DI, </a:t>
            </a:r>
            <a:r>
              <a:rPr lang="ko-KR" altLang="en-US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의존성 주입</a:t>
            </a:r>
            <a:r>
              <a:rPr lang="en-US" altLang="ko-KR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532344-7112-A04C-BF81-A020B774BAE5}"/>
              </a:ext>
            </a:extLst>
          </p:cNvPr>
          <p:cNvSpPr/>
          <p:nvPr/>
        </p:nvSpPr>
        <p:spPr>
          <a:xfrm>
            <a:off x="891318" y="3227358"/>
            <a:ext cx="368314" cy="140574"/>
          </a:xfrm>
          <a:prstGeom prst="rect">
            <a:avLst/>
          </a:prstGeom>
          <a:solidFill>
            <a:schemeClr val="accent6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D3E3EF-3AAB-7144-94CD-68E1A0C4DFEC}"/>
              </a:ext>
            </a:extLst>
          </p:cNvPr>
          <p:cNvSpPr/>
          <p:nvPr/>
        </p:nvSpPr>
        <p:spPr>
          <a:xfrm>
            <a:off x="737667" y="4138140"/>
            <a:ext cx="809997" cy="194144"/>
          </a:xfrm>
          <a:prstGeom prst="rect">
            <a:avLst/>
          </a:prstGeom>
          <a:solidFill>
            <a:schemeClr val="accent4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722E8C-531E-C047-BF43-EE6F5BF106CD}"/>
              </a:ext>
            </a:extLst>
          </p:cNvPr>
          <p:cNvSpPr/>
          <p:nvPr/>
        </p:nvSpPr>
        <p:spPr>
          <a:xfrm>
            <a:off x="517849" y="2672916"/>
            <a:ext cx="525759" cy="194144"/>
          </a:xfrm>
          <a:prstGeom prst="rect">
            <a:avLst/>
          </a:prstGeom>
          <a:solidFill>
            <a:schemeClr val="accent2">
              <a:lumMod val="60000"/>
              <a:lumOff val="4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B89100-D2A7-3C4F-B383-5E7D744C7D7C}"/>
              </a:ext>
            </a:extLst>
          </p:cNvPr>
          <p:cNvSpPr/>
          <p:nvPr/>
        </p:nvSpPr>
        <p:spPr>
          <a:xfrm>
            <a:off x="4448746" y="2672916"/>
            <a:ext cx="843334" cy="194144"/>
          </a:xfrm>
          <a:prstGeom prst="rect">
            <a:avLst/>
          </a:prstGeom>
          <a:solidFill>
            <a:schemeClr val="accent2">
              <a:lumMod val="60000"/>
              <a:lumOff val="4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141A30A-3B86-204A-A7BA-744523FBF7D2}"/>
              </a:ext>
            </a:extLst>
          </p:cNvPr>
          <p:cNvSpPr/>
          <p:nvPr/>
        </p:nvSpPr>
        <p:spPr>
          <a:xfrm>
            <a:off x="925395" y="4612700"/>
            <a:ext cx="1198333" cy="273768"/>
          </a:xfrm>
          <a:prstGeom prst="rect">
            <a:avLst/>
          </a:prstGeom>
          <a:solidFill>
            <a:schemeClr val="accent4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9E24CDE-B3B0-6046-BE74-BCF185255DEE}"/>
              </a:ext>
            </a:extLst>
          </p:cNvPr>
          <p:cNvSpPr/>
          <p:nvPr/>
        </p:nvSpPr>
        <p:spPr>
          <a:xfrm>
            <a:off x="4788024" y="3169721"/>
            <a:ext cx="432048" cy="115263"/>
          </a:xfrm>
          <a:prstGeom prst="rect">
            <a:avLst/>
          </a:prstGeom>
          <a:solidFill>
            <a:schemeClr val="accent6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7F7C1F0-F8A8-A148-8607-BED51D607B3A}"/>
              </a:ext>
            </a:extLst>
          </p:cNvPr>
          <p:cNvSpPr/>
          <p:nvPr/>
        </p:nvSpPr>
        <p:spPr>
          <a:xfrm>
            <a:off x="4644008" y="4235212"/>
            <a:ext cx="809997" cy="194144"/>
          </a:xfrm>
          <a:prstGeom prst="rect">
            <a:avLst/>
          </a:prstGeom>
          <a:solidFill>
            <a:schemeClr val="accent4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AF101F-23E2-9641-9C5B-4031ED83F867}"/>
              </a:ext>
            </a:extLst>
          </p:cNvPr>
          <p:cNvSpPr/>
          <p:nvPr/>
        </p:nvSpPr>
        <p:spPr>
          <a:xfrm>
            <a:off x="4826200" y="4700274"/>
            <a:ext cx="1329976" cy="341150"/>
          </a:xfrm>
          <a:prstGeom prst="rect">
            <a:avLst/>
          </a:prstGeom>
          <a:solidFill>
            <a:schemeClr val="accent4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82296B8-4ADB-024F-ADE7-DFD4C2853B45}"/>
              </a:ext>
            </a:extLst>
          </p:cNvPr>
          <p:cNvSpPr/>
          <p:nvPr/>
        </p:nvSpPr>
        <p:spPr>
          <a:xfrm>
            <a:off x="5313350" y="4534631"/>
            <a:ext cx="1257126" cy="165643"/>
          </a:xfrm>
          <a:prstGeom prst="rect">
            <a:avLst/>
          </a:prstGeom>
          <a:solidFill>
            <a:schemeClr val="accent6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9025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gradFill>
            <a:gsLst>
              <a:gs pos="0">
                <a:srgbClr val="F43142"/>
              </a:gs>
              <a:gs pos="100000">
                <a:srgbClr val="FF006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27" y="152413"/>
            <a:ext cx="397641" cy="171845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711400" y="101315"/>
            <a:ext cx="8229600" cy="274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000" dirty="0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캡션</a:t>
            </a:r>
            <a:r>
              <a:rPr lang="en-US" altLang="ko-KR" sz="1000" dirty="0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) </a:t>
            </a:r>
            <a:r>
              <a:rPr lang="ko-KR" altLang="en-US" sz="1000" dirty="0" err="1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월간십일절</a:t>
            </a:r>
            <a:r>
              <a:rPr lang="ko-KR" altLang="en-US" sz="1000" dirty="0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</a:t>
            </a:r>
            <a:r>
              <a:rPr lang="en-US" altLang="ko-KR" sz="1000" dirty="0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|  01</a:t>
            </a:r>
            <a:endParaRPr lang="ko-KR" altLang="en-US" sz="1000" dirty="0">
              <a:solidFill>
                <a:schemeClr val="bg1"/>
              </a:solidFill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57200" y="852338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객체 할당</a:t>
            </a:r>
            <a:r>
              <a:rPr lang="en-US" altLang="ko-KR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(</a:t>
            </a:r>
            <a:r>
              <a:rPr lang="ko-KR" altLang="en-US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주입</a:t>
            </a:r>
            <a:r>
              <a:rPr lang="en-US" altLang="ko-KR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)</a:t>
            </a:r>
            <a:r>
              <a:rPr lang="ko-KR" altLang="en-US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에 컨테이너를 사용하자</a:t>
            </a:r>
            <a:r>
              <a:rPr lang="en-US" altLang="ko-KR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!</a:t>
            </a:r>
          </a:p>
          <a:p>
            <a:pPr marL="0" indent="0">
              <a:buNone/>
            </a:pPr>
            <a:r>
              <a:rPr lang="en-US" altLang="ko-KR" sz="2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Before </a:t>
            </a:r>
            <a:r>
              <a:rPr lang="ko-KR" altLang="en-US" sz="2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컨테이너</a:t>
            </a:r>
            <a:r>
              <a:rPr lang="en-US" altLang="ko-KR" sz="2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(DI</a:t>
            </a:r>
            <a:r>
              <a:rPr lang="ko-KR" altLang="en-US" sz="2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없이</a:t>
            </a:r>
            <a:r>
              <a:rPr lang="en-US" altLang="ko-KR" sz="2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)</a:t>
            </a:r>
            <a:endParaRPr lang="en-US" altLang="ko-KR" sz="28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endParaRPr lang="en-US" altLang="ko-KR" sz="28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2800" dirty="0">
              <a:latin typeface="11번가고딕-Kor Bold" panose="020B0600000101010101" pitchFamily="50" charset="-127"/>
              <a:ea typeface="11번가고딕-Kor Bold" panose="020B0600000101010101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971600" y="1732060"/>
            <a:ext cx="2520280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class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TempApi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{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Car car;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Airplane airplane;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  <a:br>
              <a:rPr lang="en" altLang="ko-KR" sz="1000" dirty="0"/>
            </a:br>
            <a:r>
              <a:rPr lang="en" altLang="ko-KR" sz="1000" dirty="0"/>
              <a:t>@</a:t>
            </a:r>
            <a:r>
              <a:rPr lang="en" altLang="ko-KR" sz="1000" dirty="0" err="1"/>
              <a:t>GetMapping</a:t>
            </a:r>
            <a:r>
              <a:rPr lang="en" altLang="ko-KR" sz="1000" dirty="0"/>
              <a:t>("/</a:t>
            </a:r>
            <a:r>
              <a:rPr lang="en" altLang="ko-KR" sz="1000" dirty="0" err="1"/>
              <a:t>getCar</a:t>
            </a:r>
            <a:r>
              <a:rPr lang="en" altLang="ko-KR" sz="1000" dirty="0"/>
              <a:t>")</a:t>
            </a: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String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CarApi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() {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 car = new Car();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 ….</a:t>
            </a:r>
            <a:r>
              <a:rPr lang="ko-KR" altLang="en-US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로직은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중략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…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 return result;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}</a:t>
            </a:r>
            <a:r>
              <a:rPr lang="en" altLang="ko-KR" sz="1000" dirty="0"/>
              <a:t> </a:t>
            </a:r>
          </a:p>
          <a:p>
            <a:pPr marL="400050" lvl="1" indent="0">
              <a:buNone/>
            </a:pPr>
            <a:br>
              <a:rPr lang="en" altLang="ko-KR" sz="1000" dirty="0"/>
            </a:br>
            <a:r>
              <a:rPr lang="en" altLang="ko-KR" sz="1000" dirty="0"/>
              <a:t> @</a:t>
            </a:r>
            <a:r>
              <a:rPr lang="en" altLang="ko-KR" sz="1000" dirty="0" err="1"/>
              <a:t>GetMapping</a:t>
            </a:r>
            <a:r>
              <a:rPr lang="en" altLang="ko-KR" sz="1000" dirty="0"/>
              <a:t>("/</a:t>
            </a:r>
            <a:r>
              <a:rPr lang="en" altLang="ko-KR" sz="1000" dirty="0" err="1"/>
              <a:t>getAirplane</a:t>
            </a:r>
            <a:r>
              <a:rPr lang="en" altLang="ko-KR" sz="1000" dirty="0"/>
              <a:t>")</a:t>
            </a: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String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AirplaneApi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() {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 Airplane = new Airplane();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 ….</a:t>
            </a:r>
            <a:r>
              <a:rPr lang="ko-KR" altLang="en-US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로직은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중략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…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 return result;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}</a:t>
            </a:r>
          </a:p>
          <a:p>
            <a:pPr marL="0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}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6B328E-16C5-2944-8AF3-5995886D88B6}"/>
              </a:ext>
            </a:extLst>
          </p:cNvPr>
          <p:cNvSpPr/>
          <p:nvPr/>
        </p:nvSpPr>
        <p:spPr>
          <a:xfrm>
            <a:off x="1481320" y="2292100"/>
            <a:ext cx="509720" cy="216024"/>
          </a:xfrm>
          <a:prstGeom prst="rect">
            <a:avLst/>
          </a:prstGeom>
          <a:solidFill>
            <a:schemeClr val="accent6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98F149-ECE0-8840-BFF5-9A713790514A}"/>
              </a:ext>
            </a:extLst>
          </p:cNvPr>
          <p:cNvSpPr/>
          <p:nvPr/>
        </p:nvSpPr>
        <p:spPr>
          <a:xfrm>
            <a:off x="1481320" y="2508124"/>
            <a:ext cx="1092256" cy="216024"/>
          </a:xfrm>
          <a:prstGeom prst="rect">
            <a:avLst/>
          </a:prstGeom>
          <a:solidFill>
            <a:schemeClr val="accent6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577AA5-0587-C643-9BEA-EB91AA993360}"/>
              </a:ext>
            </a:extLst>
          </p:cNvPr>
          <p:cNvSpPr/>
          <p:nvPr/>
        </p:nvSpPr>
        <p:spPr>
          <a:xfrm>
            <a:off x="1593974" y="3176176"/>
            <a:ext cx="991294" cy="216024"/>
          </a:xfrm>
          <a:prstGeom prst="rect">
            <a:avLst/>
          </a:prstGeom>
          <a:solidFill>
            <a:schemeClr val="accent4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A604A0-851A-3D41-85D4-8825281C1330}"/>
              </a:ext>
            </a:extLst>
          </p:cNvPr>
          <p:cNvSpPr/>
          <p:nvPr/>
        </p:nvSpPr>
        <p:spPr>
          <a:xfrm>
            <a:off x="1582281" y="4412380"/>
            <a:ext cx="1573831" cy="216024"/>
          </a:xfrm>
          <a:prstGeom prst="rect">
            <a:avLst/>
          </a:prstGeom>
          <a:solidFill>
            <a:schemeClr val="accent4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3150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gradFill>
            <a:gsLst>
              <a:gs pos="0">
                <a:srgbClr val="F43142"/>
              </a:gs>
              <a:gs pos="100000">
                <a:srgbClr val="FF006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27" y="152413"/>
            <a:ext cx="397641" cy="171845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711400" y="101315"/>
            <a:ext cx="8229600" cy="274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000" dirty="0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캡션</a:t>
            </a:r>
            <a:r>
              <a:rPr lang="en-US" altLang="ko-KR" sz="1000" dirty="0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) </a:t>
            </a:r>
            <a:r>
              <a:rPr lang="ko-KR" altLang="en-US" sz="1000" dirty="0" err="1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월간십일절</a:t>
            </a:r>
            <a:r>
              <a:rPr lang="ko-KR" altLang="en-US" sz="1000" dirty="0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</a:t>
            </a:r>
            <a:r>
              <a:rPr lang="en-US" altLang="ko-KR" sz="1000" dirty="0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|  01</a:t>
            </a:r>
            <a:endParaRPr lang="ko-KR" altLang="en-US" sz="1000" dirty="0">
              <a:solidFill>
                <a:schemeClr val="bg1"/>
              </a:solidFill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57200" y="852338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객체 할당</a:t>
            </a:r>
            <a:r>
              <a:rPr lang="en-US" altLang="ko-KR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(</a:t>
            </a:r>
            <a:r>
              <a:rPr lang="ko-KR" altLang="en-US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주입</a:t>
            </a:r>
            <a:r>
              <a:rPr lang="en-US" altLang="ko-KR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)</a:t>
            </a:r>
            <a:r>
              <a:rPr lang="ko-KR" altLang="en-US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에 컨테이너를 사용하자</a:t>
            </a:r>
            <a:r>
              <a:rPr lang="en-US" altLang="ko-KR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!</a:t>
            </a:r>
          </a:p>
          <a:p>
            <a:pPr marL="0" indent="0">
              <a:buNone/>
            </a:pPr>
            <a:r>
              <a:rPr lang="en-US" altLang="ko-KR" sz="2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Before </a:t>
            </a:r>
            <a:r>
              <a:rPr lang="ko-KR" altLang="en-US" sz="2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컨테이너 </a:t>
            </a:r>
            <a:r>
              <a:rPr lang="en-US" altLang="ko-KR" sz="2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(DI)</a:t>
            </a:r>
            <a:r>
              <a:rPr lang="en-US" altLang="ko-KR" sz="28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</a:p>
          <a:p>
            <a:pPr marL="0" indent="0">
              <a:buNone/>
            </a:pPr>
            <a:endParaRPr lang="en-US" altLang="ko-KR" sz="28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2800" dirty="0">
              <a:latin typeface="11번가고딕-Kor Bold" panose="020B0600000101010101" pitchFamily="50" charset="-127"/>
              <a:ea typeface="11번가고딕-Kor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67ADE7-C5F9-1242-8E0D-42C89AAF64CE}"/>
              </a:ext>
            </a:extLst>
          </p:cNvPr>
          <p:cNvSpPr/>
          <p:nvPr/>
        </p:nvSpPr>
        <p:spPr>
          <a:xfrm>
            <a:off x="1023661" y="1850881"/>
            <a:ext cx="337548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1 </a:t>
            </a:r>
            <a:r>
              <a:rPr lang="ko-KR" altLang="en-US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프로퍼티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인스턴스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)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주입</a:t>
            </a: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class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TempApi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{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Car car;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Airplane airplane;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  <a:br>
              <a:rPr lang="en" altLang="ko-KR" sz="1000" dirty="0"/>
            </a:br>
            <a:r>
              <a:rPr lang="en" altLang="ko-KR" sz="1000" dirty="0"/>
              <a:t>@</a:t>
            </a:r>
            <a:r>
              <a:rPr lang="en" altLang="ko-KR" sz="1000" dirty="0" err="1"/>
              <a:t>GetMapping</a:t>
            </a:r>
            <a:r>
              <a:rPr lang="en" altLang="ko-KR" sz="1000" dirty="0"/>
              <a:t>("/</a:t>
            </a:r>
            <a:r>
              <a:rPr lang="en" altLang="ko-KR" sz="1000" dirty="0" err="1"/>
              <a:t>getCar</a:t>
            </a:r>
            <a:r>
              <a:rPr lang="en" altLang="ko-KR" sz="1000" dirty="0"/>
              <a:t>")</a:t>
            </a: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String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CarApi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(Car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carInstance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) {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 car =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carInstance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;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 ….</a:t>
            </a:r>
            <a:r>
              <a:rPr lang="ko-KR" altLang="en-US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로직은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중략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…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 return result;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}</a:t>
            </a:r>
            <a:r>
              <a:rPr lang="en" altLang="ko-KR" sz="1000" dirty="0"/>
              <a:t> </a:t>
            </a:r>
          </a:p>
          <a:p>
            <a:pPr marL="400050" lvl="1" indent="0">
              <a:buNone/>
            </a:pPr>
            <a:br>
              <a:rPr lang="en" altLang="ko-KR" sz="1000" dirty="0"/>
            </a:br>
            <a:r>
              <a:rPr lang="en" altLang="ko-KR" sz="1000" dirty="0"/>
              <a:t> @</a:t>
            </a:r>
            <a:r>
              <a:rPr lang="en" altLang="ko-KR" sz="1000" dirty="0" err="1"/>
              <a:t>GetMapping</a:t>
            </a:r>
            <a:r>
              <a:rPr lang="en" altLang="ko-KR" sz="1000" dirty="0"/>
              <a:t>("/</a:t>
            </a:r>
            <a:r>
              <a:rPr lang="en" altLang="ko-KR" sz="1000" dirty="0" err="1"/>
              <a:t>getAirplane</a:t>
            </a:r>
            <a:r>
              <a:rPr lang="en" altLang="ko-KR" sz="1000" dirty="0"/>
              <a:t>")</a:t>
            </a: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String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AirplaneApi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(Airplane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airplaneInstance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) {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 Airplane =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airplaneInstance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;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 ….</a:t>
            </a:r>
            <a:r>
              <a:rPr lang="ko-KR" altLang="en-US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로직은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중략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…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 return result;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}</a:t>
            </a:r>
          </a:p>
          <a:p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}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AE1E43-4DEF-E84F-80A5-69864875106D}"/>
              </a:ext>
            </a:extLst>
          </p:cNvPr>
          <p:cNvSpPr/>
          <p:nvPr/>
        </p:nvSpPr>
        <p:spPr>
          <a:xfrm>
            <a:off x="4283968" y="2132856"/>
            <a:ext cx="37799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2.(</a:t>
            </a:r>
            <a:r>
              <a:rPr lang="ko-KR" altLang="en-US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생성자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주입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)</a:t>
            </a:r>
          </a:p>
          <a:p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class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TempApi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{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Car car;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Airplane airplane;</a:t>
            </a:r>
          </a:p>
          <a:p>
            <a:pPr marL="400050" lvl="1" indent="0">
              <a:buNone/>
            </a:pP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400050" lvl="1" indent="0">
              <a:buNone/>
            </a:pP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TempApi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(Car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carInstance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, Airplane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airplaneInstance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) {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car =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carInstance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;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airplane =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airplaneInstance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;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}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  <a:br>
              <a:rPr lang="en" altLang="ko-KR" sz="1000" dirty="0"/>
            </a:br>
            <a:r>
              <a:rPr lang="en" altLang="ko-KR" sz="1000" dirty="0"/>
              <a:t>@</a:t>
            </a:r>
            <a:r>
              <a:rPr lang="en" altLang="ko-KR" sz="1000" dirty="0" err="1"/>
              <a:t>GetMapping</a:t>
            </a:r>
            <a:r>
              <a:rPr lang="en" altLang="ko-KR" sz="1000" dirty="0"/>
              <a:t>("/</a:t>
            </a:r>
            <a:r>
              <a:rPr lang="en" altLang="ko-KR" sz="1000" dirty="0" err="1"/>
              <a:t>getCar</a:t>
            </a:r>
            <a:r>
              <a:rPr lang="en" altLang="ko-KR" sz="1000" dirty="0"/>
              <a:t>")</a:t>
            </a: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String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CarApi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() {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….</a:t>
            </a:r>
            <a:r>
              <a:rPr lang="ko-KR" altLang="en-US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로직은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중략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…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 return result;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}</a:t>
            </a:r>
            <a:r>
              <a:rPr lang="en" altLang="ko-KR" sz="1000" dirty="0"/>
              <a:t> </a:t>
            </a:r>
          </a:p>
          <a:p>
            <a:pPr marL="400050" lvl="1" indent="0">
              <a:buNone/>
            </a:pPr>
            <a:br>
              <a:rPr lang="en" altLang="ko-KR" sz="1000" dirty="0"/>
            </a:br>
            <a:r>
              <a:rPr lang="en" altLang="ko-KR" sz="1000" dirty="0"/>
              <a:t> @</a:t>
            </a:r>
            <a:r>
              <a:rPr lang="en" altLang="ko-KR" sz="1000" dirty="0" err="1"/>
              <a:t>GetMapping</a:t>
            </a:r>
            <a:r>
              <a:rPr lang="en" altLang="ko-KR" sz="1000" dirty="0"/>
              <a:t>("/</a:t>
            </a:r>
            <a:r>
              <a:rPr lang="en" altLang="ko-KR" sz="1000" dirty="0" err="1"/>
              <a:t>getAirplane</a:t>
            </a:r>
            <a:r>
              <a:rPr lang="en" altLang="ko-KR" sz="1000" dirty="0"/>
              <a:t>")</a:t>
            </a: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String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AirplaneApi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() {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 ….</a:t>
            </a:r>
            <a:r>
              <a:rPr lang="ko-KR" altLang="en-US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로직은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중략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…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 return result;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}</a:t>
            </a:r>
          </a:p>
          <a:p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}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4C5DE4-015A-5D4C-927F-6C20F7970B88}"/>
              </a:ext>
            </a:extLst>
          </p:cNvPr>
          <p:cNvSpPr/>
          <p:nvPr/>
        </p:nvSpPr>
        <p:spPr>
          <a:xfrm>
            <a:off x="1535107" y="2509502"/>
            <a:ext cx="1101008" cy="360040"/>
          </a:xfrm>
          <a:prstGeom prst="rect">
            <a:avLst/>
          </a:prstGeom>
          <a:solidFill>
            <a:schemeClr val="accent6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F09B46-56B2-E244-AEF1-460A54AE7C61}"/>
              </a:ext>
            </a:extLst>
          </p:cNvPr>
          <p:cNvSpPr/>
          <p:nvPr/>
        </p:nvSpPr>
        <p:spPr>
          <a:xfrm>
            <a:off x="2336473" y="3109533"/>
            <a:ext cx="936104" cy="192058"/>
          </a:xfrm>
          <a:prstGeom prst="rect">
            <a:avLst/>
          </a:prstGeom>
          <a:solidFill>
            <a:schemeClr val="accent6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0B45B1-4327-A042-9EB3-260CF1AAC9FB}"/>
              </a:ext>
            </a:extLst>
          </p:cNvPr>
          <p:cNvSpPr/>
          <p:nvPr/>
        </p:nvSpPr>
        <p:spPr>
          <a:xfrm>
            <a:off x="2636115" y="4174746"/>
            <a:ext cx="1500558" cy="191154"/>
          </a:xfrm>
          <a:prstGeom prst="rect">
            <a:avLst/>
          </a:prstGeom>
          <a:solidFill>
            <a:schemeClr val="accent6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D4105D-62AF-094B-9862-D77906C4BE4C}"/>
              </a:ext>
            </a:extLst>
          </p:cNvPr>
          <p:cNvSpPr/>
          <p:nvPr/>
        </p:nvSpPr>
        <p:spPr>
          <a:xfrm>
            <a:off x="1644821" y="3301590"/>
            <a:ext cx="1101008" cy="145505"/>
          </a:xfrm>
          <a:prstGeom prst="rect">
            <a:avLst/>
          </a:prstGeom>
          <a:solidFill>
            <a:schemeClr val="accent4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01A68CB-E775-7241-BF24-5FA0966C50DF}"/>
              </a:ext>
            </a:extLst>
          </p:cNvPr>
          <p:cNvSpPr/>
          <p:nvPr/>
        </p:nvSpPr>
        <p:spPr>
          <a:xfrm>
            <a:off x="1644821" y="4337551"/>
            <a:ext cx="1699764" cy="191154"/>
          </a:xfrm>
          <a:prstGeom prst="rect">
            <a:avLst/>
          </a:prstGeom>
          <a:solidFill>
            <a:schemeClr val="accent4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5E5BC8D-BD4A-1544-8C9E-0286242B1C5E}"/>
              </a:ext>
            </a:extLst>
          </p:cNvPr>
          <p:cNvSpPr/>
          <p:nvPr/>
        </p:nvSpPr>
        <p:spPr>
          <a:xfrm>
            <a:off x="4749191" y="2509502"/>
            <a:ext cx="1045333" cy="288032"/>
          </a:xfrm>
          <a:prstGeom prst="rect">
            <a:avLst/>
          </a:prstGeom>
          <a:solidFill>
            <a:schemeClr val="accent6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98EA01-B027-3449-B671-355B8CE40084}"/>
              </a:ext>
            </a:extLst>
          </p:cNvPr>
          <p:cNvSpPr/>
          <p:nvPr/>
        </p:nvSpPr>
        <p:spPr>
          <a:xfrm>
            <a:off x="5338526" y="2898307"/>
            <a:ext cx="2448932" cy="236913"/>
          </a:xfrm>
          <a:prstGeom prst="rect">
            <a:avLst/>
          </a:prstGeom>
          <a:solidFill>
            <a:schemeClr val="accent6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506D172-9DE6-CB48-BC24-90912B69E88D}"/>
              </a:ext>
            </a:extLst>
          </p:cNvPr>
          <p:cNvSpPr/>
          <p:nvPr/>
        </p:nvSpPr>
        <p:spPr>
          <a:xfrm>
            <a:off x="4771813" y="3129163"/>
            <a:ext cx="1643146" cy="288032"/>
          </a:xfrm>
          <a:prstGeom prst="rect">
            <a:avLst/>
          </a:prstGeom>
          <a:solidFill>
            <a:schemeClr val="accent4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9540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gradFill>
            <a:gsLst>
              <a:gs pos="0">
                <a:srgbClr val="F43142"/>
              </a:gs>
              <a:gs pos="100000">
                <a:srgbClr val="FF006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27" y="152413"/>
            <a:ext cx="397641" cy="171845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711400" y="101315"/>
            <a:ext cx="8229600" cy="274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000" dirty="0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캡션</a:t>
            </a:r>
            <a:r>
              <a:rPr lang="en-US" altLang="ko-KR" sz="1000" dirty="0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) </a:t>
            </a:r>
            <a:r>
              <a:rPr lang="ko-KR" altLang="en-US" sz="1000" dirty="0" err="1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월간십일절</a:t>
            </a:r>
            <a:r>
              <a:rPr lang="ko-KR" altLang="en-US" sz="1000" dirty="0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</a:t>
            </a:r>
            <a:r>
              <a:rPr lang="en-US" altLang="ko-KR" sz="1000" dirty="0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|  01</a:t>
            </a:r>
            <a:endParaRPr lang="ko-KR" altLang="en-US" sz="1000" dirty="0">
              <a:solidFill>
                <a:schemeClr val="bg1"/>
              </a:solidFill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57200" y="852338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객체 할당</a:t>
            </a:r>
            <a:r>
              <a:rPr lang="en-US" altLang="ko-KR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(</a:t>
            </a:r>
            <a:r>
              <a:rPr lang="ko-KR" altLang="en-US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주입</a:t>
            </a:r>
            <a:r>
              <a:rPr lang="en-US" altLang="ko-KR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)</a:t>
            </a:r>
            <a:r>
              <a:rPr lang="ko-KR" altLang="en-US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에 컨테이너를 사용하자</a:t>
            </a:r>
            <a:r>
              <a:rPr lang="en-US" altLang="ko-KR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!</a:t>
            </a:r>
          </a:p>
          <a:p>
            <a:pPr marL="0" indent="0">
              <a:buNone/>
            </a:pPr>
            <a:r>
              <a:rPr lang="en-US" altLang="ko-KR" sz="2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Before </a:t>
            </a:r>
            <a:r>
              <a:rPr lang="ko-KR" altLang="en-US" sz="2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컨테이너 </a:t>
            </a:r>
            <a:r>
              <a:rPr lang="en-US" altLang="ko-KR" sz="2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(DI)</a:t>
            </a:r>
            <a:endParaRPr lang="en-US" altLang="ko-KR" sz="28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endParaRPr lang="en-US" altLang="ko-KR" sz="28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2800" dirty="0">
              <a:latin typeface="11번가고딕-Kor Bold" panose="020B0600000101010101" pitchFamily="50" charset="-127"/>
              <a:ea typeface="11번가고딕-Kor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67ADE7-C5F9-1242-8E0D-42C89AAF64CE}"/>
              </a:ext>
            </a:extLst>
          </p:cNvPr>
          <p:cNvSpPr/>
          <p:nvPr/>
        </p:nvSpPr>
        <p:spPr>
          <a:xfrm>
            <a:off x="1196518" y="2132856"/>
            <a:ext cx="337548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Before 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컨테이너 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(DI)</a:t>
            </a:r>
          </a:p>
          <a:p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3.(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메서드 주입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)</a:t>
            </a:r>
          </a:p>
          <a:p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class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TempApi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{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Car car;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Airplane airplane;</a:t>
            </a:r>
          </a:p>
          <a:p>
            <a:pPr marL="400050" lvl="1" indent="0">
              <a:buNone/>
            </a:pP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void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setCar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(Car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carInstance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){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car =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carInstance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;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}</a:t>
            </a:r>
          </a:p>
          <a:p>
            <a:pPr marL="400050" lvl="1" indent="0">
              <a:buNone/>
            </a:pP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void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setAirplane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(Airplane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airplaneInstance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){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airplane  =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airplaneInstance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;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}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  <a:br>
              <a:rPr lang="en" altLang="ko-KR" sz="1000" dirty="0"/>
            </a:br>
            <a:r>
              <a:rPr lang="en" altLang="ko-KR" sz="1000" dirty="0"/>
              <a:t>@</a:t>
            </a:r>
            <a:r>
              <a:rPr lang="en" altLang="ko-KR" sz="1000" dirty="0" err="1"/>
              <a:t>GetMapping</a:t>
            </a:r>
            <a:r>
              <a:rPr lang="en" altLang="ko-KR" sz="1000" dirty="0"/>
              <a:t>("/</a:t>
            </a:r>
            <a:r>
              <a:rPr lang="en" altLang="ko-KR" sz="1000" dirty="0" err="1"/>
              <a:t>getCar</a:t>
            </a:r>
            <a:r>
              <a:rPr lang="en" altLang="ko-KR" sz="1000" dirty="0"/>
              <a:t>")</a:t>
            </a: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String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CarApi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() {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….</a:t>
            </a:r>
            <a:r>
              <a:rPr lang="ko-KR" altLang="en-US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로직은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중략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…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 return result;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}</a:t>
            </a:r>
            <a:r>
              <a:rPr lang="en" altLang="ko-KR" sz="1000" dirty="0"/>
              <a:t> </a:t>
            </a:r>
          </a:p>
          <a:p>
            <a:pPr marL="400050" lvl="1" indent="0">
              <a:buNone/>
            </a:pPr>
            <a:br>
              <a:rPr lang="en" altLang="ko-KR" sz="1000" dirty="0"/>
            </a:br>
            <a:r>
              <a:rPr lang="en" altLang="ko-KR" sz="1000" dirty="0"/>
              <a:t> @</a:t>
            </a:r>
            <a:r>
              <a:rPr lang="en" altLang="ko-KR" sz="1000" dirty="0" err="1"/>
              <a:t>GetMapping</a:t>
            </a:r>
            <a:r>
              <a:rPr lang="en" altLang="ko-KR" sz="1000" dirty="0"/>
              <a:t>("/</a:t>
            </a:r>
            <a:r>
              <a:rPr lang="en" altLang="ko-KR" sz="1000" dirty="0" err="1"/>
              <a:t>getAirplane</a:t>
            </a:r>
            <a:r>
              <a:rPr lang="en" altLang="ko-KR" sz="1000" dirty="0"/>
              <a:t>")</a:t>
            </a: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String </a:t>
            </a:r>
            <a:r>
              <a:rPr lang="en-US" altLang="ko-KR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AirplaneApi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() {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 ….</a:t>
            </a:r>
            <a:r>
              <a:rPr lang="ko-KR" altLang="en-US" sz="1000" dirty="0" err="1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로직은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중략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…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 return result;</a:t>
            </a:r>
          </a:p>
          <a:p>
            <a:pPr marL="400050" lvl="1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}</a:t>
            </a:r>
          </a:p>
          <a:p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}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4C5DE4-015A-5D4C-927F-6C20F7970B88}"/>
              </a:ext>
            </a:extLst>
          </p:cNvPr>
          <p:cNvSpPr/>
          <p:nvPr/>
        </p:nvSpPr>
        <p:spPr>
          <a:xfrm>
            <a:off x="1651443" y="2753471"/>
            <a:ext cx="1101008" cy="360040"/>
          </a:xfrm>
          <a:prstGeom prst="rect">
            <a:avLst/>
          </a:prstGeom>
          <a:solidFill>
            <a:schemeClr val="accent6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D4105D-62AF-094B-9862-D77906C4BE4C}"/>
              </a:ext>
            </a:extLst>
          </p:cNvPr>
          <p:cNvSpPr/>
          <p:nvPr/>
        </p:nvSpPr>
        <p:spPr>
          <a:xfrm>
            <a:off x="1723978" y="3427749"/>
            <a:ext cx="1101008" cy="145505"/>
          </a:xfrm>
          <a:prstGeom prst="rect">
            <a:avLst/>
          </a:prstGeom>
          <a:solidFill>
            <a:schemeClr val="accent4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625A445-13CC-414A-909F-225F5DA4FB14}"/>
              </a:ext>
            </a:extLst>
          </p:cNvPr>
          <p:cNvSpPr/>
          <p:nvPr/>
        </p:nvSpPr>
        <p:spPr>
          <a:xfrm>
            <a:off x="2333755" y="3211487"/>
            <a:ext cx="946040" cy="180020"/>
          </a:xfrm>
          <a:prstGeom prst="rect">
            <a:avLst/>
          </a:prstGeom>
          <a:solidFill>
            <a:schemeClr val="accent6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5D92F5-94B8-D648-A2AE-1E43D3544AFE}"/>
              </a:ext>
            </a:extLst>
          </p:cNvPr>
          <p:cNvSpPr/>
          <p:nvPr/>
        </p:nvSpPr>
        <p:spPr>
          <a:xfrm>
            <a:off x="2631723" y="3837456"/>
            <a:ext cx="1512168" cy="180020"/>
          </a:xfrm>
          <a:prstGeom prst="rect">
            <a:avLst/>
          </a:prstGeom>
          <a:solidFill>
            <a:schemeClr val="accent6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015DA2D-6155-E746-8FBF-C908CE69EB22}"/>
              </a:ext>
            </a:extLst>
          </p:cNvPr>
          <p:cNvSpPr/>
          <p:nvPr/>
        </p:nvSpPr>
        <p:spPr>
          <a:xfrm>
            <a:off x="1727881" y="4042841"/>
            <a:ext cx="1767937" cy="180020"/>
          </a:xfrm>
          <a:prstGeom prst="rect">
            <a:avLst/>
          </a:prstGeom>
          <a:solidFill>
            <a:schemeClr val="accent4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0152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gradFill>
            <a:gsLst>
              <a:gs pos="0">
                <a:srgbClr val="F43142"/>
              </a:gs>
              <a:gs pos="100000">
                <a:srgbClr val="FF006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27" y="152413"/>
            <a:ext cx="397641" cy="171845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711400" y="101315"/>
            <a:ext cx="8229600" cy="274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000" dirty="0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캡션</a:t>
            </a:r>
            <a:r>
              <a:rPr lang="en-US" altLang="ko-KR" sz="1000" dirty="0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) </a:t>
            </a:r>
            <a:r>
              <a:rPr lang="ko-KR" altLang="en-US" sz="1000" dirty="0" err="1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월간십일절</a:t>
            </a:r>
            <a:r>
              <a:rPr lang="ko-KR" altLang="en-US" sz="1000" dirty="0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</a:t>
            </a:r>
            <a:r>
              <a:rPr lang="en-US" altLang="ko-KR" sz="1000" dirty="0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|  01</a:t>
            </a:r>
            <a:endParaRPr lang="ko-KR" altLang="en-US" sz="1000" dirty="0">
              <a:solidFill>
                <a:schemeClr val="bg1"/>
              </a:solidFill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46856" y="1052736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객체 할당</a:t>
            </a:r>
            <a:r>
              <a:rPr lang="en-US" altLang="ko-KR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(</a:t>
            </a:r>
            <a:r>
              <a:rPr lang="ko-KR" altLang="en-US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주입</a:t>
            </a:r>
            <a:r>
              <a:rPr lang="en-US" altLang="ko-KR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)</a:t>
            </a:r>
            <a:r>
              <a:rPr lang="ko-KR" altLang="en-US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에 컨테이너를 사용하자</a:t>
            </a:r>
            <a:r>
              <a:rPr lang="en-US" altLang="ko-KR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!</a:t>
            </a:r>
            <a:endParaRPr lang="ko-KR" altLang="en-US" sz="2800" dirty="0">
              <a:latin typeface="11번가고딕-Kor Bold" panose="020B0600000101010101" pitchFamily="50" charset="-127"/>
              <a:ea typeface="11번가고딕-Kor Bold" panose="020B0600000101010101" pitchFamily="50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366C5AD-78EB-F648-8DA1-A0B066B25214}"/>
              </a:ext>
            </a:extLst>
          </p:cNvPr>
          <p:cNvSpPr txBox="1">
            <a:spLocks/>
          </p:cNvSpPr>
          <p:nvPr/>
        </p:nvSpPr>
        <p:spPr>
          <a:xfrm>
            <a:off x="287662" y="2132856"/>
            <a:ext cx="6408712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After 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컨테이너 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: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객체 주입을 클래스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마다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하나씩 하지 말고 </a:t>
            </a: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000" b="1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“</a:t>
            </a:r>
            <a:r>
              <a:rPr lang="ko-KR" altLang="en-US" sz="1000" b="1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컨테이너</a:t>
            </a:r>
            <a:r>
              <a:rPr lang="en-US" altLang="ko-KR" sz="1000" b="1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”</a:t>
            </a:r>
            <a:r>
              <a:rPr lang="ko-KR" altLang="en-US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라는 특별한 객체로 해결하자</a:t>
            </a:r>
            <a:r>
              <a:rPr lang="en-US" altLang="ko-KR" sz="1000" dirty="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!!</a:t>
            </a:r>
          </a:p>
          <a:p>
            <a:pPr marL="0" indent="0">
              <a:buNone/>
            </a:pP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endParaRPr lang="en-US" altLang="ko-KR" sz="100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000"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</a:t>
            </a:r>
            <a:endParaRPr lang="en-US" altLang="ko-KR" sz="1000" dirty="0"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57266C3-4163-1D40-A973-BF91C10F1A77}"/>
              </a:ext>
            </a:extLst>
          </p:cNvPr>
          <p:cNvGrpSpPr/>
          <p:nvPr/>
        </p:nvGrpSpPr>
        <p:grpSpPr>
          <a:xfrm>
            <a:off x="3707904" y="1916832"/>
            <a:ext cx="4572000" cy="3785652"/>
            <a:chOff x="4058368" y="2266625"/>
            <a:chExt cx="4572000" cy="378565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46B328E-16C5-2944-8AF3-5995886D88B6}"/>
                </a:ext>
              </a:extLst>
            </p:cNvPr>
            <p:cNvSpPr/>
            <p:nvPr/>
          </p:nvSpPr>
          <p:spPr>
            <a:xfrm>
              <a:off x="4283969" y="2636912"/>
              <a:ext cx="1224136" cy="432047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0641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EA604A0-851A-3D41-85D4-8825281C1330}"/>
                </a:ext>
              </a:extLst>
            </p:cNvPr>
            <p:cNvSpPr/>
            <p:nvPr/>
          </p:nvSpPr>
          <p:spPr>
            <a:xfrm>
              <a:off x="4427984" y="4316618"/>
              <a:ext cx="2088232" cy="135642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40641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6059392-5ACA-5441-90F6-AF574201F1C2}"/>
                </a:ext>
              </a:extLst>
            </p:cNvPr>
            <p:cNvSpPr/>
            <p:nvPr/>
          </p:nvSpPr>
          <p:spPr>
            <a:xfrm>
              <a:off x="4058368" y="2266625"/>
              <a:ext cx="4572000" cy="378565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" altLang="ko-KR" sz="1000" dirty="0"/>
                <a:t>1. </a:t>
              </a:r>
              <a:r>
                <a:rPr lang="ko-KR" altLang="en-US" sz="1000" dirty="0"/>
                <a:t>컨테이너 클래스를 직접 구현해 이용</a:t>
              </a:r>
              <a:br>
                <a:rPr lang="en" altLang="ko-KR" sz="1000" dirty="0"/>
              </a:br>
              <a:r>
                <a:rPr lang="en" altLang="ko-KR" sz="1000" dirty="0"/>
                <a:t>class </a:t>
              </a:r>
              <a:r>
                <a:rPr lang="en" altLang="ko-KR" sz="1000" dirty="0" err="1"/>
                <a:t>TempApi</a:t>
              </a:r>
              <a:r>
                <a:rPr lang="en" altLang="ko-KR" sz="1000" dirty="0"/>
                <a:t> {</a:t>
              </a:r>
              <a:br>
                <a:rPr lang="en" altLang="ko-KR" sz="1000" dirty="0"/>
              </a:br>
              <a:r>
                <a:rPr lang="en" altLang="ko-KR" sz="1000" dirty="0"/>
                <a:t>    Container container;</a:t>
              </a:r>
              <a:br>
                <a:rPr lang="en" altLang="ko-KR" sz="1000" dirty="0"/>
              </a:br>
              <a:r>
                <a:rPr lang="en" altLang="ko-KR" sz="1000" dirty="0"/>
                <a:t>    Car car;</a:t>
              </a:r>
              <a:br>
                <a:rPr lang="en" altLang="ko-KR" sz="1000" dirty="0"/>
              </a:br>
              <a:r>
                <a:rPr lang="en" altLang="ko-KR" sz="1000" dirty="0"/>
                <a:t>    Airplane airplane;</a:t>
              </a:r>
              <a:br>
                <a:rPr lang="en" altLang="ko-KR" sz="1000" dirty="0"/>
              </a:br>
              <a:r>
                <a:rPr lang="en" altLang="ko-KR" sz="1000" dirty="0"/>
                <a:t>    </a:t>
              </a:r>
              <a:r>
                <a:rPr lang="en" altLang="ko-KR" sz="1000" dirty="0" err="1"/>
                <a:t>TempApi</a:t>
              </a:r>
              <a:r>
                <a:rPr lang="en" altLang="ko-KR" sz="1000" dirty="0"/>
                <a:t>(){</a:t>
              </a:r>
              <a:br>
                <a:rPr lang="en" altLang="ko-KR" sz="1000" dirty="0"/>
              </a:br>
              <a:r>
                <a:rPr lang="en" altLang="ko-KR" sz="1000" dirty="0"/>
                <a:t>        container = new Container();</a:t>
              </a:r>
              <a:br>
                <a:rPr lang="en" altLang="ko-KR" sz="1000" dirty="0"/>
              </a:br>
              <a:r>
                <a:rPr lang="en" altLang="ko-KR" sz="1000" dirty="0"/>
                <a:t>        </a:t>
              </a:r>
              <a:r>
                <a:rPr lang="en" altLang="ko-KR" sz="1000" dirty="0" err="1"/>
                <a:t>container.register</a:t>
              </a:r>
              <a:r>
                <a:rPr lang="en" altLang="ko-KR" sz="1000" dirty="0"/>
                <a:t>(</a:t>
              </a:r>
              <a:r>
                <a:rPr lang="en" altLang="ko-KR" sz="1000" dirty="0" err="1"/>
                <a:t>Car.class</a:t>
              </a:r>
              <a:r>
                <a:rPr lang="en" altLang="ko-KR" sz="1000" dirty="0"/>
                <a:t>);</a:t>
              </a:r>
              <a:br>
                <a:rPr lang="en" altLang="ko-KR" sz="1000" dirty="0"/>
              </a:br>
              <a:r>
                <a:rPr lang="en" altLang="ko-KR" sz="1000" dirty="0"/>
                <a:t>        </a:t>
              </a:r>
              <a:r>
                <a:rPr lang="en" altLang="ko-KR" sz="1000" dirty="0" err="1"/>
                <a:t>container.register</a:t>
              </a:r>
              <a:r>
                <a:rPr lang="en" altLang="ko-KR" sz="1000" dirty="0"/>
                <a:t>(</a:t>
              </a:r>
              <a:r>
                <a:rPr lang="en" altLang="ko-KR" sz="1000" dirty="0" err="1"/>
                <a:t>Airplane.class</a:t>
              </a:r>
              <a:r>
                <a:rPr lang="en" altLang="ko-KR" sz="1000" dirty="0"/>
                <a:t>);</a:t>
              </a:r>
              <a:br>
                <a:rPr lang="en" altLang="ko-KR" sz="1000" dirty="0"/>
              </a:br>
              <a:r>
                <a:rPr lang="en" altLang="ko-KR" sz="1000" dirty="0"/>
                <a:t>    }</a:t>
              </a:r>
              <a:br>
                <a:rPr lang="en" altLang="ko-KR" sz="1000" dirty="0"/>
              </a:br>
              <a:br>
                <a:rPr lang="en" altLang="ko-KR" sz="1000" dirty="0"/>
              </a:br>
              <a:r>
                <a:rPr lang="en" altLang="ko-KR" sz="1000" dirty="0"/>
                <a:t>    @</a:t>
              </a:r>
              <a:r>
                <a:rPr lang="en" altLang="ko-KR" sz="1000" dirty="0" err="1"/>
                <a:t>GetMapping</a:t>
              </a:r>
              <a:r>
                <a:rPr lang="en" altLang="ko-KR" sz="1000" dirty="0"/>
                <a:t>("/</a:t>
              </a:r>
              <a:r>
                <a:rPr lang="en" altLang="ko-KR" sz="1000" dirty="0" err="1"/>
                <a:t>getCar</a:t>
              </a:r>
              <a:r>
                <a:rPr lang="en" altLang="ko-KR" sz="1000" dirty="0"/>
                <a:t>")</a:t>
              </a:r>
              <a:br>
                <a:rPr lang="en" altLang="ko-KR" sz="1000" dirty="0"/>
              </a:br>
              <a:r>
                <a:rPr lang="en" altLang="ko-KR" sz="1000" dirty="0"/>
                <a:t>    String </a:t>
              </a:r>
              <a:r>
                <a:rPr lang="en" altLang="ko-KR" sz="1000" dirty="0" err="1"/>
                <a:t>CarApi</a:t>
              </a:r>
              <a:r>
                <a:rPr lang="en" altLang="ko-KR" sz="1000" dirty="0"/>
                <a:t>() {</a:t>
              </a:r>
              <a:br>
                <a:rPr lang="en" altLang="ko-KR" sz="1000" dirty="0"/>
              </a:br>
              <a:r>
                <a:rPr lang="en" altLang="ko-KR" sz="1000" dirty="0"/>
                <a:t>        car = </a:t>
              </a:r>
              <a:r>
                <a:rPr lang="en" altLang="ko-KR" sz="1000" dirty="0" err="1"/>
                <a:t>container.resolve</a:t>
              </a:r>
              <a:r>
                <a:rPr lang="en" altLang="ko-KR" sz="1000" dirty="0"/>
                <a:t>(</a:t>
              </a:r>
              <a:r>
                <a:rPr lang="en" altLang="ko-KR" sz="1000" dirty="0" err="1"/>
                <a:t>Car.class</a:t>
              </a:r>
              <a:r>
                <a:rPr lang="en" altLang="ko-KR" sz="1000" dirty="0"/>
                <a:t>);</a:t>
              </a:r>
              <a:br>
                <a:rPr lang="en" altLang="ko-KR" sz="1000" dirty="0"/>
              </a:br>
              <a:r>
                <a:rPr lang="en" altLang="ko-KR" sz="1000" dirty="0"/>
                <a:t>   ….</a:t>
              </a:r>
              <a:r>
                <a:rPr lang="ko-KR" altLang="en-US" sz="1000" dirty="0" err="1"/>
                <a:t>로직은</a:t>
              </a:r>
              <a:r>
                <a:rPr lang="ko-KR" altLang="en-US" sz="1000" dirty="0"/>
                <a:t> 중략</a:t>
              </a:r>
              <a:r>
                <a:rPr lang="en-US" altLang="ko-KR" sz="1000" dirty="0"/>
                <a:t>…</a:t>
              </a:r>
              <a:br>
                <a:rPr lang="en-US" altLang="ko-KR" sz="1000" dirty="0"/>
              </a:br>
              <a:r>
                <a:rPr lang="en-US" altLang="ko-KR" sz="1000" dirty="0"/>
                <a:t>        </a:t>
              </a:r>
              <a:r>
                <a:rPr lang="en" altLang="ko-KR" sz="1000" dirty="0"/>
                <a:t>return result;</a:t>
              </a:r>
              <a:br>
                <a:rPr lang="en" altLang="ko-KR" sz="1000" dirty="0"/>
              </a:br>
              <a:r>
                <a:rPr lang="en" altLang="ko-KR" sz="1000" dirty="0"/>
                <a:t>    }</a:t>
              </a:r>
              <a:br>
                <a:rPr lang="en" altLang="ko-KR" sz="1000" dirty="0"/>
              </a:br>
              <a:r>
                <a:rPr lang="en" altLang="ko-KR" sz="1000" dirty="0"/>
                <a:t>    @</a:t>
              </a:r>
              <a:r>
                <a:rPr lang="en" altLang="ko-KR" sz="1000" dirty="0" err="1"/>
                <a:t>GetMapping</a:t>
              </a:r>
              <a:r>
                <a:rPr lang="en" altLang="ko-KR" sz="1000" dirty="0"/>
                <a:t>("/</a:t>
              </a:r>
              <a:r>
                <a:rPr lang="en" altLang="ko-KR" sz="1000" dirty="0" err="1"/>
                <a:t>getAirplane</a:t>
              </a:r>
              <a:r>
                <a:rPr lang="en" altLang="ko-KR" sz="1000" dirty="0"/>
                <a:t>")</a:t>
              </a:r>
              <a:br>
                <a:rPr lang="en" altLang="ko-KR" sz="1000" dirty="0"/>
              </a:br>
              <a:r>
                <a:rPr lang="en" altLang="ko-KR" sz="1000" dirty="0"/>
                <a:t>    String </a:t>
              </a:r>
              <a:r>
                <a:rPr lang="en" altLang="ko-KR" sz="1000" dirty="0" err="1"/>
                <a:t>AirplaneApi</a:t>
              </a:r>
              <a:r>
                <a:rPr lang="en" altLang="ko-KR" sz="1000" dirty="0"/>
                <a:t>() {</a:t>
              </a:r>
              <a:br>
                <a:rPr lang="en" altLang="ko-KR" sz="1000" dirty="0"/>
              </a:br>
              <a:r>
                <a:rPr lang="en" altLang="ko-KR" sz="1000" dirty="0"/>
                <a:t>        airplane = </a:t>
              </a:r>
              <a:r>
                <a:rPr lang="en" altLang="ko-KR" sz="1000" dirty="0" err="1"/>
                <a:t>container.resolve</a:t>
              </a:r>
              <a:r>
                <a:rPr lang="en" altLang="ko-KR" sz="1000" dirty="0"/>
                <a:t>(</a:t>
              </a:r>
              <a:r>
                <a:rPr lang="en" altLang="ko-KR" sz="1000" dirty="0" err="1"/>
                <a:t>Airplane.class</a:t>
              </a:r>
              <a:r>
                <a:rPr lang="en" altLang="ko-KR" sz="1000" dirty="0"/>
                <a:t>);</a:t>
              </a:r>
              <a:br>
                <a:rPr lang="en" altLang="ko-KR" sz="1000" dirty="0"/>
              </a:br>
              <a:r>
                <a:rPr lang="en" altLang="ko-KR" sz="1000" dirty="0"/>
                <a:t>   ….</a:t>
              </a:r>
              <a:r>
                <a:rPr lang="ko-KR" altLang="en-US" sz="1000" dirty="0" err="1"/>
                <a:t>로직은</a:t>
              </a:r>
              <a:r>
                <a:rPr lang="ko-KR" altLang="en-US" sz="1000" dirty="0"/>
                <a:t> 중략</a:t>
              </a:r>
              <a:r>
                <a:rPr lang="en-US" altLang="ko-KR" sz="1000" dirty="0"/>
                <a:t>…</a:t>
              </a:r>
              <a:br>
                <a:rPr lang="en-US" altLang="ko-KR" sz="1000" dirty="0"/>
              </a:br>
              <a:r>
                <a:rPr lang="en-US" altLang="ko-KR" sz="1000" dirty="0"/>
                <a:t>        </a:t>
              </a:r>
              <a:r>
                <a:rPr lang="en" altLang="ko-KR" sz="1000" dirty="0"/>
                <a:t>return result;</a:t>
              </a:r>
              <a:br>
                <a:rPr lang="en" altLang="ko-KR" sz="1000" dirty="0"/>
              </a:br>
              <a:r>
                <a:rPr lang="en" altLang="ko-KR" sz="1000" dirty="0"/>
                <a:t>    }</a:t>
              </a:r>
              <a:br>
                <a:rPr lang="en" altLang="ko-KR" sz="1000" dirty="0"/>
              </a:br>
              <a:r>
                <a:rPr lang="en" altLang="ko-KR" sz="1000" dirty="0"/>
                <a:t>}</a:t>
              </a:r>
              <a:endParaRPr lang="ko-KR" altLang="en-US" sz="10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F60B442-FADE-6E4B-8576-401ED9CEA451}"/>
                </a:ext>
              </a:extLst>
            </p:cNvPr>
            <p:cNvSpPr/>
            <p:nvPr/>
          </p:nvSpPr>
          <p:spPr>
            <a:xfrm>
              <a:off x="4427984" y="3220112"/>
              <a:ext cx="2016224" cy="494685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0641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A482FCD-1819-A041-BAB8-0B68925ABF2B}"/>
                </a:ext>
              </a:extLst>
            </p:cNvPr>
            <p:cNvSpPr/>
            <p:nvPr/>
          </p:nvSpPr>
          <p:spPr>
            <a:xfrm>
              <a:off x="4463988" y="5234545"/>
              <a:ext cx="2556283" cy="135642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40641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1412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gradFill>
            <a:gsLst>
              <a:gs pos="0">
                <a:srgbClr val="F43142"/>
              </a:gs>
              <a:gs pos="100000">
                <a:srgbClr val="FF006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27" y="152413"/>
            <a:ext cx="397641" cy="171845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711400" y="101315"/>
            <a:ext cx="8229600" cy="274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000" dirty="0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캡션</a:t>
            </a:r>
            <a:r>
              <a:rPr lang="en-US" altLang="ko-KR" sz="1000" dirty="0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) </a:t>
            </a:r>
            <a:r>
              <a:rPr lang="ko-KR" altLang="en-US" sz="1000" dirty="0" err="1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월간십일절</a:t>
            </a:r>
            <a:r>
              <a:rPr lang="ko-KR" altLang="en-US" sz="1000" dirty="0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  </a:t>
            </a:r>
            <a:r>
              <a:rPr lang="en-US" altLang="ko-KR" sz="1000" dirty="0">
                <a:solidFill>
                  <a:schemeClr val="bg1"/>
                </a:solidFill>
                <a:latin typeface="11번가고딕-Kor" panose="020B0600000101010101" pitchFamily="50" charset="-127"/>
                <a:ea typeface="11번가고딕-Kor" panose="020B0600000101010101" pitchFamily="50" charset="-127"/>
                <a:cs typeface="11번가고딕-Kor Light" panose="020B0600000101010101" pitchFamily="50" charset="-127"/>
              </a:rPr>
              <a:t>|  01</a:t>
            </a:r>
            <a:endParaRPr lang="ko-KR" altLang="en-US" sz="1000" dirty="0">
              <a:solidFill>
                <a:schemeClr val="bg1"/>
              </a:solidFill>
              <a:latin typeface="11번가고딕-Kor" panose="020B0600000101010101" pitchFamily="50" charset="-127"/>
              <a:ea typeface="11번가고딕-Kor" panose="020B0600000101010101" pitchFamily="50" charset="-127"/>
              <a:cs typeface="11번가고딕-Kor Light" panose="020B0600000101010101" pitchFamily="50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46856" y="1052736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객체 할당</a:t>
            </a:r>
            <a:r>
              <a:rPr lang="en-US" altLang="ko-KR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(</a:t>
            </a:r>
            <a:r>
              <a:rPr lang="ko-KR" altLang="en-US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주입</a:t>
            </a:r>
            <a:r>
              <a:rPr lang="en-US" altLang="ko-KR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)</a:t>
            </a:r>
            <a:r>
              <a:rPr lang="ko-KR" altLang="en-US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에 컨테이너를 사용하자</a:t>
            </a:r>
            <a:r>
              <a:rPr lang="en-US" altLang="ko-KR" sz="2800" dirty="0">
                <a:latin typeface="11번가고딕-Kor Bold" panose="020B0600000101010101" pitchFamily="50" charset="-127"/>
                <a:ea typeface="11번가고딕-Kor Bold" panose="020B0600000101010101" pitchFamily="50" charset="-127"/>
              </a:rPr>
              <a:t>!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6B328E-16C5-2944-8AF3-5995886D88B6}"/>
              </a:ext>
            </a:extLst>
          </p:cNvPr>
          <p:cNvSpPr/>
          <p:nvPr/>
        </p:nvSpPr>
        <p:spPr>
          <a:xfrm>
            <a:off x="1081673" y="2378625"/>
            <a:ext cx="1481649" cy="443872"/>
          </a:xfrm>
          <a:prstGeom prst="rect">
            <a:avLst/>
          </a:prstGeom>
          <a:solidFill>
            <a:schemeClr val="accent6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059392-5ACA-5441-90F6-AF574201F1C2}"/>
              </a:ext>
            </a:extLst>
          </p:cNvPr>
          <p:cNvSpPr/>
          <p:nvPr/>
        </p:nvSpPr>
        <p:spPr>
          <a:xfrm>
            <a:off x="755483" y="1901011"/>
            <a:ext cx="396053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2</a:t>
            </a:r>
            <a:r>
              <a:rPr lang="en" altLang="ko-KR" sz="1400" dirty="0"/>
              <a:t>. </a:t>
            </a:r>
            <a:r>
              <a:rPr lang="en-US" altLang="ko-KR" sz="1400" dirty="0"/>
              <a:t>Spring</a:t>
            </a:r>
            <a:r>
              <a:rPr lang="ko-KR" altLang="en-US" sz="1400" dirty="0"/>
              <a:t> </a:t>
            </a:r>
            <a:r>
              <a:rPr lang="en-US" altLang="ko-KR" sz="1400" dirty="0"/>
              <a:t>–</a:t>
            </a:r>
            <a:r>
              <a:rPr lang="ko-KR" altLang="en-US" sz="1400" dirty="0"/>
              <a:t> </a:t>
            </a:r>
            <a:r>
              <a:rPr lang="en-US" altLang="ko-KR" sz="1400" dirty="0" err="1"/>
              <a:t>bean.xml</a:t>
            </a:r>
            <a:r>
              <a:rPr lang="ko-KR" altLang="en-US" sz="1400" dirty="0"/>
              <a:t> 을 이용</a:t>
            </a:r>
            <a:endParaRPr lang="en-US" altLang="ko-KR" sz="1400" dirty="0"/>
          </a:p>
          <a:p>
            <a:r>
              <a:rPr lang="en" altLang="ko-KR" sz="1400" dirty="0"/>
              <a:t>class </a:t>
            </a:r>
            <a:r>
              <a:rPr lang="en" altLang="ko-KR" sz="1400" dirty="0" err="1"/>
              <a:t>TempApi</a:t>
            </a:r>
            <a:r>
              <a:rPr lang="en" altLang="ko-KR" sz="1400" dirty="0"/>
              <a:t> {</a:t>
            </a:r>
          </a:p>
          <a:p>
            <a:r>
              <a:rPr lang="en" altLang="ko-KR" sz="1400" dirty="0"/>
              <a:t>    Car car;</a:t>
            </a:r>
            <a:br>
              <a:rPr lang="en" altLang="ko-KR" sz="1400" dirty="0"/>
            </a:br>
            <a:r>
              <a:rPr lang="en" altLang="ko-KR" sz="1400" dirty="0"/>
              <a:t>    Airplane airplane;</a:t>
            </a:r>
          </a:p>
          <a:p>
            <a:br>
              <a:rPr lang="en" altLang="ko-KR" sz="1400" dirty="0"/>
            </a:br>
            <a:r>
              <a:rPr lang="en" altLang="ko-KR" sz="1400" dirty="0"/>
              <a:t>    @</a:t>
            </a:r>
            <a:r>
              <a:rPr lang="en" altLang="ko-KR" sz="1400" dirty="0" err="1"/>
              <a:t>GetMapping</a:t>
            </a:r>
            <a:r>
              <a:rPr lang="en" altLang="ko-KR" sz="1400" dirty="0"/>
              <a:t>("/</a:t>
            </a:r>
            <a:r>
              <a:rPr lang="en" altLang="ko-KR" sz="1400" dirty="0" err="1"/>
              <a:t>getCar</a:t>
            </a:r>
            <a:r>
              <a:rPr lang="en" altLang="ko-KR" sz="1400" dirty="0"/>
              <a:t>")</a:t>
            </a:r>
            <a:br>
              <a:rPr lang="en" altLang="ko-KR" sz="1400" dirty="0"/>
            </a:br>
            <a:r>
              <a:rPr lang="en" altLang="ko-KR" sz="1400" dirty="0"/>
              <a:t>    String </a:t>
            </a:r>
            <a:r>
              <a:rPr lang="en" altLang="ko-KR" sz="1400" dirty="0" err="1"/>
              <a:t>CarApi</a:t>
            </a:r>
            <a:r>
              <a:rPr lang="en" altLang="ko-KR" sz="1400" dirty="0"/>
              <a:t>(Car </a:t>
            </a:r>
            <a:r>
              <a:rPr lang="en" altLang="ko-KR" sz="1400" dirty="0" err="1"/>
              <a:t>carBean</a:t>
            </a:r>
            <a:r>
              <a:rPr lang="en" altLang="ko-KR" sz="1400" dirty="0"/>
              <a:t>) {</a:t>
            </a:r>
            <a:br>
              <a:rPr lang="en" altLang="ko-KR" sz="1400" dirty="0"/>
            </a:br>
            <a:r>
              <a:rPr lang="en" altLang="ko-KR" sz="1400" dirty="0"/>
              <a:t>        car = </a:t>
            </a:r>
            <a:r>
              <a:rPr lang="en" altLang="ko-KR" sz="1400" dirty="0" err="1"/>
              <a:t>carBean</a:t>
            </a:r>
            <a:r>
              <a:rPr lang="en" altLang="ko-KR" sz="1400" dirty="0"/>
              <a:t>;</a:t>
            </a:r>
            <a:br>
              <a:rPr lang="en" altLang="ko-KR" sz="1400" dirty="0"/>
            </a:br>
            <a:r>
              <a:rPr lang="en" altLang="ko-KR" sz="1400" dirty="0"/>
              <a:t>   ….</a:t>
            </a:r>
            <a:r>
              <a:rPr lang="ko-KR" altLang="en-US" sz="1400" dirty="0" err="1"/>
              <a:t>로직은</a:t>
            </a:r>
            <a:r>
              <a:rPr lang="ko-KR" altLang="en-US" sz="1400" dirty="0"/>
              <a:t> 중략</a:t>
            </a:r>
            <a:r>
              <a:rPr lang="en-US" altLang="ko-KR" sz="1400" dirty="0"/>
              <a:t>…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" altLang="ko-KR" sz="1400" dirty="0"/>
              <a:t>return result;</a:t>
            </a:r>
            <a:br>
              <a:rPr lang="en" altLang="ko-KR" sz="1400" dirty="0"/>
            </a:br>
            <a:r>
              <a:rPr lang="en" altLang="ko-KR" sz="1400" dirty="0"/>
              <a:t>    }</a:t>
            </a:r>
            <a:br>
              <a:rPr lang="en" altLang="ko-KR" sz="1400" dirty="0"/>
            </a:br>
            <a:r>
              <a:rPr lang="en" altLang="ko-KR" sz="1400" dirty="0"/>
              <a:t>    @</a:t>
            </a:r>
            <a:r>
              <a:rPr lang="en" altLang="ko-KR" sz="1400" dirty="0" err="1"/>
              <a:t>GetMapping</a:t>
            </a:r>
            <a:r>
              <a:rPr lang="en" altLang="ko-KR" sz="1400" dirty="0"/>
              <a:t>("/</a:t>
            </a:r>
            <a:r>
              <a:rPr lang="en" altLang="ko-KR" sz="1400" dirty="0" err="1"/>
              <a:t>getAirplane</a:t>
            </a:r>
            <a:r>
              <a:rPr lang="en" altLang="ko-KR" sz="1400" dirty="0"/>
              <a:t>")</a:t>
            </a:r>
            <a:br>
              <a:rPr lang="en" altLang="ko-KR" sz="1400" dirty="0"/>
            </a:br>
            <a:r>
              <a:rPr lang="en" altLang="ko-KR" sz="1400" dirty="0"/>
              <a:t>    String </a:t>
            </a:r>
            <a:r>
              <a:rPr lang="en" altLang="ko-KR" sz="1400" dirty="0" err="1"/>
              <a:t>AirplaneApi</a:t>
            </a:r>
            <a:r>
              <a:rPr lang="en" altLang="ko-KR" sz="1400" dirty="0"/>
              <a:t>(Airplane </a:t>
            </a:r>
            <a:r>
              <a:rPr lang="en" altLang="ko-KR" sz="1400" dirty="0" err="1"/>
              <a:t>airplaneBean</a:t>
            </a:r>
            <a:r>
              <a:rPr lang="en" altLang="ko-KR" sz="1400" dirty="0"/>
              <a:t>) {</a:t>
            </a:r>
            <a:br>
              <a:rPr lang="en" altLang="ko-KR" sz="1400" dirty="0"/>
            </a:br>
            <a:r>
              <a:rPr lang="en" altLang="ko-KR" sz="1400" dirty="0"/>
              <a:t>        airplane = </a:t>
            </a:r>
            <a:r>
              <a:rPr lang="en" altLang="ko-KR" sz="1400" dirty="0" err="1"/>
              <a:t>airplaneBean</a:t>
            </a:r>
            <a:r>
              <a:rPr lang="en" altLang="ko-KR" sz="1400" dirty="0"/>
              <a:t>;</a:t>
            </a:r>
            <a:br>
              <a:rPr lang="en" altLang="ko-KR" sz="1400" dirty="0"/>
            </a:br>
            <a:r>
              <a:rPr lang="en" altLang="ko-KR" sz="1400" dirty="0"/>
              <a:t>   ….</a:t>
            </a:r>
            <a:r>
              <a:rPr lang="ko-KR" altLang="en-US" sz="1400" dirty="0" err="1"/>
              <a:t>로직은</a:t>
            </a:r>
            <a:r>
              <a:rPr lang="ko-KR" altLang="en-US" sz="1400" dirty="0"/>
              <a:t> 중략</a:t>
            </a:r>
            <a:r>
              <a:rPr lang="en-US" altLang="ko-KR" sz="1400" dirty="0"/>
              <a:t>…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" altLang="ko-KR" sz="1400" dirty="0"/>
              <a:t>return result;</a:t>
            </a:r>
            <a:br>
              <a:rPr lang="en" altLang="ko-KR" sz="1400" dirty="0"/>
            </a:br>
            <a:r>
              <a:rPr lang="en" altLang="ko-KR" sz="1400" dirty="0"/>
              <a:t>    }</a:t>
            </a:r>
            <a:br>
              <a:rPr lang="en" altLang="ko-KR" sz="1400" dirty="0"/>
            </a:br>
            <a:r>
              <a:rPr lang="en" altLang="ko-KR" sz="1400" dirty="0"/>
              <a:t>}</a:t>
            </a:r>
          </a:p>
          <a:p>
            <a:endParaRPr lang="en" altLang="ko-KR" sz="1400" dirty="0"/>
          </a:p>
          <a:p>
            <a:endParaRPr lang="en" altLang="ko-KR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3BB088-9307-934C-BFBB-034F082C0A6C}"/>
              </a:ext>
            </a:extLst>
          </p:cNvPr>
          <p:cNvSpPr txBox="1"/>
          <p:nvPr/>
        </p:nvSpPr>
        <p:spPr>
          <a:xfrm>
            <a:off x="769564" y="6379762"/>
            <a:ext cx="3334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참고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" altLang="ko-KR" dirty="0">
                <a:hlinkClick r:id="rId4"/>
              </a:rPr>
              <a:t>https://</a:t>
            </a:r>
            <a:r>
              <a:rPr kumimoji="1" lang="en" altLang="ko-KR" dirty="0" err="1">
                <a:hlinkClick r:id="rId4"/>
              </a:rPr>
              <a:t>umbum.dev</a:t>
            </a:r>
            <a:r>
              <a:rPr kumimoji="1" lang="en" altLang="ko-KR" dirty="0">
                <a:hlinkClick r:id="rId4"/>
              </a:rPr>
              <a:t>/876</a:t>
            </a:r>
            <a:endParaRPr kumimoji="1"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AFBA900-19EB-3648-A2E9-68F4BE2F5CCA}"/>
              </a:ext>
            </a:extLst>
          </p:cNvPr>
          <p:cNvSpPr/>
          <p:nvPr/>
        </p:nvSpPr>
        <p:spPr>
          <a:xfrm>
            <a:off x="2200861" y="3255659"/>
            <a:ext cx="1002987" cy="189607"/>
          </a:xfrm>
          <a:prstGeom prst="rect">
            <a:avLst/>
          </a:prstGeom>
          <a:solidFill>
            <a:schemeClr val="accent6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00EA215-FE14-FD43-B53D-A9684A99AEF8}"/>
              </a:ext>
            </a:extLst>
          </p:cNvPr>
          <p:cNvSpPr/>
          <p:nvPr/>
        </p:nvSpPr>
        <p:spPr>
          <a:xfrm>
            <a:off x="2599917" y="4542629"/>
            <a:ext cx="1756059" cy="189607"/>
          </a:xfrm>
          <a:prstGeom prst="rect">
            <a:avLst/>
          </a:prstGeom>
          <a:solidFill>
            <a:schemeClr val="accent6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12A782-51FC-7A45-89C1-F6143E0DCD32}"/>
              </a:ext>
            </a:extLst>
          </p:cNvPr>
          <p:cNvSpPr/>
          <p:nvPr/>
        </p:nvSpPr>
        <p:spPr>
          <a:xfrm>
            <a:off x="1295276" y="3494972"/>
            <a:ext cx="1268046" cy="189607"/>
          </a:xfrm>
          <a:prstGeom prst="rect">
            <a:avLst/>
          </a:prstGeom>
          <a:solidFill>
            <a:schemeClr val="accent4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1630EB4-AA42-5A4C-AA38-44DA3180D211}"/>
              </a:ext>
            </a:extLst>
          </p:cNvPr>
          <p:cNvSpPr/>
          <p:nvPr/>
        </p:nvSpPr>
        <p:spPr>
          <a:xfrm>
            <a:off x="1295276" y="4745400"/>
            <a:ext cx="2052588" cy="189607"/>
          </a:xfrm>
          <a:prstGeom prst="rect">
            <a:avLst/>
          </a:prstGeom>
          <a:solidFill>
            <a:schemeClr val="accent4">
              <a:lumMod val="40000"/>
              <a:lumOff val="60000"/>
              <a:alpha val="406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01D1E6-DA00-444C-8C46-EFC4C569CAEB}"/>
              </a:ext>
            </a:extLst>
          </p:cNvPr>
          <p:cNvSpPr/>
          <p:nvPr/>
        </p:nvSpPr>
        <p:spPr>
          <a:xfrm>
            <a:off x="4932583" y="2515028"/>
            <a:ext cx="269979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1400" dirty="0" err="1"/>
              <a:t>Car.class</a:t>
            </a:r>
            <a:endParaRPr lang="en" altLang="ko-KR" sz="1400" dirty="0"/>
          </a:p>
          <a:p>
            <a:endParaRPr lang="en" altLang="ko-KR" sz="1400" dirty="0"/>
          </a:p>
          <a:p>
            <a:r>
              <a:rPr lang="en" altLang="ko-KR" sz="1400" dirty="0"/>
              <a:t>class Car {</a:t>
            </a:r>
          </a:p>
          <a:p>
            <a:r>
              <a:rPr lang="en" altLang="ko-KR" sz="1400" dirty="0"/>
              <a:t> …</a:t>
            </a:r>
            <a:r>
              <a:rPr lang="ko-KR" altLang="en-US" sz="1400" dirty="0"/>
              <a:t>중략</a:t>
            </a:r>
            <a:r>
              <a:rPr lang="en-US" altLang="ko-KR" sz="1400" dirty="0"/>
              <a:t>…</a:t>
            </a:r>
            <a:endParaRPr lang="en" altLang="ko-KR" sz="1400" dirty="0"/>
          </a:p>
          <a:p>
            <a:r>
              <a:rPr lang="en" altLang="ko-KR" sz="1400" dirty="0"/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42E87F-2245-B748-BA13-32157DB0EAB1}"/>
              </a:ext>
            </a:extLst>
          </p:cNvPr>
          <p:cNvSpPr/>
          <p:nvPr/>
        </p:nvSpPr>
        <p:spPr>
          <a:xfrm>
            <a:off x="4932583" y="4239975"/>
            <a:ext cx="291614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bean.xml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&lt;beans&gt;</a:t>
            </a:r>
          </a:p>
          <a:p>
            <a:r>
              <a:rPr lang="en-US" altLang="ko-KR" sz="1400" dirty="0"/>
              <a:t>     &lt;bean class=“</a:t>
            </a:r>
            <a:r>
              <a:rPr lang="en-US" altLang="ko-KR" sz="1400" dirty="0" err="1"/>
              <a:t>example.Car</a:t>
            </a:r>
            <a:r>
              <a:rPr lang="en-US" altLang="ko-KR" sz="1400" dirty="0"/>
              <a:t>”/&gt;</a:t>
            </a:r>
          </a:p>
          <a:p>
            <a:r>
              <a:rPr lang="en-US" altLang="ko-KR" sz="1400" dirty="0"/>
              <a:t>&lt;/beans&gt;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40684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18951</TotalTime>
  <Words>1265</Words>
  <Application>Microsoft Macintosh PowerPoint</Application>
  <PresentationFormat>화면 슬라이드 쇼(4:3)</PresentationFormat>
  <Paragraphs>190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11번가고딕-Kor</vt:lpstr>
      <vt:lpstr>11번가고딕-Kor Bold</vt:lpstr>
      <vt:lpstr>11번가고딕-Kor Light</vt:lpstr>
      <vt:lpstr>맑은 고딕</vt:lpstr>
      <vt:lpstr>Arial</vt:lpstr>
      <vt:lpstr>Office 테마</vt:lpstr>
      <vt:lpstr>새싹   스터디 SPRING 발표 1주차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전략방안 전략방안찾아보자</dc:title>
  <dc:creator>11ST</dc:creator>
  <cp:lastModifiedBy>동희 윤</cp:lastModifiedBy>
  <cp:revision>57</cp:revision>
  <dcterms:created xsi:type="dcterms:W3CDTF">2019-07-30T08:57:56Z</dcterms:created>
  <dcterms:modified xsi:type="dcterms:W3CDTF">2021-05-26T07:55:28Z</dcterms:modified>
</cp:coreProperties>
</file>