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4" r:id="rId5"/>
    <p:sldId id="261" r:id="rId6"/>
    <p:sldId id="263" r:id="rId7"/>
    <p:sldId id="262" r:id="rId8"/>
    <p:sldId id="280" r:id="rId9"/>
    <p:sldId id="279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0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703"/>
  </p:normalViewPr>
  <p:slideViewPr>
    <p:cSldViewPr snapToGrid="0" snapToObjects="1">
      <p:cViewPr varScale="1">
        <p:scale>
          <a:sx n="128" d="100"/>
          <a:sy n="128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2C84B-7D6D-7E40-BB4E-1B40F25959FB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6C54B-CDBF-254A-95F0-9E4BEBAF7B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886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함수가 한 가지 이상의 역할을 수행할 때 작성하고 테스트하고 추론하기 어려워진다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함수를 하나의 행동으로 정의할 수 있을 때</a:t>
            </a:r>
            <a:r>
              <a:rPr lang="en-US" altLang="ko-KR" dirty="0"/>
              <a:t>, </a:t>
            </a:r>
            <a:r>
              <a:rPr lang="ko-KR" altLang="en-US" dirty="0"/>
              <a:t>쉽게 </a:t>
            </a:r>
            <a:r>
              <a:rPr lang="ko-KR" altLang="en-US" dirty="0" err="1"/>
              <a:t>리팩토링할</a:t>
            </a:r>
            <a:r>
              <a:rPr lang="ko-KR" altLang="en-US" dirty="0"/>
              <a:t> 수 있으며 코드를 더욱 명료하게 읽을 수 있다</a:t>
            </a:r>
            <a:r>
              <a:rPr lang="en-US" altLang="ko-KR" dirty="0"/>
              <a:t>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6C54B-CDBF-254A-95F0-9E4BEBAF7B2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929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함수가 한 가지 이상의 역할을 수행할 때 작성하고 테스트하고 추론하기 어려워진다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함수를 하나의 행동으로 정의할 수 있을 때</a:t>
            </a:r>
            <a:r>
              <a:rPr lang="en-US" altLang="ko-KR" dirty="0"/>
              <a:t>, </a:t>
            </a:r>
            <a:r>
              <a:rPr lang="ko-KR" altLang="en-US" dirty="0"/>
              <a:t>쉽게 </a:t>
            </a:r>
            <a:r>
              <a:rPr lang="ko-KR" altLang="en-US" dirty="0" err="1"/>
              <a:t>리팩토링할</a:t>
            </a:r>
            <a:r>
              <a:rPr lang="ko-KR" altLang="en-US" dirty="0"/>
              <a:t> 수 있으며 코드를 더욱 명료하게 읽을 수 있다</a:t>
            </a:r>
            <a:r>
              <a:rPr lang="en-US" altLang="ko-KR" dirty="0"/>
              <a:t>.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6C54B-CDBF-254A-95F0-9E4BEBAF7B2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487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6C54B-CDBF-254A-95F0-9E4BEBAF7B2C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266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6E408-8489-DA48-9D91-06AA914D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18EA92-7A13-C048-990D-927E3DF95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4247A-27B3-B443-B1CA-02225FE8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5B7D-228A-364A-A7D1-6CE4FA66C403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31634-CD44-5440-82F8-39DA7DED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2C760-1ACE-924A-AE9A-1D1202B5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6F35-87B3-CC49-83B9-D1D394AE38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7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C2C9E-4D74-974E-A728-155EC49A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7E4E60-B957-C544-A650-642B7B8DC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A0B0D-8AD2-9841-8ADD-0140EBF5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5B7D-228A-364A-A7D1-6CE4FA66C403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7E6D5-8A63-4547-8D78-C187FE8C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05024-8FE2-504A-AD21-74DEC13C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6F35-87B3-CC49-83B9-D1D394AE38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980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9CE53D-A50E-BA40-AA61-D26312B31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86422F-A7ED-044D-BBDA-CB43907F2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CBB87-CF9E-EF46-B538-FA0A6752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5B7D-228A-364A-A7D1-6CE4FA66C403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6DFFD-640A-9145-8C69-36DFC9A1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4DD58-2A08-8D46-B4E0-69F0F6B7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6F35-87B3-CC49-83B9-D1D394AE38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051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C5A94-E987-B44D-8AFA-6329366B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BDC32-1683-894C-82BC-96423CC6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EE8C8-30CF-294C-B125-29792A90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5B7D-228A-364A-A7D1-6CE4FA66C403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07C99-8A46-6645-B7DA-5F82A5B3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AABD2-5DAF-F14A-B9A1-4FC2E46C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6F35-87B3-CC49-83B9-D1D394AE38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80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412A1-201E-8744-97E9-50516CE9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B05E8-54F4-D147-8739-9BB830E52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2097B-3752-E442-B372-DC7B6658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5B7D-228A-364A-A7D1-6CE4FA66C403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C15C6-3480-094D-8F8C-2DB0D451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82C41-D938-DD40-86D7-A4282471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6F35-87B3-CC49-83B9-D1D394AE38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23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D95E3-82BB-394B-A05E-18C25172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E9082-5563-764D-A4CD-71C330050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6AEF1-62E4-C748-A7C0-0F2A0E50C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0138B-8B60-CD4F-9EF0-7042849F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5B7D-228A-364A-A7D1-6CE4FA66C403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575F5-C964-1940-B504-DDF0746C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048B0-0CD3-5340-83E7-6382DD5D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6F35-87B3-CC49-83B9-D1D394AE38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855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ABE26-470E-9444-AB76-6511C6F2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B083B6-9242-E745-AEBE-2FF056895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786340-DAEA-1044-9EEC-0324E6C19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CB12D2-F323-DC4C-82CB-B916932C7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301A4E-F8E5-5847-A770-7E6D3874B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E4409-2D74-0D4A-AA65-637E0572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5B7D-228A-364A-A7D1-6CE4FA66C403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AE4FD1-1F95-0947-B441-ACB57744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4ADC29-8D23-3647-BAB6-E381D542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6F35-87B3-CC49-83B9-D1D394AE38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262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BE2C6-7D92-4740-BDC5-1F175CB8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2CE106-DCBC-AE41-AD79-3277F3B3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5B7D-228A-364A-A7D1-6CE4FA66C403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572E9-ED5A-364F-A7F3-DB609153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7EF9B8-CD51-9449-9E45-65FA513A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6F35-87B3-CC49-83B9-D1D394AE38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880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0639A5-1C6E-4147-A902-119C2950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5B7D-228A-364A-A7D1-6CE4FA66C403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7D4DB3-9668-7444-9B6C-F55CD258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749DF-F8B5-454E-8270-AAA3AC3F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6F35-87B3-CC49-83B9-D1D394AE38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029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948F8-0FE2-5E4E-8120-C4EBAE51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91669-CEF4-6A42-8625-9EDEBB414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321DD-F13C-7B44-B628-707B9039F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2A3C8-2FED-0C40-B951-02A06536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5B7D-228A-364A-A7D1-6CE4FA66C403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8DA863-F7E9-CF47-A53E-AB4D81C3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02563-5B21-6C45-B0C8-8AF2A6F5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6F35-87B3-CC49-83B9-D1D394AE38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06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740C7-C880-6743-A782-6CC85C51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74E386-F120-9B48-9251-47B0842CA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1ABAFC-901A-0246-A859-CEBF0E2B1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44668E-5317-AA46-B1C3-16185024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5B7D-228A-364A-A7D1-6CE4FA66C403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47A7C-2A4C-D94B-8FD9-3808A084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0549EA-EE9F-B441-B3D0-142F556C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E6F35-87B3-CC49-83B9-D1D394AE38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51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440F94-803C-A94E-9AC5-E3DB7E67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A9823-E743-8342-AD95-447F7CEF5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5DFAE-15C7-8349-9CFD-76C4CB05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5B7D-228A-364A-A7D1-6CE4FA66C403}" type="datetimeFigureOut">
              <a:rPr kumimoji="1" lang="ko-Kore-KR" altLang="en-US" smtClean="0"/>
              <a:t>2021. 9. 30.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59C86-B61A-6749-9EAD-8D7DACF3A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2E198-7F79-AA40-A0F9-E757F3AC2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6F35-87B3-CC49-83B9-D1D394AE38F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195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A11E44-0FAB-134D-9224-288A2442E07A}"/>
              </a:ext>
            </a:extLst>
          </p:cNvPr>
          <p:cNvSpPr txBox="1"/>
          <p:nvPr/>
        </p:nvSpPr>
        <p:spPr>
          <a:xfrm>
            <a:off x="4594627" y="2192456"/>
            <a:ext cx="3002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800" dirty="0"/>
              <a:t>Clean Code</a:t>
            </a:r>
            <a:endParaRPr kumimoji="1" lang="ko-Kore-KR" altLang="en-US" sz="4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917C21-309E-074C-B8F4-45B4A24E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01422" cy="87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7A2562B-B629-CE43-B077-67FE782457BC}"/>
              </a:ext>
            </a:extLst>
          </p:cNvPr>
          <p:cNvSpPr/>
          <p:nvPr/>
        </p:nvSpPr>
        <p:spPr>
          <a:xfrm>
            <a:off x="6007035" y="349281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0" dirty="0">
                <a:effectLst/>
              </a:rPr>
              <a:t> 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211F02-E6E1-F843-BAF8-D067CED1F9C1}"/>
              </a:ext>
            </a:extLst>
          </p:cNvPr>
          <p:cNvSpPr/>
          <p:nvPr/>
        </p:nvSpPr>
        <p:spPr>
          <a:xfrm>
            <a:off x="6007035" y="349281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0" dirty="0">
                <a:effectLst/>
              </a:rPr>
              <a:t> 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41501-94E6-F94A-B6C7-80DB4385327A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6DE8A-8259-1846-8CA6-12FB0AD58F57}"/>
              </a:ext>
            </a:extLst>
          </p:cNvPr>
          <p:cNvSpPr txBox="1"/>
          <p:nvPr/>
        </p:nvSpPr>
        <p:spPr>
          <a:xfrm>
            <a:off x="11616201" y="6525448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1/22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B4FAAE-D64E-E046-89B4-BF1B8984B135}"/>
              </a:ext>
            </a:extLst>
          </p:cNvPr>
          <p:cNvSpPr txBox="1"/>
          <p:nvPr/>
        </p:nvSpPr>
        <p:spPr>
          <a:xfrm>
            <a:off x="5328597" y="3311328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3</a:t>
            </a:r>
            <a:r>
              <a:rPr kumimoji="1" lang="ko-KR" altLang="en-US" sz="2800" dirty="0"/>
              <a:t>장 함수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8776A-5A6D-DC4A-B3C9-A2C3F42C8911}"/>
              </a:ext>
            </a:extLst>
          </p:cNvPr>
          <p:cNvSpPr txBox="1"/>
          <p:nvPr/>
        </p:nvSpPr>
        <p:spPr>
          <a:xfrm>
            <a:off x="5088146" y="4181182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2021-09-30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이호찬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5169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서술적인</a:t>
            </a:r>
            <a:r>
              <a:rPr kumimoji="1" lang="ko-KR" altLang="en-US" sz="2400" b="1" dirty="0"/>
              <a:t> 이름을 사용하라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7F19C-AA98-D74E-9B65-74D9AC9D081F}"/>
              </a:ext>
            </a:extLst>
          </p:cNvPr>
          <p:cNvSpPr txBox="1"/>
          <p:nvPr/>
        </p:nvSpPr>
        <p:spPr>
          <a:xfrm>
            <a:off x="11512006" y="651613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10/22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8794F-FFEC-C242-AE41-1A1E3CC7ACD5}"/>
              </a:ext>
            </a:extLst>
          </p:cNvPr>
          <p:cNvSpPr txBox="1"/>
          <p:nvPr/>
        </p:nvSpPr>
        <p:spPr>
          <a:xfrm>
            <a:off x="347870" y="854765"/>
            <a:ext cx="840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코드를</a:t>
            </a:r>
            <a:r>
              <a:rPr kumimoji="1" lang="ko-KR" altLang="en-US" dirty="0"/>
              <a:t> 읽으면서 짐작했던 기능을 각 루틴이 그대로 수행한다면 깨끗한 코드이다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94BB10-BFF2-624B-A1C6-4E018B96116E}"/>
              </a:ext>
            </a:extLst>
          </p:cNvPr>
          <p:cNvSpPr/>
          <p:nvPr/>
        </p:nvSpPr>
        <p:spPr>
          <a:xfrm>
            <a:off x="7784075" y="2421120"/>
            <a:ext cx="3941455" cy="1823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effectLst/>
              </a:rPr>
              <a:t>const </a:t>
            </a:r>
            <a:r>
              <a:rPr lang="en" altLang="ko-Kore-KR" dirty="0" err="1">
                <a:solidFill>
                  <a:srgbClr val="7030A0"/>
                </a:solidFill>
              </a:rPr>
              <a:t>n</a:t>
            </a:r>
            <a:r>
              <a:rPr lang="en" altLang="ko-Kore-KR" dirty="0" err="1">
                <a:solidFill>
                  <a:srgbClr val="7030A0"/>
                </a:solidFill>
                <a:effectLst/>
              </a:rPr>
              <a:t>avigationController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 = () =&gt; { 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</a:rPr>
              <a:t>    </a:t>
            </a:r>
            <a:r>
              <a:rPr lang="en" altLang="ko-Kore-KR" dirty="0" err="1">
                <a:solidFill>
                  <a:srgbClr val="000000"/>
                </a:solidFill>
                <a:effectLst/>
              </a:rPr>
              <a:t>setInterval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(() =&gt; { 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   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updateNavigationTime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();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    </a:t>
            </a:r>
            <a:r>
              <a:rPr lang="en" altLang="ko-Kore-KR" dirty="0" err="1">
                <a:solidFill>
                  <a:schemeClr val="accent2"/>
                </a:solidFill>
              </a:rPr>
              <a:t>n</a:t>
            </a:r>
            <a:r>
              <a:rPr lang="en" altLang="ko-Kore-KR" dirty="0" err="1">
                <a:solidFill>
                  <a:schemeClr val="accent2"/>
                </a:solidFill>
                <a:effectLst/>
              </a:rPr>
              <a:t>otifyAlarm</a:t>
            </a:r>
            <a:r>
              <a:rPr lang="en" altLang="ko-Kore-KR" dirty="0">
                <a:solidFill>
                  <a:schemeClr val="accent2"/>
                </a:solidFill>
                <a:effectLst/>
              </a:rPr>
              <a:t>();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</a:rPr>
              <a:t>    }, 1000); 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</a:rPr>
              <a:t>};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88F386-47CF-3C42-98DC-FBEDEDB55AA7}"/>
              </a:ext>
            </a:extLst>
          </p:cNvPr>
          <p:cNvSpPr/>
          <p:nvPr/>
        </p:nvSpPr>
        <p:spPr>
          <a:xfrm>
            <a:off x="513518" y="2421120"/>
            <a:ext cx="676192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effectLst/>
              </a:rPr>
              <a:t>const </a:t>
            </a:r>
            <a:r>
              <a:rPr lang="en" altLang="ko-Kore-KR" dirty="0" err="1">
                <a:solidFill>
                  <a:srgbClr val="7030A0"/>
                </a:solidFill>
                <a:effectLst/>
              </a:rPr>
              <a:t>updateNavigationTime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 = () =&gt; { 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</a:t>
            </a:r>
            <a:r>
              <a:rPr lang="en" altLang="ko-Kore-KR" dirty="0" err="1">
                <a:solidFill>
                  <a:srgbClr val="000000"/>
                </a:solidFill>
                <a:effectLst/>
              </a:rPr>
              <a:t>setInterval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(() =&gt; { 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    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const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navTimeElement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 = $('.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nav__time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') as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HTMLSpanElement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;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    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const </a:t>
            </a:r>
            <a:r>
              <a:rPr lang="en" altLang="ko-Kore-KR" dirty="0" err="1">
                <a:solidFill>
                  <a:schemeClr val="accent6"/>
                </a:solidFill>
                <a:effectLst/>
              </a:rPr>
              <a:t>currentDate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 =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getCurrentDate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();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</a:rPr>
              <a:t>        </a:t>
            </a:r>
            <a:r>
              <a:rPr lang="en" altLang="ko-Kore-KR" dirty="0" err="1">
                <a:solidFill>
                  <a:schemeClr val="accent2"/>
                </a:solidFill>
              </a:rPr>
              <a:t>n</a:t>
            </a:r>
            <a:r>
              <a:rPr lang="en" altLang="ko-Kore-KR" dirty="0" err="1">
                <a:solidFill>
                  <a:schemeClr val="accent2"/>
                </a:solidFill>
                <a:effectLst/>
              </a:rPr>
              <a:t>otifyAlarm</a:t>
            </a:r>
            <a:r>
              <a:rPr lang="en" altLang="ko-Kore-KR" dirty="0">
                <a:solidFill>
                  <a:schemeClr val="accent2"/>
                </a:solidFill>
                <a:effectLst/>
              </a:rPr>
              <a:t>(</a:t>
            </a:r>
            <a:r>
              <a:rPr lang="en" altLang="ko-Kore-KR" dirty="0" err="1">
                <a:solidFill>
                  <a:schemeClr val="accent6"/>
                </a:solidFill>
                <a:effectLst/>
              </a:rPr>
              <a:t>currentDate</a:t>
            </a:r>
            <a:r>
              <a:rPr lang="en" altLang="ko-Kore-KR" dirty="0">
                <a:solidFill>
                  <a:schemeClr val="accent2"/>
                </a:solidFill>
                <a:effectLst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  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 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navTimeElement.innerText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 =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currentDate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; 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}, 1000); 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8429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함수 인수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9C088-0777-9F44-83A5-D6B41E16B0B1}"/>
              </a:ext>
            </a:extLst>
          </p:cNvPr>
          <p:cNvSpPr txBox="1"/>
          <p:nvPr/>
        </p:nvSpPr>
        <p:spPr>
          <a:xfrm>
            <a:off x="456607" y="1002178"/>
            <a:ext cx="50610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/>
              <a:t>함수에서</a:t>
            </a:r>
            <a:r>
              <a:rPr kumimoji="1" lang="ko-KR" altLang="en-US" dirty="0"/>
              <a:t> 이상적인 인수 개수는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개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무항</a:t>
            </a:r>
            <a:r>
              <a:rPr kumimoji="1" lang="en-US" altLang="ko-KR" dirty="0"/>
              <a:t>)</a:t>
            </a: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다음은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단항</a:t>
            </a:r>
            <a:r>
              <a:rPr kumimoji="1" lang="en-US" altLang="ko-KR" dirty="0"/>
              <a:t>)</a:t>
            </a:r>
            <a:r>
              <a:rPr kumimoji="1" lang="ko-KR" altLang="en-US" dirty="0"/>
              <a:t>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다음은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이항</a:t>
            </a:r>
            <a:r>
              <a:rPr kumimoji="1" lang="en-US" altLang="ko-KR" dirty="0"/>
              <a:t>)</a:t>
            </a: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삼항</a:t>
            </a:r>
            <a:r>
              <a:rPr kumimoji="1" lang="en-US" altLang="ko-KR" dirty="0"/>
              <a:t>)</a:t>
            </a:r>
            <a:r>
              <a:rPr kumimoji="1" lang="ko-KR" altLang="en-US" dirty="0"/>
              <a:t>는 가능한 피하는 편이 좋다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플래그 인수는 피하자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테스트 관점에서 보면 인수는 더 어렵다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14942-D662-C049-A7F4-2680D506701F}"/>
              </a:ext>
            </a:extLst>
          </p:cNvPr>
          <p:cNvSpPr txBox="1"/>
          <p:nvPr/>
        </p:nvSpPr>
        <p:spPr>
          <a:xfrm>
            <a:off x="11512006" y="651613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11/22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8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292088" y="131327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함수 인수 </a:t>
            </a:r>
            <a:r>
              <a:rPr kumimoji="1" lang="en-US" altLang="ko-KR" sz="2400" b="1" dirty="0"/>
              <a:t>(</a:t>
            </a:r>
            <a:r>
              <a:rPr kumimoji="1" lang="ko-KR" altLang="en-US" sz="2400" b="1" dirty="0" err="1"/>
              <a:t>단항</a:t>
            </a:r>
            <a:r>
              <a:rPr kumimoji="1" lang="en-US" altLang="ko-KR" sz="2400" b="1" dirty="0"/>
              <a:t>)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F5E1F9-9994-F542-84B3-9E70F44EFF4B}"/>
              </a:ext>
            </a:extLst>
          </p:cNvPr>
          <p:cNvSpPr/>
          <p:nvPr/>
        </p:nvSpPr>
        <p:spPr>
          <a:xfrm>
            <a:off x="607042" y="4469336"/>
            <a:ext cx="65532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 dirty="0"/>
              <a:t>it('padding 0 제거', () =&gt; {</a:t>
            </a:r>
            <a:endParaRPr lang="en-US" altLang="ko-Kore-KR" dirty="0"/>
          </a:p>
          <a:p>
            <a:r>
              <a:rPr lang="ko-Kore-KR" altLang="en-US" dirty="0"/>
              <a:t>    for (let i = 0; i &lt; 100; i++) { </a:t>
            </a:r>
            <a:endParaRPr lang="en-US" altLang="ko-Kore-KR" dirty="0"/>
          </a:p>
          <a:p>
            <a:r>
              <a:rPr lang="ko-Kore-KR" altLang="en-US" dirty="0"/>
              <a:t>        assert.equal(atoi('0'.repeat(i) + '123456789hello'), 123456789); </a:t>
            </a:r>
            <a:endParaRPr lang="en-US" altLang="ko-Kore-KR" dirty="0"/>
          </a:p>
          <a:p>
            <a:r>
              <a:rPr lang="ko-Kore-KR" altLang="en-US" dirty="0"/>
              <a:t>    }</a:t>
            </a:r>
            <a:endParaRPr lang="en-US" altLang="ko-Kore-KR" dirty="0"/>
          </a:p>
          <a:p>
            <a:r>
              <a:rPr lang="ko-Kore-KR" altLang="en-US" dirty="0"/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02508-E277-3541-8318-DA7B45F186C3}"/>
              </a:ext>
            </a:extLst>
          </p:cNvPr>
          <p:cNvSpPr txBox="1"/>
          <p:nvPr/>
        </p:nvSpPr>
        <p:spPr>
          <a:xfrm>
            <a:off x="526774" y="1133061"/>
            <a:ext cx="114607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1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함수에</a:t>
            </a:r>
            <a:r>
              <a:rPr kumimoji="1" lang="ko-KR" altLang="en-US" b="1" dirty="0"/>
              <a:t> 인수 </a:t>
            </a:r>
            <a:r>
              <a:rPr kumimoji="1" lang="en-US" altLang="ko-KR" b="1" dirty="0"/>
              <a:t>1</a:t>
            </a:r>
            <a:r>
              <a:rPr kumimoji="1" lang="ko-KR" altLang="en-US" b="1" dirty="0"/>
              <a:t>개는 넘기는 </a:t>
            </a:r>
            <a:r>
              <a:rPr kumimoji="1" lang="en-US" altLang="ko-KR" b="1" dirty="0"/>
              <a:t>best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practice</a:t>
            </a:r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인수에 질문을 던지는 경우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chemeClr val="accent6"/>
                </a:solidFill>
              </a:rPr>
              <a:t>Boolean </a:t>
            </a:r>
            <a:r>
              <a:rPr kumimoji="1" lang="en-US" altLang="ko-KR" dirty="0" err="1">
                <a:solidFill>
                  <a:schemeClr val="accent6"/>
                </a:solidFill>
              </a:rPr>
              <a:t>fileExists</a:t>
            </a:r>
            <a:r>
              <a:rPr kumimoji="1" lang="en-US" altLang="ko-KR" dirty="0">
                <a:solidFill>
                  <a:schemeClr val="accent6"/>
                </a:solidFill>
              </a:rPr>
              <a:t>(“</a:t>
            </a:r>
            <a:r>
              <a:rPr kumimoji="1" lang="en-US" altLang="ko-KR" dirty="0" err="1">
                <a:solidFill>
                  <a:schemeClr val="accent6"/>
                </a:solidFill>
              </a:rPr>
              <a:t>MyFile</a:t>
            </a:r>
            <a:r>
              <a:rPr kumimoji="1" lang="en-US" altLang="ko-KR" dirty="0">
                <a:solidFill>
                  <a:schemeClr val="accent6"/>
                </a:solidFill>
              </a:rPr>
              <a:t>”)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인수를 뭔가로 변환해 결과를 반환하는 경우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>
                <a:solidFill>
                  <a:schemeClr val="accent6"/>
                </a:solidFill>
              </a:rPr>
              <a:t>InputStream</a:t>
            </a:r>
            <a:r>
              <a:rPr kumimoji="1" lang="en-US" altLang="ko-KR" dirty="0">
                <a:solidFill>
                  <a:schemeClr val="accent6"/>
                </a:solidFill>
              </a:rPr>
              <a:t> </a:t>
            </a:r>
            <a:r>
              <a:rPr kumimoji="1" lang="en-US" altLang="ko-KR" dirty="0" err="1">
                <a:solidFill>
                  <a:schemeClr val="accent6"/>
                </a:solidFill>
              </a:rPr>
              <a:t>fileOpen</a:t>
            </a:r>
            <a:r>
              <a:rPr kumimoji="1" lang="en-US" altLang="ko-KR" dirty="0">
                <a:solidFill>
                  <a:schemeClr val="accent6"/>
                </a:solidFill>
              </a:rPr>
              <a:t>(“</a:t>
            </a:r>
            <a:r>
              <a:rPr kumimoji="1" lang="en-US" altLang="ko-KR" dirty="0" err="1">
                <a:solidFill>
                  <a:schemeClr val="accent6"/>
                </a:solidFill>
              </a:rPr>
              <a:t>MyFile</a:t>
            </a:r>
            <a:r>
              <a:rPr kumimoji="1" lang="en-US" altLang="ko-KR" dirty="0">
                <a:solidFill>
                  <a:schemeClr val="accent6"/>
                </a:solidFill>
              </a:rPr>
              <a:t>”)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출력 인수가 없고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입력 </a:t>
            </a:r>
            <a:r>
              <a:rPr kumimoji="1" lang="ko-KR" altLang="en-US" dirty="0" err="1"/>
              <a:t>인수만</a:t>
            </a:r>
            <a:r>
              <a:rPr kumimoji="1" lang="ko-KR" altLang="en-US" dirty="0"/>
              <a:t> 존재하는 함수 형식이 이벤트인 경우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>
                <a:solidFill>
                  <a:schemeClr val="accent6"/>
                </a:solidFill>
              </a:rPr>
              <a:t>passwordAttemptFailedNtimes</a:t>
            </a:r>
            <a:r>
              <a:rPr kumimoji="1" lang="en-US" altLang="ko-KR" dirty="0">
                <a:solidFill>
                  <a:schemeClr val="accent6"/>
                </a:solidFill>
              </a:rPr>
              <a:t>(int attempts)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1FA95F-2007-234C-B939-997EAC38C190}"/>
              </a:ext>
            </a:extLst>
          </p:cNvPr>
          <p:cNvSpPr/>
          <p:nvPr/>
        </p:nvSpPr>
        <p:spPr>
          <a:xfrm>
            <a:off x="607042" y="3868238"/>
            <a:ext cx="433689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ore-KR" altLang="en-US" dirty="0"/>
              <a:t>assert.equal(</a:t>
            </a:r>
            <a:r>
              <a:rPr lang="en-US" altLang="ko-KR" dirty="0"/>
              <a:t>actual,</a:t>
            </a:r>
            <a:r>
              <a:rPr lang="ko-KR" altLang="en-US" dirty="0"/>
              <a:t> </a:t>
            </a:r>
            <a:r>
              <a:rPr lang="en-US" altLang="ko-KR" dirty="0"/>
              <a:t>expected,</a:t>
            </a:r>
            <a:r>
              <a:rPr lang="ko-KR" altLang="en-US" dirty="0"/>
              <a:t> </a:t>
            </a:r>
            <a:r>
              <a:rPr lang="en" altLang="ko-Kore-KR" i="1" dirty="0"/>
              <a:t>[message]</a:t>
            </a:r>
            <a:r>
              <a:rPr lang="ko-Kore-KR" altLang="en-US" dirty="0"/>
              <a:t>);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8AF294-1C86-2348-A443-B3E59F29AF6F}"/>
              </a:ext>
            </a:extLst>
          </p:cNvPr>
          <p:cNvSpPr/>
          <p:nvPr/>
        </p:nvSpPr>
        <p:spPr>
          <a:xfrm>
            <a:off x="526774" y="2777648"/>
            <a:ext cx="69016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b="1" dirty="0"/>
              <a:t>2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함수에</a:t>
            </a:r>
            <a:r>
              <a:rPr kumimoji="1" lang="ko-KR" altLang="en-US" b="1" dirty="0"/>
              <a:t> 인수가 </a:t>
            </a:r>
            <a:r>
              <a:rPr kumimoji="1" lang="en-US" altLang="ko-KR" b="1" dirty="0"/>
              <a:t>2</a:t>
            </a:r>
            <a:r>
              <a:rPr kumimoji="1" lang="ko-KR" altLang="en-US" b="1" dirty="0"/>
              <a:t>개 이상일 경우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actual</a:t>
            </a:r>
            <a:r>
              <a:rPr kumimoji="1" lang="ko-KR" altLang="en-US" dirty="0"/>
              <a:t> 다음에 </a:t>
            </a:r>
            <a:r>
              <a:rPr kumimoji="1" lang="en-US" altLang="ko-KR" dirty="0"/>
              <a:t>expected</a:t>
            </a:r>
            <a:r>
              <a:rPr kumimoji="1" lang="ko-KR" altLang="en-US" dirty="0"/>
              <a:t>가 온다는 순서를 인위적으로 기억해야한다</a:t>
            </a:r>
            <a:r>
              <a:rPr kumimoji="1"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C1BBA-EF42-6B48-8273-E0000D079927}"/>
              </a:ext>
            </a:extLst>
          </p:cNvPr>
          <p:cNvSpPr txBox="1"/>
          <p:nvPr/>
        </p:nvSpPr>
        <p:spPr>
          <a:xfrm>
            <a:off x="11512006" y="651613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12/22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함수 인수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0CFB8B-D082-174E-A13E-7959F7DAA792}"/>
              </a:ext>
            </a:extLst>
          </p:cNvPr>
          <p:cNvSpPr/>
          <p:nvPr/>
        </p:nvSpPr>
        <p:spPr>
          <a:xfrm>
            <a:off x="536713" y="1078056"/>
            <a:ext cx="10296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3.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함수에</a:t>
            </a:r>
            <a:r>
              <a:rPr kumimoji="1" lang="ko-KR" altLang="en-US" b="1" dirty="0"/>
              <a:t> 인수가 </a:t>
            </a:r>
            <a:r>
              <a:rPr kumimoji="1" lang="en-US" altLang="ko-KR" b="1" dirty="0"/>
              <a:t>2~3</a:t>
            </a:r>
            <a:r>
              <a:rPr kumimoji="1" lang="ko-KR" altLang="en-US" b="1" dirty="0"/>
              <a:t>개 필요하다면 일부를 독자적인 클래스 변수로 선언할 가능성을 </a:t>
            </a:r>
            <a:r>
              <a:rPr kumimoji="1" lang="ko-KR" altLang="en-US" b="1" dirty="0" err="1"/>
              <a:t>짚어보아야한다</a:t>
            </a:r>
            <a:r>
              <a:rPr kumimoji="1" lang="en-US" altLang="ko-KR" b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AC0F1-E87E-F843-97DB-871273D3A3C7}"/>
              </a:ext>
            </a:extLst>
          </p:cNvPr>
          <p:cNvSpPr txBox="1"/>
          <p:nvPr/>
        </p:nvSpPr>
        <p:spPr>
          <a:xfrm>
            <a:off x="607042" y="1801071"/>
            <a:ext cx="50928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Circle </a:t>
            </a:r>
            <a:r>
              <a:rPr kumimoji="1" lang="en-US" altLang="ko-Kore-KR" dirty="0" err="1"/>
              <a:t>makeCircle</a:t>
            </a:r>
            <a:r>
              <a:rPr kumimoji="1" lang="en-US" altLang="ko-Kore-KR" dirty="0"/>
              <a:t>(double x, double y, double radius);</a:t>
            </a:r>
          </a:p>
          <a:p>
            <a:r>
              <a:rPr kumimoji="1" lang="en-US" altLang="ko-Kore-KR" dirty="0"/>
              <a:t>Circle </a:t>
            </a:r>
            <a:r>
              <a:rPr kumimoji="1" lang="en-US" altLang="ko-Kore-KR" dirty="0" err="1"/>
              <a:t>makeCircle</a:t>
            </a:r>
            <a:r>
              <a:rPr kumimoji="1" lang="en-US" altLang="ko-Kore-KR" dirty="0"/>
              <a:t>(Point center, double radius);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ADAF44-365E-D845-939B-3267B627B210}"/>
              </a:ext>
            </a:extLst>
          </p:cNvPr>
          <p:cNvSpPr/>
          <p:nvPr/>
        </p:nvSpPr>
        <p:spPr>
          <a:xfrm>
            <a:off x="607042" y="2752843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4.</a:t>
            </a:r>
            <a:r>
              <a:rPr kumimoji="1" lang="ko-KR" altLang="en-US" b="1" dirty="0"/>
              <a:t> 가변 인수</a:t>
            </a:r>
            <a:endParaRPr kumimoji="1"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16625-BCA4-6644-9DAA-1B5E5F1DA715}"/>
              </a:ext>
            </a:extLst>
          </p:cNvPr>
          <p:cNvSpPr txBox="1"/>
          <p:nvPr/>
        </p:nvSpPr>
        <p:spPr>
          <a:xfrm>
            <a:off x="610815" y="3291872"/>
            <a:ext cx="47416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void monad(Integer… </a:t>
            </a:r>
            <a:r>
              <a:rPr kumimoji="1" lang="en-US" altLang="ko-Kore-KR" dirty="0" err="1"/>
              <a:t>args</a:t>
            </a:r>
            <a:r>
              <a:rPr kumimoji="1" lang="en-US" altLang="ko-Kore-KR" dirty="0"/>
              <a:t>);</a:t>
            </a:r>
          </a:p>
          <a:p>
            <a:r>
              <a:rPr kumimoji="1" lang="en-US" altLang="ko-Kore-KR" dirty="0"/>
              <a:t>void dyad(String name, Integer… </a:t>
            </a:r>
            <a:r>
              <a:rPr kumimoji="1" lang="en-US" altLang="ko-Kore-KR" dirty="0" err="1"/>
              <a:t>args</a:t>
            </a:r>
            <a:r>
              <a:rPr kumimoji="1" lang="en-US" altLang="ko-Kore-KR" dirty="0"/>
              <a:t>);</a:t>
            </a:r>
          </a:p>
          <a:p>
            <a:r>
              <a:rPr kumimoji="1" lang="en-US" altLang="ko-Kore-KR" dirty="0"/>
              <a:t>void triad(String name, int count, Integer… </a:t>
            </a:r>
            <a:r>
              <a:rPr kumimoji="1" lang="en-US" altLang="ko-Kore-KR" dirty="0" err="1"/>
              <a:t>args</a:t>
            </a:r>
            <a:r>
              <a:rPr kumimoji="1" lang="en-US" altLang="ko-Kore-KR" dirty="0"/>
              <a:t>);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B6729-F49F-9A4B-84FE-E68DA694D9C4}"/>
              </a:ext>
            </a:extLst>
          </p:cNvPr>
          <p:cNvSpPr txBox="1"/>
          <p:nvPr/>
        </p:nvSpPr>
        <p:spPr>
          <a:xfrm>
            <a:off x="5891806" y="3291872"/>
            <a:ext cx="31697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void monad(…</a:t>
            </a:r>
            <a:r>
              <a:rPr kumimoji="1" lang="en-US" altLang="ko-Kore-KR" dirty="0" err="1"/>
              <a:t>args</a:t>
            </a:r>
            <a:r>
              <a:rPr kumimoji="1" lang="en-US" altLang="ko-Kore-KR" dirty="0"/>
              <a:t>);</a:t>
            </a:r>
          </a:p>
          <a:p>
            <a:r>
              <a:rPr kumimoji="1" lang="en-US" altLang="ko-Kore-KR" dirty="0"/>
              <a:t>void dyad(name, …</a:t>
            </a:r>
            <a:r>
              <a:rPr kumimoji="1" lang="en-US" altLang="ko-Kore-KR" dirty="0" err="1"/>
              <a:t>args</a:t>
            </a:r>
            <a:r>
              <a:rPr kumimoji="1" lang="en-US" altLang="ko-Kore-KR" dirty="0"/>
              <a:t>);</a:t>
            </a:r>
          </a:p>
          <a:p>
            <a:r>
              <a:rPr kumimoji="1" lang="en-US" altLang="ko-Kore-KR" dirty="0"/>
              <a:t>void triad(name, count, …</a:t>
            </a:r>
            <a:r>
              <a:rPr kumimoji="1" lang="en-US" altLang="ko-Kore-KR" dirty="0" err="1"/>
              <a:t>args</a:t>
            </a:r>
            <a:r>
              <a:rPr kumimoji="1" lang="en-US" altLang="ko-Kore-KR" dirty="0"/>
              <a:t>);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CB76C0-2D09-624A-94CC-253E3A70BD67}"/>
              </a:ext>
            </a:extLst>
          </p:cNvPr>
          <p:cNvSpPr/>
          <p:nvPr/>
        </p:nvSpPr>
        <p:spPr>
          <a:xfrm>
            <a:off x="598108" y="4472013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5.</a:t>
            </a:r>
            <a:r>
              <a:rPr kumimoji="1" lang="ko-KR" altLang="en-US" b="1" dirty="0"/>
              <a:t> 동사 키워드</a:t>
            </a:r>
            <a:endParaRPr kumimoji="1" lang="en-US" altLang="ko-KR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793903-F6FD-3642-92B1-B50F7DA93AC1}"/>
              </a:ext>
            </a:extLst>
          </p:cNvPr>
          <p:cNvSpPr/>
          <p:nvPr/>
        </p:nvSpPr>
        <p:spPr>
          <a:xfrm>
            <a:off x="607042" y="5095889"/>
            <a:ext cx="1037957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ore-KR" dirty="0"/>
              <a:t>write(name) </a:t>
            </a:r>
            <a:r>
              <a:rPr lang="ko-Kore-KR" altLang="en-US" dirty="0"/>
              <a:t>대신</a:t>
            </a:r>
            <a:r>
              <a:rPr lang="ko-KR" altLang="en-US" dirty="0"/>
              <a:t> </a:t>
            </a:r>
            <a:r>
              <a:rPr lang="en-US" altLang="ko-KR" dirty="0" err="1"/>
              <a:t>writeField</a:t>
            </a:r>
            <a:r>
              <a:rPr lang="en-US" altLang="ko-KR" dirty="0"/>
              <a:t>(name)</a:t>
            </a:r>
            <a:r>
              <a:rPr lang="ko-KR" altLang="en-US" dirty="0" err="1"/>
              <a:t>를</a:t>
            </a:r>
            <a:r>
              <a:rPr lang="ko-KR" altLang="en-US" dirty="0"/>
              <a:t> 사용할 경우 </a:t>
            </a:r>
            <a:r>
              <a:rPr lang="en-US" altLang="ko-KR" dirty="0"/>
              <a:t>‘</a:t>
            </a:r>
            <a:r>
              <a:rPr lang="ko-KR" altLang="en-US" dirty="0"/>
              <a:t>이름</a:t>
            </a:r>
            <a:r>
              <a:rPr lang="en-US" altLang="ko-KR" dirty="0"/>
              <a:t>name’</a:t>
            </a:r>
            <a:r>
              <a:rPr lang="ko-KR" altLang="en-US" dirty="0"/>
              <a:t>이 </a:t>
            </a:r>
            <a:r>
              <a:rPr lang="en-US" altLang="ko-KR" dirty="0"/>
              <a:t>‘</a:t>
            </a:r>
            <a:r>
              <a:rPr lang="ko-KR" altLang="en-US" dirty="0"/>
              <a:t>필드</a:t>
            </a:r>
            <a:r>
              <a:rPr lang="en-US" altLang="ko-KR" dirty="0"/>
              <a:t>field’</a:t>
            </a:r>
            <a:r>
              <a:rPr lang="ko-KR" altLang="en-US" dirty="0"/>
              <a:t>라는 사실이 분명히 드러난다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54ABC-55F8-0445-BC1A-98F46D68B26A}"/>
              </a:ext>
            </a:extLst>
          </p:cNvPr>
          <p:cNvSpPr txBox="1"/>
          <p:nvPr/>
        </p:nvSpPr>
        <p:spPr>
          <a:xfrm>
            <a:off x="11512006" y="651613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/>
                </a:solidFill>
              </a:rPr>
              <a:t>13/22</a:t>
            </a:r>
            <a:endParaRPr kumimoji="1" lang="ko-Kore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0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3858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부수 효과를 일으키지 마라</a:t>
            </a:r>
            <a:r>
              <a:rPr kumimoji="1" lang="en-US" altLang="ko-KR" sz="2400" b="1" dirty="0"/>
              <a:t>.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B0F4AD-0873-E242-8282-DBDED0759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89" y="964095"/>
            <a:ext cx="6147954" cy="49298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39FCED-590D-F44A-80C7-715DD38D8DDF}"/>
              </a:ext>
            </a:extLst>
          </p:cNvPr>
          <p:cNvSpPr txBox="1"/>
          <p:nvPr/>
        </p:nvSpPr>
        <p:spPr>
          <a:xfrm>
            <a:off x="6221896" y="885213"/>
            <a:ext cx="58091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이름만</a:t>
            </a:r>
            <a:r>
              <a:rPr kumimoji="1" lang="ko-KR" altLang="en-US" dirty="0"/>
              <a:t> 봐서는 </a:t>
            </a:r>
            <a:r>
              <a:rPr kumimoji="1" lang="en-US" altLang="ko-KR" dirty="0" err="1"/>
              <a:t>updateNavigationTime</a:t>
            </a:r>
            <a:r>
              <a:rPr kumimoji="1" lang="ko-KR" altLang="en-US" dirty="0"/>
              <a:t> 함수가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시간을</a:t>
            </a:r>
            <a:endParaRPr kumimoji="1" lang="en-US" altLang="ko-KR" dirty="0"/>
          </a:p>
          <a:p>
            <a:r>
              <a:rPr kumimoji="1" lang="ko-KR" altLang="en-US" dirty="0"/>
              <a:t>공지해준다는 사실이 드러나지 않는다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따라서 </a:t>
            </a:r>
            <a:r>
              <a:rPr kumimoji="1" lang="en-US" altLang="ko-KR" dirty="0" err="1"/>
              <a:t>NotifyAlarm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side effect</a:t>
            </a:r>
            <a:r>
              <a:rPr kumimoji="1" lang="ko-KR" altLang="en-US" dirty="0"/>
              <a:t>가 발생할 위험에 </a:t>
            </a:r>
            <a:endParaRPr kumimoji="1" lang="en-US" altLang="ko-KR" dirty="0"/>
          </a:p>
          <a:p>
            <a:r>
              <a:rPr kumimoji="1" lang="ko-KR" altLang="en-US" dirty="0"/>
              <a:t>처할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3092F-CF67-D048-AF24-08B583CA94ED}"/>
              </a:ext>
            </a:extLst>
          </p:cNvPr>
          <p:cNvSpPr txBox="1"/>
          <p:nvPr/>
        </p:nvSpPr>
        <p:spPr>
          <a:xfrm>
            <a:off x="5108713" y="4313583"/>
            <a:ext cx="6931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updateNavigationTime</a:t>
            </a:r>
            <a:r>
              <a:rPr kumimoji="1" lang="ko-KR" altLang="en-US" dirty="0"/>
              <a:t>보다는 </a:t>
            </a:r>
            <a:r>
              <a:rPr kumimoji="1" lang="en-US" altLang="ko-KR" dirty="0" err="1"/>
              <a:t>updateNavigationTimeAndNotifyAlarm</a:t>
            </a:r>
            <a:r>
              <a:rPr kumimoji="1" lang="ko-KR" altLang="en-US" dirty="0"/>
              <a:t>이</a:t>
            </a:r>
            <a:endParaRPr kumimoji="1" lang="en-US" altLang="ko-KR" dirty="0"/>
          </a:p>
          <a:p>
            <a:r>
              <a:rPr kumimoji="1" lang="ko-KR" altLang="en-US" dirty="0"/>
              <a:t>더 나은 선택지다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앞에서는 </a:t>
            </a:r>
            <a:r>
              <a:rPr kumimoji="1" lang="en-US" altLang="ko-KR" dirty="0" err="1"/>
              <a:t>navigationController</a:t>
            </a:r>
            <a:r>
              <a:rPr kumimoji="1" lang="ko-KR" altLang="en-US" dirty="0"/>
              <a:t>로 사용했다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8AD26-FD8E-C045-A9B1-30E965BF2E97}"/>
              </a:ext>
            </a:extLst>
          </p:cNvPr>
          <p:cNvSpPr txBox="1"/>
          <p:nvPr/>
        </p:nvSpPr>
        <p:spPr>
          <a:xfrm>
            <a:off x="11512006" y="651613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14/22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6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3858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부수 효과를 일으키지 마라</a:t>
            </a:r>
            <a:r>
              <a:rPr kumimoji="1" lang="en-US" altLang="ko-KR" sz="2400" b="1" dirty="0"/>
              <a:t>.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C3878-06F7-8848-A639-104ECE7C2735}"/>
              </a:ext>
            </a:extLst>
          </p:cNvPr>
          <p:cNvSpPr txBox="1"/>
          <p:nvPr/>
        </p:nvSpPr>
        <p:spPr>
          <a:xfrm>
            <a:off x="607042" y="1252330"/>
            <a:ext cx="868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함수에서</a:t>
            </a:r>
            <a:r>
              <a:rPr kumimoji="1" lang="ko-KR" altLang="en-US" dirty="0"/>
              <a:t> 상태를 변경해야 한다면 함수가 속한 객체 상태를 변경하는 방식을 택한다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A9425-902B-994B-BF07-02A4989032B8}"/>
              </a:ext>
            </a:extLst>
          </p:cNvPr>
          <p:cNvSpPr txBox="1"/>
          <p:nvPr/>
        </p:nvSpPr>
        <p:spPr>
          <a:xfrm>
            <a:off x="1272964" y="1871654"/>
            <a:ext cx="34664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void </a:t>
            </a:r>
            <a:r>
              <a:rPr kumimoji="1" lang="en-US" altLang="ko-Kore-KR" dirty="0" err="1"/>
              <a:t>appendFooter</a:t>
            </a:r>
            <a:r>
              <a:rPr kumimoji="1" lang="en-US" altLang="ko-Kore-KR" dirty="0"/>
              <a:t>(report: object);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28EAA-22BA-4C4C-BDB4-8775FEB9FC87}"/>
              </a:ext>
            </a:extLst>
          </p:cNvPr>
          <p:cNvSpPr txBox="1"/>
          <p:nvPr/>
        </p:nvSpPr>
        <p:spPr>
          <a:xfrm>
            <a:off x="7116417" y="1871654"/>
            <a:ext cx="23064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report.appendFooter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C3CFF1A-C1D0-344F-9997-B243811C33DA}"/>
              </a:ext>
            </a:extLst>
          </p:cNvPr>
          <p:cNvCxnSpPr/>
          <p:nvPr/>
        </p:nvCxnSpPr>
        <p:spPr>
          <a:xfrm>
            <a:off x="5496339" y="2056320"/>
            <a:ext cx="7653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11C0D8-DB7C-644E-BB69-5866113CD7FF}"/>
              </a:ext>
            </a:extLst>
          </p:cNvPr>
          <p:cNvSpPr txBox="1"/>
          <p:nvPr/>
        </p:nvSpPr>
        <p:spPr>
          <a:xfrm>
            <a:off x="11512006" y="651613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15/22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78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명령과 조회를 분리하라</a:t>
            </a:r>
            <a:r>
              <a:rPr kumimoji="1" lang="en-US" altLang="ko-KR" sz="2400" b="1" dirty="0"/>
              <a:t>.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1E8AD-7AB6-4149-B1E5-5CC7169252C3}"/>
              </a:ext>
            </a:extLst>
          </p:cNvPr>
          <p:cNvSpPr txBox="1"/>
          <p:nvPr/>
        </p:nvSpPr>
        <p:spPr>
          <a:xfrm>
            <a:off x="607042" y="2553208"/>
            <a:ext cx="33366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if (set(“username”, “</a:t>
            </a:r>
            <a:r>
              <a:rPr kumimoji="1" lang="en-US" altLang="ko-Kore-KR" dirty="0" err="1"/>
              <a:t>unclebob</a:t>
            </a:r>
            <a:r>
              <a:rPr kumimoji="1" lang="en-US" altLang="ko-Kore-KR" dirty="0"/>
              <a:t>”)) {</a:t>
            </a:r>
          </a:p>
          <a:p>
            <a:r>
              <a:rPr kumimoji="1" lang="en-US" altLang="ko-Kore-KR" dirty="0"/>
              <a:t>    …</a:t>
            </a:r>
          </a:p>
          <a:p>
            <a:r>
              <a:rPr kumimoji="1" lang="en-US" altLang="ko-Kore-KR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C8D4C-0859-EC49-9B87-6C2F65A384CD}"/>
              </a:ext>
            </a:extLst>
          </p:cNvPr>
          <p:cNvSpPr txBox="1"/>
          <p:nvPr/>
        </p:nvSpPr>
        <p:spPr>
          <a:xfrm>
            <a:off x="6600338" y="2553208"/>
            <a:ext cx="40127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if (</a:t>
            </a:r>
            <a:r>
              <a:rPr kumimoji="1" lang="en-US" altLang="ko-Kore-KR" dirty="0" err="1"/>
              <a:t>attributeExists</a:t>
            </a:r>
            <a:r>
              <a:rPr kumimoji="1" lang="en-US" altLang="ko-Kore-KR" dirty="0"/>
              <a:t>(“username”)) {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 err="1"/>
              <a:t>setAttribute</a:t>
            </a:r>
            <a:r>
              <a:rPr kumimoji="1" lang="en-US" altLang="ko-Kore-KR" dirty="0"/>
              <a:t>(“username”, “</a:t>
            </a:r>
            <a:r>
              <a:rPr kumimoji="1" lang="en-US" altLang="ko-Kore-KR" dirty="0" err="1"/>
              <a:t>unclebob</a:t>
            </a:r>
            <a:r>
              <a:rPr kumimoji="1" lang="en-US" altLang="ko-Kore-KR" dirty="0"/>
              <a:t>”);</a:t>
            </a:r>
          </a:p>
          <a:p>
            <a:r>
              <a:rPr kumimoji="1" lang="en-US" altLang="ko-Kore-KR" dirty="0"/>
              <a:t>    …</a:t>
            </a:r>
          </a:p>
          <a:p>
            <a:r>
              <a:rPr kumimoji="1" lang="en-US" altLang="ko-Kore-KR" dirty="0"/>
              <a:t>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81619A-3E41-624B-A5A5-6A12304D864F}"/>
              </a:ext>
            </a:extLst>
          </p:cNvPr>
          <p:cNvCxnSpPr/>
          <p:nvPr/>
        </p:nvCxnSpPr>
        <p:spPr>
          <a:xfrm>
            <a:off x="4833766" y="3014873"/>
            <a:ext cx="9243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54E6C7-AF9F-C34C-950F-589590668881}"/>
              </a:ext>
            </a:extLst>
          </p:cNvPr>
          <p:cNvSpPr txBox="1"/>
          <p:nvPr/>
        </p:nvSpPr>
        <p:spPr>
          <a:xfrm>
            <a:off x="607042" y="1004149"/>
            <a:ext cx="9632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코드만 봐서는 애매모호한 함수를 명령과 조회를 분리시켜 혼란을 애초에 없앨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If (set(…)){</a:t>
            </a:r>
            <a:r>
              <a:rPr kumimoji="1" lang="en-US" altLang="ko-KR" dirty="0"/>
              <a:t>…}</a:t>
            </a:r>
            <a:r>
              <a:rPr kumimoji="1" lang="ko-KR" altLang="en-US" dirty="0"/>
              <a:t> 코드를 </a:t>
            </a:r>
            <a:r>
              <a:rPr kumimoji="1" lang="en-US" altLang="ko-KR" dirty="0"/>
              <a:t>“username </a:t>
            </a:r>
            <a:r>
              <a:rPr kumimoji="1" lang="ko-KR" altLang="en-US" dirty="0"/>
              <a:t>속성이 </a:t>
            </a:r>
            <a:r>
              <a:rPr kumimoji="1" lang="en-US" altLang="ko-KR" dirty="0" err="1"/>
              <a:t>unclebob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설정되어있다면</a:t>
            </a:r>
            <a:r>
              <a:rPr kumimoji="1" lang="en-US" altLang="ko-KR" dirty="0"/>
              <a:t>...”</a:t>
            </a:r>
            <a:r>
              <a:rPr kumimoji="1" lang="ko-KR" altLang="en-US" dirty="0" err="1"/>
              <a:t>으로도</a:t>
            </a:r>
            <a:r>
              <a:rPr kumimoji="1" lang="ko-KR" altLang="en-US" dirty="0"/>
              <a:t> 읽을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9DD23-02C4-5C40-84A3-F0F99C7F7DDC}"/>
              </a:ext>
            </a:extLst>
          </p:cNvPr>
          <p:cNvSpPr txBox="1"/>
          <p:nvPr/>
        </p:nvSpPr>
        <p:spPr>
          <a:xfrm>
            <a:off x="11512006" y="651613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16/22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오류 코드보다 예외를 사용하라</a:t>
            </a:r>
            <a:r>
              <a:rPr kumimoji="1" lang="en-US" altLang="ko-KR" sz="2400" b="1" dirty="0"/>
              <a:t>!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1DE28-B962-F042-8F75-25E26605D6A7}"/>
              </a:ext>
            </a:extLst>
          </p:cNvPr>
          <p:cNvSpPr txBox="1"/>
          <p:nvPr/>
        </p:nvSpPr>
        <p:spPr>
          <a:xfrm>
            <a:off x="358564" y="1443841"/>
            <a:ext cx="62070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if (</a:t>
            </a:r>
            <a:r>
              <a:rPr kumimoji="1" lang="en-US" altLang="ko-Kore-KR" dirty="0" err="1"/>
              <a:t>deletePage</a:t>
            </a:r>
            <a:r>
              <a:rPr kumimoji="1" lang="en-US" altLang="ko-Kore-KR" dirty="0"/>
              <a:t>(page) === E_OK) {</a:t>
            </a:r>
          </a:p>
          <a:p>
            <a:r>
              <a:rPr kumimoji="1" lang="en-US" altLang="ko-Kore-KR" dirty="0"/>
              <a:t>    if (</a:t>
            </a:r>
            <a:r>
              <a:rPr kumimoji="1" lang="en-US" altLang="ko-Kore-KR" dirty="0" err="1"/>
              <a:t>registry.deleteReference</a:t>
            </a:r>
            <a:r>
              <a:rPr kumimoji="1" lang="en-US" altLang="ko-Kore-KR" dirty="0"/>
              <a:t>(page. Name) === E_OK) {</a:t>
            </a:r>
          </a:p>
          <a:p>
            <a:r>
              <a:rPr kumimoji="1" lang="en-US" altLang="ko-Kore-KR" dirty="0"/>
              <a:t>        if (</a:t>
            </a:r>
            <a:r>
              <a:rPr kumimoji="1" lang="en-US" altLang="ko-Kore-KR" dirty="0" err="1"/>
              <a:t>configKeys.deleteKey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page.name.makeKey</a:t>
            </a:r>
            <a:r>
              <a:rPr kumimoji="1" lang="en-US" altLang="ko-Kore-KR" dirty="0"/>
              <a:t>()) === E_OK) {</a:t>
            </a:r>
          </a:p>
          <a:p>
            <a:r>
              <a:rPr kumimoji="1" lang="en-US" altLang="ko-Kore-KR" dirty="0"/>
              <a:t>            </a:t>
            </a:r>
            <a:r>
              <a:rPr kumimoji="1" lang="en-US" altLang="ko-Kore-KR" dirty="0" err="1"/>
              <a:t>logger.log</a:t>
            </a:r>
            <a:r>
              <a:rPr kumimoji="1" lang="en-US" altLang="ko-Kore-KR" dirty="0"/>
              <a:t>(“page deleted”);</a:t>
            </a:r>
          </a:p>
          <a:p>
            <a:r>
              <a:rPr kumimoji="1" lang="en-US" altLang="ko-Kore-KR" dirty="0"/>
              <a:t>        } else {</a:t>
            </a:r>
          </a:p>
          <a:p>
            <a:r>
              <a:rPr kumimoji="1" lang="en-US" altLang="ko-Kore-KR" dirty="0"/>
              <a:t>            </a:t>
            </a:r>
            <a:r>
              <a:rPr kumimoji="1" lang="en-US" altLang="ko-Kore-KR" dirty="0" err="1"/>
              <a:t>logger.log</a:t>
            </a:r>
            <a:r>
              <a:rPr kumimoji="1" lang="en-US" altLang="ko-Kore-KR" dirty="0"/>
              <a:t>(“</a:t>
            </a:r>
            <a:r>
              <a:rPr kumimoji="1" lang="en-US" altLang="ko-Kore-KR" dirty="0" err="1"/>
              <a:t>configKey</a:t>
            </a:r>
            <a:r>
              <a:rPr kumimoji="1" lang="en-US" altLang="ko-Kore-KR" dirty="0"/>
              <a:t> not deleted”);</a:t>
            </a:r>
          </a:p>
          <a:p>
            <a:r>
              <a:rPr kumimoji="1" lang="en-US" altLang="ko-Kore-KR" dirty="0"/>
              <a:t>        }</a:t>
            </a:r>
          </a:p>
          <a:p>
            <a:r>
              <a:rPr kumimoji="1" lang="en-US" altLang="ko-Kore-KR" dirty="0"/>
              <a:t>    } else {</a:t>
            </a:r>
          </a:p>
          <a:p>
            <a:r>
              <a:rPr kumimoji="1" lang="en-US" altLang="ko-Kore-KR" dirty="0"/>
              <a:t>        </a:t>
            </a:r>
            <a:r>
              <a:rPr kumimoji="1" lang="en-US" altLang="ko-Kore-KR" dirty="0" err="1"/>
              <a:t>logger.log</a:t>
            </a:r>
            <a:r>
              <a:rPr kumimoji="1" lang="en-US" altLang="ko-Kore-KR" dirty="0"/>
              <a:t>(“</a:t>
            </a:r>
            <a:r>
              <a:rPr kumimoji="1" lang="en-US" altLang="ko-Kore-KR" dirty="0" err="1"/>
              <a:t>deleteReference</a:t>
            </a:r>
            <a:r>
              <a:rPr kumimoji="1" lang="en-US" altLang="ko-Kore-KR" dirty="0"/>
              <a:t> from registry failed”);</a:t>
            </a:r>
          </a:p>
          <a:p>
            <a:r>
              <a:rPr kumimoji="1" lang="en-US" altLang="ko-Kore-KR" dirty="0"/>
              <a:t>    }</a:t>
            </a:r>
          </a:p>
          <a:p>
            <a:r>
              <a:rPr kumimoji="1" lang="en-US" altLang="ko-Kore-KR" dirty="0"/>
              <a:t>} else {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 err="1"/>
              <a:t>logger.log</a:t>
            </a:r>
            <a:r>
              <a:rPr kumimoji="1" lang="en-US" altLang="ko-Kore-KR" dirty="0"/>
              <a:t>(“delete failed”);</a:t>
            </a:r>
          </a:p>
          <a:p>
            <a:r>
              <a:rPr kumimoji="1" lang="en-US" altLang="ko-Kore-KR" dirty="0"/>
              <a:t>    return E_ERROR;</a:t>
            </a:r>
          </a:p>
          <a:p>
            <a:r>
              <a:rPr kumimoji="1" lang="en-US" altLang="ko-Kore-KR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F9A94-DD27-AD4B-AD34-3B1807BBB11D}"/>
              </a:ext>
            </a:extLst>
          </p:cNvPr>
          <p:cNvSpPr txBox="1"/>
          <p:nvPr/>
        </p:nvSpPr>
        <p:spPr>
          <a:xfrm>
            <a:off x="6925686" y="1443841"/>
            <a:ext cx="466332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try {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 err="1"/>
              <a:t>deletePage</a:t>
            </a:r>
            <a:r>
              <a:rPr kumimoji="1" lang="en-US" altLang="ko-Kore-KR" dirty="0"/>
              <a:t>(page);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 err="1"/>
              <a:t>registry.deleteReference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page.name</a:t>
            </a:r>
            <a:r>
              <a:rPr kumimoji="1" lang="en-US" altLang="ko-Kore-KR" dirty="0"/>
              <a:t>);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 err="1"/>
              <a:t>configKeys.deleteKey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page.name.makeKey</a:t>
            </a:r>
            <a:r>
              <a:rPr kumimoji="1" lang="en-US" altLang="ko-Kore-KR" dirty="0"/>
              <a:t>());</a:t>
            </a:r>
          </a:p>
          <a:p>
            <a:r>
              <a:rPr kumimoji="1" lang="en-US" altLang="ko-Kore-KR" dirty="0"/>
              <a:t>} catch {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 err="1"/>
              <a:t>logger.log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e.getMessage</a:t>
            </a:r>
            <a:r>
              <a:rPr kumimoji="1" lang="en-US" altLang="ko-Kore-KR" dirty="0"/>
              <a:t>());</a:t>
            </a:r>
          </a:p>
          <a:p>
            <a:r>
              <a:rPr kumimoji="1" lang="en-US" altLang="ko-Kore-KR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1258D3-3511-FA48-933A-63BBA0CD8963}"/>
              </a:ext>
            </a:extLst>
          </p:cNvPr>
          <p:cNvSpPr txBox="1"/>
          <p:nvPr/>
        </p:nvSpPr>
        <p:spPr>
          <a:xfrm>
            <a:off x="11512006" y="651613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17/22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0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3404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Try/Catch </a:t>
            </a:r>
            <a:r>
              <a:rPr kumimoji="1" lang="ko-KR" altLang="en-US" sz="2400" b="1" dirty="0"/>
              <a:t>블록 뽑아내기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9F614-33EB-0541-B5FE-7BDF9308C07F}"/>
              </a:ext>
            </a:extLst>
          </p:cNvPr>
          <p:cNvSpPr txBox="1"/>
          <p:nvPr/>
        </p:nvSpPr>
        <p:spPr>
          <a:xfrm>
            <a:off x="607042" y="889843"/>
            <a:ext cx="466332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const delete = (page) =&gt; {</a:t>
            </a:r>
          </a:p>
          <a:p>
            <a:r>
              <a:rPr kumimoji="1" lang="en-US" altLang="ko-Kore-KR" dirty="0"/>
              <a:t>    try {</a:t>
            </a:r>
          </a:p>
          <a:p>
            <a:r>
              <a:rPr kumimoji="1" lang="en-US" altLang="ko-Kore-KR" dirty="0"/>
              <a:t>        </a:t>
            </a:r>
            <a:r>
              <a:rPr kumimoji="1" lang="en-US" altLang="ko-Kore-KR" dirty="0" err="1"/>
              <a:t>deletePageAndAllReferrences</a:t>
            </a:r>
            <a:r>
              <a:rPr kumimoji="1" lang="en-US" altLang="ko-Kore-KR" dirty="0"/>
              <a:t>(page);</a:t>
            </a:r>
          </a:p>
          <a:p>
            <a:r>
              <a:rPr kumimoji="1" lang="en-US" altLang="ko-Kore-KR" dirty="0"/>
              <a:t>    } </a:t>
            </a:r>
          </a:p>
          <a:p>
            <a:r>
              <a:rPr kumimoji="1" lang="en-US" altLang="ko-Kore-KR" dirty="0"/>
              <a:t>    catch (e) {</a:t>
            </a:r>
          </a:p>
          <a:p>
            <a:r>
              <a:rPr kumimoji="1" lang="en-US" altLang="ko-Kore-KR" dirty="0"/>
              <a:t>        </a:t>
            </a:r>
            <a:r>
              <a:rPr kumimoji="1" lang="en-US" altLang="ko-Kore-KR" dirty="0" err="1"/>
              <a:t>logError</a:t>
            </a:r>
            <a:r>
              <a:rPr kumimoji="1" lang="en-US" altLang="ko-Kore-KR" dirty="0"/>
              <a:t>(e);</a:t>
            </a:r>
          </a:p>
          <a:p>
            <a:r>
              <a:rPr kumimoji="1" lang="en-US" altLang="ko-Kore-KR" dirty="0"/>
              <a:t>    }</a:t>
            </a:r>
          </a:p>
          <a:p>
            <a:r>
              <a:rPr kumimoji="1" lang="en-US" altLang="ko-Kore-KR" dirty="0"/>
              <a:t>}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const </a:t>
            </a:r>
            <a:r>
              <a:rPr kumimoji="1" lang="en-US" altLang="ko-Kore-KR" dirty="0" err="1"/>
              <a:t>deletePageAndAllReferences</a:t>
            </a:r>
            <a:r>
              <a:rPr kumimoji="1" lang="en-US" altLang="ko-Kore-KR" dirty="0"/>
              <a:t> = (page) {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 err="1"/>
              <a:t>deletePage</a:t>
            </a:r>
            <a:r>
              <a:rPr kumimoji="1" lang="en-US" altLang="ko-Kore-KR" dirty="0"/>
              <a:t>(page);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 err="1"/>
              <a:t>registry.deleteReference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page.name</a:t>
            </a:r>
            <a:r>
              <a:rPr kumimoji="1" lang="en-US" altLang="ko-Kore-KR" dirty="0"/>
              <a:t>);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 err="1"/>
              <a:t>configKeys.deleteKey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page.name.makeKey</a:t>
            </a:r>
            <a:r>
              <a:rPr kumimoji="1" lang="en-US" altLang="ko-Kore-KR" dirty="0"/>
              <a:t>());</a:t>
            </a:r>
          </a:p>
          <a:p>
            <a:r>
              <a:rPr kumimoji="1" lang="en-US" altLang="ko-Kore-KR" dirty="0"/>
              <a:t>}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const </a:t>
            </a:r>
            <a:r>
              <a:rPr kumimoji="1" lang="en-US" altLang="ko-Kore-KR" dirty="0" err="1"/>
              <a:t>logError</a:t>
            </a:r>
            <a:r>
              <a:rPr kumimoji="1" lang="en-US" altLang="ko-Kore-KR" dirty="0"/>
              <a:t> = (e) =&gt; {</a:t>
            </a:r>
          </a:p>
          <a:p>
            <a:r>
              <a:rPr kumimoji="1" lang="en-US" altLang="ko-Kore-KR" dirty="0"/>
              <a:t>    </a:t>
            </a:r>
            <a:r>
              <a:rPr kumimoji="1" lang="en-US" altLang="ko-Kore-KR" dirty="0" err="1"/>
              <a:t>logger.log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e.getMessage</a:t>
            </a:r>
            <a:r>
              <a:rPr kumimoji="1" lang="en-US" altLang="ko-Kore-KR" dirty="0"/>
              <a:t>());</a:t>
            </a:r>
          </a:p>
          <a:p>
            <a:r>
              <a:rPr kumimoji="1" lang="en-US" altLang="ko-Kore-KR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965AF1-4955-FB47-B919-8B48944A7C2B}"/>
              </a:ext>
            </a:extLst>
          </p:cNvPr>
          <p:cNvSpPr txBox="1"/>
          <p:nvPr/>
        </p:nvSpPr>
        <p:spPr>
          <a:xfrm>
            <a:off x="6091787" y="889843"/>
            <a:ext cx="538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dirty="0"/>
              <a:t>try/catch </a:t>
            </a:r>
            <a:r>
              <a:rPr kumimoji="1" lang="ko-KR" altLang="en-US" dirty="0"/>
              <a:t>블록을 별도 함수로 뽑아내는 편이 좋다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오류 처리도 한 가지 작업이다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C5A0C-1342-DB4A-8DA0-05EBEFE247AB}"/>
              </a:ext>
            </a:extLst>
          </p:cNvPr>
          <p:cNvSpPr txBox="1"/>
          <p:nvPr/>
        </p:nvSpPr>
        <p:spPr>
          <a:xfrm>
            <a:off x="11512006" y="651613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18/22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0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반복하지 마라</a:t>
            </a:r>
            <a:r>
              <a:rPr kumimoji="1" lang="en-US" altLang="ko-KR" sz="2400" b="1" dirty="0"/>
              <a:t>!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989CA1-F36C-A54A-93FD-FFB5B4349E78}"/>
              </a:ext>
            </a:extLst>
          </p:cNvPr>
          <p:cNvSpPr/>
          <p:nvPr/>
        </p:nvSpPr>
        <p:spPr>
          <a:xfrm>
            <a:off x="1356168" y="1459379"/>
            <a:ext cx="9471237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 dirty="0"/>
              <a:t>const optionWrapper = ({ option, value }: { option: string | number; value: string | number }): string =&gt; { </a:t>
            </a:r>
            <a:endParaRPr lang="en-US" altLang="ko-Kore-KR" dirty="0"/>
          </a:p>
          <a:p>
            <a:r>
              <a:rPr lang="ko-Kore-KR" altLang="en-US" dirty="0"/>
              <a:t>    return `&lt;option value="${value}"&gt;</a:t>
            </a:r>
            <a:endParaRPr lang="en-US" altLang="ko-Kore-KR" dirty="0"/>
          </a:p>
          <a:p>
            <a:r>
              <a:rPr lang="ko-Kore-KR" altLang="en-US" dirty="0"/>
              <a:t>                     ${option}</a:t>
            </a:r>
            <a:endParaRPr lang="en-US" altLang="ko-Kore-KR" dirty="0"/>
          </a:p>
          <a:p>
            <a:r>
              <a:rPr lang="ko-Kore-KR" altLang="en-US" dirty="0"/>
              <a:t>                 &lt;/option&gt;`; </a:t>
            </a:r>
            <a:endParaRPr lang="en-US" altLang="ko-Kore-KR" dirty="0"/>
          </a:p>
          <a:p>
            <a:r>
              <a:rPr lang="ko-Kore-KR" altLang="en-US" dirty="0"/>
              <a:t>}; 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ko-Kore-KR" altLang="en-US" dirty="0"/>
              <a:t>const selectWrapper = (selectId: string, options: string): string =&gt; { </a:t>
            </a:r>
            <a:endParaRPr lang="en-US" altLang="ko-Kore-KR" dirty="0"/>
          </a:p>
          <a:p>
            <a:r>
              <a:rPr lang="ko-Kore-KR" altLang="en-US" dirty="0"/>
              <a:t>    return `&lt;select id="${selectId}" class="alarm__select"&gt; </a:t>
            </a:r>
            <a:endParaRPr lang="en-US" altLang="ko-Kore-KR" dirty="0"/>
          </a:p>
          <a:p>
            <a:r>
              <a:rPr lang="ko-Kore-KR" altLang="en-US" dirty="0"/>
              <a:t>                     ${options} </a:t>
            </a:r>
            <a:endParaRPr lang="en-US" altLang="ko-Kore-KR" dirty="0"/>
          </a:p>
          <a:p>
            <a:r>
              <a:rPr lang="ko-Kore-KR" altLang="en-US" dirty="0"/>
              <a:t>                 &lt;/select&gt;`; </a:t>
            </a:r>
            <a:endParaRPr lang="en-US" altLang="ko-Kore-KR" dirty="0"/>
          </a:p>
          <a:p>
            <a:r>
              <a:rPr lang="ko-Kore-KR" altLang="en-US" dirty="0"/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9F3EC-D8E4-F245-BC1E-B088B6F91997}"/>
              </a:ext>
            </a:extLst>
          </p:cNvPr>
          <p:cNvSpPr txBox="1"/>
          <p:nvPr/>
        </p:nvSpPr>
        <p:spPr>
          <a:xfrm>
            <a:off x="11512006" y="651613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19/22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95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함수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7F19C-AA98-D74E-9B65-74D9AC9D081F}"/>
              </a:ext>
            </a:extLst>
          </p:cNvPr>
          <p:cNvSpPr txBox="1"/>
          <p:nvPr/>
        </p:nvSpPr>
        <p:spPr>
          <a:xfrm>
            <a:off x="11616201" y="6525448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2/22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DDB5E-54CC-E442-864E-1D4DA5EB566C}"/>
              </a:ext>
            </a:extLst>
          </p:cNvPr>
          <p:cNvSpPr txBox="1"/>
          <p:nvPr/>
        </p:nvSpPr>
        <p:spPr>
          <a:xfrm>
            <a:off x="607042" y="1598615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함수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어떤</a:t>
            </a:r>
            <a:r>
              <a:rPr kumimoji="1" lang="ko-KR" altLang="en-US" dirty="0"/>
              <a:t> 프로그램이든 가장 기본적인 단위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71B4A-07FB-6942-B7A5-AAC7BFB2855E}"/>
              </a:ext>
            </a:extLst>
          </p:cNvPr>
          <p:cNvSpPr txBox="1"/>
          <p:nvPr/>
        </p:nvSpPr>
        <p:spPr>
          <a:xfrm>
            <a:off x="607042" y="2599375"/>
            <a:ext cx="98219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함수가 읽기 쉽고 이해하기 쉬운 이유는 무엇일까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의도를 분명히 표현하는 함수를 어떻게 구현할 수 있을까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함수에 어떤 속성을 부여해야 처음 읽는 사람이 프로그램 내부를 직관적으로 파악할 수 있을까</a:t>
            </a:r>
            <a:r>
              <a:rPr kumimoji="1" lang="en-US" altLang="ko-KR" dirty="0"/>
              <a:t>?</a:t>
            </a:r>
            <a:endParaRPr kumimoji="1" lang="ko-Kore-KR" altLang="en-US" dirty="0"/>
          </a:p>
          <a:p>
            <a:endParaRPr kumimoji="1" lang="ko-Kore-KR" altLang="en-US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13163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구조적 프로그래밍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6E5D3-3AD0-734C-B4E4-78693FFD5B98}"/>
              </a:ext>
            </a:extLst>
          </p:cNvPr>
          <p:cNvSpPr txBox="1"/>
          <p:nvPr/>
        </p:nvSpPr>
        <p:spPr>
          <a:xfrm>
            <a:off x="535813" y="966644"/>
            <a:ext cx="101857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데이크스트라</a:t>
            </a: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모든 함수와 함수 내 모든 블록에 입구와 출구가 하나만 존재해야한다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함수는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문이 하나여야한다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r>
              <a:rPr kumimoji="1" lang="ko-KR" altLang="en-US" dirty="0"/>
              <a:t>구조적 프로그래밍의 목표와 규율은 함수가 작을 경우 별다른 이익을 제공하지 못한다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때로는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return, break, continue</a:t>
            </a:r>
            <a:r>
              <a:rPr kumimoji="1" lang="ko-KR" altLang="en-US" dirty="0"/>
              <a:t>의 여러 차례 사용이 단일 입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출구 규칙보다 의도를 표현하기 쉬워진다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그외의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goto</a:t>
            </a:r>
            <a:r>
              <a:rPr kumimoji="1" lang="ko-KR" altLang="en-US" dirty="0"/>
              <a:t>문은 작은 함수에서는 피하자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C99A8-90D4-4346-AA81-D1CDFAA4F048}"/>
              </a:ext>
            </a:extLst>
          </p:cNvPr>
          <p:cNvSpPr txBox="1"/>
          <p:nvPr/>
        </p:nvSpPr>
        <p:spPr>
          <a:xfrm>
            <a:off x="11512006" y="651613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20/22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34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함수는 어떻게 짜죠</a:t>
            </a:r>
            <a:r>
              <a:rPr kumimoji="1" lang="en-US" altLang="ko-KR" sz="2400" b="1" dirty="0"/>
              <a:t>?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6E5D3-3AD0-734C-B4E4-78693FFD5B98}"/>
              </a:ext>
            </a:extLst>
          </p:cNvPr>
          <p:cNvSpPr txBox="1"/>
          <p:nvPr/>
        </p:nvSpPr>
        <p:spPr>
          <a:xfrm>
            <a:off x="535813" y="966644"/>
            <a:ext cx="101617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길고 복잡한 함수를 짠다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서투른 코드도 단위 테스트 케이스를 만든다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리펙토링</a:t>
            </a:r>
            <a:r>
              <a:rPr kumimoji="1" lang="ko-KR" altLang="en-US" dirty="0"/>
              <a:t>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코드를 다듬고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함수를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이름을 바꾸고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중복을 제거한다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메서드를 줄이고 순서도 바꾼다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이와중에도</a:t>
            </a:r>
            <a:r>
              <a:rPr kumimoji="1" lang="ko-KR" altLang="en-US" dirty="0"/>
              <a:t> 코드는 항상 단위 테스트를 통과한다</a:t>
            </a:r>
            <a:r>
              <a:rPr kumimoji="1"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941A7-B518-D941-B756-71D7E779658F}"/>
              </a:ext>
            </a:extLst>
          </p:cNvPr>
          <p:cNvSpPr txBox="1"/>
          <p:nvPr/>
        </p:nvSpPr>
        <p:spPr>
          <a:xfrm>
            <a:off x="2262854" y="4341552"/>
            <a:ext cx="765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프로그래머는 시스템을 구현할 </a:t>
            </a:r>
            <a:r>
              <a:rPr kumimoji="1" lang="ko-KR" altLang="en-US" dirty="0" err="1"/>
              <a:t>프로그램이아니라</a:t>
            </a:r>
            <a:r>
              <a:rPr kumimoji="1" lang="ko-KR" altLang="en-US" dirty="0"/>
              <a:t> 풀어갈 이야기로 여긴다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1C423-FA34-5741-873A-1B56D0A1D478}"/>
              </a:ext>
            </a:extLst>
          </p:cNvPr>
          <p:cNvSpPr txBox="1"/>
          <p:nvPr/>
        </p:nvSpPr>
        <p:spPr>
          <a:xfrm>
            <a:off x="11512006" y="651613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21/22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214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4783576" y="2782669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/>
              <a:t>감사합니다</a:t>
            </a:r>
            <a:r>
              <a:rPr kumimoji="1" lang="en-US" altLang="ko-KR" sz="3600" b="1" dirty="0"/>
              <a:t>.</a:t>
            </a:r>
            <a:endParaRPr kumimoji="1" lang="ko-Kore-KR" altLang="en-US" sz="36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1B01D6-C0BB-1443-8413-B4049F5DD286}"/>
              </a:ext>
            </a:extLst>
          </p:cNvPr>
          <p:cNvSpPr txBox="1"/>
          <p:nvPr/>
        </p:nvSpPr>
        <p:spPr>
          <a:xfrm>
            <a:off x="11512006" y="651613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22/22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1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작게</a:t>
            </a:r>
            <a:r>
              <a:rPr kumimoji="1" lang="ko-KR" altLang="en-US" sz="2400" b="1" dirty="0"/>
              <a:t> 만들어라</a:t>
            </a:r>
            <a:r>
              <a:rPr kumimoji="1" lang="en-US" altLang="ko-KR" sz="2400" b="1" dirty="0"/>
              <a:t>!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7F19C-AA98-D74E-9B65-74D9AC9D081F}"/>
              </a:ext>
            </a:extLst>
          </p:cNvPr>
          <p:cNvSpPr txBox="1"/>
          <p:nvPr/>
        </p:nvSpPr>
        <p:spPr>
          <a:xfrm>
            <a:off x="11616201" y="6525448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3/22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DD24F-9ED7-1847-800B-DBBF2187E347}"/>
              </a:ext>
            </a:extLst>
          </p:cNvPr>
          <p:cNvSpPr txBox="1"/>
          <p:nvPr/>
        </p:nvSpPr>
        <p:spPr>
          <a:xfrm>
            <a:off x="135994" y="1287117"/>
            <a:ext cx="788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블록과 들여쓰기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ko-Kore-KR" altLang="en-US" dirty="0"/>
              <a:t>함수에서</a:t>
            </a:r>
            <a:r>
              <a:rPr kumimoji="1" lang="ko-KR" altLang="en-US" dirty="0"/>
              <a:t> 들여쓰기 수준은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단이나 </a:t>
            </a:r>
            <a:r>
              <a:rPr kumimoji="1" lang="en-US" altLang="ko-KR" dirty="0"/>
              <a:t>2</a:t>
            </a:r>
            <a:r>
              <a:rPr kumimoji="1" lang="ko-KR" altLang="en-US" dirty="0"/>
              <a:t>단을 넘어서면 안된다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EADB5-95BC-C042-97B9-245C327A17E3}"/>
              </a:ext>
            </a:extLst>
          </p:cNvPr>
          <p:cNvSpPr txBox="1"/>
          <p:nvPr/>
        </p:nvSpPr>
        <p:spPr>
          <a:xfrm>
            <a:off x="135994" y="822541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함수는</a:t>
            </a:r>
            <a:r>
              <a:rPr kumimoji="1" lang="ko-KR" altLang="en-US" dirty="0"/>
              <a:t> 읽고 이해하기 </a:t>
            </a:r>
            <a:r>
              <a:rPr kumimoji="1" lang="ko-KR" altLang="en-US" dirty="0" err="1"/>
              <a:t>쉬워야한다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55EE46-8F4E-9B4A-84C6-8B42BA586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4" y="1751694"/>
            <a:ext cx="6220570" cy="4573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DC6B4C-DBA2-3749-B72E-C19FE201015D}"/>
              </a:ext>
            </a:extLst>
          </p:cNvPr>
          <p:cNvSpPr/>
          <p:nvPr/>
        </p:nvSpPr>
        <p:spPr>
          <a:xfrm>
            <a:off x="6490252" y="1751693"/>
            <a:ext cx="5565754" cy="24006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effectLst/>
              </a:rPr>
              <a:t>const</a:t>
            </a:r>
            <a:r>
              <a:rPr lang="ko-KR" altLang="en-US" sz="1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effectLst/>
              </a:rPr>
              <a:t>dropAppIconButtons</a:t>
            </a:r>
            <a:r>
              <a:rPr lang="ko-KR" altLang="en-US" sz="1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effectLst/>
              </a:rPr>
              <a:t>=</a:t>
            </a:r>
            <a:r>
              <a:rPr lang="ko-KR" altLang="en-US" sz="1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effectLst/>
              </a:rPr>
              <a:t>(event:</a:t>
            </a:r>
            <a:r>
              <a:rPr lang="ko-KR" altLang="en-US" sz="1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effectLst/>
              </a:rPr>
              <a:t>MouseEvent</a:t>
            </a:r>
            <a:r>
              <a:rPr lang="en-US" altLang="ko-KR" sz="1000" dirty="0">
                <a:solidFill>
                  <a:srgbClr val="000000"/>
                </a:solidFill>
                <a:effectLst/>
              </a:rPr>
              <a:t>):</a:t>
            </a:r>
            <a:r>
              <a:rPr lang="ko-KR" altLang="en-US" sz="1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effectLst/>
              </a:rPr>
              <a:t>void</a:t>
            </a:r>
            <a:r>
              <a:rPr lang="ko-KR" altLang="en-US" sz="1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=&gt;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effectLst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effectLst/>
              </a:rPr>
              <a:t>event.preventDefault</a:t>
            </a:r>
            <a:r>
              <a:rPr lang="en-US" altLang="ko-KR" sz="1000" dirty="0">
                <a:solidFill>
                  <a:srgbClr val="000000"/>
                </a:solidFill>
                <a:effectLst/>
              </a:rPr>
              <a:t>();</a:t>
            </a:r>
          </a:p>
          <a:p>
            <a:endParaRPr lang="en-US" altLang="ko-Kore-KR" sz="1000" dirty="0">
              <a:solidFill>
                <a:srgbClr val="000000"/>
              </a:solidFill>
            </a:endParaRPr>
          </a:p>
          <a:p>
            <a:r>
              <a:rPr lang="en-US" altLang="ko-Kore-KR" sz="1000" dirty="0">
                <a:solidFill>
                  <a:srgbClr val="000000"/>
                </a:solidFill>
              </a:rPr>
              <a:t>    if (</a:t>
            </a:r>
            <a:r>
              <a:rPr lang="en-US" altLang="ko-Kore-KR" sz="1000" dirty="0" err="1">
                <a:solidFill>
                  <a:srgbClr val="000000"/>
                </a:solidFill>
              </a:rPr>
              <a:t>checkDraggingTarget</a:t>
            </a:r>
            <a:r>
              <a:rPr lang="en-US" altLang="ko-Kore-KR" sz="1000" dirty="0">
                <a:solidFill>
                  <a:srgbClr val="000000"/>
                </a:solidFill>
              </a:rPr>
              <a:t>()) {</a:t>
            </a:r>
          </a:p>
          <a:p>
            <a:r>
              <a:rPr lang="en-US" altLang="ko-Kore-KR" sz="1000" dirty="0">
                <a:solidFill>
                  <a:srgbClr val="000000"/>
                </a:solidFill>
              </a:rPr>
              <a:t>        return;</a:t>
            </a:r>
          </a:p>
          <a:p>
            <a:r>
              <a:rPr lang="en-US" altLang="ko-Kore-KR" sz="1000" dirty="0">
                <a:solidFill>
                  <a:srgbClr val="000000"/>
                </a:solidFill>
              </a:rPr>
              <a:t>    }</a:t>
            </a:r>
          </a:p>
          <a:p>
            <a:endParaRPr lang="en-US" altLang="ko-Kore-KR" sz="1000" dirty="0">
              <a:solidFill>
                <a:srgbClr val="000000"/>
              </a:solidFill>
            </a:endParaRPr>
          </a:p>
          <a:p>
            <a:r>
              <a:rPr lang="ko-KR" altLang="en-US" sz="1000" dirty="0">
                <a:solidFill>
                  <a:srgbClr val="000000"/>
                </a:solidFill>
                <a:effectLst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</a:rPr>
              <a:t>if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</a:rPr>
              <a:t>checkIconDraggable</a:t>
            </a:r>
            <a:r>
              <a:rPr lang="en-US" altLang="ko-KR" sz="1000" dirty="0">
                <a:solidFill>
                  <a:srgbClr val="000000"/>
                </a:solidFill>
              </a:rPr>
              <a:t>())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effectLst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effectLst/>
              </a:rPr>
              <a:t>dropIcon</a:t>
            </a:r>
            <a:r>
              <a:rPr lang="en-US" altLang="ko-KR" sz="1000" dirty="0" err="1">
                <a:solidFill>
                  <a:srgbClr val="000000"/>
                </a:solidFill>
              </a:rPr>
              <a:t>D</a:t>
            </a:r>
            <a:r>
              <a:rPr lang="en-US" altLang="ko-KR" sz="1000" dirty="0" err="1">
                <a:solidFill>
                  <a:srgbClr val="000000"/>
                </a:solidFill>
                <a:effectLst/>
              </a:rPr>
              <a:t>raggableSpace</a:t>
            </a:r>
            <a:r>
              <a:rPr lang="en-US" altLang="ko-KR" sz="1000" dirty="0">
                <a:solidFill>
                  <a:srgbClr val="000000"/>
                </a:solidFill>
                <a:effectLst/>
              </a:rPr>
              <a:t>();</a:t>
            </a:r>
            <a:endParaRPr lang="en-US" altLang="ko-Kore-KR" sz="1000" dirty="0">
              <a:solidFill>
                <a:srgbClr val="000000"/>
              </a:solidFill>
              <a:effectLst/>
            </a:endParaRPr>
          </a:p>
          <a:p>
            <a:r>
              <a:rPr lang="ko-KR" altLang="en-US" sz="1000" dirty="0">
                <a:solidFill>
                  <a:srgbClr val="000000"/>
                </a:solidFill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</a:rPr>
              <a:t>} else if (</a:t>
            </a:r>
            <a:r>
              <a:rPr lang="en-US" altLang="ko-KR" sz="1000" dirty="0" err="1">
                <a:solidFill>
                  <a:srgbClr val="000000"/>
                </a:solidFill>
              </a:rPr>
              <a:t>checkIconDragzone</a:t>
            </a:r>
            <a:r>
              <a:rPr lang="en-US" altLang="ko-KR" sz="1000" dirty="0">
                <a:solidFill>
                  <a:srgbClr val="000000"/>
                </a:solidFill>
              </a:rPr>
              <a:t>()) {</a:t>
            </a:r>
          </a:p>
          <a:p>
            <a:r>
              <a:rPr lang="en-US" altLang="ko-Kore-KR" sz="1000" dirty="0">
                <a:solidFill>
                  <a:srgbClr val="000000"/>
                </a:solidFill>
                <a:effectLst/>
              </a:rPr>
              <a:t>        </a:t>
            </a:r>
            <a:r>
              <a:rPr lang="en-US" altLang="ko-Kore-KR" sz="1000" dirty="0" err="1">
                <a:solidFill>
                  <a:srgbClr val="000000"/>
                </a:solidFill>
                <a:effectLst/>
              </a:rPr>
              <a:t>dropIconDragzoneSpace</a:t>
            </a:r>
            <a:r>
              <a:rPr lang="en-US" altLang="ko-Kore-KR" sz="1000" dirty="0">
                <a:solidFill>
                  <a:srgbClr val="000000"/>
                </a:solidFill>
                <a:effectLst/>
              </a:rPr>
              <a:t>();</a:t>
            </a:r>
          </a:p>
          <a:p>
            <a:r>
              <a:rPr lang="en-US" altLang="ko-Kore-KR" sz="1000" dirty="0">
                <a:solidFill>
                  <a:srgbClr val="000000"/>
                </a:solidFill>
              </a:rPr>
              <a:t>    } else {</a:t>
            </a:r>
          </a:p>
          <a:p>
            <a:r>
              <a:rPr lang="en-US" altLang="ko-Kore-KR" sz="1000" dirty="0">
                <a:solidFill>
                  <a:srgbClr val="000000"/>
                </a:solidFill>
                <a:effectLst/>
              </a:rPr>
              <a:t>        throw Error(HOME_DRAG_ERROR); </a:t>
            </a:r>
          </a:p>
          <a:p>
            <a:r>
              <a:rPr lang="en-US" altLang="ko-Kore-KR" sz="1000" dirty="0">
                <a:solidFill>
                  <a:srgbClr val="000000"/>
                </a:solidFill>
              </a:rPr>
              <a:t>    }</a:t>
            </a:r>
            <a:endParaRPr lang="en-US" altLang="ko-Kore-KR" sz="1000" dirty="0">
              <a:solidFill>
                <a:srgbClr val="000000"/>
              </a:solidFill>
              <a:effectLst/>
            </a:endParaRPr>
          </a:p>
          <a:p>
            <a:r>
              <a:rPr lang="en-US" altLang="ko-KR" sz="1000" dirty="0">
                <a:solidFill>
                  <a:srgbClr val="000000"/>
                </a:solidFill>
              </a:rPr>
              <a:t>}</a:t>
            </a:r>
            <a:endParaRPr lang="en" altLang="ko-Kore-KR" sz="1000" dirty="0">
              <a:solidFill>
                <a:srgbClr val="000000"/>
              </a:solidFill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CB416D-48CB-5648-B4B3-21BFE5249465}"/>
              </a:ext>
            </a:extLst>
          </p:cNvPr>
          <p:cNvSpPr txBox="1"/>
          <p:nvPr/>
        </p:nvSpPr>
        <p:spPr>
          <a:xfrm>
            <a:off x="8478079" y="4152350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Home-</a:t>
            </a:r>
            <a:r>
              <a:rPr kumimoji="1" lang="en-US" altLang="ko-KR" sz="1000" dirty="0" err="1"/>
              <a:t>page.ts</a:t>
            </a:r>
            <a:r>
              <a:rPr kumimoji="1" lang="en-US" altLang="ko-KR" sz="1000" dirty="0"/>
              <a:t> (Re-refactored)</a:t>
            </a:r>
            <a:endParaRPr kumimoji="1" lang="ko-Kore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894CB1-949A-8349-943B-9B327CB6C2E6}"/>
              </a:ext>
            </a:extLst>
          </p:cNvPr>
          <p:cNvSpPr/>
          <p:nvPr/>
        </p:nvSpPr>
        <p:spPr>
          <a:xfrm>
            <a:off x="2608478" y="6297777"/>
            <a:ext cx="9444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00" dirty="0"/>
              <a:t>Home-</a:t>
            </a:r>
            <a:r>
              <a:rPr kumimoji="1" lang="en-US" altLang="ko-KR" sz="1000" dirty="0" err="1"/>
              <a:t>page.ts</a:t>
            </a:r>
            <a:r>
              <a:rPr kumimoji="1" lang="en-US" altLang="ko-KR" sz="1000" dirty="0"/>
              <a:t> </a:t>
            </a:r>
            <a:endParaRPr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411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b="1" dirty="0"/>
              <a:t>작게</a:t>
            </a:r>
            <a:r>
              <a:rPr kumimoji="1" lang="ko-KR" altLang="en-US" sz="2400" b="1" dirty="0"/>
              <a:t> 만들어라</a:t>
            </a:r>
            <a:r>
              <a:rPr kumimoji="1" lang="en-US" altLang="ko-KR" sz="2400" b="1" dirty="0"/>
              <a:t>!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7F19C-AA98-D74E-9B65-74D9AC9D081F}"/>
              </a:ext>
            </a:extLst>
          </p:cNvPr>
          <p:cNvSpPr txBox="1"/>
          <p:nvPr/>
        </p:nvSpPr>
        <p:spPr>
          <a:xfrm>
            <a:off x="11616201" y="6525448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4/22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DD24F-9ED7-1847-800B-DBBF2187E347}"/>
              </a:ext>
            </a:extLst>
          </p:cNvPr>
          <p:cNvSpPr txBox="1"/>
          <p:nvPr/>
        </p:nvSpPr>
        <p:spPr>
          <a:xfrm>
            <a:off x="135994" y="1287117"/>
            <a:ext cx="788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블록과 들여쓰기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</a:t>
            </a:r>
            <a:r>
              <a:rPr kumimoji="1" lang="ko-Kore-KR" altLang="en-US" dirty="0"/>
              <a:t>함수에서</a:t>
            </a:r>
            <a:r>
              <a:rPr kumimoji="1" lang="ko-KR" altLang="en-US" dirty="0"/>
              <a:t> 들여쓰기 수준은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단이나 </a:t>
            </a:r>
            <a:r>
              <a:rPr kumimoji="1" lang="en-US" altLang="ko-KR" dirty="0"/>
              <a:t>2</a:t>
            </a:r>
            <a:r>
              <a:rPr kumimoji="1" lang="ko-KR" altLang="en-US" dirty="0"/>
              <a:t>단을 넘어서면 안된다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EADB5-95BC-C042-97B9-245C327A17E3}"/>
              </a:ext>
            </a:extLst>
          </p:cNvPr>
          <p:cNvSpPr txBox="1"/>
          <p:nvPr/>
        </p:nvSpPr>
        <p:spPr>
          <a:xfrm>
            <a:off x="135994" y="822541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함수는</a:t>
            </a:r>
            <a:r>
              <a:rPr kumimoji="1" lang="ko-KR" altLang="en-US" dirty="0"/>
              <a:t> 읽고 이해하기 </a:t>
            </a:r>
            <a:r>
              <a:rPr kumimoji="1" lang="ko-KR" altLang="en-US" dirty="0" err="1"/>
              <a:t>쉬워야한다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55EE46-8F4E-9B4A-84C6-8B42BA586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4" y="1751694"/>
            <a:ext cx="6220570" cy="4573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DC6B4C-DBA2-3749-B72E-C19FE201015D}"/>
              </a:ext>
            </a:extLst>
          </p:cNvPr>
          <p:cNvSpPr/>
          <p:nvPr/>
        </p:nvSpPr>
        <p:spPr>
          <a:xfrm>
            <a:off x="6490252" y="1751693"/>
            <a:ext cx="5565754" cy="24006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effectLst/>
              </a:rPr>
              <a:t>const</a:t>
            </a:r>
            <a:r>
              <a:rPr lang="ko-KR" altLang="en-US" sz="1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effectLst/>
              </a:rPr>
              <a:t>dropAppIconButtons</a:t>
            </a:r>
            <a:r>
              <a:rPr lang="ko-KR" altLang="en-US" sz="1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effectLst/>
              </a:rPr>
              <a:t>=</a:t>
            </a:r>
            <a:r>
              <a:rPr lang="ko-KR" altLang="en-US" sz="1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effectLst/>
              </a:rPr>
              <a:t>(event:</a:t>
            </a:r>
            <a:r>
              <a:rPr lang="ko-KR" altLang="en-US" sz="1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effectLst/>
              </a:rPr>
              <a:t>MouseEvent</a:t>
            </a:r>
            <a:r>
              <a:rPr lang="en-US" altLang="ko-KR" sz="1000" dirty="0">
                <a:solidFill>
                  <a:srgbClr val="000000"/>
                </a:solidFill>
                <a:effectLst/>
              </a:rPr>
              <a:t>):</a:t>
            </a:r>
            <a:r>
              <a:rPr lang="ko-KR" altLang="en-US" sz="1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effectLst/>
              </a:rPr>
              <a:t>void</a:t>
            </a:r>
            <a:r>
              <a:rPr lang="ko-KR" altLang="en-US" sz="100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=&gt;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effectLst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effectLst/>
              </a:rPr>
              <a:t>event.preventDefault</a:t>
            </a:r>
            <a:r>
              <a:rPr lang="en-US" altLang="ko-KR" sz="1000" dirty="0">
                <a:solidFill>
                  <a:srgbClr val="000000"/>
                </a:solidFill>
                <a:effectLst/>
              </a:rPr>
              <a:t>();</a:t>
            </a:r>
          </a:p>
          <a:p>
            <a:endParaRPr lang="en-US" altLang="ko-Kore-KR" sz="1000" dirty="0">
              <a:solidFill>
                <a:srgbClr val="000000"/>
              </a:solidFill>
            </a:endParaRPr>
          </a:p>
          <a:p>
            <a:r>
              <a:rPr lang="en-US" altLang="ko-Kore-KR" sz="1000" dirty="0">
                <a:solidFill>
                  <a:srgbClr val="000000"/>
                </a:solidFill>
              </a:rPr>
              <a:t>    if (</a:t>
            </a:r>
            <a:r>
              <a:rPr lang="en-US" altLang="ko-Kore-KR" sz="1000" dirty="0" err="1">
                <a:solidFill>
                  <a:srgbClr val="000000"/>
                </a:solidFill>
              </a:rPr>
              <a:t>checkDraggingTarget</a:t>
            </a:r>
            <a:r>
              <a:rPr lang="en-US" altLang="ko-Kore-KR" sz="1000" dirty="0">
                <a:solidFill>
                  <a:srgbClr val="000000"/>
                </a:solidFill>
              </a:rPr>
              <a:t>()) {</a:t>
            </a:r>
          </a:p>
          <a:p>
            <a:r>
              <a:rPr lang="en-US" altLang="ko-Kore-KR" sz="1000" dirty="0">
                <a:solidFill>
                  <a:srgbClr val="000000"/>
                </a:solidFill>
              </a:rPr>
              <a:t>        return;</a:t>
            </a:r>
          </a:p>
          <a:p>
            <a:r>
              <a:rPr lang="en-US" altLang="ko-Kore-KR" sz="1000" dirty="0">
                <a:solidFill>
                  <a:srgbClr val="000000"/>
                </a:solidFill>
              </a:rPr>
              <a:t>    }</a:t>
            </a:r>
          </a:p>
          <a:p>
            <a:endParaRPr lang="en-US" altLang="ko-Kore-KR" sz="1000" dirty="0">
              <a:solidFill>
                <a:srgbClr val="000000"/>
              </a:solidFill>
            </a:endParaRPr>
          </a:p>
          <a:p>
            <a:r>
              <a:rPr lang="ko-KR" altLang="en-US" sz="1000" dirty="0">
                <a:solidFill>
                  <a:srgbClr val="000000"/>
                </a:solidFill>
                <a:effectLst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</a:rPr>
              <a:t>if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</a:rPr>
              <a:t>checkIconDraggable</a:t>
            </a:r>
            <a:r>
              <a:rPr lang="en-US" altLang="ko-KR" sz="1000" dirty="0">
                <a:solidFill>
                  <a:srgbClr val="000000"/>
                </a:solidFill>
              </a:rPr>
              <a:t>())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effectLst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effectLst/>
              </a:rPr>
              <a:t>dropIcon</a:t>
            </a:r>
            <a:r>
              <a:rPr lang="en-US" altLang="ko-KR" sz="1000" dirty="0" err="1">
                <a:solidFill>
                  <a:srgbClr val="000000"/>
                </a:solidFill>
              </a:rPr>
              <a:t>D</a:t>
            </a:r>
            <a:r>
              <a:rPr lang="en-US" altLang="ko-KR" sz="1000" dirty="0" err="1">
                <a:solidFill>
                  <a:srgbClr val="000000"/>
                </a:solidFill>
                <a:effectLst/>
              </a:rPr>
              <a:t>raggableSpace</a:t>
            </a:r>
            <a:r>
              <a:rPr lang="en-US" altLang="ko-KR" sz="1000" dirty="0">
                <a:solidFill>
                  <a:srgbClr val="000000"/>
                </a:solidFill>
                <a:effectLst/>
              </a:rPr>
              <a:t>();</a:t>
            </a:r>
            <a:endParaRPr lang="en-US" altLang="ko-Kore-KR" sz="1000" dirty="0">
              <a:solidFill>
                <a:srgbClr val="000000"/>
              </a:solidFill>
              <a:effectLst/>
            </a:endParaRPr>
          </a:p>
          <a:p>
            <a:r>
              <a:rPr lang="ko-KR" altLang="en-US" sz="1000" dirty="0">
                <a:solidFill>
                  <a:srgbClr val="000000"/>
                </a:solidFill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</a:rPr>
              <a:t>} else if (</a:t>
            </a:r>
            <a:r>
              <a:rPr lang="en-US" altLang="ko-KR" sz="1000" dirty="0" err="1">
                <a:solidFill>
                  <a:srgbClr val="000000"/>
                </a:solidFill>
              </a:rPr>
              <a:t>checkIconDragzone</a:t>
            </a:r>
            <a:r>
              <a:rPr lang="en-US" altLang="ko-KR" sz="1000" dirty="0">
                <a:solidFill>
                  <a:srgbClr val="000000"/>
                </a:solidFill>
              </a:rPr>
              <a:t>()) {</a:t>
            </a:r>
          </a:p>
          <a:p>
            <a:r>
              <a:rPr lang="en-US" altLang="ko-Kore-KR" sz="1000" dirty="0">
                <a:solidFill>
                  <a:srgbClr val="000000"/>
                </a:solidFill>
                <a:effectLst/>
              </a:rPr>
              <a:t>        </a:t>
            </a:r>
            <a:r>
              <a:rPr lang="en-US" altLang="ko-Kore-KR" sz="1000" dirty="0" err="1">
                <a:solidFill>
                  <a:srgbClr val="000000"/>
                </a:solidFill>
                <a:effectLst/>
              </a:rPr>
              <a:t>dropIconDragzoneSpace</a:t>
            </a:r>
            <a:r>
              <a:rPr lang="en-US" altLang="ko-Kore-KR" sz="1000" dirty="0">
                <a:solidFill>
                  <a:srgbClr val="000000"/>
                </a:solidFill>
                <a:effectLst/>
              </a:rPr>
              <a:t>();</a:t>
            </a:r>
          </a:p>
          <a:p>
            <a:r>
              <a:rPr lang="en-US" altLang="ko-Kore-KR" sz="1000" dirty="0">
                <a:solidFill>
                  <a:srgbClr val="000000"/>
                </a:solidFill>
              </a:rPr>
              <a:t>    } else {</a:t>
            </a:r>
          </a:p>
          <a:p>
            <a:r>
              <a:rPr lang="en-US" altLang="ko-Kore-KR" sz="1000" dirty="0">
                <a:solidFill>
                  <a:srgbClr val="000000"/>
                </a:solidFill>
                <a:effectLst/>
              </a:rPr>
              <a:t>        throw Error(HOME_DRAG_ERROR); </a:t>
            </a:r>
          </a:p>
          <a:p>
            <a:r>
              <a:rPr lang="en-US" altLang="ko-Kore-KR" sz="1000" dirty="0">
                <a:solidFill>
                  <a:srgbClr val="000000"/>
                </a:solidFill>
              </a:rPr>
              <a:t>    }</a:t>
            </a:r>
            <a:endParaRPr lang="en-US" altLang="ko-Kore-KR" sz="1000" dirty="0">
              <a:solidFill>
                <a:srgbClr val="000000"/>
              </a:solidFill>
              <a:effectLst/>
            </a:endParaRPr>
          </a:p>
          <a:p>
            <a:r>
              <a:rPr lang="en-US" altLang="ko-KR" sz="1000" dirty="0">
                <a:solidFill>
                  <a:srgbClr val="000000"/>
                </a:solidFill>
              </a:rPr>
              <a:t>}</a:t>
            </a:r>
            <a:endParaRPr lang="en" altLang="ko-Kore-KR" sz="100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8F48C160-3F5B-3A49-9422-F26229AEB9DC}"/>
              </a:ext>
            </a:extLst>
          </p:cNvPr>
          <p:cNvSpPr/>
          <p:nvPr/>
        </p:nvSpPr>
        <p:spPr>
          <a:xfrm>
            <a:off x="496958" y="2461052"/>
            <a:ext cx="1958007" cy="490533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C6146CF2-3FA4-9F40-AE33-04C68B27D19E}"/>
              </a:ext>
            </a:extLst>
          </p:cNvPr>
          <p:cNvSpPr/>
          <p:nvPr/>
        </p:nvSpPr>
        <p:spPr>
          <a:xfrm>
            <a:off x="6639339" y="2192695"/>
            <a:ext cx="1530626" cy="536713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4D23E79A-3B16-B948-B75A-591B5368EA61}"/>
              </a:ext>
            </a:extLst>
          </p:cNvPr>
          <p:cNvSpPr/>
          <p:nvPr/>
        </p:nvSpPr>
        <p:spPr>
          <a:xfrm>
            <a:off x="496958" y="3041374"/>
            <a:ext cx="3965712" cy="1302026"/>
          </a:xfrm>
          <a:prstGeom prst="frame">
            <a:avLst>
              <a:gd name="adj1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61C2E1F4-D386-FB49-BC1B-00D246F99756}"/>
              </a:ext>
            </a:extLst>
          </p:cNvPr>
          <p:cNvSpPr/>
          <p:nvPr/>
        </p:nvSpPr>
        <p:spPr>
          <a:xfrm>
            <a:off x="6639339" y="2826567"/>
            <a:ext cx="1610139" cy="343843"/>
          </a:xfrm>
          <a:prstGeom prst="frame">
            <a:avLst>
              <a:gd name="adj1" fmla="val 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7016DB5B-3B6D-654B-91D3-3756AE762107}"/>
              </a:ext>
            </a:extLst>
          </p:cNvPr>
          <p:cNvSpPr/>
          <p:nvPr/>
        </p:nvSpPr>
        <p:spPr>
          <a:xfrm>
            <a:off x="496958" y="4361967"/>
            <a:ext cx="5774633" cy="1208916"/>
          </a:xfrm>
          <a:prstGeom prst="frame">
            <a:avLst>
              <a:gd name="adj1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E1E601DE-9AF3-1F4F-AF42-F2518EE17D7B}"/>
              </a:ext>
            </a:extLst>
          </p:cNvPr>
          <p:cNvSpPr/>
          <p:nvPr/>
        </p:nvSpPr>
        <p:spPr>
          <a:xfrm>
            <a:off x="6632555" y="3181373"/>
            <a:ext cx="1706375" cy="247628"/>
          </a:xfrm>
          <a:prstGeom prst="frame">
            <a:avLst>
              <a:gd name="adj1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237BA36F-7BEB-7946-B814-617843BBC977}"/>
              </a:ext>
            </a:extLst>
          </p:cNvPr>
          <p:cNvSpPr/>
          <p:nvPr/>
        </p:nvSpPr>
        <p:spPr>
          <a:xfrm>
            <a:off x="498535" y="5570883"/>
            <a:ext cx="1747708" cy="464576"/>
          </a:xfrm>
          <a:prstGeom prst="frame">
            <a:avLst>
              <a:gd name="adj1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651749D7-701F-7441-98F1-C48A7F638E8B}"/>
              </a:ext>
            </a:extLst>
          </p:cNvPr>
          <p:cNvSpPr/>
          <p:nvPr/>
        </p:nvSpPr>
        <p:spPr>
          <a:xfrm>
            <a:off x="6632554" y="3437328"/>
            <a:ext cx="2034367" cy="464576"/>
          </a:xfrm>
          <a:prstGeom prst="frame">
            <a:avLst>
              <a:gd name="adj1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6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한가지만 해라</a:t>
            </a:r>
            <a:r>
              <a:rPr kumimoji="1" lang="en-US" altLang="ko-KR" sz="2400" b="1" dirty="0"/>
              <a:t>!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7F19C-AA98-D74E-9B65-74D9AC9D081F}"/>
              </a:ext>
            </a:extLst>
          </p:cNvPr>
          <p:cNvSpPr txBox="1"/>
          <p:nvPr/>
        </p:nvSpPr>
        <p:spPr>
          <a:xfrm>
            <a:off x="11616201" y="6525448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4/22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C4E4B-D889-3745-96AD-389B1E5822D7}"/>
              </a:ext>
            </a:extLst>
          </p:cNvPr>
          <p:cNvSpPr txBox="1"/>
          <p:nvPr/>
        </p:nvSpPr>
        <p:spPr>
          <a:xfrm>
            <a:off x="255262" y="871147"/>
            <a:ext cx="9812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함수는 한 가지를 해야한다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의미 있는 이름으로 다른 함수를 추출할 수 있다면 그 함수는 여러가지 작업을 하고 있다는 뜻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A7852C-F589-9B49-A86C-9DDDB664AD41}"/>
              </a:ext>
            </a:extLst>
          </p:cNvPr>
          <p:cNvSpPr/>
          <p:nvPr/>
        </p:nvSpPr>
        <p:spPr>
          <a:xfrm>
            <a:off x="1590606" y="1794477"/>
            <a:ext cx="9002362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effectLst/>
              </a:rPr>
              <a:t>const </a:t>
            </a:r>
            <a:r>
              <a:rPr lang="en" altLang="ko-Kore-KR" dirty="0" err="1">
                <a:solidFill>
                  <a:srgbClr val="7030A0"/>
                </a:solidFill>
                <a:effectLst/>
              </a:rPr>
              <a:t>updateNavigationTime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 = () =&gt; { 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</a:t>
            </a:r>
            <a:r>
              <a:rPr lang="en" altLang="ko-Kore-KR" dirty="0" err="1">
                <a:solidFill>
                  <a:srgbClr val="000000"/>
                </a:solidFill>
                <a:effectLst/>
              </a:rPr>
              <a:t>setInterval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(() =&gt; { 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    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const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navTimeElement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 = $('.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nav__time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') as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HTMLSpanElement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;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    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const </a:t>
            </a:r>
            <a:r>
              <a:rPr lang="en" altLang="ko-Kore-KR" dirty="0" err="1">
                <a:solidFill>
                  <a:schemeClr val="accent6"/>
                </a:solidFill>
                <a:effectLst/>
              </a:rPr>
              <a:t>currentDate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 =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getCurrentDate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();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</a:rPr>
              <a:t>        </a:t>
            </a:r>
            <a:r>
              <a:rPr lang="en" altLang="ko-Kore-KR" dirty="0" err="1">
                <a:solidFill>
                  <a:schemeClr val="accent2"/>
                </a:solidFill>
              </a:rPr>
              <a:t>n</a:t>
            </a:r>
            <a:r>
              <a:rPr lang="en" altLang="ko-Kore-KR" dirty="0" err="1">
                <a:solidFill>
                  <a:schemeClr val="accent2"/>
                </a:solidFill>
                <a:effectLst/>
              </a:rPr>
              <a:t>otifyAlarm</a:t>
            </a:r>
            <a:r>
              <a:rPr lang="en" altLang="ko-Kore-KR" dirty="0">
                <a:solidFill>
                  <a:schemeClr val="accent2"/>
                </a:solidFill>
                <a:effectLst/>
              </a:rPr>
              <a:t>(</a:t>
            </a:r>
            <a:r>
              <a:rPr lang="en" altLang="ko-Kore-KR" dirty="0" err="1">
                <a:solidFill>
                  <a:schemeClr val="accent6"/>
                </a:solidFill>
                <a:effectLst/>
              </a:rPr>
              <a:t>currentDate</a:t>
            </a:r>
            <a:r>
              <a:rPr lang="en" altLang="ko-Kore-KR" dirty="0">
                <a:solidFill>
                  <a:schemeClr val="accent2"/>
                </a:solidFill>
                <a:effectLst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  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 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navTimeElement.innerText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 =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currentDate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; 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}, 1000); 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</a:rPr>
              <a:t>};</a:t>
            </a:r>
          </a:p>
          <a:p>
            <a:endParaRPr lang="en" altLang="ko-Kore-KR" dirty="0">
              <a:solidFill>
                <a:srgbClr val="000000"/>
              </a:solidFill>
            </a:endParaRPr>
          </a:p>
          <a:p>
            <a:r>
              <a:rPr lang="ko-Kore-KR" altLang="en-US" dirty="0"/>
              <a:t>const initController = (): void =&gt; { </a:t>
            </a:r>
            <a:endParaRPr lang="en-US" altLang="ko-Kore-KR" dirty="0"/>
          </a:p>
          <a:p>
            <a:r>
              <a:rPr lang="ko-Kore-KR" altLang="en-US" dirty="0"/>
              <a:t>    </a:t>
            </a:r>
            <a:r>
              <a:rPr lang="ko-Kore-KR" altLang="en-US" dirty="0">
                <a:solidFill>
                  <a:srgbClr val="7030A0"/>
                </a:solidFill>
              </a:rPr>
              <a:t>updateNavigationTime();</a:t>
            </a:r>
            <a:endParaRPr lang="en-US" altLang="ko-Kore-KR" dirty="0">
              <a:solidFill>
                <a:srgbClr val="7030A0"/>
              </a:solidFill>
            </a:endParaRPr>
          </a:p>
          <a:p>
            <a:r>
              <a:rPr lang="ko-Kore-KR" altLang="en-US" dirty="0"/>
              <a:t>    window.addEventListener('popstate', () =&gt;</a:t>
            </a:r>
            <a:r>
              <a:rPr lang="en-US" altLang="ko-Kore-KR" dirty="0"/>
              <a:t> </a:t>
            </a:r>
            <a:r>
              <a:rPr lang="ko-Kore-KR" altLang="en-US" dirty="0"/>
              <a:t>historyRouter(window.location.pathname));</a:t>
            </a:r>
            <a:endParaRPr lang="en-US" altLang="ko-Kore-KR" dirty="0"/>
          </a:p>
          <a:p>
            <a:r>
              <a:rPr lang="ko-KR" altLang="en-US" dirty="0"/>
              <a:t>    </a:t>
            </a:r>
            <a:r>
              <a:rPr lang="ko-Kore-KR" altLang="en-US" dirty="0"/>
              <a:t>homePageController(); </a:t>
            </a:r>
            <a:endParaRPr lang="en-US" altLang="ko-Kore-KR" dirty="0"/>
          </a:p>
          <a:p>
            <a:r>
              <a:rPr lang="ko-Kore-KR" altLang="en-US" dirty="0"/>
              <a:t>}; 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ko-Kore-KR" altLang="en-US" dirty="0"/>
              <a:t>export default initController;</a:t>
            </a:r>
          </a:p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292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한가지만 해라</a:t>
            </a:r>
            <a:r>
              <a:rPr kumimoji="1" lang="en-US" altLang="ko-KR" sz="2400" b="1" dirty="0"/>
              <a:t>!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7F19C-AA98-D74E-9B65-74D9AC9D081F}"/>
              </a:ext>
            </a:extLst>
          </p:cNvPr>
          <p:cNvSpPr txBox="1"/>
          <p:nvPr/>
        </p:nvSpPr>
        <p:spPr>
          <a:xfrm>
            <a:off x="11616201" y="6525448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u="sng" dirty="0">
                <a:solidFill>
                  <a:schemeClr val="bg1"/>
                </a:solidFill>
              </a:rPr>
              <a:t>6/22</a:t>
            </a:r>
            <a:endParaRPr kumimoji="1" lang="ko-Kore-KR" altLang="en-US" sz="1600" u="sng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8D16B0-349F-A343-95D0-39297FA4E680}"/>
              </a:ext>
            </a:extLst>
          </p:cNvPr>
          <p:cNvSpPr/>
          <p:nvPr/>
        </p:nvSpPr>
        <p:spPr>
          <a:xfrm>
            <a:off x="76931" y="3021052"/>
            <a:ext cx="8112912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</a:rPr>
              <a:t>c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onst </a:t>
            </a:r>
            <a:r>
              <a:rPr lang="en" altLang="ko-Kore-KR" dirty="0" err="1">
                <a:effectLst/>
              </a:rPr>
              <a:t>updateNavigationTime</a:t>
            </a:r>
            <a:r>
              <a:rPr lang="en" altLang="ko-Kore-KR" dirty="0">
                <a:solidFill>
                  <a:srgbClr val="000000"/>
                </a:solidFill>
              </a:rPr>
              <a:t> = () =&gt; {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</a:rPr>
              <a:t>    const </a:t>
            </a:r>
            <a:r>
              <a:rPr lang="en" altLang="ko-Kore-KR" dirty="0" err="1">
                <a:solidFill>
                  <a:srgbClr val="000000"/>
                </a:solidFill>
                <a:effectLst/>
              </a:rPr>
              <a:t>navTimeElement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 = $('.</a:t>
            </a:r>
            <a:r>
              <a:rPr lang="en" altLang="ko-Kore-KR" dirty="0" err="1">
                <a:solidFill>
                  <a:srgbClr val="000000"/>
                </a:solidFill>
                <a:effectLst/>
              </a:rPr>
              <a:t>nav__time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') as </a:t>
            </a:r>
            <a:r>
              <a:rPr lang="en" altLang="ko-Kore-KR" dirty="0" err="1">
                <a:solidFill>
                  <a:srgbClr val="000000"/>
                </a:solidFill>
                <a:effectLst/>
              </a:rPr>
              <a:t>HTMLSpanElement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; 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</a:rPr>
              <a:t>    const </a:t>
            </a:r>
            <a:r>
              <a:rPr lang="en" altLang="ko-Kore-KR" dirty="0" err="1">
                <a:solidFill>
                  <a:srgbClr val="000000"/>
                </a:solidFill>
                <a:effectLst/>
              </a:rPr>
              <a:t>currentDate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 = </a:t>
            </a:r>
            <a:r>
              <a:rPr lang="en" altLang="ko-Kore-KR" dirty="0" err="1">
                <a:solidFill>
                  <a:srgbClr val="000000"/>
                </a:solidFill>
                <a:effectLst/>
              </a:rPr>
              <a:t>getCurrentDate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();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</a:rPr>
              <a:t>    </a:t>
            </a:r>
            <a:r>
              <a:rPr lang="en" altLang="ko-Kore-KR" dirty="0" err="1">
                <a:solidFill>
                  <a:srgbClr val="000000"/>
                </a:solidFill>
                <a:effectLst/>
              </a:rPr>
              <a:t>navTimeElement.innerText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 = </a:t>
            </a:r>
            <a:r>
              <a:rPr lang="en" altLang="ko-Kore-KR" dirty="0" err="1">
                <a:solidFill>
                  <a:srgbClr val="000000"/>
                </a:solidFill>
                <a:effectLst/>
              </a:rPr>
              <a:t>currentDate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; 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}</a:t>
            </a:r>
          </a:p>
          <a:p>
            <a:endParaRPr lang="en" altLang="ko-Kore-KR" dirty="0">
              <a:solidFill>
                <a:srgbClr val="000000"/>
              </a:solidFill>
              <a:effectLst/>
            </a:endParaRPr>
          </a:p>
          <a:p>
            <a:r>
              <a:rPr lang="en" altLang="ko-Kore-KR" dirty="0">
                <a:solidFill>
                  <a:srgbClr val="000000"/>
                </a:solidFill>
                <a:effectLst/>
              </a:rPr>
              <a:t>const </a:t>
            </a:r>
            <a:r>
              <a:rPr lang="en" altLang="ko-Kore-KR" dirty="0" err="1">
                <a:solidFill>
                  <a:srgbClr val="7030A0"/>
                </a:solidFill>
              </a:rPr>
              <a:t>n</a:t>
            </a:r>
            <a:r>
              <a:rPr lang="en" altLang="ko-Kore-KR" dirty="0" err="1">
                <a:solidFill>
                  <a:srgbClr val="7030A0"/>
                </a:solidFill>
                <a:effectLst/>
              </a:rPr>
              <a:t>avigationController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 = () =&gt; { 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</a:rPr>
              <a:t>    </a:t>
            </a:r>
            <a:r>
              <a:rPr lang="en" altLang="ko-Kore-KR" dirty="0" err="1">
                <a:solidFill>
                  <a:srgbClr val="000000"/>
                </a:solidFill>
                <a:effectLst/>
              </a:rPr>
              <a:t>setInterval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(() =&gt; { 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   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updateNavigationTime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();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    </a:t>
            </a:r>
            <a:r>
              <a:rPr lang="en" altLang="ko-Kore-KR" dirty="0" err="1">
                <a:solidFill>
                  <a:schemeClr val="accent2"/>
                </a:solidFill>
              </a:rPr>
              <a:t>n</a:t>
            </a:r>
            <a:r>
              <a:rPr lang="en" altLang="ko-Kore-KR" dirty="0" err="1">
                <a:solidFill>
                  <a:schemeClr val="accent2"/>
                </a:solidFill>
                <a:effectLst/>
              </a:rPr>
              <a:t>otifyAlarm</a:t>
            </a:r>
            <a:r>
              <a:rPr lang="en" altLang="ko-Kore-KR" dirty="0">
                <a:solidFill>
                  <a:schemeClr val="accent2"/>
                </a:solidFill>
                <a:effectLst/>
              </a:rPr>
              <a:t>();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</a:rPr>
              <a:t>    }, 1000); 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</a:rPr>
              <a:t>};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CF633A-1BF2-6B4C-8AD5-84C0DA714859}"/>
              </a:ext>
            </a:extLst>
          </p:cNvPr>
          <p:cNvSpPr/>
          <p:nvPr/>
        </p:nvSpPr>
        <p:spPr>
          <a:xfrm>
            <a:off x="3892826" y="356970"/>
            <a:ext cx="676192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effectLst/>
              </a:rPr>
              <a:t>const </a:t>
            </a:r>
            <a:r>
              <a:rPr lang="en" altLang="ko-Kore-KR" dirty="0" err="1">
                <a:solidFill>
                  <a:srgbClr val="7030A0"/>
                </a:solidFill>
                <a:effectLst/>
              </a:rPr>
              <a:t>updateNavigationTime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 = () =&gt; { 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</a:t>
            </a:r>
            <a:r>
              <a:rPr lang="en" altLang="ko-Kore-KR" dirty="0" err="1">
                <a:solidFill>
                  <a:srgbClr val="000000"/>
                </a:solidFill>
                <a:effectLst/>
              </a:rPr>
              <a:t>setInterval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(() =&gt; { 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    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const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navTimeElement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 = $('.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nav__time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') as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HTMLSpanElement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;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    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const </a:t>
            </a:r>
            <a:r>
              <a:rPr lang="en" altLang="ko-Kore-KR" dirty="0" err="1">
                <a:solidFill>
                  <a:schemeClr val="accent6"/>
                </a:solidFill>
                <a:effectLst/>
              </a:rPr>
              <a:t>currentDate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 =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getCurrentDate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();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</a:rPr>
              <a:t>        </a:t>
            </a:r>
            <a:r>
              <a:rPr lang="en" altLang="ko-Kore-KR" dirty="0" err="1">
                <a:solidFill>
                  <a:schemeClr val="accent2"/>
                </a:solidFill>
              </a:rPr>
              <a:t>n</a:t>
            </a:r>
            <a:r>
              <a:rPr lang="en" altLang="ko-Kore-KR" dirty="0" err="1">
                <a:solidFill>
                  <a:schemeClr val="accent2"/>
                </a:solidFill>
                <a:effectLst/>
              </a:rPr>
              <a:t>otifyAlarm</a:t>
            </a:r>
            <a:r>
              <a:rPr lang="en" altLang="ko-Kore-KR" dirty="0">
                <a:solidFill>
                  <a:schemeClr val="accent2"/>
                </a:solidFill>
                <a:effectLst/>
              </a:rPr>
              <a:t>(</a:t>
            </a:r>
            <a:r>
              <a:rPr lang="en" altLang="ko-Kore-KR" dirty="0" err="1">
                <a:solidFill>
                  <a:schemeClr val="accent6"/>
                </a:solidFill>
                <a:effectLst/>
              </a:rPr>
              <a:t>currentDate</a:t>
            </a:r>
            <a:r>
              <a:rPr lang="en" altLang="ko-Kore-KR" dirty="0">
                <a:solidFill>
                  <a:schemeClr val="accent2"/>
                </a:solidFill>
                <a:effectLst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  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 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navTimeElement.innerText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 = </a:t>
            </a:r>
            <a:r>
              <a:rPr lang="en" altLang="ko-Kore-KR" dirty="0" err="1">
                <a:solidFill>
                  <a:schemeClr val="accent1"/>
                </a:solidFill>
                <a:effectLst/>
              </a:rPr>
              <a:t>currentDate</a:t>
            </a:r>
            <a:r>
              <a:rPr lang="en" altLang="ko-Kore-KR" dirty="0">
                <a:solidFill>
                  <a:schemeClr val="accent1"/>
                </a:solidFill>
                <a:effectLst/>
              </a:rPr>
              <a:t>; </a:t>
            </a:r>
          </a:p>
          <a:p>
            <a:r>
              <a:rPr lang="en" altLang="ko-Kore-KR" dirty="0">
                <a:solidFill>
                  <a:srgbClr val="000000"/>
                </a:solidFill>
              </a:rPr>
              <a:t>    </a:t>
            </a:r>
            <a:r>
              <a:rPr lang="en" altLang="ko-Kore-KR" dirty="0">
                <a:solidFill>
                  <a:srgbClr val="000000"/>
                </a:solidFill>
                <a:effectLst/>
              </a:rPr>
              <a:t>}, 1000); </a:t>
            </a:r>
          </a:p>
          <a:p>
            <a:r>
              <a:rPr lang="en" altLang="ko-Kore-KR" dirty="0">
                <a:solidFill>
                  <a:srgbClr val="000000"/>
                </a:solidFill>
                <a:effectLst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9027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함수 당 추상화 수준은 하나로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7F19C-AA98-D74E-9B65-74D9AC9D081F}"/>
              </a:ext>
            </a:extLst>
          </p:cNvPr>
          <p:cNvSpPr txBox="1"/>
          <p:nvPr/>
        </p:nvSpPr>
        <p:spPr>
          <a:xfrm>
            <a:off x="11616201" y="6525448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7/22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20A702-1057-A546-87D7-B45CF6F503E1}"/>
              </a:ext>
            </a:extLst>
          </p:cNvPr>
          <p:cNvSpPr/>
          <p:nvPr/>
        </p:nvSpPr>
        <p:spPr>
          <a:xfrm>
            <a:off x="719286" y="1573259"/>
            <a:ext cx="9037983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 dirty="0"/>
              <a:t>const initController = (): void =&gt; { </a:t>
            </a:r>
            <a:endParaRPr lang="en-US" altLang="ko-Kore-KR" dirty="0"/>
          </a:p>
          <a:p>
            <a:r>
              <a:rPr lang="ko-Kore-KR" altLang="en-US" dirty="0"/>
              <a:t>    updateNavigationTime();</a:t>
            </a:r>
            <a:endParaRPr lang="en-US" altLang="ko-Kore-KR" dirty="0"/>
          </a:p>
          <a:p>
            <a:r>
              <a:rPr lang="ko-Kore-KR" altLang="en-US" dirty="0"/>
              <a:t>    </a:t>
            </a:r>
            <a:r>
              <a:rPr lang="ko-Kore-KR" altLang="en-US" dirty="0">
                <a:solidFill>
                  <a:schemeClr val="accent6"/>
                </a:solidFill>
              </a:rPr>
              <a:t>window.addEventListener('popstate', () =&gt; historyRouter(window.location.pathname));</a:t>
            </a:r>
            <a:endParaRPr lang="en-US" altLang="ko-Kore-KR" dirty="0">
              <a:solidFill>
                <a:schemeClr val="accent6"/>
              </a:solidFill>
            </a:endParaRPr>
          </a:p>
          <a:p>
            <a:r>
              <a:rPr lang="ko-KR" altLang="en-US" dirty="0"/>
              <a:t>    </a:t>
            </a:r>
            <a:r>
              <a:rPr lang="ko-Kore-KR" altLang="en-US" dirty="0"/>
              <a:t>homePageController(); </a:t>
            </a:r>
            <a:endParaRPr lang="en-US" altLang="ko-Kore-KR" dirty="0"/>
          </a:p>
          <a:p>
            <a:r>
              <a:rPr lang="ko-Kore-KR" altLang="en-US" dirty="0"/>
              <a:t>}; 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ko-Kore-KR" altLang="en-US" dirty="0"/>
              <a:t>export default initController;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F873D-83E8-D84F-9C00-9BEBE53FF03D}"/>
              </a:ext>
            </a:extLst>
          </p:cNvPr>
          <p:cNvSpPr txBox="1"/>
          <p:nvPr/>
        </p:nvSpPr>
        <p:spPr>
          <a:xfrm>
            <a:off x="607040" y="711199"/>
            <a:ext cx="942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근본 개념과 세부사항을 뒤섞기 시작하면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사람들이 함수에 세부사항을 점점 더 추가한다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내려가기 규칙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한 함수 다음에는 추상화 수준이 한 단계 낮은 함수가 온다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E5E690-41DA-6142-8EBD-550A4C7F49D4}"/>
              </a:ext>
            </a:extLst>
          </p:cNvPr>
          <p:cNvSpPr/>
          <p:nvPr/>
        </p:nvSpPr>
        <p:spPr>
          <a:xfrm>
            <a:off x="719285" y="3912646"/>
            <a:ext cx="9037983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ore-KR" altLang="en-US" dirty="0"/>
              <a:t>const initController = (): void =&gt; { </a:t>
            </a:r>
            <a:endParaRPr lang="en-US" altLang="ko-Kore-KR" dirty="0"/>
          </a:p>
          <a:p>
            <a:r>
              <a:rPr lang="ko-Kore-KR" altLang="en-US" dirty="0"/>
              <a:t>    updateNavigationTime();</a:t>
            </a:r>
            <a:endParaRPr lang="en-US" altLang="ko-Kore-KR" dirty="0"/>
          </a:p>
          <a:p>
            <a:r>
              <a:rPr lang="ko-Kore-KR" altLang="en-US" dirty="0"/>
              <a:t>    </a:t>
            </a:r>
            <a:r>
              <a:rPr lang="en-US" altLang="ko-Kore-KR" dirty="0" err="1">
                <a:solidFill>
                  <a:schemeClr val="accent6"/>
                </a:solidFill>
              </a:rPr>
              <a:t>historyController</a:t>
            </a:r>
            <a:r>
              <a:rPr lang="en-US" altLang="ko-Kore-KR" dirty="0">
                <a:solidFill>
                  <a:schemeClr val="accent6"/>
                </a:solidFill>
              </a:rPr>
              <a:t>();</a:t>
            </a:r>
          </a:p>
          <a:p>
            <a:r>
              <a:rPr lang="ko-KR" altLang="en-US" dirty="0"/>
              <a:t>    </a:t>
            </a:r>
            <a:r>
              <a:rPr lang="ko-Kore-KR" altLang="en-US" dirty="0"/>
              <a:t>homePageController(); </a:t>
            </a:r>
            <a:endParaRPr lang="en-US" altLang="ko-Kore-KR" dirty="0"/>
          </a:p>
          <a:p>
            <a:r>
              <a:rPr lang="ko-Kore-KR" altLang="en-US" dirty="0"/>
              <a:t>}; </a:t>
            </a:r>
            <a:endParaRPr lang="en-US" altLang="ko-Kore-KR" dirty="0"/>
          </a:p>
          <a:p>
            <a:endParaRPr lang="en-US" altLang="ko-Kore-KR" dirty="0"/>
          </a:p>
          <a:p>
            <a:r>
              <a:rPr lang="ko-Kore-KR" altLang="en-US" dirty="0"/>
              <a:t>export default initController;</a:t>
            </a:r>
          </a:p>
        </p:txBody>
      </p:sp>
    </p:spTree>
    <p:extLst>
      <p:ext uri="{BB962C8B-B14F-4D97-AF65-F5344CB8AC3E}">
        <p14:creationId xmlns:p14="http://schemas.microsoft.com/office/powerpoint/2010/main" val="411099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1405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Switch </a:t>
            </a:r>
            <a:r>
              <a:rPr kumimoji="1" lang="ko-KR" altLang="en-US" sz="2400" b="1" dirty="0"/>
              <a:t>문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7F19C-AA98-D74E-9B65-74D9AC9D081F}"/>
              </a:ext>
            </a:extLst>
          </p:cNvPr>
          <p:cNvSpPr txBox="1"/>
          <p:nvPr/>
        </p:nvSpPr>
        <p:spPr>
          <a:xfrm>
            <a:off x="11616201" y="6525448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8/22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60DAD7-8418-E54E-AADB-B25CEEC6FA82}"/>
              </a:ext>
            </a:extLst>
          </p:cNvPr>
          <p:cNvSpPr/>
          <p:nvPr/>
        </p:nvSpPr>
        <p:spPr>
          <a:xfrm>
            <a:off x="607042" y="2486266"/>
            <a:ext cx="9037983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ore-KR" dirty="0"/>
              <a:t>const </a:t>
            </a:r>
            <a:r>
              <a:rPr lang="en-US" altLang="ko-Kore-KR" dirty="0" err="1"/>
              <a:t>createCar</a:t>
            </a:r>
            <a:r>
              <a:rPr lang="en-US" altLang="ko-Kore-KR" dirty="0"/>
              <a:t> = (model) =&gt; {</a:t>
            </a:r>
          </a:p>
          <a:p>
            <a:r>
              <a:rPr lang="en-US" altLang="ko-Kore-KR" dirty="0"/>
              <a:t>    switch (model) {</a:t>
            </a:r>
          </a:p>
          <a:p>
            <a:r>
              <a:rPr lang="en-US" altLang="ko-Kore-KR" dirty="0"/>
              <a:t>        case ‘Cayman’:</a:t>
            </a:r>
          </a:p>
          <a:p>
            <a:r>
              <a:rPr lang="en-US" altLang="ko-Kore-KR" dirty="0"/>
              <a:t>            return </a:t>
            </a:r>
            <a:r>
              <a:rPr lang="en-US" altLang="ko-Kore-KR" dirty="0" err="1"/>
              <a:t>createCaymanCar</a:t>
            </a:r>
            <a:r>
              <a:rPr lang="en-US" altLang="ko-Kore-KR" dirty="0"/>
              <a:t>();</a:t>
            </a:r>
          </a:p>
          <a:p>
            <a:r>
              <a:rPr lang="en-US" altLang="ko-Kore-KR" dirty="0"/>
              <a:t>        case ‘Boxster’:</a:t>
            </a:r>
          </a:p>
          <a:p>
            <a:r>
              <a:rPr lang="en-US" altLang="ko-Kore-KR" dirty="0"/>
              <a:t>            return </a:t>
            </a:r>
            <a:r>
              <a:rPr lang="en-US" altLang="ko-Kore-KR" dirty="0" err="1"/>
              <a:t>createBoxsterCar</a:t>
            </a:r>
            <a:r>
              <a:rPr lang="en-US" altLang="ko-Kore-KR" dirty="0"/>
              <a:t>();</a:t>
            </a:r>
          </a:p>
          <a:p>
            <a:r>
              <a:rPr lang="en-US" altLang="ko-Kore-KR" dirty="0"/>
              <a:t>        case ‘Panamera’:</a:t>
            </a:r>
          </a:p>
          <a:p>
            <a:r>
              <a:rPr lang="en-US" altLang="ko-Kore-KR" dirty="0"/>
              <a:t>            return </a:t>
            </a:r>
            <a:r>
              <a:rPr lang="en-US" altLang="ko-Kore-KR" dirty="0" err="1"/>
              <a:t>createPanameraCar</a:t>
            </a:r>
            <a:r>
              <a:rPr lang="en-US" altLang="ko-Kore-KR" dirty="0"/>
              <a:t>();</a:t>
            </a:r>
          </a:p>
          <a:p>
            <a:r>
              <a:rPr lang="en-US" altLang="ko-Kore-KR" dirty="0"/>
              <a:t>        default:</a:t>
            </a:r>
          </a:p>
          <a:p>
            <a:r>
              <a:rPr lang="en-US" altLang="ko-Kore-KR" dirty="0"/>
              <a:t>            return </a:t>
            </a:r>
            <a:r>
              <a:rPr lang="en-US" altLang="ko-Kore-KR" dirty="0" err="1"/>
              <a:t>createPanameraCar</a:t>
            </a:r>
            <a:r>
              <a:rPr lang="en-US" altLang="ko-Kore-KR" dirty="0"/>
              <a:t>();</a:t>
            </a:r>
          </a:p>
          <a:p>
            <a:r>
              <a:rPr lang="en-US" altLang="ko-Kore-KR" dirty="0"/>
              <a:t>    }</a:t>
            </a:r>
          </a:p>
          <a:p>
            <a:r>
              <a:rPr lang="en-US" altLang="ko-Kore-KR" dirty="0"/>
              <a:t>}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F9BAB-C5E6-F041-835F-EC03ED82D31A}"/>
              </a:ext>
            </a:extLst>
          </p:cNvPr>
          <p:cNvSpPr txBox="1"/>
          <p:nvPr/>
        </p:nvSpPr>
        <p:spPr>
          <a:xfrm>
            <a:off x="607042" y="681159"/>
            <a:ext cx="2060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Switch</a:t>
            </a:r>
            <a:r>
              <a:rPr kumimoji="1" lang="ko-KR" altLang="en-US" dirty="0"/>
              <a:t> 문의 문제점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88D67B-8F22-C845-9738-88D93CE2B70B}"/>
              </a:ext>
            </a:extLst>
          </p:cNvPr>
          <p:cNvSpPr txBox="1"/>
          <p:nvPr/>
        </p:nvSpPr>
        <p:spPr>
          <a:xfrm>
            <a:off x="4381979" y="588826"/>
            <a:ext cx="51363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함수가 길다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‘</a:t>
            </a:r>
            <a:r>
              <a:rPr kumimoji="1" lang="ko-KR" altLang="en-US" dirty="0"/>
              <a:t>한 가지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작업만 수행하지 않는다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ore-KR" dirty="0"/>
              <a:t>SRP(Single Responsibility Principle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위반한다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ore-KR" dirty="0"/>
              <a:t>OCP(Open Closed Principle)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위반한다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    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새 유형을 추가할 때마다 코드를 변경한다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5.</a:t>
            </a:r>
            <a:r>
              <a:rPr kumimoji="1" lang="ko-KR" altLang="en-US" dirty="0"/>
              <a:t> 동일한 구조의 함수가 </a:t>
            </a:r>
            <a:r>
              <a:rPr kumimoji="1" lang="ko-KR" altLang="en-US" dirty="0" err="1"/>
              <a:t>여러개</a:t>
            </a:r>
            <a:r>
              <a:rPr kumimoji="1" lang="ko-KR" altLang="en-US" dirty="0"/>
              <a:t> 존재할 수 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16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C819C9-3AB1-F148-AE74-4580917497E1}"/>
              </a:ext>
            </a:extLst>
          </p:cNvPr>
          <p:cNvSpPr txBox="1"/>
          <p:nvPr/>
        </p:nvSpPr>
        <p:spPr>
          <a:xfrm>
            <a:off x="1351723" y="126138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ABSTRACT FACTORY</a:t>
            </a:r>
            <a:r>
              <a:rPr kumimoji="1" lang="ko-KR" altLang="en-US" sz="2400" b="1" dirty="0"/>
              <a:t>로 해결</a:t>
            </a:r>
            <a:endParaRPr kumimoji="1" lang="ko-Kore-KR" altLang="en-US" sz="24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076CD1-782C-974D-9754-71561B59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7" y="-1"/>
            <a:ext cx="1230939" cy="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D04E71-4C04-EC4C-B61E-0E27ADFEAF66}"/>
              </a:ext>
            </a:extLst>
          </p:cNvPr>
          <p:cNvSpPr/>
          <p:nvPr/>
        </p:nvSpPr>
        <p:spPr>
          <a:xfrm>
            <a:off x="-8426" y="6516132"/>
            <a:ext cx="12200426" cy="3418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7F19C-AA98-D74E-9B65-74D9AC9D081F}"/>
              </a:ext>
            </a:extLst>
          </p:cNvPr>
          <p:cNvSpPr txBox="1"/>
          <p:nvPr/>
        </p:nvSpPr>
        <p:spPr>
          <a:xfrm>
            <a:off x="11616201" y="6525448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9/22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6C2D79-3D34-574B-B929-D61B6E9B6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705900"/>
            <a:ext cx="3782633" cy="35214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237E26-4FBF-5049-B99B-219E9DB2F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4398852"/>
            <a:ext cx="3607666" cy="16739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A43194-6CC2-F74E-BD0F-DBB73B009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061" y="706845"/>
            <a:ext cx="3782634" cy="5587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5135C1-32AE-EF4D-B523-9F3D92551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3552" y="2943878"/>
            <a:ext cx="3488045" cy="72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0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1704</Words>
  <Application>Microsoft Macintosh PowerPoint</Application>
  <PresentationFormat>와이드스크린</PresentationFormat>
  <Paragraphs>314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호찬 이</dc:creator>
  <cp:lastModifiedBy>호찬 이</cp:lastModifiedBy>
  <cp:revision>2</cp:revision>
  <dcterms:created xsi:type="dcterms:W3CDTF">2021-09-29T00:04:31Z</dcterms:created>
  <dcterms:modified xsi:type="dcterms:W3CDTF">2021-09-30T00:10:27Z</dcterms:modified>
</cp:coreProperties>
</file>