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p:nvPr>
            <p:ph idx="2" type="pic"/>
          </p:nvPr>
        </p:nvSpPr>
        <p:spPr>
          <a:xfrm>
            <a:off x="5183188" y="987425"/>
            <a:ext cx="6172200" cy="4873625"/>
          </a:xfrm>
          <a:prstGeom prst="rect">
            <a:avLst/>
          </a:prstGeom>
          <a:noFill/>
          <a:ln>
            <a:noFill/>
          </a:ln>
        </p:spPr>
      </p:sp>
      <p:sp>
        <p:nvSpPr>
          <p:cNvPr id="71" name="Google Shape;71;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1" name="Shape 21"/>
        <p:cNvGrpSpPr/>
        <p:nvPr/>
      </p:nvGrpSpPr>
      <p:grpSpPr>
        <a:xfrm>
          <a:off x="0" y="0"/>
          <a:ext cx="0" cy="0"/>
          <a:chOff x="0" y="0"/>
          <a:chExt cx="0" cy="0"/>
        </a:xfrm>
      </p:grpSpPr>
      <p:sp>
        <p:nvSpPr>
          <p:cNvPr id="22" name="Google Shape;22;p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262626"/>
              </a:buClr>
              <a:buSzPts val="5400"/>
              <a:buNone/>
              <a:defRPr b="0" sz="5400">
                <a:solidFill>
                  <a:srgbClr val="262626"/>
                </a:solidFill>
                <a:latin typeface="Play"/>
                <a:ea typeface="Play"/>
                <a:cs typeface="Play"/>
                <a:sym typeface="Pl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solidFill>
          <a:schemeClr val="lt1"/>
        </a:solidFill>
      </p:bgPr>
    </p:bg>
    <p:spTree>
      <p:nvGrpSpPr>
        <p:cNvPr id="23"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png"/><Relationship Id="rId5"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s-CO"/>
              <a:t>Part 3. </a:t>
            </a:r>
            <a:endParaRPr/>
          </a:p>
        </p:txBody>
      </p:sp>
      <p:sp>
        <p:nvSpPr>
          <p:cNvPr id="92" name="Google Shape;92;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nvSpPr>
        <p:spPr>
          <a:xfrm>
            <a:off x="1704574" y="2853662"/>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595959"/>
              </a:buClr>
              <a:buSzPts val="1200"/>
              <a:buFont typeface="Arial"/>
              <a:buNone/>
            </a:pPr>
            <a:r>
              <a:rPr b="1" lang="es-CO" sz="1200">
                <a:solidFill>
                  <a:srgbClr val="595959"/>
                </a:solidFill>
                <a:latin typeface="Arial"/>
                <a:ea typeface="Arial"/>
                <a:cs typeface="Arial"/>
                <a:sym typeface="Arial"/>
              </a:rPr>
              <a:t>Local Roots</a:t>
            </a:r>
            <a:endParaRPr b="1" sz="1200">
              <a:solidFill>
                <a:srgbClr val="595959"/>
              </a:solidFill>
              <a:latin typeface="Arial"/>
              <a:ea typeface="Arial"/>
              <a:cs typeface="Arial"/>
              <a:sym typeface="Arial"/>
            </a:endParaRPr>
          </a:p>
        </p:txBody>
      </p:sp>
      <p:sp>
        <p:nvSpPr>
          <p:cNvPr id="261" name="Google Shape;261;p24"/>
          <p:cNvSpPr txBox="1"/>
          <p:nvPr/>
        </p:nvSpPr>
        <p:spPr>
          <a:xfrm>
            <a:off x="222975" y="3089960"/>
            <a:ext cx="4907618" cy="828000"/>
          </a:xfrm>
          <a:prstGeom prst="rect">
            <a:avLst/>
          </a:prstGeom>
          <a:noFill/>
          <a:ln cap="flat" cmpd="sng" w="9525">
            <a:solidFill>
              <a:srgbClr val="8CBA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b="0" lang="es-CO" sz="1200">
                <a:solidFill>
                  <a:srgbClr val="3F3F3F"/>
                </a:solidFill>
                <a:latin typeface="Arial"/>
                <a:ea typeface="Arial"/>
                <a:cs typeface="Arial"/>
                <a:sym typeface="Arial"/>
              </a:rPr>
              <a:t>Both the new Seattle NBA team and Nordstrom are deeply rooted in the local community. Established in 1901, Nordstrom is a longstanding Seattle institution, while the NBA team is poised to become a vital aspect of the city's identity and culture.</a:t>
            </a:r>
            <a:endParaRPr/>
          </a:p>
        </p:txBody>
      </p:sp>
      <p:sp>
        <p:nvSpPr>
          <p:cNvPr id="262" name="Google Shape;262;p24"/>
          <p:cNvSpPr txBox="1"/>
          <p:nvPr/>
        </p:nvSpPr>
        <p:spPr>
          <a:xfrm>
            <a:off x="7878127" y="2853662"/>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595959"/>
              </a:buClr>
              <a:buSzPts val="1200"/>
              <a:buFont typeface="Arial"/>
              <a:buNone/>
            </a:pPr>
            <a:r>
              <a:rPr b="1" lang="es-CO" sz="1200">
                <a:solidFill>
                  <a:srgbClr val="595959"/>
                </a:solidFill>
                <a:latin typeface="Arial"/>
                <a:ea typeface="Arial"/>
                <a:cs typeface="Arial"/>
                <a:sym typeface="Arial"/>
              </a:rPr>
              <a:t>Target Market</a:t>
            </a:r>
            <a:endParaRPr b="1" sz="1200">
              <a:solidFill>
                <a:srgbClr val="595959"/>
              </a:solidFill>
              <a:latin typeface="Arial"/>
              <a:ea typeface="Arial"/>
              <a:cs typeface="Arial"/>
              <a:sym typeface="Arial"/>
            </a:endParaRPr>
          </a:p>
        </p:txBody>
      </p:sp>
      <p:sp>
        <p:nvSpPr>
          <p:cNvPr id="263" name="Google Shape;263;p24"/>
          <p:cNvSpPr txBox="1"/>
          <p:nvPr/>
        </p:nvSpPr>
        <p:spPr>
          <a:xfrm>
            <a:off x="7406711" y="3130661"/>
            <a:ext cx="4468766" cy="828000"/>
          </a:xfrm>
          <a:prstGeom prst="rect">
            <a:avLst/>
          </a:prstGeom>
          <a:noFill/>
          <a:ln cap="flat" cmpd="sng" w="9525">
            <a:solidFill>
              <a:srgbClr val="8CBA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b="0" lang="es-CO" sz="1200">
                <a:solidFill>
                  <a:srgbClr val="3F3F3F"/>
                </a:solidFill>
                <a:latin typeface="Arial"/>
                <a:ea typeface="Arial"/>
                <a:cs typeface="Arial"/>
                <a:sym typeface="Arial"/>
              </a:rPr>
              <a:t>Nordstrom's upscale, fashion-conscious clientele aligns with those likely to attend NBA games. A sponsorship partnership could boost Nordstrom's presence among this demographic, enhancing its brand image as a local sports and culture supporter.</a:t>
            </a:r>
            <a:endParaRPr b="0" sz="1200">
              <a:solidFill>
                <a:srgbClr val="3F3F3F"/>
              </a:solidFill>
              <a:latin typeface="Arial"/>
              <a:ea typeface="Arial"/>
              <a:cs typeface="Arial"/>
              <a:sym typeface="Arial"/>
            </a:endParaRPr>
          </a:p>
        </p:txBody>
      </p:sp>
      <p:sp>
        <p:nvSpPr>
          <p:cNvPr id="264" name="Google Shape;264;p24"/>
          <p:cNvSpPr txBox="1"/>
          <p:nvPr/>
        </p:nvSpPr>
        <p:spPr>
          <a:xfrm>
            <a:off x="1704574" y="5222348"/>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b="1" lang="es-CO" sz="1200">
                <a:solidFill>
                  <a:srgbClr val="3F3F3F"/>
                </a:solidFill>
                <a:latin typeface="Arial"/>
                <a:ea typeface="Arial"/>
                <a:cs typeface="Arial"/>
                <a:sym typeface="Arial"/>
              </a:rPr>
              <a:t>Brand Values</a:t>
            </a:r>
            <a:endParaRPr b="1" sz="1200">
              <a:solidFill>
                <a:srgbClr val="595959"/>
              </a:solidFill>
              <a:latin typeface="Arial"/>
              <a:ea typeface="Arial"/>
              <a:cs typeface="Arial"/>
              <a:sym typeface="Arial"/>
            </a:endParaRPr>
          </a:p>
        </p:txBody>
      </p:sp>
      <p:sp>
        <p:nvSpPr>
          <p:cNvPr id="265" name="Google Shape;265;p24"/>
          <p:cNvSpPr txBox="1"/>
          <p:nvPr/>
        </p:nvSpPr>
        <p:spPr>
          <a:xfrm>
            <a:off x="507145" y="5598738"/>
            <a:ext cx="4576722" cy="828000"/>
          </a:xfrm>
          <a:prstGeom prst="rect">
            <a:avLst/>
          </a:prstGeom>
          <a:noFill/>
          <a:ln cap="flat" cmpd="sng" w="9525">
            <a:solidFill>
              <a:srgbClr val="8CBA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b="0" lang="es-CO" sz="1200">
                <a:solidFill>
                  <a:srgbClr val="3F3F3F"/>
                </a:solidFill>
                <a:latin typeface="Arial"/>
                <a:ea typeface="Arial"/>
                <a:cs typeface="Arial"/>
                <a:sym typeface="Arial"/>
              </a:rPr>
              <a:t>Nordstrom and the new Seattle NBA team likely share brand values like quality, customer service, and community engagement. A partnership could strengthen these values and foster a positive brand association.</a:t>
            </a:r>
            <a:endParaRPr b="0" sz="1200">
              <a:solidFill>
                <a:srgbClr val="3F3F3F"/>
              </a:solidFill>
              <a:latin typeface="Arial"/>
              <a:ea typeface="Arial"/>
              <a:cs typeface="Arial"/>
              <a:sym typeface="Arial"/>
            </a:endParaRPr>
          </a:p>
        </p:txBody>
      </p:sp>
      <p:sp>
        <p:nvSpPr>
          <p:cNvPr id="266" name="Google Shape;266;p24"/>
          <p:cNvSpPr txBox="1"/>
          <p:nvPr/>
        </p:nvSpPr>
        <p:spPr>
          <a:xfrm>
            <a:off x="7889850" y="5222348"/>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b="1" lang="es-CO" sz="1200">
                <a:solidFill>
                  <a:srgbClr val="3F3F3F"/>
                </a:solidFill>
                <a:latin typeface="Arial"/>
                <a:ea typeface="Arial"/>
                <a:cs typeface="Arial"/>
                <a:sym typeface="Arial"/>
              </a:rPr>
              <a:t>Marketing Opportunities</a:t>
            </a:r>
            <a:endParaRPr b="1" sz="1200">
              <a:solidFill>
                <a:srgbClr val="595959"/>
              </a:solidFill>
              <a:latin typeface="Arial"/>
              <a:ea typeface="Arial"/>
              <a:cs typeface="Arial"/>
              <a:sym typeface="Arial"/>
            </a:endParaRPr>
          </a:p>
        </p:txBody>
      </p:sp>
      <p:sp>
        <p:nvSpPr>
          <p:cNvPr id="267" name="Google Shape;267;p24"/>
          <p:cNvSpPr txBox="1"/>
          <p:nvPr/>
        </p:nvSpPr>
        <p:spPr>
          <a:xfrm>
            <a:off x="7337935" y="5499547"/>
            <a:ext cx="4537542" cy="1263687"/>
          </a:xfrm>
          <a:prstGeom prst="rect">
            <a:avLst/>
          </a:prstGeom>
          <a:noFill/>
          <a:ln cap="flat" cmpd="sng" w="9525">
            <a:solidFill>
              <a:srgbClr val="8CBA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b="0" lang="es-CO" sz="1200">
                <a:solidFill>
                  <a:srgbClr val="3F3F3F"/>
                </a:solidFill>
                <a:latin typeface="Arial"/>
                <a:ea typeface="Arial"/>
                <a:cs typeface="Arial"/>
                <a:sym typeface="Arial"/>
              </a:rPr>
              <a:t>A partnership between the new Seattle NBA team and Nordstrom could provide marketing opportunities like co-branded promotions and exclusive events, driving customer engagement and loyalty. Overall, it could be mutually beneficial, leveraging their shared values and local presence for a strong sponsorship relationship.</a:t>
            </a:r>
            <a:endParaRPr b="0" sz="1200">
              <a:solidFill>
                <a:srgbClr val="3F3F3F"/>
              </a:solidFill>
              <a:latin typeface="Arial"/>
              <a:ea typeface="Arial"/>
              <a:cs typeface="Arial"/>
              <a:sym typeface="Arial"/>
            </a:endParaRPr>
          </a:p>
        </p:txBody>
      </p:sp>
      <p:sp>
        <p:nvSpPr>
          <p:cNvPr id="268" name="Google Shape;268;p24"/>
          <p:cNvSpPr/>
          <p:nvPr/>
        </p:nvSpPr>
        <p:spPr>
          <a:xfrm>
            <a:off x="2424304" y="1999270"/>
            <a:ext cx="754393" cy="754393"/>
          </a:xfrm>
          <a:prstGeom prst="ellipse">
            <a:avLst/>
          </a:pr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accent2"/>
              </a:solidFill>
              <a:latin typeface="Arial"/>
              <a:ea typeface="Arial"/>
              <a:cs typeface="Arial"/>
              <a:sym typeface="Arial"/>
            </a:endParaRPr>
          </a:p>
        </p:txBody>
      </p:sp>
      <p:sp>
        <p:nvSpPr>
          <p:cNvPr id="269" name="Google Shape;269;p24"/>
          <p:cNvSpPr/>
          <p:nvPr/>
        </p:nvSpPr>
        <p:spPr>
          <a:xfrm>
            <a:off x="8597857" y="1999270"/>
            <a:ext cx="754393" cy="754393"/>
          </a:xfrm>
          <a:prstGeom prst="ellipse">
            <a:avLst/>
          </a:pr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270" name="Google Shape;270;p24"/>
          <p:cNvSpPr/>
          <p:nvPr/>
        </p:nvSpPr>
        <p:spPr>
          <a:xfrm>
            <a:off x="8609580" y="4367957"/>
            <a:ext cx="754393" cy="754393"/>
          </a:xfrm>
          <a:prstGeom prst="ellipse">
            <a:avLst/>
          </a:pr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271" name="Google Shape;271;p24"/>
          <p:cNvSpPr/>
          <p:nvPr/>
        </p:nvSpPr>
        <p:spPr>
          <a:xfrm>
            <a:off x="2424304" y="4367957"/>
            <a:ext cx="754393" cy="75439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272" name="Google Shape;272;p24"/>
          <p:cNvSpPr txBox="1"/>
          <p:nvPr/>
        </p:nvSpPr>
        <p:spPr>
          <a:xfrm>
            <a:off x="7337935" y="2853976"/>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t/>
            </a:r>
            <a:endParaRPr b="1" sz="1200">
              <a:solidFill>
                <a:srgbClr val="595959"/>
              </a:solidFill>
              <a:latin typeface="Arial"/>
              <a:ea typeface="Arial"/>
              <a:cs typeface="Arial"/>
              <a:sym typeface="Arial"/>
            </a:endParaRPr>
          </a:p>
        </p:txBody>
      </p:sp>
      <p:sp>
        <p:nvSpPr>
          <p:cNvPr id="273" name="Google Shape;273;p24"/>
          <p:cNvSpPr/>
          <p:nvPr/>
        </p:nvSpPr>
        <p:spPr>
          <a:xfrm>
            <a:off x="8801990" y="4522141"/>
            <a:ext cx="341413" cy="408098"/>
          </a:xfrm>
          <a:custGeom>
            <a:rect b="b" l="l" r="r" t="t"/>
            <a:pathLst>
              <a:path extrusionOk="0" h="3213079" w="2688046">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74" name="Google Shape;274;p24"/>
          <p:cNvSpPr/>
          <p:nvPr/>
        </p:nvSpPr>
        <p:spPr>
          <a:xfrm>
            <a:off x="8771051" y="2199097"/>
            <a:ext cx="411575" cy="344044"/>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5" name="Google Shape;275;p24"/>
          <p:cNvSpPr/>
          <p:nvPr/>
        </p:nvSpPr>
        <p:spPr>
          <a:xfrm>
            <a:off x="2579439" y="2247014"/>
            <a:ext cx="432135" cy="284005"/>
          </a:xfrm>
          <a:custGeom>
            <a:rect b="b" l="l" r="r" t="t"/>
            <a:pathLst>
              <a:path extrusionOk="0" h="2129375" w="3240006">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6" name="Google Shape;276;p24"/>
          <p:cNvSpPr/>
          <p:nvPr/>
        </p:nvSpPr>
        <p:spPr>
          <a:xfrm>
            <a:off x="2632270" y="4577315"/>
            <a:ext cx="334893" cy="337690"/>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7" name="Google Shape;277;p24"/>
          <p:cNvSpPr txBox="1"/>
          <p:nvPr/>
        </p:nvSpPr>
        <p:spPr>
          <a:xfrm>
            <a:off x="1312431" y="214862"/>
            <a:ext cx="9034799"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s-CO" sz="5400">
                <a:solidFill>
                  <a:srgbClr val="262626"/>
                </a:solidFill>
                <a:latin typeface="Arial"/>
                <a:ea typeface="Arial"/>
                <a:cs typeface="Arial"/>
                <a:sym typeface="Arial"/>
              </a:rPr>
              <a:t>Sponsor for Seattle NBA Team</a:t>
            </a:r>
            <a:endParaRPr sz="5400">
              <a:solidFill>
                <a:srgbClr val="262626"/>
              </a:solidFill>
              <a:latin typeface="Arial"/>
              <a:ea typeface="Arial"/>
              <a:cs typeface="Arial"/>
              <a:sym typeface="Arial"/>
            </a:endParaRPr>
          </a:p>
        </p:txBody>
      </p:sp>
      <p:sp>
        <p:nvSpPr>
          <p:cNvPr id="278" name="Google Shape;278;p24"/>
          <p:cNvSpPr txBox="1"/>
          <p:nvPr/>
        </p:nvSpPr>
        <p:spPr>
          <a:xfrm>
            <a:off x="2075306" y="1183659"/>
            <a:ext cx="750904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400">
                <a:solidFill>
                  <a:srgbClr val="262626"/>
                </a:solidFill>
                <a:latin typeface="Arial"/>
                <a:ea typeface="Arial"/>
                <a:cs typeface="Arial"/>
                <a:sym typeface="Arial"/>
              </a:rPr>
              <a:t>There are several potential common points between the new Seattle NBA team and Nordstrom that could be leveraged for a sponsorship partnership:</a:t>
            </a:r>
            <a:endParaRPr/>
          </a:p>
        </p:txBody>
      </p:sp>
      <p:pic>
        <p:nvPicPr>
          <p:cNvPr descr="A black text on a white background&#10;&#10;Description automatically generated" id="279" name="Google Shape;279;p24"/>
          <p:cNvPicPr preferRelativeResize="0"/>
          <p:nvPr/>
        </p:nvPicPr>
        <p:blipFill rotWithShape="1">
          <a:blip r:embed="rId3">
            <a:alphaModFix/>
          </a:blip>
          <a:srcRect b="25639" l="0" r="0" t="21578"/>
          <a:stretch/>
        </p:blipFill>
        <p:spPr>
          <a:xfrm>
            <a:off x="4374986" y="1719268"/>
            <a:ext cx="2788777" cy="828000"/>
          </a:xfrm>
          <a:prstGeom prst="rect">
            <a:avLst/>
          </a:prstGeom>
          <a:noFill/>
          <a:ln>
            <a:noFill/>
          </a:ln>
        </p:spPr>
      </p:pic>
      <p:sp>
        <p:nvSpPr>
          <p:cNvPr id="280" name="Google Shape;280;p24"/>
          <p:cNvSpPr/>
          <p:nvPr/>
        </p:nvSpPr>
        <p:spPr>
          <a:xfrm>
            <a:off x="5587847" y="2490656"/>
            <a:ext cx="508153" cy="508153"/>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nvSpPr>
        <p:spPr>
          <a:xfrm>
            <a:off x="4443868" y="986215"/>
            <a:ext cx="6106520"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600" u="none" strike="noStrike">
                <a:solidFill>
                  <a:srgbClr val="000000"/>
                </a:solidFill>
                <a:latin typeface="Arial"/>
                <a:ea typeface="Arial"/>
                <a:cs typeface="Arial"/>
                <a:sym typeface="Arial"/>
              </a:rPr>
              <a:t>While Amazon's presence is significant in Seattle, we are seeking a brand that embodies the same heritage and ownership values as the Salmon mascot of our NBA team. We aim to find a partner that truly resonates with the community's history and identity.</a:t>
            </a:r>
            <a:endParaRPr sz="1600">
              <a:solidFill>
                <a:schemeClr val="dk1"/>
              </a:solidFill>
              <a:latin typeface="Arial"/>
              <a:ea typeface="Arial"/>
              <a:cs typeface="Arial"/>
              <a:sym typeface="Arial"/>
            </a:endParaRPr>
          </a:p>
        </p:txBody>
      </p:sp>
      <p:pic>
        <p:nvPicPr>
          <p:cNvPr id="286" name="Google Shape;286;p25"/>
          <p:cNvPicPr preferRelativeResize="0"/>
          <p:nvPr/>
        </p:nvPicPr>
        <p:blipFill rotWithShape="1">
          <a:blip r:embed="rId3">
            <a:alphaModFix/>
          </a:blip>
          <a:srcRect b="0" l="0" r="0" t="0"/>
          <a:stretch/>
        </p:blipFill>
        <p:spPr>
          <a:xfrm>
            <a:off x="1836123" y="693494"/>
            <a:ext cx="2313842" cy="1662661"/>
          </a:xfrm>
          <a:prstGeom prst="rect">
            <a:avLst/>
          </a:prstGeom>
          <a:noFill/>
          <a:ln>
            <a:noFill/>
          </a:ln>
        </p:spPr>
      </p:pic>
      <p:pic>
        <p:nvPicPr>
          <p:cNvPr id="287" name="Google Shape;287;p25"/>
          <p:cNvPicPr preferRelativeResize="0"/>
          <p:nvPr/>
        </p:nvPicPr>
        <p:blipFill rotWithShape="1">
          <a:blip r:embed="rId4">
            <a:alphaModFix/>
          </a:blip>
          <a:srcRect b="0" l="0" r="0" t="0"/>
          <a:stretch/>
        </p:blipFill>
        <p:spPr>
          <a:xfrm>
            <a:off x="2381246" y="2782032"/>
            <a:ext cx="1293935" cy="1293935"/>
          </a:xfrm>
          <a:prstGeom prst="rect">
            <a:avLst/>
          </a:prstGeom>
          <a:noFill/>
          <a:ln>
            <a:noFill/>
          </a:ln>
        </p:spPr>
      </p:pic>
      <p:sp>
        <p:nvSpPr>
          <p:cNvPr id="288" name="Google Shape;288;p25"/>
          <p:cNvSpPr txBox="1"/>
          <p:nvPr/>
        </p:nvSpPr>
        <p:spPr>
          <a:xfrm>
            <a:off x="4517220" y="2782032"/>
            <a:ext cx="6200681"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600" u="none" strike="noStrike">
                <a:solidFill>
                  <a:srgbClr val="000000"/>
                </a:solidFill>
                <a:latin typeface="Arial"/>
                <a:ea typeface="Arial"/>
                <a:cs typeface="Arial"/>
                <a:sym typeface="Arial"/>
              </a:rPr>
              <a:t>Microsoft is already engaged with the NBA on various fronts, such as using Microsoft Teams for virtual fan experiences and integrating Microsoft Azure into the NBA's data and analytics infrastructure. We prefer not to overlap with this existing connection for the new team.</a:t>
            </a:r>
            <a:endParaRPr sz="1600">
              <a:solidFill>
                <a:schemeClr val="dk1"/>
              </a:solidFill>
              <a:latin typeface="Arial"/>
              <a:ea typeface="Arial"/>
              <a:cs typeface="Arial"/>
              <a:sym typeface="Arial"/>
            </a:endParaRPr>
          </a:p>
        </p:txBody>
      </p:sp>
      <p:pic>
        <p:nvPicPr>
          <p:cNvPr id="289" name="Google Shape;289;p25"/>
          <p:cNvPicPr preferRelativeResize="0"/>
          <p:nvPr/>
        </p:nvPicPr>
        <p:blipFill rotWithShape="1">
          <a:blip r:embed="rId5">
            <a:alphaModFix/>
          </a:blip>
          <a:srcRect b="0" l="0" r="0" t="0"/>
          <a:stretch/>
        </p:blipFill>
        <p:spPr>
          <a:xfrm>
            <a:off x="2001700" y="4896582"/>
            <a:ext cx="2053026" cy="1078523"/>
          </a:xfrm>
          <a:prstGeom prst="rect">
            <a:avLst/>
          </a:prstGeom>
          <a:noFill/>
          <a:ln>
            <a:noFill/>
          </a:ln>
        </p:spPr>
      </p:pic>
      <p:sp>
        <p:nvSpPr>
          <p:cNvPr id="290" name="Google Shape;290;p25"/>
          <p:cNvSpPr txBox="1"/>
          <p:nvPr/>
        </p:nvSpPr>
        <p:spPr>
          <a:xfrm>
            <a:off x="4443868" y="4794567"/>
            <a:ext cx="627026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1600" u="none" strike="noStrike">
                <a:solidFill>
                  <a:srgbClr val="000000"/>
                </a:solidFill>
                <a:latin typeface="Arial"/>
                <a:ea typeface="Arial"/>
                <a:cs typeface="Arial"/>
                <a:sym typeface="Arial"/>
              </a:rPr>
              <a:t>Nike currently sponsors several NBA teams and serves as the official apparel provider for all NBA teams. To create a unique and fresh alliance, we aim to avoid aligning with a brand that is already heavily involved in sports sponsorships.</a:t>
            </a:r>
            <a:endParaRPr sz="1600">
              <a:solidFill>
                <a:schemeClr val="dk1"/>
              </a:solidFill>
              <a:latin typeface="Arial"/>
              <a:ea typeface="Arial"/>
              <a:cs typeface="Arial"/>
              <a:sym typeface="Arial"/>
            </a:endParaRPr>
          </a:p>
        </p:txBody>
      </p:sp>
      <p:sp>
        <p:nvSpPr>
          <p:cNvPr id="291" name="Google Shape;291;p25"/>
          <p:cNvSpPr/>
          <p:nvPr/>
        </p:nvSpPr>
        <p:spPr>
          <a:xfrm rot="-2848841">
            <a:off x="1662242" y="2600463"/>
            <a:ext cx="595969" cy="595969"/>
          </a:xfrm>
          <a:custGeom>
            <a:rect b="b" l="l" r="r" t="t"/>
            <a:pathLst>
              <a:path extrusionOk="0" h="3240000" w="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2" name="Google Shape;292;p25"/>
          <p:cNvSpPr/>
          <p:nvPr/>
        </p:nvSpPr>
        <p:spPr>
          <a:xfrm rot="-2848841">
            <a:off x="1665255" y="793013"/>
            <a:ext cx="595969" cy="595969"/>
          </a:xfrm>
          <a:custGeom>
            <a:rect b="b" l="l" r="r" t="t"/>
            <a:pathLst>
              <a:path extrusionOk="0" h="3240000" w="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3" name="Google Shape;293;p25"/>
          <p:cNvSpPr/>
          <p:nvPr/>
        </p:nvSpPr>
        <p:spPr>
          <a:xfrm rot="-2848841">
            <a:off x="1563766" y="4499602"/>
            <a:ext cx="595969" cy="595969"/>
          </a:xfrm>
          <a:custGeom>
            <a:rect b="b" l="l" r="r" t="t"/>
            <a:pathLst>
              <a:path extrusionOk="0" h="3240000" w="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94" name="Google Shape;294;p25"/>
          <p:cNvCxnSpPr/>
          <p:nvPr/>
        </p:nvCxnSpPr>
        <p:spPr>
          <a:xfrm>
            <a:off x="1836123" y="2356155"/>
            <a:ext cx="2313842" cy="0"/>
          </a:xfrm>
          <a:prstGeom prst="straightConnector1">
            <a:avLst/>
          </a:prstGeom>
          <a:noFill/>
          <a:ln cap="flat" cmpd="sng" w="12700">
            <a:solidFill>
              <a:schemeClr val="accent1"/>
            </a:solidFill>
            <a:prstDash val="solid"/>
            <a:miter lim="800000"/>
            <a:headEnd len="sm" w="sm" type="none"/>
            <a:tailEnd len="med" w="med" type="oval"/>
          </a:ln>
        </p:spPr>
      </p:cxnSp>
      <p:cxnSp>
        <p:nvCxnSpPr>
          <p:cNvPr id="295" name="Google Shape;295;p25"/>
          <p:cNvCxnSpPr/>
          <p:nvPr/>
        </p:nvCxnSpPr>
        <p:spPr>
          <a:xfrm>
            <a:off x="1894821" y="4255294"/>
            <a:ext cx="2313842" cy="0"/>
          </a:xfrm>
          <a:prstGeom prst="straightConnector1">
            <a:avLst/>
          </a:prstGeom>
          <a:noFill/>
          <a:ln cap="flat" cmpd="sng" w="12700">
            <a:solidFill>
              <a:schemeClr val="accent1"/>
            </a:solidFill>
            <a:prstDash val="solid"/>
            <a:miter lim="800000"/>
            <a:headEnd len="sm" w="sm" type="none"/>
            <a:tailEnd len="med" w="med" type="oval"/>
          </a:ln>
        </p:spPr>
      </p:cxnSp>
      <p:sp>
        <p:nvSpPr>
          <p:cNvPr id="296" name="Google Shape;296;p25"/>
          <p:cNvSpPr txBox="1"/>
          <p:nvPr/>
        </p:nvSpPr>
        <p:spPr>
          <a:xfrm>
            <a:off x="4517220" y="365306"/>
            <a:ext cx="18873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800">
                <a:solidFill>
                  <a:schemeClr val="accent1"/>
                </a:solidFill>
                <a:latin typeface="Arial"/>
                <a:ea typeface="Arial"/>
                <a:cs typeface="Arial"/>
                <a:sym typeface="Arial"/>
              </a:rPr>
              <a:t>Why not?</a:t>
            </a:r>
            <a:endParaRPr b="1" sz="2800">
              <a:solidFill>
                <a:schemeClr val="accen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262626"/>
              </a:buClr>
              <a:buSzPct val="100000"/>
              <a:buNone/>
            </a:pPr>
            <a:r>
              <a:rPr lang="es-CO"/>
              <a:t>Links</a:t>
            </a:r>
            <a:endParaRPr/>
          </a:p>
        </p:txBody>
      </p:sp>
      <p:sp>
        <p:nvSpPr>
          <p:cNvPr id="302" name="Google Shape;302;p26"/>
          <p:cNvSpPr txBox="1"/>
          <p:nvPr/>
        </p:nvSpPr>
        <p:spPr>
          <a:xfrm>
            <a:off x="1172307" y="1445512"/>
            <a:ext cx="99646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Arial"/>
                <a:ea typeface="Arial"/>
                <a:cs typeface="Arial"/>
                <a:sym typeface="Arial"/>
              </a:rPr>
              <a:t>https://reports.mintel.com/display/919876/?fromSearch=%3Ffreetext%3DMARKETING%2520TO%2520SPORTS%2520FANS%2520US%252C%2520NOVEMBER%25202019%26resultPosition%3D1</a:t>
            </a:r>
            <a:endParaRPr/>
          </a:p>
        </p:txBody>
      </p:sp>
      <p:sp>
        <p:nvSpPr>
          <p:cNvPr id="303" name="Google Shape;303;p26"/>
          <p:cNvSpPr txBox="1"/>
          <p:nvPr/>
        </p:nvSpPr>
        <p:spPr>
          <a:xfrm>
            <a:off x="1172307" y="1084859"/>
            <a:ext cx="40913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Arial"/>
                <a:ea typeface="Arial"/>
                <a:cs typeface="Arial"/>
                <a:sym typeface="Arial"/>
              </a:rPr>
              <a:t>Global Market composition - NBA</a:t>
            </a:r>
            <a:endParaRPr b="1" sz="1800">
              <a:solidFill>
                <a:schemeClr val="dk1"/>
              </a:solidFill>
              <a:latin typeface="Arial"/>
              <a:ea typeface="Arial"/>
              <a:cs typeface="Arial"/>
              <a:sym typeface="Arial"/>
            </a:endParaRPr>
          </a:p>
        </p:txBody>
      </p:sp>
      <p:sp>
        <p:nvSpPr>
          <p:cNvPr id="304" name="Google Shape;304;p26"/>
          <p:cNvSpPr txBox="1"/>
          <p:nvPr/>
        </p:nvSpPr>
        <p:spPr>
          <a:xfrm>
            <a:off x="1172307" y="2450123"/>
            <a:ext cx="34817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Arial"/>
                <a:ea typeface="Arial"/>
                <a:cs typeface="Arial"/>
                <a:sym typeface="Arial"/>
              </a:rPr>
              <a:t>Brand Equity</a:t>
            </a:r>
            <a:endParaRPr b="1" sz="1800">
              <a:solidFill>
                <a:schemeClr val="dk1"/>
              </a:solidFill>
              <a:latin typeface="Arial"/>
              <a:ea typeface="Arial"/>
              <a:cs typeface="Arial"/>
              <a:sym typeface="Arial"/>
            </a:endParaRPr>
          </a:p>
        </p:txBody>
      </p:sp>
      <p:sp>
        <p:nvSpPr>
          <p:cNvPr id="305" name="Google Shape;305;p26"/>
          <p:cNvSpPr txBox="1"/>
          <p:nvPr/>
        </p:nvSpPr>
        <p:spPr>
          <a:xfrm>
            <a:off x="1172306" y="2875002"/>
            <a:ext cx="98708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Arial"/>
                <a:ea typeface="Arial"/>
                <a:cs typeface="Arial"/>
                <a:sym typeface="Arial"/>
              </a:rPr>
              <a:t>Keller, K. L. (2013). Building strong brands in a modern marketing communications environment. In The evolution of integrated marketing communications (pp. 65-81). Routledge.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p:nvPr/>
        </p:nvSpPr>
        <p:spPr>
          <a:xfrm>
            <a:off x="1866971" y="566146"/>
            <a:ext cx="329838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CO" sz="2400" u="none" cap="none" strike="noStrike">
                <a:solidFill>
                  <a:srgbClr val="61BCE5"/>
                </a:solidFill>
                <a:latin typeface="Play"/>
                <a:ea typeface="Play"/>
                <a:cs typeface="Play"/>
                <a:sym typeface="Play"/>
              </a:rPr>
              <a:t>Sport Fans</a:t>
            </a:r>
            <a:endParaRPr b="1" sz="2400">
              <a:solidFill>
                <a:srgbClr val="61BCE5"/>
              </a:solidFill>
              <a:latin typeface="Play"/>
              <a:ea typeface="Play"/>
              <a:cs typeface="Play"/>
              <a:sym typeface="Play"/>
            </a:endParaRPr>
          </a:p>
        </p:txBody>
      </p:sp>
      <p:sp>
        <p:nvSpPr>
          <p:cNvPr id="98" name="Google Shape;98;p16"/>
          <p:cNvSpPr/>
          <p:nvPr/>
        </p:nvSpPr>
        <p:spPr>
          <a:xfrm>
            <a:off x="7932960" y="567160"/>
            <a:ext cx="329838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2400">
                <a:solidFill>
                  <a:srgbClr val="61BCE5"/>
                </a:solidFill>
                <a:latin typeface="Play"/>
                <a:ea typeface="Play"/>
                <a:cs typeface="Play"/>
                <a:sym typeface="Play"/>
              </a:rPr>
              <a:t>NBA Fans</a:t>
            </a:r>
            <a:endParaRPr b="1" sz="2400">
              <a:solidFill>
                <a:srgbClr val="61BCE5"/>
              </a:solidFill>
              <a:latin typeface="Play"/>
              <a:ea typeface="Play"/>
              <a:cs typeface="Play"/>
              <a:sym typeface="Play"/>
            </a:endParaRPr>
          </a:p>
        </p:txBody>
      </p:sp>
      <p:pic>
        <p:nvPicPr>
          <p:cNvPr id="99" name="Google Shape;99;p16"/>
          <p:cNvPicPr preferRelativeResize="0"/>
          <p:nvPr/>
        </p:nvPicPr>
        <p:blipFill rotWithShape="1">
          <a:blip r:embed="rId3">
            <a:alphaModFix/>
          </a:blip>
          <a:srcRect b="0" l="0" r="0" t="0"/>
          <a:stretch/>
        </p:blipFill>
        <p:spPr>
          <a:xfrm>
            <a:off x="337256" y="1160337"/>
            <a:ext cx="3381847" cy="2114845"/>
          </a:xfrm>
          <a:prstGeom prst="rect">
            <a:avLst/>
          </a:prstGeom>
          <a:noFill/>
          <a:ln>
            <a:noFill/>
          </a:ln>
        </p:spPr>
      </p:pic>
      <p:pic>
        <p:nvPicPr>
          <p:cNvPr id="100" name="Google Shape;100;p16"/>
          <p:cNvPicPr preferRelativeResize="0"/>
          <p:nvPr/>
        </p:nvPicPr>
        <p:blipFill rotWithShape="1">
          <a:blip r:embed="rId4">
            <a:alphaModFix/>
          </a:blip>
          <a:srcRect b="0" l="0" r="0" t="0"/>
          <a:stretch/>
        </p:blipFill>
        <p:spPr>
          <a:xfrm>
            <a:off x="307413" y="3783198"/>
            <a:ext cx="2800741" cy="1857634"/>
          </a:xfrm>
          <a:prstGeom prst="rect">
            <a:avLst/>
          </a:prstGeom>
          <a:noFill/>
          <a:ln>
            <a:noFill/>
          </a:ln>
        </p:spPr>
      </p:pic>
      <p:pic>
        <p:nvPicPr>
          <p:cNvPr id="101" name="Google Shape;101;p16"/>
          <p:cNvPicPr preferRelativeResize="0"/>
          <p:nvPr/>
        </p:nvPicPr>
        <p:blipFill rotWithShape="1">
          <a:blip r:embed="rId5">
            <a:alphaModFix/>
          </a:blip>
          <a:srcRect b="0" l="0" r="0" t="0"/>
          <a:stretch/>
        </p:blipFill>
        <p:spPr>
          <a:xfrm>
            <a:off x="3952177" y="4026555"/>
            <a:ext cx="2857899" cy="2181529"/>
          </a:xfrm>
          <a:prstGeom prst="rect">
            <a:avLst/>
          </a:prstGeom>
          <a:noFill/>
          <a:ln>
            <a:noFill/>
          </a:ln>
        </p:spPr>
      </p:pic>
      <p:pic>
        <p:nvPicPr>
          <p:cNvPr id="102" name="Google Shape;102;p16"/>
          <p:cNvPicPr preferRelativeResize="0"/>
          <p:nvPr/>
        </p:nvPicPr>
        <p:blipFill rotWithShape="1">
          <a:blip r:embed="rId6">
            <a:alphaModFix/>
          </a:blip>
          <a:srcRect b="0" l="0" r="0" t="0"/>
          <a:stretch/>
        </p:blipFill>
        <p:spPr>
          <a:xfrm>
            <a:off x="3998280" y="1276684"/>
            <a:ext cx="1552792" cy="2133898"/>
          </a:xfrm>
          <a:prstGeom prst="rect">
            <a:avLst/>
          </a:prstGeom>
          <a:noFill/>
          <a:ln>
            <a:noFill/>
          </a:ln>
        </p:spPr>
      </p:pic>
      <p:pic>
        <p:nvPicPr>
          <p:cNvPr id="103" name="Google Shape;103;p16"/>
          <p:cNvPicPr preferRelativeResize="0"/>
          <p:nvPr/>
        </p:nvPicPr>
        <p:blipFill rotWithShape="1">
          <a:blip r:embed="rId7">
            <a:alphaModFix/>
          </a:blip>
          <a:srcRect b="0" l="0" r="0" t="0"/>
          <a:stretch/>
        </p:blipFill>
        <p:spPr>
          <a:xfrm>
            <a:off x="5634387" y="1855073"/>
            <a:ext cx="990738" cy="828791"/>
          </a:xfrm>
          <a:prstGeom prst="rect">
            <a:avLst/>
          </a:prstGeom>
          <a:noFill/>
          <a:ln>
            <a:noFill/>
          </a:ln>
        </p:spPr>
      </p:pic>
      <p:cxnSp>
        <p:nvCxnSpPr>
          <p:cNvPr id="104" name="Google Shape;104;p16"/>
          <p:cNvCxnSpPr/>
          <p:nvPr/>
        </p:nvCxnSpPr>
        <p:spPr>
          <a:xfrm>
            <a:off x="7222547" y="953125"/>
            <a:ext cx="0" cy="5412050"/>
          </a:xfrm>
          <a:prstGeom prst="straightConnector1">
            <a:avLst/>
          </a:prstGeom>
          <a:noFill/>
          <a:ln cap="flat" cmpd="sng" w="12700">
            <a:solidFill>
              <a:schemeClr val="accent1"/>
            </a:solidFill>
            <a:prstDash val="solid"/>
            <a:miter lim="800000"/>
            <a:headEnd len="sm" w="sm" type="none"/>
            <a:tailEnd len="sm" w="sm" type="none"/>
          </a:ln>
        </p:spPr>
      </p:cxnSp>
      <p:pic>
        <p:nvPicPr>
          <p:cNvPr id="105" name="Google Shape;105;p16"/>
          <p:cNvPicPr preferRelativeResize="0"/>
          <p:nvPr/>
        </p:nvPicPr>
        <p:blipFill rotWithShape="1">
          <a:blip r:embed="rId8">
            <a:alphaModFix/>
          </a:blip>
          <a:srcRect b="0" l="0" r="0" t="0"/>
          <a:stretch/>
        </p:blipFill>
        <p:spPr>
          <a:xfrm>
            <a:off x="7456446" y="1160337"/>
            <a:ext cx="2343477" cy="1467055"/>
          </a:xfrm>
          <a:prstGeom prst="rect">
            <a:avLst/>
          </a:prstGeom>
          <a:noFill/>
          <a:ln>
            <a:noFill/>
          </a:ln>
        </p:spPr>
      </p:pic>
      <p:pic>
        <p:nvPicPr>
          <p:cNvPr id="106" name="Google Shape;106;p16"/>
          <p:cNvPicPr preferRelativeResize="0"/>
          <p:nvPr/>
        </p:nvPicPr>
        <p:blipFill rotWithShape="1">
          <a:blip r:embed="rId9">
            <a:alphaModFix/>
          </a:blip>
          <a:srcRect b="0" l="0" r="0" t="0"/>
          <a:stretch/>
        </p:blipFill>
        <p:spPr>
          <a:xfrm>
            <a:off x="9582150" y="2627392"/>
            <a:ext cx="2362530" cy="1524213"/>
          </a:xfrm>
          <a:prstGeom prst="rect">
            <a:avLst/>
          </a:prstGeom>
          <a:noFill/>
          <a:ln>
            <a:noFill/>
          </a:ln>
        </p:spPr>
      </p:pic>
      <p:pic>
        <p:nvPicPr>
          <p:cNvPr id="107" name="Google Shape;107;p16"/>
          <p:cNvPicPr preferRelativeResize="0"/>
          <p:nvPr/>
        </p:nvPicPr>
        <p:blipFill rotWithShape="1">
          <a:blip r:embed="rId10">
            <a:alphaModFix/>
          </a:blip>
          <a:srcRect b="0" l="0" r="0" t="0"/>
          <a:stretch/>
        </p:blipFill>
        <p:spPr>
          <a:xfrm>
            <a:off x="7521259" y="4298361"/>
            <a:ext cx="3267531" cy="1762371"/>
          </a:xfrm>
          <a:prstGeom prst="rect">
            <a:avLst/>
          </a:prstGeom>
          <a:noFill/>
          <a:ln>
            <a:noFill/>
          </a:ln>
        </p:spPr>
      </p:pic>
      <p:sp>
        <p:nvSpPr>
          <p:cNvPr id="108" name="Google Shape;108;p16"/>
          <p:cNvSpPr txBox="1"/>
          <p:nvPr/>
        </p:nvSpPr>
        <p:spPr>
          <a:xfrm>
            <a:off x="18172" y="6541264"/>
            <a:ext cx="277358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100">
                <a:solidFill>
                  <a:schemeClr val="dk1"/>
                </a:solidFill>
                <a:latin typeface="Arial"/>
                <a:ea typeface="Arial"/>
                <a:cs typeface="Arial"/>
                <a:sym typeface="Arial"/>
              </a:rPr>
              <a:t>Source: Mintel, 2019</a:t>
            </a:r>
            <a:endParaRPr sz="1100">
              <a:solidFill>
                <a:schemeClr val="dk1"/>
              </a:solidFill>
              <a:latin typeface="Arial"/>
              <a:ea typeface="Arial"/>
              <a:cs typeface="Arial"/>
              <a:sym typeface="Arial"/>
            </a:endParaRPr>
          </a:p>
        </p:txBody>
      </p:sp>
      <p:sp>
        <p:nvSpPr>
          <p:cNvPr id="109" name="Google Shape;109;p16"/>
          <p:cNvSpPr txBox="1"/>
          <p:nvPr/>
        </p:nvSpPr>
        <p:spPr>
          <a:xfrm>
            <a:off x="307413" y="3321209"/>
            <a:ext cx="33283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400">
                <a:solidFill>
                  <a:srgbClr val="0D0D0D"/>
                </a:solidFill>
                <a:highlight>
                  <a:srgbClr val="FFFFFF"/>
                </a:highlight>
                <a:latin typeface="Arial"/>
                <a:ea typeface="Arial"/>
                <a:cs typeface="Arial"/>
                <a:sym typeface="Arial"/>
              </a:rPr>
              <a:t>Sports fans primarily consist of younger males.</a:t>
            </a:r>
            <a:endParaRPr sz="1400">
              <a:solidFill>
                <a:schemeClr val="dk1"/>
              </a:solidFill>
              <a:latin typeface="Arial"/>
              <a:ea typeface="Arial"/>
              <a:cs typeface="Arial"/>
              <a:sym typeface="Arial"/>
            </a:endParaRPr>
          </a:p>
        </p:txBody>
      </p:sp>
      <p:sp>
        <p:nvSpPr>
          <p:cNvPr id="110" name="Google Shape;110;p16"/>
          <p:cNvSpPr txBox="1"/>
          <p:nvPr/>
        </p:nvSpPr>
        <p:spPr>
          <a:xfrm>
            <a:off x="336006" y="5710407"/>
            <a:ext cx="33283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400">
                <a:solidFill>
                  <a:srgbClr val="0D0D0D"/>
                </a:solidFill>
                <a:highlight>
                  <a:srgbClr val="FFFFFF"/>
                </a:highlight>
                <a:latin typeface="Arial"/>
                <a:ea typeface="Arial"/>
                <a:cs typeface="Arial"/>
                <a:sym typeface="Arial"/>
              </a:rPr>
              <a:t>The biggest portion of sport fans are married/cohabitating. </a:t>
            </a:r>
            <a:endParaRPr sz="1400">
              <a:solidFill>
                <a:schemeClr val="dk1"/>
              </a:solidFill>
              <a:latin typeface="Arial"/>
              <a:ea typeface="Arial"/>
              <a:cs typeface="Arial"/>
              <a:sym typeface="Arial"/>
            </a:endParaRPr>
          </a:p>
        </p:txBody>
      </p:sp>
      <p:sp>
        <p:nvSpPr>
          <p:cNvPr id="111" name="Google Shape;111;p16"/>
          <p:cNvSpPr txBox="1"/>
          <p:nvPr/>
        </p:nvSpPr>
        <p:spPr>
          <a:xfrm>
            <a:off x="3635784" y="6154091"/>
            <a:ext cx="33283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400">
                <a:solidFill>
                  <a:srgbClr val="0D0D0D"/>
                </a:solidFill>
                <a:highlight>
                  <a:srgbClr val="FFFFFF"/>
                </a:highlight>
                <a:latin typeface="Arial"/>
                <a:ea typeface="Arial"/>
                <a:cs typeface="Arial"/>
                <a:sym typeface="Arial"/>
              </a:rPr>
              <a:t>White and Hispanics have a higher representation in sport fans population</a:t>
            </a:r>
            <a:endParaRPr sz="1400">
              <a:solidFill>
                <a:schemeClr val="dk1"/>
              </a:solidFill>
              <a:latin typeface="Arial"/>
              <a:ea typeface="Arial"/>
              <a:cs typeface="Arial"/>
              <a:sym typeface="Arial"/>
            </a:endParaRPr>
          </a:p>
        </p:txBody>
      </p:sp>
      <p:sp>
        <p:nvSpPr>
          <p:cNvPr id="112" name="Google Shape;112;p16"/>
          <p:cNvSpPr txBox="1"/>
          <p:nvPr/>
        </p:nvSpPr>
        <p:spPr>
          <a:xfrm>
            <a:off x="3541989" y="3410582"/>
            <a:ext cx="338184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400">
                <a:solidFill>
                  <a:srgbClr val="0D0D0D"/>
                </a:solidFill>
                <a:highlight>
                  <a:srgbClr val="FFFFFF"/>
                </a:highlight>
                <a:latin typeface="Arial"/>
                <a:ea typeface="Arial"/>
                <a:cs typeface="Arial"/>
                <a:sym typeface="Arial"/>
              </a:rPr>
              <a:t>Sport Fans share </a:t>
            </a:r>
            <a:r>
              <a:rPr lang="es-CO" sz="1400">
                <a:solidFill>
                  <a:srgbClr val="0D0D0D"/>
                </a:solidFill>
                <a:highlight>
                  <a:srgbClr val="FFFFFF"/>
                </a:highlight>
                <a:latin typeface="Arial"/>
                <a:ea typeface="Arial"/>
                <a:cs typeface="Arial"/>
                <a:sym typeface="Arial"/>
              </a:rPr>
              <a:t>is bigger among households with an income less than $100k</a:t>
            </a:r>
            <a:endParaRPr sz="1400">
              <a:solidFill>
                <a:schemeClr val="dk1"/>
              </a:solidFill>
              <a:latin typeface="Arial"/>
              <a:ea typeface="Arial"/>
              <a:cs typeface="Arial"/>
              <a:sym typeface="Arial"/>
            </a:endParaRPr>
          </a:p>
        </p:txBody>
      </p:sp>
      <p:sp>
        <p:nvSpPr>
          <p:cNvPr id="113" name="Google Shape;113;p16"/>
          <p:cNvSpPr txBox="1"/>
          <p:nvPr/>
        </p:nvSpPr>
        <p:spPr>
          <a:xfrm>
            <a:off x="9846702" y="1524533"/>
            <a:ext cx="2101210"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400">
                <a:solidFill>
                  <a:srgbClr val="0D0D0D"/>
                </a:solidFill>
                <a:highlight>
                  <a:srgbClr val="FFFFFF"/>
                </a:highlight>
                <a:latin typeface="Arial"/>
                <a:ea typeface="Arial"/>
                <a:cs typeface="Arial"/>
                <a:sym typeface="Arial"/>
              </a:rPr>
              <a:t>The NBA fanbase predominantly comprises males.</a:t>
            </a:r>
            <a:endParaRPr sz="1400">
              <a:solidFill>
                <a:schemeClr val="dk1"/>
              </a:solidFill>
              <a:latin typeface="Arial"/>
              <a:ea typeface="Arial"/>
              <a:cs typeface="Arial"/>
              <a:sym typeface="Arial"/>
            </a:endParaRPr>
          </a:p>
        </p:txBody>
      </p:sp>
      <p:sp>
        <p:nvSpPr>
          <p:cNvPr id="114" name="Google Shape;114;p16"/>
          <p:cNvSpPr txBox="1"/>
          <p:nvPr/>
        </p:nvSpPr>
        <p:spPr>
          <a:xfrm>
            <a:off x="7387500" y="3096857"/>
            <a:ext cx="2101210"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400">
                <a:solidFill>
                  <a:srgbClr val="0D0D0D"/>
                </a:solidFill>
                <a:highlight>
                  <a:srgbClr val="FFFFFF"/>
                </a:highlight>
                <a:latin typeface="Arial"/>
                <a:ea typeface="Arial"/>
                <a:cs typeface="Arial"/>
                <a:sym typeface="Arial"/>
              </a:rPr>
              <a:t>Among the three major sports in the US, NBA fans tend to be younger.</a:t>
            </a:r>
            <a:endParaRPr sz="1400">
              <a:solidFill>
                <a:schemeClr val="dk1"/>
              </a:solidFill>
              <a:latin typeface="Arial"/>
              <a:ea typeface="Arial"/>
              <a:cs typeface="Arial"/>
              <a:sym typeface="Arial"/>
            </a:endParaRPr>
          </a:p>
        </p:txBody>
      </p:sp>
      <p:sp>
        <p:nvSpPr>
          <p:cNvPr id="115" name="Google Shape;115;p16"/>
          <p:cNvSpPr txBox="1"/>
          <p:nvPr/>
        </p:nvSpPr>
        <p:spPr>
          <a:xfrm>
            <a:off x="7442044" y="6078516"/>
            <a:ext cx="445082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400">
                <a:solidFill>
                  <a:srgbClr val="0D0D0D"/>
                </a:solidFill>
                <a:highlight>
                  <a:srgbClr val="FFFFFF"/>
                </a:highlight>
                <a:latin typeface="Arial"/>
                <a:ea typeface="Arial"/>
                <a:cs typeface="Arial"/>
                <a:sym typeface="Arial"/>
              </a:rPr>
              <a:t>Compared to the other big three sports, the NBA boasts a significant representation of Black and Hispanic fans.</a:t>
            </a:r>
            <a:endParaRPr/>
          </a:p>
        </p:txBody>
      </p:sp>
      <p:sp>
        <p:nvSpPr>
          <p:cNvPr id="116" name="Google Shape;116;p16"/>
          <p:cNvSpPr/>
          <p:nvPr/>
        </p:nvSpPr>
        <p:spPr>
          <a:xfrm>
            <a:off x="3719103" y="10207"/>
            <a:ext cx="514507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200">
                <a:solidFill>
                  <a:schemeClr val="accent1"/>
                </a:solidFill>
                <a:latin typeface="Play"/>
                <a:ea typeface="Play"/>
                <a:cs typeface="Play"/>
                <a:sym typeface="Play"/>
              </a:rPr>
              <a:t>Global Market composition</a:t>
            </a:r>
            <a:endParaRPr b="1" sz="3200">
              <a:solidFill>
                <a:schemeClr val="accent1"/>
              </a:solidFill>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7"/>
          <p:cNvGrpSpPr/>
          <p:nvPr/>
        </p:nvGrpSpPr>
        <p:grpSpPr>
          <a:xfrm>
            <a:off x="625807" y="2431892"/>
            <a:ext cx="1514729" cy="722105"/>
            <a:chOff x="1326485" y="4687899"/>
            <a:chExt cx="1291681" cy="722105"/>
          </a:xfrm>
        </p:grpSpPr>
        <p:sp>
          <p:nvSpPr>
            <p:cNvPr id="123" name="Google Shape;123;p17"/>
            <p:cNvSpPr/>
            <p:nvPr/>
          </p:nvSpPr>
          <p:spPr>
            <a:xfrm flipH="1">
              <a:off x="1326485" y="4687899"/>
              <a:ext cx="274173" cy="722105"/>
            </a:xfrm>
            <a:custGeom>
              <a:rect b="b" l="l" r="r" t="t"/>
              <a:pathLst>
                <a:path extrusionOk="0" h="3923699" w="1489775">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4" name="Google Shape;124;p17"/>
            <p:cNvSpPr txBox="1"/>
            <p:nvPr/>
          </p:nvSpPr>
          <p:spPr>
            <a:xfrm>
              <a:off x="1682062" y="4818120"/>
              <a:ext cx="936104"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s-CO" sz="2400">
                  <a:solidFill>
                    <a:schemeClr val="dk1"/>
                  </a:solidFill>
                  <a:latin typeface="Arial"/>
                  <a:ea typeface="Arial"/>
                  <a:cs typeface="Arial"/>
                  <a:sym typeface="Arial"/>
                </a:rPr>
                <a:t>51.1%</a:t>
              </a:r>
              <a:endParaRPr b="1" sz="2400">
                <a:solidFill>
                  <a:schemeClr val="dk1"/>
                </a:solidFill>
                <a:latin typeface="Arial"/>
                <a:ea typeface="Arial"/>
                <a:cs typeface="Arial"/>
                <a:sym typeface="Arial"/>
              </a:endParaRPr>
            </a:p>
          </p:txBody>
        </p:sp>
      </p:grpSp>
      <p:grpSp>
        <p:nvGrpSpPr>
          <p:cNvPr id="125" name="Google Shape;125;p17"/>
          <p:cNvGrpSpPr/>
          <p:nvPr/>
        </p:nvGrpSpPr>
        <p:grpSpPr>
          <a:xfrm>
            <a:off x="587259" y="1481006"/>
            <a:ext cx="1529312" cy="740235"/>
            <a:chOff x="4063676" y="4678833"/>
            <a:chExt cx="1336251" cy="740235"/>
          </a:xfrm>
        </p:grpSpPr>
        <p:sp>
          <p:nvSpPr>
            <p:cNvPr id="126" name="Google Shape;126;p17"/>
            <p:cNvSpPr/>
            <p:nvPr/>
          </p:nvSpPr>
          <p:spPr>
            <a:xfrm rot="10800000">
              <a:off x="4063676" y="4678833"/>
              <a:ext cx="347007" cy="740235"/>
            </a:xfrm>
            <a:custGeom>
              <a:rect b="b" l="l" r="r" t="t"/>
              <a:pathLst>
                <a:path extrusionOk="0" h="3959924" w="1856332">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8CBA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7" name="Google Shape;127;p17"/>
            <p:cNvSpPr txBox="1"/>
            <p:nvPr/>
          </p:nvSpPr>
          <p:spPr>
            <a:xfrm>
              <a:off x="4463823" y="4818120"/>
              <a:ext cx="936104"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s-CO" sz="2400">
                  <a:solidFill>
                    <a:schemeClr val="dk1"/>
                  </a:solidFill>
                  <a:latin typeface="Arial"/>
                  <a:ea typeface="Arial"/>
                  <a:cs typeface="Arial"/>
                  <a:sym typeface="Arial"/>
                </a:rPr>
                <a:t>48.9%</a:t>
              </a:r>
              <a:endParaRPr b="1" sz="2400">
                <a:solidFill>
                  <a:schemeClr val="dk1"/>
                </a:solidFill>
                <a:latin typeface="Arial"/>
                <a:ea typeface="Arial"/>
                <a:cs typeface="Arial"/>
                <a:sym typeface="Arial"/>
              </a:endParaRPr>
            </a:p>
          </p:txBody>
        </p:sp>
      </p:grpSp>
      <p:sp>
        <p:nvSpPr>
          <p:cNvPr id="128" name="Google Shape;128;p17"/>
          <p:cNvSpPr/>
          <p:nvPr/>
        </p:nvSpPr>
        <p:spPr>
          <a:xfrm>
            <a:off x="1765969" y="363844"/>
            <a:ext cx="329838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CO" sz="2400">
                <a:solidFill>
                  <a:srgbClr val="61BCE5"/>
                </a:solidFill>
                <a:latin typeface="Play"/>
                <a:ea typeface="Play"/>
                <a:cs typeface="Play"/>
                <a:sym typeface="Play"/>
              </a:rPr>
              <a:t>Demographics</a:t>
            </a:r>
            <a:endParaRPr b="1" sz="2400">
              <a:solidFill>
                <a:srgbClr val="61BCE5"/>
              </a:solidFill>
              <a:latin typeface="Play"/>
              <a:ea typeface="Play"/>
              <a:cs typeface="Play"/>
              <a:sym typeface="Play"/>
            </a:endParaRPr>
          </a:p>
        </p:txBody>
      </p:sp>
      <p:sp>
        <p:nvSpPr>
          <p:cNvPr id="129" name="Google Shape;129;p17"/>
          <p:cNvSpPr txBox="1"/>
          <p:nvPr/>
        </p:nvSpPr>
        <p:spPr>
          <a:xfrm>
            <a:off x="3415159" y="901472"/>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1" lang="es-CO" sz="1200">
                <a:solidFill>
                  <a:schemeClr val="dk1"/>
                </a:solidFill>
                <a:latin typeface="Arial"/>
                <a:ea typeface="Arial"/>
                <a:cs typeface="Arial"/>
                <a:sym typeface="Arial"/>
              </a:rPr>
              <a:t>Population by age</a:t>
            </a:r>
            <a:endParaRPr b="1" sz="1200">
              <a:solidFill>
                <a:schemeClr val="dk1"/>
              </a:solidFill>
              <a:latin typeface="Arial"/>
              <a:ea typeface="Arial"/>
              <a:cs typeface="Arial"/>
              <a:sym typeface="Arial"/>
            </a:endParaRPr>
          </a:p>
        </p:txBody>
      </p:sp>
      <p:sp>
        <p:nvSpPr>
          <p:cNvPr id="130" name="Google Shape;130;p17"/>
          <p:cNvSpPr txBox="1"/>
          <p:nvPr/>
        </p:nvSpPr>
        <p:spPr>
          <a:xfrm>
            <a:off x="5492880" y="1134016"/>
            <a:ext cx="1487750" cy="2990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156082"/>
              </a:buClr>
              <a:buSzPts val="1600"/>
              <a:buFont typeface="Arial"/>
              <a:buNone/>
            </a:pPr>
            <a:r>
              <a:rPr b="1" lang="es-CO" sz="1600">
                <a:solidFill>
                  <a:srgbClr val="156082"/>
                </a:solidFill>
                <a:latin typeface="Arial"/>
                <a:ea typeface="Arial"/>
                <a:cs typeface="Arial"/>
                <a:sym typeface="Arial"/>
              </a:rPr>
              <a:t>Median age</a:t>
            </a:r>
            <a:endParaRPr b="0" sz="1600">
              <a:solidFill>
                <a:schemeClr val="dk1"/>
              </a:solidFill>
              <a:latin typeface="Arial"/>
              <a:ea typeface="Arial"/>
              <a:cs typeface="Arial"/>
              <a:sym typeface="Arial"/>
            </a:endParaRPr>
          </a:p>
        </p:txBody>
      </p:sp>
      <p:sp>
        <p:nvSpPr>
          <p:cNvPr id="131" name="Google Shape;131;p17"/>
          <p:cNvSpPr txBox="1"/>
          <p:nvPr/>
        </p:nvSpPr>
        <p:spPr>
          <a:xfrm>
            <a:off x="209828" y="941249"/>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1" lang="es-CO" sz="1200">
                <a:solidFill>
                  <a:schemeClr val="dk1"/>
                </a:solidFill>
                <a:latin typeface="Arial"/>
                <a:ea typeface="Arial"/>
                <a:cs typeface="Arial"/>
                <a:sym typeface="Arial"/>
              </a:rPr>
              <a:t>Population by gender</a:t>
            </a:r>
            <a:endParaRPr b="1" sz="1200">
              <a:solidFill>
                <a:schemeClr val="dk1"/>
              </a:solidFill>
              <a:latin typeface="Arial"/>
              <a:ea typeface="Arial"/>
              <a:cs typeface="Arial"/>
              <a:sym typeface="Arial"/>
            </a:endParaRPr>
          </a:p>
        </p:txBody>
      </p:sp>
      <p:pic>
        <p:nvPicPr>
          <p:cNvPr id="132" name="Google Shape;132;p17"/>
          <p:cNvPicPr preferRelativeResize="0"/>
          <p:nvPr/>
        </p:nvPicPr>
        <p:blipFill rotWithShape="1">
          <a:blip r:embed="rId3">
            <a:alphaModFix/>
          </a:blip>
          <a:srcRect b="0" l="0" r="0" t="0"/>
          <a:stretch/>
        </p:blipFill>
        <p:spPr>
          <a:xfrm>
            <a:off x="3267955" y="1193080"/>
            <a:ext cx="4238149" cy="2798840"/>
          </a:xfrm>
          <a:prstGeom prst="rect">
            <a:avLst/>
          </a:prstGeom>
          <a:noFill/>
          <a:ln>
            <a:noFill/>
          </a:ln>
        </p:spPr>
      </p:pic>
      <p:sp>
        <p:nvSpPr>
          <p:cNvPr id="133" name="Google Shape;133;p17"/>
          <p:cNvSpPr txBox="1"/>
          <p:nvPr/>
        </p:nvSpPr>
        <p:spPr>
          <a:xfrm>
            <a:off x="5709515" y="1368520"/>
            <a:ext cx="7729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400">
                <a:solidFill>
                  <a:srgbClr val="156082"/>
                </a:solidFill>
                <a:latin typeface="Arial"/>
                <a:ea typeface="Arial"/>
                <a:cs typeface="Arial"/>
                <a:sym typeface="Arial"/>
              </a:rPr>
              <a:t>35.4</a:t>
            </a:r>
            <a:endParaRPr b="1" sz="1200">
              <a:solidFill>
                <a:srgbClr val="156082"/>
              </a:solidFill>
              <a:latin typeface="Arial"/>
              <a:ea typeface="Arial"/>
              <a:cs typeface="Arial"/>
              <a:sym typeface="Arial"/>
            </a:endParaRPr>
          </a:p>
        </p:txBody>
      </p:sp>
      <p:sp>
        <p:nvSpPr>
          <p:cNvPr id="134" name="Google Shape;134;p17"/>
          <p:cNvSpPr txBox="1"/>
          <p:nvPr/>
        </p:nvSpPr>
        <p:spPr>
          <a:xfrm>
            <a:off x="3800816" y="5389511"/>
            <a:ext cx="137558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200">
                <a:solidFill>
                  <a:schemeClr val="dk1"/>
                </a:solidFill>
                <a:latin typeface="Arial"/>
                <a:ea typeface="Arial"/>
                <a:cs typeface="Arial"/>
                <a:sym typeface="Arial"/>
              </a:rPr>
              <a:t>The family size of an average family in Seattle is 2,81 persons. </a:t>
            </a:r>
            <a:endParaRPr sz="1200">
              <a:solidFill>
                <a:schemeClr val="dk1"/>
              </a:solidFill>
              <a:latin typeface="Arial"/>
              <a:ea typeface="Arial"/>
              <a:cs typeface="Arial"/>
              <a:sym typeface="Arial"/>
            </a:endParaRPr>
          </a:p>
        </p:txBody>
      </p:sp>
      <p:sp>
        <p:nvSpPr>
          <p:cNvPr id="135" name="Google Shape;135;p17"/>
          <p:cNvSpPr txBox="1"/>
          <p:nvPr/>
        </p:nvSpPr>
        <p:spPr>
          <a:xfrm>
            <a:off x="214850" y="3290774"/>
            <a:ext cx="2576911"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200"/>
              <a:buFont typeface="Arial"/>
              <a:buNone/>
            </a:pPr>
            <a:r>
              <a:rPr b="0" lang="es-CO" sz="1200">
                <a:solidFill>
                  <a:schemeClr val="dk1"/>
                </a:solidFill>
                <a:latin typeface="Arial"/>
                <a:ea typeface="Arial"/>
                <a:cs typeface="Arial"/>
                <a:sym typeface="Arial"/>
              </a:rPr>
              <a:t>The male population share is higher than the female one. </a:t>
            </a:r>
            <a:endParaRPr b="0" sz="1200">
              <a:solidFill>
                <a:schemeClr val="dk1"/>
              </a:solidFill>
              <a:latin typeface="Arial"/>
              <a:ea typeface="Arial"/>
              <a:cs typeface="Arial"/>
              <a:sym typeface="Arial"/>
            </a:endParaRPr>
          </a:p>
        </p:txBody>
      </p:sp>
      <p:pic>
        <p:nvPicPr>
          <p:cNvPr id="136" name="Google Shape;136;p17"/>
          <p:cNvPicPr preferRelativeResize="0"/>
          <p:nvPr/>
        </p:nvPicPr>
        <p:blipFill rotWithShape="1">
          <a:blip r:embed="rId4">
            <a:alphaModFix/>
          </a:blip>
          <a:srcRect b="0" l="0" r="0" t="0"/>
          <a:stretch/>
        </p:blipFill>
        <p:spPr>
          <a:xfrm>
            <a:off x="5497517" y="5156783"/>
            <a:ext cx="1200738" cy="933908"/>
          </a:xfrm>
          <a:prstGeom prst="rect">
            <a:avLst/>
          </a:prstGeom>
          <a:noFill/>
          <a:ln>
            <a:noFill/>
          </a:ln>
        </p:spPr>
      </p:pic>
      <p:sp>
        <p:nvSpPr>
          <p:cNvPr id="137" name="Google Shape;137;p17"/>
          <p:cNvSpPr txBox="1"/>
          <p:nvPr/>
        </p:nvSpPr>
        <p:spPr>
          <a:xfrm>
            <a:off x="4065271" y="6266172"/>
            <a:ext cx="1097751"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s-CO" sz="2400">
                <a:solidFill>
                  <a:srgbClr val="156082"/>
                </a:solidFill>
                <a:latin typeface="Arial"/>
                <a:ea typeface="Arial"/>
                <a:cs typeface="Arial"/>
                <a:sym typeface="Arial"/>
              </a:rPr>
              <a:t>40%</a:t>
            </a:r>
            <a:endParaRPr b="1" sz="2400">
              <a:solidFill>
                <a:srgbClr val="156082"/>
              </a:solidFill>
              <a:latin typeface="Arial"/>
              <a:ea typeface="Arial"/>
              <a:cs typeface="Arial"/>
              <a:sym typeface="Arial"/>
            </a:endParaRPr>
          </a:p>
        </p:txBody>
      </p:sp>
      <p:sp>
        <p:nvSpPr>
          <p:cNvPr id="138" name="Google Shape;138;p17"/>
          <p:cNvSpPr txBox="1"/>
          <p:nvPr/>
        </p:nvSpPr>
        <p:spPr>
          <a:xfrm>
            <a:off x="5176400" y="6213851"/>
            <a:ext cx="1622728"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200">
                <a:solidFill>
                  <a:schemeClr val="dk1"/>
                </a:solidFill>
                <a:latin typeface="Arial"/>
                <a:ea typeface="Arial"/>
                <a:cs typeface="Arial"/>
                <a:sym typeface="Arial"/>
              </a:rPr>
              <a:t>Of Seattle population are married</a:t>
            </a:r>
            <a:endParaRPr sz="1200">
              <a:solidFill>
                <a:schemeClr val="dk1"/>
              </a:solidFill>
              <a:latin typeface="Arial"/>
              <a:ea typeface="Arial"/>
              <a:cs typeface="Arial"/>
              <a:sym typeface="Arial"/>
            </a:endParaRPr>
          </a:p>
        </p:txBody>
      </p:sp>
      <p:sp>
        <p:nvSpPr>
          <p:cNvPr id="139" name="Google Shape;139;p17"/>
          <p:cNvSpPr/>
          <p:nvPr/>
        </p:nvSpPr>
        <p:spPr>
          <a:xfrm>
            <a:off x="7894955" y="363844"/>
            <a:ext cx="329838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2400">
                <a:solidFill>
                  <a:srgbClr val="61BCE5"/>
                </a:solidFill>
                <a:latin typeface="Play"/>
                <a:ea typeface="Play"/>
                <a:cs typeface="Play"/>
                <a:sym typeface="Play"/>
              </a:rPr>
              <a:t>Economics</a:t>
            </a:r>
            <a:endParaRPr b="1" sz="2400">
              <a:solidFill>
                <a:srgbClr val="61BCE5"/>
              </a:solidFill>
              <a:latin typeface="Play"/>
              <a:ea typeface="Play"/>
              <a:cs typeface="Play"/>
              <a:sym typeface="Play"/>
            </a:endParaRPr>
          </a:p>
        </p:txBody>
      </p:sp>
      <p:sp>
        <p:nvSpPr>
          <p:cNvPr id="140" name="Google Shape;140;p17"/>
          <p:cNvSpPr txBox="1"/>
          <p:nvPr/>
        </p:nvSpPr>
        <p:spPr>
          <a:xfrm>
            <a:off x="8688172" y="1046192"/>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1" lang="es-CO" sz="1200">
                <a:solidFill>
                  <a:schemeClr val="dk1"/>
                </a:solidFill>
                <a:latin typeface="Arial"/>
                <a:ea typeface="Arial"/>
                <a:cs typeface="Arial"/>
                <a:sym typeface="Arial"/>
              </a:rPr>
              <a:t>Household income</a:t>
            </a:r>
            <a:endParaRPr b="1" sz="1200">
              <a:solidFill>
                <a:schemeClr val="dk1"/>
              </a:solidFill>
              <a:latin typeface="Arial"/>
              <a:ea typeface="Arial"/>
              <a:cs typeface="Arial"/>
              <a:sym typeface="Arial"/>
            </a:endParaRPr>
          </a:p>
        </p:txBody>
      </p:sp>
      <p:sp>
        <p:nvSpPr>
          <p:cNvPr id="141" name="Google Shape;141;p17"/>
          <p:cNvSpPr txBox="1"/>
          <p:nvPr/>
        </p:nvSpPr>
        <p:spPr>
          <a:xfrm>
            <a:off x="4214093" y="4879583"/>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1" lang="es-CO" sz="1200">
                <a:solidFill>
                  <a:schemeClr val="dk1"/>
                </a:solidFill>
                <a:latin typeface="Arial"/>
                <a:ea typeface="Arial"/>
                <a:cs typeface="Arial"/>
                <a:sym typeface="Arial"/>
              </a:rPr>
              <a:t>Families</a:t>
            </a:r>
            <a:endParaRPr b="1" sz="1200">
              <a:solidFill>
                <a:schemeClr val="dk1"/>
              </a:solidFill>
              <a:latin typeface="Arial"/>
              <a:ea typeface="Arial"/>
              <a:cs typeface="Arial"/>
              <a:sym typeface="Arial"/>
            </a:endParaRPr>
          </a:p>
        </p:txBody>
      </p:sp>
      <p:sp>
        <p:nvSpPr>
          <p:cNvPr id="142" name="Google Shape;142;p17"/>
          <p:cNvSpPr txBox="1"/>
          <p:nvPr/>
        </p:nvSpPr>
        <p:spPr>
          <a:xfrm>
            <a:off x="3518255" y="3969800"/>
            <a:ext cx="4293581" cy="47280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200"/>
              <a:buFont typeface="Arial"/>
              <a:buNone/>
            </a:pPr>
            <a:r>
              <a:rPr b="0" lang="es-CO" sz="1200">
                <a:solidFill>
                  <a:schemeClr val="dk1"/>
                </a:solidFill>
                <a:latin typeface="Arial"/>
                <a:ea typeface="Arial"/>
                <a:cs typeface="Arial"/>
                <a:sym typeface="Arial"/>
              </a:rPr>
              <a:t>A little more than 50% of the population are between 20 and 40 years old.  </a:t>
            </a:r>
            <a:endParaRPr b="0" sz="1200">
              <a:solidFill>
                <a:schemeClr val="dk1"/>
              </a:solidFill>
              <a:latin typeface="Arial"/>
              <a:ea typeface="Arial"/>
              <a:cs typeface="Arial"/>
              <a:sym typeface="Arial"/>
            </a:endParaRPr>
          </a:p>
        </p:txBody>
      </p:sp>
      <p:pic>
        <p:nvPicPr>
          <p:cNvPr id="143" name="Google Shape;143;p17"/>
          <p:cNvPicPr preferRelativeResize="0"/>
          <p:nvPr/>
        </p:nvPicPr>
        <p:blipFill rotWithShape="1">
          <a:blip r:embed="rId5">
            <a:alphaModFix/>
          </a:blip>
          <a:srcRect b="0" l="0" r="0" t="0"/>
          <a:stretch/>
        </p:blipFill>
        <p:spPr>
          <a:xfrm>
            <a:off x="7543181" y="1368221"/>
            <a:ext cx="4453162" cy="2543472"/>
          </a:xfrm>
          <a:prstGeom prst="rect">
            <a:avLst/>
          </a:prstGeom>
          <a:noFill/>
          <a:ln>
            <a:noFill/>
          </a:ln>
        </p:spPr>
      </p:pic>
      <p:sp>
        <p:nvSpPr>
          <p:cNvPr id="144" name="Google Shape;144;p17"/>
          <p:cNvSpPr txBox="1"/>
          <p:nvPr/>
        </p:nvSpPr>
        <p:spPr>
          <a:xfrm>
            <a:off x="11250870" y="1427750"/>
            <a:ext cx="1097751" cy="33855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s-CO" sz="1600">
                <a:solidFill>
                  <a:srgbClr val="156082"/>
                </a:solidFill>
                <a:latin typeface="Arial"/>
                <a:ea typeface="Arial"/>
                <a:cs typeface="Arial"/>
                <a:sym typeface="Arial"/>
              </a:rPr>
              <a:t>39%</a:t>
            </a:r>
            <a:endParaRPr b="1" sz="1600">
              <a:solidFill>
                <a:srgbClr val="156082"/>
              </a:solidFill>
              <a:latin typeface="Arial"/>
              <a:ea typeface="Arial"/>
              <a:cs typeface="Arial"/>
              <a:sym typeface="Arial"/>
            </a:endParaRPr>
          </a:p>
        </p:txBody>
      </p:sp>
      <p:cxnSp>
        <p:nvCxnSpPr>
          <p:cNvPr id="145" name="Google Shape;145;p17"/>
          <p:cNvCxnSpPr/>
          <p:nvPr/>
        </p:nvCxnSpPr>
        <p:spPr>
          <a:xfrm flipH="1">
            <a:off x="10884171" y="1740939"/>
            <a:ext cx="733398" cy="715573"/>
          </a:xfrm>
          <a:prstGeom prst="straightConnector1">
            <a:avLst/>
          </a:prstGeom>
          <a:noFill/>
          <a:ln cap="flat" cmpd="sng" w="19050">
            <a:solidFill>
              <a:schemeClr val="accent1"/>
            </a:solidFill>
            <a:prstDash val="solid"/>
            <a:miter lim="800000"/>
            <a:headEnd len="sm" w="sm" type="none"/>
            <a:tailEnd len="med" w="med" type="triangle"/>
          </a:ln>
        </p:spPr>
      </p:cxnSp>
      <p:sp>
        <p:nvSpPr>
          <p:cNvPr id="146" name="Google Shape;146;p17"/>
          <p:cNvSpPr txBox="1"/>
          <p:nvPr/>
        </p:nvSpPr>
        <p:spPr>
          <a:xfrm>
            <a:off x="10314725" y="5529449"/>
            <a:ext cx="168161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200">
                <a:solidFill>
                  <a:schemeClr val="dk1"/>
                </a:solidFill>
                <a:latin typeface="Arial"/>
                <a:ea typeface="Arial"/>
                <a:cs typeface="Arial"/>
                <a:sym typeface="Arial"/>
              </a:rPr>
              <a:t>The median income of individual.</a:t>
            </a:r>
            <a:endParaRPr/>
          </a:p>
        </p:txBody>
      </p:sp>
      <p:sp>
        <p:nvSpPr>
          <p:cNvPr id="147" name="Google Shape;147;p17"/>
          <p:cNvSpPr txBox="1"/>
          <p:nvPr/>
        </p:nvSpPr>
        <p:spPr>
          <a:xfrm>
            <a:off x="8587706" y="5536106"/>
            <a:ext cx="15354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200">
                <a:solidFill>
                  <a:schemeClr val="dk1"/>
                </a:solidFill>
                <a:latin typeface="Arial"/>
                <a:ea typeface="Arial"/>
                <a:cs typeface="Arial"/>
                <a:sym typeface="Arial"/>
              </a:rPr>
              <a:t>Median household income.</a:t>
            </a:r>
            <a:endParaRPr/>
          </a:p>
        </p:txBody>
      </p:sp>
      <p:sp>
        <p:nvSpPr>
          <p:cNvPr id="148" name="Google Shape;148;p17"/>
          <p:cNvSpPr txBox="1"/>
          <p:nvPr/>
        </p:nvSpPr>
        <p:spPr>
          <a:xfrm>
            <a:off x="10557321" y="5074441"/>
            <a:ext cx="11031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400">
                <a:solidFill>
                  <a:schemeClr val="dk1"/>
                </a:solidFill>
                <a:latin typeface="Arial"/>
                <a:ea typeface="Arial"/>
                <a:cs typeface="Arial"/>
                <a:sym typeface="Arial"/>
              </a:rPr>
              <a:t>63,167</a:t>
            </a:r>
            <a:endParaRPr b="1" sz="1200">
              <a:solidFill>
                <a:schemeClr val="dk1"/>
              </a:solidFill>
              <a:latin typeface="Arial"/>
              <a:ea typeface="Arial"/>
              <a:cs typeface="Arial"/>
              <a:sym typeface="Arial"/>
            </a:endParaRPr>
          </a:p>
        </p:txBody>
      </p:sp>
      <p:sp>
        <p:nvSpPr>
          <p:cNvPr id="149" name="Google Shape;149;p17"/>
          <p:cNvSpPr txBox="1"/>
          <p:nvPr/>
        </p:nvSpPr>
        <p:spPr>
          <a:xfrm>
            <a:off x="8643876" y="5130226"/>
            <a:ext cx="12682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400">
                <a:solidFill>
                  <a:schemeClr val="dk1"/>
                </a:solidFill>
                <a:latin typeface="Arial"/>
                <a:ea typeface="Arial"/>
                <a:cs typeface="Arial"/>
                <a:sym typeface="Arial"/>
              </a:rPr>
              <a:t>116,068</a:t>
            </a:r>
            <a:endParaRPr b="1" sz="1200">
              <a:solidFill>
                <a:schemeClr val="dk1"/>
              </a:solidFill>
              <a:latin typeface="Arial"/>
              <a:ea typeface="Arial"/>
              <a:cs typeface="Arial"/>
              <a:sym typeface="Arial"/>
            </a:endParaRPr>
          </a:p>
        </p:txBody>
      </p:sp>
      <p:sp>
        <p:nvSpPr>
          <p:cNvPr id="150" name="Google Shape;150;p17"/>
          <p:cNvSpPr txBox="1"/>
          <p:nvPr/>
        </p:nvSpPr>
        <p:spPr>
          <a:xfrm>
            <a:off x="9010083" y="6341209"/>
            <a:ext cx="26504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Arial"/>
                <a:ea typeface="Arial"/>
                <a:cs typeface="Arial"/>
                <a:sym typeface="Arial"/>
              </a:rPr>
              <a:t>Percentage of households that own (rather than rent) their residence.</a:t>
            </a:r>
            <a:endParaRPr/>
          </a:p>
        </p:txBody>
      </p:sp>
      <p:pic>
        <p:nvPicPr>
          <p:cNvPr id="151" name="Google Shape;151;p17"/>
          <p:cNvPicPr preferRelativeResize="0"/>
          <p:nvPr/>
        </p:nvPicPr>
        <p:blipFill rotWithShape="1">
          <a:blip r:embed="rId6">
            <a:alphaModFix/>
          </a:blip>
          <a:srcRect b="0" l="0" r="0" t="0"/>
          <a:stretch/>
        </p:blipFill>
        <p:spPr>
          <a:xfrm>
            <a:off x="40405" y="4286634"/>
            <a:ext cx="3173575" cy="1987634"/>
          </a:xfrm>
          <a:prstGeom prst="rect">
            <a:avLst/>
          </a:prstGeom>
          <a:noFill/>
          <a:ln>
            <a:noFill/>
          </a:ln>
        </p:spPr>
      </p:pic>
      <p:sp>
        <p:nvSpPr>
          <p:cNvPr id="152" name="Google Shape;152;p17"/>
          <p:cNvSpPr txBox="1"/>
          <p:nvPr/>
        </p:nvSpPr>
        <p:spPr>
          <a:xfrm>
            <a:off x="194836" y="3884964"/>
            <a:ext cx="2196000" cy="2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1" lang="es-CO" sz="1200">
                <a:solidFill>
                  <a:schemeClr val="dk1"/>
                </a:solidFill>
                <a:latin typeface="Arial"/>
                <a:ea typeface="Arial"/>
                <a:cs typeface="Arial"/>
                <a:sym typeface="Arial"/>
              </a:rPr>
              <a:t>Population by ethnicity</a:t>
            </a:r>
            <a:endParaRPr b="1" sz="1200">
              <a:solidFill>
                <a:schemeClr val="dk1"/>
              </a:solidFill>
              <a:latin typeface="Arial"/>
              <a:ea typeface="Arial"/>
              <a:cs typeface="Arial"/>
              <a:sym typeface="Arial"/>
            </a:endParaRPr>
          </a:p>
        </p:txBody>
      </p:sp>
      <p:sp>
        <p:nvSpPr>
          <p:cNvPr id="153" name="Google Shape;153;p17"/>
          <p:cNvSpPr/>
          <p:nvPr/>
        </p:nvSpPr>
        <p:spPr>
          <a:xfrm>
            <a:off x="7441710" y="5787977"/>
            <a:ext cx="925790" cy="472808"/>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54" name="Google Shape;154;p17"/>
          <p:cNvCxnSpPr/>
          <p:nvPr/>
        </p:nvCxnSpPr>
        <p:spPr>
          <a:xfrm flipH="1" rot="10800000">
            <a:off x="8726623" y="5516855"/>
            <a:ext cx="1241719" cy="19251"/>
          </a:xfrm>
          <a:prstGeom prst="straightConnector1">
            <a:avLst/>
          </a:prstGeom>
          <a:noFill/>
          <a:ln cap="flat" cmpd="sng" w="19050">
            <a:solidFill>
              <a:schemeClr val="accent1"/>
            </a:solidFill>
            <a:prstDash val="solid"/>
            <a:miter lim="800000"/>
            <a:headEnd len="sm" w="sm" type="none"/>
            <a:tailEnd len="sm" w="sm" type="none"/>
          </a:ln>
        </p:spPr>
      </p:cxnSp>
      <p:cxnSp>
        <p:nvCxnSpPr>
          <p:cNvPr id="155" name="Google Shape;155;p17"/>
          <p:cNvCxnSpPr/>
          <p:nvPr/>
        </p:nvCxnSpPr>
        <p:spPr>
          <a:xfrm flipH="1" rot="10800000">
            <a:off x="10503041" y="5507229"/>
            <a:ext cx="1241719" cy="19251"/>
          </a:xfrm>
          <a:prstGeom prst="straightConnector1">
            <a:avLst/>
          </a:prstGeom>
          <a:noFill/>
          <a:ln cap="flat" cmpd="sng" w="19050">
            <a:solidFill>
              <a:schemeClr val="accent1"/>
            </a:solidFill>
            <a:prstDash val="solid"/>
            <a:miter lim="800000"/>
            <a:headEnd len="sm" w="sm" type="none"/>
            <a:tailEnd len="sm" w="sm" type="none"/>
          </a:ln>
        </p:spPr>
      </p:cxnSp>
      <p:cxnSp>
        <p:nvCxnSpPr>
          <p:cNvPr id="156" name="Google Shape;156;p17"/>
          <p:cNvCxnSpPr/>
          <p:nvPr/>
        </p:nvCxnSpPr>
        <p:spPr>
          <a:xfrm flipH="1" rot="10800000">
            <a:off x="9103243" y="6326542"/>
            <a:ext cx="2422964" cy="14667"/>
          </a:xfrm>
          <a:prstGeom prst="straightConnector1">
            <a:avLst/>
          </a:prstGeom>
          <a:noFill/>
          <a:ln cap="flat" cmpd="sng" w="19050">
            <a:solidFill>
              <a:schemeClr val="accent1"/>
            </a:solidFill>
            <a:prstDash val="solid"/>
            <a:miter lim="800000"/>
            <a:headEnd len="sm" w="sm" type="none"/>
            <a:tailEnd len="sm" w="sm" type="none"/>
          </a:ln>
        </p:spPr>
      </p:cxnSp>
      <p:sp>
        <p:nvSpPr>
          <p:cNvPr id="157" name="Google Shape;157;p17"/>
          <p:cNvSpPr txBox="1"/>
          <p:nvPr/>
        </p:nvSpPr>
        <p:spPr>
          <a:xfrm>
            <a:off x="9669103" y="5846432"/>
            <a:ext cx="1071352"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s-CO" sz="2400">
                <a:solidFill>
                  <a:schemeClr val="dk1"/>
                </a:solidFill>
                <a:latin typeface="Arial"/>
                <a:ea typeface="Arial"/>
                <a:cs typeface="Arial"/>
                <a:sym typeface="Arial"/>
              </a:rPr>
              <a:t>44.5%</a:t>
            </a:r>
            <a:endParaRPr b="1" sz="2400">
              <a:solidFill>
                <a:schemeClr val="dk1"/>
              </a:solidFill>
              <a:latin typeface="Arial"/>
              <a:ea typeface="Arial"/>
              <a:cs typeface="Arial"/>
              <a:sym typeface="Arial"/>
            </a:endParaRPr>
          </a:p>
        </p:txBody>
      </p:sp>
      <p:sp>
        <p:nvSpPr>
          <p:cNvPr id="158" name="Google Shape;158;p17"/>
          <p:cNvSpPr txBox="1"/>
          <p:nvPr/>
        </p:nvSpPr>
        <p:spPr>
          <a:xfrm>
            <a:off x="8678471" y="3882816"/>
            <a:ext cx="155119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rgbClr val="156082"/>
                </a:solidFill>
                <a:latin typeface="Arial"/>
                <a:ea typeface="Arial"/>
                <a:cs typeface="Arial"/>
                <a:sym typeface="Arial"/>
              </a:rPr>
              <a:t>66.6% </a:t>
            </a:r>
            <a:r>
              <a:rPr lang="es-CO" sz="1200">
                <a:solidFill>
                  <a:schemeClr val="dk1"/>
                </a:solidFill>
                <a:latin typeface="Arial"/>
                <a:ea typeface="Arial"/>
                <a:cs typeface="Arial"/>
                <a:sym typeface="Arial"/>
              </a:rPr>
              <a:t>of Seattle residents have at least 4 years degree.</a:t>
            </a:r>
            <a:endParaRPr sz="1800">
              <a:solidFill>
                <a:schemeClr val="dk1"/>
              </a:solidFill>
              <a:latin typeface="Arial"/>
              <a:ea typeface="Arial"/>
              <a:cs typeface="Arial"/>
              <a:sym typeface="Arial"/>
            </a:endParaRPr>
          </a:p>
        </p:txBody>
      </p:sp>
      <p:sp>
        <p:nvSpPr>
          <p:cNvPr id="159" name="Google Shape;159;p17"/>
          <p:cNvSpPr txBox="1"/>
          <p:nvPr/>
        </p:nvSpPr>
        <p:spPr>
          <a:xfrm>
            <a:off x="10154258" y="3882816"/>
            <a:ext cx="203899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rgbClr val="156082"/>
                </a:solidFill>
                <a:latin typeface="Arial"/>
                <a:ea typeface="Arial"/>
                <a:cs typeface="Arial"/>
                <a:sym typeface="Arial"/>
              </a:rPr>
              <a:t>56.7% </a:t>
            </a:r>
            <a:r>
              <a:rPr lang="es-CO" sz="1200">
                <a:solidFill>
                  <a:schemeClr val="dk1"/>
                </a:solidFill>
                <a:latin typeface="Arial"/>
                <a:ea typeface="Arial"/>
                <a:cs typeface="Arial"/>
                <a:sym typeface="Arial"/>
              </a:rPr>
              <a:t>of Seattle residents have a Bachelor’s degree in a science and Engineering field. </a:t>
            </a:r>
            <a:endParaRPr sz="1800">
              <a:solidFill>
                <a:schemeClr val="dk1"/>
              </a:solidFill>
              <a:latin typeface="Arial"/>
              <a:ea typeface="Arial"/>
              <a:cs typeface="Arial"/>
              <a:sym typeface="Arial"/>
            </a:endParaRPr>
          </a:p>
        </p:txBody>
      </p:sp>
      <p:cxnSp>
        <p:nvCxnSpPr>
          <p:cNvPr id="160" name="Google Shape;160;p17"/>
          <p:cNvCxnSpPr/>
          <p:nvPr/>
        </p:nvCxnSpPr>
        <p:spPr>
          <a:xfrm>
            <a:off x="3024554" y="1046192"/>
            <a:ext cx="0" cy="2706247"/>
          </a:xfrm>
          <a:prstGeom prst="straightConnector1">
            <a:avLst/>
          </a:prstGeom>
          <a:noFill/>
          <a:ln cap="flat" cmpd="sng" w="12700">
            <a:solidFill>
              <a:schemeClr val="accent1"/>
            </a:solidFill>
            <a:prstDash val="solid"/>
            <a:miter lim="800000"/>
            <a:headEnd len="sm" w="sm" type="none"/>
            <a:tailEnd len="sm" w="sm" type="none"/>
          </a:ln>
        </p:spPr>
      </p:cxnSp>
      <p:cxnSp>
        <p:nvCxnSpPr>
          <p:cNvPr id="161" name="Google Shape;161;p17"/>
          <p:cNvCxnSpPr/>
          <p:nvPr/>
        </p:nvCxnSpPr>
        <p:spPr>
          <a:xfrm>
            <a:off x="7543181" y="941249"/>
            <a:ext cx="0" cy="2706247"/>
          </a:xfrm>
          <a:prstGeom prst="straightConnector1">
            <a:avLst/>
          </a:prstGeom>
          <a:noFill/>
          <a:ln cap="flat" cmpd="sng" w="12700">
            <a:solidFill>
              <a:schemeClr val="accent1"/>
            </a:solidFill>
            <a:prstDash val="solid"/>
            <a:miter lim="800000"/>
            <a:headEnd len="sm" w="sm" type="none"/>
            <a:tailEnd len="sm" w="sm" type="none"/>
          </a:ln>
        </p:spPr>
      </p:cxnSp>
      <p:cxnSp>
        <p:nvCxnSpPr>
          <p:cNvPr id="162" name="Google Shape;162;p17"/>
          <p:cNvCxnSpPr/>
          <p:nvPr/>
        </p:nvCxnSpPr>
        <p:spPr>
          <a:xfrm>
            <a:off x="209828" y="3872147"/>
            <a:ext cx="2581933" cy="0"/>
          </a:xfrm>
          <a:prstGeom prst="straightConnector1">
            <a:avLst/>
          </a:prstGeom>
          <a:noFill/>
          <a:ln cap="flat" cmpd="sng" w="12700">
            <a:solidFill>
              <a:schemeClr val="accent1"/>
            </a:solidFill>
            <a:prstDash val="solid"/>
            <a:miter lim="800000"/>
            <a:headEnd len="sm" w="sm" type="none"/>
            <a:tailEnd len="sm" w="sm" type="none"/>
          </a:ln>
        </p:spPr>
      </p:cxnSp>
      <p:cxnSp>
        <p:nvCxnSpPr>
          <p:cNvPr id="163" name="Google Shape;163;p17"/>
          <p:cNvCxnSpPr/>
          <p:nvPr/>
        </p:nvCxnSpPr>
        <p:spPr>
          <a:xfrm flipH="1" rot="10800000">
            <a:off x="3415159" y="4645089"/>
            <a:ext cx="3693580" cy="3532"/>
          </a:xfrm>
          <a:prstGeom prst="straightConnector1">
            <a:avLst/>
          </a:prstGeom>
          <a:noFill/>
          <a:ln cap="flat" cmpd="sng" w="12700">
            <a:solidFill>
              <a:schemeClr val="accent1"/>
            </a:solidFill>
            <a:prstDash val="solid"/>
            <a:miter lim="800000"/>
            <a:headEnd len="sm" w="sm" type="none"/>
            <a:tailEnd len="sm" w="sm" type="none"/>
          </a:ln>
        </p:spPr>
      </p:cxnSp>
      <p:cxnSp>
        <p:nvCxnSpPr>
          <p:cNvPr id="164" name="Google Shape;164;p17"/>
          <p:cNvCxnSpPr/>
          <p:nvPr/>
        </p:nvCxnSpPr>
        <p:spPr>
          <a:xfrm flipH="1" rot="10800000">
            <a:off x="8065382" y="4903195"/>
            <a:ext cx="3693580" cy="3532"/>
          </a:xfrm>
          <a:prstGeom prst="straightConnector1">
            <a:avLst/>
          </a:prstGeom>
          <a:noFill/>
          <a:ln cap="flat" cmpd="sng" w="12700">
            <a:solidFill>
              <a:schemeClr val="accent1"/>
            </a:solidFill>
            <a:prstDash val="solid"/>
            <a:miter lim="800000"/>
            <a:headEnd len="sm" w="sm" type="none"/>
            <a:tailEnd len="sm" w="sm" type="none"/>
          </a:ln>
        </p:spPr>
      </p:cxnSp>
      <p:cxnSp>
        <p:nvCxnSpPr>
          <p:cNvPr id="165" name="Google Shape;165;p17"/>
          <p:cNvCxnSpPr/>
          <p:nvPr/>
        </p:nvCxnSpPr>
        <p:spPr>
          <a:xfrm>
            <a:off x="3266117" y="4162164"/>
            <a:ext cx="0" cy="1928527"/>
          </a:xfrm>
          <a:prstGeom prst="straightConnector1">
            <a:avLst/>
          </a:prstGeom>
          <a:noFill/>
          <a:ln cap="flat" cmpd="sng" w="12700">
            <a:solidFill>
              <a:schemeClr val="accent1"/>
            </a:solidFill>
            <a:prstDash val="solid"/>
            <a:miter lim="800000"/>
            <a:headEnd len="sm" w="sm" type="none"/>
            <a:tailEnd len="sm" w="sm" type="none"/>
          </a:ln>
        </p:spPr>
      </p:cxnSp>
      <p:sp>
        <p:nvSpPr>
          <p:cNvPr id="166" name="Google Shape;166;p17"/>
          <p:cNvSpPr/>
          <p:nvPr/>
        </p:nvSpPr>
        <p:spPr>
          <a:xfrm>
            <a:off x="3851195" y="-46442"/>
            <a:ext cx="4765281"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2800">
                <a:solidFill>
                  <a:schemeClr val="accent1"/>
                </a:solidFill>
                <a:latin typeface="Play"/>
                <a:ea typeface="Play"/>
                <a:cs typeface="Play"/>
                <a:sym typeface="Play"/>
              </a:rPr>
              <a:t>Seattle Market composition</a:t>
            </a:r>
            <a:endParaRPr b="1" sz="2800">
              <a:solidFill>
                <a:schemeClr val="accent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262626"/>
              </a:buClr>
              <a:buSzPct val="100000"/>
              <a:buNone/>
            </a:pPr>
            <a:r>
              <a:rPr lang="es-CO"/>
              <a:t>Target Segment for NBA - Seattle</a:t>
            </a:r>
            <a:endParaRPr/>
          </a:p>
        </p:txBody>
      </p:sp>
      <p:grpSp>
        <p:nvGrpSpPr>
          <p:cNvPr id="172" name="Google Shape;172;p18"/>
          <p:cNvGrpSpPr/>
          <p:nvPr/>
        </p:nvGrpSpPr>
        <p:grpSpPr>
          <a:xfrm>
            <a:off x="458985" y="1622129"/>
            <a:ext cx="2880953" cy="4281376"/>
            <a:chOff x="3788442" y="437"/>
            <a:chExt cx="4615447" cy="6859004"/>
          </a:xfrm>
        </p:grpSpPr>
        <p:sp>
          <p:nvSpPr>
            <p:cNvPr id="173" name="Google Shape;173;p18"/>
            <p:cNvSpPr/>
            <p:nvPr/>
          </p:nvSpPr>
          <p:spPr>
            <a:xfrm>
              <a:off x="3788442" y="2321107"/>
              <a:ext cx="2973962" cy="4145773"/>
            </a:xfrm>
            <a:custGeom>
              <a:rect b="b" l="l" r="r" t="t"/>
              <a:pathLst>
                <a:path extrusionOk="0" h="4145773" w="2973962">
                  <a:moveTo>
                    <a:pt x="2903311" y="1666663"/>
                  </a:moveTo>
                  <a:cubicBezTo>
                    <a:pt x="2645232" y="1601540"/>
                    <a:pt x="2264142" y="1468078"/>
                    <a:pt x="2048674" y="1447979"/>
                  </a:cubicBezTo>
                  <a:cubicBezTo>
                    <a:pt x="1865365" y="1431095"/>
                    <a:pt x="1724668" y="1276730"/>
                    <a:pt x="1724668" y="1091813"/>
                  </a:cubicBezTo>
                  <a:lnTo>
                    <a:pt x="1724668" y="0"/>
                  </a:lnTo>
                  <a:cubicBezTo>
                    <a:pt x="1724668" y="0"/>
                    <a:pt x="214782" y="20100"/>
                    <a:pt x="32277" y="28943"/>
                  </a:cubicBezTo>
                  <a:cubicBezTo>
                    <a:pt x="16198" y="29747"/>
                    <a:pt x="15394" y="35375"/>
                    <a:pt x="17806" y="49043"/>
                  </a:cubicBezTo>
                  <a:cubicBezTo>
                    <a:pt x="25845" y="89242"/>
                    <a:pt x="31473" y="129442"/>
                    <a:pt x="32277" y="169641"/>
                  </a:cubicBezTo>
                  <a:cubicBezTo>
                    <a:pt x="36297" y="310338"/>
                    <a:pt x="23433" y="451036"/>
                    <a:pt x="19414" y="591733"/>
                  </a:cubicBezTo>
                  <a:cubicBezTo>
                    <a:pt x="13786" y="778258"/>
                    <a:pt x="-1490" y="963979"/>
                    <a:pt x="118" y="1150504"/>
                  </a:cubicBezTo>
                  <a:cubicBezTo>
                    <a:pt x="1726" y="1305673"/>
                    <a:pt x="8158" y="1459235"/>
                    <a:pt x="45141" y="1610384"/>
                  </a:cubicBezTo>
                  <a:cubicBezTo>
                    <a:pt x="90968" y="1792889"/>
                    <a:pt x="193075" y="1925546"/>
                    <a:pt x="376383" y="1985845"/>
                  </a:cubicBezTo>
                  <a:cubicBezTo>
                    <a:pt x="450350" y="2009965"/>
                    <a:pt x="525925" y="2022025"/>
                    <a:pt x="603107" y="2028456"/>
                  </a:cubicBezTo>
                  <a:cubicBezTo>
                    <a:pt x="644111" y="2031673"/>
                    <a:pt x="642503" y="2031673"/>
                    <a:pt x="644915" y="2071068"/>
                  </a:cubicBezTo>
                  <a:cubicBezTo>
                    <a:pt x="652150" y="2198902"/>
                    <a:pt x="773552" y="3966063"/>
                    <a:pt x="781592" y="4093897"/>
                  </a:cubicBezTo>
                  <a:cubicBezTo>
                    <a:pt x="782396" y="4107564"/>
                    <a:pt x="785612" y="4115604"/>
                    <a:pt x="800888" y="4118016"/>
                  </a:cubicBezTo>
                  <a:cubicBezTo>
                    <a:pt x="828223" y="4122036"/>
                    <a:pt x="1985159" y="4162235"/>
                    <a:pt x="1984355" y="4138116"/>
                  </a:cubicBezTo>
                  <a:cubicBezTo>
                    <a:pt x="1983551" y="4102740"/>
                    <a:pt x="1979531" y="2129759"/>
                    <a:pt x="1979531" y="2129759"/>
                  </a:cubicBezTo>
                  <a:cubicBezTo>
                    <a:pt x="2043850" y="2127347"/>
                    <a:pt x="2490062" y="2087147"/>
                    <a:pt x="2646036" y="2051772"/>
                  </a:cubicBezTo>
                  <a:cubicBezTo>
                    <a:pt x="2728042" y="2033280"/>
                    <a:pt x="2810049" y="2012377"/>
                    <a:pt x="2879996" y="1962530"/>
                  </a:cubicBezTo>
                  <a:cubicBezTo>
                    <a:pt x="2966826" y="1902231"/>
                    <a:pt x="3027929" y="1677115"/>
                    <a:pt x="2903311" y="1666663"/>
                  </a:cubicBezTo>
                  <a:close/>
                </a:path>
              </a:pathLst>
            </a:custGeom>
            <a:solidFill>
              <a:srgbClr val="2D222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18"/>
            <p:cNvSpPr/>
            <p:nvPr/>
          </p:nvSpPr>
          <p:spPr>
            <a:xfrm>
              <a:off x="4072852" y="3099365"/>
              <a:ext cx="4331037" cy="3760076"/>
            </a:xfrm>
            <a:custGeom>
              <a:rect b="b" l="l" r="r" t="t"/>
              <a:pathLst>
                <a:path extrusionOk="0" h="3760076" w="4331037">
                  <a:moveTo>
                    <a:pt x="3717146" y="2647526"/>
                  </a:moveTo>
                  <a:cubicBezTo>
                    <a:pt x="3714733" y="2700589"/>
                    <a:pt x="3725185" y="2756064"/>
                    <a:pt x="3695438" y="2805911"/>
                  </a:cubicBezTo>
                  <a:cubicBezTo>
                    <a:pt x="3693830" y="2808323"/>
                    <a:pt x="3696242" y="2813951"/>
                    <a:pt x="3698654" y="2816363"/>
                  </a:cubicBezTo>
                  <a:cubicBezTo>
                    <a:pt x="3774228" y="2898369"/>
                    <a:pt x="3844175" y="2986808"/>
                    <a:pt x="3943870" y="3043087"/>
                  </a:cubicBezTo>
                  <a:cubicBezTo>
                    <a:pt x="4011404" y="3081678"/>
                    <a:pt x="4084567" y="3086502"/>
                    <a:pt x="4159338" y="3089718"/>
                  </a:cubicBezTo>
                  <a:cubicBezTo>
                    <a:pt x="4241345" y="3092934"/>
                    <a:pt x="4315311" y="3153233"/>
                    <a:pt x="4329783" y="3232827"/>
                  </a:cubicBezTo>
                  <a:cubicBezTo>
                    <a:pt x="4335411" y="3265791"/>
                    <a:pt x="4321743" y="3290714"/>
                    <a:pt x="4296016" y="3310010"/>
                  </a:cubicBezTo>
                  <a:cubicBezTo>
                    <a:pt x="4251796" y="3343778"/>
                    <a:pt x="4198733" y="3352621"/>
                    <a:pt x="4145670" y="3361465"/>
                  </a:cubicBezTo>
                  <a:cubicBezTo>
                    <a:pt x="4066879" y="3374329"/>
                    <a:pt x="3988089" y="3380761"/>
                    <a:pt x="3908494" y="3379957"/>
                  </a:cubicBezTo>
                  <a:cubicBezTo>
                    <a:pt x="3824880" y="3379153"/>
                    <a:pt x="3742069" y="3369505"/>
                    <a:pt x="3665690" y="3329306"/>
                  </a:cubicBezTo>
                  <a:cubicBezTo>
                    <a:pt x="3603783" y="3296342"/>
                    <a:pt x="3534641" y="3293931"/>
                    <a:pt x="3466302" y="3287499"/>
                  </a:cubicBezTo>
                  <a:cubicBezTo>
                    <a:pt x="3366608" y="3277851"/>
                    <a:pt x="3266109" y="3281067"/>
                    <a:pt x="3166415" y="3281871"/>
                  </a:cubicBezTo>
                  <a:cubicBezTo>
                    <a:pt x="3131844" y="3281871"/>
                    <a:pt x="3098076" y="3290714"/>
                    <a:pt x="3063505" y="3281871"/>
                  </a:cubicBezTo>
                  <a:cubicBezTo>
                    <a:pt x="3031345" y="3273831"/>
                    <a:pt x="3008030" y="3258555"/>
                    <a:pt x="2994362" y="3227200"/>
                  </a:cubicBezTo>
                  <a:cubicBezTo>
                    <a:pt x="2979890" y="3194236"/>
                    <a:pt x="2975066" y="3158861"/>
                    <a:pt x="2974262" y="3122682"/>
                  </a:cubicBezTo>
                  <a:cubicBezTo>
                    <a:pt x="2970242" y="3005299"/>
                    <a:pt x="2988734" y="2890330"/>
                    <a:pt x="3023306" y="2777772"/>
                  </a:cubicBezTo>
                  <a:cubicBezTo>
                    <a:pt x="3034561" y="2742396"/>
                    <a:pt x="3020894" y="2705413"/>
                    <a:pt x="3020894" y="2668430"/>
                  </a:cubicBezTo>
                  <a:cubicBezTo>
                    <a:pt x="3020894" y="2662802"/>
                    <a:pt x="3018482" y="2657977"/>
                    <a:pt x="3015266" y="2653957"/>
                  </a:cubicBezTo>
                  <a:cubicBezTo>
                    <a:pt x="3007226" y="2643506"/>
                    <a:pt x="3006422" y="2629838"/>
                    <a:pt x="3006422" y="2616974"/>
                  </a:cubicBezTo>
                  <a:cubicBezTo>
                    <a:pt x="3002402" y="2486729"/>
                    <a:pt x="2995970" y="2355679"/>
                    <a:pt x="2987126" y="2225433"/>
                  </a:cubicBezTo>
                  <a:cubicBezTo>
                    <a:pt x="2981498" y="2152271"/>
                    <a:pt x="2967831" y="2079912"/>
                    <a:pt x="2956575" y="2007553"/>
                  </a:cubicBezTo>
                  <a:cubicBezTo>
                    <a:pt x="2936475" y="1874091"/>
                    <a:pt x="2915572" y="1740630"/>
                    <a:pt x="2907532" y="1606364"/>
                  </a:cubicBezTo>
                  <a:cubicBezTo>
                    <a:pt x="2901100" y="1497022"/>
                    <a:pt x="2902708" y="1386876"/>
                    <a:pt x="2908336" y="1276730"/>
                  </a:cubicBezTo>
                  <a:cubicBezTo>
                    <a:pt x="2912356" y="1199547"/>
                    <a:pt x="2922807" y="1123169"/>
                    <a:pt x="2922807" y="1045986"/>
                  </a:cubicBezTo>
                  <a:cubicBezTo>
                    <a:pt x="2922807" y="1013826"/>
                    <a:pt x="2922807" y="1015434"/>
                    <a:pt x="2889844" y="1015434"/>
                  </a:cubicBezTo>
                  <a:cubicBezTo>
                    <a:pt x="2811857" y="1016238"/>
                    <a:pt x="1534324" y="1082969"/>
                    <a:pt x="1449101" y="1088597"/>
                  </a:cubicBezTo>
                  <a:cubicBezTo>
                    <a:pt x="1429002" y="1089401"/>
                    <a:pt x="1420962" y="1097441"/>
                    <a:pt x="1420962" y="1117541"/>
                  </a:cubicBezTo>
                  <a:cubicBezTo>
                    <a:pt x="1421766" y="1214823"/>
                    <a:pt x="1426590" y="1311301"/>
                    <a:pt x="1430610" y="1408584"/>
                  </a:cubicBezTo>
                  <a:cubicBezTo>
                    <a:pt x="1433825" y="1486570"/>
                    <a:pt x="1441061" y="1564556"/>
                    <a:pt x="1445081" y="1642543"/>
                  </a:cubicBezTo>
                  <a:cubicBezTo>
                    <a:pt x="1449905" y="1743846"/>
                    <a:pt x="1457141" y="1844344"/>
                    <a:pt x="1466789" y="1944842"/>
                  </a:cubicBezTo>
                  <a:cubicBezTo>
                    <a:pt x="1478045" y="2061420"/>
                    <a:pt x="1486085" y="2177194"/>
                    <a:pt x="1498144" y="2293772"/>
                  </a:cubicBezTo>
                  <a:cubicBezTo>
                    <a:pt x="1514224" y="2453765"/>
                    <a:pt x="1531108" y="2612954"/>
                    <a:pt x="1547187" y="2772948"/>
                  </a:cubicBezTo>
                  <a:cubicBezTo>
                    <a:pt x="1559247" y="2893546"/>
                    <a:pt x="1556031" y="3014144"/>
                    <a:pt x="1534324" y="3133937"/>
                  </a:cubicBezTo>
                  <a:cubicBezTo>
                    <a:pt x="1530304" y="3154841"/>
                    <a:pt x="1519852" y="3169313"/>
                    <a:pt x="1498144" y="3170921"/>
                  </a:cubicBezTo>
                  <a:cubicBezTo>
                    <a:pt x="1472417" y="3172528"/>
                    <a:pt x="1472417" y="3186196"/>
                    <a:pt x="1479653" y="3205492"/>
                  </a:cubicBezTo>
                  <a:cubicBezTo>
                    <a:pt x="1498948" y="3254535"/>
                    <a:pt x="1520656" y="3301970"/>
                    <a:pt x="1547991" y="3346993"/>
                  </a:cubicBezTo>
                  <a:cubicBezTo>
                    <a:pt x="1556031" y="3359858"/>
                    <a:pt x="1564071" y="3372721"/>
                    <a:pt x="1564875" y="3387997"/>
                  </a:cubicBezTo>
                  <a:cubicBezTo>
                    <a:pt x="1564875" y="3392017"/>
                    <a:pt x="1566483" y="3396037"/>
                    <a:pt x="1568895" y="3400057"/>
                  </a:cubicBezTo>
                  <a:cubicBezTo>
                    <a:pt x="1595427" y="3438648"/>
                    <a:pt x="1622762" y="3476435"/>
                    <a:pt x="1649294" y="3515027"/>
                  </a:cubicBezTo>
                  <a:cubicBezTo>
                    <a:pt x="1661353" y="3532715"/>
                    <a:pt x="1672609" y="3551206"/>
                    <a:pt x="1682257" y="3570501"/>
                  </a:cubicBezTo>
                  <a:cubicBezTo>
                    <a:pt x="1713613" y="3637233"/>
                    <a:pt x="1706377" y="3675020"/>
                    <a:pt x="1650098" y="3704767"/>
                  </a:cubicBezTo>
                  <a:cubicBezTo>
                    <a:pt x="1600250" y="3731299"/>
                    <a:pt x="1545580" y="3742555"/>
                    <a:pt x="1490908" y="3748986"/>
                  </a:cubicBezTo>
                  <a:cubicBezTo>
                    <a:pt x="1375938" y="3762654"/>
                    <a:pt x="1259361" y="3764262"/>
                    <a:pt x="1144391" y="3750594"/>
                  </a:cubicBezTo>
                  <a:cubicBezTo>
                    <a:pt x="1017361" y="3735319"/>
                    <a:pt x="943394" y="3658136"/>
                    <a:pt x="907215" y="3539950"/>
                  </a:cubicBezTo>
                  <a:cubicBezTo>
                    <a:pt x="895155" y="3499751"/>
                    <a:pt x="884703" y="3457943"/>
                    <a:pt x="879879" y="3416137"/>
                  </a:cubicBezTo>
                  <a:cubicBezTo>
                    <a:pt x="879879" y="3413724"/>
                    <a:pt x="879075" y="3412117"/>
                    <a:pt x="878271" y="3409704"/>
                  </a:cubicBezTo>
                  <a:cubicBezTo>
                    <a:pt x="852544" y="3346993"/>
                    <a:pt x="867015" y="3281067"/>
                    <a:pt x="864603" y="3216748"/>
                  </a:cubicBezTo>
                  <a:cubicBezTo>
                    <a:pt x="863799" y="3187001"/>
                    <a:pt x="858975" y="3160469"/>
                    <a:pt x="842896" y="3135545"/>
                  </a:cubicBezTo>
                  <a:cubicBezTo>
                    <a:pt x="823600" y="3105798"/>
                    <a:pt x="810736" y="3072030"/>
                    <a:pt x="792245" y="3041479"/>
                  </a:cubicBezTo>
                  <a:cubicBezTo>
                    <a:pt x="784205" y="3027811"/>
                    <a:pt x="783401" y="3013339"/>
                    <a:pt x="785009" y="2998064"/>
                  </a:cubicBezTo>
                  <a:cubicBezTo>
                    <a:pt x="796265" y="2903997"/>
                    <a:pt x="804304" y="2809127"/>
                    <a:pt x="813952" y="2714256"/>
                  </a:cubicBezTo>
                  <a:cubicBezTo>
                    <a:pt x="817972" y="2675665"/>
                    <a:pt x="813952" y="2637074"/>
                    <a:pt x="816364" y="2598483"/>
                  </a:cubicBezTo>
                  <a:cubicBezTo>
                    <a:pt x="826012" y="2407938"/>
                    <a:pt x="801893" y="2220609"/>
                    <a:pt x="772145" y="2033281"/>
                  </a:cubicBezTo>
                  <a:cubicBezTo>
                    <a:pt x="744810" y="1860424"/>
                    <a:pt x="715062" y="1687567"/>
                    <a:pt x="689334" y="1513905"/>
                  </a:cubicBezTo>
                  <a:cubicBezTo>
                    <a:pt x="668431" y="1368384"/>
                    <a:pt x="659587" y="1222059"/>
                    <a:pt x="672451" y="1075733"/>
                  </a:cubicBezTo>
                  <a:cubicBezTo>
                    <a:pt x="673255" y="1070105"/>
                    <a:pt x="672451" y="1063673"/>
                    <a:pt x="673255" y="1058045"/>
                  </a:cubicBezTo>
                  <a:cubicBezTo>
                    <a:pt x="676471" y="1031514"/>
                    <a:pt x="666019" y="1016238"/>
                    <a:pt x="638683" y="1009002"/>
                  </a:cubicBezTo>
                  <a:cubicBezTo>
                    <a:pt x="588836" y="995335"/>
                    <a:pt x="539793" y="980059"/>
                    <a:pt x="489946" y="967195"/>
                  </a:cubicBezTo>
                  <a:cubicBezTo>
                    <a:pt x="403115" y="944684"/>
                    <a:pt x="314677" y="923780"/>
                    <a:pt x="226239" y="909308"/>
                  </a:cubicBezTo>
                  <a:cubicBezTo>
                    <a:pt x="145840" y="896444"/>
                    <a:pt x="91973" y="844989"/>
                    <a:pt x="50166" y="779866"/>
                  </a:cubicBezTo>
                  <a:cubicBezTo>
                    <a:pt x="22830" y="736451"/>
                    <a:pt x="9966" y="687408"/>
                    <a:pt x="319" y="637561"/>
                  </a:cubicBezTo>
                  <a:cubicBezTo>
                    <a:pt x="-2897" y="621481"/>
                    <a:pt x="17202" y="300691"/>
                    <a:pt x="108053" y="0"/>
                  </a:cubicBezTo>
                  <a:cubicBezTo>
                    <a:pt x="108053" y="0"/>
                    <a:pt x="1815719" y="47435"/>
                    <a:pt x="1875214" y="43415"/>
                  </a:cubicBezTo>
                  <a:cubicBezTo>
                    <a:pt x="1876822" y="43415"/>
                    <a:pt x="1877626" y="43415"/>
                    <a:pt x="1879234" y="43415"/>
                  </a:cubicBezTo>
                  <a:cubicBezTo>
                    <a:pt x="1982948" y="54671"/>
                    <a:pt x="3227518" y="131854"/>
                    <a:pt x="3498461" y="231548"/>
                  </a:cubicBezTo>
                  <a:cubicBezTo>
                    <a:pt x="3500873" y="232352"/>
                    <a:pt x="3503285" y="233960"/>
                    <a:pt x="3504893" y="234764"/>
                  </a:cubicBezTo>
                  <a:cubicBezTo>
                    <a:pt x="3586900" y="297475"/>
                    <a:pt x="3631923" y="383501"/>
                    <a:pt x="3660867" y="479980"/>
                  </a:cubicBezTo>
                  <a:cubicBezTo>
                    <a:pt x="3695438" y="597361"/>
                    <a:pt x="3704282" y="718763"/>
                    <a:pt x="3705086" y="840165"/>
                  </a:cubicBezTo>
                  <a:cubicBezTo>
                    <a:pt x="3706694" y="990511"/>
                    <a:pt x="3694634" y="1140856"/>
                    <a:pt x="3684986" y="1291201"/>
                  </a:cubicBezTo>
                  <a:cubicBezTo>
                    <a:pt x="3679358" y="1380444"/>
                    <a:pt x="3689006" y="1702842"/>
                    <a:pt x="3697046" y="1776005"/>
                  </a:cubicBezTo>
                  <a:cubicBezTo>
                    <a:pt x="3722773" y="2012377"/>
                    <a:pt x="3728401" y="2249553"/>
                    <a:pt x="3725989" y="2487533"/>
                  </a:cubicBezTo>
                  <a:cubicBezTo>
                    <a:pt x="3722773" y="2514868"/>
                    <a:pt x="3717949" y="2623406"/>
                    <a:pt x="3717146" y="264752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18"/>
            <p:cNvSpPr/>
            <p:nvPr/>
          </p:nvSpPr>
          <p:spPr>
            <a:xfrm>
              <a:off x="4040779" y="844989"/>
              <a:ext cx="2945118" cy="2826723"/>
            </a:xfrm>
            <a:custGeom>
              <a:rect b="b" l="l" r="r" t="t"/>
              <a:pathLst>
                <a:path extrusionOk="0" h="2826723" w="2945118">
                  <a:moveTo>
                    <a:pt x="573474" y="2284124"/>
                  </a:moveTo>
                  <a:cubicBezTo>
                    <a:pt x="522019" y="2282516"/>
                    <a:pt x="478604" y="2293772"/>
                    <a:pt x="441620" y="2329147"/>
                  </a:cubicBezTo>
                  <a:cubicBezTo>
                    <a:pt x="396597" y="2373367"/>
                    <a:pt x="338710" y="2398290"/>
                    <a:pt x="284843" y="2428842"/>
                  </a:cubicBezTo>
                  <a:cubicBezTo>
                    <a:pt x="198013" y="2477885"/>
                    <a:pt x="136910" y="2551047"/>
                    <a:pt x="87867" y="2634662"/>
                  </a:cubicBezTo>
                  <a:cubicBezTo>
                    <a:pt x="74199" y="2657978"/>
                    <a:pt x="72591" y="2689333"/>
                    <a:pt x="67767" y="2717473"/>
                  </a:cubicBezTo>
                  <a:cubicBezTo>
                    <a:pt x="60531" y="2759280"/>
                    <a:pt x="29176" y="2834855"/>
                    <a:pt x="25960" y="2826011"/>
                  </a:cubicBezTo>
                  <a:cubicBezTo>
                    <a:pt x="8272" y="2780183"/>
                    <a:pt x="9880" y="2730336"/>
                    <a:pt x="4252" y="2682901"/>
                  </a:cubicBezTo>
                  <a:cubicBezTo>
                    <a:pt x="-6200" y="2604915"/>
                    <a:pt x="4252" y="2526124"/>
                    <a:pt x="17920" y="2449745"/>
                  </a:cubicBezTo>
                  <a:cubicBezTo>
                    <a:pt x="29980" y="2383818"/>
                    <a:pt x="51687" y="2319500"/>
                    <a:pt x="75003" y="2255985"/>
                  </a:cubicBezTo>
                  <a:cubicBezTo>
                    <a:pt x="133694" y="2098403"/>
                    <a:pt x="191581" y="1940018"/>
                    <a:pt x="244644" y="1780829"/>
                  </a:cubicBezTo>
                  <a:cubicBezTo>
                    <a:pt x="274391" y="1690782"/>
                    <a:pt x="358810" y="1392504"/>
                    <a:pt x="369262" y="1349088"/>
                  </a:cubicBezTo>
                  <a:cubicBezTo>
                    <a:pt x="414285" y="1162564"/>
                    <a:pt x="448856" y="972823"/>
                    <a:pt x="521215" y="793534"/>
                  </a:cubicBezTo>
                  <a:cubicBezTo>
                    <a:pt x="609653" y="576458"/>
                    <a:pt x="764823" y="426917"/>
                    <a:pt x="976271" y="332046"/>
                  </a:cubicBezTo>
                  <a:cubicBezTo>
                    <a:pt x="1103301" y="274963"/>
                    <a:pt x="1233547" y="229136"/>
                    <a:pt x="1372636" y="221096"/>
                  </a:cubicBezTo>
                  <a:cubicBezTo>
                    <a:pt x="1422483" y="218684"/>
                    <a:pt x="1449819" y="199388"/>
                    <a:pt x="1474742" y="159993"/>
                  </a:cubicBezTo>
                  <a:cubicBezTo>
                    <a:pt x="1512530" y="100498"/>
                    <a:pt x="1560769" y="49847"/>
                    <a:pt x="1625892" y="18492"/>
                  </a:cubicBezTo>
                  <a:cubicBezTo>
                    <a:pt x="1651619" y="5628"/>
                    <a:pt x="1678151" y="1608"/>
                    <a:pt x="1706290" y="0"/>
                  </a:cubicBezTo>
                  <a:cubicBezTo>
                    <a:pt x="1713526" y="4824"/>
                    <a:pt x="1717546" y="10452"/>
                    <a:pt x="1719154" y="18492"/>
                  </a:cubicBezTo>
                  <a:cubicBezTo>
                    <a:pt x="1708702" y="86027"/>
                    <a:pt x="1682975" y="147933"/>
                    <a:pt x="1645991" y="205016"/>
                  </a:cubicBezTo>
                  <a:cubicBezTo>
                    <a:pt x="1630716" y="228332"/>
                    <a:pt x="1627500" y="248432"/>
                    <a:pt x="1639559" y="273355"/>
                  </a:cubicBezTo>
                  <a:cubicBezTo>
                    <a:pt x="1678955" y="360990"/>
                    <a:pt x="1718350" y="448624"/>
                    <a:pt x="1778649" y="525003"/>
                  </a:cubicBezTo>
                  <a:cubicBezTo>
                    <a:pt x="1802769" y="555554"/>
                    <a:pt x="1831712" y="581282"/>
                    <a:pt x="1859048" y="608617"/>
                  </a:cubicBezTo>
                  <a:cubicBezTo>
                    <a:pt x="1875931" y="625501"/>
                    <a:pt x="1882363" y="645601"/>
                    <a:pt x="1884775" y="669720"/>
                  </a:cubicBezTo>
                  <a:cubicBezTo>
                    <a:pt x="1893619" y="758963"/>
                    <a:pt x="1889599" y="1005786"/>
                    <a:pt x="1889599" y="1043574"/>
                  </a:cubicBezTo>
                  <a:cubicBezTo>
                    <a:pt x="1933818" y="958351"/>
                    <a:pt x="2051200" y="730019"/>
                    <a:pt x="2068084" y="697860"/>
                  </a:cubicBezTo>
                  <a:cubicBezTo>
                    <a:pt x="2072908" y="688212"/>
                    <a:pt x="2077732" y="678564"/>
                    <a:pt x="2088988" y="672936"/>
                  </a:cubicBezTo>
                  <a:cubicBezTo>
                    <a:pt x="2102655" y="668916"/>
                    <a:pt x="2447565" y="500079"/>
                    <a:pt x="2482137" y="487215"/>
                  </a:cubicBezTo>
                  <a:cubicBezTo>
                    <a:pt x="2569771" y="528219"/>
                    <a:pt x="2656602" y="571634"/>
                    <a:pt x="2716901" y="651229"/>
                  </a:cubicBezTo>
                  <a:cubicBezTo>
                    <a:pt x="2794083" y="751727"/>
                    <a:pt x="2838302" y="865893"/>
                    <a:pt x="2859206" y="991315"/>
                  </a:cubicBezTo>
                  <a:cubicBezTo>
                    <a:pt x="2870462" y="1058046"/>
                    <a:pt x="2868854" y="1125580"/>
                    <a:pt x="2868854" y="1192311"/>
                  </a:cubicBezTo>
                  <a:cubicBezTo>
                    <a:pt x="2868854" y="1282358"/>
                    <a:pt x="2890562" y="1368384"/>
                    <a:pt x="2910661" y="1455215"/>
                  </a:cubicBezTo>
                  <a:cubicBezTo>
                    <a:pt x="2920309" y="1496218"/>
                    <a:pt x="2930761" y="1538025"/>
                    <a:pt x="2943625" y="1578224"/>
                  </a:cubicBezTo>
                  <a:cubicBezTo>
                    <a:pt x="2950056" y="1597520"/>
                    <a:pt x="2933977" y="1592696"/>
                    <a:pt x="2928349" y="1599128"/>
                  </a:cubicBezTo>
                  <a:cubicBezTo>
                    <a:pt x="2908249" y="1618424"/>
                    <a:pt x="2393698" y="1706862"/>
                    <a:pt x="2371187" y="1691586"/>
                  </a:cubicBezTo>
                  <a:cubicBezTo>
                    <a:pt x="2354303" y="1682743"/>
                    <a:pt x="2342243" y="1636916"/>
                    <a:pt x="2337419" y="1620836"/>
                  </a:cubicBezTo>
                  <a:cubicBezTo>
                    <a:pt x="2331791" y="1603148"/>
                    <a:pt x="2325360" y="1585460"/>
                    <a:pt x="2318124" y="1570185"/>
                  </a:cubicBezTo>
                  <a:cubicBezTo>
                    <a:pt x="2294808" y="1616816"/>
                    <a:pt x="1923367" y="2289752"/>
                    <a:pt x="1909699" y="2293772"/>
                  </a:cubicBezTo>
                  <a:cubicBezTo>
                    <a:pt x="1719154" y="2295380"/>
                    <a:pt x="643421" y="2286536"/>
                    <a:pt x="573474" y="2284124"/>
                  </a:cubicBezTo>
                  <a:close/>
                </a:path>
              </a:pathLst>
            </a:custGeom>
            <a:solidFill>
              <a:srgbClr val="156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8"/>
            <p:cNvSpPr/>
            <p:nvPr/>
          </p:nvSpPr>
          <p:spPr>
            <a:xfrm>
              <a:off x="4620888" y="2362110"/>
              <a:ext cx="2605377" cy="947646"/>
            </a:xfrm>
            <a:custGeom>
              <a:rect b="b" l="l" r="r" t="t"/>
              <a:pathLst>
                <a:path extrusionOk="0" h="947646" w="2605377">
                  <a:moveTo>
                    <a:pt x="204009" y="770219"/>
                  </a:moveTo>
                  <a:cubicBezTo>
                    <a:pt x="179086" y="685800"/>
                    <a:pt x="140495" y="606206"/>
                    <a:pt x="104315" y="526611"/>
                  </a:cubicBezTo>
                  <a:cubicBezTo>
                    <a:pt x="65724" y="440584"/>
                    <a:pt x="22309" y="356166"/>
                    <a:pt x="6229" y="260492"/>
                  </a:cubicBezTo>
                  <a:cubicBezTo>
                    <a:pt x="-7439" y="181701"/>
                    <a:pt x="3817" y="0"/>
                    <a:pt x="16681" y="0"/>
                  </a:cubicBezTo>
                  <a:cubicBezTo>
                    <a:pt x="55272" y="0"/>
                    <a:pt x="572235" y="47435"/>
                    <a:pt x="651830" y="71555"/>
                  </a:cubicBezTo>
                  <a:cubicBezTo>
                    <a:pt x="684793" y="82007"/>
                    <a:pt x="704893" y="102910"/>
                    <a:pt x="713737" y="142306"/>
                  </a:cubicBezTo>
                  <a:cubicBezTo>
                    <a:pt x="729816" y="213056"/>
                    <a:pt x="726600" y="281395"/>
                    <a:pt x="714541" y="351342"/>
                  </a:cubicBezTo>
                  <a:cubicBezTo>
                    <a:pt x="712129" y="364206"/>
                    <a:pt x="711325" y="372246"/>
                    <a:pt x="727404" y="373853"/>
                  </a:cubicBezTo>
                  <a:cubicBezTo>
                    <a:pt x="829511" y="381893"/>
                    <a:pt x="931617" y="384305"/>
                    <a:pt x="1032919" y="368226"/>
                  </a:cubicBezTo>
                  <a:cubicBezTo>
                    <a:pt x="1173617" y="345714"/>
                    <a:pt x="1309490" y="303103"/>
                    <a:pt x="1444560" y="258884"/>
                  </a:cubicBezTo>
                  <a:cubicBezTo>
                    <a:pt x="1503251" y="239588"/>
                    <a:pt x="1713895" y="165621"/>
                    <a:pt x="1743643" y="161601"/>
                  </a:cubicBezTo>
                  <a:cubicBezTo>
                    <a:pt x="1760526" y="159189"/>
                    <a:pt x="2003330" y="101302"/>
                    <a:pt x="2061217" y="82007"/>
                  </a:cubicBezTo>
                  <a:cubicBezTo>
                    <a:pt x="2122320" y="61907"/>
                    <a:pt x="2182619" y="53063"/>
                    <a:pt x="2243722" y="77987"/>
                  </a:cubicBezTo>
                  <a:cubicBezTo>
                    <a:pt x="2278293" y="91655"/>
                    <a:pt x="2312865" y="90047"/>
                    <a:pt x="2348240" y="82811"/>
                  </a:cubicBezTo>
                  <a:cubicBezTo>
                    <a:pt x="2354672" y="100498"/>
                    <a:pt x="2367536" y="109342"/>
                    <a:pt x="2385223" y="117382"/>
                  </a:cubicBezTo>
                  <a:cubicBezTo>
                    <a:pt x="2464818" y="150345"/>
                    <a:pt x="2533157" y="201801"/>
                    <a:pt x="2603103" y="250040"/>
                  </a:cubicBezTo>
                  <a:cubicBezTo>
                    <a:pt x="2604712" y="252452"/>
                    <a:pt x="2606320" y="255668"/>
                    <a:pt x="2604712" y="258080"/>
                  </a:cubicBezTo>
                  <a:cubicBezTo>
                    <a:pt x="2582200" y="287023"/>
                    <a:pt x="2560492" y="317574"/>
                    <a:pt x="2527529" y="336870"/>
                  </a:cubicBezTo>
                  <a:cubicBezTo>
                    <a:pt x="2495369" y="333654"/>
                    <a:pt x="2470446" y="311143"/>
                    <a:pt x="2436679" y="303907"/>
                  </a:cubicBezTo>
                  <a:cubicBezTo>
                    <a:pt x="2439894" y="337674"/>
                    <a:pt x="2452758" y="365010"/>
                    <a:pt x="2471250" y="390737"/>
                  </a:cubicBezTo>
                  <a:cubicBezTo>
                    <a:pt x="2472858" y="409229"/>
                    <a:pt x="2460798" y="419681"/>
                    <a:pt x="2449542" y="430937"/>
                  </a:cubicBezTo>
                  <a:cubicBezTo>
                    <a:pt x="2349848" y="533043"/>
                    <a:pt x="2257390" y="641581"/>
                    <a:pt x="2156891" y="742883"/>
                  </a:cubicBezTo>
                  <a:cubicBezTo>
                    <a:pt x="2134380" y="765395"/>
                    <a:pt x="2115888" y="791122"/>
                    <a:pt x="2092572" y="812830"/>
                  </a:cubicBezTo>
                  <a:cubicBezTo>
                    <a:pt x="2082925" y="821674"/>
                    <a:pt x="2074885" y="832125"/>
                    <a:pt x="2060413" y="832125"/>
                  </a:cubicBezTo>
                  <a:cubicBezTo>
                    <a:pt x="2043529" y="829714"/>
                    <a:pt x="2040313" y="814438"/>
                    <a:pt x="2033881" y="803182"/>
                  </a:cubicBezTo>
                  <a:cubicBezTo>
                    <a:pt x="1994486" y="732431"/>
                    <a:pt x="1961523" y="658465"/>
                    <a:pt x="1929363" y="583694"/>
                  </a:cubicBezTo>
                  <a:cubicBezTo>
                    <a:pt x="1918912" y="560378"/>
                    <a:pt x="1904440" y="547515"/>
                    <a:pt x="1878712" y="545103"/>
                  </a:cubicBezTo>
                  <a:cubicBezTo>
                    <a:pt x="1807961" y="537867"/>
                    <a:pt x="1738015" y="525807"/>
                    <a:pt x="1668068" y="512139"/>
                  </a:cubicBezTo>
                  <a:cubicBezTo>
                    <a:pt x="1646360" y="508119"/>
                    <a:pt x="1627065" y="512943"/>
                    <a:pt x="1609377" y="525807"/>
                  </a:cubicBezTo>
                  <a:cubicBezTo>
                    <a:pt x="1538626" y="579674"/>
                    <a:pt x="1163969" y="816046"/>
                    <a:pt x="1137437" y="832930"/>
                  </a:cubicBezTo>
                  <a:cubicBezTo>
                    <a:pt x="997544" y="918956"/>
                    <a:pt x="847198" y="957547"/>
                    <a:pt x="683185" y="945488"/>
                  </a:cubicBezTo>
                  <a:cubicBezTo>
                    <a:pt x="592335" y="939056"/>
                    <a:pt x="501484" y="943880"/>
                    <a:pt x="411438" y="928604"/>
                  </a:cubicBezTo>
                  <a:cubicBezTo>
                    <a:pt x="376063" y="922976"/>
                    <a:pt x="342295" y="914936"/>
                    <a:pt x="309332" y="899660"/>
                  </a:cubicBezTo>
                  <a:cubicBezTo>
                    <a:pt x="264308" y="878757"/>
                    <a:pt x="229737" y="849009"/>
                    <a:pt x="216873" y="798358"/>
                  </a:cubicBezTo>
                  <a:cubicBezTo>
                    <a:pt x="213657" y="787906"/>
                    <a:pt x="208029" y="779866"/>
                    <a:pt x="204009" y="770219"/>
                  </a:cubicBezTo>
                  <a:close/>
                </a:path>
              </a:pathLst>
            </a:custGeom>
            <a:solidFill>
              <a:srgbClr val="FEBF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8"/>
            <p:cNvSpPr/>
            <p:nvPr/>
          </p:nvSpPr>
          <p:spPr>
            <a:xfrm>
              <a:off x="6600902" y="2394989"/>
              <a:ext cx="1510689" cy="892653"/>
            </a:xfrm>
            <a:custGeom>
              <a:rect b="b" l="l" r="r" t="t"/>
              <a:pathLst>
                <a:path extrusionOk="0" h="892653" w="1510689">
                  <a:moveTo>
                    <a:pt x="807202" y="19380"/>
                  </a:moveTo>
                  <a:cubicBezTo>
                    <a:pt x="821674" y="4104"/>
                    <a:pt x="834538" y="-720"/>
                    <a:pt x="855441" y="84"/>
                  </a:cubicBezTo>
                  <a:cubicBezTo>
                    <a:pt x="1072517" y="13752"/>
                    <a:pt x="1289594" y="25812"/>
                    <a:pt x="1507474" y="37872"/>
                  </a:cubicBezTo>
                  <a:cubicBezTo>
                    <a:pt x="1509082" y="37872"/>
                    <a:pt x="1510690" y="39480"/>
                    <a:pt x="1510690" y="40284"/>
                  </a:cubicBezTo>
                  <a:cubicBezTo>
                    <a:pt x="1461646" y="90935"/>
                    <a:pt x="789514" y="783971"/>
                    <a:pt x="732431" y="836230"/>
                  </a:cubicBezTo>
                  <a:cubicBezTo>
                    <a:pt x="694644" y="844270"/>
                    <a:pt x="16080" y="895725"/>
                    <a:pt x="0" y="892509"/>
                  </a:cubicBezTo>
                  <a:cubicBezTo>
                    <a:pt x="19296" y="861153"/>
                    <a:pt x="746903" y="86111"/>
                    <a:pt x="807202" y="19380"/>
                  </a:cubicBezTo>
                  <a:close/>
                </a:path>
              </a:pathLst>
            </a:custGeom>
            <a:solidFill>
              <a:srgbClr val="6E65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18"/>
            <p:cNvSpPr/>
            <p:nvPr/>
          </p:nvSpPr>
          <p:spPr>
            <a:xfrm>
              <a:off x="6755267" y="2806714"/>
              <a:ext cx="1000041" cy="547731"/>
            </a:xfrm>
            <a:custGeom>
              <a:rect b="b" l="l" r="r" t="t"/>
              <a:pathLst>
                <a:path extrusionOk="0" h="547731" w="1000041">
                  <a:moveTo>
                    <a:pt x="0" y="477568"/>
                  </a:moveTo>
                  <a:cubicBezTo>
                    <a:pt x="12060" y="460684"/>
                    <a:pt x="31355" y="467920"/>
                    <a:pt x="45827" y="466312"/>
                  </a:cubicBezTo>
                  <a:cubicBezTo>
                    <a:pt x="165621" y="454252"/>
                    <a:pt x="286219" y="445408"/>
                    <a:pt x="406817" y="434956"/>
                  </a:cubicBezTo>
                  <a:cubicBezTo>
                    <a:pt x="452644" y="430937"/>
                    <a:pt x="498471" y="426113"/>
                    <a:pt x="551534" y="421289"/>
                  </a:cubicBezTo>
                  <a:cubicBezTo>
                    <a:pt x="530631" y="402797"/>
                    <a:pt x="513747" y="388325"/>
                    <a:pt x="496863" y="373853"/>
                  </a:cubicBezTo>
                  <a:cubicBezTo>
                    <a:pt x="475156" y="354558"/>
                    <a:pt x="455860" y="333654"/>
                    <a:pt x="440584" y="308731"/>
                  </a:cubicBezTo>
                  <a:cubicBezTo>
                    <a:pt x="426917" y="287023"/>
                    <a:pt x="415661" y="263707"/>
                    <a:pt x="432544" y="239588"/>
                  </a:cubicBezTo>
                  <a:cubicBezTo>
                    <a:pt x="449428" y="215468"/>
                    <a:pt x="474352" y="208232"/>
                    <a:pt x="503295" y="210644"/>
                  </a:cubicBezTo>
                  <a:cubicBezTo>
                    <a:pt x="508923" y="211448"/>
                    <a:pt x="513747" y="216272"/>
                    <a:pt x="520179" y="212252"/>
                  </a:cubicBezTo>
                  <a:cubicBezTo>
                    <a:pt x="516963" y="154365"/>
                    <a:pt x="550730" y="124618"/>
                    <a:pt x="611833" y="134266"/>
                  </a:cubicBezTo>
                  <a:cubicBezTo>
                    <a:pt x="672132" y="143913"/>
                    <a:pt x="732431" y="154365"/>
                    <a:pt x="792730" y="164817"/>
                  </a:cubicBezTo>
                  <a:cubicBezTo>
                    <a:pt x="805594" y="167229"/>
                    <a:pt x="818458" y="169641"/>
                    <a:pt x="826497" y="151953"/>
                  </a:cubicBezTo>
                  <a:cubicBezTo>
                    <a:pt x="803182" y="145522"/>
                    <a:pt x="780670" y="139089"/>
                    <a:pt x="758963" y="131854"/>
                  </a:cubicBezTo>
                  <a:cubicBezTo>
                    <a:pt x="740471" y="125422"/>
                    <a:pt x="724391" y="115774"/>
                    <a:pt x="724391" y="92458"/>
                  </a:cubicBezTo>
                  <a:cubicBezTo>
                    <a:pt x="723587" y="68339"/>
                    <a:pt x="737255" y="53867"/>
                    <a:pt x="757355" y="44219"/>
                  </a:cubicBezTo>
                  <a:cubicBezTo>
                    <a:pt x="795946" y="25727"/>
                    <a:pt x="836145" y="28140"/>
                    <a:pt x="877149" y="31355"/>
                  </a:cubicBezTo>
                  <a:cubicBezTo>
                    <a:pt x="881169" y="31355"/>
                    <a:pt x="885189" y="32963"/>
                    <a:pt x="888404" y="34571"/>
                  </a:cubicBezTo>
                  <a:cubicBezTo>
                    <a:pt x="931820" y="53063"/>
                    <a:pt x="960763" y="28140"/>
                    <a:pt x="988099" y="0"/>
                  </a:cubicBezTo>
                  <a:cubicBezTo>
                    <a:pt x="1010610" y="11256"/>
                    <a:pt x="996138" y="23316"/>
                    <a:pt x="986491" y="30551"/>
                  </a:cubicBezTo>
                  <a:cubicBezTo>
                    <a:pt x="968803" y="45023"/>
                    <a:pt x="963979" y="57083"/>
                    <a:pt x="980863" y="77986"/>
                  </a:cubicBezTo>
                  <a:cubicBezTo>
                    <a:pt x="1002571" y="104518"/>
                    <a:pt x="1003374" y="137482"/>
                    <a:pt x="995334" y="171249"/>
                  </a:cubicBezTo>
                  <a:cubicBezTo>
                    <a:pt x="984883" y="217076"/>
                    <a:pt x="976843" y="263707"/>
                    <a:pt x="965587" y="309535"/>
                  </a:cubicBezTo>
                  <a:cubicBezTo>
                    <a:pt x="955939" y="348126"/>
                    <a:pt x="935840" y="377873"/>
                    <a:pt x="909308" y="404405"/>
                  </a:cubicBezTo>
                  <a:cubicBezTo>
                    <a:pt x="879561" y="433348"/>
                    <a:pt x="847401" y="459880"/>
                    <a:pt x="818458" y="488823"/>
                  </a:cubicBezTo>
                  <a:cubicBezTo>
                    <a:pt x="808810" y="498471"/>
                    <a:pt x="793534" y="496059"/>
                    <a:pt x="786298" y="508119"/>
                  </a:cubicBezTo>
                  <a:cubicBezTo>
                    <a:pt x="710724" y="531435"/>
                    <a:pt x="635149" y="525003"/>
                    <a:pt x="559574" y="508923"/>
                  </a:cubicBezTo>
                  <a:cubicBezTo>
                    <a:pt x="543495" y="505707"/>
                    <a:pt x="527415" y="497667"/>
                    <a:pt x="516963" y="483999"/>
                  </a:cubicBezTo>
                  <a:cubicBezTo>
                    <a:pt x="504099" y="467920"/>
                    <a:pt x="495255" y="469528"/>
                    <a:pt x="479176" y="479979"/>
                  </a:cubicBezTo>
                  <a:cubicBezTo>
                    <a:pt x="340890" y="564398"/>
                    <a:pt x="196173" y="566006"/>
                    <a:pt x="49043" y="506511"/>
                  </a:cubicBezTo>
                  <a:cubicBezTo>
                    <a:pt x="30551" y="500079"/>
                    <a:pt x="15276" y="488019"/>
                    <a:pt x="0" y="477568"/>
                  </a:cubicBezTo>
                  <a:close/>
                </a:path>
              </a:pathLst>
            </a:custGeom>
            <a:solidFill>
              <a:srgbClr val="FEC2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18"/>
            <p:cNvSpPr/>
            <p:nvPr/>
          </p:nvSpPr>
          <p:spPr>
            <a:xfrm>
              <a:off x="5837919" y="3039870"/>
              <a:ext cx="167229" cy="112662"/>
            </a:xfrm>
            <a:custGeom>
              <a:rect b="b" l="l" r="r" t="t"/>
              <a:pathLst>
                <a:path extrusionOk="0" h="112662" w="167229">
                  <a:moveTo>
                    <a:pt x="167229" y="0"/>
                  </a:moveTo>
                  <a:cubicBezTo>
                    <a:pt x="147130" y="35375"/>
                    <a:pt x="127030" y="71555"/>
                    <a:pt x="106930" y="106930"/>
                  </a:cubicBezTo>
                  <a:cubicBezTo>
                    <a:pt x="71555" y="114970"/>
                    <a:pt x="35375" y="114166"/>
                    <a:pt x="0" y="106930"/>
                  </a:cubicBezTo>
                  <a:cubicBezTo>
                    <a:pt x="55475" y="69947"/>
                    <a:pt x="107734" y="29747"/>
                    <a:pt x="167229" y="0"/>
                  </a:cubicBezTo>
                  <a:close/>
                </a:path>
              </a:pathLst>
            </a:custGeom>
            <a:solidFill>
              <a:srgbClr val="ED08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18"/>
            <p:cNvSpPr/>
            <p:nvPr/>
          </p:nvSpPr>
          <p:spPr>
            <a:xfrm>
              <a:off x="5657412" y="72197"/>
              <a:ext cx="1182996" cy="1839681"/>
            </a:xfrm>
            <a:custGeom>
              <a:rect b="b" l="l" r="r" t="t"/>
              <a:pathLst>
                <a:path extrusionOk="0" h="1839681" w="1182996">
                  <a:moveTo>
                    <a:pt x="156388" y="364367"/>
                  </a:moveTo>
                  <a:cubicBezTo>
                    <a:pt x="141112" y="415018"/>
                    <a:pt x="93677" y="628878"/>
                    <a:pt x="97697" y="776812"/>
                  </a:cubicBezTo>
                  <a:cubicBezTo>
                    <a:pt x="97697" y="778420"/>
                    <a:pt x="96089" y="780028"/>
                    <a:pt x="96089" y="782440"/>
                  </a:cubicBezTo>
                  <a:cubicBezTo>
                    <a:pt x="81617" y="858014"/>
                    <a:pt x="52674" y="927961"/>
                    <a:pt x="10063" y="992280"/>
                  </a:cubicBezTo>
                  <a:cubicBezTo>
                    <a:pt x="3631" y="1001928"/>
                    <a:pt x="-3605" y="1009968"/>
                    <a:pt x="2023" y="1023635"/>
                  </a:cubicBezTo>
                  <a:cubicBezTo>
                    <a:pt x="59910" y="1157901"/>
                    <a:pt x="121013" y="1289755"/>
                    <a:pt x="234375" y="1387841"/>
                  </a:cubicBezTo>
                  <a:cubicBezTo>
                    <a:pt x="253670" y="1404725"/>
                    <a:pt x="259298" y="1422412"/>
                    <a:pt x="260102" y="1446532"/>
                  </a:cubicBezTo>
                  <a:cubicBezTo>
                    <a:pt x="260906" y="1534970"/>
                    <a:pt x="262514" y="1622605"/>
                    <a:pt x="264122" y="1711043"/>
                  </a:cubicBezTo>
                  <a:cubicBezTo>
                    <a:pt x="264122" y="1753655"/>
                    <a:pt x="264122" y="1796266"/>
                    <a:pt x="264122" y="1838877"/>
                  </a:cubicBezTo>
                  <a:cubicBezTo>
                    <a:pt x="266534" y="1838877"/>
                    <a:pt x="268142" y="1839681"/>
                    <a:pt x="270554" y="1839681"/>
                  </a:cubicBezTo>
                  <a:cubicBezTo>
                    <a:pt x="338089" y="1710239"/>
                    <a:pt x="404820" y="1579994"/>
                    <a:pt x="472355" y="1450552"/>
                  </a:cubicBezTo>
                  <a:cubicBezTo>
                    <a:pt x="526222" y="1471456"/>
                    <a:pt x="578481" y="1496379"/>
                    <a:pt x="634760" y="1512459"/>
                  </a:cubicBezTo>
                  <a:cubicBezTo>
                    <a:pt x="703098" y="1531754"/>
                    <a:pt x="736866" y="1516479"/>
                    <a:pt x="752946" y="1446532"/>
                  </a:cubicBezTo>
                  <a:cubicBezTo>
                    <a:pt x="773849" y="1357290"/>
                    <a:pt x="801185" y="1364525"/>
                    <a:pt x="795557" y="1350054"/>
                  </a:cubicBezTo>
                  <a:cubicBezTo>
                    <a:pt x="786713" y="1308246"/>
                    <a:pt x="801989" y="1297794"/>
                    <a:pt x="863896" y="1277695"/>
                  </a:cubicBezTo>
                  <a:cubicBezTo>
                    <a:pt x="867111" y="1240712"/>
                    <a:pt x="886407" y="1219004"/>
                    <a:pt x="916959" y="1223024"/>
                  </a:cubicBezTo>
                  <a:cubicBezTo>
                    <a:pt x="929823" y="1224632"/>
                    <a:pt x="1001377" y="1237496"/>
                    <a:pt x="1007005" y="1221416"/>
                  </a:cubicBezTo>
                  <a:cubicBezTo>
                    <a:pt x="1017457" y="1194080"/>
                    <a:pt x="1012633" y="1126546"/>
                    <a:pt x="1013437" y="1115290"/>
                  </a:cubicBezTo>
                  <a:cubicBezTo>
                    <a:pt x="1015045" y="1068659"/>
                    <a:pt x="1027909" y="1023635"/>
                    <a:pt x="1025497" y="977004"/>
                  </a:cubicBezTo>
                  <a:cubicBezTo>
                    <a:pt x="1024693" y="960924"/>
                    <a:pt x="1032733" y="955297"/>
                    <a:pt x="1047205" y="948061"/>
                  </a:cubicBezTo>
                  <a:cubicBezTo>
                    <a:pt x="1079364" y="932785"/>
                    <a:pt x="1108307" y="912685"/>
                    <a:pt x="1113935" y="871682"/>
                  </a:cubicBezTo>
                  <a:cubicBezTo>
                    <a:pt x="1123583" y="803343"/>
                    <a:pt x="1179058" y="612798"/>
                    <a:pt x="1179862" y="605563"/>
                  </a:cubicBezTo>
                  <a:cubicBezTo>
                    <a:pt x="1241769" y="109503"/>
                    <a:pt x="368640" y="-340729"/>
                    <a:pt x="156388" y="364367"/>
                  </a:cubicBezTo>
                  <a:close/>
                </a:path>
              </a:pathLst>
            </a:custGeom>
            <a:solidFill>
              <a:srgbClr val="FEC18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18"/>
            <p:cNvSpPr/>
            <p:nvPr/>
          </p:nvSpPr>
          <p:spPr>
            <a:xfrm>
              <a:off x="5922338" y="1436237"/>
              <a:ext cx="208232" cy="474837"/>
            </a:xfrm>
            <a:custGeom>
              <a:rect b="b" l="l" r="r" t="t"/>
              <a:pathLst>
                <a:path extrusionOk="0" h="474837" w="208232">
                  <a:moveTo>
                    <a:pt x="29748" y="31841"/>
                  </a:moveTo>
                  <a:cubicBezTo>
                    <a:pt x="32159" y="-5143"/>
                    <a:pt x="36983" y="-6750"/>
                    <a:pt x="70751" y="10937"/>
                  </a:cubicBezTo>
                  <a:cubicBezTo>
                    <a:pt x="116578" y="35861"/>
                    <a:pt x="162405" y="60784"/>
                    <a:pt x="208232" y="85708"/>
                  </a:cubicBezTo>
                  <a:cubicBezTo>
                    <a:pt x="140698" y="215150"/>
                    <a:pt x="73967" y="345395"/>
                    <a:pt x="6432" y="474837"/>
                  </a:cubicBezTo>
                  <a:cubicBezTo>
                    <a:pt x="4020" y="474837"/>
                    <a:pt x="2412" y="474033"/>
                    <a:pt x="0" y="474033"/>
                  </a:cubicBezTo>
                  <a:cubicBezTo>
                    <a:pt x="0" y="433030"/>
                    <a:pt x="22512" y="125907"/>
                    <a:pt x="29748" y="31841"/>
                  </a:cubicBezTo>
                  <a:close/>
                </a:path>
              </a:pathLst>
            </a:custGeom>
            <a:solidFill>
              <a:srgbClr val="FDB1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18"/>
            <p:cNvSpPr/>
            <p:nvPr/>
          </p:nvSpPr>
          <p:spPr>
            <a:xfrm>
              <a:off x="5747227" y="437"/>
              <a:ext cx="1229136" cy="873094"/>
            </a:xfrm>
            <a:custGeom>
              <a:rect b="b" l="l" r="r" t="t"/>
              <a:pathLst>
                <a:path extrusionOk="0" h="873094" w="1229136">
                  <a:moveTo>
                    <a:pt x="1077987" y="719130"/>
                  </a:moveTo>
                  <a:cubicBezTo>
                    <a:pt x="1066731" y="705462"/>
                    <a:pt x="1086027" y="693402"/>
                    <a:pt x="1078791" y="679734"/>
                  </a:cubicBezTo>
                  <a:cubicBezTo>
                    <a:pt x="921210" y="692598"/>
                    <a:pt x="773276" y="637123"/>
                    <a:pt x="622931" y="600140"/>
                  </a:cubicBezTo>
                  <a:cubicBezTo>
                    <a:pt x="571476" y="587276"/>
                    <a:pt x="571476" y="585668"/>
                    <a:pt x="548964" y="634711"/>
                  </a:cubicBezTo>
                  <a:cubicBezTo>
                    <a:pt x="532080" y="670891"/>
                    <a:pt x="516001" y="707070"/>
                    <a:pt x="500725" y="743249"/>
                  </a:cubicBezTo>
                  <a:cubicBezTo>
                    <a:pt x="494293" y="758525"/>
                    <a:pt x="486253" y="767369"/>
                    <a:pt x="467762" y="765761"/>
                  </a:cubicBezTo>
                  <a:cubicBezTo>
                    <a:pt x="398619" y="758525"/>
                    <a:pt x="348772" y="785057"/>
                    <a:pt x="316612" y="847767"/>
                  </a:cubicBezTo>
                  <a:cubicBezTo>
                    <a:pt x="311788" y="857415"/>
                    <a:pt x="303749" y="878319"/>
                    <a:pt x="291689" y="871887"/>
                  </a:cubicBezTo>
                  <a:cubicBezTo>
                    <a:pt x="274001" y="861435"/>
                    <a:pt x="248274" y="853395"/>
                    <a:pt x="246665" y="826060"/>
                  </a:cubicBezTo>
                  <a:cubicBezTo>
                    <a:pt x="243450" y="781037"/>
                    <a:pt x="241038" y="735209"/>
                    <a:pt x="223350" y="692598"/>
                  </a:cubicBezTo>
                  <a:cubicBezTo>
                    <a:pt x="204054" y="645967"/>
                    <a:pt x="155815" y="621043"/>
                    <a:pt x="114008" y="635515"/>
                  </a:cubicBezTo>
                  <a:cubicBezTo>
                    <a:pt x="88280" y="644359"/>
                    <a:pt x="77025" y="663655"/>
                    <a:pt x="68985" y="686970"/>
                  </a:cubicBezTo>
                  <a:cubicBezTo>
                    <a:pt x="56121" y="727170"/>
                    <a:pt x="52905" y="768977"/>
                    <a:pt x="52905" y="809980"/>
                  </a:cubicBezTo>
                  <a:cubicBezTo>
                    <a:pt x="52905" y="836512"/>
                    <a:pt x="44865" y="850983"/>
                    <a:pt x="16726" y="850179"/>
                  </a:cubicBezTo>
                  <a:cubicBezTo>
                    <a:pt x="13510" y="850179"/>
                    <a:pt x="-962" y="850983"/>
                    <a:pt x="646" y="845355"/>
                  </a:cubicBezTo>
                  <a:cubicBezTo>
                    <a:pt x="-5786" y="644359"/>
                    <a:pt x="36021" y="452206"/>
                    <a:pt x="117224" y="268898"/>
                  </a:cubicBezTo>
                  <a:cubicBezTo>
                    <a:pt x="159835" y="170811"/>
                    <a:pt x="219330" y="85589"/>
                    <a:pt x="320632" y="37350"/>
                  </a:cubicBezTo>
                  <a:cubicBezTo>
                    <a:pt x="397815" y="1170"/>
                    <a:pt x="479018" y="-3654"/>
                    <a:pt x="561024" y="1974"/>
                  </a:cubicBezTo>
                  <a:cubicBezTo>
                    <a:pt x="686446" y="11622"/>
                    <a:pt x="804632" y="43782"/>
                    <a:pt x="905130" y="123376"/>
                  </a:cubicBezTo>
                  <a:cubicBezTo>
                    <a:pt x="985529" y="187695"/>
                    <a:pt x="1036180" y="272918"/>
                    <a:pt x="1074771" y="366180"/>
                  </a:cubicBezTo>
                  <a:cubicBezTo>
                    <a:pt x="1087635" y="398339"/>
                    <a:pt x="1100499" y="430499"/>
                    <a:pt x="1112558" y="462658"/>
                  </a:cubicBezTo>
                  <a:cubicBezTo>
                    <a:pt x="1140698" y="539037"/>
                    <a:pt x="1168837" y="614612"/>
                    <a:pt x="1229136" y="677322"/>
                  </a:cubicBezTo>
                  <a:cubicBezTo>
                    <a:pt x="1175269" y="692598"/>
                    <a:pt x="1127030" y="705462"/>
                    <a:pt x="1077987" y="719130"/>
                  </a:cubicBezTo>
                  <a:close/>
                </a:path>
              </a:pathLst>
            </a:custGeom>
            <a:solidFill>
              <a:srgbClr val="623B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3" name="Google Shape;183;p18"/>
          <p:cNvSpPr/>
          <p:nvPr/>
        </p:nvSpPr>
        <p:spPr>
          <a:xfrm>
            <a:off x="4112376" y="1315786"/>
            <a:ext cx="2556514"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2400">
                <a:solidFill>
                  <a:srgbClr val="156082"/>
                </a:solidFill>
                <a:latin typeface="Play"/>
                <a:ea typeface="Play"/>
                <a:cs typeface="Play"/>
                <a:sym typeface="Play"/>
              </a:rPr>
              <a:t>Demographics and economics</a:t>
            </a:r>
            <a:endParaRPr b="1" sz="2400">
              <a:solidFill>
                <a:srgbClr val="156082"/>
              </a:solidFill>
              <a:latin typeface="Play"/>
              <a:ea typeface="Play"/>
              <a:cs typeface="Play"/>
              <a:sym typeface="Play"/>
            </a:endParaRPr>
          </a:p>
        </p:txBody>
      </p:sp>
      <p:sp>
        <p:nvSpPr>
          <p:cNvPr id="184" name="Google Shape;184;p18"/>
          <p:cNvSpPr/>
          <p:nvPr/>
        </p:nvSpPr>
        <p:spPr>
          <a:xfrm>
            <a:off x="3684464" y="3160219"/>
            <a:ext cx="329838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2400">
                <a:solidFill>
                  <a:srgbClr val="156082"/>
                </a:solidFill>
                <a:latin typeface="Play"/>
                <a:ea typeface="Play"/>
                <a:cs typeface="Play"/>
                <a:sym typeface="Play"/>
              </a:rPr>
              <a:t>Motivations</a:t>
            </a:r>
            <a:endParaRPr b="1" sz="2400">
              <a:solidFill>
                <a:srgbClr val="156082"/>
              </a:solidFill>
              <a:latin typeface="Play"/>
              <a:ea typeface="Play"/>
              <a:cs typeface="Play"/>
              <a:sym typeface="Play"/>
            </a:endParaRPr>
          </a:p>
        </p:txBody>
      </p:sp>
      <p:sp>
        <p:nvSpPr>
          <p:cNvPr id="185" name="Google Shape;185;p18"/>
          <p:cNvSpPr/>
          <p:nvPr/>
        </p:nvSpPr>
        <p:spPr>
          <a:xfrm>
            <a:off x="4082505" y="4473412"/>
            <a:ext cx="2674724"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2400">
                <a:solidFill>
                  <a:srgbClr val="156082"/>
                </a:solidFill>
                <a:latin typeface="Play"/>
                <a:ea typeface="Play"/>
                <a:cs typeface="Play"/>
                <a:sym typeface="Play"/>
              </a:rPr>
              <a:t>They gain information by</a:t>
            </a:r>
            <a:endParaRPr b="1" sz="2400">
              <a:solidFill>
                <a:srgbClr val="156082"/>
              </a:solidFill>
              <a:latin typeface="Play"/>
              <a:ea typeface="Play"/>
              <a:cs typeface="Play"/>
              <a:sym typeface="Play"/>
            </a:endParaRPr>
          </a:p>
        </p:txBody>
      </p:sp>
      <p:sp>
        <p:nvSpPr>
          <p:cNvPr id="186" name="Google Shape;186;p18"/>
          <p:cNvSpPr txBox="1"/>
          <p:nvPr/>
        </p:nvSpPr>
        <p:spPr>
          <a:xfrm>
            <a:off x="7153815" y="1315786"/>
            <a:ext cx="4894076"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800">
                <a:solidFill>
                  <a:schemeClr val="dk1"/>
                </a:solidFill>
                <a:latin typeface="Arial"/>
                <a:ea typeface="Arial"/>
                <a:cs typeface="Arial"/>
                <a:sym typeface="Arial"/>
              </a:rPr>
              <a:t>Name: </a:t>
            </a:r>
            <a:r>
              <a:rPr lang="es-CO" sz="1800">
                <a:solidFill>
                  <a:schemeClr val="dk1"/>
                </a:solidFill>
                <a:latin typeface="Arial"/>
                <a:ea typeface="Arial"/>
                <a:cs typeface="Arial"/>
                <a:sym typeface="Arial"/>
              </a:rPr>
              <a:t>Jordan Matthews</a:t>
            </a:r>
            <a:endParaRPr/>
          </a:p>
          <a:p>
            <a:pPr indent="0" lvl="0" marL="0" marR="0" rtl="0" algn="just">
              <a:spcBef>
                <a:spcPts val="0"/>
              </a:spcBef>
              <a:spcAft>
                <a:spcPts val="0"/>
              </a:spcAft>
              <a:buNone/>
            </a:pPr>
            <a:r>
              <a:rPr b="1" lang="es-CO" sz="1800">
                <a:solidFill>
                  <a:schemeClr val="dk1"/>
                </a:solidFill>
                <a:latin typeface="Arial"/>
                <a:ea typeface="Arial"/>
                <a:cs typeface="Arial"/>
                <a:sym typeface="Arial"/>
              </a:rPr>
              <a:t>Age:      </a:t>
            </a:r>
            <a:r>
              <a:rPr lang="es-CO" sz="1800">
                <a:solidFill>
                  <a:schemeClr val="dk1"/>
                </a:solidFill>
                <a:latin typeface="Arial"/>
                <a:ea typeface="Arial"/>
                <a:cs typeface="Arial"/>
                <a:sym typeface="Arial"/>
              </a:rPr>
              <a:t>From 20s to 30s, Adults Gen-Z</a:t>
            </a:r>
            <a:endParaRPr/>
          </a:p>
          <a:p>
            <a:pPr indent="0" lvl="0" marL="0" marR="0" rtl="0" algn="just">
              <a:spcBef>
                <a:spcPts val="0"/>
              </a:spcBef>
              <a:spcAft>
                <a:spcPts val="0"/>
              </a:spcAft>
              <a:buNone/>
            </a:pPr>
            <a:r>
              <a:rPr b="1" lang="es-CO" sz="1800">
                <a:solidFill>
                  <a:schemeClr val="dk1"/>
                </a:solidFill>
                <a:latin typeface="Arial"/>
                <a:ea typeface="Arial"/>
                <a:cs typeface="Arial"/>
                <a:sym typeface="Arial"/>
              </a:rPr>
              <a:t>Level of education:  </a:t>
            </a:r>
            <a:r>
              <a:rPr lang="es-CO" sz="1800">
                <a:solidFill>
                  <a:schemeClr val="dk1"/>
                </a:solidFill>
                <a:latin typeface="Arial"/>
                <a:ea typeface="Arial"/>
                <a:cs typeface="Arial"/>
                <a:sym typeface="Arial"/>
              </a:rPr>
              <a:t>Bachelor’s  Degree or higher. </a:t>
            </a:r>
            <a:endParaRPr/>
          </a:p>
          <a:p>
            <a:pPr indent="0" lvl="0" marL="0" marR="0" rtl="0" algn="just">
              <a:spcBef>
                <a:spcPts val="0"/>
              </a:spcBef>
              <a:spcAft>
                <a:spcPts val="0"/>
              </a:spcAft>
              <a:buNone/>
            </a:pPr>
            <a:r>
              <a:rPr b="1" lang="es-CO" sz="1800">
                <a:solidFill>
                  <a:schemeClr val="dk1"/>
                </a:solidFill>
                <a:latin typeface="Arial"/>
                <a:ea typeface="Arial"/>
                <a:cs typeface="Arial"/>
                <a:sym typeface="Arial"/>
              </a:rPr>
              <a:t>Family life: </a:t>
            </a:r>
            <a:r>
              <a:rPr lang="es-CO" sz="1800">
                <a:solidFill>
                  <a:schemeClr val="dk1"/>
                </a:solidFill>
                <a:latin typeface="Arial"/>
                <a:ea typeface="Arial"/>
                <a:cs typeface="Arial"/>
                <a:sym typeface="Arial"/>
              </a:rPr>
              <a:t>Compound or single families.</a:t>
            </a:r>
            <a:endParaRPr/>
          </a:p>
          <a:p>
            <a:pPr indent="0" lvl="0" marL="0" marR="0" rtl="0" algn="just">
              <a:spcBef>
                <a:spcPts val="0"/>
              </a:spcBef>
              <a:spcAft>
                <a:spcPts val="0"/>
              </a:spcAft>
              <a:buNone/>
            </a:pPr>
            <a:r>
              <a:rPr b="1" lang="es-CO" sz="1800">
                <a:solidFill>
                  <a:schemeClr val="dk1"/>
                </a:solidFill>
                <a:latin typeface="Arial"/>
                <a:ea typeface="Arial"/>
                <a:cs typeface="Arial"/>
                <a:sym typeface="Arial"/>
              </a:rPr>
              <a:t>Household income: </a:t>
            </a:r>
            <a:r>
              <a:rPr lang="es-CO" sz="1800">
                <a:solidFill>
                  <a:schemeClr val="dk1"/>
                </a:solidFill>
                <a:latin typeface="Arial"/>
                <a:ea typeface="Arial"/>
                <a:cs typeface="Arial"/>
                <a:sym typeface="Arial"/>
              </a:rPr>
              <a:t>over $75,000 </a:t>
            </a:r>
            <a:endParaRPr/>
          </a:p>
        </p:txBody>
      </p:sp>
      <p:sp>
        <p:nvSpPr>
          <p:cNvPr id="187" name="Google Shape;187;p18"/>
          <p:cNvSpPr txBox="1"/>
          <p:nvPr/>
        </p:nvSpPr>
        <p:spPr>
          <a:xfrm>
            <a:off x="7029673" y="4633278"/>
            <a:ext cx="4820328"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lang="es-CO" sz="1800">
                <a:solidFill>
                  <a:schemeClr val="dk1"/>
                </a:solidFill>
                <a:latin typeface="Arial"/>
                <a:ea typeface="Arial"/>
                <a:cs typeface="Arial"/>
                <a:sym typeface="Arial"/>
              </a:rPr>
              <a:t>Youtube for accesing NBA older footage. </a:t>
            </a:r>
            <a:endParaRPr/>
          </a:p>
          <a:p>
            <a:pPr indent="-342900" lvl="0" marL="342900" marR="0" rtl="0" algn="l">
              <a:spcBef>
                <a:spcPts val="0"/>
              </a:spcBef>
              <a:spcAft>
                <a:spcPts val="0"/>
              </a:spcAft>
              <a:buClr>
                <a:schemeClr val="dk1"/>
              </a:buClr>
              <a:buSzPts val="1800"/>
              <a:buFont typeface="Arial"/>
              <a:buAutoNum type="arabicPeriod"/>
            </a:pPr>
            <a:r>
              <a:rPr lang="es-CO" sz="1800">
                <a:solidFill>
                  <a:schemeClr val="dk1"/>
                </a:solidFill>
                <a:latin typeface="Arial"/>
                <a:ea typeface="Arial"/>
                <a:cs typeface="Arial"/>
                <a:sym typeface="Arial"/>
              </a:rPr>
              <a:t>Blogs and websites to follow up recent updates and highlights of the games due to the long lasting season. </a:t>
            </a:r>
            <a:endParaRPr sz="1800">
              <a:solidFill>
                <a:schemeClr val="dk1"/>
              </a:solidFill>
              <a:latin typeface="Arial"/>
              <a:ea typeface="Arial"/>
              <a:cs typeface="Arial"/>
              <a:sym typeface="Arial"/>
            </a:endParaRPr>
          </a:p>
        </p:txBody>
      </p:sp>
      <p:sp>
        <p:nvSpPr>
          <p:cNvPr id="188" name="Google Shape;188;p18"/>
          <p:cNvSpPr txBox="1"/>
          <p:nvPr/>
        </p:nvSpPr>
        <p:spPr>
          <a:xfrm>
            <a:off x="7073738" y="3202578"/>
            <a:ext cx="4822988" cy="120032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D0D0D"/>
              </a:buClr>
              <a:buSzPts val="1800"/>
              <a:buFont typeface="Arial"/>
              <a:buAutoNum type="arabicPeriod"/>
            </a:pPr>
            <a:r>
              <a:rPr b="0" i="0" lang="es-CO" sz="1800">
                <a:solidFill>
                  <a:srgbClr val="0D0D0D"/>
                </a:solidFill>
                <a:highlight>
                  <a:srgbClr val="FFFFFF"/>
                </a:highlight>
                <a:latin typeface="Arial"/>
                <a:ea typeface="Arial"/>
                <a:cs typeface="Arial"/>
                <a:sym typeface="Arial"/>
              </a:rPr>
              <a:t>Engaging in Instagram-worthy experiences while attending stadium events.</a:t>
            </a:r>
            <a:endParaRPr/>
          </a:p>
          <a:p>
            <a:pPr indent="-342900" lvl="0" marL="342900" marR="0" rtl="0" algn="just">
              <a:spcBef>
                <a:spcPts val="0"/>
              </a:spcBef>
              <a:spcAft>
                <a:spcPts val="0"/>
              </a:spcAft>
              <a:buClr>
                <a:srgbClr val="0D0D0D"/>
              </a:buClr>
              <a:buSzPts val="1800"/>
              <a:buFont typeface="Arial"/>
              <a:buAutoNum type="arabicPeriod"/>
            </a:pPr>
            <a:r>
              <a:rPr b="0" i="0" lang="es-CO" sz="1800">
                <a:solidFill>
                  <a:srgbClr val="0D0D0D"/>
                </a:solidFill>
                <a:highlight>
                  <a:srgbClr val="FFFFFF"/>
                </a:highlight>
                <a:latin typeface="Arial"/>
                <a:ea typeface="Arial"/>
                <a:cs typeface="Arial"/>
                <a:sym typeface="Arial"/>
              </a:rPr>
              <a:t>Cultivating close relationships with athletes.</a:t>
            </a:r>
            <a:endParaRPr/>
          </a:p>
          <a:p>
            <a:pPr indent="-342900" lvl="0" marL="342900" marR="0" rtl="0" algn="just">
              <a:spcBef>
                <a:spcPts val="0"/>
              </a:spcBef>
              <a:spcAft>
                <a:spcPts val="0"/>
              </a:spcAft>
              <a:buClr>
                <a:srgbClr val="0D0D0D"/>
              </a:buClr>
              <a:buSzPts val="1800"/>
              <a:buFont typeface="Arial"/>
              <a:buAutoNum type="arabicPeriod"/>
            </a:pPr>
            <a:r>
              <a:rPr b="0" i="0" lang="es-CO" sz="1800">
                <a:solidFill>
                  <a:srgbClr val="0D0D0D"/>
                </a:solidFill>
                <a:highlight>
                  <a:srgbClr val="FFFFFF"/>
                </a:highlight>
                <a:latin typeface="Arial"/>
                <a:ea typeface="Arial"/>
                <a:cs typeface="Arial"/>
                <a:sym typeface="Arial"/>
              </a:rPr>
              <a:t>Enjoying quality family time together.</a:t>
            </a:r>
            <a:endParaRPr/>
          </a:p>
        </p:txBody>
      </p:sp>
      <p:sp>
        <p:nvSpPr>
          <p:cNvPr id="189" name="Google Shape;189;p18"/>
          <p:cNvSpPr/>
          <p:nvPr/>
        </p:nvSpPr>
        <p:spPr>
          <a:xfrm>
            <a:off x="4093458" y="6093722"/>
            <a:ext cx="267472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2400">
                <a:solidFill>
                  <a:srgbClr val="156082"/>
                </a:solidFill>
                <a:latin typeface="Play"/>
                <a:ea typeface="Play"/>
                <a:cs typeface="Play"/>
                <a:sym typeface="Play"/>
              </a:rPr>
              <a:t>Social Media</a:t>
            </a:r>
            <a:endParaRPr b="1" sz="2400">
              <a:solidFill>
                <a:srgbClr val="156082"/>
              </a:solidFill>
              <a:latin typeface="Play"/>
              <a:ea typeface="Play"/>
              <a:cs typeface="Play"/>
              <a:sym typeface="Play"/>
            </a:endParaRPr>
          </a:p>
        </p:txBody>
      </p:sp>
      <p:sp>
        <p:nvSpPr>
          <p:cNvPr id="190" name="Google Shape;190;p18"/>
          <p:cNvSpPr/>
          <p:nvPr/>
        </p:nvSpPr>
        <p:spPr>
          <a:xfrm>
            <a:off x="8140041" y="6085420"/>
            <a:ext cx="519265" cy="519265"/>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rgbClr val="68BF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91" name="Google Shape;191;p18"/>
          <p:cNvSpPr/>
          <p:nvPr/>
        </p:nvSpPr>
        <p:spPr>
          <a:xfrm>
            <a:off x="10130168" y="6064921"/>
            <a:ext cx="519323" cy="519265"/>
          </a:xfrm>
          <a:custGeom>
            <a:rect b="b" l="l" r="r" t="t"/>
            <a:pathLst>
              <a:path extrusionOk="0" h="3960440" w="3888432">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rgbClr val="68BF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92" name="Google Shape;192;p18"/>
          <p:cNvSpPr txBox="1"/>
          <p:nvPr/>
        </p:nvSpPr>
        <p:spPr>
          <a:xfrm>
            <a:off x="9180204" y="6072856"/>
            <a:ext cx="519265" cy="523220"/>
          </a:xfrm>
          <a:prstGeom prst="rect">
            <a:avLst/>
          </a:prstGeom>
          <a:solidFill>
            <a:srgbClr val="68BFE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2800">
                <a:solidFill>
                  <a:schemeClr val="lt1"/>
                </a:solidFill>
                <a:latin typeface="Arial"/>
                <a:ea typeface="Arial"/>
                <a:cs typeface="Arial"/>
                <a:sym typeface="Arial"/>
              </a:rPr>
              <a:t>X</a:t>
            </a:r>
            <a:endParaRPr b="1" sz="2800">
              <a:solidFill>
                <a:schemeClr val="lt1"/>
              </a:solidFill>
              <a:latin typeface="Arial"/>
              <a:ea typeface="Arial"/>
              <a:cs typeface="Arial"/>
              <a:sym typeface="Arial"/>
            </a:endParaRPr>
          </a:p>
        </p:txBody>
      </p:sp>
      <p:cxnSp>
        <p:nvCxnSpPr>
          <p:cNvPr id="193" name="Google Shape;193;p18"/>
          <p:cNvCxnSpPr/>
          <p:nvPr/>
        </p:nvCxnSpPr>
        <p:spPr>
          <a:xfrm>
            <a:off x="6779134" y="1315786"/>
            <a:ext cx="0" cy="5288899"/>
          </a:xfrm>
          <a:prstGeom prst="straightConnector1">
            <a:avLst/>
          </a:prstGeom>
          <a:noFill/>
          <a:ln cap="flat" cmpd="sng" w="19050">
            <a:solidFill>
              <a:schemeClr val="accent1"/>
            </a:solidFill>
            <a:prstDash val="solid"/>
            <a:miter lim="800000"/>
            <a:headEnd len="sm" w="sm" type="none"/>
            <a:tailEnd len="sm" w="sm" type="none"/>
          </a:ln>
        </p:spPr>
      </p:cxnSp>
      <p:cxnSp>
        <p:nvCxnSpPr>
          <p:cNvPr id="194" name="Google Shape;194;p18"/>
          <p:cNvCxnSpPr/>
          <p:nvPr/>
        </p:nvCxnSpPr>
        <p:spPr>
          <a:xfrm>
            <a:off x="6893169" y="3160219"/>
            <a:ext cx="4956832" cy="0"/>
          </a:xfrm>
          <a:prstGeom prst="straightConnector1">
            <a:avLst/>
          </a:prstGeom>
          <a:noFill/>
          <a:ln cap="flat" cmpd="sng" w="19050">
            <a:solidFill>
              <a:schemeClr val="accent1"/>
            </a:solidFill>
            <a:prstDash val="solid"/>
            <a:miter lim="800000"/>
            <a:headEnd len="sm" w="sm" type="none"/>
            <a:tailEnd len="sm" w="sm" type="none"/>
          </a:ln>
        </p:spPr>
      </p:cxnSp>
      <p:cxnSp>
        <p:nvCxnSpPr>
          <p:cNvPr id="195" name="Google Shape;195;p18"/>
          <p:cNvCxnSpPr/>
          <p:nvPr/>
        </p:nvCxnSpPr>
        <p:spPr>
          <a:xfrm>
            <a:off x="6926941" y="4473412"/>
            <a:ext cx="4956832" cy="0"/>
          </a:xfrm>
          <a:prstGeom prst="straightConnector1">
            <a:avLst/>
          </a:prstGeom>
          <a:noFill/>
          <a:ln cap="flat" cmpd="sng" w="19050">
            <a:solidFill>
              <a:schemeClr val="accent1"/>
            </a:solidFill>
            <a:prstDash val="solid"/>
            <a:miter lim="800000"/>
            <a:headEnd len="sm" w="sm" type="none"/>
            <a:tailEnd len="sm" w="sm" type="none"/>
          </a:ln>
        </p:spPr>
      </p:cxnSp>
      <p:cxnSp>
        <p:nvCxnSpPr>
          <p:cNvPr id="196" name="Google Shape;196;p18"/>
          <p:cNvCxnSpPr/>
          <p:nvPr/>
        </p:nvCxnSpPr>
        <p:spPr>
          <a:xfrm>
            <a:off x="7006816" y="5928001"/>
            <a:ext cx="4956832" cy="0"/>
          </a:xfrm>
          <a:prstGeom prst="straightConnector1">
            <a:avLst/>
          </a:prstGeom>
          <a:noFill/>
          <a:ln cap="flat" cmpd="sng" w="19050">
            <a:solidFill>
              <a:schemeClr val="accent1"/>
            </a:solidFill>
            <a:prstDash val="solid"/>
            <a:miter lim="800000"/>
            <a:headEnd len="sm" w="sm" type="none"/>
            <a:tailEnd len="sm" w="sm" type="none"/>
          </a:ln>
        </p:spPr>
      </p:cxnSp>
      <p:sp>
        <p:nvSpPr>
          <p:cNvPr id="197" name="Google Shape;197;p18"/>
          <p:cNvSpPr/>
          <p:nvPr/>
        </p:nvSpPr>
        <p:spPr>
          <a:xfrm rot="5400000">
            <a:off x="3728472" y="1410513"/>
            <a:ext cx="472195" cy="471568"/>
          </a:xfrm>
          <a:custGeom>
            <a:rect b="b" l="l" r="r" t="t"/>
            <a:pathLst>
              <a:path extrusionOk="0" h="3240000" w="3244313">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98" name="Google Shape;198;p18"/>
          <p:cNvSpPr/>
          <p:nvPr/>
        </p:nvSpPr>
        <p:spPr>
          <a:xfrm>
            <a:off x="3725602" y="3113774"/>
            <a:ext cx="501857" cy="554554"/>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99" name="Google Shape;199;p18"/>
          <p:cNvSpPr/>
          <p:nvPr/>
        </p:nvSpPr>
        <p:spPr>
          <a:xfrm flipH="1">
            <a:off x="3747355" y="4595929"/>
            <a:ext cx="514976" cy="516250"/>
          </a:xfrm>
          <a:custGeom>
            <a:rect b="b" l="l" r="r" t="t"/>
            <a:pathLst>
              <a:path extrusionOk="0" h="3248012" w="324000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rgbClr val="1560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156082"/>
              </a:solidFill>
              <a:latin typeface="Arial"/>
              <a:ea typeface="Arial"/>
              <a:cs typeface="Arial"/>
              <a:sym typeface="Arial"/>
            </a:endParaRPr>
          </a:p>
        </p:txBody>
      </p:sp>
      <p:sp>
        <p:nvSpPr>
          <p:cNvPr id="200" name="Google Shape;200;p18"/>
          <p:cNvSpPr/>
          <p:nvPr/>
        </p:nvSpPr>
        <p:spPr>
          <a:xfrm rot="9900000">
            <a:off x="3792572" y="6001317"/>
            <a:ext cx="579867" cy="49248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262626"/>
              </a:buClr>
              <a:buSzPct val="100000"/>
              <a:buNone/>
            </a:pPr>
            <a:r>
              <a:rPr lang="es-CO"/>
              <a:t>Building Brand Equity</a:t>
            </a:r>
            <a:endParaRPr/>
          </a:p>
        </p:txBody>
      </p:sp>
      <p:sp>
        <p:nvSpPr>
          <p:cNvPr id="207" name="Google Shape;207;p19"/>
          <p:cNvSpPr txBox="1"/>
          <p:nvPr/>
        </p:nvSpPr>
        <p:spPr>
          <a:xfrm>
            <a:off x="7418867" y="1521600"/>
            <a:ext cx="429834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1800">
                <a:solidFill>
                  <a:srgbClr val="156082"/>
                </a:solidFill>
                <a:latin typeface="Arial"/>
                <a:ea typeface="Arial"/>
                <a:cs typeface="Arial"/>
                <a:sym typeface="Arial"/>
              </a:rPr>
              <a:t>Customer-based brand equity model pyramid.</a:t>
            </a:r>
            <a:endParaRPr/>
          </a:p>
        </p:txBody>
      </p:sp>
      <p:sp>
        <p:nvSpPr>
          <p:cNvPr id="208" name="Google Shape;208;p19"/>
          <p:cNvSpPr txBox="1"/>
          <p:nvPr/>
        </p:nvSpPr>
        <p:spPr>
          <a:xfrm>
            <a:off x="7798006" y="5706955"/>
            <a:ext cx="379609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200">
                <a:solidFill>
                  <a:schemeClr val="dk1"/>
                </a:solidFill>
                <a:latin typeface="Arial"/>
                <a:ea typeface="Arial"/>
                <a:cs typeface="Arial"/>
                <a:sym typeface="Arial"/>
              </a:rPr>
              <a:t>Building strong brands in a modern marketing communications environment Kevin Lane Keller*</a:t>
            </a:r>
            <a:endParaRPr/>
          </a:p>
        </p:txBody>
      </p:sp>
      <p:pic>
        <p:nvPicPr>
          <p:cNvPr descr="A diagram of a pyramid&#10;&#10;Description automatically generated" id="209" name="Google Shape;209;p19"/>
          <p:cNvPicPr preferRelativeResize="0"/>
          <p:nvPr/>
        </p:nvPicPr>
        <p:blipFill rotWithShape="1">
          <a:blip r:embed="rId3">
            <a:alphaModFix/>
          </a:blip>
          <a:srcRect b="0" l="0" r="0" t="0"/>
          <a:stretch/>
        </p:blipFill>
        <p:spPr>
          <a:xfrm>
            <a:off x="7123867" y="2306430"/>
            <a:ext cx="5068133" cy="3168469"/>
          </a:xfrm>
          <a:prstGeom prst="rect">
            <a:avLst/>
          </a:prstGeom>
          <a:noFill/>
          <a:ln>
            <a:noFill/>
          </a:ln>
        </p:spPr>
      </p:pic>
      <p:sp>
        <p:nvSpPr>
          <p:cNvPr id="210" name="Google Shape;210;p19"/>
          <p:cNvSpPr txBox="1"/>
          <p:nvPr/>
        </p:nvSpPr>
        <p:spPr>
          <a:xfrm>
            <a:off x="597896" y="1829862"/>
            <a:ext cx="6283568"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a:solidFill>
                  <a:srgbClr val="0D0D0D"/>
                </a:solidFill>
                <a:highlight>
                  <a:srgbClr val="FFFFFF"/>
                </a:highlight>
                <a:latin typeface="Arial"/>
                <a:ea typeface="Arial"/>
                <a:cs typeface="Arial"/>
                <a:sym typeface="Arial"/>
              </a:rPr>
              <a:t>Family Ticket Packages</a:t>
            </a:r>
            <a:r>
              <a:rPr b="0" i="0" lang="es-CO" sz="1800">
                <a:solidFill>
                  <a:srgbClr val="0D0D0D"/>
                </a:solidFill>
                <a:highlight>
                  <a:srgbClr val="FFFFFF"/>
                </a:highlight>
                <a:latin typeface="Arial"/>
                <a:ea typeface="Arial"/>
                <a:cs typeface="Arial"/>
                <a:sym typeface="Arial"/>
              </a:rPr>
              <a:t>: Offer discounted ticket packages specifically tailored for families, including tickets for adults and children, as well as perks such as food vouchers or merchandise discounts.</a:t>
            </a:r>
            <a:endParaRPr/>
          </a:p>
        </p:txBody>
      </p:sp>
      <p:sp>
        <p:nvSpPr>
          <p:cNvPr id="211" name="Google Shape;211;p19"/>
          <p:cNvSpPr txBox="1"/>
          <p:nvPr/>
        </p:nvSpPr>
        <p:spPr>
          <a:xfrm>
            <a:off x="586154" y="3108820"/>
            <a:ext cx="6283568"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a:solidFill>
                  <a:srgbClr val="0D0D0D"/>
                </a:solidFill>
                <a:highlight>
                  <a:srgbClr val="FFFFFF"/>
                </a:highlight>
                <a:latin typeface="Arial"/>
                <a:ea typeface="Arial"/>
                <a:cs typeface="Arial"/>
                <a:sym typeface="Arial"/>
              </a:rPr>
              <a:t>Family-Friendly Events</a:t>
            </a:r>
            <a:r>
              <a:rPr b="0" i="0" lang="es-CO" sz="1800">
                <a:solidFill>
                  <a:srgbClr val="0D0D0D"/>
                </a:solidFill>
                <a:highlight>
                  <a:srgbClr val="FFFFFF"/>
                </a:highlight>
                <a:latin typeface="Arial"/>
                <a:ea typeface="Arial"/>
                <a:cs typeface="Arial"/>
                <a:sym typeface="Arial"/>
              </a:rPr>
              <a:t>: Host pre-game or post-game family events at the stadium, such as meet-and-greets with players, interactive games, or photo opportunities with team mascots.</a:t>
            </a:r>
            <a:endParaRPr/>
          </a:p>
        </p:txBody>
      </p:sp>
      <p:sp>
        <p:nvSpPr>
          <p:cNvPr id="212" name="Google Shape;212;p19"/>
          <p:cNvSpPr txBox="1"/>
          <p:nvPr/>
        </p:nvSpPr>
        <p:spPr>
          <a:xfrm>
            <a:off x="597896" y="4173636"/>
            <a:ext cx="6283568"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a:solidFill>
                  <a:srgbClr val="0D0D0D"/>
                </a:solidFill>
                <a:highlight>
                  <a:srgbClr val="FFFFFF"/>
                </a:highlight>
                <a:latin typeface="Arial"/>
                <a:ea typeface="Arial"/>
                <a:cs typeface="Arial"/>
                <a:sym typeface="Arial"/>
              </a:rPr>
              <a:t>NBA Junior Fantasy League:</a:t>
            </a:r>
            <a:r>
              <a:rPr b="0" i="0" lang="es-CO" sz="1800">
                <a:solidFill>
                  <a:srgbClr val="0D0D0D"/>
                </a:solidFill>
                <a:highlight>
                  <a:srgbClr val="FFFFFF"/>
                </a:highlight>
                <a:latin typeface="Arial"/>
                <a:ea typeface="Arial"/>
                <a:cs typeface="Arial"/>
                <a:sym typeface="Arial"/>
              </a:rPr>
              <a:t> Develop a simplified fantasy basketball platform specifically designed for children, featuring easy-to-understand scoring systems, player selection processes, and weekly challenges. Incorporate educational elements to help kids learn about basketball strategy, player statistics, and teamwork. Creating fantasy basketball platforms tailored for children can be a great way to engage young NBA fans.</a:t>
            </a:r>
            <a:endParaRPr/>
          </a:p>
        </p:txBody>
      </p:sp>
      <p:sp>
        <p:nvSpPr>
          <p:cNvPr id="213" name="Google Shape;213;p19"/>
          <p:cNvSpPr txBox="1"/>
          <p:nvPr/>
        </p:nvSpPr>
        <p:spPr>
          <a:xfrm>
            <a:off x="586154" y="1383323"/>
            <a:ext cx="24970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rgbClr val="156082"/>
                </a:solidFill>
                <a:latin typeface="Arial"/>
                <a:ea typeface="Arial"/>
                <a:cs typeface="Arial"/>
                <a:sym typeface="Arial"/>
              </a:rPr>
              <a:t>Identity</a:t>
            </a:r>
            <a:endParaRPr b="1" sz="1800">
              <a:solidFill>
                <a:srgbClr val="156082"/>
              </a:solidFill>
              <a:latin typeface="Arial"/>
              <a:ea typeface="Arial"/>
              <a:cs typeface="Arial"/>
              <a:sym typeface="Arial"/>
            </a:endParaRPr>
          </a:p>
        </p:txBody>
      </p:sp>
      <p:cxnSp>
        <p:nvCxnSpPr>
          <p:cNvPr id="214" name="Google Shape;214;p19"/>
          <p:cNvCxnSpPr/>
          <p:nvPr/>
        </p:nvCxnSpPr>
        <p:spPr>
          <a:xfrm>
            <a:off x="597896" y="3055842"/>
            <a:ext cx="6107704" cy="0"/>
          </a:xfrm>
          <a:prstGeom prst="straightConnector1">
            <a:avLst/>
          </a:prstGeom>
          <a:noFill/>
          <a:ln cap="flat" cmpd="sng" w="19050">
            <a:solidFill>
              <a:schemeClr val="accent1"/>
            </a:solidFill>
            <a:prstDash val="solid"/>
            <a:miter lim="800000"/>
            <a:headEnd len="sm" w="sm" type="none"/>
            <a:tailEnd len="sm" w="sm" type="none"/>
          </a:ln>
        </p:spPr>
      </p:cxnSp>
      <p:cxnSp>
        <p:nvCxnSpPr>
          <p:cNvPr id="215" name="Google Shape;215;p19"/>
          <p:cNvCxnSpPr/>
          <p:nvPr/>
        </p:nvCxnSpPr>
        <p:spPr>
          <a:xfrm>
            <a:off x="597896" y="4075161"/>
            <a:ext cx="6107704"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262626"/>
              </a:buClr>
              <a:buSzPct val="100000"/>
              <a:buNone/>
            </a:pPr>
            <a:r>
              <a:rPr lang="es-CO"/>
              <a:t>Building Brand Equity</a:t>
            </a:r>
            <a:endParaRPr/>
          </a:p>
        </p:txBody>
      </p:sp>
      <p:sp>
        <p:nvSpPr>
          <p:cNvPr id="222" name="Google Shape;222;p20"/>
          <p:cNvSpPr txBox="1"/>
          <p:nvPr/>
        </p:nvSpPr>
        <p:spPr>
          <a:xfrm>
            <a:off x="7418867" y="1521600"/>
            <a:ext cx="429834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1800">
                <a:solidFill>
                  <a:srgbClr val="156082"/>
                </a:solidFill>
                <a:latin typeface="Arial"/>
                <a:ea typeface="Arial"/>
                <a:cs typeface="Arial"/>
                <a:sym typeface="Arial"/>
              </a:rPr>
              <a:t>Customer-based brand equity model pyramid.</a:t>
            </a:r>
            <a:endParaRPr/>
          </a:p>
        </p:txBody>
      </p:sp>
      <p:sp>
        <p:nvSpPr>
          <p:cNvPr id="223" name="Google Shape;223;p20"/>
          <p:cNvSpPr txBox="1"/>
          <p:nvPr/>
        </p:nvSpPr>
        <p:spPr>
          <a:xfrm>
            <a:off x="7798006" y="5415600"/>
            <a:ext cx="379609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200">
                <a:solidFill>
                  <a:schemeClr val="dk1"/>
                </a:solidFill>
                <a:latin typeface="Arial"/>
                <a:ea typeface="Arial"/>
                <a:cs typeface="Arial"/>
                <a:sym typeface="Arial"/>
              </a:rPr>
              <a:t>Building strong brands in a modern marketing communications environment Kevin Lane Keller*</a:t>
            </a:r>
            <a:endParaRPr/>
          </a:p>
        </p:txBody>
      </p:sp>
      <p:pic>
        <p:nvPicPr>
          <p:cNvPr descr="A diagram of a pyramid&#10;&#10;Description automatically generated" id="224" name="Google Shape;224;p20"/>
          <p:cNvPicPr preferRelativeResize="0"/>
          <p:nvPr/>
        </p:nvPicPr>
        <p:blipFill rotWithShape="1">
          <a:blip r:embed="rId3">
            <a:alphaModFix/>
          </a:blip>
          <a:srcRect b="0" l="0" r="0" t="0"/>
          <a:stretch/>
        </p:blipFill>
        <p:spPr>
          <a:xfrm>
            <a:off x="7343429" y="2167931"/>
            <a:ext cx="4530207" cy="2832171"/>
          </a:xfrm>
          <a:prstGeom prst="rect">
            <a:avLst/>
          </a:prstGeom>
          <a:noFill/>
          <a:ln>
            <a:noFill/>
          </a:ln>
        </p:spPr>
      </p:pic>
      <p:sp>
        <p:nvSpPr>
          <p:cNvPr id="225" name="Google Shape;225;p20"/>
          <p:cNvSpPr txBox="1"/>
          <p:nvPr/>
        </p:nvSpPr>
        <p:spPr>
          <a:xfrm>
            <a:off x="679938" y="1936768"/>
            <a:ext cx="6096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800">
                <a:solidFill>
                  <a:srgbClr val="0D0D0D"/>
                </a:solidFill>
                <a:highlight>
                  <a:srgbClr val="FFFFFF"/>
                </a:highlight>
                <a:latin typeface="Arial"/>
                <a:ea typeface="Arial"/>
                <a:cs typeface="Arial"/>
                <a:sym typeface="Arial"/>
              </a:rPr>
              <a:t>Educative information: </a:t>
            </a:r>
            <a:r>
              <a:rPr lang="es-CO" sz="1800">
                <a:solidFill>
                  <a:srgbClr val="0D0D0D"/>
                </a:solidFill>
                <a:highlight>
                  <a:srgbClr val="FFFFFF"/>
                </a:highlight>
                <a:latin typeface="Arial"/>
                <a:ea typeface="Arial"/>
                <a:cs typeface="Arial"/>
                <a:sym typeface="Arial"/>
              </a:rPr>
              <a:t>Produce a short documentary-style video that effectively explains the rules and flow of the game in an informative and inclusive manner, catering to both avid fans and newcomers without being patronizing or overwhelming.</a:t>
            </a:r>
            <a:endParaRPr/>
          </a:p>
        </p:txBody>
      </p:sp>
      <p:sp>
        <p:nvSpPr>
          <p:cNvPr id="226" name="Google Shape;226;p20"/>
          <p:cNvSpPr txBox="1"/>
          <p:nvPr/>
        </p:nvSpPr>
        <p:spPr>
          <a:xfrm>
            <a:off x="679938" y="3584016"/>
            <a:ext cx="6096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a:solidFill>
                  <a:srgbClr val="0D0D0D"/>
                </a:solidFill>
                <a:highlight>
                  <a:srgbClr val="FFFFFF"/>
                </a:highlight>
                <a:latin typeface="Arial"/>
                <a:ea typeface="Arial"/>
                <a:cs typeface="Arial"/>
                <a:sym typeface="Arial"/>
              </a:rPr>
              <a:t>Highlight Exclusivity: </a:t>
            </a:r>
            <a:r>
              <a:rPr i="0" lang="es-CO" sz="1800">
                <a:solidFill>
                  <a:srgbClr val="0D0D0D"/>
                </a:solidFill>
                <a:highlight>
                  <a:srgbClr val="FFFFFF"/>
                </a:highlight>
                <a:latin typeface="Arial"/>
                <a:ea typeface="Arial"/>
                <a:cs typeface="Arial"/>
                <a:sym typeface="Arial"/>
              </a:rPr>
              <a:t>Emphasize the exclusivity of team-related merchandise, showcasing limited edition items or unique designs that fans may not be able to find elsewhere. This creates a sense of value and excitement for fans who want to own something special.</a:t>
            </a:r>
            <a:endParaRPr/>
          </a:p>
        </p:txBody>
      </p:sp>
      <p:sp>
        <p:nvSpPr>
          <p:cNvPr id="227" name="Google Shape;227;p20"/>
          <p:cNvSpPr txBox="1"/>
          <p:nvPr/>
        </p:nvSpPr>
        <p:spPr>
          <a:xfrm>
            <a:off x="679938" y="1343977"/>
            <a:ext cx="27314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rgbClr val="156082"/>
                </a:solidFill>
                <a:latin typeface="Arial"/>
                <a:ea typeface="Arial"/>
                <a:cs typeface="Arial"/>
                <a:sym typeface="Arial"/>
              </a:rPr>
              <a:t>Meaning and Response</a:t>
            </a:r>
            <a:endParaRPr b="1" sz="1800">
              <a:solidFill>
                <a:srgbClr val="156082"/>
              </a:solidFill>
              <a:latin typeface="Arial"/>
              <a:ea typeface="Arial"/>
              <a:cs typeface="Arial"/>
              <a:sym typeface="Arial"/>
            </a:endParaRPr>
          </a:p>
        </p:txBody>
      </p:sp>
      <p:cxnSp>
        <p:nvCxnSpPr>
          <p:cNvPr id="228" name="Google Shape;228;p20"/>
          <p:cNvCxnSpPr/>
          <p:nvPr/>
        </p:nvCxnSpPr>
        <p:spPr>
          <a:xfrm>
            <a:off x="668234" y="3429000"/>
            <a:ext cx="6107704"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262626"/>
              </a:buClr>
              <a:buSzPct val="100000"/>
              <a:buNone/>
            </a:pPr>
            <a:r>
              <a:rPr lang="es-CO"/>
              <a:t>Building Brand Equity</a:t>
            </a:r>
            <a:endParaRPr/>
          </a:p>
        </p:txBody>
      </p:sp>
      <p:sp>
        <p:nvSpPr>
          <p:cNvPr id="235" name="Google Shape;235;p21"/>
          <p:cNvSpPr txBox="1"/>
          <p:nvPr/>
        </p:nvSpPr>
        <p:spPr>
          <a:xfrm>
            <a:off x="7418867" y="1521600"/>
            <a:ext cx="429834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1800">
                <a:solidFill>
                  <a:srgbClr val="156082"/>
                </a:solidFill>
                <a:latin typeface="Arial"/>
                <a:ea typeface="Arial"/>
                <a:cs typeface="Arial"/>
                <a:sym typeface="Arial"/>
              </a:rPr>
              <a:t>Customer-based brand equity model pyramid.</a:t>
            </a:r>
            <a:endParaRPr/>
          </a:p>
        </p:txBody>
      </p:sp>
      <p:sp>
        <p:nvSpPr>
          <p:cNvPr id="236" name="Google Shape;236;p21"/>
          <p:cNvSpPr txBox="1"/>
          <p:nvPr/>
        </p:nvSpPr>
        <p:spPr>
          <a:xfrm>
            <a:off x="7798006" y="5415600"/>
            <a:ext cx="379609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200">
                <a:solidFill>
                  <a:schemeClr val="dk1"/>
                </a:solidFill>
                <a:latin typeface="Arial"/>
                <a:ea typeface="Arial"/>
                <a:cs typeface="Arial"/>
                <a:sym typeface="Arial"/>
              </a:rPr>
              <a:t>Building strong brands in a modern marketing communications environment Kevin Lane Keller*</a:t>
            </a:r>
            <a:endParaRPr/>
          </a:p>
        </p:txBody>
      </p:sp>
      <p:pic>
        <p:nvPicPr>
          <p:cNvPr descr="A diagram of a pyramid&#10;&#10;Description automatically generated" id="237" name="Google Shape;237;p21"/>
          <p:cNvPicPr preferRelativeResize="0"/>
          <p:nvPr/>
        </p:nvPicPr>
        <p:blipFill rotWithShape="1">
          <a:blip r:embed="rId3">
            <a:alphaModFix/>
          </a:blip>
          <a:srcRect b="0" l="0" r="0" t="0"/>
          <a:stretch/>
        </p:blipFill>
        <p:spPr>
          <a:xfrm>
            <a:off x="7343429" y="2167931"/>
            <a:ext cx="4530207" cy="2832171"/>
          </a:xfrm>
          <a:prstGeom prst="rect">
            <a:avLst/>
          </a:prstGeom>
          <a:noFill/>
          <a:ln>
            <a:noFill/>
          </a:ln>
        </p:spPr>
      </p:pic>
      <p:sp>
        <p:nvSpPr>
          <p:cNvPr id="238" name="Google Shape;238;p21"/>
          <p:cNvSpPr txBox="1"/>
          <p:nvPr/>
        </p:nvSpPr>
        <p:spPr>
          <a:xfrm>
            <a:off x="679938" y="2000720"/>
            <a:ext cx="60960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a:solidFill>
                  <a:srgbClr val="0D0D0D"/>
                </a:solidFill>
                <a:highlight>
                  <a:srgbClr val="FFFFFF"/>
                </a:highlight>
                <a:latin typeface="Arial"/>
                <a:ea typeface="Arial"/>
                <a:cs typeface="Arial"/>
                <a:sym typeface="Arial"/>
              </a:rPr>
              <a:t>Social Media Campaigns</a:t>
            </a:r>
            <a:r>
              <a:rPr b="0" i="0" lang="es-CO" sz="1800">
                <a:solidFill>
                  <a:srgbClr val="0D0D0D"/>
                </a:solidFill>
                <a:highlight>
                  <a:srgbClr val="FFFFFF"/>
                </a:highlight>
                <a:latin typeface="Arial"/>
                <a:ea typeface="Arial"/>
                <a:cs typeface="Arial"/>
                <a:sym typeface="Arial"/>
              </a:rPr>
              <a:t>: </a:t>
            </a:r>
            <a:r>
              <a:rPr lang="es-CO" sz="1800">
                <a:solidFill>
                  <a:srgbClr val="0D0D0D"/>
                </a:solidFill>
                <a:highlight>
                  <a:srgbClr val="FFFFFF"/>
                </a:highlight>
                <a:latin typeface="Arial"/>
                <a:ea typeface="Arial"/>
                <a:cs typeface="Arial"/>
                <a:sym typeface="Arial"/>
              </a:rPr>
              <a:t>Youtube video series of the DIY (Do it Yourself) sponsor by the team athletes. </a:t>
            </a:r>
            <a:endParaRPr/>
          </a:p>
        </p:txBody>
      </p:sp>
      <p:sp>
        <p:nvSpPr>
          <p:cNvPr id="239" name="Google Shape;239;p21"/>
          <p:cNvSpPr txBox="1"/>
          <p:nvPr/>
        </p:nvSpPr>
        <p:spPr>
          <a:xfrm>
            <a:off x="679938" y="3170982"/>
            <a:ext cx="6096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CO" sz="1800">
                <a:solidFill>
                  <a:srgbClr val="0D0D0D"/>
                </a:solidFill>
                <a:highlight>
                  <a:srgbClr val="FFFFFF"/>
                </a:highlight>
                <a:latin typeface="Arial"/>
                <a:ea typeface="Arial"/>
                <a:cs typeface="Arial"/>
                <a:sym typeface="Arial"/>
              </a:rPr>
              <a:t>Open Communication Channels: </a:t>
            </a:r>
            <a:r>
              <a:rPr i="0" lang="es-CO" sz="1800">
                <a:solidFill>
                  <a:srgbClr val="0D0D0D"/>
                </a:solidFill>
                <a:highlight>
                  <a:srgbClr val="FFFFFF"/>
                </a:highlight>
                <a:latin typeface="Arial"/>
                <a:ea typeface="Arial"/>
                <a:cs typeface="Arial"/>
                <a:sym typeface="Arial"/>
              </a:rPr>
              <a:t>Establish clear and accessible channels for communication between the league, teams, players, and fans. This could include regular updates via social media, newsletters, and press releases to keep stakeholders informed about important developments.</a:t>
            </a:r>
            <a:endParaRPr/>
          </a:p>
        </p:txBody>
      </p:sp>
      <p:sp>
        <p:nvSpPr>
          <p:cNvPr id="240" name="Google Shape;240;p21"/>
          <p:cNvSpPr txBox="1"/>
          <p:nvPr/>
        </p:nvSpPr>
        <p:spPr>
          <a:xfrm>
            <a:off x="679938" y="1347572"/>
            <a:ext cx="27314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rgbClr val="156082"/>
                </a:solidFill>
                <a:latin typeface="Arial"/>
                <a:ea typeface="Arial"/>
                <a:cs typeface="Arial"/>
                <a:sym typeface="Arial"/>
              </a:rPr>
              <a:t>Relationships</a:t>
            </a:r>
            <a:endParaRPr b="1" sz="1800">
              <a:solidFill>
                <a:srgbClr val="156082"/>
              </a:solidFill>
              <a:latin typeface="Arial"/>
              <a:ea typeface="Arial"/>
              <a:cs typeface="Arial"/>
              <a:sym typeface="Arial"/>
            </a:endParaRPr>
          </a:p>
        </p:txBody>
      </p:sp>
      <p:cxnSp>
        <p:nvCxnSpPr>
          <p:cNvPr id="241" name="Google Shape;241;p21"/>
          <p:cNvCxnSpPr/>
          <p:nvPr/>
        </p:nvCxnSpPr>
        <p:spPr>
          <a:xfrm>
            <a:off x="668234" y="2901461"/>
            <a:ext cx="6107704"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2"/>
          <p:cNvPicPr preferRelativeResize="0"/>
          <p:nvPr/>
        </p:nvPicPr>
        <p:blipFill rotWithShape="1">
          <a:blip r:embed="rId3">
            <a:alphaModFix/>
          </a:blip>
          <a:srcRect b="0" l="0" r="0" t="0"/>
          <a:stretch/>
        </p:blipFill>
        <p:spPr>
          <a:xfrm>
            <a:off x="744761" y="675891"/>
            <a:ext cx="5544324" cy="5506218"/>
          </a:xfrm>
          <a:prstGeom prst="rect">
            <a:avLst/>
          </a:prstGeom>
          <a:noFill/>
          <a:ln>
            <a:noFill/>
          </a:ln>
        </p:spPr>
      </p:pic>
      <p:sp>
        <p:nvSpPr>
          <p:cNvPr id="247" name="Google Shape;247;p22"/>
          <p:cNvSpPr txBox="1"/>
          <p:nvPr/>
        </p:nvSpPr>
        <p:spPr>
          <a:xfrm>
            <a:off x="6711459" y="1103795"/>
            <a:ext cx="5029200" cy="181588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Iconic and ecologically important species in the Pacific Northwest, including the waters around Seattle</a:t>
            </a:r>
            <a:endParaRPr/>
          </a:p>
          <a:p>
            <a:pPr indent="-285750" lvl="0" marL="285750" marR="0" rtl="0" algn="just">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Salmon are vital to the cultural heritage of Pacific Northwest indigenous peoples, serving as food, in ceremonies, and spiritually significant. Traditional fishing techniques endure across generations.</a:t>
            </a:r>
            <a:endParaRPr/>
          </a:p>
          <a:p>
            <a:pPr indent="-285750" lvl="0" marL="285750" marR="0" rtl="0" algn="just">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Adult Gen Z: Enviroment issues are important for them today.</a:t>
            </a:r>
            <a:endParaRPr/>
          </a:p>
        </p:txBody>
      </p:sp>
      <p:sp>
        <p:nvSpPr>
          <p:cNvPr id="248" name="Google Shape;248;p22"/>
          <p:cNvSpPr txBox="1"/>
          <p:nvPr/>
        </p:nvSpPr>
        <p:spPr>
          <a:xfrm>
            <a:off x="6611815" y="675891"/>
            <a:ext cx="229772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1800">
                <a:solidFill>
                  <a:schemeClr val="dk1"/>
                </a:solidFill>
                <a:latin typeface="Arial"/>
                <a:ea typeface="Arial"/>
                <a:cs typeface="Arial"/>
                <a:sym typeface="Arial"/>
              </a:rPr>
              <a:t>Why Salmon?</a:t>
            </a:r>
            <a:endParaRPr b="1" sz="1800">
              <a:solidFill>
                <a:schemeClr val="dk1"/>
              </a:solidFill>
              <a:latin typeface="Arial"/>
              <a:ea typeface="Arial"/>
              <a:cs typeface="Arial"/>
              <a:sym typeface="Arial"/>
            </a:endParaRPr>
          </a:p>
        </p:txBody>
      </p:sp>
      <p:sp>
        <p:nvSpPr>
          <p:cNvPr id="249" name="Google Shape;249;p22"/>
          <p:cNvSpPr txBox="1"/>
          <p:nvPr/>
        </p:nvSpPr>
        <p:spPr>
          <a:xfrm>
            <a:off x="6881446" y="3801283"/>
            <a:ext cx="5310554"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400">
                <a:solidFill>
                  <a:schemeClr val="dk1"/>
                </a:solidFill>
                <a:latin typeface="Arial"/>
                <a:ea typeface="Arial"/>
                <a:cs typeface="Arial"/>
                <a:sym typeface="Arial"/>
              </a:rPr>
              <a:t>Green:</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Symbolizes sustainability and nature.</a:t>
            </a:r>
            <a:endParaRPr/>
          </a:p>
          <a:p>
            <a:pPr indent="-285750" lvl="0" marL="285750" marR="0" rtl="0" algn="l">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Adopted by Seattle NFL, MLS, and WNBA teams.</a:t>
            </a:r>
            <a:endParaRPr/>
          </a:p>
          <a:p>
            <a:pPr indent="-285750" lvl="0" marL="285750" marR="0" rtl="0" algn="l">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Nostalgic connection to Supersonics team.</a:t>
            </a:r>
            <a:endParaRPr/>
          </a:p>
          <a:p>
            <a:pPr indent="-196850" lvl="0" marL="28575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s-CO" sz="1400">
                <a:solidFill>
                  <a:schemeClr val="dk1"/>
                </a:solidFill>
                <a:latin typeface="Arial"/>
                <a:ea typeface="Arial"/>
                <a:cs typeface="Arial"/>
                <a:sym typeface="Arial"/>
              </a:rPr>
              <a:t>Earth Tones:</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Brown and beige evoke nature and sustainability.</a:t>
            </a:r>
            <a:endParaRPr/>
          </a:p>
          <a:p>
            <a:pPr indent="-285750" lvl="0" marL="285750" marR="0" rtl="0" algn="l">
              <a:spcBef>
                <a:spcPts val="0"/>
              </a:spcBef>
              <a:spcAft>
                <a:spcPts val="0"/>
              </a:spcAft>
              <a:buClr>
                <a:schemeClr val="dk1"/>
              </a:buClr>
              <a:buSzPts val="1400"/>
              <a:buFont typeface="Noto Sans Symbols"/>
              <a:buChar char="✔"/>
            </a:pPr>
            <a:r>
              <a:rPr lang="es-CO" sz="1400">
                <a:solidFill>
                  <a:schemeClr val="dk1"/>
                </a:solidFill>
                <a:latin typeface="Arial"/>
                <a:ea typeface="Arial"/>
                <a:cs typeface="Arial"/>
                <a:sym typeface="Arial"/>
              </a:rPr>
              <a:t>Sets team apart from others, like Boston Celtics.</a:t>
            </a:r>
            <a:endParaRPr/>
          </a:p>
        </p:txBody>
      </p:sp>
      <p:sp>
        <p:nvSpPr>
          <p:cNvPr id="250" name="Google Shape;250;p22"/>
          <p:cNvSpPr txBox="1"/>
          <p:nvPr/>
        </p:nvSpPr>
        <p:spPr>
          <a:xfrm>
            <a:off x="6611815" y="3175814"/>
            <a:ext cx="229772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1800">
                <a:solidFill>
                  <a:schemeClr val="dk1"/>
                </a:solidFill>
                <a:latin typeface="Arial"/>
                <a:ea typeface="Arial"/>
                <a:cs typeface="Arial"/>
                <a:sym typeface="Arial"/>
              </a:rPr>
              <a:t>Why Colors?</a:t>
            </a:r>
            <a:endParaRPr b="1"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262626"/>
              </a:buClr>
              <a:buSzPct val="100000"/>
              <a:buNone/>
            </a:pPr>
            <a:r>
              <a:rPr lang="es-CO"/>
              <a:t>Part 2. Question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