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6/25/2018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6/25/2018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6/25/2018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6/25/2018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6/25/2018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6/25/2018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407080" y="3770334"/>
            <a:ext cx="5979862" cy="1488255"/>
          </a:xfrm>
        </p:spPr>
        <p:txBody>
          <a:bodyPr/>
          <a:lstStyle/>
          <a:p>
            <a:pPr algn="ctr"/>
            <a:r>
              <a:rPr lang="es-GT" dirty="0" smtClean="0">
                <a:latin typeface="Algerian" panose="04020705040A02060702" pitchFamily="82" charset="0"/>
              </a:rPr>
              <a:t>Capgemini</a:t>
            </a:r>
            <a:endParaRPr lang="es-GT" dirty="0">
              <a:latin typeface="Algerian" panose="04020705040A02060702" pitchFamily="82" charset="0"/>
            </a:endParaRPr>
          </a:p>
        </p:txBody>
      </p:sp>
      <p:sp>
        <p:nvSpPr>
          <p:cNvPr id="3" name="Subtítulo 2"/>
          <p:cNvSpPr>
            <a:spLocks noGrp="1"/>
          </p:cNvSpPr>
          <p:nvPr>
            <p:ph type="subTitle" idx="1"/>
          </p:nvPr>
        </p:nvSpPr>
        <p:spPr>
          <a:xfrm>
            <a:off x="8655485" y="5611660"/>
            <a:ext cx="3041193" cy="878910"/>
          </a:xfrm>
        </p:spPr>
        <p:txBody>
          <a:bodyPr/>
          <a:lstStyle/>
          <a:p>
            <a:r>
              <a:rPr lang="es-GT" dirty="0" smtClean="0">
                <a:solidFill>
                  <a:schemeClr val="bg1"/>
                </a:solidFill>
              </a:rPr>
              <a:t>Jeferson pineda</a:t>
            </a:r>
            <a:endParaRPr lang="es-GT" dirty="0">
              <a:solidFill>
                <a:schemeClr val="bg1"/>
              </a:solidFill>
            </a:endParaRPr>
          </a:p>
        </p:txBody>
      </p:sp>
      <p:pic>
        <p:nvPicPr>
          <p:cNvPr id="5" name="Imagen 4"/>
          <p:cNvPicPr>
            <a:picLocks noChangeAspect="1"/>
          </p:cNvPicPr>
          <p:nvPr/>
        </p:nvPicPr>
        <p:blipFill>
          <a:blip r:embed="rId2"/>
          <a:stretch>
            <a:fillRect/>
          </a:stretch>
        </p:blipFill>
        <p:spPr>
          <a:xfrm>
            <a:off x="4759890" y="788562"/>
            <a:ext cx="2791603" cy="2804066"/>
          </a:xfrm>
          <a:prstGeom prst="rect">
            <a:avLst/>
          </a:prstGeom>
        </p:spPr>
      </p:pic>
    </p:spTree>
    <p:extLst>
      <p:ext uri="{BB962C8B-B14F-4D97-AF65-F5344CB8AC3E}">
        <p14:creationId xmlns:p14="http://schemas.microsoft.com/office/powerpoint/2010/main" val="3599149074"/>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latin typeface="Algerian" panose="04020705040A02060702" pitchFamily="82" charset="0"/>
              </a:rPr>
              <a:t>En 2000</a:t>
            </a:r>
            <a:endParaRPr lang="es-GT" dirty="0">
              <a:latin typeface="Algerian" panose="04020705040A02060702" pitchFamily="82" charset="0"/>
            </a:endParaRPr>
          </a:p>
        </p:txBody>
      </p:sp>
      <p:sp>
        <p:nvSpPr>
          <p:cNvPr id="3" name="Marcador de contenido 2"/>
          <p:cNvSpPr>
            <a:spLocks noGrp="1"/>
          </p:cNvSpPr>
          <p:nvPr>
            <p:ph idx="1"/>
          </p:nvPr>
        </p:nvSpPr>
        <p:spPr/>
        <p:txBody>
          <a:bodyPr/>
          <a:lstStyle/>
          <a:p>
            <a:endParaRPr lang="es-GT" dirty="0" smtClean="0">
              <a:latin typeface="Adobe Caslon Pro" panose="0205050205050A020403" pitchFamily="18" charset="0"/>
            </a:endParaRPr>
          </a:p>
          <a:p>
            <a:endParaRPr lang="es-GT" dirty="0">
              <a:latin typeface="Adobe Caslon Pro" panose="0205050205050A020403" pitchFamily="18" charset="0"/>
            </a:endParaRPr>
          </a:p>
          <a:p>
            <a:r>
              <a:rPr lang="es-GT" dirty="0" smtClean="0">
                <a:latin typeface="Adobe Caslon Pro" panose="0205050205050A020403" pitchFamily="18" charset="0"/>
              </a:rPr>
              <a:t> </a:t>
            </a:r>
            <a:r>
              <a:rPr lang="es-GT" dirty="0">
                <a:latin typeface="Adobe Caslon Pro" panose="0205050205050A020403" pitchFamily="18" charset="0"/>
              </a:rPr>
              <a:t>Cap Gemini Ernst &amp; Young adquirió Consulting. Al mismo tiempo se integra Gemini Consulting para formar Cap Gemini Ernst &amp; Young.</a:t>
            </a:r>
          </a:p>
        </p:txBody>
      </p:sp>
    </p:spTree>
    <p:extLst>
      <p:ext uri="{BB962C8B-B14F-4D97-AF65-F5344CB8AC3E}">
        <p14:creationId xmlns:p14="http://schemas.microsoft.com/office/powerpoint/2010/main" val="350795964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latin typeface="Adobe Caslon Pro" panose="0205050205050A020403" pitchFamily="18" charset="0"/>
              </a:rPr>
              <a:t>En 2002</a:t>
            </a:r>
            <a:endParaRPr lang="es-GT" dirty="0">
              <a:latin typeface="Adobe Caslon Pro" panose="0205050205050A020403" pitchFamily="18" charset="0"/>
            </a:endParaRPr>
          </a:p>
        </p:txBody>
      </p:sp>
      <p:sp>
        <p:nvSpPr>
          <p:cNvPr id="3" name="Marcador de contenido 2"/>
          <p:cNvSpPr>
            <a:spLocks noGrp="1"/>
          </p:cNvSpPr>
          <p:nvPr>
            <p:ph idx="1"/>
          </p:nvPr>
        </p:nvSpPr>
        <p:spPr/>
        <p:txBody>
          <a:bodyPr/>
          <a:lstStyle/>
          <a:p>
            <a:endParaRPr lang="es-GT" dirty="0" smtClean="0">
              <a:latin typeface="Adobe Caslon Pro" panose="0205050205050A020403" pitchFamily="18" charset="0"/>
            </a:endParaRPr>
          </a:p>
          <a:p>
            <a:endParaRPr lang="es-GT" dirty="0">
              <a:latin typeface="Adobe Caslon Pro" panose="0205050205050A020403" pitchFamily="18" charset="0"/>
            </a:endParaRPr>
          </a:p>
          <a:p>
            <a:r>
              <a:rPr lang="es-GT" dirty="0" smtClean="0">
                <a:latin typeface="Adobe Caslon Pro" panose="0205050205050A020403" pitchFamily="18" charset="0"/>
              </a:rPr>
              <a:t>Cap </a:t>
            </a:r>
            <a:r>
              <a:rPr lang="es-GT" dirty="0">
                <a:latin typeface="Adobe Caslon Pro" panose="0205050205050A020403" pitchFamily="18" charset="0"/>
              </a:rPr>
              <a:t>Gemini relanzó su marca Sogeti, la creación de una nueva entidad jurídica que lleva el nombre original de la compañía, con sede en Bruselas, Bélgica. La nueva compañía se centra en la entrega de servicios de TI a un rango más limitado de mercados.</a:t>
            </a:r>
          </a:p>
        </p:txBody>
      </p:sp>
    </p:spTree>
    <p:extLst>
      <p:ext uri="{BB962C8B-B14F-4D97-AF65-F5344CB8AC3E}">
        <p14:creationId xmlns:p14="http://schemas.microsoft.com/office/powerpoint/2010/main" val="4172850873"/>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latin typeface="Algerian" panose="04020705040A02060702" pitchFamily="82" charset="0"/>
              </a:rPr>
              <a:t>En </a:t>
            </a:r>
            <a:r>
              <a:rPr lang="es-GT" dirty="0" smtClean="0">
                <a:latin typeface="Algerian" panose="04020705040A02060702" pitchFamily="82" charset="0"/>
              </a:rPr>
              <a:t>2003</a:t>
            </a:r>
            <a:endParaRPr lang="es-GT" dirty="0">
              <a:latin typeface="Algerian" panose="04020705040A02060702" pitchFamily="82" charset="0"/>
            </a:endParaRPr>
          </a:p>
        </p:txBody>
      </p:sp>
      <p:sp>
        <p:nvSpPr>
          <p:cNvPr id="3" name="Marcador de contenido 2"/>
          <p:cNvSpPr>
            <a:spLocks noGrp="1"/>
          </p:cNvSpPr>
          <p:nvPr>
            <p:ph idx="1"/>
          </p:nvPr>
        </p:nvSpPr>
        <p:spPr/>
        <p:txBody>
          <a:bodyPr/>
          <a:lstStyle/>
          <a:p>
            <a:endParaRPr lang="es-GT" dirty="0" smtClean="0">
              <a:latin typeface="Adobe Caslon Pro" panose="0205050205050A020403" pitchFamily="18" charset="0"/>
            </a:endParaRPr>
          </a:p>
          <a:p>
            <a:endParaRPr lang="es-GT" dirty="0">
              <a:latin typeface="Adobe Caslon Pro" panose="0205050205050A020403" pitchFamily="18" charset="0"/>
            </a:endParaRPr>
          </a:p>
          <a:p>
            <a:r>
              <a:rPr lang="es-GT" dirty="0" smtClean="0">
                <a:latin typeface="Adobe Caslon Pro" panose="0205050205050A020403" pitchFamily="18" charset="0"/>
              </a:rPr>
              <a:t>la </a:t>
            </a:r>
            <a:r>
              <a:rPr lang="es-GT" dirty="0">
                <a:latin typeface="Adobe Caslon Pro" panose="0205050205050A020403" pitchFamily="18" charset="0"/>
              </a:rPr>
              <a:t>empresa adquirió Transiciel y fusionó las dos prácticas en Sogeti-Transiciel </a:t>
            </a:r>
            <a:endParaRPr lang="es-GT" dirty="0">
              <a:latin typeface="Adobe Caslon Pro" panose="0205050205050A020403" pitchFamily="18" charset="0"/>
            </a:endParaRPr>
          </a:p>
        </p:txBody>
      </p:sp>
    </p:spTree>
    <p:extLst>
      <p:ext uri="{BB962C8B-B14F-4D97-AF65-F5344CB8AC3E}">
        <p14:creationId xmlns:p14="http://schemas.microsoft.com/office/powerpoint/2010/main" val="55625892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latin typeface="Algerian" panose="04020705040A02060702" pitchFamily="82" charset="0"/>
              </a:rPr>
              <a:t>abril de 2004</a:t>
            </a:r>
            <a:endParaRPr lang="es-GT" dirty="0">
              <a:latin typeface="Algerian" panose="04020705040A02060702" pitchFamily="82" charset="0"/>
            </a:endParaRPr>
          </a:p>
        </p:txBody>
      </p:sp>
      <p:sp>
        <p:nvSpPr>
          <p:cNvPr id="3" name="Marcador de contenido 2"/>
          <p:cNvSpPr>
            <a:spLocks noGrp="1"/>
          </p:cNvSpPr>
          <p:nvPr>
            <p:ph idx="1"/>
          </p:nvPr>
        </p:nvSpPr>
        <p:spPr/>
        <p:txBody>
          <a:bodyPr/>
          <a:lstStyle/>
          <a:p>
            <a:endParaRPr lang="es-GT" dirty="0" smtClean="0">
              <a:latin typeface="Adobe Caslon Pro" panose="0205050205050A020403" pitchFamily="18" charset="0"/>
            </a:endParaRPr>
          </a:p>
          <a:p>
            <a:endParaRPr lang="es-GT" dirty="0">
              <a:latin typeface="Adobe Caslon Pro" panose="0205050205050A020403" pitchFamily="18" charset="0"/>
            </a:endParaRPr>
          </a:p>
          <a:p>
            <a:r>
              <a:rPr lang="es-GT" dirty="0" smtClean="0">
                <a:latin typeface="Adobe Caslon Pro" panose="0205050205050A020403" pitchFamily="18" charset="0"/>
              </a:rPr>
              <a:t>el </a:t>
            </a:r>
            <a:r>
              <a:rPr lang="es-GT" dirty="0">
                <a:latin typeface="Adobe Caslon Pro" panose="0205050205050A020403" pitchFamily="18" charset="0"/>
              </a:rPr>
              <a:t>Grupo volvió a Capgemini (su nombre actual).</a:t>
            </a:r>
            <a:endParaRPr lang="es-GT" dirty="0">
              <a:latin typeface="Adobe Caslon Pro" panose="0205050205050A020403" pitchFamily="18" charset="0"/>
            </a:endParaRPr>
          </a:p>
        </p:txBody>
      </p:sp>
    </p:spTree>
    <p:extLst>
      <p:ext uri="{BB962C8B-B14F-4D97-AF65-F5344CB8AC3E}">
        <p14:creationId xmlns:p14="http://schemas.microsoft.com/office/powerpoint/2010/main" val="263330405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 </a:t>
            </a:r>
            <a:r>
              <a:rPr lang="es-GT" dirty="0">
                <a:latin typeface="Algerian" panose="04020705040A02060702" pitchFamily="82" charset="0"/>
              </a:rPr>
              <a:t>verano de 2005</a:t>
            </a:r>
            <a:endParaRPr lang="es-GT" dirty="0">
              <a:latin typeface="Algerian" panose="04020705040A02060702" pitchFamily="82" charset="0"/>
            </a:endParaRPr>
          </a:p>
        </p:txBody>
      </p:sp>
      <p:sp>
        <p:nvSpPr>
          <p:cNvPr id="3" name="Marcador de contenido 2"/>
          <p:cNvSpPr>
            <a:spLocks noGrp="1"/>
          </p:cNvSpPr>
          <p:nvPr>
            <p:ph idx="1"/>
          </p:nvPr>
        </p:nvSpPr>
        <p:spPr/>
        <p:txBody>
          <a:bodyPr/>
          <a:lstStyle/>
          <a:p>
            <a:endParaRPr lang="es-GT" dirty="0" smtClean="0">
              <a:latin typeface="Adobe Caslon Pro" panose="0205050205050A020403" pitchFamily="18" charset="0"/>
            </a:endParaRPr>
          </a:p>
          <a:p>
            <a:endParaRPr lang="es-GT" dirty="0">
              <a:latin typeface="Adobe Caslon Pro" panose="0205050205050A020403" pitchFamily="18" charset="0"/>
            </a:endParaRPr>
          </a:p>
          <a:p>
            <a:endParaRPr lang="es-GT" dirty="0" smtClean="0">
              <a:latin typeface="Adobe Caslon Pro" panose="0205050205050A020403" pitchFamily="18" charset="0"/>
            </a:endParaRPr>
          </a:p>
          <a:p>
            <a:r>
              <a:rPr lang="es-GT" dirty="0" smtClean="0">
                <a:latin typeface="Adobe Caslon Pro" panose="0205050205050A020403" pitchFamily="18" charset="0"/>
              </a:rPr>
              <a:t>debido </a:t>
            </a:r>
            <a:r>
              <a:rPr lang="es-GT" dirty="0">
                <a:latin typeface="Adobe Caslon Pro" panose="0205050205050A020403" pitchFamily="18" charset="0"/>
              </a:rPr>
              <a:t>a las grandes pérdidas financieras, Capgemini vendió su práctica de consultoría de la salud de América del Norte, incluyendo tanto las prácticas de pagadores y proveedores, a Accenture, pero conserva su práctica ciencias de la vida.</a:t>
            </a:r>
          </a:p>
        </p:txBody>
      </p:sp>
    </p:spTree>
    <p:extLst>
      <p:ext uri="{BB962C8B-B14F-4D97-AF65-F5344CB8AC3E}">
        <p14:creationId xmlns:p14="http://schemas.microsoft.com/office/powerpoint/2010/main" val="288032983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 </a:t>
            </a:r>
            <a:r>
              <a:rPr lang="es-GT" dirty="0">
                <a:latin typeface="Algerian" panose="04020705040A02060702" pitchFamily="82" charset="0"/>
              </a:rPr>
              <a:t>agosto de 2006</a:t>
            </a:r>
            <a:endParaRPr lang="es-GT" dirty="0">
              <a:latin typeface="Algerian" panose="04020705040A02060702" pitchFamily="82" charset="0"/>
            </a:endParaRPr>
          </a:p>
        </p:txBody>
      </p:sp>
      <p:sp>
        <p:nvSpPr>
          <p:cNvPr id="3" name="Marcador de contenido 2"/>
          <p:cNvSpPr>
            <a:spLocks noGrp="1"/>
          </p:cNvSpPr>
          <p:nvPr>
            <p:ph idx="1"/>
          </p:nvPr>
        </p:nvSpPr>
        <p:spPr/>
        <p:txBody>
          <a:bodyPr/>
          <a:lstStyle/>
          <a:p>
            <a:endParaRPr lang="es-GT" dirty="0" smtClean="0">
              <a:latin typeface="Adobe Caslon Pro" panose="0205050205050A020403" pitchFamily="18" charset="0"/>
            </a:endParaRPr>
          </a:p>
          <a:p>
            <a:endParaRPr lang="es-GT" dirty="0">
              <a:latin typeface="Adobe Caslon Pro" panose="0205050205050A020403" pitchFamily="18" charset="0"/>
            </a:endParaRPr>
          </a:p>
          <a:p>
            <a:r>
              <a:rPr lang="es-GT" dirty="0" smtClean="0">
                <a:latin typeface="Adobe Caslon Pro" panose="0205050205050A020403" pitchFamily="18" charset="0"/>
              </a:rPr>
              <a:t>Capgemini </a:t>
            </a:r>
            <a:r>
              <a:rPr lang="es-GT" dirty="0">
                <a:latin typeface="Adobe Caslon Pro" panose="0205050205050A020403" pitchFamily="18" charset="0"/>
              </a:rPr>
              <a:t>adquirió Futuro Ingeniería.</a:t>
            </a:r>
            <a:endParaRPr lang="es-GT" dirty="0">
              <a:latin typeface="Adobe Caslon Pro" panose="0205050205050A020403" pitchFamily="18" charset="0"/>
            </a:endParaRPr>
          </a:p>
        </p:txBody>
      </p:sp>
    </p:spTree>
    <p:extLst>
      <p:ext uri="{BB962C8B-B14F-4D97-AF65-F5344CB8AC3E}">
        <p14:creationId xmlns:p14="http://schemas.microsoft.com/office/powerpoint/2010/main" val="290187965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 </a:t>
            </a:r>
            <a:r>
              <a:rPr lang="es-GT" dirty="0">
                <a:latin typeface="Algerian" panose="04020705040A02060702" pitchFamily="82" charset="0"/>
              </a:rPr>
              <a:t>septiembre de 2006</a:t>
            </a:r>
            <a:endParaRPr lang="es-GT" dirty="0">
              <a:latin typeface="Algerian" panose="04020705040A02060702" pitchFamily="82" charset="0"/>
            </a:endParaRPr>
          </a:p>
        </p:txBody>
      </p:sp>
      <p:sp>
        <p:nvSpPr>
          <p:cNvPr id="3" name="Marcador de contenido 2"/>
          <p:cNvSpPr>
            <a:spLocks noGrp="1"/>
          </p:cNvSpPr>
          <p:nvPr>
            <p:ph idx="1"/>
          </p:nvPr>
        </p:nvSpPr>
        <p:spPr/>
        <p:txBody>
          <a:bodyPr/>
          <a:lstStyle/>
          <a:p>
            <a:endParaRPr lang="es-GT" dirty="0" smtClean="0">
              <a:latin typeface="Adobe Caslon Pro" panose="0205050205050A020403" pitchFamily="18" charset="0"/>
            </a:endParaRPr>
          </a:p>
          <a:p>
            <a:endParaRPr lang="es-GT" dirty="0">
              <a:latin typeface="Adobe Caslon Pro" panose="0205050205050A020403" pitchFamily="18" charset="0"/>
            </a:endParaRPr>
          </a:p>
          <a:p>
            <a:r>
              <a:rPr lang="es-GT" dirty="0" smtClean="0">
                <a:latin typeface="Adobe Caslon Pro" panose="0205050205050A020403" pitchFamily="18" charset="0"/>
              </a:rPr>
              <a:t>Capgemini </a:t>
            </a:r>
            <a:r>
              <a:rPr lang="es-GT" dirty="0">
                <a:latin typeface="Adobe Caslon Pro" panose="0205050205050A020403" pitchFamily="18" charset="0"/>
              </a:rPr>
              <a:t>adquirió una participación del 51% en Unilever India Shared Services Limited (Indigo), un proveedor de servicios financieros compartidos y servicios de cumplimiento de Sarbanes-Oxley al Grupo mundial Unilever. Indigo cuenta con centros operativos en Bangalore y Chennai y emplea a aproximadamente 600 personas.</a:t>
            </a:r>
          </a:p>
        </p:txBody>
      </p:sp>
    </p:spTree>
    <p:extLst>
      <p:ext uri="{BB962C8B-B14F-4D97-AF65-F5344CB8AC3E}">
        <p14:creationId xmlns:p14="http://schemas.microsoft.com/office/powerpoint/2010/main" val="20239840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latin typeface="Algerian" panose="04020705040A02060702" pitchFamily="82" charset="0"/>
              </a:rPr>
              <a:t>octubre de 2006</a:t>
            </a:r>
            <a:endParaRPr lang="es-GT" dirty="0">
              <a:latin typeface="Algerian" panose="04020705040A02060702" pitchFamily="82" charset="0"/>
            </a:endParaRPr>
          </a:p>
        </p:txBody>
      </p:sp>
      <p:sp>
        <p:nvSpPr>
          <p:cNvPr id="3" name="Marcador de contenido 2"/>
          <p:cNvSpPr>
            <a:spLocks noGrp="1"/>
          </p:cNvSpPr>
          <p:nvPr>
            <p:ph idx="1"/>
          </p:nvPr>
        </p:nvSpPr>
        <p:spPr/>
        <p:txBody>
          <a:bodyPr/>
          <a:lstStyle/>
          <a:p>
            <a:endParaRPr lang="es-GT" dirty="0" smtClean="0"/>
          </a:p>
          <a:p>
            <a:endParaRPr lang="es-GT" dirty="0"/>
          </a:p>
          <a:p>
            <a:endParaRPr lang="es-GT" dirty="0" smtClean="0"/>
          </a:p>
          <a:p>
            <a:r>
              <a:rPr lang="es-GT" dirty="0" smtClean="0"/>
              <a:t> </a:t>
            </a:r>
            <a:r>
              <a:rPr lang="es-GT" dirty="0">
                <a:latin typeface="Adobe Caslon Pro" panose="0205050205050A020403" pitchFamily="18" charset="0"/>
              </a:rPr>
              <a:t>Capgemini acordó adquirir Kanbay Internacional por US $ 1.2 mil millones en efectivo ($ 29 por acción). La adquisición aumentó el personal de Capgemini India de 12.000 (que se cultiva a 26.000+ en sólo 4 años de tiempo) empleados. La fuerza actual empleado la India el 23 de octubre 2012 es de 40.00020​ La adquisición se completó el 8 de febrero de 2007.</a:t>
            </a:r>
          </a:p>
        </p:txBody>
      </p:sp>
    </p:spTree>
    <p:extLst>
      <p:ext uri="{BB962C8B-B14F-4D97-AF65-F5344CB8AC3E}">
        <p14:creationId xmlns:p14="http://schemas.microsoft.com/office/powerpoint/2010/main" val="383856534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 </a:t>
            </a:r>
            <a:r>
              <a:rPr lang="es-GT" dirty="0">
                <a:latin typeface="Algerian" panose="04020705040A02060702" pitchFamily="82" charset="0"/>
              </a:rPr>
              <a:t>8 de febrero de 2007</a:t>
            </a:r>
            <a:endParaRPr lang="es-GT" dirty="0">
              <a:latin typeface="Algerian" panose="04020705040A02060702" pitchFamily="82" charset="0"/>
            </a:endParaRPr>
          </a:p>
        </p:txBody>
      </p:sp>
      <p:sp>
        <p:nvSpPr>
          <p:cNvPr id="3" name="Marcador de contenido 2"/>
          <p:cNvSpPr>
            <a:spLocks noGrp="1"/>
          </p:cNvSpPr>
          <p:nvPr>
            <p:ph idx="1"/>
          </p:nvPr>
        </p:nvSpPr>
        <p:spPr/>
        <p:txBody>
          <a:bodyPr/>
          <a:lstStyle/>
          <a:p>
            <a:endParaRPr lang="es-GT" dirty="0" smtClean="0">
              <a:latin typeface="Adobe Caslon Pro" panose="0205050205050A020403" pitchFamily="18" charset="0"/>
            </a:endParaRPr>
          </a:p>
          <a:p>
            <a:endParaRPr lang="es-GT" dirty="0">
              <a:latin typeface="Adobe Caslon Pro" panose="0205050205050A020403" pitchFamily="18" charset="0"/>
            </a:endParaRPr>
          </a:p>
          <a:p>
            <a:endParaRPr lang="es-GT" dirty="0" smtClean="0">
              <a:latin typeface="Adobe Caslon Pro" panose="0205050205050A020403" pitchFamily="18" charset="0"/>
            </a:endParaRPr>
          </a:p>
          <a:p>
            <a:r>
              <a:rPr lang="es-GT" dirty="0" smtClean="0">
                <a:latin typeface="Adobe Caslon Pro" panose="0205050205050A020403" pitchFamily="18" charset="0"/>
              </a:rPr>
              <a:t>Capgemini </a:t>
            </a:r>
            <a:r>
              <a:rPr lang="es-GT" dirty="0">
                <a:latin typeface="Adobe Caslon Pro" panose="0205050205050A020403" pitchFamily="18" charset="0"/>
              </a:rPr>
              <a:t>ha anunciado la adquisición de Arquitectos de Software, una empresa de consultoría con sede en EE.UU., para expandir su negocio en Estados Unidos.</a:t>
            </a:r>
            <a:endParaRPr lang="es-GT" dirty="0">
              <a:latin typeface="Adobe Caslon Pro" panose="0205050205050A020403" pitchFamily="18" charset="0"/>
            </a:endParaRPr>
          </a:p>
        </p:txBody>
      </p:sp>
    </p:spTree>
    <p:extLst>
      <p:ext uri="{BB962C8B-B14F-4D97-AF65-F5344CB8AC3E}">
        <p14:creationId xmlns:p14="http://schemas.microsoft.com/office/powerpoint/2010/main" val="365740970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latin typeface="Algerian" panose="04020705040A02060702" pitchFamily="82" charset="0"/>
              </a:rPr>
              <a:t>25 de julio de 2008</a:t>
            </a:r>
            <a:endParaRPr lang="es-GT" dirty="0">
              <a:latin typeface="Algerian" panose="04020705040A02060702" pitchFamily="82" charset="0"/>
            </a:endParaRPr>
          </a:p>
        </p:txBody>
      </p:sp>
      <p:sp>
        <p:nvSpPr>
          <p:cNvPr id="3" name="Marcador de contenido 2"/>
          <p:cNvSpPr>
            <a:spLocks noGrp="1"/>
          </p:cNvSpPr>
          <p:nvPr>
            <p:ph idx="1"/>
          </p:nvPr>
        </p:nvSpPr>
        <p:spPr/>
        <p:txBody>
          <a:bodyPr/>
          <a:lstStyle/>
          <a:p>
            <a:endParaRPr lang="es-GT" dirty="0" smtClean="0">
              <a:latin typeface="Adobe Caslon Pro" panose="0205050205050A020403" pitchFamily="18" charset="0"/>
            </a:endParaRPr>
          </a:p>
          <a:p>
            <a:endParaRPr lang="es-GT" dirty="0">
              <a:latin typeface="Adobe Caslon Pro" panose="0205050205050A020403" pitchFamily="18" charset="0"/>
            </a:endParaRPr>
          </a:p>
          <a:p>
            <a:r>
              <a:rPr lang="es-GT" dirty="0" smtClean="0">
                <a:latin typeface="Adobe Caslon Pro" panose="0205050205050A020403" pitchFamily="18" charset="0"/>
              </a:rPr>
              <a:t>Capgemini </a:t>
            </a:r>
            <a:r>
              <a:rPr lang="es-GT" dirty="0">
                <a:latin typeface="Adobe Caslon Pro" panose="0205050205050A020403" pitchFamily="18" charset="0"/>
              </a:rPr>
              <a:t>ha anunciado la adquisición de Getronics Aplicaciones PinkRoccade negocio Services BV22​ de los Países Bajos. La adquisición ascendió a un valor patrimonial de € 255 millones pagados en efectivo.</a:t>
            </a:r>
          </a:p>
        </p:txBody>
      </p:sp>
    </p:spTree>
    <p:extLst>
      <p:ext uri="{BB962C8B-B14F-4D97-AF65-F5344CB8AC3E}">
        <p14:creationId xmlns:p14="http://schemas.microsoft.com/office/powerpoint/2010/main" val="165574260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3312" y="1180262"/>
            <a:ext cx="9404723" cy="1400530"/>
          </a:xfrm>
        </p:spPr>
        <p:txBody>
          <a:bodyPr/>
          <a:lstStyle/>
          <a:p>
            <a:r>
              <a:rPr lang="es-GT" dirty="0">
                <a:latin typeface="Algerian" panose="04020705040A02060702" pitchFamily="82" charset="0"/>
              </a:rPr>
              <a:t>En 1973 </a:t>
            </a:r>
            <a:endParaRPr lang="es-GT" dirty="0">
              <a:latin typeface="Algerian" panose="04020705040A02060702" pitchFamily="82" charset="0"/>
            </a:endParaRPr>
          </a:p>
        </p:txBody>
      </p:sp>
      <p:sp>
        <p:nvSpPr>
          <p:cNvPr id="3" name="Marcador de contenido 2"/>
          <p:cNvSpPr>
            <a:spLocks noGrp="1"/>
          </p:cNvSpPr>
          <p:nvPr>
            <p:ph idx="1"/>
          </p:nvPr>
        </p:nvSpPr>
        <p:spPr/>
        <p:txBody>
          <a:bodyPr/>
          <a:lstStyle/>
          <a:p>
            <a:pPr marL="0" indent="0">
              <a:buNone/>
            </a:pPr>
            <a:endParaRPr lang="es-GT" dirty="0" smtClean="0"/>
          </a:p>
          <a:p>
            <a:endParaRPr lang="es-GT" dirty="0" smtClean="0">
              <a:latin typeface="Adobe Caslon Pro" panose="0205050205050A020403" pitchFamily="18" charset="0"/>
            </a:endParaRPr>
          </a:p>
          <a:p>
            <a:endParaRPr lang="es-GT" dirty="0">
              <a:latin typeface="Adobe Caslon Pro" panose="0205050205050A020403" pitchFamily="18" charset="0"/>
            </a:endParaRPr>
          </a:p>
          <a:p>
            <a:pPr marL="0" indent="0">
              <a:buNone/>
            </a:pPr>
            <a:r>
              <a:rPr lang="es-GT" dirty="0" smtClean="0">
                <a:latin typeface="Adobe Caslon Pro" panose="0205050205050A020403" pitchFamily="18" charset="0"/>
              </a:rPr>
              <a:t>Sogeti adquirió una participación mayoritaria en su principal competidor europeo de servicios de TI, CAP (Centro de Análisis y programación).</a:t>
            </a:r>
            <a:endParaRPr lang="es-GT" dirty="0">
              <a:latin typeface="Adobe Caslon Pro" panose="0205050205050A020403" pitchFamily="18" charset="0"/>
            </a:endParaRPr>
          </a:p>
        </p:txBody>
      </p:sp>
      <p:pic>
        <p:nvPicPr>
          <p:cNvPr id="6" name="Imagen 5"/>
          <p:cNvPicPr>
            <a:picLocks noChangeAspect="1"/>
          </p:cNvPicPr>
          <p:nvPr/>
        </p:nvPicPr>
        <p:blipFill>
          <a:blip r:embed="rId2"/>
          <a:stretch>
            <a:fillRect/>
          </a:stretch>
        </p:blipFill>
        <p:spPr>
          <a:xfrm>
            <a:off x="8392438" y="4008190"/>
            <a:ext cx="2677548" cy="2015914"/>
          </a:xfrm>
          <a:prstGeom prst="rect">
            <a:avLst/>
          </a:prstGeom>
        </p:spPr>
      </p:pic>
    </p:spTree>
    <p:extLst>
      <p:ext uri="{BB962C8B-B14F-4D97-AF65-F5344CB8AC3E}">
        <p14:creationId xmlns:p14="http://schemas.microsoft.com/office/powerpoint/2010/main" val="853250376"/>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latin typeface="Algerian" panose="04020705040A02060702" pitchFamily="82" charset="0"/>
              </a:rPr>
              <a:t>octubre de 2008</a:t>
            </a:r>
            <a:endParaRPr lang="es-GT" dirty="0">
              <a:latin typeface="Algerian" panose="04020705040A02060702" pitchFamily="82" charset="0"/>
            </a:endParaRPr>
          </a:p>
        </p:txBody>
      </p:sp>
      <p:sp>
        <p:nvSpPr>
          <p:cNvPr id="3" name="Marcador de contenido 2"/>
          <p:cNvSpPr>
            <a:spLocks noGrp="1"/>
          </p:cNvSpPr>
          <p:nvPr>
            <p:ph idx="1"/>
          </p:nvPr>
        </p:nvSpPr>
        <p:spPr/>
        <p:txBody>
          <a:bodyPr/>
          <a:lstStyle/>
          <a:p>
            <a:endParaRPr lang="es-GT" dirty="0" smtClean="0">
              <a:latin typeface="Adobe Caslon Pro" panose="0205050205050A020403" pitchFamily="18" charset="0"/>
            </a:endParaRPr>
          </a:p>
          <a:p>
            <a:endParaRPr lang="es-GT" dirty="0">
              <a:latin typeface="Adobe Caslon Pro" panose="0205050205050A020403" pitchFamily="18" charset="0"/>
            </a:endParaRPr>
          </a:p>
          <a:p>
            <a:r>
              <a:rPr lang="es-GT" dirty="0" smtClean="0">
                <a:latin typeface="Adobe Caslon Pro" panose="0205050205050A020403" pitchFamily="18" charset="0"/>
              </a:rPr>
              <a:t>Capgemini </a:t>
            </a:r>
            <a:r>
              <a:rPr lang="es-GT" dirty="0">
                <a:latin typeface="Adobe Caslon Pro" panose="0205050205050A020403" pitchFamily="18" charset="0"/>
              </a:rPr>
              <a:t>adquiere especialista Prueba UK Vizuri</a:t>
            </a:r>
            <a:r>
              <a:rPr lang="es-GT" dirty="0"/>
              <a:t>.</a:t>
            </a:r>
            <a:endParaRPr lang="es-GT" dirty="0"/>
          </a:p>
        </p:txBody>
      </p:sp>
    </p:spTree>
    <p:extLst>
      <p:ext uri="{BB962C8B-B14F-4D97-AF65-F5344CB8AC3E}">
        <p14:creationId xmlns:p14="http://schemas.microsoft.com/office/powerpoint/2010/main" val="209949684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latin typeface="Algerian" panose="04020705040A02060702" pitchFamily="82" charset="0"/>
              </a:rPr>
              <a:t>noviembre de 2008</a:t>
            </a:r>
            <a:endParaRPr lang="es-GT" dirty="0">
              <a:latin typeface="Algerian" panose="04020705040A02060702" pitchFamily="82" charset="0"/>
            </a:endParaRPr>
          </a:p>
        </p:txBody>
      </p:sp>
      <p:sp>
        <p:nvSpPr>
          <p:cNvPr id="3" name="Marcador de contenido 2"/>
          <p:cNvSpPr>
            <a:spLocks noGrp="1"/>
          </p:cNvSpPr>
          <p:nvPr>
            <p:ph idx="1"/>
          </p:nvPr>
        </p:nvSpPr>
        <p:spPr/>
        <p:txBody>
          <a:bodyPr/>
          <a:lstStyle/>
          <a:p>
            <a:endParaRPr lang="es-GT" dirty="0" smtClean="0">
              <a:latin typeface="Adobe Caslon Pro" panose="0205050205050A020403" pitchFamily="18" charset="0"/>
            </a:endParaRPr>
          </a:p>
          <a:p>
            <a:endParaRPr lang="es-GT" dirty="0">
              <a:latin typeface="Adobe Caslon Pro" panose="0205050205050A020403" pitchFamily="18" charset="0"/>
            </a:endParaRPr>
          </a:p>
          <a:p>
            <a:r>
              <a:rPr lang="es-GT" dirty="0" smtClean="0">
                <a:latin typeface="Adobe Caslon Pro" panose="0205050205050A020403" pitchFamily="18" charset="0"/>
              </a:rPr>
              <a:t>Capgemini </a:t>
            </a:r>
            <a:r>
              <a:rPr lang="es-GT" dirty="0">
                <a:latin typeface="Adobe Caslon Pro" panose="0205050205050A020403" pitchFamily="18" charset="0"/>
              </a:rPr>
              <a:t>adquiere Imperio y Sophia Soluciones para reforzar su presencia en Europa del Este</a:t>
            </a:r>
            <a:endParaRPr lang="es-GT" dirty="0">
              <a:latin typeface="Adobe Caslon Pro" panose="0205050205050A020403" pitchFamily="18" charset="0"/>
            </a:endParaRPr>
          </a:p>
        </p:txBody>
      </p:sp>
    </p:spTree>
    <p:extLst>
      <p:ext uri="{BB962C8B-B14F-4D97-AF65-F5344CB8AC3E}">
        <p14:creationId xmlns:p14="http://schemas.microsoft.com/office/powerpoint/2010/main" val="348824021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latin typeface="Algerian" panose="04020705040A02060702" pitchFamily="82" charset="0"/>
              </a:rPr>
              <a:t>septiembre de 2009</a:t>
            </a:r>
            <a:endParaRPr lang="es-GT" dirty="0">
              <a:latin typeface="Algerian" panose="04020705040A02060702" pitchFamily="82" charset="0"/>
            </a:endParaRPr>
          </a:p>
        </p:txBody>
      </p:sp>
      <p:sp>
        <p:nvSpPr>
          <p:cNvPr id="3" name="Marcador de contenido 2"/>
          <p:cNvSpPr>
            <a:spLocks noGrp="1"/>
          </p:cNvSpPr>
          <p:nvPr>
            <p:ph idx="1"/>
          </p:nvPr>
        </p:nvSpPr>
        <p:spPr/>
        <p:txBody>
          <a:bodyPr/>
          <a:lstStyle/>
          <a:p>
            <a:endParaRPr lang="es-GT" dirty="0" smtClean="0">
              <a:latin typeface="Adobe Caslon Pro" panose="0205050205050A020403" pitchFamily="18" charset="0"/>
            </a:endParaRPr>
          </a:p>
          <a:p>
            <a:endParaRPr lang="es-GT" dirty="0">
              <a:latin typeface="Adobe Caslon Pro" panose="0205050205050A020403" pitchFamily="18" charset="0"/>
            </a:endParaRPr>
          </a:p>
          <a:p>
            <a:r>
              <a:rPr lang="es-GT" dirty="0" smtClean="0">
                <a:latin typeface="Adobe Caslon Pro" panose="0205050205050A020403" pitchFamily="18" charset="0"/>
              </a:rPr>
              <a:t>Capgemini </a:t>
            </a:r>
            <a:r>
              <a:rPr lang="es-GT" dirty="0">
                <a:latin typeface="Adobe Caslon Pro" panose="0205050205050A020403" pitchFamily="18" charset="0"/>
              </a:rPr>
              <a:t>Australia adquiere Soluciones </a:t>
            </a:r>
            <a:r>
              <a:rPr lang="es-GT" dirty="0" smtClean="0">
                <a:latin typeface="Adobe Caslon Pro" panose="0205050205050A020403" pitchFamily="18" charset="0"/>
              </a:rPr>
              <a:t>No; </a:t>
            </a:r>
            <a:r>
              <a:rPr lang="es-GT" dirty="0">
                <a:latin typeface="Adobe Caslon Pro" panose="0205050205050A020403" pitchFamily="18" charset="0"/>
              </a:rPr>
              <a:t>refuerza la experiencia de pruebas de software.</a:t>
            </a:r>
            <a:endParaRPr lang="es-GT" dirty="0">
              <a:latin typeface="Adobe Caslon Pro" panose="0205050205050A020403" pitchFamily="18" charset="0"/>
            </a:endParaRPr>
          </a:p>
        </p:txBody>
      </p:sp>
    </p:spTree>
    <p:extLst>
      <p:ext uri="{BB962C8B-B14F-4D97-AF65-F5344CB8AC3E}">
        <p14:creationId xmlns:p14="http://schemas.microsoft.com/office/powerpoint/2010/main" val="79502545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 </a:t>
            </a:r>
            <a:r>
              <a:rPr lang="es-GT" dirty="0">
                <a:latin typeface="Algerian" panose="04020705040A02060702" pitchFamily="82" charset="0"/>
              </a:rPr>
              <a:t>febrero de 2010</a:t>
            </a:r>
            <a:endParaRPr lang="es-GT" dirty="0">
              <a:latin typeface="Algerian" panose="04020705040A02060702" pitchFamily="82" charset="0"/>
            </a:endParaRPr>
          </a:p>
        </p:txBody>
      </p:sp>
      <p:sp>
        <p:nvSpPr>
          <p:cNvPr id="3" name="Marcador de contenido 2"/>
          <p:cNvSpPr>
            <a:spLocks noGrp="1"/>
          </p:cNvSpPr>
          <p:nvPr>
            <p:ph idx="1"/>
          </p:nvPr>
        </p:nvSpPr>
        <p:spPr/>
        <p:txBody>
          <a:bodyPr/>
          <a:lstStyle/>
          <a:p>
            <a:endParaRPr lang="es-GT" dirty="0" smtClean="0">
              <a:latin typeface="Adobe Caslon Pro" panose="0205050205050A020403" pitchFamily="18" charset="0"/>
            </a:endParaRPr>
          </a:p>
          <a:p>
            <a:endParaRPr lang="es-GT" dirty="0">
              <a:latin typeface="Adobe Caslon Pro" panose="0205050205050A020403" pitchFamily="18" charset="0"/>
            </a:endParaRPr>
          </a:p>
          <a:p>
            <a:endParaRPr lang="es-GT" dirty="0" smtClean="0">
              <a:latin typeface="Adobe Caslon Pro" panose="0205050205050A020403" pitchFamily="18" charset="0"/>
            </a:endParaRPr>
          </a:p>
          <a:p>
            <a:r>
              <a:rPr lang="es-GT" dirty="0" smtClean="0">
                <a:latin typeface="Adobe Caslon Pro" panose="0205050205050A020403" pitchFamily="18" charset="0"/>
              </a:rPr>
              <a:t>Capgemini </a:t>
            </a:r>
            <a:r>
              <a:rPr lang="es-GT" dirty="0">
                <a:latin typeface="Adobe Caslon Pro" panose="0205050205050A020403" pitchFamily="18" charset="0"/>
              </a:rPr>
              <a:t>ha anunciado la adquisición de IBX.</a:t>
            </a:r>
          </a:p>
        </p:txBody>
      </p:sp>
    </p:spTree>
    <p:extLst>
      <p:ext uri="{BB962C8B-B14F-4D97-AF65-F5344CB8AC3E}">
        <p14:creationId xmlns:p14="http://schemas.microsoft.com/office/powerpoint/2010/main" val="80031026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latin typeface="Algerian" panose="04020705040A02060702" pitchFamily="82" charset="0"/>
              </a:rPr>
              <a:t> junio de 2010</a:t>
            </a:r>
            <a:endParaRPr lang="es-GT" dirty="0">
              <a:latin typeface="Algerian" panose="04020705040A02060702" pitchFamily="82" charset="0"/>
            </a:endParaRPr>
          </a:p>
        </p:txBody>
      </p:sp>
      <p:sp>
        <p:nvSpPr>
          <p:cNvPr id="3" name="Marcador de contenido 2"/>
          <p:cNvSpPr>
            <a:spLocks noGrp="1"/>
          </p:cNvSpPr>
          <p:nvPr>
            <p:ph idx="1"/>
          </p:nvPr>
        </p:nvSpPr>
        <p:spPr/>
        <p:txBody>
          <a:bodyPr/>
          <a:lstStyle/>
          <a:p>
            <a:endParaRPr lang="es-GT" dirty="0" smtClean="0"/>
          </a:p>
          <a:p>
            <a:endParaRPr lang="es-GT" dirty="0"/>
          </a:p>
          <a:p>
            <a:endParaRPr lang="es-GT" dirty="0" smtClean="0"/>
          </a:p>
          <a:p>
            <a:r>
              <a:rPr lang="es-GT" dirty="0"/>
              <a:t> </a:t>
            </a:r>
            <a:r>
              <a:rPr lang="es-GT" dirty="0">
                <a:latin typeface="Adobe Caslon Pro" panose="0205050205050A020403" pitchFamily="18" charset="0"/>
              </a:rPr>
              <a:t>Capgemini ha anunciado la adquisición de Sistemas Estratégicos Solutions, una pequeña empresa especializada en el mercado de capitales.</a:t>
            </a:r>
            <a:endParaRPr lang="es-GT" dirty="0">
              <a:latin typeface="Adobe Caslon Pro" panose="0205050205050A020403" pitchFamily="18" charset="0"/>
            </a:endParaRPr>
          </a:p>
        </p:txBody>
      </p:sp>
    </p:spTree>
    <p:extLst>
      <p:ext uri="{BB962C8B-B14F-4D97-AF65-F5344CB8AC3E}">
        <p14:creationId xmlns:p14="http://schemas.microsoft.com/office/powerpoint/2010/main" val="116433299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 </a:t>
            </a:r>
            <a:r>
              <a:rPr lang="es-GT" dirty="0">
                <a:latin typeface="Algerian" panose="04020705040A02060702" pitchFamily="82" charset="0"/>
              </a:rPr>
              <a:t>junio de 2010</a:t>
            </a:r>
            <a:endParaRPr lang="es-GT" dirty="0">
              <a:latin typeface="Algerian" panose="04020705040A02060702" pitchFamily="82" charset="0"/>
            </a:endParaRPr>
          </a:p>
        </p:txBody>
      </p:sp>
      <p:sp>
        <p:nvSpPr>
          <p:cNvPr id="3" name="Marcador de contenido 2"/>
          <p:cNvSpPr>
            <a:spLocks noGrp="1"/>
          </p:cNvSpPr>
          <p:nvPr>
            <p:ph idx="1"/>
          </p:nvPr>
        </p:nvSpPr>
        <p:spPr/>
        <p:txBody>
          <a:bodyPr/>
          <a:lstStyle/>
          <a:p>
            <a:endParaRPr lang="es-GT" dirty="0" smtClean="0">
              <a:latin typeface="Adobe Caslon Pro" panose="0205050205050A020403" pitchFamily="18" charset="0"/>
            </a:endParaRPr>
          </a:p>
          <a:p>
            <a:endParaRPr lang="es-GT" dirty="0">
              <a:latin typeface="Adobe Caslon Pro" panose="0205050205050A020403" pitchFamily="18" charset="0"/>
            </a:endParaRPr>
          </a:p>
          <a:p>
            <a:endParaRPr lang="es-GT" dirty="0" smtClean="0">
              <a:latin typeface="Adobe Caslon Pro" panose="0205050205050A020403" pitchFamily="18" charset="0"/>
            </a:endParaRPr>
          </a:p>
          <a:p>
            <a:pPr marL="0" indent="0">
              <a:buNone/>
            </a:pPr>
            <a:r>
              <a:rPr lang="es-GT" dirty="0">
                <a:latin typeface="Adobe Caslon Pro" panose="0205050205050A020403" pitchFamily="18" charset="0"/>
              </a:rPr>
              <a:t> Capgemini ha anunciado la adquisición de Plaisir de Informática, una empresa francesa especializada en migraciones de datos complejos en el sector bancario y de seguros.</a:t>
            </a:r>
            <a:endParaRPr lang="es-GT" dirty="0">
              <a:latin typeface="Adobe Caslon Pro" panose="0205050205050A020403" pitchFamily="18" charset="0"/>
            </a:endParaRPr>
          </a:p>
        </p:txBody>
      </p:sp>
    </p:spTree>
    <p:extLst>
      <p:ext uri="{BB962C8B-B14F-4D97-AF65-F5344CB8AC3E}">
        <p14:creationId xmlns:p14="http://schemas.microsoft.com/office/powerpoint/2010/main" val="234072523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latin typeface="Algerian" panose="04020705040A02060702" pitchFamily="82" charset="0"/>
              </a:rPr>
              <a:t>septiembre de 2010</a:t>
            </a:r>
            <a:endParaRPr lang="es-GT" dirty="0">
              <a:latin typeface="Algerian" panose="04020705040A02060702" pitchFamily="82" charset="0"/>
            </a:endParaRPr>
          </a:p>
        </p:txBody>
      </p:sp>
      <p:sp>
        <p:nvSpPr>
          <p:cNvPr id="3" name="Marcador de contenido 2"/>
          <p:cNvSpPr>
            <a:spLocks noGrp="1"/>
          </p:cNvSpPr>
          <p:nvPr>
            <p:ph idx="1"/>
          </p:nvPr>
        </p:nvSpPr>
        <p:spPr/>
        <p:txBody>
          <a:bodyPr/>
          <a:lstStyle/>
          <a:p>
            <a:endParaRPr lang="es-GT" dirty="0" smtClean="0">
              <a:latin typeface="Adobe Caslon Pro" panose="0205050205050A020403" pitchFamily="18" charset="0"/>
            </a:endParaRPr>
          </a:p>
          <a:p>
            <a:endParaRPr lang="es-GT" dirty="0">
              <a:latin typeface="Adobe Caslon Pro" panose="0205050205050A020403" pitchFamily="18" charset="0"/>
            </a:endParaRPr>
          </a:p>
          <a:p>
            <a:endParaRPr lang="es-GT" dirty="0" smtClean="0">
              <a:latin typeface="Adobe Caslon Pro" panose="0205050205050A020403" pitchFamily="18" charset="0"/>
            </a:endParaRPr>
          </a:p>
          <a:p>
            <a:r>
              <a:rPr lang="es-GT" dirty="0" smtClean="0">
                <a:latin typeface="Adobe Caslon Pro" panose="0205050205050A020403" pitchFamily="18" charset="0"/>
              </a:rPr>
              <a:t>Capgemini </a:t>
            </a:r>
            <a:r>
              <a:rPr lang="es-GT" dirty="0">
                <a:latin typeface="Adobe Caslon Pro" panose="0205050205050A020403" pitchFamily="18" charset="0"/>
              </a:rPr>
              <a:t>ha anunciado la adquisición de CPM Braxis, la mayor empresa consultora brasileña de TI.</a:t>
            </a:r>
            <a:endParaRPr lang="es-GT" dirty="0">
              <a:latin typeface="Adobe Caslon Pro" panose="0205050205050A020403" pitchFamily="18" charset="0"/>
            </a:endParaRPr>
          </a:p>
        </p:txBody>
      </p:sp>
    </p:spTree>
    <p:extLst>
      <p:ext uri="{BB962C8B-B14F-4D97-AF65-F5344CB8AC3E}">
        <p14:creationId xmlns:p14="http://schemas.microsoft.com/office/powerpoint/2010/main" val="75260807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latin typeface="Algerian" panose="04020705040A02060702" pitchFamily="82" charset="0"/>
              </a:rPr>
              <a:t>julio de 2011</a:t>
            </a:r>
            <a:endParaRPr lang="es-GT" dirty="0">
              <a:latin typeface="Algerian" panose="04020705040A02060702" pitchFamily="82" charset="0"/>
            </a:endParaRPr>
          </a:p>
        </p:txBody>
      </p:sp>
      <p:sp>
        <p:nvSpPr>
          <p:cNvPr id="3" name="Marcador de contenido 2"/>
          <p:cNvSpPr>
            <a:spLocks noGrp="1"/>
          </p:cNvSpPr>
          <p:nvPr>
            <p:ph idx="1"/>
          </p:nvPr>
        </p:nvSpPr>
        <p:spPr/>
        <p:txBody>
          <a:bodyPr/>
          <a:lstStyle/>
          <a:p>
            <a:endParaRPr lang="es-GT" dirty="0" smtClean="0">
              <a:latin typeface="Adobe Caslon Pro" panose="0205050205050A020403" pitchFamily="18" charset="0"/>
            </a:endParaRPr>
          </a:p>
          <a:p>
            <a:endParaRPr lang="es-GT" dirty="0">
              <a:latin typeface="Adobe Caslon Pro" panose="0205050205050A020403" pitchFamily="18" charset="0"/>
            </a:endParaRPr>
          </a:p>
          <a:p>
            <a:endParaRPr lang="es-GT" dirty="0" smtClean="0">
              <a:latin typeface="Adobe Caslon Pro" panose="0205050205050A020403" pitchFamily="18" charset="0"/>
            </a:endParaRPr>
          </a:p>
          <a:p>
            <a:r>
              <a:rPr lang="es-GT" dirty="0" smtClean="0">
                <a:latin typeface="Adobe Caslon Pro" panose="0205050205050A020403" pitchFamily="18" charset="0"/>
              </a:rPr>
              <a:t>Capgemini </a:t>
            </a:r>
            <a:r>
              <a:rPr lang="es-GT" dirty="0">
                <a:latin typeface="Adobe Caslon Pro" panose="0205050205050A020403" pitchFamily="18" charset="0"/>
              </a:rPr>
              <a:t>adquirió el proveedor de servicios de TI italiana AIVE Grupo.</a:t>
            </a:r>
            <a:endParaRPr lang="es-GT" dirty="0">
              <a:latin typeface="Adobe Caslon Pro" panose="0205050205050A020403" pitchFamily="18" charset="0"/>
            </a:endParaRPr>
          </a:p>
        </p:txBody>
      </p:sp>
    </p:spTree>
    <p:extLst>
      <p:ext uri="{BB962C8B-B14F-4D97-AF65-F5344CB8AC3E}">
        <p14:creationId xmlns:p14="http://schemas.microsoft.com/office/powerpoint/2010/main" val="63182114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latin typeface="Adobe Caslon Pro" panose="0205050205050A020403" pitchFamily="18" charset="0"/>
              </a:rPr>
              <a:t> mayo de 2014</a:t>
            </a:r>
            <a:endParaRPr lang="es-GT" dirty="0">
              <a:latin typeface="Adobe Caslon Pro" panose="0205050205050A020403" pitchFamily="18" charset="0"/>
            </a:endParaRPr>
          </a:p>
        </p:txBody>
      </p:sp>
      <p:sp>
        <p:nvSpPr>
          <p:cNvPr id="3" name="Marcador de contenido 2"/>
          <p:cNvSpPr>
            <a:spLocks noGrp="1"/>
          </p:cNvSpPr>
          <p:nvPr>
            <p:ph idx="1"/>
          </p:nvPr>
        </p:nvSpPr>
        <p:spPr/>
        <p:txBody>
          <a:bodyPr/>
          <a:lstStyle/>
          <a:p>
            <a:endParaRPr lang="es-GT" dirty="0" smtClean="0">
              <a:latin typeface="Adobe Caslon Pro" panose="0205050205050A020403" pitchFamily="18" charset="0"/>
            </a:endParaRPr>
          </a:p>
          <a:p>
            <a:endParaRPr lang="es-GT" dirty="0">
              <a:latin typeface="Adobe Caslon Pro" panose="0205050205050A020403" pitchFamily="18" charset="0"/>
            </a:endParaRPr>
          </a:p>
          <a:p>
            <a:r>
              <a:rPr lang="es-GT" dirty="0" smtClean="0">
                <a:latin typeface="Adobe Caslon Pro" panose="0205050205050A020403" pitchFamily="18" charset="0"/>
              </a:rPr>
              <a:t>Capgemini </a:t>
            </a:r>
            <a:r>
              <a:rPr lang="es-GT" dirty="0">
                <a:latin typeface="Adobe Caslon Pro" panose="0205050205050A020403" pitchFamily="18" charset="0"/>
              </a:rPr>
              <a:t>ha anunciado la adquisición de Sistemas y productos basados en Irving, Texas Estratégicos Corp. (SSP), un proveedor de soluciones para la industria del petróleo y del gas.</a:t>
            </a:r>
            <a:endParaRPr lang="es-GT" dirty="0">
              <a:latin typeface="Adobe Caslon Pro" panose="0205050205050A020403" pitchFamily="18" charset="0"/>
            </a:endParaRPr>
          </a:p>
        </p:txBody>
      </p:sp>
      <p:pic>
        <p:nvPicPr>
          <p:cNvPr id="7170" name="Picture 2" descr="Resultado de imagen para capgemini 20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7312" y="3760235"/>
            <a:ext cx="2687834" cy="2687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510452"/>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latin typeface="Algerian" panose="04020705040A02060702" pitchFamily="82" charset="0"/>
              </a:rPr>
              <a:t>En 1974</a:t>
            </a:r>
            <a:endParaRPr lang="es-GT" dirty="0">
              <a:latin typeface="Algerian" panose="04020705040A02060702" pitchFamily="82" charset="0"/>
            </a:endParaRPr>
          </a:p>
        </p:txBody>
      </p:sp>
      <p:sp>
        <p:nvSpPr>
          <p:cNvPr id="3" name="Marcador de contenido 2"/>
          <p:cNvSpPr>
            <a:spLocks noGrp="1"/>
          </p:cNvSpPr>
          <p:nvPr>
            <p:ph idx="1"/>
          </p:nvPr>
        </p:nvSpPr>
        <p:spPr>
          <a:xfrm>
            <a:off x="1104293" y="2008468"/>
            <a:ext cx="8946541" cy="4195481"/>
          </a:xfrm>
        </p:spPr>
        <p:txBody>
          <a:bodyPr>
            <a:normAutofit/>
          </a:bodyPr>
          <a:lstStyle/>
          <a:p>
            <a:endParaRPr lang="es-GT" sz="2400" dirty="0" smtClean="0">
              <a:latin typeface="Adobe Caslon Pro" panose="0205050205050A020403" pitchFamily="18" charset="0"/>
            </a:endParaRPr>
          </a:p>
          <a:p>
            <a:endParaRPr lang="es-GT" sz="2400" dirty="0">
              <a:latin typeface="Adobe Caslon Pro" panose="0205050205050A020403" pitchFamily="18" charset="0"/>
            </a:endParaRPr>
          </a:p>
          <a:p>
            <a:r>
              <a:rPr lang="es-GT" dirty="0">
                <a:latin typeface="Adobe Caslon Pro" panose="0205050205050A020403" pitchFamily="18" charset="0"/>
              </a:rPr>
              <a:t>adquirió Gemini Sogeti Computadoras Systems, una empresa estadounidense con sede en Nueva York.</a:t>
            </a:r>
            <a:endParaRPr lang="es-GT" dirty="0" smtClean="0">
              <a:latin typeface="Adobe Caslon Pro" panose="0205050205050A020403" pitchFamily="18" charset="0"/>
            </a:endParaRPr>
          </a:p>
        </p:txBody>
      </p:sp>
      <p:pic>
        <p:nvPicPr>
          <p:cNvPr id="2050" name="Picture 2" descr="Resultado de imagen para capgemini 19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7016" y="3854166"/>
            <a:ext cx="2114550" cy="216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644855"/>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latin typeface="Algerian" panose="04020705040A02060702" pitchFamily="82" charset="0"/>
              </a:rPr>
              <a:t>En 1975</a:t>
            </a:r>
            <a:endParaRPr lang="es-GT" dirty="0">
              <a:latin typeface="Algerian" panose="04020705040A02060702" pitchFamily="82" charset="0"/>
            </a:endParaRPr>
          </a:p>
        </p:txBody>
      </p:sp>
      <p:sp>
        <p:nvSpPr>
          <p:cNvPr id="3" name="Marcador de contenido 2"/>
          <p:cNvSpPr>
            <a:spLocks noGrp="1"/>
          </p:cNvSpPr>
          <p:nvPr>
            <p:ph idx="1"/>
          </p:nvPr>
        </p:nvSpPr>
        <p:spPr/>
        <p:txBody>
          <a:bodyPr/>
          <a:lstStyle/>
          <a:p>
            <a:pPr marL="0" indent="0">
              <a:buNone/>
            </a:pPr>
            <a:endParaRPr lang="es-GT" dirty="0" smtClean="0">
              <a:latin typeface="Adobe Caslon Pro" panose="0205050205050A020403" pitchFamily="18" charset="0"/>
            </a:endParaRPr>
          </a:p>
          <a:p>
            <a:endParaRPr lang="es-GT" dirty="0">
              <a:latin typeface="Adobe Caslon Pro" panose="0205050205050A020403" pitchFamily="18" charset="0"/>
            </a:endParaRPr>
          </a:p>
          <a:p>
            <a:r>
              <a:rPr lang="es-GT" dirty="0" smtClean="0">
                <a:latin typeface="Adobe Caslon Pro" panose="0205050205050A020403" pitchFamily="18" charset="0"/>
              </a:rPr>
              <a:t>después </a:t>
            </a:r>
            <a:r>
              <a:rPr lang="es-GT" dirty="0">
                <a:latin typeface="Adobe Caslon Pro" panose="0205050205050A020403" pitchFamily="18" charset="0"/>
              </a:rPr>
              <a:t>de haber hecho dos grandes adquisiciones de la PAC y Gemini Sistemas Informáticos, y tras la resolución de una disputa con el nombre similar CAP Reino Unido sobre el uso internacional de la denominación «PAC», Sogeti se renombró como CAP Gemini Sogeti.9</a:t>
            </a:r>
          </a:p>
        </p:txBody>
      </p:sp>
      <p:pic>
        <p:nvPicPr>
          <p:cNvPr id="3074" name="Picture 2" descr="Resultado de imagen para capgemini 19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3428" y="4150658"/>
            <a:ext cx="1876425"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982152"/>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latin typeface="Algerian" panose="04020705040A02060702" pitchFamily="82" charset="0"/>
              </a:rPr>
              <a:t>En 1981</a:t>
            </a:r>
            <a:endParaRPr lang="es-GT" dirty="0">
              <a:latin typeface="Algerian" panose="04020705040A02060702" pitchFamily="82" charset="0"/>
            </a:endParaRPr>
          </a:p>
        </p:txBody>
      </p:sp>
      <p:sp>
        <p:nvSpPr>
          <p:cNvPr id="3" name="Marcador de contenido 2"/>
          <p:cNvSpPr>
            <a:spLocks noGrp="1"/>
          </p:cNvSpPr>
          <p:nvPr>
            <p:ph idx="1"/>
          </p:nvPr>
        </p:nvSpPr>
        <p:spPr/>
        <p:txBody>
          <a:bodyPr/>
          <a:lstStyle/>
          <a:p>
            <a:endParaRPr lang="es-GT" dirty="0" smtClean="0">
              <a:latin typeface="Adobe Caslon Pro" panose="0205050205050A020403" pitchFamily="18" charset="0"/>
            </a:endParaRPr>
          </a:p>
          <a:p>
            <a:endParaRPr lang="es-GT" dirty="0">
              <a:latin typeface="Adobe Caslon Pro" panose="0205050205050A020403" pitchFamily="18" charset="0"/>
            </a:endParaRPr>
          </a:p>
          <a:p>
            <a:r>
              <a:rPr lang="es-GT" dirty="0" smtClean="0">
                <a:latin typeface="Adobe Caslon Pro" panose="0205050205050A020403" pitchFamily="18" charset="0"/>
              </a:rPr>
              <a:t> </a:t>
            </a:r>
            <a:r>
              <a:rPr lang="es-GT" dirty="0">
                <a:latin typeface="Adobe Caslon Pro" panose="0205050205050A020403" pitchFamily="18" charset="0"/>
              </a:rPr>
              <a:t>Cap Gemini Sogeti lanzó operaciones en Estados Unidos a raíz de la adquisición de la sede en Milwaukee DASD Corporation, especializada en la conversión de datos y el empleo de 500 personas en 20 sucursales en todo los EE.UU.. Tras esta adquisición, la operación de Estados Unidos era conocido como Cap Gemini DASD.</a:t>
            </a:r>
          </a:p>
        </p:txBody>
      </p:sp>
      <p:pic>
        <p:nvPicPr>
          <p:cNvPr id="4098" name="Picture 2" descr="Resultado de imagen para capgemini 19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9400" y="4150658"/>
            <a:ext cx="1828800" cy="249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171154"/>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83272" y="465244"/>
            <a:ext cx="9404723" cy="1400530"/>
          </a:xfrm>
        </p:spPr>
        <p:txBody>
          <a:bodyPr/>
          <a:lstStyle/>
          <a:p>
            <a:r>
              <a:rPr lang="es-GT" dirty="0">
                <a:latin typeface="Algerian" panose="04020705040A02060702" pitchFamily="82" charset="0"/>
              </a:rPr>
              <a:t>En 1986</a:t>
            </a:r>
            <a:endParaRPr lang="es-GT" dirty="0">
              <a:latin typeface="Algerian" panose="04020705040A02060702" pitchFamily="82" charset="0"/>
            </a:endParaRPr>
          </a:p>
        </p:txBody>
      </p:sp>
      <p:sp>
        <p:nvSpPr>
          <p:cNvPr id="3" name="Marcador de contenido 2"/>
          <p:cNvSpPr>
            <a:spLocks noGrp="1"/>
          </p:cNvSpPr>
          <p:nvPr>
            <p:ph idx="1"/>
          </p:nvPr>
        </p:nvSpPr>
        <p:spPr/>
        <p:txBody>
          <a:bodyPr/>
          <a:lstStyle/>
          <a:p>
            <a:endParaRPr lang="es-GT" dirty="0" smtClean="0">
              <a:latin typeface="Adobe Caslon Pro" panose="0205050205050A020403" pitchFamily="18" charset="0"/>
            </a:endParaRPr>
          </a:p>
          <a:p>
            <a:endParaRPr lang="es-GT" dirty="0">
              <a:latin typeface="Adobe Caslon Pro" panose="0205050205050A020403" pitchFamily="18" charset="0"/>
            </a:endParaRPr>
          </a:p>
          <a:p>
            <a:r>
              <a:rPr lang="es-GT" dirty="0" smtClean="0">
                <a:latin typeface="Adobe Caslon Pro" panose="0205050205050A020403" pitchFamily="18" charset="0"/>
              </a:rPr>
              <a:t>Cap </a:t>
            </a:r>
            <a:r>
              <a:rPr lang="es-GT" dirty="0">
                <a:latin typeface="Adobe Caslon Pro" panose="0205050205050A020403" pitchFamily="18" charset="0"/>
              </a:rPr>
              <a:t>Gemini Sogeti adquirió la división de consultoría de la estadounidense CGA ordenador para crear Cap Gemini América.</a:t>
            </a:r>
            <a:endParaRPr lang="es-GT" dirty="0">
              <a:latin typeface="Adobe Caslon Pro" panose="0205050205050A020403" pitchFamily="18" charset="0"/>
            </a:endParaRPr>
          </a:p>
        </p:txBody>
      </p:sp>
      <p:pic>
        <p:nvPicPr>
          <p:cNvPr id="5" name="Imagen 4"/>
          <p:cNvPicPr>
            <a:picLocks noChangeAspect="1"/>
          </p:cNvPicPr>
          <p:nvPr/>
        </p:nvPicPr>
        <p:blipFill>
          <a:blip r:embed="rId2"/>
          <a:stretch>
            <a:fillRect/>
          </a:stretch>
        </p:blipFill>
        <p:spPr>
          <a:xfrm>
            <a:off x="7011445" y="4049103"/>
            <a:ext cx="2876550" cy="1590675"/>
          </a:xfrm>
          <a:prstGeom prst="rect">
            <a:avLst/>
          </a:prstGeom>
        </p:spPr>
      </p:pic>
    </p:spTree>
    <p:extLst>
      <p:ext uri="{BB962C8B-B14F-4D97-AF65-F5344CB8AC3E}">
        <p14:creationId xmlns:p14="http://schemas.microsoft.com/office/powerpoint/2010/main" val="2079676809"/>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latin typeface="Algerian" panose="04020705040A02060702" pitchFamily="82" charset="0"/>
              </a:rPr>
              <a:t>En 1991</a:t>
            </a:r>
            <a:endParaRPr lang="es-GT" dirty="0">
              <a:latin typeface="Algerian" panose="04020705040A02060702" pitchFamily="82" charset="0"/>
            </a:endParaRPr>
          </a:p>
        </p:txBody>
      </p:sp>
      <p:sp>
        <p:nvSpPr>
          <p:cNvPr id="3" name="Marcador de contenido 2"/>
          <p:cNvSpPr>
            <a:spLocks noGrp="1"/>
          </p:cNvSpPr>
          <p:nvPr>
            <p:ph idx="1"/>
          </p:nvPr>
        </p:nvSpPr>
        <p:spPr/>
        <p:txBody>
          <a:bodyPr/>
          <a:lstStyle/>
          <a:p>
            <a:endParaRPr lang="es-GT" dirty="0" smtClean="0">
              <a:latin typeface="Adobe Caslon Pro" panose="0205050205050A020403" pitchFamily="18" charset="0"/>
            </a:endParaRPr>
          </a:p>
          <a:p>
            <a:endParaRPr lang="es-GT" dirty="0">
              <a:latin typeface="Adobe Caslon Pro" panose="0205050205050A020403" pitchFamily="18" charset="0"/>
            </a:endParaRPr>
          </a:p>
          <a:p>
            <a:r>
              <a:rPr lang="es-GT" dirty="0" smtClean="0">
                <a:latin typeface="Adobe Caslon Pro" panose="0205050205050A020403" pitchFamily="18" charset="0"/>
              </a:rPr>
              <a:t>Gemini </a:t>
            </a:r>
            <a:r>
              <a:rPr lang="es-GT" dirty="0">
                <a:latin typeface="Adobe Caslon Pro" panose="0205050205050A020403" pitchFamily="18" charset="0"/>
              </a:rPr>
              <a:t>Consulting se formó a través de la integración de las dos empresas de consultoría de gestión (Estados Investigación y el Grupo MAC)</a:t>
            </a:r>
            <a:endParaRPr lang="es-GT" dirty="0">
              <a:latin typeface="Adobe Caslon Pro" panose="0205050205050A020403" pitchFamily="18" charset="0"/>
            </a:endParaRPr>
          </a:p>
        </p:txBody>
      </p:sp>
      <p:pic>
        <p:nvPicPr>
          <p:cNvPr id="6146" name="Picture 2" descr="Resultado de imagen para capgemini 19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4551" y="4150658"/>
            <a:ext cx="2209800" cy="206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41966"/>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latin typeface="Algerian" panose="04020705040A02060702" pitchFamily="82" charset="0"/>
              </a:rPr>
              <a:t>En 1995</a:t>
            </a:r>
            <a:endParaRPr lang="es-GT" dirty="0">
              <a:latin typeface="Algerian" panose="04020705040A02060702" pitchFamily="82" charset="0"/>
            </a:endParaRPr>
          </a:p>
        </p:txBody>
      </p:sp>
      <p:sp>
        <p:nvSpPr>
          <p:cNvPr id="3" name="Marcador de contenido 2"/>
          <p:cNvSpPr>
            <a:spLocks noGrp="1"/>
          </p:cNvSpPr>
          <p:nvPr>
            <p:ph idx="1"/>
          </p:nvPr>
        </p:nvSpPr>
        <p:spPr/>
        <p:txBody>
          <a:bodyPr/>
          <a:lstStyle/>
          <a:p>
            <a:endParaRPr lang="es-GT" dirty="0" smtClean="0">
              <a:latin typeface="Adobe Caslon Pro" panose="0205050205050A020403" pitchFamily="18" charset="0"/>
            </a:endParaRPr>
          </a:p>
          <a:p>
            <a:endParaRPr lang="es-GT" dirty="0">
              <a:latin typeface="Adobe Caslon Pro" panose="0205050205050A020403" pitchFamily="18" charset="0"/>
            </a:endParaRPr>
          </a:p>
          <a:p>
            <a:r>
              <a:rPr lang="es-GT" dirty="0" smtClean="0">
                <a:latin typeface="Adobe Caslon Pro" panose="0205050205050A020403" pitchFamily="18" charset="0"/>
              </a:rPr>
              <a:t>el </a:t>
            </a:r>
            <a:r>
              <a:rPr lang="es-GT" dirty="0">
                <a:latin typeface="Adobe Caslon Pro" panose="0205050205050A020403" pitchFamily="18" charset="0"/>
              </a:rPr>
              <a:t>Center </a:t>
            </a:r>
            <a:r>
              <a:rPr lang="es-GT" dirty="0" smtClean="0">
                <a:latin typeface="Adobe Caslon Pro" panose="0205050205050A020403" pitchFamily="18" charset="0"/>
              </a:rPr>
              <a:t>for </a:t>
            </a:r>
            <a:r>
              <a:rPr lang="es-GT" dirty="0">
                <a:latin typeface="Adobe Caslon Pro" panose="0205050205050A020403" pitchFamily="18" charset="0"/>
              </a:rPr>
              <a:t>Business Innovation de Cap Gemini se transformó de un modelo universitario institucional para una capacidad de investigación en red bajo el liderazgo de su director Christopher Meyer</a:t>
            </a:r>
          </a:p>
        </p:txBody>
      </p:sp>
    </p:spTree>
    <p:extLst>
      <p:ext uri="{BB962C8B-B14F-4D97-AF65-F5344CB8AC3E}">
        <p14:creationId xmlns:p14="http://schemas.microsoft.com/office/powerpoint/2010/main" val="57010811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latin typeface="Algerian" panose="04020705040A02060702" pitchFamily="82" charset="0"/>
              </a:rPr>
              <a:t>En 1996</a:t>
            </a:r>
            <a:endParaRPr lang="es-GT" dirty="0">
              <a:latin typeface="Algerian" panose="04020705040A02060702" pitchFamily="82" charset="0"/>
            </a:endParaRPr>
          </a:p>
        </p:txBody>
      </p:sp>
      <p:sp>
        <p:nvSpPr>
          <p:cNvPr id="3" name="Marcador de contenido 2"/>
          <p:cNvSpPr>
            <a:spLocks noGrp="1"/>
          </p:cNvSpPr>
          <p:nvPr>
            <p:ph idx="1"/>
          </p:nvPr>
        </p:nvSpPr>
        <p:spPr/>
        <p:txBody>
          <a:bodyPr/>
          <a:lstStyle/>
          <a:p>
            <a:endParaRPr lang="es-GT" dirty="0" smtClean="0"/>
          </a:p>
          <a:p>
            <a:endParaRPr lang="es-GT" dirty="0"/>
          </a:p>
          <a:p>
            <a:r>
              <a:rPr lang="es-GT" dirty="0"/>
              <a:t> </a:t>
            </a:r>
            <a:r>
              <a:rPr lang="es-GT" dirty="0">
                <a:latin typeface="Adobe Caslon Pro" panose="0205050205050A020403" pitchFamily="18" charset="0"/>
              </a:rPr>
              <a:t>el nombre fue simplificado a Cap Gemini con un nuevo logotipo del grupo. Todas las empresas que operan en todo el mundo fueron re-marca para operar como Cap Gemini.</a:t>
            </a:r>
            <a:endParaRPr lang="es-GT" dirty="0">
              <a:latin typeface="Adobe Caslon Pro" panose="0205050205050A020403" pitchFamily="18" charset="0"/>
            </a:endParaRPr>
          </a:p>
        </p:txBody>
      </p:sp>
    </p:spTree>
    <p:extLst>
      <p:ext uri="{BB962C8B-B14F-4D97-AF65-F5344CB8AC3E}">
        <p14:creationId xmlns:p14="http://schemas.microsoft.com/office/powerpoint/2010/main" val="190903775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41</TotalTime>
  <Words>694</Words>
  <Application>Microsoft Office PowerPoint</Application>
  <PresentationFormat>Panorámica</PresentationFormat>
  <Paragraphs>119</Paragraphs>
  <Slides>28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28</vt:i4>
      </vt:variant>
    </vt:vector>
  </HeadingPairs>
  <TitlesOfParts>
    <vt:vector size="34" baseType="lpstr">
      <vt:lpstr>Adobe Caslon Pro</vt:lpstr>
      <vt:lpstr>Algerian</vt:lpstr>
      <vt:lpstr>Arial</vt:lpstr>
      <vt:lpstr>Century Gothic</vt:lpstr>
      <vt:lpstr>Wingdings 3</vt:lpstr>
      <vt:lpstr>Ion</vt:lpstr>
      <vt:lpstr>Capgemini</vt:lpstr>
      <vt:lpstr>En 1973 </vt:lpstr>
      <vt:lpstr>En 1974</vt:lpstr>
      <vt:lpstr>En 1975</vt:lpstr>
      <vt:lpstr>En 1981</vt:lpstr>
      <vt:lpstr>En 1986</vt:lpstr>
      <vt:lpstr>En 1991</vt:lpstr>
      <vt:lpstr>En 1995</vt:lpstr>
      <vt:lpstr>En 1996</vt:lpstr>
      <vt:lpstr>En 2000</vt:lpstr>
      <vt:lpstr>En 2002</vt:lpstr>
      <vt:lpstr>En 2003</vt:lpstr>
      <vt:lpstr>abril de 2004</vt:lpstr>
      <vt:lpstr> verano de 2005</vt:lpstr>
      <vt:lpstr> agosto de 2006</vt:lpstr>
      <vt:lpstr> septiembre de 2006</vt:lpstr>
      <vt:lpstr>octubre de 2006</vt:lpstr>
      <vt:lpstr> 8 de febrero de 2007</vt:lpstr>
      <vt:lpstr>25 de julio de 2008</vt:lpstr>
      <vt:lpstr>octubre de 2008</vt:lpstr>
      <vt:lpstr>noviembre de 2008</vt:lpstr>
      <vt:lpstr>septiembre de 2009</vt:lpstr>
      <vt:lpstr> febrero de 2010</vt:lpstr>
      <vt:lpstr> junio de 2010</vt:lpstr>
      <vt:lpstr> junio de 2010</vt:lpstr>
      <vt:lpstr>septiembre de 2010</vt:lpstr>
      <vt:lpstr>julio de 2011</vt:lpstr>
      <vt:lpstr> mayo de 2014</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Capgemini</dc:title>
  <dc:creator>Estudiante</dc:creator>
  <cp:lastModifiedBy>Estudiante</cp:lastModifiedBy>
  <cp:revision>5</cp:revision>
  <dcterms:created xsi:type="dcterms:W3CDTF">2018-06-25T20:53:25Z</dcterms:created>
  <dcterms:modified xsi:type="dcterms:W3CDTF">2018-06-25T21:34:44Z</dcterms:modified>
</cp:coreProperties>
</file>