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7" r:id="rId4"/>
    <p:sldId id="258" r:id="rId5"/>
    <p:sldId id="259" r:id="rId6"/>
    <p:sldId id="260" r:id="rId7"/>
    <p:sldId id="261" r:id="rId8"/>
    <p:sldId id="262" r:id="rId9"/>
    <p:sldId id="263" r:id="rId10"/>
    <p:sldId id="264" r:id="rId11"/>
    <p:sldId id="266" r:id="rId12"/>
    <p:sldId id="267" r:id="rId13"/>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DBE65-05B2-46FA-BBC1-695F18BBD2E9}" type="doc">
      <dgm:prSet loTypeId="urn:microsoft.com/office/officeart/2005/8/layout/default" loCatId="list" qsTypeId="urn:microsoft.com/office/officeart/2005/8/quickstyle/simple1" qsCatId="simple" csTypeId="urn:microsoft.com/office/officeart/2005/8/colors/accent1_2" csCatId="accent1" phldr="0"/>
      <dgm:spPr/>
      <dgm:t>
        <a:bodyPr/>
        <a:lstStyle/>
        <a:p>
          <a:endParaRPr lang="es-GT"/>
        </a:p>
      </dgm:t>
    </dgm:pt>
    <dgm:pt modelId="{A6635041-D514-4D06-B6C6-507379FC8967}" type="pres">
      <dgm:prSet presAssocID="{7E5DBE65-05B2-46FA-BBC1-695F18BBD2E9}" presName="diagram" presStyleCnt="0">
        <dgm:presLayoutVars>
          <dgm:dir/>
          <dgm:resizeHandles val="exact"/>
        </dgm:presLayoutVars>
      </dgm:prSet>
      <dgm:spPr/>
    </dgm:pt>
  </dgm:ptLst>
  <dgm:cxnLst>
    <dgm:cxn modelId="{28BDE9D9-F888-487D-BE1D-7CD579A41DC3}" type="presOf" srcId="{7E5DBE65-05B2-46FA-BBC1-695F18BBD2E9}" destId="{A6635041-D514-4D06-B6C6-507379FC8967}"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D09DCA1F-1F99-4190-8764-63F94FA89D66}" type="datetimeFigureOut">
              <a:rPr lang="es-GT" smtClean="0"/>
              <a:t>13/04/2018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F382B6B-CF4C-45AD-AE64-F285011A4694}" type="slidenum">
              <a:rPr lang="es-GT" smtClean="0"/>
              <a:t>‹Nº›</a:t>
            </a:fld>
            <a:endParaRPr lang="es-GT"/>
          </a:p>
        </p:txBody>
      </p:sp>
    </p:spTree>
    <p:extLst>
      <p:ext uri="{BB962C8B-B14F-4D97-AF65-F5344CB8AC3E}">
        <p14:creationId xmlns:p14="http://schemas.microsoft.com/office/powerpoint/2010/main" val="3902243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09DCA1F-1F99-4190-8764-63F94FA89D66}" type="datetimeFigureOut">
              <a:rPr lang="es-GT" smtClean="0"/>
              <a:t>13/04/2018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2F382B6B-CF4C-45AD-AE64-F285011A4694}" type="slidenum">
              <a:rPr lang="es-GT" smtClean="0"/>
              <a:t>‹Nº›</a:t>
            </a:fld>
            <a:endParaRPr lang="es-GT"/>
          </a:p>
        </p:txBody>
      </p:sp>
    </p:spTree>
    <p:extLst>
      <p:ext uri="{BB962C8B-B14F-4D97-AF65-F5344CB8AC3E}">
        <p14:creationId xmlns:p14="http://schemas.microsoft.com/office/powerpoint/2010/main" val="2686257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09DCA1F-1F99-4190-8764-63F94FA89D66}" type="datetimeFigureOut">
              <a:rPr lang="es-GT" smtClean="0"/>
              <a:t>13/04/2018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F382B6B-CF4C-45AD-AE64-F285011A4694}" type="slidenum">
              <a:rPr lang="es-GT" smtClean="0"/>
              <a:t>‹Nº›</a:t>
            </a:fld>
            <a:endParaRPr lang="es-GT"/>
          </a:p>
        </p:txBody>
      </p:sp>
    </p:spTree>
    <p:extLst>
      <p:ext uri="{BB962C8B-B14F-4D97-AF65-F5344CB8AC3E}">
        <p14:creationId xmlns:p14="http://schemas.microsoft.com/office/powerpoint/2010/main" val="424418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09DCA1F-1F99-4190-8764-63F94FA89D66}" type="datetimeFigureOut">
              <a:rPr lang="es-GT" smtClean="0"/>
              <a:t>13/04/2018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F382B6B-CF4C-45AD-AE64-F285011A4694}" type="slidenum">
              <a:rPr lang="es-GT" smtClean="0"/>
              <a:t>‹Nº›</a:t>
            </a:fld>
            <a:endParaRPr lang="es-GT"/>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232400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09DCA1F-1F99-4190-8764-63F94FA89D66}" type="datetimeFigureOut">
              <a:rPr lang="es-GT" smtClean="0"/>
              <a:t>13/04/2018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F382B6B-CF4C-45AD-AE64-F285011A4694}" type="slidenum">
              <a:rPr lang="es-GT" smtClean="0"/>
              <a:t>‹Nº›</a:t>
            </a:fld>
            <a:endParaRPr lang="es-GT"/>
          </a:p>
        </p:txBody>
      </p:sp>
    </p:spTree>
    <p:extLst>
      <p:ext uri="{BB962C8B-B14F-4D97-AF65-F5344CB8AC3E}">
        <p14:creationId xmlns:p14="http://schemas.microsoft.com/office/powerpoint/2010/main" val="2775529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09DCA1F-1F99-4190-8764-63F94FA89D66}" type="datetimeFigureOut">
              <a:rPr lang="es-GT" smtClean="0"/>
              <a:t>13/04/2018</a:t>
            </a:fld>
            <a:endParaRPr lang="es-GT"/>
          </a:p>
        </p:txBody>
      </p:sp>
      <p:sp>
        <p:nvSpPr>
          <p:cNvPr id="4"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F382B6B-CF4C-45AD-AE64-F285011A4694}" type="slidenum">
              <a:rPr lang="es-GT" smtClean="0"/>
              <a:t>‹Nº›</a:t>
            </a:fld>
            <a:endParaRPr lang="es-GT"/>
          </a:p>
        </p:txBody>
      </p:sp>
    </p:spTree>
    <p:extLst>
      <p:ext uri="{BB962C8B-B14F-4D97-AF65-F5344CB8AC3E}">
        <p14:creationId xmlns:p14="http://schemas.microsoft.com/office/powerpoint/2010/main" val="793682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09DCA1F-1F99-4190-8764-63F94FA89D66}" type="datetimeFigureOut">
              <a:rPr lang="es-GT" smtClean="0"/>
              <a:t>13/04/2018</a:t>
            </a:fld>
            <a:endParaRPr lang="es-GT"/>
          </a:p>
        </p:txBody>
      </p:sp>
      <p:sp>
        <p:nvSpPr>
          <p:cNvPr id="4"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F382B6B-CF4C-45AD-AE64-F285011A4694}" type="slidenum">
              <a:rPr lang="es-GT" smtClean="0"/>
              <a:t>‹Nº›</a:t>
            </a:fld>
            <a:endParaRPr lang="es-GT"/>
          </a:p>
        </p:txBody>
      </p:sp>
    </p:spTree>
    <p:extLst>
      <p:ext uri="{BB962C8B-B14F-4D97-AF65-F5344CB8AC3E}">
        <p14:creationId xmlns:p14="http://schemas.microsoft.com/office/powerpoint/2010/main" val="30168999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09DCA1F-1F99-4190-8764-63F94FA89D66}" type="datetimeFigureOut">
              <a:rPr lang="es-GT" smtClean="0"/>
              <a:t>13/04/2018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F382B6B-CF4C-45AD-AE64-F285011A4694}" type="slidenum">
              <a:rPr lang="es-GT" smtClean="0"/>
              <a:t>‹Nº›</a:t>
            </a:fld>
            <a:endParaRPr lang="es-GT"/>
          </a:p>
        </p:txBody>
      </p:sp>
    </p:spTree>
    <p:extLst>
      <p:ext uri="{BB962C8B-B14F-4D97-AF65-F5344CB8AC3E}">
        <p14:creationId xmlns:p14="http://schemas.microsoft.com/office/powerpoint/2010/main" val="13527548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09DCA1F-1F99-4190-8764-63F94FA89D66}" type="datetimeFigureOut">
              <a:rPr lang="es-GT" smtClean="0"/>
              <a:t>13/04/2018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F382B6B-CF4C-45AD-AE64-F285011A4694}" type="slidenum">
              <a:rPr lang="es-GT" smtClean="0"/>
              <a:t>‹Nº›</a:t>
            </a:fld>
            <a:endParaRPr lang="es-GT"/>
          </a:p>
        </p:txBody>
      </p:sp>
    </p:spTree>
    <p:extLst>
      <p:ext uri="{BB962C8B-B14F-4D97-AF65-F5344CB8AC3E}">
        <p14:creationId xmlns:p14="http://schemas.microsoft.com/office/powerpoint/2010/main" val="3356723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D09DCA1F-1F99-4190-8764-63F94FA89D66}" type="datetimeFigureOut">
              <a:rPr lang="es-GT" smtClean="0"/>
              <a:t>13/04/2018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F382B6B-CF4C-45AD-AE64-F285011A4694}" type="slidenum">
              <a:rPr lang="es-GT" smtClean="0"/>
              <a:t>‹Nº›</a:t>
            </a:fld>
            <a:endParaRPr lang="es-GT"/>
          </a:p>
        </p:txBody>
      </p:sp>
    </p:spTree>
    <p:extLst>
      <p:ext uri="{BB962C8B-B14F-4D97-AF65-F5344CB8AC3E}">
        <p14:creationId xmlns:p14="http://schemas.microsoft.com/office/powerpoint/2010/main" val="2015863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09DCA1F-1F99-4190-8764-63F94FA89D66}" type="datetimeFigureOut">
              <a:rPr lang="es-GT" smtClean="0"/>
              <a:t>13/04/2018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F382B6B-CF4C-45AD-AE64-F285011A4694}" type="slidenum">
              <a:rPr lang="es-GT" smtClean="0"/>
              <a:t>‹Nº›</a:t>
            </a:fld>
            <a:endParaRPr lang="es-GT"/>
          </a:p>
        </p:txBody>
      </p:sp>
    </p:spTree>
    <p:extLst>
      <p:ext uri="{BB962C8B-B14F-4D97-AF65-F5344CB8AC3E}">
        <p14:creationId xmlns:p14="http://schemas.microsoft.com/office/powerpoint/2010/main" val="2476660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D09DCA1F-1F99-4190-8764-63F94FA89D66}" type="datetimeFigureOut">
              <a:rPr lang="es-GT" smtClean="0"/>
              <a:t>13/04/2018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2F382B6B-CF4C-45AD-AE64-F285011A4694}" type="slidenum">
              <a:rPr lang="es-GT" smtClean="0"/>
              <a:t>‹Nº›</a:t>
            </a:fld>
            <a:endParaRPr lang="es-GT"/>
          </a:p>
        </p:txBody>
      </p:sp>
    </p:spTree>
    <p:extLst>
      <p:ext uri="{BB962C8B-B14F-4D97-AF65-F5344CB8AC3E}">
        <p14:creationId xmlns:p14="http://schemas.microsoft.com/office/powerpoint/2010/main" val="2942322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09DCA1F-1F99-4190-8764-63F94FA89D66}" type="datetimeFigureOut">
              <a:rPr lang="es-GT" smtClean="0"/>
              <a:t>13/04/2018</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2F382B6B-CF4C-45AD-AE64-F285011A4694}" type="slidenum">
              <a:rPr lang="es-GT" smtClean="0"/>
              <a:t>‹Nº›</a:t>
            </a:fld>
            <a:endParaRPr lang="es-GT"/>
          </a:p>
        </p:txBody>
      </p:sp>
    </p:spTree>
    <p:extLst>
      <p:ext uri="{BB962C8B-B14F-4D97-AF65-F5344CB8AC3E}">
        <p14:creationId xmlns:p14="http://schemas.microsoft.com/office/powerpoint/2010/main" val="3238150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D09DCA1F-1F99-4190-8764-63F94FA89D66}" type="datetimeFigureOut">
              <a:rPr lang="es-GT" smtClean="0"/>
              <a:t>13/04/2018</a:t>
            </a:fld>
            <a:endParaRPr lang="es-GT"/>
          </a:p>
        </p:txBody>
      </p:sp>
      <p:sp>
        <p:nvSpPr>
          <p:cNvPr id="5" name="Footer Placeholder 3"/>
          <p:cNvSpPr>
            <a:spLocks noGrp="1"/>
          </p:cNvSpPr>
          <p:nvPr>
            <p:ph type="ftr" sz="quarter" idx="11"/>
          </p:nvPr>
        </p:nvSpPr>
        <p:spPr/>
        <p:txBody>
          <a:bodyPr/>
          <a:lstStyle/>
          <a:p>
            <a:endParaRPr lang="es-GT"/>
          </a:p>
        </p:txBody>
      </p:sp>
      <p:sp>
        <p:nvSpPr>
          <p:cNvPr id="6" name="Slide Number Placeholder 4"/>
          <p:cNvSpPr>
            <a:spLocks noGrp="1"/>
          </p:cNvSpPr>
          <p:nvPr>
            <p:ph type="sldNum" sz="quarter" idx="12"/>
          </p:nvPr>
        </p:nvSpPr>
        <p:spPr/>
        <p:txBody>
          <a:bodyPr/>
          <a:lstStyle/>
          <a:p>
            <a:fld id="{2F382B6B-CF4C-45AD-AE64-F285011A4694}" type="slidenum">
              <a:rPr lang="es-GT" smtClean="0"/>
              <a:t>‹Nº›</a:t>
            </a:fld>
            <a:endParaRPr lang="es-GT"/>
          </a:p>
        </p:txBody>
      </p:sp>
    </p:spTree>
    <p:extLst>
      <p:ext uri="{BB962C8B-B14F-4D97-AF65-F5344CB8AC3E}">
        <p14:creationId xmlns:p14="http://schemas.microsoft.com/office/powerpoint/2010/main" val="2912464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09DCA1F-1F99-4190-8764-63F94FA89D66}" type="datetimeFigureOut">
              <a:rPr lang="es-GT" smtClean="0"/>
              <a:t>13/04/2018</a:t>
            </a:fld>
            <a:endParaRPr lang="es-GT"/>
          </a:p>
        </p:txBody>
      </p:sp>
      <p:sp>
        <p:nvSpPr>
          <p:cNvPr id="5" name="Footer Placeholder 2"/>
          <p:cNvSpPr>
            <a:spLocks noGrp="1"/>
          </p:cNvSpPr>
          <p:nvPr>
            <p:ph type="ftr" sz="quarter" idx="11"/>
          </p:nvPr>
        </p:nvSpPr>
        <p:spPr/>
        <p:txBody>
          <a:bodyPr/>
          <a:lstStyle/>
          <a:p>
            <a:endParaRPr lang="es-GT"/>
          </a:p>
        </p:txBody>
      </p:sp>
      <p:sp>
        <p:nvSpPr>
          <p:cNvPr id="6" name="Slide Number Placeholder 3"/>
          <p:cNvSpPr>
            <a:spLocks noGrp="1"/>
          </p:cNvSpPr>
          <p:nvPr>
            <p:ph type="sldNum" sz="quarter" idx="12"/>
          </p:nvPr>
        </p:nvSpPr>
        <p:spPr/>
        <p:txBody>
          <a:bodyPr/>
          <a:lstStyle/>
          <a:p>
            <a:fld id="{2F382B6B-CF4C-45AD-AE64-F285011A4694}" type="slidenum">
              <a:rPr lang="es-GT" smtClean="0"/>
              <a:t>‹Nº›</a:t>
            </a:fld>
            <a:endParaRPr lang="es-GT"/>
          </a:p>
        </p:txBody>
      </p:sp>
    </p:spTree>
    <p:extLst>
      <p:ext uri="{BB962C8B-B14F-4D97-AF65-F5344CB8AC3E}">
        <p14:creationId xmlns:p14="http://schemas.microsoft.com/office/powerpoint/2010/main" val="480288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D09DCA1F-1F99-4190-8764-63F94FA89D66}" type="datetimeFigureOut">
              <a:rPr lang="es-GT" smtClean="0"/>
              <a:t>13/04/2018</a:t>
            </a:fld>
            <a:endParaRPr lang="es-GT"/>
          </a:p>
        </p:txBody>
      </p:sp>
      <p:sp>
        <p:nvSpPr>
          <p:cNvPr id="5" name="Footer Placeholder 5"/>
          <p:cNvSpPr>
            <a:spLocks noGrp="1"/>
          </p:cNvSpPr>
          <p:nvPr>
            <p:ph type="ftr" sz="quarter" idx="11"/>
          </p:nvPr>
        </p:nvSpPr>
        <p:spPr/>
        <p:txBody>
          <a:bodyPr/>
          <a:lstStyle/>
          <a:p>
            <a:endParaRPr lang="es-GT"/>
          </a:p>
        </p:txBody>
      </p:sp>
      <p:sp>
        <p:nvSpPr>
          <p:cNvPr id="6" name="Slide Number Placeholder 6"/>
          <p:cNvSpPr>
            <a:spLocks noGrp="1"/>
          </p:cNvSpPr>
          <p:nvPr>
            <p:ph type="sldNum" sz="quarter" idx="12"/>
          </p:nvPr>
        </p:nvSpPr>
        <p:spPr/>
        <p:txBody>
          <a:bodyPr/>
          <a:lstStyle/>
          <a:p>
            <a:fld id="{2F382B6B-CF4C-45AD-AE64-F285011A4694}" type="slidenum">
              <a:rPr lang="es-GT" smtClean="0"/>
              <a:t>‹Nº›</a:t>
            </a:fld>
            <a:endParaRPr lang="es-GT"/>
          </a:p>
        </p:txBody>
      </p:sp>
    </p:spTree>
    <p:extLst>
      <p:ext uri="{BB962C8B-B14F-4D97-AF65-F5344CB8AC3E}">
        <p14:creationId xmlns:p14="http://schemas.microsoft.com/office/powerpoint/2010/main" val="2807440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09DCA1F-1F99-4190-8764-63F94FA89D66}" type="datetimeFigureOut">
              <a:rPr lang="es-GT" smtClean="0"/>
              <a:t>13/04/2018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2F382B6B-CF4C-45AD-AE64-F285011A4694}" type="slidenum">
              <a:rPr lang="es-GT" smtClean="0"/>
              <a:t>‹Nº›</a:t>
            </a:fld>
            <a:endParaRPr lang="es-GT"/>
          </a:p>
        </p:txBody>
      </p:sp>
    </p:spTree>
    <p:extLst>
      <p:ext uri="{BB962C8B-B14F-4D97-AF65-F5344CB8AC3E}">
        <p14:creationId xmlns:p14="http://schemas.microsoft.com/office/powerpoint/2010/main" val="3882079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09DCA1F-1F99-4190-8764-63F94FA89D66}" type="datetimeFigureOut">
              <a:rPr lang="es-GT" smtClean="0"/>
              <a:t>13/04/2018</a:t>
            </a:fld>
            <a:endParaRPr lang="es-G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GT"/>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F382B6B-CF4C-45AD-AE64-F285011A4694}" type="slidenum">
              <a:rPr lang="es-GT" smtClean="0"/>
              <a:t>‹Nº›</a:t>
            </a:fld>
            <a:endParaRPr lang="es-GT"/>
          </a:p>
        </p:txBody>
      </p:sp>
    </p:spTree>
    <p:extLst>
      <p:ext uri="{BB962C8B-B14F-4D97-AF65-F5344CB8AC3E}">
        <p14:creationId xmlns:p14="http://schemas.microsoft.com/office/powerpoint/2010/main" val="3728598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856413" y="4990322"/>
            <a:ext cx="8825658" cy="1510685"/>
          </a:xfrm>
        </p:spPr>
        <p:txBody>
          <a:bodyPr>
            <a:noAutofit/>
          </a:bodyPr>
          <a:lstStyle/>
          <a:p>
            <a:pPr algn="r"/>
            <a:r>
              <a:rPr lang="es-GT" sz="1800" dirty="0" smtClean="0">
                <a:solidFill>
                  <a:schemeClr val="accent4">
                    <a:lumMod val="20000"/>
                    <a:lumOff val="80000"/>
                  </a:schemeClr>
                </a:solidFill>
              </a:rPr>
              <a:t>Jeferson Alejandro Pineda Ortiz</a:t>
            </a:r>
          </a:p>
          <a:p>
            <a:pPr algn="r"/>
            <a:r>
              <a:rPr lang="es-GT" sz="1800" dirty="0" smtClean="0">
                <a:solidFill>
                  <a:schemeClr val="accent4">
                    <a:lumMod val="20000"/>
                    <a:lumOff val="80000"/>
                  </a:schemeClr>
                </a:solidFill>
              </a:rPr>
              <a:t>5to Bachillerato C.C.L.L</a:t>
            </a:r>
          </a:p>
          <a:p>
            <a:pPr algn="r"/>
            <a:r>
              <a:rPr lang="es-GT" sz="1800" dirty="0" smtClean="0">
                <a:solidFill>
                  <a:schemeClr val="accent4">
                    <a:lumMod val="20000"/>
                    <a:lumOff val="80000"/>
                  </a:schemeClr>
                </a:solidFill>
              </a:rPr>
              <a:t>Clave:12</a:t>
            </a:r>
          </a:p>
          <a:p>
            <a:pPr algn="r"/>
            <a:r>
              <a:rPr lang="es-GT" sz="1800" dirty="0" smtClean="0">
                <a:solidFill>
                  <a:schemeClr val="accent4">
                    <a:lumMod val="20000"/>
                    <a:lumOff val="80000"/>
                  </a:schemeClr>
                </a:solidFill>
              </a:rPr>
              <a:t>J.V</a:t>
            </a:r>
            <a:endParaRPr lang="es-GT" sz="1800" dirty="0">
              <a:solidFill>
                <a:schemeClr val="accent4">
                  <a:lumMod val="20000"/>
                  <a:lumOff val="80000"/>
                </a:schemeClr>
              </a:solidFill>
            </a:endParaRPr>
          </a:p>
        </p:txBody>
      </p:sp>
      <p:pic>
        <p:nvPicPr>
          <p:cNvPr id="4" name="Imagen 3"/>
          <p:cNvPicPr>
            <a:picLocks noChangeAspect="1"/>
          </p:cNvPicPr>
          <p:nvPr/>
        </p:nvPicPr>
        <p:blipFill>
          <a:blip r:embed="rId2"/>
          <a:stretch>
            <a:fillRect/>
          </a:stretch>
        </p:blipFill>
        <p:spPr>
          <a:xfrm>
            <a:off x="135569" y="128391"/>
            <a:ext cx="2545001" cy="2056566"/>
          </a:xfrm>
          <a:prstGeom prst="rect">
            <a:avLst/>
          </a:prstGeom>
        </p:spPr>
      </p:pic>
    </p:spTree>
    <p:extLst>
      <p:ext uri="{BB962C8B-B14F-4D97-AF65-F5344CB8AC3E}">
        <p14:creationId xmlns:p14="http://schemas.microsoft.com/office/powerpoint/2010/main" val="40009944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solidFill>
                  <a:srgbClr val="C00000"/>
                </a:solidFill>
                <a:latin typeface="Aharoni" panose="02010803020104030203" pitchFamily="2" charset="-79"/>
                <a:cs typeface="Aharoni" panose="02010803020104030203" pitchFamily="2" charset="-79"/>
              </a:rPr>
              <a:t>Mantenimiento Preventivo</a:t>
            </a:r>
            <a:endParaRPr lang="es-GT" dirty="0">
              <a:solidFill>
                <a:srgbClr val="C00000"/>
              </a:solidFill>
              <a:latin typeface="Aharoni" panose="02010803020104030203" pitchFamily="2" charset="-79"/>
              <a:cs typeface="Aharoni" panose="02010803020104030203" pitchFamily="2" charset="-79"/>
            </a:endParaRPr>
          </a:p>
        </p:txBody>
      </p:sp>
      <p:sp>
        <p:nvSpPr>
          <p:cNvPr id="3" name="Marcador de contenido 2"/>
          <p:cNvSpPr>
            <a:spLocks noGrp="1"/>
          </p:cNvSpPr>
          <p:nvPr>
            <p:ph idx="1"/>
          </p:nvPr>
        </p:nvSpPr>
        <p:spPr/>
        <p:txBody>
          <a:bodyPr>
            <a:normAutofit/>
          </a:bodyPr>
          <a:lstStyle/>
          <a:p>
            <a:r>
              <a:rPr lang="es-GT" dirty="0" smtClean="0">
                <a:latin typeface="Arial Narrow" panose="020B0606020202030204" pitchFamily="34" charset="0"/>
              </a:rPr>
              <a:t>En las operaciones de mantenimiento, el mantenimiento preventivo es el destinado a la conservación de equipos o instalaciones mediante la realización de revisión y reparación que garanticen su buen funcionamiento y fiabilidad. El mantenimiento preventivo se realiza en equipos en condiciones de funcionamiento, por oposición al mantenimiento correctivo que repara o pone en condiciones de funcionamiento aquellos que dejaron de funcionar o están dañados.</a:t>
            </a:r>
          </a:p>
          <a:p>
            <a:endParaRPr lang="es-GT" dirty="0" smtClean="0">
              <a:latin typeface="Arial Narrow" panose="020B0606020202030204" pitchFamily="34" charset="0"/>
            </a:endParaRPr>
          </a:p>
          <a:p>
            <a:r>
              <a:rPr lang="es-GT" dirty="0" smtClean="0">
                <a:latin typeface="Arial Narrow" panose="020B0606020202030204" pitchFamily="34" charset="0"/>
              </a:rPr>
              <a:t>El primer objetivo del mantenimiento es evitar o mitigar las consecuencias de los fallos del equipo, logrando prevenir las incidencias antes de que estas ocurran.</a:t>
            </a:r>
            <a:endParaRPr lang="es-GT" dirty="0">
              <a:latin typeface="Arial Narrow" panose="020B0606020202030204" pitchFamily="34" charset="0"/>
            </a:endParaRPr>
          </a:p>
        </p:txBody>
      </p:sp>
    </p:spTree>
    <p:extLst>
      <p:ext uri="{BB962C8B-B14F-4D97-AF65-F5344CB8AC3E}">
        <p14:creationId xmlns:p14="http://schemas.microsoft.com/office/powerpoint/2010/main" val="130311513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3710847818"/>
              </p:ext>
            </p:extLst>
          </p:nvPr>
        </p:nvGraphicFramePr>
        <p:xfrm>
          <a:off x="839246" y="470744"/>
          <a:ext cx="9707670" cy="6156960"/>
        </p:xfrm>
        <a:graphic>
          <a:graphicData uri="http://schemas.openxmlformats.org/drawingml/2006/table">
            <a:tbl>
              <a:tblPr firstRow="1" bandRow="1">
                <a:tableStyleId>{5C22544A-7EE6-4342-B048-85BDC9FD1C3A}</a:tableStyleId>
              </a:tblPr>
              <a:tblGrid>
                <a:gridCol w="1966584"/>
                <a:gridCol w="1916484"/>
                <a:gridCol w="1941534"/>
                <a:gridCol w="1941534"/>
                <a:gridCol w="1941534"/>
              </a:tblGrid>
              <a:tr h="462423">
                <a:tc>
                  <a:txBody>
                    <a:bodyPr/>
                    <a:lstStyle/>
                    <a:p>
                      <a:r>
                        <a:rPr lang="es-GT" sz="1400" dirty="0" smtClean="0"/>
                        <a:t>Mantenimiento Correctivo:</a:t>
                      </a:r>
                      <a:endParaRPr lang="es-GT" sz="1400" dirty="0"/>
                    </a:p>
                  </a:txBody>
                  <a:tcPr/>
                </a:tc>
                <a:tc>
                  <a:txBody>
                    <a:bodyPr/>
                    <a:lstStyle/>
                    <a:p>
                      <a:r>
                        <a:rPr lang="es-GT" sz="1100" dirty="0" smtClean="0"/>
                        <a:t>Mantenimiento Preventivo:</a:t>
                      </a:r>
                      <a:endParaRPr lang="es-GT" sz="1100" dirty="0"/>
                    </a:p>
                  </a:txBody>
                  <a:tcPr/>
                </a:tc>
                <a:tc>
                  <a:txBody>
                    <a:bodyPr/>
                    <a:lstStyle/>
                    <a:p>
                      <a:r>
                        <a:rPr lang="es-GT" sz="1100" b="1" i="0" kern="1200" dirty="0" smtClean="0">
                          <a:solidFill>
                            <a:schemeClr val="lt1"/>
                          </a:solidFill>
                          <a:effectLst/>
                          <a:latin typeface="+mn-lt"/>
                          <a:ea typeface="+mn-ea"/>
                          <a:cs typeface="+mn-cs"/>
                        </a:rPr>
                        <a:t>Mantenimiento Predictivo</a:t>
                      </a:r>
                      <a:r>
                        <a:rPr lang="es-GT" sz="1100" b="0" i="0" kern="1200" dirty="0" smtClean="0">
                          <a:solidFill>
                            <a:schemeClr val="lt1"/>
                          </a:solidFill>
                          <a:effectLst/>
                          <a:latin typeface="+mn-lt"/>
                          <a:ea typeface="+mn-ea"/>
                          <a:cs typeface="+mn-cs"/>
                        </a:rPr>
                        <a:t>:</a:t>
                      </a:r>
                      <a:endParaRPr lang="es-GT" sz="1100" dirty="0"/>
                    </a:p>
                  </a:txBody>
                  <a:tcPr/>
                </a:tc>
                <a:tc>
                  <a:txBody>
                    <a:bodyPr/>
                    <a:lstStyle/>
                    <a:p>
                      <a:r>
                        <a:rPr lang="es-GT" sz="1100" b="1" i="0" kern="1200" dirty="0" smtClean="0">
                          <a:solidFill>
                            <a:schemeClr val="lt1"/>
                          </a:solidFill>
                          <a:effectLst/>
                          <a:latin typeface="+mn-lt"/>
                          <a:ea typeface="+mn-ea"/>
                          <a:cs typeface="+mn-cs"/>
                        </a:rPr>
                        <a:t>Mantenimiento Cero Horas </a:t>
                      </a:r>
                      <a:endParaRPr lang="es-GT" sz="1100" dirty="0"/>
                    </a:p>
                  </a:txBody>
                  <a:tcPr/>
                </a:tc>
                <a:tc>
                  <a:txBody>
                    <a:bodyPr/>
                    <a:lstStyle/>
                    <a:p>
                      <a:r>
                        <a:rPr lang="es-GT" sz="1100" b="1" i="0" kern="1200" dirty="0" smtClean="0">
                          <a:solidFill>
                            <a:schemeClr val="lt1"/>
                          </a:solidFill>
                          <a:effectLst/>
                          <a:latin typeface="+mn-lt"/>
                          <a:ea typeface="+mn-ea"/>
                          <a:cs typeface="+mn-cs"/>
                        </a:rPr>
                        <a:t>Mantenimiento En Uso</a:t>
                      </a:r>
                      <a:endParaRPr lang="es-GT" sz="1100" dirty="0"/>
                    </a:p>
                  </a:txBody>
                  <a:tcPr/>
                </a:tc>
              </a:tr>
              <a:tr h="1961946">
                <a:tc>
                  <a:txBody>
                    <a:bodyPr/>
                    <a:lstStyle/>
                    <a:p>
                      <a:r>
                        <a:rPr lang="es-GT" sz="1400" b="0" i="0" kern="1200" dirty="0" smtClean="0">
                          <a:solidFill>
                            <a:schemeClr val="dk1"/>
                          </a:solidFill>
                          <a:effectLst/>
                          <a:latin typeface="+mn-lt"/>
                          <a:ea typeface="+mn-ea"/>
                          <a:cs typeface="+mn-cs"/>
                        </a:rPr>
                        <a:t>Es el conjunto de tareas destinadas a corregir los defectos que se van presentando en los distintos equipos.</a:t>
                      </a:r>
                      <a:endParaRPr lang="es-GT" sz="1400" dirty="0"/>
                    </a:p>
                  </a:txBody>
                  <a:tcPr/>
                </a:tc>
                <a:tc>
                  <a:txBody>
                    <a:bodyPr/>
                    <a:lstStyle/>
                    <a:p>
                      <a:r>
                        <a:rPr lang="es-GT" sz="1400" b="0" i="0" kern="1200" dirty="0" smtClean="0">
                          <a:solidFill>
                            <a:schemeClr val="dk1"/>
                          </a:solidFill>
                          <a:effectLst/>
                          <a:latin typeface="+mn-lt"/>
                          <a:ea typeface="+mn-ea"/>
                          <a:cs typeface="+mn-cs"/>
                        </a:rPr>
                        <a:t> Es el mantenimiento que tiene por misión mantener un nivel de servicio determinado en los equipos, programando las intervenciones.</a:t>
                      </a:r>
                      <a:endParaRPr lang="es-GT" sz="1400" dirty="0"/>
                    </a:p>
                  </a:txBody>
                  <a:tcPr/>
                </a:tc>
                <a:tc>
                  <a:txBody>
                    <a:bodyPr/>
                    <a:lstStyle/>
                    <a:p>
                      <a:r>
                        <a:rPr lang="es-GT" sz="1400" b="0" i="0" kern="1200" dirty="0" smtClean="0">
                          <a:solidFill>
                            <a:schemeClr val="dk1"/>
                          </a:solidFill>
                          <a:effectLst/>
                          <a:latin typeface="+mn-lt"/>
                          <a:ea typeface="+mn-ea"/>
                          <a:cs typeface="+mn-cs"/>
                        </a:rPr>
                        <a:t> Es el que persigue conocer e informar permanentemente del estado y operatividad de las instalaciones. </a:t>
                      </a:r>
                      <a:endParaRPr lang="es-GT" sz="1400" dirty="0"/>
                    </a:p>
                  </a:txBody>
                  <a:tcPr/>
                </a:tc>
                <a:tc>
                  <a:txBody>
                    <a:bodyPr/>
                    <a:lstStyle/>
                    <a:p>
                      <a:r>
                        <a:rPr lang="es-GT" sz="1800" b="0" i="0" kern="1200" dirty="0" smtClean="0">
                          <a:solidFill>
                            <a:schemeClr val="dk1"/>
                          </a:solidFill>
                          <a:effectLst/>
                          <a:latin typeface="+mn-lt"/>
                          <a:ea typeface="+mn-ea"/>
                          <a:cs typeface="+mn-cs"/>
                        </a:rPr>
                        <a:t>: </a:t>
                      </a:r>
                      <a:r>
                        <a:rPr lang="es-GT" sz="1400" b="0" i="0" kern="1200" dirty="0" smtClean="0">
                          <a:solidFill>
                            <a:schemeClr val="dk1"/>
                          </a:solidFill>
                          <a:effectLst/>
                          <a:latin typeface="+mn-lt"/>
                          <a:ea typeface="+mn-ea"/>
                          <a:cs typeface="+mn-cs"/>
                        </a:rPr>
                        <a:t>Es el conjunto de tareas cuyo objetivo es revisar los equipos a intervalos programados bien antes de que aparezca ningún fallo.</a:t>
                      </a:r>
                      <a:endParaRPr lang="es-GT" sz="1400" dirty="0"/>
                    </a:p>
                  </a:txBody>
                  <a:tcPr/>
                </a:tc>
                <a:tc>
                  <a:txBody>
                    <a:bodyPr/>
                    <a:lstStyle/>
                    <a:p>
                      <a:r>
                        <a:rPr lang="es-GT" sz="1800" b="0" i="0" kern="1200" dirty="0" smtClean="0">
                          <a:solidFill>
                            <a:schemeClr val="dk1"/>
                          </a:solidFill>
                          <a:effectLst/>
                          <a:latin typeface="+mn-lt"/>
                          <a:ea typeface="+mn-ea"/>
                          <a:cs typeface="+mn-cs"/>
                        </a:rPr>
                        <a:t> </a:t>
                      </a:r>
                      <a:r>
                        <a:rPr lang="es-GT" sz="1400" b="0" i="0" kern="1200" dirty="0" smtClean="0">
                          <a:solidFill>
                            <a:schemeClr val="dk1"/>
                          </a:solidFill>
                          <a:effectLst/>
                          <a:latin typeface="+mn-lt"/>
                          <a:ea typeface="+mn-ea"/>
                          <a:cs typeface="+mn-cs"/>
                        </a:rPr>
                        <a:t>es el mantenimiento básico de un equipo realizado por los usuarios del mismo. Consiste en una serie de tareas elementales </a:t>
                      </a:r>
                      <a:endParaRPr lang="es-GT" sz="1400" dirty="0"/>
                    </a:p>
                  </a:txBody>
                  <a:tcPr/>
                </a:tc>
              </a:tr>
              <a:tr h="462423">
                <a:tc>
                  <a:txBody>
                    <a:bodyPr/>
                    <a:lstStyle/>
                    <a:p>
                      <a:r>
                        <a:rPr lang="es-GT" dirty="0" smtClean="0">
                          <a:solidFill>
                            <a:schemeClr val="accent2">
                              <a:lumMod val="75000"/>
                            </a:schemeClr>
                          </a:solidFill>
                          <a:latin typeface="Aharoni" panose="02010803020104030203" pitchFamily="2" charset="-79"/>
                          <a:cs typeface="Aharoni" panose="02010803020104030203" pitchFamily="2" charset="-79"/>
                        </a:rPr>
                        <a:t>Consecuencias</a:t>
                      </a:r>
                      <a:r>
                        <a:rPr lang="es-GT" baseline="0" dirty="0" smtClean="0">
                          <a:solidFill>
                            <a:schemeClr val="accent2">
                              <a:lumMod val="75000"/>
                            </a:schemeClr>
                          </a:solidFill>
                          <a:latin typeface="Aharoni" panose="02010803020104030203" pitchFamily="2" charset="-79"/>
                          <a:cs typeface="Aharoni" panose="02010803020104030203" pitchFamily="2" charset="-79"/>
                        </a:rPr>
                        <a:t> </a:t>
                      </a:r>
                      <a:endParaRPr lang="es-GT" dirty="0">
                        <a:solidFill>
                          <a:schemeClr val="accent2">
                            <a:lumMod val="75000"/>
                          </a:schemeClr>
                        </a:solidFill>
                        <a:latin typeface="Aharoni" panose="02010803020104030203" pitchFamily="2" charset="-79"/>
                        <a:cs typeface="Aharoni" panose="02010803020104030203" pitchFamily="2" charset="-79"/>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GT" dirty="0" smtClean="0">
                          <a:solidFill>
                            <a:schemeClr val="accent2">
                              <a:lumMod val="75000"/>
                            </a:schemeClr>
                          </a:solidFill>
                          <a:latin typeface="Aharoni" panose="02010803020104030203" pitchFamily="2" charset="-79"/>
                          <a:cs typeface="Aharoni" panose="02010803020104030203" pitchFamily="2" charset="-79"/>
                        </a:rPr>
                        <a:t>Consecuencias</a:t>
                      </a:r>
                      <a:r>
                        <a:rPr lang="es-GT" baseline="0" dirty="0" smtClean="0">
                          <a:solidFill>
                            <a:schemeClr val="accent2">
                              <a:lumMod val="75000"/>
                            </a:schemeClr>
                          </a:solidFill>
                          <a:latin typeface="Aharoni" panose="02010803020104030203" pitchFamily="2" charset="-79"/>
                          <a:cs typeface="Aharoni" panose="02010803020104030203" pitchFamily="2" charset="-79"/>
                        </a:rPr>
                        <a:t> </a:t>
                      </a:r>
                      <a:endParaRPr lang="es-GT" dirty="0" smtClean="0">
                        <a:solidFill>
                          <a:schemeClr val="accent2">
                            <a:lumMod val="75000"/>
                          </a:schemeClr>
                        </a:solidFill>
                        <a:latin typeface="Aharoni" panose="02010803020104030203" pitchFamily="2" charset="-79"/>
                        <a:cs typeface="Aharoni" panose="02010803020104030203" pitchFamily="2" charset="-79"/>
                      </a:endParaRPr>
                    </a:p>
                    <a:p>
                      <a:endParaRPr lang="es-GT" dirty="0">
                        <a:solidFill>
                          <a:schemeClr val="accent2">
                            <a:lumMod val="75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GT" dirty="0" smtClean="0">
                          <a:solidFill>
                            <a:schemeClr val="accent2">
                              <a:lumMod val="75000"/>
                            </a:schemeClr>
                          </a:solidFill>
                          <a:latin typeface="Aharoni" panose="02010803020104030203" pitchFamily="2" charset="-79"/>
                          <a:cs typeface="Aharoni" panose="02010803020104030203" pitchFamily="2" charset="-79"/>
                        </a:rPr>
                        <a:t>Consecuencias</a:t>
                      </a:r>
                      <a:r>
                        <a:rPr lang="es-GT" baseline="0" dirty="0" smtClean="0">
                          <a:solidFill>
                            <a:schemeClr val="accent2">
                              <a:lumMod val="75000"/>
                            </a:schemeClr>
                          </a:solidFill>
                          <a:latin typeface="Aharoni" panose="02010803020104030203" pitchFamily="2" charset="-79"/>
                          <a:cs typeface="Aharoni" panose="02010803020104030203" pitchFamily="2" charset="-79"/>
                        </a:rPr>
                        <a:t> </a:t>
                      </a:r>
                      <a:endParaRPr lang="es-GT" dirty="0" smtClean="0">
                        <a:solidFill>
                          <a:schemeClr val="accent2">
                            <a:lumMod val="75000"/>
                          </a:schemeClr>
                        </a:solidFill>
                        <a:latin typeface="Aharoni" panose="02010803020104030203" pitchFamily="2" charset="-79"/>
                        <a:cs typeface="Aharoni" panose="02010803020104030203" pitchFamily="2" charset="-79"/>
                      </a:endParaRPr>
                    </a:p>
                    <a:p>
                      <a:endParaRPr lang="es-GT" dirty="0">
                        <a:solidFill>
                          <a:schemeClr val="accent2">
                            <a:lumMod val="75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GT" dirty="0" smtClean="0">
                          <a:solidFill>
                            <a:schemeClr val="accent2">
                              <a:lumMod val="75000"/>
                            </a:schemeClr>
                          </a:solidFill>
                          <a:latin typeface="Aharoni" panose="02010803020104030203" pitchFamily="2" charset="-79"/>
                          <a:cs typeface="Aharoni" panose="02010803020104030203" pitchFamily="2" charset="-79"/>
                        </a:rPr>
                        <a:t>Consecuencias</a:t>
                      </a:r>
                      <a:r>
                        <a:rPr lang="es-GT" baseline="0" dirty="0" smtClean="0">
                          <a:solidFill>
                            <a:schemeClr val="accent2">
                              <a:lumMod val="75000"/>
                            </a:schemeClr>
                          </a:solidFill>
                          <a:latin typeface="Aharoni" panose="02010803020104030203" pitchFamily="2" charset="-79"/>
                          <a:cs typeface="Aharoni" panose="02010803020104030203" pitchFamily="2" charset="-79"/>
                        </a:rPr>
                        <a:t> </a:t>
                      </a:r>
                      <a:endParaRPr lang="es-GT" dirty="0" smtClean="0">
                        <a:solidFill>
                          <a:schemeClr val="accent2">
                            <a:lumMod val="75000"/>
                          </a:schemeClr>
                        </a:solidFill>
                        <a:latin typeface="Aharoni" panose="02010803020104030203" pitchFamily="2" charset="-79"/>
                        <a:cs typeface="Aharoni" panose="02010803020104030203" pitchFamily="2" charset="-79"/>
                      </a:endParaRPr>
                    </a:p>
                    <a:p>
                      <a:endParaRPr lang="es-GT" dirty="0">
                        <a:solidFill>
                          <a:schemeClr val="accent2">
                            <a:lumMod val="75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GT" dirty="0" smtClean="0">
                          <a:solidFill>
                            <a:schemeClr val="accent2">
                              <a:lumMod val="75000"/>
                            </a:schemeClr>
                          </a:solidFill>
                          <a:latin typeface="Aharoni" panose="02010803020104030203" pitchFamily="2" charset="-79"/>
                          <a:cs typeface="Aharoni" panose="02010803020104030203" pitchFamily="2" charset="-79"/>
                        </a:rPr>
                        <a:t>Consecuencias</a:t>
                      </a:r>
                      <a:r>
                        <a:rPr lang="es-GT" baseline="0" dirty="0" smtClean="0">
                          <a:solidFill>
                            <a:schemeClr val="accent2">
                              <a:lumMod val="75000"/>
                            </a:schemeClr>
                          </a:solidFill>
                          <a:latin typeface="Aharoni" panose="02010803020104030203" pitchFamily="2" charset="-79"/>
                          <a:cs typeface="Aharoni" panose="02010803020104030203" pitchFamily="2" charset="-79"/>
                        </a:rPr>
                        <a:t> </a:t>
                      </a:r>
                      <a:endParaRPr lang="es-GT" dirty="0" smtClean="0">
                        <a:solidFill>
                          <a:schemeClr val="accent2">
                            <a:lumMod val="75000"/>
                          </a:schemeClr>
                        </a:solidFill>
                        <a:latin typeface="Aharoni" panose="02010803020104030203" pitchFamily="2" charset="-79"/>
                        <a:cs typeface="Aharoni" panose="02010803020104030203" pitchFamily="2" charset="-79"/>
                      </a:endParaRPr>
                    </a:p>
                    <a:p>
                      <a:endParaRPr lang="es-GT" dirty="0">
                        <a:solidFill>
                          <a:schemeClr val="accent2">
                            <a:lumMod val="75000"/>
                          </a:schemeClr>
                        </a:solidFill>
                      </a:endParaRPr>
                    </a:p>
                  </a:txBody>
                  <a:tcPr/>
                </a:tc>
              </a:tr>
              <a:tr h="462423">
                <a:tc>
                  <a:txBody>
                    <a:bodyPr/>
                    <a:lstStyle/>
                    <a:p>
                      <a:r>
                        <a:rPr lang="es-GT" dirty="0" smtClean="0"/>
                        <a:t>Afecta</a:t>
                      </a:r>
                      <a:r>
                        <a:rPr lang="es-GT" baseline="0" dirty="0" smtClean="0"/>
                        <a:t> las cadenas productivas, es decir que los ciclos posteriores se verán parados a la espera de la corrección .</a:t>
                      </a:r>
                      <a:endParaRPr lang="es-GT" dirty="0"/>
                    </a:p>
                  </a:txBody>
                  <a:tcPr/>
                </a:tc>
                <a:tc>
                  <a:txBody>
                    <a:bodyPr/>
                    <a:lstStyle/>
                    <a:p>
                      <a:r>
                        <a:rPr lang="es-GT" dirty="0" smtClean="0"/>
                        <a:t>Destrucción del</a:t>
                      </a:r>
                      <a:r>
                        <a:rPr lang="es-GT" baseline="0" dirty="0" smtClean="0"/>
                        <a:t> sistema  y mantenimiento de producción.</a:t>
                      </a:r>
                      <a:endParaRPr lang="es-GT" dirty="0"/>
                    </a:p>
                  </a:txBody>
                  <a:tcPr/>
                </a:tc>
                <a:tc>
                  <a:txBody>
                    <a:bodyPr/>
                    <a:lstStyle/>
                    <a:p>
                      <a:r>
                        <a:rPr lang="es-GT" dirty="0" smtClean="0"/>
                        <a:t>Sin datos</a:t>
                      </a:r>
                      <a:r>
                        <a:rPr lang="es-GT" baseline="0" dirty="0" smtClean="0"/>
                        <a:t> objetivos no podemos conocer el estado de las maquinas.</a:t>
                      </a:r>
                      <a:endParaRPr lang="es-GT" dirty="0"/>
                    </a:p>
                  </a:txBody>
                  <a:tcPr/>
                </a:tc>
                <a:tc>
                  <a:txBody>
                    <a:bodyPr/>
                    <a:lstStyle/>
                    <a:p>
                      <a:r>
                        <a:rPr lang="es-GT" dirty="0" smtClean="0"/>
                        <a:t>El conjunto realizado es dejar el mantenimiento de cero oras.</a:t>
                      </a:r>
                      <a:endParaRPr lang="es-GT" dirty="0"/>
                    </a:p>
                  </a:txBody>
                  <a:tcPr/>
                </a:tc>
                <a:tc>
                  <a:txBody>
                    <a:bodyPr/>
                    <a:lstStyle/>
                    <a:p>
                      <a:r>
                        <a:rPr lang="es-GT" dirty="0" smtClean="0"/>
                        <a:t>Diseño</a:t>
                      </a:r>
                      <a:r>
                        <a:rPr lang="es-GT" baseline="0" dirty="0" smtClean="0"/>
                        <a:t> o </a:t>
                      </a:r>
                      <a:r>
                        <a:rPr lang="es-GT" dirty="0" smtClean="0"/>
                        <a:t>mantenimiento inadecuado para maquinas o equipos.</a:t>
                      </a:r>
                      <a:endParaRPr lang="es-GT" dirty="0"/>
                    </a:p>
                  </a:txBody>
                  <a:tcPr/>
                </a:tc>
              </a:tr>
              <a:tr h="0">
                <a:tc>
                  <a:txBody>
                    <a:bodyPr/>
                    <a:lstStyle/>
                    <a:p>
                      <a:endParaRPr lang="es-GT"/>
                    </a:p>
                  </a:txBody>
                  <a:tcPr/>
                </a:tc>
                <a:tc>
                  <a:txBody>
                    <a:bodyPr/>
                    <a:lstStyle/>
                    <a:p>
                      <a:endParaRPr lang="es-GT"/>
                    </a:p>
                  </a:txBody>
                  <a:tcPr/>
                </a:tc>
                <a:tc>
                  <a:txBody>
                    <a:bodyPr/>
                    <a:lstStyle/>
                    <a:p>
                      <a:endParaRPr lang="es-GT"/>
                    </a:p>
                  </a:txBody>
                  <a:tcPr/>
                </a:tc>
                <a:tc>
                  <a:txBody>
                    <a:bodyPr/>
                    <a:lstStyle/>
                    <a:p>
                      <a:endParaRPr lang="es-GT"/>
                    </a:p>
                  </a:txBody>
                  <a:tcPr/>
                </a:tc>
                <a:tc>
                  <a:txBody>
                    <a:bodyPr/>
                    <a:lstStyle/>
                    <a:p>
                      <a:endParaRPr lang="es-GT" dirty="0"/>
                    </a:p>
                  </a:txBody>
                  <a:tcPr/>
                </a:tc>
              </a:tr>
            </a:tbl>
          </a:graphicData>
        </a:graphic>
      </p:graphicFrame>
    </p:spTree>
    <p:extLst>
      <p:ext uri="{BB962C8B-B14F-4D97-AF65-F5344CB8AC3E}">
        <p14:creationId xmlns:p14="http://schemas.microsoft.com/office/powerpoint/2010/main" val="69410729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solidFill>
                  <a:schemeClr val="accent4">
                    <a:lumMod val="75000"/>
                  </a:schemeClr>
                </a:solidFill>
                <a:latin typeface="Aharoni" panose="02010803020104030203" pitchFamily="2" charset="-79"/>
                <a:cs typeface="Aharoni" panose="02010803020104030203" pitchFamily="2" charset="-79"/>
              </a:rPr>
              <a:t>Conclusiones Personales</a:t>
            </a:r>
            <a:endParaRPr lang="es-GT" dirty="0">
              <a:solidFill>
                <a:schemeClr val="accent4">
                  <a:lumMod val="75000"/>
                </a:schemeClr>
              </a:solidFill>
              <a:latin typeface="Aharoni" panose="02010803020104030203" pitchFamily="2" charset="-79"/>
              <a:cs typeface="Aharoni" panose="02010803020104030203" pitchFamily="2" charset="-79"/>
            </a:endParaRPr>
          </a:p>
        </p:txBody>
      </p:sp>
      <p:sp>
        <p:nvSpPr>
          <p:cNvPr id="3" name="Marcador de contenido 2"/>
          <p:cNvSpPr>
            <a:spLocks noGrp="1"/>
          </p:cNvSpPr>
          <p:nvPr>
            <p:ph idx="1"/>
          </p:nvPr>
        </p:nvSpPr>
        <p:spPr/>
        <p:txBody>
          <a:bodyPr/>
          <a:lstStyle/>
          <a:p>
            <a:r>
              <a:rPr lang="es-GT" dirty="0" smtClean="0"/>
              <a:t>Estamos en la mejor etapa de la vida ya como podemos observar la tecnología a avanzado  demasiado y se nos hace muchos mas fácil hacer nuestros proyectos o lo que sea, media vez lo podamos utilizar.</a:t>
            </a:r>
            <a:endParaRPr lang="es-GT" dirty="0"/>
          </a:p>
        </p:txBody>
      </p:sp>
    </p:spTree>
    <p:extLst>
      <p:ext uri="{BB962C8B-B14F-4D97-AF65-F5344CB8AC3E}">
        <p14:creationId xmlns:p14="http://schemas.microsoft.com/office/powerpoint/2010/main" val="105511171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solidFill>
                  <a:schemeClr val="accent6">
                    <a:lumMod val="50000"/>
                  </a:schemeClr>
                </a:solidFill>
                <a:latin typeface="Aharoni" panose="02010803020104030203" pitchFamily="2" charset="-79"/>
                <a:cs typeface="Aharoni" panose="02010803020104030203" pitchFamily="2" charset="-79"/>
              </a:rPr>
              <a:t>Introducción </a:t>
            </a:r>
            <a:endParaRPr lang="es-GT" dirty="0">
              <a:solidFill>
                <a:schemeClr val="accent6">
                  <a:lumMod val="50000"/>
                </a:schemeClr>
              </a:solidFill>
              <a:latin typeface="Aharoni" panose="02010803020104030203" pitchFamily="2" charset="-79"/>
              <a:cs typeface="Aharoni" panose="02010803020104030203" pitchFamily="2" charset="-79"/>
            </a:endParaRPr>
          </a:p>
        </p:txBody>
      </p:sp>
      <p:sp>
        <p:nvSpPr>
          <p:cNvPr id="3" name="Marcador de contenido 2"/>
          <p:cNvSpPr>
            <a:spLocks noGrp="1"/>
          </p:cNvSpPr>
          <p:nvPr>
            <p:ph idx="1"/>
          </p:nvPr>
        </p:nvSpPr>
        <p:spPr/>
        <p:txBody>
          <a:bodyPr/>
          <a:lstStyle/>
          <a:p>
            <a:r>
              <a:rPr lang="es-GT" dirty="0" smtClean="0">
                <a:latin typeface="Arial Narrow" panose="020B0606020202030204" pitchFamily="34" charset="0"/>
              </a:rPr>
              <a:t>La computadora es una fuente tecnológica donde podemos hacer varias cosas, es un ordenador de datos  y que puede ejecutar tareas y proyectos de un nivel alto. La función de la computadora y sus partes nos ayudan  ejecutar.</a:t>
            </a:r>
          </a:p>
          <a:p>
            <a:r>
              <a:rPr lang="es-GT" dirty="0" smtClean="0">
                <a:latin typeface="Arial Narrow" panose="020B0606020202030204" pitchFamily="34" charset="0"/>
              </a:rPr>
              <a:t>El mantenimiento preventivo es el entretenimiento a la conversación de equipos de archivos preventivos.</a:t>
            </a:r>
          </a:p>
          <a:p>
            <a:endParaRPr lang="es-GT" dirty="0"/>
          </a:p>
        </p:txBody>
      </p:sp>
    </p:spTree>
    <p:extLst>
      <p:ext uri="{BB962C8B-B14F-4D97-AF65-F5344CB8AC3E}">
        <p14:creationId xmlns:p14="http://schemas.microsoft.com/office/powerpoint/2010/main" val="390893875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solidFill>
                  <a:schemeClr val="accent1">
                    <a:lumMod val="75000"/>
                  </a:schemeClr>
                </a:solidFill>
                <a:latin typeface="Aharoni" panose="02010803020104030203" pitchFamily="2" charset="-79"/>
                <a:cs typeface="Aharoni" panose="02010803020104030203" pitchFamily="2" charset="-79"/>
              </a:rPr>
              <a:t>COMPUTADORA</a:t>
            </a:r>
            <a:endParaRPr lang="es-GT" dirty="0">
              <a:solidFill>
                <a:schemeClr val="accent1">
                  <a:lumMod val="75000"/>
                </a:schemeClr>
              </a:solidFill>
              <a:latin typeface="Aharoni" panose="02010803020104030203" pitchFamily="2" charset="-79"/>
              <a:cs typeface="Aharoni" panose="02010803020104030203" pitchFamily="2" charset="-79"/>
            </a:endParaRPr>
          </a:p>
        </p:txBody>
      </p:sp>
      <p:sp>
        <p:nvSpPr>
          <p:cNvPr id="3" name="Marcador de contenido 2"/>
          <p:cNvSpPr>
            <a:spLocks noGrp="1"/>
          </p:cNvSpPr>
          <p:nvPr>
            <p:ph idx="1"/>
          </p:nvPr>
        </p:nvSpPr>
        <p:spPr/>
        <p:txBody>
          <a:bodyPr/>
          <a:lstStyle/>
          <a:p>
            <a:r>
              <a:rPr lang="es-GT" dirty="0" smtClean="0">
                <a:latin typeface="Arial Narrow" panose="020B0606020202030204" pitchFamily="34" charset="0"/>
              </a:rPr>
              <a:t>La computadora​ (del inglés: computer; y este del latín: computare,'calcular'), también denominada computador​ u ordenador​ (del francés: ordinateur; y este del latín: ordinator), es una máquina electrónica que recibe y procesa datos para convertirlos en información conveniente y útil que posteriormente se envían a las unidades de salida. Un ordenador está formado físicamente por numerosos circuitos integrados y muchos componentes de apoyo, extensión y accesorios, que en conjunto pueden ejecutar tareas diversas con suma rapidez y bajo el control de un programa (software).</a:t>
            </a:r>
            <a:endParaRPr lang="es-GT" dirty="0">
              <a:latin typeface="Arial Narrow" panose="020B0606020202030204" pitchFamily="34" charset="0"/>
            </a:endParaRPr>
          </a:p>
        </p:txBody>
      </p:sp>
      <p:graphicFrame>
        <p:nvGraphicFramePr>
          <p:cNvPr id="4" name="Diagrama 3"/>
          <p:cNvGraphicFramePr/>
          <p:nvPr>
            <p:extLst>
              <p:ext uri="{D42A27DB-BD31-4B8C-83A1-F6EECF244321}">
                <p14:modId xmlns:p14="http://schemas.microsoft.com/office/powerpoint/2010/main" val="3896665973"/>
              </p:ext>
            </p:extLst>
          </p:nvPr>
        </p:nvGraphicFramePr>
        <p:xfrm flipV="1">
          <a:off x="2032000" y="475989"/>
          <a:ext cx="8128000" cy="2436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64298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207276" y="2967335"/>
            <a:ext cx="7777450" cy="923330"/>
          </a:xfrm>
          <a:prstGeom prst="rect">
            <a:avLst/>
          </a:prstGeom>
          <a:noFill/>
        </p:spPr>
        <p:txBody>
          <a:bodyPr wrap="none" lIns="91440" tIns="45720" rIns="91440" bIns="45720">
            <a:spAutoFit/>
          </a:bodyPr>
          <a:lstStyle/>
          <a:p>
            <a:pPr algn="ctr"/>
            <a:r>
              <a:rPr lang="es-ES" sz="5400" b="1" spc="50" dirty="0" smtClean="0">
                <a:ln w="0"/>
                <a:solidFill>
                  <a:schemeClr val="accent2">
                    <a:lumMod val="40000"/>
                    <a:lumOff val="60000"/>
                  </a:schemeClr>
                </a:solidFill>
                <a:effectLst>
                  <a:innerShdw blurRad="63500" dist="50800" dir="13500000">
                    <a:srgbClr val="000000">
                      <a:alpha val="50000"/>
                    </a:srgbClr>
                  </a:innerShdw>
                </a:effectLst>
              </a:rPr>
              <a:t>Partes de la Computadora</a:t>
            </a:r>
            <a:endParaRPr lang="es-ES" sz="5400" b="1" cap="none" spc="50" dirty="0">
              <a:ln w="0"/>
              <a:solidFill>
                <a:schemeClr val="accent2">
                  <a:lumMod val="40000"/>
                  <a:lumOff val="60000"/>
                </a:schemeClr>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47019688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solidFill>
                  <a:srgbClr val="0070C0"/>
                </a:solidFill>
              </a:rPr>
              <a:t> Teclado</a:t>
            </a:r>
            <a:endParaRPr lang="es-GT" dirty="0">
              <a:solidFill>
                <a:srgbClr val="0070C0"/>
              </a:solidFill>
            </a:endParaRPr>
          </a:p>
        </p:txBody>
      </p:sp>
      <p:sp>
        <p:nvSpPr>
          <p:cNvPr id="3" name="Marcador de contenido 2"/>
          <p:cNvSpPr>
            <a:spLocks noGrp="1"/>
          </p:cNvSpPr>
          <p:nvPr>
            <p:ph sz="half" idx="1"/>
          </p:nvPr>
        </p:nvSpPr>
        <p:spPr/>
        <p:txBody>
          <a:bodyPr>
            <a:normAutofit/>
          </a:bodyPr>
          <a:lstStyle/>
          <a:p>
            <a:r>
              <a:rPr lang="es-GT" dirty="0" smtClean="0">
                <a:latin typeface="Arial Narrow" panose="020B0606020202030204" pitchFamily="34" charset="0"/>
              </a:rPr>
              <a:t>Es el dispositivo que le brinda la posibilidad al usuario introducir datos para que después puedan ser interpretados y procesados por la CPU. El aspecto de un teclado de ordenador es bastante similar al de una máquina de escribir y actualmente su clasificación está conformada de la siguiente manera: teclado  XT, teclado AT,  teclado expandido, teclado Windows, teclado ergonómico y teclado inalámbrico.</a:t>
            </a:r>
            <a:endParaRPr lang="es-GT" dirty="0">
              <a:latin typeface="Arial Narrow" panose="020B0606020202030204" pitchFamily="34" charset="0"/>
            </a:endParaRPr>
          </a:p>
        </p:txBody>
      </p:sp>
      <p:pic>
        <p:nvPicPr>
          <p:cNvPr id="1026" name="Picture 2" descr="Resultado de imagen para teclado"/>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tretch>
            <a:fillRect/>
          </a:stretch>
        </p:blipFill>
        <p:spPr bwMode="auto">
          <a:xfrm>
            <a:off x="5654675" y="3073163"/>
            <a:ext cx="4395788" cy="2165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678519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solidFill>
                  <a:srgbClr val="0070C0"/>
                </a:solidFill>
                <a:latin typeface="Aharoni" panose="02010803020104030203" pitchFamily="2" charset="-79"/>
                <a:cs typeface="Aharoni" panose="02010803020104030203" pitchFamily="2" charset="-79"/>
              </a:rPr>
              <a:t>Unidad Central de Proceso</a:t>
            </a:r>
            <a:endParaRPr lang="es-GT" dirty="0">
              <a:solidFill>
                <a:srgbClr val="0070C0"/>
              </a:solidFill>
              <a:latin typeface="Aharoni" panose="02010803020104030203" pitchFamily="2" charset="-79"/>
              <a:cs typeface="Aharoni" panose="02010803020104030203" pitchFamily="2" charset="-79"/>
            </a:endParaRPr>
          </a:p>
        </p:txBody>
      </p:sp>
      <p:sp>
        <p:nvSpPr>
          <p:cNvPr id="3" name="Marcador de contenido 2"/>
          <p:cNvSpPr>
            <a:spLocks noGrp="1"/>
          </p:cNvSpPr>
          <p:nvPr>
            <p:ph sz="half" idx="1"/>
          </p:nvPr>
        </p:nvSpPr>
        <p:spPr/>
        <p:txBody>
          <a:bodyPr>
            <a:normAutofit/>
          </a:bodyPr>
          <a:lstStyle/>
          <a:p>
            <a:r>
              <a:rPr lang="es-GT" dirty="0" smtClean="0">
                <a:latin typeface="Arial Narrow" panose="020B0606020202030204" pitchFamily="34" charset="0"/>
              </a:rPr>
              <a:t>Comúnmente conocido como microprocesador, es el encargado de procesar los datos contenidos en los programas e interpretar las instrucciones del usuario. La evolución de la tecnología en este rubro ha sido tan grande que actualmente existen microprocesadores con doble núcleo que, básicamente son dos procesadores en uno mismo, lo que les permite aumentar considerablemente la capacidad de procesamiento de datos de una forma más rápida.</a:t>
            </a:r>
            <a:endParaRPr lang="es-GT" dirty="0">
              <a:latin typeface="Arial Narrow" panose="020B0606020202030204" pitchFamily="34" charset="0"/>
            </a:endParaRPr>
          </a:p>
        </p:txBody>
      </p:sp>
      <p:pic>
        <p:nvPicPr>
          <p:cNvPr id="2050" name="Picture 2" descr="Resultado de imagen para unidad central de procesamiento}"/>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7543799" y="2946288"/>
            <a:ext cx="2802699" cy="1867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10611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solidFill>
                  <a:srgbClr val="0070C0"/>
                </a:solidFill>
                <a:latin typeface="Aharoni" panose="02010803020104030203" pitchFamily="2" charset="-79"/>
                <a:cs typeface="Aharoni" panose="02010803020104030203" pitchFamily="2" charset="-79"/>
              </a:rPr>
              <a:t>Monitor</a:t>
            </a:r>
            <a:endParaRPr lang="es-GT" dirty="0">
              <a:solidFill>
                <a:srgbClr val="0070C0"/>
              </a:solidFill>
              <a:latin typeface="Aharoni" panose="02010803020104030203" pitchFamily="2" charset="-79"/>
              <a:cs typeface="Aharoni" panose="02010803020104030203" pitchFamily="2" charset="-79"/>
            </a:endParaRPr>
          </a:p>
        </p:txBody>
      </p:sp>
      <p:sp>
        <p:nvSpPr>
          <p:cNvPr id="3" name="Marcador de contenido 2"/>
          <p:cNvSpPr>
            <a:spLocks noGrp="1"/>
          </p:cNvSpPr>
          <p:nvPr>
            <p:ph sz="half" idx="1"/>
          </p:nvPr>
        </p:nvSpPr>
        <p:spPr/>
        <p:txBody>
          <a:bodyPr>
            <a:normAutofit/>
          </a:bodyPr>
          <a:lstStyle/>
          <a:p>
            <a:r>
              <a:rPr lang="es-GT" dirty="0"/>
              <a:t>Es el dispositivo que,  por medio de una interfaz, permite al usuario poder </a:t>
            </a:r>
            <a:r>
              <a:rPr lang="es-GT" b="1" dirty="0"/>
              <a:t>visualizar los datos</a:t>
            </a:r>
            <a:r>
              <a:rPr lang="es-GT" dirty="0"/>
              <a:t> previamente procesados por el CPU. La unidad mínima que se puede representar en un monitor es denominada Píxel, que se puede definir como cada uno de los puntos que conforman una imagen digital. Actualmente lo último en tecnología son los monitores de cristal líquido (LCD, por sus siglas en ingles).</a:t>
            </a:r>
          </a:p>
        </p:txBody>
      </p:sp>
      <p:pic>
        <p:nvPicPr>
          <p:cNvPr id="3074" name="Picture 2" descr="envision_g917w1_monitor_lcd"/>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654675" y="2304350"/>
            <a:ext cx="4395788" cy="3703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18089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solidFill>
                  <a:srgbClr val="0070C0"/>
                </a:solidFill>
                <a:latin typeface="Aharoni" panose="02010803020104030203" pitchFamily="2" charset="-79"/>
                <a:cs typeface="Aharoni" panose="02010803020104030203" pitchFamily="2" charset="-79"/>
              </a:rPr>
              <a:t>Ratón </a:t>
            </a:r>
            <a:endParaRPr lang="es-GT" dirty="0">
              <a:solidFill>
                <a:srgbClr val="0070C0"/>
              </a:solidFill>
              <a:latin typeface="Aharoni" panose="02010803020104030203" pitchFamily="2" charset="-79"/>
              <a:cs typeface="Aharoni" panose="02010803020104030203" pitchFamily="2" charset="-79"/>
            </a:endParaRPr>
          </a:p>
        </p:txBody>
      </p:sp>
      <p:sp>
        <p:nvSpPr>
          <p:cNvPr id="3" name="Marcador de contenido 2"/>
          <p:cNvSpPr>
            <a:spLocks noGrp="1"/>
          </p:cNvSpPr>
          <p:nvPr>
            <p:ph sz="half" idx="1"/>
          </p:nvPr>
        </p:nvSpPr>
        <p:spPr/>
        <p:txBody>
          <a:bodyPr>
            <a:normAutofit/>
          </a:bodyPr>
          <a:lstStyle/>
          <a:p>
            <a:r>
              <a:rPr lang="es-GT" dirty="0" smtClean="0">
                <a:latin typeface="Arial Narrow" panose="020B0606020202030204" pitchFamily="34" charset="0"/>
              </a:rPr>
              <a:t>En informática, un mouse </a:t>
            </a:r>
            <a:r>
              <a:rPr lang="es-GT" dirty="0">
                <a:latin typeface="Arial Narrow" panose="020B0606020202030204" pitchFamily="34" charset="0"/>
              </a:rPr>
              <a:t>o</a:t>
            </a:r>
            <a:r>
              <a:rPr lang="es-GT" dirty="0" smtClean="0">
                <a:latin typeface="Arial Narrow" panose="020B0606020202030204" pitchFamily="34" charset="0"/>
              </a:rPr>
              <a:t> ratón es el dispositivo que, al igual que el teclado, permite enviarle instrucciones a una computadora mientras este interactúa con una interfaz gráfica. Hoy en día es un dispositivo imprescindible en un ordenar, pero, se prevé que en un futuro no muy lejano este dispositivo desaparezca,  dejándole esta tarea a los ojos humanos</a:t>
            </a:r>
            <a:r>
              <a:rPr lang="es-GT" dirty="0" smtClean="0"/>
              <a:t>.</a:t>
            </a:r>
            <a:endParaRPr lang="es-GT" dirty="0"/>
          </a:p>
        </p:txBody>
      </p:sp>
      <p:pic>
        <p:nvPicPr>
          <p:cNvPr id="4098" name="Picture 2" descr="mouse5000"/>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242844" y="2251075"/>
            <a:ext cx="32194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46051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3773" y="264917"/>
            <a:ext cx="10515600" cy="1325563"/>
          </a:xfrm>
        </p:spPr>
        <p:txBody>
          <a:bodyPr/>
          <a:lstStyle/>
          <a:p>
            <a:pPr algn="ctr"/>
            <a:r>
              <a:rPr lang="es-GT" dirty="0" smtClean="0">
                <a:solidFill>
                  <a:srgbClr val="0070C0"/>
                </a:solidFill>
                <a:latin typeface="Aharoni" panose="02010803020104030203" pitchFamily="2" charset="-79"/>
                <a:cs typeface="Aharoni" panose="02010803020104030203" pitchFamily="2" charset="-79"/>
              </a:rPr>
              <a:t>Disquetera</a:t>
            </a:r>
            <a:endParaRPr lang="es-GT" dirty="0">
              <a:solidFill>
                <a:srgbClr val="0070C0"/>
              </a:solidFill>
              <a:latin typeface="Aharoni" panose="02010803020104030203" pitchFamily="2" charset="-79"/>
              <a:cs typeface="Aharoni" panose="02010803020104030203" pitchFamily="2" charset="-79"/>
            </a:endParaRPr>
          </a:p>
        </p:txBody>
      </p:sp>
      <p:sp>
        <p:nvSpPr>
          <p:cNvPr id="3" name="Marcador de contenido 2"/>
          <p:cNvSpPr>
            <a:spLocks noGrp="1"/>
          </p:cNvSpPr>
          <p:nvPr>
            <p:ph sz="half" idx="1"/>
          </p:nvPr>
        </p:nvSpPr>
        <p:spPr/>
        <p:txBody>
          <a:bodyPr>
            <a:normAutofit/>
          </a:bodyPr>
          <a:lstStyle/>
          <a:p>
            <a:r>
              <a:rPr lang="es-GT" dirty="0" smtClean="0">
                <a:latin typeface="Arial Narrow" panose="020B0606020202030204" pitchFamily="34" charset="0"/>
              </a:rPr>
              <a:t>Es la unidad en donde se lleva a cabo la lectura de los discos flexibles </a:t>
            </a:r>
            <a:r>
              <a:rPr lang="es-GT" dirty="0">
                <a:latin typeface="Arial Narrow" panose="020B0606020202030204" pitchFamily="34" charset="0"/>
              </a:rPr>
              <a:t>o</a:t>
            </a:r>
            <a:r>
              <a:rPr lang="es-GT" dirty="0" smtClean="0">
                <a:latin typeface="Arial Narrow" panose="020B0606020202030204" pitchFamily="34" charset="0"/>
              </a:rPr>
              <a:t> disquetes, un medio de almacenamiento de datos. En la actualidad, la mayoría de las computadoras de reciente modelo ya ni siquiera toman en cuenta a este dispositivo. ¿Por qué? La poca confiabilidad en estos dispositivos fue una de las primordiales razones. Y la verdad es que los disquetes están desde hace tiempo, quieran o no, obsoletos.</a:t>
            </a:r>
            <a:endParaRPr lang="es-GT" dirty="0">
              <a:latin typeface="Arial Narrow" panose="020B0606020202030204" pitchFamily="34" charset="0"/>
            </a:endParaRPr>
          </a:p>
        </p:txBody>
      </p:sp>
      <p:pic>
        <p:nvPicPr>
          <p:cNvPr id="5122" name="Picture 2" descr="disquetera"/>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947569" y="2855913"/>
            <a:ext cx="381000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40233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62</TotalTime>
  <Words>735</Words>
  <Application>Microsoft Office PowerPoint</Application>
  <PresentationFormat>Panorámica</PresentationFormat>
  <Paragraphs>46</Paragraphs>
  <Slides>12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Aharoni</vt:lpstr>
      <vt:lpstr>Arial</vt:lpstr>
      <vt:lpstr>Arial Narrow</vt:lpstr>
      <vt:lpstr>Century Gothic</vt:lpstr>
      <vt:lpstr>Wingdings 3</vt:lpstr>
      <vt:lpstr>Ion</vt:lpstr>
      <vt:lpstr>Presentación de PowerPoint</vt:lpstr>
      <vt:lpstr>Introducción </vt:lpstr>
      <vt:lpstr>COMPUTADORA</vt:lpstr>
      <vt:lpstr>Presentación de PowerPoint</vt:lpstr>
      <vt:lpstr> Teclado</vt:lpstr>
      <vt:lpstr>Unidad Central de Proceso</vt:lpstr>
      <vt:lpstr>Monitor</vt:lpstr>
      <vt:lpstr>Ratón </vt:lpstr>
      <vt:lpstr>Disquetera</vt:lpstr>
      <vt:lpstr>Mantenimiento Preventivo</vt:lpstr>
      <vt:lpstr>Presentación de PowerPoint</vt:lpstr>
      <vt:lpstr>Conclusiones Personales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Estudiante</dc:creator>
  <cp:lastModifiedBy>Estudiante</cp:lastModifiedBy>
  <cp:revision>8</cp:revision>
  <dcterms:created xsi:type="dcterms:W3CDTF">2018-04-13T19:39:54Z</dcterms:created>
  <dcterms:modified xsi:type="dcterms:W3CDTF">2018-04-13T20:41:58Z</dcterms:modified>
</cp:coreProperties>
</file>