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8" r:id="rId2"/>
    <p:sldId id="261" r:id="rId3"/>
    <p:sldId id="263" r:id="rId4"/>
    <p:sldId id="372" r:id="rId5"/>
    <p:sldId id="373" r:id="rId6"/>
    <p:sldId id="374" r:id="rId7"/>
    <p:sldId id="411" r:id="rId8"/>
    <p:sldId id="410" r:id="rId9"/>
    <p:sldId id="375" r:id="rId10"/>
    <p:sldId id="376" r:id="rId11"/>
    <p:sldId id="262" r:id="rId12"/>
    <p:sldId id="377" r:id="rId13"/>
    <p:sldId id="378" r:id="rId14"/>
    <p:sldId id="379" r:id="rId15"/>
    <p:sldId id="380" r:id="rId16"/>
    <p:sldId id="382" r:id="rId17"/>
    <p:sldId id="383" r:id="rId18"/>
    <p:sldId id="384" r:id="rId19"/>
    <p:sldId id="385" r:id="rId20"/>
    <p:sldId id="386" r:id="rId21"/>
    <p:sldId id="387" r:id="rId22"/>
    <p:sldId id="388" r:id="rId23"/>
    <p:sldId id="389" r:id="rId24"/>
    <p:sldId id="420" r:id="rId25"/>
    <p:sldId id="421" r:id="rId26"/>
    <p:sldId id="415" r:id="rId27"/>
    <p:sldId id="409" r:id="rId28"/>
    <p:sldId id="390" r:id="rId29"/>
    <p:sldId id="391" r:id="rId30"/>
    <p:sldId id="392" r:id="rId31"/>
    <p:sldId id="393" r:id="rId32"/>
    <p:sldId id="394" r:id="rId33"/>
    <p:sldId id="395" r:id="rId34"/>
    <p:sldId id="416" r:id="rId35"/>
    <p:sldId id="417" r:id="rId36"/>
    <p:sldId id="418" r:id="rId37"/>
    <p:sldId id="396" r:id="rId38"/>
    <p:sldId id="397" r:id="rId39"/>
    <p:sldId id="398" r:id="rId40"/>
    <p:sldId id="399" r:id="rId41"/>
    <p:sldId id="400" r:id="rId42"/>
    <p:sldId id="412" r:id="rId43"/>
    <p:sldId id="413" r:id="rId44"/>
    <p:sldId id="419" r:id="rId45"/>
    <p:sldId id="401" r:id="rId46"/>
    <p:sldId id="402" r:id="rId47"/>
    <p:sldId id="403" r:id="rId48"/>
    <p:sldId id="404" r:id="rId49"/>
    <p:sldId id="405" r:id="rId50"/>
    <p:sldId id="406" r:id="rId51"/>
    <p:sldId id="414" r:id="rId52"/>
    <p:sldId id="407" r:id="rId53"/>
    <p:sldId id="40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161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78" d="100"/>
          <a:sy n="78" d="100"/>
        </p:scale>
        <p:origin x="835" y="62"/>
      </p:cViewPr>
      <p:guideLst>
        <p:guide orient="horz" pos="2160"/>
        <p:guide pos="3840"/>
      </p:guideLst>
    </p:cSldViewPr>
  </p:slideViewPr>
  <p:notesTextViewPr>
    <p:cViewPr>
      <p:scale>
        <a:sx n="1" d="1"/>
        <a:sy n="1" d="1"/>
      </p:scale>
      <p:origin x="0" y="0"/>
    </p:cViewPr>
  </p:notesTextViewPr>
  <p:sorterViewPr>
    <p:cViewPr>
      <p:scale>
        <a:sx n="100" d="100"/>
        <a:sy n="100" d="100"/>
      </p:scale>
      <p:origin x="0" y="-33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2023/12/18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50</a:t>
            </a:fld>
            <a:endParaRPr lang="zh-CN" altLang="en-US"/>
          </a:p>
        </p:txBody>
      </p:sp>
    </p:spTree>
    <p:extLst>
      <p:ext uri="{BB962C8B-B14F-4D97-AF65-F5344CB8AC3E}">
        <p14:creationId xmlns:p14="http://schemas.microsoft.com/office/powerpoint/2010/main" val="324768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69216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316515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355090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245766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281851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45096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val="261803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val="194423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2023/12/18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spc="0">
                <a:solidFill>
                  <a:srgbClr val="000000"/>
                </a:solidFill>
              </a:defRPr>
            </a:pPr>
            <a:r>
              <a:rPr sz="4922" spc="49">
                <a:solidFill>
                  <a:srgbClr val="6E603B"/>
                </a:solidFill>
              </a:rPr>
              <a:t>标题文本</a:t>
            </a:r>
          </a:p>
        </p:txBody>
      </p:sp>
      <p:sp>
        <p:nvSpPr>
          <p:cNvPr id="19" name="Shape 19"/>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2531">
                <a:solidFill>
                  <a:srgbClr val="93741C"/>
                </a:solidFill>
              </a:rPr>
              <a:t>正文级别 1</a:t>
            </a:r>
          </a:p>
          <a:p>
            <a:pPr lvl="1">
              <a:defRPr sz="1800">
                <a:solidFill>
                  <a:srgbClr val="000000"/>
                </a:solidFill>
              </a:defRPr>
            </a:pPr>
            <a:r>
              <a:rPr sz="2531">
                <a:solidFill>
                  <a:srgbClr val="93741C"/>
                </a:solidFill>
              </a:rPr>
              <a:t>正文级别 2</a:t>
            </a:r>
          </a:p>
          <a:p>
            <a:pPr lvl="2">
              <a:defRPr sz="1800">
                <a:solidFill>
                  <a:srgbClr val="000000"/>
                </a:solidFill>
              </a:defRPr>
            </a:pPr>
            <a:r>
              <a:rPr sz="2531">
                <a:solidFill>
                  <a:srgbClr val="93741C"/>
                </a:solidFill>
              </a:rPr>
              <a:t>正文级别 3</a:t>
            </a:r>
          </a:p>
          <a:p>
            <a:pPr lvl="3">
              <a:defRPr sz="1800">
                <a:solidFill>
                  <a:srgbClr val="000000"/>
                </a:solidFill>
              </a:defRPr>
            </a:pPr>
            <a:r>
              <a:rPr sz="2531">
                <a:solidFill>
                  <a:srgbClr val="93741C"/>
                </a:solidFill>
              </a:rPr>
              <a:t>正文级别 4</a:t>
            </a:r>
          </a:p>
          <a:p>
            <a:pPr lvl="4">
              <a:defRPr sz="1800">
                <a:solidFill>
                  <a:srgbClr val="000000"/>
                </a:solidFill>
              </a:defRPr>
            </a:pPr>
            <a:r>
              <a:rPr sz="2531">
                <a:solidFill>
                  <a:srgbClr val="93741C"/>
                </a:solidFill>
              </a:rPr>
              <a:t>正文级别 5</a:t>
            </a:r>
          </a:p>
        </p:txBody>
      </p:sp>
    </p:spTree>
    <p:extLst>
      <p:ext uri="{BB962C8B-B14F-4D97-AF65-F5344CB8AC3E}">
        <p14:creationId xmlns:p14="http://schemas.microsoft.com/office/powerpoint/2010/main" val="260801513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2023/12/18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2023/12/18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slideLayout" Target="../slideLayouts/slideLayout2.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image" Target="../media/image9.png"/><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slideLayout" Target="../slideLayouts/slideLayout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image" Target="../media/image11.png"/><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slideLayout" Target="../slideLayouts/slideLayout2.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slideLayout" Target="../slideLayouts/slideLayout2.xml"/><Relationship Id="rId4" Type="http://schemas.openxmlformats.org/officeDocument/2006/relationships/tags" Target="../tags/tag7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6876257" y="2355057"/>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10</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对文件的输入输出</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缓冲文件系统中，关键的概念是“</a:t>
            </a:r>
            <a:r>
              <a:rPr lang="zh-CN" altLang="en-US" b="1" dirty="0">
                <a:solidFill>
                  <a:schemeClr val="tx1"/>
                </a:solidFill>
              </a:rPr>
              <a:t>文件类型指针</a:t>
            </a:r>
            <a:r>
              <a:rPr lang="zh-CN" altLang="en-US" dirty="0">
                <a:solidFill>
                  <a:schemeClr val="tx1"/>
                </a:solidFill>
              </a:rPr>
              <a:t>”，简称“</a:t>
            </a:r>
            <a:r>
              <a:rPr lang="zh-CN" altLang="en-US" b="1" dirty="0">
                <a:solidFill>
                  <a:schemeClr val="tx1"/>
                </a:solidFill>
              </a:rPr>
              <a:t>文件指针</a:t>
            </a:r>
            <a:r>
              <a:rPr lang="zh-CN" altLang="en-US" dirty="0">
                <a:solidFill>
                  <a:schemeClr val="tx1"/>
                </a:solidFill>
              </a:rPr>
              <a:t>”。每个被使用的文件都在内存中开辟一个相应的文件信息区，用来存放文件的有关信息（如文件的名字、文件状态及文件当前位置等）。这些信息是保存在一个结构体变量中的。该结构体类型是由系统声明的，取名为</a:t>
            </a:r>
            <a:r>
              <a:rPr lang="en-US" altLang="zh-CN" b="1" dirty="0">
                <a:solidFill>
                  <a:schemeClr val="tx1"/>
                </a:solidFill>
              </a:rPr>
              <a:t>FILE</a:t>
            </a:r>
            <a:r>
              <a:rPr lang="zh-CN" altLang="en-US" dirty="0" smtClean="0">
                <a:solidFill>
                  <a:schemeClr val="tx1"/>
                </a:solidFill>
              </a:rPr>
              <a:t>。</a:t>
            </a:r>
            <a:endParaRPr lang="en-US" altLang="zh-CN" dirty="0">
              <a:solidFill>
                <a:schemeClr val="tx1"/>
              </a:solidFill>
            </a:endParaRPr>
          </a:p>
        </p:txBody>
      </p:sp>
      <p:sp>
        <p:nvSpPr>
          <p:cNvPr id="13" name="圆角矩形 12"/>
          <p:cNvSpPr/>
          <p:nvPr/>
        </p:nvSpPr>
        <p:spPr>
          <a:xfrm>
            <a:off x="3043803" y="2849844"/>
            <a:ext cx="6104393" cy="3325802"/>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dirty="0" err="1">
                <a:solidFill>
                  <a:schemeClr val="tx1"/>
                </a:solidFill>
              </a:rPr>
              <a:t>typedef</a:t>
            </a:r>
            <a:r>
              <a:rPr lang="en-US" altLang="zh-CN" sz="1600" dirty="0">
                <a:solidFill>
                  <a:schemeClr val="tx1"/>
                </a:solidFill>
              </a:rPr>
              <a:t> </a:t>
            </a:r>
            <a:r>
              <a:rPr lang="en-US" altLang="zh-CN" sz="1600" dirty="0" err="1">
                <a:solidFill>
                  <a:schemeClr val="tx1"/>
                </a:solidFill>
              </a:rPr>
              <a:t>struct</a:t>
            </a:r>
            <a:endParaRPr lang="en-US" altLang="zh-CN" sz="1600" dirty="0">
              <a:solidFill>
                <a:schemeClr val="tx1"/>
              </a:solidFill>
            </a:endParaRPr>
          </a:p>
          <a:p>
            <a:pPr defTabSz="363538">
              <a:lnSpc>
                <a:spcPct val="120000"/>
              </a:lnSpc>
            </a:pPr>
            <a:r>
              <a:rPr lang="en-US" altLang="zh-CN" sz="1600" dirty="0">
                <a:solidFill>
                  <a:schemeClr val="tx1"/>
                </a:solidFill>
              </a:rPr>
              <a:t>{	short level</a:t>
            </a:r>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缓冲区“满”或“空”的程度</a:t>
            </a:r>
          </a:p>
          <a:p>
            <a:pPr defTabSz="363538">
              <a:lnSpc>
                <a:spcPct val="120000"/>
              </a:lnSpc>
            </a:pPr>
            <a:r>
              <a:rPr lang="zh-CN" altLang="en-US" sz="1600" dirty="0">
                <a:solidFill>
                  <a:schemeClr val="tx1"/>
                </a:solidFill>
              </a:rPr>
              <a:t>	</a:t>
            </a:r>
            <a:r>
              <a:rPr lang="en-US" altLang="zh-CN" sz="1600" dirty="0">
                <a:solidFill>
                  <a:schemeClr val="tx1"/>
                </a:solidFill>
              </a:rPr>
              <a:t>unsigned flags</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文件状态标志</a:t>
            </a:r>
          </a:p>
          <a:p>
            <a:pPr defTabSz="363538">
              <a:lnSpc>
                <a:spcPct val="120000"/>
              </a:lnSpc>
            </a:pPr>
            <a:r>
              <a:rPr lang="zh-CN" altLang="en-US" sz="1600" dirty="0">
                <a:solidFill>
                  <a:schemeClr val="tx1"/>
                </a:solidFill>
              </a:rPr>
              <a:t>	</a:t>
            </a:r>
            <a:r>
              <a:rPr lang="en-US" altLang="zh-CN" sz="1600" dirty="0">
                <a:solidFill>
                  <a:schemeClr val="tx1"/>
                </a:solidFill>
              </a:rPr>
              <a:t>char </a:t>
            </a:r>
            <a:r>
              <a:rPr lang="en-US" altLang="zh-CN" sz="1600" dirty="0" err="1">
                <a:solidFill>
                  <a:schemeClr val="tx1"/>
                </a:solidFill>
              </a:rPr>
              <a:t>fd</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文件描述符</a:t>
            </a:r>
          </a:p>
          <a:p>
            <a:pPr defTabSz="363538">
              <a:lnSpc>
                <a:spcPct val="120000"/>
              </a:lnSpc>
            </a:pPr>
            <a:r>
              <a:rPr lang="zh-CN" altLang="en-US" sz="1600" dirty="0">
                <a:solidFill>
                  <a:schemeClr val="tx1"/>
                </a:solidFill>
              </a:rPr>
              <a:t>	</a:t>
            </a:r>
            <a:r>
              <a:rPr lang="en-US" altLang="zh-CN" sz="1600" dirty="0">
                <a:solidFill>
                  <a:schemeClr val="tx1"/>
                </a:solidFill>
              </a:rPr>
              <a:t>unsigned char hold; </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如缓冲区无内容不读取字符</a:t>
            </a:r>
          </a:p>
          <a:p>
            <a:pPr defTabSz="363538">
              <a:lnSpc>
                <a:spcPct val="120000"/>
              </a:lnSpc>
            </a:pPr>
            <a:r>
              <a:rPr lang="zh-CN" altLang="en-US" sz="1600" dirty="0">
                <a:solidFill>
                  <a:schemeClr val="tx1"/>
                </a:solidFill>
              </a:rPr>
              <a:t>	</a:t>
            </a:r>
            <a:r>
              <a:rPr lang="en-US" altLang="zh-CN" sz="1600" dirty="0">
                <a:solidFill>
                  <a:schemeClr val="tx1"/>
                </a:solidFill>
              </a:rPr>
              <a:t>short </a:t>
            </a:r>
            <a:r>
              <a:rPr lang="en-US" altLang="zh-CN" sz="1600" dirty="0" err="1">
                <a:solidFill>
                  <a:schemeClr val="tx1"/>
                </a:solidFill>
              </a:rPr>
              <a:t>bsize</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缓冲区的大小</a:t>
            </a:r>
          </a:p>
          <a:p>
            <a:pPr defTabSz="363538">
              <a:lnSpc>
                <a:spcPct val="120000"/>
              </a:lnSpc>
            </a:pPr>
            <a:r>
              <a:rPr lang="zh-CN" altLang="en-US" sz="1600" dirty="0">
                <a:solidFill>
                  <a:schemeClr val="tx1"/>
                </a:solidFill>
              </a:rPr>
              <a:t>	</a:t>
            </a:r>
            <a:r>
              <a:rPr lang="en-US" altLang="zh-CN" sz="1600" dirty="0">
                <a:solidFill>
                  <a:schemeClr val="tx1"/>
                </a:solidFill>
              </a:rPr>
              <a:t>unsigned char*buffer</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数据缓冲区的位置</a:t>
            </a:r>
          </a:p>
          <a:p>
            <a:pPr defTabSz="363538">
              <a:lnSpc>
                <a:spcPct val="120000"/>
              </a:lnSpc>
            </a:pPr>
            <a:r>
              <a:rPr lang="zh-CN" altLang="en-US" sz="1600" dirty="0">
                <a:solidFill>
                  <a:schemeClr val="tx1"/>
                </a:solidFill>
              </a:rPr>
              <a:t>	</a:t>
            </a:r>
            <a:r>
              <a:rPr lang="en-US" altLang="zh-CN" sz="1600" dirty="0">
                <a:solidFill>
                  <a:schemeClr val="tx1"/>
                </a:solidFill>
              </a:rPr>
              <a:t>unsigned char*</a:t>
            </a:r>
            <a:r>
              <a:rPr lang="en-US" altLang="zh-CN" sz="1600" dirty="0" err="1">
                <a:solidFill>
                  <a:schemeClr val="tx1"/>
                </a:solidFill>
              </a:rPr>
              <a:t>curp</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文件位置标记指针当前的指向</a:t>
            </a:r>
          </a:p>
          <a:p>
            <a:pPr defTabSz="363538">
              <a:lnSpc>
                <a:spcPct val="120000"/>
              </a:lnSpc>
            </a:pPr>
            <a:r>
              <a:rPr lang="zh-CN" altLang="en-US" sz="1600" dirty="0">
                <a:solidFill>
                  <a:schemeClr val="tx1"/>
                </a:solidFill>
              </a:rPr>
              <a:t>	</a:t>
            </a:r>
            <a:r>
              <a:rPr lang="en-US" altLang="zh-CN" sz="1600" dirty="0">
                <a:solidFill>
                  <a:schemeClr val="tx1"/>
                </a:solidFill>
              </a:rPr>
              <a:t>unsigned </a:t>
            </a:r>
            <a:r>
              <a:rPr lang="en-US" altLang="zh-CN" sz="1600" dirty="0" err="1">
                <a:solidFill>
                  <a:schemeClr val="tx1"/>
                </a:solidFill>
              </a:rPr>
              <a:t>istemp</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临时文件指示器</a:t>
            </a:r>
          </a:p>
          <a:p>
            <a:pPr defTabSz="363538">
              <a:lnSpc>
                <a:spcPct val="120000"/>
              </a:lnSpc>
            </a:pPr>
            <a:r>
              <a:rPr lang="zh-CN" altLang="en-US" sz="1600" dirty="0">
                <a:solidFill>
                  <a:schemeClr val="tx1"/>
                </a:solidFill>
              </a:rPr>
              <a:t>	</a:t>
            </a:r>
            <a:r>
              <a:rPr lang="en-US" altLang="zh-CN" sz="1600" dirty="0">
                <a:solidFill>
                  <a:schemeClr val="tx1"/>
                </a:solidFill>
              </a:rPr>
              <a:t>short token</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用于有效性检查</a:t>
            </a:r>
          </a:p>
          <a:p>
            <a:pPr defTabSz="363538">
              <a:lnSpc>
                <a:spcPct val="120000"/>
              </a:lnSpc>
            </a:pPr>
            <a:r>
              <a:rPr lang="en-US" altLang="zh-CN" sz="1600" dirty="0" smtClean="0">
                <a:solidFill>
                  <a:schemeClr val="tx1"/>
                </a:solidFill>
              </a:rPr>
              <a:t>} FILE</a:t>
            </a:r>
            <a:r>
              <a:rPr lang="en-US" altLang="zh-CN" sz="1600" dirty="0">
                <a:solidFill>
                  <a:schemeClr val="tx1"/>
                </a:solidFill>
              </a:rPr>
              <a:t>;</a:t>
            </a:r>
            <a:endParaRPr lang="zh-CN" altLang="en-US" sz="1600" dirty="0">
              <a:solidFill>
                <a:srgbClr val="008000"/>
              </a:solidFill>
            </a:endParaRPr>
          </a:p>
        </p:txBody>
      </p:sp>
    </p:spTree>
    <p:extLst>
      <p:ext uri="{BB962C8B-B14F-4D97-AF65-F5344CB8AC3E}">
        <p14:creationId xmlns:p14="http://schemas.microsoft.com/office/powerpoint/2010/main" val="220494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a:solidFill>
                <a:schemeClr val="tx1"/>
              </a:solidFill>
            </a:endParaRPr>
          </a:p>
        </p:txBody>
      </p:sp>
      <p:sp>
        <p:nvSpPr>
          <p:cNvPr id="8" name="圆角矩形 7"/>
          <p:cNvSpPr/>
          <p:nvPr/>
        </p:nvSpPr>
        <p:spPr>
          <a:xfrm>
            <a:off x="927100" y="1542909"/>
            <a:ext cx="4055717" cy="741628"/>
          </a:xfrm>
          <a:prstGeom prst="roundRect">
            <a:avLst>
              <a:gd name="adj" fmla="val 809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smtClean="0">
                <a:solidFill>
                  <a:schemeClr val="tx1"/>
                </a:solidFill>
              </a:rPr>
              <a:t>FILE *fp;</a:t>
            </a:r>
          </a:p>
          <a:p>
            <a:pPr defTabSz="363538">
              <a:lnSpc>
                <a:spcPct val="120000"/>
              </a:lnSpc>
            </a:pPr>
            <a:r>
              <a:rPr lang="en-US" altLang="zh-CN" sz="1600" smtClean="0">
                <a:solidFill>
                  <a:srgbClr val="008000"/>
                </a:solidFill>
              </a:rPr>
              <a:t>//</a:t>
            </a:r>
            <a:r>
              <a:rPr lang="zh-CN" altLang="en-US" sz="1600" smtClean="0">
                <a:solidFill>
                  <a:srgbClr val="008000"/>
                </a:solidFill>
              </a:rPr>
              <a:t>定义一个指向</a:t>
            </a:r>
            <a:r>
              <a:rPr lang="en-US" altLang="zh-CN" sz="1600" smtClean="0">
                <a:solidFill>
                  <a:srgbClr val="008000"/>
                </a:solidFill>
              </a:rPr>
              <a:t>FILE</a:t>
            </a:r>
            <a:r>
              <a:rPr lang="zh-CN" altLang="en-US" sz="1600" smtClean="0">
                <a:solidFill>
                  <a:srgbClr val="008000"/>
                </a:solidFill>
              </a:rPr>
              <a:t>类型数据的指针变量</a:t>
            </a:r>
            <a:endParaRPr lang="zh-CN" altLang="en-US" sz="1600">
              <a:solidFill>
                <a:srgbClr val="008000"/>
              </a:solidFill>
            </a:endParaRPr>
          </a:p>
        </p:txBody>
      </p:sp>
      <p:sp>
        <p:nvSpPr>
          <p:cNvPr id="5" name="矩形 4"/>
          <p:cNvSpPr/>
          <p:nvPr/>
        </p:nvSpPr>
        <p:spPr>
          <a:xfrm>
            <a:off x="927100" y="2324083"/>
            <a:ext cx="4201491" cy="3831818"/>
          </a:xfrm>
          <a:prstGeom prst="rect">
            <a:avLst/>
          </a:prstGeom>
        </p:spPr>
        <p:txBody>
          <a:bodyPr wrap="square">
            <a:spAutoFit/>
          </a:bodyPr>
          <a:lstStyle/>
          <a:p>
            <a:pPr>
              <a:lnSpc>
                <a:spcPct val="150000"/>
              </a:lnSpc>
            </a:pPr>
            <a:r>
              <a:rPr lang="zh-CN" altLang="en-US"/>
              <a:t>可以使fp指向某一个文件的文件信息区(是一个结构体变量)，通过该文件信息区中的信息就能够访问该文件。也就是说，</a:t>
            </a:r>
            <a:r>
              <a:rPr lang="zh-CN" altLang="en-US" b="1"/>
              <a:t>通过文件指针变量能够找到与它关联的文件</a:t>
            </a:r>
            <a:r>
              <a:rPr lang="zh-CN" altLang="en-US"/>
              <a:t>。如果有n个文件，应设n个指针变量，分别指向n个FILE类型变量，以实现对n个文件的访问。为方便起见，通常将这种指向文件信息区的指针变量简称为</a:t>
            </a:r>
            <a:r>
              <a:rPr lang="zh-CN" altLang="en-US" b="1"/>
              <a:t>指向文件的指针变量</a:t>
            </a:r>
            <a:r>
              <a:rPr lang="zh-CN" altLang="en-US"/>
              <a:t>。</a:t>
            </a:r>
          </a:p>
        </p:txBody>
      </p:sp>
      <p:graphicFrame>
        <p:nvGraphicFramePr>
          <p:cNvPr id="9" name="表格 8"/>
          <p:cNvGraphicFramePr>
            <a:graphicFrameLocks noGrp="1"/>
          </p:cNvGraphicFramePr>
          <p:nvPr>
            <p:extLst>
              <p:ext uri="{D42A27DB-BD31-4B8C-83A1-F6EECF244321}">
                <p14:modId xmlns:p14="http://schemas.microsoft.com/office/powerpoint/2010/main" val="1301287501"/>
              </p:ext>
            </p:extLst>
          </p:nvPr>
        </p:nvGraphicFramePr>
        <p:xfrm>
          <a:off x="5441950"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smtClean="0"/>
                        <a:t>fp1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smtClean="0"/>
                        <a:t>文件</a:t>
                      </a:r>
                      <a:r>
                        <a:rPr lang="en-US" altLang="zh-CN" sz="1200" smtClean="0"/>
                        <a:t>f1</a:t>
                      </a:r>
                      <a:r>
                        <a:rPr lang="zh-CN" altLang="en-US" sz="1200" smtClean="0"/>
                        <a:t>的文件信息区</a:t>
                      </a:r>
                      <a:endParaRPr lang="zh-CN" altLang="en-US" sz="12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1" name="直接箭头连接符 10"/>
          <p:cNvCxnSpPr/>
          <p:nvPr/>
        </p:nvCxnSpPr>
        <p:spPr>
          <a:xfrm>
            <a:off x="5441950"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2588135692"/>
              </p:ext>
            </p:extLst>
          </p:nvPr>
        </p:nvGraphicFramePr>
        <p:xfrm>
          <a:off x="7394161"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smtClean="0"/>
                        <a:t>fp2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smtClean="0"/>
                        <a:t>文件</a:t>
                      </a:r>
                      <a:r>
                        <a:rPr lang="en-US" altLang="zh-CN" sz="1200" smtClean="0"/>
                        <a:t>f2</a:t>
                      </a:r>
                      <a:r>
                        <a:rPr lang="zh-CN" altLang="en-US" sz="1200" smtClean="0"/>
                        <a:t>的文件信息区</a:t>
                      </a:r>
                      <a:endParaRPr lang="zh-CN" altLang="en-US" sz="12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5" name="直接箭头连接符 14"/>
          <p:cNvCxnSpPr/>
          <p:nvPr/>
        </p:nvCxnSpPr>
        <p:spPr>
          <a:xfrm>
            <a:off x="7394161"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2485638225"/>
              </p:ext>
            </p:extLst>
          </p:nvPr>
        </p:nvGraphicFramePr>
        <p:xfrm>
          <a:off x="9422019"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smtClean="0"/>
                        <a:t>fp3</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smtClean="0"/>
                        <a:t>文件</a:t>
                      </a:r>
                      <a:r>
                        <a:rPr lang="en-US" altLang="zh-CN" sz="1200" smtClean="0"/>
                        <a:t>f3</a:t>
                      </a:r>
                      <a:r>
                        <a:rPr lang="zh-CN" altLang="en-US" sz="1200" smtClean="0"/>
                        <a:t>的文件信息区</a:t>
                      </a:r>
                      <a:endParaRPr lang="zh-CN" altLang="en-US" sz="12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7" name="直接箭头连接符 16"/>
          <p:cNvCxnSpPr/>
          <p:nvPr/>
        </p:nvCxnSpPr>
        <p:spPr>
          <a:xfrm>
            <a:off x="9422019"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pSp>
        <p:nvGrpSpPr>
          <p:cNvPr id="18" name="组合 17">
            <a:extLst>
              <a:ext uri="{FF2B5EF4-FFF2-40B4-BE49-F238E27FC236}">
                <a16:creationId xmlns:a16="http://schemas.microsoft.com/office/drawing/2014/main" id="{17545ED2-DA8A-47EF-94D4-E66974757BFA}"/>
              </a:ext>
            </a:extLst>
          </p:cNvPr>
          <p:cNvGrpSpPr/>
          <p:nvPr/>
        </p:nvGrpSpPr>
        <p:grpSpPr>
          <a:xfrm>
            <a:off x="6268949" y="4468915"/>
            <a:ext cx="4274144" cy="1118155"/>
            <a:chOff x="8582294" y="4088153"/>
            <a:chExt cx="4410621" cy="1118155"/>
          </a:xfrm>
        </p:grpSpPr>
        <p:sp>
          <p:nvSpPr>
            <p:cNvPr id="19"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指向文件的指针变量并不是指向外部介质上的数据文件的开头，而是指向内存中的文件信息区的开头。</a:t>
              </a:r>
              <a:endParaRPr lang="zh-CN" altLang="en-US" sz="1600" dirty="0">
                <a:solidFill>
                  <a:schemeClr val="tx1">
                    <a:lumMod val="75000"/>
                    <a:lumOff val="25000"/>
                  </a:schemeClr>
                </a:solidFill>
              </a:endParaRPr>
            </a:p>
          </p:txBody>
        </p:sp>
        <p:sp>
          <p:nvSpPr>
            <p:cNvPr id="21"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309052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打开与关闭文件</a:t>
            </a:r>
            <a:endParaRPr lang="zh-CN" altLang="en-US" dirty="0"/>
          </a:p>
        </p:txBody>
      </p:sp>
    </p:spTree>
    <p:extLst>
      <p:ext uri="{BB962C8B-B14F-4D97-AF65-F5344CB8AC3E}">
        <p14:creationId xmlns:p14="http://schemas.microsoft.com/office/powerpoint/2010/main" val="3502693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打开与关闭文件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对文件读写之前应该“打开”该文件，在使用结束之后应“关闭”该文件</a:t>
            </a:r>
            <a:r>
              <a:rPr lang="zh-CN" altLang="en-US" sz="2000" dirty="0" smtClean="0">
                <a:solidFill>
                  <a:schemeClr val="tx1"/>
                </a:solidFill>
              </a:rPr>
              <a:t>。</a:t>
            </a:r>
            <a:endParaRPr lang="en-US" altLang="zh-CN" sz="2000" dirty="0" smtClean="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r>
              <a:rPr lang="zh-CN" altLang="en-US" sz="2000" dirty="0" smtClean="0">
                <a:solidFill>
                  <a:schemeClr val="tx1"/>
                </a:solidFill>
              </a:rPr>
              <a:t>所谓</a:t>
            </a:r>
            <a:r>
              <a:rPr lang="zh-CN" altLang="en-US" sz="2000" dirty="0">
                <a:solidFill>
                  <a:schemeClr val="tx1"/>
                </a:solidFill>
              </a:rPr>
              <a:t>“打开”是指为文件建立相应的信息区</a:t>
            </a:r>
            <a:r>
              <a:rPr lang="en-US" altLang="zh-CN" sz="2000" dirty="0">
                <a:solidFill>
                  <a:schemeClr val="tx1"/>
                </a:solidFill>
              </a:rPr>
              <a:t>(</a:t>
            </a:r>
            <a:r>
              <a:rPr lang="zh-CN" altLang="en-US" sz="2000" dirty="0">
                <a:solidFill>
                  <a:schemeClr val="tx1"/>
                </a:solidFill>
              </a:rPr>
              <a:t>用来存放有关文件的信息</a:t>
            </a:r>
            <a:r>
              <a:rPr lang="en-US" altLang="zh-CN" sz="2000" dirty="0">
                <a:solidFill>
                  <a:schemeClr val="tx1"/>
                </a:solidFill>
              </a:rPr>
              <a:t>)</a:t>
            </a:r>
            <a:r>
              <a:rPr lang="zh-CN" altLang="en-US" sz="2000" dirty="0">
                <a:solidFill>
                  <a:schemeClr val="tx1"/>
                </a:solidFill>
              </a:rPr>
              <a:t>和文件缓冲区</a:t>
            </a:r>
            <a:r>
              <a:rPr lang="en-US" altLang="zh-CN" sz="2000" dirty="0">
                <a:solidFill>
                  <a:schemeClr val="tx1"/>
                </a:solidFill>
              </a:rPr>
              <a:t>(</a:t>
            </a:r>
            <a:r>
              <a:rPr lang="zh-CN" altLang="en-US" sz="2000" dirty="0">
                <a:solidFill>
                  <a:schemeClr val="tx1"/>
                </a:solidFill>
              </a:rPr>
              <a:t>用来暂时存放输入输出的数据</a:t>
            </a:r>
            <a:r>
              <a:rPr lang="en-US" altLang="zh-CN" sz="2000" dirty="0">
                <a:solidFill>
                  <a:schemeClr val="tx1"/>
                </a:solidFill>
              </a:rPr>
              <a:t>)</a:t>
            </a:r>
            <a:r>
              <a:rPr lang="zh-CN" altLang="en-US" sz="2000" dirty="0">
                <a:solidFill>
                  <a:schemeClr val="tx1"/>
                </a:solidFill>
              </a:rPr>
              <a:t>。</a:t>
            </a:r>
          </a:p>
          <a:p>
            <a:pPr algn="just">
              <a:lnSpc>
                <a:spcPct val="150000"/>
              </a:lnSpc>
              <a:defRPr/>
            </a:pPr>
            <a:endParaRPr lang="zh-CN" altLang="en-US" sz="2000" dirty="0">
              <a:solidFill>
                <a:schemeClr val="tx1"/>
              </a:solidFill>
            </a:endParaRPr>
          </a:p>
          <a:p>
            <a:pPr algn="just">
              <a:lnSpc>
                <a:spcPct val="150000"/>
              </a:lnSpc>
              <a:defRPr/>
            </a:pPr>
            <a:r>
              <a:rPr lang="zh-CN" altLang="en-US" sz="2000" dirty="0">
                <a:solidFill>
                  <a:schemeClr val="tx1"/>
                </a:solidFill>
              </a:rPr>
              <a:t>在编写程序时，在打开文件的同时，一般都指定一个指针变量指向该文件，也就是建立起指针变量与文件之间的联系，这样，就可以通过该指针变量对文件进行读写了</a:t>
            </a:r>
            <a:r>
              <a:rPr lang="zh-CN" altLang="en-US" sz="2000" dirty="0" smtClean="0">
                <a:solidFill>
                  <a:schemeClr val="tx1"/>
                </a:solidFill>
              </a:rPr>
              <a:t>。</a:t>
            </a:r>
            <a:endParaRPr lang="en-US" altLang="zh-CN" sz="2000" dirty="0" smtClean="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r>
              <a:rPr lang="zh-CN" altLang="en-US" sz="2000" dirty="0" smtClean="0">
                <a:solidFill>
                  <a:schemeClr val="tx1"/>
                </a:solidFill>
              </a:rPr>
              <a:t>所谓</a:t>
            </a:r>
            <a:r>
              <a:rPr lang="zh-CN" altLang="en-US" sz="2000" dirty="0">
                <a:solidFill>
                  <a:schemeClr val="tx1"/>
                </a:solidFill>
              </a:rPr>
              <a:t>“关闭”是指撤销文件信息区和文件缓冲区，使文件指针变量不再指向该文件，显然就无法进行对文件的读写了。 </a:t>
            </a:r>
            <a:endParaRPr lang="en-US" altLang="zh-CN" sz="2000" dirty="0">
              <a:solidFill>
                <a:schemeClr val="tx1"/>
              </a:solidFill>
            </a:endParaRPr>
          </a:p>
        </p:txBody>
      </p:sp>
    </p:spTree>
    <p:extLst>
      <p:ext uri="{BB962C8B-B14F-4D97-AF65-F5344CB8AC3E}">
        <p14:creationId xmlns:p14="http://schemas.microsoft.com/office/powerpoint/2010/main" val="4103618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5" name="圆角矩形 4"/>
          <p:cNvSpPr/>
          <p:nvPr/>
        </p:nvSpPr>
        <p:spPr>
          <a:xfrm>
            <a:off x="927100" y="2461386"/>
            <a:ext cx="7164478"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smtClean="0">
                <a:solidFill>
                  <a:schemeClr val="tx1"/>
                </a:solidFill>
              </a:rPr>
              <a:t>FILE *</a:t>
            </a:r>
            <a:r>
              <a:rPr lang="en-US" altLang="zh-CN" dirty="0" err="1">
                <a:solidFill>
                  <a:schemeClr val="tx1"/>
                </a:solidFill>
              </a:rPr>
              <a:t>fp</a:t>
            </a:r>
            <a:r>
              <a:rPr lang="en-US" altLang="zh-CN" dirty="0" smtClean="0">
                <a:solidFill>
                  <a:schemeClr val="tx1"/>
                </a:solidFill>
              </a:rPr>
              <a:t>;				</a:t>
            </a:r>
            <a:r>
              <a:rPr lang="en-US" altLang="zh-CN" dirty="0" smtClean="0">
                <a:solidFill>
                  <a:srgbClr val="008000"/>
                </a:solidFill>
              </a:rPr>
              <a:t>//</a:t>
            </a:r>
            <a:r>
              <a:rPr lang="zh-CN" altLang="en-US" dirty="0">
                <a:solidFill>
                  <a:srgbClr val="008000"/>
                </a:solidFill>
              </a:rPr>
              <a:t>定义一个指向文件的指针变量</a:t>
            </a:r>
            <a:r>
              <a:rPr lang="en-US" altLang="zh-CN" dirty="0" err="1">
                <a:solidFill>
                  <a:srgbClr val="008000"/>
                </a:solidFill>
              </a:rPr>
              <a:t>fp</a:t>
            </a:r>
            <a:endParaRPr lang="en-US" altLang="zh-CN" dirty="0">
              <a:solidFill>
                <a:srgbClr val="008000"/>
              </a:solidFill>
            </a:endParaRPr>
          </a:p>
          <a:p>
            <a:pPr defTabSz="363538"/>
            <a:r>
              <a:rPr lang="en-US" altLang="zh-CN" dirty="0" err="1" smtClean="0">
                <a:solidFill>
                  <a:schemeClr val="tx1"/>
                </a:solidFill>
              </a:rPr>
              <a:t>fp</a:t>
            </a:r>
            <a:r>
              <a:rPr lang="en-US" altLang="zh-CN" dirty="0" smtClean="0">
                <a:solidFill>
                  <a:schemeClr val="tx1"/>
                </a:solidFill>
              </a:rPr>
              <a:t>=</a:t>
            </a:r>
            <a:r>
              <a:rPr lang="en-US" altLang="zh-CN" dirty="0" err="1" smtClean="0">
                <a:solidFill>
                  <a:schemeClr val="tx1"/>
                </a:solidFill>
              </a:rPr>
              <a:t>fopen</a:t>
            </a:r>
            <a:r>
              <a:rPr lang="en-US" altLang="zh-CN" dirty="0">
                <a:solidFill>
                  <a:schemeClr val="tx1"/>
                </a:solidFill>
              </a:rPr>
              <a:t>(″a1″,″r</a:t>
            </a:r>
            <a:r>
              <a:rPr lang="en-US" altLang="zh-CN" dirty="0" smtClean="0">
                <a:solidFill>
                  <a:schemeClr val="tx1"/>
                </a:solidFill>
              </a:rPr>
              <a:t>″);	</a:t>
            </a:r>
            <a:r>
              <a:rPr lang="en-US" altLang="zh-CN" dirty="0" smtClean="0">
                <a:solidFill>
                  <a:srgbClr val="008000"/>
                </a:solidFill>
              </a:rPr>
              <a:t>//</a:t>
            </a:r>
            <a:r>
              <a:rPr lang="zh-CN" altLang="en-US" dirty="0">
                <a:solidFill>
                  <a:srgbClr val="008000"/>
                </a:solidFill>
              </a:rPr>
              <a:t>将</a:t>
            </a:r>
            <a:r>
              <a:rPr lang="en-US" altLang="zh-CN" dirty="0" err="1">
                <a:solidFill>
                  <a:srgbClr val="008000"/>
                </a:solidFill>
              </a:rPr>
              <a:t>fopen</a:t>
            </a:r>
            <a:r>
              <a:rPr lang="zh-CN" altLang="en-US" dirty="0">
                <a:solidFill>
                  <a:srgbClr val="008000"/>
                </a:solidFill>
              </a:rPr>
              <a:t>函数的返回值赋给指针变量</a:t>
            </a:r>
            <a:r>
              <a:rPr lang="en-US" altLang="zh-CN" dirty="0" err="1">
                <a:solidFill>
                  <a:srgbClr val="008000"/>
                </a:solidFill>
              </a:rPr>
              <a:t>fp</a:t>
            </a:r>
            <a:endParaRPr lang="zh-CN" altLang="en-US" dirty="0">
              <a:solidFill>
                <a:srgbClr val="008000"/>
              </a:solidFill>
            </a:endParaRPr>
          </a:p>
        </p:txBody>
      </p:sp>
      <p:sp>
        <p:nvSpPr>
          <p:cNvPr id="6" name="MH_Desc_1"/>
          <p:cNvSpPr/>
          <p:nvPr>
            <p:custDataLst>
              <p:tags r:id="rId1"/>
            </p:custDataLst>
          </p:nvPr>
        </p:nvSpPr>
        <p:spPr>
          <a:xfrm>
            <a:off x="927100" y="2261843"/>
            <a:ext cx="10522778" cy="28170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smtClean="0">
                <a:solidFill>
                  <a:schemeClr val="tx1"/>
                </a:solidFill>
              </a:rPr>
              <a:t> </a:t>
            </a: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在打开一个文件时，通知编译系统以下</a:t>
            </a:r>
            <a:r>
              <a:rPr lang="en-US" altLang="zh-CN" dirty="0">
                <a:solidFill>
                  <a:schemeClr val="tx1"/>
                </a:solidFill>
              </a:rPr>
              <a:t>3</a:t>
            </a:r>
            <a:r>
              <a:rPr lang="zh-CN" altLang="en-US" dirty="0">
                <a:solidFill>
                  <a:schemeClr val="tx1"/>
                </a:solidFill>
              </a:rPr>
              <a:t>个信息</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smtClean="0">
                <a:solidFill>
                  <a:schemeClr val="tx1"/>
                </a:solidFill>
              </a:rPr>
              <a:t>① 需要</a:t>
            </a:r>
            <a:r>
              <a:rPr lang="zh-CN" altLang="en-US" dirty="0">
                <a:solidFill>
                  <a:schemeClr val="tx1"/>
                </a:solidFill>
              </a:rPr>
              <a:t>打开文件的名字，也就是准备访问的文件的</a:t>
            </a:r>
            <a:r>
              <a:rPr lang="zh-CN" altLang="en-US" dirty="0" smtClean="0">
                <a:solidFill>
                  <a:schemeClr val="tx1"/>
                </a:solidFill>
              </a:rPr>
              <a:t>名字</a:t>
            </a:r>
            <a:endParaRPr lang="en-US" altLang="zh-CN" dirty="0">
              <a:solidFill>
                <a:schemeClr val="tx1"/>
              </a:solidFill>
            </a:endParaRPr>
          </a:p>
          <a:p>
            <a:pPr algn="just">
              <a:lnSpc>
                <a:spcPct val="150000"/>
              </a:lnSpc>
              <a:defRPr/>
            </a:pPr>
            <a:r>
              <a:rPr lang="zh-CN" altLang="en-US" dirty="0" smtClean="0">
                <a:solidFill>
                  <a:schemeClr val="tx1"/>
                </a:solidFill>
              </a:rPr>
              <a:t>② 使用</a:t>
            </a:r>
            <a:r>
              <a:rPr lang="zh-CN" altLang="en-US" dirty="0">
                <a:solidFill>
                  <a:schemeClr val="tx1"/>
                </a:solidFill>
              </a:rPr>
              <a:t>文件的方式（“读”还是“写”等</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smtClean="0">
                <a:solidFill>
                  <a:schemeClr val="tx1"/>
                </a:solidFill>
              </a:rPr>
              <a:t>③ 让</a:t>
            </a:r>
            <a:r>
              <a:rPr lang="zh-CN" altLang="en-US" dirty="0">
                <a:solidFill>
                  <a:schemeClr val="tx1"/>
                </a:solidFill>
              </a:rPr>
              <a:t>哪一个指针变量指向被</a:t>
            </a:r>
            <a:r>
              <a:rPr lang="zh-CN" altLang="en-US" dirty="0" smtClean="0">
                <a:solidFill>
                  <a:schemeClr val="tx1"/>
                </a:solidFill>
              </a:rPr>
              <a:t>打开的文件</a:t>
            </a:r>
            <a:endParaRPr lang="zh-CN" altLang="en-US" dirty="0">
              <a:solidFill>
                <a:schemeClr val="tx1"/>
              </a:solidFill>
            </a:endParaRPr>
          </a:p>
          <a:p>
            <a:pPr algn="just">
              <a:lnSpc>
                <a:spcPct val="150000"/>
              </a:lnSpc>
              <a:defRPr/>
            </a:pPr>
            <a:endParaRPr lang="en-US" altLang="zh-CN" dirty="0">
              <a:solidFill>
                <a:schemeClr val="tx1"/>
              </a:solidFill>
            </a:endParaRPr>
          </a:p>
        </p:txBody>
      </p:sp>
    </p:spTree>
    <p:extLst>
      <p:ext uri="{BB962C8B-B14F-4D97-AF65-F5344CB8AC3E}">
        <p14:creationId xmlns:p14="http://schemas.microsoft.com/office/powerpoint/2010/main" val="2854869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6" name="MH_Desc_1"/>
          <p:cNvSpPr/>
          <p:nvPr>
            <p:custDataLst>
              <p:tags r:id="rId1"/>
            </p:custDataLst>
          </p:nvPr>
        </p:nvSpPr>
        <p:spPr>
          <a:xfrm>
            <a:off x="927100" y="2261843"/>
            <a:ext cx="10522778" cy="39004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使用文件方式</a:t>
            </a:r>
            <a:endParaRPr lang="en-US" altLang="zh-CN">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820429221"/>
              </p:ext>
            </p:extLst>
          </p:nvPr>
        </p:nvGraphicFramePr>
        <p:xfrm>
          <a:off x="2588591" y="2340052"/>
          <a:ext cx="8127999" cy="3744000"/>
        </p:xfrm>
        <a:graphic>
          <a:graphicData uri="http://schemas.openxmlformats.org/drawingml/2006/table">
            <a:tbl>
              <a:tblPr firstRow="1" bandRow="1">
                <a:tableStyleId>{5C22544A-7EE6-4342-B048-85BDC9FD1C3A}</a:tableStyleId>
              </a:tblPr>
              <a:tblGrid>
                <a:gridCol w="1506331">
                  <a:extLst>
                    <a:ext uri="{9D8B030D-6E8A-4147-A177-3AD203B41FA5}">
                      <a16:colId xmlns:a16="http://schemas.microsoft.com/office/drawing/2014/main" val="667557861"/>
                    </a:ext>
                  </a:extLst>
                </a:gridCol>
                <a:gridCol w="4432852">
                  <a:extLst>
                    <a:ext uri="{9D8B030D-6E8A-4147-A177-3AD203B41FA5}">
                      <a16:colId xmlns:a16="http://schemas.microsoft.com/office/drawing/2014/main" val="2574602929"/>
                    </a:ext>
                  </a:extLst>
                </a:gridCol>
                <a:gridCol w="2188816">
                  <a:extLst>
                    <a:ext uri="{9D8B030D-6E8A-4147-A177-3AD203B41FA5}">
                      <a16:colId xmlns:a16="http://schemas.microsoft.com/office/drawing/2014/main" val="2554370023"/>
                    </a:ext>
                  </a:extLst>
                </a:gridCol>
              </a:tblGrid>
              <a:tr h="288000">
                <a:tc>
                  <a:txBody>
                    <a:bodyPr/>
                    <a:lstStyle/>
                    <a:p>
                      <a:pPr algn="ctr" fontAlgn="ctr"/>
                      <a:r>
                        <a:rPr lang="zh-CN" altLang="en-US" sz="1400" u="none" strike="noStrike">
                          <a:effectLst/>
                        </a:rPr>
                        <a:t>文件使用方式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含义</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如果指定的文件不存在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66168746"/>
                  </a:ext>
                </a:extLst>
              </a:tr>
              <a:tr h="288000">
                <a:tc>
                  <a:txBody>
                    <a:bodyPr/>
                    <a:lstStyle/>
                    <a:p>
                      <a:pPr algn="l" fontAlgn="ctr"/>
                      <a:r>
                        <a:rPr lang="en-US" sz="1400" u="none" strike="noStrike">
                          <a:effectLst/>
                        </a:rPr>
                        <a:t>“r”（</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为了输入数据，打开一个已存在的文本文件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81700914"/>
                  </a:ext>
                </a:extLst>
              </a:tr>
              <a:tr h="288000">
                <a:tc>
                  <a:txBody>
                    <a:bodyPr/>
                    <a:lstStyle/>
                    <a:p>
                      <a:pPr algn="l" fontAlgn="ctr"/>
                      <a:r>
                        <a:rPr lang="en-US" sz="1400" u="none" strike="noStrike">
                          <a:effectLst/>
                        </a:rPr>
                        <a:t>“w”（</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46792107"/>
                  </a:ext>
                </a:extLst>
              </a:tr>
              <a:tr h="288000">
                <a:tc>
                  <a:txBody>
                    <a:bodyPr/>
                    <a:lstStyle/>
                    <a:p>
                      <a:pPr algn="l" fontAlgn="ctr"/>
                      <a:r>
                        <a:rPr lang="pt-BR" sz="1400" u="none" strike="noStrike">
                          <a:effectLst/>
                        </a:rPr>
                        <a:t>“a”（追加）</a:t>
                      </a:r>
                      <a:endParaRPr lang="pt-BR"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向文本文件尾添加数据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07689903"/>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75226991"/>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14076398"/>
                  </a:ext>
                </a:extLst>
              </a:tr>
              <a:tr h="288000">
                <a:tc>
                  <a:txBody>
                    <a:bodyPr/>
                    <a:lstStyle/>
                    <a:p>
                      <a:pPr algn="l" fontAlgn="ctr"/>
                      <a:r>
                        <a:rPr lang="de-DE" sz="1400" u="none" strike="noStrike">
                          <a:effectLst/>
                        </a:rPr>
                        <a:t>“ab”（追加）</a:t>
                      </a:r>
                      <a:endParaRPr lang="de-DE"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向二进制文件尾添加数据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30331176"/>
                  </a:ext>
                </a:extLst>
              </a:tr>
              <a:tr h="288000">
                <a:tc>
                  <a:txBody>
                    <a:bodyPr/>
                    <a:lstStyle/>
                    <a:p>
                      <a:pPr algn="l" fontAlgn="ctr"/>
                      <a:r>
                        <a:rPr lang="en-US" sz="1400" u="none" strike="noStrike">
                          <a:effectLst/>
                        </a:rPr>
                        <a:t>“r+”（</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50198334"/>
                  </a:ext>
                </a:extLst>
              </a:tr>
              <a:tr h="288000">
                <a:tc>
                  <a:txBody>
                    <a:bodyPr/>
                    <a:lstStyle/>
                    <a:p>
                      <a:pPr algn="l" fontAlgn="ctr"/>
                      <a:r>
                        <a:rPr lang="en-US" sz="1400" u="none" strike="noStrike">
                          <a:effectLst/>
                        </a:rPr>
                        <a:t>“w+”（</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76559127"/>
                  </a:ext>
                </a:extLst>
              </a:tr>
              <a:tr h="288000">
                <a:tc>
                  <a:txBody>
                    <a:bodyPr/>
                    <a:lstStyle/>
                    <a:p>
                      <a:pPr algn="l" fontAlgn="ctr"/>
                      <a:r>
                        <a:rPr lang="en-US" sz="1400" u="none" strike="noStrike">
                          <a:effectLst/>
                        </a:rPr>
                        <a:t>“a+” (</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19895898"/>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674417579"/>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59633924"/>
                  </a:ext>
                </a:extLst>
              </a:tr>
              <a:tr h="288000">
                <a:tc>
                  <a:txBody>
                    <a:bodyPr/>
                    <a:lstStyle/>
                    <a:p>
                      <a:pPr algn="l" fontAlgn="ctr"/>
                      <a:r>
                        <a:rPr lang="en-US" sz="1400" u="none" strike="noStrike">
                          <a:effectLst/>
                        </a:rPr>
                        <a:t>“ab+”（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为读写打开一个二进制文件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24964342"/>
                  </a:ext>
                </a:extLst>
              </a:tr>
            </a:tbl>
          </a:graphicData>
        </a:graphic>
      </p:graphicFrame>
      <p:sp>
        <p:nvSpPr>
          <p:cNvPr id="3" name="文本框 2"/>
          <p:cNvSpPr txBox="1"/>
          <p:nvPr/>
        </p:nvSpPr>
        <p:spPr>
          <a:xfrm>
            <a:off x="927100" y="3146323"/>
            <a:ext cx="1502334" cy="193899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z="2400" dirty="0" smtClean="0"/>
              <a:t>r</a:t>
            </a:r>
            <a:r>
              <a:rPr lang="zh-CN" altLang="en-US" sz="2400" dirty="0" smtClean="0"/>
              <a:t>：</a:t>
            </a:r>
            <a:r>
              <a:rPr lang="en-US" altLang="zh-CN" sz="2400" b="1" dirty="0" smtClean="0">
                <a:solidFill>
                  <a:srgbClr val="FFFF00"/>
                </a:solidFill>
              </a:rPr>
              <a:t>r</a:t>
            </a:r>
            <a:r>
              <a:rPr lang="en-US" altLang="zh-CN" sz="2400" dirty="0" smtClean="0"/>
              <a:t>ead</a:t>
            </a:r>
          </a:p>
          <a:p>
            <a:r>
              <a:rPr lang="en-US" altLang="zh-CN" sz="2400" dirty="0" smtClean="0"/>
              <a:t>w: </a:t>
            </a:r>
            <a:r>
              <a:rPr lang="en-US" altLang="zh-CN" sz="2400" b="1" dirty="0" smtClean="0">
                <a:solidFill>
                  <a:srgbClr val="FFFF00"/>
                </a:solidFill>
              </a:rPr>
              <a:t>w</a:t>
            </a:r>
            <a:r>
              <a:rPr lang="en-US" altLang="zh-CN" sz="2400" dirty="0" smtClean="0"/>
              <a:t>rite</a:t>
            </a:r>
          </a:p>
          <a:p>
            <a:r>
              <a:rPr lang="en-US" altLang="zh-CN" sz="2400" dirty="0" smtClean="0"/>
              <a:t>a: </a:t>
            </a:r>
            <a:r>
              <a:rPr lang="en-US" altLang="zh-CN" sz="2400" b="1" dirty="0" smtClean="0">
                <a:solidFill>
                  <a:srgbClr val="FFFF00"/>
                </a:solidFill>
              </a:rPr>
              <a:t>a</a:t>
            </a:r>
            <a:r>
              <a:rPr lang="en-US" altLang="zh-CN" sz="2400" dirty="0" smtClean="0"/>
              <a:t>ppend</a:t>
            </a:r>
          </a:p>
          <a:p>
            <a:r>
              <a:rPr lang="en-US" altLang="zh-CN" sz="2400" dirty="0" smtClean="0"/>
              <a:t>b: </a:t>
            </a:r>
            <a:r>
              <a:rPr lang="en-US" altLang="zh-CN" sz="2400" b="1" dirty="0" smtClean="0">
                <a:solidFill>
                  <a:srgbClr val="FFFF00"/>
                </a:solidFill>
              </a:rPr>
              <a:t>b</a:t>
            </a:r>
            <a:r>
              <a:rPr lang="en-US" altLang="zh-CN" sz="2400" dirty="0" smtClean="0"/>
              <a:t>inary</a:t>
            </a:r>
          </a:p>
          <a:p>
            <a:r>
              <a:rPr lang="en-US" altLang="zh-CN" sz="2400" dirty="0" smtClean="0"/>
              <a:t>+: plus</a:t>
            </a:r>
            <a:endParaRPr lang="zh-CN" altLang="en-US" sz="2400" dirty="0"/>
          </a:p>
        </p:txBody>
      </p:sp>
    </p:spTree>
    <p:extLst>
      <p:ext uri="{BB962C8B-B14F-4D97-AF65-F5344CB8AC3E}">
        <p14:creationId xmlns:p14="http://schemas.microsoft.com/office/powerpoint/2010/main" val="1129669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6" name="MH_Desc_1"/>
          <p:cNvSpPr/>
          <p:nvPr>
            <p:custDataLst>
              <p:tags r:id="rId1"/>
            </p:custDataLst>
          </p:nvPr>
        </p:nvSpPr>
        <p:spPr>
          <a:xfrm>
            <a:off x="927100" y="2246243"/>
            <a:ext cx="1067542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dirty="0">
                <a:solidFill>
                  <a:schemeClr val="tx1"/>
                </a:solidFill>
              </a:rPr>
              <a:t>(1) </a:t>
            </a:r>
            <a:r>
              <a:rPr lang="zh-CN" altLang="en-US" sz="1600" dirty="0">
                <a:solidFill>
                  <a:schemeClr val="tx1"/>
                </a:solidFill>
              </a:rPr>
              <a:t>用“</a:t>
            </a:r>
            <a:r>
              <a:rPr lang="en-US" altLang="zh-CN" sz="1600" dirty="0">
                <a:solidFill>
                  <a:schemeClr val="tx1"/>
                </a:solidFill>
              </a:rPr>
              <a:t>r”</a:t>
            </a:r>
            <a:r>
              <a:rPr lang="zh-CN" altLang="en-US" sz="1600" dirty="0">
                <a:solidFill>
                  <a:schemeClr val="tx1"/>
                </a:solidFill>
              </a:rPr>
              <a:t>方式打开的文件只能用于向计算机输入而不能用作向该文件输出数据，而且该文件应该已经存在，并存有数据，这样程序才能从文件中读数据。不能用“</a:t>
            </a:r>
            <a:r>
              <a:rPr lang="en-US" altLang="zh-CN" sz="1600" dirty="0">
                <a:solidFill>
                  <a:schemeClr val="tx1"/>
                </a:solidFill>
              </a:rPr>
              <a:t>r”</a:t>
            </a:r>
            <a:r>
              <a:rPr lang="zh-CN" altLang="en-US" sz="1600" dirty="0">
                <a:solidFill>
                  <a:schemeClr val="tx1"/>
                </a:solidFill>
              </a:rPr>
              <a:t>方式打开一个并不存在的文件，否则出错。</a:t>
            </a:r>
          </a:p>
          <a:p>
            <a:pPr algn="just">
              <a:lnSpc>
                <a:spcPct val="150000"/>
              </a:lnSpc>
              <a:defRPr/>
            </a:pPr>
            <a:r>
              <a:rPr lang="en-US" altLang="zh-CN" sz="1600" dirty="0" smtClean="0">
                <a:solidFill>
                  <a:schemeClr val="tx1"/>
                </a:solidFill>
              </a:rPr>
              <a:t>(</a:t>
            </a:r>
            <a:r>
              <a:rPr lang="en-US" altLang="zh-CN" sz="1600" dirty="0">
                <a:solidFill>
                  <a:schemeClr val="tx1"/>
                </a:solidFill>
              </a:rPr>
              <a:t>2) </a:t>
            </a:r>
            <a:r>
              <a:rPr lang="zh-CN" altLang="en-US" sz="1600" dirty="0">
                <a:solidFill>
                  <a:schemeClr val="tx1"/>
                </a:solidFill>
              </a:rPr>
              <a:t>用“</a:t>
            </a:r>
            <a:r>
              <a:rPr lang="en-US" altLang="zh-CN" sz="1600" dirty="0">
                <a:solidFill>
                  <a:schemeClr val="tx1"/>
                </a:solidFill>
              </a:rPr>
              <a:t>w”</a:t>
            </a:r>
            <a:r>
              <a:rPr lang="zh-CN" altLang="en-US" sz="1600" dirty="0">
                <a:solidFill>
                  <a:schemeClr val="tx1"/>
                </a:solidFill>
              </a:rPr>
              <a:t>方式打开的文件只能用于向该文件写数据（即输出文件），而不能用来向计算机输入。如果原来不存在该文件，则在打开文件前新建立一个以指定的名字命名的文件。如果原来已存在一个以该文件名命名的文件，则在打开文件前先将该文件删去，然后重新建立一个新文件。</a:t>
            </a:r>
          </a:p>
          <a:p>
            <a:pPr algn="just">
              <a:lnSpc>
                <a:spcPct val="150000"/>
              </a:lnSpc>
              <a:defRPr/>
            </a:pPr>
            <a:r>
              <a:rPr lang="en-US" altLang="zh-CN" sz="1600" dirty="0" smtClean="0">
                <a:solidFill>
                  <a:schemeClr val="tx1"/>
                </a:solidFill>
              </a:rPr>
              <a:t>(</a:t>
            </a:r>
            <a:r>
              <a:rPr lang="en-US" altLang="zh-CN" sz="1600" dirty="0">
                <a:solidFill>
                  <a:schemeClr val="tx1"/>
                </a:solidFill>
              </a:rPr>
              <a:t>3) </a:t>
            </a:r>
            <a:r>
              <a:rPr lang="zh-CN" altLang="en-US" sz="1600" dirty="0">
                <a:solidFill>
                  <a:schemeClr val="tx1"/>
                </a:solidFill>
              </a:rPr>
              <a:t>如果希望向文件末尾添加新的数据（不希望删除原有数据），则应该用“</a:t>
            </a:r>
            <a:r>
              <a:rPr lang="en-US" altLang="zh-CN" sz="1600" dirty="0">
                <a:solidFill>
                  <a:schemeClr val="tx1"/>
                </a:solidFill>
              </a:rPr>
              <a:t>a”</a:t>
            </a:r>
            <a:r>
              <a:rPr lang="zh-CN" altLang="en-US" sz="1600" dirty="0">
                <a:solidFill>
                  <a:schemeClr val="tx1"/>
                </a:solidFill>
              </a:rPr>
              <a:t>方式打开。但此时应保证该文件已存在；否则将得到出错信息</a:t>
            </a:r>
            <a:r>
              <a:rPr lang="zh-CN" altLang="en-US" sz="1600" dirty="0" smtClean="0">
                <a:solidFill>
                  <a:schemeClr val="tx1"/>
                </a:solidFill>
              </a:rPr>
              <a:t>。在</a:t>
            </a:r>
            <a:r>
              <a:rPr lang="zh-CN" altLang="en-US" sz="1600" dirty="0">
                <a:solidFill>
                  <a:schemeClr val="tx1"/>
                </a:solidFill>
              </a:rPr>
              <a:t>每个数据文件中自动设置了一个隐式的“</a:t>
            </a:r>
            <a:r>
              <a:rPr lang="zh-CN" altLang="en-US" sz="1600" b="1" dirty="0">
                <a:solidFill>
                  <a:schemeClr val="tx1"/>
                </a:solidFill>
              </a:rPr>
              <a:t>文件读写位置标记</a:t>
            </a:r>
            <a:r>
              <a:rPr lang="zh-CN" altLang="en-US" sz="1600" dirty="0">
                <a:solidFill>
                  <a:schemeClr val="tx1"/>
                </a:solidFill>
              </a:rPr>
              <a:t>”，它指向的位置就是当前进行读写的位置。如果“文件读写位置标记”在文件开头，则下一次的读写就是文件开头的数据。然后“文件读写位置标记”自动移到下一个读写位置，以便读写下一个数据</a:t>
            </a:r>
            <a:r>
              <a:rPr lang="zh-CN" altLang="en-US" sz="1600" dirty="0" smtClean="0">
                <a:solidFill>
                  <a:schemeClr val="tx1"/>
                </a:solidFill>
              </a:rPr>
              <a:t>。以添加方式打开</a:t>
            </a:r>
            <a:r>
              <a:rPr lang="zh-CN" altLang="en-US" sz="1600" dirty="0">
                <a:solidFill>
                  <a:schemeClr val="tx1"/>
                </a:solidFill>
              </a:rPr>
              <a:t>文件时，文件读写位置标记移到文件末尾</a:t>
            </a:r>
            <a:r>
              <a:rPr lang="zh-CN" altLang="en-US" sz="1600" dirty="0" smtClean="0">
                <a:solidFill>
                  <a:schemeClr val="tx1"/>
                </a:solidFill>
              </a:rPr>
              <a:t>。</a:t>
            </a:r>
            <a:endParaRPr lang="zh-CN" altLang="en-US" sz="1600" dirty="0">
              <a:solidFill>
                <a:schemeClr val="tx1"/>
              </a:solidFill>
            </a:endParaRPr>
          </a:p>
          <a:p>
            <a:pPr algn="just">
              <a:lnSpc>
                <a:spcPct val="150000"/>
              </a:lnSpc>
              <a:defRPr/>
            </a:pPr>
            <a:r>
              <a:rPr lang="en-US" altLang="zh-CN" sz="1600" dirty="0" smtClean="0">
                <a:solidFill>
                  <a:schemeClr val="tx1"/>
                </a:solidFill>
              </a:rPr>
              <a:t>(</a:t>
            </a:r>
            <a:r>
              <a:rPr lang="en-US" altLang="zh-CN" sz="1600" dirty="0">
                <a:solidFill>
                  <a:schemeClr val="tx1"/>
                </a:solidFill>
              </a:rPr>
              <a:t>4) </a:t>
            </a:r>
            <a:r>
              <a:rPr lang="zh-CN" altLang="en-US" sz="1600" dirty="0">
                <a:solidFill>
                  <a:schemeClr val="tx1"/>
                </a:solidFill>
              </a:rPr>
              <a:t>用“</a:t>
            </a:r>
            <a:r>
              <a:rPr lang="en-US" altLang="zh-CN" sz="1600" dirty="0" err="1">
                <a:solidFill>
                  <a:schemeClr val="tx1"/>
                </a:solidFill>
              </a:rPr>
              <a:t>r+”“w+”“a</a:t>
            </a:r>
            <a:r>
              <a:rPr lang="en-US" altLang="zh-CN" sz="1600" dirty="0">
                <a:solidFill>
                  <a:schemeClr val="tx1"/>
                </a:solidFill>
              </a:rPr>
              <a:t>+”</a:t>
            </a:r>
            <a:r>
              <a:rPr lang="zh-CN" altLang="en-US" sz="1600" dirty="0">
                <a:solidFill>
                  <a:schemeClr val="tx1"/>
                </a:solidFill>
              </a:rPr>
              <a:t>方式打开的文件既可用来输入数据，也可用来输出数据</a:t>
            </a:r>
            <a:r>
              <a:rPr lang="zh-CN" altLang="en-US" sz="1600" dirty="0" smtClean="0">
                <a:solidFill>
                  <a:schemeClr val="tx1"/>
                </a:solidFill>
              </a:rPr>
              <a:t>。</a:t>
            </a:r>
            <a:endParaRPr lang="en-US" altLang="zh-CN" sz="1600" dirty="0" smtClean="0">
              <a:solidFill>
                <a:schemeClr val="tx1"/>
              </a:solidFill>
            </a:endParaRPr>
          </a:p>
        </p:txBody>
      </p:sp>
    </p:spTree>
    <p:extLst>
      <p:ext uri="{BB962C8B-B14F-4D97-AF65-F5344CB8AC3E}">
        <p14:creationId xmlns:p14="http://schemas.microsoft.com/office/powerpoint/2010/main" val="790911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6" name="MH_Desc_1"/>
          <p:cNvSpPr/>
          <p:nvPr>
            <p:custDataLst>
              <p:tags r:id="rId1"/>
            </p:custDataLst>
          </p:nvPr>
        </p:nvSpPr>
        <p:spPr>
          <a:xfrm>
            <a:off x="927100" y="2246243"/>
            <a:ext cx="10522778" cy="41446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(5) </a:t>
            </a:r>
            <a:r>
              <a:rPr lang="zh-CN" altLang="en-US" sz="1600">
                <a:solidFill>
                  <a:schemeClr val="tx1"/>
                </a:solidFill>
              </a:rPr>
              <a:t>如果不能实现“打开”的任务，</a:t>
            </a:r>
            <a:r>
              <a:rPr lang="en-US" altLang="zh-CN" sz="1600">
                <a:solidFill>
                  <a:schemeClr val="tx1"/>
                </a:solidFill>
              </a:rPr>
              <a:t>fopen</a:t>
            </a:r>
            <a:r>
              <a:rPr lang="zh-CN" altLang="en-US" sz="1600">
                <a:solidFill>
                  <a:schemeClr val="tx1"/>
                </a:solidFill>
              </a:rPr>
              <a:t>函数将会带回一个空指针值</a:t>
            </a:r>
            <a:r>
              <a:rPr lang="en-US" altLang="zh-CN" sz="1600">
                <a:solidFill>
                  <a:schemeClr val="tx1"/>
                </a:solidFill>
              </a:rPr>
              <a:t>NULL</a:t>
            </a:r>
            <a:r>
              <a:rPr lang="zh-CN" altLang="en-US" sz="1600" smtClean="0">
                <a:solidFill>
                  <a:schemeClr val="tx1"/>
                </a:solidFill>
              </a:rPr>
              <a:t>。</a:t>
            </a:r>
            <a:endParaRPr lang="en-US" altLang="zh-CN" sz="1600" smtClean="0">
              <a:solidFill>
                <a:schemeClr val="tx1"/>
              </a:solidFill>
            </a:endParaRPr>
          </a:p>
          <a:p>
            <a:pPr algn="just">
              <a:lnSpc>
                <a:spcPct val="150000"/>
              </a:lnSpc>
              <a:defRPr/>
            </a:pPr>
            <a:r>
              <a:rPr lang="en-US" altLang="zh-CN" sz="1600">
                <a:solidFill>
                  <a:schemeClr val="tx1"/>
                </a:solidFill>
              </a:rPr>
              <a:t>(6) C</a:t>
            </a:r>
            <a:r>
              <a:rPr lang="zh-CN" altLang="en-US" sz="1600">
                <a:solidFill>
                  <a:schemeClr val="tx1"/>
                </a:solidFill>
              </a:rPr>
              <a:t>标准建议用表</a:t>
            </a:r>
            <a:r>
              <a:rPr lang="en-US" altLang="zh-CN" sz="1600">
                <a:solidFill>
                  <a:schemeClr val="tx1"/>
                </a:solidFill>
              </a:rPr>
              <a:t>10.1</a:t>
            </a:r>
            <a:r>
              <a:rPr lang="zh-CN" altLang="en-US" sz="1600">
                <a:solidFill>
                  <a:schemeClr val="tx1"/>
                </a:solidFill>
              </a:rPr>
              <a:t>列出的文件使用方式打开文本文件或二进制文件</a:t>
            </a:r>
            <a:r>
              <a:rPr lang="zh-CN" altLang="en-US" sz="1600" smtClean="0">
                <a:solidFill>
                  <a:schemeClr val="tx1"/>
                </a:solidFill>
              </a:rPr>
              <a:t>，</a:t>
            </a:r>
            <a:endParaRPr lang="en-US" altLang="zh-CN" sz="1600" smtClean="0">
              <a:solidFill>
                <a:schemeClr val="tx1"/>
              </a:solidFill>
            </a:endParaRPr>
          </a:p>
          <a:p>
            <a:pPr algn="just">
              <a:lnSpc>
                <a:spcPct val="150000"/>
              </a:lnSpc>
              <a:defRPr/>
            </a:pPr>
            <a:r>
              <a:rPr lang="zh-CN" altLang="en-US" sz="1600" smtClean="0">
                <a:solidFill>
                  <a:schemeClr val="tx1"/>
                </a:solidFill>
              </a:rPr>
              <a:t>但</a:t>
            </a:r>
            <a:r>
              <a:rPr lang="zh-CN" altLang="en-US" sz="1600">
                <a:solidFill>
                  <a:schemeClr val="tx1"/>
                </a:solidFill>
              </a:rPr>
              <a:t>目前使用的有些</a:t>
            </a:r>
            <a:r>
              <a:rPr lang="en-US" altLang="zh-CN" sz="1600">
                <a:solidFill>
                  <a:schemeClr val="tx1"/>
                </a:solidFill>
              </a:rPr>
              <a:t>C</a:t>
            </a:r>
            <a:r>
              <a:rPr lang="zh-CN" altLang="en-US" sz="1600">
                <a:solidFill>
                  <a:schemeClr val="tx1"/>
                </a:solidFill>
              </a:rPr>
              <a:t>编译系统可能不完全提供所有这些</a:t>
            </a:r>
            <a:r>
              <a:rPr lang="zh-CN" altLang="en-US" sz="1600" smtClean="0">
                <a:solidFill>
                  <a:schemeClr val="tx1"/>
                </a:solidFill>
              </a:rPr>
              <a:t>功能，需要注意</a:t>
            </a:r>
            <a:endParaRPr lang="en-US" altLang="zh-CN" sz="1600" smtClean="0">
              <a:solidFill>
                <a:schemeClr val="tx1"/>
              </a:solidFill>
            </a:endParaRPr>
          </a:p>
          <a:p>
            <a:pPr algn="just">
              <a:lnSpc>
                <a:spcPct val="150000"/>
              </a:lnSpc>
              <a:defRPr/>
            </a:pPr>
            <a:r>
              <a:rPr lang="zh-CN" altLang="en-US" sz="1600" smtClean="0">
                <a:solidFill>
                  <a:schemeClr val="tx1"/>
                </a:solidFill>
              </a:rPr>
              <a:t>所</a:t>
            </a:r>
            <a:r>
              <a:rPr lang="zh-CN" altLang="en-US" sz="1600">
                <a:solidFill>
                  <a:schemeClr val="tx1"/>
                </a:solidFill>
              </a:rPr>
              <a:t>用系统的规定。</a:t>
            </a:r>
          </a:p>
          <a:p>
            <a:pPr algn="just">
              <a:lnSpc>
                <a:spcPct val="150000"/>
              </a:lnSpc>
              <a:defRPr/>
            </a:pPr>
            <a:r>
              <a:rPr lang="en-US" altLang="zh-CN" sz="1600" smtClean="0">
                <a:solidFill>
                  <a:schemeClr val="tx1"/>
                </a:solidFill>
              </a:rPr>
              <a:t>(</a:t>
            </a:r>
            <a:r>
              <a:rPr lang="en-US" altLang="zh-CN" sz="1600">
                <a:solidFill>
                  <a:schemeClr val="tx1"/>
                </a:solidFill>
              </a:rPr>
              <a:t>7) </a:t>
            </a:r>
            <a:r>
              <a:rPr lang="zh-CN" altLang="en-US" sz="1600" smtClean="0">
                <a:solidFill>
                  <a:schemeClr val="tx1"/>
                </a:solidFill>
              </a:rPr>
              <a:t>有</a:t>
            </a:r>
            <a:r>
              <a:rPr lang="en-US" altLang="zh-CN" sz="1600">
                <a:solidFill>
                  <a:schemeClr val="tx1"/>
                </a:solidFill>
              </a:rPr>
              <a:t>12</a:t>
            </a:r>
            <a:r>
              <a:rPr lang="zh-CN" altLang="en-US" sz="1600">
                <a:solidFill>
                  <a:schemeClr val="tx1"/>
                </a:solidFill>
              </a:rPr>
              <a:t>种文件使用方式，其中有</a:t>
            </a:r>
            <a:r>
              <a:rPr lang="en-US" altLang="zh-CN" sz="1600">
                <a:solidFill>
                  <a:schemeClr val="tx1"/>
                </a:solidFill>
              </a:rPr>
              <a:t>6</a:t>
            </a:r>
            <a:r>
              <a:rPr lang="zh-CN" altLang="en-US" sz="1600">
                <a:solidFill>
                  <a:schemeClr val="tx1"/>
                </a:solidFill>
              </a:rPr>
              <a:t>种是在第一个字母后面加了字母</a:t>
            </a:r>
            <a:r>
              <a:rPr lang="en-US" altLang="zh-CN" sz="1600">
                <a:solidFill>
                  <a:schemeClr val="tx1"/>
                </a:solidFill>
              </a:rPr>
              <a:t>b</a:t>
            </a:r>
            <a:r>
              <a:rPr lang="zh-CN" altLang="en-US" sz="1600">
                <a:solidFill>
                  <a:schemeClr val="tx1"/>
                </a:solidFill>
              </a:rPr>
              <a:t>的</a:t>
            </a:r>
            <a:r>
              <a:rPr lang="en-US" altLang="zh-CN" sz="1600">
                <a:solidFill>
                  <a:schemeClr val="tx1"/>
                </a:solidFill>
              </a:rPr>
              <a:t>(</a:t>
            </a:r>
            <a:r>
              <a:rPr lang="zh-CN" altLang="en-US" sz="1600">
                <a:solidFill>
                  <a:schemeClr val="tx1"/>
                </a:solidFill>
              </a:rPr>
              <a:t>如</a:t>
            </a:r>
            <a:r>
              <a:rPr lang="en-US" altLang="zh-CN" sz="1600">
                <a:solidFill>
                  <a:schemeClr val="tx1"/>
                </a:solidFill>
              </a:rPr>
              <a:t>rb,wb,ab,rb</a:t>
            </a:r>
            <a:r>
              <a:rPr lang="en-US" altLang="zh-CN" sz="1600" smtClean="0">
                <a:solidFill>
                  <a:schemeClr val="tx1"/>
                </a:solidFill>
              </a:rPr>
              <a:t>+,wb+,ab</a:t>
            </a:r>
            <a:r>
              <a:rPr lang="en-US" altLang="zh-CN" sz="1600">
                <a:solidFill>
                  <a:schemeClr val="tx1"/>
                </a:solidFill>
              </a:rPr>
              <a:t>+)</a:t>
            </a:r>
            <a:r>
              <a:rPr lang="zh-CN" altLang="en-US" sz="1600">
                <a:solidFill>
                  <a:schemeClr val="tx1"/>
                </a:solidFill>
              </a:rPr>
              <a:t>，</a:t>
            </a:r>
            <a:r>
              <a:rPr lang="en-US" altLang="zh-CN" sz="1600">
                <a:solidFill>
                  <a:schemeClr val="tx1"/>
                </a:solidFill>
              </a:rPr>
              <a:t>b</a:t>
            </a:r>
            <a:r>
              <a:rPr lang="zh-CN" altLang="en-US" sz="1600">
                <a:solidFill>
                  <a:schemeClr val="tx1"/>
                </a:solidFill>
              </a:rPr>
              <a:t>表示二进制方式。其实，带</a:t>
            </a:r>
            <a:r>
              <a:rPr lang="en-US" altLang="zh-CN" sz="1600">
                <a:solidFill>
                  <a:schemeClr val="tx1"/>
                </a:solidFill>
              </a:rPr>
              <a:t>b</a:t>
            </a:r>
            <a:r>
              <a:rPr lang="zh-CN" altLang="en-US" sz="1600">
                <a:solidFill>
                  <a:schemeClr val="tx1"/>
                </a:solidFill>
              </a:rPr>
              <a:t>和不带</a:t>
            </a:r>
            <a:r>
              <a:rPr lang="en-US" altLang="zh-CN" sz="1600">
                <a:solidFill>
                  <a:schemeClr val="tx1"/>
                </a:solidFill>
              </a:rPr>
              <a:t>b</a:t>
            </a:r>
            <a:r>
              <a:rPr lang="zh-CN" altLang="en-US" sz="1600">
                <a:solidFill>
                  <a:schemeClr val="tx1"/>
                </a:solidFill>
              </a:rPr>
              <a:t>只有一个区别，即对换行的处理。由于在</a:t>
            </a:r>
            <a:r>
              <a:rPr lang="en-US" altLang="zh-CN" sz="1600">
                <a:solidFill>
                  <a:schemeClr val="tx1"/>
                </a:solidFill>
              </a:rPr>
              <a:t>C</a:t>
            </a:r>
            <a:r>
              <a:rPr lang="zh-CN" altLang="en-US" sz="1600">
                <a:solidFill>
                  <a:schemeClr val="tx1"/>
                </a:solidFill>
              </a:rPr>
              <a:t>语言用一个</a:t>
            </a:r>
            <a:r>
              <a:rPr lang="en-US" altLang="zh-CN" sz="1600">
                <a:solidFill>
                  <a:schemeClr val="tx1"/>
                </a:solidFill>
              </a:rPr>
              <a:t>′\n′</a:t>
            </a:r>
            <a:r>
              <a:rPr lang="zh-CN" altLang="en-US" sz="1600">
                <a:solidFill>
                  <a:schemeClr val="tx1"/>
                </a:solidFill>
              </a:rPr>
              <a:t>即可实现换行，而在</a:t>
            </a:r>
            <a:r>
              <a:rPr lang="en-US" altLang="zh-CN" sz="1600">
                <a:solidFill>
                  <a:schemeClr val="tx1"/>
                </a:solidFill>
              </a:rPr>
              <a:t>Windows</a:t>
            </a:r>
            <a:r>
              <a:rPr lang="zh-CN" altLang="en-US" sz="1600">
                <a:solidFill>
                  <a:schemeClr val="tx1"/>
                </a:solidFill>
              </a:rPr>
              <a:t>系统中为实现换行必须要用 “回车”和“换行”两个字符，即</a:t>
            </a:r>
            <a:r>
              <a:rPr lang="en-US" altLang="zh-CN" sz="1600" smtClean="0">
                <a:solidFill>
                  <a:schemeClr val="tx1"/>
                </a:solidFill>
              </a:rPr>
              <a:t>′\r</a:t>
            </a:r>
            <a:r>
              <a:rPr lang="en-US" altLang="zh-CN" sz="1600">
                <a:solidFill>
                  <a:schemeClr val="tx1"/>
                </a:solidFill>
              </a:rPr>
              <a:t>′</a:t>
            </a:r>
            <a:r>
              <a:rPr lang="zh-CN" altLang="en-US" sz="1600">
                <a:solidFill>
                  <a:schemeClr val="tx1"/>
                </a:solidFill>
              </a:rPr>
              <a:t>和</a:t>
            </a:r>
            <a:r>
              <a:rPr lang="en-US" altLang="zh-CN" sz="1600">
                <a:solidFill>
                  <a:schemeClr val="tx1"/>
                </a:solidFill>
              </a:rPr>
              <a:t>′\n′</a:t>
            </a:r>
            <a:r>
              <a:rPr lang="zh-CN" altLang="en-US" sz="1600">
                <a:solidFill>
                  <a:schemeClr val="tx1"/>
                </a:solidFill>
              </a:rPr>
              <a:t>。因此，如果使用的是文本文件并且用“</a:t>
            </a:r>
            <a:r>
              <a:rPr lang="en-US" altLang="zh-CN" sz="1600">
                <a:solidFill>
                  <a:schemeClr val="tx1"/>
                </a:solidFill>
              </a:rPr>
              <a:t>w”</a:t>
            </a:r>
            <a:r>
              <a:rPr lang="zh-CN" altLang="en-US" sz="1600">
                <a:solidFill>
                  <a:schemeClr val="tx1"/>
                </a:solidFill>
              </a:rPr>
              <a:t>方式打开，在向文件输出时，遇到换行符</a:t>
            </a:r>
            <a:r>
              <a:rPr lang="en-US" altLang="zh-CN" sz="1600">
                <a:solidFill>
                  <a:schemeClr val="tx1"/>
                </a:solidFill>
              </a:rPr>
              <a:t>′\n′</a:t>
            </a:r>
            <a:r>
              <a:rPr lang="zh-CN" altLang="en-US" sz="1600">
                <a:solidFill>
                  <a:schemeClr val="tx1"/>
                </a:solidFill>
              </a:rPr>
              <a:t>时，系统就把它转换为</a:t>
            </a:r>
            <a:r>
              <a:rPr lang="en-US" altLang="zh-CN" sz="1600" smtClean="0">
                <a:solidFill>
                  <a:schemeClr val="tx1"/>
                </a:solidFill>
              </a:rPr>
              <a:t>′\</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两个字符，否则在</a:t>
            </a:r>
            <a:r>
              <a:rPr lang="en-US" altLang="zh-CN" sz="1600">
                <a:solidFill>
                  <a:schemeClr val="tx1"/>
                </a:solidFill>
              </a:rPr>
              <a:t>Windows</a:t>
            </a:r>
            <a:r>
              <a:rPr lang="zh-CN" altLang="en-US" sz="1600">
                <a:solidFill>
                  <a:schemeClr val="tx1"/>
                </a:solidFill>
              </a:rPr>
              <a:t>系统中查看文件时，各行连成一片，无法阅读。同样，如果有文本文件且用“</a:t>
            </a:r>
            <a:r>
              <a:rPr lang="en-US" altLang="zh-CN" sz="1600">
                <a:solidFill>
                  <a:schemeClr val="tx1"/>
                </a:solidFill>
              </a:rPr>
              <a:t>r”</a:t>
            </a:r>
            <a:r>
              <a:rPr lang="zh-CN" altLang="en-US" sz="1600">
                <a:solidFill>
                  <a:schemeClr val="tx1"/>
                </a:solidFill>
              </a:rPr>
              <a:t>方式打开，从文件读入时，遇到</a:t>
            </a:r>
            <a:r>
              <a:rPr lang="en-US" altLang="zh-CN" sz="1600" smtClean="0">
                <a:solidFill>
                  <a:schemeClr val="tx1"/>
                </a:solidFill>
              </a:rPr>
              <a:t>′\</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两个连续的字符，就把它们转换为</a:t>
            </a:r>
            <a:r>
              <a:rPr lang="en-US" altLang="zh-CN" sz="1600">
                <a:solidFill>
                  <a:schemeClr val="tx1"/>
                </a:solidFill>
              </a:rPr>
              <a:t>′\n′</a:t>
            </a:r>
            <a:r>
              <a:rPr lang="zh-CN" altLang="en-US" sz="1600">
                <a:solidFill>
                  <a:schemeClr val="tx1"/>
                </a:solidFill>
              </a:rPr>
              <a:t>一个字符。如果使用的是二进制文件，在向文件读写时，不需要这种转换。加</a:t>
            </a:r>
            <a:r>
              <a:rPr lang="en-US" altLang="zh-CN" sz="1600">
                <a:solidFill>
                  <a:schemeClr val="tx1"/>
                </a:solidFill>
              </a:rPr>
              <a:t>b</a:t>
            </a:r>
            <a:r>
              <a:rPr lang="zh-CN" altLang="en-US" sz="1600">
                <a:solidFill>
                  <a:schemeClr val="tx1"/>
                </a:solidFill>
              </a:rPr>
              <a:t>表示使用的是二进制文件，系统就不进行转换</a:t>
            </a:r>
            <a:r>
              <a:rPr lang="zh-CN" altLang="en-US" sz="1600" smtClean="0">
                <a:solidFill>
                  <a:schemeClr val="tx1"/>
                </a:solidFill>
              </a:rPr>
              <a:t>。</a:t>
            </a:r>
            <a:endParaRPr lang="zh-CN" altLang="en-US" sz="1600">
              <a:solidFill>
                <a:schemeClr val="tx1"/>
              </a:solidFill>
            </a:endParaRPr>
          </a:p>
        </p:txBody>
      </p:sp>
      <p:sp>
        <p:nvSpPr>
          <p:cNvPr id="5" name="圆角矩形 4"/>
          <p:cNvSpPr/>
          <p:nvPr/>
        </p:nvSpPr>
        <p:spPr>
          <a:xfrm>
            <a:off x="7516991" y="2399774"/>
            <a:ext cx="4263815" cy="1129471"/>
          </a:xfrm>
          <a:prstGeom prst="roundRect">
            <a:avLst>
              <a:gd name="adj" fmla="val 543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solidFill>
                  <a:schemeClr val="tx1"/>
                </a:solidFill>
              </a:rPr>
              <a:t>if ((</a:t>
            </a:r>
            <a:r>
              <a:rPr lang="en-US" altLang="zh-CN" sz="1600" dirty="0" err="1">
                <a:solidFill>
                  <a:schemeClr val="tx1"/>
                </a:solidFill>
              </a:rPr>
              <a:t>fp</a:t>
            </a:r>
            <a:r>
              <a:rPr lang="en-US" altLang="zh-CN" sz="1600" dirty="0">
                <a:solidFill>
                  <a:schemeClr val="tx1"/>
                </a:solidFill>
              </a:rPr>
              <a:t>=</a:t>
            </a:r>
            <a:r>
              <a:rPr lang="en-US" altLang="zh-CN" sz="1600" dirty="0" err="1">
                <a:solidFill>
                  <a:schemeClr val="tx1"/>
                </a:solidFill>
              </a:rPr>
              <a:t>fopen</a:t>
            </a:r>
            <a:r>
              <a:rPr lang="en-US" altLang="zh-CN" sz="1600" dirty="0">
                <a:solidFill>
                  <a:schemeClr val="tx1"/>
                </a:solidFill>
              </a:rPr>
              <a:t>(″file1″,″r″))==NULL)</a:t>
            </a:r>
          </a:p>
          <a:p>
            <a:pPr defTabSz="363538"/>
            <a:r>
              <a:rPr lang="en-US" altLang="zh-CN" sz="1600" dirty="0" smtClean="0">
                <a:solidFill>
                  <a:schemeClr val="tx1"/>
                </a:solidFill>
              </a:rPr>
              <a:t>{	</a:t>
            </a:r>
            <a:r>
              <a:rPr lang="en-US" altLang="zh-CN" sz="1600" dirty="0" err="1" smtClean="0">
                <a:solidFill>
                  <a:schemeClr val="tx1"/>
                </a:solidFill>
              </a:rPr>
              <a:t>printf</a:t>
            </a:r>
            <a:r>
              <a:rPr lang="en-US" altLang="zh-CN" sz="1600" dirty="0">
                <a:solidFill>
                  <a:schemeClr val="tx1"/>
                </a:solidFill>
              </a:rPr>
              <a:t>(″cannot open this file\n″);</a:t>
            </a:r>
          </a:p>
          <a:p>
            <a:pPr defTabSz="363538"/>
            <a:r>
              <a:rPr lang="en-US" altLang="zh-CN" sz="1600" dirty="0" smtClean="0">
                <a:solidFill>
                  <a:schemeClr val="tx1"/>
                </a:solidFill>
              </a:rPr>
              <a:t>	exit(0</a:t>
            </a:r>
            <a:r>
              <a:rPr lang="en-US" altLang="zh-CN" sz="1600" dirty="0">
                <a:solidFill>
                  <a:schemeClr val="tx1"/>
                </a:solidFill>
              </a:rPr>
              <a:t>);</a:t>
            </a:r>
          </a:p>
          <a:p>
            <a:pPr defTabSz="363538"/>
            <a:r>
              <a:rPr lang="en-US" altLang="zh-CN" sz="1600" dirty="0" smtClean="0">
                <a:solidFill>
                  <a:schemeClr val="tx1"/>
                </a:solidFill>
              </a:rPr>
              <a:t>}</a:t>
            </a:r>
            <a:endParaRPr lang="zh-CN" altLang="en-US" sz="1600" dirty="0">
              <a:solidFill>
                <a:srgbClr val="008000"/>
              </a:solidFill>
            </a:endParaRPr>
          </a:p>
        </p:txBody>
      </p:sp>
      <p:sp>
        <p:nvSpPr>
          <p:cNvPr id="3" name="矩形 2"/>
          <p:cNvSpPr/>
          <p:nvPr/>
        </p:nvSpPr>
        <p:spPr>
          <a:xfrm>
            <a:off x="7769417" y="3221468"/>
            <a:ext cx="3845925" cy="307777"/>
          </a:xfrm>
          <a:prstGeom prst="rect">
            <a:avLst/>
          </a:prstGeom>
        </p:spPr>
        <p:txBody>
          <a:bodyPr wrap="none">
            <a:spAutoFit/>
          </a:bodyPr>
          <a:lstStyle/>
          <a:p>
            <a:r>
              <a:rPr lang="zh-CN" altLang="en-US" sz="1400" b="1" dirty="0" smtClean="0">
                <a:solidFill>
                  <a:schemeClr val="accent1"/>
                </a:solidFill>
              </a:rPr>
              <a:t>打开</a:t>
            </a:r>
            <a:r>
              <a:rPr lang="zh-CN" altLang="en-US" sz="1400" b="1" dirty="0">
                <a:solidFill>
                  <a:schemeClr val="accent1"/>
                </a:solidFill>
              </a:rPr>
              <a:t>一个</a:t>
            </a:r>
            <a:r>
              <a:rPr lang="zh-CN" altLang="en-US" sz="1400" b="1" dirty="0" smtClean="0">
                <a:solidFill>
                  <a:schemeClr val="accent1"/>
                </a:solidFill>
              </a:rPr>
              <a:t>文件的常用方法，注意</a:t>
            </a:r>
            <a:r>
              <a:rPr lang="en-US" altLang="zh-CN" sz="1400" b="1" dirty="0" smtClean="0">
                <a:solidFill>
                  <a:schemeClr val="accent1"/>
                </a:solidFill>
              </a:rPr>
              <a:t>==</a:t>
            </a:r>
            <a:r>
              <a:rPr lang="zh-CN" altLang="en-US" sz="1400" b="1" dirty="0" smtClean="0">
                <a:solidFill>
                  <a:schemeClr val="accent1"/>
                </a:solidFill>
              </a:rPr>
              <a:t>左端有括号</a:t>
            </a:r>
            <a:endParaRPr lang="zh-CN" altLang="en-US" sz="1400" b="1" dirty="0">
              <a:solidFill>
                <a:schemeClr val="accent1"/>
              </a:solidFill>
            </a:endParaRPr>
          </a:p>
        </p:txBody>
      </p:sp>
    </p:spTree>
    <p:extLst>
      <p:ext uri="{BB962C8B-B14F-4D97-AF65-F5344CB8AC3E}">
        <p14:creationId xmlns:p14="http://schemas.microsoft.com/office/powerpoint/2010/main" val="1937474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smtClean="0">
                <a:solidFill>
                  <a:schemeClr val="tx1"/>
                </a:solidFill>
              </a:rPr>
              <a:t>(</a:t>
            </a:r>
            <a:r>
              <a:rPr lang="en-US" altLang="zh-CN" sz="1600">
                <a:solidFill>
                  <a:schemeClr val="tx1"/>
                </a:solidFill>
              </a:rPr>
              <a:t>8) </a:t>
            </a:r>
            <a:r>
              <a:rPr lang="zh-CN" altLang="en-US" sz="1600">
                <a:solidFill>
                  <a:schemeClr val="tx1"/>
                </a:solidFill>
              </a:rPr>
              <a:t>如果用“</a:t>
            </a:r>
            <a:r>
              <a:rPr lang="en-US" altLang="zh-CN" sz="1600">
                <a:solidFill>
                  <a:schemeClr val="tx1"/>
                </a:solidFill>
              </a:rPr>
              <a:t>wb”</a:t>
            </a:r>
            <a:r>
              <a:rPr lang="zh-CN" altLang="en-US" sz="1600">
                <a:solidFill>
                  <a:schemeClr val="tx1"/>
                </a:solidFill>
              </a:rPr>
              <a:t>的文件使用方式，并不意味着在文件输出时把内存中按</a:t>
            </a:r>
            <a:r>
              <a:rPr lang="en-US" altLang="zh-CN" sz="1600">
                <a:solidFill>
                  <a:schemeClr val="tx1"/>
                </a:solidFill>
              </a:rPr>
              <a:t>ASCII</a:t>
            </a:r>
            <a:r>
              <a:rPr lang="zh-CN" altLang="en-US" sz="1600">
                <a:solidFill>
                  <a:schemeClr val="tx1"/>
                </a:solidFill>
              </a:rPr>
              <a:t>形式保存的数据自动转换成二进制形式存储。输出的数据形式是由程序中采用什么读写语句决定的。例如，用</a:t>
            </a:r>
            <a:r>
              <a:rPr lang="en-US" altLang="zh-CN" sz="1600">
                <a:solidFill>
                  <a:schemeClr val="tx1"/>
                </a:solidFill>
              </a:rPr>
              <a:t>fscanf</a:t>
            </a:r>
            <a:r>
              <a:rPr lang="zh-CN" altLang="en-US" sz="1600">
                <a:solidFill>
                  <a:schemeClr val="tx1"/>
                </a:solidFill>
              </a:rPr>
              <a:t>和</a:t>
            </a:r>
            <a:r>
              <a:rPr lang="en-US" altLang="zh-CN" sz="1600">
                <a:solidFill>
                  <a:schemeClr val="tx1"/>
                </a:solidFill>
              </a:rPr>
              <a:t>fprintf</a:t>
            </a:r>
            <a:r>
              <a:rPr lang="zh-CN" altLang="en-US" sz="1600">
                <a:solidFill>
                  <a:schemeClr val="tx1"/>
                </a:solidFill>
              </a:rPr>
              <a:t>函数是按</a:t>
            </a:r>
            <a:r>
              <a:rPr lang="en-US" altLang="zh-CN" sz="1600">
                <a:solidFill>
                  <a:schemeClr val="tx1"/>
                </a:solidFill>
              </a:rPr>
              <a:t>ASCII</a:t>
            </a:r>
            <a:r>
              <a:rPr lang="zh-CN" altLang="en-US" sz="1600">
                <a:solidFill>
                  <a:schemeClr val="tx1"/>
                </a:solidFill>
              </a:rPr>
              <a:t>方式进行输入输出，而</a:t>
            </a:r>
            <a:r>
              <a:rPr lang="en-US" altLang="zh-CN" sz="1600">
                <a:solidFill>
                  <a:schemeClr val="tx1"/>
                </a:solidFill>
              </a:rPr>
              <a:t>fread</a:t>
            </a:r>
            <a:r>
              <a:rPr lang="zh-CN" altLang="en-US" sz="1600">
                <a:solidFill>
                  <a:schemeClr val="tx1"/>
                </a:solidFill>
              </a:rPr>
              <a:t>和</a:t>
            </a:r>
            <a:r>
              <a:rPr lang="en-US" altLang="zh-CN" sz="1600">
                <a:solidFill>
                  <a:schemeClr val="tx1"/>
                </a:solidFill>
              </a:rPr>
              <a:t>fwrite</a:t>
            </a:r>
            <a:r>
              <a:rPr lang="zh-CN" altLang="en-US" sz="1600">
                <a:solidFill>
                  <a:schemeClr val="tx1"/>
                </a:solidFill>
              </a:rPr>
              <a:t>函数是按二进制进行输入输出</a:t>
            </a:r>
            <a:r>
              <a:rPr lang="zh-CN" altLang="en-US" sz="1600" smtClean="0">
                <a:solidFill>
                  <a:schemeClr val="tx1"/>
                </a:solidFill>
              </a:rPr>
              <a:t>。</a:t>
            </a:r>
            <a:endParaRPr lang="en-US" altLang="zh-CN" sz="1600" smtClean="0">
              <a:solidFill>
                <a:schemeClr val="tx1"/>
              </a:solidFill>
            </a:endParaRPr>
          </a:p>
          <a:p>
            <a:pPr algn="just">
              <a:lnSpc>
                <a:spcPct val="150000"/>
              </a:lnSpc>
              <a:defRPr/>
            </a:pPr>
            <a:r>
              <a:rPr lang="en-US" altLang="zh-CN" sz="1600">
                <a:solidFill>
                  <a:schemeClr val="tx1"/>
                </a:solidFill>
              </a:rPr>
              <a:t>(9) </a:t>
            </a:r>
            <a:r>
              <a:rPr lang="zh-CN" altLang="en-US" sz="1600">
                <a:solidFill>
                  <a:schemeClr val="tx1"/>
                </a:solidFill>
              </a:rPr>
              <a:t>程序中可以使用</a:t>
            </a:r>
            <a:r>
              <a:rPr lang="en-US" altLang="zh-CN" sz="1600">
                <a:solidFill>
                  <a:schemeClr val="tx1"/>
                </a:solidFill>
              </a:rPr>
              <a:t>3</a:t>
            </a:r>
            <a:r>
              <a:rPr lang="zh-CN" altLang="en-US" sz="1600">
                <a:solidFill>
                  <a:schemeClr val="tx1"/>
                </a:solidFill>
              </a:rPr>
              <a:t>个标准的流文件</a:t>
            </a:r>
            <a:r>
              <a:rPr lang="en-US" altLang="zh-CN" sz="1600">
                <a:solidFill>
                  <a:schemeClr val="tx1"/>
                </a:solidFill>
              </a:rPr>
              <a:t>——</a:t>
            </a:r>
            <a:r>
              <a:rPr lang="zh-CN" altLang="en-US" sz="1600">
                <a:solidFill>
                  <a:schemeClr val="tx1"/>
                </a:solidFill>
              </a:rPr>
              <a:t>标准输入流、标准输出流和标准出错输出流。系统已对这</a:t>
            </a:r>
            <a:r>
              <a:rPr lang="en-US" altLang="zh-CN" sz="1600">
                <a:solidFill>
                  <a:schemeClr val="tx1"/>
                </a:solidFill>
              </a:rPr>
              <a:t>3</a:t>
            </a:r>
            <a:r>
              <a:rPr lang="zh-CN" altLang="en-US" sz="1600">
                <a:solidFill>
                  <a:schemeClr val="tx1"/>
                </a:solidFill>
              </a:rPr>
              <a:t>个文件指定了与终端的对应关系。标准输入流是从终端的输入，标准输出流是向终端的输出，标准出错输出流是当程序出错时将出错信息发送到</a:t>
            </a:r>
            <a:r>
              <a:rPr lang="zh-CN" altLang="en-US" sz="1600" smtClean="0">
                <a:solidFill>
                  <a:schemeClr val="tx1"/>
                </a:solidFill>
              </a:rPr>
              <a:t>终端。程序</a:t>
            </a:r>
            <a:r>
              <a:rPr lang="zh-CN" altLang="en-US" sz="1600">
                <a:solidFill>
                  <a:schemeClr val="tx1"/>
                </a:solidFill>
              </a:rPr>
              <a:t>开始运行时系统自动打开这</a:t>
            </a:r>
            <a:r>
              <a:rPr lang="en-US" altLang="zh-CN" sz="1600">
                <a:solidFill>
                  <a:schemeClr val="tx1"/>
                </a:solidFill>
              </a:rPr>
              <a:t>3</a:t>
            </a:r>
            <a:r>
              <a:rPr lang="zh-CN" altLang="en-US" sz="1600">
                <a:solidFill>
                  <a:schemeClr val="tx1"/>
                </a:solidFill>
              </a:rPr>
              <a:t>个标准流文件。</a:t>
            </a:r>
          </a:p>
        </p:txBody>
      </p:sp>
    </p:spTree>
    <p:extLst>
      <p:ext uri="{BB962C8B-B14F-4D97-AF65-F5344CB8AC3E}">
        <p14:creationId xmlns:p14="http://schemas.microsoft.com/office/powerpoint/2010/main" val="2831047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fclose</a:t>
            </a:r>
            <a:r>
              <a:rPr lang="zh-CN" altLang="en-US"/>
              <a:t>函数关闭数据文件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t>fclose</a:t>
            </a:r>
            <a:r>
              <a:rPr lang="en-US" altLang="zh-CN" sz="2400" b="1" dirty="0" smtClean="0"/>
              <a:t>(</a:t>
            </a:r>
            <a:r>
              <a:rPr lang="zh-CN" altLang="en-US" sz="2400" b="1" dirty="0" smtClean="0"/>
              <a:t>文件指针</a:t>
            </a:r>
            <a:r>
              <a:rPr lang="en-US" altLang="zh-CN" sz="2400" b="1" dirty="0" smtClean="0"/>
              <a:t>)</a:t>
            </a:r>
            <a:r>
              <a:rPr lang="zh-CN" altLang="en-US" sz="2400" b="1" dirty="0" smtClean="0"/>
              <a:t>；</a:t>
            </a:r>
            <a:endParaRPr lang="zh-CN" altLang="en-US" sz="2400" b="1" dirty="0"/>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在使用完一个文件后应该关闭它，以防止它再被误用。“关闭”就是撤销文件信息区和文件缓冲区，使文件指针变量不再指向该文件，也就是文件指针变量与文件“脱钩”，此后不能再通过该指针对原来与其相联系的文件进行读写操作，除非再次打开，使该指针变量重新指向该文件</a:t>
            </a:r>
            <a:r>
              <a:rPr lang="zh-CN" altLang="en-US" sz="1600" smtClean="0">
                <a:solidFill>
                  <a:schemeClr val="tx1"/>
                </a:solidFill>
              </a:rPr>
              <a:t>。</a:t>
            </a:r>
            <a:endParaRPr lang="en-US" altLang="zh-CN" sz="1600" smtClean="0">
              <a:solidFill>
                <a:schemeClr val="tx1"/>
              </a:solidFill>
            </a:endParaRPr>
          </a:p>
          <a:p>
            <a:pPr algn="just">
              <a:lnSpc>
                <a:spcPct val="150000"/>
              </a:lnSpc>
              <a:defRPr/>
            </a:pPr>
            <a:endParaRPr lang="en-US" altLang="zh-CN" sz="1600" smtClean="0">
              <a:solidFill>
                <a:schemeClr val="tx1"/>
              </a:solidFill>
            </a:endParaRPr>
          </a:p>
          <a:p>
            <a:pPr algn="just">
              <a:lnSpc>
                <a:spcPct val="150000"/>
              </a:lnSpc>
              <a:defRPr/>
            </a:pPr>
            <a:r>
              <a:rPr lang="zh-CN" altLang="en-US" sz="1600" smtClean="0">
                <a:solidFill>
                  <a:schemeClr val="tx1"/>
                </a:solidFill>
              </a:rPr>
              <a:t>如果</a:t>
            </a:r>
            <a:r>
              <a:rPr lang="zh-CN" altLang="en-US" sz="1600">
                <a:solidFill>
                  <a:schemeClr val="tx1"/>
                </a:solidFill>
              </a:rPr>
              <a:t>不关闭文件就结束程序运行将会丢失数据。因为，在向文件写数据时，是先将数据输出到缓冲区，待缓冲区充满后才正式输出给文件。如果当数据未充满缓冲区时程序结束运行，就有可能使缓冲区中的数据丢失。用</a:t>
            </a:r>
            <a:r>
              <a:rPr lang="en-US" altLang="zh-CN" sz="1600">
                <a:solidFill>
                  <a:schemeClr val="tx1"/>
                </a:solidFill>
              </a:rPr>
              <a:t>fclose</a:t>
            </a:r>
            <a:r>
              <a:rPr lang="zh-CN" altLang="en-US" sz="1600">
                <a:solidFill>
                  <a:schemeClr val="tx1"/>
                </a:solidFill>
              </a:rPr>
              <a:t>函数关闭文件时，先把缓冲区中的数据输出到磁盘文件，然后才撤销文件信息区。有的编译系统在程序结朿前会自动先将缓冲区中的数据写到文件，从而避免了这个问题，但还是应当养成在程序终止之前关闭所有文件的习惯。</a:t>
            </a:r>
          </a:p>
          <a:p>
            <a:pPr algn="just">
              <a:lnSpc>
                <a:spcPct val="150000"/>
              </a:lnSpc>
              <a:defRPr/>
            </a:pPr>
            <a:endParaRPr lang="zh-CN" altLang="en-US" sz="1600">
              <a:solidFill>
                <a:schemeClr val="tx1"/>
              </a:solidFill>
            </a:endParaRPr>
          </a:p>
          <a:p>
            <a:pPr algn="just">
              <a:lnSpc>
                <a:spcPct val="150000"/>
              </a:lnSpc>
              <a:defRPr/>
            </a:pPr>
            <a:r>
              <a:rPr lang="en-US" altLang="zh-CN" sz="1600">
                <a:solidFill>
                  <a:schemeClr val="tx1"/>
                </a:solidFill>
              </a:rPr>
              <a:t>fclose</a:t>
            </a:r>
            <a:r>
              <a:rPr lang="zh-CN" altLang="en-US" sz="1600">
                <a:solidFill>
                  <a:schemeClr val="tx1"/>
                </a:solidFill>
              </a:rPr>
              <a:t>函数也带回一个值，当成功地执行了关闭操作，则返回值为</a:t>
            </a:r>
            <a:r>
              <a:rPr lang="en-US" altLang="zh-CN" sz="1600">
                <a:solidFill>
                  <a:schemeClr val="tx1"/>
                </a:solidFill>
              </a:rPr>
              <a:t>0</a:t>
            </a:r>
            <a:r>
              <a:rPr lang="zh-CN" altLang="en-US" sz="1600">
                <a:solidFill>
                  <a:schemeClr val="tx1"/>
                </a:solidFill>
              </a:rPr>
              <a:t>；否则返回</a:t>
            </a:r>
            <a:r>
              <a:rPr lang="en-US" altLang="zh-CN" sz="1600">
                <a:solidFill>
                  <a:schemeClr val="tx1"/>
                </a:solidFill>
              </a:rPr>
              <a:t>EOF(-1)</a:t>
            </a:r>
            <a:r>
              <a:rPr lang="zh-CN" altLang="en-US" sz="1600">
                <a:solidFill>
                  <a:schemeClr val="tx1"/>
                </a:solidFill>
              </a:rPr>
              <a:t>。</a:t>
            </a:r>
          </a:p>
        </p:txBody>
      </p:sp>
      <p:sp>
        <p:nvSpPr>
          <p:cNvPr id="5" name="圆角矩形 4"/>
          <p:cNvSpPr/>
          <p:nvPr/>
        </p:nvSpPr>
        <p:spPr>
          <a:xfrm>
            <a:off x="6056243" y="1411288"/>
            <a:ext cx="3657600" cy="55555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fclose(fp); </a:t>
            </a:r>
            <a:endParaRPr lang="zh-CN" altLang="en-US">
              <a:solidFill>
                <a:srgbClr val="008000"/>
              </a:solidFill>
            </a:endParaRPr>
          </a:p>
        </p:txBody>
      </p:sp>
    </p:spTree>
    <p:extLst>
      <p:ext uri="{BB962C8B-B14F-4D97-AF65-F5344CB8AC3E}">
        <p14:creationId xmlns:p14="http://schemas.microsoft.com/office/powerpoint/2010/main" val="3331300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C</a:t>
            </a:r>
            <a:r>
              <a:rPr lang="zh-CN" altLang="en-US"/>
              <a:t>文件的有关基本知识</a:t>
            </a:r>
            <a:endParaRPr lang="zh-CN" altLang="en-US" dirty="0"/>
          </a:p>
        </p:txBody>
      </p:sp>
    </p:spTree>
    <p:extLst>
      <p:ext uri="{BB962C8B-B14F-4D97-AF65-F5344CB8AC3E}">
        <p14:creationId xmlns:p14="http://schemas.microsoft.com/office/powerpoint/2010/main"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顺序读写数据文件</a:t>
            </a:r>
            <a:endParaRPr lang="zh-CN" altLang="en-US" dirty="0"/>
          </a:p>
        </p:txBody>
      </p:sp>
    </p:spTree>
    <p:extLst>
      <p:ext uri="{BB962C8B-B14F-4D97-AF65-F5344CB8AC3E}">
        <p14:creationId xmlns:p14="http://schemas.microsoft.com/office/powerpoint/2010/main" val="2591975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怎样向文件读写字符</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读写一个字符的</a:t>
            </a:r>
            <a:r>
              <a:rPr lang="zh-CN" altLang="en-US" smtClean="0">
                <a:solidFill>
                  <a:schemeClr val="tx1"/>
                </a:solidFill>
              </a:rPr>
              <a:t>函数：</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236113102"/>
              </p:ext>
            </p:extLst>
          </p:nvPr>
        </p:nvGraphicFramePr>
        <p:xfrm>
          <a:off x="1015998" y="1947767"/>
          <a:ext cx="10433881" cy="254659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val="3132353184"/>
                    </a:ext>
                  </a:extLst>
                </a:gridCol>
                <a:gridCol w="1560967">
                  <a:extLst>
                    <a:ext uri="{9D8B030D-6E8A-4147-A177-3AD203B41FA5}">
                      <a16:colId xmlns:a16="http://schemas.microsoft.com/office/drawing/2014/main" val="2083551559"/>
                    </a:ext>
                  </a:extLst>
                </a:gridCol>
                <a:gridCol w="3502324">
                  <a:extLst>
                    <a:ext uri="{9D8B030D-6E8A-4147-A177-3AD203B41FA5}">
                      <a16:colId xmlns:a16="http://schemas.microsoft.com/office/drawing/2014/main" val="3146106121"/>
                    </a:ext>
                  </a:extLst>
                </a:gridCol>
                <a:gridCol w="4065668">
                  <a:extLst>
                    <a:ext uri="{9D8B030D-6E8A-4147-A177-3AD203B41FA5}">
                      <a16:colId xmlns:a16="http://schemas.microsoft.com/office/drawing/2014/main" val="2305652903"/>
                    </a:ext>
                  </a:extLst>
                </a:gridCol>
              </a:tblGrid>
              <a:tr h="842136">
                <a:tc>
                  <a:txBody>
                    <a:bodyPr/>
                    <a:lstStyle/>
                    <a:p>
                      <a:pPr algn="ctr" fontAlgn="ctr">
                        <a:lnSpc>
                          <a:spcPct val="150000"/>
                        </a:lnSpc>
                      </a:pPr>
                      <a:r>
                        <a:rPr lang="zh-CN" altLang="en-US" sz="1800" u="none" strike="noStrike">
                          <a:effectLst/>
                        </a:rPr>
                        <a:t>函数名</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800" u="none" strike="noStrike">
                          <a:effectLst/>
                        </a:rPr>
                        <a:t>调用形式</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800" u="none" strike="noStrike">
                          <a:effectLst/>
                        </a:rPr>
                        <a:t>功能</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800" u="none" strike="noStrike">
                          <a:effectLst/>
                        </a:rPr>
                        <a:t>返回值</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40986370"/>
                  </a:ext>
                </a:extLst>
              </a:tr>
              <a:tr h="852230">
                <a:tc>
                  <a:txBody>
                    <a:bodyPr/>
                    <a:lstStyle/>
                    <a:p>
                      <a:pPr algn="ctr" fontAlgn="ctr">
                        <a:lnSpc>
                          <a:spcPct val="150000"/>
                        </a:lnSpc>
                      </a:pPr>
                      <a:r>
                        <a:rPr lang="en-US" sz="1800" u="none" strike="noStrike">
                          <a:effectLst/>
                        </a:rPr>
                        <a:t>fgetc</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800" u="none" strike="noStrike">
                          <a:effectLst/>
                        </a:rPr>
                        <a:t>fgetc(fp)</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800" u="none" strike="noStrike" dirty="0">
                          <a:effectLst/>
                        </a:rPr>
                        <a:t>从</a:t>
                      </a:r>
                      <a:r>
                        <a:rPr lang="en-US" altLang="zh-CN" sz="1800" u="none" strike="noStrike" dirty="0" err="1">
                          <a:effectLst/>
                        </a:rPr>
                        <a:t>fp</a:t>
                      </a:r>
                      <a:r>
                        <a:rPr lang="zh-CN" altLang="en-US" sz="1800" u="none" strike="noStrike" dirty="0">
                          <a:effectLst/>
                        </a:rPr>
                        <a:t>指向的文件读入一个字符</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800" u="none" strike="noStrike" dirty="0">
                          <a:effectLst/>
                        </a:rPr>
                        <a:t>读成功，带回所读的字符，失败则返回文件结束标志</a:t>
                      </a:r>
                      <a:r>
                        <a:rPr lang="en-US" altLang="zh-CN" sz="1800" u="none" strike="noStrike" dirty="0" smtClean="0">
                          <a:effectLst/>
                        </a:rPr>
                        <a:t>EOF</a:t>
                      </a:r>
                      <a:r>
                        <a:rPr lang="zh-CN" altLang="en-US" sz="1800" u="none" strike="noStrike" dirty="0" smtClean="0">
                          <a:effectLst/>
                        </a:rPr>
                        <a:t>（即</a:t>
                      </a:r>
                      <a:r>
                        <a:rPr lang="en-US" altLang="zh-CN" sz="1800" u="none" strike="noStrike" dirty="0">
                          <a:effectLst/>
                        </a:rPr>
                        <a:t>-</a:t>
                      </a:r>
                      <a:r>
                        <a:rPr lang="en-US" altLang="zh-CN" sz="1800" u="none" strike="noStrike" dirty="0" smtClean="0">
                          <a:effectLst/>
                        </a:rPr>
                        <a:t>1</a:t>
                      </a:r>
                      <a:r>
                        <a:rPr lang="zh-CN" altLang="en-US" sz="1800" u="none" strike="noStrike" dirty="0" smtClean="0">
                          <a:effectLst/>
                        </a:rPr>
                        <a:t>）</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05412431"/>
                  </a:ext>
                </a:extLst>
              </a:tr>
              <a:tr h="852230">
                <a:tc>
                  <a:txBody>
                    <a:bodyPr/>
                    <a:lstStyle/>
                    <a:p>
                      <a:pPr algn="ctr" fontAlgn="ctr">
                        <a:lnSpc>
                          <a:spcPct val="150000"/>
                        </a:lnSpc>
                      </a:pPr>
                      <a:r>
                        <a:rPr lang="en-US" sz="1800" u="none" strike="noStrike">
                          <a:effectLst/>
                        </a:rPr>
                        <a:t>fputc</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800" u="none" strike="noStrike">
                          <a:effectLst/>
                        </a:rPr>
                        <a:t>fputc(ch,fp)</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800" u="none" strike="noStrike">
                          <a:effectLst/>
                        </a:rPr>
                        <a:t>把字符</a:t>
                      </a:r>
                      <a:r>
                        <a:rPr lang="en-US" altLang="zh-CN" sz="1800" u="none" strike="noStrike">
                          <a:effectLst/>
                        </a:rPr>
                        <a:t>ch</a:t>
                      </a:r>
                      <a:r>
                        <a:rPr lang="zh-CN" altLang="en-US" sz="1800" u="none" strike="noStrike">
                          <a:effectLst/>
                        </a:rPr>
                        <a:t>写到文件指针变量</a:t>
                      </a:r>
                      <a:r>
                        <a:rPr lang="en-US" altLang="zh-CN" sz="1800" u="none" strike="noStrike">
                          <a:effectLst/>
                        </a:rPr>
                        <a:t>fp</a:t>
                      </a:r>
                      <a:r>
                        <a:rPr lang="zh-CN" altLang="en-US" sz="1800" u="none" strike="noStrike">
                          <a:effectLst/>
                        </a:rPr>
                        <a:t>所指向的文件中</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800" u="none" strike="noStrike" dirty="0">
                          <a:effectLst/>
                        </a:rPr>
                        <a:t>输出成功，返回值就是输出的字符；输出失败，则返回</a:t>
                      </a:r>
                      <a:r>
                        <a:rPr lang="en-US" altLang="zh-CN" sz="1800" u="none" strike="noStrike" dirty="0">
                          <a:effectLst/>
                        </a:rPr>
                        <a:t>EOF</a:t>
                      </a:r>
                      <a:r>
                        <a:rPr lang="zh-CN" altLang="en-US" sz="1800" u="none" strike="noStrike" dirty="0">
                          <a:effectLst/>
                        </a:rPr>
                        <a:t>（即</a:t>
                      </a:r>
                      <a:r>
                        <a:rPr lang="en-US" altLang="zh-CN" sz="1800" u="none" strike="noStrike" dirty="0">
                          <a:effectLst/>
                        </a:rPr>
                        <a:t>-1</a:t>
                      </a:r>
                      <a:r>
                        <a:rPr lang="zh-CN" altLang="en-US" sz="1800" u="none" strike="noStrike" dirty="0">
                          <a:effectLst/>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0235151"/>
                  </a:ext>
                </a:extLst>
              </a:tr>
            </a:tbl>
          </a:graphicData>
        </a:graphic>
      </p:graphicFrame>
      <p:sp>
        <p:nvSpPr>
          <p:cNvPr id="4" name="矩形 3"/>
          <p:cNvSpPr/>
          <p:nvPr/>
        </p:nvSpPr>
        <p:spPr>
          <a:xfrm>
            <a:off x="1015998" y="4569096"/>
            <a:ext cx="10433880" cy="1338828"/>
          </a:xfrm>
          <a:prstGeom prst="rect">
            <a:avLst/>
          </a:prstGeom>
        </p:spPr>
        <p:txBody>
          <a:bodyPr wrap="square">
            <a:spAutoFit/>
          </a:bodyPr>
          <a:lstStyle/>
          <a:p>
            <a:pPr>
              <a:lnSpc>
                <a:spcPct val="150000"/>
              </a:lnSpc>
            </a:pPr>
            <a:r>
              <a:rPr lang="zh-CN" altLang="en-US" dirty="0"/>
              <a:t>fgetc的第1个字母f代表文件(file)，中间的get表示“获取”，最后一个字母c表示字符(character)，fgetc的含义很清楚： 从文件读取一个字符。fputc也类似</a:t>
            </a:r>
            <a:r>
              <a:rPr lang="zh-CN" altLang="en-US" dirty="0" smtClean="0"/>
              <a:t>。</a:t>
            </a:r>
            <a:endParaRPr lang="en-US" altLang="zh-CN" dirty="0" smtClean="0"/>
          </a:p>
          <a:p>
            <a:pPr>
              <a:lnSpc>
                <a:spcPct val="150000"/>
              </a:lnSpc>
            </a:pPr>
            <a:r>
              <a:rPr lang="zh-CN" altLang="en-US" dirty="0" smtClean="0"/>
              <a:t>换一种说法是，</a:t>
            </a:r>
            <a:r>
              <a:rPr lang="en-US" altLang="zh-CN" dirty="0" err="1" smtClean="0"/>
              <a:t>fgetc</a:t>
            </a:r>
            <a:r>
              <a:rPr lang="en-US" altLang="zh-CN" dirty="0" smtClean="0"/>
              <a:t>/</a:t>
            </a:r>
            <a:r>
              <a:rPr lang="en-US" altLang="zh-CN" dirty="0" err="1" smtClean="0"/>
              <a:t>fputc</a:t>
            </a:r>
            <a:r>
              <a:rPr lang="zh-CN" altLang="en-US" dirty="0" smtClean="0"/>
              <a:t>用于从文件读取</a:t>
            </a:r>
            <a:r>
              <a:rPr lang="en-US" altLang="zh-CN" dirty="0" smtClean="0"/>
              <a:t>/</a:t>
            </a:r>
            <a:r>
              <a:rPr lang="zh-CN" altLang="en-US" dirty="0" smtClean="0"/>
              <a:t>写入一个字节。</a:t>
            </a:r>
            <a:endParaRPr lang="en-US" altLang="zh-CN" dirty="0" smtClean="0"/>
          </a:p>
        </p:txBody>
      </p:sp>
      <p:sp>
        <p:nvSpPr>
          <p:cNvPr id="7" name="圆角矩形标注 6"/>
          <p:cNvSpPr/>
          <p:nvPr/>
        </p:nvSpPr>
        <p:spPr>
          <a:xfrm>
            <a:off x="7737986" y="29496"/>
            <a:ext cx="3704714" cy="1897625"/>
          </a:xfrm>
          <a:prstGeom prst="wedgeRoundRectCallout">
            <a:avLst>
              <a:gd name="adj1" fmla="val 5498"/>
              <a:gd name="adj2" fmla="val 70271"/>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zh-CN" altLang="en-US"/>
              <a:t>言外之意是，</a:t>
            </a:r>
            <a:r>
              <a:rPr lang="en-US" altLang="zh-CN"/>
              <a:t>fgetc/fputc</a:t>
            </a:r>
            <a:r>
              <a:rPr lang="zh-CN" altLang="en-US"/>
              <a:t>的返回值有两种类别，超出了</a:t>
            </a:r>
            <a:r>
              <a:rPr lang="zh-CN" altLang="en-US" b="1">
                <a:solidFill>
                  <a:srgbClr val="FFFF00"/>
                </a:solidFill>
              </a:rPr>
              <a:t>单个</a:t>
            </a:r>
            <a:r>
              <a:rPr lang="en-US" altLang="zh-CN" b="1">
                <a:solidFill>
                  <a:srgbClr val="FFFF00"/>
                </a:solidFill>
              </a:rPr>
              <a:t>char</a:t>
            </a:r>
            <a:r>
              <a:rPr lang="zh-CN" altLang="en-US"/>
              <a:t>的表示范围：</a:t>
            </a:r>
            <a:endParaRPr lang="en-US" altLang="zh-CN"/>
          </a:p>
          <a:p>
            <a:pPr marL="457200" indent="-457200">
              <a:buFont typeface="+mj-ea"/>
              <a:buAutoNum type="circleNumDbPlain"/>
            </a:pPr>
            <a:r>
              <a:rPr lang="en-US" altLang="zh-CN"/>
              <a:t>0~255</a:t>
            </a:r>
            <a:r>
              <a:rPr lang="zh-CN" altLang="en-US"/>
              <a:t>（读取成功）</a:t>
            </a:r>
            <a:endParaRPr lang="en-US" altLang="zh-CN"/>
          </a:p>
          <a:p>
            <a:pPr marL="457200" indent="-457200">
              <a:buFont typeface="+mj-ea"/>
              <a:buAutoNum type="circleNumDbPlain"/>
            </a:pPr>
            <a:r>
              <a:rPr lang="en-US" altLang="zh-CN"/>
              <a:t>-1</a:t>
            </a:r>
            <a:r>
              <a:rPr lang="zh-CN" altLang="en-US"/>
              <a:t>（读取失败）</a:t>
            </a:r>
            <a:endParaRPr lang="en-US" altLang="zh-CN"/>
          </a:p>
          <a:p>
            <a:r>
              <a:rPr lang="zh-CN" altLang="en-US"/>
              <a:t>所以最好用</a:t>
            </a:r>
            <a:r>
              <a:rPr lang="en-US" altLang="zh-CN"/>
              <a:t>int</a:t>
            </a:r>
            <a:r>
              <a:rPr lang="zh-CN" altLang="en-US"/>
              <a:t>接收返回值。</a:t>
            </a:r>
            <a:endParaRPr lang="zh-CN" altLang="en-US" dirty="0"/>
          </a:p>
        </p:txBody>
      </p:sp>
    </p:spTree>
    <p:extLst>
      <p:ext uri="{BB962C8B-B14F-4D97-AF65-F5344CB8AC3E}">
        <p14:creationId xmlns:p14="http://schemas.microsoft.com/office/powerpoint/2010/main" val="22061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10.1】</a:t>
            </a:r>
            <a:r>
              <a:rPr lang="zh-CN" altLang="en-US" sz="2000">
                <a:solidFill>
                  <a:schemeClr val="accent1"/>
                </a:solidFill>
              </a:rPr>
              <a:t>从键盘输入一些字符，并逐个把它们送到磁盘上去，直到用户输入一个“＃”为止。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753155" y="442667"/>
            <a:ext cx="6694098" cy="6009891"/>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err="1"/>
              <a:t>int</a:t>
            </a:r>
            <a:r>
              <a:rPr lang="en-US" altLang="zh-CN" sz="1400" dirty="0"/>
              <a:t> </a:t>
            </a:r>
            <a:r>
              <a:rPr lang="en-US" altLang="zh-CN" sz="1400" dirty="0" smtClean="0"/>
              <a:t>main</a:t>
            </a:r>
            <a:r>
              <a:rPr lang="en-US" altLang="zh-CN" sz="1400" dirty="0"/>
              <a:t>()</a:t>
            </a:r>
          </a:p>
          <a:p>
            <a:pPr defTabSz="363538">
              <a:lnSpc>
                <a:spcPct val="120000"/>
              </a:lnSpc>
            </a:pPr>
            <a:r>
              <a:rPr lang="en-US" altLang="zh-CN" sz="1400" dirty="0"/>
              <a:t>{	</a:t>
            </a:r>
            <a:r>
              <a:rPr lang="en-US" altLang="zh-CN" sz="1400" dirty="0">
                <a:solidFill>
                  <a:schemeClr val="accent6"/>
                </a:solidFill>
              </a:rPr>
              <a:t>FILE *</a:t>
            </a:r>
            <a:r>
              <a:rPr lang="en-US" altLang="zh-CN" sz="1400" dirty="0" err="1">
                <a:solidFill>
                  <a:schemeClr val="accent6"/>
                </a:solidFill>
              </a:rPr>
              <a:t>fp</a:t>
            </a:r>
            <a:r>
              <a:rPr lang="en-US" altLang="zh-CN" sz="1400" dirty="0">
                <a:solidFill>
                  <a:schemeClr val="accent6"/>
                </a:solidFill>
              </a:rPr>
              <a:t>;                     </a:t>
            </a:r>
            <a:r>
              <a:rPr lang="en-US" altLang="zh-CN" sz="1400" dirty="0" smtClean="0"/>
              <a:t>				</a:t>
            </a:r>
            <a:r>
              <a:rPr lang="en-US" altLang="zh-CN" sz="1400" dirty="0" smtClean="0">
                <a:solidFill>
                  <a:srgbClr val="008000"/>
                </a:solidFill>
              </a:rPr>
              <a:t>//</a:t>
            </a:r>
            <a:r>
              <a:rPr lang="zh-CN" altLang="en-US" sz="1400" dirty="0">
                <a:solidFill>
                  <a:srgbClr val="008000"/>
                </a:solidFill>
              </a:rPr>
              <a:t>定义文件指针</a:t>
            </a:r>
            <a:r>
              <a:rPr lang="en-US" altLang="zh-CN" sz="1400" dirty="0" err="1">
                <a:solidFill>
                  <a:srgbClr val="008000"/>
                </a:solidFill>
              </a:rPr>
              <a:t>fp</a:t>
            </a:r>
            <a:endParaRPr lang="en-US" altLang="zh-CN" sz="1400" dirty="0">
              <a:solidFill>
                <a:srgbClr val="008000"/>
              </a:solidFill>
            </a:endParaRPr>
          </a:p>
          <a:p>
            <a:pPr defTabSz="363538">
              <a:lnSpc>
                <a:spcPct val="120000"/>
              </a:lnSpc>
            </a:pPr>
            <a:r>
              <a:rPr lang="en-US" altLang="zh-CN" sz="1400" dirty="0"/>
              <a:t>	</a:t>
            </a:r>
            <a:r>
              <a:rPr lang="en-US" altLang="zh-CN" sz="1400" dirty="0" smtClean="0"/>
              <a:t>char </a:t>
            </a:r>
            <a:r>
              <a:rPr lang="en-US" altLang="zh-CN" sz="1400" dirty="0" err="1" smtClean="0"/>
              <a:t>ch,filename</a:t>
            </a:r>
            <a:r>
              <a:rPr lang="en-US" altLang="zh-CN" sz="1400" dirty="0" smtClean="0"/>
              <a:t>[10</a:t>
            </a:r>
            <a:r>
              <a:rPr lang="en-US" altLang="zh-CN" sz="1400" dirty="0"/>
              <a:t>];</a:t>
            </a:r>
          </a:p>
          <a:p>
            <a:pPr defTabSz="363538">
              <a:lnSpc>
                <a:spcPct val="120000"/>
              </a:lnSpc>
            </a:pPr>
            <a:r>
              <a:rPr lang="en-US" altLang="zh-CN" sz="1400" dirty="0"/>
              <a:t>	</a:t>
            </a:r>
            <a:r>
              <a:rPr lang="en-US" altLang="zh-CN" sz="1400" dirty="0" err="1"/>
              <a:t>printf</a:t>
            </a:r>
            <a:r>
              <a:rPr lang="en-US" altLang="zh-CN" sz="1400" dirty="0"/>
              <a:t>("</a:t>
            </a:r>
            <a:r>
              <a:rPr lang="zh-CN" altLang="en-US" sz="1400" dirty="0"/>
              <a:t>请输入所用的文件名</a:t>
            </a:r>
            <a:r>
              <a:rPr lang="en-US" altLang="zh-CN" sz="1400" dirty="0"/>
              <a:t>: ");   </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s",filename</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输入文件名</a:t>
            </a:r>
          </a:p>
          <a:p>
            <a:pPr defTabSz="363538">
              <a:lnSpc>
                <a:spcPct val="120000"/>
              </a:lnSpc>
            </a:pPr>
            <a:r>
              <a:rPr lang="zh-CN" altLang="en-US" sz="1400" dirty="0"/>
              <a:t>	</a:t>
            </a:r>
            <a:r>
              <a:rPr lang="en-US" altLang="zh-CN" sz="1400" dirty="0" err="1"/>
              <a:t>getchar</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用来消化最后输入的回车符</a:t>
            </a:r>
          </a:p>
          <a:p>
            <a:pPr defTabSz="363538">
              <a:lnSpc>
                <a:spcPct val="120000"/>
              </a:lnSpc>
            </a:pPr>
            <a:r>
              <a:rPr lang="zh-CN" altLang="en-US" sz="1400" dirty="0"/>
              <a:t>	</a:t>
            </a:r>
            <a:r>
              <a:rPr lang="en-US" altLang="zh-CN" sz="1400" dirty="0">
                <a:solidFill>
                  <a:schemeClr val="accent6"/>
                </a:solidFill>
              </a:rPr>
              <a:t>if((</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a:t>
            </a:r>
            <a:r>
              <a:rPr lang="en-US" altLang="zh-CN" sz="1400" dirty="0" err="1">
                <a:solidFill>
                  <a:schemeClr val="accent6"/>
                </a:solidFill>
              </a:rPr>
              <a:t>filename,"w</a:t>
            </a:r>
            <a:r>
              <a:rPr lang="en-US" altLang="zh-CN" sz="1400" dirty="0">
                <a:solidFill>
                  <a:schemeClr val="accent6"/>
                </a:solidFill>
              </a:rPr>
              <a:t>"))==NULL</a:t>
            </a:r>
            <a:r>
              <a:rPr lang="en-US" altLang="zh-CN" sz="1400" dirty="0" smtClean="0">
                <a:solidFill>
                  <a:schemeClr val="accent6"/>
                </a:solidFill>
              </a:rPr>
              <a:t>)	</a:t>
            </a:r>
            <a:r>
              <a:rPr lang="en-US" altLang="zh-CN" sz="1400" dirty="0">
                <a:solidFill>
                  <a:srgbClr val="008000"/>
                </a:solidFill>
              </a:rPr>
              <a:t>//</a:t>
            </a:r>
            <a:r>
              <a:rPr lang="zh-CN" altLang="en-US" sz="1400" dirty="0">
                <a:solidFill>
                  <a:srgbClr val="008000"/>
                </a:solidFill>
              </a:rPr>
              <a:t>打开输出文件并使</a:t>
            </a:r>
            <a:r>
              <a:rPr lang="en-US" altLang="zh-CN" sz="1400" dirty="0" err="1">
                <a:solidFill>
                  <a:srgbClr val="008000"/>
                </a:solidFill>
              </a:rPr>
              <a:t>fp</a:t>
            </a:r>
            <a:r>
              <a:rPr lang="zh-CN" altLang="en-US" sz="1400" dirty="0">
                <a:solidFill>
                  <a:srgbClr val="008000"/>
                </a:solidFill>
              </a:rPr>
              <a:t>指向此文件</a:t>
            </a:r>
          </a:p>
          <a:p>
            <a:pPr defTabSz="363538">
              <a:lnSpc>
                <a:spcPct val="120000"/>
              </a:lnSpc>
            </a:pPr>
            <a:r>
              <a:rPr lang="zh-CN" altLang="en-US" sz="1400" dirty="0">
                <a:solidFill>
                  <a:schemeClr val="accent6"/>
                </a:solidFill>
              </a:rPr>
              <a:t>	</a:t>
            </a:r>
            <a:r>
              <a:rPr lang="en-US" altLang="zh-CN" sz="1400" dirty="0" smtClean="0">
                <a:solidFill>
                  <a:schemeClr val="accent6"/>
                </a:solidFill>
              </a:rPr>
              <a:t>{</a:t>
            </a: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("cannot open file\n");  </a:t>
            </a:r>
            <a:r>
              <a:rPr lang="en-US" altLang="zh-CN" sz="1400" dirty="0" smtClean="0">
                <a:solidFill>
                  <a:schemeClr val="accent6"/>
                </a:solidFill>
              </a:rPr>
              <a:t>	</a:t>
            </a:r>
            <a:r>
              <a:rPr lang="en-US" altLang="zh-CN" sz="1400" dirty="0">
                <a:solidFill>
                  <a:srgbClr val="008000"/>
                </a:solidFill>
              </a:rPr>
              <a:t>//</a:t>
            </a:r>
            <a:r>
              <a:rPr lang="zh-CN" altLang="en-US" sz="1400" dirty="0">
                <a:solidFill>
                  <a:srgbClr val="008000"/>
                </a:solidFill>
              </a:rPr>
              <a:t>如果打开出错就输出</a:t>
            </a:r>
            <a:r>
              <a:rPr lang="zh-CN" altLang="en-US" sz="1400" dirty="0" smtClean="0">
                <a:solidFill>
                  <a:srgbClr val="008000"/>
                </a:solidFill>
              </a:rPr>
              <a:t>“打不开”</a:t>
            </a:r>
            <a:endParaRPr lang="en-US" altLang="zh-CN" sz="1400" dirty="0">
              <a:solidFill>
                <a:srgbClr val="008000"/>
              </a:solidFill>
            </a:endParaRPr>
          </a:p>
          <a:p>
            <a:pPr defTabSz="363538">
              <a:lnSpc>
                <a:spcPct val="120000"/>
              </a:lnSpc>
            </a:pPr>
            <a:r>
              <a:rPr lang="en-US" altLang="zh-CN" sz="1400" dirty="0">
                <a:solidFill>
                  <a:schemeClr val="accent6"/>
                </a:solidFill>
              </a:rPr>
              <a:t>		exit(0);                       </a:t>
            </a:r>
            <a:r>
              <a:rPr lang="en-US" altLang="zh-CN" sz="1400" dirty="0" smtClean="0"/>
              <a:t>			</a:t>
            </a:r>
            <a:r>
              <a:rPr lang="en-US" altLang="zh-CN" sz="1400" dirty="0">
                <a:solidFill>
                  <a:srgbClr val="008000"/>
                </a:solidFill>
              </a:rPr>
              <a:t>//</a:t>
            </a:r>
            <a:r>
              <a:rPr lang="zh-CN" altLang="en-US" sz="1400" dirty="0">
                <a:solidFill>
                  <a:srgbClr val="008000"/>
                </a:solidFill>
              </a:rPr>
              <a:t>终止程序</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t>printf</a:t>
            </a:r>
            <a:r>
              <a:rPr lang="en-US" altLang="zh-CN" sz="1400" dirty="0"/>
              <a:t>("</a:t>
            </a:r>
            <a:r>
              <a:rPr lang="zh-CN" altLang="en-US" sz="1400" dirty="0"/>
              <a:t>请输入一个准备存储到磁盘的字符串</a:t>
            </a:r>
            <a:r>
              <a:rPr lang="en-US" altLang="zh-CN" sz="1400" dirty="0"/>
              <a:t>(</a:t>
            </a:r>
            <a:r>
              <a:rPr lang="zh-CN" altLang="en-US" sz="1400" dirty="0"/>
              <a:t>以</a:t>
            </a:r>
            <a:r>
              <a:rPr lang="en-US" altLang="zh-CN" sz="1400" dirty="0"/>
              <a:t>#</a:t>
            </a:r>
            <a:r>
              <a:rPr lang="zh-CN" altLang="en-US" sz="1400" dirty="0"/>
              <a:t>结束</a:t>
            </a:r>
            <a:r>
              <a:rPr lang="en-US" altLang="zh-CN" sz="1400" dirty="0"/>
              <a:t>): ");</a:t>
            </a:r>
          </a:p>
          <a:p>
            <a:pPr defTabSz="363538">
              <a:lnSpc>
                <a:spcPct val="120000"/>
              </a:lnSpc>
            </a:pPr>
            <a:r>
              <a:rPr lang="en-US" altLang="zh-CN" sz="1400" dirty="0"/>
              <a:t>	</a:t>
            </a:r>
            <a:r>
              <a:rPr lang="en-US" altLang="zh-CN" sz="1400" dirty="0" err="1"/>
              <a:t>ch</a:t>
            </a:r>
            <a:r>
              <a:rPr lang="en-US" altLang="zh-CN" sz="1400" dirty="0"/>
              <a:t>=</a:t>
            </a:r>
            <a:r>
              <a:rPr lang="en-US" altLang="zh-CN" sz="1400" dirty="0" err="1"/>
              <a:t>getchar</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接收从键盘输入的第一个字符</a:t>
            </a:r>
          </a:p>
          <a:p>
            <a:pPr defTabSz="363538">
              <a:lnSpc>
                <a:spcPct val="120000"/>
              </a:lnSpc>
            </a:pPr>
            <a:r>
              <a:rPr lang="zh-CN" altLang="en-US" sz="1400" dirty="0"/>
              <a:t>	</a:t>
            </a:r>
            <a:r>
              <a:rPr lang="en-US" altLang="zh-CN" sz="1400" dirty="0"/>
              <a:t>while(</a:t>
            </a:r>
            <a:r>
              <a:rPr lang="en-US" altLang="zh-CN" sz="1400" dirty="0" err="1"/>
              <a:t>ch</a:t>
            </a:r>
            <a:r>
              <a:rPr lang="en-US" altLang="zh-CN" sz="1400" dirty="0"/>
              <a:t>!='#')        					</a:t>
            </a:r>
            <a:r>
              <a:rPr lang="en-US" altLang="zh-CN" sz="1400" dirty="0">
                <a:solidFill>
                  <a:srgbClr val="008000"/>
                </a:solidFill>
              </a:rPr>
              <a:t>//</a:t>
            </a:r>
            <a:r>
              <a:rPr lang="zh-CN" altLang="en-US" sz="1400" dirty="0">
                <a:solidFill>
                  <a:srgbClr val="008000"/>
                </a:solidFill>
              </a:rPr>
              <a:t>当输入</a:t>
            </a:r>
            <a:r>
              <a:rPr lang="en-US" altLang="zh-CN" sz="1400" dirty="0">
                <a:solidFill>
                  <a:srgbClr val="008000"/>
                </a:solidFill>
              </a:rPr>
              <a:t>′#′</a:t>
            </a:r>
            <a:r>
              <a:rPr lang="zh-CN" altLang="en-US" sz="1400" dirty="0">
                <a:solidFill>
                  <a:srgbClr val="008000"/>
                </a:solidFill>
              </a:rPr>
              <a:t>时结束循环</a:t>
            </a:r>
          </a:p>
          <a:p>
            <a:pPr defTabSz="363538">
              <a:lnSpc>
                <a:spcPct val="120000"/>
              </a:lnSpc>
            </a:pPr>
            <a:r>
              <a:rPr lang="zh-CN" altLang="en-US" sz="1400" dirty="0"/>
              <a:t>	</a:t>
            </a:r>
            <a:r>
              <a:rPr lang="en-US" altLang="zh-CN" sz="1400" dirty="0" smtClean="0"/>
              <a:t>{</a:t>
            </a:r>
            <a:r>
              <a:rPr lang="en-US" altLang="zh-CN" sz="1400" dirty="0"/>
              <a:t>	</a:t>
            </a:r>
            <a:r>
              <a:rPr lang="en-US" altLang="zh-CN" sz="1400" dirty="0" err="1">
                <a:solidFill>
                  <a:schemeClr val="accent6"/>
                </a:solidFill>
              </a:rPr>
              <a:t>fputc</a:t>
            </a:r>
            <a:r>
              <a:rPr lang="en-US" altLang="zh-CN" sz="1400" dirty="0">
                <a:solidFill>
                  <a:schemeClr val="accent6"/>
                </a:solidFill>
              </a:rPr>
              <a:t>(</a:t>
            </a:r>
            <a:r>
              <a:rPr lang="en-US" altLang="zh-CN" sz="1400" dirty="0" err="1">
                <a:solidFill>
                  <a:schemeClr val="accent6"/>
                </a:solidFill>
              </a:rPr>
              <a:t>ch,fp</a:t>
            </a:r>
            <a:r>
              <a:rPr lang="en-US" altLang="zh-CN" sz="1400" dirty="0">
                <a:solidFill>
                  <a:schemeClr val="accent6"/>
                </a:solidFill>
              </a:rPr>
              <a:t>); </a:t>
            </a:r>
            <a:r>
              <a:rPr lang="en-US" altLang="zh-CN" sz="1400" dirty="0" smtClean="0"/>
              <a:t>					</a:t>
            </a:r>
            <a:r>
              <a:rPr lang="en-US" altLang="zh-CN" sz="1400" dirty="0">
                <a:solidFill>
                  <a:srgbClr val="008000"/>
                </a:solidFill>
              </a:rPr>
              <a:t>//</a:t>
            </a:r>
            <a:r>
              <a:rPr lang="zh-CN" altLang="en-US" sz="1400" dirty="0">
                <a:solidFill>
                  <a:srgbClr val="008000"/>
                </a:solidFill>
              </a:rPr>
              <a:t>向磁盘文件输出一个字符</a:t>
            </a:r>
          </a:p>
          <a:p>
            <a:pPr defTabSz="363538">
              <a:lnSpc>
                <a:spcPct val="120000"/>
              </a:lnSpc>
            </a:pPr>
            <a:r>
              <a:rPr lang="zh-CN" altLang="en-US" sz="1400" dirty="0"/>
              <a:t>		</a:t>
            </a:r>
            <a:r>
              <a:rPr lang="en-US" altLang="zh-CN" sz="1400" dirty="0" err="1"/>
              <a:t>putchar</a:t>
            </a:r>
            <a:r>
              <a:rPr lang="en-US" altLang="zh-CN" sz="1400" dirty="0"/>
              <a:t>(</a:t>
            </a:r>
            <a:r>
              <a:rPr lang="en-US" altLang="zh-CN" sz="1400" dirty="0" err="1"/>
              <a:t>ch</a:t>
            </a:r>
            <a:r>
              <a:rPr lang="en-US" altLang="zh-CN" sz="1400" dirty="0" smtClean="0"/>
              <a:t>);					</a:t>
            </a:r>
            <a:r>
              <a:rPr lang="en-US" altLang="zh-CN" sz="1400" dirty="0">
                <a:solidFill>
                  <a:srgbClr val="008000"/>
                </a:solidFill>
              </a:rPr>
              <a:t>//</a:t>
            </a:r>
            <a:r>
              <a:rPr lang="zh-CN" altLang="en-US" sz="1400" dirty="0">
                <a:solidFill>
                  <a:srgbClr val="008000"/>
                </a:solidFill>
              </a:rPr>
              <a:t>将输出的字符显示在屏幕上</a:t>
            </a:r>
          </a:p>
          <a:p>
            <a:pPr defTabSz="363538">
              <a:lnSpc>
                <a:spcPct val="120000"/>
              </a:lnSpc>
            </a:pPr>
            <a:r>
              <a:rPr lang="zh-CN" altLang="en-US" sz="1400" dirty="0"/>
              <a:t>		</a:t>
            </a:r>
            <a:r>
              <a:rPr lang="en-US" altLang="zh-CN" sz="1400" dirty="0" err="1"/>
              <a:t>ch</a:t>
            </a:r>
            <a:r>
              <a:rPr lang="en-US" altLang="zh-CN" sz="1400" dirty="0"/>
              <a:t>=</a:t>
            </a:r>
            <a:r>
              <a:rPr lang="en-US" altLang="zh-CN" sz="1400" dirty="0" err="1"/>
              <a:t>getchar</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再接收从键盘输入的一个字符</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solidFill>
                  <a:schemeClr val="accent6"/>
                </a:solidFill>
              </a:rPr>
              <a:t>fclose</a:t>
            </a:r>
            <a:r>
              <a:rPr lang="en-US" altLang="zh-CN" sz="1400" dirty="0">
                <a:solidFill>
                  <a:schemeClr val="accent6"/>
                </a:solidFill>
              </a:rPr>
              <a:t>(</a:t>
            </a:r>
            <a:r>
              <a:rPr lang="en-US" altLang="zh-CN" sz="1400" dirty="0" err="1">
                <a:solidFill>
                  <a:schemeClr val="accent6"/>
                </a:solidFill>
              </a:rPr>
              <a:t>fp</a:t>
            </a:r>
            <a:r>
              <a:rPr lang="en-US" altLang="zh-CN" sz="1400" dirty="0" smtClean="0">
                <a:solidFill>
                  <a:schemeClr val="accent6"/>
                </a:solidFill>
              </a:rPr>
              <a:t>);</a:t>
            </a:r>
            <a:r>
              <a:rPr lang="en-US" altLang="zh-CN" sz="1400" dirty="0" smtClean="0"/>
              <a:t>						</a:t>
            </a:r>
            <a:r>
              <a:rPr lang="en-US" altLang="zh-CN" sz="1400" dirty="0">
                <a:solidFill>
                  <a:srgbClr val="008000"/>
                </a:solidFill>
              </a:rPr>
              <a:t>//</a:t>
            </a:r>
            <a:r>
              <a:rPr lang="zh-CN" altLang="en-US" sz="1400" dirty="0">
                <a:solidFill>
                  <a:srgbClr val="008000"/>
                </a:solidFill>
              </a:rPr>
              <a:t>关闭文件</a:t>
            </a:r>
          </a:p>
          <a:p>
            <a:pPr defTabSz="363538">
              <a:lnSpc>
                <a:spcPct val="120000"/>
              </a:lnSpc>
            </a:pPr>
            <a:r>
              <a:rPr lang="zh-CN" altLang="en-US" sz="1400" dirty="0"/>
              <a:t>	</a:t>
            </a:r>
            <a:r>
              <a:rPr lang="en-US" altLang="zh-CN" sz="1400" dirty="0" err="1"/>
              <a:t>putchar</a:t>
            </a:r>
            <a:r>
              <a:rPr lang="en-US" altLang="zh-CN" sz="1400" dirty="0"/>
              <a:t>(10); </a:t>
            </a:r>
            <a:r>
              <a:rPr lang="en-US" altLang="zh-CN" sz="1400" dirty="0" smtClean="0"/>
              <a:t>						</a:t>
            </a:r>
            <a:r>
              <a:rPr lang="en-US" altLang="zh-CN" sz="1400" dirty="0">
                <a:solidFill>
                  <a:srgbClr val="008000"/>
                </a:solidFill>
              </a:rPr>
              <a:t>//</a:t>
            </a:r>
            <a:r>
              <a:rPr lang="zh-CN" altLang="en-US" sz="1400" dirty="0">
                <a:solidFill>
                  <a:srgbClr val="008000"/>
                </a:solidFill>
              </a:rPr>
              <a:t>向屏幕输出一个换行符 </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7099000" y="204113"/>
            <a:ext cx="4705350" cy="952500"/>
          </a:xfrm>
          <a:prstGeom prst="rect">
            <a:avLst/>
          </a:prstGeom>
        </p:spPr>
      </p:pic>
      <p:grpSp>
        <p:nvGrpSpPr>
          <p:cNvPr id="8" name="组合 7"/>
          <p:cNvGrpSpPr/>
          <p:nvPr/>
        </p:nvGrpSpPr>
        <p:grpSpPr>
          <a:xfrm>
            <a:off x="672363" y="2261942"/>
            <a:ext cx="3723695" cy="3854186"/>
            <a:chOff x="8050698" y="5019263"/>
            <a:chExt cx="3723695" cy="3695253"/>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695253"/>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558724"/>
            </a:xfrm>
            <a:prstGeom prst="rect">
              <a:avLst/>
            </a:prstGeom>
            <a:noFill/>
          </p:spPr>
          <p:txBody>
            <a:bodyPr wrap="square" rtlCol="0">
              <a:spAutoFit/>
            </a:bodyPr>
            <a:lstStyle/>
            <a:p>
              <a:pPr>
                <a:lnSpc>
                  <a:spcPct val="120000"/>
                </a:lnSpc>
              </a:pPr>
              <a:r>
                <a:rPr lang="zh-CN" altLang="en-US" sz="1400">
                  <a:solidFill>
                    <a:schemeClr val="bg1"/>
                  </a:solidFill>
                </a:rPr>
                <a:t>用来存储数据的文件名可以在</a:t>
              </a:r>
              <a:r>
                <a:rPr lang="en-US" altLang="zh-CN" sz="1400">
                  <a:solidFill>
                    <a:schemeClr val="bg1"/>
                  </a:solidFill>
                </a:rPr>
                <a:t>fopen</a:t>
              </a:r>
              <a:r>
                <a:rPr lang="zh-CN" altLang="en-US" sz="1400">
                  <a:solidFill>
                    <a:schemeClr val="bg1"/>
                  </a:solidFill>
                </a:rPr>
                <a:t>函数中直接写成字符串常量形式 </a:t>
              </a:r>
              <a:r>
                <a:rPr lang="zh-CN" altLang="en-US" sz="1400" smtClean="0">
                  <a:solidFill>
                    <a:schemeClr val="bg1"/>
                  </a:solidFill>
                </a:rPr>
                <a:t>，</a:t>
              </a:r>
              <a:r>
                <a:rPr lang="zh-CN" altLang="en-US" sz="1400">
                  <a:solidFill>
                    <a:schemeClr val="bg1"/>
                  </a:solidFill>
                </a:rPr>
                <a:t>也可以在程序运行时由用户临时指定</a:t>
              </a:r>
              <a:r>
                <a:rPr lang="zh-CN" altLang="en-US" sz="1400" smtClean="0">
                  <a:solidFill>
                    <a:schemeClr val="bg1"/>
                  </a:solidFill>
                </a:rPr>
                <a:t>。</a:t>
              </a:r>
              <a:endParaRPr lang="en-US" altLang="zh-CN" sz="1400" smtClean="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用</a:t>
              </a:r>
              <a:r>
                <a:rPr lang="en-US" altLang="zh-CN" sz="1400">
                  <a:solidFill>
                    <a:schemeClr val="bg1"/>
                  </a:solidFill>
                </a:rPr>
                <a:t>fopen</a:t>
              </a:r>
              <a:r>
                <a:rPr lang="zh-CN" altLang="en-US" sz="1400">
                  <a:solidFill>
                    <a:schemeClr val="bg1"/>
                  </a:solidFill>
                </a:rPr>
                <a:t>函数打开一个“只写”的文件</a:t>
              </a:r>
              <a:r>
                <a:rPr lang="en-US" altLang="zh-CN" sz="1400">
                  <a:solidFill>
                    <a:schemeClr val="bg1"/>
                  </a:solidFill>
                </a:rPr>
                <a:t>(“w”</a:t>
              </a:r>
              <a:r>
                <a:rPr lang="zh-CN" altLang="en-US" sz="1400">
                  <a:solidFill>
                    <a:schemeClr val="bg1"/>
                  </a:solidFill>
                </a:rPr>
                <a:t>表示只能写入不能从中读数据</a:t>
              </a:r>
              <a:r>
                <a:rPr lang="en-US" altLang="zh-CN" sz="1400">
                  <a:solidFill>
                    <a:schemeClr val="bg1"/>
                  </a:solidFill>
                </a:rPr>
                <a:t>)</a:t>
              </a:r>
              <a:r>
                <a:rPr lang="zh-CN" altLang="en-US" sz="1400" smtClean="0">
                  <a:solidFill>
                    <a:schemeClr val="bg1"/>
                  </a:solidFill>
                </a:rPr>
                <a:t>，若成功</a:t>
              </a:r>
              <a:r>
                <a:rPr lang="zh-CN" altLang="en-US" sz="1400">
                  <a:solidFill>
                    <a:schemeClr val="bg1"/>
                  </a:solidFill>
                </a:rPr>
                <a:t>，</a:t>
              </a:r>
              <a:r>
                <a:rPr lang="zh-CN" altLang="en-US" sz="1400" smtClean="0">
                  <a:solidFill>
                    <a:schemeClr val="bg1"/>
                  </a:solidFill>
                </a:rPr>
                <a:t>函数返回该</a:t>
              </a:r>
              <a:r>
                <a:rPr lang="zh-CN" altLang="en-US" sz="1400">
                  <a:solidFill>
                    <a:schemeClr val="bg1"/>
                  </a:solidFill>
                </a:rPr>
                <a:t>文件所建立的信息区的起始</a:t>
              </a:r>
              <a:r>
                <a:rPr lang="zh-CN" altLang="en-US" sz="1400" smtClean="0">
                  <a:solidFill>
                    <a:schemeClr val="bg1"/>
                  </a:solidFill>
                </a:rPr>
                <a:t>地址给文件指针</a:t>
              </a:r>
              <a:r>
                <a:rPr lang="zh-CN" altLang="en-US" sz="1400">
                  <a:solidFill>
                    <a:schemeClr val="bg1"/>
                  </a:solidFill>
                </a:rPr>
                <a:t>变量</a:t>
              </a:r>
              <a:r>
                <a:rPr lang="en-US" altLang="zh-CN" sz="1400" smtClean="0">
                  <a:solidFill>
                    <a:schemeClr val="bg1"/>
                  </a:solidFill>
                </a:rPr>
                <a:t>fp</a:t>
              </a:r>
              <a:r>
                <a:rPr lang="zh-CN" altLang="en-US" sz="1400" smtClean="0">
                  <a:solidFill>
                    <a:schemeClr val="bg1"/>
                  </a:solidFill>
                </a:rPr>
                <a:t>。若失败，则显示</a:t>
              </a:r>
              <a:r>
                <a:rPr lang="zh-CN" altLang="en-US" sz="1400">
                  <a:solidFill>
                    <a:schemeClr val="bg1"/>
                  </a:solidFill>
                </a:rPr>
                <a:t>“无法打开此文件”</a:t>
              </a:r>
              <a:r>
                <a:rPr lang="zh-CN" altLang="en-US" sz="1400" smtClean="0">
                  <a:solidFill>
                    <a:schemeClr val="bg1"/>
                  </a:solidFill>
                </a:rPr>
                <a:t>，用</a:t>
              </a:r>
              <a:r>
                <a:rPr lang="en-US" altLang="zh-CN" sz="1400">
                  <a:solidFill>
                    <a:schemeClr val="bg1"/>
                  </a:solidFill>
                </a:rPr>
                <a:t>exit</a:t>
              </a:r>
              <a:r>
                <a:rPr lang="zh-CN" altLang="en-US" sz="1400">
                  <a:solidFill>
                    <a:schemeClr val="bg1"/>
                  </a:solidFill>
                </a:rPr>
                <a:t>函数终止</a:t>
              </a:r>
              <a:r>
                <a:rPr lang="zh-CN" altLang="en-US" sz="1400" smtClean="0">
                  <a:solidFill>
                    <a:schemeClr val="bg1"/>
                  </a:solidFill>
                </a:rPr>
                <a:t>程序运行，此函数在</a:t>
              </a:r>
              <a:r>
                <a:rPr lang="en-US" altLang="zh-CN" sz="1400" smtClean="0">
                  <a:solidFill>
                    <a:schemeClr val="bg1"/>
                  </a:solidFill>
                </a:rPr>
                <a:t>stdlib.h</a:t>
              </a:r>
              <a:r>
                <a:rPr lang="zh-CN" altLang="en-US" sz="1400" smtClean="0">
                  <a:solidFill>
                    <a:schemeClr val="bg1"/>
                  </a:solidFill>
                </a:rPr>
                <a:t>头文件中。</a:t>
              </a:r>
              <a:endParaRPr lang="en-US" altLang="zh-CN" sz="1400" smtClean="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用</a:t>
              </a:r>
              <a:r>
                <a:rPr lang="en-US" altLang="zh-CN" sz="1400">
                  <a:solidFill>
                    <a:schemeClr val="bg1"/>
                  </a:solidFill>
                </a:rPr>
                <a:t>getchar</a:t>
              </a:r>
              <a:r>
                <a:rPr lang="zh-CN" altLang="en-US" sz="1400">
                  <a:solidFill>
                    <a:schemeClr val="bg1"/>
                  </a:solidFill>
                </a:rPr>
                <a:t>函数接收用户从键盘输入的字符。注意每次只能接收一个字符。</a:t>
              </a:r>
              <a:endParaRPr lang="en-US" altLang="zh-CN" sz="1400">
                <a:solidFill>
                  <a:schemeClr val="bg1"/>
                </a:solidFill>
              </a:endParaRPr>
            </a:p>
          </p:txBody>
        </p:sp>
      </p:grpSp>
    </p:spTree>
    <p:extLst>
      <p:ext uri="{BB962C8B-B14F-4D97-AF65-F5344CB8AC3E}">
        <p14:creationId xmlns:p14="http://schemas.microsoft.com/office/powerpoint/2010/main" val="33709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10.2】</a:t>
            </a:r>
            <a:r>
              <a:rPr lang="zh-CN" altLang="en-US" sz="2000">
                <a:solidFill>
                  <a:schemeClr val="accent1"/>
                </a:solidFill>
              </a:rPr>
              <a:t>将一个磁盘文件中的信息复制到另一个磁盘文件中。今要求将上例建立的</a:t>
            </a:r>
            <a:r>
              <a:rPr lang="en-US" altLang="zh-CN" sz="2000">
                <a:solidFill>
                  <a:schemeClr val="accent1"/>
                </a:solidFill>
              </a:rPr>
              <a:t>file1.dat</a:t>
            </a:r>
            <a:r>
              <a:rPr lang="zh-CN" altLang="en-US" sz="2000">
                <a:solidFill>
                  <a:schemeClr val="accent1"/>
                </a:solidFill>
              </a:rPr>
              <a:t>文件中的内容复制到另一个磁盘文件</a:t>
            </a:r>
            <a:r>
              <a:rPr lang="en-US" altLang="zh-CN" sz="2000">
                <a:solidFill>
                  <a:schemeClr val="accent1"/>
                </a:solidFill>
              </a:rPr>
              <a:t>file2.dat</a:t>
            </a:r>
            <a:r>
              <a:rPr lang="zh-CN" altLang="en-US" sz="2000">
                <a:solidFill>
                  <a:schemeClr val="accent1"/>
                </a:solidFill>
              </a:rPr>
              <a:t>中。</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753154" y="442667"/>
            <a:ext cx="7194431" cy="6260058"/>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smtClean="0">
                <a:solidFill>
                  <a:schemeClr val="accent6"/>
                </a:solidFill>
              </a:rPr>
              <a:t>FILE *</a:t>
            </a:r>
            <a:r>
              <a:rPr lang="en-US" altLang="zh-CN" sz="1400" dirty="0">
                <a:solidFill>
                  <a:schemeClr val="accent6"/>
                </a:solidFill>
              </a:rPr>
              <a:t>in,*out; </a:t>
            </a:r>
            <a:r>
              <a:rPr lang="en-US" altLang="zh-CN" sz="1400" dirty="0" smtClean="0"/>
              <a:t>						</a:t>
            </a:r>
            <a:r>
              <a:rPr lang="en-US" altLang="zh-CN" sz="1400" dirty="0" smtClean="0">
                <a:solidFill>
                  <a:srgbClr val="008000"/>
                </a:solidFill>
              </a:rPr>
              <a:t>//</a:t>
            </a:r>
            <a:r>
              <a:rPr lang="zh-CN" altLang="en-US" sz="1400" dirty="0">
                <a:solidFill>
                  <a:srgbClr val="008000"/>
                </a:solidFill>
              </a:rPr>
              <a:t>定义指向</a:t>
            </a:r>
            <a:r>
              <a:rPr lang="en-US" altLang="zh-CN" sz="1400" dirty="0">
                <a:solidFill>
                  <a:srgbClr val="008000"/>
                </a:solidFill>
              </a:rPr>
              <a:t>FILE</a:t>
            </a:r>
            <a:r>
              <a:rPr lang="zh-CN" altLang="en-US" sz="1400" dirty="0">
                <a:solidFill>
                  <a:srgbClr val="008000"/>
                </a:solidFill>
              </a:rPr>
              <a:t>类型文件的指针变量</a:t>
            </a:r>
          </a:p>
          <a:p>
            <a:pPr defTabSz="363538">
              <a:lnSpc>
                <a:spcPct val="120000"/>
              </a:lnSpc>
            </a:pPr>
            <a:r>
              <a:rPr lang="zh-CN" altLang="en-US" sz="1400" dirty="0"/>
              <a:t>	</a:t>
            </a:r>
            <a:r>
              <a:rPr lang="en-US" altLang="zh-CN" sz="1400" dirty="0"/>
              <a:t>char </a:t>
            </a:r>
            <a:r>
              <a:rPr lang="en-US" altLang="zh-CN" sz="1400" dirty="0" err="1"/>
              <a:t>ch,infile</a:t>
            </a:r>
            <a:r>
              <a:rPr lang="en-US" altLang="zh-CN" sz="1400" dirty="0"/>
              <a:t>[10],</a:t>
            </a:r>
            <a:r>
              <a:rPr lang="en-US" altLang="zh-CN" sz="1400" dirty="0" err="1"/>
              <a:t>outfile</a:t>
            </a:r>
            <a:r>
              <a:rPr lang="en-US" altLang="zh-CN" sz="1400" dirty="0"/>
              <a:t>[10</a:t>
            </a:r>
            <a:r>
              <a:rPr lang="en-US" altLang="zh-CN" sz="1400" dirty="0" smtClean="0"/>
              <a:t>];</a:t>
            </a:r>
            <a:r>
              <a:rPr lang="en-US" altLang="zh-CN" sz="1400" dirty="0" smtClean="0">
                <a:solidFill>
                  <a:srgbClr val="008000"/>
                </a:solidFill>
              </a:rPr>
              <a:t>//</a:t>
            </a:r>
            <a:r>
              <a:rPr lang="zh-CN" altLang="en-US" sz="1400" dirty="0">
                <a:solidFill>
                  <a:srgbClr val="008000"/>
                </a:solidFill>
              </a:rPr>
              <a:t>定义两个字符数组，分别存放两个数据文件名</a:t>
            </a:r>
          </a:p>
          <a:p>
            <a:pPr defTabSz="363538">
              <a:lnSpc>
                <a:spcPct val="120000"/>
              </a:lnSpc>
            </a:pPr>
            <a:r>
              <a:rPr lang="zh-CN" altLang="en-US" sz="1400" dirty="0"/>
              <a:t>	</a:t>
            </a:r>
            <a:r>
              <a:rPr lang="en-US" altLang="zh-CN" sz="1400" dirty="0" err="1"/>
              <a:t>printf</a:t>
            </a:r>
            <a:r>
              <a:rPr lang="en-US" altLang="zh-CN" sz="1400" dirty="0"/>
              <a:t>("</a:t>
            </a:r>
            <a:r>
              <a:rPr lang="zh-CN" altLang="en-US" sz="1400" dirty="0"/>
              <a:t>输入读入文件的名字</a:t>
            </a:r>
            <a:r>
              <a:rPr lang="en-US" altLang="zh-CN" sz="1400" dirty="0"/>
              <a:t>:");</a:t>
            </a:r>
          </a:p>
          <a:p>
            <a:pPr defTabSz="363538">
              <a:lnSpc>
                <a:spcPct val="120000"/>
              </a:lnSpc>
            </a:pPr>
            <a:r>
              <a:rPr lang="en-US" altLang="zh-CN" sz="1400" dirty="0"/>
              <a:t>	</a:t>
            </a:r>
            <a:r>
              <a:rPr lang="en-US" altLang="zh-CN" sz="1400" dirty="0" err="1"/>
              <a:t>scanf</a:t>
            </a:r>
            <a:r>
              <a:rPr lang="en-US" altLang="zh-CN" sz="1400" dirty="0"/>
              <a:t>("%s",</a:t>
            </a:r>
            <a:r>
              <a:rPr lang="en-US" altLang="zh-CN" sz="1400" dirty="0" err="1"/>
              <a:t>infile</a:t>
            </a:r>
            <a:r>
              <a:rPr lang="en-US" altLang="zh-CN" sz="1400" dirty="0" smtClean="0"/>
              <a:t>);					</a:t>
            </a:r>
            <a:r>
              <a:rPr lang="en-US" altLang="zh-CN" sz="1400" dirty="0">
                <a:solidFill>
                  <a:srgbClr val="008000"/>
                </a:solidFill>
              </a:rPr>
              <a:t>//</a:t>
            </a:r>
            <a:r>
              <a:rPr lang="zh-CN" altLang="en-US" sz="1400" dirty="0">
                <a:solidFill>
                  <a:srgbClr val="008000"/>
                </a:solidFill>
              </a:rPr>
              <a:t>输入一个输入文件的名字</a:t>
            </a:r>
          </a:p>
          <a:p>
            <a:pPr defTabSz="363538">
              <a:lnSpc>
                <a:spcPct val="120000"/>
              </a:lnSpc>
            </a:pPr>
            <a:r>
              <a:rPr lang="zh-CN" altLang="en-US" sz="1400" dirty="0"/>
              <a:t>	</a:t>
            </a:r>
            <a:r>
              <a:rPr lang="en-US" altLang="zh-CN" sz="1400" dirty="0" err="1"/>
              <a:t>printf</a:t>
            </a:r>
            <a:r>
              <a:rPr lang="en-US" altLang="zh-CN" sz="1400" dirty="0"/>
              <a:t>("</a:t>
            </a:r>
            <a:r>
              <a:rPr lang="zh-CN" altLang="en-US" sz="1400" dirty="0"/>
              <a:t>输入输出文件的名字</a:t>
            </a:r>
            <a:r>
              <a:rPr lang="en-US" altLang="zh-CN" sz="1400" dirty="0"/>
              <a:t>:");</a:t>
            </a:r>
          </a:p>
          <a:p>
            <a:pPr defTabSz="363538">
              <a:lnSpc>
                <a:spcPct val="120000"/>
              </a:lnSpc>
            </a:pPr>
            <a:r>
              <a:rPr lang="en-US" altLang="zh-CN" sz="1400" dirty="0"/>
              <a:t>	</a:t>
            </a:r>
            <a:r>
              <a:rPr lang="en-US" altLang="zh-CN" sz="1400" dirty="0" err="1"/>
              <a:t>scanf</a:t>
            </a:r>
            <a:r>
              <a:rPr lang="en-US" altLang="zh-CN" sz="1400" dirty="0"/>
              <a:t>("%s",</a:t>
            </a:r>
            <a:r>
              <a:rPr lang="en-US" altLang="zh-CN" sz="1400" dirty="0" err="1"/>
              <a:t>outfile</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输入一个输出文件的名字</a:t>
            </a:r>
          </a:p>
          <a:p>
            <a:pPr defTabSz="363538">
              <a:lnSpc>
                <a:spcPct val="120000"/>
              </a:lnSpc>
            </a:pPr>
            <a:r>
              <a:rPr lang="zh-CN" altLang="en-US" sz="1400" dirty="0"/>
              <a:t>	</a:t>
            </a:r>
            <a:r>
              <a:rPr lang="en-US" altLang="zh-CN" sz="1400" dirty="0">
                <a:solidFill>
                  <a:schemeClr val="accent6"/>
                </a:solidFill>
              </a:rPr>
              <a:t>if((in=</a:t>
            </a:r>
            <a:r>
              <a:rPr lang="en-US" altLang="zh-CN" sz="1400" dirty="0" err="1">
                <a:solidFill>
                  <a:schemeClr val="accent6"/>
                </a:solidFill>
              </a:rPr>
              <a:t>fopen</a:t>
            </a:r>
            <a:r>
              <a:rPr lang="en-US" altLang="zh-CN" sz="1400" dirty="0">
                <a:solidFill>
                  <a:schemeClr val="accent6"/>
                </a:solidFill>
              </a:rPr>
              <a:t>(</a:t>
            </a:r>
            <a:r>
              <a:rPr lang="en-US" altLang="zh-CN" sz="1400" dirty="0" err="1">
                <a:solidFill>
                  <a:schemeClr val="accent6"/>
                </a:solidFill>
              </a:rPr>
              <a:t>infile</a:t>
            </a:r>
            <a:r>
              <a:rPr lang="en-US" altLang="zh-CN" sz="1400" dirty="0">
                <a:solidFill>
                  <a:schemeClr val="accent6"/>
                </a:solidFill>
              </a:rPr>
              <a:t>,"r"))==NULL</a:t>
            </a:r>
            <a:r>
              <a:rPr lang="en-US" altLang="zh-CN" sz="1400" dirty="0" smtClean="0">
                <a:solidFill>
                  <a:schemeClr val="accent6"/>
                </a:solidFill>
              </a:rPr>
              <a:t>)</a:t>
            </a:r>
            <a:r>
              <a:rPr lang="en-US" altLang="zh-CN" sz="1400" dirty="0" smtClean="0"/>
              <a:t>		</a:t>
            </a:r>
            <a:r>
              <a:rPr lang="en-US" altLang="zh-CN" sz="1400" dirty="0">
                <a:solidFill>
                  <a:srgbClr val="008000"/>
                </a:solidFill>
              </a:rPr>
              <a:t>//</a:t>
            </a:r>
            <a:r>
              <a:rPr lang="zh-CN" altLang="en-US" sz="1400" dirty="0">
                <a:solidFill>
                  <a:srgbClr val="008000"/>
                </a:solidFill>
              </a:rPr>
              <a:t>打开输入文件</a:t>
            </a:r>
          </a:p>
          <a:p>
            <a:pPr defTabSz="363538">
              <a:lnSpc>
                <a:spcPct val="120000"/>
              </a:lnSpc>
            </a:pPr>
            <a:r>
              <a:rPr lang="zh-CN" altLang="en-US" sz="1400" dirty="0"/>
              <a:t>	</a:t>
            </a: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a:t>
            </a:r>
            <a:r>
              <a:rPr lang="zh-CN" altLang="en-US" sz="1400" dirty="0">
                <a:solidFill>
                  <a:schemeClr val="accent6"/>
                </a:solidFill>
              </a:rPr>
              <a:t>无法打开此文件</a:t>
            </a:r>
            <a:r>
              <a:rPr lang="en-US" altLang="zh-CN" sz="1400" dirty="0">
                <a:solidFill>
                  <a:schemeClr val="accent6"/>
                </a:solidFill>
              </a:rPr>
              <a:t>\n</a:t>
            </a:r>
            <a:r>
              <a:rPr lang="en-US" altLang="zh-CN" sz="1400" dirty="0" smtClean="0">
                <a:solidFill>
                  <a:schemeClr val="accent6"/>
                </a:solidFill>
              </a:rPr>
              <a:t>");</a:t>
            </a:r>
            <a:r>
              <a:rPr lang="en-US" altLang="zh-CN" sz="1400" dirty="0">
                <a:solidFill>
                  <a:schemeClr val="accent6"/>
                </a:solidFill>
              </a:rPr>
              <a:t>	exit(0</a:t>
            </a:r>
            <a:r>
              <a:rPr lang="en-US" altLang="zh-CN" sz="1400" dirty="0" smtClean="0">
                <a:solidFill>
                  <a:schemeClr val="accent6"/>
                </a:solidFill>
              </a:rPr>
              <a:t>);	}</a:t>
            </a:r>
            <a:endParaRPr lang="en-US" altLang="zh-CN" sz="1400" dirty="0">
              <a:solidFill>
                <a:schemeClr val="accent6"/>
              </a:solidFill>
            </a:endParaRPr>
          </a:p>
          <a:p>
            <a:pPr defTabSz="363538">
              <a:lnSpc>
                <a:spcPct val="120000"/>
              </a:lnSpc>
            </a:pPr>
            <a:r>
              <a:rPr lang="en-US" altLang="zh-CN" sz="1400" dirty="0"/>
              <a:t>	</a:t>
            </a:r>
            <a:r>
              <a:rPr lang="en-US" altLang="zh-CN" sz="1400" dirty="0">
                <a:solidFill>
                  <a:schemeClr val="accent6"/>
                </a:solidFill>
              </a:rPr>
              <a:t>if((out=</a:t>
            </a:r>
            <a:r>
              <a:rPr lang="en-US" altLang="zh-CN" sz="1400" dirty="0" err="1">
                <a:solidFill>
                  <a:schemeClr val="accent6"/>
                </a:solidFill>
              </a:rPr>
              <a:t>fopen</a:t>
            </a:r>
            <a:r>
              <a:rPr lang="en-US" altLang="zh-CN" sz="1400" dirty="0">
                <a:solidFill>
                  <a:schemeClr val="accent6"/>
                </a:solidFill>
              </a:rPr>
              <a:t>(</a:t>
            </a:r>
            <a:r>
              <a:rPr lang="en-US" altLang="zh-CN" sz="1400" dirty="0" err="1">
                <a:solidFill>
                  <a:schemeClr val="accent6"/>
                </a:solidFill>
              </a:rPr>
              <a:t>outfile</a:t>
            </a:r>
            <a:r>
              <a:rPr lang="en-US" altLang="zh-CN" sz="1400" dirty="0">
                <a:solidFill>
                  <a:schemeClr val="accent6"/>
                </a:solidFill>
              </a:rPr>
              <a:t>,"w"))==NULL</a:t>
            </a:r>
            <a:r>
              <a:rPr lang="en-US" altLang="zh-CN" sz="1400" dirty="0" smtClean="0">
                <a:solidFill>
                  <a:schemeClr val="accent6"/>
                </a:solidFill>
              </a:rPr>
              <a:t>)</a:t>
            </a:r>
            <a:r>
              <a:rPr lang="en-US" altLang="zh-CN" sz="1400" dirty="0" smtClean="0"/>
              <a:t>	</a:t>
            </a:r>
            <a:r>
              <a:rPr lang="en-US" altLang="zh-CN" sz="1400" dirty="0">
                <a:solidFill>
                  <a:srgbClr val="008000"/>
                </a:solidFill>
              </a:rPr>
              <a:t>//</a:t>
            </a:r>
            <a:r>
              <a:rPr lang="zh-CN" altLang="en-US" sz="1400" dirty="0">
                <a:solidFill>
                  <a:srgbClr val="008000"/>
                </a:solidFill>
              </a:rPr>
              <a:t>打开输出文件</a:t>
            </a:r>
          </a:p>
          <a:p>
            <a:pPr defTabSz="363538">
              <a:lnSpc>
                <a:spcPct val="120000"/>
              </a:lnSpc>
            </a:pPr>
            <a:r>
              <a:rPr lang="zh-CN" altLang="en-US" sz="1400" dirty="0"/>
              <a:t>	</a:t>
            </a: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a:t>
            </a:r>
            <a:r>
              <a:rPr lang="zh-CN" altLang="en-US" sz="1400" dirty="0">
                <a:solidFill>
                  <a:schemeClr val="accent6"/>
                </a:solidFill>
              </a:rPr>
              <a:t>无法打开此文件</a:t>
            </a:r>
            <a:r>
              <a:rPr lang="en-US" altLang="zh-CN" sz="1400" dirty="0">
                <a:solidFill>
                  <a:schemeClr val="accent6"/>
                </a:solidFill>
              </a:rPr>
              <a:t>\n</a:t>
            </a:r>
            <a:r>
              <a:rPr lang="en-US" altLang="zh-CN" sz="1400" dirty="0" smtClean="0">
                <a:solidFill>
                  <a:schemeClr val="accent6"/>
                </a:solidFill>
              </a:rPr>
              <a:t>");</a:t>
            </a:r>
            <a:r>
              <a:rPr lang="en-US" altLang="zh-CN" sz="1400" dirty="0">
                <a:solidFill>
                  <a:schemeClr val="accent6"/>
                </a:solidFill>
              </a:rPr>
              <a:t>	exit(0</a:t>
            </a:r>
            <a:r>
              <a:rPr lang="en-US" altLang="zh-CN" sz="1400" dirty="0" smtClean="0">
                <a:solidFill>
                  <a:schemeClr val="accent6"/>
                </a:solidFill>
              </a:rPr>
              <a:t>);	}</a:t>
            </a:r>
            <a:endParaRPr lang="en-US" altLang="zh-CN" sz="1400" dirty="0">
              <a:solidFill>
                <a:schemeClr val="accent6"/>
              </a:solidFill>
            </a:endParaRPr>
          </a:p>
          <a:p>
            <a:pPr defTabSz="363538">
              <a:lnSpc>
                <a:spcPct val="120000"/>
              </a:lnSpc>
            </a:pPr>
            <a:r>
              <a:rPr lang="en-US" altLang="zh-CN" sz="1400" dirty="0"/>
              <a:t>	</a:t>
            </a:r>
            <a:r>
              <a:rPr lang="en-US" altLang="zh-CN" sz="1400" dirty="0" err="1">
                <a:solidFill>
                  <a:schemeClr val="accent6"/>
                </a:solidFill>
              </a:rPr>
              <a:t>ch</a:t>
            </a:r>
            <a:r>
              <a:rPr lang="en-US" altLang="zh-CN" sz="1400" dirty="0">
                <a:solidFill>
                  <a:schemeClr val="accent6"/>
                </a:solidFill>
              </a:rPr>
              <a:t>=</a:t>
            </a:r>
            <a:r>
              <a:rPr lang="en-US" altLang="zh-CN" sz="1400" dirty="0" err="1">
                <a:solidFill>
                  <a:schemeClr val="accent6"/>
                </a:solidFill>
              </a:rPr>
              <a:t>fgetc</a:t>
            </a:r>
            <a:r>
              <a:rPr lang="en-US" altLang="zh-CN" sz="1400" dirty="0">
                <a:solidFill>
                  <a:schemeClr val="accent6"/>
                </a:solidFill>
              </a:rPr>
              <a:t>(in);          </a:t>
            </a:r>
            <a:r>
              <a:rPr lang="en-US" altLang="zh-CN" sz="1400" dirty="0" smtClean="0"/>
              <a:t>				</a:t>
            </a:r>
            <a:r>
              <a:rPr lang="en-US" altLang="zh-CN" sz="1400" dirty="0">
                <a:solidFill>
                  <a:srgbClr val="008000"/>
                </a:solidFill>
              </a:rPr>
              <a:t>//</a:t>
            </a:r>
            <a:r>
              <a:rPr lang="zh-CN" altLang="en-US" sz="1400" dirty="0">
                <a:solidFill>
                  <a:srgbClr val="008000"/>
                </a:solidFill>
              </a:rPr>
              <a:t>从输入文件读入一个字符，赋给变量</a:t>
            </a:r>
            <a:r>
              <a:rPr lang="en-US" altLang="zh-CN" sz="1400" dirty="0" err="1">
                <a:solidFill>
                  <a:srgbClr val="008000"/>
                </a:solidFill>
              </a:rPr>
              <a:t>ch</a:t>
            </a:r>
            <a:endParaRPr lang="en-US" altLang="zh-CN" sz="1400" dirty="0">
              <a:solidFill>
                <a:srgbClr val="008000"/>
              </a:solidFill>
            </a:endParaRPr>
          </a:p>
          <a:p>
            <a:pPr defTabSz="363538">
              <a:lnSpc>
                <a:spcPct val="120000"/>
              </a:lnSpc>
            </a:pPr>
            <a:r>
              <a:rPr lang="en-US" altLang="zh-CN" sz="1400" dirty="0"/>
              <a:t>	while(</a:t>
            </a:r>
            <a:r>
              <a:rPr lang="en-US" altLang="zh-CN" sz="1400" dirty="0">
                <a:solidFill>
                  <a:schemeClr val="accent6"/>
                </a:solidFill>
              </a:rPr>
              <a:t>!</a:t>
            </a:r>
            <a:r>
              <a:rPr lang="en-US" altLang="zh-CN" sz="1400" dirty="0" err="1">
                <a:solidFill>
                  <a:schemeClr val="accent6"/>
                </a:solidFill>
              </a:rPr>
              <a:t>feof</a:t>
            </a:r>
            <a:r>
              <a:rPr lang="en-US" altLang="zh-CN" sz="1400" dirty="0">
                <a:solidFill>
                  <a:schemeClr val="accent6"/>
                </a:solidFill>
              </a:rPr>
              <a:t>(in)</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如果未遇到输入文件的</a:t>
            </a:r>
            <a:r>
              <a:rPr lang="zh-CN" altLang="en-US" sz="1400" dirty="0">
                <a:solidFill>
                  <a:srgbClr val="FF0000"/>
                </a:solidFill>
              </a:rPr>
              <a:t>结束</a:t>
            </a:r>
            <a:r>
              <a:rPr lang="zh-CN" altLang="en-US" sz="1400" dirty="0" smtClean="0">
                <a:solidFill>
                  <a:srgbClr val="FF0000"/>
                </a:solidFill>
              </a:rPr>
              <a:t>标志？？？</a:t>
            </a:r>
            <a:endParaRPr lang="zh-CN" altLang="en-US" sz="1400" dirty="0">
              <a:solidFill>
                <a:srgbClr val="FF0000"/>
              </a:solidFill>
            </a:endParaRPr>
          </a:p>
          <a:p>
            <a:pPr defTabSz="363538">
              <a:lnSpc>
                <a:spcPct val="120000"/>
              </a:lnSpc>
            </a:pPr>
            <a:r>
              <a:rPr lang="zh-CN" altLang="en-US" sz="1400" dirty="0"/>
              <a:t>	</a:t>
            </a:r>
            <a:r>
              <a:rPr lang="en-US" altLang="zh-CN" sz="1400" dirty="0"/>
              <a:t>{	</a:t>
            </a:r>
            <a:r>
              <a:rPr lang="en-US" altLang="zh-CN" sz="1400" dirty="0" err="1">
                <a:solidFill>
                  <a:schemeClr val="accent6"/>
                </a:solidFill>
              </a:rPr>
              <a:t>fputc</a:t>
            </a:r>
            <a:r>
              <a:rPr lang="en-US" altLang="zh-CN" sz="1400" dirty="0">
                <a:solidFill>
                  <a:schemeClr val="accent6"/>
                </a:solidFill>
              </a:rPr>
              <a:t>(</a:t>
            </a:r>
            <a:r>
              <a:rPr lang="en-US" altLang="zh-CN" sz="1400" dirty="0" err="1">
                <a:solidFill>
                  <a:schemeClr val="accent6"/>
                </a:solidFill>
              </a:rPr>
              <a:t>ch,out</a:t>
            </a:r>
            <a:r>
              <a:rPr lang="en-US" altLang="zh-CN" sz="1400" dirty="0">
                <a:solidFill>
                  <a:schemeClr val="accent6"/>
                </a:solidFill>
              </a:rPr>
              <a:t>); </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将</a:t>
            </a:r>
            <a:r>
              <a:rPr lang="en-US" altLang="zh-CN" sz="1400" dirty="0" err="1">
                <a:solidFill>
                  <a:srgbClr val="008000"/>
                </a:solidFill>
              </a:rPr>
              <a:t>ch</a:t>
            </a:r>
            <a:r>
              <a:rPr lang="zh-CN" altLang="en-US" sz="1400" dirty="0">
                <a:solidFill>
                  <a:srgbClr val="008000"/>
                </a:solidFill>
              </a:rPr>
              <a:t>写到输出文件</a:t>
            </a:r>
          </a:p>
          <a:p>
            <a:pPr defTabSz="363538">
              <a:lnSpc>
                <a:spcPct val="120000"/>
              </a:lnSpc>
            </a:pPr>
            <a:r>
              <a:rPr lang="zh-CN" altLang="en-US" sz="1400" dirty="0"/>
              <a:t>		</a:t>
            </a:r>
            <a:r>
              <a:rPr lang="en-US" altLang="zh-CN" sz="1400" dirty="0" err="1"/>
              <a:t>putchar</a:t>
            </a:r>
            <a:r>
              <a:rPr lang="en-US" altLang="zh-CN" sz="1400" dirty="0"/>
              <a:t>(</a:t>
            </a:r>
            <a:r>
              <a:rPr lang="en-US" altLang="zh-CN" sz="1400" dirty="0" err="1"/>
              <a:t>ch</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将</a:t>
            </a:r>
            <a:r>
              <a:rPr lang="en-US" altLang="zh-CN" sz="1400" dirty="0" err="1">
                <a:solidFill>
                  <a:srgbClr val="008000"/>
                </a:solidFill>
              </a:rPr>
              <a:t>ch</a:t>
            </a:r>
            <a:r>
              <a:rPr lang="zh-CN" altLang="en-US" sz="1400" dirty="0">
                <a:solidFill>
                  <a:srgbClr val="008000"/>
                </a:solidFill>
              </a:rPr>
              <a:t>显示到屏幕上</a:t>
            </a:r>
          </a:p>
          <a:p>
            <a:pPr defTabSz="363538">
              <a:lnSpc>
                <a:spcPct val="120000"/>
              </a:lnSpc>
            </a:pPr>
            <a:r>
              <a:rPr lang="zh-CN" altLang="en-US" sz="1400" dirty="0"/>
              <a:t>		</a:t>
            </a:r>
            <a:r>
              <a:rPr lang="en-US" altLang="zh-CN" sz="1400" dirty="0" err="1">
                <a:solidFill>
                  <a:schemeClr val="accent6"/>
                </a:solidFill>
              </a:rPr>
              <a:t>ch</a:t>
            </a:r>
            <a:r>
              <a:rPr lang="en-US" altLang="zh-CN" sz="1400" dirty="0">
                <a:solidFill>
                  <a:schemeClr val="accent6"/>
                </a:solidFill>
              </a:rPr>
              <a:t>=</a:t>
            </a:r>
            <a:r>
              <a:rPr lang="en-US" altLang="zh-CN" sz="1400" dirty="0" err="1">
                <a:solidFill>
                  <a:schemeClr val="accent6"/>
                </a:solidFill>
              </a:rPr>
              <a:t>fgetc</a:t>
            </a:r>
            <a:r>
              <a:rPr lang="en-US" altLang="zh-CN" sz="1400" dirty="0">
                <a:solidFill>
                  <a:schemeClr val="accent6"/>
                </a:solidFill>
              </a:rPr>
              <a:t>(in);       </a:t>
            </a:r>
            <a:r>
              <a:rPr lang="en-US" altLang="zh-CN" sz="1400" dirty="0" smtClean="0"/>
              <a:t>			</a:t>
            </a:r>
            <a:r>
              <a:rPr lang="en-US" altLang="zh-CN" sz="1400" dirty="0">
                <a:solidFill>
                  <a:srgbClr val="008000"/>
                </a:solidFill>
              </a:rPr>
              <a:t>//</a:t>
            </a:r>
            <a:r>
              <a:rPr lang="zh-CN" altLang="en-US" sz="1400" dirty="0">
                <a:solidFill>
                  <a:srgbClr val="008000"/>
                </a:solidFill>
              </a:rPr>
              <a:t>再从输入文件读入一个字符，赋给变量</a:t>
            </a:r>
            <a:r>
              <a:rPr lang="en-US" altLang="zh-CN" sz="1400" dirty="0" err="1">
                <a:solidFill>
                  <a:srgbClr val="008000"/>
                </a:solidFill>
              </a:rPr>
              <a:t>ch</a:t>
            </a:r>
            <a:endParaRPr lang="en-US" altLang="zh-CN" sz="1400" dirty="0">
              <a:solidFill>
                <a:srgbClr val="008000"/>
              </a:solidFill>
            </a:endParaRP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putchar</a:t>
            </a:r>
            <a:r>
              <a:rPr lang="en-US" altLang="zh-CN" sz="1400" dirty="0"/>
              <a:t>(10</a:t>
            </a:r>
            <a:r>
              <a:rPr lang="en-US" altLang="zh-CN" sz="1400" dirty="0" smtClean="0"/>
              <a:t>);						</a:t>
            </a:r>
            <a:r>
              <a:rPr lang="en-US" altLang="zh-CN" sz="1400" dirty="0">
                <a:solidFill>
                  <a:srgbClr val="008000"/>
                </a:solidFill>
              </a:rPr>
              <a:t>//</a:t>
            </a:r>
            <a:r>
              <a:rPr lang="zh-CN" altLang="en-US" sz="1400" dirty="0">
                <a:solidFill>
                  <a:srgbClr val="008000"/>
                </a:solidFill>
              </a:rPr>
              <a:t>显示完全部字符后换行</a:t>
            </a:r>
          </a:p>
          <a:p>
            <a:pPr defTabSz="363538">
              <a:lnSpc>
                <a:spcPct val="120000"/>
              </a:lnSpc>
            </a:pPr>
            <a:r>
              <a:rPr lang="zh-CN" altLang="en-US" sz="1400" dirty="0"/>
              <a:t>	</a:t>
            </a:r>
            <a:r>
              <a:rPr lang="en-US" altLang="zh-CN" sz="1400" dirty="0" err="1">
                <a:solidFill>
                  <a:schemeClr val="accent6"/>
                </a:solidFill>
              </a:rPr>
              <a:t>fclose</a:t>
            </a:r>
            <a:r>
              <a:rPr lang="en-US" altLang="zh-CN" sz="1400" dirty="0">
                <a:solidFill>
                  <a:schemeClr val="accent6"/>
                </a:solidFill>
              </a:rPr>
              <a:t>(in); </a:t>
            </a:r>
            <a:r>
              <a:rPr lang="en-US" altLang="zh-CN" sz="1400" dirty="0" smtClean="0">
                <a:solidFill>
                  <a:schemeClr val="accent6"/>
                </a:solidFill>
              </a:rPr>
              <a:t>	</a:t>
            </a:r>
            <a:r>
              <a:rPr lang="en-US" altLang="zh-CN" sz="1400" dirty="0" smtClean="0"/>
              <a:t>					</a:t>
            </a:r>
            <a:r>
              <a:rPr lang="en-US" altLang="zh-CN" sz="1400" dirty="0">
                <a:solidFill>
                  <a:srgbClr val="008000"/>
                </a:solidFill>
              </a:rPr>
              <a:t>//</a:t>
            </a:r>
            <a:r>
              <a:rPr lang="zh-CN" altLang="en-US" sz="1400" dirty="0">
                <a:solidFill>
                  <a:srgbClr val="008000"/>
                </a:solidFill>
              </a:rPr>
              <a:t>关闭输入文件</a:t>
            </a:r>
          </a:p>
          <a:p>
            <a:pPr defTabSz="363538">
              <a:lnSpc>
                <a:spcPct val="120000"/>
              </a:lnSpc>
            </a:pPr>
            <a:r>
              <a:rPr lang="zh-CN" altLang="en-US" sz="1400" dirty="0"/>
              <a:t>	</a:t>
            </a:r>
            <a:r>
              <a:rPr lang="en-US" altLang="zh-CN" sz="1400" dirty="0" err="1">
                <a:solidFill>
                  <a:schemeClr val="accent6"/>
                </a:solidFill>
              </a:rPr>
              <a:t>fclose</a:t>
            </a:r>
            <a:r>
              <a:rPr lang="en-US" altLang="zh-CN" sz="1400" dirty="0">
                <a:solidFill>
                  <a:schemeClr val="accent6"/>
                </a:solidFill>
              </a:rPr>
              <a:t>(out</a:t>
            </a:r>
            <a:r>
              <a:rPr lang="en-US" altLang="zh-CN" sz="1400" dirty="0" smtClean="0">
                <a:solidFill>
                  <a:schemeClr val="accent6"/>
                </a:solidFill>
              </a:rPr>
              <a:t>);		</a:t>
            </a:r>
            <a:r>
              <a:rPr lang="en-US" altLang="zh-CN" sz="1400" dirty="0" smtClean="0"/>
              <a:t>				</a:t>
            </a:r>
            <a:r>
              <a:rPr lang="en-US" altLang="zh-CN" sz="1400" dirty="0">
                <a:solidFill>
                  <a:srgbClr val="008000"/>
                </a:solidFill>
              </a:rPr>
              <a:t>//</a:t>
            </a:r>
            <a:r>
              <a:rPr lang="zh-CN" altLang="en-US" sz="1400" dirty="0">
                <a:solidFill>
                  <a:srgbClr val="008000"/>
                </a:solidFill>
              </a:rPr>
              <a:t>关闭输出文件</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en-US" altLang="zh-CN" sz="1400" b="1" dirty="0">
              <a:solidFill>
                <a:srgbClr val="FF0000"/>
              </a:solidFill>
            </a:endParaRPr>
          </a:p>
        </p:txBody>
      </p:sp>
      <p:grpSp>
        <p:nvGrpSpPr>
          <p:cNvPr id="8" name="组合 7"/>
          <p:cNvGrpSpPr/>
          <p:nvPr/>
        </p:nvGrpSpPr>
        <p:grpSpPr>
          <a:xfrm>
            <a:off x="567296" y="3081451"/>
            <a:ext cx="3723695" cy="3231469"/>
            <a:chOff x="8050698" y="5019263"/>
            <a:chExt cx="3723695" cy="3098215"/>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098215"/>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062982"/>
            </a:xfrm>
            <a:prstGeom prst="rect">
              <a:avLst/>
            </a:prstGeom>
            <a:noFill/>
          </p:spPr>
          <p:txBody>
            <a:bodyPr wrap="square" rtlCol="0">
              <a:spAutoFit/>
            </a:bodyPr>
            <a:lstStyle/>
            <a:p>
              <a:pPr>
                <a:lnSpc>
                  <a:spcPct val="120000"/>
                </a:lnSpc>
              </a:pPr>
              <a:r>
                <a:rPr lang="zh-CN" altLang="en-US" sz="1400">
                  <a:solidFill>
                    <a:schemeClr val="bg1"/>
                  </a:solidFill>
                </a:rPr>
                <a:t>在访问磁盘文件时，是逐个字符</a:t>
              </a:r>
              <a:r>
                <a:rPr lang="en-US" altLang="zh-CN" sz="1400">
                  <a:solidFill>
                    <a:schemeClr val="bg1"/>
                  </a:solidFill>
                </a:rPr>
                <a:t>(</a:t>
              </a:r>
              <a:r>
                <a:rPr lang="zh-CN" altLang="en-US" sz="1400">
                  <a:solidFill>
                    <a:schemeClr val="bg1"/>
                  </a:solidFill>
                </a:rPr>
                <a:t>字节</a:t>
              </a:r>
              <a:r>
                <a:rPr lang="en-US" altLang="zh-CN" sz="1400">
                  <a:solidFill>
                    <a:schemeClr val="bg1"/>
                  </a:solidFill>
                </a:rPr>
                <a:t>)</a:t>
              </a:r>
              <a:r>
                <a:rPr lang="zh-CN" altLang="en-US" sz="1400">
                  <a:solidFill>
                    <a:schemeClr val="bg1"/>
                  </a:solidFill>
                </a:rPr>
                <a:t>进行的，为了知道当前访问到第几个字节，系统用“文件读写位置标记”来表示当前所访问的位置。开始时“文件读写位置标记”指向第</a:t>
              </a:r>
              <a:r>
                <a:rPr lang="en-US" altLang="zh-CN" sz="1400">
                  <a:solidFill>
                    <a:schemeClr val="bg1"/>
                  </a:solidFill>
                </a:rPr>
                <a:t>1</a:t>
              </a:r>
              <a:r>
                <a:rPr lang="zh-CN" altLang="en-US" sz="1400">
                  <a:solidFill>
                    <a:schemeClr val="bg1"/>
                  </a:solidFill>
                </a:rPr>
                <a:t>个字节，每访问完一个字节后，当前读写位置就指向下一个字节，即当前读写位置自动后移</a:t>
              </a:r>
              <a:r>
                <a:rPr lang="zh-CN" altLang="en-US" sz="1400" smtClean="0">
                  <a:solidFill>
                    <a:schemeClr val="bg1"/>
                  </a:solidFill>
                </a:rPr>
                <a:t>。</a:t>
              </a:r>
              <a:endParaRPr lang="en-US" altLang="zh-CN" sz="1400" smtClean="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为了知道对文件的读写是否完成，只须看文件读写位置是否移到文件的末尾。</a:t>
              </a:r>
              <a:endParaRPr lang="en-US" altLang="zh-CN" sz="1400">
                <a:solidFill>
                  <a:schemeClr val="bg1"/>
                </a:solidFill>
              </a:endParaRPr>
            </a:p>
          </p:txBody>
        </p:sp>
      </p:grpSp>
      <p:pic>
        <p:nvPicPr>
          <p:cNvPr id="5" name="图片 4"/>
          <p:cNvPicPr>
            <a:picLocks noChangeAspect="1"/>
          </p:cNvPicPr>
          <p:nvPr/>
        </p:nvPicPr>
        <p:blipFill>
          <a:blip r:embed="rId4" cstate="print"/>
          <a:stretch>
            <a:fillRect/>
          </a:stretch>
        </p:blipFill>
        <p:spPr>
          <a:xfrm>
            <a:off x="8350369" y="213638"/>
            <a:ext cx="3457575" cy="933450"/>
          </a:xfrm>
          <a:prstGeom prst="rect">
            <a:avLst/>
          </a:prstGeom>
        </p:spPr>
      </p:pic>
    </p:spTree>
    <p:extLst>
      <p:ext uri="{BB962C8B-B14F-4D97-AF65-F5344CB8AC3E}">
        <p14:creationId xmlns:p14="http://schemas.microsoft.com/office/powerpoint/2010/main" val="1297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思考一下</a:t>
            </a:r>
            <a:r>
              <a:rPr lang="en-US" altLang="zh-CN" dirty="0" smtClean="0"/>
              <a:t>p341</a:t>
            </a:r>
            <a:r>
              <a:rPr lang="zh-CN" altLang="en-US" dirty="0" smtClean="0"/>
              <a:t>的问题，能否将循环条件替换为</a:t>
            </a:r>
            <a:r>
              <a:rPr lang="en-US" altLang="zh-CN" dirty="0" err="1" smtClean="0"/>
              <a:t>ch</a:t>
            </a:r>
            <a:r>
              <a:rPr lang="en-US" altLang="zh-CN" dirty="0" smtClean="0"/>
              <a:t>!=EOF</a:t>
            </a:r>
            <a:endParaRPr lang="zh-CN" altLang="en-US" dirty="0"/>
          </a:p>
        </p:txBody>
      </p:sp>
      <p:sp>
        <p:nvSpPr>
          <p:cNvPr id="3" name="内容占位符 2"/>
          <p:cNvSpPr>
            <a:spLocks noGrp="1"/>
          </p:cNvSpPr>
          <p:nvPr>
            <p:ph idx="1"/>
          </p:nvPr>
        </p:nvSpPr>
        <p:spPr>
          <a:xfrm>
            <a:off x="838200" y="1825625"/>
            <a:ext cx="4176252" cy="4351338"/>
          </a:xfrm>
          <a:ln>
            <a:solidFill>
              <a:schemeClr val="accent1"/>
            </a:solidFill>
          </a:ln>
        </p:spPr>
        <p:txBody>
          <a:bodyPr>
            <a:normAutofit/>
          </a:bodyPr>
          <a:lstStyle/>
          <a:p>
            <a:pPr>
              <a:lnSpc>
                <a:spcPts val="3600"/>
              </a:lnSpc>
              <a:spcBef>
                <a:spcPts val="0"/>
              </a:spcBef>
            </a:pPr>
            <a:r>
              <a:rPr lang="zh-CN" altLang="en-US" dirty="0" smtClean="0"/>
              <a:t>把问题简化一下，相当于问我们：右边的程序对不对？</a:t>
            </a:r>
            <a:endParaRPr lang="en-US" altLang="zh-CN" dirty="0" smtClean="0"/>
          </a:p>
          <a:p>
            <a:pPr>
              <a:lnSpc>
                <a:spcPts val="3600"/>
              </a:lnSpc>
              <a:spcBef>
                <a:spcPts val="0"/>
              </a:spcBef>
            </a:pPr>
            <a:r>
              <a:rPr lang="zh-CN" altLang="en-US" dirty="0" smtClean="0"/>
              <a:t>为了成功坑它一把，我们造一个</a:t>
            </a:r>
            <a:r>
              <a:rPr lang="en-US" altLang="zh-CN" dirty="0" smtClean="0"/>
              <a:t>eof.txt</a:t>
            </a:r>
            <a:r>
              <a:rPr lang="zh-CN" altLang="en-US" dirty="0" smtClean="0"/>
              <a:t>，这个文件的内容以文本形式和二进制形式，显示的内容如下：</a:t>
            </a:r>
            <a:endParaRPr lang="zh-CN" altLang="en-US" dirty="0"/>
          </a:p>
        </p:txBody>
      </p:sp>
      <p:sp>
        <p:nvSpPr>
          <p:cNvPr id="5" name="文本框 4"/>
          <p:cNvSpPr txBox="1"/>
          <p:nvPr/>
        </p:nvSpPr>
        <p:spPr>
          <a:xfrm>
            <a:off x="5614403" y="1323638"/>
            <a:ext cx="5630067" cy="4965462"/>
          </a:xfrm>
          <a:prstGeom prst="rect">
            <a:avLst/>
          </a:prstGeom>
          <a:solidFill>
            <a:srgbClr val="161616"/>
          </a:solidFill>
        </p:spPr>
        <p:txBody>
          <a:bodyPr wrap="none" rtlCol="0">
            <a:spAutoFit/>
          </a:bodyPr>
          <a:lstStyle/>
          <a:p>
            <a:pPr>
              <a:lnSpc>
                <a:spcPts val="2000"/>
              </a:lnSpc>
            </a:pPr>
            <a:r>
              <a:rPr lang="en-US" altLang="zh-CN" dirty="0">
                <a:solidFill>
                  <a:srgbClr val="359AFF"/>
                </a:solidFill>
                <a:highlight>
                  <a:srgbClr val="161616"/>
                </a:highlight>
                <a:latin typeface="Consolas" panose="020B0609020204030204" pitchFamily="49" charset="0"/>
              </a:rPr>
              <a:t>#include</a:t>
            </a:r>
            <a:r>
              <a:rPr lang="en-US" altLang="zh-CN" dirty="0">
                <a:solidFill>
                  <a:srgbClr val="FFFFFF"/>
                </a:solidFill>
                <a:highlight>
                  <a:srgbClr val="161616"/>
                </a:highlight>
                <a:latin typeface="Consolas" panose="020B0609020204030204" pitchFamily="49" charset="0"/>
              </a:rPr>
              <a:t> </a:t>
            </a:r>
            <a:r>
              <a:rPr lang="en-US" altLang="zh-CN" dirty="0">
                <a:solidFill>
                  <a:srgbClr val="008000"/>
                </a:solidFill>
                <a:highlight>
                  <a:srgbClr val="161616"/>
                </a:highlight>
                <a:latin typeface="Consolas" panose="020B0609020204030204" pitchFamily="49" charset="0"/>
              </a:rPr>
              <a:t>&lt;</a:t>
            </a:r>
            <a:r>
              <a:rPr lang="en-US" altLang="zh-CN" dirty="0" err="1">
                <a:solidFill>
                  <a:srgbClr val="FFFFFF"/>
                </a:solidFill>
                <a:highlight>
                  <a:srgbClr val="161616"/>
                </a:highlight>
                <a:latin typeface="Consolas" panose="020B0609020204030204" pitchFamily="49" charset="0"/>
              </a:rPr>
              <a:t>stdio</a:t>
            </a:r>
            <a:r>
              <a:rPr lang="en-US" altLang="zh-CN" dirty="0" err="1">
                <a:solidFill>
                  <a:srgbClr val="008000"/>
                </a:solidFill>
                <a:highlight>
                  <a:srgbClr val="161616"/>
                </a:highlight>
                <a:latin typeface="Consolas" panose="020B0609020204030204" pitchFamily="49" charset="0"/>
              </a:rPr>
              <a:t>.</a:t>
            </a:r>
            <a:r>
              <a:rPr lang="en-US" altLang="zh-CN" dirty="0" err="1">
                <a:solidFill>
                  <a:srgbClr val="FFFFFF"/>
                </a:solidFill>
                <a:highlight>
                  <a:srgbClr val="161616"/>
                </a:highlight>
                <a:latin typeface="Consolas" panose="020B0609020204030204" pitchFamily="49" charset="0"/>
              </a:rPr>
              <a:t>h</a:t>
            </a:r>
            <a:r>
              <a:rPr lang="en-US" altLang="zh-CN" dirty="0">
                <a:solidFill>
                  <a:srgbClr val="008000"/>
                </a:solidFill>
                <a:highlight>
                  <a:srgbClr val="161616"/>
                </a:highlight>
                <a:latin typeface="Consolas" panose="020B0609020204030204" pitchFamily="49" charset="0"/>
              </a:rPr>
              <a:t>&gt;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359AFF"/>
                </a:solidFill>
                <a:highlight>
                  <a:srgbClr val="161616"/>
                </a:highlight>
                <a:latin typeface="Consolas" panose="020B0609020204030204" pitchFamily="49" charset="0"/>
              </a:rPr>
              <a:t>#include</a:t>
            </a:r>
            <a:r>
              <a:rPr lang="en-US" altLang="zh-CN" dirty="0">
                <a:solidFill>
                  <a:srgbClr val="FFFFFF"/>
                </a:solidFill>
                <a:highlight>
                  <a:srgbClr val="161616"/>
                </a:highlight>
                <a:latin typeface="Consolas" panose="020B0609020204030204" pitchFamily="49" charset="0"/>
              </a:rPr>
              <a:t> </a:t>
            </a:r>
            <a:r>
              <a:rPr lang="en-US" altLang="zh-CN" dirty="0">
                <a:solidFill>
                  <a:srgbClr val="008000"/>
                </a:solidFill>
                <a:highlight>
                  <a:srgbClr val="161616"/>
                </a:highlight>
                <a:latin typeface="Consolas" panose="020B0609020204030204" pitchFamily="49" charset="0"/>
              </a:rPr>
              <a:t>&lt;</a:t>
            </a:r>
            <a:r>
              <a:rPr lang="en-US" altLang="zh-CN" dirty="0" err="1">
                <a:solidFill>
                  <a:srgbClr val="FFFFFF"/>
                </a:solidFill>
                <a:highlight>
                  <a:srgbClr val="161616"/>
                </a:highlight>
                <a:latin typeface="Consolas" panose="020B0609020204030204" pitchFamily="49" charset="0"/>
              </a:rPr>
              <a:t>stdlib</a:t>
            </a:r>
            <a:r>
              <a:rPr lang="en-US" altLang="zh-CN" dirty="0" err="1">
                <a:solidFill>
                  <a:srgbClr val="008000"/>
                </a:solidFill>
                <a:highlight>
                  <a:srgbClr val="161616"/>
                </a:highlight>
                <a:latin typeface="Consolas" panose="020B0609020204030204" pitchFamily="49" charset="0"/>
              </a:rPr>
              <a:t>.</a:t>
            </a:r>
            <a:r>
              <a:rPr lang="en-US" altLang="zh-CN" dirty="0" err="1">
                <a:solidFill>
                  <a:srgbClr val="FFFFFF"/>
                </a:solidFill>
                <a:highlight>
                  <a:srgbClr val="161616"/>
                </a:highlight>
                <a:latin typeface="Consolas" panose="020B0609020204030204" pitchFamily="49" charset="0"/>
              </a:rPr>
              <a:t>h</a:t>
            </a:r>
            <a:r>
              <a:rPr lang="en-US" altLang="zh-CN" dirty="0">
                <a:solidFill>
                  <a:srgbClr val="008000"/>
                </a:solidFill>
                <a:highlight>
                  <a:srgbClr val="161616"/>
                </a:highlight>
                <a:latin typeface="Consolas" panose="020B0609020204030204" pitchFamily="49" charset="0"/>
              </a:rPr>
              <a:t>&gt;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err="1">
                <a:solidFill>
                  <a:srgbClr val="359AFF"/>
                </a:solidFill>
                <a:highlight>
                  <a:srgbClr val="161616"/>
                </a:highlight>
                <a:latin typeface="Consolas" panose="020B0609020204030204" pitchFamily="49" charset="0"/>
              </a:rPr>
              <a:t>int</a:t>
            </a:r>
            <a:r>
              <a:rPr lang="en-US" altLang="zh-CN" dirty="0">
                <a:solidFill>
                  <a:srgbClr val="FFFFFF"/>
                </a:solidFill>
                <a:highlight>
                  <a:srgbClr val="161616"/>
                </a:highlight>
                <a:latin typeface="Consolas" panose="020B0609020204030204" pitchFamily="49" charset="0"/>
              </a:rPr>
              <a:t> main</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B16565"/>
                </a:solidFill>
                <a:highlight>
                  <a:srgbClr val="161616"/>
                </a:highlight>
                <a:latin typeface="Consolas" panose="020B0609020204030204" pitchFamily="49" charset="0"/>
              </a:rPr>
              <a:t>{</a:t>
            </a:r>
            <a:endParaRPr lang="zh-CN" altLang="en-US"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a:solidFill>
                  <a:srgbClr val="FF00FF"/>
                </a:solidFill>
                <a:highlight>
                  <a:srgbClr val="161616"/>
                </a:highlight>
                <a:latin typeface="Consolas" panose="020B0609020204030204" pitchFamily="49" charset="0"/>
              </a:rPr>
              <a:t>FILE</a:t>
            </a:r>
            <a:r>
              <a:rPr lang="en-US" altLang="zh-CN" dirty="0">
                <a:solidFill>
                  <a:srgbClr val="FFFFFF"/>
                </a:solidFill>
                <a:highlight>
                  <a:srgbClr val="161616"/>
                </a:highlight>
                <a:latin typeface="Consolas" panose="020B0609020204030204" pitchFamily="49" charset="0"/>
              </a:rPr>
              <a:t> </a:t>
            </a:r>
            <a:r>
              <a:rPr lang="en-US" altLang="zh-CN" dirty="0">
                <a:solidFill>
                  <a:srgbClr val="008000"/>
                </a:solidFill>
                <a:highlight>
                  <a:srgbClr val="161616"/>
                </a:highlight>
                <a:latin typeface="Consolas" panose="020B0609020204030204" pitchFamily="49" charset="0"/>
              </a:rPr>
              <a:t>*</a:t>
            </a:r>
            <a:r>
              <a:rPr lang="en-US" altLang="zh-CN" dirty="0">
                <a:solidFill>
                  <a:srgbClr val="FFFFFF"/>
                </a:solidFill>
                <a:highlight>
                  <a:srgbClr val="161616"/>
                </a:highlight>
                <a:latin typeface="Consolas" panose="020B0609020204030204" pitchFamily="49" charset="0"/>
              </a:rPr>
              <a:t>in</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smtClean="0">
                <a:solidFill>
                  <a:srgbClr val="359AFF"/>
                </a:solidFill>
                <a:highlight>
                  <a:srgbClr val="161616"/>
                </a:highlight>
                <a:latin typeface="Consolas" panose="020B0609020204030204" pitchFamily="49" charset="0"/>
              </a:rPr>
              <a:t>char</a:t>
            </a:r>
            <a:r>
              <a:rPr lang="en-US" altLang="zh-CN" dirty="0" smtClean="0">
                <a:solidFill>
                  <a:srgbClr val="FFFFFF"/>
                </a:solidFill>
                <a:highlight>
                  <a:srgbClr val="161616"/>
                </a:highlight>
                <a:latin typeface="Consolas" panose="020B0609020204030204" pitchFamily="49" charset="0"/>
              </a:rPr>
              <a:t> </a:t>
            </a:r>
            <a:r>
              <a:rPr lang="en-US" altLang="zh-CN" dirty="0" err="1">
                <a:solidFill>
                  <a:srgbClr val="FFFFFF"/>
                </a:solidFill>
                <a:highlight>
                  <a:srgbClr val="161616"/>
                </a:highlight>
                <a:latin typeface="Consolas" panose="020B0609020204030204" pitchFamily="49" charset="0"/>
              </a:rPr>
              <a:t>ch</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a:solidFill>
                  <a:srgbClr val="359AFF"/>
                </a:solidFill>
                <a:highlight>
                  <a:srgbClr val="161616"/>
                </a:highlight>
                <a:latin typeface="Consolas" panose="020B0609020204030204" pitchFamily="49" charset="0"/>
              </a:rPr>
              <a:t>if</a:t>
            </a:r>
            <a:r>
              <a:rPr lang="en-US" altLang="zh-CN" dirty="0">
                <a:solidFill>
                  <a:srgbClr val="B16565"/>
                </a:solidFill>
                <a:highlight>
                  <a:srgbClr val="161616"/>
                </a:highlight>
                <a:latin typeface="Consolas" panose="020B0609020204030204" pitchFamily="49" charset="0"/>
              </a:rPr>
              <a:t>((</a:t>
            </a:r>
            <a:r>
              <a:rPr lang="en-US" altLang="zh-CN" dirty="0">
                <a:solidFill>
                  <a:srgbClr val="FFFFFF"/>
                </a:solidFill>
                <a:highlight>
                  <a:srgbClr val="161616"/>
                </a:highlight>
                <a:latin typeface="Consolas" panose="020B0609020204030204" pitchFamily="49" charset="0"/>
              </a:rPr>
              <a:t>in</a:t>
            </a:r>
            <a:r>
              <a:rPr lang="en-US" altLang="zh-CN" dirty="0">
                <a:solidFill>
                  <a:srgbClr val="008000"/>
                </a:solidFill>
                <a:highlight>
                  <a:srgbClr val="161616"/>
                </a:highlight>
                <a:latin typeface="Consolas" panose="020B0609020204030204" pitchFamily="49" charset="0"/>
              </a:rPr>
              <a:t>=</a:t>
            </a:r>
            <a:r>
              <a:rPr lang="en-US" altLang="zh-CN" dirty="0" err="1">
                <a:solidFill>
                  <a:srgbClr val="359AFF"/>
                </a:solidFill>
                <a:highlight>
                  <a:srgbClr val="161616"/>
                </a:highlight>
                <a:latin typeface="Consolas" panose="020B0609020204030204" pitchFamily="49" charset="0"/>
              </a:rPr>
              <a:t>fopen</a:t>
            </a:r>
            <a:r>
              <a:rPr lang="en-US" altLang="zh-CN" dirty="0">
                <a:solidFill>
                  <a:srgbClr val="B16565"/>
                </a:solidFill>
                <a:highlight>
                  <a:srgbClr val="161616"/>
                </a:highlight>
                <a:latin typeface="Consolas" panose="020B0609020204030204" pitchFamily="49" charset="0"/>
              </a:rPr>
              <a:t>(</a:t>
            </a:r>
            <a:r>
              <a:rPr lang="en-US" altLang="zh-CN" dirty="0">
                <a:solidFill>
                  <a:srgbClr val="FFFF80"/>
                </a:solidFill>
                <a:highlight>
                  <a:srgbClr val="161616"/>
                </a:highlight>
                <a:latin typeface="Consolas" panose="020B0609020204030204" pitchFamily="49" charset="0"/>
              </a:rPr>
              <a:t>"c:\\eof.txt"</a:t>
            </a:r>
            <a:r>
              <a:rPr lang="en-US" altLang="zh-CN" dirty="0">
                <a:solidFill>
                  <a:srgbClr val="B16565"/>
                </a:solidFill>
                <a:highlight>
                  <a:srgbClr val="161616"/>
                </a:highlight>
                <a:latin typeface="Consolas" panose="020B0609020204030204" pitchFamily="49" charset="0"/>
              </a:rPr>
              <a:t>,</a:t>
            </a:r>
            <a:r>
              <a:rPr lang="en-US" altLang="zh-CN" dirty="0">
                <a:solidFill>
                  <a:srgbClr val="FFFF80"/>
                </a:solidFill>
                <a:highlight>
                  <a:srgbClr val="161616"/>
                </a:highlight>
                <a:latin typeface="Consolas" panose="020B0609020204030204" pitchFamily="49" charset="0"/>
              </a:rPr>
              <a:t>"r"</a:t>
            </a:r>
            <a:r>
              <a:rPr lang="en-US" altLang="zh-CN" dirty="0">
                <a:solidFill>
                  <a:srgbClr val="B16565"/>
                </a:solidFill>
                <a:highlight>
                  <a:srgbClr val="161616"/>
                </a:highlight>
                <a:latin typeface="Consolas" panose="020B0609020204030204" pitchFamily="49" charset="0"/>
              </a:rPr>
              <a:t>))</a:t>
            </a:r>
            <a:r>
              <a:rPr lang="en-US" altLang="zh-CN" dirty="0">
                <a:solidFill>
                  <a:srgbClr val="008000"/>
                </a:solidFill>
                <a:highlight>
                  <a:srgbClr val="161616"/>
                </a:highlight>
                <a:latin typeface="Consolas" panose="020B0609020204030204" pitchFamily="49" charset="0"/>
              </a:rPr>
              <a:t>==</a:t>
            </a:r>
            <a:r>
              <a:rPr lang="en-US" altLang="zh-CN" dirty="0">
                <a:solidFill>
                  <a:srgbClr val="359AFF"/>
                </a:solidFill>
                <a:highlight>
                  <a:srgbClr val="161616"/>
                </a:highlight>
                <a:latin typeface="Consolas" panose="020B0609020204030204" pitchFamily="49" charset="0"/>
              </a:rPr>
              <a:t>NULL</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zh-CN" altLang="en-US" dirty="0">
                <a:solidFill>
                  <a:srgbClr val="FFFFFF"/>
                </a:solidFill>
                <a:highlight>
                  <a:srgbClr val="161616"/>
                </a:highlight>
                <a:latin typeface="Consolas" panose="020B0609020204030204" pitchFamily="49" charset="0"/>
              </a:rPr>
              <a:t>    </a:t>
            </a:r>
            <a:r>
              <a:rPr lang="en-US" altLang="zh-CN" dirty="0">
                <a:solidFill>
                  <a:srgbClr val="B16565"/>
                </a:solidFill>
                <a:highlight>
                  <a:srgbClr val="161616"/>
                </a:highlight>
                <a:latin typeface="Consolas" panose="020B0609020204030204" pitchFamily="49" charset="0"/>
              </a:rPr>
              <a:t>{</a:t>
            </a:r>
            <a:endParaRPr lang="zh-CN" altLang="en-US"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a:solidFill>
                  <a:srgbClr val="359AFF"/>
                </a:solidFill>
                <a:highlight>
                  <a:srgbClr val="161616"/>
                </a:highlight>
                <a:latin typeface="Consolas" panose="020B0609020204030204" pitchFamily="49" charset="0"/>
              </a:rPr>
              <a:t>exit</a:t>
            </a:r>
            <a:r>
              <a:rPr lang="en-US" altLang="zh-CN" dirty="0">
                <a:solidFill>
                  <a:srgbClr val="B16565"/>
                </a:solidFill>
                <a:highlight>
                  <a:srgbClr val="161616"/>
                </a:highlight>
                <a:latin typeface="Consolas" panose="020B0609020204030204" pitchFamily="49" charset="0"/>
              </a:rPr>
              <a:t>(</a:t>
            </a:r>
            <a:r>
              <a:rPr lang="en-US" altLang="zh-CN" dirty="0">
                <a:solidFill>
                  <a:srgbClr val="00FF40"/>
                </a:solidFill>
                <a:highlight>
                  <a:srgbClr val="161616"/>
                </a:highlight>
                <a:latin typeface="Consolas" panose="020B0609020204030204" pitchFamily="49" charset="0"/>
              </a:rPr>
              <a:t>0</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zh-CN" altLang="en-US" dirty="0">
                <a:solidFill>
                  <a:srgbClr val="FFFFFF"/>
                </a:solidFill>
                <a:highlight>
                  <a:srgbClr val="161616"/>
                </a:highlight>
                <a:latin typeface="Consolas" panose="020B0609020204030204" pitchFamily="49" charset="0"/>
              </a:rPr>
              <a:t>    </a:t>
            </a:r>
            <a:r>
              <a:rPr lang="en-US" altLang="zh-CN" dirty="0">
                <a:solidFill>
                  <a:srgbClr val="B16565"/>
                </a:solidFill>
                <a:highlight>
                  <a:srgbClr val="161616"/>
                </a:highlight>
                <a:latin typeface="Consolas" panose="020B0609020204030204" pitchFamily="49" charset="0"/>
              </a:rPr>
              <a:t>}</a:t>
            </a:r>
            <a:endParaRPr lang="zh-CN" altLang="en-US"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err="1">
                <a:solidFill>
                  <a:srgbClr val="FFFFFF"/>
                </a:solidFill>
                <a:highlight>
                  <a:srgbClr val="161616"/>
                </a:highlight>
                <a:latin typeface="Consolas" panose="020B0609020204030204" pitchFamily="49" charset="0"/>
              </a:rPr>
              <a:t>ch</a:t>
            </a:r>
            <a:r>
              <a:rPr lang="en-US" altLang="zh-CN" dirty="0">
                <a:solidFill>
                  <a:srgbClr val="008000"/>
                </a:solidFill>
                <a:highlight>
                  <a:srgbClr val="161616"/>
                </a:highlight>
                <a:latin typeface="Consolas" panose="020B0609020204030204" pitchFamily="49" charset="0"/>
              </a:rPr>
              <a:t>=</a:t>
            </a:r>
            <a:r>
              <a:rPr lang="en-US" altLang="zh-CN" dirty="0" err="1">
                <a:solidFill>
                  <a:srgbClr val="359AFF"/>
                </a:solidFill>
                <a:highlight>
                  <a:srgbClr val="161616"/>
                </a:highlight>
                <a:latin typeface="Consolas" panose="020B0609020204030204" pitchFamily="49" charset="0"/>
              </a:rPr>
              <a:t>fgetc</a:t>
            </a:r>
            <a:r>
              <a:rPr lang="en-US" altLang="zh-CN" dirty="0">
                <a:solidFill>
                  <a:srgbClr val="B16565"/>
                </a:solidFill>
                <a:highlight>
                  <a:srgbClr val="161616"/>
                </a:highlight>
                <a:latin typeface="Consolas" panose="020B0609020204030204" pitchFamily="49" charset="0"/>
              </a:rPr>
              <a:t>(</a:t>
            </a:r>
            <a:r>
              <a:rPr lang="en-US" altLang="zh-CN" dirty="0">
                <a:solidFill>
                  <a:srgbClr val="FFFFFF"/>
                </a:solidFill>
                <a:highlight>
                  <a:srgbClr val="161616"/>
                </a:highlight>
                <a:latin typeface="Consolas" panose="020B0609020204030204" pitchFamily="49" charset="0"/>
              </a:rPr>
              <a:t>in</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a:solidFill>
                  <a:srgbClr val="359AFF"/>
                </a:solidFill>
                <a:highlight>
                  <a:srgbClr val="161616"/>
                </a:highlight>
                <a:latin typeface="Consolas" panose="020B0609020204030204" pitchFamily="49" charset="0"/>
              </a:rPr>
              <a:t>while</a:t>
            </a:r>
            <a:r>
              <a:rPr lang="en-US" altLang="zh-CN" dirty="0">
                <a:solidFill>
                  <a:srgbClr val="B16565"/>
                </a:solidFill>
                <a:highlight>
                  <a:srgbClr val="161616"/>
                </a:highlight>
                <a:latin typeface="Consolas" panose="020B0609020204030204" pitchFamily="49" charset="0"/>
              </a:rPr>
              <a:t>(</a:t>
            </a:r>
            <a:r>
              <a:rPr lang="en-US" altLang="zh-CN" dirty="0" err="1">
                <a:solidFill>
                  <a:srgbClr val="FFFFFF"/>
                </a:solidFill>
                <a:highlight>
                  <a:srgbClr val="161616"/>
                </a:highlight>
                <a:latin typeface="Consolas" panose="020B0609020204030204" pitchFamily="49" charset="0"/>
              </a:rPr>
              <a:t>ch</a:t>
            </a:r>
            <a:r>
              <a:rPr lang="en-US" altLang="zh-CN" dirty="0">
                <a:solidFill>
                  <a:srgbClr val="008000"/>
                </a:solidFill>
                <a:highlight>
                  <a:srgbClr val="161616"/>
                </a:highlight>
                <a:latin typeface="Consolas" panose="020B0609020204030204" pitchFamily="49" charset="0"/>
              </a:rPr>
              <a:t>!=</a:t>
            </a:r>
            <a:r>
              <a:rPr lang="en-US" altLang="zh-CN" dirty="0">
                <a:solidFill>
                  <a:srgbClr val="359AFF"/>
                </a:solidFill>
                <a:highlight>
                  <a:srgbClr val="161616"/>
                </a:highlight>
                <a:latin typeface="Consolas" panose="020B0609020204030204" pitchFamily="49" charset="0"/>
              </a:rPr>
              <a:t>EOF</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zh-CN" altLang="en-US" dirty="0">
                <a:solidFill>
                  <a:srgbClr val="FFFFFF"/>
                </a:solidFill>
                <a:highlight>
                  <a:srgbClr val="161616"/>
                </a:highlight>
                <a:latin typeface="Consolas" panose="020B0609020204030204" pitchFamily="49" charset="0"/>
              </a:rPr>
              <a:t>    </a:t>
            </a:r>
            <a:r>
              <a:rPr lang="en-US" altLang="zh-CN" dirty="0">
                <a:solidFill>
                  <a:srgbClr val="B16565"/>
                </a:solidFill>
                <a:highlight>
                  <a:srgbClr val="161616"/>
                </a:highlight>
                <a:latin typeface="Consolas" panose="020B0609020204030204" pitchFamily="49" charset="0"/>
              </a:rPr>
              <a:t>{</a:t>
            </a:r>
            <a:endParaRPr lang="zh-CN" altLang="en-US"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err="1">
                <a:solidFill>
                  <a:srgbClr val="359AFF"/>
                </a:solidFill>
                <a:highlight>
                  <a:srgbClr val="161616"/>
                </a:highlight>
                <a:latin typeface="Consolas" panose="020B0609020204030204" pitchFamily="49" charset="0"/>
              </a:rPr>
              <a:t>putchar</a:t>
            </a:r>
            <a:r>
              <a:rPr lang="en-US" altLang="zh-CN" dirty="0">
                <a:solidFill>
                  <a:srgbClr val="B16565"/>
                </a:solidFill>
                <a:highlight>
                  <a:srgbClr val="161616"/>
                </a:highlight>
                <a:latin typeface="Consolas" panose="020B0609020204030204" pitchFamily="49" charset="0"/>
              </a:rPr>
              <a:t>(</a:t>
            </a:r>
            <a:r>
              <a:rPr lang="en-US" altLang="zh-CN" dirty="0" err="1">
                <a:solidFill>
                  <a:srgbClr val="FFFFFF"/>
                </a:solidFill>
                <a:highlight>
                  <a:srgbClr val="161616"/>
                </a:highlight>
                <a:latin typeface="Consolas" panose="020B0609020204030204" pitchFamily="49" charset="0"/>
              </a:rPr>
              <a:t>ch</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err="1">
                <a:solidFill>
                  <a:srgbClr val="FFFFFF"/>
                </a:solidFill>
                <a:highlight>
                  <a:srgbClr val="161616"/>
                </a:highlight>
                <a:latin typeface="Consolas" panose="020B0609020204030204" pitchFamily="49" charset="0"/>
              </a:rPr>
              <a:t>ch</a:t>
            </a:r>
            <a:r>
              <a:rPr lang="en-US" altLang="zh-CN" dirty="0">
                <a:solidFill>
                  <a:srgbClr val="008000"/>
                </a:solidFill>
                <a:highlight>
                  <a:srgbClr val="161616"/>
                </a:highlight>
                <a:latin typeface="Consolas" panose="020B0609020204030204" pitchFamily="49" charset="0"/>
              </a:rPr>
              <a:t>=</a:t>
            </a:r>
            <a:r>
              <a:rPr lang="en-US" altLang="zh-CN" dirty="0" err="1">
                <a:solidFill>
                  <a:srgbClr val="359AFF"/>
                </a:solidFill>
                <a:highlight>
                  <a:srgbClr val="161616"/>
                </a:highlight>
                <a:latin typeface="Consolas" panose="020B0609020204030204" pitchFamily="49" charset="0"/>
              </a:rPr>
              <a:t>fgetc</a:t>
            </a:r>
            <a:r>
              <a:rPr lang="en-US" altLang="zh-CN" dirty="0">
                <a:solidFill>
                  <a:srgbClr val="B16565"/>
                </a:solidFill>
                <a:highlight>
                  <a:srgbClr val="161616"/>
                </a:highlight>
                <a:latin typeface="Consolas" panose="020B0609020204030204" pitchFamily="49" charset="0"/>
              </a:rPr>
              <a:t>(</a:t>
            </a:r>
            <a:r>
              <a:rPr lang="en-US" altLang="zh-CN" dirty="0">
                <a:solidFill>
                  <a:srgbClr val="FFFFFF"/>
                </a:solidFill>
                <a:highlight>
                  <a:srgbClr val="161616"/>
                </a:highlight>
                <a:latin typeface="Consolas" panose="020B0609020204030204" pitchFamily="49" charset="0"/>
              </a:rPr>
              <a:t>in</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zh-CN" altLang="en-US" dirty="0">
                <a:solidFill>
                  <a:srgbClr val="FFFFFF"/>
                </a:solidFill>
                <a:highlight>
                  <a:srgbClr val="161616"/>
                </a:highlight>
                <a:latin typeface="Consolas" panose="020B0609020204030204" pitchFamily="49" charset="0"/>
              </a:rPr>
              <a:t>    </a:t>
            </a:r>
            <a:r>
              <a:rPr lang="en-US" altLang="zh-CN" dirty="0">
                <a:solidFill>
                  <a:srgbClr val="B16565"/>
                </a:solidFill>
                <a:highlight>
                  <a:srgbClr val="161616"/>
                </a:highlight>
                <a:latin typeface="Consolas" panose="020B0609020204030204" pitchFamily="49" charset="0"/>
              </a:rPr>
              <a:t>}</a:t>
            </a:r>
            <a:endParaRPr lang="zh-CN" altLang="en-US"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err="1">
                <a:solidFill>
                  <a:srgbClr val="359AFF"/>
                </a:solidFill>
                <a:highlight>
                  <a:srgbClr val="161616"/>
                </a:highlight>
                <a:latin typeface="Consolas" panose="020B0609020204030204" pitchFamily="49" charset="0"/>
              </a:rPr>
              <a:t>fclose</a:t>
            </a:r>
            <a:r>
              <a:rPr lang="en-US" altLang="zh-CN" dirty="0">
                <a:solidFill>
                  <a:srgbClr val="B16565"/>
                </a:solidFill>
                <a:highlight>
                  <a:srgbClr val="161616"/>
                </a:highlight>
                <a:latin typeface="Consolas" panose="020B0609020204030204" pitchFamily="49" charset="0"/>
              </a:rPr>
              <a:t>(</a:t>
            </a:r>
            <a:r>
              <a:rPr lang="en-US" altLang="zh-CN" dirty="0">
                <a:solidFill>
                  <a:srgbClr val="FFFFFF"/>
                </a:solidFill>
                <a:highlight>
                  <a:srgbClr val="161616"/>
                </a:highlight>
                <a:latin typeface="Consolas" panose="020B0609020204030204" pitchFamily="49" charset="0"/>
              </a:rPr>
              <a:t>in</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FFFFFF"/>
                </a:solidFill>
                <a:highlight>
                  <a:srgbClr val="161616"/>
                </a:highlight>
                <a:latin typeface="Consolas" panose="020B0609020204030204" pitchFamily="49" charset="0"/>
              </a:rPr>
              <a:t>    </a:t>
            </a:r>
            <a:r>
              <a:rPr lang="en-US" altLang="zh-CN" dirty="0">
                <a:solidFill>
                  <a:srgbClr val="359AFF"/>
                </a:solidFill>
                <a:highlight>
                  <a:srgbClr val="161616"/>
                </a:highlight>
                <a:latin typeface="Consolas" panose="020B0609020204030204" pitchFamily="49" charset="0"/>
              </a:rPr>
              <a:t>return</a:t>
            </a:r>
            <a:r>
              <a:rPr lang="en-US" altLang="zh-CN" dirty="0">
                <a:solidFill>
                  <a:srgbClr val="FFFFFF"/>
                </a:solidFill>
                <a:highlight>
                  <a:srgbClr val="161616"/>
                </a:highlight>
                <a:latin typeface="Consolas" panose="020B0609020204030204" pitchFamily="49" charset="0"/>
              </a:rPr>
              <a:t> </a:t>
            </a:r>
            <a:r>
              <a:rPr lang="en-US" altLang="zh-CN" dirty="0">
                <a:solidFill>
                  <a:srgbClr val="00FF40"/>
                </a:solidFill>
                <a:highlight>
                  <a:srgbClr val="161616"/>
                </a:highlight>
                <a:latin typeface="Consolas" panose="020B0609020204030204" pitchFamily="49" charset="0"/>
              </a:rPr>
              <a:t>0</a:t>
            </a:r>
            <a:r>
              <a:rPr lang="en-US" altLang="zh-CN" dirty="0">
                <a:solidFill>
                  <a:srgbClr val="B16565"/>
                </a:solidFill>
                <a:highlight>
                  <a:srgbClr val="161616"/>
                </a:highlight>
                <a:latin typeface="Consolas" panose="020B0609020204030204" pitchFamily="49" charset="0"/>
              </a:rPr>
              <a:t>;</a:t>
            </a:r>
            <a:endParaRPr lang="en-US" altLang="zh-CN" dirty="0">
              <a:solidFill>
                <a:srgbClr val="FFFFFF"/>
              </a:solidFill>
              <a:highlight>
                <a:srgbClr val="161616"/>
              </a:highlight>
              <a:latin typeface="Consolas" panose="020B0609020204030204" pitchFamily="49" charset="0"/>
            </a:endParaRPr>
          </a:p>
          <a:p>
            <a:pPr>
              <a:lnSpc>
                <a:spcPts val="2000"/>
              </a:lnSpc>
            </a:pPr>
            <a:r>
              <a:rPr lang="en-US" altLang="zh-CN" dirty="0">
                <a:solidFill>
                  <a:srgbClr val="B16565"/>
                </a:solidFill>
                <a:highlight>
                  <a:srgbClr val="161616"/>
                </a:highlight>
                <a:latin typeface="Consolas" panose="020B0609020204030204" pitchFamily="49" charset="0"/>
              </a:rPr>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75" y="6424037"/>
            <a:ext cx="8100677" cy="29956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74" y="5978013"/>
            <a:ext cx="1883685" cy="264377"/>
          </a:xfrm>
          <a:prstGeom prst="rect">
            <a:avLst/>
          </a:prstGeom>
        </p:spPr>
      </p:pic>
    </p:spTree>
    <p:extLst>
      <p:ext uri="{BB962C8B-B14F-4D97-AF65-F5344CB8AC3E}">
        <p14:creationId xmlns:p14="http://schemas.microsoft.com/office/powerpoint/2010/main" val="2968407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直接运行程序，输出的结果是：</a:t>
            </a:r>
            <a:r>
              <a:rPr lang="en-US" altLang="zh-CN" dirty="0" smtClean="0"/>
              <a:t>1234</a:t>
            </a:r>
            <a:endParaRPr lang="zh-CN" altLang="en-US" dirty="0"/>
          </a:p>
        </p:txBody>
      </p:sp>
      <p:sp>
        <p:nvSpPr>
          <p:cNvPr id="3" name="内容占位符 2"/>
          <p:cNvSpPr>
            <a:spLocks noGrp="1"/>
          </p:cNvSpPr>
          <p:nvPr>
            <p:ph idx="1"/>
          </p:nvPr>
        </p:nvSpPr>
        <p:spPr>
          <a:xfrm>
            <a:off x="838200" y="1825625"/>
            <a:ext cx="10515600" cy="4545678"/>
          </a:xfrm>
          <a:ln>
            <a:solidFill>
              <a:schemeClr val="accent1"/>
            </a:solidFill>
          </a:ln>
        </p:spPr>
        <p:txBody>
          <a:bodyPr>
            <a:normAutofit/>
          </a:bodyPr>
          <a:lstStyle/>
          <a:p>
            <a:pPr>
              <a:spcBef>
                <a:spcPts val="2400"/>
              </a:spcBef>
            </a:pPr>
            <a:r>
              <a:rPr lang="zh-CN" altLang="en-US" dirty="0" smtClean="0"/>
              <a:t>这意味着代码不能处理</a:t>
            </a:r>
            <a:r>
              <a:rPr lang="en-US" altLang="zh-CN" dirty="0" smtClean="0"/>
              <a:t>0xFF</a:t>
            </a:r>
            <a:r>
              <a:rPr lang="zh-CN" altLang="en-US" dirty="0" smtClean="0"/>
              <a:t>这种情况。</a:t>
            </a:r>
            <a:endParaRPr lang="en-US" altLang="zh-CN" dirty="0" smtClean="0"/>
          </a:p>
          <a:p>
            <a:r>
              <a:rPr lang="zh-CN" altLang="en-US" dirty="0" smtClean="0"/>
              <a:t>悲剧的是，如果一个文本文件以</a:t>
            </a:r>
            <a:r>
              <a:rPr lang="en-US" altLang="zh-CN" dirty="0" err="1" smtClean="0"/>
              <a:t>unicode</a:t>
            </a:r>
            <a:r>
              <a:rPr lang="zh-CN" altLang="en-US" dirty="0" smtClean="0"/>
              <a:t>的格式存储，</a:t>
            </a:r>
            <a:r>
              <a:rPr lang="en-US" altLang="zh-CN" dirty="0" smtClean="0"/>
              <a:t>0xFF</a:t>
            </a:r>
            <a:r>
              <a:rPr lang="zh-CN" altLang="en-US" dirty="0" smtClean="0"/>
              <a:t>在文件中是满天飞的。。。</a:t>
            </a:r>
            <a:endParaRPr lang="en-US" altLang="zh-CN" dirty="0" smtClean="0"/>
          </a:p>
          <a:p>
            <a:endParaRPr lang="en-US" altLang="zh-CN" dirty="0" smtClean="0"/>
          </a:p>
          <a:p>
            <a:pPr>
              <a:spcBef>
                <a:spcPts val="0"/>
              </a:spcBef>
            </a:pPr>
            <a:r>
              <a:rPr lang="zh-CN" altLang="en-US" dirty="0" smtClean="0"/>
              <a:t>好消息是：</a:t>
            </a:r>
            <a:endParaRPr lang="en-US" altLang="zh-CN" dirty="0" smtClean="0"/>
          </a:p>
          <a:p>
            <a:pPr lvl="1"/>
            <a:r>
              <a:rPr lang="zh-CN" altLang="en-US" dirty="0" smtClean="0"/>
              <a:t>使用</a:t>
            </a:r>
            <a:r>
              <a:rPr lang="en-US" altLang="zh-CN" dirty="0"/>
              <a:t>while(</a:t>
            </a:r>
            <a:r>
              <a:rPr lang="en-US" altLang="zh-CN" b="1" dirty="0">
                <a:solidFill>
                  <a:srgbClr val="FF0000"/>
                </a:solidFill>
              </a:rPr>
              <a:t>!</a:t>
            </a:r>
            <a:r>
              <a:rPr lang="en-US" altLang="zh-CN" b="1" dirty="0" err="1">
                <a:solidFill>
                  <a:srgbClr val="FF0000"/>
                </a:solidFill>
              </a:rPr>
              <a:t>feof</a:t>
            </a:r>
            <a:r>
              <a:rPr lang="en-US" altLang="zh-CN" b="1" dirty="0">
                <a:solidFill>
                  <a:srgbClr val="FF0000"/>
                </a:solidFill>
              </a:rPr>
              <a:t>(in)</a:t>
            </a:r>
            <a:r>
              <a:rPr lang="en-US" altLang="zh-CN" dirty="0"/>
              <a:t>)</a:t>
            </a:r>
            <a:r>
              <a:rPr lang="zh-CN" altLang="en-US" dirty="0" smtClean="0"/>
              <a:t>代替</a:t>
            </a:r>
            <a:r>
              <a:rPr lang="en-US" altLang="zh-CN" dirty="0"/>
              <a:t>while(</a:t>
            </a:r>
            <a:r>
              <a:rPr lang="en-US" altLang="zh-CN" dirty="0" err="1"/>
              <a:t>ch</a:t>
            </a:r>
            <a:r>
              <a:rPr lang="en-US" altLang="zh-CN" dirty="0"/>
              <a:t>!=EOF</a:t>
            </a:r>
            <a:r>
              <a:rPr lang="en-US" altLang="zh-CN" dirty="0" smtClean="0"/>
              <a:t>)</a:t>
            </a:r>
            <a:r>
              <a:rPr lang="zh-CN" altLang="en-US" dirty="0" smtClean="0"/>
              <a:t>，程序可以得到正确的结果；</a:t>
            </a:r>
            <a:endParaRPr lang="en-US" altLang="zh-CN" dirty="0" smtClean="0"/>
          </a:p>
          <a:p>
            <a:pPr lvl="1"/>
            <a:r>
              <a:rPr lang="zh-CN" altLang="en-US" dirty="0" smtClean="0"/>
              <a:t>使用</a:t>
            </a:r>
            <a:r>
              <a:rPr lang="en-US" altLang="zh-CN" b="1" dirty="0" err="1" smtClean="0">
                <a:solidFill>
                  <a:srgbClr val="FF0000"/>
                </a:solidFill>
              </a:rPr>
              <a:t>int</a:t>
            </a:r>
            <a:r>
              <a:rPr lang="en-US" altLang="zh-CN" dirty="0" smtClean="0"/>
              <a:t> </a:t>
            </a:r>
            <a:r>
              <a:rPr lang="en-US" altLang="zh-CN" dirty="0" err="1" smtClean="0"/>
              <a:t>ch</a:t>
            </a:r>
            <a:r>
              <a:rPr lang="en-US" altLang="zh-CN" dirty="0" smtClean="0"/>
              <a:t>;</a:t>
            </a:r>
            <a:r>
              <a:rPr lang="zh-CN" altLang="en-US" dirty="0" smtClean="0"/>
              <a:t>代替</a:t>
            </a:r>
            <a:r>
              <a:rPr lang="en-US" altLang="zh-CN" dirty="0" smtClean="0"/>
              <a:t>char </a:t>
            </a:r>
            <a:r>
              <a:rPr lang="en-US" altLang="zh-CN" dirty="0" err="1"/>
              <a:t>ch</a:t>
            </a:r>
            <a:r>
              <a:rPr lang="en-US" altLang="zh-CN" dirty="0" smtClean="0"/>
              <a:t>; </a:t>
            </a:r>
            <a:r>
              <a:rPr lang="zh-CN" altLang="en-US" dirty="0" smtClean="0"/>
              <a:t>程序也可以得到正确的结果。</a:t>
            </a:r>
            <a:endParaRPr lang="en-US" altLang="zh-CN" dirty="0" smtClean="0"/>
          </a:p>
          <a:p>
            <a:endParaRPr lang="en-US" altLang="zh-CN" dirty="0"/>
          </a:p>
          <a:p>
            <a:pPr>
              <a:spcBef>
                <a:spcPts val="0"/>
              </a:spcBef>
            </a:pPr>
            <a:r>
              <a:rPr lang="zh-CN" altLang="en-US" dirty="0" smtClean="0"/>
              <a:t>为什么呢？</a:t>
            </a:r>
            <a:endParaRPr lang="en-US" altLang="zh-CN" dirty="0" smtClean="0"/>
          </a:p>
        </p:txBody>
      </p:sp>
    </p:spTree>
    <p:extLst>
      <p:ext uri="{BB962C8B-B14F-4D97-AF65-F5344CB8AC3E}">
        <p14:creationId xmlns:p14="http://schemas.microsoft.com/office/powerpoint/2010/main" val="2750913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原因其实前面说过了，</a:t>
            </a:r>
            <a:r>
              <a:rPr lang="en-US" altLang="zh-CN" dirty="0" err="1"/>
              <a:t>fgetc</a:t>
            </a:r>
            <a:r>
              <a:rPr lang="zh-CN" altLang="en-US" dirty="0"/>
              <a:t>的返回值超出了</a:t>
            </a:r>
            <a:r>
              <a:rPr lang="en-US" altLang="zh-CN" dirty="0"/>
              <a:t>char</a:t>
            </a:r>
            <a:r>
              <a:rPr lang="zh-CN" altLang="en-US" dirty="0"/>
              <a:t>的存储能力。</a:t>
            </a:r>
            <a:endParaRPr lang="en-US" altLang="zh-CN" dirty="0"/>
          </a:p>
        </p:txBody>
      </p:sp>
      <p:sp>
        <p:nvSpPr>
          <p:cNvPr id="3" name="内容占位符 2"/>
          <p:cNvSpPr>
            <a:spLocks noGrp="1"/>
          </p:cNvSpPr>
          <p:nvPr>
            <p:ph idx="1"/>
          </p:nvPr>
        </p:nvSpPr>
        <p:spPr>
          <a:xfrm>
            <a:off x="838200" y="1825624"/>
            <a:ext cx="10665542" cy="4722659"/>
          </a:xfrm>
          <a:ln>
            <a:solidFill>
              <a:srgbClr val="008000"/>
            </a:solidFill>
          </a:ln>
        </p:spPr>
        <p:txBody>
          <a:bodyPr>
            <a:normAutofit/>
          </a:bodyPr>
          <a:lstStyle/>
          <a:p>
            <a:pPr>
              <a:lnSpc>
                <a:spcPts val="3600"/>
              </a:lnSpc>
              <a:spcBef>
                <a:spcPts val="0"/>
              </a:spcBef>
            </a:pPr>
            <a:r>
              <a:rPr lang="en-US" altLang="zh-CN" dirty="0" err="1" smtClean="0"/>
              <a:t>fgetc</a:t>
            </a:r>
            <a:r>
              <a:rPr lang="zh-CN" altLang="en-US" dirty="0"/>
              <a:t>的执行过程是：以</a:t>
            </a:r>
            <a:r>
              <a:rPr lang="en-US" altLang="zh-CN" dirty="0"/>
              <a:t>unsigned char</a:t>
            </a:r>
            <a:r>
              <a:rPr lang="zh-CN" altLang="en-US" dirty="0"/>
              <a:t>形式读入一个字节</a:t>
            </a:r>
            <a:r>
              <a:rPr lang="zh-CN" altLang="en-US" dirty="0" smtClean="0"/>
              <a:t>，如果一切正常，转换</a:t>
            </a:r>
            <a:r>
              <a:rPr lang="zh-CN" altLang="en-US" dirty="0"/>
              <a:t>为</a:t>
            </a:r>
            <a:r>
              <a:rPr lang="en-US" altLang="zh-CN" dirty="0" err="1"/>
              <a:t>int</a:t>
            </a:r>
            <a:r>
              <a:rPr lang="zh-CN" altLang="en-US" dirty="0"/>
              <a:t>类型再返回</a:t>
            </a:r>
            <a:r>
              <a:rPr lang="zh-CN" altLang="en-US" dirty="0" smtClean="0"/>
              <a:t>（此时取值</a:t>
            </a:r>
            <a:r>
              <a:rPr lang="zh-CN" altLang="en-US" dirty="0"/>
              <a:t>范围就是</a:t>
            </a:r>
            <a:r>
              <a:rPr lang="en-US" altLang="zh-CN" dirty="0"/>
              <a:t>0</a:t>
            </a:r>
            <a:r>
              <a:rPr lang="zh-CN" altLang="en-US" dirty="0"/>
              <a:t>～</a:t>
            </a:r>
            <a:r>
              <a:rPr lang="en-US" altLang="zh-CN" dirty="0"/>
              <a:t>255</a:t>
            </a:r>
            <a:r>
              <a:rPr lang="zh-CN" altLang="en-US" dirty="0"/>
              <a:t>），如果出错，</a:t>
            </a:r>
            <a:r>
              <a:rPr lang="zh-CN" altLang="en-US" dirty="0" smtClean="0"/>
              <a:t>返回</a:t>
            </a:r>
            <a:r>
              <a:rPr lang="en-US" altLang="zh-CN" dirty="0" err="1" smtClean="0"/>
              <a:t>int</a:t>
            </a:r>
            <a:r>
              <a:rPr lang="zh-CN" altLang="en-US" dirty="0" smtClean="0"/>
              <a:t>类型的</a:t>
            </a:r>
            <a:r>
              <a:rPr lang="en-US" altLang="zh-CN" dirty="0" smtClean="0"/>
              <a:t>EOF</a:t>
            </a:r>
            <a:r>
              <a:rPr lang="zh-CN" altLang="en-US" dirty="0"/>
              <a:t>（</a:t>
            </a:r>
            <a:r>
              <a:rPr lang="en-US" altLang="zh-CN" dirty="0"/>
              <a:t>-1</a:t>
            </a:r>
            <a:r>
              <a:rPr lang="zh-CN" altLang="en-US" dirty="0"/>
              <a:t>）</a:t>
            </a:r>
            <a:r>
              <a:rPr lang="zh-CN" altLang="en-US" dirty="0" smtClean="0"/>
              <a:t>。</a:t>
            </a:r>
            <a:endParaRPr lang="en-US" altLang="zh-CN" dirty="0" smtClean="0"/>
          </a:p>
          <a:p>
            <a:pPr>
              <a:lnSpc>
                <a:spcPts val="3600"/>
              </a:lnSpc>
              <a:spcBef>
                <a:spcPts val="0"/>
              </a:spcBef>
            </a:pPr>
            <a:endParaRPr lang="en-US" altLang="zh-CN" dirty="0" smtClean="0"/>
          </a:p>
          <a:p>
            <a:pPr>
              <a:lnSpc>
                <a:spcPts val="3600"/>
              </a:lnSpc>
              <a:spcBef>
                <a:spcPts val="0"/>
              </a:spcBef>
            </a:pPr>
            <a:r>
              <a:rPr lang="zh-CN" altLang="en-US" dirty="0" smtClean="0"/>
              <a:t>上述程序执行</a:t>
            </a:r>
            <a:r>
              <a:rPr lang="en-US" altLang="zh-CN" dirty="0" err="1" smtClean="0"/>
              <a:t>ch</a:t>
            </a:r>
            <a:r>
              <a:rPr lang="en-US" altLang="zh-CN" dirty="0" smtClean="0"/>
              <a:t>=</a:t>
            </a:r>
            <a:r>
              <a:rPr lang="en-US" altLang="zh-CN" dirty="0" err="1" smtClean="0"/>
              <a:t>fgetc</a:t>
            </a:r>
            <a:r>
              <a:rPr lang="en-US" altLang="zh-CN" dirty="0" smtClean="0"/>
              <a:t>(in)</a:t>
            </a:r>
            <a:r>
              <a:rPr lang="zh-CN" altLang="en-US" dirty="0" smtClean="0"/>
              <a:t>时，读完</a:t>
            </a:r>
            <a:r>
              <a:rPr lang="en-US" altLang="zh-CN" dirty="0" smtClean="0"/>
              <a:t>4</a:t>
            </a:r>
            <a:r>
              <a:rPr lang="zh-CN" altLang="en-US" dirty="0" smtClean="0"/>
              <a:t>之后，会</a:t>
            </a:r>
            <a:r>
              <a:rPr lang="zh-CN" altLang="en-US" dirty="0" smtClean="0">
                <a:solidFill>
                  <a:srgbClr val="FF0000"/>
                </a:solidFill>
              </a:rPr>
              <a:t>正常读到</a:t>
            </a:r>
            <a:r>
              <a:rPr lang="en-US" altLang="zh-CN" dirty="0" smtClean="0"/>
              <a:t>255</a:t>
            </a:r>
            <a:r>
              <a:rPr lang="zh-CN" altLang="en-US" dirty="0" smtClean="0"/>
              <a:t>（就是截图那个</a:t>
            </a:r>
            <a:r>
              <a:rPr lang="en-US" altLang="zh-CN" dirty="0" smtClean="0"/>
              <a:t>FF</a:t>
            </a:r>
            <a:r>
              <a:rPr lang="zh-CN" altLang="en-US" dirty="0" smtClean="0"/>
              <a:t>，也就是我们挖的坑），显然</a:t>
            </a:r>
            <a:r>
              <a:rPr lang="zh-CN" altLang="en-US" dirty="0" smtClean="0">
                <a:solidFill>
                  <a:srgbClr val="FF0000"/>
                </a:solidFill>
              </a:rPr>
              <a:t>此时文件并未结束</a:t>
            </a:r>
            <a:r>
              <a:rPr lang="zh-CN" altLang="en-US" dirty="0" smtClean="0"/>
              <a:t>，</a:t>
            </a:r>
            <a:r>
              <a:rPr lang="en-US" altLang="zh-CN" dirty="0" err="1" smtClean="0"/>
              <a:t>fgetc</a:t>
            </a:r>
            <a:r>
              <a:rPr lang="zh-CN" altLang="en-US" dirty="0" smtClean="0"/>
              <a:t>会</a:t>
            </a:r>
            <a:r>
              <a:rPr lang="zh-CN" altLang="en-US" dirty="0" smtClean="0">
                <a:solidFill>
                  <a:srgbClr val="FF0000"/>
                </a:solidFill>
              </a:rPr>
              <a:t>正常返回</a:t>
            </a:r>
            <a:r>
              <a:rPr lang="zh-CN" altLang="en-US" dirty="0" smtClean="0"/>
              <a:t>下面的补码（以</a:t>
            </a:r>
            <a:r>
              <a:rPr lang="en-US" altLang="zh-CN" dirty="0" smtClean="0"/>
              <a:t>4</a:t>
            </a:r>
            <a:r>
              <a:rPr lang="zh-CN" altLang="en-US" dirty="0" smtClean="0"/>
              <a:t>字节为例）：</a:t>
            </a:r>
            <a:r>
              <a:rPr lang="en-US" altLang="zh-CN" dirty="0" smtClean="0"/>
              <a:t/>
            </a:r>
            <a:br>
              <a:rPr lang="en-US" altLang="zh-CN" dirty="0" smtClean="0"/>
            </a:br>
            <a:r>
              <a:rPr lang="en-US" altLang="zh-CN" dirty="0" smtClean="0"/>
              <a:t>00000000 00000000 00000000 11111111</a:t>
            </a:r>
            <a:br>
              <a:rPr lang="en-US" altLang="zh-CN" dirty="0" smtClean="0"/>
            </a:br>
            <a:r>
              <a:rPr lang="zh-CN" altLang="en-US" dirty="0" smtClean="0"/>
              <a:t>但是等号左端的</a:t>
            </a:r>
            <a:r>
              <a:rPr lang="en-US" altLang="zh-CN" dirty="0" smtClean="0"/>
              <a:t>char </a:t>
            </a:r>
            <a:r>
              <a:rPr lang="en-US" altLang="zh-CN" dirty="0" err="1" smtClean="0"/>
              <a:t>ch</a:t>
            </a:r>
            <a:r>
              <a:rPr lang="zh-CN" altLang="en-US" dirty="0" smtClean="0"/>
              <a:t>会截断上面的补码，将返回值解释为</a:t>
            </a:r>
            <a:r>
              <a:rPr lang="en-US" altLang="zh-CN" dirty="0" smtClean="0"/>
              <a:t>-1</a:t>
            </a:r>
            <a:r>
              <a:rPr lang="zh-CN" altLang="en-US" dirty="0" smtClean="0"/>
              <a:t>，这就相当于读到了一个</a:t>
            </a:r>
            <a:r>
              <a:rPr lang="en-US" altLang="zh-CN" dirty="0" smtClean="0"/>
              <a:t>EOF</a:t>
            </a:r>
            <a:r>
              <a:rPr lang="zh-CN" altLang="en-US" dirty="0" smtClean="0"/>
              <a:t>。。。</a:t>
            </a:r>
            <a:endParaRPr lang="zh-CN" altLang="en-US" dirty="0"/>
          </a:p>
        </p:txBody>
      </p:sp>
    </p:spTree>
    <p:extLst>
      <p:ext uri="{BB962C8B-B14F-4D97-AF65-F5344CB8AC3E}">
        <p14:creationId xmlns:p14="http://schemas.microsoft.com/office/powerpoint/2010/main" val="1433561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聊聊</a:t>
            </a:r>
            <a:r>
              <a:rPr lang="en-US" altLang="zh-CN" sz="2800" dirty="0" smtClean="0"/>
              <a:t>EOF</a:t>
            </a:r>
            <a:r>
              <a:rPr lang="zh-CN" altLang="en-US" sz="2800" dirty="0" smtClean="0"/>
              <a:t>。用</a:t>
            </a:r>
            <a:r>
              <a:rPr lang="en-US" altLang="zh-CN" sz="2800" dirty="0" smtClean="0"/>
              <a:t>while (</a:t>
            </a:r>
            <a:r>
              <a:rPr lang="en-US" altLang="zh-CN" sz="2800" dirty="0" err="1" smtClean="0"/>
              <a:t>ch</a:t>
            </a:r>
            <a:r>
              <a:rPr lang="en-US" altLang="zh-CN" sz="2800" dirty="0" smtClean="0"/>
              <a:t>!=EOF)</a:t>
            </a:r>
            <a:r>
              <a:rPr lang="zh-CN" altLang="en-US" sz="2800" dirty="0" smtClean="0"/>
              <a:t>是可以的，前提是</a:t>
            </a:r>
            <a:r>
              <a:rPr lang="en-US" altLang="zh-CN" sz="2800" dirty="0" err="1" smtClean="0"/>
              <a:t>ch</a:t>
            </a:r>
            <a:r>
              <a:rPr lang="zh-CN" altLang="en-US" sz="2800" dirty="0" smtClean="0"/>
              <a:t>是</a:t>
            </a:r>
            <a:r>
              <a:rPr lang="en-US" altLang="zh-CN" sz="2800" dirty="0" err="1" smtClean="0"/>
              <a:t>int</a:t>
            </a:r>
            <a:r>
              <a:rPr lang="zh-CN" altLang="en-US" sz="2800" dirty="0" smtClean="0"/>
              <a:t>类型。</a:t>
            </a:r>
            <a:endParaRPr lang="zh-CN" altLang="en-US" sz="2800" dirty="0"/>
          </a:p>
        </p:txBody>
      </p:sp>
      <p:sp>
        <p:nvSpPr>
          <p:cNvPr id="3" name="内容占位符 2"/>
          <p:cNvSpPr>
            <a:spLocks noGrp="1"/>
          </p:cNvSpPr>
          <p:nvPr>
            <p:ph idx="1"/>
          </p:nvPr>
        </p:nvSpPr>
        <p:spPr>
          <a:ln>
            <a:solidFill>
              <a:schemeClr val="accent1"/>
            </a:solidFill>
          </a:ln>
        </p:spPr>
        <p:txBody>
          <a:bodyPr>
            <a:normAutofit/>
          </a:bodyPr>
          <a:lstStyle/>
          <a:p>
            <a:pPr>
              <a:lnSpc>
                <a:spcPct val="100000"/>
              </a:lnSpc>
            </a:pPr>
            <a:r>
              <a:rPr lang="en-US" altLang="zh-CN" sz="2600" u="sng" dirty="0" err="1">
                <a:solidFill>
                  <a:srgbClr val="FF0000"/>
                </a:solidFill>
                <a:latin typeface="Arial" panose="020B0604020202020204" pitchFamily="34" charset="0"/>
              </a:rPr>
              <a:t>feof</a:t>
            </a:r>
            <a:r>
              <a:rPr lang="zh-CN" altLang="en-US" sz="2600" u="sng" dirty="0">
                <a:solidFill>
                  <a:srgbClr val="FF0000"/>
                </a:solidFill>
                <a:latin typeface="Arial" panose="020B0604020202020204" pitchFamily="34" charset="0"/>
              </a:rPr>
              <a:t>函数不能在文件读操作之前使用，否则结果不可靠</a:t>
            </a:r>
            <a:r>
              <a:rPr lang="zh-CN" altLang="en-US" sz="2600" dirty="0">
                <a:latin typeface="Arial" panose="020B0604020202020204" pitchFamily="34" charset="0"/>
              </a:rPr>
              <a:t>。所以在调用</a:t>
            </a:r>
            <a:r>
              <a:rPr lang="en-US" altLang="zh-CN" sz="2600" dirty="0" err="1">
                <a:latin typeface="Arial" panose="020B0604020202020204" pitchFamily="34" charset="0"/>
              </a:rPr>
              <a:t>feof</a:t>
            </a:r>
            <a:r>
              <a:rPr lang="zh-CN" altLang="en-US" sz="2600" dirty="0">
                <a:latin typeface="Arial" panose="020B0604020202020204" pitchFamily="34" charset="0"/>
              </a:rPr>
              <a:t>之前，至少要有一个</a:t>
            </a:r>
            <a:r>
              <a:rPr lang="en-US" altLang="zh-CN" sz="2600" dirty="0" err="1">
                <a:latin typeface="Arial" panose="020B0604020202020204" pitchFamily="34" charset="0"/>
              </a:rPr>
              <a:t>fgetc</a:t>
            </a:r>
            <a:r>
              <a:rPr lang="zh-CN" altLang="en-US" sz="2600" dirty="0">
                <a:latin typeface="Arial" panose="020B0604020202020204" pitchFamily="34" charset="0"/>
              </a:rPr>
              <a:t>、</a:t>
            </a:r>
            <a:r>
              <a:rPr lang="en-US" altLang="zh-CN" sz="2600" dirty="0" err="1">
                <a:latin typeface="Arial" panose="020B0604020202020204" pitchFamily="34" charset="0"/>
              </a:rPr>
              <a:t>fgets</a:t>
            </a:r>
            <a:r>
              <a:rPr lang="zh-CN" altLang="en-US" sz="2600" dirty="0">
                <a:latin typeface="Arial" panose="020B0604020202020204" pitchFamily="34" charset="0"/>
              </a:rPr>
              <a:t>、</a:t>
            </a:r>
            <a:r>
              <a:rPr lang="en-US" altLang="zh-CN" sz="2600" dirty="0" err="1">
                <a:latin typeface="Arial" panose="020B0604020202020204" pitchFamily="34" charset="0"/>
              </a:rPr>
              <a:t>fscanf</a:t>
            </a:r>
            <a:r>
              <a:rPr lang="zh-CN" altLang="en-US" sz="2600" dirty="0">
                <a:latin typeface="Arial" panose="020B0604020202020204" pitchFamily="34" charset="0"/>
              </a:rPr>
              <a:t>等读文件的操作</a:t>
            </a:r>
            <a:r>
              <a:rPr lang="zh-CN" altLang="en-US" sz="2600" dirty="0" smtClean="0">
                <a:latin typeface="Arial" panose="020B0604020202020204" pitchFamily="34" charset="0"/>
              </a:rPr>
              <a:t>。</a:t>
            </a:r>
            <a:endParaRPr lang="en-US" altLang="zh-CN" sz="2600" dirty="0" smtClean="0">
              <a:latin typeface="Arial" panose="020B0604020202020204" pitchFamily="34" charset="0"/>
            </a:endParaRPr>
          </a:p>
          <a:p>
            <a:pPr>
              <a:lnSpc>
                <a:spcPct val="100000"/>
              </a:lnSpc>
            </a:pPr>
            <a:r>
              <a:rPr lang="zh-CN" altLang="en-US" sz="2600" dirty="0">
                <a:solidFill>
                  <a:srgbClr val="FF0000"/>
                </a:solidFill>
                <a:latin typeface="Arial" panose="020B0604020202020204" pitchFamily="34" charset="0"/>
              </a:rPr>
              <a:t>课本</a:t>
            </a:r>
            <a:r>
              <a:rPr lang="en-US" altLang="zh-CN" sz="2600" dirty="0" smtClean="0">
                <a:solidFill>
                  <a:srgbClr val="FF0000"/>
                </a:solidFill>
                <a:latin typeface="Arial" panose="020B0604020202020204" pitchFamily="34" charset="0"/>
              </a:rPr>
              <a:t>p341</a:t>
            </a:r>
            <a:r>
              <a:rPr lang="zh-CN" altLang="en-US" sz="2600" dirty="0" smtClean="0">
                <a:solidFill>
                  <a:srgbClr val="FF0000"/>
                </a:solidFill>
                <a:latin typeface="Arial" panose="020B0604020202020204" pitchFamily="34" charset="0"/>
              </a:rPr>
              <a:t>的说法错误</a:t>
            </a:r>
            <a:r>
              <a:rPr lang="zh-CN" altLang="en-US" sz="2600" dirty="0" smtClean="0">
                <a:latin typeface="Arial" panose="020B0604020202020204" pitchFamily="34" charset="0"/>
              </a:rPr>
              <a:t>。其实，文件中并没有存储一种叫做“文件结束符”的符号，也没有一种叫做“文件尾标志”的东西。</a:t>
            </a:r>
            <a:endParaRPr lang="en-US" altLang="zh-CN" sz="2600" dirty="0" smtClean="0">
              <a:latin typeface="Arial" panose="020B0604020202020204" pitchFamily="34" charset="0"/>
            </a:endParaRPr>
          </a:p>
          <a:p>
            <a:pPr>
              <a:lnSpc>
                <a:spcPct val="100000"/>
              </a:lnSpc>
            </a:pPr>
            <a:r>
              <a:rPr lang="en-US" altLang="zh-CN" sz="2600" dirty="0" smtClean="0">
                <a:latin typeface="Arial" panose="020B0604020202020204" pitchFamily="34" charset="0"/>
              </a:rPr>
              <a:t>EOF</a:t>
            </a:r>
            <a:r>
              <a:rPr lang="zh-CN" altLang="en-US" sz="2600" dirty="0" smtClean="0">
                <a:latin typeface="Arial" panose="020B0604020202020204" pitchFamily="34" charset="0"/>
              </a:rPr>
              <a:t>的作用是，当你试图读取文件</a:t>
            </a:r>
            <a:r>
              <a:rPr lang="zh-CN" altLang="en-US" sz="2600" dirty="0">
                <a:latin typeface="Arial" panose="020B0604020202020204" pitchFamily="34" charset="0"/>
              </a:rPr>
              <a:t>时</a:t>
            </a:r>
            <a:r>
              <a:rPr lang="zh-CN" altLang="en-US" sz="2600" dirty="0" smtClean="0">
                <a:latin typeface="Arial" panose="020B0604020202020204" pitchFamily="34" charset="0"/>
              </a:rPr>
              <a:t>（例如</a:t>
            </a:r>
            <a:r>
              <a:rPr lang="en-US" altLang="zh-CN" sz="2600" dirty="0" err="1" smtClean="0">
                <a:latin typeface="Arial" panose="020B0604020202020204" pitchFamily="34" charset="0"/>
              </a:rPr>
              <a:t>fgetc</a:t>
            </a:r>
            <a:r>
              <a:rPr lang="zh-CN" altLang="en-US" sz="2600" dirty="0" smtClean="0">
                <a:latin typeface="Arial" panose="020B0604020202020204" pitchFamily="34" charset="0"/>
              </a:rPr>
              <a:t>、</a:t>
            </a:r>
            <a:r>
              <a:rPr lang="en-US" altLang="zh-CN" sz="2600" dirty="0" err="1" smtClean="0">
                <a:latin typeface="Arial" panose="020B0604020202020204" pitchFamily="34" charset="0"/>
              </a:rPr>
              <a:t>fgets</a:t>
            </a:r>
            <a:r>
              <a:rPr lang="zh-CN" altLang="en-US" sz="2600" dirty="0" smtClean="0">
                <a:latin typeface="Arial" panose="020B0604020202020204" pitchFamily="34" charset="0"/>
              </a:rPr>
              <a:t>、</a:t>
            </a:r>
            <a:r>
              <a:rPr lang="en-US" altLang="zh-CN" sz="2600" dirty="0" err="1" smtClean="0">
                <a:latin typeface="Arial" panose="020B0604020202020204" pitchFamily="34" charset="0"/>
              </a:rPr>
              <a:t>fscanf</a:t>
            </a:r>
            <a:r>
              <a:rPr lang="zh-CN" altLang="en-US" sz="2600" dirty="0" smtClean="0">
                <a:latin typeface="Arial" panose="020B0604020202020204" pitchFamily="34" charset="0"/>
              </a:rPr>
              <a:t>），如果读取失败，</a:t>
            </a:r>
            <a:r>
              <a:rPr lang="en-US" altLang="zh-CN" sz="2600" dirty="0" smtClean="0">
                <a:latin typeface="Arial" panose="020B0604020202020204" pitchFamily="34" charset="0"/>
              </a:rPr>
              <a:t>C</a:t>
            </a:r>
            <a:r>
              <a:rPr lang="zh-CN" altLang="en-US" sz="2600" dirty="0" smtClean="0">
                <a:latin typeface="Arial" panose="020B0604020202020204" pitchFamily="34" charset="0"/>
              </a:rPr>
              <a:t>语言需要返回一个错误标志给你，相当于告诉你说：“</a:t>
            </a:r>
            <a:r>
              <a:rPr lang="zh-CN" altLang="en-US" sz="2400" i="1" dirty="0" smtClean="0">
                <a:latin typeface="Arial" panose="020B0604020202020204" pitchFamily="34" charset="0"/>
              </a:rPr>
              <a:t>亲，我努力了很久，然而实在读不出来啊。。。</a:t>
            </a:r>
            <a:r>
              <a:rPr lang="zh-CN" altLang="en-US" sz="2600" dirty="0" smtClean="0">
                <a:latin typeface="Arial" panose="020B0604020202020204" pitchFamily="34" charset="0"/>
              </a:rPr>
              <a:t>”</a:t>
            </a:r>
            <a:endParaRPr lang="en-US" altLang="zh-CN" sz="2600" dirty="0">
              <a:latin typeface="Arial" panose="020B0604020202020204" pitchFamily="34" charset="0"/>
            </a:endParaRPr>
          </a:p>
          <a:p>
            <a:pPr>
              <a:lnSpc>
                <a:spcPct val="100000"/>
              </a:lnSpc>
            </a:pPr>
            <a:r>
              <a:rPr lang="en-US" altLang="zh-CN" sz="2600" dirty="0" smtClean="0">
                <a:latin typeface="Arial" panose="020B0604020202020204" pitchFamily="34" charset="0"/>
              </a:rPr>
              <a:t>EOF</a:t>
            </a:r>
            <a:r>
              <a:rPr lang="zh-CN" altLang="en-US" sz="2600" dirty="0" smtClean="0">
                <a:latin typeface="Arial" panose="020B0604020202020204" pitchFamily="34" charset="0"/>
              </a:rPr>
              <a:t>就是那个</a:t>
            </a:r>
            <a:r>
              <a:rPr lang="zh-CN" altLang="en-US" sz="2600" dirty="0" smtClean="0">
                <a:solidFill>
                  <a:srgbClr val="FF0000"/>
                </a:solidFill>
                <a:latin typeface="Arial" panose="020B0604020202020204" pitchFamily="34" charset="0"/>
              </a:rPr>
              <a:t>读取失败标志</a:t>
            </a:r>
            <a:r>
              <a:rPr lang="zh-CN" altLang="en-US" sz="2600" dirty="0" smtClean="0">
                <a:latin typeface="Arial" panose="020B0604020202020204" pitchFamily="34" charset="0"/>
              </a:rPr>
              <a:t>。读不出来的原因有很多，文件结束了只是原因之一，例如，也有可能硬盘有坏道</a:t>
            </a:r>
            <a:r>
              <a:rPr lang="zh-CN" altLang="en-US" sz="2600" dirty="0">
                <a:latin typeface="Arial" panose="020B0604020202020204" pitchFamily="34" charset="0"/>
              </a:rPr>
              <a:t>什么</a:t>
            </a:r>
            <a:r>
              <a:rPr lang="zh-CN" altLang="en-US" sz="2600" dirty="0" smtClean="0">
                <a:latin typeface="Arial" panose="020B0604020202020204" pitchFamily="34" charset="0"/>
              </a:rPr>
              <a:t>的。</a:t>
            </a:r>
            <a:endParaRPr lang="zh-CN" altLang="zh-CN" sz="2600" dirty="0">
              <a:latin typeface="Arial" panose="020B0604020202020204" pitchFamily="34" charset="0"/>
            </a:endParaRPr>
          </a:p>
          <a:p>
            <a:pPr>
              <a:lnSpc>
                <a:spcPct val="100000"/>
              </a:lnSpc>
            </a:pPr>
            <a:endParaRPr lang="zh-CN" altLang="en-US" sz="2600" dirty="0"/>
          </a:p>
        </p:txBody>
      </p:sp>
    </p:spTree>
    <p:extLst>
      <p:ext uri="{BB962C8B-B14F-4D97-AF65-F5344CB8AC3E}">
        <p14:creationId xmlns:p14="http://schemas.microsoft.com/office/powerpoint/2010/main" val="2756855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读写一个</a:t>
            </a:r>
            <a:r>
              <a:rPr lang="zh-CN" altLang="en-US" sz="2000" dirty="0" smtClean="0">
                <a:solidFill>
                  <a:schemeClr val="tx1"/>
                </a:solidFill>
              </a:rPr>
              <a:t>字符串的函数：</a:t>
            </a:r>
            <a:endParaRPr lang="en-US" altLang="zh-CN" sz="2000" dirty="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992149"/>
              </p:ext>
            </p:extLst>
          </p:nvPr>
        </p:nvGraphicFramePr>
        <p:xfrm>
          <a:off x="1015998" y="1947767"/>
          <a:ext cx="10433881" cy="268998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val="3132353184"/>
                    </a:ext>
                  </a:extLst>
                </a:gridCol>
                <a:gridCol w="1888771">
                  <a:extLst>
                    <a:ext uri="{9D8B030D-6E8A-4147-A177-3AD203B41FA5}">
                      <a16:colId xmlns:a16="http://schemas.microsoft.com/office/drawing/2014/main" val="2083551559"/>
                    </a:ext>
                  </a:extLst>
                </a:gridCol>
                <a:gridCol w="3968151">
                  <a:extLst>
                    <a:ext uri="{9D8B030D-6E8A-4147-A177-3AD203B41FA5}">
                      <a16:colId xmlns:a16="http://schemas.microsoft.com/office/drawing/2014/main" val="3146106121"/>
                    </a:ext>
                  </a:extLst>
                </a:gridCol>
                <a:gridCol w="3272037">
                  <a:extLst>
                    <a:ext uri="{9D8B030D-6E8A-4147-A177-3AD203B41FA5}">
                      <a16:colId xmlns:a16="http://schemas.microsoft.com/office/drawing/2014/main" val="2305652903"/>
                    </a:ext>
                  </a:extLst>
                </a:gridCol>
              </a:tblGrid>
              <a:tr h="842136">
                <a:tc>
                  <a:txBody>
                    <a:bodyPr/>
                    <a:lstStyle/>
                    <a:p>
                      <a:pPr algn="ctr" fontAlgn="ctr">
                        <a:lnSpc>
                          <a:spcPct val="150000"/>
                        </a:lnSpc>
                      </a:pPr>
                      <a:r>
                        <a:rPr lang="zh-CN" altLang="en-US" sz="2000" u="none" strike="noStrike" dirty="0">
                          <a:effectLst/>
                        </a:rPr>
                        <a:t>函数名</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2000" u="none" strike="noStrike">
                          <a:effectLst/>
                        </a:rPr>
                        <a:t>调用形式</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2000" u="none" strike="noStrike" dirty="0">
                          <a:effectLst/>
                        </a:rPr>
                        <a:t>功能</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2000" u="none" strike="noStrike">
                          <a:effectLst/>
                        </a:rPr>
                        <a:t>返回值</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40986370"/>
                  </a:ext>
                </a:extLst>
              </a:tr>
              <a:tr h="852230">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fgets</a:t>
                      </a:r>
                    </a:p>
                  </a:txBody>
                  <a:tcPr marL="9525" marR="9525" marT="9525" marB="0" anchor="ctr"/>
                </a:tc>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fgets(str,n,fp)</a:t>
                      </a:r>
                    </a:p>
                  </a:txBody>
                  <a:tcPr marL="9525" marR="9525" marT="9525" marB="0" anchor="ctr"/>
                </a:tc>
                <a:tc>
                  <a:txBody>
                    <a:bodyPr/>
                    <a:lstStyle/>
                    <a:p>
                      <a:pPr algn="l" fontAlgn="ctr">
                        <a:lnSpc>
                          <a:spcPct val="150000"/>
                        </a:lnSpc>
                      </a:pPr>
                      <a:r>
                        <a:rPr lang="zh-CN" altLang="en-US" sz="2000" b="0" i="0" u="none" strike="noStrike" dirty="0">
                          <a:solidFill>
                            <a:srgbClr val="000000"/>
                          </a:solidFill>
                          <a:effectLst/>
                          <a:latin typeface="等线" panose="02010600030101010101" pitchFamily="2" charset="-122"/>
                          <a:ea typeface="等线" panose="02010600030101010101" pitchFamily="2" charset="-122"/>
                        </a:rPr>
                        <a:t>从</a:t>
                      </a:r>
                      <a:r>
                        <a:rPr lang="en-US" altLang="zh-CN" sz="2000" b="0" i="0" u="none" strike="noStrike" dirty="0" err="1">
                          <a:solidFill>
                            <a:srgbClr val="000000"/>
                          </a:solidFill>
                          <a:effectLst/>
                          <a:latin typeface="等线" panose="02010600030101010101" pitchFamily="2" charset="-122"/>
                          <a:ea typeface="等线" panose="02010600030101010101" pitchFamily="2" charset="-122"/>
                        </a:rPr>
                        <a:t>fp</a:t>
                      </a:r>
                      <a:r>
                        <a:rPr lang="zh-CN" altLang="en-US" sz="2000" b="0" i="0" u="none" strike="noStrike" dirty="0">
                          <a:solidFill>
                            <a:srgbClr val="000000"/>
                          </a:solidFill>
                          <a:effectLst/>
                          <a:latin typeface="等线" panose="02010600030101010101" pitchFamily="2" charset="-122"/>
                          <a:ea typeface="等线" panose="02010600030101010101" pitchFamily="2" charset="-122"/>
                        </a:rPr>
                        <a:t>指向的文件读入一个长度为</a:t>
                      </a:r>
                      <a:r>
                        <a:rPr lang="en-US" altLang="zh-CN" sz="2000" b="0" i="0" u="none" strike="noStrike" dirty="0">
                          <a:solidFill>
                            <a:srgbClr val="000000"/>
                          </a:solidFill>
                          <a:effectLst/>
                          <a:latin typeface="等线" panose="02010600030101010101" pitchFamily="2" charset="-122"/>
                          <a:ea typeface="等线" panose="02010600030101010101" pitchFamily="2" charset="-122"/>
                        </a:rPr>
                        <a:t>(n-1)</a:t>
                      </a:r>
                      <a:r>
                        <a:rPr lang="zh-CN" altLang="en-US" sz="2000" b="0" i="0" u="none" strike="noStrike" dirty="0">
                          <a:solidFill>
                            <a:srgbClr val="000000"/>
                          </a:solidFill>
                          <a:effectLst/>
                          <a:latin typeface="等线" panose="02010600030101010101" pitchFamily="2" charset="-122"/>
                          <a:ea typeface="等线" panose="02010600030101010101" pitchFamily="2" charset="-122"/>
                        </a:rPr>
                        <a:t>的字符串，存放到字符数组</a:t>
                      </a:r>
                      <a:r>
                        <a:rPr lang="en-US" altLang="zh-CN" sz="2000" b="0" i="0" u="none" strike="noStrike" dirty="0" err="1">
                          <a:solidFill>
                            <a:srgbClr val="000000"/>
                          </a:solidFill>
                          <a:effectLst/>
                          <a:latin typeface="等线" panose="02010600030101010101" pitchFamily="2" charset="-122"/>
                          <a:ea typeface="等线" panose="02010600030101010101" pitchFamily="2" charset="-122"/>
                        </a:rPr>
                        <a:t>str</a:t>
                      </a:r>
                      <a:r>
                        <a:rPr lang="zh-CN" altLang="en-US" sz="2000" b="0" i="0" u="none" strike="noStrike" dirty="0" smtClean="0">
                          <a:solidFill>
                            <a:srgbClr val="000000"/>
                          </a:solidFill>
                          <a:effectLst/>
                          <a:latin typeface="等线" panose="02010600030101010101" pitchFamily="2" charset="-122"/>
                          <a:ea typeface="等线" panose="02010600030101010101" pitchFamily="2" charset="-122"/>
                        </a:rPr>
                        <a:t>中</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2000" b="0" i="0" u="none" strike="noStrike">
                          <a:solidFill>
                            <a:srgbClr val="000000"/>
                          </a:solidFill>
                          <a:effectLst/>
                          <a:latin typeface="等线" panose="02010600030101010101" pitchFamily="2" charset="-122"/>
                          <a:ea typeface="等线" panose="02010600030101010101" pitchFamily="2" charset="-122"/>
                        </a:rPr>
                        <a:t>读成功，返回地址</a:t>
                      </a:r>
                      <a:r>
                        <a:rPr lang="en-US" altLang="zh-CN" sz="2000" b="0" i="0" u="none" strike="noStrike">
                          <a:solidFill>
                            <a:srgbClr val="000000"/>
                          </a:solidFill>
                          <a:effectLst/>
                          <a:latin typeface="等线" panose="02010600030101010101" pitchFamily="2" charset="-122"/>
                          <a:ea typeface="等线" panose="02010600030101010101" pitchFamily="2" charset="-122"/>
                        </a:rPr>
                        <a:t>str</a:t>
                      </a:r>
                      <a:r>
                        <a:rPr lang="zh-CN" altLang="en-US" sz="2000" b="0" i="0" u="none" strike="noStrike">
                          <a:solidFill>
                            <a:srgbClr val="000000"/>
                          </a:solidFill>
                          <a:effectLst/>
                          <a:latin typeface="等线" panose="02010600030101010101" pitchFamily="2" charset="-122"/>
                          <a:ea typeface="等线" panose="02010600030101010101" pitchFamily="2" charset="-122"/>
                        </a:rPr>
                        <a:t>，失败则返回</a:t>
                      </a:r>
                      <a:r>
                        <a:rPr lang="en-US" altLang="zh-CN" sz="2000" b="0" i="0" u="none" strike="noStrike">
                          <a:solidFill>
                            <a:srgbClr val="000000"/>
                          </a:solidFill>
                          <a:effectLst/>
                          <a:latin typeface="等线" panose="02010600030101010101" pitchFamily="2" charset="-122"/>
                          <a:ea typeface="等线" panose="02010600030101010101" pitchFamily="2" charset="-122"/>
                        </a:rPr>
                        <a:t>NULL</a:t>
                      </a:r>
                    </a:p>
                  </a:txBody>
                  <a:tcPr marL="9525" marR="9525" marT="9525" marB="0" anchor="ctr"/>
                </a:tc>
                <a:extLst>
                  <a:ext uri="{0D108BD9-81ED-4DB2-BD59-A6C34878D82A}">
                    <a16:rowId xmlns:a16="http://schemas.microsoft.com/office/drawing/2014/main" val="2805412431"/>
                  </a:ext>
                </a:extLst>
              </a:tr>
              <a:tr h="852230">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fputs</a:t>
                      </a:r>
                    </a:p>
                  </a:txBody>
                  <a:tcPr marL="9525" marR="9525" marT="9525" marB="0" anchor="ctr"/>
                </a:tc>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fputs(str,fp)</a:t>
                      </a:r>
                    </a:p>
                  </a:txBody>
                  <a:tcPr marL="9525" marR="9525" marT="9525" marB="0" anchor="ctr"/>
                </a:tc>
                <a:tc>
                  <a:txBody>
                    <a:bodyPr/>
                    <a:lstStyle/>
                    <a:p>
                      <a:pPr algn="l" fontAlgn="ctr">
                        <a:lnSpc>
                          <a:spcPct val="150000"/>
                        </a:lnSpc>
                      </a:pPr>
                      <a:r>
                        <a:rPr lang="zh-CN" altLang="en-US" sz="2000" b="0" i="0" u="none" strike="noStrike">
                          <a:solidFill>
                            <a:srgbClr val="000000"/>
                          </a:solidFill>
                          <a:effectLst/>
                          <a:latin typeface="等线" panose="02010600030101010101" pitchFamily="2" charset="-122"/>
                          <a:ea typeface="等线" panose="02010600030101010101" pitchFamily="2" charset="-122"/>
                        </a:rPr>
                        <a:t>把</a:t>
                      </a:r>
                      <a:r>
                        <a:rPr lang="en-US" altLang="zh-CN" sz="2000" b="0" i="0" u="none" strike="noStrike">
                          <a:solidFill>
                            <a:srgbClr val="000000"/>
                          </a:solidFill>
                          <a:effectLst/>
                          <a:latin typeface="等线" panose="02010600030101010101" pitchFamily="2" charset="-122"/>
                          <a:ea typeface="等线" panose="02010600030101010101" pitchFamily="2" charset="-122"/>
                        </a:rPr>
                        <a:t>str</a:t>
                      </a:r>
                      <a:r>
                        <a:rPr lang="zh-CN" altLang="en-US" sz="2000" b="0" i="0" u="none" strike="noStrike">
                          <a:solidFill>
                            <a:srgbClr val="000000"/>
                          </a:solidFill>
                          <a:effectLst/>
                          <a:latin typeface="等线" panose="02010600030101010101" pitchFamily="2" charset="-122"/>
                          <a:ea typeface="等线" panose="02010600030101010101" pitchFamily="2" charset="-122"/>
                        </a:rPr>
                        <a:t>所指向的字符串写到文件指针变量</a:t>
                      </a:r>
                      <a:r>
                        <a:rPr lang="en-US" altLang="zh-CN" sz="2000" b="0" i="0" u="none" strike="noStrike">
                          <a:solidFill>
                            <a:srgbClr val="000000"/>
                          </a:solidFill>
                          <a:effectLst/>
                          <a:latin typeface="等线" panose="02010600030101010101" pitchFamily="2" charset="-122"/>
                          <a:ea typeface="等线" panose="02010600030101010101" pitchFamily="2" charset="-122"/>
                        </a:rPr>
                        <a:t>fp</a:t>
                      </a:r>
                      <a:r>
                        <a:rPr lang="zh-CN" altLang="en-US" sz="2000" b="0" i="0" u="none" strike="noStrike">
                          <a:solidFill>
                            <a:srgbClr val="000000"/>
                          </a:solidFill>
                          <a:effectLst/>
                          <a:latin typeface="等线" panose="02010600030101010101" pitchFamily="2" charset="-122"/>
                          <a:ea typeface="等线" panose="02010600030101010101" pitchFamily="2" charset="-122"/>
                        </a:rPr>
                        <a:t>所指向的文件中</a:t>
                      </a:r>
                    </a:p>
                  </a:txBody>
                  <a:tcPr marL="9525" marR="9525" marT="9525" marB="0" anchor="ctr"/>
                </a:tc>
                <a:tc>
                  <a:txBody>
                    <a:bodyPr/>
                    <a:lstStyle/>
                    <a:p>
                      <a:pPr algn="l" fontAlgn="ctr">
                        <a:lnSpc>
                          <a:spcPct val="150000"/>
                        </a:lnSpc>
                      </a:pPr>
                      <a:r>
                        <a:rPr lang="zh-CN" altLang="en-US" sz="2000" b="0" i="0" u="none" strike="noStrike" dirty="0">
                          <a:solidFill>
                            <a:srgbClr val="000000"/>
                          </a:solidFill>
                          <a:effectLst/>
                          <a:latin typeface="等线" panose="02010600030101010101" pitchFamily="2" charset="-122"/>
                          <a:ea typeface="等线" panose="02010600030101010101" pitchFamily="2" charset="-122"/>
                        </a:rPr>
                        <a:t>输出成功，返回</a:t>
                      </a:r>
                      <a:r>
                        <a:rPr lang="en-US" altLang="zh-CN" sz="2000" b="0" i="0" u="none" strike="noStrike" dirty="0">
                          <a:solidFill>
                            <a:srgbClr val="000000"/>
                          </a:solidFill>
                          <a:effectLst/>
                          <a:latin typeface="等线" panose="02010600030101010101" pitchFamily="2" charset="-122"/>
                          <a:ea typeface="等线" panose="02010600030101010101" pitchFamily="2" charset="-122"/>
                        </a:rPr>
                        <a:t>0</a:t>
                      </a:r>
                      <a:r>
                        <a:rPr lang="zh-CN" altLang="en-US" sz="2000" b="0" i="0" u="none" strike="noStrike" dirty="0">
                          <a:solidFill>
                            <a:srgbClr val="000000"/>
                          </a:solidFill>
                          <a:effectLst/>
                          <a:latin typeface="等线" panose="02010600030101010101" pitchFamily="2" charset="-122"/>
                          <a:ea typeface="等线" panose="02010600030101010101" pitchFamily="2" charset="-122"/>
                        </a:rPr>
                        <a:t>；否则返回非</a:t>
                      </a:r>
                      <a:r>
                        <a:rPr lang="en-US" altLang="zh-CN" sz="2000" b="0" i="0" u="none" strike="noStrike" dirty="0">
                          <a:solidFill>
                            <a:srgbClr val="000000"/>
                          </a:solidFill>
                          <a:effectLst/>
                          <a:latin typeface="等线" panose="02010600030101010101" pitchFamily="2" charset="-122"/>
                          <a:ea typeface="等线" panose="02010600030101010101" pitchFamily="2" charset="-122"/>
                        </a:rPr>
                        <a:t>0</a:t>
                      </a:r>
                      <a:r>
                        <a:rPr lang="zh-CN" altLang="en-US" sz="2000" b="0" i="0" u="none" strike="noStrike" dirty="0">
                          <a:solidFill>
                            <a:srgbClr val="000000"/>
                          </a:solidFill>
                          <a:effectLst/>
                          <a:latin typeface="等线" panose="02010600030101010101" pitchFamily="2" charset="-122"/>
                          <a:ea typeface="等线" panose="02010600030101010101" pitchFamily="2" charset="-122"/>
                        </a:rPr>
                        <a:t>值</a:t>
                      </a:r>
                    </a:p>
                  </a:txBody>
                  <a:tcPr marL="9525" marR="9525" marT="9525" marB="0" anchor="ctr"/>
                </a:tc>
                <a:extLst>
                  <a:ext uri="{0D108BD9-81ED-4DB2-BD59-A6C34878D82A}">
                    <a16:rowId xmlns:a16="http://schemas.microsoft.com/office/drawing/2014/main" val="150235151"/>
                  </a:ext>
                </a:extLst>
              </a:tr>
            </a:tbl>
          </a:graphicData>
        </a:graphic>
      </p:graphicFrame>
      <p:sp>
        <p:nvSpPr>
          <p:cNvPr id="4" name="矩形 3"/>
          <p:cNvSpPr/>
          <p:nvPr/>
        </p:nvSpPr>
        <p:spPr>
          <a:xfrm>
            <a:off x="1015998" y="4657584"/>
            <a:ext cx="10433880" cy="646331"/>
          </a:xfrm>
          <a:prstGeom prst="rect">
            <a:avLst/>
          </a:prstGeom>
        </p:spPr>
        <p:txBody>
          <a:bodyPr wrap="square">
            <a:spAutoFit/>
          </a:bodyPr>
          <a:lstStyle/>
          <a:p>
            <a:pPr>
              <a:lnSpc>
                <a:spcPct val="150000"/>
              </a:lnSpc>
            </a:pPr>
            <a:r>
              <a:rPr lang="en-US" altLang="zh-CN" sz="2000" dirty="0" err="1"/>
              <a:t>fgets</a:t>
            </a:r>
            <a:r>
              <a:rPr lang="zh-CN" altLang="en-US" sz="2000" dirty="0"/>
              <a:t>中最后一个字母</a:t>
            </a:r>
            <a:r>
              <a:rPr lang="en-US" altLang="zh-CN" sz="2000" dirty="0"/>
              <a:t>s</a:t>
            </a:r>
            <a:r>
              <a:rPr lang="zh-CN" altLang="en-US" sz="2400" dirty="0"/>
              <a:t>表示</a:t>
            </a:r>
            <a:r>
              <a:rPr lang="zh-CN" altLang="en-US" sz="2000" dirty="0"/>
              <a:t>字符串</a:t>
            </a:r>
            <a:r>
              <a:rPr lang="en-US" altLang="zh-CN" sz="2000" dirty="0"/>
              <a:t>(string)</a:t>
            </a:r>
            <a:r>
              <a:rPr lang="zh-CN" altLang="en-US" sz="2000" dirty="0" smtClean="0"/>
              <a:t>。</a:t>
            </a:r>
            <a:r>
              <a:rPr lang="en-US" altLang="zh-CN" sz="2000" dirty="0" err="1" smtClean="0"/>
              <a:t>fgets</a:t>
            </a:r>
            <a:r>
              <a:rPr lang="zh-CN" altLang="en-US" sz="2000" dirty="0"/>
              <a:t>的含义是： 从文件读取一个字符串。</a:t>
            </a:r>
          </a:p>
        </p:txBody>
      </p:sp>
    </p:spTree>
    <p:extLst>
      <p:ext uri="{BB962C8B-B14F-4D97-AF65-F5344CB8AC3E}">
        <p14:creationId xmlns:p14="http://schemas.microsoft.com/office/powerpoint/2010/main" val="1016098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61664"/>
            <a:ext cx="10522778" cy="479332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000" dirty="0" err="1" smtClean="0">
                <a:solidFill>
                  <a:schemeClr val="tx1"/>
                </a:solidFill>
              </a:rPr>
              <a:t>fgets</a:t>
            </a:r>
            <a:r>
              <a:rPr lang="zh-CN" altLang="en-US" sz="2000" dirty="0">
                <a:solidFill>
                  <a:schemeClr val="tx1"/>
                </a:solidFill>
              </a:rPr>
              <a:t>函数的函数原型为</a:t>
            </a:r>
          </a:p>
          <a:p>
            <a:pPr algn="just">
              <a:lnSpc>
                <a:spcPct val="150000"/>
              </a:lnSpc>
              <a:defRPr/>
            </a:pPr>
            <a:endParaRPr lang="zh-CN" altLang="en-US" sz="2000" dirty="0">
              <a:solidFill>
                <a:schemeClr val="tx1"/>
              </a:solidFill>
            </a:endParaRPr>
          </a:p>
          <a:p>
            <a:pPr algn="just">
              <a:lnSpc>
                <a:spcPct val="150000"/>
              </a:lnSpc>
              <a:defRPr/>
            </a:pPr>
            <a:r>
              <a:rPr lang="zh-CN" altLang="en-US" sz="2000" dirty="0" smtClean="0">
                <a:solidFill>
                  <a:schemeClr val="tx1"/>
                </a:solidFill>
              </a:rPr>
              <a:t>其</a:t>
            </a:r>
            <a:r>
              <a:rPr lang="zh-CN" altLang="en-US" sz="2000" dirty="0">
                <a:solidFill>
                  <a:schemeClr val="tx1"/>
                </a:solidFill>
              </a:rPr>
              <a:t>作用是从文件读入一个字符串。调用时可以写成下面的形式</a:t>
            </a:r>
            <a:r>
              <a:rPr lang="en-US" altLang="zh-CN" sz="2000" dirty="0">
                <a:solidFill>
                  <a:schemeClr val="tx1"/>
                </a:solidFill>
              </a:rPr>
              <a:t>:</a:t>
            </a:r>
          </a:p>
          <a:p>
            <a:pPr algn="just">
              <a:lnSpc>
                <a:spcPct val="150000"/>
              </a:lnSpc>
              <a:defRPr/>
            </a:pPr>
            <a:endParaRPr lang="en-US" altLang="zh-CN" sz="2000" dirty="0">
              <a:solidFill>
                <a:schemeClr val="tx1"/>
              </a:solidFill>
            </a:endParaRPr>
          </a:p>
          <a:p>
            <a:pPr algn="just">
              <a:lnSpc>
                <a:spcPct val="150000"/>
              </a:lnSpc>
              <a:defRPr/>
            </a:pPr>
            <a:r>
              <a:rPr lang="zh-CN" altLang="en-US" sz="2000" dirty="0" smtClean="0">
                <a:solidFill>
                  <a:schemeClr val="tx1"/>
                </a:solidFill>
              </a:rPr>
              <a:t>其中</a:t>
            </a:r>
            <a:r>
              <a:rPr lang="en-US" altLang="zh-CN" sz="2000" dirty="0" smtClean="0">
                <a:solidFill>
                  <a:schemeClr val="tx1"/>
                </a:solidFill>
              </a:rPr>
              <a:t>n</a:t>
            </a:r>
            <a:r>
              <a:rPr lang="zh-CN" altLang="en-US" sz="2000" dirty="0">
                <a:solidFill>
                  <a:schemeClr val="tx1"/>
                </a:solidFill>
              </a:rPr>
              <a:t>是要求得到的字符个数，但实际上只从</a:t>
            </a:r>
            <a:r>
              <a:rPr lang="en-US" altLang="zh-CN" sz="2000" dirty="0" err="1">
                <a:solidFill>
                  <a:schemeClr val="tx1"/>
                </a:solidFill>
              </a:rPr>
              <a:t>fp</a:t>
            </a:r>
            <a:r>
              <a:rPr lang="zh-CN" altLang="en-US" sz="2000" dirty="0">
                <a:solidFill>
                  <a:schemeClr val="tx1"/>
                </a:solidFill>
              </a:rPr>
              <a:t>所指向的文件中读入</a:t>
            </a:r>
            <a:r>
              <a:rPr lang="en-US" altLang="zh-CN" sz="2400" b="1" dirty="0">
                <a:solidFill>
                  <a:srgbClr val="FF0000"/>
                </a:solidFill>
              </a:rPr>
              <a:t>n-1</a:t>
            </a:r>
            <a:r>
              <a:rPr lang="zh-CN" altLang="en-US" sz="2000" dirty="0">
                <a:solidFill>
                  <a:schemeClr val="tx1"/>
                </a:solidFill>
              </a:rPr>
              <a:t>个字符，然后在最后加一个</a:t>
            </a:r>
            <a:r>
              <a:rPr lang="en-US" altLang="zh-CN" sz="2000" dirty="0" smtClean="0">
                <a:solidFill>
                  <a:schemeClr val="tx1"/>
                </a:solidFill>
              </a:rPr>
              <a:t>′\0</a:t>
            </a:r>
            <a:r>
              <a:rPr lang="en-US" altLang="zh-CN" sz="2000" dirty="0">
                <a:solidFill>
                  <a:schemeClr val="tx1"/>
                </a:solidFill>
              </a:rPr>
              <a:t>′</a:t>
            </a:r>
            <a:r>
              <a:rPr lang="zh-CN" altLang="en-US" sz="2000" dirty="0">
                <a:solidFill>
                  <a:schemeClr val="tx1"/>
                </a:solidFill>
              </a:rPr>
              <a:t>字符，这样得到的字符串共有</a:t>
            </a:r>
            <a:r>
              <a:rPr lang="en-US" altLang="zh-CN" sz="2000" dirty="0">
                <a:solidFill>
                  <a:schemeClr val="tx1"/>
                </a:solidFill>
              </a:rPr>
              <a:t>n</a:t>
            </a:r>
            <a:r>
              <a:rPr lang="zh-CN" altLang="en-US" sz="2000" dirty="0">
                <a:solidFill>
                  <a:schemeClr val="tx1"/>
                </a:solidFill>
              </a:rPr>
              <a:t>个字符，把它们放到字符数组</a:t>
            </a:r>
            <a:r>
              <a:rPr lang="en-US" altLang="zh-CN" sz="2000" dirty="0" err="1">
                <a:solidFill>
                  <a:schemeClr val="tx1"/>
                </a:solidFill>
              </a:rPr>
              <a:t>str</a:t>
            </a:r>
            <a:r>
              <a:rPr lang="zh-CN" altLang="en-US" sz="2000" dirty="0">
                <a:solidFill>
                  <a:schemeClr val="tx1"/>
                </a:solidFill>
              </a:rPr>
              <a:t>中。如果在读完</a:t>
            </a:r>
            <a:r>
              <a:rPr lang="en-US" altLang="zh-CN" sz="2000" dirty="0">
                <a:solidFill>
                  <a:schemeClr val="tx1"/>
                </a:solidFill>
              </a:rPr>
              <a:t>n</a:t>
            </a: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个字符之前遇到换行符“</a:t>
            </a:r>
            <a:r>
              <a:rPr lang="en-US" altLang="zh-CN" sz="2000" dirty="0">
                <a:solidFill>
                  <a:schemeClr val="tx1"/>
                </a:solidFill>
              </a:rPr>
              <a:t>\n”</a:t>
            </a:r>
            <a:r>
              <a:rPr lang="zh-CN" altLang="en-US" sz="2000" dirty="0">
                <a:solidFill>
                  <a:schemeClr val="tx1"/>
                </a:solidFill>
              </a:rPr>
              <a:t>或</a:t>
            </a:r>
            <a:r>
              <a:rPr lang="zh-CN" altLang="en-US" sz="2000" strike="sngStrike" dirty="0" smtClean="0">
                <a:solidFill>
                  <a:schemeClr val="tx1"/>
                </a:solidFill>
              </a:rPr>
              <a:t>文件结束符</a:t>
            </a:r>
            <a:r>
              <a:rPr lang="en-US" altLang="zh-CN" sz="2000" dirty="0" smtClean="0">
                <a:solidFill>
                  <a:schemeClr val="tx1"/>
                </a:solidFill>
              </a:rPr>
              <a:t>EOF</a:t>
            </a:r>
            <a:r>
              <a:rPr lang="zh-CN" altLang="en-US" sz="2000" dirty="0" smtClean="0">
                <a:solidFill>
                  <a:schemeClr val="tx1"/>
                </a:solidFill>
              </a:rPr>
              <a:t>，</a:t>
            </a:r>
            <a:r>
              <a:rPr lang="zh-CN" altLang="en-US" sz="2000" dirty="0">
                <a:solidFill>
                  <a:schemeClr val="tx1"/>
                </a:solidFill>
              </a:rPr>
              <a:t>读入即结束，但将所遇到的换行符“</a:t>
            </a:r>
            <a:r>
              <a:rPr lang="en-US" altLang="zh-CN" sz="2000" dirty="0">
                <a:solidFill>
                  <a:schemeClr val="tx1"/>
                </a:solidFill>
              </a:rPr>
              <a:t>\n”</a:t>
            </a:r>
            <a:r>
              <a:rPr lang="zh-CN" altLang="en-US" sz="2000" dirty="0">
                <a:solidFill>
                  <a:schemeClr val="tx1"/>
                </a:solidFill>
              </a:rPr>
              <a:t>也作为一个字符读入。若执行</a:t>
            </a:r>
            <a:r>
              <a:rPr lang="en-US" altLang="zh-CN" sz="2000" dirty="0" err="1">
                <a:solidFill>
                  <a:schemeClr val="tx1"/>
                </a:solidFill>
              </a:rPr>
              <a:t>fgets</a:t>
            </a:r>
            <a:r>
              <a:rPr lang="zh-CN" altLang="en-US" sz="2000" dirty="0">
                <a:solidFill>
                  <a:schemeClr val="tx1"/>
                </a:solidFill>
              </a:rPr>
              <a:t>函数成功，则返回值为</a:t>
            </a:r>
            <a:r>
              <a:rPr lang="en-US" altLang="zh-CN" sz="2000" dirty="0" err="1">
                <a:solidFill>
                  <a:schemeClr val="tx1"/>
                </a:solidFill>
              </a:rPr>
              <a:t>str</a:t>
            </a:r>
            <a:r>
              <a:rPr lang="zh-CN" altLang="en-US" sz="2000" dirty="0">
                <a:solidFill>
                  <a:schemeClr val="tx1"/>
                </a:solidFill>
              </a:rPr>
              <a:t>数组首元素的地址，如果一开始就遇到文件尾或读数据出错，则返回</a:t>
            </a:r>
            <a:r>
              <a:rPr lang="en-US" altLang="zh-CN" sz="2000" dirty="0">
                <a:solidFill>
                  <a:schemeClr val="tx1"/>
                </a:solidFill>
              </a:rPr>
              <a:t>NULL</a:t>
            </a:r>
            <a:r>
              <a:rPr lang="zh-CN" altLang="en-US" sz="2000" dirty="0" smtClean="0">
                <a:solidFill>
                  <a:schemeClr val="tx1"/>
                </a:solidFill>
              </a:rPr>
              <a:t>。</a:t>
            </a:r>
            <a:endParaRPr lang="en-US" altLang="zh-CN" sz="2000" dirty="0" smtClean="0">
              <a:solidFill>
                <a:schemeClr val="tx1"/>
              </a:solidFill>
            </a:endParaRPr>
          </a:p>
          <a:p>
            <a:pPr algn="just">
              <a:lnSpc>
                <a:spcPct val="150000"/>
              </a:lnSpc>
              <a:defRPr/>
            </a:pPr>
            <a:r>
              <a:rPr lang="zh-CN" altLang="en-US" sz="2200" b="1" dirty="0" smtClean="0">
                <a:solidFill>
                  <a:schemeClr val="tx1"/>
                </a:solidFill>
              </a:rPr>
              <a:t>划重点：</a:t>
            </a:r>
            <a:r>
              <a:rPr lang="en-US" altLang="zh-CN" sz="2200" b="1" dirty="0" err="1" smtClean="0">
                <a:solidFill>
                  <a:schemeClr val="tx1"/>
                </a:solidFill>
              </a:rPr>
              <a:t>fgets</a:t>
            </a:r>
            <a:r>
              <a:rPr lang="zh-CN" altLang="en-US" sz="2200" b="1" dirty="0" smtClean="0">
                <a:solidFill>
                  <a:schemeClr val="tx1"/>
                </a:solidFill>
              </a:rPr>
              <a:t>会读入回车符，所以字符数组的大小要预留</a:t>
            </a:r>
            <a:r>
              <a:rPr lang="en-US" altLang="zh-CN" sz="2200" b="1" dirty="0" smtClean="0">
                <a:solidFill>
                  <a:schemeClr val="tx1"/>
                </a:solidFill>
              </a:rPr>
              <a:t>'\n'</a:t>
            </a:r>
            <a:r>
              <a:rPr lang="zh-CN" altLang="en-US" sz="2200" b="1" dirty="0" smtClean="0">
                <a:solidFill>
                  <a:schemeClr val="tx1"/>
                </a:solidFill>
              </a:rPr>
              <a:t>和</a:t>
            </a:r>
            <a:r>
              <a:rPr lang="en-US" altLang="zh-CN" sz="2200" b="1" dirty="0" smtClean="0">
                <a:solidFill>
                  <a:schemeClr val="tx1"/>
                </a:solidFill>
              </a:rPr>
              <a:t>'\0'</a:t>
            </a:r>
            <a:r>
              <a:rPr lang="zh-CN" altLang="en-US" sz="2200" b="1" dirty="0" smtClean="0">
                <a:solidFill>
                  <a:schemeClr val="tx1"/>
                </a:solidFill>
              </a:rPr>
              <a:t>两个字符的位置。</a:t>
            </a:r>
            <a:endParaRPr lang="en-US" altLang="zh-CN" sz="2200" b="1" dirty="0">
              <a:solidFill>
                <a:schemeClr val="tx1"/>
              </a:solidFill>
            </a:endParaRPr>
          </a:p>
        </p:txBody>
      </p:sp>
      <p:sp>
        <p:nvSpPr>
          <p:cNvPr id="7" name="矩形 6"/>
          <p:cNvSpPr/>
          <p:nvPr/>
        </p:nvSpPr>
        <p:spPr>
          <a:xfrm>
            <a:off x="1065123" y="1902695"/>
            <a:ext cx="6068922"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dirty="0" smtClean="0">
                <a:solidFill>
                  <a:schemeClr val="bg1"/>
                </a:solidFill>
              </a:rPr>
              <a:t>char *</a:t>
            </a:r>
            <a:r>
              <a:rPr lang="en-US" altLang="zh-CN" dirty="0" err="1" smtClean="0">
                <a:solidFill>
                  <a:schemeClr val="bg1"/>
                </a:solidFill>
              </a:rPr>
              <a:t>fgets</a:t>
            </a:r>
            <a:r>
              <a:rPr lang="en-US" altLang="zh-CN" dirty="0" smtClean="0">
                <a:solidFill>
                  <a:schemeClr val="bg1"/>
                </a:solidFill>
              </a:rPr>
              <a:t>(char*</a:t>
            </a:r>
            <a:r>
              <a:rPr lang="en-US" altLang="zh-CN" dirty="0" err="1" smtClean="0">
                <a:solidFill>
                  <a:schemeClr val="bg1"/>
                </a:solidFill>
              </a:rPr>
              <a:t>str</a:t>
            </a:r>
            <a:r>
              <a:rPr lang="en-US" altLang="zh-CN" dirty="0">
                <a:solidFill>
                  <a:schemeClr val="bg1"/>
                </a:solidFill>
              </a:rPr>
              <a:t>, </a:t>
            </a:r>
            <a:r>
              <a:rPr lang="en-US" altLang="zh-CN" dirty="0" err="1">
                <a:solidFill>
                  <a:schemeClr val="bg1"/>
                </a:solidFill>
              </a:rPr>
              <a:t>int</a:t>
            </a:r>
            <a:r>
              <a:rPr lang="en-US" altLang="zh-CN" dirty="0">
                <a:solidFill>
                  <a:schemeClr val="bg1"/>
                </a:solidFill>
              </a:rPr>
              <a:t> n, FILE*</a:t>
            </a:r>
            <a:r>
              <a:rPr lang="en-US" altLang="zh-CN" dirty="0" err="1">
                <a:solidFill>
                  <a:schemeClr val="bg1"/>
                </a:solidFill>
              </a:rPr>
              <a:t>fp</a:t>
            </a:r>
            <a:r>
              <a:rPr lang="en-US" altLang="zh-CN" dirty="0">
                <a:solidFill>
                  <a:schemeClr val="bg1"/>
                </a:solidFill>
              </a:rPr>
              <a:t>);</a:t>
            </a:r>
          </a:p>
        </p:txBody>
      </p:sp>
      <p:sp>
        <p:nvSpPr>
          <p:cNvPr id="8" name="圆角矩形 7"/>
          <p:cNvSpPr/>
          <p:nvPr/>
        </p:nvSpPr>
        <p:spPr>
          <a:xfrm>
            <a:off x="1065123" y="2805489"/>
            <a:ext cx="6068922" cy="33693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fgets(str,n,fp);</a:t>
            </a:r>
          </a:p>
        </p:txBody>
      </p:sp>
    </p:spTree>
    <p:extLst>
      <p:ext uri="{BB962C8B-B14F-4D97-AF65-F5344CB8AC3E}">
        <p14:creationId xmlns:p14="http://schemas.microsoft.com/office/powerpoint/2010/main" val="1476711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文件有不同的类型，在程序设计中，主要用到两种文件： </a:t>
            </a:r>
          </a:p>
          <a:p>
            <a:pPr algn="just">
              <a:lnSpc>
                <a:spcPct val="150000"/>
              </a:lnSpc>
              <a:defRPr/>
            </a:pPr>
            <a:r>
              <a:rPr lang="en-US" altLang="zh-CN" smtClean="0">
                <a:solidFill>
                  <a:schemeClr val="tx1"/>
                </a:solidFill>
              </a:rPr>
              <a:t>(</a:t>
            </a:r>
            <a:r>
              <a:rPr lang="en-US" altLang="zh-CN">
                <a:solidFill>
                  <a:schemeClr val="tx1"/>
                </a:solidFill>
              </a:rPr>
              <a:t>1) </a:t>
            </a:r>
            <a:r>
              <a:rPr lang="zh-CN" altLang="en-US" b="1">
                <a:solidFill>
                  <a:schemeClr val="tx1"/>
                </a:solidFill>
              </a:rPr>
              <a:t>程序文件</a:t>
            </a:r>
            <a:r>
              <a:rPr lang="zh-CN" altLang="en-US">
                <a:solidFill>
                  <a:schemeClr val="tx1"/>
                </a:solidFill>
              </a:rPr>
              <a:t>。包括源程序文件</a:t>
            </a:r>
            <a:r>
              <a:rPr lang="en-US" altLang="zh-CN">
                <a:solidFill>
                  <a:schemeClr val="tx1"/>
                </a:solidFill>
              </a:rPr>
              <a:t>(</a:t>
            </a:r>
            <a:r>
              <a:rPr lang="zh-CN" altLang="en-US">
                <a:solidFill>
                  <a:schemeClr val="tx1"/>
                </a:solidFill>
              </a:rPr>
              <a:t>后缀为</a:t>
            </a:r>
            <a:r>
              <a:rPr lang="en-US" altLang="zh-CN">
                <a:solidFill>
                  <a:schemeClr val="tx1"/>
                </a:solidFill>
              </a:rPr>
              <a:t>.c)</a:t>
            </a:r>
            <a:r>
              <a:rPr lang="zh-CN" altLang="en-US">
                <a:solidFill>
                  <a:schemeClr val="tx1"/>
                </a:solidFill>
              </a:rPr>
              <a:t>、目标文件</a:t>
            </a:r>
            <a:r>
              <a:rPr lang="en-US" altLang="zh-CN">
                <a:solidFill>
                  <a:schemeClr val="tx1"/>
                </a:solidFill>
              </a:rPr>
              <a:t>(</a:t>
            </a:r>
            <a:r>
              <a:rPr lang="zh-CN" altLang="en-US">
                <a:solidFill>
                  <a:schemeClr val="tx1"/>
                </a:solidFill>
              </a:rPr>
              <a:t>后缀为</a:t>
            </a:r>
            <a:r>
              <a:rPr lang="en-US" altLang="zh-CN">
                <a:solidFill>
                  <a:schemeClr val="tx1"/>
                </a:solidFill>
              </a:rPr>
              <a:t>.obj)</a:t>
            </a:r>
            <a:r>
              <a:rPr lang="zh-CN" altLang="en-US">
                <a:solidFill>
                  <a:schemeClr val="tx1"/>
                </a:solidFill>
              </a:rPr>
              <a:t>、可执行文件</a:t>
            </a:r>
            <a:r>
              <a:rPr lang="en-US" altLang="zh-CN">
                <a:solidFill>
                  <a:schemeClr val="tx1"/>
                </a:solidFill>
              </a:rPr>
              <a:t>(</a:t>
            </a:r>
            <a:r>
              <a:rPr lang="zh-CN" altLang="en-US">
                <a:solidFill>
                  <a:schemeClr val="tx1"/>
                </a:solidFill>
              </a:rPr>
              <a:t>后缀为</a:t>
            </a:r>
            <a:r>
              <a:rPr lang="en-US" altLang="zh-CN">
                <a:solidFill>
                  <a:schemeClr val="tx1"/>
                </a:solidFill>
              </a:rPr>
              <a:t>.exe)</a:t>
            </a:r>
            <a:r>
              <a:rPr lang="zh-CN" altLang="en-US">
                <a:solidFill>
                  <a:schemeClr val="tx1"/>
                </a:solidFill>
              </a:rPr>
              <a:t>等。这种文件的内容是程序代码。</a:t>
            </a:r>
          </a:p>
          <a:p>
            <a:pPr algn="just">
              <a:lnSpc>
                <a:spcPct val="150000"/>
              </a:lnSpc>
              <a:defRPr/>
            </a:pPr>
            <a:r>
              <a:rPr lang="en-US" altLang="zh-CN" smtClean="0">
                <a:solidFill>
                  <a:schemeClr val="tx1"/>
                </a:solidFill>
              </a:rPr>
              <a:t>(</a:t>
            </a:r>
            <a:r>
              <a:rPr lang="en-US" altLang="zh-CN">
                <a:solidFill>
                  <a:schemeClr val="tx1"/>
                </a:solidFill>
              </a:rPr>
              <a:t>2) </a:t>
            </a:r>
            <a:r>
              <a:rPr lang="zh-CN" altLang="en-US" b="1">
                <a:solidFill>
                  <a:schemeClr val="tx1"/>
                </a:solidFill>
              </a:rPr>
              <a:t>数据文件</a:t>
            </a:r>
            <a:r>
              <a:rPr lang="zh-CN" altLang="en-US">
                <a:solidFill>
                  <a:schemeClr val="tx1"/>
                </a:solidFill>
              </a:rPr>
              <a:t>。文件的内容不是程序，而是供程序运行时读写的数据，如在程序运行过程中输出到磁盘</a:t>
            </a:r>
            <a:r>
              <a:rPr lang="en-US" altLang="zh-CN">
                <a:solidFill>
                  <a:schemeClr val="tx1"/>
                </a:solidFill>
              </a:rPr>
              <a:t>(</a:t>
            </a:r>
            <a:r>
              <a:rPr lang="zh-CN" altLang="en-US">
                <a:solidFill>
                  <a:schemeClr val="tx1"/>
                </a:solidFill>
              </a:rPr>
              <a:t>或其他外部设备</a:t>
            </a:r>
            <a:r>
              <a:rPr lang="en-US" altLang="zh-CN">
                <a:solidFill>
                  <a:schemeClr val="tx1"/>
                </a:solidFill>
              </a:rPr>
              <a:t>)</a:t>
            </a:r>
            <a:r>
              <a:rPr lang="zh-CN" altLang="en-US">
                <a:solidFill>
                  <a:schemeClr val="tx1"/>
                </a:solidFill>
              </a:rPr>
              <a:t>的数据，或在程序运行过程中供读入的数据。如一批学生的成绩数据、货物交易的数据等</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为了简化用户对输入输出设备的操作，使用户不必去区分各种输入输出设备之间的区别，</a:t>
            </a:r>
            <a:r>
              <a:rPr lang="zh-CN" altLang="en-US" b="1">
                <a:solidFill>
                  <a:schemeClr val="tx1"/>
                </a:solidFill>
              </a:rPr>
              <a:t>操作系统把各种设备都统一作为文件来处理</a:t>
            </a:r>
            <a:r>
              <a:rPr lang="zh-CN" altLang="en-US">
                <a:solidFill>
                  <a:schemeClr val="tx1"/>
                </a:solidFill>
              </a:rPr>
              <a:t>。从操作系统的角度看，每一个与主机相连的输入输出设备都看作一个文件。例如，终端键盘是输入文件，显示屏和打印机是输出文件。</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val="3034948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000" dirty="0" err="1">
                <a:solidFill>
                  <a:schemeClr val="tx1"/>
                </a:solidFill>
              </a:rPr>
              <a:t>fputs</a:t>
            </a:r>
            <a:r>
              <a:rPr lang="zh-CN" altLang="en-US" sz="2000" dirty="0">
                <a:solidFill>
                  <a:schemeClr val="tx1"/>
                </a:solidFill>
              </a:rPr>
              <a:t>函数的函数原型</a:t>
            </a:r>
            <a:r>
              <a:rPr lang="zh-CN" altLang="en-US" sz="2000" dirty="0" smtClean="0">
                <a:solidFill>
                  <a:schemeClr val="tx1"/>
                </a:solidFill>
              </a:rPr>
              <a:t>为</a:t>
            </a:r>
            <a:endParaRPr lang="en-US" altLang="zh-CN" sz="2000" dirty="0" smtClean="0">
              <a:solidFill>
                <a:schemeClr val="tx1"/>
              </a:solidFill>
            </a:endParaRPr>
          </a:p>
          <a:p>
            <a:pPr algn="just">
              <a:lnSpc>
                <a:spcPct val="150000"/>
              </a:lnSpc>
              <a:defRPr/>
            </a:pPr>
            <a:endParaRPr lang="zh-CN" altLang="en-US" sz="2000" dirty="0">
              <a:solidFill>
                <a:schemeClr val="tx1"/>
              </a:solidFill>
            </a:endParaRPr>
          </a:p>
          <a:p>
            <a:pPr algn="just">
              <a:lnSpc>
                <a:spcPct val="150000"/>
              </a:lnSpc>
              <a:defRPr/>
            </a:pPr>
            <a:r>
              <a:rPr lang="zh-CN" altLang="en-US" sz="2000" dirty="0" smtClean="0">
                <a:solidFill>
                  <a:schemeClr val="tx1"/>
                </a:solidFill>
              </a:rPr>
              <a:t>其作用</a:t>
            </a:r>
            <a:r>
              <a:rPr lang="zh-CN" altLang="en-US" sz="2000" dirty="0">
                <a:solidFill>
                  <a:schemeClr val="tx1"/>
                </a:solidFill>
              </a:rPr>
              <a:t>是将</a:t>
            </a:r>
            <a:r>
              <a:rPr lang="en-US" altLang="zh-CN" sz="2000" dirty="0" err="1">
                <a:solidFill>
                  <a:schemeClr val="tx1"/>
                </a:solidFill>
              </a:rPr>
              <a:t>str</a:t>
            </a:r>
            <a:r>
              <a:rPr lang="zh-CN" altLang="en-US" sz="2000" dirty="0">
                <a:solidFill>
                  <a:schemeClr val="tx1"/>
                </a:solidFill>
              </a:rPr>
              <a:t>所指向的字符串输出到</a:t>
            </a:r>
            <a:r>
              <a:rPr lang="en-US" altLang="zh-CN" sz="2000" dirty="0" err="1">
                <a:solidFill>
                  <a:schemeClr val="tx1"/>
                </a:solidFill>
              </a:rPr>
              <a:t>fp</a:t>
            </a:r>
            <a:r>
              <a:rPr lang="zh-CN" altLang="en-US" sz="2000" dirty="0">
                <a:solidFill>
                  <a:schemeClr val="tx1"/>
                </a:solidFill>
              </a:rPr>
              <a:t>所指向的文件中。调用时可以写成</a:t>
            </a:r>
            <a:r>
              <a:rPr lang="en-US" altLang="zh-CN" sz="2000" dirty="0" smtClean="0">
                <a:solidFill>
                  <a:schemeClr val="tx1"/>
                </a:solidFill>
              </a:rPr>
              <a:t>:</a:t>
            </a:r>
            <a:endParaRPr lang="en-US" altLang="zh-CN" sz="2000" dirty="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r>
              <a:rPr lang="zh-CN" altLang="en-US" sz="2000" dirty="0">
                <a:solidFill>
                  <a:schemeClr val="tx1"/>
                </a:solidFill>
              </a:rPr>
              <a:t>把字符串</a:t>
            </a:r>
            <a:r>
              <a:rPr lang="en-US" altLang="zh-CN" sz="2000" dirty="0">
                <a:solidFill>
                  <a:schemeClr val="tx1"/>
                </a:solidFill>
              </a:rPr>
              <a:t>″China″</a:t>
            </a:r>
            <a:r>
              <a:rPr lang="zh-CN" altLang="en-US" sz="2000" dirty="0">
                <a:solidFill>
                  <a:schemeClr val="tx1"/>
                </a:solidFill>
              </a:rPr>
              <a:t>输出到</a:t>
            </a:r>
            <a:r>
              <a:rPr lang="en-US" altLang="zh-CN" sz="2000" dirty="0" err="1">
                <a:solidFill>
                  <a:schemeClr val="tx1"/>
                </a:solidFill>
              </a:rPr>
              <a:t>fp</a:t>
            </a:r>
            <a:r>
              <a:rPr lang="zh-CN" altLang="en-US" sz="2000" dirty="0">
                <a:solidFill>
                  <a:schemeClr val="tx1"/>
                </a:solidFill>
              </a:rPr>
              <a:t>指向的文件中。</a:t>
            </a:r>
            <a:r>
              <a:rPr lang="en-US" altLang="zh-CN" sz="2000" dirty="0" err="1">
                <a:solidFill>
                  <a:schemeClr val="tx1"/>
                </a:solidFill>
              </a:rPr>
              <a:t>fputs</a:t>
            </a:r>
            <a:r>
              <a:rPr lang="zh-CN" altLang="en-US" sz="2000" dirty="0">
                <a:solidFill>
                  <a:schemeClr val="tx1"/>
                </a:solidFill>
              </a:rPr>
              <a:t>函数中第一个参数可以是字符串常量、字符数组名或字符型指针。字符串末尾的</a:t>
            </a:r>
            <a:r>
              <a:rPr lang="en-US" altLang="zh-CN" sz="2000" dirty="0" smtClean="0">
                <a:solidFill>
                  <a:schemeClr val="tx1"/>
                </a:solidFill>
              </a:rPr>
              <a:t>′\</a:t>
            </a:r>
            <a:r>
              <a:rPr lang="en-US" altLang="zh-CN" sz="2000" dirty="0">
                <a:solidFill>
                  <a:schemeClr val="tx1"/>
                </a:solidFill>
              </a:rPr>
              <a:t>0′</a:t>
            </a:r>
            <a:r>
              <a:rPr lang="zh-CN" altLang="en-US" sz="2000" dirty="0">
                <a:solidFill>
                  <a:schemeClr val="tx1"/>
                </a:solidFill>
              </a:rPr>
              <a:t>不输出。若输出成功，函数值为</a:t>
            </a:r>
            <a:r>
              <a:rPr lang="en-US" altLang="zh-CN" sz="2000" dirty="0">
                <a:solidFill>
                  <a:schemeClr val="tx1"/>
                </a:solidFill>
              </a:rPr>
              <a:t>0;</a:t>
            </a:r>
            <a:r>
              <a:rPr lang="zh-CN" altLang="en-US" sz="2000" dirty="0">
                <a:solidFill>
                  <a:schemeClr val="tx1"/>
                </a:solidFill>
              </a:rPr>
              <a:t>失败时，函数值为</a:t>
            </a:r>
            <a:r>
              <a:rPr lang="en-US" altLang="zh-CN" sz="2000" dirty="0">
                <a:solidFill>
                  <a:schemeClr val="tx1"/>
                </a:solidFill>
              </a:rPr>
              <a:t>EOF(</a:t>
            </a:r>
            <a:r>
              <a:rPr lang="zh-CN" altLang="en-US" sz="2000" dirty="0">
                <a:solidFill>
                  <a:schemeClr val="tx1"/>
                </a:solidFill>
              </a:rPr>
              <a:t>即</a:t>
            </a:r>
            <a:r>
              <a:rPr lang="en-US" altLang="zh-CN" sz="2000" dirty="0">
                <a:solidFill>
                  <a:schemeClr val="tx1"/>
                </a:solidFill>
              </a:rPr>
              <a:t>-1)</a:t>
            </a:r>
            <a:r>
              <a:rPr lang="zh-CN" altLang="en-US" sz="2000" dirty="0" smtClean="0">
                <a:solidFill>
                  <a:schemeClr val="tx1"/>
                </a:solidFill>
              </a:rPr>
              <a:t>。</a:t>
            </a:r>
            <a:endParaRPr lang="en-US" altLang="zh-CN" sz="2000" dirty="0" smtClean="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r>
              <a:rPr lang="en-US" altLang="zh-CN" sz="2000" dirty="0" err="1">
                <a:solidFill>
                  <a:schemeClr val="tx1"/>
                </a:solidFill>
              </a:rPr>
              <a:t>fgets</a:t>
            </a:r>
            <a:r>
              <a:rPr lang="zh-CN" altLang="en-US" sz="2000" dirty="0">
                <a:solidFill>
                  <a:schemeClr val="tx1"/>
                </a:solidFill>
              </a:rPr>
              <a:t>和</a:t>
            </a:r>
            <a:r>
              <a:rPr lang="en-US" altLang="zh-CN" sz="2000" dirty="0" err="1">
                <a:solidFill>
                  <a:schemeClr val="tx1"/>
                </a:solidFill>
              </a:rPr>
              <a:t>fgets</a:t>
            </a:r>
            <a:r>
              <a:rPr lang="zh-CN" altLang="en-US" sz="2000" dirty="0">
                <a:solidFill>
                  <a:schemeClr val="tx1"/>
                </a:solidFill>
              </a:rPr>
              <a:t>这两个函数的功能类似于</a:t>
            </a:r>
            <a:r>
              <a:rPr lang="en-US" altLang="zh-CN" sz="2000" dirty="0">
                <a:solidFill>
                  <a:schemeClr val="tx1"/>
                </a:solidFill>
              </a:rPr>
              <a:t>gets</a:t>
            </a:r>
            <a:r>
              <a:rPr lang="zh-CN" altLang="en-US" sz="2000" dirty="0">
                <a:solidFill>
                  <a:schemeClr val="tx1"/>
                </a:solidFill>
              </a:rPr>
              <a:t>和</a:t>
            </a:r>
            <a:r>
              <a:rPr lang="en-US" altLang="zh-CN" sz="2000" dirty="0">
                <a:solidFill>
                  <a:schemeClr val="tx1"/>
                </a:solidFill>
              </a:rPr>
              <a:t>puts</a:t>
            </a:r>
            <a:r>
              <a:rPr lang="zh-CN" altLang="en-US" sz="2000" dirty="0">
                <a:solidFill>
                  <a:schemeClr val="tx1"/>
                </a:solidFill>
              </a:rPr>
              <a:t>函数，只是</a:t>
            </a:r>
            <a:r>
              <a:rPr lang="en-US" altLang="zh-CN" sz="2000" dirty="0">
                <a:solidFill>
                  <a:schemeClr val="tx1"/>
                </a:solidFill>
              </a:rPr>
              <a:t>gets</a:t>
            </a:r>
            <a:r>
              <a:rPr lang="zh-CN" altLang="en-US" sz="2000" dirty="0">
                <a:solidFill>
                  <a:schemeClr val="tx1"/>
                </a:solidFill>
              </a:rPr>
              <a:t>和</a:t>
            </a:r>
            <a:r>
              <a:rPr lang="en-US" altLang="zh-CN" sz="2000" dirty="0">
                <a:solidFill>
                  <a:schemeClr val="tx1"/>
                </a:solidFill>
              </a:rPr>
              <a:t>puts</a:t>
            </a:r>
            <a:r>
              <a:rPr lang="zh-CN" altLang="en-US" sz="2000" dirty="0">
                <a:solidFill>
                  <a:schemeClr val="tx1"/>
                </a:solidFill>
              </a:rPr>
              <a:t>以终端为读写对象，而</a:t>
            </a:r>
            <a:r>
              <a:rPr lang="en-US" altLang="zh-CN" sz="2000" dirty="0" err="1">
                <a:solidFill>
                  <a:schemeClr val="tx1"/>
                </a:solidFill>
              </a:rPr>
              <a:t>fgets</a:t>
            </a:r>
            <a:r>
              <a:rPr lang="zh-CN" altLang="en-US" sz="2000" dirty="0">
                <a:solidFill>
                  <a:schemeClr val="tx1"/>
                </a:solidFill>
              </a:rPr>
              <a:t>和</a:t>
            </a:r>
            <a:r>
              <a:rPr lang="en-US" altLang="zh-CN" sz="2000" dirty="0" err="1">
                <a:solidFill>
                  <a:schemeClr val="tx1"/>
                </a:solidFill>
              </a:rPr>
              <a:t>fputs</a:t>
            </a:r>
            <a:r>
              <a:rPr lang="zh-CN" altLang="en-US" sz="2000" dirty="0">
                <a:solidFill>
                  <a:schemeClr val="tx1"/>
                </a:solidFill>
              </a:rPr>
              <a:t>函数以指定的文件作为读写对象。</a:t>
            </a:r>
          </a:p>
          <a:p>
            <a:pPr algn="just">
              <a:lnSpc>
                <a:spcPct val="150000"/>
              </a:lnSpc>
              <a:defRPr/>
            </a:pPr>
            <a:endParaRPr lang="en-US" altLang="zh-CN" sz="2000" dirty="0">
              <a:solidFill>
                <a:schemeClr val="tx1"/>
              </a:solidFill>
            </a:endParaRPr>
          </a:p>
        </p:txBody>
      </p:sp>
      <p:sp>
        <p:nvSpPr>
          <p:cNvPr id="7" name="矩形 6"/>
          <p:cNvSpPr/>
          <p:nvPr/>
        </p:nvSpPr>
        <p:spPr>
          <a:xfrm>
            <a:off x="1065123" y="1902695"/>
            <a:ext cx="5111390"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dirty="0" err="1">
                <a:solidFill>
                  <a:schemeClr val="bg1"/>
                </a:solidFill>
              </a:rPr>
              <a:t>int</a:t>
            </a:r>
            <a:r>
              <a:rPr lang="en-US" altLang="zh-CN" dirty="0">
                <a:solidFill>
                  <a:schemeClr val="bg1"/>
                </a:solidFill>
              </a:rPr>
              <a:t> </a:t>
            </a:r>
            <a:r>
              <a:rPr lang="en-US" altLang="zh-CN" dirty="0" err="1">
                <a:solidFill>
                  <a:schemeClr val="bg1"/>
                </a:solidFill>
              </a:rPr>
              <a:t>fputs</a:t>
            </a:r>
            <a:r>
              <a:rPr lang="en-US" altLang="zh-CN" dirty="0">
                <a:solidFill>
                  <a:schemeClr val="bg1"/>
                </a:solidFill>
              </a:rPr>
              <a:t> (</a:t>
            </a:r>
            <a:r>
              <a:rPr lang="en-US" altLang="zh-CN" dirty="0" smtClean="0">
                <a:solidFill>
                  <a:schemeClr val="bg1"/>
                </a:solidFill>
              </a:rPr>
              <a:t>char *</a:t>
            </a:r>
            <a:r>
              <a:rPr lang="en-US" altLang="zh-CN" dirty="0" err="1">
                <a:solidFill>
                  <a:schemeClr val="bg1"/>
                </a:solidFill>
              </a:rPr>
              <a:t>str</a:t>
            </a:r>
            <a:r>
              <a:rPr lang="en-US" altLang="zh-CN" dirty="0">
                <a:solidFill>
                  <a:schemeClr val="bg1"/>
                </a:solidFill>
              </a:rPr>
              <a:t>, </a:t>
            </a:r>
            <a:r>
              <a:rPr lang="en-US" altLang="zh-CN" dirty="0" smtClean="0">
                <a:solidFill>
                  <a:schemeClr val="bg1"/>
                </a:solidFill>
              </a:rPr>
              <a:t>FILE *</a:t>
            </a:r>
            <a:r>
              <a:rPr lang="en-US" altLang="zh-CN" dirty="0" err="1">
                <a:solidFill>
                  <a:schemeClr val="bg1"/>
                </a:solidFill>
              </a:rPr>
              <a:t>fp</a:t>
            </a:r>
            <a:r>
              <a:rPr lang="en-US" altLang="zh-CN" dirty="0">
                <a:solidFill>
                  <a:schemeClr val="bg1"/>
                </a:solidFill>
              </a:rPr>
              <a:t>);</a:t>
            </a:r>
          </a:p>
        </p:txBody>
      </p:sp>
      <p:sp>
        <p:nvSpPr>
          <p:cNvPr id="8" name="圆角矩形 7"/>
          <p:cNvSpPr/>
          <p:nvPr/>
        </p:nvSpPr>
        <p:spPr>
          <a:xfrm>
            <a:off x="1065123" y="2785825"/>
            <a:ext cx="5111390" cy="33693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fputs</a:t>
            </a:r>
            <a:r>
              <a:rPr lang="en-US" altLang="zh-CN" smtClean="0">
                <a:solidFill>
                  <a:schemeClr val="tx1"/>
                </a:solidFill>
              </a:rPr>
              <a:t>("China",</a:t>
            </a:r>
            <a:r>
              <a:rPr lang="en-US" altLang="zh-CN">
                <a:solidFill>
                  <a:schemeClr val="tx1"/>
                </a:solidFill>
              </a:rPr>
              <a:t>fp); </a:t>
            </a:r>
          </a:p>
        </p:txBody>
      </p:sp>
    </p:spTree>
    <p:extLst>
      <p:ext uri="{BB962C8B-B14F-4D97-AF65-F5344CB8AC3E}">
        <p14:creationId xmlns:p14="http://schemas.microsoft.com/office/powerpoint/2010/main" val="4187312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怎样向文件读写一个字符串</a:t>
            </a:r>
          </a:p>
        </p:txBody>
      </p:sp>
      <p:sp>
        <p:nvSpPr>
          <p:cNvPr id="3" name="内容占位符 2"/>
          <p:cNvSpPr>
            <a:spLocks noGrp="1"/>
          </p:cNvSpPr>
          <p:nvPr>
            <p:ph idx="1"/>
          </p:nvPr>
        </p:nvSpPr>
        <p:spPr>
          <a:xfrm>
            <a:off x="490473" y="936379"/>
            <a:ext cx="7013570" cy="1910338"/>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10.3】</a:t>
            </a:r>
            <a:r>
              <a:rPr lang="zh-CN" altLang="en-US" sz="2000">
                <a:solidFill>
                  <a:schemeClr val="accent1"/>
                </a:solidFill>
              </a:rPr>
              <a:t>从键盘读入若干个字符串，对它们按字母大小的顺序排序，然后把排好序的字符串送到磁盘文件中保存。</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781438"/>
            <a:ext cx="11457112"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#include &lt;</a:t>
            </a:r>
            <a:r>
              <a:rPr lang="en-US" altLang="zh-CN" sz="1400" dirty="0" err="1"/>
              <a:t>string.h</a:t>
            </a:r>
            <a:r>
              <a:rPr lang="en-US" altLang="zh-CN" sz="1400" dirty="0"/>
              <a:t>&gt; </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a:solidFill>
                  <a:schemeClr val="accent6"/>
                </a:solidFill>
              </a:rPr>
              <a:t>FILE*</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char </a:t>
            </a:r>
            <a:r>
              <a:rPr lang="en-US" altLang="zh-CN" sz="1400" dirty="0" err="1"/>
              <a:t>str</a:t>
            </a:r>
            <a:r>
              <a:rPr lang="en-US" altLang="zh-CN" sz="1400" dirty="0"/>
              <a:t>[3][10],temp[10];</a:t>
            </a:r>
          </a:p>
          <a:p>
            <a:pPr defTabSz="363538">
              <a:lnSpc>
                <a:spcPct val="120000"/>
              </a:lnSpc>
            </a:pPr>
            <a:r>
              <a:rPr lang="en-US" altLang="zh-CN" sz="1400" dirty="0"/>
              <a:t>	</a:t>
            </a:r>
            <a:r>
              <a:rPr lang="en-US" altLang="zh-CN" sz="1400" dirty="0">
                <a:solidFill>
                  <a:srgbClr val="008000"/>
                </a:solidFill>
              </a:rPr>
              <a:t>//</a:t>
            </a:r>
            <a:r>
              <a:rPr lang="en-US" altLang="zh-CN" sz="1400" dirty="0" err="1">
                <a:solidFill>
                  <a:srgbClr val="008000"/>
                </a:solidFill>
              </a:rPr>
              <a:t>str</a:t>
            </a:r>
            <a:r>
              <a:rPr lang="zh-CN" altLang="en-US" sz="1400" dirty="0">
                <a:solidFill>
                  <a:srgbClr val="008000"/>
                </a:solidFill>
              </a:rPr>
              <a:t>是用来存放字符串的二维数组，</a:t>
            </a:r>
            <a:r>
              <a:rPr lang="en-US" altLang="zh-CN" sz="1400" dirty="0">
                <a:solidFill>
                  <a:srgbClr val="008000"/>
                </a:solidFill>
              </a:rPr>
              <a:t>temp</a:t>
            </a:r>
            <a:r>
              <a:rPr lang="zh-CN" altLang="en-US" sz="1400" dirty="0">
                <a:solidFill>
                  <a:srgbClr val="008000"/>
                </a:solidFill>
              </a:rPr>
              <a:t>是临时数组</a:t>
            </a:r>
          </a:p>
          <a:p>
            <a:pPr defTabSz="363538">
              <a:lnSpc>
                <a:spcPct val="120000"/>
              </a:lnSpc>
            </a:pPr>
            <a:r>
              <a:rPr lang="zh-CN" altLang="en-US" sz="1400" dirty="0"/>
              <a:t>	</a:t>
            </a:r>
            <a:r>
              <a:rPr lang="en-US" altLang="zh-CN" sz="1400" dirty="0" err="1"/>
              <a:t>int</a:t>
            </a:r>
            <a:r>
              <a:rPr lang="en-US" altLang="zh-CN" sz="1400" dirty="0"/>
              <a:t> </a:t>
            </a:r>
            <a:r>
              <a:rPr lang="en-US" altLang="zh-CN" sz="1400" dirty="0" err="1"/>
              <a:t>i,j,k,n</a:t>
            </a:r>
            <a:r>
              <a:rPr lang="en-US" altLang="zh-CN" sz="1400" dirty="0"/>
              <a:t>=3;</a:t>
            </a:r>
          </a:p>
          <a:p>
            <a:pPr defTabSz="363538">
              <a:lnSpc>
                <a:spcPct val="120000"/>
              </a:lnSpc>
            </a:pPr>
            <a:r>
              <a:rPr lang="en-US" altLang="zh-CN" sz="1400" dirty="0"/>
              <a:t>	</a:t>
            </a:r>
            <a:r>
              <a:rPr lang="en-US" altLang="zh-CN" sz="1400" dirty="0" err="1"/>
              <a:t>printf</a:t>
            </a:r>
            <a:r>
              <a:rPr lang="en-US" altLang="zh-CN" sz="1400" dirty="0"/>
              <a:t>("Enter strings:\n");	</a:t>
            </a:r>
            <a:r>
              <a:rPr lang="en-US" altLang="zh-CN" sz="1400" dirty="0">
                <a:solidFill>
                  <a:srgbClr val="008000"/>
                </a:solidFill>
              </a:rPr>
              <a:t>//</a:t>
            </a:r>
            <a:r>
              <a:rPr lang="zh-CN" altLang="en-US" sz="1400" dirty="0">
                <a:solidFill>
                  <a:srgbClr val="008000"/>
                </a:solidFill>
              </a:rPr>
              <a:t>提示输入字符串</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a:t>
            </a:r>
            <a:r>
              <a:rPr lang="en-US" altLang="zh-CN" sz="1400" dirty="0" err="1"/>
              <a:t>n;i</a:t>
            </a:r>
            <a:r>
              <a:rPr lang="en-US" altLang="zh-CN" sz="1400" dirty="0"/>
              <a:t>++) </a:t>
            </a:r>
          </a:p>
          <a:p>
            <a:pPr defTabSz="363538">
              <a:lnSpc>
                <a:spcPct val="120000"/>
              </a:lnSpc>
            </a:pPr>
            <a:r>
              <a:rPr lang="en-US" altLang="zh-CN" sz="1400" dirty="0"/>
              <a:t>		gets(</a:t>
            </a:r>
            <a:r>
              <a:rPr lang="en-US" altLang="zh-CN" sz="1400" dirty="0" err="1"/>
              <a:t>str</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输入字符串</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=0;i&lt;n-1;i++)			</a:t>
            </a:r>
            <a:r>
              <a:rPr lang="en-US" altLang="zh-CN" sz="1400" dirty="0">
                <a:solidFill>
                  <a:srgbClr val="008000"/>
                </a:solidFill>
              </a:rPr>
              <a:t>//</a:t>
            </a:r>
            <a:r>
              <a:rPr lang="zh-CN" altLang="en-US" sz="1400" dirty="0">
                <a:solidFill>
                  <a:srgbClr val="008000"/>
                </a:solidFill>
              </a:rPr>
              <a:t>用选择法对字符串排序</a:t>
            </a:r>
          </a:p>
          <a:p>
            <a:pPr defTabSz="363538">
              <a:lnSpc>
                <a:spcPct val="120000"/>
              </a:lnSpc>
            </a:pPr>
            <a:r>
              <a:rPr lang="zh-CN" altLang="en-US" sz="1400" dirty="0"/>
              <a:t>	</a:t>
            </a:r>
            <a:r>
              <a:rPr lang="en-US" altLang="zh-CN" sz="1400" dirty="0"/>
              <a:t>{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t>
            </a:r>
            <a:r>
              <a:rPr lang="en-US" altLang="zh-CN" sz="1400" dirty="0" err="1"/>
              <a:t>strcmp</a:t>
            </a:r>
            <a:r>
              <a:rPr lang="en-US" altLang="zh-CN" sz="1400" dirty="0"/>
              <a:t>(</a:t>
            </a:r>
            <a:r>
              <a:rPr lang="en-US" altLang="zh-CN" sz="1400" dirty="0" err="1"/>
              <a:t>str</a:t>
            </a:r>
            <a:r>
              <a:rPr lang="en-US" altLang="zh-CN" sz="1400" dirty="0"/>
              <a:t>[k],</a:t>
            </a:r>
            <a:r>
              <a:rPr lang="en-US" altLang="zh-CN" sz="1400" dirty="0" err="1"/>
              <a:t>str</a:t>
            </a:r>
            <a:r>
              <a:rPr lang="en-US" altLang="zh-CN" sz="1400" dirty="0"/>
              <a:t>[j])&gt;0) k=j;</a:t>
            </a:r>
          </a:p>
          <a:p>
            <a:pPr defTabSz="363538">
              <a:lnSpc>
                <a:spcPct val="120000"/>
              </a:lnSpc>
            </a:pPr>
            <a:r>
              <a:rPr lang="en-US" altLang="zh-CN" sz="1400" dirty="0"/>
              <a:t>		if(k!=</a:t>
            </a:r>
            <a:r>
              <a:rPr lang="en-US" altLang="zh-CN" sz="1400" dirty="0" err="1"/>
              <a:t>i</a:t>
            </a:r>
            <a:r>
              <a:rPr lang="en-US" altLang="zh-CN" sz="1400" dirty="0"/>
              <a:t>)</a:t>
            </a:r>
          </a:p>
          <a:p>
            <a:pPr defTabSz="363538">
              <a:lnSpc>
                <a:spcPct val="120000"/>
              </a:lnSpc>
            </a:pPr>
            <a:r>
              <a:rPr lang="en-US" altLang="zh-CN" sz="1400" dirty="0"/>
              <a:t>		{	</a:t>
            </a:r>
            <a:r>
              <a:rPr lang="en-US" altLang="zh-CN" sz="1400" dirty="0" err="1"/>
              <a:t>strcpy</a:t>
            </a:r>
            <a:r>
              <a:rPr lang="en-US" altLang="zh-CN" sz="1400" dirty="0"/>
              <a:t>(</a:t>
            </a:r>
            <a:r>
              <a:rPr lang="en-US" altLang="zh-CN" sz="1400" dirty="0" err="1"/>
              <a:t>temp,str</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strcpy</a:t>
            </a:r>
            <a:r>
              <a:rPr lang="en-US" altLang="zh-CN" sz="1400" dirty="0"/>
              <a:t>(</a:t>
            </a:r>
            <a:r>
              <a:rPr lang="en-US" altLang="zh-CN" sz="1400" dirty="0" err="1"/>
              <a:t>str</a:t>
            </a:r>
            <a:r>
              <a:rPr lang="en-US" altLang="zh-CN" sz="1400" dirty="0"/>
              <a:t>[</a:t>
            </a:r>
            <a:r>
              <a:rPr lang="en-US" altLang="zh-CN" sz="1400" dirty="0" err="1"/>
              <a:t>i</a:t>
            </a:r>
            <a:r>
              <a:rPr lang="en-US" altLang="zh-CN" sz="1400" dirty="0"/>
              <a:t>],</a:t>
            </a:r>
            <a:r>
              <a:rPr lang="en-US" altLang="zh-CN" sz="1400" dirty="0" err="1"/>
              <a:t>str</a:t>
            </a:r>
            <a:r>
              <a:rPr lang="en-US" altLang="zh-CN" sz="1400" dirty="0"/>
              <a:t>[k]);</a:t>
            </a:r>
          </a:p>
          <a:p>
            <a:pPr defTabSz="363538">
              <a:lnSpc>
                <a:spcPct val="120000"/>
              </a:lnSpc>
            </a:pPr>
            <a:r>
              <a:rPr lang="en-US" altLang="zh-CN" sz="1400" dirty="0"/>
              <a:t>			</a:t>
            </a:r>
            <a:r>
              <a:rPr lang="en-US" altLang="zh-CN" sz="1400" dirty="0" err="1"/>
              <a:t>strcpy</a:t>
            </a:r>
            <a:r>
              <a:rPr lang="en-US" altLang="zh-CN" sz="1400" dirty="0"/>
              <a:t>(</a:t>
            </a:r>
            <a:r>
              <a:rPr lang="en-US" altLang="zh-CN" sz="1400" dirty="0" err="1"/>
              <a:t>str</a:t>
            </a:r>
            <a:r>
              <a:rPr lang="en-US" altLang="zh-CN" sz="1400" dirty="0"/>
              <a:t>[k],temp);}</a:t>
            </a:r>
          </a:p>
          <a:p>
            <a:pPr defTabSz="363538">
              <a:lnSpc>
                <a:spcPct val="120000"/>
              </a:lnSpc>
            </a:pPr>
            <a:r>
              <a:rPr lang="en-US" altLang="zh-CN" sz="1400" dirty="0"/>
              <a:t>	}</a:t>
            </a:r>
          </a:p>
          <a:p>
            <a:pPr defTabSz="363538">
              <a:lnSpc>
                <a:spcPct val="120000"/>
              </a:lnSpc>
            </a:pPr>
            <a:r>
              <a:rPr lang="en-US" altLang="zh-CN" sz="1400" dirty="0"/>
              <a:t>	</a:t>
            </a:r>
            <a:r>
              <a:rPr lang="en-US" altLang="zh-CN" sz="1400" dirty="0">
                <a:solidFill>
                  <a:schemeClr val="accent6"/>
                </a:solidFill>
              </a:rPr>
              <a:t>if((</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("D:\\CC\\string.dat", "w"))==NULL</a:t>
            </a:r>
            <a:r>
              <a:rPr lang="en-US" altLang="zh-CN" sz="1400" dirty="0" smtClean="0">
                <a:solidFill>
                  <a:schemeClr val="accent6"/>
                </a:solidFill>
              </a:rPr>
              <a:t>)	</a:t>
            </a:r>
            <a:r>
              <a:rPr lang="en-US" altLang="zh-CN" sz="1400" dirty="0" smtClean="0">
                <a:solidFill>
                  <a:srgbClr val="008000"/>
                </a:solidFill>
              </a:rPr>
              <a:t>//</a:t>
            </a:r>
            <a:r>
              <a:rPr lang="zh-CN" altLang="en-US" sz="1400" dirty="0">
                <a:solidFill>
                  <a:srgbClr val="008000"/>
                </a:solidFill>
              </a:rPr>
              <a:t>打开</a:t>
            </a:r>
            <a:r>
              <a:rPr lang="zh-CN" altLang="en-US" sz="1400" dirty="0" smtClean="0">
                <a:solidFill>
                  <a:srgbClr val="008000"/>
                </a:solidFill>
              </a:rPr>
              <a:t>磁盘文件，</a:t>
            </a:r>
            <a:r>
              <a:rPr lang="en-US" altLang="zh-CN" sz="1400" b="1" dirty="0" smtClean="0">
                <a:solidFill>
                  <a:srgbClr val="FF0000"/>
                </a:solidFill>
              </a:rPr>
              <a:t>′\′</a:t>
            </a:r>
            <a:r>
              <a:rPr lang="zh-CN" altLang="en-US" sz="1400" b="1" dirty="0">
                <a:solidFill>
                  <a:srgbClr val="FF0000"/>
                </a:solidFill>
              </a:rPr>
              <a:t>为转义字符的标志，因此在字符串中要表示</a:t>
            </a:r>
            <a:r>
              <a:rPr lang="en-US" altLang="zh-CN" sz="1400" b="1" dirty="0" smtClean="0">
                <a:solidFill>
                  <a:srgbClr val="FF0000"/>
                </a:solidFill>
              </a:rPr>
              <a:t>′\′</a:t>
            </a:r>
            <a:r>
              <a:rPr lang="zh-CN" altLang="en-US" sz="1400" b="1" dirty="0" smtClean="0">
                <a:solidFill>
                  <a:srgbClr val="FF0000"/>
                </a:solidFill>
              </a:rPr>
              <a:t>需要写成</a:t>
            </a:r>
            <a:r>
              <a:rPr lang="en-US" altLang="zh-CN" sz="1400" b="1" dirty="0" smtClean="0">
                <a:solidFill>
                  <a:srgbClr val="FF0000"/>
                </a:solidFill>
              </a:rPr>
              <a:t>′\\′</a:t>
            </a:r>
            <a:endParaRPr lang="zh-CN" altLang="en-US" sz="1400" b="1" dirty="0">
              <a:solidFill>
                <a:srgbClr val="FF0000"/>
              </a:solidFill>
            </a:endParaRPr>
          </a:p>
          <a:p>
            <a:pPr defTabSz="363538">
              <a:lnSpc>
                <a:spcPct val="120000"/>
              </a:lnSpc>
            </a:pPr>
            <a:r>
              <a:rPr lang="zh-CN" altLang="en-US" sz="1400" dirty="0"/>
              <a:t>	</a:t>
            </a:r>
            <a:r>
              <a:rPr lang="en-US" altLang="zh-CN" sz="1400" dirty="0">
                <a:solidFill>
                  <a:schemeClr val="accent6"/>
                </a:solidFill>
              </a:rPr>
              <a:t>{</a:t>
            </a:r>
          </a:p>
          <a:p>
            <a:pPr defTabSz="363538">
              <a:lnSpc>
                <a:spcPct val="120000"/>
              </a:lnSpc>
            </a:pP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("can′t open file!\n");</a:t>
            </a:r>
          </a:p>
          <a:p>
            <a:pPr defTabSz="363538">
              <a:lnSpc>
                <a:spcPct val="120000"/>
              </a:lnSpc>
            </a:pPr>
            <a:r>
              <a:rPr lang="en-US" altLang="zh-CN" sz="1400" dirty="0">
                <a:solidFill>
                  <a:schemeClr val="accent6"/>
                </a:solidFill>
              </a:rPr>
              <a:t>		exit(0);</a:t>
            </a:r>
          </a:p>
          <a:p>
            <a:pPr defTabSz="363538">
              <a:lnSpc>
                <a:spcPct val="120000"/>
              </a:lnSpc>
            </a:pPr>
            <a:r>
              <a:rPr lang="en-US" altLang="zh-CN" sz="1400" dirty="0">
                <a:solidFill>
                  <a:schemeClr val="accent6"/>
                </a:solidFill>
              </a:rPr>
              <a:t>	}</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nThe</a:t>
            </a:r>
            <a:r>
              <a:rPr lang="en-US" altLang="zh-CN" sz="1400" dirty="0"/>
              <a:t> new sequence:\n");</a:t>
            </a:r>
          </a:p>
          <a:p>
            <a:pPr defTabSz="363538">
              <a:lnSpc>
                <a:spcPct val="120000"/>
              </a:lnSpc>
            </a:pPr>
            <a:r>
              <a:rPr lang="en-US" altLang="zh-CN" sz="1400" dirty="0"/>
              <a:t>	for(</a:t>
            </a:r>
            <a:r>
              <a:rPr lang="en-US" altLang="zh-CN" sz="1400" dirty="0" err="1"/>
              <a:t>i</a:t>
            </a:r>
            <a:r>
              <a:rPr lang="en-US" altLang="zh-CN" sz="1400" dirty="0"/>
              <a:t>=0;i&lt;</a:t>
            </a:r>
            <a:r>
              <a:rPr lang="en-US" altLang="zh-CN" sz="1400" dirty="0" err="1"/>
              <a:t>n;i</a:t>
            </a:r>
            <a:r>
              <a:rPr lang="en-US" altLang="zh-CN" sz="1400" dirty="0"/>
              <a:t>++)</a:t>
            </a:r>
          </a:p>
          <a:p>
            <a:pPr defTabSz="363538">
              <a:lnSpc>
                <a:spcPct val="120000"/>
              </a:lnSpc>
            </a:pPr>
            <a:r>
              <a:rPr lang="en-US" altLang="zh-CN" sz="1400" dirty="0"/>
              <a:t>	{	</a:t>
            </a:r>
            <a:r>
              <a:rPr lang="en-US" altLang="zh-CN" sz="1400" dirty="0" err="1">
                <a:solidFill>
                  <a:schemeClr val="accent6"/>
                </a:solidFill>
              </a:rPr>
              <a:t>fputs</a:t>
            </a:r>
            <a:r>
              <a:rPr lang="en-US" altLang="zh-CN" sz="1400" dirty="0">
                <a:solidFill>
                  <a:schemeClr val="accent6"/>
                </a:solidFill>
              </a:rPr>
              <a:t>(</a:t>
            </a:r>
            <a:r>
              <a:rPr lang="en-US" altLang="zh-CN" sz="1400" dirty="0" err="1">
                <a:solidFill>
                  <a:schemeClr val="accent6"/>
                </a:solidFill>
              </a:rPr>
              <a:t>str</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fputs</a:t>
            </a:r>
            <a:r>
              <a:rPr lang="en-US" altLang="zh-CN" sz="1400" dirty="0">
                <a:solidFill>
                  <a:schemeClr val="accent6"/>
                </a:solidFill>
              </a:rPr>
              <a:t>("\n",</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向磁盘文件写一个字符串，然后输出一个换行符</a:t>
            </a:r>
          </a:p>
          <a:p>
            <a:pPr defTabSz="363538">
              <a:lnSpc>
                <a:spcPct val="120000"/>
              </a:lnSpc>
            </a:pPr>
            <a:r>
              <a:rPr lang="zh-CN" altLang="en-US" sz="1400" dirty="0"/>
              <a:t>		</a:t>
            </a:r>
            <a:r>
              <a:rPr lang="en-US" altLang="zh-CN" sz="1400" dirty="0" err="1"/>
              <a:t>printf</a:t>
            </a:r>
            <a:r>
              <a:rPr lang="en-US" altLang="zh-CN" sz="1400" dirty="0"/>
              <a:t>("%s\n",</a:t>
            </a:r>
            <a:r>
              <a:rPr lang="en-US" altLang="zh-CN" sz="1400" dirty="0" err="1"/>
              <a:t>str</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在屏幕上显示</a:t>
            </a:r>
          </a:p>
          <a:p>
            <a:pPr defTabSz="363538">
              <a:lnSpc>
                <a:spcPct val="120000"/>
              </a:lnSpc>
            </a:pPr>
            <a:r>
              <a:rPr lang="zh-CN" altLang="en-US" sz="1400" dirty="0"/>
              <a:t>	</a:t>
            </a:r>
            <a:r>
              <a:rPr lang="en-US" altLang="zh-CN" sz="1400" dirty="0" smtClean="0"/>
              <a:t>}</a:t>
            </a:r>
          </a:p>
          <a:p>
            <a:pPr defTabSz="363538">
              <a:lnSpc>
                <a:spcPct val="120000"/>
              </a:lnSpc>
            </a:pPr>
            <a:endParaRPr lang="en-US" altLang="zh-CN" sz="1400" dirty="0"/>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p:cNvPicPr>
            <a:picLocks noChangeAspect="1"/>
          </p:cNvPicPr>
          <p:nvPr/>
        </p:nvPicPr>
        <p:blipFill>
          <a:blip r:embed="rId15" cstate="print"/>
          <a:stretch>
            <a:fillRect/>
          </a:stretch>
        </p:blipFill>
        <p:spPr>
          <a:xfrm>
            <a:off x="9177388" y="810923"/>
            <a:ext cx="2770197" cy="1502737"/>
          </a:xfrm>
          <a:prstGeom prst="rect">
            <a:avLst/>
          </a:prstGeom>
        </p:spPr>
      </p:pic>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87844"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825096"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825096"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5" name="圆角矩形标注 4"/>
          <p:cNvSpPr/>
          <p:nvPr/>
        </p:nvSpPr>
        <p:spPr>
          <a:xfrm>
            <a:off x="7865807" y="5380013"/>
            <a:ext cx="3761566" cy="612648"/>
          </a:xfrm>
          <a:prstGeom prst="wedgeRoundRectCallout">
            <a:avLst>
              <a:gd name="adj1" fmla="val -65032"/>
              <a:gd name="adj2" fmla="val -27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此处需要补一行：</a:t>
            </a:r>
            <a:r>
              <a:rPr lang="en-US" altLang="zh-CN" sz="2400" b="1" dirty="0" err="1" smtClean="0"/>
              <a:t>fclose</a:t>
            </a:r>
            <a:r>
              <a:rPr lang="en-US" altLang="zh-CN" sz="2400" b="1" dirty="0" smtClean="0"/>
              <a:t>(</a:t>
            </a:r>
            <a:r>
              <a:rPr lang="en-US" altLang="zh-CN" sz="2400" b="1" dirty="0" err="1" smtClean="0"/>
              <a:t>fp</a:t>
            </a:r>
            <a:r>
              <a:rPr lang="en-US" altLang="zh-CN" sz="2400" b="1" dirty="0" smtClean="0"/>
              <a:t>)</a:t>
            </a:r>
            <a:r>
              <a:rPr lang="en-US" altLang="zh-CN" sz="2400" b="1" dirty="0"/>
              <a:t>;</a:t>
            </a:r>
            <a:endParaRPr lang="zh-CN" altLang="en-US" sz="2400" b="1" dirty="0"/>
          </a:p>
        </p:txBody>
      </p:sp>
      <p:sp>
        <p:nvSpPr>
          <p:cNvPr id="27" name="文本框 26"/>
          <p:cNvSpPr txBox="1"/>
          <p:nvPr/>
        </p:nvSpPr>
        <p:spPr>
          <a:xfrm>
            <a:off x="1336704" y="6184299"/>
            <a:ext cx="9483941" cy="384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900" dirty="0" smtClean="0"/>
              <a:t>进入下一页</a:t>
            </a:r>
            <a:r>
              <a:rPr lang="en-US" altLang="zh-CN" sz="1900" dirty="0" err="1" smtClean="0"/>
              <a:t>ppt</a:t>
            </a:r>
            <a:r>
              <a:rPr lang="zh-CN" altLang="en-US" sz="1900" dirty="0" smtClean="0"/>
              <a:t>之前，假设我们很无聊地运行了这个程序，并输入三行的：</a:t>
            </a:r>
            <a:r>
              <a:rPr lang="en-US" altLang="zh-CN" sz="1900" dirty="0" smtClean="0"/>
              <a:t>123456789</a:t>
            </a:r>
            <a:endParaRPr lang="zh-CN" altLang="en-US" sz="1900" dirty="0"/>
          </a:p>
        </p:txBody>
      </p:sp>
    </p:spTree>
    <p:extLst>
      <p:ext uri="{BB962C8B-B14F-4D97-AF65-F5344CB8AC3E}">
        <p14:creationId xmlns:p14="http://schemas.microsoft.com/office/powerpoint/2010/main" val="23179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11048858" cy="1910338"/>
          </a:xfrm>
        </p:spPr>
        <p:txBody>
          <a:bodyPr>
            <a:noAutofit/>
          </a:bodyPr>
          <a:lstStyle/>
          <a:p>
            <a:pPr marL="88900" indent="-8890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10.3】</a:t>
            </a:r>
            <a:r>
              <a:rPr lang="zh-CN" altLang="en-US" sz="2000" dirty="0">
                <a:solidFill>
                  <a:schemeClr val="accent1"/>
                </a:solidFill>
              </a:rPr>
              <a:t>从键盘读入若干个字符串，对它们按字母大小的顺序排序，然后把排好序的字符串送到磁盘文件中保存。</a:t>
            </a:r>
          </a:p>
        </p:txBody>
      </p:sp>
      <p:sp>
        <p:nvSpPr>
          <p:cNvPr id="32" name="圆角矩形 12">
            <a:extLst>
              <a:ext uri="{FF2B5EF4-FFF2-40B4-BE49-F238E27FC236}">
                <a16:creationId xmlns:a16="http://schemas.microsoft.com/office/drawing/2014/main" id="{0F049BFC-9696-4323-94B2-76251E60074B}"/>
              </a:ext>
            </a:extLst>
          </p:cNvPr>
          <p:cNvSpPr/>
          <p:nvPr/>
        </p:nvSpPr>
        <p:spPr>
          <a:xfrm>
            <a:off x="4261449" y="1781438"/>
            <a:ext cx="7435970"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smtClean="0"/>
              <a:t>#</a:t>
            </a: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a:solidFill>
                  <a:schemeClr val="accent6"/>
                </a:solidFill>
              </a:rPr>
              <a:t>FILE*</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char </a:t>
            </a:r>
            <a:r>
              <a:rPr lang="en-US" altLang="zh-CN" sz="1400" dirty="0" err="1"/>
              <a:t>str</a:t>
            </a:r>
            <a:r>
              <a:rPr lang="en-US" altLang="zh-CN" sz="1400" dirty="0"/>
              <a:t>[3][10];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=0;</a:t>
            </a:r>
          </a:p>
          <a:p>
            <a:pPr defTabSz="363538">
              <a:lnSpc>
                <a:spcPct val="120000"/>
              </a:lnSpc>
            </a:pPr>
            <a:r>
              <a:rPr lang="en-US" altLang="zh-CN" sz="1400" dirty="0"/>
              <a:t>	</a:t>
            </a:r>
            <a:r>
              <a:rPr lang="en-US" altLang="zh-CN" sz="1400" dirty="0">
                <a:solidFill>
                  <a:schemeClr val="accent6"/>
                </a:solidFill>
              </a:rPr>
              <a:t>if((</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("D:\\CC\\string.dat","r"))==NULL)	</a:t>
            </a:r>
            <a:r>
              <a:rPr lang="en-US" altLang="zh-CN" sz="1400" dirty="0">
                <a:solidFill>
                  <a:srgbClr val="008000"/>
                </a:solidFill>
              </a:rPr>
              <a:t>//</a:t>
            </a:r>
            <a:r>
              <a:rPr lang="zh-CN" altLang="en-US" sz="1400" dirty="0">
                <a:solidFill>
                  <a:srgbClr val="008000"/>
                </a:solidFill>
              </a:rPr>
              <a:t>注意文件路径必须与前相同 </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solidFill>
                  <a:schemeClr val="accent6"/>
                </a:solidFill>
              </a:rPr>
              <a:t>printf</a:t>
            </a:r>
            <a:r>
              <a:rPr lang="en-US" altLang="zh-CN" sz="1400" dirty="0">
                <a:solidFill>
                  <a:schemeClr val="accent6"/>
                </a:solidFill>
              </a:rPr>
              <a:t>("can′t open file!\n");</a:t>
            </a:r>
          </a:p>
          <a:p>
            <a:pPr defTabSz="363538">
              <a:lnSpc>
                <a:spcPct val="120000"/>
              </a:lnSpc>
            </a:pPr>
            <a:r>
              <a:rPr lang="en-US" altLang="zh-CN" sz="1400" dirty="0">
                <a:solidFill>
                  <a:schemeClr val="accent6"/>
                </a:solidFill>
              </a:rPr>
              <a:t>		exit(0);</a:t>
            </a:r>
          </a:p>
          <a:p>
            <a:pPr defTabSz="363538">
              <a:lnSpc>
                <a:spcPct val="120000"/>
              </a:lnSpc>
            </a:pPr>
            <a:r>
              <a:rPr lang="en-US" altLang="zh-CN" sz="1400" dirty="0"/>
              <a:t>	}</a:t>
            </a:r>
          </a:p>
          <a:p>
            <a:pPr defTabSz="363538">
              <a:lnSpc>
                <a:spcPct val="120000"/>
              </a:lnSpc>
            </a:pPr>
            <a:r>
              <a:rPr lang="en-US" altLang="zh-CN" sz="1400" dirty="0"/>
              <a:t>	</a:t>
            </a:r>
            <a:r>
              <a:rPr lang="en-US" altLang="zh-CN" sz="1400" dirty="0">
                <a:solidFill>
                  <a:schemeClr val="accent6"/>
                </a:solidFill>
              </a:rPr>
              <a:t>while(</a:t>
            </a:r>
            <a:r>
              <a:rPr lang="en-US" altLang="zh-CN" sz="1400" dirty="0" err="1">
                <a:solidFill>
                  <a:schemeClr val="accent6"/>
                </a:solidFill>
              </a:rPr>
              <a:t>fgets</a:t>
            </a:r>
            <a:r>
              <a:rPr lang="en-US" altLang="zh-CN" sz="1400" dirty="0">
                <a:solidFill>
                  <a:schemeClr val="accent6"/>
                </a:solidFill>
              </a:rPr>
              <a:t>(</a:t>
            </a:r>
            <a:r>
              <a:rPr lang="en-US" altLang="zh-CN" sz="1400" dirty="0" err="1">
                <a:solidFill>
                  <a:schemeClr val="accent6"/>
                </a:solidFill>
              </a:rPr>
              <a:t>str</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],10,fp)!=NULL)</a:t>
            </a:r>
          </a:p>
          <a:p>
            <a:pPr defTabSz="363538">
              <a:lnSpc>
                <a:spcPct val="120000"/>
              </a:lnSpc>
            </a:pPr>
            <a:r>
              <a:rPr lang="en-US" altLang="zh-CN" sz="1400" dirty="0"/>
              <a:t>	{	</a:t>
            </a:r>
            <a:r>
              <a:rPr lang="en-US" altLang="zh-CN" sz="1400" dirty="0" err="1"/>
              <a:t>printf</a:t>
            </a:r>
            <a:r>
              <a:rPr lang="en-US" altLang="zh-CN" sz="1400" dirty="0"/>
              <a:t>("%s",</a:t>
            </a:r>
            <a:r>
              <a:rPr lang="en-US" altLang="zh-CN" sz="1400" dirty="0" err="1"/>
              <a:t>str</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i</a:t>
            </a:r>
            <a:r>
              <a:rPr lang="en-US" altLang="zh-CN" sz="1400" dirty="0"/>
              <a: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solidFill>
                  <a:schemeClr val="accent6"/>
                </a:solidFill>
              </a:rPr>
              <a:t>fclose</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28638" y="1781438"/>
            <a:ext cx="3482645" cy="923330"/>
          </a:xfrm>
          <a:prstGeom prst="rect">
            <a:avLst/>
          </a:prstGeom>
        </p:spPr>
        <p:txBody>
          <a:bodyPr wrap="square">
            <a:spAutoFit/>
          </a:bodyPr>
          <a:lstStyle/>
          <a:p>
            <a:r>
              <a:rPr lang="zh-CN" altLang="en-US" dirty="0"/>
              <a:t>可以编写出以下的程序，从文件string.dat中读回字符串，并在屏幕上显示。</a:t>
            </a:r>
          </a:p>
        </p:txBody>
      </p:sp>
      <p:pic>
        <p:nvPicPr>
          <p:cNvPr id="7" name="图片 6"/>
          <p:cNvPicPr>
            <a:picLocks noChangeAspect="1"/>
          </p:cNvPicPr>
          <p:nvPr/>
        </p:nvPicPr>
        <p:blipFill>
          <a:blip r:embed="rId3" cstate="print"/>
          <a:stretch>
            <a:fillRect/>
          </a:stretch>
        </p:blipFill>
        <p:spPr>
          <a:xfrm>
            <a:off x="701509" y="4324134"/>
            <a:ext cx="3467100" cy="952500"/>
          </a:xfrm>
          <a:prstGeom prst="rect">
            <a:avLst/>
          </a:prstGeom>
        </p:spPr>
      </p:pic>
      <p:sp>
        <p:nvSpPr>
          <p:cNvPr id="4" name="文本框 3"/>
          <p:cNvSpPr txBox="1"/>
          <p:nvPr/>
        </p:nvSpPr>
        <p:spPr>
          <a:xfrm>
            <a:off x="7187381" y="3840718"/>
            <a:ext cx="4510038" cy="2508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900" dirty="0" smtClean="0"/>
              <a:t>假设文件</a:t>
            </a:r>
            <a:r>
              <a:rPr lang="en-US" altLang="zh-CN" sz="1900" dirty="0" smtClean="0"/>
              <a:t>3</a:t>
            </a:r>
            <a:r>
              <a:rPr lang="zh-CN" altLang="en-US" sz="1900" dirty="0" smtClean="0"/>
              <a:t>行内容都是</a:t>
            </a:r>
            <a:r>
              <a:rPr lang="en-US" altLang="zh-CN" sz="1900" dirty="0" smtClean="0"/>
              <a:t>123456789</a:t>
            </a:r>
            <a:r>
              <a:rPr lang="zh-CN" altLang="en-US" sz="1900" dirty="0" smtClean="0"/>
              <a:t>，那么：</a:t>
            </a:r>
            <a:endParaRPr lang="en-US" altLang="zh-CN" sz="1900" dirty="0" smtClean="0"/>
          </a:p>
          <a:p>
            <a:pPr marL="285750" indent="-285750">
              <a:spcBef>
                <a:spcPts val="600"/>
              </a:spcBef>
              <a:buFont typeface="Arial" panose="020B0604020202020204" pitchFamily="34" charset="0"/>
              <a:buChar char="•"/>
            </a:pPr>
            <a:r>
              <a:rPr lang="zh-CN" altLang="en-US" sz="1900" dirty="0" smtClean="0"/>
              <a:t>因为</a:t>
            </a:r>
            <a:r>
              <a:rPr lang="en-US" altLang="zh-CN" sz="1900" dirty="0" err="1" smtClean="0"/>
              <a:t>fgets</a:t>
            </a:r>
            <a:r>
              <a:rPr lang="zh-CN" altLang="en-US" sz="1900" dirty="0" smtClean="0"/>
              <a:t>的第二个参数传入</a:t>
            </a:r>
            <a:r>
              <a:rPr lang="en-US" altLang="zh-CN" sz="1900" dirty="0" smtClean="0"/>
              <a:t>10</a:t>
            </a:r>
            <a:r>
              <a:rPr lang="zh-CN" altLang="en-US" sz="1900" dirty="0" smtClean="0"/>
              <a:t>，导致一次只能读取</a:t>
            </a:r>
            <a:r>
              <a:rPr lang="en-US" altLang="zh-CN" sz="1900" dirty="0" smtClean="0"/>
              <a:t>123456789</a:t>
            </a:r>
            <a:r>
              <a:rPr lang="zh-CN" altLang="en-US" sz="1900" dirty="0" smtClean="0"/>
              <a:t>，但是，</a:t>
            </a:r>
            <a:r>
              <a:rPr lang="en-US" altLang="zh-CN" sz="1900" dirty="0" smtClean="0"/>
              <a:t>\n</a:t>
            </a:r>
            <a:r>
              <a:rPr lang="zh-CN" altLang="en-US" sz="1900" dirty="0" smtClean="0"/>
              <a:t>并没有被读走，所以第二次执行</a:t>
            </a:r>
            <a:r>
              <a:rPr lang="en-US" altLang="zh-CN" sz="1900" dirty="0" err="1" smtClean="0"/>
              <a:t>fgets</a:t>
            </a:r>
            <a:r>
              <a:rPr lang="zh-CN" altLang="en-US" sz="1900" dirty="0" smtClean="0"/>
              <a:t>，只能读到一个</a:t>
            </a:r>
            <a:r>
              <a:rPr lang="en-US" altLang="zh-CN" sz="1900" dirty="0" smtClean="0"/>
              <a:t>\n</a:t>
            </a:r>
            <a:r>
              <a:rPr lang="zh-CN" altLang="en-US" sz="1900" dirty="0" smtClean="0"/>
              <a:t>；</a:t>
            </a:r>
            <a:endParaRPr lang="en-US" altLang="zh-CN" sz="1900" dirty="0" smtClean="0"/>
          </a:p>
          <a:p>
            <a:pPr marL="285750" indent="-285750">
              <a:buFont typeface="Arial" panose="020B0604020202020204" pitchFamily="34" charset="0"/>
              <a:buChar char="•"/>
            </a:pPr>
            <a:r>
              <a:rPr lang="zh-CN" altLang="en-US" sz="1900" dirty="0" smtClean="0"/>
              <a:t>更严重的是，因为每行需要读取</a:t>
            </a:r>
            <a:r>
              <a:rPr lang="en-US" altLang="zh-CN" sz="1900" dirty="0" smtClean="0"/>
              <a:t>2</a:t>
            </a:r>
            <a:r>
              <a:rPr lang="zh-CN" altLang="en-US" sz="1900" dirty="0" smtClean="0"/>
              <a:t>次，所以</a:t>
            </a:r>
            <a:r>
              <a:rPr lang="en-US" altLang="zh-CN" sz="1900" dirty="0" err="1" smtClean="0"/>
              <a:t>i</a:t>
            </a:r>
            <a:r>
              <a:rPr lang="en-US" altLang="zh-CN" sz="1900" dirty="0" smtClean="0"/>
              <a:t>++</a:t>
            </a:r>
            <a:r>
              <a:rPr lang="zh-CN" altLang="en-US" sz="1900" dirty="0" smtClean="0"/>
              <a:t>会加到越界，造成程序崩溃</a:t>
            </a:r>
            <a:r>
              <a:rPr lang="zh-CN" altLang="en-US" sz="1900" dirty="0"/>
              <a:t>；</a:t>
            </a:r>
            <a:endParaRPr lang="en-US" altLang="zh-CN" sz="1900" dirty="0" smtClean="0"/>
          </a:p>
          <a:p>
            <a:pPr marL="285750" indent="-285750">
              <a:buFont typeface="Arial" panose="020B0604020202020204" pitchFamily="34" charset="0"/>
              <a:buChar char="•"/>
            </a:pPr>
            <a:r>
              <a:rPr lang="zh-CN" altLang="en-US" sz="1900" dirty="0" smtClean="0"/>
              <a:t>修改很简单，两个</a:t>
            </a:r>
            <a:r>
              <a:rPr lang="en-US" altLang="zh-CN" sz="1900" dirty="0" smtClean="0"/>
              <a:t>10</a:t>
            </a:r>
            <a:r>
              <a:rPr lang="zh-CN" altLang="en-US" sz="1900" dirty="0" smtClean="0"/>
              <a:t>改为</a:t>
            </a:r>
            <a:r>
              <a:rPr lang="en-US" altLang="zh-CN" sz="1900" dirty="0" smtClean="0"/>
              <a:t>11</a:t>
            </a:r>
            <a:r>
              <a:rPr lang="zh-CN" altLang="en-US" sz="1900" dirty="0" smtClean="0"/>
              <a:t>或更大。</a:t>
            </a:r>
            <a:endParaRPr lang="zh-CN" altLang="en-US" sz="1900" dirty="0"/>
          </a:p>
        </p:txBody>
      </p:sp>
      <p:sp>
        <p:nvSpPr>
          <p:cNvPr id="2" name="文本框 1"/>
          <p:cNvSpPr txBox="1"/>
          <p:nvPr/>
        </p:nvSpPr>
        <p:spPr>
          <a:xfrm>
            <a:off x="6725265" y="2257080"/>
            <a:ext cx="457048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zh-CN" altLang="en-US" dirty="0" smtClean="0"/>
              <a:t>然而这个程序存在错误，大家先研究一下？</a:t>
            </a:r>
            <a:endParaRPr lang="zh-CN" altLang="en-US" dirty="0"/>
          </a:p>
        </p:txBody>
      </p:sp>
    </p:spTree>
    <p:extLst>
      <p:ext uri="{BB962C8B-B14F-4D97-AF65-F5344CB8AC3E}">
        <p14:creationId xmlns:p14="http://schemas.microsoft.com/office/powerpoint/2010/main" val="197427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用格式化的方式读写文本文件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可以对文件进行格式化输入输出，这时就要用</a:t>
            </a:r>
            <a:r>
              <a:rPr lang="en-US" altLang="zh-CN">
                <a:solidFill>
                  <a:schemeClr val="tx1"/>
                </a:solidFill>
              </a:rPr>
              <a:t>fprintf</a:t>
            </a:r>
            <a:r>
              <a:rPr lang="zh-CN" altLang="en-US">
                <a:solidFill>
                  <a:schemeClr val="tx1"/>
                </a:solidFill>
              </a:rPr>
              <a:t>函数和</a:t>
            </a:r>
            <a:r>
              <a:rPr lang="en-US" altLang="zh-CN">
                <a:solidFill>
                  <a:schemeClr val="tx1"/>
                </a:solidFill>
              </a:rPr>
              <a:t>fscanf</a:t>
            </a:r>
            <a:r>
              <a:rPr lang="zh-CN" altLang="en-US">
                <a:solidFill>
                  <a:schemeClr val="tx1"/>
                </a:solidFill>
              </a:rPr>
              <a:t>函数，从函数名可以看到，它们只是在</a:t>
            </a:r>
            <a:r>
              <a:rPr lang="en-US" altLang="zh-CN">
                <a:solidFill>
                  <a:schemeClr val="tx1"/>
                </a:solidFill>
              </a:rPr>
              <a:t>printf</a:t>
            </a:r>
            <a:r>
              <a:rPr lang="zh-CN" altLang="en-US">
                <a:solidFill>
                  <a:schemeClr val="tx1"/>
                </a:solidFill>
              </a:rPr>
              <a:t>和</a:t>
            </a:r>
            <a:r>
              <a:rPr lang="en-US" altLang="zh-CN">
                <a:solidFill>
                  <a:schemeClr val="tx1"/>
                </a:solidFill>
              </a:rPr>
              <a:t>scanf</a:t>
            </a:r>
            <a:r>
              <a:rPr lang="zh-CN" altLang="en-US">
                <a:solidFill>
                  <a:schemeClr val="tx1"/>
                </a:solidFill>
              </a:rPr>
              <a:t>的前面加了一个字母</a:t>
            </a:r>
            <a:r>
              <a:rPr lang="en-US" altLang="zh-CN">
                <a:solidFill>
                  <a:schemeClr val="tx1"/>
                </a:solidFill>
              </a:rPr>
              <a:t>f</a:t>
            </a:r>
            <a:r>
              <a:rPr lang="zh-CN" altLang="en-US">
                <a:solidFill>
                  <a:schemeClr val="tx1"/>
                </a:solidFill>
              </a:rPr>
              <a:t>。它们的作用与</a:t>
            </a:r>
            <a:r>
              <a:rPr lang="en-US" altLang="zh-CN">
                <a:solidFill>
                  <a:schemeClr val="tx1"/>
                </a:solidFill>
              </a:rPr>
              <a:t>printf</a:t>
            </a:r>
            <a:r>
              <a:rPr lang="zh-CN" altLang="en-US">
                <a:solidFill>
                  <a:schemeClr val="tx1"/>
                </a:solidFill>
              </a:rPr>
              <a:t>函数和</a:t>
            </a:r>
            <a:r>
              <a:rPr lang="en-US" altLang="zh-CN">
                <a:solidFill>
                  <a:schemeClr val="tx1"/>
                </a:solidFill>
              </a:rPr>
              <a:t>scanf</a:t>
            </a:r>
            <a:r>
              <a:rPr lang="zh-CN" altLang="en-US">
                <a:solidFill>
                  <a:schemeClr val="tx1"/>
                </a:solidFill>
              </a:rPr>
              <a:t>函数相仿，都是格式化读写函数。只有一点不同： </a:t>
            </a:r>
            <a:r>
              <a:rPr lang="en-US" altLang="zh-CN">
                <a:solidFill>
                  <a:schemeClr val="tx1"/>
                </a:solidFill>
              </a:rPr>
              <a:t>fprintf</a:t>
            </a:r>
            <a:r>
              <a:rPr lang="zh-CN" altLang="en-US">
                <a:solidFill>
                  <a:schemeClr val="tx1"/>
                </a:solidFill>
              </a:rPr>
              <a:t>和</a:t>
            </a:r>
            <a:r>
              <a:rPr lang="en-US" altLang="zh-CN">
                <a:solidFill>
                  <a:schemeClr val="tx1"/>
                </a:solidFill>
              </a:rPr>
              <a:t>fscanf</a:t>
            </a:r>
            <a:r>
              <a:rPr lang="zh-CN" altLang="en-US">
                <a:solidFill>
                  <a:schemeClr val="tx1"/>
                </a:solidFill>
              </a:rPr>
              <a:t>函数的读写对象不是终端而是文件。它们的一般调用方式</a:t>
            </a:r>
            <a:r>
              <a:rPr lang="zh-CN" altLang="en-US" smtClean="0">
                <a:solidFill>
                  <a:schemeClr val="tx1"/>
                </a:solidFill>
              </a:rPr>
              <a:t>为：</a:t>
            </a:r>
            <a:endParaRPr lang="en-US" altLang="zh-CN" smtClean="0">
              <a:solidFill>
                <a:schemeClr val="tx1"/>
              </a:solidFill>
            </a:endParaRPr>
          </a:p>
        </p:txBody>
      </p:sp>
      <p:sp>
        <p:nvSpPr>
          <p:cNvPr id="7" name="矩形 6"/>
          <p:cNvSpPr/>
          <p:nvPr/>
        </p:nvSpPr>
        <p:spPr>
          <a:xfrm>
            <a:off x="3338424" y="2870495"/>
            <a:ext cx="4978154"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dirty="0" err="1" smtClean="0">
                <a:solidFill>
                  <a:schemeClr val="bg1"/>
                </a:solidFill>
              </a:rPr>
              <a:t>fprintf</a:t>
            </a:r>
            <a:r>
              <a:rPr lang="en-US" altLang="zh-CN" dirty="0" smtClean="0">
                <a:solidFill>
                  <a:schemeClr val="bg1"/>
                </a:solidFill>
              </a:rPr>
              <a:t>(</a:t>
            </a:r>
            <a:r>
              <a:rPr lang="zh-CN" altLang="en-US" dirty="0" smtClean="0">
                <a:solidFill>
                  <a:schemeClr val="bg1"/>
                </a:solidFill>
              </a:rPr>
              <a:t>文件指针</a:t>
            </a:r>
            <a:r>
              <a:rPr lang="en-US" altLang="zh-CN" dirty="0" smtClean="0">
                <a:solidFill>
                  <a:schemeClr val="bg1"/>
                </a:solidFill>
              </a:rPr>
              <a:t>, </a:t>
            </a:r>
            <a:r>
              <a:rPr lang="zh-CN" altLang="en-US" dirty="0" smtClean="0">
                <a:solidFill>
                  <a:schemeClr val="bg1"/>
                </a:solidFill>
              </a:rPr>
              <a:t>格式字符串</a:t>
            </a:r>
            <a:r>
              <a:rPr lang="en-US" altLang="zh-CN" dirty="0" smtClean="0">
                <a:solidFill>
                  <a:schemeClr val="bg1"/>
                </a:solidFill>
              </a:rPr>
              <a:t>, </a:t>
            </a:r>
            <a:r>
              <a:rPr lang="zh-CN" altLang="en-US" dirty="0" smtClean="0">
                <a:solidFill>
                  <a:schemeClr val="bg1"/>
                </a:solidFill>
              </a:rPr>
              <a:t>输出</a:t>
            </a:r>
            <a:r>
              <a:rPr lang="zh-CN" altLang="en-US" dirty="0">
                <a:solidFill>
                  <a:schemeClr val="bg1"/>
                </a:solidFill>
              </a:rPr>
              <a:t>表</a:t>
            </a:r>
            <a:r>
              <a:rPr lang="zh-CN" altLang="en-US" dirty="0" smtClean="0">
                <a:solidFill>
                  <a:schemeClr val="bg1"/>
                </a:solidFill>
              </a:rPr>
              <a:t>列</a:t>
            </a:r>
            <a:r>
              <a:rPr lang="en-US" altLang="zh-CN" dirty="0" smtClean="0">
                <a:solidFill>
                  <a:schemeClr val="bg1"/>
                </a:solidFill>
              </a:rPr>
              <a:t>);</a:t>
            </a:r>
            <a:endParaRPr lang="en-US" altLang="zh-CN" dirty="0">
              <a:solidFill>
                <a:schemeClr val="bg1"/>
              </a:solidFill>
            </a:endParaRPr>
          </a:p>
        </p:txBody>
      </p:sp>
      <p:sp>
        <p:nvSpPr>
          <p:cNvPr id="8" name="圆角矩形 7"/>
          <p:cNvSpPr/>
          <p:nvPr/>
        </p:nvSpPr>
        <p:spPr>
          <a:xfrm>
            <a:off x="927100" y="4029414"/>
            <a:ext cx="10522778" cy="84563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dirty="0" err="1">
                <a:solidFill>
                  <a:schemeClr val="tx1"/>
                </a:solidFill>
              </a:rPr>
              <a:t>fprintf</a:t>
            </a:r>
            <a:r>
              <a:rPr lang="en-US" altLang="zh-CN" dirty="0">
                <a:solidFill>
                  <a:schemeClr val="tx1"/>
                </a:solidFill>
              </a:rPr>
              <a:t> (</a:t>
            </a:r>
            <a:r>
              <a:rPr lang="en-US" altLang="zh-CN" dirty="0" err="1">
                <a:solidFill>
                  <a:schemeClr val="tx1"/>
                </a:solidFill>
              </a:rPr>
              <a:t>fp</a:t>
            </a:r>
            <a:r>
              <a:rPr lang="en-US" altLang="zh-CN" dirty="0">
                <a:solidFill>
                  <a:schemeClr val="tx1"/>
                </a:solidFill>
              </a:rPr>
              <a:t>,″%d,%6.2f″,i,f</a:t>
            </a:r>
            <a:r>
              <a:rPr lang="en-US" altLang="zh-CN" dirty="0" smtClean="0">
                <a:solidFill>
                  <a:schemeClr val="tx1"/>
                </a:solidFill>
              </a:rPr>
              <a:t>);	</a:t>
            </a:r>
            <a:r>
              <a:rPr lang="en-US" altLang="zh-CN" dirty="0" smtClean="0">
                <a:solidFill>
                  <a:srgbClr val="008000"/>
                </a:solidFill>
              </a:rPr>
              <a:t>//</a:t>
            </a:r>
            <a:r>
              <a:rPr lang="zh-CN" altLang="en-US" dirty="0">
                <a:solidFill>
                  <a:srgbClr val="008000"/>
                </a:solidFill>
              </a:rPr>
              <a:t>将</a:t>
            </a:r>
            <a:r>
              <a:rPr lang="en-US" altLang="zh-CN" dirty="0" err="1">
                <a:solidFill>
                  <a:srgbClr val="008000"/>
                </a:solidFill>
              </a:rPr>
              <a:t>int</a:t>
            </a:r>
            <a:r>
              <a:rPr lang="zh-CN" altLang="en-US" dirty="0">
                <a:solidFill>
                  <a:srgbClr val="008000"/>
                </a:solidFill>
              </a:rPr>
              <a:t>型变量</a:t>
            </a:r>
            <a:r>
              <a:rPr lang="en-US" altLang="zh-CN" dirty="0" err="1">
                <a:solidFill>
                  <a:srgbClr val="008000"/>
                </a:solidFill>
              </a:rPr>
              <a:t>i</a:t>
            </a:r>
            <a:r>
              <a:rPr lang="zh-CN" altLang="en-US" dirty="0">
                <a:solidFill>
                  <a:srgbClr val="008000"/>
                </a:solidFill>
              </a:rPr>
              <a:t>和</a:t>
            </a:r>
            <a:r>
              <a:rPr lang="en-US" altLang="zh-CN" dirty="0">
                <a:solidFill>
                  <a:srgbClr val="008000"/>
                </a:solidFill>
              </a:rPr>
              <a:t>float</a:t>
            </a:r>
            <a:r>
              <a:rPr lang="zh-CN" altLang="en-US" dirty="0">
                <a:solidFill>
                  <a:srgbClr val="008000"/>
                </a:solidFill>
              </a:rPr>
              <a:t>型变量</a:t>
            </a:r>
            <a:r>
              <a:rPr lang="en-US" altLang="zh-CN" dirty="0">
                <a:solidFill>
                  <a:srgbClr val="008000"/>
                </a:solidFill>
              </a:rPr>
              <a:t>f</a:t>
            </a:r>
            <a:r>
              <a:rPr lang="zh-CN" altLang="en-US" dirty="0">
                <a:solidFill>
                  <a:srgbClr val="008000"/>
                </a:solidFill>
              </a:rPr>
              <a:t>的值按</a:t>
            </a:r>
            <a:r>
              <a:rPr lang="en-US" altLang="zh-CN" dirty="0">
                <a:solidFill>
                  <a:srgbClr val="008000"/>
                </a:solidFill>
              </a:rPr>
              <a:t>%d</a:t>
            </a:r>
            <a:r>
              <a:rPr lang="zh-CN" altLang="en-US" dirty="0">
                <a:solidFill>
                  <a:srgbClr val="008000"/>
                </a:solidFill>
              </a:rPr>
              <a:t>和</a:t>
            </a:r>
            <a:r>
              <a:rPr lang="en-US" altLang="zh-CN" dirty="0">
                <a:solidFill>
                  <a:srgbClr val="008000"/>
                </a:solidFill>
              </a:rPr>
              <a:t>%6.2f</a:t>
            </a:r>
            <a:r>
              <a:rPr lang="zh-CN" altLang="en-US" dirty="0">
                <a:solidFill>
                  <a:srgbClr val="008000"/>
                </a:solidFill>
              </a:rPr>
              <a:t>的格式输出到</a:t>
            </a:r>
            <a:r>
              <a:rPr lang="en-US" altLang="zh-CN" dirty="0" err="1">
                <a:solidFill>
                  <a:srgbClr val="008000"/>
                </a:solidFill>
              </a:rPr>
              <a:t>fp</a:t>
            </a:r>
            <a:r>
              <a:rPr lang="zh-CN" altLang="en-US" dirty="0">
                <a:solidFill>
                  <a:srgbClr val="008000"/>
                </a:solidFill>
              </a:rPr>
              <a:t>指向的文件中</a:t>
            </a:r>
            <a:endParaRPr lang="en-US" altLang="zh-CN" dirty="0">
              <a:solidFill>
                <a:srgbClr val="008000"/>
              </a:solidFill>
            </a:endParaRPr>
          </a:p>
        </p:txBody>
      </p:sp>
      <p:sp>
        <p:nvSpPr>
          <p:cNvPr id="9" name="矩形 8"/>
          <p:cNvSpPr/>
          <p:nvPr/>
        </p:nvSpPr>
        <p:spPr>
          <a:xfrm>
            <a:off x="3338424" y="3449954"/>
            <a:ext cx="4978153"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dirty="0" err="1" smtClean="0">
                <a:solidFill>
                  <a:schemeClr val="bg1"/>
                </a:solidFill>
              </a:rPr>
              <a:t>fscanf</a:t>
            </a:r>
            <a:r>
              <a:rPr lang="en-US" altLang="zh-CN" dirty="0" smtClean="0">
                <a:solidFill>
                  <a:schemeClr val="bg1"/>
                </a:solidFill>
              </a:rPr>
              <a:t>(</a:t>
            </a:r>
            <a:r>
              <a:rPr lang="zh-CN" altLang="en-US" dirty="0" smtClean="0">
                <a:solidFill>
                  <a:schemeClr val="bg1"/>
                </a:solidFill>
              </a:rPr>
              <a:t>文件指针</a:t>
            </a:r>
            <a:r>
              <a:rPr lang="en-US" altLang="zh-CN" dirty="0" smtClean="0">
                <a:solidFill>
                  <a:schemeClr val="bg1"/>
                </a:solidFill>
              </a:rPr>
              <a:t>, </a:t>
            </a:r>
            <a:r>
              <a:rPr lang="zh-CN" altLang="en-US" dirty="0" smtClean="0">
                <a:solidFill>
                  <a:schemeClr val="bg1"/>
                </a:solidFill>
              </a:rPr>
              <a:t>格式字符串</a:t>
            </a:r>
            <a:r>
              <a:rPr lang="en-US" altLang="zh-CN" dirty="0" smtClean="0">
                <a:solidFill>
                  <a:schemeClr val="bg1"/>
                </a:solidFill>
              </a:rPr>
              <a:t>, </a:t>
            </a:r>
            <a:r>
              <a:rPr lang="zh-CN" altLang="en-US" dirty="0" smtClean="0">
                <a:solidFill>
                  <a:schemeClr val="bg1"/>
                </a:solidFill>
              </a:rPr>
              <a:t>输出</a:t>
            </a:r>
            <a:r>
              <a:rPr lang="zh-CN" altLang="en-US" dirty="0">
                <a:solidFill>
                  <a:schemeClr val="bg1"/>
                </a:solidFill>
              </a:rPr>
              <a:t>表</a:t>
            </a:r>
            <a:r>
              <a:rPr lang="zh-CN" altLang="en-US" dirty="0" smtClean="0">
                <a:solidFill>
                  <a:schemeClr val="bg1"/>
                </a:solidFill>
              </a:rPr>
              <a:t>列</a:t>
            </a:r>
            <a:r>
              <a:rPr lang="en-US" altLang="zh-CN" dirty="0" smtClean="0">
                <a:solidFill>
                  <a:schemeClr val="bg1"/>
                </a:solidFill>
              </a:rPr>
              <a:t>);</a:t>
            </a:r>
            <a:endParaRPr lang="en-US" altLang="zh-CN" dirty="0">
              <a:solidFill>
                <a:schemeClr val="bg1"/>
              </a:solidFill>
            </a:endParaRPr>
          </a:p>
        </p:txBody>
      </p:sp>
      <p:sp>
        <p:nvSpPr>
          <p:cNvPr id="10" name="圆角矩形 9"/>
          <p:cNvSpPr/>
          <p:nvPr/>
        </p:nvSpPr>
        <p:spPr>
          <a:xfrm>
            <a:off x="927100" y="4922453"/>
            <a:ext cx="10522778" cy="845629"/>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dirty="0" err="1">
                <a:solidFill>
                  <a:schemeClr val="tx1"/>
                </a:solidFill>
              </a:rPr>
              <a:t>fscanf</a:t>
            </a:r>
            <a:r>
              <a:rPr lang="en-US" altLang="zh-CN" dirty="0">
                <a:solidFill>
                  <a:schemeClr val="tx1"/>
                </a:solidFill>
              </a:rPr>
              <a:t> (</a:t>
            </a:r>
            <a:r>
              <a:rPr lang="en-US" altLang="zh-CN" dirty="0" err="1">
                <a:solidFill>
                  <a:schemeClr val="tx1"/>
                </a:solidFill>
              </a:rPr>
              <a:t>fp</a:t>
            </a:r>
            <a:r>
              <a:rPr lang="en-US" altLang="zh-CN" dirty="0">
                <a:solidFill>
                  <a:schemeClr val="tx1"/>
                </a:solidFill>
              </a:rPr>
              <a:t>,″%</a:t>
            </a:r>
            <a:r>
              <a:rPr lang="en-US" altLang="zh-CN" dirty="0" err="1">
                <a:solidFill>
                  <a:schemeClr val="tx1"/>
                </a:solidFill>
              </a:rPr>
              <a:t>d,%f</a:t>
            </a:r>
            <a:r>
              <a:rPr lang="en-US" altLang="zh-CN" dirty="0">
                <a:solidFill>
                  <a:schemeClr val="tx1"/>
                </a:solidFill>
              </a:rPr>
              <a:t>″,&amp;</a:t>
            </a:r>
            <a:r>
              <a:rPr lang="en-US" altLang="zh-CN" dirty="0" err="1">
                <a:solidFill>
                  <a:schemeClr val="tx1"/>
                </a:solidFill>
              </a:rPr>
              <a:t>i</a:t>
            </a:r>
            <a:r>
              <a:rPr lang="en-US" altLang="zh-CN" dirty="0">
                <a:solidFill>
                  <a:schemeClr val="tx1"/>
                </a:solidFill>
              </a:rPr>
              <a:t>,&amp;</a:t>
            </a:r>
            <a:r>
              <a:rPr lang="en-US" altLang="zh-CN" dirty="0" smtClean="0">
                <a:solidFill>
                  <a:schemeClr val="tx1"/>
                </a:solidFill>
              </a:rPr>
              <a:t>f);</a:t>
            </a:r>
          </a:p>
          <a:p>
            <a:pPr algn="just">
              <a:lnSpc>
                <a:spcPct val="150000"/>
              </a:lnSpc>
              <a:defRPr/>
            </a:pPr>
            <a:r>
              <a:rPr lang="en-US" altLang="zh-CN" dirty="0" smtClean="0">
                <a:solidFill>
                  <a:srgbClr val="008000"/>
                </a:solidFill>
              </a:rPr>
              <a:t>//</a:t>
            </a:r>
            <a:r>
              <a:rPr lang="zh-CN" altLang="en-US" dirty="0" smtClean="0">
                <a:solidFill>
                  <a:srgbClr val="008000"/>
                </a:solidFill>
              </a:rPr>
              <a:t>磁盘文件</a:t>
            </a:r>
            <a:r>
              <a:rPr lang="zh-CN" altLang="en-US" dirty="0">
                <a:solidFill>
                  <a:srgbClr val="008000"/>
                </a:solidFill>
              </a:rPr>
              <a:t>上如果有字符“</a:t>
            </a:r>
            <a:r>
              <a:rPr lang="en-US" altLang="zh-CN" dirty="0" smtClean="0">
                <a:solidFill>
                  <a:srgbClr val="008000"/>
                </a:solidFill>
              </a:rPr>
              <a:t>3,4.5</a:t>
            </a:r>
            <a:r>
              <a:rPr lang="en-US" altLang="zh-CN" dirty="0">
                <a:solidFill>
                  <a:srgbClr val="008000"/>
                </a:solidFill>
              </a:rPr>
              <a:t>”</a:t>
            </a:r>
            <a:r>
              <a:rPr lang="zh-CN" altLang="en-US" dirty="0">
                <a:solidFill>
                  <a:srgbClr val="008000"/>
                </a:solidFill>
              </a:rPr>
              <a:t>，则</a:t>
            </a:r>
            <a:r>
              <a:rPr lang="zh-CN" altLang="en-US" dirty="0" smtClean="0">
                <a:solidFill>
                  <a:srgbClr val="008000"/>
                </a:solidFill>
              </a:rPr>
              <a:t>从中</a:t>
            </a:r>
            <a:r>
              <a:rPr lang="zh-CN" altLang="en-US" dirty="0">
                <a:solidFill>
                  <a:srgbClr val="008000"/>
                </a:solidFill>
              </a:rPr>
              <a:t>读取整数</a:t>
            </a:r>
            <a:r>
              <a:rPr lang="en-US" altLang="zh-CN" dirty="0">
                <a:solidFill>
                  <a:srgbClr val="008000"/>
                </a:solidFill>
              </a:rPr>
              <a:t>3</a:t>
            </a:r>
            <a:r>
              <a:rPr lang="zh-CN" altLang="en-US" dirty="0">
                <a:solidFill>
                  <a:srgbClr val="008000"/>
                </a:solidFill>
              </a:rPr>
              <a:t>送给整型变量</a:t>
            </a:r>
            <a:r>
              <a:rPr lang="en-US" altLang="zh-CN" dirty="0" err="1">
                <a:solidFill>
                  <a:srgbClr val="008000"/>
                </a:solidFill>
              </a:rPr>
              <a:t>i</a:t>
            </a:r>
            <a:r>
              <a:rPr lang="zh-CN" altLang="en-US" dirty="0">
                <a:solidFill>
                  <a:srgbClr val="008000"/>
                </a:solidFill>
              </a:rPr>
              <a:t>，读取实数</a:t>
            </a:r>
            <a:r>
              <a:rPr lang="en-US" altLang="zh-CN" dirty="0">
                <a:solidFill>
                  <a:srgbClr val="008000"/>
                </a:solidFill>
              </a:rPr>
              <a:t>4.5</a:t>
            </a:r>
            <a:r>
              <a:rPr lang="zh-CN" altLang="en-US" dirty="0">
                <a:solidFill>
                  <a:srgbClr val="008000"/>
                </a:solidFill>
              </a:rPr>
              <a:t>送给</a:t>
            </a:r>
            <a:r>
              <a:rPr lang="en-US" altLang="zh-CN" dirty="0">
                <a:solidFill>
                  <a:srgbClr val="008000"/>
                </a:solidFill>
              </a:rPr>
              <a:t>float</a:t>
            </a:r>
            <a:r>
              <a:rPr lang="zh-CN" altLang="en-US" dirty="0">
                <a:solidFill>
                  <a:srgbClr val="008000"/>
                </a:solidFill>
              </a:rPr>
              <a:t>型变量</a:t>
            </a:r>
            <a:r>
              <a:rPr lang="en-US" altLang="zh-CN" dirty="0">
                <a:solidFill>
                  <a:srgbClr val="008000"/>
                </a:solidFill>
              </a:rPr>
              <a:t>f</a:t>
            </a:r>
          </a:p>
        </p:txBody>
      </p:sp>
    </p:spTree>
    <p:extLst>
      <p:ext uri="{BB962C8B-B14F-4D97-AF65-F5344CB8AC3E}">
        <p14:creationId xmlns:p14="http://schemas.microsoft.com/office/powerpoint/2010/main" val="23261254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2">
                    <a:lumMod val="10000"/>
                  </a:schemeClr>
                </a:solidFill>
              </a:rPr>
              <a:t>例题－带格式文本文件的读取</a:t>
            </a:r>
            <a:endParaRPr lang="zh-CN" altLang="en-US" dirty="0">
              <a:solidFill>
                <a:schemeClr val="bg2">
                  <a:lumMod val="10000"/>
                </a:schemeClr>
              </a:solidFill>
            </a:endParaRPr>
          </a:p>
        </p:txBody>
      </p:sp>
      <p:sp>
        <p:nvSpPr>
          <p:cNvPr id="3" name="文本占位符 2"/>
          <p:cNvSpPr>
            <a:spLocks noGrp="1"/>
          </p:cNvSpPr>
          <p:nvPr>
            <p:ph type="body" idx="1"/>
          </p:nvPr>
        </p:nvSpPr>
        <p:spPr>
          <a:ln>
            <a:solidFill>
              <a:schemeClr val="accent1"/>
            </a:solidFill>
          </a:ln>
        </p:spPr>
        <p:txBody>
          <a:bodyPr>
            <a:normAutofit/>
          </a:bodyPr>
          <a:lstStyle/>
          <a:p>
            <a:pPr>
              <a:buFont typeface="Wingdings" panose="05000000000000000000" pitchFamily="2" charset="2"/>
              <a:buChar char="Ø"/>
            </a:pPr>
            <a:r>
              <a:rPr lang="zh-CN" altLang="en-US" sz="2812" dirty="0" smtClean="0">
                <a:solidFill>
                  <a:schemeClr val="bg2">
                    <a:lumMod val="10000"/>
                  </a:schemeClr>
                </a:solidFill>
              </a:rPr>
              <a:t> 已知</a:t>
            </a:r>
            <a:r>
              <a:rPr lang="zh-CN" altLang="en-US" sz="2812" dirty="0">
                <a:solidFill>
                  <a:schemeClr val="bg2">
                    <a:lumMod val="10000"/>
                  </a:schemeClr>
                </a:solidFill>
              </a:rPr>
              <a:t>文件</a:t>
            </a:r>
            <a:r>
              <a:rPr lang="en-US" altLang="zh-CN" sz="2812" dirty="0">
                <a:solidFill>
                  <a:schemeClr val="bg2">
                    <a:lumMod val="10000"/>
                  </a:schemeClr>
                </a:solidFill>
              </a:rPr>
              <a:t>mark.txt</a:t>
            </a:r>
            <a:r>
              <a:rPr lang="zh-CN" altLang="en-US" sz="2812" dirty="0">
                <a:solidFill>
                  <a:schemeClr val="bg2">
                    <a:lumMod val="10000"/>
                  </a:schemeClr>
                </a:solidFill>
              </a:rPr>
              <a:t>中存储了若干行以下格式的文本，分别表示学号、姓名、</a:t>
            </a:r>
            <a:r>
              <a:rPr lang="en-US" altLang="zh-CN" sz="2812" dirty="0">
                <a:solidFill>
                  <a:schemeClr val="bg2">
                    <a:lumMod val="10000"/>
                  </a:schemeClr>
                </a:solidFill>
              </a:rPr>
              <a:t>3</a:t>
            </a:r>
            <a:r>
              <a:rPr lang="zh-CN" altLang="en-US" sz="2812" dirty="0">
                <a:solidFill>
                  <a:schemeClr val="bg2">
                    <a:lumMod val="10000"/>
                  </a:schemeClr>
                </a:solidFill>
              </a:rPr>
              <a:t>门成绩（语文、数学、英语），请读取文件计算每个学生的平均分。</a:t>
            </a:r>
            <a:endParaRPr lang="en-US" altLang="zh-CN" sz="2812" dirty="0">
              <a:solidFill>
                <a:schemeClr val="bg2">
                  <a:lumMod val="10000"/>
                </a:schemeClr>
              </a:solidFill>
            </a:endParaRPr>
          </a:p>
          <a:p>
            <a:pPr marL="0" indent="0">
              <a:lnSpc>
                <a:spcPct val="110000"/>
              </a:lnSpc>
              <a:spcBef>
                <a:spcPts val="0"/>
              </a:spcBef>
              <a:buNone/>
            </a:pPr>
            <a:endParaRPr lang="en-US" altLang="zh-CN" dirty="0">
              <a:solidFill>
                <a:schemeClr val="bg2">
                  <a:lumMod val="10000"/>
                </a:schemeClr>
              </a:solidFill>
            </a:endParaRPr>
          </a:p>
          <a:p>
            <a:pPr marL="0" indent="0">
              <a:lnSpc>
                <a:spcPct val="110000"/>
              </a:lnSpc>
              <a:spcBef>
                <a:spcPts val="0"/>
              </a:spcBef>
              <a:buNone/>
            </a:pPr>
            <a:r>
              <a:rPr lang="en-US" altLang="zh-CN" dirty="0">
                <a:solidFill>
                  <a:schemeClr val="bg2">
                    <a:lumMod val="10000"/>
                  </a:schemeClr>
                </a:solidFill>
              </a:rPr>
              <a:t>0001 </a:t>
            </a:r>
            <a:r>
              <a:rPr lang="zh-CN" altLang="en-US" dirty="0">
                <a:solidFill>
                  <a:schemeClr val="bg2">
                    <a:lumMod val="10000"/>
                  </a:schemeClr>
                </a:solidFill>
              </a:rPr>
              <a:t>张三 </a:t>
            </a:r>
            <a:r>
              <a:rPr lang="en-US" altLang="zh-CN" dirty="0">
                <a:solidFill>
                  <a:schemeClr val="bg2">
                    <a:lumMod val="10000"/>
                  </a:schemeClr>
                </a:solidFill>
              </a:rPr>
              <a:t>89 90 75</a:t>
            </a:r>
          </a:p>
          <a:p>
            <a:pPr marL="0" indent="0">
              <a:lnSpc>
                <a:spcPct val="110000"/>
              </a:lnSpc>
              <a:spcBef>
                <a:spcPts val="0"/>
              </a:spcBef>
              <a:buNone/>
            </a:pPr>
            <a:r>
              <a:rPr lang="en-US" altLang="zh-CN" dirty="0">
                <a:solidFill>
                  <a:schemeClr val="bg2">
                    <a:lumMod val="10000"/>
                  </a:schemeClr>
                </a:solidFill>
              </a:rPr>
              <a:t>0002 </a:t>
            </a:r>
            <a:r>
              <a:rPr lang="zh-CN" altLang="en-US" dirty="0">
                <a:solidFill>
                  <a:schemeClr val="bg2">
                    <a:lumMod val="10000"/>
                  </a:schemeClr>
                </a:solidFill>
              </a:rPr>
              <a:t>李四 </a:t>
            </a:r>
            <a:r>
              <a:rPr lang="en-US" altLang="zh-CN" dirty="0">
                <a:solidFill>
                  <a:schemeClr val="bg2">
                    <a:lumMod val="10000"/>
                  </a:schemeClr>
                </a:solidFill>
              </a:rPr>
              <a:t>92 95 98</a:t>
            </a:r>
          </a:p>
          <a:p>
            <a:pPr marL="0" indent="0">
              <a:lnSpc>
                <a:spcPct val="110000"/>
              </a:lnSpc>
              <a:spcBef>
                <a:spcPts val="0"/>
              </a:spcBef>
              <a:buNone/>
            </a:pPr>
            <a:r>
              <a:rPr lang="en-US" altLang="zh-CN" dirty="0">
                <a:solidFill>
                  <a:schemeClr val="bg2">
                    <a:lumMod val="10000"/>
                  </a:schemeClr>
                </a:solidFill>
              </a:rPr>
              <a:t>0003 </a:t>
            </a:r>
            <a:r>
              <a:rPr lang="zh-CN" altLang="en-US" dirty="0">
                <a:solidFill>
                  <a:schemeClr val="bg2">
                    <a:lumMod val="10000"/>
                  </a:schemeClr>
                </a:solidFill>
              </a:rPr>
              <a:t>王五 </a:t>
            </a:r>
            <a:r>
              <a:rPr lang="en-US" altLang="zh-CN" dirty="0">
                <a:solidFill>
                  <a:schemeClr val="bg2">
                    <a:lumMod val="10000"/>
                  </a:schemeClr>
                </a:solidFill>
              </a:rPr>
              <a:t>90 100 100</a:t>
            </a:r>
          </a:p>
          <a:p>
            <a:pPr marL="0" indent="0">
              <a:lnSpc>
                <a:spcPct val="110000"/>
              </a:lnSpc>
              <a:spcBef>
                <a:spcPts val="0"/>
              </a:spcBef>
              <a:buNone/>
            </a:pPr>
            <a:r>
              <a:rPr lang="en-US" altLang="zh-CN" dirty="0">
                <a:solidFill>
                  <a:schemeClr val="bg2">
                    <a:lumMod val="10000"/>
                  </a:schemeClr>
                </a:solidFill>
              </a:rPr>
              <a:t>……</a:t>
            </a:r>
            <a:r>
              <a:rPr lang="zh-CN" altLang="en-US" dirty="0">
                <a:solidFill>
                  <a:schemeClr val="bg2">
                    <a:lumMod val="10000"/>
                  </a:schemeClr>
                </a:solidFill>
              </a:rPr>
              <a:t>下面还有好多人</a:t>
            </a:r>
            <a:r>
              <a:rPr lang="en-US" altLang="zh-CN" dirty="0">
                <a:solidFill>
                  <a:schemeClr val="bg2">
                    <a:lumMod val="10000"/>
                  </a:schemeClr>
                </a:solidFill>
              </a:rPr>
              <a:t>……</a:t>
            </a:r>
          </a:p>
          <a:p>
            <a:pPr marL="0" indent="0">
              <a:buNone/>
            </a:pPr>
            <a:endParaRPr lang="zh-CN" altLang="en-US" sz="2812" dirty="0">
              <a:solidFill>
                <a:schemeClr val="bg2">
                  <a:lumMod val="10000"/>
                </a:schemeClr>
              </a:solidFill>
            </a:endParaRPr>
          </a:p>
        </p:txBody>
      </p:sp>
    </p:spTree>
    <p:extLst>
      <p:ext uri="{BB962C8B-B14F-4D97-AF65-F5344CB8AC3E}">
        <p14:creationId xmlns:p14="http://schemas.microsoft.com/office/powerpoint/2010/main" val="417167770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797" dirty="0">
                <a:solidFill>
                  <a:schemeClr val="bg2">
                    <a:lumMod val="10000"/>
                  </a:schemeClr>
                </a:solidFill>
              </a:rPr>
              <a:t>分析</a:t>
            </a:r>
          </a:p>
        </p:txBody>
      </p:sp>
      <p:sp>
        <p:nvSpPr>
          <p:cNvPr id="3" name="文本占位符 2"/>
          <p:cNvSpPr>
            <a:spLocks noGrp="1"/>
          </p:cNvSpPr>
          <p:nvPr>
            <p:ph type="body" idx="1"/>
          </p:nvPr>
        </p:nvSpPr>
        <p:spPr>
          <a:xfrm>
            <a:off x="924233" y="1690687"/>
            <a:ext cx="10540180" cy="4999241"/>
          </a:xfrm>
          <a:ln>
            <a:solidFill>
              <a:schemeClr val="accent1"/>
            </a:solidFill>
          </a:ln>
        </p:spPr>
        <p:txBody>
          <a:bodyPr>
            <a:normAutofit/>
          </a:bodyPr>
          <a:lstStyle/>
          <a:p>
            <a:pPr>
              <a:buFont typeface="Wingdings" panose="05000000000000000000" pitchFamily="2" charset="2"/>
              <a:buChar char="ü"/>
            </a:pPr>
            <a:r>
              <a:rPr lang="zh-CN" altLang="en-US" dirty="0" smtClean="0">
                <a:solidFill>
                  <a:schemeClr val="bg2">
                    <a:lumMod val="10000"/>
                  </a:schemeClr>
                </a:solidFill>
              </a:rPr>
              <a:t> 显然这个文件的格式是固定的，其实很多系统日志</a:t>
            </a:r>
            <a:r>
              <a:rPr lang="zh-CN" altLang="en-US" dirty="0">
                <a:solidFill>
                  <a:schemeClr val="bg2">
                    <a:lumMod val="10000"/>
                  </a:schemeClr>
                </a:solidFill>
              </a:rPr>
              <a:t>也</a:t>
            </a:r>
            <a:r>
              <a:rPr lang="zh-CN" altLang="en-US" dirty="0" smtClean="0">
                <a:solidFill>
                  <a:schemeClr val="bg2">
                    <a:lumMod val="10000"/>
                  </a:schemeClr>
                </a:solidFill>
              </a:rPr>
              <a:t>是如此。分析其中一行：</a:t>
            </a:r>
            <a:endParaRPr lang="en-US" altLang="zh-CN" sz="2250" dirty="0">
              <a:solidFill>
                <a:schemeClr val="bg2">
                  <a:lumMod val="10000"/>
                </a:schemeClr>
              </a:solidFill>
            </a:endParaRPr>
          </a:p>
          <a:p>
            <a:pPr marL="0" indent="0">
              <a:lnSpc>
                <a:spcPct val="110000"/>
              </a:lnSpc>
              <a:spcBef>
                <a:spcPts val="0"/>
              </a:spcBef>
              <a:buNone/>
            </a:pPr>
            <a:r>
              <a:rPr lang="en-US" altLang="zh-CN" dirty="0">
                <a:solidFill>
                  <a:schemeClr val="bg2">
                    <a:lumMod val="10000"/>
                  </a:schemeClr>
                </a:solidFill>
              </a:rPr>
              <a:t>0001 </a:t>
            </a:r>
            <a:r>
              <a:rPr lang="zh-CN" altLang="en-US" dirty="0">
                <a:solidFill>
                  <a:schemeClr val="bg2">
                    <a:lumMod val="10000"/>
                  </a:schemeClr>
                </a:solidFill>
              </a:rPr>
              <a:t>张三 </a:t>
            </a:r>
            <a:r>
              <a:rPr lang="en-US" altLang="zh-CN" dirty="0">
                <a:solidFill>
                  <a:schemeClr val="bg2">
                    <a:lumMod val="10000"/>
                  </a:schemeClr>
                </a:solidFill>
              </a:rPr>
              <a:t>89 90 </a:t>
            </a:r>
            <a:r>
              <a:rPr lang="en-US" altLang="zh-CN" dirty="0" smtClean="0">
                <a:solidFill>
                  <a:schemeClr val="bg2">
                    <a:lumMod val="10000"/>
                  </a:schemeClr>
                </a:solidFill>
              </a:rPr>
              <a:t>75</a:t>
            </a:r>
          </a:p>
          <a:p>
            <a:pPr marL="0" indent="0">
              <a:lnSpc>
                <a:spcPct val="110000"/>
              </a:lnSpc>
              <a:spcBef>
                <a:spcPts val="0"/>
              </a:spcBef>
              <a:buNone/>
            </a:pPr>
            <a:endParaRPr lang="en-US" altLang="zh-CN" sz="2250" dirty="0">
              <a:solidFill>
                <a:schemeClr val="bg2">
                  <a:lumMod val="10000"/>
                </a:schemeClr>
              </a:solidFill>
            </a:endParaRPr>
          </a:p>
          <a:p>
            <a:pPr>
              <a:buFont typeface="Wingdings" panose="05000000000000000000" pitchFamily="2" charset="2"/>
              <a:buChar char="ü"/>
            </a:pPr>
            <a:r>
              <a:rPr lang="zh-CN" altLang="en-US" dirty="0" smtClean="0">
                <a:solidFill>
                  <a:schemeClr val="bg2">
                    <a:lumMod val="10000"/>
                  </a:schemeClr>
                </a:solidFill>
              </a:rPr>
              <a:t> 可以看到前面</a:t>
            </a:r>
            <a:r>
              <a:rPr lang="en-US" altLang="zh-CN" dirty="0" smtClean="0">
                <a:solidFill>
                  <a:schemeClr val="bg2">
                    <a:lumMod val="10000"/>
                  </a:schemeClr>
                </a:solidFill>
              </a:rPr>
              <a:t>2</a:t>
            </a:r>
            <a:r>
              <a:rPr lang="zh-CN" altLang="en-US" dirty="0" smtClean="0">
                <a:solidFill>
                  <a:schemeClr val="bg2">
                    <a:lumMod val="10000"/>
                  </a:schemeClr>
                </a:solidFill>
              </a:rPr>
              <a:t>个是字符串，后面</a:t>
            </a:r>
            <a:r>
              <a:rPr lang="en-US" altLang="zh-CN" dirty="0" smtClean="0">
                <a:solidFill>
                  <a:schemeClr val="bg2">
                    <a:lumMod val="10000"/>
                  </a:schemeClr>
                </a:solidFill>
              </a:rPr>
              <a:t>3</a:t>
            </a:r>
            <a:r>
              <a:rPr lang="zh-CN" altLang="en-US" dirty="0" smtClean="0">
                <a:solidFill>
                  <a:schemeClr val="bg2">
                    <a:lumMod val="10000"/>
                  </a:schemeClr>
                </a:solidFill>
              </a:rPr>
              <a:t>个是整数，于是可以一次性这样读取（完整代码在下一页）：</a:t>
            </a:r>
            <a:endParaRPr lang="en-US" altLang="zh-CN" dirty="0" smtClean="0">
              <a:solidFill>
                <a:schemeClr val="bg2">
                  <a:lumMod val="10000"/>
                </a:schemeClr>
              </a:solidFill>
            </a:endParaRPr>
          </a:p>
          <a:p>
            <a:pPr marL="0" indent="0">
              <a:buNone/>
            </a:pPr>
            <a:r>
              <a:rPr lang="en-US" altLang="zh-CN" dirty="0" err="1">
                <a:solidFill>
                  <a:schemeClr val="bg2">
                    <a:lumMod val="10000"/>
                  </a:schemeClr>
                </a:solidFill>
              </a:rPr>
              <a:t>fscanf</a:t>
            </a:r>
            <a:r>
              <a:rPr lang="en-US" altLang="zh-CN" dirty="0">
                <a:solidFill>
                  <a:schemeClr val="bg2">
                    <a:lumMod val="10000"/>
                  </a:schemeClr>
                </a:solidFill>
              </a:rPr>
              <a:t>(in</a:t>
            </a:r>
            <a:r>
              <a:rPr lang="en-US" altLang="zh-CN" dirty="0" smtClean="0">
                <a:solidFill>
                  <a:schemeClr val="bg2">
                    <a:lumMod val="10000"/>
                  </a:schemeClr>
                </a:solidFill>
              </a:rPr>
              <a:t>,"%s%s%d%d%d",no,name</a:t>
            </a:r>
            <a:r>
              <a:rPr lang="en-US" altLang="zh-CN" dirty="0">
                <a:solidFill>
                  <a:schemeClr val="bg2">
                    <a:lumMod val="10000"/>
                  </a:schemeClr>
                </a:solidFill>
              </a:rPr>
              <a:t>,&amp;m1,&amp;m2,&amp;</a:t>
            </a:r>
            <a:r>
              <a:rPr lang="en-US" altLang="zh-CN" dirty="0" smtClean="0">
                <a:solidFill>
                  <a:schemeClr val="bg2">
                    <a:lumMod val="10000"/>
                  </a:schemeClr>
                </a:solidFill>
              </a:rPr>
              <a:t>m3);</a:t>
            </a:r>
          </a:p>
          <a:p>
            <a:pPr marL="0" indent="0">
              <a:buNone/>
            </a:pPr>
            <a:endParaRPr lang="en-US" altLang="zh-CN" dirty="0" smtClean="0">
              <a:solidFill>
                <a:schemeClr val="bg2">
                  <a:lumMod val="10000"/>
                </a:schemeClr>
              </a:solidFill>
            </a:endParaRPr>
          </a:p>
          <a:p>
            <a:pPr marL="0" indent="0">
              <a:buNone/>
            </a:pPr>
            <a:r>
              <a:rPr lang="zh-CN" altLang="en-US" b="1" dirty="0" smtClean="0">
                <a:solidFill>
                  <a:schemeClr val="bg2">
                    <a:lumMod val="10000"/>
                  </a:schemeClr>
                </a:solidFill>
              </a:rPr>
              <a:t>结论：</a:t>
            </a:r>
            <a:r>
              <a:rPr lang="en-US" altLang="zh-CN" b="1" dirty="0" err="1" smtClean="0">
                <a:solidFill>
                  <a:schemeClr val="bg2">
                    <a:lumMod val="10000"/>
                  </a:schemeClr>
                </a:solidFill>
              </a:rPr>
              <a:t>fscanf</a:t>
            </a:r>
            <a:r>
              <a:rPr lang="zh-CN" altLang="en-US" b="1" dirty="0" smtClean="0">
                <a:solidFill>
                  <a:schemeClr val="bg2">
                    <a:lumMod val="10000"/>
                  </a:schemeClr>
                </a:solidFill>
              </a:rPr>
              <a:t>天生就</a:t>
            </a:r>
            <a:r>
              <a:rPr lang="en-US" altLang="zh-CN" b="1" dirty="0" smtClean="0">
                <a:solidFill>
                  <a:schemeClr val="bg2">
                    <a:lumMod val="10000"/>
                  </a:schemeClr>
                </a:solidFill>
              </a:rPr>
              <a:t>get</a:t>
            </a:r>
            <a:r>
              <a:rPr lang="zh-CN" altLang="en-US" b="1" dirty="0" smtClean="0">
                <a:solidFill>
                  <a:schemeClr val="bg2">
                    <a:lumMod val="10000"/>
                  </a:schemeClr>
                </a:solidFill>
              </a:rPr>
              <a:t>文本文件解析的技能。</a:t>
            </a:r>
            <a:r>
              <a:rPr lang="zh-CN" altLang="en-US" dirty="0">
                <a:solidFill>
                  <a:schemeClr val="bg2">
                    <a:lumMod val="10000"/>
                  </a:schemeClr>
                </a:solidFill>
              </a:rPr>
              <a:t>这题要是只能用</a:t>
            </a:r>
            <a:r>
              <a:rPr lang="en-US" altLang="zh-CN" dirty="0" err="1">
                <a:solidFill>
                  <a:schemeClr val="bg2">
                    <a:lumMod val="10000"/>
                  </a:schemeClr>
                </a:solidFill>
              </a:rPr>
              <a:t>fgets</a:t>
            </a:r>
            <a:r>
              <a:rPr lang="zh-CN" altLang="en-US" dirty="0">
                <a:solidFill>
                  <a:schemeClr val="bg2">
                    <a:lumMod val="10000"/>
                  </a:schemeClr>
                </a:solidFill>
              </a:rPr>
              <a:t>就够你忙了</a:t>
            </a:r>
            <a:r>
              <a:rPr lang="zh-CN" altLang="en-US" dirty="0" smtClean="0">
                <a:solidFill>
                  <a:schemeClr val="bg2">
                    <a:lumMod val="10000"/>
                  </a:schemeClr>
                </a:solidFill>
              </a:rPr>
              <a:t>。。。</a:t>
            </a:r>
            <a:endParaRPr lang="en-US" altLang="zh-CN" dirty="0">
              <a:solidFill>
                <a:schemeClr val="bg2">
                  <a:lumMod val="10000"/>
                </a:schemeClr>
              </a:solidFill>
            </a:endParaRPr>
          </a:p>
          <a:p>
            <a:pPr marL="0" indent="0">
              <a:buNone/>
            </a:pPr>
            <a:endParaRPr lang="zh-CN" altLang="en-US" dirty="0">
              <a:solidFill>
                <a:schemeClr val="bg2">
                  <a:lumMod val="10000"/>
                </a:schemeClr>
              </a:solidFill>
            </a:endParaRPr>
          </a:p>
        </p:txBody>
      </p:sp>
    </p:spTree>
    <p:extLst>
      <p:ext uri="{BB962C8B-B14F-4D97-AF65-F5344CB8AC3E}">
        <p14:creationId xmlns:p14="http://schemas.microsoft.com/office/powerpoint/2010/main" val="2965229116"/>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2052" y="178693"/>
            <a:ext cx="10246980" cy="1281009"/>
          </a:xfrm>
        </p:spPr>
        <p:txBody>
          <a:bodyPr>
            <a:noAutofit/>
          </a:bodyPr>
          <a:lstStyle/>
          <a:p>
            <a:r>
              <a:rPr lang="en-US" altLang="zh-CN" sz="3375" dirty="0" err="1">
                <a:solidFill>
                  <a:schemeClr val="bg2">
                    <a:lumMod val="10000"/>
                  </a:schemeClr>
                </a:solidFill>
              </a:rPr>
              <a:t>fscanf</a:t>
            </a:r>
            <a:r>
              <a:rPr lang="zh-CN" altLang="en-US" sz="3375" dirty="0">
                <a:solidFill>
                  <a:schemeClr val="bg2">
                    <a:lumMod val="10000"/>
                  </a:schemeClr>
                </a:solidFill>
              </a:rPr>
              <a:t>会跳过</a:t>
            </a:r>
            <a:r>
              <a:rPr lang="zh-CN" altLang="en-US" sz="3375" b="1" dirty="0">
                <a:solidFill>
                  <a:schemeClr val="bg2">
                    <a:lumMod val="10000"/>
                  </a:schemeClr>
                </a:solidFill>
              </a:rPr>
              <a:t>空白符</a:t>
            </a:r>
            <a:r>
              <a:rPr lang="zh-CN" altLang="en-US" sz="3375" dirty="0">
                <a:solidFill>
                  <a:schemeClr val="bg2">
                    <a:lumMod val="10000"/>
                  </a:schemeClr>
                </a:solidFill>
              </a:rPr>
              <a:t>，所以文本中有多余的空行、空格、</a:t>
            </a:r>
            <a:r>
              <a:rPr lang="en-US" altLang="zh-CN" sz="3375" dirty="0">
                <a:solidFill>
                  <a:schemeClr val="bg2">
                    <a:lumMod val="10000"/>
                  </a:schemeClr>
                </a:solidFill>
              </a:rPr>
              <a:t>TAB</a:t>
            </a:r>
            <a:r>
              <a:rPr lang="zh-CN" altLang="en-US" sz="3375" dirty="0">
                <a:solidFill>
                  <a:schemeClr val="bg2">
                    <a:lumMod val="10000"/>
                  </a:schemeClr>
                </a:solidFill>
              </a:rPr>
              <a:t>是没关系的。</a:t>
            </a:r>
          </a:p>
        </p:txBody>
      </p:sp>
      <p:sp>
        <p:nvSpPr>
          <p:cNvPr id="4" name="矩形 3"/>
          <p:cNvSpPr/>
          <p:nvPr/>
        </p:nvSpPr>
        <p:spPr>
          <a:xfrm>
            <a:off x="1215188" y="1459702"/>
            <a:ext cx="10199805" cy="5285550"/>
          </a:xfrm>
          <a:prstGeom prst="rect">
            <a:avLst/>
          </a:prstGeom>
          <a:solidFill>
            <a:srgbClr val="FFFFFF"/>
          </a:solidFill>
          <a:ln>
            <a:solidFill>
              <a:srgbClr val="FF0000"/>
            </a:solidFill>
          </a:ln>
        </p:spPr>
        <p:txBody>
          <a:bodyPr wrap="square">
            <a:spAutoFit/>
          </a:bodyPr>
          <a:lstStyle/>
          <a:p>
            <a:pPr algn="l"/>
            <a:r>
              <a:rPr lang="en-US" altLang="zh-CN" sz="2109" b="1" dirty="0">
                <a:solidFill>
                  <a:srgbClr val="0000FF"/>
                </a:solidFill>
                <a:highlight>
                  <a:srgbClr val="FFFFFF"/>
                </a:highlight>
                <a:latin typeface="Consolas" panose="020B0609020204030204" pitchFamily="49" charset="0"/>
              </a:rPr>
              <a:t>#include</a:t>
            </a:r>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008000"/>
                </a:solidFill>
                <a:highlight>
                  <a:srgbClr val="FFFFFF"/>
                </a:highlight>
                <a:latin typeface="Consolas" panose="020B0609020204030204" pitchFamily="49" charset="0"/>
              </a:rPr>
              <a:t>&lt;</a:t>
            </a:r>
            <a:r>
              <a:rPr lang="en-US" altLang="zh-CN" sz="2109" b="1" dirty="0" err="1">
                <a:solidFill>
                  <a:srgbClr val="000000"/>
                </a:solidFill>
                <a:highlight>
                  <a:srgbClr val="FFFFFF"/>
                </a:highlight>
                <a:latin typeface="Consolas" panose="020B0609020204030204" pitchFamily="49" charset="0"/>
              </a:rPr>
              <a:t>stdio</a:t>
            </a:r>
            <a:r>
              <a:rPr lang="en-US" altLang="zh-CN" sz="2109" b="1" dirty="0" err="1">
                <a:solidFill>
                  <a:srgbClr val="008000"/>
                </a:solidFill>
                <a:highlight>
                  <a:srgbClr val="FFFFFF"/>
                </a:highlight>
                <a:latin typeface="Consolas" panose="020B0609020204030204" pitchFamily="49" charset="0"/>
              </a:rPr>
              <a:t>.</a:t>
            </a:r>
            <a:r>
              <a:rPr lang="en-US" altLang="zh-CN" sz="2109" b="1" dirty="0" err="1">
                <a:solidFill>
                  <a:srgbClr val="000000"/>
                </a:solidFill>
                <a:highlight>
                  <a:srgbClr val="FFFFFF"/>
                </a:highlight>
                <a:latin typeface="Consolas" panose="020B0609020204030204" pitchFamily="49" charset="0"/>
              </a:rPr>
              <a:t>h</a:t>
            </a:r>
            <a:r>
              <a:rPr lang="en-US" altLang="zh-CN" sz="2109" b="1" dirty="0">
                <a:solidFill>
                  <a:srgbClr val="008000"/>
                </a:solidFill>
                <a:highlight>
                  <a:srgbClr val="FFFFFF"/>
                </a:highlight>
                <a:latin typeface="Consolas" panose="020B0609020204030204" pitchFamily="49" charset="0"/>
              </a:rPr>
              <a:t>&gt;</a:t>
            </a:r>
            <a:endParaRPr lang="en-US" altLang="zh-CN" sz="2109" b="1" dirty="0">
              <a:solidFill>
                <a:srgbClr val="000000"/>
              </a:solidFill>
              <a:highlight>
                <a:srgbClr val="FFFFFF"/>
              </a:highlight>
              <a:latin typeface="Consolas" panose="020B0609020204030204" pitchFamily="49" charset="0"/>
            </a:endParaRPr>
          </a:p>
          <a:p>
            <a:pPr algn="l"/>
            <a:r>
              <a:rPr lang="en-US" altLang="zh-CN" sz="2109" b="1" dirty="0" err="1">
                <a:solidFill>
                  <a:srgbClr val="0000FF"/>
                </a:solidFill>
                <a:highlight>
                  <a:srgbClr val="FFFFFF"/>
                </a:highlight>
                <a:latin typeface="Consolas" panose="020B0609020204030204" pitchFamily="49" charset="0"/>
              </a:rPr>
              <a:t>int</a:t>
            </a:r>
            <a:r>
              <a:rPr lang="en-US" altLang="zh-CN" sz="2109" b="1" dirty="0">
                <a:solidFill>
                  <a:srgbClr val="000000"/>
                </a:solidFill>
                <a:highlight>
                  <a:srgbClr val="FFFFFF"/>
                </a:highlight>
                <a:latin typeface="Consolas" panose="020B0609020204030204" pitchFamily="49" charset="0"/>
              </a:rPr>
              <a:t> main</a:t>
            </a:r>
            <a:r>
              <a:rPr lang="en-US" altLang="zh-CN" sz="2109" b="1" dirty="0">
                <a:solidFill>
                  <a:srgbClr val="800000"/>
                </a:solidFill>
                <a:highlight>
                  <a:srgbClr val="FFFFFF"/>
                </a:highlight>
                <a:latin typeface="Consolas" panose="020B0609020204030204" pitchFamily="49" charset="0"/>
              </a:rPr>
              <a:t>()</a:t>
            </a:r>
            <a:endParaRPr lang="en-US" altLang="zh-CN" sz="2109" b="1" dirty="0">
              <a:solidFill>
                <a:srgbClr val="000000"/>
              </a:solidFill>
              <a:highlight>
                <a:srgbClr val="FFFFFF"/>
              </a:highlight>
              <a:latin typeface="Consolas" panose="020B0609020204030204" pitchFamily="49" charset="0"/>
            </a:endParaRPr>
          </a:p>
          <a:p>
            <a:pPr algn="l"/>
            <a:r>
              <a:rPr lang="en-US" altLang="zh-CN" sz="2109" b="1" dirty="0">
                <a:solidFill>
                  <a:srgbClr val="800000"/>
                </a:solidFill>
                <a:highlight>
                  <a:srgbClr val="FFFFFF"/>
                </a:highlight>
                <a:latin typeface="Consolas" panose="020B0609020204030204" pitchFamily="49" charset="0"/>
              </a:rPr>
              <a:t>{</a:t>
            </a:r>
            <a:endParaRPr lang="zh-CN" altLang="en-US" sz="2109" b="1" dirty="0">
              <a:solidFill>
                <a:srgbClr val="000000"/>
              </a:solidFill>
              <a:highlight>
                <a:srgbClr val="FFFFFF"/>
              </a:highlight>
              <a:latin typeface="Consolas" panose="020B0609020204030204" pitchFamily="49" charset="0"/>
            </a:endParaRPr>
          </a:p>
          <a:p>
            <a:pPr algn="l"/>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0000FF"/>
                </a:solidFill>
                <a:highlight>
                  <a:srgbClr val="FFFFFF"/>
                </a:highlight>
                <a:latin typeface="Consolas" panose="020B0609020204030204" pitchFamily="49" charset="0"/>
              </a:rPr>
              <a:t>FILE</a:t>
            </a:r>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008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in</a:t>
            </a:r>
            <a:r>
              <a:rPr lang="en-US" altLang="zh-CN" sz="2109" b="1" dirty="0">
                <a:solidFill>
                  <a:srgbClr val="800000"/>
                </a:solidFill>
                <a:highlight>
                  <a:srgbClr val="FFFFFF"/>
                </a:highlight>
                <a:latin typeface="Consolas" panose="020B0609020204030204" pitchFamily="49" charset="0"/>
              </a:rPr>
              <a:t>;</a:t>
            </a:r>
            <a:endParaRPr lang="en-US" altLang="zh-CN" sz="2109" b="1" dirty="0">
              <a:solidFill>
                <a:srgbClr val="000000"/>
              </a:solidFill>
              <a:highlight>
                <a:srgbClr val="FFFFFF"/>
              </a:highlight>
              <a:latin typeface="Consolas" panose="020B0609020204030204" pitchFamily="49" charset="0"/>
            </a:endParaRPr>
          </a:p>
          <a:p>
            <a:pPr algn="l"/>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0000FF"/>
                </a:solidFill>
                <a:highlight>
                  <a:srgbClr val="FFFFFF"/>
                </a:highlight>
                <a:latin typeface="Consolas" panose="020B0609020204030204" pitchFamily="49" charset="0"/>
              </a:rPr>
              <a:t>char</a:t>
            </a:r>
            <a:r>
              <a:rPr lang="en-US" altLang="zh-CN" sz="2109" b="1" dirty="0">
                <a:solidFill>
                  <a:srgbClr val="000000"/>
                </a:solidFill>
                <a:highlight>
                  <a:srgbClr val="FFFFFF"/>
                </a:highlight>
                <a:latin typeface="Consolas" panose="020B0609020204030204" pitchFamily="49" charset="0"/>
              </a:rPr>
              <a:t> no</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FF0000"/>
                </a:solidFill>
                <a:highlight>
                  <a:srgbClr val="FFFFFF"/>
                </a:highlight>
                <a:latin typeface="Consolas" panose="020B0609020204030204" pitchFamily="49" charset="0"/>
              </a:rPr>
              <a:t>20</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 name</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FF0000"/>
                </a:solidFill>
                <a:highlight>
                  <a:srgbClr val="FFFFFF"/>
                </a:highlight>
                <a:latin typeface="Consolas" panose="020B0609020204030204" pitchFamily="49" charset="0"/>
              </a:rPr>
              <a:t>20</a:t>
            </a:r>
            <a:r>
              <a:rPr lang="en-US" altLang="zh-CN" sz="2109" b="1" dirty="0">
                <a:solidFill>
                  <a:srgbClr val="800000"/>
                </a:solidFill>
                <a:highlight>
                  <a:srgbClr val="FFFFFF"/>
                </a:highlight>
                <a:latin typeface="Consolas" panose="020B0609020204030204" pitchFamily="49" charset="0"/>
              </a:rPr>
              <a:t>];</a:t>
            </a:r>
            <a:endParaRPr lang="en-US" altLang="zh-CN" sz="2109" b="1" dirty="0">
              <a:solidFill>
                <a:srgbClr val="000000"/>
              </a:solidFill>
              <a:highlight>
                <a:srgbClr val="FFFFFF"/>
              </a:highlight>
              <a:latin typeface="Consolas" panose="020B0609020204030204" pitchFamily="49" charset="0"/>
            </a:endParaRPr>
          </a:p>
          <a:p>
            <a:pPr algn="l"/>
            <a:r>
              <a:rPr lang="en-US" altLang="zh-CN" sz="2109" b="1" dirty="0">
                <a:solidFill>
                  <a:srgbClr val="000000"/>
                </a:solidFill>
                <a:highlight>
                  <a:srgbClr val="FFFFFF"/>
                </a:highlight>
                <a:latin typeface="Consolas" panose="020B0609020204030204" pitchFamily="49" charset="0"/>
              </a:rPr>
              <a:t>    </a:t>
            </a:r>
            <a:r>
              <a:rPr lang="en-US" altLang="zh-CN" sz="2109" b="1" dirty="0" err="1">
                <a:solidFill>
                  <a:srgbClr val="0000FF"/>
                </a:solidFill>
                <a:highlight>
                  <a:srgbClr val="FFFFFF"/>
                </a:highlight>
                <a:latin typeface="Consolas" panose="020B0609020204030204" pitchFamily="49" charset="0"/>
              </a:rPr>
              <a:t>int</a:t>
            </a:r>
            <a:r>
              <a:rPr lang="en-US" altLang="zh-CN" sz="2109" b="1" dirty="0">
                <a:solidFill>
                  <a:srgbClr val="000000"/>
                </a:solidFill>
                <a:highlight>
                  <a:srgbClr val="FFFFFF"/>
                </a:highlight>
                <a:latin typeface="Consolas" panose="020B0609020204030204" pitchFamily="49" charset="0"/>
              </a:rPr>
              <a:t> m1</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m2</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m3</a:t>
            </a:r>
            <a:r>
              <a:rPr lang="en-US" altLang="zh-CN" sz="2109" b="1" dirty="0">
                <a:solidFill>
                  <a:srgbClr val="800000"/>
                </a:solidFill>
                <a:highlight>
                  <a:srgbClr val="FFFFFF"/>
                </a:highlight>
                <a:latin typeface="Consolas" panose="020B0609020204030204" pitchFamily="49" charset="0"/>
              </a:rPr>
              <a:t>;</a:t>
            </a:r>
            <a:endParaRPr lang="en-US" altLang="zh-CN" sz="2109" b="1" dirty="0">
              <a:solidFill>
                <a:srgbClr val="000000"/>
              </a:solidFill>
              <a:highlight>
                <a:srgbClr val="FFFFFF"/>
              </a:highlight>
              <a:latin typeface="Consolas" panose="020B0609020204030204" pitchFamily="49" charset="0"/>
            </a:endParaRPr>
          </a:p>
          <a:p>
            <a:r>
              <a:rPr lang="en-US" altLang="zh-CN" sz="2109" b="1" dirty="0">
                <a:solidFill>
                  <a:srgbClr val="000000"/>
                </a:solidFill>
                <a:highlight>
                  <a:srgbClr val="FFFFFF"/>
                </a:highlight>
                <a:latin typeface="Consolas" panose="020B0609020204030204" pitchFamily="49" charset="0"/>
              </a:rPr>
              <a:t>    in </a:t>
            </a:r>
            <a:r>
              <a:rPr lang="en-US" altLang="zh-CN" sz="2109" b="1" dirty="0">
                <a:solidFill>
                  <a:srgbClr val="008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 </a:t>
            </a:r>
            <a:r>
              <a:rPr lang="en-US" altLang="zh-CN" sz="2109" b="1" dirty="0" err="1">
                <a:solidFill>
                  <a:srgbClr val="0000FF"/>
                </a:solidFill>
                <a:highlight>
                  <a:srgbClr val="FFFFFF"/>
                </a:highlight>
                <a:latin typeface="Consolas" panose="020B0609020204030204" pitchFamily="49" charset="0"/>
              </a:rPr>
              <a:t>fopen</a:t>
            </a:r>
            <a:r>
              <a:rPr lang="en-US" altLang="zh-CN" sz="2109" b="1" dirty="0" smtClean="0">
                <a:solidFill>
                  <a:srgbClr val="800000"/>
                </a:solidFill>
                <a:highlight>
                  <a:srgbClr val="FFFFFF"/>
                </a:highlight>
                <a:latin typeface="Consolas" panose="020B0609020204030204" pitchFamily="49" charset="0"/>
              </a:rPr>
              <a:t>(</a:t>
            </a:r>
            <a:r>
              <a:rPr lang="en-US" altLang="zh-CN" sz="2109" b="1" dirty="0" smtClean="0">
                <a:solidFill>
                  <a:srgbClr val="8D8D8D"/>
                </a:solidFill>
                <a:highlight>
                  <a:srgbClr val="FFFFFF"/>
                </a:highlight>
                <a:latin typeface="Consolas" panose="020B0609020204030204" pitchFamily="49" charset="0"/>
              </a:rPr>
              <a:t>"mark.txt</a:t>
            </a:r>
            <a:r>
              <a:rPr lang="en-US" altLang="zh-CN" sz="2109" b="1" dirty="0">
                <a:solidFill>
                  <a:srgbClr val="8D8D8D"/>
                </a:solidFill>
                <a:highlight>
                  <a:srgbClr val="FFFFFF"/>
                </a:highlight>
                <a:latin typeface="Consolas" panose="020B0609020204030204" pitchFamily="49" charset="0"/>
              </a:rPr>
              <a:t>"</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8D8D8D"/>
                </a:solidFill>
                <a:highlight>
                  <a:srgbClr val="FFFFFF"/>
                </a:highlight>
                <a:latin typeface="Consolas" panose="020B0609020204030204" pitchFamily="49" charset="0"/>
              </a:rPr>
              <a:t>"r</a:t>
            </a:r>
            <a:r>
              <a:rPr lang="en-US" altLang="zh-CN" sz="2109" b="1" dirty="0" smtClean="0">
                <a:solidFill>
                  <a:srgbClr val="8D8D8D"/>
                </a:solidFill>
                <a:highlight>
                  <a:srgbClr val="FFFFFF"/>
                </a:highlight>
                <a:latin typeface="Consolas" panose="020B0609020204030204" pitchFamily="49" charset="0"/>
              </a:rPr>
              <a:t>"</a:t>
            </a:r>
            <a:r>
              <a:rPr lang="en-US" altLang="zh-CN" sz="2109" b="1" dirty="0" smtClean="0">
                <a:solidFill>
                  <a:srgbClr val="800000"/>
                </a:solidFill>
                <a:highlight>
                  <a:srgbClr val="FFFFFF"/>
                </a:highlight>
                <a:latin typeface="Consolas" panose="020B0609020204030204" pitchFamily="49" charset="0"/>
              </a:rPr>
              <a:t>); //</a:t>
            </a:r>
            <a:r>
              <a:rPr lang="zh-CN" altLang="en-US" sz="2000" dirty="0"/>
              <a:t>简单起见</a:t>
            </a:r>
            <a:r>
              <a:rPr lang="zh-CN" altLang="en-US" sz="2000" dirty="0" smtClean="0"/>
              <a:t>，未</a:t>
            </a:r>
            <a:r>
              <a:rPr lang="zh-CN" altLang="en-US" sz="2000" dirty="0"/>
              <a:t>做</a:t>
            </a:r>
            <a:r>
              <a:rPr lang="en-US" altLang="zh-CN" sz="2000" dirty="0"/>
              <a:t>in</a:t>
            </a:r>
            <a:r>
              <a:rPr lang="zh-CN" altLang="en-US" sz="2000" dirty="0"/>
              <a:t>是否为</a:t>
            </a:r>
            <a:r>
              <a:rPr lang="en-US" altLang="zh-CN" sz="2000" dirty="0"/>
              <a:t>NULL</a:t>
            </a:r>
            <a:r>
              <a:rPr lang="zh-CN" altLang="en-US" sz="2000" dirty="0" smtClean="0"/>
              <a:t>判断</a:t>
            </a:r>
            <a:endParaRPr lang="zh-CN" altLang="en-US" sz="2000" b="1" dirty="0">
              <a:solidFill>
                <a:srgbClr val="000000"/>
              </a:solidFill>
              <a:highlight>
                <a:srgbClr val="FFFFFF"/>
              </a:highlight>
              <a:latin typeface="Consolas" panose="020B0609020204030204" pitchFamily="49" charset="0"/>
            </a:endParaRPr>
          </a:p>
          <a:p>
            <a:pPr algn="l"/>
            <a:r>
              <a:rPr lang="en-US" altLang="zh-CN" sz="2109" b="1" dirty="0">
                <a:solidFill>
                  <a:srgbClr val="000000"/>
                </a:solidFill>
                <a:highlight>
                  <a:srgbClr val="FFFFFF"/>
                </a:highlight>
                <a:latin typeface="Consolas" panose="020B0609020204030204" pitchFamily="49" charset="0"/>
              </a:rPr>
              <a:t>    </a:t>
            </a:r>
            <a:r>
              <a:rPr lang="en-US" altLang="zh-CN" sz="2109" b="1" dirty="0" err="1">
                <a:solidFill>
                  <a:srgbClr val="0000FF"/>
                </a:solidFill>
                <a:highlight>
                  <a:srgbClr val="FFFFFF"/>
                </a:highlight>
                <a:latin typeface="Consolas" panose="020B0609020204030204" pitchFamily="49" charset="0"/>
              </a:rPr>
              <a:t>fscanf</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in</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8D8D8D"/>
                </a:solidFill>
                <a:highlight>
                  <a:srgbClr val="FFFFFF"/>
                </a:highlight>
                <a:latin typeface="Consolas" panose="020B0609020204030204" pitchFamily="49" charset="0"/>
              </a:rPr>
              <a:t>"%s%s%d%d%d"</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no</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name</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8000"/>
                </a:solidFill>
                <a:highlight>
                  <a:srgbClr val="FFFFFF"/>
                </a:highlight>
                <a:latin typeface="Consolas" panose="020B0609020204030204" pitchFamily="49" charset="0"/>
              </a:rPr>
              <a:t>&amp;</a:t>
            </a:r>
            <a:r>
              <a:rPr lang="en-US" altLang="zh-CN" sz="2109" b="1" dirty="0">
                <a:solidFill>
                  <a:srgbClr val="000000"/>
                </a:solidFill>
                <a:highlight>
                  <a:srgbClr val="FFFFFF"/>
                </a:highlight>
                <a:latin typeface="Consolas" panose="020B0609020204030204" pitchFamily="49" charset="0"/>
              </a:rPr>
              <a:t>m1</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8000"/>
                </a:solidFill>
                <a:highlight>
                  <a:srgbClr val="FFFFFF"/>
                </a:highlight>
                <a:latin typeface="Consolas" panose="020B0609020204030204" pitchFamily="49" charset="0"/>
              </a:rPr>
              <a:t>&amp;</a:t>
            </a:r>
            <a:r>
              <a:rPr lang="en-US" altLang="zh-CN" sz="2109" b="1" dirty="0">
                <a:solidFill>
                  <a:srgbClr val="000000"/>
                </a:solidFill>
                <a:highlight>
                  <a:srgbClr val="FFFFFF"/>
                </a:highlight>
                <a:latin typeface="Consolas" panose="020B0609020204030204" pitchFamily="49" charset="0"/>
              </a:rPr>
              <a:t>m2</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8000"/>
                </a:solidFill>
                <a:highlight>
                  <a:srgbClr val="FFFFFF"/>
                </a:highlight>
                <a:latin typeface="Consolas" panose="020B0609020204030204" pitchFamily="49" charset="0"/>
              </a:rPr>
              <a:t>&amp;</a:t>
            </a:r>
            <a:r>
              <a:rPr lang="en-US" altLang="zh-CN" sz="2109" b="1" dirty="0">
                <a:solidFill>
                  <a:srgbClr val="000000"/>
                </a:solidFill>
                <a:highlight>
                  <a:srgbClr val="FFFFFF"/>
                </a:highlight>
                <a:latin typeface="Consolas" panose="020B0609020204030204" pitchFamily="49" charset="0"/>
              </a:rPr>
              <a:t>m3</a:t>
            </a:r>
            <a:r>
              <a:rPr lang="en-US" altLang="zh-CN" sz="2109" b="1" dirty="0">
                <a:solidFill>
                  <a:srgbClr val="800000"/>
                </a:solidFill>
                <a:highlight>
                  <a:srgbClr val="FFFFFF"/>
                </a:highlight>
                <a:latin typeface="Consolas" panose="020B0609020204030204" pitchFamily="49" charset="0"/>
              </a:rPr>
              <a:t>);</a:t>
            </a:r>
            <a:endParaRPr lang="en-US" altLang="zh-CN" sz="2109" b="1" dirty="0">
              <a:solidFill>
                <a:srgbClr val="000000"/>
              </a:solidFill>
              <a:highlight>
                <a:srgbClr val="FFFFFF"/>
              </a:highlight>
              <a:latin typeface="Consolas" panose="020B0609020204030204" pitchFamily="49" charset="0"/>
            </a:endParaRPr>
          </a:p>
          <a:p>
            <a:pPr algn="l"/>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0000FF"/>
                </a:solidFill>
                <a:highlight>
                  <a:srgbClr val="FFFFFF"/>
                </a:highlight>
                <a:latin typeface="Consolas" panose="020B0609020204030204" pitchFamily="49" charset="0"/>
              </a:rPr>
              <a:t>while</a:t>
            </a:r>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8000"/>
                </a:solidFill>
                <a:highlight>
                  <a:srgbClr val="FFFFFF"/>
                </a:highlight>
                <a:latin typeface="Consolas" panose="020B0609020204030204" pitchFamily="49" charset="0"/>
              </a:rPr>
              <a:t>!</a:t>
            </a:r>
            <a:r>
              <a:rPr lang="en-US" altLang="zh-CN" sz="2109" b="1" dirty="0" err="1">
                <a:solidFill>
                  <a:srgbClr val="0000FF"/>
                </a:solidFill>
                <a:highlight>
                  <a:srgbClr val="FFFFFF"/>
                </a:highlight>
                <a:latin typeface="Consolas" panose="020B0609020204030204" pitchFamily="49" charset="0"/>
              </a:rPr>
              <a:t>feof</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in</a:t>
            </a:r>
            <a:r>
              <a:rPr lang="en-US" altLang="zh-CN" sz="2109" b="1" dirty="0">
                <a:solidFill>
                  <a:srgbClr val="800000"/>
                </a:solidFill>
                <a:highlight>
                  <a:srgbClr val="FFFFFF"/>
                </a:highlight>
                <a:latin typeface="Consolas" panose="020B0609020204030204" pitchFamily="49" charset="0"/>
              </a:rPr>
              <a:t>))</a:t>
            </a:r>
            <a:endParaRPr lang="en-US" altLang="zh-CN" sz="2109" b="1" dirty="0">
              <a:solidFill>
                <a:srgbClr val="000000"/>
              </a:solidFill>
              <a:highlight>
                <a:srgbClr val="FFFFFF"/>
              </a:highlight>
              <a:latin typeface="Consolas" panose="020B0609020204030204" pitchFamily="49" charset="0"/>
            </a:endParaRPr>
          </a:p>
          <a:p>
            <a:pPr algn="l"/>
            <a:r>
              <a:rPr lang="zh-CN" altLang="en-US" sz="2109" b="1" dirty="0">
                <a:solidFill>
                  <a:srgbClr val="000000"/>
                </a:solidFill>
                <a:highlight>
                  <a:srgbClr val="FFFFFF"/>
                </a:highlight>
                <a:latin typeface="Consolas" panose="020B0609020204030204" pitchFamily="49" charset="0"/>
              </a:rPr>
              <a:t>    </a:t>
            </a:r>
            <a:r>
              <a:rPr lang="en-US" altLang="zh-CN" sz="2109" b="1" dirty="0">
                <a:solidFill>
                  <a:srgbClr val="800000"/>
                </a:solidFill>
                <a:highlight>
                  <a:srgbClr val="FFFFFF"/>
                </a:highlight>
                <a:latin typeface="Consolas" panose="020B0609020204030204" pitchFamily="49" charset="0"/>
              </a:rPr>
              <a:t>{</a:t>
            </a:r>
            <a:endParaRPr lang="zh-CN" altLang="en-US" sz="2109" b="1" dirty="0">
              <a:solidFill>
                <a:srgbClr val="000000"/>
              </a:solidFill>
              <a:highlight>
                <a:srgbClr val="FFFFFF"/>
              </a:highlight>
              <a:latin typeface="Consolas" panose="020B0609020204030204" pitchFamily="49" charset="0"/>
            </a:endParaRPr>
          </a:p>
          <a:p>
            <a:pPr algn="l"/>
            <a:r>
              <a:rPr lang="pt-BR" altLang="zh-CN" sz="2109" b="1" dirty="0">
                <a:solidFill>
                  <a:srgbClr val="000000"/>
                </a:solidFill>
                <a:highlight>
                  <a:srgbClr val="FFFFFF"/>
                </a:highlight>
                <a:latin typeface="Consolas" panose="020B0609020204030204" pitchFamily="49" charset="0"/>
              </a:rPr>
              <a:t>        </a:t>
            </a:r>
            <a:r>
              <a:rPr lang="pt-BR" altLang="zh-CN" sz="2109" b="1" dirty="0">
                <a:solidFill>
                  <a:srgbClr val="0000FF"/>
                </a:solidFill>
                <a:highlight>
                  <a:srgbClr val="FFFFFF"/>
                </a:highlight>
                <a:latin typeface="Consolas" panose="020B0609020204030204" pitchFamily="49" charset="0"/>
              </a:rPr>
              <a:t>printf</a:t>
            </a:r>
            <a:r>
              <a:rPr lang="pt-BR" altLang="zh-CN" sz="2109" b="1" dirty="0">
                <a:solidFill>
                  <a:srgbClr val="800000"/>
                </a:solidFill>
                <a:highlight>
                  <a:srgbClr val="FFFFFF"/>
                </a:highlight>
                <a:latin typeface="Consolas" panose="020B0609020204030204" pitchFamily="49" charset="0"/>
              </a:rPr>
              <a:t>(</a:t>
            </a:r>
            <a:r>
              <a:rPr lang="pt-BR" altLang="zh-CN" sz="2109" b="1" dirty="0">
                <a:solidFill>
                  <a:srgbClr val="8D8D8D"/>
                </a:solidFill>
                <a:highlight>
                  <a:srgbClr val="FFFFFF"/>
                </a:highlight>
                <a:latin typeface="Consolas" panose="020B0609020204030204" pitchFamily="49" charset="0"/>
              </a:rPr>
              <a:t>"%s %s %.1f\n"</a:t>
            </a:r>
            <a:r>
              <a:rPr lang="pt-BR" altLang="zh-CN" sz="2109" b="1" dirty="0">
                <a:solidFill>
                  <a:srgbClr val="800000"/>
                </a:solidFill>
                <a:highlight>
                  <a:srgbClr val="FFFFFF"/>
                </a:highlight>
                <a:latin typeface="Consolas" panose="020B0609020204030204" pitchFamily="49" charset="0"/>
              </a:rPr>
              <a:t>,</a:t>
            </a:r>
            <a:r>
              <a:rPr lang="pt-BR" altLang="zh-CN" sz="2109" b="1" dirty="0">
                <a:solidFill>
                  <a:srgbClr val="000000"/>
                </a:solidFill>
                <a:highlight>
                  <a:srgbClr val="FFFFFF"/>
                </a:highlight>
                <a:latin typeface="Consolas" panose="020B0609020204030204" pitchFamily="49" charset="0"/>
              </a:rPr>
              <a:t> no</a:t>
            </a:r>
            <a:r>
              <a:rPr lang="pt-BR" altLang="zh-CN" sz="2109" b="1" dirty="0">
                <a:solidFill>
                  <a:srgbClr val="800000"/>
                </a:solidFill>
                <a:highlight>
                  <a:srgbClr val="FFFFFF"/>
                </a:highlight>
                <a:latin typeface="Consolas" panose="020B0609020204030204" pitchFamily="49" charset="0"/>
              </a:rPr>
              <a:t>,</a:t>
            </a:r>
            <a:r>
              <a:rPr lang="pt-BR" altLang="zh-CN" sz="2109" b="1" dirty="0">
                <a:solidFill>
                  <a:srgbClr val="000000"/>
                </a:solidFill>
                <a:highlight>
                  <a:srgbClr val="FFFFFF"/>
                </a:highlight>
                <a:latin typeface="Consolas" panose="020B0609020204030204" pitchFamily="49" charset="0"/>
              </a:rPr>
              <a:t> name</a:t>
            </a:r>
            <a:r>
              <a:rPr lang="pt-BR" altLang="zh-CN" sz="2109" b="1" dirty="0">
                <a:solidFill>
                  <a:srgbClr val="800000"/>
                </a:solidFill>
                <a:highlight>
                  <a:srgbClr val="FFFFFF"/>
                </a:highlight>
                <a:latin typeface="Consolas" panose="020B0609020204030204" pitchFamily="49" charset="0"/>
              </a:rPr>
              <a:t>,</a:t>
            </a:r>
            <a:r>
              <a:rPr lang="pt-BR" altLang="zh-CN" sz="2109" b="1" dirty="0">
                <a:solidFill>
                  <a:srgbClr val="000000"/>
                </a:solidFill>
                <a:highlight>
                  <a:srgbClr val="FFFFFF"/>
                </a:highlight>
                <a:latin typeface="Consolas" panose="020B0609020204030204" pitchFamily="49" charset="0"/>
              </a:rPr>
              <a:t> </a:t>
            </a:r>
            <a:r>
              <a:rPr lang="pt-BR" altLang="zh-CN" sz="2109" b="1" dirty="0">
                <a:solidFill>
                  <a:srgbClr val="800000"/>
                </a:solidFill>
                <a:highlight>
                  <a:srgbClr val="FFFFFF"/>
                </a:highlight>
                <a:latin typeface="Consolas" panose="020B0609020204030204" pitchFamily="49" charset="0"/>
              </a:rPr>
              <a:t>(</a:t>
            </a:r>
            <a:r>
              <a:rPr lang="pt-BR" altLang="zh-CN" sz="2109" b="1" dirty="0">
                <a:solidFill>
                  <a:srgbClr val="000000"/>
                </a:solidFill>
                <a:highlight>
                  <a:srgbClr val="FFFFFF"/>
                </a:highlight>
                <a:latin typeface="Consolas" panose="020B0609020204030204" pitchFamily="49" charset="0"/>
              </a:rPr>
              <a:t>m1</a:t>
            </a:r>
            <a:r>
              <a:rPr lang="pt-BR" altLang="zh-CN" sz="2109" b="1" dirty="0">
                <a:solidFill>
                  <a:srgbClr val="008000"/>
                </a:solidFill>
                <a:highlight>
                  <a:srgbClr val="FFFFFF"/>
                </a:highlight>
                <a:latin typeface="Consolas" panose="020B0609020204030204" pitchFamily="49" charset="0"/>
              </a:rPr>
              <a:t>+</a:t>
            </a:r>
            <a:r>
              <a:rPr lang="pt-BR" altLang="zh-CN" sz="2109" b="1" dirty="0">
                <a:solidFill>
                  <a:srgbClr val="000000"/>
                </a:solidFill>
                <a:highlight>
                  <a:srgbClr val="FFFFFF"/>
                </a:highlight>
                <a:latin typeface="Consolas" panose="020B0609020204030204" pitchFamily="49" charset="0"/>
              </a:rPr>
              <a:t>m2</a:t>
            </a:r>
            <a:r>
              <a:rPr lang="pt-BR" altLang="zh-CN" sz="2109" b="1" dirty="0">
                <a:solidFill>
                  <a:srgbClr val="008000"/>
                </a:solidFill>
                <a:highlight>
                  <a:srgbClr val="FFFFFF"/>
                </a:highlight>
                <a:latin typeface="Consolas" panose="020B0609020204030204" pitchFamily="49" charset="0"/>
              </a:rPr>
              <a:t>+</a:t>
            </a:r>
            <a:r>
              <a:rPr lang="pt-BR" altLang="zh-CN" sz="2109" b="1" dirty="0">
                <a:solidFill>
                  <a:srgbClr val="000000"/>
                </a:solidFill>
                <a:highlight>
                  <a:srgbClr val="FFFFFF"/>
                </a:highlight>
                <a:latin typeface="Consolas" panose="020B0609020204030204" pitchFamily="49" charset="0"/>
              </a:rPr>
              <a:t>m3</a:t>
            </a:r>
            <a:r>
              <a:rPr lang="pt-BR" altLang="zh-CN" sz="2109" b="1" dirty="0">
                <a:solidFill>
                  <a:srgbClr val="800000"/>
                </a:solidFill>
                <a:highlight>
                  <a:srgbClr val="FFFFFF"/>
                </a:highlight>
                <a:latin typeface="Consolas" panose="020B0609020204030204" pitchFamily="49" charset="0"/>
              </a:rPr>
              <a:t>)</a:t>
            </a:r>
            <a:r>
              <a:rPr lang="pt-BR" altLang="zh-CN" sz="2109" b="1" dirty="0">
                <a:solidFill>
                  <a:srgbClr val="008000"/>
                </a:solidFill>
                <a:highlight>
                  <a:srgbClr val="FFFFFF"/>
                </a:highlight>
                <a:latin typeface="Consolas" panose="020B0609020204030204" pitchFamily="49" charset="0"/>
              </a:rPr>
              <a:t>/</a:t>
            </a:r>
            <a:r>
              <a:rPr lang="pt-BR" altLang="zh-CN" sz="2109" b="1" dirty="0">
                <a:solidFill>
                  <a:srgbClr val="FF0000"/>
                </a:solidFill>
                <a:highlight>
                  <a:srgbClr val="FFFFFF"/>
                </a:highlight>
                <a:latin typeface="Consolas" panose="020B0609020204030204" pitchFamily="49" charset="0"/>
              </a:rPr>
              <a:t>3</a:t>
            </a:r>
            <a:r>
              <a:rPr lang="pt-BR" altLang="zh-CN" sz="2109" b="1" dirty="0">
                <a:solidFill>
                  <a:srgbClr val="008000"/>
                </a:solidFill>
                <a:highlight>
                  <a:srgbClr val="FFFFFF"/>
                </a:highlight>
                <a:latin typeface="Consolas" panose="020B0609020204030204" pitchFamily="49" charset="0"/>
              </a:rPr>
              <a:t>.</a:t>
            </a:r>
            <a:r>
              <a:rPr lang="pt-BR" altLang="zh-CN" sz="2109" b="1" dirty="0">
                <a:solidFill>
                  <a:srgbClr val="FF0000"/>
                </a:solidFill>
                <a:highlight>
                  <a:srgbClr val="FFFFFF"/>
                </a:highlight>
                <a:latin typeface="Consolas" panose="020B0609020204030204" pitchFamily="49" charset="0"/>
              </a:rPr>
              <a:t>0</a:t>
            </a:r>
            <a:r>
              <a:rPr lang="pt-BR" altLang="zh-CN" sz="2109" b="1" dirty="0">
                <a:solidFill>
                  <a:srgbClr val="800000"/>
                </a:solidFill>
                <a:highlight>
                  <a:srgbClr val="FFFFFF"/>
                </a:highlight>
                <a:latin typeface="Consolas" panose="020B0609020204030204" pitchFamily="49" charset="0"/>
              </a:rPr>
              <a:t>);</a:t>
            </a:r>
            <a:endParaRPr lang="pt-BR" altLang="zh-CN" sz="2109" b="1" dirty="0">
              <a:solidFill>
                <a:srgbClr val="000000"/>
              </a:solidFill>
              <a:highlight>
                <a:srgbClr val="FFFFFF"/>
              </a:highlight>
              <a:latin typeface="Consolas" panose="020B0609020204030204" pitchFamily="49" charset="0"/>
            </a:endParaRPr>
          </a:p>
          <a:p>
            <a:pPr algn="l"/>
            <a:r>
              <a:rPr lang="en-US" altLang="zh-CN" sz="2109" b="1" dirty="0">
                <a:solidFill>
                  <a:srgbClr val="000000"/>
                </a:solidFill>
                <a:highlight>
                  <a:srgbClr val="FFFFFF"/>
                </a:highlight>
                <a:latin typeface="Consolas" panose="020B0609020204030204" pitchFamily="49" charset="0"/>
              </a:rPr>
              <a:t>        </a:t>
            </a:r>
            <a:r>
              <a:rPr lang="en-US" altLang="zh-CN" sz="2109" b="1" dirty="0" err="1">
                <a:solidFill>
                  <a:srgbClr val="0000FF"/>
                </a:solidFill>
                <a:highlight>
                  <a:srgbClr val="FFFFFF"/>
                </a:highlight>
                <a:latin typeface="Consolas" panose="020B0609020204030204" pitchFamily="49" charset="0"/>
              </a:rPr>
              <a:t>fscanf</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in</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8D8D8D"/>
                </a:solidFill>
                <a:highlight>
                  <a:srgbClr val="FFFFFF"/>
                </a:highlight>
                <a:latin typeface="Consolas" panose="020B0609020204030204" pitchFamily="49" charset="0"/>
              </a:rPr>
              <a:t>"%s%s%d%d%d"</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no</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name</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8000"/>
                </a:solidFill>
                <a:highlight>
                  <a:srgbClr val="FFFFFF"/>
                </a:highlight>
                <a:latin typeface="Consolas" panose="020B0609020204030204" pitchFamily="49" charset="0"/>
              </a:rPr>
              <a:t>&amp;</a:t>
            </a:r>
            <a:r>
              <a:rPr lang="en-US" altLang="zh-CN" sz="2109" b="1" dirty="0">
                <a:solidFill>
                  <a:srgbClr val="000000"/>
                </a:solidFill>
                <a:highlight>
                  <a:srgbClr val="FFFFFF"/>
                </a:highlight>
                <a:latin typeface="Consolas" panose="020B0609020204030204" pitchFamily="49" charset="0"/>
              </a:rPr>
              <a:t>m1</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8000"/>
                </a:solidFill>
                <a:highlight>
                  <a:srgbClr val="FFFFFF"/>
                </a:highlight>
                <a:latin typeface="Consolas" panose="020B0609020204030204" pitchFamily="49" charset="0"/>
              </a:rPr>
              <a:t>&amp;</a:t>
            </a:r>
            <a:r>
              <a:rPr lang="en-US" altLang="zh-CN" sz="2109" b="1" dirty="0">
                <a:solidFill>
                  <a:srgbClr val="000000"/>
                </a:solidFill>
                <a:highlight>
                  <a:srgbClr val="FFFFFF"/>
                </a:highlight>
                <a:latin typeface="Consolas" panose="020B0609020204030204" pitchFamily="49" charset="0"/>
              </a:rPr>
              <a:t>m2</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8000"/>
                </a:solidFill>
                <a:highlight>
                  <a:srgbClr val="FFFFFF"/>
                </a:highlight>
                <a:latin typeface="Consolas" panose="020B0609020204030204" pitchFamily="49" charset="0"/>
              </a:rPr>
              <a:t>&amp;</a:t>
            </a:r>
            <a:r>
              <a:rPr lang="en-US" altLang="zh-CN" sz="2109" b="1" dirty="0">
                <a:solidFill>
                  <a:srgbClr val="000000"/>
                </a:solidFill>
                <a:highlight>
                  <a:srgbClr val="FFFFFF"/>
                </a:highlight>
                <a:latin typeface="Consolas" panose="020B0609020204030204" pitchFamily="49" charset="0"/>
              </a:rPr>
              <a:t>m3</a:t>
            </a:r>
            <a:r>
              <a:rPr lang="en-US" altLang="zh-CN" sz="2109" b="1" dirty="0">
                <a:solidFill>
                  <a:srgbClr val="800000"/>
                </a:solidFill>
                <a:highlight>
                  <a:srgbClr val="FFFFFF"/>
                </a:highlight>
                <a:latin typeface="Consolas" panose="020B0609020204030204" pitchFamily="49" charset="0"/>
              </a:rPr>
              <a:t>);</a:t>
            </a:r>
            <a:endParaRPr lang="en-US" altLang="zh-CN" sz="2109" b="1" dirty="0">
              <a:solidFill>
                <a:srgbClr val="000000"/>
              </a:solidFill>
              <a:highlight>
                <a:srgbClr val="FFFFFF"/>
              </a:highlight>
              <a:latin typeface="Consolas" panose="020B0609020204030204" pitchFamily="49" charset="0"/>
            </a:endParaRPr>
          </a:p>
          <a:p>
            <a:pPr algn="l"/>
            <a:r>
              <a:rPr lang="zh-CN" altLang="en-US" sz="2109" b="1" dirty="0">
                <a:solidFill>
                  <a:srgbClr val="000000"/>
                </a:solidFill>
                <a:highlight>
                  <a:srgbClr val="FFFFFF"/>
                </a:highlight>
                <a:latin typeface="Consolas" panose="020B0609020204030204" pitchFamily="49" charset="0"/>
              </a:rPr>
              <a:t>    </a:t>
            </a:r>
            <a:r>
              <a:rPr lang="en-US" altLang="zh-CN" sz="2109" b="1" dirty="0">
                <a:solidFill>
                  <a:srgbClr val="800000"/>
                </a:solidFill>
                <a:highlight>
                  <a:srgbClr val="FFFFFF"/>
                </a:highlight>
                <a:latin typeface="Consolas" panose="020B0609020204030204" pitchFamily="49" charset="0"/>
              </a:rPr>
              <a:t>}</a:t>
            </a:r>
            <a:endParaRPr lang="zh-CN" altLang="en-US" sz="2109" b="1" dirty="0">
              <a:solidFill>
                <a:srgbClr val="000000"/>
              </a:solidFill>
              <a:highlight>
                <a:srgbClr val="FFFFFF"/>
              </a:highlight>
              <a:latin typeface="Consolas" panose="020B0609020204030204" pitchFamily="49" charset="0"/>
            </a:endParaRPr>
          </a:p>
          <a:p>
            <a:pPr algn="l"/>
            <a:r>
              <a:rPr lang="en-US" altLang="zh-CN" sz="2109" b="1" dirty="0">
                <a:solidFill>
                  <a:srgbClr val="000000"/>
                </a:solidFill>
                <a:highlight>
                  <a:srgbClr val="FFFFFF"/>
                </a:highlight>
                <a:latin typeface="Consolas" panose="020B0609020204030204" pitchFamily="49" charset="0"/>
              </a:rPr>
              <a:t>    </a:t>
            </a:r>
            <a:r>
              <a:rPr lang="en-US" altLang="zh-CN" sz="2109" b="1" dirty="0" err="1">
                <a:solidFill>
                  <a:srgbClr val="0000FF"/>
                </a:solidFill>
                <a:highlight>
                  <a:srgbClr val="FFFFFF"/>
                </a:highlight>
                <a:latin typeface="Consolas" panose="020B0609020204030204" pitchFamily="49" charset="0"/>
              </a:rPr>
              <a:t>fclose</a:t>
            </a:r>
            <a:r>
              <a:rPr lang="en-US" altLang="zh-CN" sz="2109" b="1" dirty="0">
                <a:solidFill>
                  <a:srgbClr val="800000"/>
                </a:solidFill>
                <a:highlight>
                  <a:srgbClr val="FFFFFF"/>
                </a:highlight>
                <a:latin typeface="Consolas" panose="020B0609020204030204" pitchFamily="49" charset="0"/>
              </a:rPr>
              <a:t>(</a:t>
            </a:r>
            <a:r>
              <a:rPr lang="en-US" altLang="zh-CN" sz="2109" b="1" dirty="0">
                <a:solidFill>
                  <a:srgbClr val="000000"/>
                </a:solidFill>
                <a:highlight>
                  <a:srgbClr val="FFFFFF"/>
                </a:highlight>
                <a:latin typeface="Consolas" panose="020B0609020204030204" pitchFamily="49" charset="0"/>
              </a:rPr>
              <a:t>in</a:t>
            </a:r>
            <a:r>
              <a:rPr lang="en-US" altLang="zh-CN" sz="2109" b="1" dirty="0">
                <a:solidFill>
                  <a:srgbClr val="800000"/>
                </a:solidFill>
                <a:highlight>
                  <a:srgbClr val="FFFFFF"/>
                </a:highlight>
                <a:latin typeface="Consolas" panose="020B0609020204030204" pitchFamily="49" charset="0"/>
              </a:rPr>
              <a:t>);</a:t>
            </a:r>
            <a:endParaRPr lang="zh-CN" altLang="en-US" sz="2109" b="1" dirty="0">
              <a:solidFill>
                <a:srgbClr val="000000"/>
              </a:solidFill>
              <a:highlight>
                <a:srgbClr val="FFFFFF"/>
              </a:highlight>
              <a:latin typeface="Consolas" panose="020B0609020204030204" pitchFamily="49" charset="0"/>
            </a:endParaRPr>
          </a:p>
          <a:p>
            <a:pPr algn="l"/>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0000FF"/>
                </a:solidFill>
                <a:highlight>
                  <a:srgbClr val="FFFFFF"/>
                </a:highlight>
                <a:latin typeface="Consolas" panose="020B0609020204030204" pitchFamily="49" charset="0"/>
              </a:rPr>
              <a:t>return</a:t>
            </a:r>
            <a:r>
              <a:rPr lang="en-US" altLang="zh-CN" sz="2109" b="1" dirty="0">
                <a:solidFill>
                  <a:srgbClr val="000000"/>
                </a:solidFill>
                <a:highlight>
                  <a:srgbClr val="FFFFFF"/>
                </a:highlight>
                <a:latin typeface="Consolas" panose="020B0609020204030204" pitchFamily="49" charset="0"/>
              </a:rPr>
              <a:t> </a:t>
            </a:r>
            <a:r>
              <a:rPr lang="en-US" altLang="zh-CN" sz="2109" b="1" dirty="0">
                <a:solidFill>
                  <a:srgbClr val="FF0000"/>
                </a:solidFill>
                <a:highlight>
                  <a:srgbClr val="FFFFFF"/>
                </a:highlight>
                <a:latin typeface="Consolas" panose="020B0609020204030204" pitchFamily="49" charset="0"/>
              </a:rPr>
              <a:t>0</a:t>
            </a:r>
            <a:r>
              <a:rPr lang="en-US" altLang="zh-CN" sz="2109" b="1" dirty="0">
                <a:solidFill>
                  <a:srgbClr val="800000"/>
                </a:solidFill>
                <a:highlight>
                  <a:srgbClr val="FFFFFF"/>
                </a:highlight>
                <a:latin typeface="Consolas" panose="020B0609020204030204" pitchFamily="49" charset="0"/>
              </a:rPr>
              <a:t>;</a:t>
            </a:r>
            <a:endParaRPr lang="en-US" altLang="zh-CN" sz="2109" b="1" dirty="0">
              <a:solidFill>
                <a:srgbClr val="000000"/>
              </a:solidFill>
              <a:highlight>
                <a:srgbClr val="FFFFFF"/>
              </a:highlight>
              <a:latin typeface="Consolas" panose="020B0609020204030204" pitchFamily="49" charset="0"/>
            </a:endParaRPr>
          </a:p>
          <a:p>
            <a:pPr algn="l"/>
            <a:r>
              <a:rPr lang="en-US" altLang="zh-CN" sz="2109" b="1" dirty="0">
                <a:solidFill>
                  <a:srgbClr val="800000"/>
                </a:solidFill>
                <a:highlight>
                  <a:srgbClr val="FFFFFF"/>
                </a:highlight>
                <a:latin typeface="Consolas" panose="020B0609020204030204" pitchFamily="49" charset="0"/>
              </a:rPr>
              <a:t>}</a:t>
            </a:r>
            <a:endParaRPr lang="zh-CN" altLang="en-US" sz="2109" b="1"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153180055"/>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用二进制方式向文件读写一组数据</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C</a:t>
            </a:r>
            <a:r>
              <a:rPr lang="zh-CN" altLang="en-US">
                <a:solidFill>
                  <a:schemeClr val="tx1"/>
                </a:solidFill>
              </a:rPr>
              <a:t>语言允许用</a:t>
            </a:r>
            <a:r>
              <a:rPr lang="en-US" altLang="zh-CN">
                <a:solidFill>
                  <a:schemeClr val="tx1"/>
                </a:solidFill>
              </a:rPr>
              <a:t>fread</a:t>
            </a:r>
            <a:r>
              <a:rPr lang="zh-CN" altLang="en-US">
                <a:solidFill>
                  <a:schemeClr val="tx1"/>
                </a:solidFill>
              </a:rPr>
              <a:t>函数从文件中读一个数据块，用</a:t>
            </a:r>
            <a:r>
              <a:rPr lang="en-US" altLang="zh-CN">
                <a:solidFill>
                  <a:schemeClr val="tx1"/>
                </a:solidFill>
              </a:rPr>
              <a:t>fwrite</a:t>
            </a:r>
            <a:r>
              <a:rPr lang="zh-CN" altLang="en-US">
                <a:solidFill>
                  <a:schemeClr val="tx1"/>
                </a:solidFill>
              </a:rPr>
              <a:t>函数向文件写一个数据块。在读写时是以二进制形式进行的。在向磁盘写数据时，直接将内存中一组数据原封不动、不加转换地复制到磁盘文件上，在读入时也是将磁盘文件中若干字节的内容一批读入内存。</a:t>
            </a:r>
            <a:endParaRPr lang="en-US" altLang="zh-CN" smtClean="0">
              <a:solidFill>
                <a:schemeClr val="tx1"/>
              </a:solidFill>
            </a:endParaRPr>
          </a:p>
        </p:txBody>
      </p:sp>
      <p:sp>
        <p:nvSpPr>
          <p:cNvPr id="7" name="矩形 6"/>
          <p:cNvSpPr/>
          <p:nvPr/>
        </p:nvSpPr>
        <p:spPr>
          <a:xfrm>
            <a:off x="1022892" y="2804638"/>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fread(buffer, size, count, fp</a:t>
            </a:r>
            <a:r>
              <a:rPr lang="en-US" altLang="zh-CN">
                <a:solidFill>
                  <a:schemeClr val="bg1"/>
                </a:solidFill>
              </a:rPr>
              <a:t>);</a:t>
            </a:r>
          </a:p>
        </p:txBody>
      </p:sp>
      <p:sp>
        <p:nvSpPr>
          <p:cNvPr id="8" name="圆角矩形 7"/>
          <p:cNvSpPr/>
          <p:nvPr/>
        </p:nvSpPr>
        <p:spPr>
          <a:xfrm>
            <a:off x="1022891" y="4768061"/>
            <a:ext cx="10426987" cy="110179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defRPr/>
            </a:pPr>
            <a:r>
              <a:rPr lang="en-US" altLang="zh-CN" sz="2000" dirty="0" smtClean="0">
                <a:solidFill>
                  <a:schemeClr val="tx1"/>
                </a:solidFill>
              </a:rPr>
              <a:t>float f[10],t;</a:t>
            </a:r>
          </a:p>
          <a:p>
            <a:pPr algn="just">
              <a:defRPr/>
            </a:pPr>
            <a:r>
              <a:rPr lang="en-US" altLang="zh-CN" sz="2000" dirty="0" err="1">
                <a:solidFill>
                  <a:schemeClr val="tx1"/>
                </a:solidFill>
              </a:rPr>
              <a:t>fread</a:t>
            </a:r>
            <a:r>
              <a:rPr lang="en-US" altLang="zh-CN" sz="2000" dirty="0" smtClean="0">
                <a:solidFill>
                  <a:schemeClr val="tx1"/>
                </a:solidFill>
              </a:rPr>
              <a:t>(  f, 4,10,fp); </a:t>
            </a:r>
            <a:r>
              <a:rPr lang="en-US" altLang="zh-CN" sz="2000" dirty="0" smtClean="0">
                <a:solidFill>
                  <a:srgbClr val="008000"/>
                </a:solidFill>
              </a:rPr>
              <a:t>//</a:t>
            </a:r>
            <a:r>
              <a:rPr lang="zh-CN" altLang="en-US" sz="2000" dirty="0">
                <a:solidFill>
                  <a:srgbClr val="008000"/>
                </a:solidFill>
              </a:rPr>
              <a:t>从</a:t>
            </a:r>
            <a:r>
              <a:rPr lang="en-US" altLang="zh-CN" sz="2000" dirty="0" err="1">
                <a:solidFill>
                  <a:srgbClr val="008000"/>
                </a:solidFill>
              </a:rPr>
              <a:t>fp</a:t>
            </a:r>
            <a:r>
              <a:rPr lang="zh-CN" altLang="en-US" sz="2000" dirty="0">
                <a:solidFill>
                  <a:srgbClr val="008000"/>
                </a:solidFill>
              </a:rPr>
              <a:t>所指向的文件读入</a:t>
            </a:r>
            <a:r>
              <a:rPr lang="en-US" altLang="zh-CN" sz="2000" dirty="0">
                <a:solidFill>
                  <a:srgbClr val="008000"/>
                </a:solidFill>
              </a:rPr>
              <a:t>10</a:t>
            </a:r>
            <a:r>
              <a:rPr lang="zh-CN" altLang="en-US" sz="2000" dirty="0">
                <a:solidFill>
                  <a:srgbClr val="008000"/>
                </a:solidFill>
              </a:rPr>
              <a:t>个</a:t>
            </a:r>
            <a:r>
              <a:rPr lang="en-US" altLang="zh-CN" sz="2000" dirty="0">
                <a:solidFill>
                  <a:srgbClr val="008000"/>
                </a:solidFill>
              </a:rPr>
              <a:t>4</a:t>
            </a:r>
            <a:r>
              <a:rPr lang="zh-CN" altLang="en-US" sz="2000" dirty="0">
                <a:solidFill>
                  <a:srgbClr val="008000"/>
                </a:solidFill>
              </a:rPr>
              <a:t>个字节的数据，存储到数组</a:t>
            </a:r>
            <a:r>
              <a:rPr lang="en-US" altLang="zh-CN" sz="2000" dirty="0">
                <a:solidFill>
                  <a:srgbClr val="008000"/>
                </a:solidFill>
              </a:rPr>
              <a:t>f</a:t>
            </a:r>
            <a:r>
              <a:rPr lang="zh-CN" altLang="en-US" sz="2000" dirty="0" smtClean="0">
                <a:solidFill>
                  <a:srgbClr val="008000"/>
                </a:solidFill>
              </a:rPr>
              <a:t>中</a:t>
            </a:r>
            <a:endParaRPr lang="en-US" altLang="zh-CN" sz="2000" dirty="0" smtClean="0">
              <a:solidFill>
                <a:srgbClr val="008000"/>
              </a:solidFill>
            </a:endParaRPr>
          </a:p>
          <a:p>
            <a:pPr algn="just">
              <a:defRPr/>
            </a:pPr>
            <a:r>
              <a:rPr lang="en-US" altLang="zh-CN" sz="2000" dirty="0" err="1" smtClean="0">
                <a:solidFill>
                  <a:schemeClr val="tx1"/>
                </a:solidFill>
              </a:rPr>
              <a:t>fread</a:t>
            </a:r>
            <a:r>
              <a:rPr lang="en-US" altLang="zh-CN" sz="2000" dirty="0" smtClean="0">
                <a:solidFill>
                  <a:schemeClr val="tx1"/>
                </a:solidFill>
              </a:rPr>
              <a:t>(&amp;</a:t>
            </a:r>
            <a:r>
              <a:rPr lang="en-US" altLang="zh-CN" sz="2000" smtClean="0">
                <a:solidFill>
                  <a:schemeClr val="tx1"/>
                </a:solidFill>
              </a:rPr>
              <a:t>t,4,  1,fp</a:t>
            </a:r>
            <a:r>
              <a:rPr lang="en-US" altLang="zh-CN" sz="2000" dirty="0" smtClean="0">
                <a:solidFill>
                  <a:schemeClr val="tx1"/>
                </a:solidFill>
              </a:rPr>
              <a:t>); </a:t>
            </a:r>
            <a:r>
              <a:rPr lang="en-US" altLang="zh-CN" sz="2000" dirty="0" smtClean="0">
                <a:solidFill>
                  <a:srgbClr val="008000"/>
                </a:solidFill>
              </a:rPr>
              <a:t>//</a:t>
            </a:r>
            <a:r>
              <a:rPr lang="zh-CN" altLang="en-US" sz="2000" dirty="0">
                <a:solidFill>
                  <a:srgbClr val="008000"/>
                </a:solidFill>
              </a:rPr>
              <a:t>从</a:t>
            </a:r>
            <a:r>
              <a:rPr lang="en-US" altLang="zh-CN" sz="2000" dirty="0" err="1">
                <a:solidFill>
                  <a:srgbClr val="008000"/>
                </a:solidFill>
              </a:rPr>
              <a:t>fp</a:t>
            </a:r>
            <a:r>
              <a:rPr lang="zh-CN" altLang="en-US" sz="2000" dirty="0">
                <a:solidFill>
                  <a:srgbClr val="008000"/>
                </a:solidFill>
              </a:rPr>
              <a:t>所指向的文件读入</a:t>
            </a:r>
            <a:r>
              <a:rPr lang="en-US" altLang="zh-CN" sz="2000" dirty="0" smtClean="0">
                <a:solidFill>
                  <a:srgbClr val="008000"/>
                </a:solidFill>
              </a:rPr>
              <a:t>1</a:t>
            </a:r>
            <a:r>
              <a:rPr lang="zh-CN" altLang="en-US" sz="2000" dirty="0" smtClean="0">
                <a:solidFill>
                  <a:srgbClr val="008000"/>
                </a:solidFill>
              </a:rPr>
              <a:t>个</a:t>
            </a:r>
            <a:r>
              <a:rPr lang="en-US" altLang="zh-CN" sz="2000" dirty="0">
                <a:solidFill>
                  <a:srgbClr val="008000"/>
                </a:solidFill>
              </a:rPr>
              <a:t>4</a:t>
            </a:r>
            <a:r>
              <a:rPr lang="zh-CN" altLang="en-US" sz="2000" dirty="0">
                <a:solidFill>
                  <a:srgbClr val="008000"/>
                </a:solidFill>
              </a:rPr>
              <a:t>个字节的数据，存储</a:t>
            </a:r>
            <a:r>
              <a:rPr lang="zh-CN" altLang="en-US" sz="2000" dirty="0" smtClean="0">
                <a:solidFill>
                  <a:srgbClr val="008000"/>
                </a:solidFill>
              </a:rPr>
              <a:t>到</a:t>
            </a:r>
            <a:r>
              <a:rPr lang="en-US" altLang="zh-CN" sz="2000" dirty="0" smtClean="0">
                <a:solidFill>
                  <a:srgbClr val="008000"/>
                </a:solidFill>
              </a:rPr>
              <a:t>t</a:t>
            </a:r>
            <a:r>
              <a:rPr lang="zh-CN" altLang="en-US" sz="2000" dirty="0" smtClean="0">
                <a:solidFill>
                  <a:srgbClr val="008000"/>
                </a:solidFill>
              </a:rPr>
              <a:t>中</a:t>
            </a:r>
            <a:endParaRPr lang="en-US" altLang="zh-CN" sz="2000" dirty="0">
              <a:solidFill>
                <a:srgbClr val="008000"/>
              </a:solidFill>
            </a:endParaRPr>
          </a:p>
        </p:txBody>
      </p:sp>
      <p:sp>
        <p:nvSpPr>
          <p:cNvPr id="11" name="矩形 10"/>
          <p:cNvSpPr/>
          <p:nvPr/>
        </p:nvSpPr>
        <p:spPr>
          <a:xfrm>
            <a:off x="1022891" y="3341317"/>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fwrite(buffer, size, count, fp</a:t>
            </a:r>
            <a:r>
              <a:rPr lang="en-US" altLang="zh-CN">
                <a:solidFill>
                  <a:schemeClr val="bg1"/>
                </a:solidFill>
              </a:rPr>
              <a:t>);</a:t>
            </a:r>
          </a:p>
        </p:txBody>
      </p:sp>
      <p:sp>
        <p:nvSpPr>
          <p:cNvPr id="3" name="矩形 2"/>
          <p:cNvSpPr/>
          <p:nvPr/>
        </p:nvSpPr>
        <p:spPr>
          <a:xfrm>
            <a:off x="5559837" y="2804638"/>
            <a:ext cx="5985832" cy="1865126"/>
          </a:xfrm>
          <a:prstGeom prst="rect">
            <a:avLst/>
          </a:prstGeom>
          <a:solidFill>
            <a:schemeClr val="accent1">
              <a:lumMod val="20000"/>
              <a:lumOff val="80000"/>
            </a:schemeClr>
          </a:solidFill>
        </p:spPr>
        <p:txBody>
          <a:bodyPr wrap="square" lIns="72000" rIns="72000">
            <a:spAutoFit/>
          </a:bodyPr>
          <a:lstStyle/>
          <a:p>
            <a:pPr marL="893763" indent="-893763">
              <a:lnSpc>
                <a:spcPct val="120000"/>
              </a:lnSpc>
            </a:pPr>
            <a:r>
              <a:rPr lang="zh-CN" altLang="en-US" sz="1600" dirty="0"/>
              <a:t>buffer： </a:t>
            </a:r>
            <a:r>
              <a:rPr lang="zh-CN" altLang="en-US" sz="1600" dirty="0" smtClean="0"/>
              <a:t>是</a:t>
            </a:r>
            <a:r>
              <a:rPr lang="zh-CN" altLang="en-US" sz="1600" dirty="0"/>
              <a:t>一个地址。对</a:t>
            </a:r>
            <a:r>
              <a:rPr lang="zh-CN" altLang="en-US" sz="1600" dirty="0" smtClean="0"/>
              <a:t>fread，</a:t>
            </a:r>
            <a:r>
              <a:rPr lang="zh-CN" altLang="en-US" sz="1600" dirty="0"/>
              <a:t>它是用来存放从文件读入的数据的存储区的地址。对</a:t>
            </a:r>
            <a:r>
              <a:rPr lang="zh-CN" altLang="en-US" sz="1600" dirty="0" smtClean="0"/>
              <a:t>fwrite，</a:t>
            </a:r>
            <a:r>
              <a:rPr lang="zh-CN" altLang="en-US" sz="1600" dirty="0"/>
              <a:t>是要把此地址开始的存储区中的数据向文件输出（以上指的是起始地址）。</a:t>
            </a:r>
          </a:p>
          <a:p>
            <a:pPr>
              <a:lnSpc>
                <a:spcPct val="120000"/>
              </a:lnSpc>
            </a:pPr>
            <a:r>
              <a:rPr lang="zh-CN" altLang="en-US" sz="1600" dirty="0" smtClean="0"/>
              <a:t>size</a:t>
            </a:r>
            <a:r>
              <a:rPr lang="zh-CN" altLang="en-US" sz="1600" dirty="0"/>
              <a:t>： </a:t>
            </a:r>
            <a:r>
              <a:rPr lang="en-US" altLang="zh-CN" sz="1600" dirty="0" smtClean="0"/>
              <a:t>	</a:t>
            </a:r>
            <a:r>
              <a:rPr lang="zh-CN" altLang="en-US" sz="1600" dirty="0" smtClean="0"/>
              <a:t>要</a:t>
            </a:r>
            <a:r>
              <a:rPr lang="zh-CN" altLang="en-US" sz="1600" dirty="0"/>
              <a:t>读写的字节数。</a:t>
            </a:r>
          </a:p>
          <a:p>
            <a:pPr>
              <a:lnSpc>
                <a:spcPct val="120000"/>
              </a:lnSpc>
            </a:pPr>
            <a:r>
              <a:rPr lang="zh-CN" altLang="en-US" sz="1600" dirty="0" smtClean="0"/>
              <a:t>count</a:t>
            </a:r>
            <a:r>
              <a:rPr lang="zh-CN" altLang="en-US" sz="1600" dirty="0"/>
              <a:t>： </a:t>
            </a:r>
            <a:r>
              <a:rPr lang="en-US" altLang="zh-CN" sz="1600" dirty="0" smtClean="0"/>
              <a:t>	</a:t>
            </a:r>
            <a:r>
              <a:rPr lang="zh-CN" altLang="en-US" sz="1600" dirty="0" smtClean="0"/>
              <a:t>要</a:t>
            </a:r>
            <a:r>
              <a:rPr lang="zh-CN" altLang="en-US" sz="1600" dirty="0"/>
              <a:t>读写多少个数据项(每个数据项长度为size)。</a:t>
            </a:r>
          </a:p>
          <a:p>
            <a:pPr>
              <a:lnSpc>
                <a:spcPct val="120000"/>
              </a:lnSpc>
            </a:pPr>
            <a:r>
              <a:rPr lang="zh-CN" altLang="en-US" sz="1600" dirty="0" smtClean="0"/>
              <a:t>fp</a:t>
            </a:r>
            <a:r>
              <a:rPr lang="zh-CN" altLang="en-US" sz="1600" dirty="0"/>
              <a:t>： </a:t>
            </a:r>
            <a:r>
              <a:rPr lang="en-US" altLang="zh-CN" sz="1600" dirty="0" smtClean="0"/>
              <a:t>	</a:t>
            </a:r>
            <a:r>
              <a:rPr lang="zh-CN" altLang="en-US" sz="1600" dirty="0" smtClean="0"/>
              <a:t>FILE</a:t>
            </a:r>
            <a:r>
              <a:rPr lang="zh-CN" altLang="en-US" sz="1600" dirty="0"/>
              <a:t>类型指针。</a:t>
            </a:r>
          </a:p>
        </p:txBody>
      </p:sp>
    </p:spTree>
    <p:extLst>
      <p:ext uri="{BB962C8B-B14F-4D97-AF65-F5344CB8AC3E}">
        <p14:creationId xmlns:p14="http://schemas.microsoft.com/office/powerpoint/2010/main" val="1874848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dirty="0" smtClean="0"/>
              <a:t>二进制读写</a:t>
            </a:r>
            <a:endParaRPr lang="zh-CN" altLang="en-US" dirty="0"/>
          </a:p>
        </p:txBody>
      </p:sp>
      <p:sp>
        <p:nvSpPr>
          <p:cNvPr id="3" name="内容占位符 2"/>
          <p:cNvSpPr>
            <a:spLocks noGrp="1"/>
          </p:cNvSpPr>
          <p:nvPr>
            <p:ph idx="1"/>
          </p:nvPr>
        </p:nvSpPr>
        <p:spPr>
          <a:xfrm>
            <a:off x="401446" y="1211504"/>
            <a:ext cx="11457112" cy="604186"/>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781438"/>
            <a:ext cx="11088614"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smtClean="0"/>
              <a:t>#</a:t>
            </a:r>
            <a:r>
              <a:rPr lang="en-US" altLang="zh-CN" sz="1400"/>
              <a:t>include &lt;stdio.h&gt;</a:t>
            </a:r>
          </a:p>
          <a:p>
            <a:pPr defTabSz="363538">
              <a:lnSpc>
                <a:spcPct val="120000"/>
              </a:lnSpc>
            </a:pPr>
            <a:r>
              <a:rPr lang="en-US" altLang="zh-CN" sz="1400"/>
              <a:t>#define SIZE 10</a:t>
            </a:r>
          </a:p>
          <a:p>
            <a:pPr defTabSz="363538">
              <a:lnSpc>
                <a:spcPct val="120000"/>
              </a:lnSpc>
            </a:pPr>
            <a:r>
              <a:rPr lang="en-US" altLang="zh-CN" sz="1400"/>
              <a:t>struct Student_type</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}stud[SIZE</a:t>
            </a:r>
            <a:r>
              <a:rPr lang="en-US" altLang="zh-CN" sz="1400" smtClean="0"/>
              <a:t>];	</a:t>
            </a:r>
            <a:r>
              <a:rPr lang="en-US" altLang="zh-CN" sz="1400" smtClean="0">
                <a:solidFill>
                  <a:srgbClr val="008000"/>
                </a:solidFill>
              </a:rPr>
              <a:t>//</a:t>
            </a:r>
            <a:r>
              <a:rPr lang="zh-CN" altLang="en-US" sz="1400">
                <a:solidFill>
                  <a:srgbClr val="008000"/>
                </a:solidFill>
              </a:rPr>
              <a:t>定义全局结构体数组</a:t>
            </a:r>
            <a:r>
              <a:rPr lang="en-US" altLang="zh-CN" sz="1400">
                <a:solidFill>
                  <a:srgbClr val="008000"/>
                </a:solidFill>
              </a:rPr>
              <a:t>stud</a:t>
            </a:r>
            <a:r>
              <a:rPr lang="zh-CN" altLang="en-US" sz="1400">
                <a:solidFill>
                  <a:srgbClr val="008000"/>
                </a:solidFill>
              </a:rPr>
              <a:t>，包含</a:t>
            </a:r>
            <a:r>
              <a:rPr lang="en-US" altLang="zh-CN" sz="1400">
                <a:solidFill>
                  <a:srgbClr val="008000"/>
                </a:solidFill>
              </a:rPr>
              <a:t>10</a:t>
            </a:r>
            <a:r>
              <a:rPr lang="zh-CN" altLang="en-US" sz="1400">
                <a:solidFill>
                  <a:srgbClr val="008000"/>
                </a:solidFill>
              </a:rPr>
              <a:t>个学生数据</a:t>
            </a:r>
          </a:p>
          <a:p>
            <a:pPr defTabSz="363538">
              <a:lnSpc>
                <a:spcPct val="120000"/>
              </a:lnSpc>
            </a:pPr>
            <a:endParaRPr lang="zh-CN" altLang="en-US" sz="1400"/>
          </a:p>
          <a:p>
            <a:pPr defTabSz="363538">
              <a:lnSpc>
                <a:spcPct val="120000"/>
              </a:lnSpc>
            </a:pPr>
            <a:r>
              <a:rPr lang="en-US" altLang="zh-CN" sz="1400"/>
              <a:t>void save</a:t>
            </a:r>
            <a:r>
              <a:rPr lang="en-US" altLang="zh-CN" sz="1400" smtClean="0"/>
              <a:t>()	</a:t>
            </a:r>
            <a:r>
              <a:rPr lang="en-US" altLang="zh-CN" sz="1400">
                <a:solidFill>
                  <a:srgbClr val="008000"/>
                </a:solidFill>
              </a:rPr>
              <a:t>//</a:t>
            </a:r>
            <a:r>
              <a:rPr lang="zh-CN" altLang="en-US" sz="1400">
                <a:solidFill>
                  <a:srgbClr val="008000"/>
                </a:solidFill>
              </a:rPr>
              <a:t>定义函数</a:t>
            </a:r>
            <a:r>
              <a:rPr lang="en-US" altLang="zh-CN" sz="1400">
                <a:solidFill>
                  <a:srgbClr val="008000"/>
                </a:solidFill>
              </a:rPr>
              <a:t>save</a:t>
            </a:r>
            <a:r>
              <a:rPr lang="zh-CN" altLang="en-US" sz="1400">
                <a:solidFill>
                  <a:srgbClr val="008000"/>
                </a:solidFill>
              </a:rPr>
              <a:t>，向文件输出</a:t>
            </a:r>
            <a:r>
              <a:rPr lang="en-US" altLang="zh-CN" sz="1400">
                <a:solidFill>
                  <a:srgbClr val="008000"/>
                </a:solidFill>
              </a:rPr>
              <a:t>SIZE</a:t>
            </a:r>
            <a:r>
              <a:rPr lang="zh-CN" altLang="en-US" sz="1400">
                <a:solidFill>
                  <a:srgbClr val="008000"/>
                </a:solidFill>
              </a:rPr>
              <a:t>个学生的数据</a:t>
            </a:r>
          </a:p>
          <a:p>
            <a:pPr defTabSz="363538">
              <a:lnSpc>
                <a:spcPct val="120000"/>
              </a:lnSpc>
            </a:pPr>
            <a:r>
              <a:rPr lang="en-US" altLang="zh-CN" sz="1400"/>
              <a:t>{	</a:t>
            </a:r>
            <a:r>
              <a:rPr lang="en-US" altLang="zh-CN" sz="1400" smtClean="0">
                <a:solidFill>
                  <a:schemeClr val="accent6"/>
                </a:solidFill>
              </a:rPr>
              <a:t>FILE *</a:t>
            </a:r>
            <a:r>
              <a:rPr lang="en-US" altLang="zh-CN" sz="1400">
                <a:solidFill>
                  <a:schemeClr val="accent6"/>
                </a:solidFill>
              </a:rPr>
              <a:t>fp;</a:t>
            </a:r>
          </a:p>
          <a:p>
            <a:pPr defTabSz="363538">
              <a:lnSpc>
                <a:spcPct val="120000"/>
              </a:lnSpc>
            </a:pPr>
            <a:r>
              <a:rPr lang="en-US" altLang="zh-CN" sz="1400"/>
              <a:t>	int i;</a:t>
            </a:r>
          </a:p>
          <a:p>
            <a:pPr defTabSz="363538">
              <a:lnSpc>
                <a:spcPct val="120000"/>
              </a:lnSpc>
            </a:pPr>
            <a:r>
              <a:rPr lang="en-US" altLang="zh-CN" sz="1400"/>
              <a:t>	</a:t>
            </a:r>
            <a:r>
              <a:rPr lang="en-US" altLang="zh-CN" sz="1400">
                <a:solidFill>
                  <a:schemeClr val="accent6"/>
                </a:solidFill>
              </a:rPr>
              <a:t>if((fp=fopen("stu.dat","wb"))==NULL</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打开输出文件</a:t>
            </a:r>
            <a:r>
              <a:rPr lang="en-US" altLang="zh-CN" sz="1400">
                <a:solidFill>
                  <a:srgbClr val="008000"/>
                </a:solidFill>
              </a:rPr>
              <a:t>stu.dat</a:t>
            </a:r>
          </a:p>
          <a:p>
            <a:pPr defTabSz="363538">
              <a:lnSpc>
                <a:spcPct val="120000"/>
              </a:lnSpc>
            </a:pPr>
            <a:r>
              <a:rPr lang="en-US" altLang="zh-CN" sz="1400"/>
              <a:t>	{	printf("cannot open file\n");</a:t>
            </a:r>
          </a:p>
          <a:p>
            <a:pPr defTabSz="363538">
              <a:lnSpc>
                <a:spcPct val="120000"/>
              </a:lnSpc>
            </a:pPr>
            <a:r>
              <a:rPr lang="en-US" altLang="zh-CN" sz="1400"/>
              <a:t>		return;</a:t>
            </a:r>
          </a:p>
          <a:p>
            <a:pPr defTabSz="363538">
              <a:lnSpc>
                <a:spcPct val="120000"/>
              </a:lnSpc>
            </a:pPr>
            <a:r>
              <a:rPr lang="en-US" altLang="zh-CN" sz="1400"/>
              <a:t>	}</a:t>
            </a:r>
          </a:p>
          <a:p>
            <a:pPr defTabSz="363538">
              <a:lnSpc>
                <a:spcPct val="120000"/>
              </a:lnSpc>
            </a:pPr>
            <a:r>
              <a:rPr lang="en-US" altLang="zh-CN" sz="1400"/>
              <a:t>	for(i=0;i&lt;SIZE;i++)</a:t>
            </a:r>
          </a:p>
          <a:p>
            <a:pPr defTabSz="363538">
              <a:lnSpc>
                <a:spcPct val="120000"/>
              </a:lnSpc>
            </a:pPr>
            <a:r>
              <a:rPr lang="en-US" altLang="zh-CN" sz="1400"/>
              <a:t>		if(</a:t>
            </a:r>
            <a:r>
              <a:rPr lang="en-US" altLang="zh-CN" sz="1400">
                <a:solidFill>
                  <a:schemeClr val="accent6"/>
                </a:solidFill>
              </a:rPr>
              <a:t>fwrite(&amp;stud[i],sizeof(struct Student_type),1,fp)!=1</a:t>
            </a:r>
            <a:r>
              <a:rPr lang="en-US" altLang="zh-CN" sz="1400"/>
              <a:t>)</a:t>
            </a:r>
          </a:p>
          <a:p>
            <a:pPr defTabSz="363538">
              <a:lnSpc>
                <a:spcPct val="120000"/>
              </a:lnSpc>
            </a:pPr>
            <a:r>
              <a:rPr lang="en-US" altLang="zh-CN" sz="1400"/>
              <a:t>			printf("file write error\n");</a:t>
            </a:r>
          </a:p>
          <a:p>
            <a:pPr defTabSz="363538">
              <a:lnSpc>
                <a:spcPct val="120000"/>
              </a:lnSpc>
            </a:pPr>
            <a:r>
              <a:rPr lang="en-US" altLang="zh-CN" sz="1400"/>
              <a:t>	</a:t>
            </a:r>
            <a:r>
              <a:rPr lang="en-US" altLang="zh-CN" sz="1400">
                <a:solidFill>
                  <a:schemeClr val="accent6"/>
                </a:solidFill>
              </a:rPr>
              <a:t>fclose(fp);</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printf("Please enter data of students:\n");</a:t>
            </a:r>
          </a:p>
          <a:p>
            <a:pPr defTabSz="363538">
              <a:lnSpc>
                <a:spcPct val="120000"/>
              </a:lnSpc>
            </a:pPr>
            <a:r>
              <a:rPr lang="en-US" altLang="zh-CN" sz="1400"/>
              <a:t>	for(i=0;i&lt;SIZE;i++) </a:t>
            </a:r>
          </a:p>
          <a:p>
            <a:pPr defTabSz="363538">
              <a:lnSpc>
                <a:spcPct val="120000"/>
              </a:lnSpc>
            </a:pPr>
            <a:r>
              <a:rPr lang="en-US" altLang="zh-CN" sz="1400" smtClean="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SIZE</a:t>
            </a:r>
            <a:r>
              <a:rPr lang="zh-CN" altLang="en-US" sz="1400">
                <a:solidFill>
                  <a:srgbClr val="008000"/>
                </a:solidFill>
              </a:rPr>
              <a:t>个学生的数据，存放在数组</a:t>
            </a:r>
            <a:r>
              <a:rPr lang="en-US" altLang="zh-CN" sz="1400">
                <a:solidFill>
                  <a:srgbClr val="008000"/>
                </a:solidFill>
              </a:rPr>
              <a:t>stud</a:t>
            </a:r>
            <a:r>
              <a:rPr lang="zh-CN" altLang="en-US" sz="1400">
                <a:solidFill>
                  <a:srgbClr val="008000"/>
                </a:solidFill>
              </a:rPr>
              <a:t>中</a:t>
            </a:r>
          </a:p>
          <a:p>
            <a:pPr defTabSz="363538">
              <a:lnSpc>
                <a:spcPct val="120000"/>
              </a:lnSpc>
            </a:pPr>
            <a:r>
              <a:rPr lang="zh-CN" altLang="en-US" sz="1400"/>
              <a:t>	</a:t>
            </a:r>
            <a:r>
              <a:rPr lang="en-US" altLang="zh-CN" sz="1400"/>
              <a:t>scanf("%s%d%d%s",stud[i].name,&amp;stud[i].num</a:t>
            </a:r>
            <a:r>
              <a:rPr lang="en-US" altLang="zh-CN" sz="1400" smtClean="0"/>
              <a:t>,</a:t>
            </a:r>
          </a:p>
          <a:p>
            <a:pPr defTabSz="363538">
              <a:lnSpc>
                <a:spcPct val="120000"/>
              </a:lnSpc>
            </a:pPr>
            <a:r>
              <a:rPr lang="en-US" altLang="zh-CN" sz="1400"/>
              <a:t>	</a:t>
            </a:r>
            <a:r>
              <a:rPr lang="en-US" altLang="zh-CN" sz="1400" smtClean="0"/>
              <a:t>	&amp;</a:t>
            </a:r>
            <a:r>
              <a:rPr lang="en-US" altLang="zh-CN" sz="1400"/>
              <a:t>stud[i].age,stud[i].addr);</a:t>
            </a:r>
          </a:p>
          <a:p>
            <a:pPr defTabSz="363538">
              <a:lnSpc>
                <a:spcPct val="120000"/>
              </a:lnSpc>
            </a:pPr>
            <a:r>
              <a:rPr lang="en-US" altLang="zh-CN" sz="1400"/>
              <a:t>	save();</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13516"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750768"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750768"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9027237" y="4834185"/>
            <a:ext cx="2872253" cy="1820663"/>
          </a:xfrm>
          <a:prstGeom prst="rect">
            <a:avLst/>
          </a:prstGeom>
        </p:spPr>
      </p:pic>
    </p:spTree>
    <p:extLst>
      <p:ext uri="{BB962C8B-B14F-4D97-AF65-F5344CB8AC3E}">
        <p14:creationId xmlns:p14="http://schemas.microsoft.com/office/powerpoint/2010/main" val="3344245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450891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1855" y="131542"/>
            <a:ext cx="7074796" cy="6507797"/>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#define SIZE 10</a:t>
            </a:r>
          </a:p>
          <a:p>
            <a:pPr defTabSz="363538">
              <a:lnSpc>
                <a:spcPct val="120000"/>
              </a:lnSpc>
            </a:pPr>
            <a:r>
              <a:rPr lang="en-US" altLang="zh-CN" sz="1400" dirty="0" err="1"/>
              <a:t>struct</a:t>
            </a:r>
            <a:r>
              <a:rPr lang="en-US" altLang="zh-CN" sz="1400" dirty="0"/>
              <a:t> </a:t>
            </a:r>
            <a:r>
              <a:rPr lang="en-US" altLang="zh-CN" sz="1400" dirty="0" err="1"/>
              <a:t>Student_type</a:t>
            </a:r>
            <a:endParaRPr lang="en-US" altLang="zh-CN" sz="1400" dirty="0"/>
          </a:p>
          <a:p>
            <a:pPr defTabSz="363538">
              <a:lnSpc>
                <a:spcPct val="120000"/>
              </a:lnSpc>
            </a:pPr>
            <a:r>
              <a:rPr lang="en-US" altLang="zh-CN" sz="1400" dirty="0"/>
              <a:t>{	char name[10];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num</a:t>
            </a:r>
            <a:r>
              <a:rPr lang="en-US" altLang="zh-CN" sz="1400" dirty="0"/>
              <a:t>;</a:t>
            </a:r>
          </a:p>
          <a:p>
            <a:pPr defTabSz="363538">
              <a:lnSpc>
                <a:spcPct val="120000"/>
              </a:lnSpc>
            </a:pPr>
            <a:r>
              <a:rPr lang="en-US" altLang="zh-CN" sz="1400" dirty="0"/>
              <a:t>	</a:t>
            </a:r>
            <a:r>
              <a:rPr lang="en-US" altLang="zh-CN" sz="1400" dirty="0" err="1"/>
              <a:t>int</a:t>
            </a:r>
            <a:r>
              <a:rPr lang="en-US" altLang="zh-CN" sz="1400" dirty="0"/>
              <a:t> age;</a:t>
            </a:r>
          </a:p>
          <a:p>
            <a:pPr defTabSz="363538">
              <a:lnSpc>
                <a:spcPct val="120000"/>
              </a:lnSpc>
            </a:pPr>
            <a:r>
              <a:rPr lang="en-US" altLang="zh-CN" sz="1400" dirty="0"/>
              <a:t>	char </a:t>
            </a:r>
            <a:r>
              <a:rPr lang="en-US" altLang="zh-CN" sz="1400" dirty="0" err="1"/>
              <a:t>addr</a:t>
            </a:r>
            <a:r>
              <a:rPr lang="en-US" altLang="zh-CN" sz="1400" dirty="0"/>
              <a:t>[15];</a:t>
            </a:r>
          </a:p>
          <a:p>
            <a:pPr defTabSz="363538">
              <a:lnSpc>
                <a:spcPct val="120000"/>
              </a:lnSpc>
            </a:pPr>
            <a:r>
              <a:rPr lang="en-US" altLang="zh-CN" sz="1400" dirty="0"/>
              <a:t>}stud[SIZE]; </a:t>
            </a:r>
          </a:p>
          <a:p>
            <a:pPr defTabSz="363538">
              <a:lnSpc>
                <a:spcPct val="120000"/>
              </a:lnSpc>
            </a:pPr>
            <a:r>
              <a:rPr lang="en-US" altLang="zh-CN" sz="1400" dirty="0" err="1" smtClean="0"/>
              <a:t>int</a:t>
            </a:r>
            <a:r>
              <a:rPr lang="en-US" altLang="zh-CN" sz="1400" dirty="0" smtClean="0"/>
              <a:t> </a:t>
            </a:r>
            <a:r>
              <a:rPr lang="en-US" altLang="zh-CN" sz="1400" dirty="0"/>
              <a:t>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a:solidFill>
                  <a:schemeClr val="accent6"/>
                </a:solidFill>
              </a:rPr>
              <a:t>FILE *</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if(</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("stu.</a:t>
            </a:r>
            <a:r>
              <a:rPr lang="en-US" altLang="zh-CN" sz="1400" dirty="0" err="1">
                <a:solidFill>
                  <a:schemeClr val="accent6"/>
                </a:solidFill>
              </a:rPr>
              <a:t>dat</a:t>
            </a:r>
            <a:r>
              <a:rPr lang="en-US" altLang="zh-CN" sz="1400" dirty="0">
                <a:solidFill>
                  <a:schemeClr val="accent6"/>
                </a:solidFill>
              </a:rPr>
              <a:t>","</a:t>
            </a:r>
            <a:r>
              <a:rPr lang="en-US" altLang="zh-CN" sz="1400" dirty="0" err="1">
                <a:solidFill>
                  <a:schemeClr val="accent6"/>
                </a:solidFill>
              </a:rPr>
              <a:t>rb</a:t>
            </a:r>
            <a:r>
              <a:rPr lang="en-US" altLang="zh-CN" sz="1400" dirty="0">
                <a:solidFill>
                  <a:schemeClr val="accent6"/>
                </a:solidFill>
              </a:rPr>
              <a:t>"))==NULL</a:t>
            </a:r>
            <a:r>
              <a:rPr lang="en-US" altLang="zh-CN" sz="1400" dirty="0" smtClean="0"/>
              <a:t>)	</a:t>
            </a:r>
            <a:r>
              <a:rPr lang="en-US" altLang="zh-CN" sz="1400" dirty="0" smtClean="0">
                <a:solidFill>
                  <a:srgbClr val="008000"/>
                </a:solidFill>
              </a:rPr>
              <a:t>//</a:t>
            </a:r>
            <a:r>
              <a:rPr lang="zh-CN" altLang="en-US" sz="1400" dirty="0">
                <a:solidFill>
                  <a:srgbClr val="008000"/>
                </a:solidFill>
              </a:rPr>
              <a:t>打开输入文件</a:t>
            </a:r>
            <a:r>
              <a:rPr lang="en-US" altLang="zh-CN" sz="1400" dirty="0">
                <a:solidFill>
                  <a:srgbClr val="008000"/>
                </a:solidFill>
              </a:rPr>
              <a:t>stu.dat</a:t>
            </a:r>
          </a:p>
          <a:p>
            <a:pPr defTabSz="363538">
              <a:lnSpc>
                <a:spcPct val="120000"/>
              </a:lnSpc>
            </a:pPr>
            <a:r>
              <a:rPr lang="en-US" altLang="zh-CN" sz="1400" dirty="0"/>
              <a:t>	{	</a:t>
            </a:r>
            <a:r>
              <a:rPr lang="en-US" altLang="zh-CN" sz="1400" dirty="0" err="1"/>
              <a:t>printf</a:t>
            </a:r>
            <a:r>
              <a:rPr lang="en-US" altLang="zh-CN" sz="1400" dirty="0"/>
              <a:t>("cannot open file\n");</a:t>
            </a:r>
          </a:p>
          <a:p>
            <a:pPr defTabSz="363538">
              <a:lnSpc>
                <a:spcPct val="120000"/>
              </a:lnSpc>
            </a:pPr>
            <a:r>
              <a:rPr lang="en-US" altLang="zh-CN" sz="1400" dirty="0"/>
              <a:t>		exit(0);</a:t>
            </a:r>
          </a:p>
          <a:p>
            <a:pPr defTabSz="363538">
              <a:lnSpc>
                <a:spcPct val="120000"/>
              </a:lnSpc>
            </a:pPr>
            <a:r>
              <a:rPr lang="en-US" altLang="zh-CN" sz="1400" dirty="0"/>
              <a:t>	}</a:t>
            </a:r>
          </a:p>
          <a:p>
            <a:pPr defTabSz="363538">
              <a:lnSpc>
                <a:spcPct val="120000"/>
              </a:lnSpc>
            </a:pPr>
            <a:r>
              <a:rPr lang="en-US" altLang="zh-CN" sz="1400" dirty="0"/>
              <a:t>	for(</a:t>
            </a:r>
            <a:r>
              <a:rPr lang="en-US" altLang="zh-CN" sz="1400" dirty="0" err="1"/>
              <a:t>i</a:t>
            </a:r>
            <a:r>
              <a:rPr lang="en-US" altLang="zh-CN" sz="1400" dirty="0"/>
              <a:t>=0;i&lt;</a:t>
            </a:r>
            <a:r>
              <a:rPr lang="en-US" altLang="zh-CN" sz="1400" dirty="0" err="1"/>
              <a:t>SIZE;i</a:t>
            </a:r>
            <a:r>
              <a:rPr lang="en-US" altLang="zh-CN" sz="1400" dirty="0"/>
              <a:t>++)</a:t>
            </a:r>
          </a:p>
          <a:p>
            <a:pPr defTabSz="363538">
              <a:lnSpc>
                <a:spcPct val="120000"/>
              </a:lnSpc>
            </a:pPr>
            <a:r>
              <a:rPr lang="en-US" altLang="zh-CN" sz="1400" dirty="0"/>
              <a:t>	{	</a:t>
            </a:r>
            <a:r>
              <a:rPr lang="en-US" altLang="zh-CN" sz="1400" dirty="0" err="1">
                <a:solidFill>
                  <a:schemeClr val="accent6"/>
                </a:solidFill>
              </a:rPr>
              <a:t>fread</a:t>
            </a:r>
            <a:r>
              <a:rPr lang="en-US" altLang="zh-CN" sz="1400" dirty="0">
                <a:solidFill>
                  <a:schemeClr val="accent6"/>
                </a:solidFill>
              </a:rPr>
              <a:t>(&amp;stud[</a:t>
            </a:r>
            <a:r>
              <a:rPr lang="en-US" altLang="zh-CN" sz="1400" dirty="0" err="1">
                <a:solidFill>
                  <a:schemeClr val="accent6"/>
                </a:solidFill>
              </a:rPr>
              <a:t>i</a:t>
            </a:r>
            <a:r>
              <a:rPr lang="en-US" altLang="zh-CN" sz="1400" dirty="0">
                <a:solidFill>
                  <a:schemeClr val="accent6"/>
                </a:solidFill>
              </a:rPr>
              <a:t>],</a:t>
            </a:r>
            <a:r>
              <a:rPr lang="en-US" altLang="zh-CN" sz="1400" dirty="0" err="1">
                <a:solidFill>
                  <a:schemeClr val="accent6"/>
                </a:solidFill>
              </a:rPr>
              <a:t>sizeof</a:t>
            </a:r>
            <a:r>
              <a:rPr lang="en-US" altLang="zh-CN" sz="1400" dirty="0">
                <a:solidFill>
                  <a:schemeClr val="accent6"/>
                </a:solidFill>
              </a:rPr>
              <a:t>(</a:t>
            </a:r>
            <a:r>
              <a:rPr lang="en-US" altLang="zh-CN" sz="1400" dirty="0" err="1">
                <a:solidFill>
                  <a:schemeClr val="accent6"/>
                </a:solidFill>
              </a:rPr>
              <a:t>struct</a:t>
            </a:r>
            <a:r>
              <a:rPr lang="en-US" altLang="zh-CN" sz="1400" dirty="0">
                <a:solidFill>
                  <a:schemeClr val="accent6"/>
                </a:solidFill>
              </a:rPr>
              <a:t> </a:t>
            </a:r>
            <a:r>
              <a:rPr lang="en-US" altLang="zh-CN" sz="1400" dirty="0" err="1">
                <a:solidFill>
                  <a:schemeClr val="accent6"/>
                </a:solidFill>
              </a:rPr>
              <a:t>Student_type</a:t>
            </a:r>
            <a:r>
              <a:rPr lang="en-US" altLang="zh-CN" sz="1400" dirty="0">
                <a:solidFill>
                  <a:schemeClr val="accent6"/>
                </a:solidFill>
              </a:rPr>
              <a:t>),1,fp</a:t>
            </a:r>
            <a:r>
              <a:rPr lang="en-US" altLang="zh-CN" sz="1400" dirty="0" smtClean="0">
                <a:solidFill>
                  <a:schemeClr val="accent6"/>
                </a:solidFill>
              </a:rPr>
              <a:t>);</a:t>
            </a:r>
            <a:r>
              <a:rPr lang="en-US" altLang="zh-CN" sz="1400" dirty="0" smtClean="0"/>
              <a:t>	</a:t>
            </a:r>
            <a:r>
              <a:rPr lang="en-US" altLang="zh-CN" sz="1400" dirty="0">
                <a:solidFill>
                  <a:srgbClr val="008000"/>
                </a:solidFill>
              </a:rPr>
              <a:t>//</a:t>
            </a:r>
            <a:r>
              <a:rPr lang="zh-CN" altLang="en-US" sz="1400" dirty="0">
                <a:solidFill>
                  <a:srgbClr val="008000"/>
                </a:solidFill>
              </a:rPr>
              <a:t>从</a:t>
            </a:r>
            <a:r>
              <a:rPr lang="en-US" altLang="zh-CN" sz="1400" dirty="0" err="1">
                <a:solidFill>
                  <a:srgbClr val="008000"/>
                </a:solidFill>
              </a:rPr>
              <a:t>fp</a:t>
            </a:r>
            <a:r>
              <a:rPr lang="zh-CN" altLang="en-US" sz="1400" dirty="0">
                <a:solidFill>
                  <a:srgbClr val="008000"/>
                </a:solidFill>
              </a:rPr>
              <a:t>指向的文件读入一组数据</a:t>
            </a:r>
          </a:p>
          <a:p>
            <a:pPr defTabSz="363538">
              <a:lnSpc>
                <a:spcPct val="120000"/>
              </a:lnSpc>
            </a:pPr>
            <a:r>
              <a:rPr lang="zh-CN" altLang="en-US" sz="1400" dirty="0"/>
              <a:t>		</a:t>
            </a:r>
            <a:r>
              <a:rPr lang="en-US" altLang="zh-CN" sz="1400" dirty="0" err="1"/>
              <a:t>printf</a:t>
            </a:r>
            <a:r>
              <a:rPr lang="en-US" altLang="zh-CN" sz="1400" dirty="0"/>
              <a:t>("%-10s %4d %4d %-15s\</a:t>
            </a:r>
            <a:r>
              <a:rPr lang="en-US" altLang="zh-CN" sz="1400" dirty="0" err="1"/>
              <a:t>n",stud</a:t>
            </a:r>
            <a:r>
              <a:rPr lang="en-US" altLang="zh-CN" sz="1400" dirty="0"/>
              <a:t>[</a:t>
            </a:r>
            <a:r>
              <a:rPr lang="en-US" altLang="zh-CN" sz="1400" dirty="0" err="1"/>
              <a:t>i</a:t>
            </a:r>
            <a:r>
              <a:rPr lang="en-US" altLang="zh-CN" sz="1400" dirty="0"/>
              <a:t>].</a:t>
            </a:r>
            <a:r>
              <a:rPr lang="en-US" altLang="zh-CN" sz="1400" dirty="0" err="1"/>
              <a:t>name,stud</a:t>
            </a:r>
            <a:r>
              <a:rPr lang="en-US" altLang="zh-CN" sz="1400" dirty="0"/>
              <a:t>[</a:t>
            </a:r>
            <a:r>
              <a:rPr lang="en-US" altLang="zh-CN" sz="1400" dirty="0" err="1"/>
              <a:t>i</a:t>
            </a:r>
            <a:r>
              <a:rPr lang="en-US" altLang="zh-CN" sz="1400" dirty="0"/>
              <a:t>].</a:t>
            </a:r>
            <a:r>
              <a:rPr lang="en-US" altLang="zh-CN" sz="1400" dirty="0" err="1"/>
              <a:t>num,stud</a:t>
            </a:r>
            <a:r>
              <a:rPr lang="en-US" altLang="zh-CN" sz="1400" dirty="0"/>
              <a:t>[</a:t>
            </a:r>
            <a:r>
              <a:rPr lang="en-US" altLang="zh-CN" sz="1400" dirty="0" err="1"/>
              <a:t>i</a:t>
            </a:r>
            <a:r>
              <a:rPr lang="en-US" altLang="zh-CN" sz="1400" dirty="0"/>
              <a:t>]. </a:t>
            </a:r>
            <a:r>
              <a:rPr lang="en-US" altLang="zh-CN" sz="1400" dirty="0" err="1"/>
              <a:t>age,stud</a:t>
            </a:r>
            <a:r>
              <a:rPr lang="en-US" altLang="zh-CN" sz="1400" dirty="0"/>
              <a:t>[</a:t>
            </a:r>
            <a:r>
              <a:rPr lang="en-US" altLang="zh-CN" sz="1400" dirty="0" err="1"/>
              <a:t>i</a:t>
            </a:r>
            <a:r>
              <a:rPr lang="en-US" altLang="zh-CN" sz="1400" dirty="0"/>
              <a:t>].</a:t>
            </a:r>
            <a:r>
              <a:rPr lang="en-US" altLang="zh-CN" sz="1400" dirty="0" err="1"/>
              <a:t>addr</a:t>
            </a:r>
            <a:r>
              <a:rPr lang="en-US" altLang="zh-CN" sz="1400" dirty="0" smtClean="0"/>
              <a:t>);</a:t>
            </a:r>
            <a:r>
              <a:rPr lang="en-US" altLang="zh-CN" sz="1400" dirty="0"/>
              <a:t>		</a:t>
            </a:r>
            <a:r>
              <a:rPr lang="en-US" altLang="zh-CN" sz="1400" dirty="0">
                <a:solidFill>
                  <a:srgbClr val="008000"/>
                </a:solidFill>
              </a:rPr>
              <a:t>//</a:t>
            </a:r>
            <a:r>
              <a:rPr lang="zh-CN" altLang="en-US" sz="1400" dirty="0">
                <a:solidFill>
                  <a:srgbClr val="008000"/>
                </a:solidFill>
              </a:rPr>
              <a:t>在屏幕上输出这组数据</a:t>
            </a:r>
            <a:r>
              <a:rPr lang="zh-CN" altLang="en-US" sz="1400" dirty="0"/>
              <a:t> </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solidFill>
                  <a:schemeClr val="accent6"/>
                </a:solidFill>
              </a:rPr>
              <a:t>fclose</a:t>
            </a:r>
            <a:r>
              <a:rPr lang="en-US" altLang="zh-CN" sz="1400" dirty="0">
                <a:solidFill>
                  <a:schemeClr val="accent6"/>
                </a:solidFill>
              </a:rPr>
              <a:t>(</a:t>
            </a:r>
            <a:r>
              <a:rPr lang="en-US" altLang="zh-CN" sz="1400" dirty="0" err="1">
                <a:solidFill>
                  <a:schemeClr val="accent6"/>
                </a:solidFill>
              </a:rPr>
              <a:t>fp</a:t>
            </a:r>
            <a:r>
              <a:rPr lang="en-US" altLang="zh-CN" sz="1400" dirty="0" smtClean="0">
                <a:solidFill>
                  <a:schemeClr val="accent6"/>
                </a:solidFill>
              </a:rPr>
              <a:t>);</a:t>
            </a:r>
            <a:r>
              <a:rPr lang="en-US" altLang="zh-CN" sz="1400" dirty="0" smtClean="0"/>
              <a:t>						</a:t>
            </a:r>
            <a:r>
              <a:rPr lang="en-US" altLang="zh-CN" sz="1400" dirty="0">
                <a:solidFill>
                  <a:srgbClr val="008000"/>
                </a:solidFill>
              </a:rPr>
              <a:t>//</a:t>
            </a:r>
            <a:r>
              <a:rPr lang="zh-CN" altLang="en-US" sz="1400" dirty="0">
                <a:solidFill>
                  <a:srgbClr val="008000"/>
                </a:solidFill>
              </a:rPr>
              <a:t>关闭文件</a:t>
            </a:r>
            <a:r>
              <a:rPr lang="en-US" altLang="zh-CN" sz="1400" dirty="0" err="1">
                <a:solidFill>
                  <a:srgbClr val="008000"/>
                </a:solidFill>
              </a:rPr>
              <a:t>stu_list</a:t>
            </a:r>
            <a:endParaRPr lang="en-US" altLang="zh-CN" sz="1400" dirty="0">
              <a:solidFill>
                <a:srgbClr val="008000"/>
              </a:solidFill>
            </a:endParaRP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99872" y="2157469"/>
            <a:ext cx="4192585" cy="923330"/>
          </a:xfrm>
          <a:prstGeom prst="rect">
            <a:avLst/>
          </a:prstGeom>
        </p:spPr>
        <p:txBody>
          <a:bodyPr wrap="square">
            <a:spAutoFit/>
          </a:bodyPr>
          <a:lstStyle/>
          <a:p>
            <a:r>
              <a:rPr lang="zh-CN" altLang="en-US"/>
              <a:t>为了验证在磁盘文件</a:t>
            </a:r>
            <a:r>
              <a:rPr lang="en-US" altLang="zh-CN"/>
              <a:t>stu.dat</a:t>
            </a:r>
            <a:r>
              <a:rPr lang="zh-CN" altLang="en-US"/>
              <a:t>中是否已存在此数据，可以用以下程序从</a:t>
            </a:r>
            <a:r>
              <a:rPr lang="en-US" altLang="zh-CN"/>
              <a:t>stu.dat</a:t>
            </a:r>
            <a:r>
              <a:rPr lang="zh-CN" altLang="en-US"/>
              <a:t>文件中读入数据，然后在屏幕上输出。</a:t>
            </a:r>
          </a:p>
        </p:txBody>
      </p:sp>
      <p:pic>
        <p:nvPicPr>
          <p:cNvPr id="2" name="图片 1"/>
          <p:cNvPicPr>
            <a:picLocks noChangeAspect="1"/>
          </p:cNvPicPr>
          <p:nvPr/>
        </p:nvPicPr>
        <p:blipFill>
          <a:blip r:embed="rId3" cstate="print"/>
          <a:stretch>
            <a:fillRect/>
          </a:stretch>
        </p:blipFill>
        <p:spPr>
          <a:xfrm>
            <a:off x="1001853" y="3910220"/>
            <a:ext cx="3486150" cy="2019300"/>
          </a:xfrm>
          <a:prstGeom prst="rect">
            <a:avLst/>
          </a:prstGeom>
        </p:spPr>
      </p:pic>
    </p:spTree>
    <p:extLst>
      <p:ext uri="{BB962C8B-B14F-4D97-AF65-F5344CB8AC3E}">
        <p14:creationId xmlns:p14="http://schemas.microsoft.com/office/powerpoint/2010/main" val="780381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5036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文件（</a:t>
            </a:r>
            <a:r>
              <a:rPr lang="en-US" altLang="zh-CN">
                <a:solidFill>
                  <a:schemeClr val="tx1"/>
                </a:solidFill>
              </a:rPr>
              <a:t>file</a:t>
            </a:r>
            <a:r>
              <a:rPr lang="zh-CN" altLang="en-US" smtClean="0">
                <a:solidFill>
                  <a:schemeClr val="tx1"/>
                </a:solidFill>
              </a:rPr>
              <a:t>）一般</a:t>
            </a:r>
            <a:r>
              <a:rPr lang="zh-CN" altLang="en-US">
                <a:solidFill>
                  <a:schemeClr val="tx1"/>
                </a:solidFill>
              </a:rPr>
              <a:t>指</a:t>
            </a:r>
            <a:r>
              <a:rPr lang="zh-CN" altLang="en-US" b="1">
                <a:solidFill>
                  <a:schemeClr val="tx1"/>
                </a:solidFill>
              </a:rPr>
              <a:t>存储在外部介质上数据的集合</a:t>
            </a:r>
            <a:r>
              <a:rPr lang="zh-CN" altLang="en-US" smtClean="0">
                <a:solidFill>
                  <a:schemeClr val="tx1"/>
                </a:solidFill>
              </a:rPr>
              <a:t>。操作系统</a:t>
            </a:r>
            <a:r>
              <a:rPr lang="zh-CN" altLang="en-US">
                <a:solidFill>
                  <a:schemeClr val="tx1"/>
                </a:solidFill>
              </a:rPr>
              <a:t>是以文件为单位对数据进行管理</a:t>
            </a:r>
            <a:r>
              <a:rPr lang="zh-CN" altLang="en-US" smtClean="0">
                <a:solidFill>
                  <a:schemeClr val="tx1"/>
                </a:solidFill>
              </a:rPr>
              <a:t>的。</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输入输出</a:t>
            </a:r>
            <a:r>
              <a:rPr lang="zh-CN" altLang="en-US">
                <a:solidFill>
                  <a:schemeClr val="tx1"/>
                </a:solidFill>
              </a:rPr>
              <a:t>是数据传送的过程，数据如流水一样从一处流向另一处，因此常将输入输出形象地称为</a:t>
            </a:r>
            <a:r>
              <a:rPr lang="zh-CN" altLang="en-US" b="1">
                <a:solidFill>
                  <a:schemeClr val="tx1"/>
                </a:solidFill>
              </a:rPr>
              <a:t>流</a:t>
            </a:r>
            <a:r>
              <a:rPr lang="en-US" altLang="zh-CN">
                <a:solidFill>
                  <a:schemeClr val="tx1"/>
                </a:solidFill>
              </a:rPr>
              <a:t>(stream)</a:t>
            </a:r>
            <a:r>
              <a:rPr lang="zh-CN" altLang="en-US">
                <a:solidFill>
                  <a:schemeClr val="tx1"/>
                </a:solidFill>
              </a:rPr>
              <a:t>，即</a:t>
            </a:r>
            <a:r>
              <a:rPr lang="zh-CN" altLang="en-US" b="1">
                <a:solidFill>
                  <a:schemeClr val="tx1"/>
                </a:solidFill>
              </a:rPr>
              <a:t>数据流</a:t>
            </a:r>
            <a:r>
              <a:rPr lang="zh-CN" altLang="en-US">
                <a:solidFill>
                  <a:schemeClr val="tx1"/>
                </a:solidFill>
              </a:rPr>
              <a:t>。流表示了信息从源到目的端的流动。在输入操作时，数据从文件流向计算机内存，在输出操作时，数据从计算机流向文件</a:t>
            </a:r>
            <a:r>
              <a:rPr lang="en-US" altLang="zh-CN">
                <a:solidFill>
                  <a:schemeClr val="tx1"/>
                </a:solidFill>
              </a:rPr>
              <a:t>(</a:t>
            </a:r>
            <a:r>
              <a:rPr lang="zh-CN" altLang="en-US">
                <a:solidFill>
                  <a:schemeClr val="tx1"/>
                </a:solidFill>
              </a:rPr>
              <a:t>如打印机、磁盘文件</a:t>
            </a:r>
            <a:r>
              <a:rPr lang="en-US" altLang="zh-CN">
                <a:solidFill>
                  <a:schemeClr val="tx1"/>
                </a:solidFill>
              </a:rPr>
              <a:t>)</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en-US" altLang="zh-CN" smtClean="0">
                <a:solidFill>
                  <a:schemeClr val="tx1"/>
                </a:solidFill>
              </a:rPr>
              <a:t>C</a:t>
            </a:r>
            <a:r>
              <a:rPr lang="zh-CN" altLang="en-US">
                <a:solidFill>
                  <a:schemeClr val="tx1"/>
                </a:solidFill>
              </a:rPr>
              <a:t>语言把文件看作一个字符</a:t>
            </a:r>
            <a:r>
              <a:rPr lang="en-US" altLang="zh-CN">
                <a:solidFill>
                  <a:schemeClr val="tx1"/>
                </a:solidFill>
              </a:rPr>
              <a:t>(</a:t>
            </a:r>
            <a:r>
              <a:rPr lang="zh-CN" altLang="en-US">
                <a:solidFill>
                  <a:schemeClr val="tx1"/>
                </a:solidFill>
              </a:rPr>
              <a:t>或字节</a:t>
            </a:r>
            <a:r>
              <a:rPr lang="en-US" altLang="zh-CN">
                <a:solidFill>
                  <a:schemeClr val="tx1"/>
                </a:solidFill>
              </a:rPr>
              <a:t>)</a:t>
            </a:r>
            <a:r>
              <a:rPr lang="zh-CN" altLang="en-US">
                <a:solidFill>
                  <a:schemeClr val="tx1"/>
                </a:solidFill>
              </a:rPr>
              <a:t>的序列，即由一个一个字符（或字节）的数据顺序组成。一个输入输出流就是一个字符流或字节</a:t>
            </a:r>
            <a:r>
              <a:rPr lang="en-US" altLang="zh-CN">
                <a:solidFill>
                  <a:schemeClr val="tx1"/>
                </a:solidFill>
              </a:rPr>
              <a:t>(</a:t>
            </a:r>
            <a:r>
              <a:rPr lang="zh-CN" altLang="en-US">
                <a:solidFill>
                  <a:schemeClr val="tx1"/>
                </a:solidFill>
              </a:rPr>
              <a:t>内容为二进制数据</a:t>
            </a:r>
            <a:r>
              <a:rPr lang="en-US" altLang="zh-CN">
                <a:solidFill>
                  <a:schemeClr val="tx1"/>
                </a:solidFill>
              </a:rPr>
              <a:t>)</a:t>
            </a:r>
            <a:r>
              <a:rPr lang="zh-CN" altLang="en-US">
                <a:solidFill>
                  <a:schemeClr val="tx1"/>
                </a:solidFill>
              </a:rPr>
              <a:t>流。</a:t>
            </a:r>
          </a:p>
          <a:p>
            <a:pPr algn="just">
              <a:lnSpc>
                <a:spcPct val="150000"/>
              </a:lnSpc>
              <a:spcBef>
                <a:spcPts val="600"/>
              </a:spcBef>
              <a:spcAft>
                <a:spcPts val="600"/>
              </a:spcAft>
              <a:defRPr/>
            </a:pPr>
            <a:r>
              <a:rPr lang="en-US" altLang="zh-CN" smtClean="0">
                <a:solidFill>
                  <a:schemeClr val="tx1"/>
                </a:solidFill>
              </a:rPr>
              <a:t>C</a:t>
            </a:r>
            <a:r>
              <a:rPr lang="zh-CN" altLang="en-US">
                <a:solidFill>
                  <a:schemeClr val="tx1"/>
                </a:solidFill>
              </a:rPr>
              <a:t>的数据文件由一连串的字符（或字节）组成，而不考虑行的界限，两行数据间不会自动加分隔符，对文件的存取是以字符（字节）为单位的。输入输出数据流的开始和结束仅受程序控制而不受物理符号（如回车换行符）控制，这就增加了处理的灵活性。这种文件称为流式文件。</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val="37981518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814834"/>
            <a:ext cx="11457112" cy="604186"/>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627371"/>
            <a:ext cx="11088614" cy="4813186"/>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#define SIZE 10</a:t>
            </a:r>
          </a:p>
          <a:p>
            <a:pPr defTabSz="363538"/>
            <a:r>
              <a:rPr lang="en-US" altLang="zh-CN" sz="1400" dirty="0" err="1"/>
              <a:t>struct</a:t>
            </a:r>
            <a:r>
              <a:rPr lang="en-US" altLang="zh-CN" sz="1400" dirty="0"/>
              <a:t> </a:t>
            </a:r>
            <a:r>
              <a:rPr lang="en-US" altLang="zh-CN" sz="1400" dirty="0" err="1"/>
              <a:t>Student_type</a:t>
            </a:r>
            <a:endParaRPr lang="en-US" altLang="zh-CN" sz="1400" dirty="0"/>
          </a:p>
          <a:p>
            <a:pPr defTabSz="363538"/>
            <a:r>
              <a:rPr lang="en-US" altLang="zh-CN" sz="1400" dirty="0"/>
              <a:t>{	char name[10];</a:t>
            </a:r>
          </a:p>
          <a:p>
            <a:pPr defTabSz="363538"/>
            <a:r>
              <a:rPr lang="en-US" altLang="zh-CN" sz="1400" dirty="0"/>
              <a:t>	</a:t>
            </a:r>
            <a:r>
              <a:rPr lang="en-US" altLang="zh-CN" sz="1400" dirty="0" err="1"/>
              <a:t>int</a:t>
            </a:r>
            <a:r>
              <a:rPr lang="en-US" altLang="zh-CN" sz="1400" dirty="0"/>
              <a:t> </a:t>
            </a:r>
            <a:r>
              <a:rPr lang="en-US" altLang="zh-CN" sz="1400" dirty="0" err="1"/>
              <a:t>num</a:t>
            </a:r>
            <a:r>
              <a:rPr lang="en-US" altLang="zh-CN" sz="1400" dirty="0"/>
              <a:t>;</a:t>
            </a:r>
          </a:p>
          <a:p>
            <a:pPr defTabSz="363538"/>
            <a:r>
              <a:rPr lang="en-US" altLang="zh-CN" sz="1400" dirty="0"/>
              <a:t>	</a:t>
            </a:r>
            <a:r>
              <a:rPr lang="en-US" altLang="zh-CN" sz="1400" dirty="0" err="1"/>
              <a:t>int</a:t>
            </a:r>
            <a:r>
              <a:rPr lang="en-US" altLang="zh-CN" sz="1400" dirty="0"/>
              <a:t> age;</a:t>
            </a:r>
          </a:p>
          <a:p>
            <a:pPr defTabSz="363538"/>
            <a:r>
              <a:rPr lang="en-US" altLang="zh-CN" sz="1400" dirty="0"/>
              <a:t>	char </a:t>
            </a:r>
            <a:r>
              <a:rPr lang="en-US" altLang="zh-CN" sz="1400" dirty="0" err="1"/>
              <a:t>addr</a:t>
            </a:r>
            <a:r>
              <a:rPr lang="en-US" altLang="zh-CN" sz="1400" dirty="0"/>
              <a:t>[15];</a:t>
            </a:r>
          </a:p>
          <a:p>
            <a:pPr defTabSz="363538"/>
            <a:r>
              <a:rPr lang="en-US" altLang="zh-CN" sz="1400" dirty="0"/>
              <a:t>}stud[SIZE];	</a:t>
            </a:r>
            <a:r>
              <a:rPr lang="en-US" altLang="zh-CN" sz="1400" dirty="0">
                <a:solidFill>
                  <a:srgbClr val="008000"/>
                </a:solidFill>
              </a:rPr>
              <a:t>//</a:t>
            </a:r>
            <a:r>
              <a:rPr lang="zh-CN" altLang="en-US" sz="1400" dirty="0">
                <a:solidFill>
                  <a:srgbClr val="008000"/>
                </a:solidFill>
              </a:rPr>
              <a:t>定义全局结构体数组</a:t>
            </a:r>
            <a:r>
              <a:rPr lang="en-US" altLang="zh-CN" sz="1400" dirty="0">
                <a:solidFill>
                  <a:srgbClr val="008000"/>
                </a:solidFill>
              </a:rPr>
              <a:t>stud</a:t>
            </a:r>
            <a:r>
              <a:rPr lang="zh-CN" altLang="en-US" sz="1400" dirty="0">
                <a:solidFill>
                  <a:srgbClr val="008000"/>
                </a:solidFill>
              </a:rPr>
              <a:t>，包含</a:t>
            </a:r>
            <a:r>
              <a:rPr lang="en-US" altLang="zh-CN" sz="1400" dirty="0">
                <a:solidFill>
                  <a:srgbClr val="008000"/>
                </a:solidFill>
              </a:rPr>
              <a:t>10</a:t>
            </a:r>
            <a:r>
              <a:rPr lang="zh-CN" altLang="en-US" sz="1400" dirty="0">
                <a:solidFill>
                  <a:srgbClr val="008000"/>
                </a:solidFill>
              </a:rPr>
              <a:t>个学生数据</a:t>
            </a:r>
          </a:p>
          <a:p>
            <a:pPr defTabSz="363538"/>
            <a:r>
              <a:rPr lang="en-US" altLang="zh-CN" sz="1400" dirty="0" smtClean="0"/>
              <a:t>void </a:t>
            </a:r>
            <a:r>
              <a:rPr lang="en-US" altLang="zh-CN" sz="1400" dirty="0"/>
              <a:t>load()</a:t>
            </a:r>
          </a:p>
          <a:p>
            <a:pPr defTabSz="363538"/>
            <a:r>
              <a:rPr lang="en-US" altLang="zh-CN" sz="1400" dirty="0"/>
              <a:t>{	</a:t>
            </a:r>
            <a:r>
              <a:rPr lang="en-US" altLang="zh-CN" sz="1400" dirty="0">
                <a:solidFill>
                  <a:schemeClr val="accent6"/>
                </a:solidFill>
              </a:rPr>
              <a:t>FILE *</a:t>
            </a:r>
            <a:r>
              <a:rPr lang="en-US" altLang="zh-CN" sz="1400" dirty="0" err="1">
                <a:solidFill>
                  <a:schemeClr val="accent6"/>
                </a:solidFill>
              </a:rPr>
              <a:t>fp</a:t>
            </a:r>
            <a:r>
              <a:rPr lang="en-US" altLang="zh-CN" sz="1400" dirty="0">
                <a:solidFill>
                  <a:schemeClr val="accent6"/>
                </a:solidFill>
              </a:rPr>
              <a:t>;</a:t>
            </a:r>
          </a:p>
          <a:p>
            <a:pPr defTabSz="363538"/>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r>
              <a:rPr lang="en-US" altLang="zh-CN" sz="1400" dirty="0"/>
              <a:t>	if(</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("stu_list","</a:t>
            </a:r>
            <a:r>
              <a:rPr lang="en-US" altLang="zh-CN" sz="1400" dirty="0" err="1">
                <a:solidFill>
                  <a:schemeClr val="accent6"/>
                </a:solidFill>
              </a:rPr>
              <a:t>rb</a:t>
            </a:r>
            <a:r>
              <a:rPr lang="en-US" altLang="zh-CN" sz="1400" dirty="0">
                <a:solidFill>
                  <a:schemeClr val="accent6"/>
                </a:solidFill>
              </a:rPr>
              <a:t>"))==NULL</a:t>
            </a:r>
            <a:r>
              <a:rPr lang="en-US" altLang="zh-CN" sz="1400" dirty="0"/>
              <a:t>) //</a:t>
            </a:r>
            <a:r>
              <a:rPr lang="zh-CN" altLang="en-US" sz="1400" dirty="0"/>
              <a:t>打开输入文件</a:t>
            </a:r>
            <a:r>
              <a:rPr lang="en-US" altLang="zh-CN" sz="1400" dirty="0" err="1"/>
              <a:t>stu_list</a:t>
            </a:r>
            <a:endParaRPr lang="en-US" altLang="zh-CN" sz="1400" dirty="0"/>
          </a:p>
          <a:p>
            <a:pPr defTabSz="363538"/>
            <a:r>
              <a:rPr lang="en-US" altLang="zh-CN" sz="1400" dirty="0"/>
              <a:t>	{	</a:t>
            </a:r>
            <a:r>
              <a:rPr lang="en-US" altLang="zh-CN" sz="1400" dirty="0" err="1"/>
              <a:t>printf</a:t>
            </a:r>
            <a:r>
              <a:rPr lang="en-US" altLang="zh-CN" sz="1400" dirty="0"/>
              <a:t>("cannot open </a:t>
            </a:r>
            <a:r>
              <a:rPr lang="en-US" altLang="zh-CN" sz="1400" dirty="0" err="1"/>
              <a:t>infile</a:t>
            </a:r>
            <a:r>
              <a:rPr lang="en-US" altLang="zh-CN" sz="1400" dirty="0"/>
              <a:t>\n");</a:t>
            </a:r>
          </a:p>
          <a:p>
            <a:pPr defTabSz="363538"/>
            <a:r>
              <a:rPr lang="en-US" altLang="zh-CN" sz="1400" dirty="0"/>
              <a:t>		return;</a:t>
            </a:r>
          </a:p>
          <a:p>
            <a:pPr defTabSz="363538"/>
            <a:r>
              <a:rPr lang="en-US" altLang="zh-CN" sz="1400" dirty="0"/>
              <a:t>	}</a:t>
            </a:r>
          </a:p>
          <a:p>
            <a:pPr defTabSz="363538"/>
            <a:r>
              <a:rPr lang="en-US" altLang="zh-CN" sz="1400" dirty="0"/>
              <a:t>	for(</a:t>
            </a:r>
            <a:r>
              <a:rPr lang="en-US" altLang="zh-CN" sz="1400" dirty="0" err="1"/>
              <a:t>i</a:t>
            </a:r>
            <a:r>
              <a:rPr lang="en-US" altLang="zh-CN" sz="1400" dirty="0"/>
              <a:t>=0;i&lt;</a:t>
            </a:r>
            <a:r>
              <a:rPr lang="en-US" altLang="zh-CN" sz="1400" dirty="0" err="1"/>
              <a:t>SIZE;i</a:t>
            </a:r>
            <a:r>
              <a:rPr lang="en-US" altLang="zh-CN" sz="1400" dirty="0"/>
              <a:t>++)</a:t>
            </a:r>
          </a:p>
          <a:p>
            <a:pPr defTabSz="363538"/>
            <a:r>
              <a:rPr lang="en-US" altLang="zh-CN" sz="1400" dirty="0"/>
              <a:t>		</a:t>
            </a:r>
            <a:r>
              <a:rPr lang="en-US" altLang="zh-CN" sz="1400" dirty="0">
                <a:solidFill>
                  <a:schemeClr val="accent6"/>
                </a:solidFill>
              </a:rPr>
              <a:t>if(</a:t>
            </a:r>
            <a:r>
              <a:rPr lang="en-US" altLang="zh-CN" sz="1400" dirty="0" err="1">
                <a:solidFill>
                  <a:schemeClr val="accent6"/>
                </a:solidFill>
              </a:rPr>
              <a:t>fread</a:t>
            </a:r>
            <a:r>
              <a:rPr lang="en-US" altLang="zh-CN" sz="1400" dirty="0">
                <a:solidFill>
                  <a:schemeClr val="accent6"/>
                </a:solidFill>
              </a:rPr>
              <a:t>(&amp;stud[</a:t>
            </a:r>
            <a:r>
              <a:rPr lang="en-US" altLang="zh-CN" sz="1400" dirty="0" err="1">
                <a:solidFill>
                  <a:schemeClr val="accent6"/>
                </a:solidFill>
              </a:rPr>
              <a:t>i</a:t>
            </a:r>
            <a:r>
              <a:rPr lang="en-US" altLang="zh-CN" sz="1400" dirty="0">
                <a:solidFill>
                  <a:schemeClr val="accent6"/>
                </a:solidFill>
              </a:rPr>
              <a:t>],</a:t>
            </a:r>
            <a:r>
              <a:rPr lang="en-US" altLang="zh-CN" sz="1400" dirty="0" err="1">
                <a:solidFill>
                  <a:schemeClr val="accent6"/>
                </a:solidFill>
              </a:rPr>
              <a:t>sizeof</a:t>
            </a:r>
            <a:r>
              <a:rPr lang="en-US" altLang="zh-CN" sz="1400" dirty="0">
                <a:solidFill>
                  <a:schemeClr val="accent6"/>
                </a:solidFill>
              </a:rPr>
              <a:t>(</a:t>
            </a:r>
            <a:r>
              <a:rPr lang="en-US" altLang="zh-CN" sz="1400" dirty="0" err="1">
                <a:solidFill>
                  <a:schemeClr val="accent6"/>
                </a:solidFill>
              </a:rPr>
              <a:t>struct</a:t>
            </a:r>
            <a:r>
              <a:rPr lang="en-US" altLang="zh-CN" sz="1400" dirty="0">
                <a:solidFill>
                  <a:schemeClr val="accent6"/>
                </a:solidFill>
              </a:rPr>
              <a:t> </a:t>
            </a:r>
            <a:r>
              <a:rPr lang="en-US" altLang="zh-CN" sz="1400" dirty="0" err="1">
                <a:solidFill>
                  <a:schemeClr val="accent6"/>
                </a:solidFill>
              </a:rPr>
              <a:t>Student_type</a:t>
            </a:r>
            <a:r>
              <a:rPr lang="en-US" altLang="zh-CN" sz="1400" dirty="0">
                <a:solidFill>
                  <a:schemeClr val="accent6"/>
                </a:solidFill>
              </a:rPr>
              <a:t>),1,fp)!=1</a:t>
            </a:r>
            <a:r>
              <a:rPr lang="en-US" altLang="zh-CN" sz="1400" dirty="0" smtClean="0">
                <a:solidFill>
                  <a:schemeClr val="accent6"/>
                </a:solidFill>
              </a:rPr>
              <a:t>)</a:t>
            </a:r>
          </a:p>
          <a:p>
            <a:pPr defTabSz="363538"/>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从</a:t>
            </a:r>
            <a:r>
              <a:rPr lang="en-US" altLang="zh-CN" sz="1400" dirty="0" err="1">
                <a:solidFill>
                  <a:srgbClr val="008000"/>
                </a:solidFill>
              </a:rPr>
              <a:t>stu</a:t>
            </a:r>
            <a:r>
              <a:rPr lang="en-US" altLang="zh-CN" sz="1400" dirty="0">
                <a:solidFill>
                  <a:srgbClr val="008000"/>
                </a:solidFill>
              </a:rPr>
              <a:t>_ list</a:t>
            </a:r>
            <a:r>
              <a:rPr lang="zh-CN" altLang="en-US" sz="1400" dirty="0">
                <a:solidFill>
                  <a:srgbClr val="008000"/>
                </a:solidFill>
              </a:rPr>
              <a:t>文件中读数据</a:t>
            </a:r>
          </a:p>
          <a:p>
            <a:pPr defTabSz="363538"/>
            <a:r>
              <a:rPr lang="zh-CN" altLang="en-US" sz="1400" dirty="0"/>
              <a:t>		</a:t>
            </a:r>
            <a:r>
              <a:rPr lang="en-US" altLang="zh-CN" sz="1400" dirty="0"/>
              <a:t>{	if(</a:t>
            </a:r>
            <a:r>
              <a:rPr lang="en-US" altLang="zh-CN" sz="1400" dirty="0" err="1">
                <a:solidFill>
                  <a:schemeClr val="accent6"/>
                </a:solidFill>
              </a:rPr>
              <a:t>feof</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r>
              <a:rPr lang="en-US" altLang="zh-CN" sz="1400" dirty="0"/>
              <a:t>) </a:t>
            </a:r>
          </a:p>
          <a:p>
            <a:pPr defTabSz="363538"/>
            <a:r>
              <a:rPr lang="en-US" altLang="zh-CN" sz="1400" dirty="0"/>
              <a:t>			{	</a:t>
            </a:r>
            <a:r>
              <a:rPr lang="en-US" altLang="zh-CN" sz="1400" dirty="0" err="1">
                <a:solidFill>
                  <a:schemeClr val="accent6"/>
                </a:solidFill>
              </a:rPr>
              <a:t>fclose</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 </a:t>
            </a:r>
          </a:p>
          <a:p>
            <a:pPr defTabSz="363538"/>
            <a:r>
              <a:rPr lang="en-US" altLang="zh-CN" sz="1400" dirty="0"/>
              <a:t>				return;</a:t>
            </a:r>
          </a:p>
          <a:p>
            <a:pPr defTabSz="363538"/>
            <a:r>
              <a:rPr lang="en-US" altLang="zh-CN" sz="1400" dirty="0"/>
              <a:t>			}</a:t>
            </a:r>
          </a:p>
          <a:p>
            <a:pPr defTabSz="363538"/>
            <a:r>
              <a:rPr lang="en-US" altLang="zh-CN" sz="1400" dirty="0"/>
              <a:t>			</a:t>
            </a:r>
            <a:r>
              <a:rPr lang="en-US" altLang="zh-CN" sz="1400" dirty="0" err="1"/>
              <a:t>printf</a:t>
            </a:r>
            <a:r>
              <a:rPr lang="en-US" altLang="zh-CN" sz="1400" dirty="0"/>
              <a:t>("file read error\n");</a:t>
            </a:r>
          </a:p>
          <a:p>
            <a:pPr defTabSz="363538"/>
            <a:r>
              <a:rPr lang="en-US" altLang="zh-CN" sz="1400" dirty="0"/>
              <a:t>		}</a:t>
            </a:r>
          </a:p>
          <a:p>
            <a:pPr defTabSz="363538"/>
            <a:r>
              <a:rPr lang="en-US" altLang="zh-CN" sz="1400" dirty="0"/>
              <a:t>	</a:t>
            </a:r>
            <a:r>
              <a:rPr lang="en-US" altLang="zh-CN" sz="1400" dirty="0" err="1">
                <a:solidFill>
                  <a:schemeClr val="accent6"/>
                </a:solidFill>
              </a:rPr>
              <a:t>fclose</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p>
          <a:p>
            <a:pPr defTabSz="363538"/>
            <a:r>
              <a:rPr lang="en-US" altLang="zh-CN" sz="1400" dirty="0"/>
              <a:t>}</a:t>
            </a:r>
          </a:p>
          <a:p>
            <a:pPr defTabSz="363538"/>
            <a:r>
              <a:rPr lang="en-US" altLang="zh-CN" sz="1400" dirty="0" smtClean="0"/>
              <a:t>void save()	</a:t>
            </a:r>
            <a:r>
              <a:rPr lang="en-US" altLang="zh-CN" sz="1400" dirty="0">
                <a:solidFill>
                  <a:srgbClr val="008000"/>
                </a:solidFill>
              </a:rPr>
              <a:t>//</a:t>
            </a:r>
            <a:r>
              <a:rPr lang="zh-CN" altLang="en-US" sz="1400" dirty="0">
                <a:solidFill>
                  <a:srgbClr val="008000"/>
                </a:solidFill>
              </a:rPr>
              <a:t>定义函数</a:t>
            </a:r>
            <a:r>
              <a:rPr lang="en-US" altLang="zh-CN" sz="1400" dirty="0">
                <a:solidFill>
                  <a:srgbClr val="008000"/>
                </a:solidFill>
              </a:rPr>
              <a:t>save</a:t>
            </a:r>
            <a:r>
              <a:rPr lang="zh-CN" altLang="en-US" sz="1400" dirty="0">
                <a:solidFill>
                  <a:srgbClr val="008000"/>
                </a:solidFill>
              </a:rPr>
              <a:t>，向文件输出</a:t>
            </a:r>
            <a:r>
              <a:rPr lang="en-US" altLang="zh-CN" sz="1400" dirty="0">
                <a:solidFill>
                  <a:srgbClr val="008000"/>
                </a:solidFill>
              </a:rPr>
              <a:t>SIZE</a:t>
            </a:r>
            <a:r>
              <a:rPr lang="zh-CN" altLang="en-US" sz="1400" dirty="0">
                <a:solidFill>
                  <a:srgbClr val="008000"/>
                </a:solidFill>
              </a:rPr>
              <a:t>个学生的数据</a:t>
            </a:r>
          </a:p>
          <a:p>
            <a:pPr defTabSz="363538"/>
            <a:r>
              <a:rPr lang="en-US" altLang="zh-CN" sz="1400" dirty="0" smtClean="0"/>
              <a:t>{</a:t>
            </a:r>
            <a:r>
              <a:rPr lang="en-US" altLang="zh-CN" sz="1400" dirty="0"/>
              <a:t>	</a:t>
            </a:r>
            <a:r>
              <a:rPr lang="en-US" altLang="zh-CN" sz="1400" dirty="0">
                <a:solidFill>
                  <a:schemeClr val="accent6"/>
                </a:solidFill>
              </a:rPr>
              <a:t>FILE *</a:t>
            </a:r>
            <a:r>
              <a:rPr lang="en-US" altLang="zh-CN" sz="1400" dirty="0" err="1">
                <a:solidFill>
                  <a:schemeClr val="accent6"/>
                </a:solidFill>
              </a:rPr>
              <a:t>fp</a:t>
            </a:r>
            <a:r>
              <a:rPr lang="en-US" altLang="zh-CN" sz="1400" dirty="0">
                <a:solidFill>
                  <a:schemeClr val="accent6"/>
                </a:solidFill>
              </a:rPr>
              <a:t>;</a:t>
            </a:r>
          </a:p>
          <a:p>
            <a:pPr defTabSz="363538"/>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r>
              <a:rPr lang="en-US" altLang="zh-CN" sz="1400" dirty="0"/>
              <a:t>	</a:t>
            </a:r>
            <a:r>
              <a:rPr lang="en-US" altLang="zh-CN" sz="1400" dirty="0">
                <a:solidFill>
                  <a:schemeClr val="accent6"/>
                </a:solidFill>
              </a:rPr>
              <a:t>if((</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("stu.</a:t>
            </a:r>
            <a:r>
              <a:rPr lang="en-US" altLang="zh-CN" sz="1400" dirty="0" err="1">
                <a:solidFill>
                  <a:schemeClr val="accent6"/>
                </a:solidFill>
              </a:rPr>
              <a:t>dat</a:t>
            </a:r>
            <a:r>
              <a:rPr lang="en-US" altLang="zh-CN" sz="1400" dirty="0">
                <a:solidFill>
                  <a:schemeClr val="accent6"/>
                </a:solidFill>
              </a:rPr>
              <a:t>","</a:t>
            </a:r>
            <a:r>
              <a:rPr lang="en-US" altLang="zh-CN" sz="1400" dirty="0" err="1">
                <a:solidFill>
                  <a:schemeClr val="accent6"/>
                </a:solidFill>
              </a:rPr>
              <a:t>wb</a:t>
            </a:r>
            <a:r>
              <a:rPr lang="en-US" altLang="zh-CN" sz="1400" dirty="0">
                <a:solidFill>
                  <a:schemeClr val="accent6"/>
                </a:solidFill>
              </a:rPr>
              <a:t>"))==NULL)</a:t>
            </a:r>
            <a:r>
              <a:rPr lang="en-US" altLang="zh-CN" sz="1400" dirty="0"/>
              <a:t>	</a:t>
            </a:r>
            <a:r>
              <a:rPr lang="en-US" altLang="zh-CN" sz="1400" dirty="0">
                <a:solidFill>
                  <a:srgbClr val="008000"/>
                </a:solidFill>
              </a:rPr>
              <a:t>//</a:t>
            </a:r>
            <a:r>
              <a:rPr lang="zh-CN" altLang="en-US" sz="1400" dirty="0">
                <a:solidFill>
                  <a:srgbClr val="008000"/>
                </a:solidFill>
              </a:rPr>
              <a:t>打开输出文件</a:t>
            </a:r>
            <a:r>
              <a:rPr lang="en-US" altLang="zh-CN" sz="1400" dirty="0">
                <a:solidFill>
                  <a:srgbClr val="008000"/>
                </a:solidFill>
              </a:rPr>
              <a:t>stu.dat</a:t>
            </a:r>
          </a:p>
          <a:p>
            <a:pPr defTabSz="363538"/>
            <a:r>
              <a:rPr lang="en-US" altLang="zh-CN" sz="1400" dirty="0"/>
              <a:t>	{	</a:t>
            </a:r>
            <a:r>
              <a:rPr lang="en-US" altLang="zh-CN" sz="1400" dirty="0" err="1"/>
              <a:t>printf</a:t>
            </a:r>
            <a:r>
              <a:rPr lang="en-US" altLang="zh-CN" sz="1400" dirty="0"/>
              <a:t>("cannot open file\n");</a:t>
            </a:r>
          </a:p>
          <a:p>
            <a:pPr defTabSz="363538"/>
            <a:r>
              <a:rPr lang="en-US" altLang="zh-CN" sz="1400" dirty="0"/>
              <a:t>		return;</a:t>
            </a:r>
          </a:p>
          <a:p>
            <a:pPr defTabSz="363538"/>
            <a:r>
              <a:rPr lang="en-US" altLang="zh-CN" sz="1400" dirty="0"/>
              <a:t>	}</a:t>
            </a:r>
          </a:p>
          <a:p>
            <a:pPr defTabSz="363538"/>
            <a:r>
              <a:rPr lang="en-US" altLang="zh-CN" sz="1400" dirty="0"/>
              <a:t>	for(</a:t>
            </a:r>
            <a:r>
              <a:rPr lang="en-US" altLang="zh-CN" sz="1400" dirty="0" err="1"/>
              <a:t>i</a:t>
            </a:r>
            <a:r>
              <a:rPr lang="en-US" altLang="zh-CN" sz="1400" dirty="0"/>
              <a:t>=0;i&lt;</a:t>
            </a:r>
            <a:r>
              <a:rPr lang="en-US" altLang="zh-CN" sz="1400" dirty="0" err="1"/>
              <a:t>SIZE;i</a:t>
            </a:r>
            <a:r>
              <a:rPr lang="en-US" altLang="zh-CN" sz="1400" dirty="0"/>
              <a:t>++)</a:t>
            </a:r>
          </a:p>
          <a:p>
            <a:pPr defTabSz="363538"/>
            <a:r>
              <a:rPr lang="en-US" altLang="zh-CN" sz="1400" dirty="0"/>
              <a:t>		</a:t>
            </a:r>
            <a:r>
              <a:rPr lang="en-US" altLang="zh-CN" sz="1400" dirty="0">
                <a:solidFill>
                  <a:schemeClr val="accent6"/>
                </a:solidFill>
              </a:rPr>
              <a:t>if(</a:t>
            </a:r>
            <a:r>
              <a:rPr lang="en-US" altLang="zh-CN" sz="1400" dirty="0" err="1">
                <a:solidFill>
                  <a:schemeClr val="accent6"/>
                </a:solidFill>
              </a:rPr>
              <a:t>fwrite</a:t>
            </a:r>
            <a:r>
              <a:rPr lang="en-US" altLang="zh-CN" sz="1400" dirty="0">
                <a:solidFill>
                  <a:schemeClr val="accent6"/>
                </a:solidFill>
              </a:rPr>
              <a:t>(&amp;stud[</a:t>
            </a:r>
            <a:r>
              <a:rPr lang="en-US" altLang="zh-CN" sz="1400" dirty="0" err="1">
                <a:solidFill>
                  <a:schemeClr val="accent6"/>
                </a:solidFill>
              </a:rPr>
              <a:t>i</a:t>
            </a:r>
            <a:r>
              <a:rPr lang="en-US" altLang="zh-CN" sz="1400" dirty="0">
                <a:solidFill>
                  <a:schemeClr val="accent6"/>
                </a:solidFill>
              </a:rPr>
              <a:t>],</a:t>
            </a:r>
            <a:r>
              <a:rPr lang="en-US" altLang="zh-CN" sz="1400" dirty="0" err="1">
                <a:solidFill>
                  <a:schemeClr val="accent6"/>
                </a:solidFill>
              </a:rPr>
              <a:t>sizeof</a:t>
            </a:r>
            <a:r>
              <a:rPr lang="en-US" altLang="zh-CN" sz="1400" dirty="0">
                <a:solidFill>
                  <a:schemeClr val="accent6"/>
                </a:solidFill>
              </a:rPr>
              <a:t>(</a:t>
            </a:r>
            <a:r>
              <a:rPr lang="en-US" altLang="zh-CN" sz="1400" dirty="0" err="1">
                <a:solidFill>
                  <a:schemeClr val="accent6"/>
                </a:solidFill>
              </a:rPr>
              <a:t>struct</a:t>
            </a:r>
            <a:r>
              <a:rPr lang="en-US" altLang="zh-CN" sz="1400" dirty="0">
                <a:solidFill>
                  <a:schemeClr val="accent6"/>
                </a:solidFill>
              </a:rPr>
              <a:t> </a:t>
            </a:r>
            <a:r>
              <a:rPr lang="en-US" altLang="zh-CN" sz="1400" dirty="0" err="1">
                <a:solidFill>
                  <a:schemeClr val="accent6"/>
                </a:solidFill>
              </a:rPr>
              <a:t>Student_type</a:t>
            </a:r>
            <a:r>
              <a:rPr lang="en-US" altLang="zh-CN" sz="1400" dirty="0">
                <a:solidFill>
                  <a:schemeClr val="accent6"/>
                </a:solidFill>
              </a:rPr>
              <a:t>),1,fp)!=1)</a:t>
            </a:r>
          </a:p>
          <a:p>
            <a:pPr defTabSz="363538"/>
            <a:r>
              <a:rPr lang="en-US" altLang="zh-CN" sz="1400" dirty="0"/>
              <a:t>			</a:t>
            </a:r>
            <a:r>
              <a:rPr lang="en-US" altLang="zh-CN" sz="1400" dirty="0" err="1"/>
              <a:t>printf</a:t>
            </a:r>
            <a:r>
              <a:rPr lang="en-US" altLang="zh-CN" sz="1400" dirty="0"/>
              <a:t>("file write error\n");</a:t>
            </a:r>
          </a:p>
          <a:p>
            <a:pPr defTabSz="363538"/>
            <a:r>
              <a:rPr lang="en-US" altLang="zh-CN" sz="1400" dirty="0"/>
              <a:t>	</a:t>
            </a:r>
            <a:r>
              <a:rPr lang="en-US" altLang="zh-CN" sz="1400" dirty="0" err="1">
                <a:solidFill>
                  <a:schemeClr val="accent6"/>
                </a:solidFill>
              </a:rPr>
              <a:t>fclose</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p>
          <a:p>
            <a:pPr defTabSz="363538"/>
            <a:r>
              <a:rPr lang="en-US" altLang="zh-CN" sz="1400" dirty="0"/>
              <a:t>}</a:t>
            </a:r>
          </a:p>
          <a:p>
            <a:pPr defTabSz="363538"/>
            <a:r>
              <a:rPr lang="en-US" altLang="zh-CN" sz="1400" dirty="0" err="1" smtClean="0"/>
              <a:t>int</a:t>
            </a:r>
            <a:r>
              <a:rPr lang="en-US" altLang="zh-CN" sz="1400" dirty="0" smtClean="0"/>
              <a:t> </a:t>
            </a:r>
            <a:r>
              <a:rPr lang="en-US" altLang="zh-CN" sz="1400" dirty="0"/>
              <a:t>main()</a:t>
            </a:r>
          </a:p>
          <a:p>
            <a:pPr defTabSz="363538"/>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r>
              <a:rPr lang="en-US" altLang="zh-CN" sz="1400" dirty="0"/>
              <a:t>	load();</a:t>
            </a:r>
          </a:p>
          <a:p>
            <a:pPr defTabSz="363538"/>
            <a:r>
              <a:rPr lang="en-US" altLang="zh-CN" sz="1400" dirty="0"/>
              <a:t>	save();</a:t>
            </a:r>
          </a:p>
          <a:p>
            <a:pPr defTabSz="363538"/>
            <a:r>
              <a:rPr lang="en-US" altLang="zh-CN" sz="1400" dirty="0"/>
              <a:t>	return 0;</a:t>
            </a:r>
          </a:p>
          <a:p>
            <a:pPr defTabSz="363538"/>
            <a:r>
              <a:rPr lang="en-US" altLang="zh-CN" sz="1400" dirty="0"/>
              <a:t>}</a:t>
            </a: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13516" y="1627371"/>
            <a:ext cx="0" cy="4813186"/>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750768"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750768"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1735931" y="1258039"/>
            <a:ext cx="6122189" cy="369332"/>
          </a:xfrm>
          <a:prstGeom prst="rect">
            <a:avLst/>
          </a:prstGeom>
        </p:spPr>
        <p:txBody>
          <a:bodyPr wrap="none">
            <a:spAutoFit/>
          </a:bodyPr>
          <a:lstStyle/>
          <a:p>
            <a:r>
              <a:rPr lang="zh-CN" altLang="en-US"/>
              <a:t>从磁盘文件stu_list中读二进制数据，并存放在stud数组中。</a:t>
            </a:r>
          </a:p>
        </p:txBody>
      </p:sp>
    </p:spTree>
    <p:extLst>
      <p:ext uri="{BB962C8B-B14F-4D97-AF65-F5344CB8AC3E}">
        <p14:creationId xmlns:p14="http://schemas.microsoft.com/office/powerpoint/2010/main" val="18004939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6287" y="375064"/>
            <a:ext cx="10515600" cy="1325563"/>
          </a:xfrm>
        </p:spPr>
        <p:txBody>
          <a:bodyPr/>
          <a:lstStyle/>
          <a:p>
            <a:r>
              <a:rPr lang="zh-CN" altLang="en-US" dirty="0" smtClean="0"/>
              <a:t>来个二进制读取的例题</a:t>
            </a:r>
            <a:endParaRPr lang="zh-CN" altLang="en-US" dirty="0"/>
          </a:p>
        </p:txBody>
      </p:sp>
      <p:sp>
        <p:nvSpPr>
          <p:cNvPr id="6" name="MH_Desc_1"/>
          <p:cNvSpPr/>
          <p:nvPr>
            <p:custDataLst>
              <p:tags r:id="rId1"/>
            </p:custDataLst>
          </p:nvPr>
        </p:nvSpPr>
        <p:spPr>
          <a:xfrm>
            <a:off x="606287" y="1381329"/>
            <a:ext cx="11002617" cy="48505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buFont typeface="Wingdings" panose="05000000000000000000" pitchFamily="2" charset="2"/>
              <a:buChar char="Ø"/>
              <a:defRPr/>
            </a:pPr>
            <a:r>
              <a:rPr lang="zh-CN" altLang="en-US" sz="2400" dirty="0" smtClean="0">
                <a:solidFill>
                  <a:schemeClr val="tx1"/>
                </a:solidFill>
              </a:rPr>
              <a:t>判断一个文件是否为</a:t>
            </a:r>
            <a:r>
              <a:rPr lang="en-US" altLang="zh-CN" sz="2400" dirty="0" smtClean="0">
                <a:solidFill>
                  <a:schemeClr val="tx1"/>
                </a:solidFill>
              </a:rPr>
              <a:t>BMP</a:t>
            </a:r>
            <a:r>
              <a:rPr lang="zh-CN" altLang="en-US" sz="2400" dirty="0" smtClean="0">
                <a:solidFill>
                  <a:schemeClr val="tx1"/>
                </a:solidFill>
              </a:rPr>
              <a:t>图像文件，是的话输出文件大小，分辨率及图像位数信息，否则给出提示。</a:t>
            </a:r>
            <a:endParaRPr lang="en-US" altLang="zh-CN" sz="2400" dirty="0" smtClean="0">
              <a:solidFill>
                <a:schemeClr val="tx1"/>
              </a:solidFill>
            </a:endParaRPr>
          </a:p>
          <a:p>
            <a:pPr algn="just">
              <a:lnSpc>
                <a:spcPct val="120000"/>
              </a:lnSpc>
              <a:defRPr/>
            </a:pPr>
            <a:endParaRPr lang="en-US" altLang="zh-CN" sz="2400" dirty="0" smtClean="0">
              <a:solidFill>
                <a:schemeClr val="tx1"/>
              </a:solidFill>
            </a:endParaRPr>
          </a:p>
          <a:p>
            <a:pPr algn="just">
              <a:lnSpc>
                <a:spcPct val="120000"/>
              </a:lnSpc>
              <a:defRPr/>
            </a:pPr>
            <a:r>
              <a:rPr lang="zh-CN" altLang="en-US" sz="2400" dirty="0" smtClean="0">
                <a:solidFill>
                  <a:schemeClr val="tx1"/>
                </a:solidFill>
              </a:rPr>
              <a:t>思路</a:t>
            </a:r>
            <a:r>
              <a:rPr lang="zh-CN" altLang="en-US" sz="2400" dirty="0">
                <a:solidFill>
                  <a:schemeClr val="tx1"/>
                </a:solidFill>
              </a:rPr>
              <a:t>：直接靠扩展名是否</a:t>
            </a:r>
            <a:r>
              <a:rPr lang="zh-CN" altLang="en-US" sz="2400" dirty="0" smtClean="0">
                <a:solidFill>
                  <a:schemeClr val="tx1"/>
                </a:solidFill>
              </a:rPr>
              <a:t>为</a:t>
            </a:r>
            <a:r>
              <a:rPr lang="en-US" altLang="zh-CN" sz="2400" dirty="0" smtClean="0">
                <a:solidFill>
                  <a:schemeClr val="tx1"/>
                </a:solidFill>
              </a:rPr>
              <a:t>".bmp"</a:t>
            </a:r>
            <a:r>
              <a:rPr lang="zh-CN" altLang="en-US" sz="2400" dirty="0" smtClean="0">
                <a:solidFill>
                  <a:schemeClr val="tx1"/>
                </a:solidFill>
              </a:rPr>
              <a:t>来</a:t>
            </a:r>
            <a:r>
              <a:rPr lang="zh-CN" altLang="en-US" sz="2400" dirty="0">
                <a:solidFill>
                  <a:schemeClr val="tx1"/>
                </a:solidFill>
              </a:rPr>
              <a:t>判断，显然</a:t>
            </a:r>
            <a:r>
              <a:rPr lang="en-US" altLang="zh-CN" sz="2400" dirty="0">
                <a:solidFill>
                  <a:schemeClr val="tx1"/>
                </a:solidFill>
              </a:rPr>
              <a:t>too young too simple</a:t>
            </a:r>
            <a:r>
              <a:rPr lang="zh-CN" altLang="en-US" sz="2400" dirty="0">
                <a:solidFill>
                  <a:schemeClr val="tx1"/>
                </a:solidFill>
              </a:rPr>
              <a:t>。</a:t>
            </a:r>
          </a:p>
          <a:p>
            <a:pPr algn="just">
              <a:lnSpc>
                <a:spcPct val="120000"/>
              </a:lnSpc>
              <a:defRPr/>
            </a:pPr>
            <a:endParaRPr lang="en-US" altLang="zh-CN" sz="2400" dirty="0" smtClean="0">
              <a:solidFill>
                <a:schemeClr val="tx1"/>
              </a:solidFill>
            </a:endParaRPr>
          </a:p>
          <a:p>
            <a:pPr algn="just">
              <a:lnSpc>
                <a:spcPct val="120000"/>
              </a:lnSpc>
              <a:defRPr/>
            </a:pPr>
            <a:r>
              <a:rPr lang="zh-CN" altLang="en-US" sz="2400" dirty="0" smtClean="0">
                <a:solidFill>
                  <a:schemeClr val="tx1"/>
                </a:solidFill>
              </a:rPr>
              <a:t>准确判断</a:t>
            </a:r>
            <a:r>
              <a:rPr lang="zh-CN" altLang="en-US" sz="2400" dirty="0">
                <a:solidFill>
                  <a:schemeClr val="tx1"/>
                </a:solidFill>
              </a:rPr>
              <a:t>一个文件是正宗</a:t>
            </a:r>
            <a:r>
              <a:rPr lang="en-US" altLang="zh-CN" sz="2400" dirty="0">
                <a:solidFill>
                  <a:schemeClr val="tx1"/>
                </a:solidFill>
              </a:rPr>
              <a:t>BMP</a:t>
            </a:r>
            <a:r>
              <a:rPr lang="zh-CN" altLang="en-US" sz="2400" dirty="0" smtClean="0">
                <a:solidFill>
                  <a:schemeClr val="tx1"/>
                </a:solidFill>
              </a:rPr>
              <a:t>图像有一点点麻烦，这里我们做一个很简单的判断，</a:t>
            </a:r>
            <a:r>
              <a:rPr lang="zh-CN" altLang="en-US" sz="2400" u="sng" dirty="0" smtClean="0">
                <a:solidFill>
                  <a:schemeClr val="tx1"/>
                </a:solidFill>
              </a:rPr>
              <a:t>把文件头读出来，看看对不对就行</a:t>
            </a:r>
            <a:r>
              <a:rPr lang="zh-CN" altLang="en-US" sz="2400" dirty="0" smtClean="0">
                <a:solidFill>
                  <a:schemeClr val="tx1"/>
                </a:solidFill>
              </a:rPr>
              <a:t>。</a:t>
            </a:r>
            <a:endParaRPr lang="zh-CN" altLang="en-US" sz="2400" dirty="0">
              <a:solidFill>
                <a:schemeClr val="tx1"/>
              </a:solidFill>
            </a:endParaRPr>
          </a:p>
          <a:p>
            <a:pPr algn="just">
              <a:lnSpc>
                <a:spcPct val="120000"/>
              </a:lnSpc>
              <a:defRPr/>
            </a:pPr>
            <a:endParaRPr lang="zh-CN" altLang="en-US" sz="2400" dirty="0">
              <a:solidFill>
                <a:schemeClr val="tx1"/>
              </a:solidFill>
            </a:endParaRPr>
          </a:p>
        </p:txBody>
      </p:sp>
    </p:spTree>
    <p:extLst>
      <p:ext uri="{BB962C8B-B14F-4D97-AF65-F5344CB8AC3E}">
        <p14:creationId xmlns:p14="http://schemas.microsoft.com/office/powerpoint/2010/main" val="9352603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504234" cy="1325563"/>
          </a:xfrm>
        </p:spPr>
        <p:txBody>
          <a:bodyPr/>
          <a:lstStyle/>
          <a:p>
            <a:r>
              <a:rPr lang="en-US" altLang="zh-CN" dirty="0" smtClean="0"/>
              <a:t>BMP</a:t>
            </a:r>
            <a:r>
              <a:rPr lang="zh-CN" altLang="en-US" dirty="0" smtClean="0"/>
              <a:t>文件头</a:t>
            </a:r>
            <a:endParaRPr lang="zh-CN" altLang="en-US" dirty="0"/>
          </a:p>
        </p:txBody>
      </p:sp>
      <p:sp>
        <p:nvSpPr>
          <p:cNvPr id="4" name="文本框 3"/>
          <p:cNvSpPr txBox="1"/>
          <p:nvPr/>
        </p:nvSpPr>
        <p:spPr>
          <a:xfrm>
            <a:off x="474197" y="1456700"/>
            <a:ext cx="2898842" cy="5262979"/>
          </a:xfrm>
          <a:prstGeom prst="rect">
            <a:avLst/>
          </a:prstGeom>
          <a:noFill/>
          <a:ln>
            <a:solidFill>
              <a:schemeClr val="accent1"/>
            </a:solidFill>
          </a:ln>
        </p:spPr>
        <p:txBody>
          <a:bodyPr wrap="square" rtlCol="0">
            <a:spAutoFit/>
          </a:bodyPr>
          <a:lstStyle/>
          <a:p>
            <a:r>
              <a:rPr lang="en-US" altLang="zh-CN" sz="2400" dirty="0" smtClean="0"/>
              <a:t>BMP</a:t>
            </a:r>
            <a:r>
              <a:rPr lang="zh-CN" altLang="en-US" sz="2400" dirty="0" smtClean="0"/>
              <a:t>文件头的格式说来话长，所以，我们就不说了。。。</a:t>
            </a:r>
            <a:endParaRPr lang="en-US" altLang="zh-CN" sz="2400" dirty="0" smtClean="0"/>
          </a:p>
          <a:p>
            <a:endParaRPr lang="en-US" altLang="zh-CN" sz="2400" dirty="0"/>
          </a:p>
          <a:p>
            <a:r>
              <a:rPr lang="zh-CN" altLang="en-US" sz="2400" dirty="0" smtClean="0"/>
              <a:t>一句话</a:t>
            </a:r>
            <a:r>
              <a:rPr lang="zh-CN" altLang="en-US" sz="2400" dirty="0"/>
              <a:t>概括</a:t>
            </a:r>
            <a:r>
              <a:rPr lang="zh-CN" altLang="en-US" sz="2400" dirty="0" smtClean="0"/>
              <a:t>：</a:t>
            </a:r>
            <a:r>
              <a:rPr lang="zh-CN" altLang="en-US" sz="2400" b="1" dirty="0">
                <a:solidFill>
                  <a:srgbClr val="FF0000"/>
                </a:solidFill>
              </a:rPr>
              <a:t>任何一个</a:t>
            </a:r>
            <a:r>
              <a:rPr lang="en-US" altLang="zh-CN" sz="2400" b="1" dirty="0">
                <a:solidFill>
                  <a:srgbClr val="FF0000"/>
                </a:solidFill>
              </a:rPr>
              <a:t>BMP</a:t>
            </a:r>
            <a:r>
              <a:rPr lang="zh-CN" altLang="en-US" sz="2400" b="1" dirty="0">
                <a:solidFill>
                  <a:srgbClr val="FF0000"/>
                </a:solidFill>
              </a:rPr>
              <a:t>文件，头几个字节就是右边这个</a:t>
            </a:r>
            <a:r>
              <a:rPr lang="zh-CN" altLang="en-US" sz="2400" b="1" dirty="0" smtClean="0">
                <a:solidFill>
                  <a:srgbClr val="FF0000"/>
                </a:solidFill>
              </a:rPr>
              <a:t>结构体。</a:t>
            </a:r>
            <a:endParaRPr lang="en-US" altLang="zh-CN" sz="2400" b="1" dirty="0" smtClean="0">
              <a:solidFill>
                <a:srgbClr val="FF0000"/>
              </a:solidFill>
            </a:endParaRPr>
          </a:p>
          <a:p>
            <a:endParaRPr lang="en-US" altLang="zh-CN" sz="2400" dirty="0" smtClean="0"/>
          </a:p>
          <a:p>
            <a:r>
              <a:rPr lang="zh-CN" altLang="en-US" sz="2400" dirty="0" smtClean="0"/>
              <a:t>所以，我们的思路很简单，就是把这个结构体先读出来，再判断头两个字节是否为</a:t>
            </a:r>
            <a:r>
              <a:rPr lang="en-US" altLang="zh-CN" sz="2400" dirty="0" smtClean="0"/>
              <a:t>"BM"</a:t>
            </a:r>
            <a:r>
              <a:rPr lang="zh-CN" altLang="en-US" sz="2400" dirty="0" smtClean="0"/>
              <a:t>即可。</a:t>
            </a:r>
            <a:endParaRPr lang="zh-CN" altLang="en-US" sz="2400" dirty="0"/>
          </a:p>
        </p:txBody>
      </p:sp>
      <p:sp>
        <p:nvSpPr>
          <p:cNvPr id="6" name="矩形 5"/>
          <p:cNvSpPr/>
          <p:nvPr/>
        </p:nvSpPr>
        <p:spPr>
          <a:xfrm>
            <a:off x="3737042" y="598805"/>
            <a:ext cx="7980761" cy="5909310"/>
          </a:xfrm>
          <a:prstGeom prst="rect">
            <a:avLst/>
          </a:prstGeom>
          <a:solidFill>
            <a:schemeClr val="tx1">
              <a:lumMod val="95000"/>
              <a:lumOff val="5000"/>
            </a:schemeClr>
          </a:solidFill>
        </p:spPr>
        <p:txBody>
          <a:bodyPr wrap="square">
            <a:spAutoFit/>
          </a:bodyPr>
          <a:lstStyle/>
          <a:p>
            <a:r>
              <a:rPr lang="en-US" altLang="zh-CN" i="1" dirty="0" err="1">
                <a:solidFill>
                  <a:srgbClr val="66D9EF"/>
                </a:solidFill>
                <a:latin typeface="Consolas" panose="020B0609020204030204" pitchFamily="49" charset="0"/>
              </a:rPr>
              <a:t>struct</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BMP_header</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char</a:t>
            </a:r>
            <a:r>
              <a:rPr lang="en-US" altLang="zh-CN" dirty="0">
                <a:solidFill>
                  <a:srgbClr val="F8F8F2"/>
                </a:solidFill>
                <a:latin typeface="Consolas" panose="020B0609020204030204" pitchFamily="49" charset="0"/>
              </a:rPr>
              <a:t> Type[</a:t>
            </a:r>
            <a:r>
              <a:rPr lang="en-US" altLang="zh-CN" dirty="0">
                <a:solidFill>
                  <a:srgbClr val="AE81FF"/>
                </a:solidFill>
                <a:latin typeface="Consolas" panose="020B0609020204030204" pitchFamily="49" charset="0"/>
              </a:rPr>
              <a:t>2</a:t>
            </a:r>
            <a:r>
              <a:rPr lang="en-US" altLang="zh-CN" dirty="0">
                <a:solidFill>
                  <a:srgbClr val="F8F8F2"/>
                </a:solidFill>
                <a:latin typeface="Consolas" panose="020B0609020204030204" pitchFamily="49" charset="0"/>
              </a:rPr>
              <a:t>];          </a:t>
            </a:r>
            <a:r>
              <a:rPr lang="en-US" altLang="zh-CN" dirty="0">
                <a:solidFill>
                  <a:srgbClr val="88846F"/>
                </a:solidFill>
                <a:latin typeface="Consolas" panose="020B0609020204030204" pitchFamily="49" charset="0"/>
              </a:rPr>
              <a:t>//"BM"</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Size</a:t>
            </a:r>
            <a:r>
              <a:rPr lang="en-US" altLang="zh-CN" dirty="0" smtClean="0">
                <a:solidFill>
                  <a:srgbClr val="F8F8F2"/>
                </a:solidFill>
                <a:latin typeface="Consolas" panose="020B0609020204030204" pitchFamily="49" charset="0"/>
              </a:rPr>
              <a:t>;</a:t>
            </a:r>
            <a:r>
              <a:rPr lang="en-US" altLang="zh-CN" dirty="0">
                <a:solidFill>
                  <a:srgbClr val="F8F8F2"/>
                </a:solidFill>
                <a:latin typeface="Consolas" panose="020B0609020204030204" pitchFamily="49" charset="0"/>
              </a:rPr>
              <a:t>   </a:t>
            </a:r>
            <a:r>
              <a:rPr lang="en-US" altLang="zh-CN" dirty="0">
                <a:solidFill>
                  <a:srgbClr val="88846F"/>
                </a:solidFill>
                <a:latin typeface="Consolas" panose="020B0609020204030204" pitchFamily="49" charset="0"/>
              </a:rPr>
              <a:t>//the size of the BMP file in bytes</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Reserved; </a:t>
            </a:r>
            <a:r>
              <a:rPr lang="en-US" altLang="zh-CN" dirty="0">
                <a:solidFill>
                  <a:srgbClr val="88846F"/>
                </a:solidFill>
                <a:latin typeface="Consolas" panose="020B0609020204030204" pitchFamily="49" charset="0"/>
              </a:rPr>
              <a:t>//reserved</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OffSet</a:t>
            </a:r>
            <a:r>
              <a:rPr lang="en-US" altLang="zh-CN" dirty="0">
                <a:solidFill>
                  <a:srgbClr val="F8F8F2"/>
                </a:solidFill>
                <a:latin typeface="Consolas" panose="020B0609020204030204" pitchFamily="49" charset="0"/>
              </a:rPr>
              <a:t>;   </a:t>
            </a:r>
            <a:r>
              <a:rPr lang="en-US" altLang="zh-CN" dirty="0">
                <a:solidFill>
                  <a:srgbClr val="88846F"/>
                </a:solidFill>
                <a:latin typeface="Consolas" panose="020B0609020204030204" pitchFamily="49" charset="0"/>
              </a:rPr>
              <a:t>//offset to the data</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headsize</a:t>
            </a:r>
            <a:r>
              <a:rPr lang="en-US" altLang="zh-CN" dirty="0">
                <a:solidFill>
                  <a:srgbClr val="F8F8F2"/>
                </a:solidFill>
                <a:latin typeface="Consolas" panose="020B0609020204030204" pitchFamily="49" charset="0"/>
              </a:rPr>
              <a:t>; </a:t>
            </a:r>
            <a:r>
              <a:rPr lang="en-US" altLang="zh-CN" dirty="0">
                <a:solidFill>
                  <a:srgbClr val="88846F"/>
                </a:solidFill>
                <a:latin typeface="Consolas" panose="020B0609020204030204" pitchFamily="49" charset="0"/>
              </a:rPr>
              <a:t>//the size of this header</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Width;     </a:t>
            </a:r>
            <a:r>
              <a:rPr lang="en-US" altLang="zh-CN" dirty="0">
                <a:solidFill>
                  <a:srgbClr val="88846F"/>
                </a:solidFill>
                <a:latin typeface="Consolas" panose="020B0609020204030204" pitchFamily="49" charset="0"/>
              </a:rPr>
              <a:t>//the bitmap width in pixels</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Height;    </a:t>
            </a:r>
            <a:r>
              <a:rPr lang="en-US" altLang="zh-CN" dirty="0">
                <a:solidFill>
                  <a:srgbClr val="88846F"/>
                </a:solidFill>
                <a:latin typeface="Consolas" panose="020B0609020204030204" pitchFamily="49" charset="0"/>
              </a:rPr>
              <a:t>//the bitmap height in pixels</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short</a:t>
            </a:r>
            <a:r>
              <a:rPr lang="en-US" altLang="zh-CN" dirty="0">
                <a:solidFill>
                  <a:srgbClr val="F8F8F2"/>
                </a:solidFill>
                <a:latin typeface="Consolas" panose="020B0609020204030204" pitchFamily="49" charset="0"/>
              </a:rPr>
              <a:t> Planes;    </a:t>
            </a:r>
            <a:r>
              <a:rPr lang="en-US" altLang="zh-CN" dirty="0">
                <a:solidFill>
                  <a:srgbClr val="88846F"/>
                </a:solidFill>
                <a:latin typeface="Consolas" panose="020B0609020204030204" pitchFamily="49" charset="0"/>
              </a:rPr>
              <a:t>//the number of color planes</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short</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BitsPerPixel</a:t>
            </a:r>
            <a:r>
              <a:rPr lang="en-US" altLang="zh-CN" dirty="0" smtClean="0">
                <a:solidFill>
                  <a:srgbClr val="F8F8F2"/>
                </a:solidFill>
                <a:latin typeface="Consolas" panose="020B0609020204030204" pitchFamily="49" charset="0"/>
              </a:rPr>
              <a:t>;</a:t>
            </a:r>
            <a:r>
              <a:rPr lang="en-US" altLang="zh-CN" dirty="0" smtClean="0">
                <a:solidFill>
                  <a:srgbClr val="88846F"/>
                </a:solidFill>
                <a:latin typeface="Consolas" panose="020B0609020204030204" pitchFamily="49" charset="0"/>
              </a:rPr>
              <a:t>//</a:t>
            </a:r>
            <a:r>
              <a:rPr lang="en-US" altLang="zh-CN" dirty="0">
                <a:solidFill>
                  <a:srgbClr val="88846F"/>
                </a:solidFill>
                <a:latin typeface="Consolas" panose="020B0609020204030204" pitchFamily="49" charset="0"/>
              </a:rPr>
              <a:t>the number of bits per pixel</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Compression;  </a:t>
            </a:r>
            <a:r>
              <a:rPr lang="en-US" altLang="zh-CN" dirty="0">
                <a:solidFill>
                  <a:srgbClr val="88846F"/>
                </a:solidFill>
                <a:latin typeface="Consolas" panose="020B0609020204030204" pitchFamily="49" charset="0"/>
              </a:rPr>
              <a:t>//compression</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SizeImage</a:t>
            </a:r>
            <a:r>
              <a:rPr lang="en-US" altLang="zh-CN" dirty="0">
                <a:solidFill>
                  <a:srgbClr val="F8F8F2"/>
                </a:solidFill>
                <a:latin typeface="Consolas" panose="020B0609020204030204" pitchFamily="49" charset="0"/>
              </a:rPr>
              <a:t>;       </a:t>
            </a:r>
            <a:r>
              <a:rPr lang="en-US" altLang="zh-CN" dirty="0">
                <a:solidFill>
                  <a:srgbClr val="88846F"/>
                </a:solidFill>
                <a:latin typeface="Consolas" panose="020B0609020204030204" pitchFamily="49" charset="0"/>
              </a:rPr>
              <a:t>//the image size</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XPixelsPreMeter</a:t>
            </a:r>
            <a:r>
              <a:rPr lang="en-US" altLang="zh-CN" dirty="0" smtClean="0">
                <a:solidFill>
                  <a:srgbClr val="F8F8F2"/>
                </a:solidFill>
                <a:latin typeface="Consolas" panose="020B0609020204030204" pitchFamily="49" charset="0"/>
              </a:rPr>
              <a:t>;  </a:t>
            </a:r>
            <a:r>
              <a:rPr lang="en-US" altLang="zh-CN" dirty="0" smtClean="0">
                <a:solidFill>
                  <a:srgbClr val="88846F"/>
                </a:solidFill>
                <a:latin typeface="Consolas" panose="020B0609020204030204" pitchFamily="49" charset="0"/>
              </a:rPr>
              <a:t>//</a:t>
            </a:r>
            <a:r>
              <a:rPr lang="en-US" altLang="zh-CN" dirty="0">
                <a:solidFill>
                  <a:srgbClr val="88846F"/>
                </a:solidFill>
                <a:latin typeface="Consolas" panose="020B0609020204030204" pitchFamily="49" charset="0"/>
              </a:rPr>
              <a:t>horizontal pixels per meter.</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YPixelsPreMeter</a:t>
            </a:r>
            <a:r>
              <a:rPr lang="en-US" altLang="zh-CN" dirty="0">
                <a:solidFill>
                  <a:srgbClr val="F8F8F2"/>
                </a:solidFill>
                <a:latin typeface="Consolas" panose="020B0609020204030204" pitchFamily="49" charset="0"/>
              </a:rPr>
              <a:t>; </a:t>
            </a:r>
            <a:r>
              <a:rPr lang="en-US" altLang="zh-CN" dirty="0">
                <a:solidFill>
                  <a:srgbClr val="88846F"/>
                </a:solidFill>
                <a:latin typeface="Consolas" panose="020B0609020204030204" pitchFamily="49" charset="0"/>
              </a:rPr>
              <a:t>//vertical pixels per meter.</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ColorsUsed</a:t>
            </a:r>
            <a:r>
              <a:rPr lang="en-US" altLang="zh-CN" dirty="0">
                <a:solidFill>
                  <a:srgbClr val="F8F8F2"/>
                </a:solidFill>
                <a:latin typeface="Consolas" panose="020B0609020204030204" pitchFamily="49" charset="0"/>
              </a:rPr>
              <a:t>;    </a:t>
            </a:r>
            <a:r>
              <a:rPr lang="en-US" altLang="zh-CN" dirty="0">
                <a:solidFill>
                  <a:srgbClr val="88846F"/>
                </a:solidFill>
                <a:latin typeface="Consolas" panose="020B0609020204030204" pitchFamily="49" charset="0"/>
              </a:rPr>
              <a:t>//the number of colors in the color palette</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unsigned</a:t>
            </a:r>
            <a:r>
              <a:rPr lang="en-US" altLang="zh-CN" dirty="0">
                <a:solidFill>
                  <a:srgbClr val="F8F8F2"/>
                </a:solidFill>
                <a:latin typeface="Consolas" panose="020B0609020204030204" pitchFamily="49" charset="0"/>
              </a:rPr>
              <a:t> </a:t>
            </a:r>
            <a:r>
              <a:rPr lang="en-US" altLang="zh-CN" i="1" dirty="0">
                <a:solidFill>
                  <a:srgbClr val="66D9EF"/>
                </a:solidFill>
                <a:latin typeface="Consolas" panose="020B0609020204030204" pitchFamily="49" charset="0"/>
              </a:rPr>
              <a:t>long</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ColorsImportant</a:t>
            </a:r>
            <a:r>
              <a:rPr lang="en-US" altLang="zh-CN" dirty="0">
                <a:solidFill>
                  <a:srgbClr val="F8F8F2"/>
                </a:solidFill>
                <a:latin typeface="Consolas" panose="020B0609020204030204" pitchFamily="49" charset="0"/>
              </a:rPr>
              <a:t>; </a:t>
            </a:r>
            <a:r>
              <a:rPr lang="en-US" altLang="zh-CN" dirty="0" smtClean="0">
                <a:solidFill>
                  <a:srgbClr val="F8F8F2"/>
                </a:solidFill>
                <a:latin typeface="Consolas" panose="020B0609020204030204" pitchFamily="49" charset="0"/>
              </a:rPr>
              <a:t> </a:t>
            </a:r>
            <a:r>
              <a:rPr lang="en-US" altLang="zh-CN" dirty="0" smtClean="0">
                <a:solidFill>
                  <a:srgbClr val="88846F"/>
                </a:solidFill>
                <a:latin typeface="Consolas" panose="020B0609020204030204" pitchFamily="49" charset="0"/>
              </a:rPr>
              <a:t>//</a:t>
            </a:r>
            <a:r>
              <a:rPr lang="en-US" altLang="zh-CN" dirty="0">
                <a:solidFill>
                  <a:srgbClr val="88846F"/>
                </a:solidFill>
                <a:latin typeface="Consolas" panose="020B0609020204030204" pitchFamily="49" charset="0"/>
              </a:rPr>
              <a:t>the number of important colors used</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a:t>
            </a:r>
            <a:endParaRPr lang="en-US" altLang="zh-CN"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127478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557" y="87234"/>
            <a:ext cx="11595371" cy="6741269"/>
          </a:xfr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lnSpc>
                <a:spcPts val="1800"/>
              </a:lnSpc>
              <a:spcBef>
                <a:spcPts val="0"/>
              </a:spcBef>
              <a:buNone/>
            </a:pPr>
            <a:r>
              <a:rPr lang="en-US" altLang="zh-CN" sz="2400" dirty="0">
                <a:solidFill>
                  <a:srgbClr val="F92672"/>
                </a:solidFill>
                <a:latin typeface="Consolas" panose="020B0609020204030204" pitchFamily="49" charset="0"/>
              </a:rPr>
              <a:t>#include</a:t>
            </a:r>
            <a:r>
              <a:rPr lang="en-US" altLang="zh-CN" sz="2400" dirty="0">
                <a:solidFill>
                  <a:srgbClr val="F8F8F2"/>
                </a:solidFill>
                <a:latin typeface="Consolas" panose="020B0609020204030204" pitchFamily="49" charset="0"/>
              </a:rPr>
              <a:t> </a:t>
            </a:r>
            <a:r>
              <a:rPr lang="en-US" altLang="zh-CN" sz="2400" dirty="0">
                <a:solidFill>
                  <a:srgbClr val="E6DB74"/>
                </a:solidFill>
                <a:latin typeface="Consolas" panose="020B0609020204030204" pitchFamily="49" charset="0"/>
              </a:rPr>
              <a:t>&lt;</a:t>
            </a:r>
            <a:r>
              <a:rPr lang="en-US" altLang="zh-CN" sz="2400" dirty="0" err="1">
                <a:solidFill>
                  <a:srgbClr val="E6DB74"/>
                </a:solidFill>
                <a:latin typeface="Consolas" panose="020B0609020204030204" pitchFamily="49" charset="0"/>
              </a:rPr>
              <a:t>stdio.h</a:t>
            </a:r>
            <a:r>
              <a:rPr lang="en-US" altLang="zh-CN" sz="2400" dirty="0">
                <a:solidFill>
                  <a:srgbClr val="E6DB74"/>
                </a:solidFill>
                <a:latin typeface="Consolas" panose="020B0609020204030204" pitchFamily="49" charset="0"/>
              </a:rPr>
              <a:t>&gt;</a:t>
            </a:r>
            <a:endParaRPr lang="en-US" altLang="zh-CN" sz="2400" dirty="0">
              <a:solidFill>
                <a:srgbClr val="F8F8F2"/>
              </a:solidFill>
              <a:latin typeface="Consolas" panose="020B0609020204030204" pitchFamily="49" charset="0"/>
            </a:endParaRPr>
          </a:p>
          <a:p>
            <a:pPr marL="0" indent="0">
              <a:lnSpc>
                <a:spcPts val="1800"/>
              </a:lnSpc>
              <a:buNone/>
            </a:pPr>
            <a:r>
              <a:rPr lang="en-US" altLang="zh-CN" sz="2400" dirty="0">
                <a:solidFill>
                  <a:srgbClr val="F92672"/>
                </a:solidFill>
                <a:latin typeface="Consolas" panose="020B0609020204030204" pitchFamily="49" charset="0"/>
              </a:rPr>
              <a:t>#pragma</a:t>
            </a:r>
            <a:r>
              <a:rPr lang="en-US" altLang="zh-CN" sz="2400" dirty="0">
                <a:solidFill>
                  <a:srgbClr val="F8F8F2"/>
                </a:solidFill>
                <a:latin typeface="Consolas" panose="020B0609020204030204" pitchFamily="49" charset="0"/>
              </a:rPr>
              <a:t> </a:t>
            </a:r>
            <a:r>
              <a:rPr lang="en-US" altLang="zh-CN" sz="2400" dirty="0">
                <a:solidFill>
                  <a:srgbClr val="A6E22E"/>
                </a:solidFill>
                <a:latin typeface="Consolas" panose="020B0609020204030204" pitchFamily="49" charset="0"/>
              </a:rPr>
              <a:t>pack</a:t>
            </a:r>
            <a:r>
              <a:rPr lang="en-US" altLang="zh-CN" sz="2400" dirty="0">
                <a:solidFill>
                  <a:srgbClr val="F8F8F2"/>
                </a:solidFill>
                <a:latin typeface="Consolas" panose="020B0609020204030204" pitchFamily="49" charset="0"/>
              </a:rPr>
              <a:t>(</a:t>
            </a:r>
            <a:r>
              <a:rPr lang="en-US" altLang="zh-CN" sz="2400" dirty="0">
                <a:solidFill>
                  <a:srgbClr val="AE81FF"/>
                </a:solidFill>
                <a:latin typeface="Consolas" panose="020B0609020204030204" pitchFamily="49" charset="0"/>
              </a:rPr>
              <a:t>1</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88846F"/>
                </a:solidFill>
                <a:latin typeface="Consolas" panose="020B0609020204030204" pitchFamily="49" charset="0"/>
              </a:rPr>
              <a:t>//</a:t>
            </a:r>
            <a:r>
              <a:rPr lang="zh-CN" altLang="en-US" sz="2400" dirty="0">
                <a:solidFill>
                  <a:srgbClr val="88846F"/>
                </a:solidFill>
                <a:latin typeface="Consolas" panose="020B0609020204030204" pitchFamily="49" charset="0"/>
              </a:rPr>
              <a:t>结构体定义参见前一页</a:t>
            </a:r>
            <a:endParaRPr lang="zh-CN" altLang="en-US" sz="2400" dirty="0">
              <a:solidFill>
                <a:srgbClr val="F8F8F2"/>
              </a:solidFill>
              <a:latin typeface="Consolas" panose="020B0609020204030204" pitchFamily="49" charset="0"/>
            </a:endParaRPr>
          </a:p>
          <a:p>
            <a:pPr marL="0" indent="0">
              <a:lnSpc>
                <a:spcPts val="1800"/>
              </a:lnSpc>
              <a:buNone/>
            </a:pPr>
            <a:r>
              <a:rPr lang="en-US" altLang="zh-CN" sz="2400" i="1" dirty="0" err="1">
                <a:solidFill>
                  <a:srgbClr val="66D9EF"/>
                </a:solidFill>
                <a:latin typeface="Consolas" panose="020B0609020204030204" pitchFamily="49" charset="0"/>
              </a:rPr>
              <a:t>int</a:t>
            </a:r>
            <a:r>
              <a:rPr lang="en-US" altLang="zh-CN" sz="2400" dirty="0">
                <a:solidFill>
                  <a:srgbClr val="F8F8F2"/>
                </a:solidFill>
                <a:latin typeface="Consolas" panose="020B0609020204030204" pitchFamily="49" charset="0"/>
              </a:rPr>
              <a:t> </a:t>
            </a:r>
            <a:r>
              <a:rPr lang="en-US" altLang="zh-CN" sz="2400" dirty="0">
                <a:solidFill>
                  <a:srgbClr val="A6E22E"/>
                </a:solidFill>
                <a:latin typeface="Consolas" panose="020B0609020204030204" pitchFamily="49" charset="0"/>
              </a:rPr>
              <a:t>main</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i="1" dirty="0" err="1">
                <a:solidFill>
                  <a:srgbClr val="66D9EF"/>
                </a:solidFill>
                <a:latin typeface="Consolas" panose="020B0609020204030204" pitchFamily="49" charset="0"/>
              </a:rPr>
              <a:t>struct</a:t>
            </a:r>
            <a:r>
              <a:rPr lang="en-US" altLang="zh-CN" sz="2400" dirty="0">
                <a:solidFill>
                  <a:srgbClr val="F8F8F2"/>
                </a:solidFill>
                <a:latin typeface="Consolas" panose="020B0609020204030204" pitchFamily="49" charset="0"/>
              </a:rPr>
              <a:t> </a:t>
            </a:r>
            <a:r>
              <a:rPr lang="en-US" altLang="zh-CN" sz="2400" dirty="0" err="1">
                <a:solidFill>
                  <a:srgbClr val="F8F8F2"/>
                </a:solidFill>
                <a:latin typeface="Consolas" panose="020B0609020204030204" pitchFamily="49" charset="0"/>
              </a:rPr>
              <a:t>BMP_header</a:t>
            </a:r>
            <a:r>
              <a:rPr lang="en-US" altLang="zh-CN" sz="2400" dirty="0">
                <a:solidFill>
                  <a:srgbClr val="F8F8F2"/>
                </a:solidFill>
                <a:latin typeface="Consolas" panose="020B0609020204030204" pitchFamily="49" charset="0"/>
              </a:rPr>
              <a:t> h;</a:t>
            </a:r>
          </a:p>
          <a:p>
            <a:pPr marL="0" indent="0">
              <a:lnSpc>
                <a:spcPts val="1800"/>
              </a:lnSpc>
              <a:buNone/>
            </a:pPr>
            <a:r>
              <a:rPr lang="en-US" altLang="zh-CN" sz="2400" dirty="0">
                <a:solidFill>
                  <a:srgbClr val="F8F8F2"/>
                </a:solidFill>
                <a:latin typeface="Consolas" panose="020B0609020204030204" pitchFamily="49" charset="0"/>
              </a:rPr>
              <a:t>    FILE </a:t>
            </a:r>
            <a:r>
              <a:rPr lang="en-US" altLang="zh-CN" sz="2400" dirty="0">
                <a:solidFill>
                  <a:srgbClr val="F92672"/>
                </a:solidFill>
                <a:latin typeface="Consolas" panose="020B0609020204030204" pitchFamily="49" charset="0"/>
              </a:rPr>
              <a:t>*</a:t>
            </a:r>
            <a:r>
              <a:rPr lang="en-US" altLang="zh-CN" sz="2400" dirty="0" err="1">
                <a:solidFill>
                  <a:srgbClr val="F8F8F2"/>
                </a:solidFill>
                <a:latin typeface="Consolas" panose="020B0609020204030204" pitchFamily="49" charset="0"/>
              </a:rPr>
              <a:t>fp</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i="1" dirty="0">
                <a:solidFill>
                  <a:srgbClr val="66D9EF"/>
                </a:solidFill>
                <a:latin typeface="Consolas" panose="020B0609020204030204" pitchFamily="49" charset="0"/>
              </a:rPr>
              <a:t>char</a:t>
            </a:r>
            <a:r>
              <a:rPr lang="en-US" altLang="zh-CN" sz="2400" dirty="0">
                <a:solidFill>
                  <a:srgbClr val="F8F8F2"/>
                </a:solidFill>
                <a:latin typeface="Consolas" panose="020B0609020204030204" pitchFamily="49" charset="0"/>
              </a:rPr>
              <a:t> filename[</a:t>
            </a:r>
            <a:r>
              <a:rPr lang="en-US" altLang="zh-CN" sz="2400" dirty="0">
                <a:solidFill>
                  <a:srgbClr val="AE81FF"/>
                </a:solidFill>
                <a:latin typeface="Consolas" panose="020B0609020204030204" pitchFamily="49" charset="0"/>
              </a:rPr>
              <a:t>1000</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a:solidFill>
                  <a:srgbClr val="A6E22E"/>
                </a:solidFill>
                <a:latin typeface="Consolas" panose="020B0609020204030204" pitchFamily="49" charset="0"/>
              </a:rPr>
              <a:t>gets</a:t>
            </a:r>
            <a:r>
              <a:rPr lang="en-US" altLang="zh-CN" sz="2400" dirty="0">
                <a:solidFill>
                  <a:srgbClr val="F8F8F2"/>
                </a:solidFill>
                <a:latin typeface="Consolas" panose="020B0609020204030204" pitchFamily="49" charset="0"/>
              </a:rPr>
              <a:t>(filename);</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err="1">
                <a:solidFill>
                  <a:srgbClr val="F8F8F2"/>
                </a:solidFill>
                <a:latin typeface="Consolas" panose="020B0609020204030204" pitchFamily="49" charset="0"/>
              </a:rPr>
              <a:t>fp</a:t>
            </a:r>
            <a:r>
              <a:rPr lang="en-US" altLang="zh-CN" sz="2400" dirty="0">
                <a:solidFill>
                  <a:srgbClr val="F92672"/>
                </a:solidFill>
                <a:latin typeface="Consolas" panose="020B0609020204030204" pitchFamily="49" charset="0"/>
              </a:rPr>
              <a:t>=</a:t>
            </a:r>
            <a:r>
              <a:rPr lang="en-US" altLang="zh-CN" sz="2400" dirty="0" err="1">
                <a:solidFill>
                  <a:srgbClr val="A6E22E"/>
                </a:solidFill>
                <a:latin typeface="Consolas" panose="020B0609020204030204" pitchFamily="49" charset="0"/>
              </a:rPr>
              <a:t>fopen</a:t>
            </a:r>
            <a:r>
              <a:rPr lang="en-US" altLang="zh-CN" sz="2400" dirty="0">
                <a:solidFill>
                  <a:srgbClr val="F8F8F2"/>
                </a:solidFill>
                <a:latin typeface="Consolas" panose="020B0609020204030204" pitchFamily="49" charset="0"/>
              </a:rPr>
              <a:t>(filename, </a:t>
            </a:r>
            <a:r>
              <a:rPr lang="en-US" altLang="zh-CN" sz="2400" dirty="0">
                <a:solidFill>
                  <a:srgbClr val="E6DB74"/>
                </a:solidFill>
                <a:latin typeface="Consolas" panose="020B0609020204030204" pitchFamily="49" charset="0"/>
              </a:rPr>
              <a:t>"</a:t>
            </a:r>
            <a:r>
              <a:rPr lang="en-US" altLang="zh-CN" sz="2400" dirty="0" err="1">
                <a:solidFill>
                  <a:srgbClr val="E6DB74"/>
                </a:solidFill>
                <a:latin typeface="Consolas" panose="020B0609020204030204" pitchFamily="49" charset="0"/>
              </a:rPr>
              <a:t>rb</a:t>
            </a:r>
            <a:r>
              <a:rPr lang="en-US" altLang="zh-CN" sz="2400" dirty="0">
                <a:solidFill>
                  <a:srgbClr val="E6DB74"/>
                </a:solidFill>
                <a:latin typeface="Consolas" panose="020B0609020204030204" pitchFamily="49" charset="0"/>
              </a:rPr>
              <a:t>"</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i="1" dirty="0" err="1" smtClean="0">
                <a:solidFill>
                  <a:srgbClr val="66D9EF"/>
                </a:solidFill>
                <a:latin typeface="Consolas" panose="020B0609020204030204" pitchFamily="49" charset="0"/>
              </a:rPr>
              <a:t>int</a:t>
            </a:r>
            <a:r>
              <a:rPr lang="en-US" altLang="zh-CN" sz="2400" i="1" dirty="0" smtClean="0">
                <a:solidFill>
                  <a:srgbClr val="66D9EF"/>
                </a:solidFill>
                <a:latin typeface="Consolas" panose="020B0609020204030204" pitchFamily="49" charset="0"/>
              </a:rPr>
              <a:t> </a:t>
            </a:r>
            <a:r>
              <a:rPr lang="en-US" altLang="zh-CN" sz="2400" dirty="0" smtClean="0">
                <a:solidFill>
                  <a:srgbClr val="F8F8F2"/>
                </a:solidFill>
                <a:latin typeface="Consolas" panose="020B0609020204030204" pitchFamily="49" charset="0"/>
              </a:rPr>
              <a:t>r </a:t>
            </a:r>
            <a:r>
              <a:rPr lang="en-US" altLang="zh-CN" sz="2400" dirty="0" smtClean="0">
                <a:solidFill>
                  <a:srgbClr val="F92672"/>
                </a:solidFill>
                <a:latin typeface="Consolas" panose="020B0609020204030204" pitchFamily="49" charset="0"/>
              </a:rPr>
              <a:t>= </a:t>
            </a:r>
            <a:r>
              <a:rPr lang="en-US" altLang="zh-CN" sz="2400" dirty="0" err="1" smtClean="0">
                <a:solidFill>
                  <a:srgbClr val="A6E22E"/>
                </a:solidFill>
                <a:latin typeface="Consolas" panose="020B0609020204030204" pitchFamily="49" charset="0"/>
              </a:rPr>
              <a:t>fread</a:t>
            </a:r>
            <a:r>
              <a:rPr lang="en-US" altLang="zh-CN" sz="2400" dirty="0">
                <a:solidFill>
                  <a:srgbClr val="F8F8F2"/>
                </a:solidFill>
                <a:latin typeface="Consolas" panose="020B0609020204030204" pitchFamily="49" charset="0"/>
              </a:rPr>
              <a:t>(</a:t>
            </a:r>
            <a:r>
              <a:rPr lang="en-US" altLang="zh-CN" sz="2400" dirty="0">
                <a:solidFill>
                  <a:srgbClr val="F92672"/>
                </a:solidFill>
                <a:latin typeface="Consolas" panose="020B0609020204030204" pitchFamily="49" charset="0"/>
              </a:rPr>
              <a:t>&amp;</a:t>
            </a:r>
            <a:r>
              <a:rPr lang="en-US" altLang="zh-CN" sz="2400" dirty="0">
                <a:solidFill>
                  <a:srgbClr val="F8F8F2"/>
                </a:solidFill>
                <a:latin typeface="Consolas" panose="020B0609020204030204" pitchFamily="49" charset="0"/>
              </a:rPr>
              <a:t>h, </a:t>
            </a:r>
            <a:r>
              <a:rPr lang="en-US" altLang="zh-CN" sz="2400" dirty="0" err="1">
                <a:solidFill>
                  <a:srgbClr val="F92672"/>
                </a:solidFill>
                <a:latin typeface="Consolas" panose="020B0609020204030204" pitchFamily="49" charset="0"/>
              </a:rPr>
              <a:t>sizeof</a:t>
            </a:r>
            <a:r>
              <a:rPr lang="en-US" altLang="zh-CN" sz="2400" dirty="0">
                <a:solidFill>
                  <a:srgbClr val="F8F8F2"/>
                </a:solidFill>
                <a:latin typeface="Consolas" panose="020B0609020204030204" pitchFamily="49" charset="0"/>
              </a:rPr>
              <a:t>(</a:t>
            </a:r>
            <a:r>
              <a:rPr lang="en-US" altLang="zh-CN" sz="2400" i="1" dirty="0" err="1">
                <a:solidFill>
                  <a:srgbClr val="66D9EF"/>
                </a:solidFill>
                <a:latin typeface="Consolas" panose="020B0609020204030204" pitchFamily="49" charset="0"/>
              </a:rPr>
              <a:t>struct</a:t>
            </a:r>
            <a:r>
              <a:rPr lang="en-US" altLang="zh-CN" sz="2400" dirty="0">
                <a:solidFill>
                  <a:srgbClr val="F8F8F2"/>
                </a:solidFill>
                <a:latin typeface="Consolas" panose="020B0609020204030204" pitchFamily="49" charset="0"/>
              </a:rPr>
              <a:t> </a:t>
            </a:r>
            <a:r>
              <a:rPr lang="en-US" altLang="zh-CN" sz="2400" dirty="0" err="1">
                <a:solidFill>
                  <a:srgbClr val="F8F8F2"/>
                </a:solidFill>
                <a:latin typeface="Consolas" panose="020B0609020204030204" pitchFamily="49" charset="0"/>
              </a:rPr>
              <a:t>BMP_header</a:t>
            </a:r>
            <a:r>
              <a:rPr lang="en-US" altLang="zh-CN" sz="2400" dirty="0">
                <a:solidFill>
                  <a:srgbClr val="F8F8F2"/>
                </a:solidFill>
                <a:latin typeface="Consolas" panose="020B0609020204030204" pitchFamily="49" charset="0"/>
              </a:rPr>
              <a:t>), </a:t>
            </a:r>
            <a:r>
              <a:rPr lang="en-US" altLang="zh-CN" sz="2400" dirty="0">
                <a:solidFill>
                  <a:srgbClr val="AE81FF"/>
                </a:solidFill>
                <a:latin typeface="Consolas" panose="020B0609020204030204" pitchFamily="49" charset="0"/>
              </a:rPr>
              <a:t>1</a:t>
            </a:r>
            <a:r>
              <a:rPr lang="en-US" altLang="zh-CN" sz="2400" dirty="0">
                <a:solidFill>
                  <a:srgbClr val="F8F8F2"/>
                </a:solidFill>
                <a:latin typeface="Consolas" panose="020B0609020204030204" pitchFamily="49" charset="0"/>
              </a:rPr>
              <a:t>, </a:t>
            </a:r>
            <a:r>
              <a:rPr lang="en-US" altLang="zh-CN" sz="2400" dirty="0" err="1">
                <a:solidFill>
                  <a:srgbClr val="F8F8F2"/>
                </a:solidFill>
                <a:latin typeface="Consolas" panose="020B0609020204030204" pitchFamily="49" charset="0"/>
              </a:rPr>
              <a:t>fp</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a:solidFill>
                  <a:srgbClr val="F92672"/>
                </a:solidFill>
                <a:latin typeface="Consolas" panose="020B0609020204030204" pitchFamily="49" charset="0"/>
              </a:rPr>
              <a:t>if</a:t>
            </a:r>
            <a:r>
              <a:rPr lang="en-US" altLang="zh-CN" sz="2400" dirty="0">
                <a:solidFill>
                  <a:srgbClr val="F8F8F2"/>
                </a:solidFill>
                <a:latin typeface="Consolas" panose="020B0609020204030204" pitchFamily="49" charset="0"/>
              </a:rPr>
              <a:t> (</a:t>
            </a:r>
            <a:r>
              <a:rPr lang="en-US" altLang="zh-CN" sz="2400" dirty="0" smtClean="0">
                <a:solidFill>
                  <a:srgbClr val="F8F8F2"/>
                </a:solidFill>
                <a:latin typeface="Consolas" panose="020B0609020204030204" pitchFamily="49" charset="0"/>
              </a:rPr>
              <a:t>r</a:t>
            </a:r>
            <a:r>
              <a:rPr lang="en-US" altLang="zh-CN" sz="2400" dirty="0" smtClean="0">
                <a:solidFill>
                  <a:srgbClr val="F92672"/>
                </a:solidFill>
                <a:latin typeface="Consolas" panose="020B0609020204030204" pitchFamily="49" charset="0"/>
              </a:rPr>
              <a:t>==</a:t>
            </a:r>
            <a:r>
              <a:rPr lang="en-US" altLang="zh-CN" sz="2400" dirty="0">
                <a:solidFill>
                  <a:srgbClr val="AE81FF"/>
                </a:solidFill>
                <a:latin typeface="Consolas" panose="020B0609020204030204" pitchFamily="49" charset="0"/>
              </a:rPr>
              <a:t>1</a:t>
            </a:r>
            <a:r>
              <a:rPr lang="en-US" altLang="zh-CN" sz="2400" dirty="0" smtClean="0">
                <a:solidFill>
                  <a:srgbClr val="F92672"/>
                </a:solidFill>
                <a:latin typeface="Consolas" panose="020B0609020204030204" pitchFamily="49" charset="0"/>
              </a:rPr>
              <a:t> </a:t>
            </a:r>
            <a:r>
              <a:rPr lang="en-US" altLang="zh-CN" sz="2400" dirty="0">
                <a:solidFill>
                  <a:srgbClr val="F92672"/>
                </a:solidFill>
                <a:latin typeface="Consolas" panose="020B0609020204030204" pitchFamily="49" charset="0"/>
              </a:rPr>
              <a:t>&amp;&amp; </a:t>
            </a:r>
            <a:r>
              <a:rPr lang="en-US" altLang="zh-CN" sz="2400" dirty="0" err="1" smtClean="0">
                <a:solidFill>
                  <a:srgbClr val="F8F8F2"/>
                </a:solidFill>
                <a:latin typeface="Consolas" panose="020B0609020204030204" pitchFamily="49" charset="0"/>
              </a:rPr>
              <a:t>h.Type</a:t>
            </a:r>
            <a:r>
              <a:rPr lang="en-US" altLang="zh-CN" sz="2400" dirty="0" smtClean="0">
                <a:solidFill>
                  <a:srgbClr val="F8F8F2"/>
                </a:solidFill>
                <a:latin typeface="Consolas" panose="020B0609020204030204" pitchFamily="49" charset="0"/>
              </a:rPr>
              <a:t>[</a:t>
            </a:r>
            <a:r>
              <a:rPr lang="en-US" altLang="zh-CN" sz="2400" dirty="0" smtClean="0">
                <a:solidFill>
                  <a:srgbClr val="AE81FF"/>
                </a:solidFill>
                <a:latin typeface="Consolas" panose="020B0609020204030204" pitchFamily="49" charset="0"/>
              </a:rPr>
              <a:t>0</a:t>
            </a:r>
            <a:r>
              <a:rPr lang="en-US" altLang="zh-CN" sz="2400" dirty="0">
                <a:solidFill>
                  <a:srgbClr val="F8F8F2"/>
                </a:solidFill>
                <a:latin typeface="Consolas" panose="020B0609020204030204" pitchFamily="49" charset="0"/>
              </a:rPr>
              <a:t>]</a:t>
            </a:r>
            <a:r>
              <a:rPr lang="en-US" altLang="zh-CN" sz="2400" dirty="0">
                <a:solidFill>
                  <a:srgbClr val="F92672"/>
                </a:solidFill>
                <a:latin typeface="Consolas" panose="020B0609020204030204" pitchFamily="49" charset="0"/>
              </a:rPr>
              <a:t>==</a:t>
            </a:r>
            <a:r>
              <a:rPr lang="en-US" altLang="zh-CN" sz="2400" dirty="0">
                <a:solidFill>
                  <a:srgbClr val="E6DB74"/>
                </a:solidFill>
                <a:latin typeface="Consolas" panose="020B0609020204030204" pitchFamily="49" charset="0"/>
              </a:rPr>
              <a:t>'B'</a:t>
            </a:r>
            <a:r>
              <a:rPr lang="en-US" altLang="zh-CN" sz="2400" dirty="0">
                <a:solidFill>
                  <a:srgbClr val="F8F8F2"/>
                </a:solidFill>
                <a:latin typeface="Consolas" panose="020B0609020204030204" pitchFamily="49" charset="0"/>
              </a:rPr>
              <a:t> </a:t>
            </a:r>
            <a:r>
              <a:rPr lang="en-US" altLang="zh-CN" sz="2400" dirty="0">
                <a:solidFill>
                  <a:srgbClr val="F92672"/>
                </a:solidFill>
                <a:latin typeface="Consolas" panose="020B0609020204030204" pitchFamily="49" charset="0"/>
              </a:rPr>
              <a:t>&amp;&amp;</a:t>
            </a:r>
            <a:r>
              <a:rPr lang="en-US" altLang="zh-CN" sz="2400" dirty="0">
                <a:solidFill>
                  <a:srgbClr val="F8F8F2"/>
                </a:solidFill>
                <a:latin typeface="Consolas" panose="020B0609020204030204" pitchFamily="49" charset="0"/>
              </a:rPr>
              <a:t> </a:t>
            </a:r>
            <a:r>
              <a:rPr lang="en-US" altLang="zh-CN" sz="2400" dirty="0" err="1">
                <a:solidFill>
                  <a:srgbClr val="F8F8F2"/>
                </a:solidFill>
                <a:latin typeface="Consolas" panose="020B0609020204030204" pitchFamily="49" charset="0"/>
              </a:rPr>
              <a:t>h.Type</a:t>
            </a:r>
            <a:r>
              <a:rPr lang="en-US" altLang="zh-CN" sz="2400" dirty="0">
                <a:solidFill>
                  <a:srgbClr val="F8F8F2"/>
                </a:solidFill>
                <a:latin typeface="Consolas" panose="020B0609020204030204" pitchFamily="49" charset="0"/>
              </a:rPr>
              <a:t>[</a:t>
            </a:r>
            <a:r>
              <a:rPr lang="en-US" altLang="zh-CN" sz="2400" dirty="0">
                <a:solidFill>
                  <a:srgbClr val="AE81FF"/>
                </a:solidFill>
                <a:latin typeface="Consolas" panose="020B0609020204030204" pitchFamily="49" charset="0"/>
              </a:rPr>
              <a:t>1</a:t>
            </a:r>
            <a:r>
              <a:rPr lang="en-US" altLang="zh-CN" sz="2400" dirty="0">
                <a:solidFill>
                  <a:srgbClr val="F8F8F2"/>
                </a:solidFill>
                <a:latin typeface="Consolas" panose="020B0609020204030204" pitchFamily="49" charset="0"/>
              </a:rPr>
              <a:t>]</a:t>
            </a:r>
            <a:r>
              <a:rPr lang="en-US" altLang="zh-CN" sz="2400" dirty="0">
                <a:solidFill>
                  <a:srgbClr val="F92672"/>
                </a:solidFill>
                <a:latin typeface="Consolas" panose="020B0609020204030204" pitchFamily="49" charset="0"/>
              </a:rPr>
              <a:t>==</a:t>
            </a:r>
            <a:r>
              <a:rPr lang="en-US" altLang="zh-CN" sz="2400" dirty="0">
                <a:solidFill>
                  <a:srgbClr val="E6DB74"/>
                </a:solidFill>
                <a:latin typeface="Consolas" panose="020B0609020204030204" pitchFamily="49" charset="0"/>
              </a:rPr>
              <a:t>'M'</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err="1">
                <a:solidFill>
                  <a:srgbClr val="A6E22E"/>
                </a:solidFill>
                <a:latin typeface="Consolas" panose="020B0609020204030204" pitchFamily="49" charset="0"/>
              </a:rPr>
              <a:t>printf</a:t>
            </a:r>
            <a:r>
              <a:rPr lang="en-US" altLang="zh-CN" sz="2400" dirty="0">
                <a:solidFill>
                  <a:srgbClr val="F8F8F2"/>
                </a:solidFill>
                <a:latin typeface="Consolas" panose="020B0609020204030204" pitchFamily="49" charset="0"/>
              </a:rPr>
              <a:t>(</a:t>
            </a:r>
            <a:r>
              <a:rPr lang="en-US" altLang="zh-CN" sz="2400" dirty="0">
                <a:solidFill>
                  <a:srgbClr val="E6DB74"/>
                </a:solidFill>
                <a:latin typeface="Consolas" panose="020B0609020204030204" pitchFamily="49" charset="0"/>
              </a:rPr>
              <a:t>"</a:t>
            </a:r>
            <a:r>
              <a:rPr lang="en-US" altLang="zh-CN" sz="2400" dirty="0">
                <a:solidFill>
                  <a:srgbClr val="AE81FF"/>
                </a:solidFill>
                <a:latin typeface="Consolas" panose="020B0609020204030204" pitchFamily="49" charset="0"/>
              </a:rPr>
              <a:t>%u</a:t>
            </a:r>
            <a:r>
              <a:rPr lang="en-US" altLang="zh-CN" sz="2400" dirty="0">
                <a:solidFill>
                  <a:srgbClr val="E6DB74"/>
                </a:solidFill>
                <a:latin typeface="Consolas" panose="020B0609020204030204" pitchFamily="49" charset="0"/>
              </a:rPr>
              <a:t> bytes, </a:t>
            </a:r>
            <a:r>
              <a:rPr lang="en-US" altLang="zh-CN" sz="2400" dirty="0">
                <a:solidFill>
                  <a:srgbClr val="AE81FF"/>
                </a:solidFill>
                <a:latin typeface="Consolas" panose="020B0609020204030204" pitchFamily="49" charset="0"/>
              </a:rPr>
              <a:t>%u</a:t>
            </a:r>
            <a:r>
              <a:rPr lang="en-US" altLang="zh-CN" sz="2400" dirty="0">
                <a:solidFill>
                  <a:srgbClr val="E6DB74"/>
                </a:solidFill>
                <a:latin typeface="Consolas" panose="020B0609020204030204" pitchFamily="49" charset="0"/>
              </a:rPr>
              <a:t> * </a:t>
            </a:r>
            <a:r>
              <a:rPr lang="en-US" altLang="zh-CN" sz="2400" dirty="0">
                <a:solidFill>
                  <a:srgbClr val="AE81FF"/>
                </a:solidFill>
                <a:latin typeface="Consolas" panose="020B0609020204030204" pitchFamily="49" charset="0"/>
              </a:rPr>
              <a:t>%u</a:t>
            </a:r>
            <a:r>
              <a:rPr lang="en-US" altLang="zh-CN" sz="2400" dirty="0">
                <a:solidFill>
                  <a:srgbClr val="E6DB74"/>
                </a:solidFill>
                <a:latin typeface="Consolas" panose="020B0609020204030204" pitchFamily="49" charset="0"/>
              </a:rPr>
              <a:t>, </a:t>
            </a:r>
            <a:r>
              <a:rPr lang="en-US" altLang="zh-CN" sz="2400" dirty="0">
                <a:solidFill>
                  <a:srgbClr val="AE81FF"/>
                </a:solidFill>
                <a:latin typeface="Consolas" panose="020B0609020204030204" pitchFamily="49" charset="0"/>
              </a:rPr>
              <a:t>%u</a:t>
            </a:r>
            <a:r>
              <a:rPr lang="en-US" altLang="zh-CN" sz="2400" dirty="0">
                <a:solidFill>
                  <a:srgbClr val="E6DB74"/>
                </a:solidFill>
                <a:latin typeface="Consolas" panose="020B0609020204030204" pitchFamily="49" charset="0"/>
              </a:rPr>
              <a:t> bps.</a:t>
            </a:r>
            <a:r>
              <a:rPr lang="en-US" altLang="zh-CN" sz="2400" dirty="0">
                <a:solidFill>
                  <a:srgbClr val="AE81FF"/>
                </a:solidFill>
                <a:latin typeface="Consolas" panose="020B0609020204030204" pitchFamily="49" charset="0"/>
              </a:rPr>
              <a:t>\n</a:t>
            </a:r>
            <a:r>
              <a:rPr lang="en-US" altLang="zh-CN" sz="2400" dirty="0">
                <a:solidFill>
                  <a:srgbClr val="E6DB74"/>
                </a:solidFill>
                <a:latin typeface="Consolas" panose="020B0609020204030204" pitchFamily="49" charset="0"/>
              </a:rPr>
              <a:t>"</a:t>
            </a:r>
            <a:r>
              <a:rPr lang="en-US" altLang="zh-CN" sz="2400" dirty="0">
                <a:solidFill>
                  <a:srgbClr val="F8F8F2"/>
                </a:solidFill>
                <a:latin typeface="Consolas" panose="020B0609020204030204" pitchFamily="49" charset="0"/>
              </a:rPr>
              <a:t>, </a:t>
            </a:r>
            <a:endParaRPr lang="en-US" altLang="zh-CN" sz="2400" dirty="0" smtClean="0">
              <a:solidFill>
                <a:srgbClr val="F8F8F2"/>
              </a:solidFill>
              <a:latin typeface="Consolas" panose="020B0609020204030204" pitchFamily="49" charset="0"/>
            </a:endParaRP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smtClean="0">
                <a:solidFill>
                  <a:srgbClr val="F8F8F2"/>
                </a:solidFill>
                <a:latin typeface="Consolas" panose="020B0609020204030204" pitchFamily="49" charset="0"/>
              </a:rPr>
              <a:t>               </a:t>
            </a:r>
            <a:r>
              <a:rPr lang="en-US" altLang="zh-CN" sz="2400" dirty="0" err="1" smtClean="0">
                <a:solidFill>
                  <a:srgbClr val="F8F8F2"/>
                </a:solidFill>
                <a:latin typeface="Consolas" panose="020B0609020204030204" pitchFamily="49" charset="0"/>
              </a:rPr>
              <a:t>h.Size</a:t>
            </a:r>
            <a:r>
              <a:rPr lang="en-US" altLang="zh-CN" sz="2400" dirty="0">
                <a:solidFill>
                  <a:srgbClr val="F8F8F2"/>
                </a:solidFill>
                <a:latin typeface="Consolas" panose="020B0609020204030204" pitchFamily="49" charset="0"/>
              </a:rPr>
              <a:t>, </a:t>
            </a:r>
            <a:r>
              <a:rPr lang="en-US" altLang="zh-CN" sz="2400" dirty="0" err="1">
                <a:solidFill>
                  <a:srgbClr val="F8F8F2"/>
                </a:solidFill>
                <a:latin typeface="Consolas" panose="020B0609020204030204" pitchFamily="49" charset="0"/>
              </a:rPr>
              <a:t>h.Width</a:t>
            </a:r>
            <a:r>
              <a:rPr lang="en-US" altLang="zh-CN" sz="2400" dirty="0">
                <a:solidFill>
                  <a:srgbClr val="F8F8F2"/>
                </a:solidFill>
                <a:latin typeface="Consolas" panose="020B0609020204030204" pitchFamily="49" charset="0"/>
              </a:rPr>
              <a:t>, </a:t>
            </a:r>
            <a:r>
              <a:rPr lang="en-US" altLang="zh-CN" sz="2400" dirty="0" err="1">
                <a:solidFill>
                  <a:srgbClr val="F8F8F2"/>
                </a:solidFill>
                <a:latin typeface="Consolas" panose="020B0609020204030204" pitchFamily="49" charset="0"/>
              </a:rPr>
              <a:t>h.Height</a:t>
            </a:r>
            <a:r>
              <a:rPr lang="en-US" altLang="zh-CN" sz="2400" dirty="0">
                <a:solidFill>
                  <a:srgbClr val="F8F8F2"/>
                </a:solidFill>
                <a:latin typeface="Consolas" panose="020B0609020204030204" pitchFamily="49" charset="0"/>
              </a:rPr>
              <a:t>, </a:t>
            </a:r>
            <a:r>
              <a:rPr lang="en-US" altLang="zh-CN" sz="2400" dirty="0" err="1">
                <a:solidFill>
                  <a:srgbClr val="F8F8F2"/>
                </a:solidFill>
                <a:latin typeface="Consolas" panose="020B0609020204030204" pitchFamily="49" charset="0"/>
              </a:rPr>
              <a:t>h.BitsPerPixel</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a:solidFill>
                  <a:srgbClr val="F92672"/>
                </a:solidFill>
                <a:latin typeface="Consolas" panose="020B0609020204030204" pitchFamily="49" charset="0"/>
              </a:rPr>
              <a:t>else</a:t>
            </a:r>
            <a:endParaRPr lang="en-US" altLang="zh-CN" sz="2400" dirty="0">
              <a:solidFill>
                <a:srgbClr val="F8F8F2"/>
              </a:solidFill>
              <a:latin typeface="Consolas" panose="020B0609020204030204" pitchFamily="49" charset="0"/>
            </a:endParaRP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err="1">
                <a:solidFill>
                  <a:srgbClr val="A6E22E"/>
                </a:solidFill>
                <a:latin typeface="Consolas" panose="020B0609020204030204" pitchFamily="49" charset="0"/>
              </a:rPr>
              <a:t>printf</a:t>
            </a:r>
            <a:r>
              <a:rPr lang="en-US" altLang="zh-CN" sz="2400" dirty="0">
                <a:solidFill>
                  <a:srgbClr val="F8F8F2"/>
                </a:solidFill>
                <a:latin typeface="Consolas" panose="020B0609020204030204" pitchFamily="49" charset="0"/>
              </a:rPr>
              <a:t>(</a:t>
            </a:r>
            <a:r>
              <a:rPr lang="en-US" altLang="zh-CN" sz="2400" dirty="0">
                <a:solidFill>
                  <a:srgbClr val="E6DB74"/>
                </a:solidFill>
                <a:latin typeface="Consolas" panose="020B0609020204030204" pitchFamily="49" charset="0"/>
              </a:rPr>
              <a:t>"NOT a bitmap file.</a:t>
            </a:r>
            <a:r>
              <a:rPr lang="en-US" altLang="zh-CN" sz="2400" dirty="0">
                <a:solidFill>
                  <a:srgbClr val="AE81FF"/>
                </a:solidFill>
                <a:latin typeface="Consolas" panose="020B0609020204030204" pitchFamily="49" charset="0"/>
              </a:rPr>
              <a:t>\n</a:t>
            </a:r>
            <a:r>
              <a:rPr lang="en-US" altLang="zh-CN" sz="2400" dirty="0">
                <a:solidFill>
                  <a:srgbClr val="E6DB74"/>
                </a:solidFill>
                <a:latin typeface="Consolas" panose="020B0609020204030204" pitchFamily="49" charset="0"/>
              </a:rPr>
              <a:t>"</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err="1">
                <a:solidFill>
                  <a:srgbClr val="A6E22E"/>
                </a:solidFill>
                <a:latin typeface="Consolas" panose="020B0609020204030204" pitchFamily="49" charset="0"/>
              </a:rPr>
              <a:t>fclose</a:t>
            </a:r>
            <a:r>
              <a:rPr lang="en-US" altLang="zh-CN" sz="2400" dirty="0">
                <a:solidFill>
                  <a:srgbClr val="F8F8F2"/>
                </a:solidFill>
                <a:latin typeface="Consolas" panose="020B0609020204030204" pitchFamily="49" charset="0"/>
              </a:rPr>
              <a:t>(</a:t>
            </a:r>
            <a:r>
              <a:rPr lang="en-US" altLang="zh-CN" sz="2400" dirty="0" err="1">
                <a:solidFill>
                  <a:srgbClr val="F8F8F2"/>
                </a:solidFill>
                <a:latin typeface="Consolas" panose="020B0609020204030204" pitchFamily="49" charset="0"/>
              </a:rPr>
              <a:t>fp</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    </a:t>
            </a:r>
            <a:r>
              <a:rPr lang="en-US" altLang="zh-CN" sz="2400" dirty="0">
                <a:solidFill>
                  <a:srgbClr val="F92672"/>
                </a:solidFill>
                <a:latin typeface="Consolas" panose="020B0609020204030204" pitchFamily="49" charset="0"/>
              </a:rPr>
              <a:t>return</a:t>
            </a:r>
            <a:r>
              <a:rPr lang="en-US" altLang="zh-CN" sz="2400" dirty="0">
                <a:solidFill>
                  <a:srgbClr val="F8F8F2"/>
                </a:solidFill>
                <a:latin typeface="Consolas" panose="020B0609020204030204" pitchFamily="49" charset="0"/>
              </a:rPr>
              <a:t> </a:t>
            </a:r>
            <a:r>
              <a:rPr lang="en-US" altLang="zh-CN" sz="2400" dirty="0">
                <a:solidFill>
                  <a:srgbClr val="AE81FF"/>
                </a:solidFill>
                <a:latin typeface="Consolas" panose="020B0609020204030204" pitchFamily="49" charset="0"/>
              </a:rPr>
              <a:t>0</a:t>
            </a:r>
            <a:r>
              <a:rPr lang="en-US" altLang="zh-CN" sz="2400" dirty="0">
                <a:solidFill>
                  <a:srgbClr val="F8F8F2"/>
                </a:solidFill>
                <a:latin typeface="Consolas" panose="020B0609020204030204" pitchFamily="49" charset="0"/>
              </a:rPr>
              <a:t>;</a:t>
            </a:r>
          </a:p>
          <a:p>
            <a:pPr marL="0" indent="0">
              <a:lnSpc>
                <a:spcPts val="1800"/>
              </a:lnSpc>
              <a:buNone/>
            </a:pPr>
            <a:r>
              <a:rPr lang="en-US" altLang="zh-CN" sz="2400" dirty="0">
                <a:solidFill>
                  <a:srgbClr val="F8F8F2"/>
                </a:solidFill>
                <a:latin typeface="Consolas" panose="020B0609020204030204" pitchFamily="49" charset="0"/>
              </a:rPr>
              <a:t>}</a:t>
            </a:r>
            <a:endParaRPr lang="en-US" altLang="zh-CN" sz="2400" b="0" dirty="0">
              <a:solidFill>
                <a:srgbClr val="F8F8F2"/>
              </a:solidFill>
              <a:effectLst/>
              <a:latin typeface="Consolas" panose="020B0609020204030204" pitchFamily="49" charset="0"/>
            </a:endParaRPr>
          </a:p>
        </p:txBody>
      </p:sp>
      <p:sp>
        <p:nvSpPr>
          <p:cNvPr id="5" name="矩形标注 4"/>
          <p:cNvSpPr/>
          <p:nvPr/>
        </p:nvSpPr>
        <p:spPr>
          <a:xfrm>
            <a:off x="4758704" y="144558"/>
            <a:ext cx="7091463" cy="2013625"/>
          </a:xfrm>
          <a:prstGeom prst="wedgeRectCallout">
            <a:avLst>
              <a:gd name="adj1" fmla="val -72525"/>
              <a:gd name="adj2" fmla="val -28666"/>
            </a:avLst>
          </a:prstGeom>
        </p:spPr>
        <p:style>
          <a:lnRef idx="3">
            <a:schemeClr val="lt1"/>
          </a:lnRef>
          <a:fillRef idx="1">
            <a:schemeClr val="accent3"/>
          </a:fillRef>
          <a:effectRef idx="1">
            <a:schemeClr val="accent3"/>
          </a:effectRef>
          <a:fontRef idx="minor">
            <a:schemeClr val="lt1"/>
          </a:fontRef>
        </p:style>
        <p:txBody>
          <a:bodyPr rtlCol="0" anchor="ctr"/>
          <a:lstStyle/>
          <a:p>
            <a:pPr marL="342900" indent="-342900">
              <a:buFont typeface="Wingdings" panose="05000000000000000000" pitchFamily="2" charset="2"/>
              <a:buChar char="ü"/>
            </a:pPr>
            <a:r>
              <a:rPr lang="zh-CN" altLang="en-US" sz="2400" dirty="0" smtClean="0"/>
              <a:t>这一句非常重要，表示用</a:t>
            </a:r>
            <a:r>
              <a:rPr lang="en-US" altLang="zh-CN" sz="2400" dirty="0" smtClean="0"/>
              <a:t>1</a:t>
            </a:r>
            <a:r>
              <a:rPr lang="zh-CN" altLang="en-US" sz="2400" dirty="0" smtClean="0"/>
              <a:t>字节对齐（默认是</a:t>
            </a:r>
            <a:r>
              <a:rPr lang="en-US" altLang="zh-CN" sz="2400" dirty="0" smtClean="0"/>
              <a:t>4</a:t>
            </a:r>
            <a:r>
              <a:rPr lang="zh-CN" altLang="en-US" sz="2400" dirty="0" smtClean="0"/>
              <a:t>），而且必须出现在结构体定义之前；否则结构体跟文件格式不匹配（因为文件不存在对齐问题，是一个个成员挨着存储的），会导致数据解析错误。</a:t>
            </a:r>
            <a:endParaRPr lang="zh-CN" altLang="en-US" sz="2400" dirty="0"/>
          </a:p>
        </p:txBody>
      </p:sp>
    </p:spTree>
    <p:extLst>
      <p:ext uri="{BB962C8B-B14F-4D97-AF65-F5344CB8AC3E}">
        <p14:creationId xmlns:p14="http://schemas.microsoft.com/office/powerpoint/2010/main" val="17124966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小结一下文件读写</a:t>
            </a:r>
            <a:endParaRPr lang="zh-CN" altLang="en-US" dirty="0"/>
          </a:p>
        </p:txBody>
      </p:sp>
      <p:sp>
        <p:nvSpPr>
          <p:cNvPr id="3" name="内容占位符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zh-CN" altLang="en-US" dirty="0" smtClean="0"/>
              <a:t>如果读文本文件</a:t>
            </a:r>
            <a:endParaRPr lang="en-US" altLang="zh-CN" dirty="0" smtClean="0"/>
          </a:p>
          <a:p>
            <a:pPr lvl="1"/>
            <a:r>
              <a:rPr lang="zh-CN" altLang="en-US" dirty="0" smtClean="0"/>
              <a:t>带格式的话，用</a:t>
            </a:r>
            <a:r>
              <a:rPr lang="en-US" altLang="zh-CN" dirty="0" err="1" smtClean="0"/>
              <a:t>fscanf</a:t>
            </a:r>
            <a:r>
              <a:rPr lang="zh-CN" altLang="en-US" dirty="0" smtClean="0"/>
              <a:t>最好</a:t>
            </a:r>
            <a:endParaRPr lang="en-US" altLang="zh-CN" dirty="0" smtClean="0"/>
          </a:p>
          <a:p>
            <a:pPr lvl="1"/>
            <a:r>
              <a:rPr lang="zh-CN" altLang="en-US" dirty="0" smtClean="0"/>
              <a:t>无格式的话，可以使用逐个字符读取</a:t>
            </a:r>
            <a:r>
              <a:rPr lang="en-US" altLang="zh-CN" dirty="0" err="1" smtClean="0"/>
              <a:t>fgetc</a:t>
            </a:r>
            <a:r>
              <a:rPr lang="zh-CN" altLang="en-US" dirty="0" smtClean="0"/>
              <a:t>或者逐行读取</a:t>
            </a:r>
            <a:r>
              <a:rPr lang="en-US" altLang="zh-CN" dirty="0" err="1" smtClean="0"/>
              <a:t>fgets</a:t>
            </a:r>
            <a:endParaRPr lang="en-US" altLang="zh-CN" dirty="0" smtClean="0"/>
          </a:p>
          <a:p>
            <a:r>
              <a:rPr lang="zh-CN" altLang="en-US" dirty="0" smtClean="0"/>
              <a:t>如果读二进制文件</a:t>
            </a:r>
            <a:endParaRPr lang="en-US" altLang="zh-CN" dirty="0" smtClean="0"/>
          </a:p>
          <a:p>
            <a:pPr lvl="1"/>
            <a:r>
              <a:rPr lang="zh-CN" altLang="en-US" dirty="0" smtClean="0"/>
              <a:t>任何一个二进制文件都是按照如下组织：文件头＋数据区</a:t>
            </a:r>
            <a:endParaRPr lang="en-US" altLang="zh-CN" dirty="0" smtClean="0"/>
          </a:p>
          <a:p>
            <a:pPr lvl="1"/>
            <a:r>
              <a:rPr lang="zh-CN" altLang="en-US" dirty="0" smtClean="0"/>
              <a:t>根据文件格式，先用</a:t>
            </a:r>
            <a:r>
              <a:rPr lang="en-US" altLang="zh-CN" dirty="0" err="1" smtClean="0"/>
              <a:t>fread</a:t>
            </a:r>
            <a:r>
              <a:rPr lang="zh-CN" altLang="en-US" dirty="0" smtClean="0"/>
              <a:t>读取文件头；然后再根据具体的文件头信息，用</a:t>
            </a:r>
            <a:r>
              <a:rPr lang="en-US" altLang="zh-CN" dirty="0" err="1" smtClean="0"/>
              <a:t>fread</a:t>
            </a:r>
            <a:r>
              <a:rPr lang="zh-CN" altLang="en-US" dirty="0" smtClean="0"/>
              <a:t>读取数据区。</a:t>
            </a:r>
            <a:endParaRPr lang="en-US" altLang="zh-CN" dirty="0" smtClean="0"/>
          </a:p>
          <a:p>
            <a:r>
              <a:rPr lang="zh-CN" altLang="en-US" dirty="0" smtClean="0"/>
              <a:t>写文件的话，根据上面的</a:t>
            </a:r>
            <a:r>
              <a:rPr lang="zh-CN" altLang="en-US" smtClean="0"/>
              <a:t>分类，选用</a:t>
            </a:r>
            <a:r>
              <a:rPr lang="en-US" altLang="zh-CN" dirty="0" err="1" smtClean="0"/>
              <a:t>fprintf</a:t>
            </a:r>
            <a:r>
              <a:rPr lang="en-US" altLang="zh-CN" dirty="0" smtClean="0"/>
              <a:t>/</a:t>
            </a:r>
            <a:r>
              <a:rPr lang="en-US" altLang="zh-CN" dirty="0" err="1" smtClean="0"/>
              <a:t>fputc</a:t>
            </a:r>
            <a:r>
              <a:rPr lang="en-US" altLang="zh-CN" dirty="0" smtClean="0"/>
              <a:t>/</a:t>
            </a:r>
            <a:r>
              <a:rPr lang="en-US" altLang="zh-CN" dirty="0" err="1" smtClean="0"/>
              <a:t>fputs</a:t>
            </a:r>
            <a:r>
              <a:rPr lang="en-US" altLang="zh-CN" dirty="0" smtClean="0"/>
              <a:t>/</a:t>
            </a:r>
            <a:r>
              <a:rPr lang="en-US" altLang="zh-CN" dirty="0" err="1" smtClean="0"/>
              <a:t>fwrite</a:t>
            </a:r>
            <a:r>
              <a:rPr lang="zh-CN" altLang="en-US" dirty="0" smtClean="0"/>
              <a:t>写入信息。</a:t>
            </a:r>
            <a:endParaRPr lang="zh-CN" altLang="en-US" dirty="0"/>
          </a:p>
        </p:txBody>
      </p:sp>
    </p:spTree>
    <p:extLst>
      <p:ext uri="{BB962C8B-B14F-4D97-AF65-F5344CB8AC3E}">
        <p14:creationId xmlns:p14="http://schemas.microsoft.com/office/powerpoint/2010/main" val="454175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随机读写</a:t>
            </a:r>
            <a:r>
              <a:rPr lang="zh-CN" altLang="en-US"/>
              <a:t>数据文件</a:t>
            </a:r>
            <a:endParaRPr lang="zh-CN" altLang="en-US" dirty="0"/>
          </a:p>
        </p:txBody>
      </p:sp>
    </p:spTree>
    <p:extLst>
      <p:ext uri="{BB962C8B-B14F-4D97-AF65-F5344CB8AC3E}">
        <p14:creationId xmlns:p14="http://schemas.microsoft.com/office/powerpoint/2010/main" val="12420465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CCE8CF">
              <a:lumMod val="95000"/>
            </a:sysClr>
          </a:solidFill>
          <a:ln w="12700" cap="flat" cmpd="sng" algn="ctr">
            <a:solidFill>
              <a:sysClr val="window" lastClr="CCE8C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sz="2000" dirty="0"/>
              <a:t>对文件进行顺序读写比较容易理解，也容易操作，但有时效率不</a:t>
            </a:r>
            <a:r>
              <a:rPr lang="zh-CN" altLang="en-US" sz="2000" dirty="0" smtClean="0"/>
              <a:t>高。而随机访问</a:t>
            </a:r>
            <a:r>
              <a:rPr lang="zh-CN" altLang="en-US" sz="2000" dirty="0"/>
              <a:t>不是按数据在文件中的物理位置次序进行读写，而是可以对任何位置上的数据进行访问，显然这种方法比顺序访问效率高得多。</a:t>
            </a:r>
          </a:p>
        </p:txBody>
      </p:sp>
    </p:spTree>
    <p:extLst>
      <p:ext uri="{BB962C8B-B14F-4D97-AF65-F5344CB8AC3E}">
        <p14:creationId xmlns:p14="http://schemas.microsoft.com/office/powerpoint/2010/main" val="15881269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文件位置标记及其定位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1. </a:t>
            </a:r>
            <a:r>
              <a:rPr lang="zh-CN" altLang="en-US">
                <a:solidFill>
                  <a:schemeClr val="tx1"/>
                </a:solidFill>
              </a:rPr>
              <a:t>文件位置标记</a:t>
            </a:r>
          </a:p>
          <a:p>
            <a:pPr algn="just">
              <a:lnSpc>
                <a:spcPct val="120000"/>
              </a:lnSpc>
              <a:defRPr/>
            </a:pPr>
            <a:r>
              <a:rPr lang="zh-CN" altLang="en-US" smtClean="0">
                <a:solidFill>
                  <a:schemeClr val="tx1"/>
                </a:solidFill>
              </a:rPr>
              <a:t>为了</a:t>
            </a:r>
            <a:r>
              <a:rPr lang="zh-CN" altLang="en-US">
                <a:solidFill>
                  <a:schemeClr val="tx1"/>
                </a:solidFill>
              </a:rPr>
              <a:t>对读写进行控制，系统为每个文件设置了一个</a:t>
            </a:r>
            <a:r>
              <a:rPr lang="zh-CN" altLang="en-US" b="1">
                <a:solidFill>
                  <a:schemeClr val="tx1"/>
                </a:solidFill>
              </a:rPr>
              <a:t>文件读写位置标记</a:t>
            </a:r>
            <a:r>
              <a:rPr lang="en-US" altLang="zh-CN">
                <a:solidFill>
                  <a:schemeClr val="tx1"/>
                </a:solidFill>
              </a:rPr>
              <a:t>(</a:t>
            </a:r>
            <a:r>
              <a:rPr lang="zh-CN" altLang="en-US">
                <a:solidFill>
                  <a:schemeClr val="tx1"/>
                </a:solidFill>
              </a:rPr>
              <a:t>简称文件位置标记或文件标记</a:t>
            </a:r>
            <a:r>
              <a:rPr lang="en-US" altLang="zh-CN">
                <a:solidFill>
                  <a:schemeClr val="tx1"/>
                </a:solidFill>
              </a:rPr>
              <a:t>)</a:t>
            </a:r>
            <a:r>
              <a:rPr lang="zh-CN" altLang="en-US">
                <a:solidFill>
                  <a:schemeClr val="tx1"/>
                </a:solidFill>
              </a:rPr>
              <a:t>，用来指示“接下来要读写的下一个字符的位置</a:t>
            </a:r>
            <a:r>
              <a:rPr lang="zh-CN" altLang="en-US" smtClean="0">
                <a:solidFill>
                  <a:schemeClr val="tx1"/>
                </a:solidFill>
              </a:rPr>
              <a:t>”。</a:t>
            </a:r>
            <a:endParaRPr lang="zh-CN" altLang="en-US">
              <a:solidFill>
                <a:schemeClr val="tx1"/>
              </a:solidFill>
            </a:endParaRPr>
          </a:p>
          <a:p>
            <a:pPr algn="just">
              <a:lnSpc>
                <a:spcPct val="120000"/>
              </a:lnSpc>
              <a:defRPr/>
            </a:pPr>
            <a:r>
              <a:rPr lang="zh-CN" altLang="en-US">
                <a:solidFill>
                  <a:schemeClr val="tx1"/>
                </a:solidFill>
              </a:rPr>
              <a:t>一般情况下，在对字符文件进行顺序读写时，文件位置标记指向文件开头，这时如果对文件进行</a:t>
            </a:r>
            <a:r>
              <a:rPr lang="zh-CN" altLang="en-US" smtClean="0">
                <a:solidFill>
                  <a:schemeClr val="tx1"/>
                </a:solidFill>
              </a:rPr>
              <a:t>读</a:t>
            </a:r>
            <a:r>
              <a:rPr lang="en-US" altLang="zh-CN" smtClean="0">
                <a:solidFill>
                  <a:schemeClr val="tx1"/>
                </a:solidFill>
              </a:rPr>
              <a:t>/</a:t>
            </a:r>
            <a:r>
              <a:rPr lang="zh-CN" altLang="en-US" smtClean="0">
                <a:solidFill>
                  <a:schemeClr val="tx1"/>
                </a:solidFill>
              </a:rPr>
              <a:t>写的</a:t>
            </a:r>
            <a:r>
              <a:rPr lang="zh-CN" altLang="en-US">
                <a:solidFill>
                  <a:schemeClr val="tx1"/>
                </a:solidFill>
              </a:rPr>
              <a:t>操作，</a:t>
            </a:r>
            <a:r>
              <a:rPr lang="zh-CN" altLang="en-US" smtClean="0">
                <a:solidFill>
                  <a:schemeClr val="tx1"/>
                </a:solidFill>
              </a:rPr>
              <a:t>就读</a:t>
            </a:r>
            <a:r>
              <a:rPr lang="en-US" altLang="zh-CN" smtClean="0">
                <a:solidFill>
                  <a:schemeClr val="tx1"/>
                </a:solidFill>
              </a:rPr>
              <a:t>/</a:t>
            </a:r>
            <a:r>
              <a:rPr lang="zh-CN" altLang="en-US" smtClean="0">
                <a:solidFill>
                  <a:schemeClr val="tx1"/>
                </a:solidFill>
              </a:rPr>
              <a:t>写完第</a:t>
            </a:r>
            <a:r>
              <a:rPr lang="en-US" altLang="zh-CN">
                <a:solidFill>
                  <a:schemeClr val="tx1"/>
                </a:solidFill>
              </a:rPr>
              <a:t>1</a:t>
            </a:r>
            <a:r>
              <a:rPr lang="zh-CN" altLang="en-US">
                <a:solidFill>
                  <a:schemeClr val="tx1"/>
                </a:solidFill>
              </a:rPr>
              <a:t>个</a:t>
            </a:r>
            <a:r>
              <a:rPr lang="zh-CN" altLang="en-US" smtClean="0">
                <a:solidFill>
                  <a:schemeClr val="tx1"/>
                </a:solidFill>
              </a:rPr>
              <a:t>字符后，文件</a:t>
            </a:r>
            <a:r>
              <a:rPr lang="zh-CN" altLang="en-US">
                <a:solidFill>
                  <a:schemeClr val="tx1"/>
                </a:solidFill>
              </a:rPr>
              <a:t>位置</a:t>
            </a:r>
            <a:r>
              <a:rPr lang="zh-CN" altLang="en-US" smtClean="0">
                <a:solidFill>
                  <a:schemeClr val="tx1"/>
                </a:solidFill>
              </a:rPr>
              <a:t>标记顺序向后</a:t>
            </a:r>
            <a:r>
              <a:rPr lang="zh-CN" altLang="en-US">
                <a:solidFill>
                  <a:schemeClr val="tx1"/>
                </a:solidFill>
              </a:rPr>
              <a:t>移一个位置，在下一次执行</a:t>
            </a:r>
            <a:r>
              <a:rPr lang="zh-CN" altLang="en-US" smtClean="0">
                <a:solidFill>
                  <a:schemeClr val="tx1"/>
                </a:solidFill>
              </a:rPr>
              <a:t>读</a:t>
            </a:r>
            <a:r>
              <a:rPr lang="en-US" altLang="zh-CN" smtClean="0">
                <a:solidFill>
                  <a:schemeClr val="tx1"/>
                </a:solidFill>
              </a:rPr>
              <a:t>/</a:t>
            </a:r>
            <a:r>
              <a:rPr lang="zh-CN" altLang="en-US" smtClean="0">
                <a:solidFill>
                  <a:schemeClr val="tx1"/>
                </a:solidFill>
              </a:rPr>
              <a:t>写操作</a:t>
            </a:r>
            <a:r>
              <a:rPr lang="zh-CN" altLang="en-US">
                <a:solidFill>
                  <a:schemeClr val="tx1"/>
                </a:solidFill>
              </a:rPr>
              <a:t>时，就将位置标记指向的第</a:t>
            </a:r>
            <a:r>
              <a:rPr lang="en-US" altLang="zh-CN">
                <a:solidFill>
                  <a:schemeClr val="tx1"/>
                </a:solidFill>
              </a:rPr>
              <a:t>2</a:t>
            </a:r>
            <a:r>
              <a:rPr lang="zh-CN" altLang="en-US">
                <a:solidFill>
                  <a:schemeClr val="tx1"/>
                </a:solidFill>
              </a:rPr>
              <a:t>个</a:t>
            </a:r>
            <a:r>
              <a:rPr lang="zh-CN" altLang="en-US" smtClean="0">
                <a:solidFill>
                  <a:schemeClr val="tx1"/>
                </a:solidFill>
              </a:rPr>
              <a:t>字符进行读出或写入。</a:t>
            </a:r>
            <a:r>
              <a:rPr lang="zh-CN" altLang="en-US">
                <a:solidFill>
                  <a:schemeClr val="tx1"/>
                </a:solidFill>
              </a:rPr>
              <a:t>依此类推，直到遇文件尾</a:t>
            </a:r>
            <a:r>
              <a:rPr lang="zh-CN" altLang="en-US" smtClean="0">
                <a:solidFill>
                  <a:schemeClr val="tx1"/>
                </a:solidFill>
              </a:rPr>
              <a:t>，</a:t>
            </a:r>
            <a:r>
              <a:rPr lang="zh-CN" altLang="en-US">
                <a:solidFill>
                  <a:schemeClr val="tx1"/>
                </a:solidFill>
              </a:rPr>
              <a:t>，此时文件位置标记在最后一个数据之后。</a:t>
            </a:r>
          </a:p>
          <a:p>
            <a:pPr algn="just">
              <a:lnSpc>
                <a:spcPct val="120000"/>
              </a:lnSpc>
              <a:defRPr/>
            </a:pP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zh-CN" altLang="en-US">
              <a:solidFill>
                <a:schemeClr val="tx1"/>
              </a:solidFill>
            </a:endParaRPr>
          </a:p>
          <a:p>
            <a:pPr algn="just">
              <a:lnSpc>
                <a:spcPct val="120000"/>
              </a:lnSpc>
              <a:defRPr/>
            </a:pPr>
            <a:r>
              <a:rPr lang="zh-CN" altLang="en-US">
                <a:solidFill>
                  <a:schemeClr val="tx1"/>
                </a:solidFill>
              </a:rPr>
              <a:t>对流式文件既可以进行顺序读写，也可以进行随机读写。关键在于控制文件的位置标记。如果文件位置标记是按字节位置顺序移动的，就是顺序读写。如果能将文件位置标记按需要移动到任意位置，就可以实现随机读写。所谓随机读写，是指读写完上一个字符（字节）后，并不一定要读写其后续的字符（字节），而可以读写文件中任意位置上所需要的字符（字节）。即对文件读写数据的顺序和数据在文件中的物理顺序一般是不一致的。可以在任何位置写入数据，在任何位置读取数据。</a:t>
            </a:r>
          </a:p>
        </p:txBody>
      </p:sp>
      <p:graphicFrame>
        <p:nvGraphicFramePr>
          <p:cNvPr id="3" name="表格 2"/>
          <p:cNvGraphicFramePr>
            <a:graphicFrameLocks noGrp="1"/>
          </p:cNvGraphicFramePr>
          <p:nvPr>
            <p:extLst>
              <p:ext uri="{D42A27DB-BD31-4B8C-83A1-F6EECF244321}">
                <p14:modId xmlns:p14="http://schemas.microsoft.com/office/powerpoint/2010/main" val="1614065453"/>
              </p:ext>
            </p:extLst>
          </p:nvPr>
        </p:nvGraphicFramePr>
        <p:xfrm>
          <a:off x="2101012" y="3238580"/>
          <a:ext cx="8128008" cy="1112520"/>
        </p:xfrm>
        <a:graphic>
          <a:graphicData uri="http://schemas.openxmlformats.org/drawingml/2006/table">
            <a:tbl>
              <a:tblPr>
                <a:tableStyleId>{5C22544A-7EE6-4342-B048-85BDC9FD1C3A}</a:tableStyleId>
              </a:tblPr>
              <a:tblGrid>
                <a:gridCol w="387048">
                  <a:extLst>
                    <a:ext uri="{9D8B030D-6E8A-4147-A177-3AD203B41FA5}">
                      <a16:colId xmlns:a16="http://schemas.microsoft.com/office/drawing/2014/main" val="1700015057"/>
                    </a:ext>
                  </a:extLst>
                </a:gridCol>
                <a:gridCol w="387048">
                  <a:extLst>
                    <a:ext uri="{9D8B030D-6E8A-4147-A177-3AD203B41FA5}">
                      <a16:colId xmlns:a16="http://schemas.microsoft.com/office/drawing/2014/main" val="2424222488"/>
                    </a:ext>
                  </a:extLst>
                </a:gridCol>
                <a:gridCol w="387048">
                  <a:extLst>
                    <a:ext uri="{9D8B030D-6E8A-4147-A177-3AD203B41FA5}">
                      <a16:colId xmlns:a16="http://schemas.microsoft.com/office/drawing/2014/main" val="2971075410"/>
                    </a:ext>
                  </a:extLst>
                </a:gridCol>
                <a:gridCol w="387048">
                  <a:extLst>
                    <a:ext uri="{9D8B030D-6E8A-4147-A177-3AD203B41FA5}">
                      <a16:colId xmlns:a16="http://schemas.microsoft.com/office/drawing/2014/main" val="463996055"/>
                    </a:ext>
                  </a:extLst>
                </a:gridCol>
                <a:gridCol w="387048">
                  <a:extLst>
                    <a:ext uri="{9D8B030D-6E8A-4147-A177-3AD203B41FA5}">
                      <a16:colId xmlns:a16="http://schemas.microsoft.com/office/drawing/2014/main" val="2057265653"/>
                    </a:ext>
                  </a:extLst>
                </a:gridCol>
                <a:gridCol w="387048">
                  <a:extLst>
                    <a:ext uri="{9D8B030D-6E8A-4147-A177-3AD203B41FA5}">
                      <a16:colId xmlns:a16="http://schemas.microsoft.com/office/drawing/2014/main" val="944877750"/>
                    </a:ext>
                  </a:extLst>
                </a:gridCol>
                <a:gridCol w="387048">
                  <a:extLst>
                    <a:ext uri="{9D8B030D-6E8A-4147-A177-3AD203B41FA5}">
                      <a16:colId xmlns:a16="http://schemas.microsoft.com/office/drawing/2014/main" val="3970189466"/>
                    </a:ext>
                  </a:extLst>
                </a:gridCol>
                <a:gridCol w="387048">
                  <a:extLst>
                    <a:ext uri="{9D8B030D-6E8A-4147-A177-3AD203B41FA5}">
                      <a16:colId xmlns:a16="http://schemas.microsoft.com/office/drawing/2014/main" val="737069930"/>
                    </a:ext>
                  </a:extLst>
                </a:gridCol>
                <a:gridCol w="387048">
                  <a:extLst>
                    <a:ext uri="{9D8B030D-6E8A-4147-A177-3AD203B41FA5}">
                      <a16:colId xmlns:a16="http://schemas.microsoft.com/office/drawing/2014/main" val="1607531961"/>
                    </a:ext>
                  </a:extLst>
                </a:gridCol>
                <a:gridCol w="387048">
                  <a:extLst>
                    <a:ext uri="{9D8B030D-6E8A-4147-A177-3AD203B41FA5}">
                      <a16:colId xmlns:a16="http://schemas.microsoft.com/office/drawing/2014/main" val="3500057277"/>
                    </a:ext>
                  </a:extLst>
                </a:gridCol>
                <a:gridCol w="387048">
                  <a:extLst>
                    <a:ext uri="{9D8B030D-6E8A-4147-A177-3AD203B41FA5}">
                      <a16:colId xmlns:a16="http://schemas.microsoft.com/office/drawing/2014/main" val="4041503738"/>
                    </a:ext>
                  </a:extLst>
                </a:gridCol>
                <a:gridCol w="387048">
                  <a:extLst>
                    <a:ext uri="{9D8B030D-6E8A-4147-A177-3AD203B41FA5}">
                      <a16:colId xmlns:a16="http://schemas.microsoft.com/office/drawing/2014/main" val="2208537598"/>
                    </a:ext>
                  </a:extLst>
                </a:gridCol>
                <a:gridCol w="387048">
                  <a:extLst>
                    <a:ext uri="{9D8B030D-6E8A-4147-A177-3AD203B41FA5}">
                      <a16:colId xmlns:a16="http://schemas.microsoft.com/office/drawing/2014/main" val="3565195784"/>
                    </a:ext>
                  </a:extLst>
                </a:gridCol>
                <a:gridCol w="387048">
                  <a:extLst>
                    <a:ext uri="{9D8B030D-6E8A-4147-A177-3AD203B41FA5}">
                      <a16:colId xmlns:a16="http://schemas.microsoft.com/office/drawing/2014/main" val="207124761"/>
                    </a:ext>
                  </a:extLst>
                </a:gridCol>
                <a:gridCol w="387048">
                  <a:extLst>
                    <a:ext uri="{9D8B030D-6E8A-4147-A177-3AD203B41FA5}">
                      <a16:colId xmlns:a16="http://schemas.microsoft.com/office/drawing/2014/main" val="4012340213"/>
                    </a:ext>
                  </a:extLst>
                </a:gridCol>
                <a:gridCol w="387048">
                  <a:extLst>
                    <a:ext uri="{9D8B030D-6E8A-4147-A177-3AD203B41FA5}">
                      <a16:colId xmlns:a16="http://schemas.microsoft.com/office/drawing/2014/main" val="464916944"/>
                    </a:ext>
                  </a:extLst>
                </a:gridCol>
                <a:gridCol w="387048">
                  <a:extLst>
                    <a:ext uri="{9D8B030D-6E8A-4147-A177-3AD203B41FA5}">
                      <a16:colId xmlns:a16="http://schemas.microsoft.com/office/drawing/2014/main" val="1632810187"/>
                    </a:ext>
                  </a:extLst>
                </a:gridCol>
                <a:gridCol w="387048">
                  <a:extLst>
                    <a:ext uri="{9D8B030D-6E8A-4147-A177-3AD203B41FA5}">
                      <a16:colId xmlns:a16="http://schemas.microsoft.com/office/drawing/2014/main" val="1194699414"/>
                    </a:ext>
                  </a:extLst>
                </a:gridCol>
                <a:gridCol w="387048">
                  <a:extLst>
                    <a:ext uri="{9D8B030D-6E8A-4147-A177-3AD203B41FA5}">
                      <a16:colId xmlns:a16="http://schemas.microsoft.com/office/drawing/2014/main" val="2616649053"/>
                    </a:ext>
                  </a:extLst>
                </a:gridCol>
                <a:gridCol w="387048">
                  <a:extLst>
                    <a:ext uri="{9D8B030D-6E8A-4147-A177-3AD203B41FA5}">
                      <a16:colId xmlns:a16="http://schemas.microsoft.com/office/drawing/2014/main" val="389149115"/>
                    </a:ext>
                  </a:extLst>
                </a:gridCol>
                <a:gridCol w="387048">
                  <a:extLst>
                    <a:ext uri="{9D8B030D-6E8A-4147-A177-3AD203B41FA5}">
                      <a16:colId xmlns:a16="http://schemas.microsoft.com/office/drawing/2014/main" val="1446948413"/>
                    </a:ext>
                  </a:extLst>
                </a:gridCol>
              </a:tblGrid>
              <a:tr h="370840">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extLst>
                  <a:ext uri="{0D108BD9-81ED-4DB2-BD59-A6C34878D82A}">
                    <a16:rowId xmlns:a16="http://schemas.microsoft.com/office/drawing/2014/main" val="157856925"/>
                  </a:ext>
                </a:extLst>
              </a:tr>
              <a:tr h="370840">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3400878"/>
                  </a:ext>
                </a:extLst>
              </a:tr>
              <a:tr h="370840">
                <a:tc gridSpan="2">
                  <a:txBody>
                    <a:bodyPr/>
                    <a:lstStyle/>
                    <a:p>
                      <a:r>
                        <a:rPr lang="zh-CN" altLang="en-US" sz="1400" smtClean="0">
                          <a:solidFill>
                            <a:schemeClr val="accent1"/>
                          </a:solidFill>
                        </a:rPr>
                        <a:t>文件头</a:t>
                      </a:r>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r>
                        <a:rPr lang="zh-CN" altLang="en-US" sz="1400" smtClean="0">
                          <a:solidFill>
                            <a:schemeClr val="accent1"/>
                          </a:solidFill>
                        </a:rPr>
                        <a:t>读写当前位置</a:t>
                      </a:r>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r"/>
                      <a:r>
                        <a:rPr lang="zh-CN" altLang="en-US" sz="1400" smtClean="0">
                          <a:solidFill>
                            <a:schemeClr val="accent1"/>
                          </a:solidFill>
                        </a:rPr>
                        <a:t>文件尾</a:t>
                      </a:r>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0118252"/>
                  </a:ext>
                </a:extLst>
              </a:tr>
            </a:tbl>
          </a:graphicData>
        </a:graphic>
      </p:graphicFrame>
      <p:cxnSp>
        <p:nvCxnSpPr>
          <p:cNvPr id="5" name="直接箭头连接符 4"/>
          <p:cNvCxnSpPr/>
          <p:nvPr/>
        </p:nvCxnSpPr>
        <p:spPr>
          <a:xfrm flipV="1">
            <a:off x="2109639"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4415518"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flipV="1">
            <a:off x="10229020"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53666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文件位置标记及其定位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2. </a:t>
            </a:r>
            <a:r>
              <a:rPr lang="zh-CN" altLang="en-US">
                <a:solidFill>
                  <a:schemeClr val="tx1"/>
                </a:solidFill>
              </a:rPr>
              <a:t>文件位置标记的</a:t>
            </a:r>
            <a:r>
              <a:rPr lang="zh-CN" altLang="en-US" smtClean="0">
                <a:solidFill>
                  <a:schemeClr val="tx1"/>
                </a:solidFill>
              </a:rPr>
              <a:t>定位</a:t>
            </a:r>
            <a:endParaRPr lang="en-US" altLang="zh-CN" smtClean="0">
              <a:solidFill>
                <a:schemeClr val="tx1"/>
              </a:solidFill>
            </a:endParaRPr>
          </a:p>
          <a:p>
            <a:pPr algn="just">
              <a:lnSpc>
                <a:spcPct val="150000"/>
              </a:lnSpc>
              <a:defRPr/>
            </a:pPr>
            <a:r>
              <a:rPr lang="en-US" altLang="zh-CN">
                <a:solidFill>
                  <a:schemeClr val="tx1"/>
                </a:solidFill>
              </a:rPr>
              <a:t>(1) </a:t>
            </a:r>
            <a:r>
              <a:rPr lang="zh-CN" altLang="en-US">
                <a:solidFill>
                  <a:schemeClr val="tx1"/>
                </a:solidFill>
              </a:rPr>
              <a:t>用</a:t>
            </a:r>
            <a:r>
              <a:rPr lang="en-US" altLang="zh-CN">
                <a:solidFill>
                  <a:schemeClr val="tx1"/>
                </a:solidFill>
              </a:rPr>
              <a:t>rewind</a:t>
            </a:r>
            <a:r>
              <a:rPr lang="zh-CN" altLang="en-US">
                <a:solidFill>
                  <a:schemeClr val="tx1"/>
                </a:solidFill>
              </a:rPr>
              <a:t>函数使文件位置标记指向文件开头</a:t>
            </a:r>
          </a:p>
          <a:p>
            <a:pPr indent="307975" algn="just">
              <a:lnSpc>
                <a:spcPct val="150000"/>
              </a:lnSpc>
              <a:defRPr/>
            </a:pPr>
            <a:r>
              <a:rPr lang="en-US" altLang="zh-CN" smtClean="0">
                <a:solidFill>
                  <a:schemeClr val="tx1"/>
                </a:solidFill>
              </a:rPr>
              <a:t>rewind</a:t>
            </a:r>
            <a:r>
              <a:rPr lang="zh-CN" altLang="en-US">
                <a:solidFill>
                  <a:schemeClr val="tx1"/>
                </a:solidFill>
              </a:rPr>
              <a:t>函数的作用是使文件位置标记重新返回文件的开头，此函数没有返回值</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(2) </a:t>
            </a:r>
            <a:r>
              <a:rPr lang="zh-CN" altLang="en-US">
                <a:solidFill>
                  <a:schemeClr val="tx1"/>
                </a:solidFill>
              </a:rPr>
              <a:t>用</a:t>
            </a:r>
            <a:r>
              <a:rPr lang="en-US" altLang="zh-CN">
                <a:solidFill>
                  <a:schemeClr val="tx1"/>
                </a:solidFill>
              </a:rPr>
              <a:t>fseek</a:t>
            </a:r>
            <a:r>
              <a:rPr lang="zh-CN" altLang="en-US">
                <a:solidFill>
                  <a:schemeClr val="tx1"/>
                </a:solidFill>
              </a:rPr>
              <a:t>函数改变文件位置标记</a:t>
            </a:r>
          </a:p>
          <a:p>
            <a:pPr algn="just">
              <a:lnSpc>
                <a:spcPct val="150000"/>
              </a:lnSpc>
              <a:defRPr/>
            </a:pPr>
            <a:endParaRPr lang="zh-CN" altLang="en-US">
              <a:solidFill>
                <a:schemeClr val="tx1"/>
              </a:solidFill>
            </a:endParaRPr>
          </a:p>
          <a:p>
            <a:pPr indent="307975" algn="just">
              <a:lnSpc>
                <a:spcPct val="150000"/>
              </a:lnSpc>
              <a:defRPr/>
            </a:pPr>
            <a:r>
              <a:rPr lang="en-US" altLang="zh-CN">
                <a:solidFill>
                  <a:schemeClr val="tx1"/>
                </a:solidFill>
              </a:rPr>
              <a:t>fseek</a:t>
            </a:r>
            <a:r>
              <a:rPr lang="zh-CN" altLang="en-US">
                <a:solidFill>
                  <a:schemeClr val="tx1"/>
                </a:solidFill>
              </a:rPr>
              <a:t>函数一般用于二进制文件。</a:t>
            </a:r>
          </a:p>
          <a:p>
            <a:pPr algn="just">
              <a:lnSpc>
                <a:spcPct val="150000"/>
              </a:lnSpc>
              <a:defRPr/>
            </a:pP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(3) </a:t>
            </a:r>
            <a:r>
              <a:rPr lang="zh-CN" altLang="en-US">
                <a:solidFill>
                  <a:schemeClr val="tx1"/>
                </a:solidFill>
              </a:rPr>
              <a:t>用</a:t>
            </a:r>
            <a:r>
              <a:rPr lang="en-US" altLang="zh-CN">
                <a:solidFill>
                  <a:schemeClr val="tx1"/>
                </a:solidFill>
              </a:rPr>
              <a:t>ftell</a:t>
            </a:r>
            <a:r>
              <a:rPr lang="zh-CN" altLang="en-US">
                <a:solidFill>
                  <a:schemeClr val="tx1"/>
                </a:solidFill>
              </a:rPr>
              <a:t>函数测定文件位置标记的当前</a:t>
            </a:r>
            <a:r>
              <a:rPr lang="zh-CN" altLang="en-US" smtClean="0">
                <a:solidFill>
                  <a:schemeClr val="tx1"/>
                </a:solidFill>
              </a:rPr>
              <a:t>位置</a:t>
            </a:r>
            <a:endParaRPr lang="zh-CN" altLang="en-US">
              <a:solidFill>
                <a:schemeClr val="tx1"/>
              </a:solidFill>
            </a:endParaRPr>
          </a:p>
        </p:txBody>
      </p:sp>
      <p:sp>
        <p:nvSpPr>
          <p:cNvPr id="8" name="矩形 7"/>
          <p:cNvSpPr/>
          <p:nvPr/>
        </p:nvSpPr>
        <p:spPr>
          <a:xfrm>
            <a:off x="5645455" y="1572542"/>
            <a:ext cx="4982880"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rewind(</a:t>
            </a:r>
            <a:r>
              <a:rPr lang="zh-CN" altLang="en-US" smtClean="0">
                <a:solidFill>
                  <a:schemeClr val="bg1"/>
                </a:solidFill>
              </a:rPr>
              <a:t>文件指针</a:t>
            </a:r>
            <a:r>
              <a:rPr lang="en-US" altLang="zh-CN" smtClean="0">
                <a:solidFill>
                  <a:schemeClr val="bg1"/>
                </a:solidFill>
              </a:rPr>
              <a:t>);</a:t>
            </a:r>
            <a:endParaRPr lang="en-US" altLang="zh-CN">
              <a:solidFill>
                <a:schemeClr val="bg1"/>
              </a:solidFill>
            </a:endParaRPr>
          </a:p>
        </p:txBody>
      </p:sp>
      <p:sp>
        <p:nvSpPr>
          <p:cNvPr id="11" name="矩形 10"/>
          <p:cNvSpPr/>
          <p:nvPr/>
        </p:nvSpPr>
        <p:spPr>
          <a:xfrm>
            <a:off x="933438" y="2876548"/>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fseek(</a:t>
            </a:r>
            <a:r>
              <a:rPr lang="zh-CN" altLang="en-US" smtClean="0">
                <a:solidFill>
                  <a:schemeClr val="bg1"/>
                </a:solidFill>
              </a:rPr>
              <a:t>文件类型指针</a:t>
            </a:r>
            <a:r>
              <a:rPr lang="en-US" altLang="zh-CN" smtClean="0">
                <a:solidFill>
                  <a:schemeClr val="bg1"/>
                </a:solidFill>
              </a:rPr>
              <a:t>, </a:t>
            </a:r>
            <a:r>
              <a:rPr lang="zh-CN" altLang="en-US" smtClean="0">
                <a:solidFill>
                  <a:schemeClr val="bg1"/>
                </a:solidFill>
              </a:rPr>
              <a:t>位移量</a:t>
            </a:r>
            <a:r>
              <a:rPr lang="en-US" altLang="zh-CN" smtClean="0">
                <a:solidFill>
                  <a:schemeClr val="bg1"/>
                </a:solidFill>
              </a:rPr>
              <a:t>, </a:t>
            </a:r>
            <a:r>
              <a:rPr lang="zh-CN" altLang="en-US" smtClean="0">
                <a:solidFill>
                  <a:schemeClr val="bg1"/>
                </a:solidFill>
              </a:rPr>
              <a:t>起始点</a:t>
            </a:r>
            <a:r>
              <a:rPr lang="en-US" altLang="zh-CN" smtClean="0">
                <a:solidFill>
                  <a:schemeClr val="bg1"/>
                </a:solidFill>
              </a:rPr>
              <a:t>);</a:t>
            </a:r>
            <a:endParaRPr lang="en-US" altLang="zh-CN">
              <a:solidFill>
                <a:schemeClr val="bg1"/>
              </a:solidFill>
            </a:endParaRPr>
          </a:p>
        </p:txBody>
      </p:sp>
      <p:sp>
        <p:nvSpPr>
          <p:cNvPr id="4" name="矩形 3"/>
          <p:cNvSpPr/>
          <p:nvPr/>
        </p:nvSpPr>
        <p:spPr>
          <a:xfrm>
            <a:off x="5374593" y="2424343"/>
            <a:ext cx="5704162" cy="867930"/>
          </a:xfrm>
          <a:prstGeom prst="rect">
            <a:avLst/>
          </a:prstGeom>
        </p:spPr>
        <p:style>
          <a:lnRef idx="1">
            <a:schemeClr val="accent1"/>
          </a:lnRef>
          <a:fillRef idx="2">
            <a:schemeClr val="accent1"/>
          </a:fillRef>
          <a:effectRef idx="1">
            <a:schemeClr val="accent1"/>
          </a:effectRef>
          <a:fontRef idx="minor">
            <a:schemeClr val="dk1"/>
          </a:fontRef>
        </p:style>
        <p:txBody>
          <a:bodyPr wrap="square" lIns="72000" rIns="72000">
            <a:spAutoFit/>
          </a:bodyPr>
          <a:lstStyle/>
          <a:p>
            <a:pPr marL="963613" indent="-963613">
              <a:lnSpc>
                <a:spcPct val="120000"/>
              </a:lnSpc>
            </a:pPr>
            <a:r>
              <a:rPr lang="zh-CN" altLang="en-US" sz="1400" dirty="0" smtClean="0"/>
              <a:t>“起始点”：用</a:t>
            </a:r>
            <a:r>
              <a:rPr lang="en-US" altLang="zh-CN" sz="1400" dirty="0"/>
              <a:t>0</a:t>
            </a:r>
            <a:r>
              <a:rPr lang="zh-CN" altLang="en-US" sz="1400" dirty="0"/>
              <a:t>，</a:t>
            </a:r>
            <a:r>
              <a:rPr lang="en-US" altLang="zh-CN" sz="1400" dirty="0"/>
              <a:t>1</a:t>
            </a:r>
            <a:r>
              <a:rPr lang="zh-CN" altLang="en-US" sz="1400" dirty="0"/>
              <a:t>或</a:t>
            </a:r>
            <a:r>
              <a:rPr lang="en-US" altLang="zh-CN" sz="1400" dirty="0"/>
              <a:t>2</a:t>
            </a:r>
            <a:r>
              <a:rPr lang="zh-CN" altLang="en-US" sz="1400" dirty="0"/>
              <a:t>代替，</a:t>
            </a:r>
            <a:r>
              <a:rPr lang="en-US" altLang="zh-CN" sz="1400" dirty="0"/>
              <a:t>0</a:t>
            </a:r>
            <a:r>
              <a:rPr lang="zh-CN" altLang="en-US" sz="1400" dirty="0"/>
              <a:t>代表“文件开始</a:t>
            </a:r>
            <a:r>
              <a:rPr lang="zh-CN" altLang="en-US" sz="1400" dirty="0" smtClean="0"/>
              <a:t>位置</a:t>
            </a:r>
            <a:r>
              <a:rPr lang="en-US" altLang="zh-CN" sz="1400" dirty="0" smtClean="0"/>
              <a:t>SEEK_SET</a:t>
            </a:r>
            <a:r>
              <a:rPr lang="zh-CN" altLang="en-US" sz="1400" dirty="0" smtClean="0"/>
              <a:t>”</a:t>
            </a:r>
            <a:r>
              <a:rPr lang="zh-CN" altLang="en-US" sz="1400" dirty="0"/>
              <a:t>，</a:t>
            </a:r>
            <a:r>
              <a:rPr lang="en-US" altLang="zh-CN" sz="1400" dirty="0"/>
              <a:t>1</a:t>
            </a:r>
            <a:r>
              <a:rPr lang="zh-CN" altLang="en-US" sz="1400" dirty="0"/>
              <a:t>为</a:t>
            </a:r>
            <a:r>
              <a:rPr lang="zh-CN" altLang="en-US" sz="1400" dirty="0" smtClean="0"/>
              <a:t>“当前位置</a:t>
            </a:r>
            <a:r>
              <a:rPr lang="en-US" altLang="zh-CN" sz="1400" dirty="0" smtClean="0"/>
              <a:t>SEEK_CUR</a:t>
            </a:r>
            <a:r>
              <a:rPr lang="zh-CN" altLang="en-US" sz="1400" dirty="0" smtClean="0"/>
              <a:t>”</a:t>
            </a:r>
            <a:r>
              <a:rPr lang="zh-CN" altLang="en-US" sz="1400" dirty="0"/>
              <a:t>，</a:t>
            </a:r>
            <a:r>
              <a:rPr lang="en-US" altLang="zh-CN" sz="1400" dirty="0"/>
              <a:t>2</a:t>
            </a:r>
            <a:r>
              <a:rPr lang="zh-CN" altLang="en-US" sz="1400" dirty="0"/>
              <a:t>为</a:t>
            </a:r>
            <a:r>
              <a:rPr lang="zh-CN" altLang="en-US" sz="1400" dirty="0" smtClean="0"/>
              <a:t>“文件末尾位置</a:t>
            </a:r>
            <a:r>
              <a:rPr lang="en-US" altLang="zh-CN" sz="1400" dirty="0" smtClean="0"/>
              <a:t>SEEK_END</a:t>
            </a:r>
            <a:r>
              <a:rPr lang="zh-CN" altLang="en-US" sz="1400" dirty="0" smtClean="0"/>
              <a:t>”</a:t>
            </a:r>
            <a:endParaRPr lang="en-US" altLang="zh-CN" sz="1400" dirty="0"/>
          </a:p>
          <a:p>
            <a:pPr marL="893763" indent="-893763">
              <a:lnSpc>
                <a:spcPct val="120000"/>
              </a:lnSpc>
            </a:pPr>
            <a:r>
              <a:rPr lang="en-US" altLang="zh-CN" sz="1400" dirty="0"/>
              <a:t>“</a:t>
            </a:r>
            <a:r>
              <a:rPr lang="zh-CN" altLang="en-US" sz="1400" dirty="0"/>
              <a:t>位移量</a:t>
            </a:r>
            <a:r>
              <a:rPr lang="zh-CN" altLang="en-US" sz="1400" dirty="0" smtClean="0"/>
              <a:t>”：指</a:t>
            </a:r>
            <a:r>
              <a:rPr lang="zh-CN" altLang="en-US" sz="1400" dirty="0"/>
              <a:t>以“起始点”为基点</a:t>
            </a:r>
            <a:r>
              <a:rPr lang="zh-CN" altLang="en-US" sz="1400" dirty="0" smtClean="0"/>
              <a:t>，偏移的</a:t>
            </a:r>
            <a:r>
              <a:rPr lang="zh-CN" altLang="en-US" sz="1400" dirty="0"/>
              <a:t>字节</a:t>
            </a:r>
            <a:r>
              <a:rPr lang="zh-CN" altLang="en-US" sz="1400" dirty="0" smtClean="0"/>
              <a:t>数（长整型）</a:t>
            </a:r>
            <a:endParaRPr lang="zh-CN" altLang="en-US" sz="1400" dirty="0"/>
          </a:p>
        </p:txBody>
      </p:sp>
      <p:sp>
        <p:nvSpPr>
          <p:cNvPr id="12" name="圆角矩形 11"/>
          <p:cNvSpPr/>
          <p:nvPr/>
        </p:nvSpPr>
        <p:spPr>
          <a:xfrm>
            <a:off x="933438" y="3678253"/>
            <a:ext cx="9424035" cy="826571"/>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a:solidFill>
                  <a:schemeClr val="tx1"/>
                </a:solidFill>
              </a:rPr>
              <a:t>fseek (fp,100L,0</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将</a:t>
            </a:r>
            <a:r>
              <a:rPr lang="zh-CN" altLang="en-US" sz="1600">
                <a:solidFill>
                  <a:srgbClr val="008000"/>
                </a:solidFill>
              </a:rPr>
              <a:t>文件位置标记向前移到离文件开头</a:t>
            </a:r>
            <a:r>
              <a:rPr lang="en-US" altLang="zh-CN" sz="1600">
                <a:solidFill>
                  <a:srgbClr val="008000"/>
                </a:solidFill>
              </a:rPr>
              <a:t>100</a:t>
            </a:r>
            <a:r>
              <a:rPr lang="zh-CN" altLang="en-US" sz="1600">
                <a:solidFill>
                  <a:srgbClr val="008000"/>
                </a:solidFill>
              </a:rPr>
              <a:t>个字节处</a:t>
            </a:r>
          </a:p>
          <a:p>
            <a:pPr algn="just">
              <a:lnSpc>
                <a:spcPct val="120000"/>
              </a:lnSpc>
              <a:defRPr/>
            </a:pPr>
            <a:r>
              <a:rPr lang="en-US" altLang="zh-CN" sz="1600" smtClean="0">
                <a:solidFill>
                  <a:schemeClr val="tx1"/>
                </a:solidFill>
              </a:rPr>
              <a:t>fseek </a:t>
            </a:r>
            <a:r>
              <a:rPr lang="en-US" altLang="zh-CN" sz="1600">
                <a:solidFill>
                  <a:schemeClr val="tx1"/>
                </a:solidFill>
              </a:rPr>
              <a:t>(fp,50L,1);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将文件位置标记向前移到离当前位置</a:t>
            </a:r>
            <a:r>
              <a:rPr lang="en-US" altLang="zh-CN" sz="1600">
                <a:solidFill>
                  <a:srgbClr val="008000"/>
                </a:solidFill>
              </a:rPr>
              <a:t>50</a:t>
            </a:r>
            <a:r>
              <a:rPr lang="zh-CN" altLang="en-US" sz="1600">
                <a:solidFill>
                  <a:srgbClr val="008000"/>
                </a:solidFill>
              </a:rPr>
              <a:t>个字节处</a:t>
            </a:r>
          </a:p>
          <a:p>
            <a:pPr algn="just">
              <a:lnSpc>
                <a:spcPct val="120000"/>
              </a:lnSpc>
              <a:defRPr/>
            </a:pPr>
            <a:r>
              <a:rPr lang="en-US" altLang="zh-CN" sz="1600" smtClean="0">
                <a:solidFill>
                  <a:schemeClr val="tx1"/>
                </a:solidFill>
              </a:rPr>
              <a:t>fseek </a:t>
            </a:r>
            <a:r>
              <a:rPr lang="en-US" altLang="zh-CN" sz="1600">
                <a:solidFill>
                  <a:schemeClr val="tx1"/>
                </a:solidFill>
              </a:rPr>
              <a:t>(fp,-10L,2</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将文件位置标记从文件末尾处向后退</a:t>
            </a:r>
            <a:r>
              <a:rPr lang="en-US" altLang="zh-CN" sz="1600">
                <a:solidFill>
                  <a:srgbClr val="008000"/>
                </a:solidFill>
              </a:rPr>
              <a:t>10</a:t>
            </a:r>
            <a:r>
              <a:rPr lang="zh-CN" altLang="en-US" sz="1600">
                <a:solidFill>
                  <a:srgbClr val="008000"/>
                </a:solidFill>
              </a:rPr>
              <a:t>个字节</a:t>
            </a:r>
          </a:p>
        </p:txBody>
      </p:sp>
      <p:sp>
        <p:nvSpPr>
          <p:cNvPr id="13" name="圆角矩形 12"/>
          <p:cNvSpPr/>
          <p:nvPr/>
        </p:nvSpPr>
        <p:spPr>
          <a:xfrm>
            <a:off x="933437" y="5734541"/>
            <a:ext cx="9424036" cy="65304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a:solidFill>
                  <a:schemeClr val="tx1"/>
                </a:solidFill>
              </a:rPr>
              <a:t>i=ftell(fp</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变量</a:t>
            </a:r>
            <a:r>
              <a:rPr lang="en-US" altLang="zh-CN" sz="1600">
                <a:solidFill>
                  <a:srgbClr val="008000"/>
                </a:solidFill>
              </a:rPr>
              <a:t>i</a:t>
            </a:r>
            <a:r>
              <a:rPr lang="zh-CN" altLang="en-US" sz="1600">
                <a:solidFill>
                  <a:srgbClr val="008000"/>
                </a:solidFill>
              </a:rPr>
              <a:t>存放文件当前位置</a:t>
            </a:r>
          </a:p>
          <a:p>
            <a:pPr algn="just">
              <a:lnSpc>
                <a:spcPct val="120000"/>
              </a:lnSpc>
              <a:defRPr/>
            </a:pPr>
            <a:r>
              <a:rPr lang="en-US" altLang="zh-CN" sz="1600" smtClean="0">
                <a:solidFill>
                  <a:schemeClr val="tx1"/>
                </a:solidFill>
              </a:rPr>
              <a:t>if(i</a:t>
            </a:r>
            <a:r>
              <a:rPr lang="en-US" altLang="zh-CN" sz="1600">
                <a:solidFill>
                  <a:schemeClr val="tx1"/>
                </a:solidFill>
              </a:rPr>
              <a:t>==-1L) printf(″error\n″);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如果调用函数时出错，输出</a:t>
            </a:r>
            <a:r>
              <a:rPr lang="en-US" altLang="zh-CN" sz="1600">
                <a:solidFill>
                  <a:srgbClr val="008000"/>
                </a:solidFill>
              </a:rPr>
              <a:t>″error″</a:t>
            </a:r>
          </a:p>
        </p:txBody>
      </p:sp>
      <p:sp>
        <p:nvSpPr>
          <p:cNvPr id="14" name="矩形 13"/>
          <p:cNvSpPr/>
          <p:nvPr/>
        </p:nvSpPr>
        <p:spPr>
          <a:xfrm>
            <a:off x="851452" y="4841675"/>
            <a:ext cx="10714320" cy="923330"/>
          </a:xfrm>
          <a:prstGeom prst="rect">
            <a:avLst/>
          </a:prstGeom>
        </p:spPr>
        <p:txBody>
          <a:bodyPr wrap="square">
            <a:spAutoFit/>
          </a:bodyPr>
          <a:lstStyle/>
          <a:p>
            <a:pPr algn="just">
              <a:lnSpc>
                <a:spcPct val="150000"/>
              </a:lnSpc>
              <a:defRPr/>
            </a:pPr>
            <a:r>
              <a:rPr lang="en-US" altLang="zh-CN"/>
              <a:t>ftell</a:t>
            </a:r>
            <a:r>
              <a:rPr lang="zh-CN" altLang="en-US"/>
              <a:t>函数的作用是得到流式文件中文件位置标记的当前位置，用相对于文件开头的位移量来表示。如果调用函数时出错（如不存在</a:t>
            </a:r>
            <a:r>
              <a:rPr lang="en-US" altLang="zh-CN"/>
              <a:t>fp</a:t>
            </a:r>
            <a:r>
              <a:rPr lang="zh-CN" altLang="en-US"/>
              <a:t>指向的文件），</a:t>
            </a:r>
            <a:r>
              <a:rPr lang="en-US" altLang="zh-CN"/>
              <a:t>ftell</a:t>
            </a:r>
            <a:r>
              <a:rPr lang="zh-CN" altLang="en-US"/>
              <a:t>函数返回值为</a:t>
            </a:r>
            <a:r>
              <a:rPr lang="en-US" altLang="zh-CN"/>
              <a:t>-1L</a:t>
            </a:r>
            <a:r>
              <a:rPr lang="zh-CN" altLang="en-US"/>
              <a:t>。</a:t>
            </a:r>
          </a:p>
        </p:txBody>
      </p:sp>
      <p:sp>
        <p:nvSpPr>
          <p:cNvPr id="3" name="文本框 2"/>
          <p:cNvSpPr txBox="1"/>
          <p:nvPr/>
        </p:nvSpPr>
        <p:spPr>
          <a:xfrm>
            <a:off x="5844466" y="304865"/>
            <a:ext cx="572130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smtClean="0"/>
              <a:t>注意：</a:t>
            </a:r>
            <a:r>
              <a:rPr lang="en-US" altLang="zh-CN" dirty="0" smtClean="0"/>
              <a:t>SEEK_SET</a:t>
            </a:r>
            <a:r>
              <a:rPr lang="zh-CN" altLang="en-US" dirty="0" smtClean="0"/>
              <a:t>是在文件最后一个字节之后，所在位置其实已经超出文件，是一个虚拟出来的位置。</a:t>
            </a:r>
            <a:endParaRPr lang="zh-CN" altLang="en-US" dirty="0"/>
          </a:p>
        </p:txBody>
      </p:sp>
    </p:spTree>
    <p:extLst>
      <p:ext uri="{BB962C8B-B14F-4D97-AF65-F5344CB8AC3E}">
        <p14:creationId xmlns:p14="http://schemas.microsoft.com/office/powerpoint/2010/main" val="26424901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文件位置标记及其定位</a:t>
            </a:r>
          </a:p>
        </p:txBody>
      </p:sp>
      <p:sp>
        <p:nvSpPr>
          <p:cNvPr id="3" name="内容占位符 2"/>
          <p:cNvSpPr>
            <a:spLocks noGrp="1"/>
          </p:cNvSpPr>
          <p:nvPr>
            <p:ph idx="1"/>
          </p:nvPr>
        </p:nvSpPr>
        <p:spPr>
          <a:xfrm>
            <a:off x="401446" y="1211503"/>
            <a:ext cx="4339519" cy="1730479"/>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10.5】</a:t>
            </a:r>
            <a:r>
              <a:rPr lang="zh-CN" altLang="en-US" sz="2000">
                <a:solidFill>
                  <a:schemeClr val="accent1"/>
                </a:solidFill>
              </a:rPr>
              <a:t>有一个磁盘文件，内有一些信息。要求第</a:t>
            </a:r>
            <a:r>
              <a:rPr lang="en-US" altLang="zh-CN" sz="2000">
                <a:solidFill>
                  <a:schemeClr val="accent1"/>
                </a:solidFill>
              </a:rPr>
              <a:t>1</a:t>
            </a:r>
            <a:r>
              <a:rPr lang="zh-CN" altLang="en-US" sz="2000">
                <a:solidFill>
                  <a:schemeClr val="accent1"/>
                </a:solidFill>
              </a:rPr>
              <a:t>次将它的内容显示在屏幕上，第</a:t>
            </a:r>
            <a:r>
              <a:rPr lang="en-US" altLang="zh-CN" sz="2000">
                <a:solidFill>
                  <a:schemeClr val="accent1"/>
                </a:solidFill>
              </a:rPr>
              <a:t>2</a:t>
            </a:r>
            <a:r>
              <a:rPr lang="zh-CN" altLang="en-US" sz="2000">
                <a:solidFill>
                  <a:schemeClr val="accent1"/>
                </a:solidFill>
              </a:rPr>
              <a:t>次把它复制到另一文件上。</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99381" y="612422"/>
            <a:ext cx="6460435" cy="5609474"/>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char </a:t>
            </a:r>
            <a:r>
              <a:rPr lang="en-US" altLang="zh-CN" sz="1400" dirty="0" err="1"/>
              <a:t>ch</a:t>
            </a:r>
            <a:r>
              <a:rPr lang="en-US" altLang="zh-CN" sz="1400" dirty="0"/>
              <a:t>;</a:t>
            </a:r>
          </a:p>
          <a:p>
            <a:pPr defTabSz="363538">
              <a:lnSpc>
                <a:spcPct val="120000"/>
              </a:lnSpc>
            </a:pPr>
            <a:r>
              <a:rPr lang="en-US" altLang="zh-CN" sz="1400" dirty="0"/>
              <a:t>	FILE *fp1,*fp2;</a:t>
            </a:r>
          </a:p>
          <a:p>
            <a:pPr defTabSz="363538">
              <a:lnSpc>
                <a:spcPct val="120000"/>
              </a:lnSpc>
            </a:pPr>
            <a:r>
              <a:rPr lang="en-US" altLang="zh-CN" sz="1400" dirty="0"/>
              <a:t>	fp1=</a:t>
            </a:r>
            <a:r>
              <a:rPr lang="en-US" altLang="zh-CN" sz="1400" dirty="0" err="1"/>
              <a:t>fopen</a:t>
            </a:r>
            <a:r>
              <a:rPr lang="en-US" altLang="zh-CN" sz="1400" dirty="0"/>
              <a:t>("file1.dat","r");	</a:t>
            </a:r>
            <a:r>
              <a:rPr lang="en-US" altLang="zh-CN" sz="1400" dirty="0">
                <a:solidFill>
                  <a:srgbClr val="008000"/>
                </a:solidFill>
              </a:rPr>
              <a:t>//</a:t>
            </a:r>
            <a:r>
              <a:rPr lang="zh-CN" altLang="en-US" sz="1400" dirty="0">
                <a:solidFill>
                  <a:srgbClr val="008000"/>
                </a:solidFill>
              </a:rPr>
              <a:t>打开输入文件</a:t>
            </a:r>
          </a:p>
          <a:p>
            <a:pPr defTabSz="363538">
              <a:lnSpc>
                <a:spcPct val="120000"/>
              </a:lnSpc>
            </a:pPr>
            <a:r>
              <a:rPr lang="zh-CN" altLang="en-US" sz="1400" dirty="0"/>
              <a:t>	</a:t>
            </a:r>
            <a:r>
              <a:rPr lang="en-US" altLang="zh-CN" sz="1400" dirty="0"/>
              <a:t>fp2=</a:t>
            </a:r>
            <a:r>
              <a:rPr lang="en-US" altLang="zh-CN" sz="1400" dirty="0" err="1"/>
              <a:t>fopen</a:t>
            </a:r>
            <a:r>
              <a:rPr lang="en-US" altLang="zh-CN" sz="1400" dirty="0"/>
              <a:t>("file2.dat","w");	</a:t>
            </a:r>
            <a:r>
              <a:rPr lang="en-US" altLang="zh-CN" sz="1400" dirty="0">
                <a:solidFill>
                  <a:srgbClr val="008000"/>
                </a:solidFill>
              </a:rPr>
              <a:t>//</a:t>
            </a:r>
            <a:r>
              <a:rPr lang="zh-CN" altLang="en-US" sz="1400" dirty="0">
                <a:solidFill>
                  <a:srgbClr val="008000"/>
                </a:solidFill>
              </a:rPr>
              <a:t>打开输出文件</a:t>
            </a:r>
          </a:p>
          <a:p>
            <a:pPr defTabSz="363538">
              <a:lnSpc>
                <a:spcPct val="120000"/>
              </a:lnSpc>
            </a:pPr>
            <a:r>
              <a:rPr lang="zh-CN" altLang="en-US" sz="1400" dirty="0"/>
              <a:t>	</a:t>
            </a:r>
            <a:r>
              <a:rPr lang="en-US" altLang="zh-CN" sz="1400" dirty="0" err="1" smtClean="0"/>
              <a:t>ch</a:t>
            </a:r>
            <a:r>
              <a:rPr lang="en-US" altLang="zh-CN" sz="1400" dirty="0" smtClean="0"/>
              <a:t>=</a:t>
            </a:r>
            <a:r>
              <a:rPr lang="en-US" altLang="zh-CN" sz="1400" dirty="0" err="1" smtClean="0"/>
              <a:t>fgetc</a:t>
            </a:r>
            <a:r>
              <a:rPr lang="en-US" altLang="zh-CN" sz="1400" dirty="0" smtClean="0"/>
              <a:t>(fp1</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从</a:t>
            </a:r>
            <a:r>
              <a:rPr lang="en-US" altLang="zh-CN" sz="1400" dirty="0">
                <a:solidFill>
                  <a:srgbClr val="008000"/>
                </a:solidFill>
              </a:rPr>
              <a:t>file1.dat</a:t>
            </a:r>
            <a:r>
              <a:rPr lang="zh-CN" altLang="en-US" sz="1400" dirty="0">
                <a:solidFill>
                  <a:srgbClr val="008000"/>
                </a:solidFill>
              </a:rPr>
              <a:t>文件读入第一个字符</a:t>
            </a:r>
          </a:p>
          <a:p>
            <a:pPr defTabSz="363538">
              <a:lnSpc>
                <a:spcPct val="120000"/>
              </a:lnSpc>
            </a:pPr>
            <a:r>
              <a:rPr lang="zh-CN" altLang="en-US" sz="1400" dirty="0"/>
              <a:t>	</a:t>
            </a:r>
            <a:r>
              <a:rPr lang="en-US" altLang="zh-CN" sz="1400" dirty="0"/>
              <a:t>while(!</a:t>
            </a:r>
            <a:r>
              <a:rPr lang="en-US" altLang="zh-CN" sz="1400" dirty="0" err="1"/>
              <a:t>feof</a:t>
            </a:r>
            <a:r>
              <a:rPr lang="en-US" altLang="zh-CN" sz="1400" dirty="0"/>
              <a:t>(fp1))	</a:t>
            </a:r>
            <a:r>
              <a:rPr lang="en-US" altLang="zh-CN" sz="1400" dirty="0" smtClean="0"/>
              <a:t>		</a:t>
            </a:r>
            <a:r>
              <a:rPr lang="en-US" altLang="zh-CN" sz="1400" dirty="0">
                <a:solidFill>
                  <a:srgbClr val="008000"/>
                </a:solidFill>
              </a:rPr>
              <a:t>//</a:t>
            </a:r>
            <a:r>
              <a:rPr lang="zh-CN" altLang="en-US" sz="1400" dirty="0">
                <a:solidFill>
                  <a:srgbClr val="008000"/>
                </a:solidFill>
              </a:rPr>
              <a:t>当未读取文件尾标志</a:t>
            </a:r>
          </a:p>
          <a:p>
            <a:pPr defTabSz="363538">
              <a:lnSpc>
                <a:spcPct val="120000"/>
              </a:lnSpc>
            </a:pPr>
            <a:r>
              <a:rPr lang="zh-CN" altLang="en-US" sz="1400" dirty="0"/>
              <a:t>	</a:t>
            </a:r>
            <a:r>
              <a:rPr lang="en-US" altLang="zh-CN" sz="1400" dirty="0"/>
              <a:t>{	</a:t>
            </a:r>
            <a:r>
              <a:rPr lang="en-US" altLang="zh-CN" sz="1400" dirty="0" err="1"/>
              <a:t>putchar</a:t>
            </a:r>
            <a:r>
              <a:rPr lang="en-US" altLang="zh-CN" sz="1400" dirty="0"/>
              <a:t>(</a:t>
            </a:r>
            <a:r>
              <a:rPr lang="en-US" altLang="zh-CN" sz="1400" dirty="0" err="1"/>
              <a:t>ch</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在屏幕输出一个字符</a:t>
            </a:r>
          </a:p>
          <a:p>
            <a:pPr defTabSz="363538">
              <a:lnSpc>
                <a:spcPct val="120000"/>
              </a:lnSpc>
            </a:pPr>
            <a:r>
              <a:rPr lang="zh-CN" altLang="en-US" sz="1400" dirty="0"/>
              <a:t>		</a:t>
            </a:r>
            <a:r>
              <a:rPr lang="en-US" altLang="zh-CN" sz="1400" dirty="0" err="1" smtClean="0"/>
              <a:t>ch</a:t>
            </a:r>
            <a:r>
              <a:rPr lang="en-US" altLang="zh-CN" sz="1400" dirty="0" smtClean="0"/>
              <a:t>=</a:t>
            </a:r>
            <a:r>
              <a:rPr lang="en-US" altLang="zh-CN" sz="1400" dirty="0" err="1" smtClean="0"/>
              <a:t>fgetc</a:t>
            </a:r>
            <a:r>
              <a:rPr lang="en-US" altLang="zh-CN" sz="1400" dirty="0" smtClean="0"/>
              <a:t>(fp1</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再从</a:t>
            </a:r>
            <a:r>
              <a:rPr lang="en-US" altLang="zh-CN" sz="1400" dirty="0">
                <a:solidFill>
                  <a:srgbClr val="008000"/>
                </a:solidFill>
              </a:rPr>
              <a:t>file1.dat</a:t>
            </a:r>
            <a:r>
              <a:rPr lang="zh-CN" altLang="en-US" sz="1400" dirty="0">
                <a:solidFill>
                  <a:srgbClr val="008000"/>
                </a:solidFill>
              </a:rPr>
              <a:t>文件读入一个字符</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t>putchar</a:t>
            </a:r>
            <a:r>
              <a:rPr lang="en-US" altLang="zh-CN" sz="1400" dirty="0"/>
              <a:t>(10);	</a:t>
            </a:r>
            <a:r>
              <a:rPr lang="en-US" altLang="zh-CN" sz="1400" dirty="0" smtClean="0"/>
              <a:t>			</a:t>
            </a:r>
            <a:r>
              <a:rPr lang="en-US" altLang="zh-CN" sz="1400" dirty="0">
                <a:solidFill>
                  <a:srgbClr val="008000"/>
                </a:solidFill>
              </a:rPr>
              <a:t>//</a:t>
            </a:r>
            <a:r>
              <a:rPr lang="zh-CN" altLang="en-US" sz="1400" dirty="0">
                <a:solidFill>
                  <a:srgbClr val="008000"/>
                </a:solidFill>
              </a:rPr>
              <a:t>在屏幕执行换行</a:t>
            </a:r>
          </a:p>
          <a:p>
            <a:pPr defTabSz="363538">
              <a:lnSpc>
                <a:spcPct val="120000"/>
              </a:lnSpc>
            </a:pPr>
            <a:r>
              <a:rPr lang="zh-CN" altLang="en-US" sz="1400" dirty="0"/>
              <a:t>	</a:t>
            </a:r>
            <a:r>
              <a:rPr lang="en-US" altLang="zh-CN" sz="1400" dirty="0">
                <a:solidFill>
                  <a:schemeClr val="accent6"/>
                </a:solidFill>
              </a:rPr>
              <a:t>rewind(fp1);	</a:t>
            </a:r>
            <a:r>
              <a:rPr lang="en-US" altLang="zh-CN" sz="1400" dirty="0" smtClean="0"/>
              <a:t>			</a:t>
            </a:r>
            <a:r>
              <a:rPr lang="en-US" altLang="zh-CN" sz="1400" dirty="0">
                <a:solidFill>
                  <a:srgbClr val="008000"/>
                </a:solidFill>
              </a:rPr>
              <a:t>//</a:t>
            </a:r>
            <a:r>
              <a:rPr lang="zh-CN" altLang="en-US" sz="1400" dirty="0">
                <a:solidFill>
                  <a:srgbClr val="008000"/>
                </a:solidFill>
              </a:rPr>
              <a:t>使文件位置标记返回文件开头</a:t>
            </a:r>
          </a:p>
          <a:p>
            <a:pPr defTabSz="363538">
              <a:lnSpc>
                <a:spcPct val="120000"/>
              </a:lnSpc>
            </a:pPr>
            <a:r>
              <a:rPr lang="zh-CN" altLang="en-US" sz="1400" dirty="0"/>
              <a:t>	</a:t>
            </a:r>
            <a:r>
              <a:rPr lang="en-US" altLang="zh-CN" sz="1400" dirty="0" err="1" smtClean="0"/>
              <a:t>ch</a:t>
            </a:r>
            <a:r>
              <a:rPr lang="en-US" altLang="zh-CN" sz="1400" dirty="0" smtClean="0"/>
              <a:t>=</a:t>
            </a:r>
            <a:r>
              <a:rPr lang="en-US" altLang="zh-CN" sz="1400" dirty="0" err="1" smtClean="0"/>
              <a:t>fgetc</a:t>
            </a:r>
            <a:r>
              <a:rPr lang="en-US" altLang="zh-CN" sz="1400" dirty="0" smtClean="0"/>
              <a:t>(fp1</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从</a:t>
            </a:r>
            <a:r>
              <a:rPr lang="en-US" altLang="zh-CN" sz="1400" dirty="0">
                <a:solidFill>
                  <a:srgbClr val="008000"/>
                </a:solidFill>
              </a:rPr>
              <a:t>file1.dat</a:t>
            </a:r>
            <a:r>
              <a:rPr lang="zh-CN" altLang="en-US" sz="1400" dirty="0">
                <a:solidFill>
                  <a:srgbClr val="008000"/>
                </a:solidFill>
              </a:rPr>
              <a:t>文件读入第一个字符</a:t>
            </a:r>
          </a:p>
          <a:p>
            <a:pPr defTabSz="363538">
              <a:lnSpc>
                <a:spcPct val="120000"/>
              </a:lnSpc>
            </a:pPr>
            <a:r>
              <a:rPr lang="zh-CN" altLang="en-US" sz="1400" dirty="0"/>
              <a:t>	</a:t>
            </a:r>
            <a:r>
              <a:rPr lang="en-US" altLang="zh-CN" sz="1400" dirty="0"/>
              <a:t>while(!</a:t>
            </a:r>
            <a:r>
              <a:rPr lang="en-US" altLang="zh-CN" sz="1400" dirty="0" err="1"/>
              <a:t>feof</a:t>
            </a:r>
            <a:r>
              <a:rPr lang="en-US" altLang="zh-CN" sz="1400" dirty="0"/>
              <a:t>(fp1))	</a:t>
            </a:r>
            <a:r>
              <a:rPr lang="en-US" altLang="zh-CN" sz="1400" dirty="0" smtClean="0"/>
              <a:t>		</a:t>
            </a:r>
            <a:r>
              <a:rPr lang="en-US" altLang="zh-CN" sz="1400" dirty="0">
                <a:solidFill>
                  <a:srgbClr val="008000"/>
                </a:solidFill>
              </a:rPr>
              <a:t>//</a:t>
            </a:r>
            <a:r>
              <a:rPr lang="zh-CN" altLang="en-US" sz="1400" dirty="0">
                <a:solidFill>
                  <a:srgbClr val="008000"/>
                </a:solidFill>
              </a:rPr>
              <a:t>当未读取文件尾标志</a:t>
            </a:r>
          </a:p>
          <a:p>
            <a:pPr defTabSz="363538">
              <a:lnSpc>
                <a:spcPct val="120000"/>
              </a:lnSpc>
            </a:pPr>
            <a:r>
              <a:rPr lang="zh-CN" altLang="en-US" sz="1400" dirty="0"/>
              <a:t>	</a:t>
            </a:r>
            <a:r>
              <a:rPr lang="en-US" altLang="zh-CN" sz="1400" dirty="0"/>
              <a:t>{	</a:t>
            </a:r>
            <a:r>
              <a:rPr lang="en-US" altLang="zh-CN" sz="1400" dirty="0" err="1"/>
              <a:t>fputc</a:t>
            </a:r>
            <a:r>
              <a:rPr lang="en-US" altLang="zh-CN" sz="1400" dirty="0"/>
              <a:t>(ch,fp2);	</a:t>
            </a:r>
            <a:r>
              <a:rPr lang="en-US" altLang="zh-CN" sz="1400" dirty="0" smtClean="0"/>
              <a:t>		</a:t>
            </a:r>
            <a:r>
              <a:rPr lang="en-US" altLang="zh-CN" sz="1400" dirty="0">
                <a:solidFill>
                  <a:srgbClr val="008000"/>
                </a:solidFill>
              </a:rPr>
              <a:t>//</a:t>
            </a:r>
            <a:r>
              <a:rPr lang="zh-CN" altLang="en-US" sz="1400" dirty="0">
                <a:solidFill>
                  <a:srgbClr val="008000"/>
                </a:solidFill>
              </a:rPr>
              <a:t>向</a:t>
            </a:r>
            <a:r>
              <a:rPr lang="en-US" altLang="zh-CN" sz="1400" dirty="0">
                <a:solidFill>
                  <a:srgbClr val="008000"/>
                </a:solidFill>
              </a:rPr>
              <a:t>file2.dat</a:t>
            </a:r>
            <a:r>
              <a:rPr lang="zh-CN" altLang="en-US" sz="1400" dirty="0">
                <a:solidFill>
                  <a:srgbClr val="008000"/>
                </a:solidFill>
              </a:rPr>
              <a:t>文件输出一个字符</a:t>
            </a:r>
          </a:p>
          <a:p>
            <a:pPr defTabSz="363538">
              <a:lnSpc>
                <a:spcPct val="120000"/>
              </a:lnSpc>
            </a:pPr>
            <a:r>
              <a:rPr lang="zh-CN" altLang="en-US" sz="1400" dirty="0"/>
              <a:t>		</a:t>
            </a:r>
            <a:r>
              <a:rPr lang="en-US" altLang="zh-CN" sz="1400" dirty="0" err="1"/>
              <a:t>ch</a:t>
            </a:r>
            <a:r>
              <a:rPr lang="en-US" altLang="zh-CN" sz="1400" dirty="0"/>
              <a:t>=</a:t>
            </a:r>
            <a:r>
              <a:rPr lang="en-US" altLang="zh-CN" sz="1400" dirty="0" err="1"/>
              <a:t>fgetc</a:t>
            </a:r>
            <a:r>
              <a:rPr lang="en-US" altLang="zh-CN" sz="1400" dirty="0"/>
              <a:t>(fp1</a:t>
            </a:r>
            <a:r>
              <a:rPr lang="en-US" altLang="zh-CN" sz="1400" dirty="0" smtClean="0"/>
              <a:t>);	</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再从</a:t>
            </a:r>
            <a:r>
              <a:rPr lang="en-US" altLang="zh-CN" sz="1400" dirty="0">
                <a:solidFill>
                  <a:srgbClr val="008000"/>
                </a:solidFill>
              </a:rPr>
              <a:t>file1.dat</a:t>
            </a:r>
            <a:r>
              <a:rPr lang="zh-CN" altLang="en-US" sz="1400" dirty="0">
                <a:solidFill>
                  <a:srgbClr val="008000"/>
                </a:solidFill>
              </a:rPr>
              <a:t>文件读入一个字符</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t>fclose</a:t>
            </a:r>
            <a:r>
              <a:rPr lang="en-US" altLang="zh-CN" sz="1400" dirty="0"/>
              <a:t>(fp1);</a:t>
            </a:r>
            <a:r>
              <a:rPr lang="en-US" altLang="zh-CN" sz="1400" dirty="0" err="1"/>
              <a:t>fclose</a:t>
            </a:r>
            <a:r>
              <a:rPr lang="en-US" altLang="zh-CN" sz="1400" dirty="0"/>
              <a:t>(fp2);</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1532281" y="5264012"/>
            <a:ext cx="3467100" cy="742950"/>
          </a:xfrm>
          <a:prstGeom prst="rect">
            <a:avLst/>
          </a:prstGeom>
        </p:spPr>
      </p:pic>
    </p:spTree>
    <p:extLst>
      <p:ext uri="{BB962C8B-B14F-4D97-AF65-F5344CB8AC3E}">
        <p14:creationId xmlns:p14="http://schemas.microsoft.com/office/powerpoint/2010/main" val="185309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39946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一个文件要有一个唯一的文件标识，以便用户识别和引用</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文件</a:t>
            </a:r>
            <a:r>
              <a:rPr lang="zh-CN" altLang="en-US">
                <a:solidFill>
                  <a:schemeClr val="tx1"/>
                </a:solidFill>
              </a:rPr>
              <a:t>标识包括</a:t>
            </a:r>
            <a:r>
              <a:rPr lang="en-US" altLang="zh-CN">
                <a:solidFill>
                  <a:schemeClr val="tx1"/>
                </a:solidFill>
              </a:rPr>
              <a:t>3</a:t>
            </a:r>
            <a:r>
              <a:rPr lang="zh-CN" altLang="en-US">
                <a:solidFill>
                  <a:schemeClr val="tx1"/>
                </a:solidFill>
              </a:rPr>
              <a:t>部分： </a:t>
            </a:r>
            <a:r>
              <a:rPr lang="en-US" altLang="zh-CN">
                <a:solidFill>
                  <a:schemeClr val="tx1"/>
                </a:solidFill>
              </a:rPr>
              <a:t>(1)</a:t>
            </a:r>
            <a:r>
              <a:rPr lang="zh-CN" altLang="en-US">
                <a:solidFill>
                  <a:schemeClr val="tx1"/>
                </a:solidFill>
              </a:rPr>
              <a:t>文件路径； </a:t>
            </a:r>
            <a:r>
              <a:rPr lang="en-US" altLang="zh-CN">
                <a:solidFill>
                  <a:schemeClr val="tx1"/>
                </a:solidFill>
              </a:rPr>
              <a:t>(2)</a:t>
            </a:r>
            <a:r>
              <a:rPr lang="zh-CN" altLang="en-US">
                <a:solidFill>
                  <a:schemeClr val="tx1"/>
                </a:solidFill>
              </a:rPr>
              <a:t>文件名主干； </a:t>
            </a:r>
            <a:r>
              <a:rPr lang="en-US" altLang="zh-CN">
                <a:solidFill>
                  <a:schemeClr val="tx1"/>
                </a:solidFill>
              </a:rPr>
              <a:t>(3)</a:t>
            </a:r>
            <a:r>
              <a:rPr lang="zh-CN" altLang="en-US">
                <a:solidFill>
                  <a:schemeClr val="tx1"/>
                </a:solidFill>
              </a:rPr>
              <a:t>文件后缀</a:t>
            </a:r>
            <a:r>
              <a:rPr lang="zh-CN" altLang="en-US" smtClean="0">
                <a:solidFill>
                  <a:schemeClr val="tx1"/>
                </a:solidFill>
              </a:rPr>
              <a:t>。</a:t>
            </a:r>
            <a:endParaRPr lang="en-US" altLang="zh-CN" smtClean="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文件路径表示文件在外部存储设备中的</a:t>
            </a:r>
            <a:r>
              <a:rPr lang="zh-CN" altLang="en-US" smtClean="0">
                <a:solidFill>
                  <a:schemeClr val="tx1"/>
                </a:solidFill>
              </a:rPr>
              <a:t>位置。</a:t>
            </a:r>
            <a:endParaRPr lang="en-US" altLang="zh-CN" smtClean="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文件名主干的命名规则遵循标识符的命名规则</a:t>
            </a:r>
            <a:r>
              <a:rPr lang="zh-CN" altLang="en-US" smtClean="0">
                <a:solidFill>
                  <a:schemeClr val="tx1"/>
                </a:solidFill>
              </a:rPr>
              <a:t>。</a:t>
            </a:r>
            <a:endParaRPr lang="en-US" altLang="zh-CN" smtClean="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smtClean="0">
                <a:solidFill>
                  <a:schemeClr val="tx1"/>
                </a:solidFill>
              </a:rPr>
              <a:t>文件后缀</a:t>
            </a:r>
            <a:r>
              <a:rPr lang="zh-CN" altLang="en-US">
                <a:solidFill>
                  <a:schemeClr val="tx1"/>
                </a:solidFill>
              </a:rPr>
              <a:t>用来表示文件的</a:t>
            </a:r>
            <a:r>
              <a:rPr lang="zh-CN" altLang="en-US" smtClean="0">
                <a:solidFill>
                  <a:schemeClr val="tx1"/>
                </a:solidFill>
              </a:rPr>
              <a:t>性质。</a:t>
            </a:r>
            <a:endParaRPr lang="en-US" altLang="zh-CN" smtClean="0">
              <a:solidFill>
                <a:schemeClr val="tx1"/>
              </a:solidFill>
            </a:endParaRPr>
          </a:p>
          <a:p>
            <a:pPr algn="just">
              <a:lnSpc>
                <a:spcPct val="150000"/>
              </a:lnSpc>
              <a:spcBef>
                <a:spcPts val="600"/>
              </a:spcBef>
              <a:spcAft>
                <a:spcPts val="600"/>
              </a:spcAft>
              <a:defRPr/>
            </a:pPr>
            <a:r>
              <a:rPr lang="zh-CN" altLang="en-US">
                <a:solidFill>
                  <a:schemeClr val="tx1"/>
                </a:solidFill>
              </a:rPr>
              <a:t>为方便起见，文件标识常被称为文件名，但应了解此时所称的文件名，实际上包括以上</a:t>
            </a:r>
            <a:r>
              <a:rPr lang="en-US" altLang="zh-CN">
                <a:solidFill>
                  <a:schemeClr val="tx1"/>
                </a:solidFill>
              </a:rPr>
              <a:t>3</a:t>
            </a:r>
            <a:r>
              <a:rPr lang="zh-CN" altLang="en-US">
                <a:solidFill>
                  <a:schemeClr val="tx1"/>
                </a:solidFill>
              </a:rPr>
              <a:t>部分内容，而不仅是文件名主干。</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smtClean="0"/>
              <a:t>文件名</a:t>
            </a:r>
            <a:endParaRPr lang="zh-CN" altLang="en-US"/>
          </a:p>
        </p:txBody>
      </p:sp>
      <p:sp>
        <p:nvSpPr>
          <p:cNvPr id="3" name="文本框 2"/>
          <p:cNvSpPr txBox="1"/>
          <p:nvPr/>
        </p:nvSpPr>
        <p:spPr>
          <a:xfrm>
            <a:off x="6248798" y="2433913"/>
            <a:ext cx="4968815" cy="1261884"/>
          </a:xfrm>
          <a:prstGeom prst="rect">
            <a:avLst/>
          </a:prstGeom>
          <a:noFill/>
        </p:spPr>
        <p:txBody>
          <a:bodyPr wrap="square" rtlCol="0">
            <a:spAutoFit/>
          </a:bodyPr>
          <a:lstStyle/>
          <a:p>
            <a:r>
              <a:rPr lang="en-US" altLang="zh-CN" sz="2000" u="sng" dirty="0" smtClean="0">
                <a:solidFill>
                  <a:schemeClr val="accent1"/>
                </a:solidFill>
              </a:rPr>
              <a:t>/</a:t>
            </a:r>
            <a:r>
              <a:rPr lang="en-US" altLang="zh-CN" sz="2000" u="sng" dirty="0" err="1" smtClean="0">
                <a:solidFill>
                  <a:schemeClr val="accent1"/>
                </a:solidFill>
              </a:rPr>
              <a:t>usr</a:t>
            </a:r>
            <a:r>
              <a:rPr lang="en-US" altLang="zh-CN" sz="2000" u="sng" dirty="0" smtClean="0">
                <a:solidFill>
                  <a:schemeClr val="accent1"/>
                </a:solidFill>
              </a:rPr>
              <a:t>/CC/</a:t>
            </a:r>
            <a:r>
              <a:rPr lang="en-US" altLang="zh-CN" sz="2000" u="sng" dirty="0" err="1" smtClean="0">
                <a:solidFill>
                  <a:schemeClr val="accent1"/>
                </a:solidFill>
              </a:rPr>
              <a:t>tmp</a:t>
            </a:r>
            <a:r>
              <a:rPr lang="en-US" altLang="zh-CN" sz="2000" dirty="0" smtClean="0">
                <a:solidFill>
                  <a:schemeClr val="accent1"/>
                </a:solidFill>
              </a:rPr>
              <a:t>/</a:t>
            </a:r>
            <a:r>
              <a:rPr lang="en-US" altLang="zh-CN" sz="2000" u="sng" dirty="0" smtClean="0">
                <a:solidFill>
                  <a:schemeClr val="accent1"/>
                </a:solidFill>
              </a:rPr>
              <a:t>file1</a:t>
            </a:r>
            <a:r>
              <a:rPr lang="en-US" altLang="zh-CN" sz="2000" dirty="0" smtClean="0">
                <a:solidFill>
                  <a:schemeClr val="accent1"/>
                </a:solidFill>
              </a:rPr>
              <a:t>.</a:t>
            </a:r>
            <a:r>
              <a:rPr lang="en-US" altLang="zh-CN" sz="2000" u="sng" dirty="0" smtClean="0">
                <a:solidFill>
                  <a:schemeClr val="accent1"/>
                </a:solidFill>
              </a:rPr>
              <a:t>dat</a:t>
            </a:r>
            <a:r>
              <a:rPr lang="en-US" altLang="zh-CN" sz="2000" dirty="0" smtClean="0">
                <a:solidFill>
                  <a:schemeClr val="accent1"/>
                </a:solidFill>
              </a:rPr>
              <a:t> Unix/Linux</a:t>
            </a:r>
            <a:r>
              <a:rPr lang="zh-CN" altLang="en-US" sz="2000" dirty="0" smtClean="0">
                <a:solidFill>
                  <a:schemeClr val="accent1"/>
                </a:solidFill>
              </a:rPr>
              <a:t>样式</a:t>
            </a:r>
            <a:endParaRPr lang="en-US" altLang="zh-CN" sz="2000" dirty="0" smtClean="0">
              <a:solidFill>
                <a:schemeClr val="accent1"/>
              </a:solidFill>
            </a:endParaRPr>
          </a:p>
          <a:p>
            <a:r>
              <a:rPr lang="en-US" altLang="zh-CN" sz="2000" u="sng" dirty="0" smtClean="0">
                <a:solidFill>
                  <a:schemeClr val="accent1"/>
                </a:solidFill>
              </a:rPr>
              <a:t>D:\CC\temp</a:t>
            </a:r>
            <a:r>
              <a:rPr lang="en-US" altLang="zh-CN" sz="2000" dirty="0" smtClean="0">
                <a:solidFill>
                  <a:schemeClr val="accent1"/>
                </a:solidFill>
              </a:rPr>
              <a:t>\</a:t>
            </a:r>
            <a:r>
              <a:rPr lang="en-US" altLang="zh-CN" sz="2000" u="sng" dirty="0" smtClean="0">
                <a:solidFill>
                  <a:schemeClr val="accent1"/>
                </a:solidFill>
              </a:rPr>
              <a:t>file1</a:t>
            </a:r>
            <a:r>
              <a:rPr lang="en-US" altLang="zh-CN" sz="2000" dirty="0" smtClean="0">
                <a:solidFill>
                  <a:schemeClr val="accent1"/>
                </a:solidFill>
              </a:rPr>
              <a:t>.</a:t>
            </a:r>
            <a:r>
              <a:rPr lang="en-US" altLang="zh-CN" sz="2000" u="sng" dirty="0" smtClean="0">
                <a:solidFill>
                  <a:schemeClr val="accent1"/>
                </a:solidFill>
              </a:rPr>
              <a:t>dat</a:t>
            </a:r>
            <a:r>
              <a:rPr lang="en-US" altLang="zh-CN" sz="2000" dirty="0" smtClean="0">
                <a:solidFill>
                  <a:schemeClr val="accent1"/>
                </a:solidFill>
              </a:rPr>
              <a:t>  Windows</a:t>
            </a:r>
            <a:r>
              <a:rPr lang="zh-CN" altLang="en-US" sz="2000" dirty="0">
                <a:solidFill>
                  <a:schemeClr val="accent1"/>
                </a:solidFill>
              </a:rPr>
              <a:t>样式</a:t>
            </a:r>
            <a:endParaRPr lang="en-US" altLang="zh-CN" sz="2000" dirty="0" smtClean="0">
              <a:solidFill>
                <a:schemeClr val="accent1"/>
              </a:solidFill>
            </a:endParaRPr>
          </a:p>
          <a:p>
            <a:r>
              <a:rPr lang="en-US" altLang="zh-CN" sz="2000" dirty="0" smtClean="0">
                <a:solidFill>
                  <a:schemeClr val="accent1"/>
                </a:solidFill>
              </a:rPr>
              <a:t>       </a:t>
            </a:r>
            <a:r>
              <a:rPr lang="zh-CN" altLang="en-US" sz="2000" dirty="0" smtClean="0">
                <a:solidFill>
                  <a:schemeClr val="accent1"/>
                </a:solidFill>
              </a:rPr>
              <a:t>↓           ↓   ↓</a:t>
            </a:r>
            <a:endParaRPr lang="en-US" altLang="zh-CN" sz="2000" dirty="0" smtClean="0">
              <a:solidFill>
                <a:schemeClr val="accent1"/>
              </a:solidFill>
            </a:endParaRPr>
          </a:p>
          <a:p>
            <a:r>
              <a:rPr lang="zh-CN" altLang="en-US" sz="1400" dirty="0" smtClean="0">
                <a:solidFill>
                  <a:schemeClr val="accent1"/>
                </a:solidFill>
              </a:rPr>
              <a:t> </a:t>
            </a:r>
            <a:r>
              <a:rPr lang="zh-CN" altLang="en-US" sz="1600" dirty="0" smtClean="0">
                <a:solidFill>
                  <a:schemeClr val="accent1"/>
                </a:solidFill>
              </a:rPr>
              <a:t>文件路径  文件主干名 文件后缀</a:t>
            </a:r>
            <a:endParaRPr lang="zh-CN" altLang="en-US" sz="1600" dirty="0">
              <a:solidFill>
                <a:schemeClr val="accent1"/>
              </a:solidFill>
            </a:endParaRPr>
          </a:p>
        </p:txBody>
      </p:sp>
      <p:sp>
        <p:nvSpPr>
          <p:cNvPr id="5" name="文本框 4"/>
          <p:cNvSpPr txBox="1"/>
          <p:nvPr/>
        </p:nvSpPr>
        <p:spPr>
          <a:xfrm>
            <a:off x="5441066" y="4653193"/>
            <a:ext cx="6032421"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457200" indent="-457200">
              <a:buFont typeface="Arial" panose="020B0604020202020204" pitchFamily="34" charset="0"/>
              <a:buChar char="•"/>
            </a:pPr>
            <a:r>
              <a:rPr lang="en-US" altLang="zh-CN" sz="2400" dirty="0" smtClean="0">
                <a:solidFill>
                  <a:srgbClr val="FFFFCC"/>
                </a:solidFill>
              </a:rPr>
              <a:t>path / file path </a:t>
            </a:r>
            <a:r>
              <a:rPr lang="en-US" altLang="zh-CN" sz="2400" dirty="0" smtClean="0"/>
              <a:t>: </a:t>
            </a:r>
            <a:r>
              <a:rPr lang="en-US" altLang="zh-CN" sz="2400" dirty="0">
                <a:solidFill>
                  <a:srgbClr val="FFFF00"/>
                </a:solidFill>
              </a:rPr>
              <a:t>D:\CC\temp</a:t>
            </a:r>
            <a:r>
              <a:rPr lang="en-US" altLang="zh-CN" sz="2400" dirty="0" smtClean="0">
                <a:solidFill>
                  <a:srgbClr val="FFFF00"/>
                </a:solidFill>
              </a:rPr>
              <a:t>\</a:t>
            </a:r>
          </a:p>
          <a:p>
            <a:pPr marL="457200" indent="-457200">
              <a:buFont typeface="Arial" panose="020B0604020202020204" pitchFamily="34" charset="0"/>
              <a:buChar char="•"/>
            </a:pPr>
            <a:r>
              <a:rPr lang="en-US" altLang="zh-CN" sz="2400" dirty="0">
                <a:solidFill>
                  <a:srgbClr val="FFFFCC"/>
                </a:solidFill>
              </a:rPr>
              <a:t>base name </a:t>
            </a:r>
            <a:r>
              <a:rPr lang="en-US" altLang="zh-CN" sz="2400" dirty="0" smtClean="0">
                <a:solidFill>
                  <a:srgbClr val="FFFFCC"/>
                </a:solidFill>
              </a:rPr>
              <a:t>/ </a:t>
            </a:r>
            <a:r>
              <a:rPr lang="en-US" altLang="zh-CN" sz="2400" dirty="0">
                <a:solidFill>
                  <a:srgbClr val="FFFFCC"/>
                </a:solidFill>
              </a:rPr>
              <a:t>stem </a:t>
            </a:r>
            <a:r>
              <a:rPr lang="en-US" altLang="zh-CN" sz="2400" dirty="0" smtClean="0">
                <a:solidFill>
                  <a:srgbClr val="FFFFCC"/>
                </a:solidFill>
              </a:rPr>
              <a:t>name </a:t>
            </a:r>
            <a:r>
              <a:rPr lang="en-US" altLang="zh-CN" sz="2400" dirty="0" smtClean="0"/>
              <a:t>: </a:t>
            </a:r>
            <a:r>
              <a:rPr lang="en-US" altLang="zh-CN" sz="2400" dirty="0" smtClean="0">
                <a:solidFill>
                  <a:srgbClr val="FFFF00"/>
                </a:solidFill>
              </a:rPr>
              <a:t>file1</a:t>
            </a:r>
          </a:p>
          <a:p>
            <a:pPr marL="457200" indent="-457200">
              <a:buFont typeface="Arial" panose="020B0604020202020204" pitchFamily="34" charset="0"/>
              <a:buChar char="•"/>
            </a:pPr>
            <a:r>
              <a:rPr lang="en-US" altLang="zh-CN" sz="2400" dirty="0" smtClean="0">
                <a:solidFill>
                  <a:srgbClr val="FFFFCC"/>
                </a:solidFill>
              </a:rPr>
              <a:t>extension name / suffix name </a:t>
            </a:r>
            <a:r>
              <a:rPr lang="en-US" altLang="zh-CN" sz="2400" dirty="0" smtClean="0"/>
              <a:t>: </a:t>
            </a:r>
            <a:r>
              <a:rPr lang="en-US" altLang="zh-CN" sz="2400" dirty="0" smtClean="0">
                <a:solidFill>
                  <a:srgbClr val="FFFF00"/>
                </a:solidFill>
              </a:rPr>
              <a:t>.</a:t>
            </a:r>
            <a:r>
              <a:rPr lang="en-US" altLang="zh-CN" sz="2400" dirty="0" err="1" smtClean="0">
                <a:solidFill>
                  <a:srgbClr val="FFFF00"/>
                </a:solidFill>
              </a:rPr>
              <a:t>dat</a:t>
            </a:r>
            <a:endParaRPr lang="en-US" altLang="zh-CN" sz="2400" dirty="0" smtClean="0">
              <a:solidFill>
                <a:srgbClr val="FFFF00"/>
              </a:solidFill>
            </a:endParaRPr>
          </a:p>
          <a:p>
            <a:pPr marL="457200" indent="-457200">
              <a:buFont typeface="Arial" panose="020B0604020202020204" pitchFamily="34" charset="0"/>
              <a:buChar char="•"/>
            </a:pPr>
            <a:r>
              <a:rPr lang="nl-NL" altLang="zh-CN" sz="2400" dirty="0">
                <a:solidFill>
                  <a:srgbClr val="FFFFCC"/>
                </a:solidFill>
              </a:rPr>
              <a:t>pathname : </a:t>
            </a:r>
            <a:r>
              <a:rPr lang="nl-NL" altLang="zh-CN" sz="2400" dirty="0">
                <a:solidFill>
                  <a:srgbClr val="FFFF00"/>
                </a:solidFill>
              </a:rPr>
              <a:t>D:\CC\temp\file1.dat</a:t>
            </a:r>
          </a:p>
          <a:p>
            <a:pPr marL="457200" indent="-457200">
              <a:buFont typeface="Arial" panose="020B0604020202020204" pitchFamily="34" charset="0"/>
              <a:buChar char="•"/>
            </a:pPr>
            <a:r>
              <a:rPr lang="nl-NL" altLang="zh-CN" sz="2400" dirty="0">
                <a:solidFill>
                  <a:srgbClr val="FFFFCC"/>
                </a:solidFill>
              </a:rPr>
              <a:t>filename : </a:t>
            </a:r>
            <a:r>
              <a:rPr lang="nl-NL" altLang="zh-CN" sz="2400" dirty="0" smtClean="0">
                <a:solidFill>
                  <a:srgbClr val="FFFF00"/>
                </a:solidFill>
              </a:rPr>
              <a:t>file1.dat</a:t>
            </a:r>
            <a:endParaRPr lang="nl-NL" altLang="zh-CN" sz="2400" dirty="0">
              <a:solidFill>
                <a:srgbClr val="FFFF00"/>
              </a:solidFill>
            </a:endParaRPr>
          </a:p>
        </p:txBody>
      </p:sp>
    </p:spTree>
    <p:extLst>
      <p:ext uri="{BB962C8B-B14F-4D97-AF65-F5344CB8AC3E}">
        <p14:creationId xmlns:p14="http://schemas.microsoft.com/office/powerpoint/2010/main" val="15558249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随机读写 </a:t>
            </a:r>
          </a:p>
        </p:txBody>
      </p:sp>
      <p:sp>
        <p:nvSpPr>
          <p:cNvPr id="3" name="内容占位符 2"/>
          <p:cNvSpPr>
            <a:spLocks noGrp="1"/>
          </p:cNvSpPr>
          <p:nvPr>
            <p:ph idx="1"/>
          </p:nvPr>
        </p:nvSpPr>
        <p:spPr>
          <a:xfrm>
            <a:off x="401447" y="1211503"/>
            <a:ext cx="3546292" cy="1730479"/>
          </a:xfrm>
        </p:spPr>
        <p:txBody>
          <a:bodyPr>
            <a:noAutofit/>
          </a:bodyPr>
          <a:lstStyle/>
          <a:p>
            <a:pPr marL="88900" indent="-8890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10.6】</a:t>
            </a:r>
            <a:r>
              <a:rPr lang="zh-CN" altLang="en-US" sz="2000" dirty="0">
                <a:solidFill>
                  <a:schemeClr val="accent1"/>
                </a:solidFill>
              </a:rPr>
              <a:t>在磁盘文件上存有</a:t>
            </a:r>
            <a:r>
              <a:rPr lang="en-US" altLang="zh-CN" sz="2000" dirty="0">
                <a:solidFill>
                  <a:schemeClr val="accent1"/>
                </a:solidFill>
              </a:rPr>
              <a:t>10</a:t>
            </a:r>
            <a:r>
              <a:rPr lang="zh-CN" altLang="en-US" sz="2000" dirty="0">
                <a:solidFill>
                  <a:schemeClr val="accent1"/>
                </a:solidFill>
              </a:rPr>
              <a:t>个学生的数据。要求将第</a:t>
            </a:r>
            <a:r>
              <a:rPr lang="en-US" altLang="zh-CN" sz="2000" dirty="0">
                <a:solidFill>
                  <a:schemeClr val="accent1"/>
                </a:solidFill>
              </a:rPr>
              <a:t>1,3,5,7,9</a:t>
            </a:r>
            <a:r>
              <a:rPr lang="zh-CN" altLang="en-US" sz="2000" dirty="0">
                <a:solidFill>
                  <a:schemeClr val="accent1"/>
                </a:solidFill>
              </a:rPr>
              <a:t>个学生数据输入计算机，并在屏幕上显示出来。</a:t>
            </a:r>
          </a:p>
        </p:txBody>
      </p:sp>
      <p:sp>
        <p:nvSpPr>
          <p:cNvPr id="32" name="圆角矩形 12">
            <a:extLst>
              <a:ext uri="{FF2B5EF4-FFF2-40B4-BE49-F238E27FC236}">
                <a16:creationId xmlns:a16="http://schemas.microsoft.com/office/drawing/2014/main" id="{0F049BFC-9696-4323-94B2-76251E60074B}"/>
              </a:ext>
            </a:extLst>
          </p:cNvPr>
          <p:cNvSpPr/>
          <p:nvPr/>
        </p:nvSpPr>
        <p:spPr>
          <a:xfrm>
            <a:off x="3947739" y="224683"/>
            <a:ext cx="8048791" cy="6529800"/>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err="1"/>
              <a:t>struct</a:t>
            </a:r>
            <a:r>
              <a:rPr lang="en-US" altLang="zh-CN" sz="1400" dirty="0"/>
              <a:t> </a:t>
            </a:r>
            <a:r>
              <a:rPr lang="en-US" altLang="zh-CN" sz="1400" dirty="0" err="1"/>
              <a:t>Student_type</a:t>
            </a:r>
            <a:r>
              <a:rPr lang="en-US" altLang="zh-CN" sz="1400" dirty="0"/>
              <a:t>	</a:t>
            </a:r>
            <a:r>
              <a:rPr lang="en-US" altLang="zh-CN" sz="1400" dirty="0">
                <a:solidFill>
                  <a:srgbClr val="008000"/>
                </a:solidFill>
              </a:rPr>
              <a:t>//</a:t>
            </a:r>
            <a:r>
              <a:rPr lang="zh-CN" altLang="en-US" sz="1400" dirty="0">
                <a:solidFill>
                  <a:srgbClr val="008000"/>
                </a:solidFill>
              </a:rPr>
              <a:t>学生数据类型</a:t>
            </a:r>
          </a:p>
          <a:p>
            <a:pPr defTabSz="363538">
              <a:lnSpc>
                <a:spcPct val="120000"/>
              </a:lnSpc>
            </a:pPr>
            <a:r>
              <a:rPr lang="en-US" altLang="zh-CN" sz="1400" dirty="0"/>
              <a:t>{	char name[10];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num</a:t>
            </a:r>
            <a:r>
              <a:rPr lang="en-US" altLang="zh-CN" sz="1400" dirty="0"/>
              <a:t>;</a:t>
            </a:r>
          </a:p>
          <a:p>
            <a:pPr defTabSz="363538">
              <a:lnSpc>
                <a:spcPct val="120000"/>
              </a:lnSpc>
            </a:pPr>
            <a:r>
              <a:rPr lang="en-US" altLang="zh-CN" sz="1400" dirty="0"/>
              <a:t>	</a:t>
            </a:r>
            <a:r>
              <a:rPr lang="en-US" altLang="zh-CN" sz="1400" dirty="0" err="1"/>
              <a:t>int</a:t>
            </a:r>
            <a:r>
              <a:rPr lang="en-US" altLang="zh-CN" sz="1400" dirty="0"/>
              <a:t> age;</a:t>
            </a:r>
          </a:p>
          <a:p>
            <a:pPr defTabSz="363538">
              <a:lnSpc>
                <a:spcPct val="120000"/>
              </a:lnSpc>
            </a:pPr>
            <a:r>
              <a:rPr lang="en-US" altLang="zh-CN" sz="1400" dirty="0"/>
              <a:t>	char </a:t>
            </a:r>
            <a:r>
              <a:rPr lang="en-US" altLang="zh-CN" sz="1400" dirty="0" err="1"/>
              <a:t>addr</a:t>
            </a:r>
            <a:r>
              <a:rPr lang="en-US" altLang="zh-CN" sz="1400" dirty="0"/>
              <a:t>[15];</a:t>
            </a:r>
          </a:p>
          <a:p>
            <a:pPr defTabSz="363538">
              <a:lnSpc>
                <a:spcPct val="120000"/>
              </a:lnSpc>
            </a:pPr>
            <a:r>
              <a:rPr lang="en-US" altLang="zh-CN" sz="1400" dirty="0"/>
              <a:t>}stud[10]; </a:t>
            </a:r>
          </a:p>
          <a:p>
            <a:pPr defTabSz="363538">
              <a:lnSpc>
                <a:spcPct val="120000"/>
              </a:lnSpc>
            </a:pPr>
            <a:r>
              <a:rPr lang="en-US" altLang="zh-CN" sz="1400" dirty="0" err="1" smtClean="0"/>
              <a:t>int</a:t>
            </a:r>
            <a:r>
              <a:rPr lang="en-US" altLang="zh-CN" sz="1400" dirty="0" smtClean="0"/>
              <a:t> </a:t>
            </a:r>
            <a:r>
              <a:rPr lang="en-US" altLang="zh-CN" sz="1400" dirty="0"/>
              <a:t>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FILE *</a:t>
            </a:r>
            <a:r>
              <a:rPr lang="en-US" altLang="zh-CN" sz="1400" dirty="0" err="1"/>
              <a:t>fp</a:t>
            </a:r>
            <a:r>
              <a:rPr lang="en-US" altLang="zh-CN" sz="1400" dirty="0"/>
              <a:t>; </a:t>
            </a:r>
          </a:p>
          <a:p>
            <a:pPr defTabSz="363538">
              <a:lnSpc>
                <a:spcPct val="120000"/>
              </a:lnSpc>
            </a:pPr>
            <a:r>
              <a:rPr lang="en-US" altLang="zh-CN" sz="1400" dirty="0"/>
              <a:t>	if((</a:t>
            </a:r>
            <a:r>
              <a:rPr lang="en-US" altLang="zh-CN" sz="1400" dirty="0" err="1"/>
              <a:t>fp</a:t>
            </a:r>
            <a:r>
              <a:rPr lang="en-US" altLang="zh-CN" sz="1400" dirty="0"/>
              <a:t>=</a:t>
            </a:r>
            <a:r>
              <a:rPr lang="en-US" altLang="zh-CN" sz="1400" dirty="0" err="1"/>
              <a:t>fopen</a:t>
            </a:r>
            <a:r>
              <a:rPr lang="en-US" altLang="zh-CN" sz="1400" dirty="0"/>
              <a:t>("stu.</a:t>
            </a:r>
            <a:r>
              <a:rPr lang="en-US" altLang="zh-CN" sz="1400" dirty="0" err="1"/>
              <a:t>dat</a:t>
            </a:r>
            <a:r>
              <a:rPr lang="en-US" altLang="zh-CN" sz="1400" dirty="0"/>
              <a:t>","</a:t>
            </a:r>
            <a:r>
              <a:rPr lang="en-US" altLang="zh-CN" sz="1400" dirty="0" err="1"/>
              <a:t>rb</a:t>
            </a:r>
            <a:r>
              <a:rPr lang="en-US" altLang="zh-CN" sz="1400" dirty="0"/>
              <a:t>"))==NULL)	</a:t>
            </a:r>
            <a:r>
              <a:rPr lang="en-US" altLang="zh-CN" sz="1400" dirty="0">
                <a:solidFill>
                  <a:srgbClr val="008000"/>
                </a:solidFill>
              </a:rPr>
              <a:t>//</a:t>
            </a:r>
            <a:r>
              <a:rPr lang="zh-CN" altLang="en-US" sz="1400" dirty="0">
                <a:solidFill>
                  <a:srgbClr val="008000"/>
                </a:solidFill>
              </a:rPr>
              <a:t>以只读方式打开二进制文件</a:t>
            </a:r>
          </a:p>
          <a:p>
            <a:pPr defTabSz="363538">
              <a:lnSpc>
                <a:spcPct val="120000"/>
              </a:lnSpc>
            </a:pPr>
            <a:r>
              <a:rPr lang="zh-CN" altLang="en-US" sz="1400" dirty="0"/>
              <a:t>	</a:t>
            </a:r>
            <a:r>
              <a:rPr lang="en-US" altLang="zh-CN" sz="1400" dirty="0"/>
              <a:t>{	</a:t>
            </a:r>
            <a:r>
              <a:rPr lang="en-US" altLang="zh-CN" sz="1400" dirty="0" err="1"/>
              <a:t>printf</a:t>
            </a:r>
            <a:r>
              <a:rPr lang="en-US" altLang="zh-CN" sz="1400" dirty="0"/>
              <a:t>("can not open file\n");</a:t>
            </a:r>
          </a:p>
          <a:p>
            <a:pPr defTabSz="363538">
              <a:lnSpc>
                <a:spcPct val="120000"/>
              </a:lnSpc>
            </a:pPr>
            <a:r>
              <a:rPr lang="en-US" altLang="zh-CN" sz="1400" dirty="0"/>
              <a:t>		exit(0);</a:t>
            </a:r>
          </a:p>
          <a:p>
            <a:pPr defTabSz="363538">
              <a:lnSpc>
                <a:spcPct val="120000"/>
              </a:lnSpc>
            </a:pPr>
            <a:r>
              <a:rPr lang="en-US" altLang="zh-CN" sz="1400" dirty="0"/>
              <a:t>	}</a:t>
            </a:r>
          </a:p>
          <a:p>
            <a:pPr defTabSz="363538">
              <a:lnSpc>
                <a:spcPct val="120000"/>
              </a:lnSpc>
            </a:pPr>
            <a:r>
              <a:rPr lang="en-US" altLang="zh-CN" sz="1400" dirty="0"/>
              <a:t>	for(</a:t>
            </a:r>
            <a:r>
              <a:rPr lang="en-US" altLang="zh-CN" sz="1400" dirty="0" err="1"/>
              <a:t>i</a:t>
            </a:r>
            <a:r>
              <a:rPr lang="en-US" altLang="zh-CN" sz="1400" dirty="0"/>
              <a:t>=0;i&lt;10;i+=2)</a:t>
            </a:r>
          </a:p>
          <a:p>
            <a:pPr defTabSz="363538">
              <a:lnSpc>
                <a:spcPct val="120000"/>
              </a:lnSpc>
            </a:pPr>
            <a:r>
              <a:rPr lang="en-US" altLang="zh-CN" sz="1400" dirty="0"/>
              <a:t>	{	</a:t>
            </a:r>
            <a:r>
              <a:rPr lang="en-US" altLang="zh-CN" sz="1400" dirty="0" err="1">
                <a:solidFill>
                  <a:schemeClr val="accent6"/>
                </a:solidFill>
              </a:rPr>
              <a:t>fseek</a:t>
            </a:r>
            <a:r>
              <a:rPr lang="en-US" altLang="zh-CN" sz="1400" dirty="0">
                <a:solidFill>
                  <a:schemeClr val="accent6"/>
                </a:solidFill>
              </a:rPr>
              <a:t>(</a:t>
            </a:r>
            <a:r>
              <a:rPr lang="en-US" altLang="zh-CN" sz="1400" dirty="0" err="1">
                <a:solidFill>
                  <a:schemeClr val="accent6"/>
                </a:solidFill>
              </a:rPr>
              <a:t>fp,i</a:t>
            </a:r>
            <a:r>
              <a:rPr lang="en-US" altLang="zh-CN" sz="1400" dirty="0">
                <a:solidFill>
                  <a:schemeClr val="accent6"/>
                </a:solidFill>
              </a:rPr>
              <a:t>*</a:t>
            </a:r>
            <a:r>
              <a:rPr lang="en-US" altLang="zh-CN" sz="1400" dirty="0" err="1">
                <a:solidFill>
                  <a:schemeClr val="accent6"/>
                </a:solidFill>
              </a:rPr>
              <a:t>sizeof</a:t>
            </a:r>
            <a:r>
              <a:rPr lang="en-US" altLang="zh-CN" sz="1400" dirty="0">
                <a:solidFill>
                  <a:schemeClr val="accent6"/>
                </a:solidFill>
              </a:rPr>
              <a:t>(</a:t>
            </a:r>
            <a:r>
              <a:rPr lang="en-US" altLang="zh-CN" sz="1400" dirty="0" err="1">
                <a:solidFill>
                  <a:schemeClr val="accent6"/>
                </a:solidFill>
              </a:rPr>
              <a:t>struct</a:t>
            </a:r>
            <a:r>
              <a:rPr lang="en-US" altLang="zh-CN" sz="1400" dirty="0">
                <a:solidFill>
                  <a:schemeClr val="accent6"/>
                </a:solidFill>
              </a:rPr>
              <a:t> </a:t>
            </a:r>
            <a:r>
              <a:rPr lang="en-US" altLang="zh-CN" sz="1400" dirty="0" err="1">
                <a:solidFill>
                  <a:schemeClr val="accent6"/>
                </a:solidFill>
              </a:rPr>
              <a:t>Student_type</a:t>
            </a:r>
            <a:r>
              <a:rPr lang="en-US" altLang="zh-CN" sz="1400" dirty="0">
                <a:solidFill>
                  <a:schemeClr val="accent6"/>
                </a:solidFill>
              </a:rPr>
              <a:t>),0);</a:t>
            </a:r>
            <a:r>
              <a:rPr lang="en-US" altLang="zh-CN" sz="1400" dirty="0"/>
              <a:t>	</a:t>
            </a:r>
            <a:r>
              <a:rPr lang="en-US" altLang="zh-CN" sz="1400" dirty="0">
                <a:solidFill>
                  <a:srgbClr val="008000"/>
                </a:solidFill>
              </a:rPr>
              <a:t>//</a:t>
            </a:r>
            <a:r>
              <a:rPr lang="zh-CN" altLang="en-US" sz="1400" dirty="0">
                <a:solidFill>
                  <a:srgbClr val="008000"/>
                </a:solidFill>
              </a:rPr>
              <a:t>移动文件位置标记 </a:t>
            </a:r>
          </a:p>
          <a:p>
            <a:pPr defTabSz="363538">
              <a:lnSpc>
                <a:spcPct val="120000"/>
              </a:lnSpc>
            </a:pPr>
            <a:r>
              <a:rPr lang="zh-CN" altLang="en-US" sz="1400" dirty="0"/>
              <a:t>		</a:t>
            </a:r>
            <a:r>
              <a:rPr lang="en-US" altLang="zh-CN" sz="1400" dirty="0" err="1">
                <a:solidFill>
                  <a:schemeClr val="accent6"/>
                </a:solidFill>
              </a:rPr>
              <a:t>fread</a:t>
            </a:r>
            <a:r>
              <a:rPr lang="en-US" altLang="zh-CN" sz="1400" dirty="0">
                <a:solidFill>
                  <a:schemeClr val="accent6"/>
                </a:solidFill>
              </a:rPr>
              <a:t>(&amp;stud[</a:t>
            </a:r>
            <a:r>
              <a:rPr lang="en-US" altLang="zh-CN" sz="1400" dirty="0" err="1">
                <a:solidFill>
                  <a:schemeClr val="accent6"/>
                </a:solidFill>
              </a:rPr>
              <a:t>i</a:t>
            </a:r>
            <a:r>
              <a:rPr lang="en-US" altLang="zh-CN" sz="1400" dirty="0">
                <a:solidFill>
                  <a:schemeClr val="accent6"/>
                </a:solidFill>
              </a:rPr>
              <a:t>],</a:t>
            </a:r>
            <a:r>
              <a:rPr lang="en-US" altLang="zh-CN" sz="1400" dirty="0" err="1">
                <a:solidFill>
                  <a:schemeClr val="accent6"/>
                </a:solidFill>
              </a:rPr>
              <a:t>sizeof</a:t>
            </a:r>
            <a:r>
              <a:rPr lang="en-US" altLang="zh-CN" sz="1400" dirty="0">
                <a:solidFill>
                  <a:schemeClr val="accent6"/>
                </a:solidFill>
              </a:rPr>
              <a:t>(</a:t>
            </a:r>
            <a:r>
              <a:rPr lang="en-US" altLang="zh-CN" sz="1400" dirty="0" err="1">
                <a:solidFill>
                  <a:schemeClr val="accent6"/>
                </a:solidFill>
              </a:rPr>
              <a:t>struct</a:t>
            </a:r>
            <a:r>
              <a:rPr lang="en-US" altLang="zh-CN" sz="1400" dirty="0">
                <a:solidFill>
                  <a:schemeClr val="accent6"/>
                </a:solidFill>
              </a:rPr>
              <a:t> </a:t>
            </a:r>
            <a:r>
              <a:rPr lang="en-US" altLang="zh-CN" sz="1400" dirty="0" err="1">
                <a:solidFill>
                  <a:schemeClr val="accent6"/>
                </a:solidFill>
              </a:rPr>
              <a:t>Student_type</a:t>
            </a:r>
            <a:r>
              <a:rPr lang="en-US" altLang="zh-CN" sz="1400" dirty="0">
                <a:solidFill>
                  <a:schemeClr val="accent6"/>
                </a:solidFill>
              </a:rPr>
              <a:t>),1,fp);</a:t>
            </a:r>
            <a:r>
              <a:rPr lang="en-US" altLang="zh-CN" sz="1400" dirty="0"/>
              <a:t>	</a:t>
            </a:r>
            <a:r>
              <a:rPr lang="en-US" altLang="zh-CN" sz="1400" dirty="0">
                <a:solidFill>
                  <a:srgbClr val="008000"/>
                </a:solidFill>
              </a:rPr>
              <a:t>//</a:t>
            </a:r>
            <a:r>
              <a:rPr lang="zh-CN" altLang="en-US" sz="1400" dirty="0">
                <a:solidFill>
                  <a:srgbClr val="008000"/>
                </a:solidFill>
              </a:rPr>
              <a:t>读一个数据块到结构体变量 </a:t>
            </a:r>
          </a:p>
          <a:p>
            <a:pPr defTabSz="363538">
              <a:lnSpc>
                <a:spcPct val="120000"/>
              </a:lnSpc>
            </a:pPr>
            <a:r>
              <a:rPr lang="zh-CN" altLang="en-US" sz="1400" dirty="0"/>
              <a:t>		</a:t>
            </a:r>
            <a:r>
              <a:rPr lang="en-US" altLang="zh-CN" sz="1400" dirty="0" err="1"/>
              <a:t>printf</a:t>
            </a:r>
            <a:r>
              <a:rPr lang="en-US" altLang="zh-CN" sz="1400" dirty="0"/>
              <a:t>("%-10s %4d %4d %-15s\</a:t>
            </a:r>
            <a:r>
              <a:rPr lang="en-US" altLang="zh-CN" sz="1400" dirty="0" err="1"/>
              <a:t>n",stud</a:t>
            </a:r>
            <a:r>
              <a:rPr lang="en-US" altLang="zh-CN" sz="1400" dirty="0"/>
              <a:t>[</a:t>
            </a:r>
            <a:r>
              <a:rPr lang="en-US" altLang="zh-CN" sz="1400" dirty="0" err="1"/>
              <a:t>i</a:t>
            </a:r>
            <a:r>
              <a:rPr lang="en-US" altLang="zh-CN" sz="1400" dirty="0"/>
              <a:t>].</a:t>
            </a:r>
            <a:r>
              <a:rPr lang="en-US" altLang="zh-CN" sz="1400" dirty="0" err="1"/>
              <a:t>name,stud</a:t>
            </a:r>
            <a:r>
              <a:rPr lang="en-US" altLang="zh-CN" sz="1400" dirty="0"/>
              <a:t>[</a:t>
            </a:r>
            <a:r>
              <a:rPr lang="en-US" altLang="zh-CN" sz="1400" dirty="0" err="1"/>
              <a:t>i</a:t>
            </a:r>
            <a:r>
              <a:rPr lang="en-US" altLang="zh-CN" sz="1400" dirty="0"/>
              <a:t>].</a:t>
            </a:r>
            <a:r>
              <a:rPr lang="en-US" altLang="zh-CN" sz="1400" dirty="0" err="1"/>
              <a:t>num,stud</a:t>
            </a:r>
            <a:r>
              <a:rPr lang="en-US" altLang="zh-CN" sz="1400" dirty="0"/>
              <a:t>[</a:t>
            </a:r>
            <a:r>
              <a:rPr lang="en-US" altLang="zh-CN" sz="1400" dirty="0" err="1"/>
              <a:t>i</a:t>
            </a:r>
            <a:r>
              <a:rPr lang="en-US" altLang="zh-CN" sz="1400" dirty="0"/>
              <a:t>].</a:t>
            </a:r>
            <a:r>
              <a:rPr lang="en-US" altLang="zh-CN" sz="1400" dirty="0" err="1"/>
              <a:t>age,stud</a:t>
            </a:r>
            <a:r>
              <a:rPr lang="en-US" altLang="zh-CN" sz="1400" dirty="0"/>
              <a:t>[</a:t>
            </a:r>
            <a:r>
              <a:rPr lang="en-US" altLang="zh-CN" sz="1400" dirty="0" err="1"/>
              <a:t>i</a:t>
            </a:r>
            <a:r>
              <a:rPr lang="en-US" altLang="zh-CN" sz="1400" dirty="0"/>
              <a:t>].</a:t>
            </a:r>
            <a:r>
              <a:rPr lang="en-US" altLang="zh-CN" sz="1400" dirty="0" err="1"/>
              <a:t>addr</a:t>
            </a:r>
            <a:r>
              <a:rPr lang="en-US" altLang="zh-CN" sz="1400" dirty="0" smtClean="0"/>
              <a:t>);</a:t>
            </a:r>
          </a:p>
          <a:p>
            <a:pPr defTabSz="363538">
              <a:lnSpc>
                <a:spcPct val="120000"/>
              </a:lnSpc>
            </a:pPr>
            <a:r>
              <a:rPr lang="en-US" altLang="zh-CN" sz="1400" dirty="0"/>
              <a:t>	</a:t>
            </a:r>
            <a:r>
              <a:rPr lang="en-US" altLang="zh-CN" sz="1400" dirty="0" smtClean="0"/>
              <a:t> </a:t>
            </a:r>
            <a:r>
              <a:rPr lang="en-US" altLang="zh-CN" sz="1400" dirty="0"/>
              <a:t>	</a:t>
            </a:r>
            <a:r>
              <a:rPr lang="en-US" altLang="zh-CN" sz="1400" dirty="0">
                <a:solidFill>
                  <a:srgbClr val="008000"/>
                </a:solidFill>
              </a:rPr>
              <a:t>//</a:t>
            </a:r>
            <a:r>
              <a:rPr lang="zh-CN" altLang="en-US" sz="1400" dirty="0">
                <a:solidFill>
                  <a:srgbClr val="008000"/>
                </a:solidFill>
              </a:rPr>
              <a:t>在屏幕输出 </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t>fclose</a:t>
            </a:r>
            <a:r>
              <a:rPr lang="en-US" altLang="zh-CN" sz="1400" dirty="0"/>
              <a:t>(</a:t>
            </a:r>
            <a:r>
              <a:rPr lang="en-US" altLang="zh-CN" sz="1400" dirty="0" err="1"/>
              <a:t>fp</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8358394" y="549515"/>
            <a:ext cx="3486150" cy="1323975"/>
          </a:xfrm>
          <a:prstGeom prst="rect">
            <a:avLst/>
          </a:prstGeom>
        </p:spPr>
      </p:pic>
    </p:spTree>
    <p:extLst>
      <p:ext uri="{BB962C8B-B14F-4D97-AF65-F5344CB8AC3E}">
        <p14:creationId xmlns:p14="http://schemas.microsoft.com/office/powerpoint/2010/main" val="26854824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ftell</a:t>
            </a:r>
            <a:r>
              <a:rPr lang="zh-CN" altLang="en-US" smtClean="0"/>
              <a:t>的用途举例：</a:t>
            </a:r>
            <a:r>
              <a:rPr lang="zh-CN" altLang="en-US" dirty="0" smtClean="0"/>
              <a:t>计算文件长度</a:t>
            </a:r>
            <a:endParaRPr lang="zh-CN" altLang="en-US" dirty="0"/>
          </a:p>
        </p:txBody>
      </p:sp>
      <p:sp>
        <p:nvSpPr>
          <p:cNvPr id="3" name="内容占位符 2"/>
          <p:cNvSpPr>
            <a:spLocks noGrp="1"/>
          </p:cNvSpPr>
          <p:nvPr>
            <p:ph idx="1"/>
          </p:nvPr>
        </p:nvSpPr>
        <p:spPr>
          <a:xfrm>
            <a:off x="838200" y="1690688"/>
            <a:ext cx="10515600" cy="4818267"/>
          </a:xfrm>
          <a:ln/>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10000"/>
          </a:bodyPr>
          <a:lstStyle/>
          <a:p>
            <a:pPr marL="0" indent="0">
              <a:buNone/>
            </a:pPr>
            <a:r>
              <a:rPr lang="en-US" altLang="zh-CN" sz="2400" dirty="0"/>
              <a:t>#include &lt;</a:t>
            </a:r>
            <a:r>
              <a:rPr lang="en-US" altLang="zh-CN" sz="2400" dirty="0" err="1"/>
              <a:t>stdio.h</a:t>
            </a:r>
            <a:r>
              <a:rPr lang="en-US" altLang="zh-CN" sz="2400" dirty="0"/>
              <a:t>&gt;</a:t>
            </a:r>
          </a:p>
          <a:p>
            <a:pPr marL="0" indent="0">
              <a:buNone/>
            </a:pPr>
            <a:r>
              <a:rPr lang="en-US" altLang="zh-CN" sz="2400" dirty="0" err="1"/>
              <a:t>int</a:t>
            </a:r>
            <a:r>
              <a:rPr lang="en-US" altLang="zh-CN" sz="2400" dirty="0"/>
              <a:t> main()</a:t>
            </a:r>
          </a:p>
          <a:p>
            <a:pPr marL="0" indent="0">
              <a:buNone/>
            </a:pPr>
            <a:r>
              <a:rPr lang="en-US" altLang="zh-CN" sz="2400" dirty="0"/>
              <a:t>{</a:t>
            </a:r>
          </a:p>
          <a:p>
            <a:pPr marL="0" indent="0">
              <a:buNone/>
            </a:pPr>
            <a:r>
              <a:rPr lang="en-US" altLang="zh-CN" sz="2400" dirty="0"/>
              <a:t>    FILE *in;</a:t>
            </a:r>
          </a:p>
          <a:p>
            <a:pPr marL="0" indent="0">
              <a:buNone/>
            </a:pPr>
            <a:r>
              <a:rPr lang="en-US" altLang="zh-CN" sz="2400" dirty="0"/>
              <a:t>    in = </a:t>
            </a:r>
            <a:r>
              <a:rPr lang="en-US" altLang="zh-CN" sz="2400" dirty="0" err="1"/>
              <a:t>fopen</a:t>
            </a:r>
            <a:r>
              <a:rPr lang="en-US" altLang="zh-CN" sz="2400" dirty="0" smtClean="0"/>
              <a:t>("c:\\eof.txt</a:t>
            </a:r>
            <a:r>
              <a:rPr lang="en-US" altLang="zh-CN" sz="2400" dirty="0"/>
              <a:t>", "</a:t>
            </a:r>
            <a:r>
              <a:rPr lang="en-US" altLang="zh-CN" sz="2400" dirty="0" err="1" smtClean="0"/>
              <a:t>rb</a:t>
            </a:r>
            <a:r>
              <a:rPr lang="en-US" altLang="zh-CN" sz="2400" dirty="0" smtClean="0"/>
              <a:t>");</a:t>
            </a:r>
          </a:p>
          <a:p>
            <a:pPr marL="0" indent="0">
              <a:buNone/>
            </a:pPr>
            <a:r>
              <a:rPr lang="en-US" altLang="zh-CN" sz="2400" dirty="0" smtClean="0"/>
              <a:t>    if (in==</a:t>
            </a:r>
            <a:r>
              <a:rPr lang="en-US" altLang="zh-CN" sz="2400" dirty="0"/>
              <a:t>NULL</a:t>
            </a:r>
            <a:r>
              <a:rPr lang="en-US" altLang="zh-CN" sz="2400" dirty="0" smtClean="0"/>
              <a:t>) </a:t>
            </a:r>
          </a:p>
          <a:p>
            <a:pPr marL="0" indent="0">
              <a:buNone/>
            </a:pPr>
            <a:r>
              <a:rPr lang="en-US" altLang="zh-CN" sz="2400" dirty="0"/>
              <a:t> </a:t>
            </a:r>
            <a:r>
              <a:rPr lang="en-US" altLang="zh-CN" sz="2400" dirty="0" smtClean="0"/>
              <a:t>          exit(0);</a:t>
            </a:r>
          </a:p>
          <a:p>
            <a:pPr marL="0" indent="0">
              <a:buNone/>
            </a:pPr>
            <a:r>
              <a:rPr lang="en-US" altLang="zh-CN" sz="2400" dirty="0"/>
              <a:t> </a:t>
            </a:r>
            <a:r>
              <a:rPr lang="en-US" altLang="zh-CN" sz="2400" dirty="0" smtClean="0"/>
              <a:t>   </a:t>
            </a:r>
            <a:r>
              <a:rPr lang="en-US" altLang="zh-CN" sz="2400" dirty="0" err="1"/>
              <a:t>fseek</a:t>
            </a:r>
            <a:r>
              <a:rPr lang="en-US" altLang="zh-CN" sz="2400" dirty="0"/>
              <a:t>(in, 0, SEEK_END); //</a:t>
            </a:r>
            <a:r>
              <a:rPr lang="zh-CN" altLang="en-US" sz="2400" dirty="0" smtClean="0"/>
              <a:t>文件光标移</a:t>
            </a:r>
            <a:r>
              <a:rPr lang="zh-CN" altLang="en-US" sz="2400" dirty="0"/>
              <a:t>到文件尾</a:t>
            </a:r>
            <a:endParaRPr lang="en-US" altLang="zh-CN" sz="2400" dirty="0"/>
          </a:p>
          <a:p>
            <a:pPr marL="0" indent="0">
              <a:buNone/>
            </a:pPr>
            <a:r>
              <a:rPr lang="en-US" altLang="zh-CN" sz="2400" dirty="0"/>
              <a:t>    </a:t>
            </a:r>
            <a:r>
              <a:rPr lang="en-US" altLang="zh-CN" sz="2400" dirty="0" err="1"/>
              <a:t>printf</a:t>
            </a:r>
            <a:r>
              <a:rPr lang="en-US" altLang="zh-CN" sz="2400" dirty="0"/>
              <a:t>("</a:t>
            </a:r>
            <a:r>
              <a:rPr lang="zh-CN" altLang="en-US" sz="2400" dirty="0"/>
              <a:t>文件长度</a:t>
            </a:r>
            <a:r>
              <a:rPr lang="en-US" altLang="zh-CN" sz="2400" dirty="0"/>
              <a:t>: %</a:t>
            </a:r>
            <a:r>
              <a:rPr lang="en-US" altLang="zh-CN" sz="2400" dirty="0" err="1"/>
              <a:t>ld</a:t>
            </a:r>
            <a:r>
              <a:rPr lang="en-US" altLang="zh-CN" sz="2400" dirty="0"/>
              <a:t>\n", </a:t>
            </a:r>
            <a:r>
              <a:rPr lang="en-US" altLang="zh-CN" sz="2400" dirty="0" err="1"/>
              <a:t>ftell</a:t>
            </a:r>
            <a:r>
              <a:rPr lang="en-US" altLang="zh-CN" sz="2400" dirty="0"/>
              <a:t>(in</a:t>
            </a:r>
            <a:r>
              <a:rPr lang="en-US" altLang="zh-CN" sz="2400" dirty="0" smtClean="0"/>
              <a:t>));</a:t>
            </a:r>
          </a:p>
          <a:p>
            <a:pPr marL="0" indent="0">
              <a:buNone/>
            </a:pPr>
            <a:r>
              <a:rPr lang="en-US" altLang="zh-CN" sz="2400" dirty="0"/>
              <a:t> </a:t>
            </a:r>
            <a:r>
              <a:rPr lang="en-US" altLang="zh-CN" sz="2400" dirty="0" smtClean="0"/>
              <a:t>   </a:t>
            </a:r>
            <a:r>
              <a:rPr lang="en-US" altLang="zh-CN" sz="2400" dirty="0" err="1" smtClean="0"/>
              <a:t>fclose</a:t>
            </a:r>
            <a:r>
              <a:rPr lang="en-US" altLang="zh-CN" sz="2400" dirty="0" smtClean="0"/>
              <a:t>(in);</a:t>
            </a:r>
            <a:endParaRPr lang="en-US" altLang="zh-CN" sz="2400" dirty="0"/>
          </a:p>
          <a:p>
            <a:pPr marL="0" indent="0">
              <a:buNone/>
            </a:pPr>
            <a:r>
              <a:rPr lang="en-US" altLang="zh-CN" sz="2400" dirty="0"/>
              <a:t>    return 0;</a:t>
            </a:r>
          </a:p>
          <a:p>
            <a:pPr marL="0" indent="0">
              <a:buNone/>
            </a:pPr>
            <a:r>
              <a:rPr lang="en-US" altLang="zh-CN" sz="2400" dirty="0"/>
              <a:t>}</a:t>
            </a:r>
            <a:endParaRPr lang="zh-CN" altLang="en-US" sz="2400" dirty="0"/>
          </a:p>
        </p:txBody>
      </p:sp>
      <p:sp>
        <p:nvSpPr>
          <p:cNvPr id="4" name="文本框 3"/>
          <p:cNvSpPr txBox="1"/>
          <p:nvPr/>
        </p:nvSpPr>
        <p:spPr>
          <a:xfrm>
            <a:off x="5742039" y="1945004"/>
            <a:ext cx="5358581" cy="230832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400" dirty="0" smtClean="0">
                <a:solidFill>
                  <a:schemeClr val="bg1"/>
                </a:solidFill>
              </a:rPr>
              <a:t>假设</a:t>
            </a:r>
            <a:r>
              <a:rPr lang="en-US" altLang="zh-CN" sz="2400" smtClean="0">
                <a:solidFill>
                  <a:schemeClr val="bg1"/>
                </a:solidFill>
              </a:rPr>
              <a:t>eof.txt</a:t>
            </a:r>
            <a:r>
              <a:rPr lang="zh-CN" altLang="en-US" sz="2400" dirty="0" smtClean="0">
                <a:solidFill>
                  <a:schemeClr val="bg1"/>
                </a:solidFill>
              </a:rPr>
              <a:t>的文件只有一行，内容为：</a:t>
            </a:r>
            <a:endParaRPr lang="en-US" altLang="zh-CN" sz="2400" dirty="0" smtClean="0">
              <a:solidFill>
                <a:schemeClr val="bg1"/>
              </a:solidFill>
            </a:endParaRPr>
          </a:p>
          <a:p>
            <a:r>
              <a:rPr lang="en-US" altLang="zh-CN" sz="2400" dirty="0" smtClean="0">
                <a:solidFill>
                  <a:schemeClr val="bg1"/>
                </a:solidFill>
              </a:rPr>
              <a:t>Hello world</a:t>
            </a:r>
          </a:p>
          <a:p>
            <a:endParaRPr lang="en-US" altLang="zh-CN" sz="2400" dirty="0" smtClean="0">
              <a:solidFill>
                <a:schemeClr val="bg1"/>
              </a:solidFill>
            </a:endParaRPr>
          </a:p>
          <a:p>
            <a:r>
              <a:rPr lang="zh-CN" altLang="en-US" sz="2400" dirty="0" smtClean="0">
                <a:solidFill>
                  <a:schemeClr val="bg1"/>
                </a:solidFill>
              </a:rPr>
              <a:t>那么，</a:t>
            </a:r>
            <a:r>
              <a:rPr lang="en-US" altLang="zh-CN" sz="2400" dirty="0" smtClean="0">
                <a:solidFill>
                  <a:schemeClr val="bg1"/>
                </a:solidFill>
              </a:rPr>
              <a:t>SEEK_END</a:t>
            </a:r>
            <a:r>
              <a:rPr lang="zh-CN" altLang="en-US" sz="2400" dirty="0" smtClean="0">
                <a:solidFill>
                  <a:schemeClr val="bg1"/>
                </a:solidFill>
              </a:rPr>
              <a:t>的位置就是紧接在</a:t>
            </a:r>
            <a:r>
              <a:rPr lang="en-US" altLang="zh-CN" sz="2400" dirty="0" smtClean="0">
                <a:solidFill>
                  <a:schemeClr val="bg1"/>
                </a:solidFill>
              </a:rPr>
              <a:t>d</a:t>
            </a:r>
            <a:r>
              <a:rPr lang="zh-CN" altLang="en-US" sz="2400" dirty="0" smtClean="0">
                <a:solidFill>
                  <a:schemeClr val="bg1"/>
                </a:solidFill>
              </a:rPr>
              <a:t>字母之后，</a:t>
            </a:r>
            <a:r>
              <a:rPr lang="en-US" altLang="zh-CN" sz="2400" dirty="0" smtClean="0">
                <a:solidFill>
                  <a:schemeClr val="bg1"/>
                </a:solidFill>
              </a:rPr>
              <a:t>SEEK_SET</a:t>
            </a:r>
            <a:r>
              <a:rPr lang="zh-CN" altLang="en-US" sz="2400" dirty="0" smtClean="0">
                <a:solidFill>
                  <a:schemeClr val="bg1"/>
                </a:solidFill>
              </a:rPr>
              <a:t>的位置就是</a:t>
            </a:r>
            <a:r>
              <a:rPr lang="en-US" altLang="zh-CN" sz="2400" dirty="0" smtClean="0">
                <a:solidFill>
                  <a:schemeClr val="bg1"/>
                </a:solidFill>
              </a:rPr>
              <a:t>H</a:t>
            </a:r>
            <a:r>
              <a:rPr lang="zh-CN" altLang="en-US" sz="2400" dirty="0" smtClean="0">
                <a:solidFill>
                  <a:schemeClr val="bg1"/>
                </a:solidFill>
              </a:rPr>
              <a:t>字母所在位置。</a:t>
            </a:r>
            <a:endParaRPr lang="zh-CN" altLang="en-US" sz="2400" dirty="0">
              <a:solidFill>
                <a:schemeClr val="bg1"/>
              </a:solidFill>
            </a:endParaRPr>
          </a:p>
        </p:txBody>
      </p:sp>
    </p:spTree>
    <p:extLst>
      <p:ext uri="{BB962C8B-B14F-4D97-AF65-F5344CB8AC3E}">
        <p14:creationId xmlns:p14="http://schemas.microsoft.com/office/powerpoint/2010/main" val="1487232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文件读写的出错检测</a:t>
            </a:r>
          </a:p>
        </p:txBody>
      </p:sp>
    </p:spTree>
    <p:extLst>
      <p:ext uri="{BB962C8B-B14F-4D97-AF65-F5344CB8AC3E}">
        <p14:creationId xmlns:p14="http://schemas.microsoft.com/office/powerpoint/2010/main" val="42925551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文件读写的出错检测</a:t>
            </a:r>
          </a:p>
        </p:txBody>
      </p:sp>
      <p:sp>
        <p:nvSpPr>
          <p:cNvPr id="6" name="MH_Desc_1"/>
          <p:cNvSpPr/>
          <p:nvPr>
            <p:custDataLst>
              <p:tags r:id="rId1"/>
            </p:custDataLst>
          </p:nvPr>
        </p:nvSpPr>
        <p:spPr>
          <a:xfrm>
            <a:off x="563155" y="1131163"/>
            <a:ext cx="11002617" cy="51702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ferror</a:t>
            </a:r>
            <a:r>
              <a:rPr lang="zh-CN" altLang="en-US">
                <a:solidFill>
                  <a:schemeClr val="tx1"/>
                </a:solidFill>
              </a:rPr>
              <a:t>函数</a:t>
            </a:r>
          </a:p>
          <a:p>
            <a:pPr algn="just">
              <a:lnSpc>
                <a:spcPct val="150000"/>
              </a:lnSpc>
              <a:defRPr/>
            </a:pPr>
            <a:r>
              <a:rPr lang="zh-CN" altLang="en-US" smtClean="0">
                <a:solidFill>
                  <a:schemeClr val="tx1"/>
                </a:solidFill>
              </a:rPr>
              <a:t>在</a:t>
            </a:r>
            <a:r>
              <a:rPr lang="zh-CN" altLang="en-US">
                <a:solidFill>
                  <a:schemeClr val="tx1"/>
                </a:solidFill>
              </a:rPr>
              <a:t>调用各种输入输出函数（如</a:t>
            </a:r>
            <a:r>
              <a:rPr lang="en-US" altLang="zh-CN">
                <a:solidFill>
                  <a:schemeClr val="tx1"/>
                </a:solidFill>
              </a:rPr>
              <a:t>putc,getc,fread,fwrite</a:t>
            </a:r>
            <a:r>
              <a:rPr lang="zh-CN" altLang="en-US">
                <a:solidFill>
                  <a:schemeClr val="tx1"/>
                </a:solidFill>
              </a:rPr>
              <a:t>等）时，如果出现错误，除了函数返回值有所反映外，还可以用</a:t>
            </a:r>
            <a:r>
              <a:rPr lang="en-US" altLang="zh-CN">
                <a:solidFill>
                  <a:schemeClr val="tx1"/>
                </a:solidFill>
              </a:rPr>
              <a:t>ferror</a:t>
            </a:r>
            <a:r>
              <a:rPr lang="zh-CN" altLang="en-US">
                <a:solidFill>
                  <a:schemeClr val="tx1"/>
                </a:solidFill>
              </a:rPr>
              <a:t>函数检查</a:t>
            </a:r>
            <a:r>
              <a:rPr lang="zh-CN" altLang="en-US" smtClean="0">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如果</a:t>
            </a:r>
            <a:r>
              <a:rPr lang="en-US" altLang="zh-CN">
                <a:solidFill>
                  <a:schemeClr val="tx1"/>
                </a:solidFill>
              </a:rPr>
              <a:t>ferror</a:t>
            </a:r>
            <a:r>
              <a:rPr lang="zh-CN" altLang="en-US">
                <a:solidFill>
                  <a:schemeClr val="tx1"/>
                </a:solidFill>
              </a:rPr>
              <a:t>返回值为</a:t>
            </a:r>
            <a:r>
              <a:rPr lang="en-US" altLang="zh-CN">
                <a:solidFill>
                  <a:schemeClr val="tx1"/>
                </a:solidFill>
              </a:rPr>
              <a:t>0</a:t>
            </a:r>
            <a:r>
              <a:rPr lang="zh-CN" altLang="en-US">
                <a:solidFill>
                  <a:schemeClr val="tx1"/>
                </a:solidFill>
              </a:rPr>
              <a:t>（假），表示未</a:t>
            </a:r>
            <a:r>
              <a:rPr lang="zh-CN" altLang="en-US" smtClean="0">
                <a:solidFill>
                  <a:schemeClr val="tx1"/>
                </a:solidFill>
              </a:rPr>
              <a:t>出错；</a:t>
            </a:r>
            <a:endParaRPr lang="en-US" altLang="zh-CN" smtClean="0">
              <a:solidFill>
                <a:schemeClr val="tx1"/>
              </a:solidFill>
            </a:endParaRPr>
          </a:p>
          <a:p>
            <a:pPr algn="just">
              <a:lnSpc>
                <a:spcPct val="150000"/>
              </a:lnSpc>
              <a:defRPr/>
            </a:pPr>
            <a:r>
              <a:rPr lang="zh-CN" altLang="en-US" smtClean="0">
                <a:solidFill>
                  <a:schemeClr val="tx1"/>
                </a:solidFill>
              </a:rPr>
              <a:t>如果</a:t>
            </a:r>
            <a:r>
              <a:rPr lang="zh-CN" altLang="en-US">
                <a:solidFill>
                  <a:schemeClr val="tx1"/>
                </a:solidFill>
              </a:rPr>
              <a:t>返回一个非零值，表示出错。</a:t>
            </a:r>
          </a:p>
          <a:p>
            <a:pPr algn="just">
              <a:lnSpc>
                <a:spcPct val="150000"/>
              </a:lnSpc>
              <a:defRPr/>
            </a:pPr>
            <a:endParaRPr lang="en-US" altLang="zh-CN" smtClean="0">
              <a:solidFill>
                <a:schemeClr val="tx1"/>
              </a:solidFill>
            </a:endParaRPr>
          </a:p>
          <a:p>
            <a:pPr algn="just">
              <a:lnSpc>
                <a:spcPct val="150000"/>
              </a:lnSpc>
              <a:defRPr/>
            </a:pPr>
            <a:r>
              <a:rPr lang="en-US" altLang="zh-CN" smtClean="0">
                <a:solidFill>
                  <a:schemeClr val="tx1"/>
                </a:solidFill>
              </a:rPr>
              <a:t>2</a:t>
            </a:r>
            <a:r>
              <a:rPr lang="en-US" altLang="zh-CN">
                <a:solidFill>
                  <a:schemeClr val="tx1"/>
                </a:solidFill>
              </a:rPr>
              <a:t>. clearerr</a:t>
            </a:r>
            <a:r>
              <a:rPr lang="zh-CN" altLang="en-US">
                <a:solidFill>
                  <a:schemeClr val="tx1"/>
                </a:solidFill>
              </a:rPr>
              <a:t>函数</a:t>
            </a:r>
          </a:p>
          <a:p>
            <a:pPr algn="just">
              <a:lnSpc>
                <a:spcPct val="150000"/>
              </a:lnSpc>
              <a:defRPr/>
            </a:pPr>
            <a:r>
              <a:rPr lang="en-US" altLang="zh-CN" smtClean="0">
                <a:solidFill>
                  <a:schemeClr val="tx1"/>
                </a:solidFill>
              </a:rPr>
              <a:t>clearerr</a:t>
            </a:r>
            <a:r>
              <a:rPr lang="zh-CN" altLang="en-US">
                <a:solidFill>
                  <a:schemeClr val="tx1"/>
                </a:solidFill>
              </a:rPr>
              <a:t>的作用是使文件出错标志和文件结束标志置为</a:t>
            </a:r>
            <a:r>
              <a:rPr lang="en-US" altLang="zh-CN">
                <a:solidFill>
                  <a:schemeClr val="tx1"/>
                </a:solidFill>
              </a:rPr>
              <a:t>0</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假设</a:t>
            </a:r>
            <a:r>
              <a:rPr lang="zh-CN" altLang="en-US">
                <a:solidFill>
                  <a:schemeClr val="tx1"/>
                </a:solidFill>
              </a:rPr>
              <a:t>在调用一个输入输出函数时出现错误，</a:t>
            </a:r>
            <a:r>
              <a:rPr lang="en-US" altLang="zh-CN">
                <a:solidFill>
                  <a:schemeClr val="tx1"/>
                </a:solidFill>
              </a:rPr>
              <a:t>ferror</a:t>
            </a:r>
            <a:r>
              <a:rPr lang="zh-CN" altLang="en-US">
                <a:solidFill>
                  <a:schemeClr val="tx1"/>
                </a:solidFill>
              </a:rPr>
              <a:t>函数值为一个非零值。应该立即调用</a:t>
            </a:r>
            <a:r>
              <a:rPr lang="en-US" altLang="zh-CN">
                <a:solidFill>
                  <a:schemeClr val="tx1"/>
                </a:solidFill>
              </a:rPr>
              <a:t>clearerr(fp)</a:t>
            </a:r>
            <a:r>
              <a:rPr lang="zh-CN" altLang="en-US">
                <a:solidFill>
                  <a:schemeClr val="tx1"/>
                </a:solidFill>
              </a:rPr>
              <a:t>，使</a:t>
            </a:r>
            <a:r>
              <a:rPr lang="en-US" altLang="zh-CN">
                <a:solidFill>
                  <a:schemeClr val="tx1"/>
                </a:solidFill>
              </a:rPr>
              <a:t>ferror(fp)</a:t>
            </a:r>
            <a:r>
              <a:rPr lang="zh-CN" altLang="en-US">
                <a:solidFill>
                  <a:schemeClr val="tx1"/>
                </a:solidFill>
              </a:rPr>
              <a:t>的值变成</a:t>
            </a:r>
            <a:r>
              <a:rPr lang="en-US" altLang="zh-CN">
                <a:solidFill>
                  <a:schemeClr val="tx1"/>
                </a:solidFill>
              </a:rPr>
              <a:t>0</a:t>
            </a:r>
            <a:r>
              <a:rPr lang="zh-CN" altLang="en-US">
                <a:solidFill>
                  <a:schemeClr val="tx1"/>
                </a:solidFill>
              </a:rPr>
              <a:t>，以便再进行下一次的检测。</a:t>
            </a:r>
          </a:p>
          <a:p>
            <a:pPr algn="just">
              <a:lnSpc>
                <a:spcPct val="150000"/>
              </a:lnSpc>
              <a:defRPr/>
            </a:pPr>
            <a:r>
              <a:rPr lang="zh-CN" altLang="en-US" smtClean="0">
                <a:solidFill>
                  <a:schemeClr val="tx1"/>
                </a:solidFill>
              </a:rPr>
              <a:t>只要</a:t>
            </a:r>
            <a:r>
              <a:rPr lang="zh-CN" altLang="en-US">
                <a:solidFill>
                  <a:schemeClr val="tx1"/>
                </a:solidFill>
              </a:rPr>
              <a:t>出现文件读写出错标志，它就一直保留，直到对同一文件调用</a:t>
            </a:r>
            <a:r>
              <a:rPr lang="en-US" altLang="zh-CN">
                <a:solidFill>
                  <a:schemeClr val="tx1"/>
                </a:solidFill>
              </a:rPr>
              <a:t>clearerr</a:t>
            </a:r>
            <a:r>
              <a:rPr lang="zh-CN" altLang="en-US">
                <a:solidFill>
                  <a:schemeClr val="tx1"/>
                </a:solidFill>
              </a:rPr>
              <a:t>函数或</a:t>
            </a:r>
            <a:r>
              <a:rPr lang="en-US" altLang="zh-CN">
                <a:solidFill>
                  <a:schemeClr val="tx1"/>
                </a:solidFill>
              </a:rPr>
              <a:t>rewind</a:t>
            </a:r>
            <a:r>
              <a:rPr lang="zh-CN" altLang="en-US">
                <a:solidFill>
                  <a:schemeClr val="tx1"/>
                </a:solidFill>
              </a:rPr>
              <a:t>函数，或任何其他一个输入输出函数。</a:t>
            </a:r>
          </a:p>
        </p:txBody>
      </p:sp>
      <p:sp>
        <p:nvSpPr>
          <p:cNvPr id="8" name="矩形 7"/>
          <p:cNvSpPr/>
          <p:nvPr/>
        </p:nvSpPr>
        <p:spPr>
          <a:xfrm>
            <a:off x="2264021" y="1246018"/>
            <a:ext cx="2497198"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 ferror(fp); </a:t>
            </a:r>
          </a:p>
        </p:txBody>
      </p:sp>
      <p:grpSp>
        <p:nvGrpSpPr>
          <p:cNvPr id="10" name="组合 9">
            <a:extLst>
              <a:ext uri="{FF2B5EF4-FFF2-40B4-BE49-F238E27FC236}">
                <a16:creationId xmlns:a16="http://schemas.microsoft.com/office/drawing/2014/main" id="{17545ED2-DA8A-47EF-94D4-E66974757BFA}"/>
              </a:ext>
            </a:extLst>
          </p:cNvPr>
          <p:cNvGrpSpPr/>
          <p:nvPr/>
        </p:nvGrpSpPr>
        <p:grpSpPr>
          <a:xfrm>
            <a:off x="4957606" y="2020718"/>
            <a:ext cx="6608166" cy="1636882"/>
            <a:chOff x="8582294" y="4088154"/>
            <a:chExt cx="6819168" cy="1636882"/>
          </a:xfrm>
        </p:grpSpPr>
        <p:sp>
          <p:nvSpPr>
            <p:cNvPr id="15"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3" y="4088154"/>
              <a:ext cx="6029918" cy="163688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1200"/>
                </a:spcAft>
                <a:defRPr/>
              </a:pPr>
              <a:r>
                <a:rPr lang="zh-CN" altLang="en-US" sz="1600">
                  <a:solidFill>
                    <a:schemeClr val="tx1"/>
                  </a:solidFill>
                </a:rPr>
                <a:t>对同一个文件每一次调用输入输出函数，都会产生一个新的</a:t>
              </a:r>
              <a:r>
                <a:rPr lang="en-US" altLang="zh-CN" sz="1600">
                  <a:solidFill>
                    <a:schemeClr val="tx1"/>
                  </a:solidFill>
                </a:rPr>
                <a:t>ferror</a:t>
              </a:r>
              <a:r>
                <a:rPr lang="zh-CN" altLang="en-US" sz="1600">
                  <a:solidFill>
                    <a:schemeClr val="tx1"/>
                  </a:solidFill>
                </a:rPr>
                <a:t>函数值，因此，应当在调用一个输入输出函数后立即检查</a:t>
              </a:r>
              <a:r>
                <a:rPr lang="en-US" altLang="zh-CN" sz="1600">
                  <a:solidFill>
                    <a:schemeClr val="tx1"/>
                  </a:solidFill>
                </a:rPr>
                <a:t>ferror</a:t>
              </a:r>
              <a:r>
                <a:rPr lang="zh-CN" altLang="en-US" sz="1600">
                  <a:solidFill>
                    <a:schemeClr val="tx1"/>
                  </a:solidFill>
                </a:rPr>
                <a:t>函数的值，否则信息会丢失</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1200"/>
                </a:spcAft>
                <a:defRPr/>
              </a:pPr>
              <a:r>
                <a:rPr lang="zh-CN" altLang="en-US" sz="1600">
                  <a:solidFill>
                    <a:schemeClr val="tx1"/>
                  </a:solidFill>
                </a:rPr>
                <a:t>在执行</a:t>
              </a:r>
              <a:r>
                <a:rPr lang="en-US" altLang="zh-CN" sz="1600">
                  <a:solidFill>
                    <a:schemeClr val="tx1"/>
                  </a:solidFill>
                </a:rPr>
                <a:t>fopen</a:t>
              </a:r>
              <a:r>
                <a:rPr lang="zh-CN" altLang="en-US" sz="1600">
                  <a:solidFill>
                    <a:schemeClr val="tx1"/>
                  </a:solidFill>
                </a:rPr>
                <a:t>函数时，</a:t>
              </a:r>
              <a:r>
                <a:rPr lang="en-US" altLang="zh-CN" sz="1600">
                  <a:solidFill>
                    <a:schemeClr val="tx1"/>
                  </a:solidFill>
                </a:rPr>
                <a:t>ferror</a:t>
              </a:r>
              <a:r>
                <a:rPr lang="zh-CN" altLang="en-US" sz="1600">
                  <a:solidFill>
                    <a:schemeClr val="tx1"/>
                  </a:solidFill>
                </a:rPr>
                <a:t>函数的初始值自动置为</a:t>
              </a:r>
              <a:r>
                <a:rPr lang="en-US" altLang="zh-CN" sz="1600">
                  <a:solidFill>
                    <a:schemeClr val="tx1"/>
                  </a:solidFill>
                </a:rPr>
                <a:t>0</a:t>
              </a:r>
              <a:r>
                <a:rPr lang="zh-CN" altLang="en-US" sz="1600" smtClean="0">
                  <a:solidFill>
                    <a:schemeClr val="tx1"/>
                  </a:solidFill>
                </a:rPr>
                <a:t>。</a:t>
              </a:r>
              <a:endParaRPr lang="zh-CN" altLang="en-US" sz="1600">
                <a:solidFill>
                  <a:schemeClr val="tx1"/>
                </a:solidFill>
              </a:endParaRPr>
            </a:p>
          </p:txBody>
        </p:sp>
        <p:sp>
          <p:nvSpPr>
            <p:cNvPr id="17"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5099837" y="542341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824053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Font typeface="Wingdings" panose="05000000000000000000" pitchFamily="2" charset="2"/>
              <a:buChar char="ü"/>
              <a:defRPr/>
            </a:pPr>
            <a:r>
              <a:rPr lang="zh-CN" altLang="en-US" sz="2400" dirty="0">
                <a:solidFill>
                  <a:schemeClr val="tx1"/>
                </a:solidFill>
              </a:rPr>
              <a:t>根据数据的组织形式，数据文件可分为</a:t>
            </a:r>
            <a:r>
              <a:rPr lang="en-US" altLang="zh-CN" sz="2400" b="1" dirty="0">
                <a:solidFill>
                  <a:schemeClr val="tx1"/>
                </a:solidFill>
              </a:rPr>
              <a:t>ASCII</a:t>
            </a:r>
            <a:r>
              <a:rPr lang="zh-CN" altLang="en-US" sz="2400" b="1" dirty="0">
                <a:solidFill>
                  <a:schemeClr val="tx1"/>
                </a:solidFill>
              </a:rPr>
              <a:t>文件</a:t>
            </a:r>
            <a:r>
              <a:rPr lang="zh-CN" altLang="en-US" sz="2400" dirty="0">
                <a:solidFill>
                  <a:schemeClr val="tx1"/>
                </a:solidFill>
              </a:rPr>
              <a:t>和</a:t>
            </a:r>
            <a:r>
              <a:rPr lang="zh-CN" altLang="en-US" sz="2400" b="1" dirty="0">
                <a:solidFill>
                  <a:schemeClr val="tx1"/>
                </a:solidFill>
              </a:rPr>
              <a:t>二进制文件</a:t>
            </a:r>
            <a:r>
              <a:rPr lang="zh-CN" altLang="en-US" sz="2400" dirty="0" smtClean="0">
                <a:solidFill>
                  <a:schemeClr val="tx1"/>
                </a:solidFill>
              </a:rPr>
              <a:t>。</a:t>
            </a:r>
            <a:endParaRPr lang="en-US" altLang="zh-CN" sz="2400" dirty="0" smtClean="0">
              <a:solidFill>
                <a:schemeClr val="tx1"/>
              </a:solidFill>
            </a:endParaRPr>
          </a:p>
          <a:p>
            <a:pPr marL="342900" indent="-342900" algn="just">
              <a:lnSpc>
                <a:spcPct val="120000"/>
              </a:lnSpc>
              <a:spcBef>
                <a:spcPts val="600"/>
              </a:spcBef>
              <a:spcAft>
                <a:spcPts val="600"/>
              </a:spcAft>
              <a:buFont typeface="Wingdings" panose="05000000000000000000" pitchFamily="2" charset="2"/>
              <a:buChar char="ü"/>
              <a:defRPr/>
            </a:pPr>
            <a:r>
              <a:rPr lang="zh-CN" altLang="en-US" sz="2400" dirty="0" smtClean="0">
                <a:solidFill>
                  <a:schemeClr val="tx1"/>
                </a:solidFill>
              </a:rPr>
              <a:t>事实上，文件最终都是以</a:t>
            </a:r>
            <a:r>
              <a:rPr lang="zh-CN" altLang="en-US" sz="2400" b="1" dirty="0" smtClean="0">
                <a:solidFill>
                  <a:srgbClr val="FF0000"/>
                </a:solidFill>
              </a:rPr>
              <a:t>字节</a:t>
            </a:r>
            <a:r>
              <a:rPr lang="zh-CN" altLang="en-US" sz="2400" dirty="0" smtClean="0">
                <a:solidFill>
                  <a:schemeClr val="tx1"/>
                </a:solidFill>
              </a:rPr>
              <a:t>为单位存储，所以任何文件都是二进制文件。</a:t>
            </a:r>
            <a:endParaRPr lang="en-US" altLang="zh-CN" sz="2400" dirty="0" smtClean="0">
              <a:solidFill>
                <a:schemeClr val="tx1"/>
              </a:solidFill>
            </a:endParaRPr>
          </a:p>
          <a:p>
            <a:pPr marL="342900" indent="-342900" algn="just">
              <a:lnSpc>
                <a:spcPct val="120000"/>
              </a:lnSpc>
              <a:spcBef>
                <a:spcPts val="600"/>
              </a:spcBef>
              <a:spcAft>
                <a:spcPts val="600"/>
              </a:spcAft>
              <a:buFont typeface="Wingdings" panose="05000000000000000000" pitchFamily="2" charset="2"/>
              <a:buChar char="ü"/>
              <a:defRPr/>
            </a:pPr>
            <a:r>
              <a:rPr lang="zh-CN" altLang="en-US" sz="2400" dirty="0" smtClean="0">
                <a:solidFill>
                  <a:schemeClr val="tx1"/>
                </a:solidFill>
              </a:rPr>
              <a:t>文本文件只是一种特殊的二进制文件，特殊之处在于：</a:t>
            </a:r>
            <a:endParaRPr lang="en-US" altLang="zh-CN" sz="2400" dirty="0" smtClean="0">
              <a:solidFill>
                <a:schemeClr val="tx1"/>
              </a:solidFill>
            </a:endParaRPr>
          </a:p>
          <a:p>
            <a:pPr marL="457200" indent="-457200" algn="just">
              <a:lnSpc>
                <a:spcPct val="120000"/>
              </a:lnSpc>
              <a:spcBef>
                <a:spcPts val="600"/>
              </a:spcBef>
              <a:spcAft>
                <a:spcPts val="600"/>
              </a:spcAft>
              <a:buFont typeface="+mj-lt"/>
              <a:buAutoNum type="arabicPeriod"/>
              <a:defRPr/>
            </a:pPr>
            <a:r>
              <a:rPr lang="zh-CN" altLang="en-US" sz="2400" dirty="0" smtClean="0">
                <a:solidFill>
                  <a:schemeClr val="tx1"/>
                </a:solidFill>
              </a:rPr>
              <a:t>只存储字符（</a:t>
            </a:r>
            <a:r>
              <a:rPr lang="en-US" altLang="zh-CN" sz="2400" dirty="0" smtClean="0">
                <a:solidFill>
                  <a:schemeClr val="tx1"/>
                </a:solidFill>
              </a:rPr>
              <a:t>ASCII</a:t>
            </a:r>
            <a:r>
              <a:rPr lang="zh-CN" altLang="en-US" sz="2400" dirty="0" smtClean="0">
                <a:solidFill>
                  <a:schemeClr val="tx1"/>
                </a:solidFill>
              </a:rPr>
              <a:t>字符及扩展字符，如汉字）</a:t>
            </a:r>
            <a:endParaRPr lang="en-US" altLang="zh-CN" sz="2400" dirty="0" smtClean="0">
              <a:solidFill>
                <a:schemeClr val="tx1"/>
              </a:solidFill>
            </a:endParaRPr>
          </a:p>
          <a:p>
            <a:pPr marL="457200" indent="-457200" algn="just">
              <a:lnSpc>
                <a:spcPct val="120000"/>
              </a:lnSpc>
              <a:spcBef>
                <a:spcPts val="600"/>
              </a:spcBef>
              <a:spcAft>
                <a:spcPts val="600"/>
              </a:spcAft>
              <a:buFont typeface="+mj-lt"/>
              <a:buAutoNum type="arabicPeriod"/>
              <a:defRPr/>
            </a:pPr>
            <a:r>
              <a:rPr lang="zh-CN" altLang="en-US" sz="2400" dirty="0" smtClean="0">
                <a:solidFill>
                  <a:schemeClr val="tx1"/>
                </a:solidFill>
              </a:rPr>
              <a:t>有</a:t>
            </a:r>
            <a:r>
              <a:rPr lang="zh-CN" altLang="en-US" sz="2400" b="1" dirty="0" smtClean="0">
                <a:solidFill>
                  <a:srgbClr val="FF0000"/>
                </a:solidFill>
              </a:rPr>
              <a:t>行</a:t>
            </a:r>
            <a:r>
              <a:rPr lang="zh-CN" altLang="en-US" sz="2400" dirty="0" smtClean="0">
                <a:solidFill>
                  <a:schemeClr val="tx1"/>
                </a:solidFill>
              </a:rPr>
              <a:t>的概念（但是行的定义在不同操作系统有所差异）</a:t>
            </a:r>
            <a:endParaRPr lang="en-US" altLang="zh-CN" sz="2400" dirty="0" smtClean="0">
              <a:solidFill>
                <a:schemeClr val="tx1"/>
              </a:solidFill>
            </a:endParaRPr>
          </a:p>
          <a:p>
            <a:pPr marL="800100" lvl="1" indent="-342900" algn="just">
              <a:lnSpc>
                <a:spcPct val="120000"/>
              </a:lnSpc>
              <a:spcBef>
                <a:spcPts val="600"/>
              </a:spcBef>
              <a:spcAft>
                <a:spcPts val="600"/>
              </a:spcAft>
              <a:buFont typeface="Arial" panose="020B0604020202020204" pitchFamily="34" charset="0"/>
              <a:buChar char="•"/>
              <a:defRPr/>
            </a:pPr>
            <a:r>
              <a:rPr lang="en-US" altLang="zh-CN" sz="2400" dirty="0" smtClean="0">
                <a:solidFill>
                  <a:schemeClr val="tx1"/>
                </a:solidFill>
              </a:rPr>
              <a:t>Windows</a:t>
            </a:r>
            <a:r>
              <a:rPr lang="zh-CN" altLang="en-US" sz="2400" dirty="0" smtClean="0">
                <a:solidFill>
                  <a:schemeClr val="tx1"/>
                </a:solidFill>
              </a:rPr>
              <a:t>每行以</a:t>
            </a:r>
            <a:r>
              <a:rPr lang="en-US" altLang="zh-CN" sz="2400" dirty="0" smtClean="0">
                <a:solidFill>
                  <a:schemeClr val="tx1"/>
                </a:solidFill>
              </a:rPr>
              <a:t>CRLF</a:t>
            </a:r>
            <a:r>
              <a:rPr lang="zh-CN" altLang="en-US" sz="2400" dirty="0" smtClean="0">
                <a:solidFill>
                  <a:schemeClr val="tx1"/>
                </a:solidFill>
              </a:rPr>
              <a:t>结尾，所以每行最后两个字节一定是</a:t>
            </a:r>
            <a:r>
              <a:rPr lang="en-US" altLang="zh-CN" sz="2400" dirty="0" smtClean="0">
                <a:solidFill>
                  <a:schemeClr val="tx1"/>
                </a:solidFill>
              </a:rPr>
              <a:t>0D 0A</a:t>
            </a:r>
          </a:p>
          <a:p>
            <a:pPr marL="800100" lvl="1" indent="-342900" algn="just">
              <a:lnSpc>
                <a:spcPct val="120000"/>
              </a:lnSpc>
              <a:spcBef>
                <a:spcPts val="600"/>
              </a:spcBef>
              <a:spcAft>
                <a:spcPts val="600"/>
              </a:spcAft>
              <a:buFont typeface="Arial" panose="020B0604020202020204" pitchFamily="34" charset="0"/>
              <a:buChar char="•"/>
              <a:defRPr/>
            </a:pPr>
            <a:r>
              <a:rPr lang="en-US" altLang="zh-CN" sz="2400" dirty="0" smtClean="0">
                <a:solidFill>
                  <a:schemeClr val="tx1"/>
                </a:solidFill>
              </a:rPr>
              <a:t>Unix/Linux/Mac</a:t>
            </a:r>
            <a:r>
              <a:rPr lang="zh-CN" altLang="en-US" sz="2400" dirty="0" smtClean="0">
                <a:solidFill>
                  <a:schemeClr val="tx1"/>
                </a:solidFill>
              </a:rPr>
              <a:t>每行以</a:t>
            </a:r>
            <a:r>
              <a:rPr lang="en-US" altLang="zh-CN" sz="2400" dirty="0" smtClean="0">
                <a:solidFill>
                  <a:schemeClr val="tx1"/>
                </a:solidFill>
              </a:rPr>
              <a:t>LF</a:t>
            </a:r>
            <a:r>
              <a:rPr lang="zh-CN" altLang="en-US" sz="2400" dirty="0" smtClean="0">
                <a:solidFill>
                  <a:schemeClr val="tx1"/>
                </a:solidFill>
              </a:rPr>
              <a:t>结尾，每行最后一个字节是</a:t>
            </a:r>
            <a:r>
              <a:rPr lang="en-US" altLang="zh-CN" sz="2400" dirty="0" smtClean="0">
                <a:solidFill>
                  <a:schemeClr val="tx1"/>
                </a:solidFill>
              </a:rPr>
              <a:t>0A</a:t>
            </a:r>
            <a:r>
              <a:rPr lang="zh-CN" altLang="en-US" sz="2400" dirty="0" smtClean="0">
                <a:solidFill>
                  <a:schemeClr val="tx1"/>
                </a:solidFill>
              </a:rPr>
              <a:t>，没有</a:t>
            </a:r>
            <a:r>
              <a:rPr lang="en-US" altLang="zh-CN" sz="2400" dirty="0" smtClean="0">
                <a:solidFill>
                  <a:schemeClr val="tx1"/>
                </a:solidFill>
              </a:rPr>
              <a:t>0D</a:t>
            </a:r>
          </a:p>
          <a:p>
            <a:pPr marL="800100" lvl="1" indent="-342900" algn="just">
              <a:lnSpc>
                <a:spcPct val="120000"/>
              </a:lnSpc>
              <a:spcBef>
                <a:spcPts val="600"/>
              </a:spcBef>
              <a:spcAft>
                <a:spcPts val="600"/>
              </a:spcAft>
              <a:buFont typeface="Arial" panose="020B0604020202020204" pitchFamily="34" charset="0"/>
              <a:buChar char="•"/>
              <a:defRPr/>
            </a:pPr>
            <a:r>
              <a:rPr lang="zh-CN" altLang="en-US" sz="2400" dirty="0">
                <a:solidFill>
                  <a:schemeClr val="tx1"/>
                </a:solidFill>
              </a:rPr>
              <a:t>还</a:t>
            </a:r>
            <a:r>
              <a:rPr lang="zh-CN" altLang="en-US" sz="2400" dirty="0" smtClean="0">
                <a:solidFill>
                  <a:schemeClr val="tx1"/>
                </a:solidFill>
              </a:rPr>
              <a:t>有一些系统，例如老</a:t>
            </a:r>
            <a:r>
              <a:rPr lang="en-US" altLang="zh-CN" sz="2400" dirty="0" smtClean="0">
                <a:solidFill>
                  <a:schemeClr val="tx1"/>
                </a:solidFill>
              </a:rPr>
              <a:t>Mac</a:t>
            </a:r>
            <a:r>
              <a:rPr lang="zh-CN" altLang="en-US" sz="2400" dirty="0" smtClean="0">
                <a:solidFill>
                  <a:schemeClr val="tx1"/>
                </a:solidFill>
              </a:rPr>
              <a:t>，每行用</a:t>
            </a:r>
            <a:r>
              <a:rPr lang="en-US" altLang="zh-CN" sz="2400" dirty="0" smtClean="0">
                <a:solidFill>
                  <a:schemeClr val="tx1"/>
                </a:solidFill>
              </a:rPr>
              <a:t>CR</a:t>
            </a:r>
            <a:r>
              <a:rPr lang="zh-CN" altLang="en-US" sz="2400" dirty="0" smtClean="0">
                <a:solidFill>
                  <a:schemeClr val="tx1"/>
                </a:solidFill>
              </a:rPr>
              <a:t>结尾，只有</a:t>
            </a:r>
            <a:r>
              <a:rPr lang="en-US" altLang="zh-CN" sz="2400" dirty="0" smtClean="0">
                <a:solidFill>
                  <a:schemeClr val="tx1"/>
                </a:solidFill>
              </a:rPr>
              <a:t>0D</a:t>
            </a:r>
            <a:r>
              <a:rPr lang="zh-CN" altLang="en-US" sz="2400" dirty="0" smtClean="0">
                <a:solidFill>
                  <a:schemeClr val="tx1"/>
                </a:solidFill>
              </a:rPr>
              <a:t>，没有</a:t>
            </a:r>
            <a:r>
              <a:rPr lang="en-US" altLang="zh-CN" sz="2400" dirty="0" smtClean="0">
                <a:solidFill>
                  <a:schemeClr val="tx1"/>
                </a:solidFill>
              </a:rPr>
              <a:t>0A</a:t>
            </a:r>
            <a:endParaRPr lang="en-US" altLang="zh-CN" sz="2400" dirty="0">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文件的分类</a:t>
            </a:r>
          </a:p>
        </p:txBody>
      </p:sp>
      <p:sp>
        <p:nvSpPr>
          <p:cNvPr id="3" name="文本框 2"/>
          <p:cNvSpPr txBox="1"/>
          <p:nvPr/>
        </p:nvSpPr>
        <p:spPr>
          <a:xfrm>
            <a:off x="8683065" y="2807254"/>
            <a:ext cx="270007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sz="2400" dirty="0" smtClean="0"/>
              <a:t>CR = 0x0D = '\n’</a:t>
            </a:r>
          </a:p>
          <a:p>
            <a:r>
              <a:rPr lang="en-US" altLang="zh-CN" sz="2400" dirty="0" smtClean="0"/>
              <a:t>LF = 0x0A = '\r’</a:t>
            </a:r>
            <a:endParaRPr lang="zh-CN" altLang="en-US" sz="2400" dirty="0"/>
          </a:p>
        </p:txBody>
      </p:sp>
      <p:sp>
        <p:nvSpPr>
          <p:cNvPr id="5" name="文本框 4"/>
          <p:cNvSpPr txBox="1"/>
          <p:nvPr/>
        </p:nvSpPr>
        <p:spPr>
          <a:xfrm>
            <a:off x="702013" y="6098876"/>
            <a:ext cx="10482357" cy="430887"/>
          </a:xfrm>
          <a:prstGeom prst="rect">
            <a:avLst/>
          </a:prstGeom>
          <a:noFill/>
        </p:spPr>
        <p:txBody>
          <a:bodyPr wrap="none" rtlCol="0">
            <a:spAutoFit/>
          </a:bodyPr>
          <a:lstStyle/>
          <a:p>
            <a:r>
              <a:rPr lang="zh-CN" altLang="en-US" sz="2200" dirty="0"/>
              <a:t>这</a:t>
            </a:r>
            <a:r>
              <a:rPr lang="zh-CN" altLang="en-US" sz="2200" dirty="0" smtClean="0"/>
              <a:t>就是为什么</a:t>
            </a:r>
            <a:r>
              <a:rPr lang="en-US" altLang="zh-CN" sz="2200" dirty="0" smtClean="0"/>
              <a:t>Unix</a:t>
            </a:r>
            <a:r>
              <a:rPr lang="zh-CN" altLang="en-US" sz="2200" dirty="0" smtClean="0"/>
              <a:t>中，明明有好多行的文本文件，在</a:t>
            </a:r>
            <a:r>
              <a:rPr lang="en-US" altLang="zh-CN" sz="2200" dirty="0" smtClean="0"/>
              <a:t>Windows</a:t>
            </a:r>
            <a:r>
              <a:rPr lang="zh-CN" altLang="en-US" sz="2200" dirty="0" smtClean="0"/>
              <a:t>打开只有长长的一行。</a:t>
            </a:r>
            <a:endParaRPr lang="zh-CN" altLang="en-US" sz="2200" dirty="0"/>
          </a:p>
        </p:txBody>
      </p:sp>
    </p:spTree>
    <p:extLst>
      <p:ext uri="{BB962C8B-B14F-4D97-AF65-F5344CB8AC3E}">
        <p14:creationId xmlns:p14="http://schemas.microsoft.com/office/powerpoint/2010/main" val="3821957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二进制文件 和 文本文件</a:t>
            </a:r>
            <a:endParaRPr lang="zh-CN" altLang="en-US" dirty="0"/>
          </a:p>
        </p:txBody>
      </p:sp>
      <p:sp>
        <p:nvSpPr>
          <p:cNvPr id="3" name="内容占位符 2"/>
          <p:cNvSpPr>
            <a:spLocks noGrp="1"/>
          </p:cNvSpPr>
          <p:nvPr>
            <p:ph idx="1"/>
          </p:nvPr>
        </p:nvSpPr>
        <p:spPr>
          <a:xfrm>
            <a:off x="838200" y="1825624"/>
            <a:ext cx="10515600" cy="4750273"/>
          </a:xfrm>
          <a:ln>
            <a:solidFill>
              <a:schemeClr val="accent1"/>
            </a:solidFill>
          </a:ln>
        </p:spPr>
        <p:txBody>
          <a:bodyPr>
            <a:normAutofit fontScale="85000" lnSpcReduction="10000"/>
          </a:bodyPr>
          <a:lstStyle/>
          <a:p>
            <a:pPr>
              <a:lnSpc>
                <a:spcPct val="110000"/>
              </a:lnSpc>
            </a:pPr>
            <a:r>
              <a:rPr lang="zh-CN" altLang="en-US" sz="2600" dirty="0" smtClean="0"/>
              <a:t>二进制文件可以存储任意数据，文本文件只能存储</a:t>
            </a:r>
            <a:r>
              <a:rPr lang="en-US" altLang="zh-CN" sz="2600" dirty="0" smtClean="0"/>
              <a:t>ASCII</a:t>
            </a:r>
            <a:r>
              <a:rPr lang="zh-CN" altLang="en-US" sz="2600" dirty="0" smtClean="0"/>
              <a:t>类型。</a:t>
            </a:r>
            <a:r>
              <a:rPr lang="zh-CN" altLang="en-US" sz="2600" dirty="0"/>
              <a:t>因为</a:t>
            </a:r>
            <a:r>
              <a:rPr lang="en-US" altLang="zh-CN" sz="2600" dirty="0"/>
              <a:t>ASCII</a:t>
            </a:r>
            <a:r>
              <a:rPr lang="zh-CN" altLang="en-US" sz="2600" dirty="0"/>
              <a:t>字符对人来说是可读的</a:t>
            </a:r>
            <a:r>
              <a:rPr lang="zh-CN" altLang="en-US" sz="2600" dirty="0" smtClean="0"/>
              <a:t>，所以直接</a:t>
            </a:r>
            <a:r>
              <a:rPr lang="zh-CN" altLang="en-US" sz="2600" dirty="0"/>
              <a:t>打开文本文件毫无压力</a:t>
            </a:r>
            <a:r>
              <a:rPr lang="zh-CN" altLang="en-US" sz="2600" dirty="0" smtClean="0"/>
              <a:t>。</a:t>
            </a:r>
            <a:endParaRPr lang="en-US" altLang="zh-CN" sz="2600" dirty="0" smtClean="0"/>
          </a:p>
          <a:p>
            <a:pPr>
              <a:lnSpc>
                <a:spcPct val="110000"/>
              </a:lnSpc>
            </a:pPr>
            <a:r>
              <a:rPr lang="zh-CN" altLang="en-US" sz="2600" dirty="0" smtClean="0"/>
              <a:t>读取二进制文件需要找对工具。下面是同一个图像文件，用不同工具打开的效果。右侧那个，虽然伴随着一堆乱码，不过还是有一些惊喜的，你好歹认识几个 </a:t>
            </a:r>
            <a:r>
              <a:rPr lang="en-US" altLang="zh-CN" sz="2600" dirty="0" smtClean="0">
                <a:sym typeface="Wingdings" panose="05000000000000000000" pitchFamily="2" charset="2"/>
              </a:rPr>
              <a:t></a:t>
            </a:r>
            <a:endParaRPr lang="en-US" altLang="zh-CN" sz="2600" dirty="0"/>
          </a:p>
          <a:p>
            <a:pPr>
              <a:lnSpc>
                <a:spcPct val="110000"/>
              </a:lnSpc>
            </a:pPr>
            <a:endParaRPr lang="en-US" altLang="zh-CN" sz="2600" dirty="0" smtClean="0"/>
          </a:p>
          <a:p>
            <a:pPr>
              <a:lnSpc>
                <a:spcPct val="110000"/>
              </a:lnSpc>
            </a:pPr>
            <a:endParaRPr lang="en-US" altLang="zh-CN" sz="2600" dirty="0" smtClean="0"/>
          </a:p>
          <a:p>
            <a:pPr>
              <a:lnSpc>
                <a:spcPct val="110000"/>
              </a:lnSpc>
            </a:pPr>
            <a:endParaRPr lang="en-US" altLang="zh-CN" sz="2600" dirty="0"/>
          </a:p>
          <a:p>
            <a:pPr>
              <a:lnSpc>
                <a:spcPct val="110000"/>
              </a:lnSpc>
            </a:pPr>
            <a:endParaRPr lang="en-US" altLang="zh-CN" sz="2600" dirty="0" smtClean="0"/>
          </a:p>
          <a:p>
            <a:pPr>
              <a:lnSpc>
                <a:spcPct val="110000"/>
              </a:lnSpc>
            </a:pPr>
            <a:endParaRPr lang="en-US" altLang="zh-CN" sz="2600" dirty="0"/>
          </a:p>
          <a:p>
            <a:pPr>
              <a:lnSpc>
                <a:spcPct val="110000"/>
              </a:lnSpc>
            </a:pPr>
            <a:r>
              <a:rPr lang="zh-CN" altLang="en-US" sz="2600" dirty="0" smtClean="0"/>
              <a:t>二进制文件的数据毫无结构可言，所以需要事先约定读取规则。为方便读取，二进制文件</a:t>
            </a:r>
            <a:r>
              <a:rPr lang="zh-CN" altLang="en-US" sz="2600" dirty="0"/>
              <a:t>会</a:t>
            </a:r>
            <a:r>
              <a:rPr lang="zh-CN" altLang="en-US" sz="2600" dirty="0" smtClean="0"/>
              <a:t>将</a:t>
            </a:r>
            <a:r>
              <a:rPr lang="zh-CN" altLang="en-US" sz="2600" dirty="0"/>
              <a:t>相关信息存在文件</a:t>
            </a:r>
            <a:r>
              <a:rPr lang="zh-CN" altLang="en-US" sz="2600" b="1" dirty="0">
                <a:solidFill>
                  <a:srgbClr val="FF0000"/>
                </a:solidFill>
              </a:rPr>
              <a:t>最开始的</a:t>
            </a:r>
            <a:r>
              <a:rPr lang="zh-CN" altLang="en-US" sz="2600" b="1" dirty="0" smtClean="0">
                <a:solidFill>
                  <a:srgbClr val="FF0000"/>
                </a:solidFill>
              </a:rPr>
              <a:t>部分</a:t>
            </a:r>
            <a:r>
              <a:rPr lang="zh-CN" altLang="en-US" sz="2600" dirty="0" smtClean="0"/>
              <a:t>，这就是传说中的“</a:t>
            </a:r>
            <a:r>
              <a:rPr lang="zh-CN" altLang="en-US" sz="2600" b="1" dirty="0" smtClean="0">
                <a:solidFill>
                  <a:srgbClr val="FF0000"/>
                </a:solidFill>
              </a:rPr>
              <a:t>文件头</a:t>
            </a:r>
            <a:r>
              <a:rPr lang="zh-CN" altLang="en-US" sz="2600" dirty="0" smtClean="0"/>
              <a:t>” 。</a:t>
            </a:r>
            <a:endParaRPr lang="zh-CN" altLang="en-US" sz="2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220" y="3402675"/>
            <a:ext cx="3019425" cy="22764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878" y="3381631"/>
            <a:ext cx="3019425" cy="2276475"/>
          </a:xfrm>
          <a:prstGeom prst="rect">
            <a:avLst/>
          </a:prstGeom>
        </p:spPr>
      </p:pic>
      <p:sp>
        <p:nvSpPr>
          <p:cNvPr id="4" name="文本框 3"/>
          <p:cNvSpPr txBox="1"/>
          <p:nvPr/>
        </p:nvSpPr>
        <p:spPr>
          <a:xfrm>
            <a:off x="8210536" y="3525249"/>
            <a:ext cx="2908157"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anose="05000000000000000000" pitchFamily="2" charset="2"/>
              <a:buChar char="ü"/>
            </a:pPr>
            <a:r>
              <a:rPr lang="en-US" altLang="zh-CN" dirty="0" smtClean="0"/>
              <a:t>PNG</a:t>
            </a:r>
            <a:r>
              <a:rPr lang="zh-CN" altLang="en-US" dirty="0" smtClean="0"/>
              <a:t>的文件格式规定了文件开头第</a:t>
            </a:r>
            <a:r>
              <a:rPr lang="en-US" altLang="zh-CN" dirty="0" smtClean="0"/>
              <a:t>2,3,4</a:t>
            </a:r>
            <a:r>
              <a:rPr lang="zh-CN" altLang="en-US" dirty="0" smtClean="0"/>
              <a:t>字节必须存储</a:t>
            </a:r>
            <a:r>
              <a:rPr lang="en-US" altLang="zh-CN" dirty="0" smtClean="0"/>
              <a:t>0x50 0x4E 0x47</a:t>
            </a:r>
            <a:r>
              <a:rPr lang="zh-CN" altLang="en-US" dirty="0" smtClean="0"/>
              <a:t>，也就是</a:t>
            </a:r>
            <a:r>
              <a:rPr lang="en-US" altLang="zh-CN" dirty="0"/>
              <a:t>“PNG”</a:t>
            </a:r>
            <a:r>
              <a:rPr lang="zh-CN" altLang="en-US" dirty="0"/>
              <a:t>的</a:t>
            </a:r>
            <a:r>
              <a:rPr lang="en-US" altLang="zh-CN" dirty="0"/>
              <a:t>ASCII</a:t>
            </a:r>
            <a:r>
              <a:rPr lang="zh-CN" altLang="en-US" dirty="0" smtClean="0"/>
              <a:t>码。</a:t>
            </a:r>
            <a:endParaRPr lang="en-US" altLang="zh-CN" dirty="0" smtClean="0"/>
          </a:p>
          <a:p>
            <a:pPr marL="285750" indent="-285750">
              <a:buFont typeface="Wingdings" panose="05000000000000000000" pitchFamily="2" charset="2"/>
              <a:buChar char="ü"/>
            </a:pPr>
            <a:r>
              <a:rPr lang="zh-CN" altLang="en-US" dirty="0" smtClean="0"/>
              <a:t>第</a:t>
            </a:r>
            <a:r>
              <a:rPr lang="en-US" altLang="zh-CN" dirty="0" smtClean="0"/>
              <a:t>1</a:t>
            </a:r>
            <a:r>
              <a:rPr lang="zh-CN" altLang="en-US" dirty="0" smtClean="0"/>
              <a:t>字节则固定为</a:t>
            </a:r>
            <a:r>
              <a:rPr lang="en-US" altLang="zh-CN" dirty="0" smtClean="0"/>
              <a:t>0x89</a:t>
            </a:r>
            <a:r>
              <a:rPr lang="zh-CN" altLang="en-US" dirty="0" smtClean="0"/>
              <a:t>，属于扩展</a:t>
            </a:r>
            <a:r>
              <a:rPr lang="en-US" altLang="zh-CN" dirty="0" smtClean="0"/>
              <a:t>ASCII</a:t>
            </a:r>
            <a:r>
              <a:rPr lang="zh-CN" altLang="en-US" dirty="0" smtClean="0"/>
              <a:t>码，所以长相比较清奇。</a:t>
            </a:r>
            <a:endParaRPr lang="zh-CN" altLang="en-US" dirty="0"/>
          </a:p>
        </p:txBody>
      </p:sp>
    </p:spTree>
    <p:extLst>
      <p:ext uri="{BB962C8B-B14F-4D97-AF65-F5344CB8AC3E}">
        <p14:creationId xmlns:p14="http://schemas.microsoft.com/office/powerpoint/2010/main" val="174204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dirty="0" smtClean="0">
                <a:solidFill>
                  <a:schemeClr val="tx1"/>
                </a:solidFill>
              </a:rPr>
              <a:t>字符</a:t>
            </a:r>
            <a:r>
              <a:rPr lang="zh-CN" altLang="en-US" sz="2400" dirty="0">
                <a:solidFill>
                  <a:schemeClr val="tx1"/>
                </a:solidFill>
              </a:rPr>
              <a:t>一律以</a:t>
            </a:r>
            <a:r>
              <a:rPr lang="en-US" altLang="zh-CN" sz="2400" dirty="0">
                <a:solidFill>
                  <a:schemeClr val="tx1"/>
                </a:solidFill>
              </a:rPr>
              <a:t>ASCII</a:t>
            </a:r>
            <a:r>
              <a:rPr lang="zh-CN" altLang="en-US" sz="2400" dirty="0">
                <a:solidFill>
                  <a:schemeClr val="tx1"/>
                </a:solidFill>
              </a:rPr>
              <a:t>形式存储，数值型数据既可以用</a:t>
            </a:r>
            <a:r>
              <a:rPr lang="en-US" altLang="zh-CN" sz="2400" dirty="0">
                <a:solidFill>
                  <a:schemeClr val="tx1"/>
                </a:solidFill>
              </a:rPr>
              <a:t>ASCII</a:t>
            </a:r>
            <a:r>
              <a:rPr lang="zh-CN" altLang="en-US" sz="2400" dirty="0">
                <a:solidFill>
                  <a:schemeClr val="tx1"/>
                </a:solidFill>
              </a:rPr>
              <a:t>形式存储，也可以用二进制形式存储</a:t>
            </a:r>
            <a:r>
              <a:rPr lang="zh-CN" altLang="en-US" sz="2400" dirty="0" smtClean="0">
                <a:solidFill>
                  <a:schemeClr val="tx1"/>
                </a:solidFill>
              </a:rPr>
              <a:t>。</a:t>
            </a:r>
            <a:endParaRPr lang="en-US" altLang="zh-CN" sz="2400" dirty="0" smtClean="0">
              <a:solidFill>
                <a:schemeClr val="tx1"/>
              </a:solidFill>
            </a:endParaRPr>
          </a:p>
          <a:p>
            <a:pPr algn="just">
              <a:lnSpc>
                <a:spcPct val="120000"/>
              </a:lnSpc>
              <a:spcBef>
                <a:spcPts val="600"/>
              </a:spcBef>
              <a:spcAft>
                <a:spcPts val="600"/>
              </a:spcAft>
              <a:defRPr/>
            </a:pPr>
            <a:endParaRPr lang="en-US" altLang="zh-CN" sz="2400" dirty="0" smtClean="0">
              <a:solidFill>
                <a:schemeClr val="tx1"/>
              </a:solidFill>
            </a:endParaRPr>
          </a:p>
          <a:p>
            <a:pPr algn="just">
              <a:lnSpc>
                <a:spcPct val="120000"/>
              </a:lnSpc>
              <a:spcBef>
                <a:spcPts val="600"/>
              </a:spcBef>
              <a:spcAft>
                <a:spcPts val="600"/>
              </a:spcAft>
              <a:defRPr/>
            </a:pPr>
            <a:endParaRPr lang="en-US" altLang="zh-CN" sz="2400" dirty="0" smtClean="0">
              <a:solidFill>
                <a:schemeClr val="tx1"/>
              </a:solidFill>
            </a:endParaRPr>
          </a:p>
          <a:p>
            <a:pPr algn="just">
              <a:lnSpc>
                <a:spcPct val="120000"/>
              </a:lnSpc>
              <a:spcBef>
                <a:spcPts val="600"/>
              </a:spcBef>
              <a:spcAft>
                <a:spcPts val="600"/>
              </a:spcAft>
              <a:defRPr/>
            </a:pPr>
            <a:r>
              <a:rPr lang="zh-CN" altLang="en-US" sz="2400" dirty="0" smtClean="0">
                <a:solidFill>
                  <a:schemeClr val="tx1"/>
                </a:solidFill>
              </a:rPr>
              <a:t>用</a:t>
            </a:r>
            <a:r>
              <a:rPr lang="en-US" altLang="zh-CN" sz="2400" dirty="0">
                <a:solidFill>
                  <a:schemeClr val="tx1"/>
                </a:solidFill>
              </a:rPr>
              <a:t>ASCII</a:t>
            </a:r>
            <a:r>
              <a:rPr lang="zh-CN" altLang="en-US" sz="2400" dirty="0">
                <a:solidFill>
                  <a:schemeClr val="tx1"/>
                </a:solidFill>
              </a:rPr>
              <a:t>码形式输出时字节与字符一一对应，一个字节代表一个字符，因而便于对字符进行逐个处理，也便于输出字符。但一般占存储空间较多，而且要花费转换时间（二进制形式与</a:t>
            </a:r>
            <a:r>
              <a:rPr lang="en-US" altLang="zh-CN" sz="2400" dirty="0">
                <a:solidFill>
                  <a:schemeClr val="tx1"/>
                </a:solidFill>
              </a:rPr>
              <a:t>ASCII</a:t>
            </a:r>
            <a:r>
              <a:rPr lang="zh-CN" altLang="en-US" sz="2400" dirty="0">
                <a:solidFill>
                  <a:schemeClr val="tx1"/>
                </a:solidFill>
              </a:rPr>
              <a:t>码间的转换）。用二进制形式输出数值，可以节省外存空间和转换时间，把内存中的存储单元中的内容原封不动地输出到磁盘</a:t>
            </a:r>
            <a:r>
              <a:rPr lang="en-US" altLang="zh-CN" sz="2400" dirty="0">
                <a:solidFill>
                  <a:schemeClr val="tx1"/>
                </a:solidFill>
              </a:rPr>
              <a:t>(</a:t>
            </a:r>
            <a:r>
              <a:rPr lang="zh-CN" altLang="en-US" sz="2400" dirty="0">
                <a:solidFill>
                  <a:schemeClr val="tx1"/>
                </a:solidFill>
              </a:rPr>
              <a:t>或其他外部介质</a:t>
            </a:r>
            <a:r>
              <a:rPr lang="en-US" altLang="zh-CN" sz="2400" dirty="0">
                <a:solidFill>
                  <a:schemeClr val="tx1"/>
                </a:solidFill>
              </a:rPr>
              <a:t>)</a:t>
            </a:r>
            <a:r>
              <a:rPr lang="zh-CN" altLang="en-US" sz="2400" dirty="0">
                <a:solidFill>
                  <a:schemeClr val="tx1"/>
                </a:solidFill>
              </a:rPr>
              <a:t>上，此时每一个字节并不一定代表一个字符</a:t>
            </a:r>
            <a:r>
              <a:rPr lang="zh-CN" altLang="en-US" sz="2400" dirty="0" smtClean="0">
                <a:solidFill>
                  <a:schemeClr val="tx1"/>
                </a:solidFill>
              </a:rPr>
              <a:t>。</a:t>
            </a:r>
            <a:endParaRPr lang="en-US" altLang="zh-CN" sz="2400" dirty="0">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dirty="0" smtClean="0"/>
              <a:t>文件存储的例子</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18155253"/>
              </p:ext>
            </p:extLst>
          </p:nvPr>
        </p:nvGraphicFramePr>
        <p:xfrm>
          <a:off x="1655454" y="1877910"/>
          <a:ext cx="8463330" cy="1395636"/>
        </p:xfrm>
        <a:graphic>
          <a:graphicData uri="http://schemas.openxmlformats.org/drawingml/2006/table">
            <a:tbl>
              <a:tblPr>
                <a:tableStyleId>{5C22544A-7EE6-4342-B048-85BDC9FD1C3A}</a:tableStyleId>
              </a:tblPr>
              <a:tblGrid>
                <a:gridCol w="846333">
                  <a:extLst>
                    <a:ext uri="{9D8B030D-6E8A-4147-A177-3AD203B41FA5}">
                      <a16:colId xmlns:a16="http://schemas.microsoft.com/office/drawing/2014/main" val="1733638505"/>
                    </a:ext>
                  </a:extLst>
                </a:gridCol>
                <a:gridCol w="846333">
                  <a:extLst>
                    <a:ext uri="{9D8B030D-6E8A-4147-A177-3AD203B41FA5}">
                      <a16:colId xmlns:a16="http://schemas.microsoft.com/office/drawing/2014/main" val="4207348868"/>
                    </a:ext>
                  </a:extLst>
                </a:gridCol>
                <a:gridCol w="846333">
                  <a:extLst>
                    <a:ext uri="{9D8B030D-6E8A-4147-A177-3AD203B41FA5}">
                      <a16:colId xmlns:a16="http://schemas.microsoft.com/office/drawing/2014/main" val="1060900735"/>
                    </a:ext>
                  </a:extLst>
                </a:gridCol>
                <a:gridCol w="846333">
                  <a:extLst>
                    <a:ext uri="{9D8B030D-6E8A-4147-A177-3AD203B41FA5}">
                      <a16:colId xmlns:a16="http://schemas.microsoft.com/office/drawing/2014/main" val="837610741"/>
                    </a:ext>
                  </a:extLst>
                </a:gridCol>
                <a:gridCol w="846333">
                  <a:extLst>
                    <a:ext uri="{9D8B030D-6E8A-4147-A177-3AD203B41FA5}">
                      <a16:colId xmlns:a16="http://schemas.microsoft.com/office/drawing/2014/main" val="239748020"/>
                    </a:ext>
                  </a:extLst>
                </a:gridCol>
                <a:gridCol w="846333">
                  <a:extLst>
                    <a:ext uri="{9D8B030D-6E8A-4147-A177-3AD203B41FA5}">
                      <a16:colId xmlns:a16="http://schemas.microsoft.com/office/drawing/2014/main" val="1708302820"/>
                    </a:ext>
                  </a:extLst>
                </a:gridCol>
                <a:gridCol w="846333">
                  <a:extLst>
                    <a:ext uri="{9D8B030D-6E8A-4147-A177-3AD203B41FA5}">
                      <a16:colId xmlns:a16="http://schemas.microsoft.com/office/drawing/2014/main" val="724127267"/>
                    </a:ext>
                  </a:extLst>
                </a:gridCol>
                <a:gridCol w="846333">
                  <a:extLst>
                    <a:ext uri="{9D8B030D-6E8A-4147-A177-3AD203B41FA5}">
                      <a16:colId xmlns:a16="http://schemas.microsoft.com/office/drawing/2014/main" val="1349400957"/>
                    </a:ext>
                  </a:extLst>
                </a:gridCol>
                <a:gridCol w="846333">
                  <a:extLst>
                    <a:ext uri="{9D8B030D-6E8A-4147-A177-3AD203B41FA5}">
                      <a16:colId xmlns:a16="http://schemas.microsoft.com/office/drawing/2014/main" val="1965575413"/>
                    </a:ext>
                  </a:extLst>
                </a:gridCol>
                <a:gridCol w="846333">
                  <a:extLst>
                    <a:ext uri="{9D8B030D-6E8A-4147-A177-3AD203B41FA5}">
                      <a16:colId xmlns:a16="http://schemas.microsoft.com/office/drawing/2014/main" val="3848168100"/>
                    </a:ext>
                  </a:extLst>
                </a:gridCol>
              </a:tblGrid>
              <a:tr h="232606">
                <a:tc>
                  <a:txBody>
                    <a:bodyPr/>
                    <a:lstStyle/>
                    <a:p>
                      <a:pPr algn="ctr"/>
                      <a:endParaRPr lang="zh-CN" altLang="en-US" sz="1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US" altLang="zh-CN" sz="1400" dirty="0" smtClean="0"/>
                        <a:t>ASCII</a:t>
                      </a:r>
                      <a:r>
                        <a:rPr lang="zh-CN" altLang="en-US" sz="1400" dirty="0" smtClean="0"/>
                        <a:t>形式</a:t>
                      </a:r>
                      <a:endParaRPr lang="zh-CN" altLang="en-US" sz="1400" dirty="0"/>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extLst>
                  <a:ext uri="{0D108BD9-81ED-4DB2-BD59-A6C34878D82A}">
                    <a16:rowId xmlns:a16="http://schemas.microsoft.com/office/drawing/2014/main" val="2721746004"/>
                  </a:ext>
                </a:extLst>
              </a:tr>
              <a:tr h="232606">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00110001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6174606"/>
                  </a:ext>
                </a:extLst>
              </a:tr>
              <a:tr h="232606">
                <a:tc gridSpan="4">
                  <a:txBody>
                    <a:bodyPr/>
                    <a:lstStyle/>
                    <a:p>
                      <a:pPr algn="ctr"/>
                      <a:r>
                        <a:rPr lang="zh-CN" altLang="en-US" sz="1400" smtClean="0"/>
                        <a:t>内存中存储形式</a:t>
                      </a:r>
                      <a:endParaRPr lang="zh-CN" altLang="en-US" sz="1400"/>
                    </a:p>
                  </a:txBody>
                  <a:tcPr marL="0" marR="0" marT="0" marB="0"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0" marR="0" marT="0" marB="0">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53011362"/>
                  </a:ext>
                </a:extLst>
              </a:tr>
              <a:tr h="232606">
                <a:tc>
                  <a:txBody>
                    <a:bodyPr/>
                    <a:lstStyle/>
                    <a:p>
                      <a:pPr algn="ctr"/>
                      <a:r>
                        <a:rPr lang="en-US" altLang="zh-CN" sz="1400" smtClean="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endParaRPr lang="en-US" altLang="zh-CN" sz="1400" smtClean="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3157389"/>
                  </a:ext>
                </a:extLst>
              </a:tr>
              <a:tr h="232606">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smtClean="0"/>
                        <a:t>二进制形式</a:t>
                      </a:r>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73527904"/>
                  </a:ext>
                </a:extLst>
              </a:tr>
              <a:tr h="232606">
                <a:tc>
                  <a:txBody>
                    <a:bodyPr/>
                    <a:lstStyle/>
                    <a:p>
                      <a:pPr algn="ctr"/>
                      <a:endParaRPr lang="zh-CN" altLang="en-US" sz="1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dirty="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9127011"/>
                  </a:ext>
                </a:extLst>
              </a:tr>
            </a:tbl>
          </a:graphicData>
        </a:graphic>
      </p:graphicFrame>
      <p:cxnSp>
        <p:nvCxnSpPr>
          <p:cNvPr id="7" name="直接连接符 6"/>
          <p:cNvCxnSpPr/>
          <p:nvPr/>
        </p:nvCxnSpPr>
        <p:spPr>
          <a:xfrm flipV="1">
            <a:off x="5032799" y="2230789"/>
            <a:ext cx="805070" cy="34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32799" y="2797726"/>
            <a:ext cx="814591" cy="318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04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ANSI C</a:t>
            </a:r>
            <a:r>
              <a:rPr lang="zh-CN" altLang="en-US">
                <a:solidFill>
                  <a:schemeClr val="tx1"/>
                </a:solidFill>
              </a:rPr>
              <a:t>标准采用“</a:t>
            </a:r>
            <a:r>
              <a:rPr lang="zh-CN" altLang="en-US" b="1">
                <a:solidFill>
                  <a:schemeClr val="tx1"/>
                </a:solidFill>
              </a:rPr>
              <a:t>缓冲文件系统</a:t>
            </a:r>
            <a:r>
              <a:rPr lang="zh-CN" altLang="en-US">
                <a:solidFill>
                  <a:schemeClr val="tx1"/>
                </a:solidFill>
              </a:rPr>
              <a:t>”处理数据文件，所谓缓冲文件系统是指系统自动地在内存区为程序中每一个正在使用的文件开辟一个文件缓冲区。从内存向磁盘输出数据必须先送到内存中的缓冲区，装满缓冲区后才一起送到磁盘去。如果从磁盘向计算机读入数据，则一次从磁盘文件将一批数据输入到内存缓冲区（充满缓冲区），然后再从缓冲区逐个地将数据送到程序数据区（给程序变量</a:t>
            </a:r>
            <a:r>
              <a:rPr lang="zh-CN" altLang="en-US" smtClean="0">
                <a:solidFill>
                  <a:schemeClr val="tx1"/>
                </a:solidFill>
              </a:rPr>
              <a:t>）。</a:t>
            </a:r>
            <a:r>
              <a:rPr lang="zh-CN" altLang="en-US">
                <a:solidFill>
                  <a:schemeClr val="tx1"/>
                </a:solidFill>
              </a:rPr>
              <a:t>这样做是为了节省存取时间，提高效率，缓冲区的大小由各个具体的</a:t>
            </a:r>
            <a:r>
              <a:rPr lang="en-US" altLang="zh-CN">
                <a:solidFill>
                  <a:schemeClr val="tx1"/>
                </a:solidFill>
              </a:rPr>
              <a:t>C</a:t>
            </a:r>
            <a:r>
              <a:rPr lang="zh-CN" altLang="en-US">
                <a:solidFill>
                  <a:schemeClr val="tx1"/>
                </a:solidFill>
              </a:rPr>
              <a:t>编译系统确定。</a:t>
            </a: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zh-CN" altLang="en-US">
              <a:solidFill>
                <a:schemeClr val="tx1"/>
              </a:solidFill>
            </a:endParaRPr>
          </a:p>
          <a:p>
            <a:pPr algn="just">
              <a:lnSpc>
                <a:spcPct val="120000"/>
              </a:lnSpc>
              <a:spcBef>
                <a:spcPts val="600"/>
              </a:spcBef>
              <a:spcAft>
                <a:spcPts val="600"/>
              </a:spcAft>
              <a:defRPr/>
            </a:pPr>
            <a:r>
              <a:rPr lang="zh-CN" altLang="en-US">
                <a:solidFill>
                  <a:schemeClr val="tx1"/>
                </a:solidFill>
              </a:rPr>
              <a:t>说明</a:t>
            </a:r>
            <a:r>
              <a:rPr lang="en-US" altLang="zh-CN">
                <a:solidFill>
                  <a:schemeClr val="tx1"/>
                </a:solidFill>
              </a:rPr>
              <a:t>: </a:t>
            </a:r>
            <a:r>
              <a:rPr lang="zh-CN" altLang="en-US">
                <a:solidFill>
                  <a:schemeClr val="tx1"/>
                </a:solidFill>
              </a:rPr>
              <a:t>每一个文件在内存中只有一个缓冲区，在向文件输出数据时，它就作为输出缓冲区，在从文件输入数据时，它就作为输入缓冲区。</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文件缓冲区</a:t>
            </a:r>
          </a:p>
        </p:txBody>
      </p:sp>
      <p:grpSp>
        <p:nvGrpSpPr>
          <p:cNvPr id="28" name="组合 27"/>
          <p:cNvGrpSpPr/>
          <p:nvPr/>
        </p:nvGrpSpPr>
        <p:grpSpPr>
          <a:xfrm>
            <a:off x="3062430" y="3156185"/>
            <a:ext cx="5794766" cy="1654353"/>
            <a:chOff x="2266121" y="3106490"/>
            <a:chExt cx="5794766" cy="1654353"/>
          </a:xfrm>
        </p:grpSpPr>
        <p:sp>
          <p:nvSpPr>
            <p:cNvPr id="3" name="矩形 2"/>
            <p:cNvSpPr/>
            <p:nvPr/>
          </p:nvSpPr>
          <p:spPr>
            <a:xfrm>
              <a:off x="2266121" y="3106490"/>
              <a:ext cx="4286826" cy="165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mtClean="0"/>
                <a:t>输出文件缓冲区</a:t>
              </a:r>
              <a:r>
                <a:rPr lang="en-US" altLang="zh-CN" smtClean="0"/>
                <a:t>	</a:t>
              </a:r>
            </a:p>
            <a:p>
              <a:r>
                <a:rPr lang="zh-CN" altLang="en-US" smtClean="0"/>
                <a:t> 程序数据区</a:t>
              </a:r>
              <a:endParaRPr lang="en-US" altLang="zh-CN" smtClean="0"/>
            </a:p>
            <a:p>
              <a:endParaRPr lang="en-US" altLang="zh-CN"/>
            </a:p>
            <a:p>
              <a:pPr algn="r"/>
              <a:r>
                <a:rPr lang="zh-CN" altLang="en-US" smtClean="0"/>
                <a:t>输入文件缓冲区</a:t>
              </a:r>
              <a:r>
                <a:rPr lang="en-US" altLang="zh-CN" smtClean="0"/>
                <a:t>	</a:t>
              </a:r>
              <a:endParaRPr lang="zh-CN" altLang="en-US"/>
            </a:p>
          </p:txBody>
        </p:sp>
        <p:sp>
          <p:nvSpPr>
            <p:cNvPr id="5" name="椭圆 4"/>
            <p:cNvSpPr/>
            <p:nvPr/>
          </p:nvSpPr>
          <p:spPr>
            <a:xfrm>
              <a:off x="7150428" y="3486405"/>
              <a:ext cx="894521" cy="894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31635" y="3423418"/>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矩形 9"/>
            <p:cNvSpPr/>
            <p:nvPr/>
          </p:nvSpPr>
          <p:spPr>
            <a:xfrm>
              <a:off x="2395331" y="3725199"/>
              <a:ext cx="1182756" cy="5140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p:cNvSpPr/>
            <p:nvPr/>
          </p:nvSpPr>
          <p:spPr>
            <a:xfrm>
              <a:off x="4631635" y="4239223"/>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3" name="直接箭头连接符 12"/>
            <p:cNvCxnSpPr>
              <a:stCxn id="9" idx="3"/>
            </p:cNvCxnSpPr>
            <p:nvPr/>
          </p:nvCxnSpPr>
          <p:spPr>
            <a:xfrm>
              <a:off x="6221478" y="3590461"/>
              <a:ext cx="943500" cy="1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endCxn id="11" idx="3"/>
            </p:cNvCxnSpPr>
            <p:nvPr/>
          </p:nvCxnSpPr>
          <p:spPr>
            <a:xfrm flipH="1">
              <a:off x="6221478" y="4110574"/>
              <a:ext cx="943500" cy="29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6489165" y="3224464"/>
              <a:ext cx="1571722" cy="1054135"/>
            </a:xfrm>
            <a:prstGeom prst="rect">
              <a:avLst/>
            </a:prstGeom>
            <a:noFill/>
          </p:spPr>
          <p:txBody>
            <a:bodyPr wrap="square" rtlCol="0">
              <a:spAutoFit/>
            </a:bodyPr>
            <a:lstStyle/>
            <a:p>
              <a:pPr defTabSz="715963">
                <a:lnSpc>
                  <a:spcPts val="1500"/>
                </a:lnSpc>
              </a:pPr>
              <a:r>
                <a:rPr lang="en-US" altLang="zh-CN" smtClean="0"/>
                <a:t>	</a:t>
              </a:r>
              <a:r>
                <a:rPr lang="zh-CN" altLang="en-US" smtClean="0"/>
                <a:t>磁 盘</a:t>
              </a:r>
              <a:endParaRPr lang="en-US" altLang="zh-CN"/>
            </a:p>
            <a:p>
              <a:pPr>
                <a:lnSpc>
                  <a:spcPts val="1500"/>
                </a:lnSpc>
              </a:pPr>
              <a:r>
                <a:rPr lang="zh-CN" altLang="en-US" smtClean="0"/>
                <a:t>输出</a:t>
              </a:r>
              <a:endParaRPr lang="en-US" altLang="zh-CN"/>
            </a:p>
            <a:p>
              <a:pPr>
                <a:lnSpc>
                  <a:spcPts val="1500"/>
                </a:lnSpc>
              </a:pPr>
              <a:endParaRPr lang="en-US" altLang="zh-CN" smtClean="0"/>
            </a:p>
            <a:p>
              <a:pPr>
                <a:lnSpc>
                  <a:spcPts val="1500"/>
                </a:lnSpc>
              </a:pPr>
              <a:endParaRPr lang="en-US" altLang="zh-CN"/>
            </a:p>
            <a:p>
              <a:pPr>
                <a:lnSpc>
                  <a:spcPts val="1500"/>
                </a:lnSpc>
              </a:pPr>
              <a:r>
                <a:rPr lang="zh-CN" altLang="en-US" smtClean="0"/>
                <a:t>输入</a:t>
              </a:r>
              <a:endParaRPr lang="zh-CN" altLang="en-US"/>
            </a:p>
          </p:txBody>
        </p:sp>
        <p:cxnSp>
          <p:nvCxnSpPr>
            <p:cNvPr id="22" name="直接箭头连接符 21"/>
            <p:cNvCxnSpPr>
              <a:endCxn id="9" idx="1"/>
            </p:cNvCxnSpPr>
            <p:nvPr/>
          </p:nvCxnSpPr>
          <p:spPr>
            <a:xfrm flipV="1">
              <a:off x="3349487" y="3590461"/>
              <a:ext cx="1282148" cy="34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1" idx="1"/>
            </p:cNvCxnSpPr>
            <p:nvPr/>
          </p:nvCxnSpPr>
          <p:spPr>
            <a:xfrm flipH="1" flipV="1">
              <a:off x="3356427" y="4017188"/>
              <a:ext cx="1275208" cy="389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3944431" y="3680466"/>
              <a:ext cx="775252" cy="923330"/>
            </a:xfrm>
            <a:prstGeom prst="rect">
              <a:avLst/>
            </a:prstGeom>
            <a:noFill/>
          </p:spPr>
          <p:txBody>
            <a:bodyPr wrap="square" rtlCol="0">
              <a:spAutoFit/>
            </a:bodyPr>
            <a:lstStyle/>
            <a:p>
              <a:r>
                <a:rPr lang="zh-CN" altLang="en-US" smtClean="0"/>
                <a:t>输出</a:t>
              </a:r>
              <a:endParaRPr lang="en-US" altLang="zh-CN" smtClean="0"/>
            </a:p>
            <a:p>
              <a:endParaRPr lang="en-US" altLang="zh-CN"/>
            </a:p>
            <a:p>
              <a:r>
                <a:rPr lang="zh-CN" altLang="en-US" smtClean="0"/>
                <a:t>输入</a:t>
              </a:r>
              <a:endParaRPr lang="zh-CN" altLang="en-US"/>
            </a:p>
          </p:txBody>
        </p:sp>
      </p:grpSp>
    </p:spTree>
    <p:extLst>
      <p:ext uri="{BB962C8B-B14F-4D97-AF65-F5344CB8AC3E}">
        <p14:creationId xmlns:p14="http://schemas.microsoft.com/office/powerpoint/2010/main" val="25202023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CE8C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4292</TotalTime>
  <Words>9518</Words>
  <Application>Microsoft Office PowerPoint</Application>
  <PresentationFormat>宽屏</PresentationFormat>
  <Paragraphs>777</Paragraphs>
  <Slides>53</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等线</vt:lpstr>
      <vt:lpstr>等线 Light</vt:lpstr>
      <vt:lpstr>华文隶书</vt:lpstr>
      <vt:lpstr>华文中宋</vt:lpstr>
      <vt:lpstr>微软雅黑</vt:lpstr>
      <vt:lpstr>Arial</vt:lpstr>
      <vt:lpstr>Baskerville Old Face</vt:lpstr>
      <vt:lpstr>Consolas</vt:lpstr>
      <vt:lpstr>Microsoft New Tai Lue</vt:lpstr>
      <vt:lpstr>Wingdings</vt:lpstr>
      <vt:lpstr>Office 主题​​</vt:lpstr>
      <vt:lpstr>PowerPoint 演示文稿</vt:lpstr>
      <vt:lpstr>C文件的有关基本知识</vt:lpstr>
      <vt:lpstr>什么是文件</vt:lpstr>
      <vt:lpstr>什么是文件</vt:lpstr>
      <vt:lpstr>文件名</vt:lpstr>
      <vt:lpstr>文件的分类</vt:lpstr>
      <vt:lpstr>二进制文件 和 文本文件</vt:lpstr>
      <vt:lpstr>文件存储的例子</vt:lpstr>
      <vt:lpstr>文件缓冲区</vt:lpstr>
      <vt:lpstr>文件类型指针</vt:lpstr>
      <vt:lpstr>文件类型指针</vt:lpstr>
      <vt:lpstr>打开与关闭文件</vt:lpstr>
      <vt:lpstr>打开与关闭文件</vt:lpstr>
      <vt:lpstr>用fopen函数打开数据文件</vt:lpstr>
      <vt:lpstr>用fopen函数打开数据文件</vt:lpstr>
      <vt:lpstr>用fopen函数打开数据文件</vt:lpstr>
      <vt:lpstr>用fopen函数打开数据文件</vt:lpstr>
      <vt:lpstr>用fopen函数打开数据文件</vt:lpstr>
      <vt:lpstr>用fclose函数关闭数据文件</vt:lpstr>
      <vt:lpstr>顺序读写数据文件</vt:lpstr>
      <vt:lpstr>怎样向文件读写字符</vt:lpstr>
      <vt:lpstr>怎样向文件读写字符</vt:lpstr>
      <vt:lpstr>怎样向文件读写字符</vt:lpstr>
      <vt:lpstr>思考一下p341的问题，能否将循环条件替换为ch!=EOF</vt:lpstr>
      <vt:lpstr>直接运行程序，输出的结果是：1234</vt:lpstr>
      <vt:lpstr>原因其实前面说过了，fgetc的返回值超出了char的存储能力。</vt:lpstr>
      <vt:lpstr>聊聊EOF。用while (ch!=EOF)是可以的，前提是ch是int类型。</vt:lpstr>
      <vt:lpstr>怎样向文件读写一个字符串</vt:lpstr>
      <vt:lpstr>怎样向文件读写一个字符串</vt:lpstr>
      <vt:lpstr>怎样向文件读写一个字符串</vt:lpstr>
      <vt:lpstr>怎样向文件读写一个字符串</vt:lpstr>
      <vt:lpstr>PowerPoint 演示文稿</vt:lpstr>
      <vt:lpstr>用格式化的方式读写文本文件</vt:lpstr>
      <vt:lpstr>例题－带格式文本文件的读取</vt:lpstr>
      <vt:lpstr>分析</vt:lpstr>
      <vt:lpstr>fscanf会跳过空白符，所以文本中有多余的空行、空格、TAB是没关系的。</vt:lpstr>
      <vt:lpstr>用二进制方式向文件读写一组数据</vt:lpstr>
      <vt:lpstr>二进制读写</vt:lpstr>
      <vt:lpstr>PowerPoint 演示文稿</vt:lpstr>
      <vt:lpstr>PowerPoint 演示文稿</vt:lpstr>
      <vt:lpstr>来个二进制读取的例题</vt:lpstr>
      <vt:lpstr>BMP文件头</vt:lpstr>
      <vt:lpstr>PowerPoint 演示文稿</vt:lpstr>
      <vt:lpstr>小结一下文件读写</vt:lpstr>
      <vt:lpstr>随机读写数据文件</vt:lpstr>
      <vt:lpstr>PowerPoint 演示文稿</vt:lpstr>
      <vt:lpstr>文件位置标记及其定位</vt:lpstr>
      <vt:lpstr>文件位置标记及其定位</vt:lpstr>
      <vt:lpstr>文件位置标记及其定位</vt:lpstr>
      <vt:lpstr>随机读写 </vt:lpstr>
      <vt:lpstr>ftell的用途举例：计算文件长度</vt:lpstr>
      <vt:lpstr>文件读写的出错检测</vt:lpstr>
      <vt:lpstr>文件读写的出错检测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sway</dc:creator>
  <cp:lastModifiedBy>sway</cp:lastModifiedBy>
  <cp:revision>556</cp:revision>
  <dcterms:created xsi:type="dcterms:W3CDTF">2017-08-03T06:51:45Z</dcterms:created>
  <dcterms:modified xsi:type="dcterms:W3CDTF">2023-12-18T02:48:27Z</dcterms:modified>
</cp:coreProperties>
</file>