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5.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6.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17.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8.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9.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20.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21.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22.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23.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8" r:id="rId2"/>
    <p:sldId id="286" r:id="rId3"/>
    <p:sldId id="287" r:id="rId4"/>
    <p:sldId id="288" r:id="rId5"/>
    <p:sldId id="289" r:id="rId6"/>
    <p:sldId id="293" r:id="rId7"/>
    <p:sldId id="290" r:id="rId8"/>
    <p:sldId id="291" r:id="rId9"/>
    <p:sldId id="292" r:id="rId10"/>
    <p:sldId id="294" r:id="rId11"/>
    <p:sldId id="265" r:id="rId12"/>
    <p:sldId id="295" r:id="rId13"/>
    <p:sldId id="297" r:id="rId14"/>
    <p:sldId id="298" r:id="rId15"/>
    <p:sldId id="299" r:id="rId16"/>
    <p:sldId id="300" r:id="rId17"/>
    <p:sldId id="301" r:id="rId18"/>
    <p:sldId id="302" r:id="rId19"/>
    <p:sldId id="303" r:id="rId20"/>
    <p:sldId id="304" r:id="rId21"/>
    <p:sldId id="305" r:id="rId22"/>
    <p:sldId id="306" r:id="rId23"/>
    <p:sldId id="307" r:id="rId24"/>
    <p:sldId id="344" r:id="rId25"/>
    <p:sldId id="345" r:id="rId26"/>
    <p:sldId id="308" r:id="rId27"/>
    <p:sldId id="309" r:id="rId28"/>
    <p:sldId id="310" r:id="rId29"/>
    <p:sldId id="311" r:id="rId30"/>
    <p:sldId id="268" r:id="rId31"/>
    <p:sldId id="313" r:id="rId32"/>
    <p:sldId id="312" r:id="rId33"/>
    <p:sldId id="346" r:id="rId34"/>
    <p:sldId id="314" r:id="rId35"/>
    <p:sldId id="315" r:id="rId36"/>
    <p:sldId id="318" r:id="rId37"/>
    <p:sldId id="317" r:id="rId38"/>
    <p:sldId id="319" r:id="rId39"/>
    <p:sldId id="320" r:id="rId40"/>
    <p:sldId id="321" r:id="rId41"/>
    <p:sldId id="322" r:id="rId42"/>
    <p:sldId id="323" r:id="rId43"/>
    <p:sldId id="325" r:id="rId44"/>
    <p:sldId id="326" r:id="rId45"/>
    <p:sldId id="327" r:id="rId46"/>
    <p:sldId id="328" r:id="rId47"/>
    <p:sldId id="329" r:id="rId48"/>
    <p:sldId id="347" r:id="rId49"/>
    <p:sldId id="330" r:id="rId50"/>
    <p:sldId id="331" r:id="rId51"/>
    <p:sldId id="332" r:id="rId52"/>
    <p:sldId id="333" r:id="rId53"/>
    <p:sldId id="334" r:id="rId54"/>
    <p:sldId id="335" r:id="rId55"/>
    <p:sldId id="336" r:id="rId56"/>
    <p:sldId id="348" r:id="rId57"/>
    <p:sldId id="349" r:id="rId58"/>
    <p:sldId id="350" r:id="rId59"/>
    <p:sldId id="351" r:id="rId60"/>
    <p:sldId id="337" r:id="rId61"/>
    <p:sldId id="338" r:id="rId62"/>
    <p:sldId id="339" r:id="rId63"/>
    <p:sldId id="352" r:id="rId64"/>
    <p:sldId id="353" r:id="rId65"/>
    <p:sldId id="355" r:id="rId66"/>
    <p:sldId id="356" r:id="rId67"/>
    <p:sldId id="357" r:id="rId68"/>
    <p:sldId id="358" r:id="rId69"/>
    <p:sldId id="340" r:id="rId70"/>
    <p:sldId id="341" r:id="rId71"/>
    <p:sldId id="342" r:id="rId72"/>
    <p:sldId id="343"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8811" autoAdjust="0"/>
  </p:normalViewPr>
  <p:slideViewPr>
    <p:cSldViewPr snapToGrid="0">
      <p:cViewPr varScale="1">
        <p:scale>
          <a:sx n="78" d="100"/>
          <a:sy n="78" d="100"/>
        </p:scale>
        <p:origin x="835" y="62"/>
      </p:cViewPr>
      <p:guideLst>
        <p:guide orient="horz" pos="2160"/>
        <p:guide pos="3840"/>
      </p:guideLst>
    </p:cSldViewPr>
  </p:slideViewPr>
  <p:notesTextViewPr>
    <p:cViewPr>
      <p:scale>
        <a:sx n="1" d="1"/>
        <a:sy n="1" d="1"/>
      </p:scale>
      <p:origin x="0" y="0"/>
    </p:cViewPr>
  </p:notesTextViewPr>
  <p:sorterViewPr>
    <p:cViewPr>
      <p:scale>
        <a:sx n="100" d="100"/>
        <a:sy n="100" d="100"/>
      </p:scale>
      <p:origin x="0" y="-75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9375FCE-87E8-46F9-BC86-F29014F005E7}">
      <dgm:prSet phldrT="[文本]" custT="1"/>
      <dgm:spPr/>
      <dgm:t>
        <a:bodyPr/>
        <a:lstStyle/>
        <a:p>
          <a:pPr>
            <a:lnSpc>
              <a:spcPct val="100000"/>
            </a:lnSpc>
          </a:pPr>
          <a:r>
            <a:rPr lang="zh-CN" altLang="en-US" sz="1600" smtClean="0"/>
            <a:t>数据类型</a:t>
          </a:r>
          <a:endParaRPr lang="zh-CN" altLang="en-US" sz="1600"/>
        </a:p>
      </dgm:t>
    </dgm:pt>
    <dgm:pt modelId="{8CC52FBD-1242-43F0-B5EF-F144C49B322A}" type="parTrans" cxnId="{FA25683D-CFAB-4CE2-948D-A5988CCBA8F3}">
      <dgm:prSet/>
      <dgm:spPr/>
      <dgm:t>
        <a:bodyPr/>
        <a:lstStyle/>
        <a:p>
          <a:pPr>
            <a:lnSpc>
              <a:spcPct val="100000"/>
            </a:lnSpc>
          </a:pPr>
          <a:endParaRPr lang="zh-CN" altLang="en-US"/>
        </a:p>
      </dgm:t>
    </dgm:pt>
    <dgm:pt modelId="{791787EA-4894-4E22-94D2-4A4D45D1BB7B}" type="sibTrans" cxnId="{FA25683D-CFAB-4CE2-948D-A5988CCBA8F3}">
      <dgm:prSet/>
      <dgm:spPr/>
      <dgm:t>
        <a:bodyPr/>
        <a:lstStyle/>
        <a:p>
          <a:pPr>
            <a:lnSpc>
              <a:spcPct val="100000"/>
            </a:lnSpc>
          </a:pPr>
          <a:endParaRPr lang="zh-CN" altLang="en-US"/>
        </a:p>
      </dgm:t>
    </dgm:pt>
    <dgm:pt modelId="{5DB50963-ADBA-4EEA-BB4B-10198EC57587}">
      <dgm:prSet phldrT="[文本]" custT="1"/>
      <dgm:spPr/>
      <dgm:t>
        <a:bodyPr/>
        <a:lstStyle/>
        <a:p>
          <a:pPr>
            <a:lnSpc>
              <a:spcPct val="100000"/>
            </a:lnSpc>
          </a:pPr>
          <a:r>
            <a:rPr lang="zh-CN" altLang="en-US" sz="1600" smtClean="0"/>
            <a:t>基本类型</a:t>
          </a:r>
          <a:endParaRPr lang="zh-CN" altLang="en-US" sz="1600"/>
        </a:p>
      </dgm:t>
    </dgm:pt>
    <dgm:pt modelId="{2E201219-69C9-48AC-86CE-A2844A81D197}" type="parTrans" cxnId="{A7C7F12E-E2ED-40B0-A59A-1711F5249BBE}">
      <dgm:prSet/>
      <dgm:spPr/>
      <dgm:t>
        <a:bodyPr/>
        <a:lstStyle/>
        <a:p>
          <a:pPr>
            <a:lnSpc>
              <a:spcPct val="100000"/>
            </a:lnSpc>
          </a:pPr>
          <a:endParaRPr lang="zh-CN" altLang="en-US"/>
        </a:p>
      </dgm:t>
    </dgm:pt>
    <dgm:pt modelId="{4C58A288-6468-4DEF-8430-47CEB20E5521}" type="sibTrans" cxnId="{A7C7F12E-E2ED-40B0-A59A-1711F5249BBE}">
      <dgm:prSet/>
      <dgm:spPr/>
      <dgm:t>
        <a:bodyPr/>
        <a:lstStyle/>
        <a:p>
          <a:pPr>
            <a:lnSpc>
              <a:spcPct val="100000"/>
            </a:lnSpc>
          </a:pPr>
          <a:endParaRPr lang="zh-CN" altLang="en-US"/>
        </a:p>
      </dgm:t>
    </dgm:pt>
    <dgm:pt modelId="{B457BC78-73F3-49C5-90D0-65E5385C9188}">
      <dgm:prSet phldrT="[文本]" custT="1"/>
      <dgm:spPr/>
      <dgm:t>
        <a:bodyPr/>
        <a:lstStyle/>
        <a:p>
          <a:pPr>
            <a:lnSpc>
              <a:spcPct val="100000"/>
            </a:lnSpc>
          </a:pPr>
          <a:r>
            <a:rPr lang="zh-CN" altLang="en-US" sz="1600" smtClean="0"/>
            <a:t>整型类型</a:t>
          </a:r>
          <a:endParaRPr lang="zh-CN" altLang="en-US" sz="1600"/>
        </a:p>
      </dgm:t>
    </dgm:pt>
    <dgm:pt modelId="{1D73B758-E67C-4D90-8627-294D58FE98E5}" type="parTrans" cxnId="{31C9ED4F-2342-4AA6-83E4-E2EE8C88C009}">
      <dgm:prSet/>
      <dgm:spPr/>
      <dgm:t>
        <a:bodyPr/>
        <a:lstStyle/>
        <a:p>
          <a:pPr>
            <a:lnSpc>
              <a:spcPct val="100000"/>
            </a:lnSpc>
          </a:pPr>
          <a:endParaRPr lang="zh-CN" altLang="en-US"/>
        </a:p>
      </dgm:t>
    </dgm:pt>
    <dgm:pt modelId="{058DEED6-58AA-400A-9460-BDC12F797ED9}" type="sibTrans" cxnId="{31C9ED4F-2342-4AA6-83E4-E2EE8C88C009}">
      <dgm:prSet/>
      <dgm:spPr/>
      <dgm:t>
        <a:bodyPr/>
        <a:lstStyle/>
        <a:p>
          <a:pPr>
            <a:lnSpc>
              <a:spcPct val="100000"/>
            </a:lnSpc>
          </a:pPr>
          <a:endParaRPr lang="zh-CN" altLang="en-US"/>
        </a:p>
      </dgm:t>
    </dgm:pt>
    <dgm:pt modelId="{5122018B-93D5-421B-A0DF-352A6DA652F5}">
      <dgm:prSet phldrT="[文本]" custT="1"/>
      <dgm:spPr/>
      <dgm:t>
        <a:bodyPr/>
        <a:lstStyle/>
        <a:p>
          <a:pPr>
            <a:lnSpc>
              <a:spcPct val="100000"/>
            </a:lnSpc>
          </a:pPr>
          <a:r>
            <a:rPr lang="zh-CN" altLang="en-US" sz="1600" smtClean="0"/>
            <a:t>浮点类型</a:t>
          </a:r>
          <a:endParaRPr lang="zh-CN" altLang="en-US" sz="1600"/>
        </a:p>
      </dgm:t>
    </dgm:pt>
    <dgm:pt modelId="{0ED9C249-09EF-4C50-8FE7-E90D87DEF76C}" type="parTrans" cxnId="{0D4F8D1E-9F67-4A99-AD34-2F1DBD98F136}">
      <dgm:prSet/>
      <dgm:spPr/>
      <dgm:t>
        <a:bodyPr/>
        <a:lstStyle/>
        <a:p>
          <a:pPr>
            <a:lnSpc>
              <a:spcPct val="100000"/>
            </a:lnSpc>
          </a:pPr>
          <a:endParaRPr lang="zh-CN" altLang="en-US"/>
        </a:p>
      </dgm:t>
    </dgm:pt>
    <dgm:pt modelId="{1CE49732-421F-4E16-B0FB-4C7C98AAB433}" type="sibTrans" cxnId="{0D4F8D1E-9F67-4A99-AD34-2F1DBD98F136}">
      <dgm:prSet/>
      <dgm:spPr/>
      <dgm:t>
        <a:bodyPr/>
        <a:lstStyle/>
        <a:p>
          <a:pPr>
            <a:lnSpc>
              <a:spcPct val="100000"/>
            </a:lnSpc>
          </a:pPr>
          <a:endParaRPr lang="zh-CN" altLang="en-US"/>
        </a:p>
      </dgm:t>
    </dgm:pt>
    <dgm:pt modelId="{C3C30BDC-66C1-4F4A-913F-2413224D9BA6}">
      <dgm:prSet phldrT="[文本]" custT="1"/>
      <dgm:spPr/>
      <dgm:t>
        <a:bodyPr/>
        <a:lstStyle/>
        <a:p>
          <a:pPr>
            <a:lnSpc>
              <a:spcPct val="100000"/>
            </a:lnSpc>
          </a:pPr>
          <a:r>
            <a:rPr lang="zh-CN" altLang="en-US" sz="1600" smtClean="0"/>
            <a:t>枚举类型 </a:t>
          </a:r>
          <a:r>
            <a:rPr lang="en-US" altLang="zh-CN" sz="1600" err="1" smtClean="0"/>
            <a:t>enum</a:t>
          </a:r>
          <a:endParaRPr lang="zh-CN" altLang="en-US" sz="1600"/>
        </a:p>
      </dgm:t>
    </dgm:pt>
    <dgm:pt modelId="{3F3AD70B-766B-44DE-8644-04466979A83C}" type="parTrans" cxnId="{D687EB65-89F6-480E-A74A-C6258F59B74B}">
      <dgm:prSet/>
      <dgm:spPr/>
      <dgm:t>
        <a:bodyPr/>
        <a:lstStyle/>
        <a:p>
          <a:pPr>
            <a:lnSpc>
              <a:spcPct val="100000"/>
            </a:lnSpc>
          </a:pPr>
          <a:endParaRPr lang="zh-CN" altLang="en-US"/>
        </a:p>
      </dgm:t>
    </dgm:pt>
    <dgm:pt modelId="{8E0DFA87-F749-4729-91E8-E500ED5412C5}" type="sibTrans" cxnId="{D687EB65-89F6-480E-A74A-C6258F59B74B}">
      <dgm:prSet/>
      <dgm:spPr/>
      <dgm:t>
        <a:bodyPr/>
        <a:lstStyle/>
        <a:p>
          <a:pPr>
            <a:lnSpc>
              <a:spcPct val="100000"/>
            </a:lnSpc>
          </a:pPr>
          <a:endParaRPr lang="zh-CN" altLang="en-US"/>
        </a:p>
      </dgm:t>
    </dgm:pt>
    <dgm:pt modelId="{53B1837A-449F-489E-B4DB-2D1C59530662}">
      <dgm:prSet phldrT="[文本]" custT="1"/>
      <dgm:spPr/>
      <dgm:t>
        <a:bodyPr/>
        <a:lstStyle/>
        <a:p>
          <a:pPr>
            <a:lnSpc>
              <a:spcPct val="100000"/>
            </a:lnSpc>
          </a:pPr>
          <a:r>
            <a:rPr lang="zh-CN" altLang="en-US" sz="1600" smtClean="0"/>
            <a:t>空类型 </a:t>
          </a:r>
          <a:r>
            <a:rPr lang="en-US" altLang="zh-CN" sz="1600" smtClean="0"/>
            <a:t>void</a:t>
          </a:r>
          <a:endParaRPr lang="zh-CN" altLang="en-US" sz="1600"/>
        </a:p>
      </dgm:t>
    </dgm:pt>
    <dgm:pt modelId="{F2A02839-BE33-4C02-AD70-C0C7058F8D55}" type="parTrans" cxnId="{70A6FD8A-3B53-4A88-B838-51634E531AB1}">
      <dgm:prSet/>
      <dgm:spPr/>
      <dgm:t>
        <a:bodyPr/>
        <a:lstStyle/>
        <a:p>
          <a:pPr>
            <a:lnSpc>
              <a:spcPct val="100000"/>
            </a:lnSpc>
          </a:pPr>
          <a:endParaRPr lang="zh-CN" altLang="en-US"/>
        </a:p>
      </dgm:t>
    </dgm:pt>
    <dgm:pt modelId="{0C1A3D2B-CC98-4F55-82EF-B77DFCCFE7D8}" type="sibTrans" cxnId="{70A6FD8A-3B53-4A88-B838-51634E531AB1}">
      <dgm:prSet/>
      <dgm:spPr/>
      <dgm:t>
        <a:bodyPr/>
        <a:lstStyle/>
        <a:p>
          <a:pPr>
            <a:lnSpc>
              <a:spcPct val="100000"/>
            </a:lnSpc>
          </a:pPr>
          <a:endParaRPr lang="zh-CN" altLang="en-US"/>
        </a:p>
      </dgm:t>
    </dgm:pt>
    <dgm:pt modelId="{4C1FD013-5041-47BD-BD2E-5A8BE4121636}">
      <dgm:prSet phldrT="[文本]" custT="1"/>
      <dgm:spPr/>
      <dgm:t>
        <a:bodyPr/>
        <a:lstStyle/>
        <a:p>
          <a:pPr>
            <a:lnSpc>
              <a:spcPct val="100000"/>
            </a:lnSpc>
          </a:pPr>
          <a:r>
            <a:rPr lang="zh-CN" altLang="en-US" sz="1600" smtClean="0"/>
            <a:t>基本整型 </a:t>
          </a:r>
          <a:r>
            <a:rPr lang="en-US" altLang="zh-CN" sz="1600" err="1" smtClean="0"/>
            <a:t>int</a:t>
          </a:r>
          <a:endParaRPr lang="zh-CN" altLang="en-US" sz="1600"/>
        </a:p>
      </dgm:t>
    </dgm:pt>
    <dgm:pt modelId="{2E8E954E-31B4-4C00-8CB9-69B5310889E2}" type="parTrans" cxnId="{5907DBFB-E53A-466F-8797-4D7D73D3A057}">
      <dgm:prSet/>
      <dgm:spPr/>
      <dgm:t>
        <a:bodyPr/>
        <a:lstStyle/>
        <a:p>
          <a:pPr>
            <a:lnSpc>
              <a:spcPct val="100000"/>
            </a:lnSpc>
          </a:pPr>
          <a:endParaRPr lang="zh-CN" altLang="en-US"/>
        </a:p>
      </dgm:t>
    </dgm:pt>
    <dgm:pt modelId="{69550963-0B22-40A9-83E8-5074E556227C}" type="sibTrans" cxnId="{5907DBFB-E53A-466F-8797-4D7D73D3A057}">
      <dgm:prSet/>
      <dgm:spPr/>
      <dgm:t>
        <a:bodyPr/>
        <a:lstStyle/>
        <a:p>
          <a:pPr>
            <a:lnSpc>
              <a:spcPct val="100000"/>
            </a:lnSpc>
          </a:pPr>
          <a:endParaRPr lang="zh-CN" altLang="en-US"/>
        </a:p>
      </dgm:t>
    </dgm:pt>
    <dgm:pt modelId="{8CA6752C-945B-4976-84DE-BADF262EA352}">
      <dgm:prSet phldrT="[文本]" custT="1"/>
      <dgm:spPr/>
      <dgm:t>
        <a:bodyPr/>
        <a:lstStyle/>
        <a:p>
          <a:pPr>
            <a:lnSpc>
              <a:spcPct val="100000"/>
            </a:lnSpc>
          </a:pPr>
          <a:r>
            <a:rPr lang="zh-CN" altLang="en-US" sz="1600" smtClean="0"/>
            <a:t>短整型 </a:t>
          </a:r>
          <a:r>
            <a:rPr lang="en-US" altLang="zh-CN" sz="1600" smtClean="0"/>
            <a:t>short </a:t>
          </a:r>
          <a:r>
            <a:rPr lang="en-US" altLang="zh-CN" sz="1600" err="1" smtClean="0"/>
            <a:t>int</a:t>
          </a:r>
          <a:endParaRPr lang="zh-CN" altLang="en-US" sz="1600"/>
        </a:p>
      </dgm:t>
    </dgm:pt>
    <dgm:pt modelId="{5A803252-DCF8-457E-B30A-1313590E56A7}" type="parTrans" cxnId="{C6E47BF2-027E-4093-BBAF-4E63FF9D1580}">
      <dgm:prSet/>
      <dgm:spPr/>
      <dgm:t>
        <a:bodyPr/>
        <a:lstStyle/>
        <a:p>
          <a:pPr>
            <a:lnSpc>
              <a:spcPct val="100000"/>
            </a:lnSpc>
          </a:pPr>
          <a:endParaRPr lang="zh-CN" altLang="en-US"/>
        </a:p>
      </dgm:t>
    </dgm:pt>
    <dgm:pt modelId="{4E4CF83F-19AD-44A5-8D92-4C8852F44B19}" type="sibTrans" cxnId="{C6E47BF2-027E-4093-BBAF-4E63FF9D1580}">
      <dgm:prSet/>
      <dgm:spPr/>
      <dgm:t>
        <a:bodyPr/>
        <a:lstStyle/>
        <a:p>
          <a:pPr>
            <a:lnSpc>
              <a:spcPct val="100000"/>
            </a:lnSpc>
          </a:pPr>
          <a:endParaRPr lang="zh-CN" altLang="en-US"/>
        </a:p>
      </dgm:t>
    </dgm:pt>
    <dgm:pt modelId="{68281CBA-A431-4372-BAB1-F61FEFEB0AA8}">
      <dgm:prSet phldrT="[文本]" custT="1"/>
      <dgm:spPr/>
      <dgm:t>
        <a:bodyPr/>
        <a:lstStyle/>
        <a:p>
          <a:pPr>
            <a:lnSpc>
              <a:spcPct val="100000"/>
            </a:lnSpc>
          </a:pPr>
          <a:r>
            <a:rPr lang="zh-CN" altLang="en-US" sz="1600" smtClean="0"/>
            <a:t>长整型 </a:t>
          </a:r>
          <a:r>
            <a:rPr lang="en-US" altLang="zh-CN" sz="1600" smtClean="0"/>
            <a:t>long </a:t>
          </a:r>
          <a:r>
            <a:rPr lang="en-US" altLang="zh-CN" sz="1600" err="1" smtClean="0"/>
            <a:t>int</a:t>
          </a:r>
          <a:endParaRPr lang="zh-CN" altLang="en-US" sz="1600"/>
        </a:p>
      </dgm:t>
    </dgm:pt>
    <dgm:pt modelId="{9ECCD359-B334-4A6C-A204-E3D4390ECC78}" type="parTrans" cxnId="{48CFEF66-6A3D-4AF6-B07D-55C1548B8B26}">
      <dgm:prSet/>
      <dgm:spPr/>
      <dgm:t>
        <a:bodyPr/>
        <a:lstStyle/>
        <a:p>
          <a:pPr>
            <a:lnSpc>
              <a:spcPct val="100000"/>
            </a:lnSpc>
          </a:pPr>
          <a:endParaRPr lang="zh-CN" altLang="en-US"/>
        </a:p>
      </dgm:t>
    </dgm:pt>
    <dgm:pt modelId="{E0D35119-EC87-495A-8AE4-4BF8EE83FBA0}" type="sibTrans" cxnId="{48CFEF66-6A3D-4AF6-B07D-55C1548B8B26}">
      <dgm:prSet/>
      <dgm:spPr/>
      <dgm:t>
        <a:bodyPr/>
        <a:lstStyle/>
        <a:p>
          <a:pPr>
            <a:lnSpc>
              <a:spcPct val="100000"/>
            </a:lnSpc>
          </a:pPr>
          <a:endParaRPr lang="zh-CN" altLang="en-US"/>
        </a:p>
      </dgm:t>
    </dgm:pt>
    <dgm:pt modelId="{2680979F-E1DF-4BB9-9DEC-39103FBC50B8}">
      <dgm:prSet phldrT="[文本]" custT="1"/>
      <dgm:spPr/>
      <dgm:t>
        <a:bodyPr/>
        <a:lstStyle/>
        <a:p>
          <a:pPr>
            <a:lnSpc>
              <a:spcPct val="100000"/>
            </a:lnSpc>
          </a:pPr>
          <a:r>
            <a:rPr lang="zh-CN" altLang="en-US" sz="1600" smtClean="0"/>
            <a:t>*双长整型 </a:t>
          </a:r>
          <a:r>
            <a:rPr lang="en-US" altLang="zh-CN" sz="1600" smtClean="0"/>
            <a:t>long </a:t>
          </a:r>
          <a:r>
            <a:rPr lang="en-US" altLang="zh-CN" sz="1600" err="1" smtClean="0"/>
            <a:t>long</a:t>
          </a:r>
          <a:r>
            <a:rPr lang="en-US" altLang="zh-CN" sz="1600" smtClean="0"/>
            <a:t> </a:t>
          </a:r>
          <a:r>
            <a:rPr lang="en-US" altLang="zh-CN" sz="1600" err="1" smtClean="0"/>
            <a:t>int</a:t>
          </a:r>
          <a:endParaRPr lang="zh-CN" altLang="en-US" sz="1600"/>
        </a:p>
      </dgm:t>
    </dgm:pt>
    <dgm:pt modelId="{0D7F8A15-81D3-4E93-AAFB-C33C659B43A3}" type="parTrans" cxnId="{EA30D6A9-728E-420A-A9CE-D8144DA3F01F}">
      <dgm:prSet/>
      <dgm:spPr/>
      <dgm:t>
        <a:bodyPr/>
        <a:lstStyle/>
        <a:p>
          <a:pPr>
            <a:lnSpc>
              <a:spcPct val="100000"/>
            </a:lnSpc>
          </a:pPr>
          <a:endParaRPr lang="zh-CN" altLang="en-US"/>
        </a:p>
      </dgm:t>
    </dgm:pt>
    <dgm:pt modelId="{9139D007-7C52-4EF8-9946-11F4A9706142}" type="sibTrans" cxnId="{EA30D6A9-728E-420A-A9CE-D8144DA3F01F}">
      <dgm:prSet/>
      <dgm:spPr/>
      <dgm:t>
        <a:bodyPr/>
        <a:lstStyle/>
        <a:p>
          <a:pPr>
            <a:lnSpc>
              <a:spcPct val="100000"/>
            </a:lnSpc>
          </a:pPr>
          <a:endParaRPr lang="zh-CN" altLang="en-US"/>
        </a:p>
      </dgm:t>
    </dgm:pt>
    <dgm:pt modelId="{3EC8E833-1439-4167-8F6F-C47DB5B7E218}">
      <dgm:prSet phldrT="[文本]" custT="1"/>
      <dgm:spPr/>
      <dgm:t>
        <a:bodyPr/>
        <a:lstStyle/>
        <a:p>
          <a:pPr>
            <a:lnSpc>
              <a:spcPct val="100000"/>
            </a:lnSpc>
          </a:pPr>
          <a:r>
            <a:rPr lang="zh-CN" altLang="en-US" sz="1600" smtClean="0"/>
            <a:t>字符型 </a:t>
          </a:r>
          <a:r>
            <a:rPr lang="en-US" altLang="zh-CN" sz="1600" smtClean="0"/>
            <a:t>char</a:t>
          </a:r>
          <a:endParaRPr lang="zh-CN" altLang="en-US" sz="1600"/>
        </a:p>
      </dgm:t>
    </dgm:pt>
    <dgm:pt modelId="{607D6F17-3BDD-4141-891C-6CB998585147}" type="parTrans" cxnId="{886A9A28-CCDE-4888-B69B-127E4B435D7B}">
      <dgm:prSet/>
      <dgm:spPr/>
      <dgm:t>
        <a:bodyPr/>
        <a:lstStyle/>
        <a:p>
          <a:pPr>
            <a:lnSpc>
              <a:spcPct val="100000"/>
            </a:lnSpc>
          </a:pPr>
          <a:endParaRPr lang="zh-CN" altLang="en-US"/>
        </a:p>
      </dgm:t>
    </dgm:pt>
    <dgm:pt modelId="{991E027F-B028-4A81-A939-92DA2C1D5237}" type="sibTrans" cxnId="{886A9A28-CCDE-4888-B69B-127E4B435D7B}">
      <dgm:prSet/>
      <dgm:spPr/>
      <dgm:t>
        <a:bodyPr/>
        <a:lstStyle/>
        <a:p>
          <a:pPr>
            <a:lnSpc>
              <a:spcPct val="100000"/>
            </a:lnSpc>
          </a:pPr>
          <a:endParaRPr lang="zh-CN" altLang="en-US"/>
        </a:p>
      </dgm:t>
    </dgm:pt>
    <dgm:pt modelId="{BB0197D2-FC90-4BA7-88D0-43B2A6E98678}">
      <dgm:prSet phldrT="[文本]" custT="1"/>
      <dgm:spPr/>
      <dgm:t>
        <a:bodyPr/>
        <a:lstStyle/>
        <a:p>
          <a:pPr>
            <a:lnSpc>
              <a:spcPct val="100000"/>
            </a:lnSpc>
          </a:pPr>
          <a:r>
            <a:rPr lang="zh-CN" altLang="en-US" sz="1600" smtClean="0"/>
            <a:t>*布尔型 </a:t>
          </a:r>
          <a:r>
            <a:rPr lang="en-US" altLang="zh-CN" sz="1600" smtClean="0"/>
            <a:t>bool</a:t>
          </a:r>
          <a:endParaRPr lang="zh-CN" altLang="en-US" sz="1600"/>
        </a:p>
      </dgm:t>
    </dgm:pt>
    <dgm:pt modelId="{36305706-7466-49DC-81EA-13339B051324}" type="parTrans" cxnId="{3C688DB6-4A79-4CF5-81BF-231E836E365A}">
      <dgm:prSet/>
      <dgm:spPr/>
      <dgm:t>
        <a:bodyPr/>
        <a:lstStyle/>
        <a:p>
          <a:pPr>
            <a:lnSpc>
              <a:spcPct val="100000"/>
            </a:lnSpc>
          </a:pPr>
          <a:endParaRPr lang="zh-CN" altLang="en-US"/>
        </a:p>
      </dgm:t>
    </dgm:pt>
    <dgm:pt modelId="{ACCF2257-8929-45B0-8AFB-31D7D65F8B3E}" type="sibTrans" cxnId="{3C688DB6-4A79-4CF5-81BF-231E836E365A}">
      <dgm:prSet/>
      <dgm:spPr/>
      <dgm:t>
        <a:bodyPr/>
        <a:lstStyle/>
        <a:p>
          <a:pPr>
            <a:lnSpc>
              <a:spcPct val="100000"/>
            </a:lnSpc>
          </a:pPr>
          <a:endParaRPr lang="zh-CN" altLang="en-US"/>
        </a:p>
      </dgm:t>
    </dgm:pt>
    <dgm:pt modelId="{066ECC05-0409-4239-8791-28C1571D0967}">
      <dgm:prSet phldrT="[文本]" custT="1"/>
      <dgm:spPr/>
      <dgm:t>
        <a:bodyPr/>
        <a:lstStyle/>
        <a:p>
          <a:pPr>
            <a:lnSpc>
              <a:spcPct val="100000"/>
            </a:lnSpc>
          </a:pPr>
          <a:r>
            <a:rPr lang="zh-CN" altLang="en-US" sz="1600" smtClean="0"/>
            <a:t>单精度浮点型 </a:t>
          </a:r>
          <a:r>
            <a:rPr lang="en-US" altLang="zh-CN" sz="1600" smtClean="0"/>
            <a:t>float</a:t>
          </a:r>
          <a:endParaRPr lang="zh-CN" altLang="en-US" sz="1600"/>
        </a:p>
      </dgm:t>
    </dgm:pt>
    <dgm:pt modelId="{296066E3-D0E2-4870-A952-866418805749}" type="parTrans" cxnId="{F303BAA7-156B-4522-B171-20928A62AE7A}">
      <dgm:prSet/>
      <dgm:spPr/>
      <dgm:t>
        <a:bodyPr/>
        <a:lstStyle/>
        <a:p>
          <a:pPr>
            <a:lnSpc>
              <a:spcPct val="100000"/>
            </a:lnSpc>
          </a:pPr>
          <a:endParaRPr lang="zh-CN" altLang="en-US"/>
        </a:p>
      </dgm:t>
    </dgm:pt>
    <dgm:pt modelId="{DD30194E-2AF7-4D61-A422-48DD761AF38A}" type="sibTrans" cxnId="{F303BAA7-156B-4522-B171-20928A62AE7A}">
      <dgm:prSet/>
      <dgm:spPr/>
      <dgm:t>
        <a:bodyPr/>
        <a:lstStyle/>
        <a:p>
          <a:pPr>
            <a:lnSpc>
              <a:spcPct val="100000"/>
            </a:lnSpc>
          </a:pPr>
          <a:endParaRPr lang="zh-CN" altLang="en-US"/>
        </a:p>
      </dgm:t>
    </dgm:pt>
    <dgm:pt modelId="{632A2A28-3F37-4276-8BF0-47A9B5B562DB}">
      <dgm:prSet phldrT="[文本]" custT="1"/>
      <dgm:spPr/>
      <dgm:t>
        <a:bodyPr/>
        <a:lstStyle/>
        <a:p>
          <a:pPr>
            <a:lnSpc>
              <a:spcPct val="100000"/>
            </a:lnSpc>
          </a:pPr>
          <a:r>
            <a:rPr lang="zh-CN" altLang="en-US" sz="1600" smtClean="0"/>
            <a:t>双精度浮点型 </a:t>
          </a:r>
          <a:r>
            <a:rPr lang="en-US" altLang="zh-CN" sz="1600" smtClean="0"/>
            <a:t>double</a:t>
          </a:r>
          <a:endParaRPr lang="zh-CN" altLang="en-US" sz="1600"/>
        </a:p>
      </dgm:t>
    </dgm:pt>
    <dgm:pt modelId="{B6707441-1B7C-4A84-A2D3-A3BD8EBAA7AB}" type="parTrans" cxnId="{D3809BF8-5C0B-4E40-943C-86A7062FC105}">
      <dgm:prSet/>
      <dgm:spPr/>
      <dgm:t>
        <a:bodyPr/>
        <a:lstStyle/>
        <a:p>
          <a:pPr>
            <a:lnSpc>
              <a:spcPct val="100000"/>
            </a:lnSpc>
          </a:pPr>
          <a:endParaRPr lang="zh-CN" altLang="en-US"/>
        </a:p>
      </dgm:t>
    </dgm:pt>
    <dgm:pt modelId="{5B31617B-4C64-4DA4-A5D9-8582E30CE82E}" type="sibTrans" cxnId="{D3809BF8-5C0B-4E40-943C-86A7062FC105}">
      <dgm:prSet/>
      <dgm:spPr/>
      <dgm:t>
        <a:bodyPr/>
        <a:lstStyle/>
        <a:p>
          <a:pPr>
            <a:lnSpc>
              <a:spcPct val="100000"/>
            </a:lnSpc>
          </a:pPr>
          <a:endParaRPr lang="zh-CN" altLang="en-US"/>
        </a:p>
      </dgm:t>
    </dgm:pt>
    <dgm:pt modelId="{3089B8A0-DF5B-4C1B-B067-A45E829E272F}">
      <dgm:prSet phldrT="[文本]" custT="1"/>
      <dgm:spPr/>
      <dgm:t>
        <a:bodyPr/>
        <a:lstStyle/>
        <a:p>
          <a:pPr>
            <a:lnSpc>
              <a:spcPct val="100000"/>
            </a:lnSpc>
          </a:pPr>
          <a:r>
            <a:rPr lang="zh-CN" altLang="en-US" sz="1600" dirty="0" smtClean="0"/>
            <a:t>复数浮点型 </a:t>
          </a:r>
          <a:r>
            <a:rPr lang="en-US" altLang="zh-CN" sz="1600" dirty="0" err="1" smtClean="0"/>
            <a:t>float_complex,double_complex,long</a:t>
          </a:r>
          <a:r>
            <a:rPr lang="en-US" altLang="zh-CN" sz="1600" dirty="0" smtClean="0"/>
            <a:t> long _complex</a:t>
          </a:r>
          <a:endParaRPr lang="zh-CN" altLang="en-US" sz="1600" dirty="0"/>
        </a:p>
      </dgm:t>
    </dgm:pt>
    <dgm:pt modelId="{A188E18E-6E94-48D5-956F-16CE1F0DBD89}" type="parTrans" cxnId="{539E4C00-2FB6-4806-B4D8-35042790663D}">
      <dgm:prSet/>
      <dgm:spPr/>
      <dgm:t>
        <a:bodyPr/>
        <a:lstStyle/>
        <a:p>
          <a:pPr>
            <a:lnSpc>
              <a:spcPct val="100000"/>
            </a:lnSpc>
          </a:pPr>
          <a:endParaRPr lang="zh-CN" altLang="en-US"/>
        </a:p>
      </dgm:t>
    </dgm:pt>
    <dgm:pt modelId="{DC021A1D-26B3-4753-956A-931344116E21}" type="sibTrans" cxnId="{539E4C00-2FB6-4806-B4D8-35042790663D}">
      <dgm:prSet/>
      <dgm:spPr/>
      <dgm:t>
        <a:bodyPr/>
        <a:lstStyle/>
        <a:p>
          <a:pPr>
            <a:lnSpc>
              <a:spcPct val="100000"/>
            </a:lnSpc>
          </a:pPr>
          <a:endParaRPr lang="zh-CN" altLang="en-US"/>
        </a:p>
      </dgm:t>
    </dgm:pt>
    <dgm:pt modelId="{C995926F-8DC2-4BDD-A218-E14619FF6F07}">
      <dgm:prSet phldrT="[文本]" custT="1"/>
      <dgm:spPr/>
      <dgm:t>
        <a:bodyPr/>
        <a:lstStyle/>
        <a:p>
          <a:pPr>
            <a:lnSpc>
              <a:spcPct val="100000"/>
            </a:lnSpc>
          </a:pPr>
          <a:r>
            <a:rPr lang="zh-CN" altLang="en-US" sz="1600" smtClean="0"/>
            <a:t>派生类型</a:t>
          </a:r>
          <a:endParaRPr lang="zh-CN" altLang="en-US" sz="1600"/>
        </a:p>
      </dgm:t>
    </dgm:pt>
    <dgm:pt modelId="{6837865B-B9BB-44E5-9CC0-14F2C461E279}" type="parTrans" cxnId="{1B37341D-549A-497A-9036-429B73AD8CFA}">
      <dgm:prSet/>
      <dgm:spPr/>
      <dgm:t>
        <a:bodyPr/>
        <a:lstStyle/>
        <a:p>
          <a:pPr>
            <a:lnSpc>
              <a:spcPct val="100000"/>
            </a:lnSpc>
          </a:pPr>
          <a:endParaRPr lang="zh-CN" altLang="en-US"/>
        </a:p>
      </dgm:t>
    </dgm:pt>
    <dgm:pt modelId="{F9A2285D-D81C-4B1F-8B4B-B8C0F838C757}" type="sibTrans" cxnId="{1B37341D-549A-497A-9036-429B73AD8CFA}">
      <dgm:prSet/>
      <dgm:spPr/>
      <dgm:t>
        <a:bodyPr/>
        <a:lstStyle/>
        <a:p>
          <a:pPr>
            <a:lnSpc>
              <a:spcPct val="100000"/>
            </a:lnSpc>
          </a:pPr>
          <a:endParaRPr lang="zh-CN" altLang="en-US"/>
        </a:p>
      </dgm:t>
    </dgm:pt>
    <dgm:pt modelId="{9B40F874-95D7-44A2-B8D0-E19E7464D8A3}">
      <dgm:prSet phldrT="[文本]" custT="1"/>
      <dgm:spPr/>
      <dgm:t>
        <a:bodyPr/>
        <a:lstStyle/>
        <a:p>
          <a:pPr>
            <a:lnSpc>
              <a:spcPct val="100000"/>
            </a:lnSpc>
          </a:pPr>
          <a:r>
            <a:rPr lang="zh-CN" altLang="en-US" sz="1600" smtClean="0"/>
            <a:t>指针类型 *</a:t>
          </a:r>
          <a:endParaRPr lang="zh-CN" altLang="en-US" sz="1600"/>
        </a:p>
      </dgm:t>
    </dgm:pt>
    <dgm:pt modelId="{DC7886F6-FD84-46B8-A22B-65E855C94291}" type="parTrans" cxnId="{1F728356-31F2-4690-86B9-7A5F8E539DE3}">
      <dgm:prSet/>
      <dgm:spPr/>
      <dgm:t>
        <a:bodyPr/>
        <a:lstStyle/>
        <a:p>
          <a:pPr>
            <a:lnSpc>
              <a:spcPct val="100000"/>
            </a:lnSpc>
          </a:pPr>
          <a:endParaRPr lang="zh-CN" altLang="en-US"/>
        </a:p>
      </dgm:t>
    </dgm:pt>
    <dgm:pt modelId="{7F4F2FC1-FA9A-489B-AD46-0F282B641DED}" type="sibTrans" cxnId="{1F728356-31F2-4690-86B9-7A5F8E539DE3}">
      <dgm:prSet/>
      <dgm:spPr/>
      <dgm:t>
        <a:bodyPr/>
        <a:lstStyle/>
        <a:p>
          <a:pPr>
            <a:lnSpc>
              <a:spcPct val="100000"/>
            </a:lnSpc>
          </a:pPr>
          <a:endParaRPr lang="zh-CN" altLang="en-US"/>
        </a:p>
      </dgm:t>
    </dgm:pt>
    <dgm:pt modelId="{91E7E1DB-01D4-402E-B8F5-1DB28498F9D6}">
      <dgm:prSet phldrT="[文本]" custT="1"/>
      <dgm:spPr/>
      <dgm:t>
        <a:bodyPr/>
        <a:lstStyle/>
        <a:p>
          <a:pPr>
            <a:lnSpc>
              <a:spcPct val="100000"/>
            </a:lnSpc>
          </a:pPr>
          <a:r>
            <a:rPr lang="zh-CN" altLang="en-US" sz="1600" smtClean="0"/>
            <a:t>数组类型 </a:t>
          </a:r>
          <a:r>
            <a:rPr lang="en-US" altLang="zh-CN" sz="1600" smtClean="0"/>
            <a:t>[ ]</a:t>
          </a:r>
          <a:endParaRPr lang="zh-CN" altLang="en-US" sz="1600"/>
        </a:p>
      </dgm:t>
    </dgm:pt>
    <dgm:pt modelId="{10B6C1DE-851B-40D8-A7F5-27C01AA76929}" type="parTrans" cxnId="{C9CB3724-2D10-4A4E-A658-C596B6BEE399}">
      <dgm:prSet/>
      <dgm:spPr/>
      <dgm:t>
        <a:bodyPr/>
        <a:lstStyle/>
        <a:p>
          <a:pPr>
            <a:lnSpc>
              <a:spcPct val="100000"/>
            </a:lnSpc>
          </a:pPr>
          <a:endParaRPr lang="zh-CN" altLang="en-US"/>
        </a:p>
      </dgm:t>
    </dgm:pt>
    <dgm:pt modelId="{62A1E843-69F4-48CC-A160-AEA5FC57E3A3}" type="sibTrans" cxnId="{C9CB3724-2D10-4A4E-A658-C596B6BEE399}">
      <dgm:prSet/>
      <dgm:spPr/>
      <dgm:t>
        <a:bodyPr/>
        <a:lstStyle/>
        <a:p>
          <a:pPr>
            <a:lnSpc>
              <a:spcPct val="100000"/>
            </a:lnSpc>
          </a:pPr>
          <a:endParaRPr lang="zh-CN" altLang="en-US"/>
        </a:p>
      </dgm:t>
    </dgm:pt>
    <dgm:pt modelId="{C5277248-18DE-4645-A7EF-4B30ECE636A1}">
      <dgm:prSet phldrT="[文本]" custT="1"/>
      <dgm:spPr/>
      <dgm:t>
        <a:bodyPr/>
        <a:lstStyle/>
        <a:p>
          <a:pPr>
            <a:lnSpc>
              <a:spcPct val="100000"/>
            </a:lnSpc>
          </a:pPr>
          <a:r>
            <a:rPr lang="zh-CN" altLang="en-US" sz="1600" smtClean="0"/>
            <a:t>结构体类型 </a:t>
          </a:r>
          <a:r>
            <a:rPr lang="en-US" altLang="zh-CN" sz="1600" smtClean="0"/>
            <a:t>union</a:t>
          </a:r>
          <a:endParaRPr lang="zh-CN" altLang="en-US" sz="1600"/>
        </a:p>
      </dgm:t>
    </dgm:pt>
    <dgm:pt modelId="{4BED6D14-7A7B-4951-B012-06C6A421F7AD}" type="parTrans" cxnId="{43F4EADC-F048-48A2-9058-49E73627EF95}">
      <dgm:prSet/>
      <dgm:spPr/>
      <dgm:t>
        <a:bodyPr/>
        <a:lstStyle/>
        <a:p>
          <a:pPr>
            <a:lnSpc>
              <a:spcPct val="100000"/>
            </a:lnSpc>
          </a:pPr>
          <a:endParaRPr lang="zh-CN" altLang="en-US"/>
        </a:p>
      </dgm:t>
    </dgm:pt>
    <dgm:pt modelId="{28204732-31DB-478F-8EF3-FF470FA271F4}" type="sibTrans" cxnId="{43F4EADC-F048-48A2-9058-49E73627EF95}">
      <dgm:prSet/>
      <dgm:spPr/>
      <dgm:t>
        <a:bodyPr/>
        <a:lstStyle/>
        <a:p>
          <a:pPr>
            <a:lnSpc>
              <a:spcPct val="100000"/>
            </a:lnSpc>
          </a:pPr>
          <a:endParaRPr lang="zh-CN" altLang="en-US"/>
        </a:p>
      </dgm:t>
    </dgm:pt>
    <dgm:pt modelId="{DB4FF6BD-68B4-41B7-855B-CE7EA8C00B2F}">
      <dgm:prSet phldrT="[文本]" custT="1"/>
      <dgm:spPr/>
      <dgm:t>
        <a:bodyPr/>
        <a:lstStyle/>
        <a:p>
          <a:pPr>
            <a:lnSpc>
              <a:spcPct val="100000"/>
            </a:lnSpc>
          </a:pPr>
          <a:r>
            <a:rPr lang="zh-CN" altLang="en-US" sz="1600" smtClean="0"/>
            <a:t>函数类型</a:t>
          </a:r>
          <a:endParaRPr lang="zh-CN" altLang="en-US" sz="1600"/>
        </a:p>
      </dgm:t>
    </dgm:pt>
    <dgm:pt modelId="{30CFAA91-4C91-4036-A19C-2291C1F06F05}" type="parTrans" cxnId="{8DAF438B-6684-4424-B807-538D05107571}">
      <dgm:prSet/>
      <dgm:spPr/>
      <dgm:t>
        <a:bodyPr/>
        <a:lstStyle/>
        <a:p>
          <a:pPr>
            <a:lnSpc>
              <a:spcPct val="100000"/>
            </a:lnSpc>
          </a:pPr>
          <a:endParaRPr lang="zh-CN" altLang="en-US"/>
        </a:p>
      </dgm:t>
    </dgm:pt>
    <dgm:pt modelId="{004A55AD-3334-47FD-BDB9-F714652648AE}" type="sibTrans" cxnId="{8DAF438B-6684-4424-B807-538D05107571}">
      <dgm:prSet/>
      <dgm:spPr/>
      <dgm:t>
        <a:bodyPr/>
        <a:lstStyle/>
        <a:p>
          <a:pPr>
            <a:lnSpc>
              <a:spcPct val="100000"/>
            </a:lnSpc>
          </a:pPr>
          <a:endParaRPr lang="zh-CN" altLang="en-US"/>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t>
        <a:bodyPr/>
        <a:lstStyle/>
        <a:p>
          <a:endParaRPr lang="zh-CN" altLang="en-US"/>
        </a:p>
      </dgm:t>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t>
        <a:bodyPr/>
        <a:lstStyle/>
        <a:p>
          <a:endParaRPr lang="zh-CN" altLang="en-US"/>
        </a:p>
      </dgm:t>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t>
        <a:bodyPr/>
        <a:lstStyle/>
        <a:p>
          <a:endParaRPr lang="zh-CN" altLang="en-US"/>
        </a:p>
      </dgm:t>
    </dgm:pt>
    <dgm:pt modelId="{F00EB5F7-3648-42B2-B971-7EF7BCB43185}" type="pres">
      <dgm:prSet presAssocID="{2E201219-69C9-48AC-86CE-A2844A81D197}" presName="connTx" presStyleLbl="parChTrans1D2" presStyleIdx="0" presStyleCnt="4"/>
      <dgm:spPr/>
      <dgm:t>
        <a:bodyPr/>
        <a:lstStyle/>
        <a:p>
          <a:endParaRPr lang="zh-CN" altLang="en-US"/>
        </a:p>
      </dgm:t>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dgm:presLayoutVars>
          <dgm:chPref val="3"/>
        </dgm:presLayoutVars>
      </dgm:prSet>
      <dgm:spPr/>
      <dgm:t>
        <a:bodyPr/>
        <a:lstStyle/>
        <a:p>
          <a:endParaRPr lang="zh-CN" altLang="en-US"/>
        </a:p>
      </dgm:t>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t>
        <a:bodyPr/>
        <a:lstStyle/>
        <a:p>
          <a:endParaRPr lang="zh-CN" altLang="en-US"/>
        </a:p>
      </dgm:t>
    </dgm:pt>
    <dgm:pt modelId="{C071C2F6-2FE9-425E-B94F-A6A1A353B29D}" type="pres">
      <dgm:prSet presAssocID="{1D73B758-E67C-4D90-8627-294D58FE98E5}" presName="connTx" presStyleLbl="parChTrans1D3" presStyleIdx="0" presStyleCnt="6"/>
      <dgm:spPr/>
      <dgm:t>
        <a:bodyPr/>
        <a:lstStyle/>
        <a:p>
          <a:endParaRPr lang="zh-CN" altLang="en-US"/>
        </a:p>
      </dgm:t>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t>
        <a:bodyPr/>
        <a:lstStyle/>
        <a:p>
          <a:endParaRPr lang="zh-CN" altLang="en-US"/>
        </a:p>
      </dgm:t>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t>
        <a:bodyPr/>
        <a:lstStyle/>
        <a:p>
          <a:endParaRPr lang="zh-CN" altLang="en-US"/>
        </a:p>
      </dgm:t>
    </dgm:pt>
    <dgm:pt modelId="{C9F7D73D-12ED-4D3F-B5F3-75EEAB1FAD80}" type="pres">
      <dgm:prSet presAssocID="{2E8E954E-31B4-4C00-8CB9-69B5310889E2}" presName="connTx" presStyleLbl="parChTrans1D4" presStyleIdx="0" presStyleCnt="9"/>
      <dgm:spPr/>
      <dgm:t>
        <a:bodyPr/>
        <a:lstStyle/>
        <a:p>
          <a:endParaRPr lang="zh-CN" altLang="en-US"/>
        </a:p>
      </dgm:t>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t>
        <a:bodyPr/>
        <a:lstStyle/>
        <a:p>
          <a:endParaRPr lang="zh-CN" altLang="en-US"/>
        </a:p>
      </dgm:t>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t>
        <a:bodyPr/>
        <a:lstStyle/>
        <a:p>
          <a:endParaRPr lang="zh-CN" altLang="en-US"/>
        </a:p>
      </dgm:t>
    </dgm:pt>
    <dgm:pt modelId="{EDD965CC-6C1E-4D70-BD2E-44F5B99DCF26}" type="pres">
      <dgm:prSet presAssocID="{5A803252-DCF8-457E-B30A-1313590E56A7}" presName="connTx" presStyleLbl="parChTrans1D4" presStyleIdx="1" presStyleCnt="9"/>
      <dgm:spPr/>
      <dgm:t>
        <a:bodyPr/>
        <a:lstStyle/>
        <a:p>
          <a:endParaRPr lang="zh-CN" altLang="en-US"/>
        </a:p>
      </dgm:t>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t>
        <a:bodyPr/>
        <a:lstStyle/>
        <a:p>
          <a:endParaRPr lang="zh-CN" altLang="en-US"/>
        </a:p>
      </dgm:t>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t>
        <a:bodyPr/>
        <a:lstStyle/>
        <a:p>
          <a:endParaRPr lang="zh-CN" altLang="en-US"/>
        </a:p>
      </dgm:t>
    </dgm:pt>
    <dgm:pt modelId="{BB04014A-3563-4565-B8FD-C6B024A6B5A9}" type="pres">
      <dgm:prSet presAssocID="{9ECCD359-B334-4A6C-A204-E3D4390ECC78}" presName="connTx" presStyleLbl="parChTrans1D4" presStyleIdx="2" presStyleCnt="9"/>
      <dgm:spPr/>
      <dgm:t>
        <a:bodyPr/>
        <a:lstStyle/>
        <a:p>
          <a:endParaRPr lang="zh-CN" altLang="en-US"/>
        </a:p>
      </dgm:t>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t>
        <a:bodyPr/>
        <a:lstStyle/>
        <a:p>
          <a:endParaRPr lang="zh-CN" altLang="en-US"/>
        </a:p>
      </dgm:t>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t>
        <a:bodyPr/>
        <a:lstStyle/>
        <a:p>
          <a:endParaRPr lang="zh-CN" altLang="en-US"/>
        </a:p>
      </dgm:t>
    </dgm:pt>
    <dgm:pt modelId="{323D4CD1-A464-4907-8669-4DB541323E8B}" type="pres">
      <dgm:prSet presAssocID="{0D7F8A15-81D3-4E93-AAFB-C33C659B43A3}" presName="connTx" presStyleLbl="parChTrans1D4" presStyleIdx="3" presStyleCnt="9"/>
      <dgm:spPr/>
      <dgm:t>
        <a:bodyPr/>
        <a:lstStyle/>
        <a:p>
          <a:endParaRPr lang="zh-CN" altLang="en-US"/>
        </a:p>
      </dgm:t>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t>
        <a:bodyPr/>
        <a:lstStyle/>
        <a:p>
          <a:endParaRPr lang="zh-CN" altLang="en-US"/>
        </a:p>
      </dgm:t>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t>
        <a:bodyPr/>
        <a:lstStyle/>
        <a:p>
          <a:endParaRPr lang="zh-CN" altLang="en-US"/>
        </a:p>
      </dgm:t>
    </dgm:pt>
    <dgm:pt modelId="{015661E4-F6A7-48AE-ADE1-F3F3F8C36413}" type="pres">
      <dgm:prSet presAssocID="{607D6F17-3BDD-4141-891C-6CB998585147}" presName="connTx" presStyleLbl="parChTrans1D4" presStyleIdx="4" presStyleCnt="9"/>
      <dgm:spPr/>
      <dgm:t>
        <a:bodyPr/>
        <a:lstStyle/>
        <a:p>
          <a:endParaRPr lang="zh-CN" altLang="en-US"/>
        </a:p>
      </dgm:t>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t>
        <a:bodyPr/>
        <a:lstStyle/>
        <a:p>
          <a:endParaRPr lang="zh-CN" altLang="en-US"/>
        </a:p>
      </dgm:t>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t>
        <a:bodyPr/>
        <a:lstStyle/>
        <a:p>
          <a:endParaRPr lang="zh-CN" altLang="en-US"/>
        </a:p>
      </dgm:t>
    </dgm:pt>
    <dgm:pt modelId="{9D32E738-1DB7-45ED-A8C6-96BCF2BD83A3}" type="pres">
      <dgm:prSet presAssocID="{36305706-7466-49DC-81EA-13339B051324}" presName="connTx" presStyleLbl="parChTrans1D4" presStyleIdx="5" presStyleCnt="9"/>
      <dgm:spPr/>
      <dgm:t>
        <a:bodyPr/>
        <a:lstStyle/>
        <a:p>
          <a:endParaRPr lang="zh-CN" altLang="en-US"/>
        </a:p>
      </dgm:t>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t>
        <a:bodyPr/>
        <a:lstStyle/>
        <a:p>
          <a:endParaRPr lang="zh-CN" altLang="en-US"/>
        </a:p>
      </dgm:t>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t>
        <a:bodyPr/>
        <a:lstStyle/>
        <a:p>
          <a:endParaRPr lang="zh-CN" altLang="en-US"/>
        </a:p>
      </dgm:t>
    </dgm:pt>
    <dgm:pt modelId="{DB03CC64-5737-495D-BC59-01673B5F712E}" type="pres">
      <dgm:prSet presAssocID="{0ED9C249-09EF-4C50-8FE7-E90D87DEF76C}" presName="connTx" presStyleLbl="parChTrans1D3" presStyleIdx="1" presStyleCnt="6"/>
      <dgm:spPr/>
      <dgm:t>
        <a:bodyPr/>
        <a:lstStyle/>
        <a:p>
          <a:endParaRPr lang="zh-CN" altLang="en-US"/>
        </a:p>
      </dgm:t>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t>
        <a:bodyPr/>
        <a:lstStyle/>
        <a:p>
          <a:endParaRPr lang="zh-CN" altLang="en-US"/>
        </a:p>
      </dgm:t>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t>
        <a:bodyPr/>
        <a:lstStyle/>
        <a:p>
          <a:endParaRPr lang="zh-CN" altLang="en-US"/>
        </a:p>
      </dgm:t>
    </dgm:pt>
    <dgm:pt modelId="{AF89E5BA-DC82-41C2-89AC-BC7D51FFAC1E}" type="pres">
      <dgm:prSet presAssocID="{296066E3-D0E2-4870-A952-866418805749}" presName="connTx" presStyleLbl="parChTrans1D4" presStyleIdx="6" presStyleCnt="9"/>
      <dgm:spPr/>
      <dgm:t>
        <a:bodyPr/>
        <a:lstStyle/>
        <a:p>
          <a:endParaRPr lang="zh-CN" altLang="en-US"/>
        </a:p>
      </dgm:t>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dgm:presLayoutVars>
          <dgm:chPref val="3"/>
        </dgm:presLayoutVars>
      </dgm:prSet>
      <dgm:spPr/>
      <dgm:t>
        <a:bodyPr/>
        <a:lstStyle/>
        <a:p>
          <a:endParaRPr lang="zh-CN" altLang="en-US"/>
        </a:p>
      </dgm:t>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t>
        <a:bodyPr/>
        <a:lstStyle/>
        <a:p>
          <a:endParaRPr lang="zh-CN" altLang="en-US"/>
        </a:p>
      </dgm:t>
    </dgm:pt>
    <dgm:pt modelId="{5808996C-4D3E-4A93-85C7-18FA141397F0}" type="pres">
      <dgm:prSet presAssocID="{B6707441-1B7C-4A84-A2D3-A3BD8EBAA7AB}" presName="connTx" presStyleLbl="parChTrans1D4" presStyleIdx="7" presStyleCnt="9"/>
      <dgm:spPr/>
      <dgm:t>
        <a:bodyPr/>
        <a:lstStyle/>
        <a:p>
          <a:endParaRPr lang="zh-CN" altLang="en-US"/>
        </a:p>
      </dgm:t>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dgm:presLayoutVars>
          <dgm:chPref val="3"/>
        </dgm:presLayoutVars>
      </dgm:prSet>
      <dgm:spPr/>
      <dgm:t>
        <a:bodyPr/>
        <a:lstStyle/>
        <a:p>
          <a:endParaRPr lang="zh-CN" altLang="en-US"/>
        </a:p>
      </dgm:t>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t>
        <a:bodyPr/>
        <a:lstStyle/>
        <a:p>
          <a:endParaRPr lang="zh-CN" altLang="en-US"/>
        </a:p>
      </dgm:t>
    </dgm:pt>
    <dgm:pt modelId="{99F4FF02-D0A7-4BEF-B956-CBFF56ADEC8C}" type="pres">
      <dgm:prSet presAssocID="{A188E18E-6E94-48D5-956F-16CE1F0DBD89}" presName="connTx" presStyleLbl="parChTrans1D4" presStyleIdx="8" presStyleCnt="9"/>
      <dgm:spPr/>
      <dgm:t>
        <a:bodyPr/>
        <a:lstStyle/>
        <a:p>
          <a:endParaRPr lang="zh-CN" altLang="en-US"/>
        </a:p>
      </dgm:t>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dgm:presLayoutVars>
          <dgm:chPref val="3"/>
        </dgm:presLayoutVars>
      </dgm:prSet>
      <dgm:spPr/>
      <dgm:t>
        <a:bodyPr/>
        <a:lstStyle/>
        <a:p>
          <a:endParaRPr lang="zh-CN" altLang="en-US"/>
        </a:p>
      </dgm:t>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t>
        <a:bodyPr/>
        <a:lstStyle/>
        <a:p>
          <a:endParaRPr lang="zh-CN" altLang="en-US"/>
        </a:p>
      </dgm:t>
    </dgm:pt>
    <dgm:pt modelId="{2A6A95C3-6417-48EF-AC2B-B4D9FDBB4B62}" type="pres">
      <dgm:prSet presAssocID="{3F3AD70B-766B-44DE-8644-04466979A83C}" presName="connTx" presStyleLbl="parChTrans1D2" presStyleIdx="1" presStyleCnt="4"/>
      <dgm:spPr/>
      <dgm:t>
        <a:bodyPr/>
        <a:lstStyle/>
        <a:p>
          <a:endParaRPr lang="zh-CN" altLang="en-US"/>
        </a:p>
      </dgm:t>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293878">
        <dgm:presLayoutVars>
          <dgm:chPref val="3"/>
        </dgm:presLayoutVars>
      </dgm:prSet>
      <dgm:spPr/>
      <dgm:t>
        <a:bodyPr/>
        <a:lstStyle/>
        <a:p>
          <a:endParaRPr lang="zh-CN" altLang="en-US"/>
        </a:p>
      </dgm:t>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t>
        <a:bodyPr/>
        <a:lstStyle/>
        <a:p>
          <a:endParaRPr lang="zh-CN" altLang="en-US"/>
        </a:p>
      </dgm:t>
    </dgm:pt>
    <dgm:pt modelId="{383904A1-765E-4040-8D00-A1EF680C12F4}" type="pres">
      <dgm:prSet presAssocID="{F2A02839-BE33-4C02-AD70-C0C7058F8D55}" presName="connTx" presStyleLbl="parChTrans1D2" presStyleIdx="2" presStyleCnt="4"/>
      <dgm:spPr/>
      <dgm:t>
        <a:bodyPr/>
        <a:lstStyle/>
        <a:p>
          <a:endParaRPr lang="zh-CN" altLang="en-US"/>
        </a:p>
      </dgm:t>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t>
        <a:bodyPr/>
        <a:lstStyle/>
        <a:p>
          <a:endParaRPr lang="zh-CN" altLang="en-US"/>
        </a:p>
      </dgm:t>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t>
        <a:bodyPr/>
        <a:lstStyle/>
        <a:p>
          <a:endParaRPr lang="zh-CN" altLang="en-US"/>
        </a:p>
      </dgm:t>
    </dgm:pt>
    <dgm:pt modelId="{AACC371D-5071-4E29-BEFD-A11A0F4DF657}" type="pres">
      <dgm:prSet presAssocID="{6837865B-B9BB-44E5-9CC0-14F2C461E279}" presName="connTx" presStyleLbl="parChTrans1D2" presStyleIdx="3" presStyleCnt="4"/>
      <dgm:spPr/>
      <dgm:t>
        <a:bodyPr/>
        <a:lstStyle/>
        <a:p>
          <a:endParaRPr lang="zh-CN" altLang="en-US"/>
        </a:p>
      </dgm:t>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t>
        <a:bodyPr/>
        <a:lstStyle/>
        <a:p>
          <a:endParaRPr lang="zh-CN" altLang="en-US"/>
        </a:p>
      </dgm:t>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t>
        <a:bodyPr/>
        <a:lstStyle/>
        <a:p>
          <a:endParaRPr lang="zh-CN" altLang="en-US"/>
        </a:p>
      </dgm:t>
    </dgm:pt>
    <dgm:pt modelId="{09FBFE28-C0AE-4B5A-8149-19AD3E30E823}" type="pres">
      <dgm:prSet presAssocID="{DC7886F6-FD84-46B8-A22B-65E855C94291}" presName="connTx" presStyleLbl="parChTrans1D3" presStyleIdx="2" presStyleCnt="6"/>
      <dgm:spPr/>
      <dgm:t>
        <a:bodyPr/>
        <a:lstStyle/>
        <a:p>
          <a:endParaRPr lang="zh-CN" altLang="en-US"/>
        </a:p>
      </dgm:t>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t>
        <a:bodyPr/>
        <a:lstStyle/>
        <a:p>
          <a:endParaRPr lang="zh-CN" altLang="en-US"/>
        </a:p>
      </dgm:t>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t>
        <a:bodyPr/>
        <a:lstStyle/>
        <a:p>
          <a:endParaRPr lang="zh-CN" altLang="en-US"/>
        </a:p>
      </dgm:t>
    </dgm:pt>
    <dgm:pt modelId="{65D727EF-3014-41E6-BDF4-843B5A38D64A}" type="pres">
      <dgm:prSet presAssocID="{10B6C1DE-851B-40D8-A7F5-27C01AA76929}" presName="connTx" presStyleLbl="parChTrans1D3" presStyleIdx="3" presStyleCnt="6"/>
      <dgm:spPr/>
      <dgm:t>
        <a:bodyPr/>
        <a:lstStyle/>
        <a:p>
          <a:endParaRPr lang="zh-CN" altLang="en-US"/>
        </a:p>
      </dgm:t>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t>
        <a:bodyPr/>
        <a:lstStyle/>
        <a:p>
          <a:endParaRPr lang="zh-CN" altLang="en-US"/>
        </a:p>
      </dgm:t>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t>
        <a:bodyPr/>
        <a:lstStyle/>
        <a:p>
          <a:endParaRPr lang="zh-CN" altLang="en-US"/>
        </a:p>
      </dgm:t>
    </dgm:pt>
    <dgm:pt modelId="{ED620C46-8D45-4205-93A8-B99D366F1AC6}" type="pres">
      <dgm:prSet presAssocID="{4BED6D14-7A7B-4951-B012-06C6A421F7AD}" presName="connTx" presStyleLbl="parChTrans1D3" presStyleIdx="4" presStyleCnt="6"/>
      <dgm:spPr/>
      <dgm:t>
        <a:bodyPr/>
        <a:lstStyle/>
        <a:p>
          <a:endParaRPr lang="zh-CN" altLang="en-US"/>
        </a:p>
      </dgm:t>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dgm:presLayoutVars>
          <dgm:chPref val="3"/>
        </dgm:presLayoutVars>
      </dgm:prSet>
      <dgm:spPr/>
      <dgm:t>
        <a:bodyPr/>
        <a:lstStyle/>
        <a:p>
          <a:endParaRPr lang="zh-CN" altLang="en-US"/>
        </a:p>
      </dgm:t>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t>
        <a:bodyPr/>
        <a:lstStyle/>
        <a:p>
          <a:endParaRPr lang="zh-CN" altLang="en-US"/>
        </a:p>
      </dgm:t>
    </dgm:pt>
    <dgm:pt modelId="{EA4A8B15-009A-43BF-A50C-5BD6554DB9A9}" type="pres">
      <dgm:prSet presAssocID="{30CFAA91-4C91-4036-A19C-2291C1F06F05}" presName="connTx" presStyleLbl="parChTrans1D3" presStyleIdx="5" presStyleCnt="6"/>
      <dgm:spPr/>
      <dgm:t>
        <a:bodyPr/>
        <a:lstStyle/>
        <a:p>
          <a:endParaRPr lang="zh-CN" altLang="en-US"/>
        </a:p>
      </dgm:t>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t>
        <a:bodyPr/>
        <a:lstStyle/>
        <a:p>
          <a:endParaRPr lang="zh-CN" altLang="en-US"/>
        </a:p>
      </dgm:t>
    </dgm:pt>
    <dgm:pt modelId="{FAC0C840-2395-44A2-BFE9-0DD0DB5D9344}" type="pres">
      <dgm:prSet presAssocID="{DB4FF6BD-68B4-41B7-855B-CE7EA8C00B2F}" presName="level3hierChild" presStyleCnt="0"/>
      <dgm:spPr/>
    </dgm:pt>
  </dgm:ptLst>
  <dgm:cxnLst>
    <dgm:cxn modelId="{543D59FE-19EA-4F4C-819F-EA158747F88F}" type="presOf" srcId="{C3C30BDC-66C1-4F4A-913F-2413224D9BA6}" destId="{DE73F6A3-8DDD-470D-B6F0-7738A08F809A}"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28D0E00D-096C-4E65-8EAC-5F0B92276A52}" type="presOf" srcId="{9ECCD359-B334-4A6C-A204-E3D4390ECC78}" destId="{3A26ECD8-B3DA-46E1-9297-4CB6E2130B90}" srcOrd="0"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8F8EA1E1-8501-4701-B970-87C6F2A6C6A1}" type="presOf" srcId="{1D73B758-E67C-4D90-8627-294D58FE98E5}" destId="{036FD041-22EF-449E-BBE1-6BD6C02A909D}" srcOrd="0" destOrd="0" presId="urn:microsoft.com/office/officeart/2005/8/layout/hierarchy2"/>
    <dgm:cxn modelId="{96062FDA-D664-4F10-B08E-838E58237A34}" type="presOf" srcId="{6837865B-B9BB-44E5-9CC0-14F2C461E279}" destId="{AACC371D-5071-4E29-BEFD-A11A0F4DF657}" srcOrd="1" destOrd="0" presId="urn:microsoft.com/office/officeart/2005/8/layout/hierarchy2"/>
    <dgm:cxn modelId="{9F6FB0AC-133D-4B64-944D-7D99C4BC8903}" type="presOf" srcId="{91E7E1DB-01D4-402E-B8F5-1DB28498F9D6}" destId="{CC06FC97-57E2-4C8E-97D2-AB4BB305498F}" srcOrd="0" destOrd="0" presId="urn:microsoft.com/office/officeart/2005/8/layout/hierarchy2"/>
    <dgm:cxn modelId="{D687EB65-89F6-480E-A74A-C6258F59B74B}" srcId="{99375FCE-87E8-46F9-BC86-F29014F005E7}" destId="{C3C30BDC-66C1-4F4A-913F-2413224D9BA6}" srcOrd="1" destOrd="0" parTransId="{3F3AD70B-766B-44DE-8644-04466979A83C}" sibTransId="{8E0DFA87-F749-4729-91E8-E500ED5412C5}"/>
    <dgm:cxn modelId="{5FD10C34-CB06-466E-9788-CDFB9CDC3F3E}" type="presOf" srcId="{5122018B-93D5-421B-A0DF-352A6DA652F5}" destId="{A9442264-2DB3-453B-95E6-1C246F0AE447}" srcOrd="0" destOrd="0" presId="urn:microsoft.com/office/officeart/2005/8/layout/hierarchy2"/>
    <dgm:cxn modelId="{A7C7F12E-E2ED-40B0-A59A-1711F5249BBE}" srcId="{99375FCE-87E8-46F9-BC86-F29014F005E7}" destId="{5DB50963-ADBA-4EEA-BB4B-10198EC57587}" srcOrd="0" destOrd="0" parTransId="{2E201219-69C9-48AC-86CE-A2844A81D197}" sibTransId="{4C58A288-6468-4DEF-8430-47CEB20E5521}"/>
    <dgm:cxn modelId="{B611867B-92D1-440A-85ED-4A2488FC35A5}" type="presOf" srcId="{2680979F-E1DF-4BB9-9DEC-39103FBC50B8}" destId="{233AE611-4B29-4274-B940-B74C7160E699}" srcOrd="0" destOrd="0" presId="urn:microsoft.com/office/officeart/2005/8/layout/hierarchy2"/>
    <dgm:cxn modelId="{F9B4196B-ABFF-4409-89E2-E021927A53D0}" type="presOf" srcId="{5DB50963-ADBA-4EEA-BB4B-10198EC57587}" destId="{38FAB092-9F22-419D-B6CE-8D0DD7611935}" srcOrd="0" destOrd="0" presId="urn:microsoft.com/office/officeart/2005/8/layout/hierarchy2"/>
    <dgm:cxn modelId="{FF4EFCF5-0C50-444D-ACDF-A6A18B5381F6}" type="presOf" srcId="{2E201219-69C9-48AC-86CE-A2844A81D197}" destId="{F00EB5F7-3648-42B2-B971-7EF7BCB43185}" srcOrd="1" destOrd="0" presId="urn:microsoft.com/office/officeart/2005/8/layout/hierarchy2"/>
    <dgm:cxn modelId="{F8CAF9F0-C6F4-4079-B779-B0870BC009FE}" type="presOf" srcId="{53B1837A-449F-489E-B4DB-2D1C59530662}" destId="{71CDB5A4-2C52-4804-BDB5-8A65A8A88575}" srcOrd="0"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19FC1C8C-3873-498A-9893-F61B9B999884}" type="presOf" srcId="{0D7F8A15-81D3-4E93-AAFB-C33C659B43A3}" destId="{19BDF6B5-5FF3-4DFA-8DF2-48C23656276E}" srcOrd="0"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D2333FB5-71BC-4282-B80A-3463C6C9C4F8}" type="presOf" srcId="{0ED9C249-09EF-4C50-8FE7-E90D87DEF76C}" destId="{2980161C-82AD-47D5-89D4-75E5093138B9}" srcOrd="0"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5907DBFB-E53A-466F-8797-4D7D73D3A057}" srcId="{B457BC78-73F3-49C5-90D0-65E5385C9188}" destId="{4C1FD013-5041-47BD-BD2E-5A8BE4121636}" srcOrd="0" destOrd="0" parTransId="{2E8E954E-31B4-4C00-8CB9-69B5310889E2}" sibTransId="{69550963-0B22-40A9-83E8-5074E556227C}"/>
    <dgm:cxn modelId="{28018C84-BB95-4E25-B637-E0B105F1EF07}" type="presOf" srcId="{30CFAA91-4C91-4036-A19C-2291C1F06F05}" destId="{FD858F46-B97C-4FA7-9DF3-AABA7D549D7C}" srcOrd="0"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5D5855B8-9920-4AF0-890B-6DFA011988AA}" type="presOf" srcId="{4BED6D14-7A7B-4951-B012-06C6A421F7AD}" destId="{ED620C46-8D45-4205-93A8-B99D366F1AC6}" srcOrd="1" destOrd="0" presId="urn:microsoft.com/office/officeart/2005/8/layout/hierarchy2"/>
    <dgm:cxn modelId="{93B0013F-F813-4A75-9973-3D7067C25F6D}" type="presOf" srcId="{5A803252-DCF8-457E-B30A-1313590E56A7}" destId="{EDD965CC-6C1E-4D70-BD2E-44F5B99DCF26}" srcOrd="1" destOrd="0" presId="urn:microsoft.com/office/officeart/2005/8/layout/hierarchy2"/>
    <dgm:cxn modelId="{886A9A28-CCDE-4888-B69B-127E4B435D7B}" srcId="{B457BC78-73F3-49C5-90D0-65E5385C9188}" destId="{3EC8E833-1439-4167-8F6F-C47DB5B7E218}" srcOrd="4" destOrd="0" parTransId="{607D6F17-3BDD-4141-891C-6CB998585147}" sibTransId="{991E027F-B028-4A81-A939-92DA2C1D5237}"/>
    <dgm:cxn modelId="{AA19F894-DF94-4E2A-974F-30D3A5DDB67A}" type="presOf" srcId="{0ED9C249-09EF-4C50-8FE7-E90D87DEF76C}" destId="{DB03CC64-5737-495D-BC59-01673B5F712E}" srcOrd="1"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8823C3C6-16B3-4039-B61F-C0BEC2DB9945}" type="presOf" srcId="{36305706-7466-49DC-81EA-13339B051324}" destId="{9D32E738-1DB7-45ED-A8C6-96BCF2BD83A3}" srcOrd="1" destOrd="0" presId="urn:microsoft.com/office/officeart/2005/8/layout/hierarchy2"/>
    <dgm:cxn modelId="{54A031E2-3F73-46B2-AECD-4A3DA75F618F}" type="presOf" srcId="{F8F470D9-DEB8-48B6-B909-7A1C28DC5753}" destId="{F6A558C9-00D7-458D-8E2C-A920FC5A844C}" srcOrd="0"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081D3F3A-FE06-4421-A0A3-B3C5EC056739}" type="presOf" srcId="{9ECCD359-B334-4A6C-A204-E3D4390ECC78}" destId="{BB04014A-3563-4565-B8FD-C6B024A6B5A9}" srcOrd="1"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FA25683D-CFAB-4CE2-948D-A5988CCBA8F3}" srcId="{F8F470D9-DEB8-48B6-B909-7A1C28DC5753}" destId="{99375FCE-87E8-46F9-BC86-F29014F005E7}" srcOrd="0" destOrd="0" parTransId="{8CC52FBD-1242-43F0-B5EF-F144C49B322A}" sibTransId="{791787EA-4894-4E22-94D2-4A4D45D1BB7B}"/>
    <dgm:cxn modelId="{539E4C00-2FB6-4806-B4D8-35042790663D}" srcId="{5122018B-93D5-421B-A0DF-352A6DA652F5}" destId="{3089B8A0-DF5B-4C1B-B067-A45E829E272F}" srcOrd="2" destOrd="0" parTransId="{A188E18E-6E94-48D5-956F-16CE1F0DBD89}" sibTransId="{DC021A1D-26B3-4753-956A-931344116E21}"/>
    <dgm:cxn modelId="{FCB8F0E0-EE3C-4507-AC64-C18250C66DC9}" type="presOf" srcId="{99375FCE-87E8-46F9-BC86-F29014F005E7}" destId="{DFA2932F-EC5C-46EE-8498-73ACDB91A3CB}" srcOrd="0" destOrd="0" presId="urn:microsoft.com/office/officeart/2005/8/layout/hierarchy2"/>
    <dgm:cxn modelId="{EA30D6A9-728E-420A-A9CE-D8144DA3F01F}" srcId="{B457BC78-73F3-49C5-90D0-65E5385C9188}" destId="{2680979F-E1DF-4BB9-9DEC-39103FBC50B8}" srcOrd="3" destOrd="0" parTransId="{0D7F8A15-81D3-4E93-AAFB-C33C659B43A3}" sibTransId="{9139D007-7C52-4EF8-9946-11F4A9706142}"/>
    <dgm:cxn modelId="{7F1F2D19-6B0A-4F5B-8E9A-4DD60FB5BF34}" type="presOf" srcId="{0D7F8A15-81D3-4E93-AAFB-C33C659B43A3}" destId="{323D4CD1-A464-4907-8669-4DB541323E8B}" srcOrd="1" destOrd="0" presId="urn:microsoft.com/office/officeart/2005/8/layout/hierarchy2"/>
    <dgm:cxn modelId="{4E4C030B-650A-4353-8E20-C7BEAD3D4DA6}" type="presOf" srcId="{1D73B758-E67C-4D90-8627-294D58FE98E5}" destId="{C071C2F6-2FE9-425E-B94F-A6A1A353B29D}" srcOrd="1"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1B37341D-549A-497A-9036-429B73AD8CFA}" srcId="{99375FCE-87E8-46F9-BC86-F29014F005E7}" destId="{C995926F-8DC2-4BDD-A218-E14619FF6F07}" srcOrd="3" destOrd="0" parTransId="{6837865B-B9BB-44E5-9CC0-14F2C461E279}" sibTransId="{F9A2285D-D81C-4B1F-8B4B-B8C0F838C757}"/>
    <dgm:cxn modelId="{C87A9D0A-6315-4DBD-917D-A3000BDC9795}" type="presOf" srcId="{B6707441-1B7C-4A84-A2D3-A3BD8EBAA7AB}" destId="{752BDD05-619D-443C-8317-13FCBD676B18}" srcOrd="0" destOrd="0" presId="urn:microsoft.com/office/officeart/2005/8/layout/hierarchy2"/>
    <dgm:cxn modelId="{46C2F456-93BD-459F-A16C-D8F491B71CC5}" type="presOf" srcId="{68281CBA-A431-4372-BAB1-F61FEFEB0AA8}" destId="{7F4DC484-67B0-46D5-9AE9-EFF875FD0AE2}" srcOrd="0"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18A28C16-B9BF-4E9A-90D2-8C03C6D68214}" type="presOf" srcId="{8CA6752C-945B-4976-84DE-BADF262EA352}" destId="{9619A577-19A6-42F4-8B44-BDE0EBF204CF}" srcOrd="0"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8DAF438B-6684-4424-B807-538D05107571}" srcId="{C995926F-8DC2-4BDD-A218-E14619FF6F07}" destId="{DB4FF6BD-68B4-41B7-855B-CE7EA8C00B2F}" srcOrd="3" destOrd="0" parTransId="{30CFAA91-4C91-4036-A19C-2291C1F06F05}" sibTransId="{004A55AD-3334-47FD-BDB9-F714652648AE}"/>
    <dgm:cxn modelId="{E480D61F-01E1-4B5B-A020-A0AFDCAE1B21}" type="presOf" srcId="{632A2A28-3F37-4276-8BF0-47A9B5B562DB}" destId="{55BE17C1-C35C-44D5-99B8-12695C045DE8}" srcOrd="0" destOrd="0" presId="urn:microsoft.com/office/officeart/2005/8/layout/hierarchy2"/>
    <dgm:cxn modelId="{8770F245-44AF-4E3D-A38B-1A00A1A757D9}" type="presOf" srcId="{3089B8A0-DF5B-4C1B-B067-A45E829E272F}" destId="{D7FA73BB-04C4-4DA6-B84F-5B75FEEB81B2}" srcOrd="0" destOrd="0" presId="urn:microsoft.com/office/officeart/2005/8/layout/hierarchy2"/>
    <dgm:cxn modelId="{94B30C29-8C14-4E56-AC1D-A16ECE632931}" type="presOf" srcId="{A188E18E-6E94-48D5-956F-16CE1F0DBD89}" destId="{99F4FF02-D0A7-4BEF-B956-CBFF56ADEC8C}" srcOrd="1" destOrd="0" presId="urn:microsoft.com/office/officeart/2005/8/layout/hierarchy2"/>
    <dgm:cxn modelId="{9EFC94E9-105E-4B7A-90E6-E64E7C1D0CF1}" type="presOf" srcId="{5A803252-DCF8-457E-B30A-1313590E56A7}" destId="{F961828B-9711-4529-BE6C-EC657D441049}"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D0F29899-69A6-4AF8-906E-7E007CB7B987}" type="presOf" srcId="{2E201219-69C9-48AC-86CE-A2844A81D197}" destId="{B6990AA8-849C-4CE5-BC6B-BD2DF7474757}" srcOrd="0"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42315927-F3C1-489F-9B61-794E96356E6D}" type="presOf" srcId="{2E8E954E-31B4-4C00-8CB9-69B5310889E2}" destId="{02046280-9146-49E4-B1A6-FC4FC6B0200B}" srcOrd="0"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ECD6FEF3-11DE-4D28-B319-106F2E8E0E15}" type="presOf" srcId="{DC7886F6-FD84-46B8-A22B-65E855C94291}" destId="{187D4ECE-0ECB-4B66-A3B7-2E0F1126BBA5}" srcOrd="0"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EEE7AA34-451A-4662-AF03-B4F95C5D0D97}" type="presOf" srcId="{F2A02839-BE33-4C02-AD70-C0C7058F8D55}" destId="{6BDEA67C-C9C2-4CBE-9A70-FAEF124DC6C7}" srcOrd="0" destOrd="0" presId="urn:microsoft.com/office/officeart/2005/8/layout/hierarchy2"/>
    <dgm:cxn modelId="{E3C61DD1-F33E-467F-BFD3-E4E04694BC00}" type="presOf" srcId="{B6707441-1B7C-4A84-A2D3-A3BD8EBAA7AB}" destId="{5808996C-4D3E-4A93-85C7-18FA141397F0}" srcOrd="1" destOrd="0" presId="urn:microsoft.com/office/officeart/2005/8/layout/hierarchy2"/>
    <dgm:cxn modelId="{99660E38-AE88-484C-BE72-D03818F96393}" type="presOf" srcId="{4BED6D14-7A7B-4951-B012-06C6A421F7AD}" destId="{C4D781F4-6FF3-4EC1-B429-1C37C84379F4}" srcOrd="0"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D4FEDAB3-F7E9-4070-9512-50C031920680}" type="presOf" srcId="{A188E18E-6E94-48D5-956F-16CE1F0DBD89}" destId="{06234FE8-0B7A-4EF1-9D52-9E3EC069D30A}" srcOrd="0"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46C9D889-D9D4-47DB-918A-2AF15ADCCA9E}" type="presOf" srcId="{B457BC78-73F3-49C5-90D0-65E5385C9188}" destId="{854285C5-6CE1-4F42-B433-C982E7D0EA44}" srcOrd="0" destOrd="0" presId="urn:microsoft.com/office/officeart/2005/8/layout/hierarchy2"/>
    <dgm:cxn modelId="{D11A2574-5CAA-4C60-9FD8-B00B366171F5}" type="presOf" srcId="{DB4FF6BD-68B4-41B7-855B-CE7EA8C00B2F}" destId="{3FD0CACF-FBFA-48E1-BCB3-B02BD668D2B5}"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41187E1D-BF19-4E3D-A208-2B53071F3D20}" type="presOf" srcId="{36305706-7466-49DC-81EA-13339B051324}" destId="{2BFDF2C8-73F7-432E-A168-B0B6085C1ACB}" srcOrd="0"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F2AE67EA-D39B-4FF5-A4D6-44315A15C504}" type="presOf" srcId="{3F3AD70B-766B-44DE-8644-04466979A83C}" destId="{2A6A95C3-6417-48EF-AC2B-B4D9FDBB4B62}" srcOrd="1"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F303BAA7-156B-4522-B171-20928A62AE7A}" srcId="{5122018B-93D5-421B-A0DF-352A6DA652F5}" destId="{066ECC05-0409-4239-8791-28C1571D0967}" srcOrd="0" destOrd="0" parTransId="{296066E3-D0E2-4870-A952-866418805749}" sibTransId="{DD30194E-2AF7-4D61-A422-48DD761AF38A}"/>
    <dgm:cxn modelId="{E6534478-4D7A-437A-B9EB-3128966029BD}" type="presOf" srcId="{10B6C1DE-851B-40D8-A7F5-27C01AA76929}" destId="{65D727EF-3014-41E6-BDF4-843B5A38D64A}" srcOrd="1"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smtClean="0">
              <a:latin typeface="+mn-ea"/>
              <a:ea typeface="+mn-ea"/>
            </a:rPr>
            <a:t>C</a:t>
          </a:r>
          <a:r>
            <a:rPr lang="zh-CN" altLang="en-US" sz="2000" b="0" smtClean="0">
              <a:latin typeface="+mn-ea"/>
              <a:ea typeface="+mn-ea"/>
            </a:rPr>
            <a:t>程序</a:t>
          </a:r>
          <a:endParaRPr lang="zh-CN" altLang="en-US" sz="2000" b="0">
            <a:latin typeface="+mn-ea"/>
            <a:ea typeface="+mn-ea"/>
          </a:endParaRP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smtClean="0">
              <a:latin typeface="+mn-ea"/>
              <a:ea typeface="+mn-ea"/>
            </a:rPr>
            <a:t>源程序文件</a:t>
          </a:r>
          <a:r>
            <a:rPr lang="en-US" altLang="zh-CN" sz="2000" b="0" smtClean="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smtClean="0">
              <a:latin typeface="+mn-ea"/>
              <a:ea typeface="+mn-ea"/>
            </a:rPr>
            <a:t>源程序文件</a:t>
          </a:r>
          <a:r>
            <a:rPr lang="en-US" altLang="zh-CN" sz="2000" b="0" smtClean="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smtClean="0">
              <a:latin typeface="+mn-ea"/>
              <a:ea typeface="+mn-ea"/>
            </a:rPr>
            <a:t>源程序文件</a:t>
          </a:r>
          <a:r>
            <a:rPr lang="en-US" altLang="zh-CN" sz="2000" b="0" smtClean="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smtClean="0">
              <a:latin typeface="+mn-ea"/>
              <a:ea typeface="+mn-ea"/>
            </a:rPr>
            <a:t>预处理指令</a:t>
          </a:r>
          <a:endParaRPr lang="zh-CN" altLang="en-US" sz="2000" b="0">
            <a:latin typeface="+mn-ea"/>
            <a:ea typeface="+mn-ea"/>
          </a:endParaRP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smtClean="0">
              <a:latin typeface="+mn-ea"/>
              <a:ea typeface="+mn-ea"/>
            </a:rPr>
            <a:t>函数</a:t>
          </a:r>
          <a:r>
            <a:rPr lang="en-US" altLang="zh-CN" sz="2000" b="0" smtClean="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smtClean="0">
              <a:latin typeface="+mn-ea"/>
              <a:ea typeface="+mn-ea"/>
            </a:rPr>
            <a:t>函数</a:t>
          </a:r>
          <a:r>
            <a:rPr lang="en-US" altLang="zh-CN" sz="2000" b="0" smtClean="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smtClean="0">
              <a:latin typeface="+mn-ea"/>
              <a:ea typeface="+mn-ea"/>
            </a:rPr>
            <a:t>函数首部</a:t>
          </a:r>
          <a:endParaRPr lang="zh-CN" altLang="en-US" sz="2000" b="0">
            <a:latin typeface="+mn-ea"/>
            <a:ea typeface="+mn-ea"/>
          </a:endParaRP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smtClean="0">
              <a:latin typeface="+mn-ea"/>
              <a:ea typeface="+mn-ea"/>
            </a:rPr>
            <a:t>函数体</a:t>
          </a:r>
          <a:endParaRPr lang="zh-CN" altLang="en-US" sz="2000" b="0">
            <a:latin typeface="+mn-ea"/>
            <a:ea typeface="+mn-ea"/>
          </a:endParaRP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smtClean="0">
              <a:latin typeface="+mn-ea"/>
              <a:ea typeface="+mn-ea"/>
            </a:rPr>
            <a:t>执行语句</a:t>
          </a:r>
          <a:endParaRPr lang="zh-CN" altLang="en-US" sz="2000" b="0">
            <a:latin typeface="+mn-ea"/>
            <a:ea typeface="+mn-ea"/>
          </a:endParaRP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t>
        <a:bodyPr/>
        <a:lstStyle/>
        <a:p>
          <a:endParaRPr lang="zh-CN" altLang="en-US"/>
        </a:p>
      </dgm:t>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t>
        <a:bodyPr/>
        <a:lstStyle/>
        <a:p>
          <a:endParaRPr lang="zh-CN" altLang="en-US"/>
        </a:p>
      </dgm:t>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t>
        <a:bodyPr/>
        <a:lstStyle/>
        <a:p>
          <a:endParaRPr lang="zh-CN" altLang="en-US"/>
        </a:p>
      </dgm:t>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t>
        <a:bodyPr/>
        <a:lstStyle/>
        <a:p>
          <a:endParaRPr lang="zh-CN" altLang="en-US"/>
        </a:p>
      </dgm:t>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t>
        <a:bodyPr/>
        <a:lstStyle/>
        <a:p>
          <a:endParaRPr lang="zh-CN" altLang="en-US"/>
        </a:p>
      </dgm:t>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t>
        <a:bodyPr/>
        <a:lstStyle/>
        <a:p>
          <a:endParaRPr lang="zh-CN" altLang="en-US"/>
        </a:p>
      </dgm:t>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t>
        <a:bodyPr/>
        <a:lstStyle/>
        <a:p>
          <a:endParaRPr lang="zh-CN" altLang="en-US"/>
        </a:p>
      </dgm:t>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t>
        <a:bodyPr/>
        <a:lstStyle/>
        <a:p>
          <a:endParaRPr lang="zh-CN" altLang="en-US"/>
        </a:p>
      </dgm:t>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t>
        <a:bodyPr/>
        <a:lstStyle/>
        <a:p>
          <a:endParaRPr lang="zh-CN" altLang="en-US"/>
        </a:p>
      </dgm:t>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t>
        <a:bodyPr/>
        <a:lstStyle/>
        <a:p>
          <a:endParaRPr lang="zh-CN" altLang="en-US"/>
        </a:p>
      </dgm:t>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t>
        <a:bodyPr/>
        <a:lstStyle/>
        <a:p>
          <a:endParaRPr lang="zh-CN" altLang="en-US"/>
        </a:p>
      </dgm:t>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t>
        <a:bodyPr/>
        <a:lstStyle/>
        <a:p>
          <a:endParaRPr lang="zh-CN" altLang="en-US"/>
        </a:p>
      </dgm:t>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t>
        <a:bodyPr/>
        <a:lstStyle/>
        <a:p>
          <a:endParaRPr lang="zh-CN" altLang="en-US"/>
        </a:p>
      </dgm:t>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t>
        <a:bodyPr/>
        <a:lstStyle/>
        <a:p>
          <a:endParaRPr lang="zh-CN" altLang="en-US"/>
        </a:p>
      </dgm:t>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t>
        <a:bodyPr/>
        <a:lstStyle/>
        <a:p>
          <a:endParaRPr lang="zh-CN" altLang="en-US"/>
        </a:p>
      </dgm:t>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t>
        <a:bodyPr/>
        <a:lstStyle/>
        <a:p>
          <a:endParaRPr lang="zh-CN" altLang="en-US"/>
        </a:p>
      </dgm:t>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t>
        <a:bodyPr/>
        <a:lstStyle/>
        <a:p>
          <a:endParaRPr lang="zh-CN" altLang="en-US"/>
        </a:p>
      </dgm:t>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t>
        <a:bodyPr/>
        <a:lstStyle/>
        <a:p>
          <a:endParaRPr lang="zh-CN" altLang="en-US"/>
        </a:p>
      </dgm:t>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t>
        <a:bodyPr/>
        <a:lstStyle/>
        <a:p>
          <a:endParaRPr lang="zh-CN" altLang="en-US"/>
        </a:p>
      </dgm:t>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t>
        <a:bodyPr/>
        <a:lstStyle/>
        <a:p>
          <a:endParaRPr lang="zh-CN" altLang="en-US"/>
        </a:p>
      </dgm:t>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t>
        <a:bodyPr/>
        <a:lstStyle/>
        <a:p>
          <a:endParaRPr lang="zh-CN" altLang="en-US"/>
        </a:p>
      </dgm:t>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t>
        <a:bodyPr/>
        <a:lstStyle/>
        <a:p>
          <a:endParaRPr lang="zh-CN" altLang="en-US"/>
        </a:p>
      </dgm:t>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t>
        <a:bodyPr/>
        <a:lstStyle/>
        <a:p>
          <a:endParaRPr lang="zh-CN" altLang="en-US"/>
        </a:p>
      </dgm:t>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t>
        <a:bodyPr/>
        <a:lstStyle/>
        <a:p>
          <a:endParaRPr lang="zh-CN" altLang="en-US"/>
        </a:p>
      </dgm:t>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t>
        <a:bodyPr/>
        <a:lstStyle/>
        <a:p>
          <a:endParaRPr lang="zh-CN" altLang="en-US"/>
        </a:p>
      </dgm:t>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t>
        <a:bodyPr/>
        <a:lstStyle/>
        <a:p>
          <a:endParaRPr lang="zh-CN" altLang="en-US"/>
        </a:p>
      </dgm:t>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t>
        <a:bodyPr/>
        <a:lstStyle/>
        <a:p>
          <a:endParaRPr lang="zh-CN" altLang="en-US"/>
        </a:p>
      </dgm:t>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t>
        <a:bodyPr/>
        <a:lstStyle/>
        <a:p>
          <a:endParaRPr lang="zh-CN" altLang="en-US"/>
        </a:p>
      </dgm:t>
    </dgm:pt>
    <dgm:pt modelId="{301EAC65-84AF-431E-868C-0F586F0E37B5}" type="pres">
      <dgm:prSet presAssocID="{3983342C-6778-4F4C-8DF5-DB2070592288}" presName="hierChild3" presStyleCnt="0"/>
      <dgm:spPr/>
    </dgm:pt>
  </dgm:ptLst>
  <dgm:cxnLst>
    <dgm:cxn modelId="{8B90C05A-2041-4CCA-A29E-97C280F231EC}" type="presOf" srcId="{9D11C630-8C57-4F8C-94D7-36C2D55D8824}" destId="{14338D9C-E55D-4F15-BEBA-E99360731CF5}" srcOrd="0" destOrd="0" presId="urn:microsoft.com/office/officeart/2005/8/layout/hierarchy1"/>
    <dgm:cxn modelId="{4D24921E-1373-49F6-A843-63396D28F2A2}" type="presOf" srcId="{452DFCCA-1E13-475F-807E-AE42C496A822}" destId="{60DAD33C-85AD-4DD2-9B7C-0C86F67B1B5B}" srcOrd="0" destOrd="0" presId="urn:microsoft.com/office/officeart/2005/8/layout/hierarchy1"/>
    <dgm:cxn modelId="{A389E088-23C3-4D99-A706-12A3B79B2EFE}" type="presOf" srcId="{FB39061F-59C0-446B-B663-7D32C9DAB30C}" destId="{D69DF1B7-E819-4C57-BB8C-7791BE2191BF}" srcOrd="0" destOrd="0" presId="urn:microsoft.com/office/officeart/2005/8/layout/hierarchy1"/>
    <dgm:cxn modelId="{2EA358EB-6E66-4F39-BE14-54D1040E28F6}" type="presOf" srcId="{259CEFE1-3644-41B5-BE28-AE0FCA1FDA4D}" destId="{E36818F4-7E25-45F2-8E79-9DC9A1CFA7AA}" srcOrd="0" destOrd="0" presId="urn:microsoft.com/office/officeart/2005/8/layout/hierarchy1"/>
    <dgm:cxn modelId="{699BB9A2-212F-4B4C-B447-0F2EE67A4E9D}" srcId="{6E967685-68EA-41DC-8E4C-7F46962BE53C}" destId="{452DFCCA-1E13-475F-807E-AE42C496A822}" srcOrd="1" destOrd="0" parTransId="{9D11C630-8C57-4F8C-94D7-36C2D55D8824}" sibTransId="{7CB8FABF-09CC-4802-B0BF-CA14548F3CE3}"/>
    <dgm:cxn modelId="{8F4E4C10-085D-4DCE-B538-5B1B0E3DDE84}" type="presOf" srcId="{5EF12C9D-3173-448F-B030-24DDA8A31D90}" destId="{DE53E483-DA6E-420F-956A-6703D7E3A085}"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0A1D868F-DF51-499F-9961-08332D1DAFE1}" type="presOf" srcId="{4E011EFF-37F6-4971-9769-2EB04E4D699D}" destId="{95AF3699-A0DA-47F0-8F0D-3DE031834FEC}"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DB76987A-A0F7-4D96-8400-61DA47681883}" type="presOf" srcId="{50288EF0-4649-47C5-BD00-43BFDBF95E88}" destId="{88778ADB-A854-4126-A6F5-CE10FB9FF245}"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EDA8E8DF-ABA6-4F7D-B99E-3F3032D3931F}" type="presOf" srcId="{E6B7E06B-30B5-4B49-92EA-B8F70621A9BD}" destId="{0A87B4D3-6CF2-47A1-AA5D-C4B5D705C3C5}" srcOrd="0" destOrd="0" presId="urn:microsoft.com/office/officeart/2005/8/layout/hierarchy1"/>
    <dgm:cxn modelId="{97612B28-0A64-4B35-858B-611ECE864BEC}" type="presOf" srcId="{9312D5FC-F4C7-4237-B35D-BC038A91E396}" destId="{B5CD1A1E-7672-4226-B079-4CF1DECD6C38}" srcOrd="0" destOrd="0" presId="urn:microsoft.com/office/officeart/2005/8/layout/hierarchy1"/>
    <dgm:cxn modelId="{6D0A06DA-ADBB-425D-A9FD-FC6587F26C67}" type="presOf" srcId="{5F48CFC0-D53A-4344-A3E7-13ACE1FCF0D1}" destId="{B6F06E70-3A19-4D11-939A-0EE45858207B}"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4F96B09D-20F8-4035-92F5-C44C0B3D3C09}" srcId="{6E967685-68EA-41DC-8E4C-7F46962BE53C}" destId="{3983342C-6778-4F4C-8DF5-DB2070592288}" srcOrd="3" destOrd="0" parTransId="{50288EF0-4649-47C5-BD00-43BFDBF95E88}" sibTransId="{8ABFF883-539F-4F93-9CF8-79FECCBD359D}"/>
    <dgm:cxn modelId="{D8228088-9363-4EEF-AC02-6B84E0B339C3}" srcId="{6E967685-68EA-41DC-8E4C-7F46962BE53C}" destId="{0414D89D-AEF8-440F-B8CE-C9B4316886CB}" srcOrd="2" destOrd="0" parTransId="{034B0EDC-C16F-484F-97DE-238DC88961B9}" sibTransId="{1027869C-19B6-4E86-972B-63B69E2D6FFE}"/>
    <dgm:cxn modelId="{639BD2C2-1077-44FE-B350-F8A856BBC67F}" type="presOf" srcId="{8C81D322-F425-44FB-B58B-AFEAF0A319EE}" destId="{F2E19DCD-49C4-4721-819D-444EC49D177B}" srcOrd="0" destOrd="0" presId="urn:microsoft.com/office/officeart/2005/8/layout/hierarchy1"/>
    <dgm:cxn modelId="{E9051801-46CE-42B3-B4C5-F203E151D3EE}" srcId="{452DFCCA-1E13-475F-807E-AE42C496A822}" destId="{E6B7E06B-30B5-4B49-92EA-B8F70621A9BD}" srcOrd="4" destOrd="0" parTransId="{619DA1F0-4A24-4567-9996-A63EBD061BBC}" sibTransId="{698EDEFB-EF3D-4BE1-818B-C787DB86172A}"/>
    <dgm:cxn modelId="{6E724ED4-31F6-4797-A519-EE36A7C9C7B6}" type="presOf" srcId="{EADFEEB6-165C-4E70-895A-6C5EB5FEE2B9}" destId="{EAAA9751-3721-40E0-B8B3-579138293000}"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67382A38-D96E-43F2-BDDE-011D3C323B84}" type="presOf" srcId="{3983342C-6778-4F4C-8DF5-DB2070592288}" destId="{5D43757A-561B-455C-A396-806BA02E8279}" srcOrd="0" destOrd="0" presId="urn:microsoft.com/office/officeart/2005/8/layout/hierarchy1"/>
    <dgm:cxn modelId="{E88EF2A0-BF7E-4053-82CD-6B30974E2CFC}" srcId="{452DFCCA-1E13-475F-807E-AE42C496A822}" destId="{C60803FD-929F-4DAC-95A5-6962AD80A453}" srcOrd="3" destOrd="0" parTransId="{8D169B7C-38FA-4D87-867A-06FEE587530A}" sibTransId="{2D441AF7-DBA4-40E1-BC46-688A2543CB0C}"/>
    <dgm:cxn modelId="{23FFD609-47B4-49F4-B0DF-3CBCBB91D39E}" srcId="{8C81D322-F425-44FB-B58B-AFEAF0A319EE}" destId="{4AF1D475-F249-4F53-96D4-2A3E4F7F6160}" srcOrd="0" destOrd="0" parTransId="{9B49984C-675B-4F95-941E-C971AB1B5E71}" sibTransId="{DAF8F9A2-C27D-40CD-B547-2C2557B167C3}"/>
    <dgm:cxn modelId="{C8D90CD8-A4C4-4082-8EE6-E97884584AB9}" type="presOf" srcId="{7B0AA2FD-B728-495D-B7D8-70DC7FF38FC1}" destId="{4D9D4F76-AACD-4919-B590-C1111B484AF7}" srcOrd="0" destOrd="0" presId="urn:microsoft.com/office/officeart/2005/8/layout/hierarchy1"/>
    <dgm:cxn modelId="{54B0C7A9-2FBA-4B40-9CE3-C0C8B9CE022A}" type="presOf" srcId="{0414D89D-AEF8-440F-B8CE-C9B4316886CB}" destId="{00391075-BE06-4C0E-A052-60B49255D618}"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D4C8E002-AD5C-40D9-8A7A-61442D01028C}" type="presOf" srcId="{AD4652B8-E730-430B-8A33-E6084CD961D0}" destId="{DD943899-CD4F-4A6A-8E7F-11349FC93D4B}" srcOrd="0" destOrd="0" presId="urn:microsoft.com/office/officeart/2005/8/layout/hierarchy1"/>
    <dgm:cxn modelId="{9130CACA-EFA1-4B25-A610-D7246F1F21BD}" type="presOf" srcId="{9B49984C-675B-4F95-941E-C971AB1B5E71}" destId="{A41E6159-4B5F-4AB2-A2A4-75F8D4BB8CA3}" srcOrd="0" destOrd="0" presId="urn:microsoft.com/office/officeart/2005/8/layout/hierarchy1"/>
    <dgm:cxn modelId="{4AFE488F-00D1-41AD-A773-1ECB85FF654C}" type="presOf" srcId="{C60803FD-929F-4DAC-95A5-6962AD80A453}" destId="{0E59D94F-553B-417E-BE7C-3C58FA423651}"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6451FB0C-1D1C-4139-A34F-40CEEF0B4CAA}" srcId="{982288AE-89BB-4C3E-86B4-B2C63F4509D4}" destId="{BF0C69B3-B861-452B-AA57-C7F194A4312C}" srcOrd="1" destOrd="0" parTransId="{4663788F-AD0D-41E7-B511-D88A2E3AF314}" sibTransId="{E4DFB605-4598-49ED-8622-9E30490E6F50}"/>
    <dgm:cxn modelId="{AD95D83D-86BE-4EB6-B187-FF631C2AF1A3}" srcId="{EADFEEB6-165C-4E70-895A-6C5EB5FEE2B9}" destId="{6E967685-68EA-41DC-8E4C-7F46962BE53C}" srcOrd="0" destOrd="0" parTransId="{1307D1B2-59E4-4C00-ABE0-F2653EF32CC5}" sibTransId="{8A2858A8-2B63-42AD-99DE-1F8C20A84CD1}"/>
    <dgm:cxn modelId="{4F11AAB2-4156-47E7-8BD5-DC0F45996F44}" srcId="{452DFCCA-1E13-475F-807E-AE42C496A822}" destId="{259CEFE1-3644-41B5-BE28-AE0FCA1FDA4D}" srcOrd="1" destOrd="0" parTransId="{AD4652B8-E730-430B-8A33-E6084CD961D0}" sibTransId="{37871F2C-9243-4B7C-9121-745D7C7A5C3B}"/>
    <dgm:cxn modelId="{9B454821-6223-48CE-BAC9-4D00CE36D367}" type="presOf" srcId="{982288AE-89BB-4C3E-86B4-B2C63F4509D4}" destId="{8CCBD36D-573A-464D-AB6B-F238D9EF7509}"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0A503F04-2836-48C7-8087-3FB658BC1C74}" type="presOf" srcId="{8D169B7C-38FA-4D87-867A-06FEE587530A}" destId="{213C3E8F-868B-486F-97C2-5624E5B1B440}" srcOrd="0" destOrd="0" presId="urn:microsoft.com/office/officeart/2005/8/layout/hierarchy1"/>
    <dgm:cxn modelId="{D78413DC-5FD1-46B3-B1F9-ACDE7CD63B70}" type="presOf" srcId="{4093B970-ADB2-47B0-B3CA-48998BAD647C}" destId="{251E9983-E675-4BA5-8E2C-10EF69A8989D}"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C73FF59A-22EC-482A-B98F-3B30641C0850}" type="presOf" srcId="{034B0EDC-C16F-484F-97DE-238DC88961B9}" destId="{15C3BF6C-AE0D-4680-ABA0-6E0D541D1577}" srcOrd="0" destOrd="0" presId="urn:microsoft.com/office/officeart/2005/8/layout/hierarchy1"/>
    <dgm:cxn modelId="{46F78374-53DB-45A9-8663-322400AAC71D}" srcId="{6E967685-68EA-41DC-8E4C-7F46962BE53C}" destId="{BA048FED-C3D0-4108-A17B-64594C2C0405}" srcOrd="0" destOrd="0" parTransId="{9312D5FC-F4C7-4237-B35D-BC038A91E396}" sibTransId="{BA5EDE3C-5323-4AE8-9F2D-F06858651487}"/>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932F-EC5C-46EE-8498-73ACDB91A3CB}">
      <dsp:nvSpPr>
        <dsp:cNvPr id="0" name=""/>
        <dsp:cNvSpPr/>
      </dsp:nvSpPr>
      <dsp:spPr>
        <a:xfrm>
          <a:off x="14336" y="2572761"/>
          <a:ext cx="1226778"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数据类型</a:t>
          </a:r>
          <a:endParaRPr lang="zh-CN" altLang="en-US" sz="1600" kern="1200"/>
        </a:p>
      </dsp:txBody>
      <dsp:txXfrm>
        <a:off x="22493" y="2580918"/>
        <a:ext cx="1210464" cy="262176"/>
      </dsp:txXfrm>
    </dsp:sp>
    <dsp:sp modelId="{B6990AA8-849C-4CE5-BC6B-BD2DF7474757}">
      <dsp:nvSpPr>
        <dsp:cNvPr id="0" name=""/>
        <dsp:cNvSpPr/>
      </dsp:nvSpPr>
      <dsp:spPr>
        <a:xfrm rot="17179538">
          <a:off x="956219" y="2325975"/>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1332696" y="2311878"/>
        <a:ext cx="39629" cy="39629"/>
      </dsp:txXfrm>
    </dsp:sp>
    <dsp:sp modelId="{38FAB092-9F22-419D-B6CE-8D0DD7611935}">
      <dsp:nvSpPr>
        <dsp:cNvPr id="0" name=""/>
        <dsp:cNvSpPr/>
      </dsp:nvSpPr>
      <dsp:spPr>
        <a:xfrm>
          <a:off x="1463907" y="1812134"/>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基本类型</a:t>
          </a:r>
          <a:endParaRPr lang="zh-CN" altLang="en-US" sz="1600" kern="1200"/>
        </a:p>
      </dsp:txBody>
      <dsp:txXfrm>
        <a:off x="1472064" y="1820291"/>
        <a:ext cx="1620530" cy="262176"/>
      </dsp:txXfrm>
    </dsp:sp>
    <dsp:sp modelId="{036FD041-22EF-449E-BBE1-6BD6C02A909D}">
      <dsp:nvSpPr>
        <dsp:cNvPr id="0" name=""/>
        <dsp:cNvSpPr/>
      </dsp:nvSpPr>
      <dsp:spPr>
        <a:xfrm rot="17230830">
          <a:off x="2835023" y="1585364"/>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193292" y="1572226"/>
        <a:ext cx="37712" cy="37712"/>
      </dsp:txXfrm>
    </dsp:sp>
    <dsp:sp modelId="{854285C5-6CE1-4F42-B433-C982E7D0EA44}">
      <dsp:nvSpPr>
        <dsp:cNvPr id="0" name=""/>
        <dsp:cNvSpPr/>
      </dsp:nvSpPr>
      <dsp:spPr>
        <a:xfrm>
          <a:off x="3323544" y="1091540"/>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整型类型</a:t>
          </a:r>
          <a:endParaRPr lang="zh-CN" altLang="en-US" sz="1600" kern="1200"/>
        </a:p>
      </dsp:txBody>
      <dsp:txXfrm>
        <a:off x="3331701" y="1099697"/>
        <a:ext cx="1620530" cy="262176"/>
      </dsp:txXfrm>
    </dsp:sp>
    <dsp:sp modelId="{02046280-9146-49E4-B1A6-FC4FC6B0200B}">
      <dsp:nvSpPr>
        <dsp:cNvPr id="0" name=""/>
        <dsp:cNvSpPr/>
      </dsp:nvSpPr>
      <dsp:spPr>
        <a:xfrm rot="17132988">
          <a:off x="4656245" y="82473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51008" y="809678"/>
        <a:ext cx="41553" cy="41553"/>
      </dsp:txXfrm>
    </dsp:sp>
    <dsp:sp modelId="{D78DF943-E569-439D-AB7C-850E9A5D2338}">
      <dsp:nvSpPr>
        <dsp:cNvPr id="0" name=""/>
        <dsp:cNvSpPr/>
      </dsp:nvSpPr>
      <dsp:spPr>
        <a:xfrm>
          <a:off x="5183181" y="29088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基本整型 </a:t>
          </a:r>
          <a:r>
            <a:rPr lang="en-US" altLang="zh-CN" sz="1600" kern="1200" err="1" smtClean="0"/>
            <a:t>int</a:t>
          </a:r>
          <a:endParaRPr lang="zh-CN" altLang="en-US" sz="1600" kern="1200"/>
        </a:p>
      </dsp:txBody>
      <dsp:txXfrm>
        <a:off x="5191338" y="299037"/>
        <a:ext cx="5555768" cy="262176"/>
      </dsp:txXfrm>
    </dsp:sp>
    <dsp:sp modelId="{F961828B-9711-4529-BE6C-EC657D441049}">
      <dsp:nvSpPr>
        <dsp:cNvPr id="0" name=""/>
        <dsp:cNvSpPr/>
      </dsp:nvSpPr>
      <dsp:spPr>
        <a:xfrm rot="17692822">
          <a:off x="4807013" y="984869"/>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58546" y="977349"/>
        <a:ext cx="26477" cy="26477"/>
      </dsp:txXfrm>
    </dsp:sp>
    <dsp:sp modelId="{9619A577-19A6-42F4-8B44-BDE0EBF204CF}">
      <dsp:nvSpPr>
        <dsp:cNvPr id="0" name=""/>
        <dsp:cNvSpPr/>
      </dsp:nvSpPr>
      <dsp:spPr>
        <a:xfrm>
          <a:off x="5183181" y="61114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短整型 </a:t>
          </a:r>
          <a:r>
            <a:rPr lang="en-US" altLang="zh-CN" sz="1600" kern="1200" smtClean="0"/>
            <a:t>short </a:t>
          </a:r>
          <a:r>
            <a:rPr lang="en-US" altLang="zh-CN" sz="1600" kern="1200" err="1" smtClean="0"/>
            <a:t>int</a:t>
          </a:r>
          <a:endParaRPr lang="zh-CN" altLang="en-US" sz="1600" kern="1200"/>
        </a:p>
      </dsp:txBody>
      <dsp:txXfrm>
        <a:off x="5191338" y="619301"/>
        <a:ext cx="5555768" cy="262176"/>
      </dsp:txXfrm>
    </dsp:sp>
    <dsp:sp modelId="{3A26ECD8-B3DA-46E1-9297-4CB6E2130B90}">
      <dsp:nvSpPr>
        <dsp:cNvPr id="0" name=""/>
        <dsp:cNvSpPr/>
      </dsp:nvSpPr>
      <dsp:spPr>
        <a:xfrm rot="19457599">
          <a:off x="4934600" y="1145001"/>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4926" y="1143860"/>
        <a:ext cx="13718" cy="13718"/>
      </dsp:txXfrm>
    </dsp:sp>
    <dsp:sp modelId="{7F4DC484-67B0-46D5-9AE9-EFF875FD0AE2}">
      <dsp:nvSpPr>
        <dsp:cNvPr id="0" name=""/>
        <dsp:cNvSpPr/>
      </dsp:nvSpPr>
      <dsp:spPr>
        <a:xfrm>
          <a:off x="5183181" y="93140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长整型 </a:t>
          </a:r>
          <a:r>
            <a:rPr lang="en-US" altLang="zh-CN" sz="1600" kern="1200" smtClean="0"/>
            <a:t>long </a:t>
          </a:r>
          <a:r>
            <a:rPr lang="en-US" altLang="zh-CN" sz="1600" kern="1200" err="1" smtClean="0"/>
            <a:t>int</a:t>
          </a:r>
          <a:endParaRPr lang="zh-CN" altLang="en-US" sz="1600" kern="1200"/>
        </a:p>
      </dsp:txBody>
      <dsp:txXfrm>
        <a:off x="5191338" y="939565"/>
        <a:ext cx="5555768" cy="262176"/>
      </dsp:txXfrm>
    </dsp:sp>
    <dsp:sp modelId="{19BDF6B5-5FF3-4DFA-8DF2-48C23656276E}">
      <dsp:nvSpPr>
        <dsp:cNvPr id="0" name=""/>
        <dsp:cNvSpPr/>
      </dsp:nvSpPr>
      <dsp:spPr>
        <a:xfrm rot="2142401">
          <a:off x="4934600" y="1305133"/>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4926" y="1303992"/>
        <a:ext cx="13718" cy="13718"/>
      </dsp:txXfrm>
    </dsp:sp>
    <dsp:sp modelId="{233AE611-4B29-4274-B940-B74C7160E699}">
      <dsp:nvSpPr>
        <dsp:cNvPr id="0" name=""/>
        <dsp:cNvSpPr/>
      </dsp:nvSpPr>
      <dsp:spPr>
        <a:xfrm>
          <a:off x="5183181" y="125167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*双长整型 </a:t>
          </a:r>
          <a:r>
            <a:rPr lang="en-US" altLang="zh-CN" sz="1600" kern="1200" smtClean="0"/>
            <a:t>long </a:t>
          </a:r>
          <a:r>
            <a:rPr lang="en-US" altLang="zh-CN" sz="1600" kern="1200" err="1" smtClean="0"/>
            <a:t>long</a:t>
          </a:r>
          <a:r>
            <a:rPr lang="en-US" altLang="zh-CN" sz="1600" kern="1200" smtClean="0"/>
            <a:t> </a:t>
          </a:r>
          <a:r>
            <a:rPr lang="en-US" altLang="zh-CN" sz="1600" kern="1200" err="1" smtClean="0"/>
            <a:t>int</a:t>
          </a:r>
          <a:endParaRPr lang="zh-CN" altLang="en-US" sz="1600" kern="1200"/>
        </a:p>
      </dsp:txBody>
      <dsp:txXfrm>
        <a:off x="5191338" y="1259829"/>
        <a:ext cx="5555768" cy="262176"/>
      </dsp:txXfrm>
    </dsp:sp>
    <dsp:sp modelId="{6715DB1C-EACE-460F-AF6A-4B691519ADB1}">
      <dsp:nvSpPr>
        <dsp:cNvPr id="0" name=""/>
        <dsp:cNvSpPr/>
      </dsp:nvSpPr>
      <dsp:spPr>
        <a:xfrm rot="3907178">
          <a:off x="4807013" y="1465265"/>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58546" y="1457745"/>
        <a:ext cx="26477" cy="26477"/>
      </dsp:txXfrm>
    </dsp:sp>
    <dsp:sp modelId="{BE6ED02F-8E32-48F4-B923-5E808745E6BB}">
      <dsp:nvSpPr>
        <dsp:cNvPr id="0" name=""/>
        <dsp:cNvSpPr/>
      </dsp:nvSpPr>
      <dsp:spPr>
        <a:xfrm>
          <a:off x="5183181" y="1571936"/>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字符型 </a:t>
          </a:r>
          <a:r>
            <a:rPr lang="en-US" altLang="zh-CN" sz="1600" kern="1200" smtClean="0"/>
            <a:t>char</a:t>
          </a:r>
          <a:endParaRPr lang="zh-CN" altLang="en-US" sz="1600" kern="1200"/>
        </a:p>
      </dsp:txBody>
      <dsp:txXfrm>
        <a:off x="5191338" y="1580093"/>
        <a:ext cx="5555768" cy="262176"/>
      </dsp:txXfrm>
    </dsp:sp>
    <dsp:sp modelId="{2BFDF2C8-73F7-432E-A168-B0B6085C1ACB}">
      <dsp:nvSpPr>
        <dsp:cNvPr id="0" name=""/>
        <dsp:cNvSpPr/>
      </dsp:nvSpPr>
      <dsp:spPr>
        <a:xfrm rot="4467012">
          <a:off x="4656245" y="162539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51008" y="1610338"/>
        <a:ext cx="41553" cy="41553"/>
      </dsp:txXfrm>
    </dsp:sp>
    <dsp:sp modelId="{590B3B2F-2D3F-4F51-91CD-AF3BF52E7EE3}">
      <dsp:nvSpPr>
        <dsp:cNvPr id="0" name=""/>
        <dsp:cNvSpPr/>
      </dsp:nvSpPr>
      <dsp:spPr>
        <a:xfrm>
          <a:off x="5183181" y="189220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*布尔型 </a:t>
          </a:r>
          <a:r>
            <a:rPr lang="en-US" altLang="zh-CN" sz="1600" kern="1200" smtClean="0"/>
            <a:t>bool</a:t>
          </a:r>
          <a:endParaRPr lang="zh-CN" altLang="en-US" sz="1600" kern="1200"/>
        </a:p>
      </dsp:txBody>
      <dsp:txXfrm>
        <a:off x="5191338" y="1900357"/>
        <a:ext cx="5555768" cy="262176"/>
      </dsp:txXfrm>
    </dsp:sp>
    <dsp:sp modelId="{2980161C-82AD-47D5-89D4-75E5093138B9}">
      <dsp:nvSpPr>
        <dsp:cNvPr id="0" name=""/>
        <dsp:cNvSpPr/>
      </dsp:nvSpPr>
      <dsp:spPr>
        <a:xfrm rot="4369170">
          <a:off x="2835023" y="2305958"/>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193292" y="2292820"/>
        <a:ext cx="37712" cy="37712"/>
      </dsp:txXfrm>
    </dsp:sp>
    <dsp:sp modelId="{A9442264-2DB3-453B-95E6-1C246F0AE447}">
      <dsp:nvSpPr>
        <dsp:cNvPr id="0" name=""/>
        <dsp:cNvSpPr/>
      </dsp:nvSpPr>
      <dsp:spPr>
        <a:xfrm>
          <a:off x="3323544" y="253272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浮点类型</a:t>
          </a:r>
          <a:endParaRPr lang="zh-CN" altLang="en-US" sz="1600" kern="1200"/>
        </a:p>
      </dsp:txBody>
      <dsp:txXfrm>
        <a:off x="3331701" y="2540885"/>
        <a:ext cx="1620530" cy="262176"/>
      </dsp:txXfrm>
    </dsp:sp>
    <dsp:sp modelId="{D07FCBE4-6D44-4C87-904F-7BD3E34C9C4B}">
      <dsp:nvSpPr>
        <dsp:cNvPr id="0" name=""/>
        <dsp:cNvSpPr/>
      </dsp:nvSpPr>
      <dsp:spPr>
        <a:xfrm rot="18289469">
          <a:off x="4876717" y="2506123"/>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2032" y="2502088"/>
        <a:ext cx="19506" cy="19506"/>
      </dsp:txXfrm>
    </dsp:sp>
    <dsp:sp modelId="{EC3D432F-E791-40F3-8D38-BE92D698791A}">
      <dsp:nvSpPr>
        <dsp:cNvPr id="0" name=""/>
        <dsp:cNvSpPr/>
      </dsp:nvSpPr>
      <dsp:spPr>
        <a:xfrm>
          <a:off x="5183181" y="221246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单精度浮点型 </a:t>
          </a:r>
          <a:r>
            <a:rPr lang="en-US" altLang="zh-CN" sz="1600" kern="1200" smtClean="0"/>
            <a:t>float</a:t>
          </a:r>
          <a:endParaRPr lang="zh-CN" altLang="en-US" sz="1600" kern="1200"/>
        </a:p>
      </dsp:txBody>
      <dsp:txXfrm>
        <a:off x="5191338" y="2220621"/>
        <a:ext cx="5555768" cy="262176"/>
      </dsp:txXfrm>
    </dsp:sp>
    <dsp:sp modelId="{752BDD05-619D-443C-8317-13FCBD676B18}">
      <dsp:nvSpPr>
        <dsp:cNvPr id="0" name=""/>
        <dsp:cNvSpPr/>
      </dsp:nvSpPr>
      <dsp:spPr>
        <a:xfrm>
          <a:off x="4960389" y="2666255"/>
          <a:ext cx="222792" cy="11436"/>
        </a:xfrm>
        <a:custGeom>
          <a:avLst/>
          <a:gdLst/>
          <a:ahLst/>
          <a:cxnLst/>
          <a:rect l="0" t="0" r="0" b="0"/>
          <a:pathLst>
            <a:path>
              <a:moveTo>
                <a:pt x="0" y="5718"/>
              </a:moveTo>
              <a:lnTo>
                <a:pt x="222792"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6215" y="2666404"/>
        <a:ext cx="11139" cy="11139"/>
      </dsp:txXfrm>
    </dsp:sp>
    <dsp:sp modelId="{55BE17C1-C35C-44D5-99B8-12695C045DE8}">
      <dsp:nvSpPr>
        <dsp:cNvPr id="0" name=""/>
        <dsp:cNvSpPr/>
      </dsp:nvSpPr>
      <dsp:spPr>
        <a:xfrm>
          <a:off x="5183181" y="253272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双精度浮点型 </a:t>
          </a:r>
          <a:r>
            <a:rPr lang="en-US" altLang="zh-CN" sz="1600" kern="1200" smtClean="0"/>
            <a:t>double</a:t>
          </a:r>
          <a:endParaRPr lang="zh-CN" altLang="en-US" sz="1600" kern="1200"/>
        </a:p>
      </dsp:txBody>
      <dsp:txXfrm>
        <a:off x="5191338" y="2540885"/>
        <a:ext cx="5555768" cy="262176"/>
      </dsp:txXfrm>
    </dsp:sp>
    <dsp:sp modelId="{06234FE8-0B7A-4EF1-9D52-9E3EC069D30A}">
      <dsp:nvSpPr>
        <dsp:cNvPr id="0" name=""/>
        <dsp:cNvSpPr/>
      </dsp:nvSpPr>
      <dsp:spPr>
        <a:xfrm rot="3310531">
          <a:off x="4876717" y="2826387"/>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2032" y="2822352"/>
        <a:ext cx="19506" cy="19506"/>
      </dsp:txXfrm>
    </dsp:sp>
    <dsp:sp modelId="{D7FA73BB-04C4-4DA6-B84F-5B75FEEB81B2}">
      <dsp:nvSpPr>
        <dsp:cNvPr id="0" name=""/>
        <dsp:cNvSpPr/>
      </dsp:nvSpPr>
      <dsp:spPr>
        <a:xfrm>
          <a:off x="5183181" y="285299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dirty="0" smtClean="0"/>
            <a:t>复数浮点型 </a:t>
          </a:r>
          <a:r>
            <a:rPr lang="en-US" altLang="zh-CN" sz="1600" kern="1200" dirty="0" err="1" smtClean="0"/>
            <a:t>float_complex,double_complex,long</a:t>
          </a:r>
          <a:r>
            <a:rPr lang="en-US" altLang="zh-CN" sz="1600" kern="1200" dirty="0" smtClean="0"/>
            <a:t> long _complex</a:t>
          </a:r>
          <a:endParaRPr lang="zh-CN" altLang="en-US" sz="1600" kern="1200" dirty="0"/>
        </a:p>
      </dsp:txBody>
      <dsp:txXfrm>
        <a:off x="5191338" y="2861149"/>
        <a:ext cx="5555768" cy="262176"/>
      </dsp:txXfrm>
    </dsp:sp>
    <dsp:sp modelId="{A66E6107-62CA-42DF-9914-7C3640C89870}">
      <dsp:nvSpPr>
        <dsp:cNvPr id="0" name=""/>
        <dsp:cNvSpPr/>
      </dsp:nvSpPr>
      <dsp:spPr>
        <a:xfrm rot="17810170">
          <a:off x="1105754" y="2486107"/>
          <a:ext cx="493514" cy="11436"/>
        </a:xfrm>
        <a:custGeom>
          <a:avLst/>
          <a:gdLst/>
          <a:ahLst/>
          <a:cxnLst/>
          <a:rect l="0" t="0" r="0" b="0"/>
          <a:pathLst>
            <a:path>
              <a:moveTo>
                <a:pt x="0" y="5718"/>
              </a:moveTo>
              <a:lnTo>
                <a:pt x="49351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1340173" y="2479487"/>
        <a:ext cx="24675" cy="24675"/>
      </dsp:txXfrm>
    </dsp:sp>
    <dsp:sp modelId="{DE73F6A3-8DDD-470D-B6F0-7738A08F809A}">
      <dsp:nvSpPr>
        <dsp:cNvPr id="0" name=""/>
        <dsp:cNvSpPr/>
      </dsp:nvSpPr>
      <dsp:spPr>
        <a:xfrm>
          <a:off x="1463907" y="213239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枚举类型 </a:t>
          </a:r>
          <a:r>
            <a:rPr lang="en-US" altLang="zh-CN" sz="1600" kern="1200" err="1" smtClean="0"/>
            <a:t>enum</a:t>
          </a:r>
          <a:endParaRPr lang="zh-CN" altLang="en-US" sz="1600" kern="1200"/>
        </a:p>
      </dsp:txBody>
      <dsp:txXfrm>
        <a:off x="1472064" y="2140555"/>
        <a:ext cx="1620530" cy="262176"/>
      </dsp:txXfrm>
    </dsp:sp>
    <dsp:sp modelId="{6BDEA67C-C9C2-4CBE-9A70-FAEF124DC6C7}">
      <dsp:nvSpPr>
        <dsp:cNvPr id="0" name=""/>
        <dsp:cNvSpPr/>
      </dsp:nvSpPr>
      <dsp:spPr>
        <a:xfrm rot="19900353">
          <a:off x="1225960" y="2646239"/>
          <a:ext cx="253101" cy="11436"/>
        </a:xfrm>
        <a:custGeom>
          <a:avLst/>
          <a:gdLst/>
          <a:ahLst/>
          <a:cxnLst/>
          <a:rect l="0" t="0" r="0" b="0"/>
          <a:pathLst>
            <a:path>
              <a:moveTo>
                <a:pt x="0" y="5718"/>
              </a:moveTo>
              <a:lnTo>
                <a:pt x="253101"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1346183" y="2645630"/>
        <a:ext cx="12655" cy="12655"/>
      </dsp:txXfrm>
    </dsp:sp>
    <dsp:sp modelId="{71CDB5A4-2C52-4804-BDB5-8A65A8A88575}">
      <dsp:nvSpPr>
        <dsp:cNvPr id="0" name=""/>
        <dsp:cNvSpPr/>
      </dsp:nvSpPr>
      <dsp:spPr>
        <a:xfrm>
          <a:off x="1463907" y="245266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空类型 </a:t>
          </a:r>
          <a:r>
            <a:rPr lang="en-US" altLang="zh-CN" sz="1600" kern="1200" smtClean="0"/>
            <a:t>void</a:t>
          </a:r>
          <a:endParaRPr lang="zh-CN" altLang="en-US" sz="1600" kern="1200"/>
        </a:p>
      </dsp:txBody>
      <dsp:txXfrm>
        <a:off x="1472064" y="2460819"/>
        <a:ext cx="1620530" cy="262176"/>
      </dsp:txXfrm>
    </dsp:sp>
    <dsp:sp modelId="{13543686-6086-43A7-A710-E304DD3B5C9A}">
      <dsp:nvSpPr>
        <dsp:cNvPr id="0" name=""/>
        <dsp:cNvSpPr/>
      </dsp:nvSpPr>
      <dsp:spPr>
        <a:xfrm rot="4420462">
          <a:off x="956219" y="3086602"/>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1332696" y="3072506"/>
        <a:ext cx="39629" cy="39629"/>
      </dsp:txXfrm>
    </dsp:sp>
    <dsp:sp modelId="{07122852-5630-47F3-9F83-2DA84748F58D}">
      <dsp:nvSpPr>
        <dsp:cNvPr id="0" name=""/>
        <dsp:cNvSpPr/>
      </dsp:nvSpPr>
      <dsp:spPr>
        <a:xfrm>
          <a:off x="1463907" y="3333389"/>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派生类型</a:t>
          </a:r>
          <a:endParaRPr lang="zh-CN" altLang="en-US" sz="1600" kern="1200"/>
        </a:p>
      </dsp:txBody>
      <dsp:txXfrm>
        <a:off x="1472064" y="3341546"/>
        <a:ext cx="1620530" cy="262176"/>
      </dsp:txXfrm>
    </dsp:sp>
    <dsp:sp modelId="{187D4ECE-0ECB-4B66-A3B7-2E0F1126BBA5}">
      <dsp:nvSpPr>
        <dsp:cNvPr id="0" name=""/>
        <dsp:cNvSpPr/>
      </dsp:nvSpPr>
      <dsp:spPr>
        <a:xfrm rot="17692822">
          <a:off x="2947376" y="3226717"/>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198909" y="3219197"/>
        <a:ext cx="26477" cy="26477"/>
      </dsp:txXfrm>
    </dsp:sp>
    <dsp:sp modelId="{B22F0157-FC23-420A-82AA-CCFA30A3806A}">
      <dsp:nvSpPr>
        <dsp:cNvPr id="0" name=""/>
        <dsp:cNvSpPr/>
      </dsp:nvSpPr>
      <dsp:spPr>
        <a:xfrm>
          <a:off x="3323544" y="285299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指针类型 *</a:t>
          </a:r>
          <a:endParaRPr lang="zh-CN" altLang="en-US" sz="1600" kern="1200"/>
        </a:p>
      </dsp:txBody>
      <dsp:txXfrm>
        <a:off x="3331701" y="2861149"/>
        <a:ext cx="1620530" cy="262176"/>
      </dsp:txXfrm>
    </dsp:sp>
    <dsp:sp modelId="{3E63B4C8-18E5-4D35-B91D-741452CBD1CE}">
      <dsp:nvSpPr>
        <dsp:cNvPr id="0" name=""/>
        <dsp:cNvSpPr/>
      </dsp:nvSpPr>
      <dsp:spPr>
        <a:xfrm rot="19457599">
          <a:off x="3074963" y="3386849"/>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205289" y="3385709"/>
        <a:ext cx="13718" cy="13718"/>
      </dsp:txXfrm>
    </dsp:sp>
    <dsp:sp modelId="{CC06FC97-57E2-4C8E-97D2-AB4BB305498F}">
      <dsp:nvSpPr>
        <dsp:cNvPr id="0" name=""/>
        <dsp:cNvSpPr/>
      </dsp:nvSpPr>
      <dsp:spPr>
        <a:xfrm>
          <a:off x="3323544" y="3173257"/>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数组类型 </a:t>
          </a:r>
          <a:r>
            <a:rPr lang="en-US" altLang="zh-CN" sz="1600" kern="1200" smtClean="0"/>
            <a:t>[ ]</a:t>
          </a:r>
          <a:endParaRPr lang="zh-CN" altLang="en-US" sz="1600" kern="1200"/>
        </a:p>
      </dsp:txBody>
      <dsp:txXfrm>
        <a:off x="3331701" y="3181414"/>
        <a:ext cx="1620530" cy="262176"/>
      </dsp:txXfrm>
    </dsp:sp>
    <dsp:sp modelId="{C4D781F4-6FF3-4EC1-B429-1C37C84379F4}">
      <dsp:nvSpPr>
        <dsp:cNvPr id="0" name=""/>
        <dsp:cNvSpPr/>
      </dsp:nvSpPr>
      <dsp:spPr>
        <a:xfrm rot="2142401">
          <a:off x="3074963" y="3546982"/>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205289" y="3545841"/>
        <a:ext cx="13718" cy="13718"/>
      </dsp:txXfrm>
    </dsp:sp>
    <dsp:sp modelId="{6F6F0635-C4B0-484E-BD17-54C1D208D7BA}">
      <dsp:nvSpPr>
        <dsp:cNvPr id="0" name=""/>
        <dsp:cNvSpPr/>
      </dsp:nvSpPr>
      <dsp:spPr>
        <a:xfrm>
          <a:off x="3323544" y="3493521"/>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结构体类型 </a:t>
          </a:r>
          <a:r>
            <a:rPr lang="en-US" altLang="zh-CN" sz="1600" kern="1200" smtClean="0"/>
            <a:t>union</a:t>
          </a:r>
          <a:endParaRPr lang="zh-CN" altLang="en-US" sz="1600" kern="1200"/>
        </a:p>
      </dsp:txBody>
      <dsp:txXfrm>
        <a:off x="3331701" y="3501678"/>
        <a:ext cx="1620530" cy="262176"/>
      </dsp:txXfrm>
    </dsp:sp>
    <dsp:sp modelId="{FD858F46-B97C-4FA7-9DF3-AABA7D549D7C}">
      <dsp:nvSpPr>
        <dsp:cNvPr id="0" name=""/>
        <dsp:cNvSpPr/>
      </dsp:nvSpPr>
      <dsp:spPr>
        <a:xfrm rot="3907178">
          <a:off x="2947376" y="3707114"/>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3198909" y="3699593"/>
        <a:ext cx="26477" cy="26477"/>
      </dsp:txXfrm>
    </dsp:sp>
    <dsp:sp modelId="{3FD0CACF-FBFA-48E1-BCB3-B02BD668D2B5}">
      <dsp:nvSpPr>
        <dsp:cNvPr id="0" name=""/>
        <dsp:cNvSpPr/>
      </dsp:nvSpPr>
      <dsp:spPr>
        <a:xfrm>
          <a:off x="3323544" y="3813785"/>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函数类型</a:t>
          </a:r>
          <a:endParaRPr lang="zh-CN" altLang="en-US" sz="1600" kern="1200"/>
        </a:p>
      </dsp:txBody>
      <dsp:txXfrm>
        <a:off x="3331701" y="3821942"/>
        <a:ext cx="1620530" cy="262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78ADB-A854-4126-A6F5-CE10FB9FF245}">
      <dsp:nvSpPr>
        <dsp:cNvPr id="0" name=""/>
        <dsp:cNvSpPr/>
      </dsp:nvSpPr>
      <dsp:spPr>
        <a:xfrm>
          <a:off x="5786661" y="732615"/>
          <a:ext cx="2886884" cy="275183"/>
        </a:xfrm>
        <a:custGeom>
          <a:avLst/>
          <a:gdLst/>
          <a:ahLst/>
          <a:cxnLst/>
          <a:rect l="0" t="0" r="0" b="0"/>
          <a:pathLst>
            <a:path>
              <a:moveTo>
                <a:pt x="0" y="0"/>
              </a:moveTo>
              <a:lnTo>
                <a:pt x="0" y="187529"/>
              </a:lnTo>
              <a:lnTo>
                <a:pt x="2886884" y="187529"/>
              </a:lnTo>
              <a:lnTo>
                <a:pt x="2886884"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C3BF6C-AE0D-4680-ABA0-6E0D541D1577}">
      <dsp:nvSpPr>
        <dsp:cNvPr id="0" name=""/>
        <dsp:cNvSpPr/>
      </dsp:nvSpPr>
      <dsp:spPr>
        <a:xfrm>
          <a:off x="5786661" y="732615"/>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9C4149-678E-495D-B43A-1E9BCE0060B1}">
      <dsp:nvSpPr>
        <dsp:cNvPr id="0" name=""/>
        <dsp:cNvSpPr/>
      </dsp:nvSpPr>
      <dsp:spPr>
        <a:xfrm>
          <a:off x="4823836" y="1737729"/>
          <a:ext cx="3848914" cy="275183"/>
        </a:xfrm>
        <a:custGeom>
          <a:avLst/>
          <a:gdLst/>
          <a:ahLst/>
          <a:cxnLst/>
          <a:rect l="0" t="0" r="0" b="0"/>
          <a:pathLst>
            <a:path>
              <a:moveTo>
                <a:pt x="0" y="0"/>
              </a:moveTo>
              <a:lnTo>
                <a:pt x="0" y="187529"/>
              </a:lnTo>
              <a:lnTo>
                <a:pt x="3848914" y="187529"/>
              </a:lnTo>
              <a:lnTo>
                <a:pt x="3848914"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3C3E8F-868B-486F-97C2-5624E5B1B440}">
      <dsp:nvSpPr>
        <dsp:cNvPr id="0" name=""/>
        <dsp:cNvSpPr/>
      </dsp:nvSpPr>
      <dsp:spPr>
        <a:xfrm>
          <a:off x="4823836" y="1737729"/>
          <a:ext cx="1924059" cy="275183"/>
        </a:xfrm>
        <a:custGeom>
          <a:avLst/>
          <a:gdLst/>
          <a:ahLst/>
          <a:cxnLst/>
          <a:rect l="0" t="0" r="0" b="0"/>
          <a:pathLst>
            <a:path>
              <a:moveTo>
                <a:pt x="0" y="0"/>
              </a:moveTo>
              <a:lnTo>
                <a:pt x="0" y="187529"/>
              </a:lnTo>
              <a:lnTo>
                <a:pt x="1924059" y="187529"/>
              </a:lnTo>
              <a:lnTo>
                <a:pt x="192405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D2C8E3-110C-4B28-A767-271717D906F1}">
      <dsp:nvSpPr>
        <dsp:cNvPr id="0" name=""/>
        <dsp:cNvSpPr/>
      </dsp:nvSpPr>
      <dsp:spPr>
        <a:xfrm>
          <a:off x="5785071" y="3747958"/>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E53E483-DA6E-420F-956A-6703D7E3A085}">
      <dsp:nvSpPr>
        <dsp:cNvPr id="0" name=""/>
        <dsp:cNvSpPr/>
      </dsp:nvSpPr>
      <dsp:spPr>
        <a:xfrm>
          <a:off x="4823041" y="3747958"/>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9D4F76-AACD-4919-B590-C1111B484AF7}">
      <dsp:nvSpPr>
        <dsp:cNvPr id="0" name=""/>
        <dsp:cNvSpPr/>
      </dsp:nvSpPr>
      <dsp:spPr>
        <a:xfrm>
          <a:off x="4823041" y="2742844"/>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41E6159-4B5F-4AB2-A2A4-75F8D4BB8CA3}">
      <dsp:nvSpPr>
        <dsp:cNvPr id="0" name=""/>
        <dsp:cNvSpPr/>
      </dsp:nvSpPr>
      <dsp:spPr>
        <a:xfrm>
          <a:off x="3861011" y="2742844"/>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1E9983-E675-4BA5-8E2C-10EF69A8989D}">
      <dsp:nvSpPr>
        <dsp:cNvPr id="0" name=""/>
        <dsp:cNvSpPr/>
      </dsp:nvSpPr>
      <dsp:spPr>
        <a:xfrm>
          <a:off x="4777321" y="1737729"/>
          <a:ext cx="91440" cy="275183"/>
        </a:xfrm>
        <a:custGeom>
          <a:avLst/>
          <a:gdLst/>
          <a:ahLst/>
          <a:cxnLst/>
          <a:rect l="0" t="0" r="0" b="0"/>
          <a:pathLst>
            <a:path>
              <a:moveTo>
                <a:pt x="46514" y="0"/>
              </a:moveTo>
              <a:lnTo>
                <a:pt x="46514" y="187529"/>
              </a:lnTo>
              <a:lnTo>
                <a:pt x="45720" y="187529"/>
              </a:lnTo>
              <a:lnTo>
                <a:pt x="4572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943899-CD4F-4A6A-8E7F-11349FC93D4B}">
      <dsp:nvSpPr>
        <dsp:cNvPr id="0" name=""/>
        <dsp:cNvSpPr/>
      </dsp:nvSpPr>
      <dsp:spPr>
        <a:xfrm>
          <a:off x="2898981" y="1737729"/>
          <a:ext cx="1924854" cy="275183"/>
        </a:xfrm>
        <a:custGeom>
          <a:avLst/>
          <a:gdLst/>
          <a:ahLst/>
          <a:cxnLst/>
          <a:rect l="0" t="0" r="0" b="0"/>
          <a:pathLst>
            <a:path>
              <a:moveTo>
                <a:pt x="1924854" y="0"/>
              </a:moveTo>
              <a:lnTo>
                <a:pt x="192485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DF1B7-E819-4C57-BB8C-7791BE2191BF}">
      <dsp:nvSpPr>
        <dsp:cNvPr id="0" name=""/>
        <dsp:cNvSpPr/>
      </dsp:nvSpPr>
      <dsp:spPr>
        <a:xfrm>
          <a:off x="974921" y="1737729"/>
          <a:ext cx="3848914" cy="275183"/>
        </a:xfrm>
        <a:custGeom>
          <a:avLst/>
          <a:gdLst/>
          <a:ahLst/>
          <a:cxnLst/>
          <a:rect l="0" t="0" r="0" b="0"/>
          <a:pathLst>
            <a:path>
              <a:moveTo>
                <a:pt x="3848914" y="0"/>
              </a:moveTo>
              <a:lnTo>
                <a:pt x="384891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338D9C-E55D-4F15-BEBA-E99360731CF5}">
      <dsp:nvSpPr>
        <dsp:cNvPr id="0" name=""/>
        <dsp:cNvSpPr/>
      </dsp:nvSpPr>
      <dsp:spPr>
        <a:xfrm>
          <a:off x="4823836" y="732615"/>
          <a:ext cx="962824" cy="275183"/>
        </a:xfrm>
        <a:custGeom>
          <a:avLst/>
          <a:gdLst/>
          <a:ahLst/>
          <a:cxnLst/>
          <a:rect l="0" t="0" r="0" b="0"/>
          <a:pathLst>
            <a:path>
              <a:moveTo>
                <a:pt x="962824" y="0"/>
              </a:moveTo>
              <a:lnTo>
                <a:pt x="96282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CD1A1E-7672-4226-B079-4CF1DECD6C38}">
      <dsp:nvSpPr>
        <dsp:cNvPr id="0" name=""/>
        <dsp:cNvSpPr/>
      </dsp:nvSpPr>
      <dsp:spPr>
        <a:xfrm>
          <a:off x="2899776" y="732615"/>
          <a:ext cx="2886884" cy="275183"/>
        </a:xfrm>
        <a:custGeom>
          <a:avLst/>
          <a:gdLst/>
          <a:ahLst/>
          <a:cxnLst/>
          <a:rect l="0" t="0" r="0" b="0"/>
          <a:pathLst>
            <a:path>
              <a:moveTo>
                <a:pt x="2886884" y="0"/>
              </a:moveTo>
              <a:lnTo>
                <a:pt x="288688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9DC1173-F9D6-45CE-91A9-282F47E20978}">
      <dsp:nvSpPr>
        <dsp:cNvPr id="0" name=""/>
        <dsp:cNvSpPr/>
      </dsp:nvSpPr>
      <dsp:spPr>
        <a:xfrm>
          <a:off x="4929763" y="2684"/>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5E05F1-0610-4ACB-9957-90074DF8C235}">
      <dsp:nvSpPr>
        <dsp:cNvPr id="0" name=""/>
        <dsp:cNvSpPr/>
      </dsp:nvSpPr>
      <dsp:spPr>
        <a:xfrm>
          <a:off x="5034895" y="102560"/>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C</a:t>
          </a:r>
          <a:r>
            <a:rPr lang="zh-CN" altLang="en-US" sz="2000" b="0" kern="1200" smtClean="0">
              <a:latin typeface="+mn-ea"/>
              <a:ea typeface="+mn-ea"/>
            </a:rPr>
            <a:t>程序</a:t>
          </a:r>
          <a:endParaRPr lang="zh-CN" altLang="en-US" sz="2000" b="0" kern="1200">
            <a:latin typeface="+mn-ea"/>
            <a:ea typeface="+mn-ea"/>
          </a:endParaRPr>
        </a:p>
      </dsp:txBody>
      <dsp:txXfrm>
        <a:off x="5056274" y="123939"/>
        <a:ext cx="1671037" cy="687172"/>
      </dsp:txXfrm>
    </dsp:sp>
    <dsp:sp modelId="{647B0E99-EE12-4CC8-BE68-F7CFD9E72EEA}">
      <dsp:nvSpPr>
        <dsp:cNvPr id="0" name=""/>
        <dsp:cNvSpPr/>
      </dsp:nvSpPr>
      <dsp:spPr>
        <a:xfrm>
          <a:off x="204287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66962D9-0A87-4346-A9F9-284051CF8E21}">
      <dsp:nvSpPr>
        <dsp:cNvPr id="0" name=""/>
        <dsp:cNvSpPr/>
      </dsp:nvSpPr>
      <dsp:spPr>
        <a:xfrm>
          <a:off x="2148011"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1</a:t>
          </a:r>
          <a:endParaRPr lang="zh-CN" altLang="en-US" sz="2000" b="0" kern="1200">
            <a:latin typeface="+mn-ea"/>
            <a:ea typeface="+mn-ea"/>
          </a:endParaRPr>
        </a:p>
      </dsp:txBody>
      <dsp:txXfrm>
        <a:off x="2169390" y="1129053"/>
        <a:ext cx="1671037" cy="687172"/>
      </dsp:txXfrm>
    </dsp:sp>
    <dsp:sp modelId="{83B640D3-B474-4475-82D1-4545B987FDDF}">
      <dsp:nvSpPr>
        <dsp:cNvPr id="0" name=""/>
        <dsp:cNvSpPr/>
      </dsp:nvSpPr>
      <dsp:spPr>
        <a:xfrm>
          <a:off x="396693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0DAD33C-85AD-4DD2-9B7C-0C86F67B1B5B}">
      <dsp:nvSpPr>
        <dsp:cNvPr id="0" name=""/>
        <dsp:cNvSpPr/>
      </dsp:nvSpPr>
      <dsp:spPr>
        <a:xfrm>
          <a:off x="407207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2</a:t>
          </a:r>
          <a:endParaRPr lang="zh-CN" altLang="en-US" sz="2000" b="0" kern="1200">
            <a:latin typeface="+mn-ea"/>
            <a:ea typeface="+mn-ea"/>
          </a:endParaRPr>
        </a:p>
      </dsp:txBody>
      <dsp:txXfrm>
        <a:off x="4093449" y="1129053"/>
        <a:ext cx="1671037" cy="687172"/>
      </dsp:txXfrm>
    </dsp:sp>
    <dsp:sp modelId="{AF17E07E-D3DC-4840-8B72-EF3A3B867DD5}">
      <dsp:nvSpPr>
        <dsp:cNvPr id="0" name=""/>
        <dsp:cNvSpPr/>
      </dsp:nvSpPr>
      <dsp:spPr>
        <a:xfrm>
          <a:off x="11802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AF3699-A0DA-47F0-8F0D-3DE031834FEC}">
      <dsp:nvSpPr>
        <dsp:cNvPr id="0" name=""/>
        <dsp:cNvSpPr/>
      </dsp:nvSpPr>
      <dsp:spPr>
        <a:xfrm>
          <a:off x="22315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预处理指令</a:t>
          </a:r>
          <a:endParaRPr lang="zh-CN" altLang="en-US" sz="2000" b="0" kern="1200">
            <a:latin typeface="+mn-ea"/>
            <a:ea typeface="+mn-ea"/>
          </a:endParaRPr>
        </a:p>
      </dsp:txBody>
      <dsp:txXfrm>
        <a:off x="244535" y="2134167"/>
        <a:ext cx="1671037" cy="687172"/>
      </dsp:txXfrm>
    </dsp:sp>
    <dsp:sp modelId="{E8A11E01-3ABE-4EC0-99B3-F6B8C278F082}">
      <dsp:nvSpPr>
        <dsp:cNvPr id="0" name=""/>
        <dsp:cNvSpPr/>
      </dsp:nvSpPr>
      <dsp:spPr>
        <a:xfrm>
          <a:off x="204208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36818F4-7E25-45F2-8E79-9DC9A1CFA7AA}">
      <dsp:nvSpPr>
        <dsp:cNvPr id="0" name=""/>
        <dsp:cNvSpPr/>
      </dsp:nvSpPr>
      <dsp:spPr>
        <a:xfrm>
          <a:off x="214721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数据声明</a:t>
          </a:r>
          <a:endParaRPr lang="zh-CN" altLang="en-US" sz="2000" b="0" kern="1200">
            <a:latin typeface="+mn-ea"/>
            <a:ea typeface="+mn-ea"/>
          </a:endParaRPr>
        </a:p>
      </dsp:txBody>
      <dsp:txXfrm>
        <a:off x="2168595" y="2134167"/>
        <a:ext cx="1671037" cy="687172"/>
      </dsp:txXfrm>
    </dsp:sp>
    <dsp:sp modelId="{4457C76A-29D9-49DD-BE0D-91C789861EDF}">
      <dsp:nvSpPr>
        <dsp:cNvPr id="0" name=""/>
        <dsp:cNvSpPr/>
      </dsp:nvSpPr>
      <dsp:spPr>
        <a:xfrm>
          <a:off x="396614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2E19DCD-49C4-4721-819D-444EC49D177B}">
      <dsp:nvSpPr>
        <dsp:cNvPr id="0" name=""/>
        <dsp:cNvSpPr/>
      </dsp:nvSpPr>
      <dsp:spPr>
        <a:xfrm>
          <a:off x="407127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a:t>
          </a:r>
          <a:r>
            <a:rPr lang="en-US" altLang="zh-CN" sz="2000" b="0" kern="1200" smtClean="0">
              <a:latin typeface="+mn-ea"/>
              <a:ea typeface="+mn-ea"/>
            </a:rPr>
            <a:t>1</a:t>
          </a:r>
          <a:endParaRPr lang="zh-CN" altLang="en-US" sz="2000" b="0" kern="1200">
            <a:latin typeface="+mn-ea"/>
            <a:ea typeface="+mn-ea"/>
          </a:endParaRPr>
        </a:p>
      </dsp:txBody>
      <dsp:txXfrm>
        <a:off x="4092655" y="2134167"/>
        <a:ext cx="1671037" cy="687172"/>
      </dsp:txXfrm>
    </dsp:sp>
    <dsp:sp modelId="{E0AF7409-867C-4958-89B8-2EC3276204DC}">
      <dsp:nvSpPr>
        <dsp:cNvPr id="0" name=""/>
        <dsp:cNvSpPr/>
      </dsp:nvSpPr>
      <dsp:spPr>
        <a:xfrm>
          <a:off x="300411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8389421-6BC1-4742-8335-6F0DE14C5BD6}">
      <dsp:nvSpPr>
        <dsp:cNvPr id="0" name=""/>
        <dsp:cNvSpPr/>
      </dsp:nvSpPr>
      <dsp:spPr>
        <a:xfrm>
          <a:off x="310924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函数首部</a:t>
          </a:r>
          <a:endParaRPr lang="zh-CN" altLang="en-US" sz="2000" b="0" kern="1200">
            <a:latin typeface="+mn-ea"/>
            <a:ea typeface="+mn-ea"/>
          </a:endParaRPr>
        </a:p>
      </dsp:txBody>
      <dsp:txXfrm>
        <a:off x="3130625" y="3139282"/>
        <a:ext cx="1671037" cy="687172"/>
      </dsp:txXfrm>
    </dsp:sp>
    <dsp:sp modelId="{64DCEE1D-5101-44B7-9EC1-331F83C45215}">
      <dsp:nvSpPr>
        <dsp:cNvPr id="0" name=""/>
        <dsp:cNvSpPr/>
      </dsp:nvSpPr>
      <dsp:spPr>
        <a:xfrm>
          <a:off x="492817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CBD36D-573A-464D-AB6B-F238D9EF7509}">
      <dsp:nvSpPr>
        <dsp:cNvPr id="0" name=""/>
        <dsp:cNvSpPr/>
      </dsp:nvSpPr>
      <dsp:spPr>
        <a:xfrm>
          <a:off x="503330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函数体</a:t>
          </a:r>
          <a:endParaRPr lang="zh-CN" altLang="en-US" sz="2000" b="0" kern="1200">
            <a:latin typeface="+mn-ea"/>
            <a:ea typeface="+mn-ea"/>
          </a:endParaRPr>
        </a:p>
      </dsp:txBody>
      <dsp:txXfrm>
        <a:off x="5054685" y="3139282"/>
        <a:ext cx="1671037" cy="687172"/>
      </dsp:txXfrm>
    </dsp:sp>
    <dsp:sp modelId="{32D7E085-498A-45C8-A608-CAFEE3B369EF}">
      <dsp:nvSpPr>
        <dsp:cNvPr id="0" name=""/>
        <dsp:cNvSpPr/>
      </dsp:nvSpPr>
      <dsp:spPr>
        <a:xfrm>
          <a:off x="396614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6F06E70-3A19-4D11-939A-0EE45858207B}">
      <dsp:nvSpPr>
        <dsp:cNvPr id="0" name=""/>
        <dsp:cNvSpPr/>
      </dsp:nvSpPr>
      <dsp:spPr>
        <a:xfrm>
          <a:off x="407127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数据声明</a:t>
          </a:r>
          <a:endParaRPr lang="zh-CN" altLang="en-US" sz="2000" b="0" kern="1200">
            <a:latin typeface="+mn-ea"/>
            <a:ea typeface="+mn-ea"/>
          </a:endParaRPr>
        </a:p>
      </dsp:txBody>
      <dsp:txXfrm>
        <a:off x="4092655" y="4144396"/>
        <a:ext cx="1671037" cy="687172"/>
      </dsp:txXfrm>
    </dsp:sp>
    <dsp:sp modelId="{571055EC-442A-4526-B69B-AC97B4BD4B9A}">
      <dsp:nvSpPr>
        <dsp:cNvPr id="0" name=""/>
        <dsp:cNvSpPr/>
      </dsp:nvSpPr>
      <dsp:spPr>
        <a:xfrm>
          <a:off x="589020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386DCC5-E831-4952-BA70-3D39A3E702ED}">
      <dsp:nvSpPr>
        <dsp:cNvPr id="0" name=""/>
        <dsp:cNvSpPr/>
      </dsp:nvSpPr>
      <dsp:spPr>
        <a:xfrm>
          <a:off x="599533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执行语句</a:t>
          </a:r>
          <a:endParaRPr lang="zh-CN" altLang="en-US" sz="2000" b="0" kern="1200">
            <a:latin typeface="+mn-ea"/>
            <a:ea typeface="+mn-ea"/>
          </a:endParaRPr>
        </a:p>
      </dsp:txBody>
      <dsp:txXfrm>
        <a:off x="6016715" y="4144396"/>
        <a:ext cx="1671037" cy="687172"/>
      </dsp:txXfrm>
    </dsp:sp>
    <dsp:sp modelId="{9CDEA476-34CB-4C83-A1B5-C8707A78CB8D}">
      <dsp:nvSpPr>
        <dsp:cNvPr id="0" name=""/>
        <dsp:cNvSpPr/>
      </dsp:nvSpPr>
      <dsp:spPr>
        <a:xfrm>
          <a:off x="5890203" y="2012913"/>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E59D94F-553B-417E-BE7C-3C58FA423651}">
      <dsp:nvSpPr>
        <dsp:cNvPr id="0" name=""/>
        <dsp:cNvSpPr/>
      </dsp:nvSpPr>
      <dsp:spPr>
        <a:xfrm>
          <a:off x="5995336" y="2112788"/>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a:t>
          </a:r>
          <a:endParaRPr lang="zh-CN" altLang="en-US" sz="2000" b="0" kern="1200">
            <a:latin typeface="+mn-ea"/>
            <a:ea typeface="+mn-ea"/>
          </a:endParaRPr>
        </a:p>
      </dsp:txBody>
      <dsp:txXfrm>
        <a:off x="6008393" y="2125845"/>
        <a:ext cx="1689271" cy="419696"/>
      </dsp:txXfrm>
    </dsp:sp>
    <dsp:sp modelId="{02826921-D0CA-4328-A441-1B64D77BDD63}">
      <dsp:nvSpPr>
        <dsp:cNvPr id="0" name=""/>
        <dsp:cNvSpPr/>
      </dsp:nvSpPr>
      <dsp:spPr>
        <a:xfrm>
          <a:off x="781585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A87B4D3-6CF2-47A1-AA5D-C4B5D705C3C5}">
      <dsp:nvSpPr>
        <dsp:cNvPr id="0" name=""/>
        <dsp:cNvSpPr/>
      </dsp:nvSpPr>
      <dsp:spPr>
        <a:xfrm>
          <a:off x="7920985"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a:t>
          </a:r>
          <a:r>
            <a:rPr lang="en-US" altLang="zh-CN" sz="2000" b="0" kern="1200" smtClean="0">
              <a:latin typeface="+mn-ea"/>
              <a:ea typeface="+mn-ea"/>
            </a:rPr>
            <a:t>n</a:t>
          </a:r>
          <a:endParaRPr lang="zh-CN" altLang="en-US" sz="2000" b="0" kern="1200">
            <a:latin typeface="+mn-ea"/>
            <a:ea typeface="+mn-ea"/>
          </a:endParaRPr>
        </a:p>
      </dsp:txBody>
      <dsp:txXfrm>
        <a:off x="7942364" y="2134167"/>
        <a:ext cx="1671037" cy="687172"/>
      </dsp:txXfrm>
    </dsp:sp>
    <dsp:sp modelId="{34BC9333-174D-4F08-8B37-A39E77606FC0}">
      <dsp:nvSpPr>
        <dsp:cNvPr id="0" name=""/>
        <dsp:cNvSpPr/>
      </dsp:nvSpPr>
      <dsp:spPr>
        <a:xfrm>
          <a:off x="5890998" y="1007798"/>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391075-BE06-4C0E-A052-60B49255D618}">
      <dsp:nvSpPr>
        <dsp:cNvPr id="0" name=""/>
        <dsp:cNvSpPr/>
      </dsp:nvSpPr>
      <dsp:spPr>
        <a:xfrm>
          <a:off x="5996130" y="1107674"/>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a:t>
          </a:r>
          <a:endParaRPr lang="zh-CN" altLang="en-US" sz="2000" b="0" kern="1200">
            <a:latin typeface="+mn-ea"/>
            <a:ea typeface="+mn-ea"/>
          </a:endParaRPr>
        </a:p>
      </dsp:txBody>
      <dsp:txXfrm>
        <a:off x="6009187" y="1120731"/>
        <a:ext cx="1689271" cy="419696"/>
      </dsp:txXfrm>
    </dsp:sp>
    <dsp:sp modelId="{C8BEF6F1-CD53-4365-BEC9-622098B5F8F2}">
      <dsp:nvSpPr>
        <dsp:cNvPr id="0" name=""/>
        <dsp:cNvSpPr/>
      </dsp:nvSpPr>
      <dsp:spPr>
        <a:xfrm>
          <a:off x="781664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D43757A-561B-455C-A396-806BA02E8279}">
      <dsp:nvSpPr>
        <dsp:cNvPr id="0" name=""/>
        <dsp:cNvSpPr/>
      </dsp:nvSpPr>
      <dsp:spPr>
        <a:xfrm>
          <a:off x="792178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n</a:t>
          </a:r>
          <a:endParaRPr lang="zh-CN" altLang="en-US" sz="2000" b="0" kern="1200">
            <a:latin typeface="+mn-ea"/>
            <a:ea typeface="+mn-ea"/>
          </a:endParaRPr>
        </a:p>
      </dsp:txBody>
      <dsp:txXfrm>
        <a:off x="7943159" y="1129053"/>
        <a:ext cx="1671037" cy="687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2023/10/7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404745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1912535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其实说白了就是，</a:t>
            </a:r>
            <a:r>
              <a:rPr lang="en-US" altLang="zh-CN" dirty="0" smtClean="0"/>
              <a:t>C</a:t>
            </a:r>
            <a:r>
              <a:rPr lang="zh-CN" altLang="en-US" dirty="0" smtClean="0"/>
              <a:t>语言会最大限度保证运算的精度。</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1586708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1764437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pPr/>
              <a:t>31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562975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36</a:t>
            </a:fld>
            <a:endParaRPr lang="zh-CN" altLang="en-US"/>
          </a:p>
        </p:txBody>
      </p:sp>
    </p:spTree>
    <p:extLst>
      <p:ext uri="{BB962C8B-B14F-4D97-AF65-F5344CB8AC3E}">
        <p14:creationId xmlns:p14="http://schemas.microsoft.com/office/powerpoint/2010/main" val="3798765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37</a:t>
            </a:fld>
            <a:endParaRPr lang="zh-CN" altLang="en-US"/>
          </a:p>
        </p:txBody>
      </p:sp>
    </p:spTree>
    <p:extLst>
      <p:ext uri="{BB962C8B-B14F-4D97-AF65-F5344CB8AC3E}">
        <p14:creationId xmlns:p14="http://schemas.microsoft.com/office/powerpoint/2010/main" val="1616364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38</a:t>
            </a:fld>
            <a:endParaRPr lang="zh-CN" altLang="en-US"/>
          </a:p>
        </p:txBody>
      </p:sp>
    </p:spTree>
    <p:extLst>
      <p:ext uri="{BB962C8B-B14F-4D97-AF65-F5344CB8AC3E}">
        <p14:creationId xmlns:p14="http://schemas.microsoft.com/office/powerpoint/2010/main" val="2574388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39</a:t>
            </a:fld>
            <a:endParaRPr lang="zh-CN" altLang="en-US"/>
          </a:p>
        </p:txBody>
      </p:sp>
    </p:spTree>
    <p:extLst>
      <p:ext uri="{BB962C8B-B14F-4D97-AF65-F5344CB8AC3E}">
        <p14:creationId xmlns:p14="http://schemas.microsoft.com/office/powerpoint/2010/main" val="1121298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40</a:t>
            </a:fld>
            <a:endParaRPr lang="zh-CN" altLang="en-US"/>
          </a:p>
        </p:txBody>
      </p:sp>
    </p:spTree>
    <p:extLst>
      <p:ext uri="{BB962C8B-B14F-4D97-AF65-F5344CB8AC3E}">
        <p14:creationId xmlns:p14="http://schemas.microsoft.com/office/powerpoint/2010/main" val="71610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指数形式</a:t>
            </a:r>
            <a:r>
              <a:rPr lang="zh-CN" altLang="en-US" dirty="0" smtClean="0"/>
              <a:t>：由于在计算机输入或输出时无法表示上角或下角，故规定以字母</a:t>
            </a:r>
            <a:r>
              <a:rPr lang="en-US" altLang="zh-CN" dirty="0" smtClean="0"/>
              <a:t>e</a:t>
            </a:r>
            <a:r>
              <a:rPr lang="zh-CN" altLang="en-US" dirty="0" smtClean="0"/>
              <a:t>或</a:t>
            </a:r>
            <a:r>
              <a:rPr lang="en-US" altLang="zh-CN" dirty="0" smtClean="0"/>
              <a:t>E</a:t>
            </a:r>
            <a:r>
              <a:rPr lang="zh-CN" altLang="en-US" dirty="0" smtClean="0"/>
              <a:t>代表以</a:t>
            </a:r>
            <a:r>
              <a:rPr lang="en-US" altLang="zh-CN" dirty="0" smtClean="0"/>
              <a:t>10</a:t>
            </a:r>
            <a:r>
              <a:rPr lang="zh-CN" altLang="en-US" dirty="0" smtClean="0"/>
              <a:t>为底的指数。但应注意</a:t>
            </a:r>
            <a:r>
              <a:rPr lang="en-US" altLang="zh-CN" dirty="0" smtClean="0"/>
              <a:t>: e</a:t>
            </a:r>
            <a:r>
              <a:rPr lang="zh-CN" altLang="en-US" dirty="0" smtClean="0"/>
              <a:t>或</a:t>
            </a:r>
            <a:r>
              <a:rPr lang="en-US" altLang="zh-CN" dirty="0" smtClean="0"/>
              <a:t>E</a:t>
            </a:r>
            <a:r>
              <a:rPr lang="zh-CN" altLang="en-US" dirty="0" smtClean="0"/>
              <a:t>之前必须有数字，且</a:t>
            </a:r>
            <a:r>
              <a:rPr lang="en-US" altLang="zh-CN" dirty="0" smtClean="0"/>
              <a:t>e</a:t>
            </a:r>
            <a:r>
              <a:rPr lang="zh-CN" altLang="en-US" dirty="0" smtClean="0"/>
              <a:t>或</a:t>
            </a:r>
            <a:r>
              <a:rPr lang="en-US" altLang="zh-CN" dirty="0" smtClean="0"/>
              <a:t>E</a:t>
            </a:r>
            <a:r>
              <a:rPr lang="zh-CN" altLang="en-US" dirty="0" smtClean="0"/>
              <a:t>后面必须为整数。如不能写成</a:t>
            </a:r>
            <a:r>
              <a:rPr lang="en-US" altLang="zh-CN" dirty="0" smtClean="0"/>
              <a:t>e4</a:t>
            </a:r>
            <a:r>
              <a:rPr lang="zh-CN" altLang="en-US" dirty="0" smtClean="0"/>
              <a:t>，</a:t>
            </a:r>
            <a:r>
              <a:rPr lang="en-US" altLang="zh-CN" dirty="0" smtClean="0"/>
              <a:t>12e2.5</a:t>
            </a:r>
            <a:r>
              <a:rPr lang="zh-CN" altLang="en-US" dirty="0" smtClean="0"/>
              <a:t>。</a:t>
            </a:r>
            <a:endParaRPr lang="en-US" altLang="zh-CN" dirty="0" smtClean="0"/>
          </a:p>
          <a:p>
            <a:r>
              <a:rPr lang="zh-CN" altLang="en-US" b="1" dirty="0" smtClean="0"/>
              <a:t>普通字符</a:t>
            </a:r>
            <a:r>
              <a:rPr lang="zh-CN" altLang="en-US" dirty="0" smtClean="0"/>
              <a:t>：用单撇号括起来的一个字符。</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转义字符</a:t>
            </a:r>
            <a:r>
              <a:rPr lang="zh-CN" altLang="en-US" dirty="0" smtClean="0"/>
              <a:t>：</a:t>
            </a:r>
            <a:r>
              <a:rPr lang="en-US" altLang="zh-CN" dirty="0" smtClean="0"/>
              <a:t>C</a:t>
            </a:r>
            <a:r>
              <a:rPr lang="zh-CN" altLang="en-US" dirty="0" smtClean="0"/>
              <a:t>语言还允许用一种特殊形式的字符常量，就是以字符“</a:t>
            </a:r>
            <a:r>
              <a:rPr lang="en-US" altLang="zh-CN" dirty="0" smtClean="0"/>
              <a:t>\”</a:t>
            </a:r>
            <a:r>
              <a:rPr lang="zh-CN" altLang="en-US" dirty="0" smtClean="0"/>
              <a:t>开头的字符序列。这是一种在屏幕上无法显示的“控制字符”。</a:t>
            </a:r>
            <a:endParaRPr lang="en-US" altLang="zh-CN" dirty="0" smtClean="0"/>
          </a:p>
          <a:p>
            <a:r>
              <a:rPr lang="zh-CN" altLang="en-US" b="1" dirty="0" smtClean="0"/>
              <a:t>字符串常量</a:t>
            </a:r>
            <a:r>
              <a:rPr lang="zh-CN" altLang="en-US" dirty="0" smtClean="0"/>
              <a:t>：用双引号把若干个字符括起来，字符串常量是双引号中的全部字符</a:t>
            </a:r>
            <a:r>
              <a:rPr lang="en-US" altLang="zh-CN" dirty="0" smtClean="0"/>
              <a:t>(</a:t>
            </a:r>
            <a:r>
              <a:rPr lang="zh-CN" altLang="en-US" dirty="0" smtClean="0"/>
              <a:t>但不包括双引号本身</a:t>
            </a:r>
            <a:r>
              <a:rPr lang="en-US" altLang="zh-CN" dirty="0" smtClean="0"/>
              <a:t>)</a:t>
            </a:r>
            <a:r>
              <a:rPr lang="zh-CN" altLang="en-US" dirty="0" smtClean="0"/>
              <a:t>。</a:t>
            </a:r>
            <a:endParaRPr lang="en-US" altLang="zh-CN" dirty="0" smtClean="0"/>
          </a:p>
          <a:p>
            <a:r>
              <a:rPr lang="zh-CN" altLang="en-US" b="1" dirty="0" smtClean="0"/>
              <a:t>符号常量</a:t>
            </a:r>
            <a:r>
              <a:rPr lang="zh-CN" altLang="en-US" dirty="0" smtClean="0"/>
              <a:t>：</a:t>
            </a:r>
            <a:r>
              <a:rPr lang="zh-CN" altLang="en-US" sz="1200" dirty="0" smtClean="0">
                <a:latin typeface="+mn-lt"/>
                <a:ea typeface="+mn-ea"/>
              </a:rPr>
              <a:t>用</a:t>
            </a:r>
            <a:r>
              <a:rPr lang="en-US" altLang="zh-CN" sz="1200" dirty="0" smtClean="0">
                <a:latin typeface="+mn-lt"/>
                <a:ea typeface="+mn-ea"/>
              </a:rPr>
              <a:t>#define</a:t>
            </a:r>
            <a:r>
              <a:rPr lang="zh-CN" altLang="en-US" sz="1200" dirty="0" smtClean="0">
                <a:latin typeface="+mn-lt"/>
                <a:ea typeface="+mn-ea"/>
              </a:rPr>
              <a:t>指令，指定用一个符号名称代表一个常量。</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41</a:t>
            </a:fld>
            <a:endParaRPr lang="zh-CN" altLang="en-US"/>
          </a:p>
        </p:txBody>
      </p:sp>
    </p:spTree>
    <p:extLst>
      <p:ext uri="{BB962C8B-B14F-4D97-AF65-F5344CB8AC3E}">
        <p14:creationId xmlns:p14="http://schemas.microsoft.com/office/powerpoint/2010/main" val="427607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46</a:t>
            </a:fld>
            <a:endParaRPr lang="zh-CN" altLang="en-US"/>
          </a:p>
        </p:txBody>
      </p:sp>
    </p:spTree>
    <p:extLst>
      <p:ext uri="{BB962C8B-B14F-4D97-AF65-F5344CB8AC3E}">
        <p14:creationId xmlns:p14="http://schemas.microsoft.com/office/powerpoint/2010/main" val="158679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53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93402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65</a:t>
            </a:fld>
            <a:endParaRPr lang="zh-CN" altLang="en-US"/>
          </a:p>
        </p:txBody>
      </p:sp>
    </p:spTree>
    <p:extLst>
      <p:ext uri="{BB962C8B-B14F-4D97-AF65-F5344CB8AC3E}">
        <p14:creationId xmlns:p14="http://schemas.microsoft.com/office/powerpoint/2010/main" val="376194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zh-CN" altLang="en-US" dirty="0" smtClean="0"/>
              <a:t>有非法字符；</a:t>
            </a:r>
            <a:r>
              <a:rPr lang="en-US" altLang="zh-CN" dirty="0" smtClean="0"/>
              <a:t>\400</a:t>
            </a:r>
            <a:r>
              <a:rPr lang="zh-CN" altLang="en-US" dirty="0" smtClean="0"/>
              <a:t>越界（最大只有</a:t>
            </a:r>
            <a:r>
              <a:rPr lang="en-US" altLang="zh-CN" dirty="0" smtClean="0"/>
              <a:t>\377</a:t>
            </a:r>
            <a:r>
              <a:rPr lang="zh-CN" altLang="en-US" dirty="0" smtClean="0"/>
              <a:t>）；</a:t>
            </a:r>
            <a:r>
              <a:rPr lang="en-US" altLang="zh-CN" dirty="0" smtClean="0"/>
              <a:t>\1234</a:t>
            </a:r>
            <a:r>
              <a:rPr lang="zh-CN" altLang="en-US" dirty="0" smtClean="0"/>
              <a:t>太长</a:t>
            </a:r>
            <a:endParaRPr lang="en-US" altLang="zh-CN" dirty="0" smtClean="0"/>
          </a:p>
          <a:p>
            <a:r>
              <a:rPr lang="en-US" altLang="zh-CN" dirty="0" smtClean="0"/>
              <a:t>X</a:t>
            </a:r>
            <a:r>
              <a:rPr lang="zh-CN" altLang="en-US" dirty="0" smtClean="0"/>
              <a:t>不能大写；</a:t>
            </a:r>
            <a:r>
              <a:rPr lang="en-US" altLang="zh-CN" dirty="0" smtClean="0"/>
              <a:t>\</a:t>
            </a:r>
            <a:r>
              <a:rPr lang="en-US" altLang="zh-CN" dirty="0" err="1" smtClean="0"/>
              <a:t>xh</a:t>
            </a:r>
            <a:r>
              <a:rPr lang="zh-CN" altLang="en-US" dirty="0" smtClean="0"/>
              <a:t>有非法字符；</a:t>
            </a:r>
            <a:r>
              <a:rPr lang="en-US" altLang="zh-CN" dirty="0" smtClean="0"/>
              <a:t>\x123</a:t>
            </a:r>
            <a:r>
              <a:rPr lang="zh-CN" altLang="en-US" dirty="0" smtClean="0"/>
              <a:t>太长</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a:t>
            </a:fld>
            <a:endParaRPr lang="zh-CN" altLang="en-US"/>
          </a:p>
        </p:txBody>
      </p:sp>
    </p:spTree>
    <p:extLst>
      <p:ext uri="{BB962C8B-B14F-4D97-AF65-F5344CB8AC3E}">
        <p14:creationId xmlns:p14="http://schemas.microsoft.com/office/powerpoint/2010/main" val="333623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只需记住</a:t>
            </a:r>
            <a:r>
              <a:rPr lang="en-US" altLang="zh-CN" dirty="0" smtClean="0"/>
              <a:t>#define</a:t>
            </a:r>
            <a:r>
              <a:rPr lang="zh-CN" altLang="en-US" dirty="0" smtClean="0"/>
              <a:t>用法即可</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a:t>
            </a:fld>
            <a:endParaRPr lang="zh-CN" altLang="en-US"/>
          </a:p>
        </p:txBody>
      </p:sp>
    </p:spTree>
    <p:extLst>
      <p:ext uri="{BB962C8B-B14F-4D97-AF65-F5344CB8AC3E}">
        <p14:creationId xmlns:p14="http://schemas.microsoft.com/office/powerpoint/2010/main" val="423122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下划线命名法（</a:t>
            </a:r>
            <a:r>
              <a:rPr lang="en-US" altLang="zh-CN" dirty="0" err="1" smtClean="0"/>
              <a:t>my_variable</a:t>
            </a:r>
            <a:r>
              <a:rPr lang="zh-CN" altLang="en-US" dirty="0" smtClean="0"/>
              <a:t>）和驼峰命名法（</a:t>
            </a:r>
            <a:r>
              <a:rPr lang="en-US" altLang="zh-CN" dirty="0" err="1" smtClean="0"/>
              <a:t>myVariable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a:t>
            </a:fld>
            <a:endParaRPr lang="zh-CN" altLang="en-US"/>
          </a:p>
        </p:txBody>
      </p:sp>
    </p:spTree>
    <p:extLst>
      <p:ext uri="{BB962C8B-B14F-4D97-AF65-F5344CB8AC3E}">
        <p14:creationId xmlns:p14="http://schemas.microsoft.com/office/powerpoint/2010/main" val="4136154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int</a:t>
            </a:r>
            <a:r>
              <a:rPr lang="zh-CN" altLang="en-US" dirty="0" smtClean="0"/>
              <a:t>在很古老的机器上可能是</a:t>
            </a:r>
            <a:r>
              <a:rPr lang="en-US" altLang="zh-CN" dirty="0" smtClean="0"/>
              <a:t>2</a:t>
            </a:r>
            <a:r>
              <a:rPr lang="zh-CN" altLang="en-US" dirty="0" smtClean="0"/>
              <a:t>字节的。</a:t>
            </a:r>
            <a:endParaRPr lang="en-US" altLang="zh-CN" dirty="0" smtClean="0"/>
          </a:p>
          <a:p>
            <a:r>
              <a:rPr lang="zh-CN" altLang="en-US" dirty="0" smtClean="0"/>
              <a:t>这个表应该和</a:t>
            </a:r>
            <a:r>
              <a:rPr lang="en-US" altLang="zh-CN" dirty="0" smtClean="0"/>
              <a:t>P48</a:t>
            </a:r>
            <a:r>
              <a:rPr lang="zh-CN" altLang="en-US" dirty="0" smtClean="0"/>
              <a:t>表</a:t>
            </a:r>
            <a:r>
              <a:rPr lang="en-US" altLang="zh-CN" dirty="0" smtClean="0"/>
              <a:t>3.3</a:t>
            </a:r>
            <a:r>
              <a:rPr lang="zh-CN" altLang="en-US" dirty="0" smtClean="0"/>
              <a:t>合并，因为在处理小整数时，</a:t>
            </a:r>
            <a:r>
              <a:rPr lang="en-US" altLang="zh-CN" dirty="0" smtClean="0"/>
              <a:t>char</a:t>
            </a:r>
            <a:r>
              <a:rPr lang="zh-CN" altLang="en-US" dirty="0" smtClean="0"/>
              <a:t>和</a:t>
            </a:r>
            <a:r>
              <a:rPr lang="en-US" altLang="zh-CN" dirty="0" smtClean="0"/>
              <a:t>unsigned char</a:t>
            </a:r>
            <a:r>
              <a:rPr lang="zh-CN" altLang="en-US" dirty="0" smtClean="0"/>
              <a:t>用的很多</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val="13745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val="4273452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Wingdings" pitchFamily="2" charset="2"/>
              <a:buNone/>
            </a:pPr>
            <a:r>
              <a:rPr lang="zh-CN" altLang="en-US" dirty="0" smtClean="0"/>
              <a:t>浮点数采用</a:t>
            </a:r>
            <a:r>
              <a:rPr lang="en-US" altLang="zh-CN" dirty="0" smtClean="0"/>
              <a:t>IEEE754</a:t>
            </a:r>
            <a:r>
              <a:rPr lang="zh-CN" altLang="en-US" dirty="0" smtClean="0"/>
              <a:t>存储标准，</a:t>
            </a:r>
            <a:r>
              <a:rPr lang="zh-CN" altLang="en-US" u="sng" dirty="0" smtClean="0"/>
              <a:t>在绝大多数情况下，无法精确存储一个浮点数，只能保证</a:t>
            </a:r>
            <a:r>
              <a:rPr lang="zh-CN" altLang="en-US" u="sng" dirty="0" smtClean="0">
                <a:solidFill>
                  <a:srgbClr val="FF0000"/>
                </a:solidFill>
              </a:rPr>
              <a:t>有限位</a:t>
            </a:r>
            <a:r>
              <a:rPr lang="zh-CN" altLang="en-US" u="sng" dirty="0" smtClean="0"/>
              <a:t>有效数字。</a:t>
            </a:r>
            <a:endParaRPr lang="en-US" altLang="zh-CN" u="sng" dirty="0" smtClean="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434691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机器零，参见</a:t>
            </a:r>
            <a:r>
              <a:rPr lang="en-US" altLang="zh-CN" dirty="0" smtClean="0"/>
              <a:t>P50</a:t>
            </a:r>
            <a:r>
              <a:rPr lang="zh-CN" altLang="en-US" dirty="0" smtClean="0"/>
              <a:t>图</a:t>
            </a:r>
            <a:r>
              <a:rPr lang="en-US" altLang="zh-CN" dirty="0" smtClean="0"/>
              <a:t>3.12</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62926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2023/10/7</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2023/10/7</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2023/10/7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2023/10/7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2023/10/7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2023/10/7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6" Type="http://schemas.openxmlformats.org/officeDocument/2006/relationships/tags" Target="../tags/tag84.xml"/><Relationship Id="rId21" Type="http://schemas.openxmlformats.org/officeDocument/2006/relationships/tags" Target="../tags/tag79.xml"/><Relationship Id="rId34" Type="http://schemas.openxmlformats.org/officeDocument/2006/relationships/tags" Target="../tags/tag92.xml"/><Relationship Id="rId42" Type="http://schemas.openxmlformats.org/officeDocument/2006/relationships/tags" Target="../tags/tag100.xml"/><Relationship Id="rId47" Type="http://schemas.openxmlformats.org/officeDocument/2006/relationships/tags" Target="../tags/tag105.xml"/><Relationship Id="rId50" Type="http://schemas.openxmlformats.org/officeDocument/2006/relationships/tags" Target="../tags/tag108.xml"/><Relationship Id="rId55" Type="http://schemas.openxmlformats.org/officeDocument/2006/relationships/tags" Target="../tags/tag113.xml"/><Relationship Id="rId63" Type="http://schemas.openxmlformats.org/officeDocument/2006/relationships/tags" Target="../tags/tag121.xml"/><Relationship Id="rId7" Type="http://schemas.openxmlformats.org/officeDocument/2006/relationships/tags" Target="../tags/tag65.xml"/><Relationship Id="rId2" Type="http://schemas.openxmlformats.org/officeDocument/2006/relationships/tags" Target="../tags/tag60.xml"/><Relationship Id="rId16" Type="http://schemas.openxmlformats.org/officeDocument/2006/relationships/tags" Target="../tags/tag74.xml"/><Relationship Id="rId29" Type="http://schemas.openxmlformats.org/officeDocument/2006/relationships/tags" Target="../tags/tag87.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tags" Target="../tags/tag90.xml"/><Relationship Id="rId37" Type="http://schemas.openxmlformats.org/officeDocument/2006/relationships/tags" Target="../tags/tag95.xml"/><Relationship Id="rId40" Type="http://schemas.openxmlformats.org/officeDocument/2006/relationships/tags" Target="../tags/tag98.xml"/><Relationship Id="rId45" Type="http://schemas.openxmlformats.org/officeDocument/2006/relationships/tags" Target="../tags/tag103.xml"/><Relationship Id="rId53" Type="http://schemas.openxmlformats.org/officeDocument/2006/relationships/tags" Target="../tags/tag111.xml"/><Relationship Id="rId58" Type="http://schemas.openxmlformats.org/officeDocument/2006/relationships/tags" Target="../tags/tag116.xml"/><Relationship Id="rId66" Type="http://schemas.openxmlformats.org/officeDocument/2006/relationships/slideLayout" Target="../slideLayouts/slideLayout2.xml"/><Relationship Id="rId5" Type="http://schemas.openxmlformats.org/officeDocument/2006/relationships/tags" Target="../tags/tag63.xml"/><Relationship Id="rId61" Type="http://schemas.openxmlformats.org/officeDocument/2006/relationships/tags" Target="../tags/tag119.xml"/><Relationship Id="rId19" Type="http://schemas.openxmlformats.org/officeDocument/2006/relationships/tags" Target="../tags/tag7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tags" Target="../tags/tag88.xml"/><Relationship Id="rId35" Type="http://schemas.openxmlformats.org/officeDocument/2006/relationships/tags" Target="../tags/tag93.xml"/><Relationship Id="rId43" Type="http://schemas.openxmlformats.org/officeDocument/2006/relationships/tags" Target="../tags/tag101.xml"/><Relationship Id="rId48" Type="http://schemas.openxmlformats.org/officeDocument/2006/relationships/tags" Target="../tags/tag106.xml"/><Relationship Id="rId56" Type="http://schemas.openxmlformats.org/officeDocument/2006/relationships/tags" Target="../tags/tag114.xml"/><Relationship Id="rId64" Type="http://schemas.openxmlformats.org/officeDocument/2006/relationships/tags" Target="../tags/tag122.xml"/><Relationship Id="rId8" Type="http://schemas.openxmlformats.org/officeDocument/2006/relationships/tags" Target="../tags/tag66.xml"/><Relationship Id="rId51" Type="http://schemas.openxmlformats.org/officeDocument/2006/relationships/tags" Target="../tags/tag109.xml"/><Relationship Id="rId3" Type="http://schemas.openxmlformats.org/officeDocument/2006/relationships/tags" Target="../tags/tag61.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33" Type="http://schemas.openxmlformats.org/officeDocument/2006/relationships/tags" Target="../tags/tag91.xml"/><Relationship Id="rId38" Type="http://schemas.openxmlformats.org/officeDocument/2006/relationships/tags" Target="../tags/tag96.xml"/><Relationship Id="rId46" Type="http://schemas.openxmlformats.org/officeDocument/2006/relationships/tags" Target="../tags/tag104.xml"/><Relationship Id="rId59" Type="http://schemas.openxmlformats.org/officeDocument/2006/relationships/tags" Target="../tags/tag117.xml"/><Relationship Id="rId67" Type="http://schemas.openxmlformats.org/officeDocument/2006/relationships/notesSlide" Target="../notesSlides/notesSlide10.xml"/><Relationship Id="rId20" Type="http://schemas.openxmlformats.org/officeDocument/2006/relationships/tags" Target="../tags/tag78.xml"/><Relationship Id="rId41" Type="http://schemas.openxmlformats.org/officeDocument/2006/relationships/tags" Target="../tags/tag99.xml"/><Relationship Id="rId54" Type="http://schemas.openxmlformats.org/officeDocument/2006/relationships/tags" Target="../tags/tag112.xml"/><Relationship Id="rId62" Type="http://schemas.openxmlformats.org/officeDocument/2006/relationships/tags" Target="../tags/tag120.xml"/><Relationship Id="rId1" Type="http://schemas.openxmlformats.org/officeDocument/2006/relationships/tags" Target="../tags/tag59.xml"/><Relationship Id="rId6" Type="http://schemas.openxmlformats.org/officeDocument/2006/relationships/tags" Target="../tags/tag64.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36" Type="http://schemas.openxmlformats.org/officeDocument/2006/relationships/tags" Target="../tags/tag94.xml"/><Relationship Id="rId49" Type="http://schemas.openxmlformats.org/officeDocument/2006/relationships/tags" Target="../tags/tag107.xml"/><Relationship Id="rId57" Type="http://schemas.openxmlformats.org/officeDocument/2006/relationships/tags" Target="../tags/tag115.xml"/><Relationship Id="rId10" Type="http://schemas.openxmlformats.org/officeDocument/2006/relationships/tags" Target="../tags/tag68.xml"/><Relationship Id="rId31" Type="http://schemas.openxmlformats.org/officeDocument/2006/relationships/tags" Target="../tags/tag89.xml"/><Relationship Id="rId44" Type="http://schemas.openxmlformats.org/officeDocument/2006/relationships/tags" Target="../tags/tag102.xml"/><Relationship Id="rId52" Type="http://schemas.openxmlformats.org/officeDocument/2006/relationships/tags" Target="../tags/tag110.xml"/><Relationship Id="rId60" Type="http://schemas.openxmlformats.org/officeDocument/2006/relationships/tags" Target="../tags/tag118.xml"/><Relationship Id="rId65" Type="http://schemas.openxmlformats.org/officeDocument/2006/relationships/tags" Target="../tags/tag123.xml"/><Relationship Id="rId4" Type="http://schemas.openxmlformats.org/officeDocument/2006/relationships/tags" Target="../tags/tag62.xml"/><Relationship Id="rId9" Type="http://schemas.openxmlformats.org/officeDocument/2006/relationships/tags" Target="../tags/tag67.xml"/><Relationship Id="rId13" Type="http://schemas.openxmlformats.org/officeDocument/2006/relationships/tags" Target="../tags/tag71.xml"/><Relationship Id="rId18" Type="http://schemas.openxmlformats.org/officeDocument/2006/relationships/tags" Target="../tags/tag76.xml"/><Relationship Id="rId39" Type="http://schemas.openxmlformats.org/officeDocument/2006/relationships/tags" Target="../tags/tag9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s/_rels/slide28.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notesSlide" Target="../notesSlides/notesSlide11.xml"/><Relationship Id="rId2" Type="http://schemas.openxmlformats.org/officeDocument/2006/relationships/tags" Target="../tags/tag131.xml"/><Relationship Id="rId16" Type="http://schemas.openxmlformats.org/officeDocument/2006/relationships/slideLayout" Target="../slideLayouts/slideLayout2.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147.xml"/><Relationship Id="rId7" Type="http://schemas.openxmlformats.org/officeDocument/2006/relationships/slideLayout" Target="../slideLayouts/slideLayout6.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9"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notesSlide" Target="../notesSlides/notesSlide16.xml"/><Relationship Id="rId5" Type="http://schemas.openxmlformats.org/officeDocument/2006/relationships/tags" Target="../tags/tag162.xml"/><Relationship Id="rId10" Type="http://schemas.openxmlformats.org/officeDocument/2006/relationships/slideLayout" Target="../slideLayouts/slideLayout6.xml"/><Relationship Id="rId4" Type="http://schemas.openxmlformats.org/officeDocument/2006/relationships/tags" Target="../tags/tag161.xml"/><Relationship Id="rId9" Type="http://schemas.openxmlformats.org/officeDocument/2006/relationships/tags" Target="../tags/tag166.xml"/></Relationships>
</file>

<file path=ppt/slides/_rels/slide38.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notesSlide" Target="../notesSlides/notesSlide17.xml"/><Relationship Id="rId5" Type="http://schemas.openxmlformats.org/officeDocument/2006/relationships/tags" Target="../tags/tag171.xml"/><Relationship Id="rId10" Type="http://schemas.openxmlformats.org/officeDocument/2006/relationships/slideLayout" Target="../slideLayouts/slideLayout6.xml"/><Relationship Id="rId4" Type="http://schemas.openxmlformats.org/officeDocument/2006/relationships/tags" Target="../tags/tag170.xml"/><Relationship Id="rId9" Type="http://schemas.openxmlformats.org/officeDocument/2006/relationships/tags" Target="../tags/tag175.xml"/></Relationships>
</file>

<file path=ppt/slides/_rels/slide39.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notesSlide" Target="../notesSlides/notesSlide18.xml"/><Relationship Id="rId5" Type="http://schemas.openxmlformats.org/officeDocument/2006/relationships/tags" Target="../tags/tag180.xml"/><Relationship Id="rId10" Type="http://schemas.openxmlformats.org/officeDocument/2006/relationships/slideLayout" Target="../slideLayouts/slideLayout6.xml"/><Relationship Id="rId4" Type="http://schemas.openxmlformats.org/officeDocument/2006/relationships/tags" Target="../tags/tag179.xml"/><Relationship Id="rId9" Type="http://schemas.openxmlformats.org/officeDocument/2006/relationships/tags" Target="../tags/tag184.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Layout" Target="../slideLayouts/slideLayout2.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40.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notesSlide" Target="../notesSlides/notesSlide19.xml"/><Relationship Id="rId5" Type="http://schemas.openxmlformats.org/officeDocument/2006/relationships/tags" Target="../tags/tag189.xml"/><Relationship Id="rId10" Type="http://schemas.openxmlformats.org/officeDocument/2006/relationships/slideLayout" Target="../slideLayouts/slideLayout6.xml"/><Relationship Id="rId4" Type="http://schemas.openxmlformats.org/officeDocument/2006/relationships/tags" Target="../tags/tag188.xml"/><Relationship Id="rId9" Type="http://schemas.openxmlformats.org/officeDocument/2006/relationships/tags" Target="../tags/tag193.xml"/></Relationships>
</file>

<file path=ppt/slides/_rels/slide41.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notesSlide" Target="../notesSlides/notesSlide2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slideLayout" Target="../slideLayouts/slideLayout6.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5.xml"/><Relationship Id="rId1" Type="http://schemas.openxmlformats.org/officeDocument/2006/relationships/tags" Target="../tags/tag204.xml"/></Relationships>
</file>

<file path=ppt/slides/_rels/slide44.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7.xml"/><Relationship Id="rId5" Type="http://schemas.openxmlformats.org/officeDocument/2006/relationships/tags" Target="../tags/tag210.xml"/><Relationship Id="rId4" Type="http://schemas.openxmlformats.org/officeDocument/2006/relationships/tags" Target="../tags/tag209.xml"/></Relationships>
</file>

<file path=ppt/slides/_rels/slide45.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7.xml"/><Relationship Id="rId5" Type="http://schemas.openxmlformats.org/officeDocument/2006/relationships/tags" Target="../tags/tag215.xml"/><Relationship Id="rId4" Type="http://schemas.openxmlformats.org/officeDocument/2006/relationships/tags" Target="../tags/tag21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notesSlide" Target="../notesSlides/notesSlide2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9.xml"/><Relationship Id="rId1" Type="http://schemas.openxmlformats.org/officeDocument/2006/relationships/tags" Target="../tags/tag2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7.xml"/><Relationship Id="rId5" Type="http://schemas.openxmlformats.org/officeDocument/2006/relationships/tags" Target="../tags/tag224.xml"/><Relationship Id="rId4" Type="http://schemas.openxmlformats.org/officeDocument/2006/relationships/tags" Target="../tags/tag223.xml"/></Relationships>
</file>

<file path=ppt/slides/_rels/slide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notesSlide" Target="../notesSlides/notesSlide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slideLayout" Target="../slideLayouts/slideLayout2.xml"/><Relationship Id="rId2" Type="http://schemas.openxmlformats.org/officeDocument/2006/relationships/tags" Target="../tags/tag28.xml"/><Relationship Id="rId16" Type="http://schemas.openxmlformats.org/officeDocument/2006/relationships/tags" Target="../tags/tag42.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image" Target="../media/image15.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tags" Target="../tags/tag239.xml"/><Relationship Id="rId18" Type="http://schemas.openxmlformats.org/officeDocument/2006/relationships/image" Target="../media/image18.png"/><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tags" Target="../tags/tag238.xml"/><Relationship Id="rId17" Type="http://schemas.openxmlformats.org/officeDocument/2006/relationships/notesSlide" Target="../notesSlides/notesSlide22.xml"/><Relationship Id="rId2" Type="http://schemas.openxmlformats.org/officeDocument/2006/relationships/tags" Target="../tags/tag228.xml"/><Relationship Id="rId16" Type="http://schemas.openxmlformats.org/officeDocument/2006/relationships/slideLayout" Target="../slideLayouts/slideLayout2.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5" Type="http://schemas.openxmlformats.org/officeDocument/2006/relationships/tags" Target="../tags/tag231.xml"/><Relationship Id="rId15" Type="http://schemas.openxmlformats.org/officeDocument/2006/relationships/tags" Target="../tags/tag241.xml"/><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tags" Target="../tags/tag240.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3.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24.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251.xml"/><Relationship Id="rId7" Type="http://schemas.openxmlformats.org/officeDocument/2006/relationships/slideLayout" Target="../slideLayouts/slideLayout6.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55.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56.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notesSlide" Target="../notesSlides/notesSlide5.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7.xml"/><Relationship Id="rId5" Type="http://schemas.openxmlformats.org/officeDocument/2006/relationships/tags" Target="../tags/tag52.xml"/><Relationship Id="rId4"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4201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Aft>
                <a:spcPts val="600"/>
              </a:spcAft>
            </a:pPr>
            <a:r>
              <a:rPr lang="zh-CN" altLang="en-US" sz="2400" smtClean="0">
                <a:solidFill>
                  <a:srgbClr val="FFFFFF"/>
                </a:solidFill>
                <a:latin typeface="微软雅黑" panose="020B0503020204020204" pitchFamily="34" charset="-122"/>
                <a:ea typeface="微软雅黑" panose="020B0503020204020204" pitchFamily="34" charset="-122"/>
              </a:rPr>
              <a:t>最简单的</a:t>
            </a:r>
            <a:r>
              <a:rPr lang="en-US" altLang="zh-CN" sz="2400" smtClean="0">
                <a:solidFill>
                  <a:srgbClr val="FFFFFF"/>
                </a:solidFill>
                <a:latin typeface="微软雅黑" panose="020B0503020204020204" pitchFamily="34" charset="-122"/>
                <a:ea typeface="微软雅黑" panose="020B0503020204020204" pitchFamily="34" charset="-122"/>
              </a:rPr>
              <a:t>C</a:t>
            </a:r>
            <a:r>
              <a:rPr lang="zh-CN" altLang="en-US" sz="2400" smtClean="0">
                <a:solidFill>
                  <a:srgbClr val="FFFFFF"/>
                </a:solidFill>
                <a:latin typeface="微软雅黑" panose="020B0503020204020204" pitchFamily="34" charset="-122"/>
                <a:ea typeface="微软雅黑" panose="020B0503020204020204" pitchFamily="34" charset="-122"/>
              </a:rPr>
              <a:t>程序设计</a:t>
            </a:r>
            <a:endParaRPr lang="en-US" altLang="zh-CN" sz="2400" smtClean="0">
              <a:solidFill>
                <a:srgbClr val="FFFFFF"/>
              </a:solidFill>
              <a:latin typeface="微软雅黑" panose="020B0503020204020204" pitchFamily="34" charset="-122"/>
              <a:ea typeface="微软雅黑" panose="020B0503020204020204" pitchFamily="34" charset="-122"/>
            </a:endParaRPr>
          </a:p>
          <a:p>
            <a:pPr algn="r" eaLnBrk="1" hangingPunct="1">
              <a:spcAft>
                <a:spcPts val="600"/>
              </a:spcAft>
            </a:pPr>
            <a:r>
              <a:rPr lang="en-US" altLang="zh-CN" sz="2400" smtClean="0">
                <a:solidFill>
                  <a:srgbClr val="FFFFFF"/>
                </a:solidFill>
                <a:latin typeface="微软雅黑" panose="020B0503020204020204" pitchFamily="34" charset="-122"/>
                <a:ea typeface="微软雅黑" panose="020B0503020204020204" pitchFamily="34" charset="-122"/>
              </a:rPr>
              <a:t>——</a:t>
            </a:r>
            <a:r>
              <a:rPr lang="zh-CN" altLang="en-US" sz="2400" smtClean="0">
                <a:solidFill>
                  <a:srgbClr val="FFFFFF"/>
                </a:solidFill>
                <a:latin typeface="微软雅黑" panose="020B0503020204020204" pitchFamily="34" charset="-122"/>
                <a:ea typeface="微软雅黑" panose="020B0503020204020204" pitchFamily="34" charset="-122"/>
              </a:rPr>
              <a:t>顺序程序设计</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139" y="491411"/>
            <a:ext cx="2769704" cy="887204"/>
          </a:xfrm>
        </p:spPr>
        <p:txBody>
          <a:bodyPr>
            <a:normAutofit fontScale="90000"/>
          </a:bodyPr>
          <a:lstStyle/>
          <a:p>
            <a:pPr>
              <a:lnSpc>
                <a:spcPct val="120000"/>
              </a:lnSpc>
            </a:pPr>
            <a:r>
              <a:rPr lang="en-US" altLang="zh-CN" sz="2800" smtClean="0"/>
              <a:t>C</a:t>
            </a:r>
            <a:r>
              <a:rPr lang="zh-CN" altLang="en-US" sz="2800" smtClean="0"/>
              <a:t>语言中的关键字</a:t>
            </a:r>
            <a:endParaRPr lang="zh-CN" altLang="en-US" sz="2800"/>
          </a:p>
        </p:txBody>
      </p:sp>
      <p:graphicFrame>
        <p:nvGraphicFramePr>
          <p:cNvPr id="7" name="表格 6"/>
          <p:cNvGraphicFramePr>
            <a:graphicFrameLocks noGrp="1"/>
          </p:cNvGraphicFramePr>
          <p:nvPr>
            <p:extLst>
              <p:ext uri="{D42A27DB-BD31-4B8C-83A1-F6EECF244321}">
                <p14:modId xmlns:p14="http://schemas.microsoft.com/office/powerpoint/2010/main" val="1225883006"/>
              </p:ext>
            </p:extLst>
          </p:nvPr>
        </p:nvGraphicFramePr>
        <p:xfrm>
          <a:off x="1674743" y="1679710"/>
          <a:ext cx="8935280" cy="3841608"/>
        </p:xfrm>
        <a:graphic>
          <a:graphicData uri="http://schemas.openxmlformats.org/drawingml/2006/table">
            <a:tbl>
              <a:tblPr>
                <a:tableStyleId>{073A0DAA-6AF3-43AB-8588-CEC1D06C72B9}</a:tableStyleId>
              </a:tblPr>
              <a:tblGrid>
                <a:gridCol w="2233820">
                  <a:extLst>
                    <a:ext uri="{9D8B030D-6E8A-4147-A177-3AD203B41FA5}">
                      <a16:colId xmlns:a16="http://schemas.microsoft.com/office/drawing/2014/main" val="1166991910"/>
                    </a:ext>
                  </a:extLst>
                </a:gridCol>
                <a:gridCol w="2233820">
                  <a:extLst>
                    <a:ext uri="{9D8B030D-6E8A-4147-A177-3AD203B41FA5}">
                      <a16:colId xmlns:a16="http://schemas.microsoft.com/office/drawing/2014/main" val="2813130590"/>
                    </a:ext>
                  </a:extLst>
                </a:gridCol>
                <a:gridCol w="2233820">
                  <a:extLst>
                    <a:ext uri="{9D8B030D-6E8A-4147-A177-3AD203B41FA5}">
                      <a16:colId xmlns:a16="http://schemas.microsoft.com/office/drawing/2014/main" val="256894029"/>
                    </a:ext>
                  </a:extLst>
                </a:gridCol>
                <a:gridCol w="2233820">
                  <a:extLst>
                    <a:ext uri="{9D8B030D-6E8A-4147-A177-3AD203B41FA5}">
                      <a16:colId xmlns:a16="http://schemas.microsoft.com/office/drawing/2014/main" val="1714364357"/>
                    </a:ext>
                  </a:extLst>
                </a:gridCol>
              </a:tblGrid>
              <a:tr h="480201">
                <a:tc>
                  <a:txBody>
                    <a:bodyPr/>
                    <a:lstStyle/>
                    <a:p>
                      <a:pPr algn="just">
                        <a:spcAft>
                          <a:spcPts val="0"/>
                        </a:spcAft>
                      </a:pPr>
                      <a:r>
                        <a:rPr lang="en-US" sz="2000" kern="100" dirty="0">
                          <a:solidFill>
                            <a:schemeClr val="accent1"/>
                          </a:solidFill>
                          <a:effectLst/>
                          <a:latin typeface="+mn-ea"/>
                          <a:ea typeface="+mn-ea"/>
                        </a:rPr>
                        <a:t>a</a:t>
                      </a:r>
                      <a:r>
                        <a:rPr lang="en-US" sz="2000" kern="100" dirty="0" smtClean="0">
                          <a:solidFill>
                            <a:schemeClr val="accent1"/>
                          </a:solidFill>
                          <a:effectLst/>
                          <a:latin typeface="+mn-ea"/>
                          <a:ea typeface="+mn-ea"/>
                        </a:rPr>
                        <a:t>uto</a:t>
                      </a:r>
                      <a:endParaRPr lang="zh-CN" sz="2000" kern="100" dirty="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601046954"/>
                  </a:ext>
                </a:extLst>
              </a:tr>
              <a:tr h="480201">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64697598"/>
                  </a:ext>
                </a:extLst>
              </a:tr>
              <a:tr h="480201">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58470112"/>
                  </a:ext>
                </a:extLst>
              </a:tr>
              <a:tr h="480201">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60609956"/>
                  </a:ext>
                </a:extLst>
              </a:tr>
              <a:tr h="480201">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413643017"/>
                  </a:ext>
                </a:extLst>
              </a:tr>
              <a:tr h="480201">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76555313"/>
                  </a:ext>
                </a:extLst>
              </a:tr>
              <a:tr h="480201">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34962525"/>
                  </a:ext>
                </a:extLst>
              </a:tr>
              <a:tr h="480201">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217517111"/>
                  </a:ext>
                </a:extLst>
              </a:tr>
            </a:tbl>
          </a:graphicData>
        </a:graphic>
      </p:graphicFrame>
    </p:spTree>
    <p:extLst>
      <p:ext uri="{BB962C8B-B14F-4D97-AF65-F5344CB8AC3E}">
        <p14:creationId xmlns:p14="http://schemas.microsoft.com/office/powerpoint/2010/main" val="2893341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数据类型</a:t>
            </a:r>
            <a:endParaRPr lang="zh-CN" altLang="en-US"/>
          </a:p>
        </p:txBody>
      </p:sp>
      <p:sp>
        <p:nvSpPr>
          <p:cNvPr id="3" name="内容占位符 2"/>
          <p:cNvSpPr>
            <a:spLocks noGrp="1"/>
          </p:cNvSpPr>
          <p:nvPr>
            <p:ph idx="1"/>
          </p:nvPr>
        </p:nvSpPr>
        <p:spPr>
          <a:xfrm>
            <a:off x="838200" y="1395897"/>
            <a:ext cx="10344150" cy="589584"/>
          </a:xfrm>
        </p:spPr>
        <p:txBody>
          <a:bodyPr>
            <a:noAutofit/>
          </a:bodyPr>
          <a:lstStyle/>
          <a:p>
            <a:pPr marL="0" indent="0">
              <a:lnSpc>
                <a:spcPct val="120000"/>
              </a:lnSpc>
              <a:buNone/>
            </a:pPr>
            <a:r>
              <a:rPr lang="zh-CN" altLang="en-US" sz="2400" dirty="0">
                <a:solidFill>
                  <a:schemeClr val="tx1">
                    <a:lumMod val="65000"/>
                    <a:lumOff val="35000"/>
                  </a:schemeClr>
                </a:solidFill>
              </a:rPr>
              <a:t>所谓类型，就是对数据分配存储单元的安排，包括存储单元的长度</a:t>
            </a:r>
            <a:r>
              <a:rPr lang="en-US" altLang="zh-CN" sz="2400" dirty="0">
                <a:solidFill>
                  <a:schemeClr val="tx1">
                    <a:lumMod val="65000"/>
                    <a:lumOff val="35000"/>
                  </a:schemeClr>
                </a:solidFill>
              </a:rPr>
              <a:t>(</a:t>
            </a:r>
            <a:r>
              <a:rPr lang="zh-CN" altLang="en-US" sz="2400" dirty="0">
                <a:solidFill>
                  <a:schemeClr val="tx1">
                    <a:lumMod val="65000"/>
                    <a:lumOff val="35000"/>
                  </a:schemeClr>
                </a:solidFill>
              </a:rPr>
              <a:t>占多少字节</a:t>
            </a:r>
            <a:r>
              <a:rPr lang="en-US" altLang="zh-CN" sz="2400" dirty="0">
                <a:solidFill>
                  <a:schemeClr val="tx1">
                    <a:lumMod val="65000"/>
                    <a:lumOff val="35000"/>
                  </a:schemeClr>
                </a:solidFill>
              </a:rPr>
              <a:t>)</a:t>
            </a:r>
            <a:r>
              <a:rPr lang="zh-CN" altLang="en-US" sz="2400" dirty="0">
                <a:solidFill>
                  <a:schemeClr val="tx1">
                    <a:lumMod val="65000"/>
                    <a:lumOff val="35000"/>
                  </a:schemeClr>
                </a:solidFill>
              </a:rPr>
              <a:t>以及数据的存储形式。不同的类型分配不同的长度和存储形式。</a:t>
            </a:r>
            <a:endParaRPr lang="en-US" altLang="zh-CN" sz="2400" dirty="0" smtClean="0">
              <a:solidFill>
                <a:schemeClr val="tx1">
                  <a:lumMod val="65000"/>
                  <a:lumOff val="35000"/>
                </a:schemeClr>
              </a:solidFill>
            </a:endParaRPr>
          </a:p>
        </p:txBody>
      </p:sp>
      <p:graphicFrame>
        <p:nvGraphicFramePr>
          <p:cNvPr id="4" name="图示 3"/>
          <p:cNvGraphicFramePr/>
          <p:nvPr>
            <p:extLst>
              <p:ext uri="{D42A27DB-BD31-4B8C-83A1-F6EECF244321}">
                <p14:modId xmlns:p14="http://schemas.microsoft.com/office/powerpoint/2010/main" val="24430805"/>
              </p:ext>
            </p:extLst>
          </p:nvPr>
        </p:nvGraphicFramePr>
        <p:xfrm>
          <a:off x="711199" y="2186609"/>
          <a:ext cx="10769601" cy="438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44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961781014"/>
              </p:ext>
            </p:extLst>
          </p:nvPr>
        </p:nvGraphicFramePr>
        <p:xfrm>
          <a:off x="629478" y="1591297"/>
          <a:ext cx="10999304" cy="3765895"/>
        </p:xfrm>
        <a:graphic>
          <a:graphicData uri="http://schemas.openxmlformats.org/drawingml/2006/table">
            <a:tbl>
              <a:tblPr firstRow="1">
                <a:tableStyleId>{5C22544A-7EE6-4342-B048-85BDC9FD1C3A}</a:tableStyleId>
              </a:tblPr>
              <a:tblGrid>
                <a:gridCol w="2312504">
                  <a:extLst>
                    <a:ext uri="{9D8B030D-6E8A-4147-A177-3AD203B41FA5}">
                      <a16:colId xmlns:a16="http://schemas.microsoft.com/office/drawing/2014/main" val="2895769726"/>
                    </a:ext>
                  </a:extLst>
                </a:gridCol>
                <a:gridCol w="2037522">
                  <a:extLst>
                    <a:ext uri="{9D8B030D-6E8A-4147-A177-3AD203B41FA5}">
                      <a16:colId xmlns:a16="http://schemas.microsoft.com/office/drawing/2014/main" val="4208210293"/>
                    </a:ext>
                  </a:extLst>
                </a:gridCol>
                <a:gridCol w="815009">
                  <a:extLst>
                    <a:ext uri="{9D8B030D-6E8A-4147-A177-3AD203B41FA5}">
                      <a16:colId xmlns:a16="http://schemas.microsoft.com/office/drawing/2014/main" val="451109453"/>
                    </a:ext>
                  </a:extLst>
                </a:gridCol>
                <a:gridCol w="5834269">
                  <a:extLst>
                    <a:ext uri="{9D8B030D-6E8A-4147-A177-3AD203B41FA5}">
                      <a16:colId xmlns:a16="http://schemas.microsoft.com/office/drawing/2014/main" val="3125793378"/>
                    </a:ext>
                  </a:extLst>
                </a:gridCol>
              </a:tblGrid>
              <a:tr h="786855">
                <a:tc>
                  <a:txBody>
                    <a:bodyPr/>
                    <a:lstStyle/>
                    <a:p>
                      <a:pPr algn="ctr">
                        <a:lnSpc>
                          <a:spcPct val="100000"/>
                        </a:lnSpc>
                        <a:spcAft>
                          <a:spcPts val="0"/>
                        </a:spcAft>
                        <a:tabLst>
                          <a:tab pos="2637155" algn="ctr"/>
                          <a:tab pos="5274310" algn="r"/>
                          <a:tab pos="266700" algn="l"/>
                        </a:tabLst>
                      </a:pPr>
                      <a:r>
                        <a:rPr lang="zh-CN" sz="1600" kern="100" dirty="0">
                          <a:effectLst/>
                          <a:latin typeface="+mn-ea"/>
                          <a:ea typeface="+mn-ea"/>
                        </a:rPr>
                        <a:t>整型数据类型</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a:t>
                      </a:r>
                      <a:r>
                        <a:rPr lang="zh-CN" sz="1600" kern="100" smtClean="0">
                          <a:effectLst/>
                          <a:latin typeface="+mn-ea"/>
                          <a:ea typeface="+mn-ea"/>
                        </a:rPr>
                        <a:t>的</a:t>
                      </a:r>
                      <a:endParaRPr lang="en-US" altLang="zh-CN" sz="1600" kern="100" smtClean="0">
                        <a:effectLst/>
                        <a:latin typeface="+mn-ea"/>
                        <a:ea typeface="+mn-ea"/>
                      </a:endParaRPr>
                    </a:p>
                    <a:p>
                      <a:pPr algn="ctr">
                        <a:lnSpc>
                          <a:spcPct val="100000"/>
                        </a:lnSpc>
                        <a:spcAft>
                          <a:spcPts val="0"/>
                        </a:spcAft>
                        <a:tabLst>
                          <a:tab pos="2637155" algn="ctr"/>
                          <a:tab pos="5274310" algn="r"/>
                          <a:tab pos="266700" algn="l"/>
                        </a:tabLst>
                      </a:pPr>
                      <a:r>
                        <a:rPr lang="zh-CN" sz="1600" kern="100" smtClean="0">
                          <a:effectLst/>
                          <a:latin typeface="+mn-ea"/>
                          <a:ea typeface="+mn-ea"/>
                        </a:rPr>
                        <a:t>整型</a:t>
                      </a:r>
                      <a:r>
                        <a:rPr lang="zh-CN" sz="1600" kern="100">
                          <a:effectLst/>
                          <a:latin typeface="+mn-ea"/>
                          <a:ea typeface="+mn-ea"/>
                        </a:rPr>
                        <a:t>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12799532"/>
                  </a:ext>
                </a:extLst>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dirty="0" err="1" smtClean="0">
                          <a:effectLst/>
                          <a:latin typeface="+mn-ea"/>
                          <a:ea typeface="+mn-ea"/>
                        </a:rPr>
                        <a:t>int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smtClean="0">
                          <a:effectLst/>
                          <a:latin typeface="+mn-ea"/>
                          <a:ea typeface="+mn-ea"/>
                          <a:cs typeface="Times New Roman" panose="02020603050405020304" pitchFamily="18" charset="0"/>
                        </a:rPr>
                        <a:t>4</a:t>
                      </a:r>
                      <a:r>
                        <a:rPr lang="zh-CN" altLang="en-US" sz="1600" kern="100" dirty="0" smtClean="0">
                          <a:effectLst/>
                          <a:latin typeface="+mn-ea"/>
                          <a:ea typeface="+mn-ea"/>
                          <a:cs typeface="Times New Roman" panose="02020603050405020304" pitchFamily="18" charset="0"/>
                        </a:rPr>
                        <a:t>或</a:t>
                      </a:r>
                      <a:r>
                        <a:rPr lang="en-US" altLang="zh-CN" sz="1600" kern="100" dirty="0" smtClean="0">
                          <a:effectLst/>
                          <a:latin typeface="+mn-ea"/>
                          <a:ea typeface="+mn-ea"/>
                          <a:cs typeface="Times New Roman" panose="02020603050405020304" pitchFamily="18" charset="0"/>
                        </a:rPr>
                        <a:t>2</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r>
                        <a:rPr lang="zh-CN" altLang="en-US" dirty="0" smtClean="0"/>
                        <a:t>参考</a:t>
                      </a:r>
                      <a:r>
                        <a:rPr lang="en-US" altLang="zh-CN" dirty="0" smtClean="0"/>
                        <a:t>long</a:t>
                      </a:r>
                      <a:r>
                        <a:rPr lang="zh-CN" altLang="en-US" dirty="0" smtClean="0"/>
                        <a:t>或</a:t>
                      </a:r>
                      <a:r>
                        <a:rPr lang="en-US" altLang="zh-CN" dirty="0" smtClean="0"/>
                        <a:t>short</a:t>
                      </a:r>
                      <a:endParaRPr lang="zh-CN" altLang="en-US" dirty="0"/>
                    </a:p>
                  </a:txBody>
                  <a:tcPr marL="68580" marR="68580" marT="0" marB="0" anchor="ctr"/>
                </a:tc>
                <a:extLst>
                  <a:ext uri="{0D108BD9-81ED-4DB2-BD59-A6C34878D82A}">
                    <a16:rowId xmlns:a16="http://schemas.microsoft.com/office/drawing/2014/main" val="1305162859"/>
                  </a:ext>
                </a:extLst>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dirty="0" smtClean="0">
                          <a:effectLst/>
                          <a:latin typeface="+mn-ea"/>
                          <a:ea typeface="+mn-ea"/>
                        </a:rPr>
                        <a:t>unsigned</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smtClean="0">
                          <a:effectLst/>
                          <a:latin typeface="+mn-ea"/>
                          <a:ea typeface="+mn-ea"/>
                          <a:cs typeface="Times New Roman" panose="02020603050405020304" pitchFamily="18" charset="0"/>
                        </a:rPr>
                        <a:t>4</a:t>
                      </a:r>
                      <a:r>
                        <a:rPr lang="zh-CN" altLang="en-US" sz="1600" kern="100" dirty="0" smtClean="0">
                          <a:effectLst/>
                          <a:latin typeface="+mn-ea"/>
                          <a:ea typeface="+mn-ea"/>
                          <a:cs typeface="Times New Roman" panose="02020603050405020304" pitchFamily="18" charset="0"/>
                        </a:rPr>
                        <a:t>或</a:t>
                      </a:r>
                      <a:r>
                        <a:rPr lang="en-US" altLang="zh-CN" sz="1600" kern="100" dirty="0" smtClean="0">
                          <a:effectLst/>
                          <a:latin typeface="+mn-ea"/>
                          <a:ea typeface="+mn-ea"/>
                          <a:cs typeface="Times New Roman" panose="02020603050405020304" pitchFamily="18" charset="0"/>
                        </a:rPr>
                        <a:t>2</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r>
                        <a:rPr lang="zh-CN" altLang="en-US" dirty="0" smtClean="0"/>
                        <a:t>参考</a:t>
                      </a:r>
                      <a:r>
                        <a:rPr lang="en-US" altLang="zh-CN" dirty="0" smtClean="0"/>
                        <a:t>unsigned long</a:t>
                      </a:r>
                      <a:r>
                        <a:rPr lang="zh-CN" altLang="en-US" dirty="0" smtClean="0"/>
                        <a:t>或</a:t>
                      </a:r>
                      <a:r>
                        <a:rPr lang="en-US" altLang="zh-CN" dirty="0" smtClean="0"/>
                        <a:t>unsigned short</a:t>
                      </a:r>
                      <a:endParaRPr lang="zh-CN" altLang="en-US" dirty="0"/>
                    </a:p>
                  </a:txBody>
                  <a:tcPr marL="68580" marR="68580" marT="0" marB="0" anchor="ctr"/>
                </a:tc>
                <a:extLst>
                  <a:ext uri="{0D108BD9-81ED-4DB2-BD59-A6C34878D82A}">
                    <a16:rowId xmlns:a16="http://schemas.microsoft.com/office/drawing/2014/main" val="3791419951"/>
                  </a:ext>
                </a:extLst>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dirty="0" smtClean="0">
                          <a:effectLst/>
                          <a:latin typeface="+mn-ea"/>
                          <a:ea typeface="+mn-ea"/>
                        </a:rPr>
                        <a:t>short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-32768~32767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192538708"/>
                  </a:ext>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dirty="0">
                          <a:effectLst/>
                          <a:latin typeface="+mn-ea"/>
                          <a:ea typeface="+mn-ea"/>
                        </a:rPr>
                        <a:t>unsigned short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0~65535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16</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834662125"/>
                  </a:ext>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36184398"/>
                  </a:ext>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35001428"/>
                  </a:ext>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-9223372036854775808~9223372036854775807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16070313"/>
                  </a:ext>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smtClean="0">
                          <a:effectLst/>
                          <a:latin typeface="+mn-ea"/>
                          <a:ea typeface="+mn-ea"/>
                          <a:cs typeface="Times New Roman" panose="02020603050405020304" pitchFamily="18" charset="0"/>
                        </a:rPr>
                        <a:t>0~18446744073709551615</a:t>
                      </a:r>
                      <a:r>
                        <a:rPr lang="zh-CN" altLang="en-US" sz="1600" kern="100" dirty="0" smtClean="0">
                          <a:effectLst/>
                          <a:latin typeface="+mn-ea"/>
                          <a:ea typeface="+mn-ea"/>
                          <a:cs typeface="Times New Roman" panose="02020603050405020304" pitchFamily="18" charset="0"/>
                        </a:rPr>
                        <a:t>（</a:t>
                      </a:r>
                      <a:r>
                        <a:rPr lang="en-US" altLang="zh-CN" sz="1600" kern="100" dirty="0" smtClean="0">
                          <a:effectLst/>
                          <a:latin typeface="+mn-ea"/>
                          <a:ea typeface="+mn-ea"/>
                          <a:cs typeface="Times New Roman" panose="02020603050405020304" pitchFamily="18" charset="0"/>
                        </a:rPr>
                        <a:t>0~2</a:t>
                      </a:r>
                      <a:r>
                        <a:rPr lang="en-US" altLang="zh-CN" sz="1600" kern="100" baseline="30000" dirty="0" smtClean="0">
                          <a:solidFill>
                            <a:schemeClr val="dk1"/>
                          </a:solidFill>
                          <a:effectLst/>
                          <a:latin typeface="+mn-ea"/>
                          <a:ea typeface="+mn-ea"/>
                          <a:cs typeface="Times New Roman" panose="02020603050405020304" pitchFamily="18" charset="0"/>
                        </a:rPr>
                        <a:t>64</a:t>
                      </a:r>
                      <a:r>
                        <a:rPr lang="en-US" altLang="zh-CN" sz="1600" kern="100" dirty="0" smtClean="0">
                          <a:effectLst/>
                          <a:latin typeface="+mn-ea"/>
                          <a:ea typeface="+mn-ea"/>
                          <a:cs typeface="Times New Roman" panose="02020603050405020304" pitchFamily="18" charset="0"/>
                        </a:rPr>
                        <a:t>-1</a:t>
                      </a:r>
                      <a:r>
                        <a:rPr lang="zh-CN" altLang="en-US" sz="1600" kern="100" dirty="0" smtClean="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978486471"/>
                  </a:ext>
                </a:extLst>
              </a:tr>
            </a:tbl>
          </a:graphicData>
        </a:graphic>
      </p:graphicFrame>
      <p:sp>
        <p:nvSpPr>
          <p:cNvPr id="5" name="矩形 4"/>
          <p:cNvSpPr/>
          <p:nvPr/>
        </p:nvSpPr>
        <p:spPr>
          <a:xfrm>
            <a:off x="629478" y="5484530"/>
            <a:ext cx="10999304" cy="1068113"/>
          </a:xfrm>
          <a:prstGeom prst="rect">
            <a:avLst/>
          </a:prstGeom>
        </p:spPr>
        <p:txBody>
          <a:bodyPr wrap="square">
            <a:spAutoFit/>
          </a:bodyPr>
          <a:lstStyle/>
          <a:p>
            <a:pPr>
              <a:lnSpc>
                <a:spcPct val="120000"/>
              </a:lnSpc>
            </a:pPr>
            <a:r>
              <a:rPr lang="zh-CN" altLang="en-US">
                <a:solidFill>
                  <a:schemeClr val="tx1">
                    <a:lumMod val="65000"/>
                    <a:lumOff val="35000"/>
                  </a:schemeClr>
                </a:solidFill>
              </a:rPr>
              <a:t>说明: C标准没有具体规定各种类型数据所占用存储单元的长度</a:t>
            </a:r>
            <a:r>
              <a:rPr lang="zh-CN" altLang="en-US" smtClean="0">
                <a:solidFill>
                  <a:schemeClr val="tx1">
                    <a:lumMod val="65000"/>
                    <a:lumOff val="35000"/>
                  </a:schemeClr>
                </a:solidFill>
              </a:rPr>
              <a:t>，</a:t>
            </a:r>
            <a:r>
              <a:rPr lang="zh-CN" altLang="en-US">
                <a:solidFill>
                  <a:schemeClr val="tx1">
                    <a:lumMod val="65000"/>
                    <a:lumOff val="35000"/>
                  </a:schemeClr>
                </a:solidFill>
              </a:rPr>
              <a:t>只</a:t>
            </a:r>
            <a:r>
              <a:rPr lang="zh-CN" altLang="en-US" smtClean="0">
                <a:solidFill>
                  <a:schemeClr val="tx1">
                    <a:lumMod val="65000"/>
                    <a:lumOff val="35000"/>
                  </a:schemeClr>
                </a:solidFill>
              </a:rPr>
              <a:t>要求sizeof</a:t>
            </a:r>
            <a:r>
              <a:rPr lang="zh-CN" altLang="en-US">
                <a:solidFill>
                  <a:schemeClr val="tx1">
                    <a:lumMod val="65000"/>
                    <a:lumOff val="35000"/>
                  </a:schemeClr>
                </a:solidFill>
              </a:rPr>
              <a:t>(short)≤sizeof(int)≤sizeof(long)≤sizeof(long long</a:t>
            </a:r>
            <a:r>
              <a:rPr lang="zh-CN" altLang="en-US" smtClean="0">
                <a:solidFill>
                  <a:schemeClr val="tx1">
                    <a:lumMod val="65000"/>
                    <a:lumOff val="35000"/>
                  </a:schemeClr>
                </a:solidFill>
              </a:rPr>
              <a:t>)，具体由</a:t>
            </a:r>
            <a:r>
              <a:rPr lang="zh-CN" altLang="en-US">
                <a:solidFill>
                  <a:schemeClr val="tx1">
                    <a:lumMod val="65000"/>
                    <a:lumOff val="35000"/>
                  </a:schemeClr>
                </a:solidFill>
              </a:rPr>
              <a:t>各编译系统自行决定的</a:t>
            </a:r>
            <a:r>
              <a:rPr lang="zh-CN" altLang="en-US" smtClean="0">
                <a:solidFill>
                  <a:schemeClr val="tx1">
                    <a:lumMod val="65000"/>
                    <a:lumOff val="35000"/>
                  </a:schemeClr>
                </a:solidFill>
              </a:rPr>
              <a:t>。</a:t>
            </a:r>
            <a:endParaRPr lang="en-US" altLang="zh-CN" smtClean="0">
              <a:solidFill>
                <a:schemeClr val="tx1">
                  <a:lumMod val="65000"/>
                  <a:lumOff val="35000"/>
                </a:schemeClr>
              </a:solidFill>
            </a:endParaRPr>
          </a:p>
          <a:p>
            <a:pPr>
              <a:lnSpc>
                <a:spcPct val="120000"/>
              </a:lnSpc>
            </a:pPr>
            <a:r>
              <a:rPr lang="zh-CN" altLang="en-US" smtClean="0">
                <a:solidFill>
                  <a:schemeClr val="tx1">
                    <a:lumMod val="65000"/>
                    <a:lumOff val="35000"/>
                  </a:schemeClr>
                </a:solidFill>
              </a:rPr>
              <a:t>sizeof</a:t>
            </a:r>
            <a:r>
              <a:rPr lang="zh-CN" altLang="en-US">
                <a:solidFill>
                  <a:schemeClr val="tx1">
                    <a:lumMod val="65000"/>
                    <a:lumOff val="35000"/>
                  </a:schemeClr>
                </a:solidFill>
              </a:rPr>
              <a:t>是测量类型或变量长度的运算符。</a:t>
            </a:r>
          </a:p>
        </p:txBody>
      </p:sp>
    </p:spTree>
    <p:extLst>
      <p:ext uri="{BB962C8B-B14F-4D97-AF65-F5344CB8AC3E}">
        <p14:creationId xmlns:p14="http://schemas.microsoft.com/office/powerpoint/2010/main" val="3352577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sp>
        <p:nvSpPr>
          <p:cNvPr id="3" name="矩形 2"/>
          <p:cNvSpPr/>
          <p:nvPr/>
        </p:nvSpPr>
        <p:spPr>
          <a:xfrm>
            <a:off x="1249017" y="1736180"/>
            <a:ext cx="9644270" cy="3323987"/>
          </a:xfrm>
          <a:prstGeom prst="rect">
            <a:avLst/>
          </a:prstGeom>
        </p:spPr>
        <p:txBody>
          <a:bodyPr wrap="square">
            <a:spAutoFit/>
          </a:bodyPr>
          <a:lstStyle/>
          <a:p>
            <a:pPr>
              <a:lnSpc>
                <a:spcPct val="150000"/>
              </a:lnSpc>
            </a:pPr>
            <a:r>
              <a:rPr lang="zh-CN" altLang="en-US" sz="2000" dirty="0"/>
              <a:t>(1) 只有整型(包括字符型)数据可以加signed或unsigned修饰符，实型数据不能加</a:t>
            </a:r>
            <a:r>
              <a:rPr lang="zh-CN" altLang="en-US" sz="2000" dirty="0" smtClean="0"/>
              <a:t>。</a:t>
            </a:r>
            <a:endParaRPr lang="zh-CN" altLang="en-US" sz="2000" dirty="0"/>
          </a:p>
          <a:p>
            <a:pPr>
              <a:lnSpc>
                <a:spcPct val="150000"/>
              </a:lnSpc>
            </a:pPr>
            <a:r>
              <a:rPr lang="zh-CN" altLang="en-US" sz="2000" dirty="0"/>
              <a:t>(2) 对无符号整型数据用“%u”格式输出。%u表示用无符号十进制数的格式输出。如</a:t>
            </a:r>
            <a:r>
              <a:rPr lang="zh-CN" altLang="en-US" sz="2000" dirty="0" smtClean="0"/>
              <a:t>:</a:t>
            </a:r>
            <a:endParaRPr lang="en-US" altLang="zh-CN" sz="2000" dirty="0" smtClean="0"/>
          </a:p>
          <a:p>
            <a:pPr>
              <a:lnSpc>
                <a:spcPct val="150000"/>
              </a:lnSpc>
            </a:pPr>
            <a:endParaRPr lang="en-US" altLang="zh-CN" sz="2000" dirty="0"/>
          </a:p>
          <a:p>
            <a:pPr>
              <a:lnSpc>
                <a:spcPct val="150000"/>
              </a:lnSpc>
            </a:pPr>
            <a:endParaRPr lang="en-US" altLang="zh-CN" sz="2000" dirty="0" smtClean="0"/>
          </a:p>
          <a:p>
            <a:pPr>
              <a:lnSpc>
                <a:spcPct val="150000"/>
              </a:lnSpc>
            </a:pPr>
            <a:r>
              <a:rPr lang="zh-CN" altLang="en-US" sz="2000" dirty="0"/>
              <a:t>在将一个变量定义为无符号整型后，不应向它赋予一个负值，否则会得到错误的结果。如</a:t>
            </a:r>
            <a:r>
              <a:rPr lang="en-US" altLang="zh-CN" sz="2000" dirty="0" smtClean="0"/>
              <a:t>:</a:t>
            </a:r>
          </a:p>
          <a:p>
            <a:pPr>
              <a:lnSpc>
                <a:spcPct val="150000"/>
              </a:lnSpc>
            </a:pPr>
            <a:r>
              <a:rPr lang="zh-CN" altLang="en-US" sz="2000" dirty="0" smtClean="0"/>
              <a:t> </a:t>
            </a:r>
            <a:endParaRPr lang="zh-CN" altLang="en-US" sz="2000" dirty="0"/>
          </a:p>
        </p:txBody>
      </p:sp>
      <p:sp>
        <p:nvSpPr>
          <p:cNvPr id="20" name="圆角矩形 19"/>
          <p:cNvSpPr/>
          <p:nvPr/>
        </p:nvSpPr>
        <p:spPr>
          <a:xfrm>
            <a:off x="1363316" y="2751843"/>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smtClean="0"/>
              <a:t>unsigned short price = 50;	</a:t>
            </a:r>
            <a:r>
              <a:rPr lang="en-US" altLang="zh-CN" sz="1600" dirty="0" smtClean="0">
                <a:solidFill>
                  <a:srgbClr val="008000"/>
                </a:solidFill>
              </a:rPr>
              <a:t>//</a:t>
            </a:r>
            <a:r>
              <a:rPr lang="zh-CN" altLang="en-US" sz="1600" dirty="0" smtClean="0">
                <a:solidFill>
                  <a:srgbClr val="008000"/>
                </a:solidFill>
              </a:rPr>
              <a:t>定义</a:t>
            </a:r>
            <a:r>
              <a:rPr lang="en-US" altLang="zh-CN" sz="1600" dirty="0" smtClean="0">
                <a:solidFill>
                  <a:srgbClr val="008000"/>
                </a:solidFill>
              </a:rPr>
              <a:t>price</a:t>
            </a:r>
            <a:r>
              <a:rPr lang="zh-CN" altLang="en-US" sz="1600" dirty="0" smtClean="0">
                <a:solidFill>
                  <a:srgbClr val="008000"/>
                </a:solidFill>
              </a:rPr>
              <a:t>为无符号短整型变量</a:t>
            </a:r>
            <a:endParaRPr lang="en-US" altLang="zh-CN" sz="1600" dirty="0" smtClean="0">
              <a:solidFill>
                <a:srgbClr val="008000"/>
              </a:solidFill>
            </a:endParaRPr>
          </a:p>
          <a:p>
            <a:r>
              <a:rPr lang="en-US" altLang="zh-CN" sz="1600" dirty="0" err="1"/>
              <a:t>printf</a:t>
            </a:r>
            <a:r>
              <a:rPr lang="en-US" altLang="zh-CN" sz="1600" dirty="0"/>
              <a:t>("%u\</a:t>
            </a:r>
            <a:r>
              <a:rPr lang="en-US" altLang="zh-CN" sz="1600" dirty="0" err="1"/>
              <a:t>n",price</a:t>
            </a:r>
            <a:r>
              <a:rPr lang="en-US" altLang="zh-CN" sz="1600" dirty="0"/>
              <a:t>); </a:t>
            </a:r>
            <a:r>
              <a:rPr lang="en-US" altLang="zh-CN" sz="1600" dirty="0" smtClean="0"/>
              <a:t>	</a:t>
            </a:r>
            <a:r>
              <a:rPr lang="en-US" altLang="zh-CN" sz="1600" dirty="0" smtClean="0">
                <a:solidFill>
                  <a:srgbClr val="008000"/>
                </a:solidFill>
              </a:rPr>
              <a:t>//</a:t>
            </a:r>
            <a:r>
              <a:rPr lang="zh-CN" altLang="en-US" sz="1600" dirty="0" smtClean="0">
                <a:solidFill>
                  <a:srgbClr val="008000"/>
                </a:solidFill>
              </a:rPr>
              <a:t>指定用无符号十进制数的格式输出</a:t>
            </a:r>
            <a:endParaRPr lang="en-US" altLang="zh-CN" sz="1600" dirty="0">
              <a:solidFill>
                <a:srgbClr val="008000"/>
              </a:solidFill>
            </a:endParaRPr>
          </a:p>
        </p:txBody>
      </p:sp>
      <p:pic>
        <p:nvPicPr>
          <p:cNvPr id="21" name="图片 20"/>
          <p:cNvPicPr>
            <a:picLocks noChangeAspect="1"/>
          </p:cNvPicPr>
          <p:nvPr/>
        </p:nvPicPr>
        <p:blipFill>
          <a:blip r:embed="rId3" cstate="print"/>
          <a:stretch>
            <a:fillRect/>
          </a:stretch>
        </p:blipFill>
        <p:spPr>
          <a:xfrm>
            <a:off x="1363316" y="5381624"/>
            <a:ext cx="3590925" cy="990600"/>
          </a:xfrm>
          <a:prstGeom prst="rect">
            <a:avLst/>
          </a:prstGeom>
        </p:spPr>
      </p:pic>
      <p:sp>
        <p:nvSpPr>
          <p:cNvPr id="22" name="圆角矩形 21"/>
          <p:cNvSpPr/>
          <p:nvPr/>
        </p:nvSpPr>
        <p:spPr>
          <a:xfrm>
            <a:off x="1363316" y="4543421"/>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unsigned short price = -1</a:t>
            </a:r>
            <a:r>
              <a:rPr lang="en-US" altLang="zh-CN" sz="1600" dirty="0" smtClean="0"/>
              <a:t>;	</a:t>
            </a:r>
            <a:r>
              <a:rPr lang="en-US" altLang="zh-CN" sz="1600" dirty="0" smtClean="0">
                <a:solidFill>
                  <a:srgbClr val="008000"/>
                </a:solidFill>
              </a:rPr>
              <a:t>//</a:t>
            </a:r>
            <a:r>
              <a:rPr lang="zh-CN" altLang="en-US" sz="1600" dirty="0" smtClean="0">
                <a:solidFill>
                  <a:srgbClr val="008000"/>
                </a:solidFill>
              </a:rPr>
              <a:t>把</a:t>
            </a:r>
            <a:r>
              <a:rPr lang="zh-CN" altLang="en-US" sz="1600" dirty="0">
                <a:solidFill>
                  <a:srgbClr val="008000"/>
                </a:solidFill>
              </a:rPr>
              <a:t>一个负整数存储在无符号变量中</a:t>
            </a:r>
          </a:p>
          <a:p>
            <a:r>
              <a:rPr lang="en-US" altLang="zh-CN" sz="1600" dirty="0" err="1"/>
              <a:t>printf</a:t>
            </a:r>
            <a:r>
              <a:rPr lang="en-US" altLang="zh-CN" sz="1600" dirty="0"/>
              <a:t>("%d\</a:t>
            </a:r>
            <a:r>
              <a:rPr lang="en-US" altLang="zh-CN" sz="1600" dirty="0" err="1"/>
              <a:t>n",price</a:t>
            </a:r>
            <a:r>
              <a:rPr lang="en-US" altLang="zh-CN" sz="1600" dirty="0"/>
              <a:t>);</a:t>
            </a:r>
            <a:endParaRPr lang="en-US" altLang="zh-CN" sz="1600" dirty="0">
              <a:solidFill>
                <a:srgbClr val="008000"/>
              </a:solidFill>
            </a:endParaRPr>
          </a:p>
        </p:txBody>
      </p:sp>
      <p:sp>
        <p:nvSpPr>
          <p:cNvPr id="4" name="文本框 3"/>
          <p:cNvSpPr txBox="1"/>
          <p:nvPr/>
        </p:nvSpPr>
        <p:spPr>
          <a:xfrm>
            <a:off x="9533108" y="3647868"/>
            <a:ext cx="64633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神奇</a:t>
            </a:r>
            <a:endParaRPr lang="zh-CN" altLang="en-US" dirty="0"/>
          </a:p>
        </p:txBody>
      </p:sp>
      <p:sp>
        <p:nvSpPr>
          <p:cNvPr id="5" name="文本框 4"/>
          <p:cNvSpPr txBox="1"/>
          <p:nvPr/>
        </p:nvSpPr>
        <p:spPr>
          <a:xfrm>
            <a:off x="5167430" y="5294933"/>
            <a:ext cx="6534943"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zh-CN" altLang="en-US" sz="2000" dirty="0"/>
              <a:t>赋值的本质，是把</a:t>
            </a:r>
            <a:r>
              <a:rPr lang="en-US" altLang="zh-CN" sz="2000" dirty="0"/>
              <a:t>=</a:t>
            </a:r>
            <a:r>
              <a:rPr lang="zh-CN" altLang="en-US" sz="2000" dirty="0"/>
              <a:t>右</a:t>
            </a:r>
            <a:r>
              <a:rPr lang="zh-CN" altLang="en-US" sz="2000" dirty="0" smtClean="0"/>
              <a:t>端的</a:t>
            </a:r>
            <a:r>
              <a:rPr lang="en-US" altLang="zh-CN" sz="2000" dirty="0" smtClean="0"/>
              <a:t>-1</a:t>
            </a:r>
            <a:r>
              <a:rPr lang="zh-CN" altLang="en-US" sz="2000" dirty="0" smtClean="0"/>
              <a:t>化为</a:t>
            </a:r>
            <a:r>
              <a:rPr lang="zh-CN" altLang="en-US" sz="2000" dirty="0"/>
              <a:t>补码</a:t>
            </a:r>
            <a:r>
              <a:rPr lang="zh-CN" altLang="en-US" sz="2000" dirty="0" smtClean="0"/>
              <a:t>二进制</a:t>
            </a:r>
            <a:r>
              <a:rPr lang="zh-CN" altLang="en-US" sz="2000" dirty="0"/>
              <a:t>串，传送到指定内存，所以</a:t>
            </a:r>
            <a:r>
              <a:rPr lang="en-US" altLang="zh-CN" sz="2000" dirty="0"/>
              <a:t>16</a:t>
            </a:r>
            <a:r>
              <a:rPr lang="zh-CN" altLang="en-US" sz="2000" dirty="0"/>
              <a:t>个</a:t>
            </a:r>
            <a:r>
              <a:rPr lang="en-US" altLang="zh-CN" sz="2000" dirty="0"/>
              <a:t>1</a:t>
            </a:r>
            <a:r>
              <a:rPr lang="zh-CN" altLang="en-US" sz="2000" dirty="0"/>
              <a:t>被准确填入</a:t>
            </a:r>
            <a:r>
              <a:rPr lang="en-US" altLang="zh-CN" sz="2000" dirty="0"/>
              <a:t>price</a:t>
            </a:r>
            <a:r>
              <a:rPr lang="zh-CN" altLang="en-US" sz="2000" dirty="0"/>
              <a:t>所在</a:t>
            </a:r>
            <a:r>
              <a:rPr lang="zh-CN" altLang="en-US" sz="2000" dirty="0" smtClean="0"/>
              <a:t>单元；</a:t>
            </a:r>
            <a:endParaRPr lang="en-US" altLang="zh-CN" sz="2000" dirty="0" smtClean="0"/>
          </a:p>
          <a:p>
            <a:pPr marL="342900" indent="-342900">
              <a:buFont typeface="Arial" panose="020B0604020202020204" pitchFamily="34" charset="0"/>
              <a:buChar char="•"/>
            </a:pPr>
            <a:r>
              <a:rPr lang="zh-CN" altLang="en-US" sz="2000" dirty="0" smtClean="0"/>
              <a:t>输出的本质，是按你提供的视角读取所在单元，按照无符号格式读出来，</a:t>
            </a:r>
            <a:r>
              <a:rPr lang="en-US" altLang="zh-CN" sz="2000" dirty="0" smtClean="0"/>
              <a:t>16</a:t>
            </a:r>
            <a:r>
              <a:rPr lang="zh-CN" altLang="en-US" sz="2000" dirty="0" smtClean="0"/>
              <a:t>个</a:t>
            </a:r>
            <a:r>
              <a:rPr lang="en-US" altLang="zh-CN" sz="2000" dirty="0" smtClean="0"/>
              <a:t>1</a:t>
            </a:r>
            <a:r>
              <a:rPr lang="zh-CN" altLang="en-US" sz="2000" dirty="0" smtClean="0"/>
              <a:t>就是表示</a:t>
            </a:r>
            <a:r>
              <a:rPr lang="en-US" altLang="zh-CN" sz="2000" dirty="0" smtClean="0"/>
              <a:t>65535</a:t>
            </a:r>
            <a:r>
              <a:rPr lang="zh-CN" altLang="en-US" sz="2000" dirty="0" smtClean="0"/>
              <a:t>。</a:t>
            </a:r>
            <a:endParaRPr lang="zh-CN" altLang="en-US" sz="2000" dirty="0"/>
          </a:p>
        </p:txBody>
      </p:sp>
    </p:spTree>
    <p:extLst>
      <p:ext uri="{BB962C8B-B14F-4D97-AF65-F5344CB8AC3E}">
        <p14:creationId xmlns:p14="http://schemas.microsoft.com/office/powerpoint/2010/main" val="376078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字符</a:t>
            </a:r>
            <a:r>
              <a:rPr lang="zh-CN" altLang="en-US" smtClean="0"/>
              <a:t>型数据</a:t>
            </a:r>
            <a:endParaRPr lang="zh-CN" altLang="en-US"/>
          </a:p>
        </p:txBody>
      </p:sp>
      <p:sp>
        <p:nvSpPr>
          <p:cNvPr id="3" name="矩形 2"/>
          <p:cNvSpPr/>
          <p:nvPr/>
        </p:nvSpPr>
        <p:spPr>
          <a:xfrm>
            <a:off x="1249017" y="1736180"/>
            <a:ext cx="9644270" cy="3785652"/>
          </a:xfrm>
          <a:prstGeom prst="rect">
            <a:avLst/>
          </a:prstGeom>
        </p:spPr>
        <p:txBody>
          <a:bodyPr wrap="square">
            <a:spAutoFit/>
          </a:bodyPr>
          <a:lstStyle/>
          <a:p>
            <a:pPr>
              <a:lnSpc>
                <a:spcPct val="150000"/>
              </a:lnSpc>
            </a:pPr>
            <a:r>
              <a:rPr lang="en-US" altLang="zh-CN" sz="2000" smtClean="0">
                <a:solidFill>
                  <a:schemeClr val="accent1"/>
                </a:solidFill>
              </a:rPr>
              <a:t>ASCII</a:t>
            </a:r>
            <a:r>
              <a:rPr lang="zh-CN" altLang="en-US" sz="2000" smtClean="0">
                <a:solidFill>
                  <a:schemeClr val="accent1"/>
                </a:solidFill>
              </a:rPr>
              <a:t>字符集包括：</a:t>
            </a:r>
            <a:endParaRPr lang="en-US" altLang="zh-CN" sz="2000" smtClean="0">
              <a:solidFill>
                <a:schemeClr val="accent1"/>
              </a:solidFill>
            </a:endParaRPr>
          </a:p>
          <a:p>
            <a:pPr marL="342900" indent="-342900">
              <a:lnSpc>
                <a:spcPct val="150000"/>
              </a:lnSpc>
              <a:buFont typeface="Arial" panose="020B0604020202020204" pitchFamily="34" charset="0"/>
              <a:buChar char="•"/>
            </a:pPr>
            <a:r>
              <a:rPr lang="zh-CN" altLang="en-US" sz="2000" smtClean="0"/>
              <a:t>字母</a:t>
            </a:r>
            <a:r>
              <a:rPr lang="en-US" altLang="zh-CN" sz="2000"/>
              <a:t>: </a:t>
            </a:r>
            <a:r>
              <a:rPr lang="zh-CN" altLang="en-US" sz="2000"/>
              <a:t>大写英文字母</a:t>
            </a:r>
            <a:r>
              <a:rPr lang="en-US" altLang="zh-CN" sz="2000"/>
              <a:t>A~Z</a:t>
            </a:r>
            <a:r>
              <a:rPr lang="zh-CN" altLang="en-US" sz="2000"/>
              <a:t>，小写英文字母</a:t>
            </a:r>
            <a:r>
              <a:rPr lang="en-US" altLang="zh-CN" sz="2000" err="1" smtClean="0"/>
              <a:t>a~z</a:t>
            </a:r>
            <a:endParaRPr lang="en-US" altLang="zh-CN" sz="2000" smtClean="0"/>
          </a:p>
          <a:p>
            <a:pPr marL="342900" indent="-342900">
              <a:lnSpc>
                <a:spcPct val="150000"/>
              </a:lnSpc>
              <a:buFont typeface="Arial" panose="020B0604020202020204" pitchFamily="34" charset="0"/>
              <a:buChar char="•"/>
            </a:pPr>
            <a:r>
              <a:rPr lang="zh-CN" altLang="en-US" sz="2000" smtClean="0"/>
              <a:t>数字</a:t>
            </a:r>
            <a:r>
              <a:rPr lang="en-US" altLang="zh-CN" sz="2000"/>
              <a:t>: 0</a:t>
            </a:r>
            <a:r>
              <a:rPr lang="zh-CN" altLang="en-US" sz="2000"/>
              <a:t>～</a:t>
            </a:r>
            <a:r>
              <a:rPr lang="en-US" altLang="zh-CN" sz="2000" smtClean="0"/>
              <a:t>9</a:t>
            </a:r>
            <a:endParaRPr lang="zh-CN" altLang="en-US" sz="2000"/>
          </a:p>
          <a:p>
            <a:pPr marL="342900" indent="-342900">
              <a:lnSpc>
                <a:spcPct val="150000"/>
              </a:lnSpc>
              <a:buFont typeface="Arial" panose="020B0604020202020204" pitchFamily="34" charset="0"/>
              <a:buChar char="•"/>
            </a:pPr>
            <a:r>
              <a:rPr lang="zh-CN" altLang="en-US" sz="2000" smtClean="0"/>
              <a:t>专门</a:t>
            </a:r>
            <a:r>
              <a:rPr lang="zh-CN" altLang="en-US" sz="2000"/>
              <a:t>符号</a:t>
            </a:r>
            <a:r>
              <a:rPr lang="en-US" altLang="zh-CN" sz="2000"/>
              <a:t>: 29</a:t>
            </a:r>
            <a:r>
              <a:rPr lang="zh-CN" altLang="en-US" sz="2000"/>
              <a:t>个</a:t>
            </a:r>
            <a:r>
              <a:rPr lang="en-US" altLang="zh-CN" sz="2000"/>
              <a:t>,</a:t>
            </a:r>
            <a:r>
              <a:rPr lang="zh-CN" altLang="en-US" sz="2000"/>
              <a:t>包括</a:t>
            </a:r>
          </a:p>
          <a:p>
            <a:pPr marL="342900" indent="-342900">
              <a:lnSpc>
                <a:spcPct val="150000"/>
              </a:lnSpc>
              <a:buFont typeface="Arial" panose="020B0604020202020204" pitchFamily="34" charset="0"/>
              <a:buChar char="•"/>
            </a:pPr>
            <a:r>
              <a:rPr lang="en-US" altLang="zh-CN" sz="2000"/>
              <a:t>! "  #  &amp;  '  (  )  </a:t>
            </a:r>
            <a:r>
              <a:rPr lang="zh-CN" altLang="en-US" sz="2000" smtClean="0"/>
              <a:t>*</a:t>
            </a:r>
            <a:r>
              <a:rPr lang="en-US" altLang="zh-CN" sz="2000" smtClean="0"/>
              <a:t>  </a:t>
            </a:r>
            <a:r>
              <a:rPr lang="en-US" altLang="zh-CN" sz="2000"/>
              <a:t>+  ,  -  .  /  :  ;  &lt;  =  &gt;  ?  </a:t>
            </a:r>
            <a:r>
              <a:rPr lang="en-US" altLang="zh-CN" sz="2000" smtClean="0"/>
              <a:t>[  \  ]  </a:t>
            </a:r>
            <a:r>
              <a:rPr lang="en-US" altLang="zh-CN" sz="2000"/>
              <a:t>^  _ </a:t>
            </a:r>
            <a:r>
              <a:rPr lang="en-US" altLang="zh-CN" sz="2000" smtClean="0"/>
              <a:t> `  {  </a:t>
            </a:r>
            <a:r>
              <a:rPr lang="en-US" altLang="zh-CN" sz="2000"/>
              <a:t>|  }  ~</a:t>
            </a:r>
          </a:p>
          <a:p>
            <a:pPr marL="342900" indent="-342900">
              <a:lnSpc>
                <a:spcPct val="150000"/>
              </a:lnSpc>
              <a:buFont typeface="Arial" panose="020B0604020202020204" pitchFamily="34" charset="0"/>
              <a:buChar char="•"/>
            </a:pPr>
            <a:r>
              <a:rPr lang="zh-CN" altLang="en-US" sz="2000" smtClean="0"/>
              <a:t>空格符</a:t>
            </a:r>
            <a:r>
              <a:rPr lang="en-US" altLang="zh-CN" sz="2000"/>
              <a:t>: </a:t>
            </a:r>
            <a:r>
              <a:rPr lang="zh-CN" altLang="en-US" sz="2000"/>
              <a:t>空格、水平制表符</a:t>
            </a:r>
            <a:r>
              <a:rPr lang="en-US" altLang="zh-CN" sz="2000"/>
              <a:t>(tab)</a:t>
            </a:r>
            <a:r>
              <a:rPr lang="zh-CN" altLang="en-US" sz="2000"/>
              <a:t>、垂直制表符、换行、换页</a:t>
            </a:r>
            <a:r>
              <a:rPr lang="en-US" altLang="zh-CN" sz="2000"/>
              <a:t>(form feed</a:t>
            </a:r>
            <a:r>
              <a:rPr lang="en-US" altLang="zh-CN" sz="2000" smtClean="0"/>
              <a:t>)</a:t>
            </a:r>
            <a:endParaRPr lang="zh-CN" altLang="en-US" sz="2000"/>
          </a:p>
          <a:p>
            <a:pPr marL="342900" indent="-342900">
              <a:lnSpc>
                <a:spcPct val="150000"/>
              </a:lnSpc>
              <a:buFont typeface="Arial" panose="020B0604020202020204" pitchFamily="34" charset="0"/>
              <a:buChar char="•"/>
            </a:pPr>
            <a:r>
              <a:rPr lang="zh-CN" altLang="en-US" sz="2000" smtClean="0"/>
              <a:t>不能</a:t>
            </a:r>
            <a:r>
              <a:rPr lang="zh-CN" altLang="en-US" sz="2000"/>
              <a:t>显示的字符</a:t>
            </a:r>
            <a:r>
              <a:rPr lang="en-US" altLang="zh-CN" sz="2000"/>
              <a:t>: </a:t>
            </a:r>
            <a:r>
              <a:rPr lang="zh-CN" altLang="en-US" sz="2000"/>
              <a:t>空</a:t>
            </a:r>
            <a:r>
              <a:rPr lang="en-US" altLang="zh-CN" sz="2000"/>
              <a:t>(null)</a:t>
            </a:r>
            <a:r>
              <a:rPr lang="zh-CN" altLang="en-US" sz="2000"/>
              <a:t>字符</a:t>
            </a:r>
            <a:r>
              <a:rPr lang="en-US" altLang="zh-CN" sz="2000"/>
              <a:t>(</a:t>
            </a:r>
            <a:r>
              <a:rPr lang="zh-CN" altLang="en-US" sz="2000" smtClean="0"/>
              <a:t>以</a:t>
            </a:r>
            <a:r>
              <a:rPr lang="en-US" altLang="zh-CN" sz="2000"/>
              <a:t>'\0'</a:t>
            </a:r>
            <a:r>
              <a:rPr lang="zh-CN" altLang="en-US" sz="2000" smtClean="0"/>
              <a:t>表示</a:t>
            </a:r>
            <a:r>
              <a:rPr lang="en-US" altLang="zh-CN" sz="2000"/>
              <a:t>)</a:t>
            </a:r>
            <a:r>
              <a:rPr lang="zh-CN" altLang="en-US" sz="2000"/>
              <a:t>、警告</a:t>
            </a:r>
            <a:r>
              <a:rPr lang="en-US" altLang="zh-CN" sz="2000"/>
              <a:t>(</a:t>
            </a:r>
            <a:r>
              <a:rPr lang="zh-CN" altLang="en-US" sz="2000" smtClean="0"/>
              <a:t>以</a:t>
            </a:r>
            <a:r>
              <a:rPr lang="en-US" altLang="zh-CN" sz="2000"/>
              <a:t>'\a'</a:t>
            </a:r>
            <a:r>
              <a:rPr lang="zh-CN" altLang="en-US" sz="2000" smtClean="0"/>
              <a:t>表示</a:t>
            </a:r>
            <a:r>
              <a:rPr lang="en-US" altLang="zh-CN" sz="2000"/>
              <a:t>)</a:t>
            </a:r>
            <a:r>
              <a:rPr lang="zh-CN" altLang="en-US" sz="2000"/>
              <a:t>、退格</a:t>
            </a:r>
            <a:r>
              <a:rPr lang="en-US" altLang="zh-CN" sz="2000"/>
              <a:t>(</a:t>
            </a:r>
            <a:r>
              <a:rPr lang="zh-CN" altLang="en-US" sz="2000" smtClean="0"/>
              <a:t>以</a:t>
            </a:r>
            <a:r>
              <a:rPr lang="en-US" altLang="zh-CN" sz="2000"/>
              <a:t>'\b'</a:t>
            </a:r>
            <a:r>
              <a:rPr lang="zh-CN" altLang="en-US" sz="2000" smtClean="0"/>
              <a:t>表示</a:t>
            </a:r>
            <a:r>
              <a:rPr lang="en-US" altLang="zh-CN" sz="2000"/>
              <a:t>)</a:t>
            </a:r>
            <a:r>
              <a:rPr lang="zh-CN" altLang="en-US" sz="2000"/>
              <a:t>、回车</a:t>
            </a:r>
            <a:r>
              <a:rPr lang="en-US" altLang="zh-CN" sz="2000"/>
              <a:t>(</a:t>
            </a:r>
            <a:r>
              <a:rPr lang="zh-CN" altLang="en-US" sz="2000" smtClean="0"/>
              <a:t>以</a:t>
            </a:r>
            <a:r>
              <a:rPr lang="en-US" altLang="zh-CN" sz="2000"/>
              <a:t>'\r'</a:t>
            </a:r>
            <a:r>
              <a:rPr lang="zh-CN" altLang="en-US" sz="2000" smtClean="0"/>
              <a:t>表示</a:t>
            </a:r>
            <a:r>
              <a:rPr lang="en-US" altLang="zh-CN" sz="2000"/>
              <a:t>)</a:t>
            </a:r>
            <a:r>
              <a:rPr lang="zh-CN" altLang="en-US" sz="2000" smtClean="0"/>
              <a:t>等</a:t>
            </a:r>
            <a:endParaRPr lang="zh-CN" altLang="en-US" sz="2000"/>
          </a:p>
        </p:txBody>
      </p:sp>
    </p:spTree>
    <p:extLst>
      <p:ext uri="{BB962C8B-B14F-4D97-AF65-F5344CB8AC3E}">
        <p14:creationId xmlns:p14="http://schemas.microsoft.com/office/powerpoint/2010/main" val="2292701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smtClean="0"/>
              <a:t>ASCII</a:t>
            </a:r>
            <a:r>
              <a:rPr lang="zh-CN" altLang="en-US" smtClean="0"/>
              <a:t>码表</a:t>
            </a:r>
            <a:endParaRPr lang="zh-CN" altLang="en-US"/>
          </a:p>
        </p:txBody>
      </p:sp>
      <p:pic>
        <p:nvPicPr>
          <p:cNvPr id="4" name="图片 3"/>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431907" y="401624"/>
            <a:ext cx="5765280" cy="6185083"/>
          </a:xfrm>
          <a:prstGeom prst="rect">
            <a:avLst/>
          </a:prstGeom>
        </p:spPr>
      </p:pic>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 name="MH_SubTitle_1"/>
          <p:cNvSpPr/>
          <p:nvPr>
            <p:custDataLst>
              <p:tags r:id="rId2"/>
            </p:custDataLst>
          </p:nvPr>
        </p:nvSpPr>
        <p:spPr>
          <a:xfrm>
            <a:off x="1477187" y="1921935"/>
            <a:ext cx="3644899"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和整数</a:t>
            </a:r>
            <a:r>
              <a:rPr lang="en-US" altLang="zh-CN" sz="1600">
                <a:solidFill>
                  <a:srgbClr val="1C1C1C"/>
                </a:solidFill>
              </a:rPr>
              <a:t>1</a:t>
            </a:r>
            <a:r>
              <a:rPr lang="zh-CN" altLang="en-US" sz="1600">
                <a:solidFill>
                  <a:srgbClr val="1C1C1C"/>
                </a:solidFill>
              </a:rPr>
              <a:t>是不同的概念</a:t>
            </a:r>
            <a:r>
              <a:rPr lang="zh-CN" altLang="en-US" sz="1600" smtClean="0">
                <a:solidFill>
                  <a:srgbClr val="1C1C1C"/>
                </a:solidFill>
              </a:rPr>
              <a:t>。</a:t>
            </a:r>
            <a:endParaRPr lang="en-US" altLang="zh-CN" sz="1600" smtClean="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smtClean="0">
                <a:solidFill>
                  <a:srgbClr val="1C1C1C"/>
                </a:solidFill>
              </a:rPr>
              <a:t>字符</a:t>
            </a:r>
            <a:r>
              <a:rPr lang="en-US" altLang="zh-CN" sz="1600">
                <a:solidFill>
                  <a:srgbClr val="1C1C1C"/>
                </a:solidFill>
              </a:rPr>
              <a:t>′1′</a:t>
            </a:r>
            <a:r>
              <a:rPr lang="zh-CN" altLang="en-US" sz="1600">
                <a:solidFill>
                  <a:srgbClr val="1C1C1C"/>
                </a:solidFill>
              </a:rPr>
              <a:t>只是代表一个形状为</a:t>
            </a:r>
            <a:r>
              <a:rPr lang="en-US" altLang="zh-CN" sz="1600">
                <a:solidFill>
                  <a:srgbClr val="1C1C1C"/>
                </a:solidFill>
              </a:rPr>
              <a:t>′1′</a:t>
            </a:r>
            <a:r>
              <a:rPr lang="zh-CN" altLang="en-US" sz="1600">
                <a:solidFill>
                  <a:srgbClr val="1C1C1C"/>
                </a:solidFill>
              </a:rPr>
              <a:t>的符号，在需要时按原样输出，在内存中以</a:t>
            </a:r>
            <a:r>
              <a:rPr lang="en-US" altLang="zh-CN" sz="1600">
                <a:solidFill>
                  <a:srgbClr val="1C1C1C"/>
                </a:solidFill>
              </a:rPr>
              <a:t>ASCII</a:t>
            </a:r>
            <a:r>
              <a:rPr lang="zh-CN" altLang="en-US" sz="1600">
                <a:solidFill>
                  <a:srgbClr val="1C1C1C"/>
                </a:solidFill>
              </a:rPr>
              <a:t>码形式存储，占</a:t>
            </a:r>
            <a:r>
              <a:rPr lang="en-US" altLang="zh-CN" sz="1600">
                <a:solidFill>
                  <a:srgbClr val="1C1C1C"/>
                </a:solidFill>
              </a:rPr>
              <a:t>1</a:t>
            </a:r>
            <a:r>
              <a:rPr lang="zh-CN" altLang="en-US" sz="1600">
                <a:solidFill>
                  <a:srgbClr val="1C1C1C"/>
                </a:solidFill>
              </a:rPr>
              <a:t>个</a:t>
            </a:r>
            <a:r>
              <a:rPr lang="zh-CN" altLang="en-US" sz="1600" smtClean="0">
                <a:solidFill>
                  <a:srgbClr val="1C1C1C"/>
                </a:solidFill>
              </a:rPr>
              <a:t>字节</a:t>
            </a:r>
            <a:r>
              <a:rPr lang="zh-CN" altLang="en-US" sz="1600">
                <a:solidFill>
                  <a:srgbClr val="1C1C1C"/>
                </a:solidFill>
              </a:rPr>
              <a:t>。</a:t>
            </a:r>
            <a:endParaRPr lang="en-US" altLang="zh-CN" sz="1600" smtClean="0">
              <a:solidFill>
                <a:srgbClr val="1C1C1C"/>
              </a:solidFill>
            </a:endParaRPr>
          </a:p>
          <a:p>
            <a:pPr>
              <a:lnSpc>
                <a:spcPct val="130000"/>
              </a:lnSpc>
              <a:defRPr/>
            </a:pPr>
            <a:endParaRPr lang="en-US" altLang="zh-CN" sz="1600" smtClean="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smtClean="0">
                <a:solidFill>
                  <a:srgbClr val="1C1C1C"/>
                </a:solidFill>
              </a:rPr>
              <a:t>而</a:t>
            </a:r>
            <a:r>
              <a:rPr lang="zh-CN" altLang="en-US" sz="1600">
                <a:solidFill>
                  <a:srgbClr val="1C1C1C"/>
                </a:solidFill>
              </a:rPr>
              <a:t>整数</a:t>
            </a:r>
            <a:r>
              <a:rPr lang="en-US" altLang="zh-CN" sz="1600">
                <a:solidFill>
                  <a:srgbClr val="1C1C1C"/>
                </a:solidFill>
              </a:rPr>
              <a:t>1</a:t>
            </a:r>
            <a:r>
              <a:rPr lang="zh-CN" altLang="en-US" sz="1600">
                <a:solidFill>
                  <a:srgbClr val="1C1C1C"/>
                </a:solidFill>
              </a:rPr>
              <a:t>是以整数存储方式</a:t>
            </a:r>
            <a:r>
              <a:rPr lang="en-US" altLang="zh-CN" sz="1600">
                <a:solidFill>
                  <a:srgbClr val="1C1C1C"/>
                </a:solidFill>
              </a:rPr>
              <a:t>(</a:t>
            </a:r>
            <a:r>
              <a:rPr lang="zh-CN" altLang="en-US" sz="1600">
                <a:solidFill>
                  <a:srgbClr val="1C1C1C"/>
                </a:solidFill>
              </a:rPr>
              <a:t>二进制补码方式</a:t>
            </a:r>
            <a:r>
              <a:rPr lang="en-US" altLang="zh-CN" sz="1600">
                <a:solidFill>
                  <a:srgbClr val="1C1C1C"/>
                </a:solidFill>
              </a:rPr>
              <a:t>)</a:t>
            </a:r>
            <a:r>
              <a:rPr lang="zh-CN" altLang="en-US" sz="1600">
                <a:solidFill>
                  <a:srgbClr val="1C1C1C"/>
                </a:solidFill>
              </a:rPr>
              <a:t>存储的，占</a:t>
            </a:r>
            <a:r>
              <a:rPr lang="en-US" altLang="zh-CN" sz="1600">
                <a:solidFill>
                  <a:srgbClr val="1C1C1C"/>
                </a:solidFill>
              </a:rPr>
              <a:t>2</a:t>
            </a:r>
            <a:r>
              <a:rPr lang="zh-CN" altLang="en-US" sz="1600">
                <a:solidFill>
                  <a:srgbClr val="1C1C1C"/>
                </a:solidFill>
              </a:rPr>
              <a:t>个或</a:t>
            </a:r>
            <a:r>
              <a:rPr lang="en-US" altLang="zh-CN" sz="1600">
                <a:solidFill>
                  <a:srgbClr val="1C1C1C"/>
                </a:solidFill>
              </a:rPr>
              <a:t>4</a:t>
            </a:r>
            <a:r>
              <a:rPr lang="zh-CN" altLang="en-US" sz="1600">
                <a:solidFill>
                  <a:srgbClr val="1C1C1C"/>
                </a:solidFill>
              </a:rPr>
              <a:t>个</a:t>
            </a:r>
            <a:r>
              <a:rPr lang="zh-CN" altLang="en-US" sz="1600" smtClean="0">
                <a:solidFill>
                  <a:srgbClr val="1C1C1C"/>
                </a:solidFill>
              </a:rPr>
              <a:t>字节。</a:t>
            </a:r>
            <a:endParaRPr lang="en-US" altLang="zh-CN" sz="1600" smtClean="0">
              <a:solidFill>
                <a:srgbClr val="1C1C1C"/>
              </a:solidFill>
            </a:endParaRPr>
          </a:p>
          <a:p>
            <a:pPr>
              <a:lnSpc>
                <a:spcPct val="130000"/>
              </a:lnSpc>
              <a:defRPr/>
            </a:pPr>
            <a:endParaRPr lang="en-US" altLang="zh-CN" sz="1600" smtClean="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整数运算</a:t>
            </a:r>
            <a:r>
              <a:rPr lang="en-US" altLang="zh-CN" sz="1600">
                <a:solidFill>
                  <a:srgbClr val="1C1C1C"/>
                </a:solidFill>
              </a:rPr>
              <a:t>1+1</a:t>
            </a:r>
            <a:r>
              <a:rPr lang="zh-CN" altLang="en-US" sz="1600">
                <a:solidFill>
                  <a:srgbClr val="1C1C1C"/>
                </a:solidFill>
              </a:rPr>
              <a:t>等于整数</a:t>
            </a:r>
            <a:r>
              <a:rPr lang="en-US" altLang="zh-CN" sz="1600">
                <a:solidFill>
                  <a:srgbClr val="1C1C1C"/>
                </a:solidFill>
              </a:rPr>
              <a:t>2</a:t>
            </a:r>
            <a:r>
              <a:rPr lang="zh-CN" altLang="en-US" sz="1600">
                <a:solidFill>
                  <a:srgbClr val="1C1C1C"/>
                </a:solidFill>
              </a:rPr>
              <a:t>，而字符</a:t>
            </a:r>
            <a:r>
              <a:rPr lang="en-US" altLang="zh-CN" sz="1600">
                <a:solidFill>
                  <a:srgbClr val="1C1C1C"/>
                </a:solidFill>
              </a:rPr>
              <a:t>′1′+′1′</a:t>
            </a:r>
            <a:r>
              <a:rPr lang="zh-CN" altLang="en-US" sz="1600">
                <a:solidFill>
                  <a:srgbClr val="1C1C1C"/>
                </a:solidFill>
              </a:rPr>
              <a:t>并不等于整数</a:t>
            </a:r>
            <a:r>
              <a:rPr lang="en-US" altLang="zh-CN" sz="1600">
                <a:solidFill>
                  <a:srgbClr val="1C1C1C"/>
                </a:solidFill>
              </a:rPr>
              <a:t>2</a:t>
            </a:r>
            <a:r>
              <a:rPr lang="zh-CN" altLang="en-US" sz="1600">
                <a:solidFill>
                  <a:srgbClr val="1C1C1C"/>
                </a:solidFill>
              </a:rPr>
              <a:t>或字符</a:t>
            </a:r>
            <a:r>
              <a:rPr lang="en-US" altLang="zh-CN" sz="1600">
                <a:solidFill>
                  <a:srgbClr val="1C1C1C"/>
                </a:solidFill>
              </a:rPr>
              <a:t>′2′</a:t>
            </a:r>
            <a:r>
              <a:rPr lang="zh-CN" altLang="en-US" sz="160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14167122"/>
              </p:ext>
            </p:extLst>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60900284"/>
                    </a:ext>
                  </a:extLst>
                </a:gridCol>
                <a:gridCol w="208280">
                  <a:extLst>
                    <a:ext uri="{9D8B030D-6E8A-4147-A177-3AD203B41FA5}">
                      <a16:colId xmlns:a16="http://schemas.microsoft.com/office/drawing/2014/main" val="389122521"/>
                    </a:ext>
                  </a:extLst>
                </a:gridCol>
                <a:gridCol w="208280">
                  <a:extLst>
                    <a:ext uri="{9D8B030D-6E8A-4147-A177-3AD203B41FA5}">
                      <a16:colId xmlns:a16="http://schemas.microsoft.com/office/drawing/2014/main" val="275517611"/>
                    </a:ext>
                  </a:extLst>
                </a:gridCol>
                <a:gridCol w="208280">
                  <a:extLst>
                    <a:ext uri="{9D8B030D-6E8A-4147-A177-3AD203B41FA5}">
                      <a16:colId xmlns:a16="http://schemas.microsoft.com/office/drawing/2014/main" val="3049606077"/>
                    </a:ext>
                  </a:extLst>
                </a:gridCol>
                <a:gridCol w="208280">
                  <a:extLst>
                    <a:ext uri="{9D8B030D-6E8A-4147-A177-3AD203B41FA5}">
                      <a16:colId xmlns:a16="http://schemas.microsoft.com/office/drawing/2014/main" val="1200241239"/>
                    </a:ext>
                  </a:extLst>
                </a:gridCol>
                <a:gridCol w="208280">
                  <a:extLst>
                    <a:ext uri="{9D8B030D-6E8A-4147-A177-3AD203B41FA5}">
                      <a16:colId xmlns:a16="http://schemas.microsoft.com/office/drawing/2014/main" val="747604320"/>
                    </a:ext>
                  </a:extLst>
                </a:gridCol>
                <a:gridCol w="208280">
                  <a:extLst>
                    <a:ext uri="{9D8B030D-6E8A-4147-A177-3AD203B41FA5}">
                      <a16:colId xmlns:a16="http://schemas.microsoft.com/office/drawing/2014/main" val="4001253597"/>
                    </a:ext>
                  </a:extLst>
                </a:gridCol>
                <a:gridCol w="208280">
                  <a:extLst>
                    <a:ext uri="{9D8B030D-6E8A-4147-A177-3AD203B41FA5}">
                      <a16:colId xmlns:a16="http://schemas.microsoft.com/office/drawing/2014/main" val="2291225257"/>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val="134274383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69502823"/>
              </p:ext>
            </p:extLst>
          </p:nvPr>
        </p:nvGraphicFramePr>
        <p:xfrm>
          <a:off x="1638793" y="4918570"/>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488054893"/>
                    </a:ext>
                  </a:extLst>
                </a:gridCol>
                <a:gridCol w="208280">
                  <a:extLst>
                    <a:ext uri="{9D8B030D-6E8A-4147-A177-3AD203B41FA5}">
                      <a16:colId xmlns:a16="http://schemas.microsoft.com/office/drawing/2014/main" val="823199903"/>
                    </a:ext>
                  </a:extLst>
                </a:gridCol>
                <a:gridCol w="208280">
                  <a:extLst>
                    <a:ext uri="{9D8B030D-6E8A-4147-A177-3AD203B41FA5}">
                      <a16:colId xmlns:a16="http://schemas.microsoft.com/office/drawing/2014/main" val="1783793917"/>
                    </a:ext>
                  </a:extLst>
                </a:gridCol>
                <a:gridCol w="208280">
                  <a:extLst>
                    <a:ext uri="{9D8B030D-6E8A-4147-A177-3AD203B41FA5}">
                      <a16:colId xmlns:a16="http://schemas.microsoft.com/office/drawing/2014/main" val="1947501418"/>
                    </a:ext>
                  </a:extLst>
                </a:gridCol>
                <a:gridCol w="208280">
                  <a:extLst>
                    <a:ext uri="{9D8B030D-6E8A-4147-A177-3AD203B41FA5}">
                      <a16:colId xmlns:a16="http://schemas.microsoft.com/office/drawing/2014/main" val="1219634496"/>
                    </a:ext>
                  </a:extLst>
                </a:gridCol>
                <a:gridCol w="208280">
                  <a:extLst>
                    <a:ext uri="{9D8B030D-6E8A-4147-A177-3AD203B41FA5}">
                      <a16:colId xmlns:a16="http://schemas.microsoft.com/office/drawing/2014/main" val="470505903"/>
                    </a:ext>
                  </a:extLst>
                </a:gridCol>
                <a:gridCol w="208280">
                  <a:extLst>
                    <a:ext uri="{9D8B030D-6E8A-4147-A177-3AD203B41FA5}">
                      <a16:colId xmlns:a16="http://schemas.microsoft.com/office/drawing/2014/main" val="2931338857"/>
                    </a:ext>
                  </a:extLst>
                </a:gridCol>
                <a:gridCol w="208280">
                  <a:extLst>
                    <a:ext uri="{9D8B030D-6E8A-4147-A177-3AD203B41FA5}">
                      <a16:colId xmlns:a16="http://schemas.microsoft.com/office/drawing/2014/main" val="3841631594"/>
                    </a:ext>
                  </a:extLst>
                </a:gridCol>
                <a:gridCol w="208280">
                  <a:extLst>
                    <a:ext uri="{9D8B030D-6E8A-4147-A177-3AD203B41FA5}">
                      <a16:colId xmlns:a16="http://schemas.microsoft.com/office/drawing/2014/main" val="659454923"/>
                    </a:ext>
                  </a:extLst>
                </a:gridCol>
                <a:gridCol w="208280">
                  <a:extLst>
                    <a:ext uri="{9D8B030D-6E8A-4147-A177-3AD203B41FA5}">
                      <a16:colId xmlns:a16="http://schemas.microsoft.com/office/drawing/2014/main" val="4002445390"/>
                    </a:ext>
                  </a:extLst>
                </a:gridCol>
                <a:gridCol w="208280">
                  <a:extLst>
                    <a:ext uri="{9D8B030D-6E8A-4147-A177-3AD203B41FA5}">
                      <a16:colId xmlns:a16="http://schemas.microsoft.com/office/drawing/2014/main" val="2451409952"/>
                    </a:ext>
                  </a:extLst>
                </a:gridCol>
                <a:gridCol w="208280">
                  <a:extLst>
                    <a:ext uri="{9D8B030D-6E8A-4147-A177-3AD203B41FA5}">
                      <a16:colId xmlns:a16="http://schemas.microsoft.com/office/drawing/2014/main" val="2884865763"/>
                    </a:ext>
                  </a:extLst>
                </a:gridCol>
                <a:gridCol w="208280">
                  <a:extLst>
                    <a:ext uri="{9D8B030D-6E8A-4147-A177-3AD203B41FA5}">
                      <a16:colId xmlns:a16="http://schemas.microsoft.com/office/drawing/2014/main" val="4125656477"/>
                    </a:ext>
                  </a:extLst>
                </a:gridCol>
                <a:gridCol w="208280">
                  <a:extLst>
                    <a:ext uri="{9D8B030D-6E8A-4147-A177-3AD203B41FA5}">
                      <a16:colId xmlns:a16="http://schemas.microsoft.com/office/drawing/2014/main" val="405322438"/>
                    </a:ext>
                  </a:extLst>
                </a:gridCol>
                <a:gridCol w="208280">
                  <a:extLst>
                    <a:ext uri="{9D8B030D-6E8A-4147-A177-3AD203B41FA5}">
                      <a16:colId xmlns:a16="http://schemas.microsoft.com/office/drawing/2014/main" val="3598382260"/>
                    </a:ext>
                  </a:extLst>
                </a:gridCol>
                <a:gridCol w="208280">
                  <a:extLst>
                    <a:ext uri="{9D8B030D-6E8A-4147-A177-3AD203B41FA5}">
                      <a16:colId xmlns:a16="http://schemas.microsoft.com/office/drawing/2014/main" val="662649759"/>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val="3084811874"/>
                  </a:ext>
                </a:extLst>
              </a:tr>
            </a:tbl>
          </a:graphicData>
        </a:graphic>
      </p:graphicFrame>
    </p:spTree>
    <p:extLst>
      <p:ext uri="{BB962C8B-B14F-4D97-AF65-F5344CB8AC3E}">
        <p14:creationId xmlns:p14="http://schemas.microsoft.com/office/powerpoint/2010/main" val="3881244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字符变量</a:t>
            </a:r>
            <a:endParaRPr lang="zh-CN" altLang="en-US"/>
          </a:p>
        </p:txBody>
      </p:sp>
      <p:sp>
        <p:nvSpPr>
          <p:cNvPr id="5" name="矩形 4"/>
          <p:cNvSpPr/>
          <p:nvPr/>
        </p:nvSpPr>
        <p:spPr>
          <a:xfrm>
            <a:off x="838200" y="1690688"/>
            <a:ext cx="4801314" cy="400110"/>
          </a:xfrm>
          <a:prstGeom prst="rect">
            <a:avLst/>
          </a:prstGeom>
        </p:spPr>
        <p:txBody>
          <a:bodyPr wrap="none">
            <a:spAutoFit/>
          </a:bodyPr>
          <a:lstStyle/>
          <a:p>
            <a:r>
              <a:rPr lang="zh-CN" altLang="en-US" sz="2000"/>
              <a:t>字符变量是用类型符char定义字符变量。</a:t>
            </a:r>
          </a:p>
        </p:txBody>
      </p:sp>
      <p:sp>
        <p:nvSpPr>
          <p:cNvPr id="6" name="圆角矩形 5"/>
          <p:cNvSpPr/>
          <p:nvPr/>
        </p:nvSpPr>
        <p:spPr>
          <a:xfrm>
            <a:off x="838200" y="2185313"/>
            <a:ext cx="11019183" cy="75244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000" dirty="0"/>
              <a:t>char c</a:t>
            </a:r>
            <a:r>
              <a:rPr lang="en-US" altLang="zh-CN" sz="2000" dirty="0" smtClean="0"/>
              <a:t>='?';	</a:t>
            </a:r>
            <a:r>
              <a:rPr lang="en-US" altLang="zh-CN" sz="2000" dirty="0" smtClean="0">
                <a:solidFill>
                  <a:srgbClr val="008000"/>
                </a:solidFill>
              </a:rPr>
              <a:t>//</a:t>
            </a:r>
            <a:r>
              <a:rPr lang="zh-CN" altLang="en-US" sz="2000" dirty="0">
                <a:solidFill>
                  <a:srgbClr val="008000"/>
                </a:solidFill>
              </a:rPr>
              <a:t>定义</a:t>
            </a:r>
            <a:r>
              <a:rPr lang="en-US" altLang="zh-CN" sz="2000" dirty="0">
                <a:solidFill>
                  <a:srgbClr val="008000"/>
                </a:solidFill>
              </a:rPr>
              <a:t>c</a:t>
            </a:r>
            <a:r>
              <a:rPr lang="zh-CN" altLang="en-US" sz="2000" dirty="0">
                <a:solidFill>
                  <a:srgbClr val="008000"/>
                </a:solidFill>
              </a:rPr>
              <a:t>为字符型变量并使初值为字符</a:t>
            </a:r>
            <a:r>
              <a:rPr lang="en-US" altLang="zh-CN" sz="2000" dirty="0">
                <a:solidFill>
                  <a:srgbClr val="008000"/>
                </a:solidFill>
              </a:rPr>
              <a:t>′?′</a:t>
            </a:r>
            <a:r>
              <a:rPr lang="zh-CN" altLang="en-US" sz="2000" dirty="0">
                <a:solidFill>
                  <a:srgbClr val="008000"/>
                </a:solidFill>
              </a:rPr>
              <a:t>。</a:t>
            </a:r>
            <a:r>
              <a:rPr lang="en-US" altLang="zh-CN" sz="2000" dirty="0">
                <a:solidFill>
                  <a:srgbClr val="008000"/>
                </a:solidFill>
              </a:rPr>
              <a:t>′?′</a:t>
            </a:r>
            <a:r>
              <a:rPr lang="zh-CN" altLang="en-US" sz="2000" dirty="0">
                <a:solidFill>
                  <a:srgbClr val="008000"/>
                </a:solidFill>
              </a:rPr>
              <a:t>的</a:t>
            </a:r>
            <a:r>
              <a:rPr lang="en-US" altLang="zh-CN" sz="2000" dirty="0">
                <a:solidFill>
                  <a:srgbClr val="008000"/>
                </a:solidFill>
              </a:rPr>
              <a:t>ASCII</a:t>
            </a:r>
            <a:r>
              <a:rPr lang="zh-CN" altLang="en-US" sz="2000" dirty="0">
                <a:solidFill>
                  <a:srgbClr val="008000"/>
                </a:solidFill>
              </a:rPr>
              <a:t>代码是</a:t>
            </a:r>
            <a:r>
              <a:rPr lang="en-US" altLang="zh-CN" sz="2000" dirty="0">
                <a:solidFill>
                  <a:srgbClr val="008000"/>
                </a:solidFill>
              </a:rPr>
              <a:t>63</a:t>
            </a:r>
            <a:r>
              <a:rPr lang="zh-CN" altLang="en-US" sz="2000" dirty="0">
                <a:solidFill>
                  <a:srgbClr val="008000"/>
                </a:solidFill>
              </a:rPr>
              <a:t>，系统把整数</a:t>
            </a:r>
            <a:r>
              <a:rPr lang="en-US" altLang="zh-CN" sz="2000" dirty="0">
                <a:solidFill>
                  <a:srgbClr val="008000"/>
                </a:solidFill>
              </a:rPr>
              <a:t>63</a:t>
            </a:r>
            <a:r>
              <a:rPr lang="zh-CN" altLang="en-US" sz="2000" dirty="0">
                <a:solidFill>
                  <a:srgbClr val="008000"/>
                </a:solidFill>
              </a:rPr>
              <a:t>赋给变量</a:t>
            </a:r>
            <a:r>
              <a:rPr lang="en-US" altLang="zh-CN" sz="2000" dirty="0">
                <a:solidFill>
                  <a:srgbClr val="008000"/>
                </a:solidFill>
              </a:rPr>
              <a:t>c</a:t>
            </a:r>
            <a:r>
              <a:rPr lang="zh-CN" altLang="en-US" sz="2000" dirty="0">
                <a:solidFill>
                  <a:srgbClr val="008000"/>
                </a:solidFill>
              </a:rPr>
              <a:t>。</a:t>
            </a:r>
            <a:endParaRPr lang="en-US" altLang="zh-CN" sz="2000" dirty="0" smtClean="0">
              <a:solidFill>
                <a:srgbClr val="008000"/>
              </a:solidFill>
            </a:endParaRPr>
          </a:p>
        </p:txBody>
      </p:sp>
      <p:pic>
        <p:nvPicPr>
          <p:cNvPr id="7" name="图片 6"/>
          <p:cNvPicPr>
            <a:picLocks noChangeAspect="1"/>
          </p:cNvPicPr>
          <p:nvPr/>
        </p:nvPicPr>
        <p:blipFill>
          <a:blip r:embed="rId2" cstate="print"/>
          <a:stretch>
            <a:fillRect/>
          </a:stretch>
        </p:blipFill>
        <p:spPr>
          <a:xfrm>
            <a:off x="7872111" y="3966293"/>
            <a:ext cx="3985272" cy="1124611"/>
          </a:xfrm>
          <a:prstGeom prst="rect">
            <a:avLst/>
          </a:prstGeom>
        </p:spPr>
      </p:pic>
      <p:sp>
        <p:nvSpPr>
          <p:cNvPr id="8" name="圆角矩形 7"/>
          <p:cNvSpPr/>
          <p:nvPr/>
        </p:nvSpPr>
        <p:spPr>
          <a:xfrm>
            <a:off x="838200" y="3119986"/>
            <a:ext cx="11019183" cy="664074"/>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000" dirty="0" err="1"/>
              <a:t>printf</a:t>
            </a:r>
            <a:r>
              <a:rPr lang="en-US" altLang="zh-CN" sz="2000" dirty="0"/>
              <a:t>("%d %c\n",</a:t>
            </a:r>
            <a:r>
              <a:rPr lang="en-US" altLang="zh-CN" sz="2000" dirty="0" err="1"/>
              <a:t>c,c</a:t>
            </a:r>
            <a:r>
              <a:rPr lang="en-US" altLang="zh-CN" sz="2000" dirty="0" smtClean="0"/>
              <a:t>);</a:t>
            </a:r>
            <a:r>
              <a:rPr lang="en-US" altLang="zh-CN" sz="2000" dirty="0" smtClean="0">
                <a:solidFill>
                  <a:srgbClr val="008000"/>
                </a:solidFill>
              </a:rPr>
              <a:t>//</a:t>
            </a:r>
            <a:r>
              <a:rPr lang="zh-CN" altLang="en-US" sz="2000" dirty="0">
                <a:solidFill>
                  <a:srgbClr val="008000"/>
                </a:solidFill>
              </a:rPr>
              <a:t>用“</a:t>
            </a:r>
            <a:r>
              <a:rPr lang="en-US" altLang="zh-CN" sz="2000" dirty="0">
                <a:solidFill>
                  <a:srgbClr val="008000"/>
                </a:solidFill>
              </a:rPr>
              <a:t>%d”</a:t>
            </a:r>
            <a:r>
              <a:rPr lang="zh-CN" altLang="en-US" sz="2000" dirty="0">
                <a:solidFill>
                  <a:srgbClr val="008000"/>
                </a:solidFill>
              </a:rPr>
              <a:t>格式输出十进制整数</a:t>
            </a:r>
            <a:r>
              <a:rPr lang="en-US" altLang="zh-CN" sz="2000" dirty="0">
                <a:solidFill>
                  <a:srgbClr val="008000"/>
                </a:solidFill>
              </a:rPr>
              <a:t>63</a:t>
            </a:r>
            <a:r>
              <a:rPr lang="zh-CN" altLang="en-US" sz="2000" dirty="0">
                <a:solidFill>
                  <a:srgbClr val="008000"/>
                </a:solidFill>
              </a:rPr>
              <a:t>，用“</a:t>
            </a:r>
            <a:r>
              <a:rPr lang="en-US" altLang="zh-CN" sz="2000" dirty="0">
                <a:solidFill>
                  <a:srgbClr val="008000"/>
                </a:solidFill>
              </a:rPr>
              <a:t>%c”</a:t>
            </a:r>
            <a:r>
              <a:rPr lang="zh-CN" altLang="en-US" sz="2000" dirty="0">
                <a:solidFill>
                  <a:srgbClr val="008000"/>
                </a:solidFill>
              </a:rPr>
              <a:t>格式输出字符</a:t>
            </a:r>
            <a:r>
              <a:rPr lang="en-US" altLang="zh-CN" sz="2000" dirty="0">
                <a:solidFill>
                  <a:srgbClr val="008000"/>
                </a:solidFill>
              </a:rPr>
              <a:t>′?′</a:t>
            </a:r>
            <a:endParaRPr lang="en-US" altLang="zh-CN" sz="2000" dirty="0" smtClean="0">
              <a:solidFill>
                <a:srgbClr val="008000"/>
              </a:solidFill>
            </a:endParaRPr>
          </a:p>
        </p:txBody>
      </p:sp>
    </p:spTree>
    <p:extLst>
      <p:ext uri="{BB962C8B-B14F-4D97-AF65-F5344CB8AC3E}">
        <p14:creationId xmlns:p14="http://schemas.microsoft.com/office/powerpoint/2010/main" val="2404157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a:t>
            </a:r>
            <a:r>
              <a:rPr lang="zh-CN" altLang="en-US" smtClean="0"/>
              <a:t>型数据</a:t>
            </a:r>
            <a:endParaRPr lang="zh-CN" altLang="en-US"/>
          </a:p>
        </p:txBody>
      </p:sp>
      <p:sp>
        <p:nvSpPr>
          <p:cNvPr id="3" name="文本框 2"/>
          <p:cNvSpPr txBox="1"/>
          <p:nvPr/>
        </p:nvSpPr>
        <p:spPr>
          <a:xfrm>
            <a:off x="1540565" y="1490633"/>
            <a:ext cx="7046844" cy="400110"/>
          </a:xfrm>
          <a:prstGeom prst="rect">
            <a:avLst/>
          </a:prstGeom>
          <a:noFill/>
        </p:spPr>
        <p:txBody>
          <a:bodyPr wrap="square" rtlCol="0">
            <a:spAutoFit/>
          </a:bodyPr>
          <a:lstStyle/>
          <a:p>
            <a:pPr algn="dist"/>
            <a:r>
              <a:rPr lang="en-US" altLang="zh-CN" sz="2000" smtClean="0">
                <a:solidFill>
                  <a:schemeClr val="accent1"/>
                </a:solidFill>
              </a:rPr>
              <a:t>3.14159=3.14159</a:t>
            </a:r>
            <a:r>
              <a:rPr lang="zh-CN" altLang="en-US" sz="2000" smtClean="0">
                <a:solidFill>
                  <a:schemeClr val="accent1"/>
                </a:solidFill>
              </a:rPr>
              <a:t>*</a:t>
            </a:r>
            <a:r>
              <a:rPr lang="en-US" altLang="zh-CN" sz="2000" smtClean="0">
                <a:solidFill>
                  <a:schemeClr val="accent1"/>
                </a:solidFill>
              </a:rPr>
              <a:t>10</a:t>
            </a:r>
            <a:r>
              <a:rPr lang="en-US" altLang="zh-CN" sz="2000" baseline="30000" smtClean="0">
                <a:solidFill>
                  <a:schemeClr val="accent1"/>
                </a:solidFill>
              </a:rPr>
              <a:t>0</a:t>
            </a:r>
            <a:r>
              <a:rPr lang="en-US" altLang="zh-CN" sz="2000" smtClean="0">
                <a:solidFill>
                  <a:schemeClr val="accent1"/>
                </a:solidFill>
              </a:rPr>
              <a:t>=0.314159</a:t>
            </a:r>
            <a:r>
              <a:rPr lang="zh-CN" altLang="en-US" sz="2000" smtClean="0">
                <a:solidFill>
                  <a:schemeClr val="accent1"/>
                </a:solidFill>
              </a:rPr>
              <a:t>*</a:t>
            </a:r>
            <a:r>
              <a:rPr lang="en-US" altLang="zh-CN" sz="2000" smtClean="0">
                <a:solidFill>
                  <a:schemeClr val="accent1"/>
                </a:solidFill>
              </a:rPr>
              <a:t>10</a:t>
            </a:r>
            <a:r>
              <a:rPr lang="en-US" altLang="zh-CN" sz="2000" baseline="30000">
                <a:solidFill>
                  <a:schemeClr val="accent1"/>
                </a:solidFill>
              </a:rPr>
              <a:t>1</a:t>
            </a:r>
            <a:r>
              <a:rPr lang="en-US" altLang="zh-CN" sz="2000" smtClean="0">
                <a:solidFill>
                  <a:schemeClr val="accent1"/>
                </a:solidFill>
              </a:rPr>
              <a:t>=314.159</a:t>
            </a:r>
            <a:r>
              <a:rPr lang="zh-CN" altLang="en-US" sz="2000" smtClean="0">
                <a:solidFill>
                  <a:schemeClr val="accent1"/>
                </a:solidFill>
              </a:rPr>
              <a:t>*</a:t>
            </a:r>
            <a:r>
              <a:rPr lang="en-US" altLang="zh-CN" sz="2000" smtClean="0">
                <a:solidFill>
                  <a:schemeClr val="accent1"/>
                </a:solidFill>
              </a:rPr>
              <a:t>10</a:t>
            </a:r>
            <a:r>
              <a:rPr lang="en-US" altLang="zh-CN" sz="2000" baseline="30000">
                <a:solidFill>
                  <a:schemeClr val="accent1"/>
                </a:solidFill>
              </a:rPr>
              <a:t>-2</a:t>
            </a:r>
            <a:endParaRPr lang="zh-CN" altLang="en-US" sz="2000" baseline="30000">
              <a:solidFill>
                <a:schemeClr val="accent1"/>
              </a:solidFill>
            </a:endParaRPr>
          </a:p>
        </p:txBody>
      </p:sp>
      <p:sp>
        <p:nvSpPr>
          <p:cNvPr id="4" name="文本框 3"/>
          <p:cNvSpPr txBox="1"/>
          <p:nvPr/>
        </p:nvSpPr>
        <p:spPr>
          <a:xfrm>
            <a:off x="1540565" y="1890743"/>
            <a:ext cx="9581322" cy="1338828"/>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由于小数点位置可以浮动，所以实数的指数形式称为</a:t>
            </a:r>
            <a:r>
              <a:rPr lang="zh-CN" altLang="en-US" b="1">
                <a:solidFill>
                  <a:schemeClr val="tx1">
                    <a:lumMod val="75000"/>
                    <a:lumOff val="25000"/>
                  </a:schemeClr>
                </a:solidFill>
              </a:rPr>
              <a:t>浮点数</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a:lnSpc>
                <a:spcPct val="150000"/>
              </a:lnSpc>
            </a:pPr>
            <a:r>
              <a:rPr lang="zh-CN" altLang="en-US">
                <a:solidFill>
                  <a:schemeClr val="tx1">
                    <a:lumMod val="75000"/>
                    <a:lumOff val="25000"/>
                  </a:schemeClr>
                </a:solidFill>
              </a:rPr>
              <a:t>浮点数类型包括</a:t>
            </a:r>
            <a:r>
              <a:rPr lang="en-US" altLang="zh-CN">
                <a:solidFill>
                  <a:schemeClr val="tx1">
                    <a:lumMod val="75000"/>
                    <a:lumOff val="25000"/>
                  </a:schemeClr>
                </a:solidFill>
              </a:rPr>
              <a:t>float(</a:t>
            </a:r>
            <a:r>
              <a:rPr lang="zh-CN" altLang="en-US">
                <a:solidFill>
                  <a:schemeClr val="tx1">
                    <a:lumMod val="75000"/>
                    <a:lumOff val="25000"/>
                  </a:schemeClr>
                </a:solidFill>
              </a:rPr>
              <a:t>单精度浮点型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double(</a:t>
            </a:r>
            <a:r>
              <a:rPr lang="zh-CN" altLang="en-US">
                <a:solidFill>
                  <a:schemeClr val="tx1">
                    <a:lumMod val="75000"/>
                    <a:lumOff val="25000"/>
                  </a:schemeClr>
                </a:solidFill>
              </a:rPr>
              <a:t>双精度浮点型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long double(</a:t>
            </a:r>
            <a:r>
              <a:rPr lang="zh-CN" altLang="en-US">
                <a:solidFill>
                  <a:schemeClr val="tx1">
                    <a:lumMod val="75000"/>
                    <a:lumOff val="25000"/>
                  </a:schemeClr>
                </a:solidFill>
              </a:rPr>
              <a:t>长双精度浮点型</a:t>
            </a:r>
            <a:r>
              <a:rPr lang="en-US" altLang="zh-CN">
                <a:solidFill>
                  <a:schemeClr val="tx1">
                    <a:lumMod val="75000"/>
                    <a:lumOff val="25000"/>
                  </a:schemeClr>
                </a:solidFill>
              </a:rPr>
              <a:t>)</a:t>
            </a:r>
            <a:r>
              <a:rPr lang="zh-CN" altLang="en-US">
                <a:solidFill>
                  <a:schemeClr val="tx1">
                    <a:lumMod val="75000"/>
                    <a:lumOff val="25000"/>
                  </a:schemeClr>
                </a:solidFill>
              </a:rPr>
              <a:t>。</a:t>
            </a:r>
          </a:p>
          <a:p>
            <a:pPr>
              <a:lnSpc>
                <a:spcPct val="150000"/>
              </a:lnSpc>
            </a:pPr>
            <a:endParaRPr lang="zh-CN" altLang="en-US">
              <a:solidFill>
                <a:schemeClr val="tx1">
                  <a:lumMod val="75000"/>
                  <a:lumOff val="25000"/>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960783206"/>
              </p:ext>
            </p:extLst>
          </p:nvPr>
        </p:nvGraphicFramePr>
        <p:xfrm>
          <a:off x="2097154" y="3429626"/>
          <a:ext cx="2216426" cy="370840"/>
        </p:xfrm>
        <a:graphic>
          <a:graphicData uri="http://schemas.openxmlformats.org/drawingml/2006/table">
            <a:tbl>
              <a:tblPr firstRow="1" bandRow="1">
                <a:tableStyleId>{5C22544A-7EE6-4342-B048-85BDC9FD1C3A}</a:tableStyleId>
              </a:tblPr>
              <a:tblGrid>
                <a:gridCol w="319611">
                  <a:extLst>
                    <a:ext uri="{9D8B030D-6E8A-4147-A177-3AD203B41FA5}">
                      <a16:colId xmlns:a16="http://schemas.microsoft.com/office/drawing/2014/main" val="39462466"/>
                    </a:ext>
                  </a:extLst>
                </a:gridCol>
                <a:gridCol w="1625842">
                  <a:extLst>
                    <a:ext uri="{9D8B030D-6E8A-4147-A177-3AD203B41FA5}">
                      <a16:colId xmlns:a16="http://schemas.microsoft.com/office/drawing/2014/main" val="3954258625"/>
                    </a:ext>
                  </a:extLst>
                </a:gridCol>
                <a:gridCol w="270973">
                  <a:extLst>
                    <a:ext uri="{9D8B030D-6E8A-4147-A177-3AD203B41FA5}">
                      <a16:colId xmlns:a16="http://schemas.microsoft.com/office/drawing/2014/main" val="2298114930"/>
                    </a:ext>
                  </a:extLst>
                </a:gridCol>
              </a:tblGrid>
              <a:tr h="370840">
                <a:tc>
                  <a:txBody>
                    <a:bodyPr/>
                    <a:lstStyle/>
                    <a:p>
                      <a:pPr algn="dist"/>
                      <a:r>
                        <a:rPr lang="en-US" altLang="zh-CN" smtClean="0"/>
                        <a:t>+</a:t>
                      </a:r>
                      <a:endParaRPr lang="zh-CN" altLang="en-US"/>
                    </a:p>
                  </a:txBody>
                  <a:tcPr/>
                </a:tc>
                <a:tc>
                  <a:txBody>
                    <a:bodyPr/>
                    <a:lstStyle/>
                    <a:p>
                      <a:pPr algn="dist"/>
                      <a:r>
                        <a:rPr lang="en-US" altLang="zh-CN" smtClean="0"/>
                        <a:t>.314159</a:t>
                      </a:r>
                      <a:endParaRPr lang="zh-CN" altLang="en-US"/>
                    </a:p>
                  </a:txBody>
                  <a:tcPr/>
                </a:tc>
                <a:tc>
                  <a:txBody>
                    <a:bodyPr/>
                    <a:lstStyle/>
                    <a:p>
                      <a:pPr algn="dist"/>
                      <a:r>
                        <a:rPr lang="en-US" altLang="zh-CN" smtClean="0"/>
                        <a:t>1</a:t>
                      </a:r>
                      <a:endParaRPr lang="zh-CN" altLang="en-US"/>
                    </a:p>
                  </a:txBody>
                  <a:tcPr/>
                </a:tc>
                <a:extLst>
                  <a:ext uri="{0D108BD9-81ED-4DB2-BD59-A6C34878D82A}">
                    <a16:rowId xmlns:a16="http://schemas.microsoft.com/office/drawing/2014/main" val="3048531523"/>
                  </a:ext>
                </a:extLst>
              </a:tr>
            </a:tbl>
          </a:graphicData>
        </a:graphic>
      </p:graphicFrame>
      <p:cxnSp>
        <p:nvCxnSpPr>
          <p:cNvPr id="11" name="直接箭头连接符 10"/>
          <p:cNvCxnSpPr/>
          <p:nvPr/>
        </p:nvCxnSpPr>
        <p:spPr>
          <a:xfrm flipV="1">
            <a:off x="2256181"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329608"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154555"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48068" y="4120045"/>
            <a:ext cx="2703444" cy="338554"/>
          </a:xfrm>
          <a:prstGeom prst="rect">
            <a:avLst/>
          </a:prstGeom>
          <a:solidFill>
            <a:schemeClr val="bg1"/>
          </a:solidFill>
        </p:spPr>
        <p:txBody>
          <a:bodyPr wrap="square" rtlCol="0">
            <a:spAutoFit/>
          </a:bodyPr>
          <a:lstStyle/>
          <a:p>
            <a:r>
              <a:rPr lang="zh-CN" altLang="en-US" sz="1600" smtClean="0"/>
              <a:t>数符</a:t>
            </a:r>
            <a:r>
              <a:rPr lang="en-US" altLang="zh-CN" sz="1600" smtClean="0"/>
              <a:t>	</a:t>
            </a:r>
            <a:r>
              <a:rPr lang="zh-CN" altLang="en-US" sz="1600" smtClean="0"/>
              <a:t>小数部分</a:t>
            </a:r>
            <a:r>
              <a:rPr lang="en-US" altLang="zh-CN" sz="1600" smtClean="0"/>
              <a:t>	  </a:t>
            </a:r>
            <a:r>
              <a:rPr lang="zh-CN" altLang="en-US" sz="1600" smtClean="0"/>
              <a:t>指数</a:t>
            </a:r>
            <a:endParaRPr lang="zh-CN" altLang="en-US" sz="1600"/>
          </a:p>
        </p:txBody>
      </p:sp>
      <p:sp>
        <p:nvSpPr>
          <p:cNvPr id="15" name="文本框 14"/>
          <p:cNvSpPr txBox="1"/>
          <p:nvPr/>
        </p:nvSpPr>
        <p:spPr>
          <a:xfrm>
            <a:off x="1948067" y="4840328"/>
            <a:ext cx="5088835" cy="338554"/>
          </a:xfrm>
          <a:prstGeom prst="rect">
            <a:avLst/>
          </a:prstGeom>
          <a:solidFill>
            <a:schemeClr val="bg1"/>
          </a:solidFill>
        </p:spPr>
        <p:txBody>
          <a:bodyPr wrap="square" rtlCol="0">
            <a:spAutoFit/>
          </a:bodyPr>
          <a:lstStyle/>
          <a:p>
            <a:r>
              <a:rPr lang="en-US" altLang="zh-CN" sz="1600" smtClean="0"/>
              <a:t>   +	.314159	  10</a:t>
            </a:r>
            <a:r>
              <a:rPr lang="en-US" altLang="zh-CN" sz="1600" baseline="30000" smtClean="0"/>
              <a:t>1		</a:t>
            </a:r>
            <a:r>
              <a:rPr lang="en-US" altLang="zh-CN" sz="1600" smtClean="0"/>
              <a:t>3.14159</a:t>
            </a:r>
            <a:endParaRPr lang="zh-CN" altLang="en-US" sz="1600" baseline="30000"/>
          </a:p>
        </p:txBody>
      </p:sp>
      <p:cxnSp>
        <p:nvCxnSpPr>
          <p:cNvPr id="17" name="直接箭头连接符 16"/>
          <p:cNvCxnSpPr/>
          <p:nvPr/>
        </p:nvCxnSpPr>
        <p:spPr>
          <a:xfrm>
            <a:off x="4542181" y="5009605"/>
            <a:ext cx="93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6470926" y="3016251"/>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19" name="MH_SubTitle_1"/>
          <p:cNvSpPr/>
          <p:nvPr>
            <p:custDataLst>
              <p:tags r:id="rId2"/>
            </p:custDataLst>
          </p:nvPr>
        </p:nvSpPr>
        <p:spPr>
          <a:xfrm>
            <a:off x="7245626" y="3016251"/>
            <a:ext cx="3627783" cy="255957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p:txBody>
      </p:sp>
      <p:sp>
        <p:nvSpPr>
          <p:cNvPr id="20" name="MH_Other_2"/>
          <p:cNvSpPr/>
          <p:nvPr>
            <p:custDataLst>
              <p:tags r:id="rId3"/>
            </p:custDataLst>
          </p:nvPr>
        </p:nvSpPr>
        <p:spPr>
          <a:xfrm rot="16200000">
            <a:off x="10571784" y="52742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423218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75178554"/>
              </p:ext>
            </p:extLst>
          </p:nvPr>
        </p:nvGraphicFramePr>
        <p:xfrm>
          <a:off x="1562652" y="2061448"/>
          <a:ext cx="9066696" cy="2743200"/>
        </p:xfrm>
        <a:graphic>
          <a:graphicData uri="http://schemas.openxmlformats.org/drawingml/2006/table">
            <a:tbl>
              <a:tblPr firstRow="1">
                <a:tableStyleId>{5C22544A-7EE6-4342-B048-85BDC9FD1C3A}</a:tableStyleId>
              </a:tblPr>
              <a:tblGrid>
                <a:gridCol w="1649896">
                  <a:extLst>
                    <a:ext uri="{9D8B030D-6E8A-4147-A177-3AD203B41FA5}">
                      <a16:colId xmlns:a16="http://schemas.microsoft.com/office/drawing/2014/main" val="1590773303"/>
                    </a:ext>
                  </a:extLst>
                </a:gridCol>
                <a:gridCol w="1013791">
                  <a:extLst>
                    <a:ext uri="{9D8B030D-6E8A-4147-A177-3AD203B41FA5}">
                      <a16:colId xmlns:a16="http://schemas.microsoft.com/office/drawing/2014/main" val="4262790485"/>
                    </a:ext>
                  </a:extLst>
                </a:gridCol>
                <a:gridCol w="1351722">
                  <a:extLst>
                    <a:ext uri="{9D8B030D-6E8A-4147-A177-3AD203B41FA5}">
                      <a16:colId xmlns:a16="http://schemas.microsoft.com/office/drawing/2014/main" val="517018629"/>
                    </a:ext>
                  </a:extLst>
                </a:gridCol>
                <a:gridCol w="5051287">
                  <a:extLst>
                    <a:ext uri="{9D8B030D-6E8A-4147-A177-3AD203B41FA5}">
                      <a16:colId xmlns:a16="http://schemas.microsoft.com/office/drawing/2014/main" val="948962904"/>
                    </a:ext>
                  </a:extLst>
                </a:gridCol>
              </a:tblGrid>
              <a:tr h="370840">
                <a:tc>
                  <a:txBody>
                    <a:bodyPr/>
                    <a:lstStyle/>
                    <a:p>
                      <a:pPr algn="ctr">
                        <a:lnSpc>
                          <a:spcPct val="150000"/>
                        </a:lnSpc>
                      </a:pPr>
                      <a:r>
                        <a:rPr lang="zh-CN" altLang="en-US" sz="2000" smtClean="0"/>
                        <a:t>类型</a:t>
                      </a:r>
                      <a:endParaRPr lang="zh-CN" altLang="en-US" sz="2000"/>
                    </a:p>
                  </a:txBody>
                  <a:tcPr anchor="ctr"/>
                </a:tc>
                <a:tc>
                  <a:txBody>
                    <a:bodyPr/>
                    <a:lstStyle/>
                    <a:p>
                      <a:pPr algn="ctr">
                        <a:lnSpc>
                          <a:spcPct val="150000"/>
                        </a:lnSpc>
                      </a:pPr>
                      <a:r>
                        <a:rPr lang="zh-CN" altLang="en-US" sz="2000" smtClean="0"/>
                        <a:t>字节数</a:t>
                      </a:r>
                      <a:endParaRPr lang="zh-CN" altLang="en-US" sz="2000"/>
                    </a:p>
                  </a:txBody>
                  <a:tcPr anchor="ctr"/>
                </a:tc>
                <a:tc>
                  <a:txBody>
                    <a:bodyPr/>
                    <a:lstStyle/>
                    <a:p>
                      <a:pPr algn="ctr">
                        <a:lnSpc>
                          <a:spcPct val="150000"/>
                        </a:lnSpc>
                      </a:pPr>
                      <a:r>
                        <a:rPr lang="zh-CN" altLang="en-US" sz="2000" smtClean="0"/>
                        <a:t>有效数字</a:t>
                      </a:r>
                      <a:endParaRPr lang="zh-CN" altLang="en-US" sz="2000"/>
                    </a:p>
                  </a:txBody>
                  <a:tcPr anchor="ctr"/>
                </a:tc>
                <a:tc>
                  <a:txBody>
                    <a:bodyPr/>
                    <a:lstStyle/>
                    <a:p>
                      <a:pPr algn="ctr">
                        <a:lnSpc>
                          <a:spcPct val="150000"/>
                        </a:lnSpc>
                      </a:pPr>
                      <a:r>
                        <a:rPr lang="zh-CN" altLang="en-US" sz="2000" smtClean="0"/>
                        <a:t>数值范围（绝对值）</a:t>
                      </a:r>
                      <a:endParaRPr lang="zh-CN" altLang="en-US" sz="2000"/>
                    </a:p>
                  </a:txBody>
                  <a:tcPr anchor="ctr"/>
                </a:tc>
                <a:extLst>
                  <a:ext uri="{0D108BD9-81ED-4DB2-BD59-A6C34878D82A}">
                    <a16:rowId xmlns:a16="http://schemas.microsoft.com/office/drawing/2014/main" val="4066261796"/>
                  </a:ext>
                </a:extLst>
              </a:tr>
              <a:tr h="370840">
                <a:tc>
                  <a:txBody>
                    <a:bodyPr/>
                    <a:lstStyle/>
                    <a:p>
                      <a:pPr algn="ctr">
                        <a:lnSpc>
                          <a:spcPct val="150000"/>
                        </a:lnSpc>
                      </a:pPr>
                      <a:r>
                        <a:rPr lang="en-US" altLang="zh-CN" sz="2000" smtClean="0"/>
                        <a:t>float</a:t>
                      </a:r>
                      <a:endParaRPr lang="zh-CN" altLang="en-US" sz="2000"/>
                    </a:p>
                  </a:txBody>
                  <a:tcPr anchor="ctr"/>
                </a:tc>
                <a:tc>
                  <a:txBody>
                    <a:bodyPr/>
                    <a:lstStyle/>
                    <a:p>
                      <a:pPr algn="ctr">
                        <a:lnSpc>
                          <a:spcPct val="150000"/>
                        </a:lnSpc>
                      </a:pPr>
                      <a:r>
                        <a:rPr lang="en-US" altLang="zh-CN" sz="2000" smtClean="0"/>
                        <a:t>4</a:t>
                      </a:r>
                      <a:endParaRPr lang="zh-CN" altLang="en-US" sz="2000"/>
                    </a:p>
                  </a:txBody>
                  <a:tcPr anchor="ctr"/>
                </a:tc>
                <a:tc>
                  <a:txBody>
                    <a:bodyPr/>
                    <a:lstStyle/>
                    <a:p>
                      <a:pPr algn="ctr">
                        <a:lnSpc>
                          <a:spcPct val="150000"/>
                        </a:lnSpc>
                      </a:pPr>
                      <a:r>
                        <a:rPr lang="en-US" altLang="zh-CN" sz="2000" smtClean="0"/>
                        <a:t>6</a:t>
                      </a:r>
                      <a:endParaRPr lang="zh-CN" altLang="en-US" sz="2000"/>
                    </a:p>
                  </a:txBody>
                  <a:tcPr anchor="ctr"/>
                </a:tc>
                <a:tc>
                  <a:txBody>
                    <a:bodyPr/>
                    <a:lstStyle/>
                    <a:p>
                      <a:pPr algn="dist">
                        <a:lnSpc>
                          <a:spcPct val="150000"/>
                        </a:lnSpc>
                      </a:pPr>
                      <a:r>
                        <a:rPr lang="en-US" altLang="zh-CN" sz="2000" smtClean="0"/>
                        <a:t>0</a:t>
                      </a:r>
                      <a:r>
                        <a:rPr lang="zh-CN" altLang="en-US" sz="2000" smtClean="0"/>
                        <a:t>以及</a:t>
                      </a:r>
                      <a:r>
                        <a:rPr lang="en-US" altLang="zh-CN" sz="2000" smtClean="0"/>
                        <a:t>1.2</a:t>
                      </a:r>
                      <a:r>
                        <a:rPr lang="zh-CN" altLang="en-US" sz="2000" smtClean="0"/>
                        <a:t>*</a:t>
                      </a:r>
                      <a:r>
                        <a:rPr lang="en-US" altLang="zh-CN" sz="2000" smtClean="0"/>
                        <a:t>10</a:t>
                      </a:r>
                      <a:r>
                        <a:rPr lang="en-US" altLang="zh-CN" sz="2000" baseline="30000" smtClean="0"/>
                        <a:t>-38</a:t>
                      </a:r>
                      <a:r>
                        <a:rPr lang="en-US" altLang="zh-CN" sz="2000" smtClean="0"/>
                        <a:t>~3.4</a:t>
                      </a:r>
                      <a:r>
                        <a:rPr lang="zh-CN" altLang="en-US" sz="2000" smtClean="0"/>
                        <a:t>*</a:t>
                      </a:r>
                      <a:r>
                        <a:rPr lang="en-US" altLang="zh-CN" sz="2000" smtClean="0"/>
                        <a:t>10</a:t>
                      </a:r>
                      <a:r>
                        <a:rPr lang="en-US" altLang="zh-CN" sz="2000" baseline="30000" smtClean="0"/>
                        <a:t>38</a:t>
                      </a:r>
                      <a:endParaRPr lang="zh-CN" altLang="en-US" sz="2000" baseline="30000"/>
                    </a:p>
                  </a:txBody>
                  <a:tcPr marL="900000" marR="900000" anchor="ctr"/>
                </a:tc>
                <a:extLst>
                  <a:ext uri="{0D108BD9-81ED-4DB2-BD59-A6C34878D82A}">
                    <a16:rowId xmlns:a16="http://schemas.microsoft.com/office/drawing/2014/main" val="899240883"/>
                  </a:ext>
                </a:extLst>
              </a:tr>
              <a:tr h="370840">
                <a:tc>
                  <a:txBody>
                    <a:bodyPr/>
                    <a:lstStyle/>
                    <a:p>
                      <a:pPr algn="ctr">
                        <a:lnSpc>
                          <a:spcPct val="150000"/>
                        </a:lnSpc>
                      </a:pPr>
                      <a:r>
                        <a:rPr lang="en-US" altLang="zh-CN" sz="2000" smtClean="0"/>
                        <a:t>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16:rowId xmlns:a16="http://schemas.microsoft.com/office/drawing/2014/main" val="913522912"/>
                  </a:ext>
                </a:extLst>
              </a:tr>
              <a:tr h="370840">
                <a:tc rowSpan="2">
                  <a:txBody>
                    <a:bodyPr/>
                    <a:lstStyle/>
                    <a:p>
                      <a:pPr algn="ctr">
                        <a:lnSpc>
                          <a:spcPct val="150000"/>
                        </a:lnSpc>
                      </a:pPr>
                      <a:r>
                        <a:rPr lang="en-US" altLang="zh-CN" sz="2000" smtClean="0"/>
                        <a:t>long 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16:rowId xmlns:a16="http://schemas.microsoft.com/office/drawing/2014/main" val="2586992659"/>
                  </a:ext>
                </a:extLst>
              </a:tr>
              <a:tr h="370840">
                <a:tc vMerge="1">
                  <a:txBody>
                    <a:bodyPr/>
                    <a:lstStyle/>
                    <a:p>
                      <a:endParaRPr lang="zh-CN" altLang="en-US" dirty="0"/>
                    </a:p>
                  </a:txBody>
                  <a:tcPr/>
                </a:tc>
                <a:tc>
                  <a:txBody>
                    <a:bodyPr/>
                    <a:lstStyle/>
                    <a:p>
                      <a:pPr algn="ctr">
                        <a:lnSpc>
                          <a:spcPct val="150000"/>
                        </a:lnSpc>
                      </a:pPr>
                      <a:r>
                        <a:rPr lang="en-US" altLang="zh-CN" sz="2000" smtClean="0"/>
                        <a:t>16</a:t>
                      </a:r>
                      <a:endParaRPr lang="zh-CN" altLang="en-US" sz="2000"/>
                    </a:p>
                  </a:txBody>
                  <a:tcPr anchor="ctr"/>
                </a:tc>
                <a:tc>
                  <a:txBody>
                    <a:bodyPr/>
                    <a:lstStyle/>
                    <a:p>
                      <a:pPr algn="ctr">
                        <a:lnSpc>
                          <a:spcPct val="150000"/>
                        </a:lnSpc>
                      </a:pPr>
                      <a:r>
                        <a:rPr lang="en-US" altLang="zh-CN" sz="2000" smtClean="0"/>
                        <a:t>19</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3.4</a:t>
                      </a:r>
                      <a:r>
                        <a:rPr lang="zh-CN" altLang="en-US" sz="2000" smtClean="0"/>
                        <a:t>*</a:t>
                      </a:r>
                      <a:r>
                        <a:rPr lang="en-US" altLang="zh-CN" sz="2000" smtClean="0"/>
                        <a:t>10</a:t>
                      </a:r>
                      <a:r>
                        <a:rPr lang="en-US" altLang="zh-CN" sz="2000" baseline="30000" smtClean="0"/>
                        <a:t>-4932</a:t>
                      </a:r>
                      <a:r>
                        <a:rPr lang="en-US" altLang="zh-CN" sz="2000" smtClean="0"/>
                        <a:t>~1.1</a:t>
                      </a:r>
                      <a:r>
                        <a:rPr lang="zh-CN" altLang="en-US" sz="2000" smtClean="0"/>
                        <a:t>*</a:t>
                      </a:r>
                      <a:r>
                        <a:rPr lang="en-US" altLang="zh-CN" sz="2000" smtClean="0"/>
                        <a:t>10</a:t>
                      </a:r>
                      <a:r>
                        <a:rPr lang="en-US" altLang="zh-CN" sz="2000" baseline="30000" smtClean="0"/>
                        <a:t>4932</a:t>
                      </a:r>
                      <a:endParaRPr lang="zh-CN" altLang="en-US" sz="2000" baseline="30000" smtClean="0"/>
                    </a:p>
                  </a:txBody>
                  <a:tcPr marL="900000" marR="900000" anchor="ctr"/>
                </a:tc>
                <a:extLst>
                  <a:ext uri="{0D108BD9-81ED-4DB2-BD59-A6C34878D82A}">
                    <a16:rowId xmlns:a16="http://schemas.microsoft.com/office/drawing/2014/main" val="3662252631"/>
                  </a:ext>
                </a:extLst>
              </a:tr>
            </a:tbl>
          </a:graphicData>
        </a:graphic>
      </p:graphicFrame>
    </p:spTree>
    <p:extLst>
      <p:ext uri="{BB962C8B-B14F-4D97-AF65-F5344CB8AC3E}">
        <p14:creationId xmlns:p14="http://schemas.microsoft.com/office/powerpoint/2010/main" val="2069580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常量的类型</a:t>
            </a:r>
            <a:endParaRPr lang="zh-CN" altLang="en-US"/>
          </a:p>
        </p:txBody>
      </p:sp>
      <p:sp>
        <p:nvSpPr>
          <p:cNvPr id="3" name="内容占位符 2"/>
          <p:cNvSpPr>
            <a:spLocks noGrp="1"/>
          </p:cNvSpPr>
          <p:nvPr>
            <p:ph idx="1"/>
          </p:nvPr>
        </p:nvSpPr>
        <p:spPr>
          <a:xfrm>
            <a:off x="838200" y="3737113"/>
            <a:ext cx="10515600" cy="2335696"/>
          </a:xfrm>
        </p:spPr>
        <p:txBody>
          <a:bodyPr>
            <a:normAutofit/>
          </a:bodyPr>
          <a:lstStyle/>
          <a:p>
            <a:pPr>
              <a:lnSpc>
                <a:spcPct val="100000"/>
              </a:lnSpc>
            </a:pPr>
            <a:r>
              <a:rPr lang="zh-CN" altLang="en-US" sz="2000">
                <a:latin typeface="+mn-ea"/>
                <a:ea typeface="+mn-ea"/>
              </a:rPr>
              <a:t>从常量的表示形式即可以判定其类型</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smtClean="0">
                <a:latin typeface="+mn-ea"/>
                <a:ea typeface="+mn-ea"/>
              </a:rPr>
              <a:t>不</a:t>
            </a:r>
            <a:r>
              <a:rPr lang="zh-CN" altLang="en-US" sz="2000">
                <a:latin typeface="+mn-ea"/>
                <a:ea typeface="+mn-ea"/>
              </a:rPr>
              <a:t>带小数点的数值是整型常量，但应注意其有效范围</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a:latin typeface="+mn-ea"/>
                <a:ea typeface="+mn-ea"/>
              </a:rPr>
              <a:t>在一个整数的末尾加大写字母</a:t>
            </a:r>
            <a:r>
              <a:rPr lang="en-US" altLang="zh-CN" sz="2000">
                <a:latin typeface="+mn-ea"/>
                <a:ea typeface="+mn-ea"/>
              </a:rPr>
              <a:t>L</a:t>
            </a:r>
            <a:r>
              <a:rPr lang="zh-CN" altLang="en-US" sz="2000">
                <a:latin typeface="+mn-ea"/>
                <a:ea typeface="+mn-ea"/>
              </a:rPr>
              <a:t>或小写字母</a:t>
            </a:r>
            <a:r>
              <a:rPr lang="en-US" altLang="zh-CN" sz="2000">
                <a:latin typeface="+mn-ea"/>
                <a:ea typeface="+mn-ea"/>
              </a:rPr>
              <a:t>l</a:t>
            </a:r>
            <a:r>
              <a:rPr lang="zh-CN" altLang="en-US" sz="2000">
                <a:latin typeface="+mn-ea"/>
                <a:ea typeface="+mn-ea"/>
              </a:rPr>
              <a:t>，表示它是长整型</a:t>
            </a:r>
            <a:r>
              <a:rPr lang="en-US" altLang="zh-CN" sz="2000">
                <a:latin typeface="+mn-ea"/>
                <a:ea typeface="+mn-ea"/>
              </a:rPr>
              <a:t>(long </a:t>
            </a:r>
            <a:r>
              <a:rPr lang="en-US" altLang="zh-CN" sz="2000" err="1">
                <a:latin typeface="+mn-ea"/>
                <a:ea typeface="+mn-ea"/>
              </a:rPr>
              <a:t>int</a:t>
            </a:r>
            <a:r>
              <a:rPr lang="en-US" altLang="zh-CN" sz="2000">
                <a:latin typeface="+mn-ea"/>
                <a:ea typeface="+mn-ea"/>
              </a:rPr>
              <a:t>)</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a:latin typeface="+mn-ea"/>
                <a:ea typeface="+mn-ea"/>
              </a:rPr>
              <a:t>凡以小数形式或指数形式出现的实数均是浮点型常量，在内存中都以指数形式存储</a:t>
            </a:r>
            <a:r>
              <a:rPr lang="zh-CN" altLang="en-US" sz="2000" smtClean="0">
                <a:latin typeface="+mn-ea"/>
                <a:ea typeface="+mn-ea"/>
              </a:rPr>
              <a:t>。</a:t>
            </a:r>
            <a:endParaRPr lang="en-US" altLang="zh-CN" sz="2000" smtClean="0">
              <a:latin typeface="+mn-ea"/>
              <a:ea typeface="+mn-ea"/>
            </a:endParaRPr>
          </a:p>
          <a:p>
            <a:pPr>
              <a:lnSpc>
                <a:spcPct val="100000"/>
              </a:lnSpc>
            </a:pPr>
            <a:r>
              <a:rPr lang="en-US" altLang="zh-CN" sz="2000">
                <a:latin typeface="+mn-ea"/>
                <a:ea typeface="+mn-ea"/>
              </a:rPr>
              <a:t>C</a:t>
            </a:r>
            <a:r>
              <a:rPr lang="zh-CN" altLang="en-US" sz="2000">
                <a:latin typeface="+mn-ea"/>
                <a:ea typeface="+mn-ea"/>
              </a:rPr>
              <a:t>编译系统把浮点型常量都按双精度处理，分配</a:t>
            </a:r>
            <a:r>
              <a:rPr lang="en-US" altLang="zh-CN" sz="2000">
                <a:latin typeface="+mn-ea"/>
                <a:ea typeface="+mn-ea"/>
              </a:rPr>
              <a:t>8</a:t>
            </a:r>
            <a:r>
              <a:rPr lang="zh-CN" altLang="en-US" sz="2000">
                <a:latin typeface="+mn-ea"/>
                <a:ea typeface="+mn-ea"/>
              </a:rPr>
              <a:t>个字节。</a:t>
            </a:r>
          </a:p>
        </p:txBody>
      </p:sp>
      <p:sp>
        <p:nvSpPr>
          <p:cNvPr id="4" name="矩形 3"/>
          <p:cNvSpPr/>
          <p:nvPr/>
        </p:nvSpPr>
        <p:spPr>
          <a:xfrm>
            <a:off x="3879574" y="1581358"/>
            <a:ext cx="443285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150000"/>
              </a:lnSpc>
            </a:pPr>
            <a:r>
              <a:rPr lang="en-US" altLang="zh-CN" sz="2000">
                <a:latin typeface="+mn-ea"/>
              </a:rPr>
              <a:t>'n'——</a:t>
            </a:r>
            <a:r>
              <a:rPr lang="zh-CN" altLang="en-US" sz="2000">
                <a:latin typeface="+mn-ea"/>
              </a:rPr>
              <a:t>字符常量</a:t>
            </a:r>
            <a:endParaRPr lang="en-US" altLang="zh-CN" sz="2000">
              <a:latin typeface="+mn-ea"/>
            </a:endParaRPr>
          </a:p>
          <a:p>
            <a:pPr algn="ctr">
              <a:lnSpc>
                <a:spcPct val="150000"/>
              </a:lnSpc>
            </a:pPr>
            <a:r>
              <a:rPr lang="en-US" altLang="zh-CN" sz="2000">
                <a:latin typeface="+mn-ea"/>
              </a:rPr>
              <a:t>23——</a:t>
            </a:r>
            <a:r>
              <a:rPr lang="zh-CN" altLang="en-US" sz="2000">
                <a:latin typeface="+mn-ea"/>
              </a:rPr>
              <a:t>整型常量</a:t>
            </a:r>
            <a:endParaRPr lang="en-US" altLang="zh-CN" sz="2000">
              <a:latin typeface="+mn-ea"/>
            </a:endParaRPr>
          </a:p>
          <a:p>
            <a:pPr algn="ctr">
              <a:lnSpc>
                <a:spcPct val="150000"/>
              </a:lnSpc>
            </a:pPr>
            <a:r>
              <a:rPr lang="en-US" altLang="zh-CN" sz="2000">
                <a:latin typeface="+mn-ea"/>
              </a:rPr>
              <a:t>3.14159——</a:t>
            </a:r>
            <a:r>
              <a:rPr lang="zh-CN" altLang="en-US" sz="2000">
                <a:latin typeface="+mn-ea"/>
              </a:rPr>
              <a:t>浮点型常量</a:t>
            </a:r>
            <a:endParaRPr lang="en-US" altLang="zh-CN" sz="2000">
              <a:latin typeface="+mn-ea"/>
            </a:endParaRPr>
          </a:p>
        </p:txBody>
      </p:sp>
    </p:spTree>
    <p:extLst>
      <p:ext uri="{BB962C8B-B14F-4D97-AF65-F5344CB8AC3E}">
        <p14:creationId xmlns:p14="http://schemas.microsoft.com/office/powerpoint/2010/main" val="3110372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888923" y="1417784"/>
            <a:ext cx="7392478" cy="100736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3.2】</a:t>
            </a:r>
            <a:r>
              <a:rPr lang="zh-CN" altLang="en-US" sz="2000">
                <a:solidFill>
                  <a:schemeClr val="accent1"/>
                </a:solidFill>
              </a:rPr>
              <a:t>有人用温度计测量出用华氏法表示的温度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64°F</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今</a:t>
            </a:r>
            <a:r>
              <a:rPr lang="zh-CN" altLang="en-US" sz="2000">
                <a:solidFill>
                  <a:schemeClr val="accent1"/>
                </a:solidFill>
              </a:rPr>
              <a:t>要求把它转换为以摄氏法表示的温度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17.8℃</a:t>
            </a:r>
            <a:r>
              <a:rPr lang="en-US" altLang="zh-CN" sz="2000" smtClean="0">
                <a:solidFill>
                  <a:schemeClr val="accent1"/>
                </a:solidFill>
              </a:rPr>
              <a:t>)</a:t>
            </a:r>
            <a:r>
              <a:rPr lang="zh-CN" altLang="en-US" sz="2000" smtClean="0">
                <a:solidFill>
                  <a:schemeClr val="accent1"/>
                </a:solidFill>
              </a:rPr>
              <a:t>。</a:t>
            </a:r>
            <a:endParaRPr lang="en-US" altLang="zh-CN" sz="2000" smtClean="0">
              <a:solidFill>
                <a:schemeClr val="accent1"/>
              </a:solidFill>
            </a:endParaRPr>
          </a:p>
        </p:txBody>
      </p:sp>
      <p:sp>
        <p:nvSpPr>
          <p:cNvPr id="27" name="MH_SubTitle_1"/>
          <p:cNvSpPr/>
          <p:nvPr>
            <p:custDataLst>
              <p:tags r:id="rId1"/>
            </p:custDataLst>
          </p:nvPr>
        </p:nvSpPr>
        <p:spPr>
          <a:xfrm>
            <a:off x="8281401" y="964918"/>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2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98819" y="1402899"/>
            <a:ext cx="3019425" cy="1731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val="2098594108"/>
                        </a:ext>
                      </a:extLst>
                    </a:gridCol>
                  </a:tblGrid>
                  <a:tr h="370840">
                    <a:tc>
                      <a:txBody>
                        <a:bodyPr/>
                        <a:lstStyle/>
                        <a:p>
                          <a:r>
                            <a:rPr lang="zh-CN" altLang="en-US" sz="1600" smtClean="0">
                              <a:solidFill>
                                <a:schemeClr val="bg1"/>
                              </a:solidFill>
                            </a:rPr>
                            <a:t>输入</a:t>
                          </a:r>
                          <a:r>
                            <a:rPr lang="en-US" altLang="zh-CN" sz="1600" smtClean="0">
                              <a:solidFill>
                                <a:schemeClr val="bg1"/>
                              </a:solidFill>
                            </a:rPr>
                            <a:t>f</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1600" kern="1200" smtClean="0">
                                    <a:solidFill>
                                      <a:schemeClr val="bg1"/>
                                    </a:solidFill>
                                    <a:effectLst/>
                                    <a:latin typeface="Cambria Math" panose="02040503050406030204" pitchFamily="18" charset="0"/>
                                    <a:ea typeface="+mn-ea"/>
                                    <a:cs typeface="+mn-cs"/>
                                  </a:rPr>
                                  <m:t>c</m:t>
                                </m:r>
                                <m:r>
                                  <a:rPr lang="en-US" altLang="zh-CN" sz="1600" kern="1200" smtClean="0">
                                    <a:solidFill>
                                      <a:schemeClr val="bg1"/>
                                    </a:solidFill>
                                    <a:effectLst/>
                                    <a:latin typeface="Cambria Math" panose="02040503050406030204" pitchFamily="18" charset="0"/>
                                    <a:ea typeface="+mn-ea"/>
                                    <a:cs typeface="+mn-cs"/>
                                  </a:rPr>
                                  <m:t>=</m:t>
                                </m:r>
                                <m:f>
                                  <m:fPr>
                                    <m:ctrlPr>
                                      <a:rPr lang="zh-CN" altLang="zh-CN" sz="1600" i="1" kern="1200">
                                        <a:solidFill>
                                          <a:schemeClr val="bg1"/>
                                        </a:solidFill>
                                        <a:effectLst/>
                                        <a:latin typeface="Cambria Math" panose="02040503050406030204" pitchFamily="18" charset="0"/>
                                        <a:ea typeface="+mn-ea"/>
                                        <a:cs typeface="+mn-cs"/>
                                      </a:rPr>
                                    </m:ctrlPr>
                                  </m:fPr>
                                  <m:num>
                                    <m:r>
                                      <a:rPr lang="en-US" altLang="zh-CN" sz="1600" i="1" kern="1200">
                                        <a:solidFill>
                                          <a:schemeClr val="bg1"/>
                                        </a:solidFill>
                                        <a:effectLst/>
                                        <a:latin typeface="Cambria Math" panose="02040503050406030204" pitchFamily="18" charset="0"/>
                                        <a:ea typeface="+mn-ea"/>
                                        <a:cs typeface="+mn-cs"/>
                                      </a:rPr>
                                      <m:t>5</m:t>
                                    </m:r>
                                  </m:num>
                                  <m:den>
                                    <m:r>
                                      <a:rPr lang="en-US" altLang="zh-CN" sz="1600" i="1" kern="1200">
                                        <a:solidFill>
                                          <a:schemeClr val="bg1"/>
                                        </a:solidFill>
                                        <a:effectLst/>
                                        <a:latin typeface="Cambria Math" panose="02040503050406030204" pitchFamily="18" charset="0"/>
                                        <a:ea typeface="+mn-ea"/>
                                        <a:cs typeface="+mn-cs"/>
                                      </a:rPr>
                                      <m:t>9</m:t>
                                    </m:r>
                                  </m:den>
                                </m:f>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𝑓</m:t>
                                </m:r>
                                <m:r>
                                  <a:rPr lang="en-US" altLang="zh-CN" sz="1600" i="1" kern="1200">
                                    <a:solidFill>
                                      <a:schemeClr val="bg1"/>
                                    </a:solidFill>
                                    <a:effectLst/>
                                    <a:latin typeface="Cambria Math" panose="02040503050406030204" pitchFamily="18" charset="0"/>
                                    <a:ea typeface="+mn-ea"/>
                                    <a:cs typeface="+mn-cs"/>
                                  </a:rPr>
                                  <m:t>−32)</m:t>
                                </m:r>
                              </m:oMath>
                            </m:oMathPara>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370840">
                    <a:tc>
                      <a:txBody>
                        <a:bodyPr/>
                        <a:lstStyle/>
                        <a:p>
                          <a:r>
                            <a:rPr lang="zh-CN" altLang="en-US" sz="1600" smtClean="0">
                              <a:solidFill>
                                <a:schemeClr val="bg1"/>
                              </a:solidFill>
                            </a:rPr>
                            <a:t>输出</a:t>
                          </a:r>
                          <a:r>
                            <a:rPr lang="en-US" altLang="zh-CN" sz="1600" smtClean="0">
                              <a:solidFill>
                                <a:schemeClr val="bg1"/>
                              </a:solidFill>
                            </a:rPr>
                            <a:t>c</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4"/>
                          <a:stretch>
                            <a:fillRect l="-273" t="-68478" r="-546" b="-73913"/>
                          </a:stretch>
                        </a:blipFill>
                      </a:tcPr>
                    </a:tc>
                    <a:extLst>
                      <a:ext uri="{0D108BD9-81ED-4DB2-BD59-A6C34878D82A}">
                        <a16:rowId xmlns:a16="http://schemas.microsoft.com/office/drawing/2014/main" xmlns="" xmlns:a14="http://schemas.microsoft.com/office/drawing/2010/main" val="1216144271"/>
                      </a:ext>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303811616"/>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838200" y="2357967"/>
                <a:ext cx="7493924" cy="1157048"/>
              </a:xfrm>
              <a:prstGeom prst="rect">
                <a:avLst/>
              </a:prstGeom>
            </p:spPr>
            <p:txBody>
              <a:bodyPr wrap="square">
                <a:spAutoFit/>
              </a:bodyPr>
              <a:lstStyle/>
              <a:p>
                <a:r>
                  <a:rPr lang="zh-CN" altLang="en-US" sz="2000" b="1" dirty="0" smtClean="0"/>
                  <a:t>解题思路</a:t>
                </a:r>
                <a:r>
                  <a:rPr lang="en-US" altLang="zh-CN" sz="2000" b="1" dirty="0" smtClean="0"/>
                  <a:t>: </a:t>
                </a:r>
                <a:r>
                  <a:rPr lang="zh-CN" altLang="en-US" sz="2000" dirty="0" smtClean="0"/>
                  <a:t> 这个</a:t>
                </a:r>
                <a:r>
                  <a:rPr lang="zh-CN" altLang="en-US" sz="2000" dirty="0"/>
                  <a:t>问题的</a:t>
                </a:r>
                <a:r>
                  <a:rPr lang="zh-CN" altLang="en-US" sz="2000" dirty="0" smtClean="0"/>
                  <a:t>算法关键</a:t>
                </a:r>
                <a:r>
                  <a:rPr lang="zh-CN" altLang="en-US" sz="2000" dirty="0"/>
                  <a:t>在于找到二者间的转换公式</a:t>
                </a:r>
                <a:r>
                  <a:rPr lang="zh-CN" altLang="en-US" sz="2000" dirty="0" smtClean="0"/>
                  <a:t>。</a:t>
                </a:r>
                <a:endParaRPr lang="en-US" altLang="zh-CN" sz="2000" dirty="0" smtClean="0"/>
              </a:p>
              <a:p>
                <a:r>
                  <a:rPr lang="en-US" altLang="zh-CN" sz="2000" dirty="0"/>
                  <a:t>	</a:t>
                </a:r>
                <a:r>
                  <a:rPr lang="en-US" altLang="zh-CN" sz="2000" dirty="0" smtClean="0"/>
                  <a:t>    </a:t>
                </a:r>
                <a:r>
                  <a:rPr lang="zh-CN" altLang="en-US" sz="2000" dirty="0" smtClean="0"/>
                  <a:t>根据</a:t>
                </a:r>
                <a:r>
                  <a:rPr lang="zh-CN" altLang="en-US" sz="2000" dirty="0"/>
                  <a:t>物理学知识，</a:t>
                </a:r>
                <a:r>
                  <a:rPr lang="zh-CN" altLang="en-US" sz="2000" dirty="0" smtClean="0"/>
                  <a:t>知道转换公式为：</a:t>
                </a:r>
                <a14:m>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a14:m>
                <a:endParaRPr lang="en-US" altLang="zh-CN" sz="2000" dirty="0" smtClean="0"/>
              </a:p>
              <a:p>
                <a:r>
                  <a:rPr lang="en-US" altLang="zh-CN" sz="2000" dirty="0" smtClean="0"/>
                  <a:t>	    </a:t>
                </a:r>
                <a:r>
                  <a:rPr lang="zh-CN" altLang="en-US" sz="2000" dirty="0" smtClean="0"/>
                  <a:t>其中，</a:t>
                </a:r>
                <a:r>
                  <a:rPr lang="en-US" altLang="zh-CN" sz="2000" dirty="0" smtClean="0"/>
                  <a:t>f</a:t>
                </a:r>
                <a:r>
                  <a:rPr lang="zh-CN" altLang="en-US" sz="2000" dirty="0"/>
                  <a:t>代表华氏温度，</a:t>
                </a:r>
                <a:r>
                  <a:rPr lang="en-US" altLang="zh-CN" sz="2000" dirty="0"/>
                  <a:t>c</a:t>
                </a:r>
                <a:r>
                  <a:rPr lang="zh-CN" altLang="en-US" sz="2000" dirty="0"/>
                  <a:t>代表摄氏温度</a:t>
                </a:r>
                <a:endParaRPr lang="zh-CN" altLang="zh-CN" sz="2000" dirty="0"/>
              </a:p>
            </p:txBody>
          </p:sp>
        </mc:Choice>
        <mc:Fallback xmlns="">
          <p:sp>
            <p:nvSpPr>
              <p:cNvPr id="36" name="矩形 35"/>
              <p:cNvSpPr>
                <a:spLocks noRot="1" noChangeAspect="1" noMove="1" noResize="1" noEditPoints="1" noAdjustHandles="1" noChangeArrowheads="1" noChangeShapeType="1" noTextEdit="1"/>
              </p:cNvSpPr>
              <p:nvPr/>
            </p:nvSpPr>
            <p:spPr>
              <a:xfrm>
                <a:off x="838200" y="2357967"/>
                <a:ext cx="7493924" cy="1157048"/>
              </a:xfrm>
              <a:prstGeom prst="rect">
                <a:avLst/>
              </a:prstGeom>
              <a:blipFill rotWithShape="0">
                <a:blip r:embed="rId5"/>
                <a:stretch>
                  <a:fillRect l="-895" t="-3158" b="-7895"/>
                </a:stretch>
              </a:blipFill>
            </p:spPr>
            <p:txBody>
              <a:bodyPr/>
              <a:lstStyle/>
              <a:p>
                <a:r>
                  <a:rPr lang="zh-CN" altLang="en-US">
                    <a:noFill/>
                  </a:rPr>
                  <a:t> </a:t>
                </a:r>
              </a:p>
            </p:txBody>
          </p:sp>
        </mc:Fallback>
      </mc:AlternateContent>
      <p:sp>
        <p:nvSpPr>
          <p:cNvPr id="37" name="圆角矩形 36"/>
          <p:cNvSpPr/>
          <p:nvPr/>
        </p:nvSpPr>
        <p:spPr>
          <a:xfrm>
            <a:off x="1091963" y="3614107"/>
            <a:ext cx="6986397" cy="287614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a:t>#include &lt;</a:t>
            </a:r>
            <a:r>
              <a:rPr lang="en-US" altLang="zh-CN" sz="1600" err="1"/>
              <a:t>stdio.h</a:t>
            </a:r>
            <a:r>
              <a:rPr lang="en-US" altLang="zh-CN" sz="1600"/>
              <a:t>&gt;</a:t>
            </a:r>
          </a:p>
          <a:p>
            <a:pPr defTabSz="357188">
              <a:lnSpc>
                <a:spcPct val="120000"/>
              </a:lnSpc>
            </a:pPr>
            <a:r>
              <a:rPr lang="en-US" altLang="zh-CN" sz="1600" err="1"/>
              <a:t>int</a:t>
            </a:r>
            <a:r>
              <a:rPr lang="en-US" altLang="zh-CN" sz="1600"/>
              <a:t> main()</a:t>
            </a:r>
          </a:p>
          <a:p>
            <a:pPr defTabSz="357188">
              <a:lnSpc>
                <a:spcPct val="120000"/>
              </a:lnSpc>
            </a:pPr>
            <a:r>
              <a:rPr lang="en-US" altLang="zh-CN" sz="1600"/>
              <a:t>{</a:t>
            </a:r>
          </a:p>
          <a:p>
            <a:pPr defTabSz="357188">
              <a:lnSpc>
                <a:spcPct val="120000"/>
              </a:lnSpc>
            </a:pPr>
            <a:r>
              <a:rPr lang="en-US" altLang="zh-CN" sz="1600"/>
              <a:t>	float </a:t>
            </a:r>
            <a:r>
              <a:rPr lang="en-US" altLang="zh-CN" sz="1600" err="1"/>
              <a:t>f,c</a:t>
            </a:r>
            <a:r>
              <a:rPr lang="en-US" altLang="zh-CN" sz="1600"/>
              <a:t>;	</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f</a:t>
            </a:r>
            <a:r>
              <a:rPr lang="zh-CN" altLang="en-US" sz="1600">
                <a:solidFill>
                  <a:srgbClr val="008000"/>
                </a:solidFill>
              </a:rPr>
              <a:t>和</a:t>
            </a:r>
            <a:r>
              <a:rPr lang="en-US" altLang="zh-CN" sz="1600">
                <a:solidFill>
                  <a:srgbClr val="008000"/>
                </a:solidFill>
              </a:rPr>
              <a:t>c</a:t>
            </a:r>
            <a:r>
              <a:rPr lang="zh-CN" altLang="en-US" sz="1600">
                <a:solidFill>
                  <a:srgbClr val="008000"/>
                </a:solidFill>
              </a:rPr>
              <a:t>为单精度浮点型变量</a:t>
            </a:r>
          </a:p>
          <a:p>
            <a:pPr defTabSz="357188">
              <a:lnSpc>
                <a:spcPct val="120000"/>
              </a:lnSpc>
            </a:pPr>
            <a:r>
              <a:rPr lang="zh-CN" altLang="en-US" sz="1600"/>
              <a:t>	</a:t>
            </a:r>
            <a:r>
              <a:rPr lang="en-US" altLang="zh-CN" sz="1600"/>
              <a:t>f=64.0;	</a:t>
            </a:r>
            <a:r>
              <a:rPr lang="en-US" altLang="zh-CN" sz="1600" smtClean="0"/>
              <a:t>					</a:t>
            </a:r>
            <a:r>
              <a:rPr lang="en-US" altLang="zh-CN" sz="1600">
                <a:solidFill>
                  <a:srgbClr val="008000"/>
                </a:solidFill>
              </a:rPr>
              <a:t>//</a:t>
            </a:r>
            <a:r>
              <a:rPr lang="zh-CN" altLang="en-US" sz="1600">
                <a:solidFill>
                  <a:srgbClr val="008000"/>
                </a:solidFill>
              </a:rPr>
              <a:t>指定</a:t>
            </a:r>
            <a:r>
              <a:rPr lang="en-US" altLang="zh-CN" sz="1600">
                <a:solidFill>
                  <a:srgbClr val="008000"/>
                </a:solidFill>
              </a:rPr>
              <a:t>f</a:t>
            </a:r>
            <a:r>
              <a:rPr lang="zh-CN" altLang="en-US" sz="1600">
                <a:solidFill>
                  <a:srgbClr val="008000"/>
                </a:solidFill>
              </a:rPr>
              <a:t>的值</a:t>
            </a:r>
          </a:p>
          <a:p>
            <a:pPr defTabSz="357188">
              <a:lnSpc>
                <a:spcPct val="120000"/>
              </a:lnSpc>
            </a:pPr>
            <a:r>
              <a:rPr lang="zh-CN" altLang="en-US" sz="1600"/>
              <a:t>	</a:t>
            </a:r>
            <a:r>
              <a:rPr lang="en-US" altLang="zh-CN" sz="1600"/>
              <a:t>c=(5.0/9)*(f-32);	</a:t>
            </a:r>
            <a:r>
              <a:rPr lang="en-US" altLang="zh-CN" sz="1600" smtClean="0"/>
              <a:t>			</a:t>
            </a:r>
            <a:r>
              <a:rPr lang="en-US" altLang="zh-CN" sz="1600">
                <a:solidFill>
                  <a:srgbClr val="008000"/>
                </a:solidFill>
              </a:rPr>
              <a:t>//</a:t>
            </a:r>
            <a:r>
              <a:rPr lang="zh-CN" altLang="en-US" sz="1600">
                <a:solidFill>
                  <a:srgbClr val="008000"/>
                </a:solidFill>
              </a:rPr>
              <a:t>利用公式计算</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err="1"/>
              <a:t>printf</a:t>
            </a:r>
            <a:r>
              <a:rPr lang="en-US" altLang="zh-CN" sz="1600"/>
              <a:t>("f=%f\</a:t>
            </a:r>
            <a:r>
              <a:rPr lang="en-US" altLang="zh-CN" sz="1600" err="1"/>
              <a:t>nc</a:t>
            </a:r>
            <a:r>
              <a:rPr lang="en-US" altLang="zh-CN" sz="1600"/>
              <a:t>=%f\n",</a:t>
            </a:r>
            <a:r>
              <a:rPr lang="en-US" altLang="zh-CN" sz="1600" err="1"/>
              <a:t>f,c</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a:t>return 0;</a:t>
            </a:r>
          </a:p>
          <a:p>
            <a:pPr defTabSz="357188">
              <a:lnSpc>
                <a:spcPct val="120000"/>
              </a:lnSpc>
            </a:pPr>
            <a:r>
              <a:rPr lang="en-US" altLang="zh-CN" sz="1600"/>
              <a:t> }</a:t>
            </a:r>
          </a:p>
        </p:txBody>
      </p:sp>
      <p:pic>
        <p:nvPicPr>
          <p:cNvPr id="5" name="图片 4"/>
          <p:cNvPicPr>
            <a:picLocks noChangeAspect="1"/>
          </p:cNvPicPr>
          <p:nvPr/>
        </p:nvPicPr>
        <p:blipFill>
          <a:blip r:embed="rId6" cstate="print"/>
          <a:stretch>
            <a:fillRect/>
          </a:stretch>
        </p:blipFill>
        <p:spPr>
          <a:xfrm>
            <a:off x="8281401" y="3620319"/>
            <a:ext cx="3448050" cy="1123950"/>
          </a:xfrm>
          <a:prstGeom prst="rect">
            <a:avLst/>
          </a:prstGeom>
        </p:spPr>
      </p:pic>
    </p:spTree>
    <p:extLst>
      <p:ext uri="{BB962C8B-B14F-4D97-AF65-F5344CB8AC3E}">
        <p14:creationId xmlns:p14="http://schemas.microsoft.com/office/powerpoint/2010/main" val="1854543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常量、变量与类型</a:t>
            </a:r>
            <a:endParaRPr lang="zh-CN" altLang="en-US"/>
          </a:p>
        </p:txBody>
      </p:sp>
      <p:sp>
        <p:nvSpPr>
          <p:cNvPr id="4" name="圆角矩形 3"/>
          <p:cNvSpPr/>
          <p:nvPr/>
        </p:nvSpPr>
        <p:spPr>
          <a:xfrm>
            <a:off x="1186070" y="1559149"/>
            <a:ext cx="9568070" cy="4286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a:t>float a=3.14159</a:t>
            </a:r>
            <a:r>
              <a:rPr lang="en-US" altLang="zh-CN" dirty="0" smtClean="0"/>
              <a:t>;</a:t>
            </a:r>
            <a:r>
              <a:rPr lang="en-US" altLang="zh-CN" dirty="0" smtClean="0">
                <a:solidFill>
                  <a:srgbClr val="008000"/>
                </a:solidFill>
              </a:rPr>
              <a:t>//3.14159</a:t>
            </a:r>
            <a:r>
              <a:rPr lang="zh-CN" altLang="en-US" dirty="0" smtClean="0">
                <a:solidFill>
                  <a:srgbClr val="008000"/>
                </a:solidFill>
              </a:rPr>
              <a:t>为双精度浮点常量，分配</a:t>
            </a:r>
            <a:r>
              <a:rPr lang="en-US" altLang="zh-CN" dirty="0" smtClean="0">
                <a:solidFill>
                  <a:srgbClr val="008000"/>
                </a:solidFill>
              </a:rPr>
              <a:t>8</a:t>
            </a:r>
            <a:r>
              <a:rPr lang="zh-CN" altLang="en-US" dirty="0" smtClean="0">
                <a:solidFill>
                  <a:srgbClr val="008000"/>
                </a:solidFill>
              </a:rPr>
              <a:t>个字节；</a:t>
            </a:r>
            <a:r>
              <a:rPr lang="en-US" altLang="zh-CN" dirty="0" smtClean="0">
                <a:solidFill>
                  <a:srgbClr val="008000"/>
                </a:solidFill>
              </a:rPr>
              <a:t>a</a:t>
            </a:r>
            <a:r>
              <a:rPr lang="zh-CN" altLang="en-US" dirty="0" smtClean="0">
                <a:solidFill>
                  <a:srgbClr val="008000"/>
                </a:solidFill>
              </a:rPr>
              <a:t>为</a:t>
            </a:r>
            <a:r>
              <a:rPr lang="en-US" altLang="zh-CN" dirty="0" smtClean="0">
                <a:solidFill>
                  <a:srgbClr val="008000"/>
                </a:solidFill>
              </a:rPr>
              <a:t>float</a:t>
            </a:r>
            <a:r>
              <a:rPr lang="zh-CN" altLang="en-US" dirty="0" smtClean="0">
                <a:solidFill>
                  <a:srgbClr val="008000"/>
                </a:solidFill>
              </a:rPr>
              <a:t>变量，分配</a:t>
            </a:r>
            <a:r>
              <a:rPr lang="en-US" altLang="zh-CN" dirty="0" smtClean="0">
                <a:solidFill>
                  <a:srgbClr val="008000"/>
                </a:solidFill>
              </a:rPr>
              <a:t>4</a:t>
            </a:r>
            <a:r>
              <a:rPr lang="zh-CN" altLang="en-US" dirty="0" smtClean="0">
                <a:solidFill>
                  <a:srgbClr val="008000"/>
                </a:solidFill>
              </a:rPr>
              <a:t>个字节</a:t>
            </a:r>
            <a:endParaRPr lang="en-US" altLang="zh-CN" dirty="0" smtClean="0">
              <a:solidFill>
                <a:srgbClr val="008000"/>
              </a:solidFill>
            </a:endParaRPr>
          </a:p>
        </p:txBody>
      </p:sp>
      <p:sp>
        <p:nvSpPr>
          <p:cNvPr id="5" name="矩形 4"/>
          <p:cNvSpPr/>
          <p:nvPr/>
        </p:nvSpPr>
        <p:spPr>
          <a:xfrm>
            <a:off x="1186070" y="2065010"/>
            <a:ext cx="9568070" cy="1712135"/>
          </a:xfrm>
          <a:prstGeom prst="rect">
            <a:avLst/>
          </a:prstGeom>
        </p:spPr>
        <p:txBody>
          <a:bodyPr wrap="square">
            <a:spAutoFit/>
          </a:bodyPr>
          <a:lstStyle/>
          <a:p>
            <a:pPr>
              <a:lnSpc>
                <a:spcPct val="150000"/>
              </a:lnSpc>
            </a:pPr>
            <a:r>
              <a:rPr lang="zh-CN" altLang="en-US" smtClean="0">
                <a:solidFill>
                  <a:schemeClr val="tx1">
                    <a:lumMod val="75000"/>
                    <a:lumOff val="25000"/>
                  </a:schemeClr>
                </a:solidFill>
              </a:rPr>
              <a:t>编译</a:t>
            </a:r>
            <a:r>
              <a:rPr lang="zh-CN" altLang="en-US">
                <a:solidFill>
                  <a:schemeClr val="tx1">
                    <a:lumMod val="75000"/>
                    <a:lumOff val="25000"/>
                  </a:schemeClr>
                </a:solidFill>
              </a:rPr>
              <a:t>时系统会发出警告</a:t>
            </a:r>
            <a:r>
              <a:rPr lang="en-US" altLang="zh-CN">
                <a:solidFill>
                  <a:schemeClr val="tx1">
                    <a:lumMod val="75000"/>
                    <a:lumOff val="25000"/>
                  </a:schemeClr>
                </a:solidFill>
              </a:rPr>
              <a:t>(warning: truncation from ′</a:t>
            </a:r>
            <a:r>
              <a:rPr lang="en-US" altLang="zh-CN" err="1">
                <a:solidFill>
                  <a:schemeClr val="tx1">
                    <a:lumMod val="75000"/>
                    <a:lumOff val="25000"/>
                  </a:schemeClr>
                </a:solidFill>
              </a:rPr>
              <a:t>const</a:t>
            </a:r>
            <a:r>
              <a:rPr lang="en-US" altLang="zh-CN">
                <a:solidFill>
                  <a:schemeClr val="tx1">
                    <a:lumMod val="75000"/>
                    <a:lumOff val="25000"/>
                  </a:schemeClr>
                </a:solidFill>
              </a:rPr>
              <a:t> double′ </a:t>
            </a:r>
            <a:r>
              <a:rPr lang="en-US" altLang="zh-CN" err="1">
                <a:solidFill>
                  <a:schemeClr val="tx1">
                    <a:lumMod val="75000"/>
                    <a:lumOff val="25000"/>
                  </a:schemeClr>
                </a:solidFill>
              </a:rPr>
              <a:t>to′float</a:t>
            </a:r>
            <a:r>
              <a:rPr lang="en-US" altLang="zh-CN">
                <a:solidFill>
                  <a:schemeClr val="tx1">
                    <a:lumMod val="75000"/>
                    <a:lumOff val="25000"/>
                  </a:schemeClr>
                </a:solidFill>
              </a:rPr>
              <a:t>′)</a:t>
            </a:r>
            <a:r>
              <a:rPr lang="zh-CN" altLang="en-US">
                <a:solidFill>
                  <a:schemeClr val="tx1">
                    <a:lumMod val="75000"/>
                    <a:lumOff val="25000"/>
                  </a:schemeClr>
                </a:solidFill>
              </a:rPr>
              <a:t>，提醒用户注意这种转换可能损失精度</a:t>
            </a:r>
            <a:endParaRPr lang="en-US" altLang="zh-CN">
              <a:solidFill>
                <a:schemeClr val="tx1">
                  <a:lumMod val="75000"/>
                  <a:lumOff val="25000"/>
                </a:schemeClr>
              </a:solidFill>
            </a:endParaRPr>
          </a:p>
          <a:p>
            <a:pPr>
              <a:lnSpc>
                <a:spcPct val="150000"/>
              </a:lnSpc>
            </a:pPr>
            <a:r>
              <a:rPr lang="zh-CN" altLang="en-US" smtClean="0">
                <a:solidFill>
                  <a:schemeClr val="tx1">
                    <a:lumMod val="75000"/>
                    <a:lumOff val="25000"/>
                  </a:schemeClr>
                </a:solidFill>
              </a:rPr>
              <a:t>一般</a:t>
            </a:r>
            <a:r>
              <a:rPr lang="zh-CN" altLang="en-US">
                <a:solidFill>
                  <a:schemeClr val="tx1">
                    <a:lumMod val="75000"/>
                    <a:lumOff val="25000"/>
                  </a:schemeClr>
                </a:solidFill>
              </a:rPr>
              <a:t>不影响结果的正确性，但会影响结果的精度</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a:lnSpc>
                <a:spcPct val="150000"/>
              </a:lnSpc>
            </a:pPr>
            <a:r>
              <a:rPr lang="zh-CN" altLang="en-US">
                <a:solidFill>
                  <a:schemeClr val="tx1">
                    <a:lumMod val="75000"/>
                    <a:lumOff val="25000"/>
                  </a:schemeClr>
                </a:solidFill>
              </a:rPr>
              <a:t>可以在常量的末尾加专用字符，强制指定常量的</a:t>
            </a:r>
            <a:r>
              <a:rPr lang="zh-CN" altLang="en-US" smtClean="0">
                <a:solidFill>
                  <a:schemeClr val="tx1">
                    <a:lumMod val="75000"/>
                    <a:lumOff val="25000"/>
                  </a:schemeClr>
                </a:solidFill>
              </a:rPr>
              <a:t>类型：</a:t>
            </a:r>
            <a:endParaRPr lang="en-US" altLang="zh-CN">
              <a:solidFill>
                <a:schemeClr val="tx1">
                  <a:lumMod val="75000"/>
                  <a:lumOff val="25000"/>
                </a:schemeClr>
              </a:solidFill>
            </a:endParaRPr>
          </a:p>
        </p:txBody>
      </p:sp>
      <p:sp>
        <p:nvSpPr>
          <p:cNvPr id="6" name="圆角矩形 5"/>
          <p:cNvSpPr/>
          <p:nvPr/>
        </p:nvSpPr>
        <p:spPr>
          <a:xfrm>
            <a:off x="1186070" y="3854328"/>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a:t>float a=3.14159f</a:t>
            </a:r>
            <a:r>
              <a:rPr lang="en-US" altLang="zh-CN" dirty="0" smtClean="0"/>
              <a:t>;	</a:t>
            </a:r>
            <a:r>
              <a:rPr lang="en-US" altLang="zh-CN" dirty="0" smtClean="0">
                <a:solidFill>
                  <a:srgbClr val="008000"/>
                </a:solidFill>
              </a:rPr>
              <a:t>//</a:t>
            </a:r>
            <a:r>
              <a:rPr lang="zh-CN" altLang="en-US" dirty="0">
                <a:solidFill>
                  <a:srgbClr val="008000"/>
                </a:solidFill>
              </a:rPr>
              <a:t>把此</a:t>
            </a:r>
            <a:r>
              <a:rPr lang="en-US" altLang="zh-CN" dirty="0">
                <a:solidFill>
                  <a:srgbClr val="008000"/>
                </a:solidFill>
              </a:rPr>
              <a:t>3.14159</a:t>
            </a:r>
            <a:r>
              <a:rPr lang="zh-CN" altLang="en-US" dirty="0">
                <a:solidFill>
                  <a:srgbClr val="008000"/>
                </a:solidFill>
              </a:rPr>
              <a:t>按单精度浮点常量处理，编译时不出现</a:t>
            </a:r>
            <a:r>
              <a:rPr lang="zh-CN" altLang="en-US" dirty="0" smtClean="0">
                <a:solidFill>
                  <a:srgbClr val="008000"/>
                </a:solidFill>
              </a:rPr>
              <a:t>“警告”</a:t>
            </a:r>
            <a:endParaRPr lang="zh-CN" altLang="en-US" dirty="0">
              <a:solidFill>
                <a:srgbClr val="008000"/>
              </a:solidFill>
            </a:endParaRPr>
          </a:p>
          <a:p>
            <a:r>
              <a:rPr lang="en-US" altLang="zh-CN" dirty="0"/>
              <a:t>long double a = </a:t>
            </a:r>
            <a:r>
              <a:rPr lang="en-US" altLang="zh-CN" dirty="0" smtClean="0"/>
              <a:t>1.23L;	</a:t>
            </a:r>
            <a:r>
              <a:rPr lang="en-US" altLang="zh-CN" dirty="0" smtClean="0">
                <a:solidFill>
                  <a:srgbClr val="008000"/>
                </a:solidFill>
              </a:rPr>
              <a:t>//</a:t>
            </a:r>
            <a:r>
              <a:rPr lang="zh-CN" altLang="en-US" dirty="0">
                <a:solidFill>
                  <a:srgbClr val="008000"/>
                </a:solidFill>
              </a:rPr>
              <a:t>把此</a:t>
            </a:r>
            <a:r>
              <a:rPr lang="en-US" altLang="zh-CN" dirty="0">
                <a:solidFill>
                  <a:srgbClr val="008000"/>
                </a:solidFill>
              </a:rPr>
              <a:t>1.23</a:t>
            </a:r>
            <a:r>
              <a:rPr lang="zh-CN" altLang="en-US" dirty="0">
                <a:solidFill>
                  <a:srgbClr val="008000"/>
                </a:solidFill>
              </a:rPr>
              <a:t>作为</a:t>
            </a:r>
            <a:r>
              <a:rPr lang="en-US" altLang="zh-CN" dirty="0">
                <a:solidFill>
                  <a:srgbClr val="008000"/>
                </a:solidFill>
              </a:rPr>
              <a:t>long double</a:t>
            </a:r>
            <a:r>
              <a:rPr lang="zh-CN" altLang="en-US" dirty="0">
                <a:solidFill>
                  <a:srgbClr val="008000"/>
                </a:solidFill>
              </a:rPr>
              <a:t>型处理</a:t>
            </a:r>
            <a:endParaRPr lang="en-US" altLang="zh-CN" dirty="0" smtClean="0">
              <a:solidFill>
                <a:srgbClr val="008000"/>
              </a:solidFill>
            </a:endParaRPr>
          </a:p>
        </p:txBody>
      </p:sp>
      <p:sp>
        <p:nvSpPr>
          <p:cNvPr id="7" name="矩形 6"/>
          <p:cNvSpPr/>
          <p:nvPr/>
        </p:nvSpPr>
        <p:spPr>
          <a:xfrm>
            <a:off x="1186070" y="4655049"/>
            <a:ext cx="9568070" cy="881139"/>
          </a:xfrm>
          <a:prstGeom prst="rect">
            <a:avLst/>
          </a:prstGeom>
        </p:spPr>
        <p:txBody>
          <a:bodyPr wrap="square">
            <a:spAutoFit/>
          </a:bodyPr>
          <a:lstStyle/>
          <a:p>
            <a:pPr>
              <a:lnSpc>
                <a:spcPct val="150000"/>
              </a:lnSpc>
            </a:pPr>
            <a:r>
              <a:rPr lang="zh-CN" altLang="en-US">
                <a:solidFill>
                  <a:schemeClr val="tx1">
                    <a:lumMod val="75000"/>
                    <a:lumOff val="25000"/>
                  </a:schemeClr>
                </a:solidFill>
              </a:rPr>
              <a:t>类型是变量的一个重要的属性。变量是具体存在的实体，占用存储单元</a:t>
            </a:r>
            <a:r>
              <a:rPr lang="en-US" altLang="zh-CN">
                <a:solidFill>
                  <a:schemeClr val="tx1">
                    <a:lumMod val="75000"/>
                    <a:lumOff val="25000"/>
                  </a:schemeClr>
                </a:solidFill>
              </a:rPr>
              <a:t>,</a:t>
            </a:r>
            <a:r>
              <a:rPr lang="zh-CN" altLang="en-US">
                <a:solidFill>
                  <a:schemeClr val="tx1">
                    <a:lumMod val="75000"/>
                    <a:lumOff val="25000"/>
                  </a:schemeClr>
                </a:solidFill>
              </a:rPr>
              <a:t>可以存放数据。而类型是变量的共性，是抽象的，不占用存储单元，不能用来存放数据。</a:t>
            </a:r>
          </a:p>
        </p:txBody>
      </p:sp>
      <p:sp>
        <p:nvSpPr>
          <p:cNvPr id="8" name="圆角矩形 7"/>
          <p:cNvSpPr/>
          <p:nvPr/>
        </p:nvSpPr>
        <p:spPr>
          <a:xfrm>
            <a:off x="1186070" y="5613371"/>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 a=3; </a:t>
            </a:r>
            <a:r>
              <a:rPr lang="en-US" altLang="zh-CN" smtClean="0"/>
              <a:t>	</a:t>
            </a:r>
            <a:r>
              <a:rPr lang="en-US" altLang="zh-CN" smtClean="0">
                <a:solidFill>
                  <a:srgbClr val="008000"/>
                </a:solidFill>
              </a:rPr>
              <a:t>//</a:t>
            </a:r>
            <a:r>
              <a:rPr lang="zh-CN" altLang="en-US">
                <a:solidFill>
                  <a:srgbClr val="008000"/>
                </a:solidFill>
              </a:rPr>
              <a:t>正确。对整型变量</a:t>
            </a:r>
            <a:r>
              <a:rPr lang="en-US" altLang="zh-CN">
                <a:solidFill>
                  <a:srgbClr val="008000"/>
                </a:solidFill>
              </a:rPr>
              <a:t>a</a:t>
            </a:r>
            <a:r>
              <a:rPr lang="zh-CN" altLang="en-US">
                <a:solidFill>
                  <a:srgbClr val="008000"/>
                </a:solidFill>
              </a:rPr>
              <a:t>赋值 </a:t>
            </a:r>
          </a:p>
          <a:p>
            <a:r>
              <a:rPr lang="en-US" altLang="zh-CN" err="1"/>
              <a:t>int</a:t>
            </a:r>
            <a:r>
              <a:rPr lang="en-US" altLang="zh-CN"/>
              <a:t>=3</a:t>
            </a:r>
            <a:r>
              <a:rPr lang="en-US" altLang="zh-CN" smtClean="0"/>
              <a:t>;		</a:t>
            </a:r>
            <a:r>
              <a:rPr lang="en-US" altLang="zh-CN" smtClean="0">
                <a:solidFill>
                  <a:srgbClr val="008000"/>
                </a:solidFill>
              </a:rPr>
              <a:t>//</a:t>
            </a:r>
            <a:r>
              <a:rPr lang="zh-CN" altLang="en-US">
                <a:solidFill>
                  <a:srgbClr val="008000"/>
                </a:solidFill>
              </a:rPr>
              <a:t>错误。不能对类型赋值</a:t>
            </a:r>
            <a:endParaRPr lang="en-US" altLang="zh-CN" smtClean="0">
              <a:solidFill>
                <a:srgbClr val="008000"/>
              </a:solidFill>
            </a:endParaRPr>
          </a:p>
        </p:txBody>
      </p:sp>
    </p:spTree>
    <p:extLst>
      <p:ext uri="{BB962C8B-B14F-4D97-AF65-F5344CB8AC3E}">
        <p14:creationId xmlns:p14="http://schemas.microsoft.com/office/powerpoint/2010/main" val="705197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运算符和表达式</a:t>
            </a:r>
            <a:endParaRPr lang="zh-CN" altLang="en-US"/>
          </a:p>
        </p:txBody>
      </p:sp>
    </p:spTree>
    <p:extLst>
      <p:ext uri="{BB962C8B-B14F-4D97-AF65-F5344CB8AC3E}">
        <p14:creationId xmlns:p14="http://schemas.microsoft.com/office/powerpoint/2010/main" val="951695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576" y="314497"/>
            <a:ext cx="2085961" cy="814985"/>
          </a:xfrm>
        </p:spPr>
        <p:txBody>
          <a:bodyPr/>
          <a:lstStyle/>
          <a:p>
            <a:r>
              <a:rPr lang="zh-CN" altLang="en-US" smtClean="0"/>
              <a:t>运算符</a:t>
            </a:r>
            <a:endParaRPr lang="zh-CN" altLang="en-US"/>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6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a:t>
              </a:r>
              <a:r>
                <a:rPr lang="zh-CN" altLang="en-US" b="1" smtClean="0">
                  <a:solidFill>
                    <a:schemeClr val="accent1">
                      <a:lumMod val="75000"/>
                    </a:schemeClr>
                  </a:solidFill>
                  <a:latin typeface="+mn-lt"/>
                  <a:ea typeface="+mn-ea"/>
                </a:rPr>
                <a:t>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  </a:t>
              </a:r>
              <a:r>
                <a:rPr lang="zh-CN" altLang="en-US" b="1" smtClean="0">
                  <a:solidFill>
                    <a:schemeClr val="tx1">
                      <a:lumMod val="65000"/>
                      <a:lumOff val="35000"/>
                    </a:schemeClr>
                  </a:solidFill>
                  <a:latin typeface="+mn-lt"/>
                  <a:ea typeface="+mn-ea"/>
                </a:rPr>
                <a:t>*  </a:t>
              </a:r>
              <a:r>
                <a:rPr lang="en-US" altLang="zh-CN" b="1" smtClean="0">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6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关系运算符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5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7126287" cy="502426"/>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4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及其扩展赋值运算符</a:t>
              </a:r>
              <a:endParaRPr lang="zh-CN" altLang="en-US" b="1">
                <a:solidFill>
                  <a:schemeClr val="tx1">
                    <a:lumMod val="65000"/>
                    <a:lumOff val="35000"/>
                  </a:schemeClr>
                </a:solidFill>
                <a:latin typeface="+mn-lt"/>
                <a:ea typeface="+mn-ea"/>
              </a:endParaRP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逗号运算符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指针运算符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2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求字节数运算符</a:t>
              </a:r>
              <a:r>
                <a:rPr lang="en-US" altLang="zh-CN" b="1" smtClean="0">
                  <a:solidFill>
                    <a:schemeClr val="accent1">
                      <a:lumMod val="75000"/>
                    </a:schemeClr>
                  </a:solidFill>
                  <a:latin typeface="+mn-lt"/>
                  <a:ea typeface="+mn-ea"/>
                </a:rPr>
                <a:t>		</a:t>
              </a:r>
              <a:r>
                <a:rPr lang="en-US" altLang="zh-CN" b="1" err="1" smtClean="0">
                  <a:solidFill>
                    <a:schemeClr val="tx1">
                      <a:lumMod val="65000"/>
                      <a:lumOff val="35000"/>
                    </a:schemeClr>
                  </a:solidFill>
                  <a:latin typeface="+mn-lt"/>
                  <a:ea typeface="+mn-ea"/>
                </a:rPr>
                <a:t>sizeof</a:t>
              </a:r>
              <a:endParaRPr lang="zh-CN" altLang="en-US" b="1">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2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强制类型转换运算符</a:t>
              </a:r>
              <a:r>
                <a:rPr lang="en-US" altLang="zh-CN" b="1" smtClean="0">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类型</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1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smtClean="0">
                  <a:solidFill>
                    <a:schemeClr val="accent1">
                      <a:lumMod val="75000"/>
                    </a:schemeClr>
                  </a:solidFill>
                  <a:latin typeface="+mn-lt"/>
                  <a:ea typeface="+mn-ea"/>
                </a:rPr>
                <a:t>			</a:t>
              </a:r>
              <a:r>
                <a:rPr lang="zh-CN" altLang="en-US" b="1" smtClean="0">
                  <a:solidFill>
                    <a:schemeClr val="tx1">
                      <a:lumMod val="65000"/>
                      <a:lumOff val="35000"/>
                    </a:schemeClr>
                  </a:solidFill>
                  <a:latin typeface="+mn-lt"/>
                  <a:ea typeface="+mn-ea"/>
                </a:rPr>
                <a:t>如函数调用运算符</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186068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常用的算术运算符</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01584769"/>
              </p:ext>
            </p:extLst>
          </p:nvPr>
        </p:nvGraphicFramePr>
        <p:xfrm>
          <a:off x="948369" y="1564395"/>
          <a:ext cx="7392320" cy="4389120"/>
        </p:xfrm>
        <a:graphic>
          <a:graphicData uri="http://schemas.openxmlformats.org/drawingml/2006/table">
            <a:tbl>
              <a:tblPr firstRow="1" bandRow="1">
                <a:tableStyleId>{5C22544A-7EE6-4342-B048-85BDC9FD1C3A}</a:tableStyleId>
              </a:tblPr>
              <a:tblGrid>
                <a:gridCol w="1035313">
                  <a:extLst>
                    <a:ext uri="{9D8B030D-6E8A-4147-A177-3AD203B41FA5}">
                      <a16:colId xmlns:a16="http://schemas.microsoft.com/office/drawing/2014/main" val="3890676953"/>
                    </a:ext>
                  </a:extLst>
                </a:gridCol>
                <a:gridCol w="2660847">
                  <a:extLst>
                    <a:ext uri="{9D8B030D-6E8A-4147-A177-3AD203B41FA5}">
                      <a16:colId xmlns:a16="http://schemas.microsoft.com/office/drawing/2014/main" val="3235808983"/>
                    </a:ext>
                  </a:extLst>
                </a:gridCol>
                <a:gridCol w="1315911">
                  <a:extLst>
                    <a:ext uri="{9D8B030D-6E8A-4147-A177-3AD203B41FA5}">
                      <a16:colId xmlns:a16="http://schemas.microsoft.com/office/drawing/2014/main" val="2685979042"/>
                    </a:ext>
                  </a:extLst>
                </a:gridCol>
                <a:gridCol w="2380249">
                  <a:extLst>
                    <a:ext uri="{9D8B030D-6E8A-4147-A177-3AD203B41FA5}">
                      <a16:colId xmlns:a16="http://schemas.microsoft.com/office/drawing/2014/main" val="1527270349"/>
                    </a:ext>
                  </a:extLst>
                </a:gridCol>
              </a:tblGrid>
              <a:tr h="360000">
                <a:tc>
                  <a:txBody>
                    <a:bodyPr/>
                    <a:lstStyle/>
                    <a:p>
                      <a:pPr algn="ctr">
                        <a:lnSpc>
                          <a:spcPct val="200000"/>
                        </a:lnSpc>
                        <a:spcAft>
                          <a:spcPts val="0"/>
                        </a:spcAft>
                      </a:pPr>
                      <a:r>
                        <a:rPr lang="zh-CN" sz="1800" kern="100" dirty="0">
                          <a:effectLst/>
                        </a:rPr>
                        <a:t>运算符</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350747444"/>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altLang="zh-CN" sz="1800" kern="100" dirty="0" smtClean="0">
                          <a:effectLst/>
                        </a:rPr>
                        <a:t>+</a:t>
                      </a:r>
                      <a:r>
                        <a:rPr lang="en-US" sz="1800" kern="100" dirty="0" smtClean="0">
                          <a:effectLst/>
                        </a:rPr>
                        <a:t>a</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699790426"/>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107255402"/>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2351891970"/>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25223898"/>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求余运算符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28480551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41820044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的差</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131608951"/>
                  </a:ext>
                </a:extLst>
              </a:tr>
            </a:tbl>
          </a:graphicData>
        </a:graphic>
      </p:graphicFrame>
      <p:grpSp>
        <p:nvGrpSpPr>
          <p:cNvPr id="5" name="组合 4"/>
          <p:cNvGrpSpPr/>
          <p:nvPr/>
        </p:nvGrpSpPr>
        <p:grpSpPr>
          <a:xfrm>
            <a:off x="8447429" y="3692342"/>
            <a:ext cx="3230452" cy="587639"/>
            <a:chOff x="8050696" y="5019261"/>
            <a:chExt cx="4127817" cy="587639"/>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8" name="文本框 7"/>
            <p:cNvSpPr txBox="1"/>
            <p:nvPr/>
          </p:nvSpPr>
          <p:spPr>
            <a:xfrm>
              <a:off x="8388005" y="5083680"/>
              <a:ext cx="3790508" cy="523220"/>
            </a:xfrm>
            <a:prstGeom prst="rect">
              <a:avLst/>
            </a:prstGeom>
            <a:noFill/>
          </p:spPr>
          <p:txBody>
            <a:bodyPr wrap="square" rtlCol="0">
              <a:spAutoFit/>
            </a:bodyPr>
            <a:lstStyle/>
            <a:p>
              <a:r>
                <a:rPr lang="zh-CN" altLang="en-US" sz="1400" dirty="0">
                  <a:solidFill>
                    <a:schemeClr val="bg1"/>
                  </a:solidFill>
                </a:rPr>
                <a:t>两个实数相除的结果是双精度实数，两个整数相除的结果为整数</a:t>
              </a:r>
            </a:p>
          </p:txBody>
        </p:sp>
      </p:grpSp>
      <p:grpSp>
        <p:nvGrpSpPr>
          <p:cNvPr id="14" name="组合 13"/>
          <p:cNvGrpSpPr/>
          <p:nvPr/>
        </p:nvGrpSpPr>
        <p:grpSpPr>
          <a:xfrm>
            <a:off x="8447429" y="4318821"/>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a:solidFill>
                    <a:schemeClr val="bg1"/>
                  </a:solidFill>
                </a:rPr>
                <a:t>%</a:t>
              </a:r>
              <a:r>
                <a:rPr lang="zh-CN" altLang="en-US" sz="1400">
                  <a:solidFill>
                    <a:schemeClr val="bg1"/>
                  </a:solidFill>
                </a:rPr>
                <a:t>运算符要求参加运算的运算对象</a:t>
              </a:r>
              <a:r>
                <a:rPr lang="en-US" altLang="zh-CN" sz="1400">
                  <a:solidFill>
                    <a:schemeClr val="bg1"/>
                  </a:solidFill>
                </a:rPr>
                <a:t>(</a:t>
              </a:r>
              <a:r>
                <a:rPr lang="zh-CN" altLang="en-US" sz="1400">
                  <a:solidFill>
                    <a:schemeClr val="bg1"/>
                  </a:solidFill>
                </a:rPr>
                <a:t>即操作数</a:t>
              </a:r>
              <a:r>
                <a:rPr lang="en-US" altLang="zh-CN" sz="1400">
                  <a:solidFill>
                    <a:schemeClr val="bg1"/>
                  </a:solidFill>
                </a:rPr>
                <a:t>)</a:t>
              </a:r>
              <a:r>
                <a:rPr lang="zh-CN" altLang="en-US" sz="1400">
                  <a:solidFill>
                    <a:schemeClr val="bg1"/>
                  </a:solidFill>
                </a:rPr>
                <a:t>为整数，结果也是整数</a:t>
              </a:r>
            </a:p>
          </p:txBody>
        </p:sp>
      </p:grpSp>
      <p:sp>
        <p:nvSpPr>
          <p:cNvPr id="3" name="文本框 2"/>
          <p:cNvSpPr txBox="1"/>
          <p:nvPr/>
        </p:nvSpPr>
        <p:spPr>
          <a:xfrm>
            <a:off x="8492440" y="824059"/>
            <a:ext cx="3185441"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400" b="1" dirty="0" smtClean="0"/>
              <a:t>注意：</a:t>
            </a:r>
            <a:endParaRPr lang="en-US" altLang="zh-CN" sz="2400" b="1" dirty="0" smtClean="0"/>
          </a:p>
          <a:p>
            <a:r>
              <a:rPr lang="en-US" altLang="zh-CN" sz="2400" b="1" dirty="0" smtClean="0"/>
              <a:t>C</a:t>
            </a:r>
            <a:r>
              <a:rPr lang="zh-CN" altLang="en-US" sz="2400" b="1" dirty="0" smtClean="0"/>
              <a:t>语言有</a:t>
            </a:r>
            <a:r>
              <a:rPr lang="en-US" altLang="zh-CN" sz="24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400" b="1" dirty="0" smtClean="0"/>
              <a:t>运算，但没有乘幂运算，所以</a:t>
            </a:r>
            <a:r>
              <a:rPr lang="en-US" altLang="zh-CN" sz="2400" b="1" dirty="0" err="1" smtClean="0"/>
              <a:t>y</a:t>
            </a:r>
            <a:r>
              <a:rPr lang="en-US" altLang="zh-CN" sz="24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b="1" dirty="0" err="1" smtClean="0"/>
              <a:t>x</a:t>
            </a:r>
            <a:r>
              <a:rPr lang="zh-CN" altLang="en-US" sz="2400" b="1" dirty="0" smtClean="0">
                <a:solidFill>
                  <a:srgbClr val="FFFF00"/>
                </a:solidFill>
              </a:rPr>
              <a:t>不是</a:t>
            </a:r>
            <a:r>
              <a:rPr lang="en-US" altLang="zh-CN" sz="2400" b="1" dirty="0" smtClean="0"/>
              <a:t>y</a:t>
            </a:r>
            <a:r>
              <a:rPr lang="zh-CN" altLang="en-US" sz="2400" b="1" dirty="0" smtClean="0"/>
              <a:t>的</a:t>
            </a:r>
            <a:r>
              <a:rPr lang="en-US" altLang="zh-CN" sz="2400" b="1" dirty="0" smtClean="0"/>
              <a:t>x</a:t>
            </a:r>
            <a:r>
              <a:rPr lang="zh-CN" altLang="en-US" sz="2400" b="1" dirty="0" smtClean="0"/>
              <a:t>次幂，它表示</a:t>
            </a:r>
            <a:r>
              <a:rPr lang="en-US" altLang="zh-CN" sz="2400" b="1" dirty="0" smtClean="0"/>
              <a:t>y</a:t>
            </a:r>
            <a:r>
              <a:rPr lang="zh-CN" altLang="en-US" sz="2400" b="1" dirty="0" smtClean="0">
                <a:solidFill>
                  <a:srgbClr val="FFFF00"/>
                </a:solidFill>
              </a:rPr>
              <a:t>异或</a:t>
            </a:r>
            <a:r>
              <a:rPr lang="en-US" altLang="zh-CN" sz="2400" b="1" dirty="0" smtClean="0"/>
              <a:t>x!</a:t>
            </a:r>
            <a:endParaRPr lang="zh-CN" altLang="en-US" sz="2400" b="1" dirty="0"/>
          </a:p>
        </p:txBody>
      </p:sp>
    </p:spTree>
    <p:extLst>
      <p:ext uri="{BB962C8B-B14F-4D97-AF65-F5344CB8AC3E}">
        <p14:creationId xmlns:p14="http://schemas.microsoft.com/office/powerpoint/2010/main" val="208713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a:t>
            </a:r>
            <a:r>
              <a:rPr lang="zh-CN" altLang="en-US" dirty="0"/>
              <a:t>的补充</a:t>
            </a:r>
            <a:r>
              <a:rPr lang="zh-CN" altLang="en-US" dirty="0" smtClean="0"/>
              <a:t>说明</a:t>
            </a:r>
            <a:endParaRPr lang="zh-CN" altLang="en-US" dirty="0"/>
          </a:p>
        </p:txBody>
      </p:sp>
      <p:sp>
        <p:nvSpPr>
          <p:cNvPr id="3" name="内容占位符 2"/>
          <p:cNvSpPr>
            <a:spLocks noGrp="1"/>
          </p:cNvSpPr>
          <p:nvPr>
            <p:ph idx="1"/>
          </p:nvPr>
        </p:nvSpPr>
        <p:spPr>
          <a:xfrm>
            <a:off x="838201" y="1825625"/>
            <a:ext cx="10065774" cy="4351338"/>
          </a:xfrm>
        </p:spPr>
        <p:style>
          <a:lnRef idx="2">
            <a:schemeClr val="accent1"/>
          </a:lnRef>
          <a:fillRef idx="1">
            <a:schemeClr val="lt1"/>
          </a:fillRef>
          <a:effectRef idx="0">
            <a:schemeClr val="accent1"/>
          </a:effectRef>
          <a:fontRef idx="minor">
            <a:schemeClr val="dk1"/>
          </a:fontRef>
        </p:style>
        <p:txBody>
          <a:bodyPr/>
          <a:lstStyle/>
          <a:p>
            <a:pPr>
              <a:lnSpc>
                <a:spcPct val="150000"/>
              </a:lnSpc>
            </a:pPr>
            <a:r>
              <a:rPr lang="zh-CN" altLang="zh-CN" dirty="0">
                <a:solidFill>
                  <a:srgbClr val="FF0000"/>
                </a:solidFill>
              </a:rPr>
              <a:t>两个整数相除的结果</a:t>
            </a:r>
            <a:r>
              <a:rPr lang="zh-CN" altLang="en-US" dirty="0">
                <a:solidFill>
                  <a:srgbClr val="FF0000"/>
                </a:solidFill>
              </a:rPr>
              <a:t>一定是</a:t>
            </a:r>
            <a:r>
              <a:rPr lang="zh-CN" altLang="zh-CN" dirty="0">
                <a:solidFill>
                  <a:srgbClr val="FF0000"/>
                </a:solidFill>
              </a:rPr>
              <a:t>整数</a:t>
            </a:r>
            <a:endParaRPr lang="en-US" altLang="zh-CN" dirty="0">
              <a:solidFill>
                <a:srgbClr val="FF0000"/>
              </a:solidFill>
            </a:endParaRPr>
          </a:p>
          <a:p>
            <a:pPr lvl="1">
              <a:lnSpc>
                <a:spcPct val="150000"/>
              </a:lnSpc>
            </a:pPr>
            <a:r>
              <a:rPr lang="zh-CN" altLang="zh-CN" sz="2600" dirty="0"/>
              <a:t>如</a:t>
            </a:r>
            <a:r>
              <a:rPr lang="en-US" altLang="zh-CN" sz="2600" dirty="0"/>
              <a:t>5/3</a:t>
            </a:r>
            <a:r>
              <a:rPr lang="zh-CN" altLang="zh-CN" sz="2600" dirty="0"/>
              <a:t>的结果为</a:t>
            </a:r>
            <a:r>
              <a:rPr lang="en-US" altLang="zh-CN" sz="2600" dirty="0"/>
              <a:t>1</a:t>
            </a:r>
            <a:r>
              <a:rPr lang="zh-CN" altLang="zh-CN" sz="2600" dirty="0" smtClean="0"/>
              <a:t>，</a:t>
            </a:r>
            <a:r>
              <a:rPr lang="zh-CN" altLang="en-US" sz="2600" dirty="0" smtClean="0"/>
              <a:t>残忍丢弃</a:t>
            </a:r>
            <a:r>
              <a:rPr lang="zh-CN" altLang="zh-CN" sz="2600" dirty="0"/>
              <a:t>小数</a:t>
            </a:r>
            <a:r>
              <a:rPr lang="zh-CN" altLang="zh-CN" sz="2600" dirty="0" smtClean="0"/>
              <a:t>部分</a:t>
            </a:r>
            <a:endParaRPr lang="en-US" altLang="zh-CN" sz="2600" dirty="0"/>
          </a:p>
          <a:p>
            <a:pPr lvl="1">
              <a:lnSpc>
                <a:spcPct val="150000"/>
              </a:lnSpc>
            </a:pPr>
            <a:r>
              <a:rPr lang="zh-CN" altLang="en-US" sz="2600" dirty="0"/>
              <a:t>再比如本章的第一个例题，</a:t>
            </a:r>
            <a:r>
              <a:rPr lang="en-US" altLang="zh-CN" sz="2600" dirty="0"/>
              <a:t>5/9</a:t>
            </a:r>
            <a:r>
              <a:rPr lang="zh-CN" altLang="en-US" sz="2600" dirty="0"/>
              <a:t>直接就是</a:t>
            </a:r>
            <a:r>
              <a:rPr lang="en-US" altLang="zh-CN" sz="2600" dirty="0"/>
              <a:t>0</a:t>
            </a:r>
          </a:p>
          <a:p>
            <a:pPr lvl="1">
              <a:lnSpc>
                <a:spcPct val="150000"/>
              </a:lnSpc>
            </a:pPr>
            <a:r>
              <a:rPr lang="zh-CN" altLang="zh-CN" sz="2600" dirty="0"/>
              <a:t>如果除数或被除数中有一个为负值，舍入方向不固定</a:t>
            </a:r>
            <a:r>
              <a:rPr lang="zh-CN" altLang="en-US" sz="2600" dirty="0" smtClean="0"/>
              <a:t>。所以</a:t>
            </a:r>
            <a:r>
              <a:rPr lang="zh-CN" altLang="en-US" sz="2600" dirty="0"/>
              <a:t>，</a:t>
            </a:r>
            <a:r>
              <a:rPr lang="zh-CN" altLang="en-US" sz="2600" dirty="0" smtClean="0">
                <a:solidFill>
                  <a:srgbClr val="FF0000"/>
                </a:solidFill>
              </a:rPr>
              <a:t>不要让负整数参与</a:t>
            </a:r>
            <a:r>
              <a:rPr lang="en-US" altLang="zh-CN" sz="2600" dirty="0" smtClean="0">
                <a:solidFill>
                  <a:srgbClr val="FF0000"/>
                </a:solidFill>
              </a:rPr>
              <a:t>/</a:t>
            </a:r>
            <a:r>
              <a:rPr lang="zh-CN" altLang="en-US" sz="2600" dirty="0" smtClean="0">
                <a:solidFill>
                  <a:srgbClr val="FF0000"/>
                </a:solidFill>
              </a:rPr>
              <a:t>运算</a:t>
            </a:r>
            <a:r>
              <a:rPr lang="zh-CN" altLang="en-US" sz="2600" dirty="0" smtClean="0"/>
              <a:t>。</a:t>
            </a:r>
            <a:endParaRPr lang="zh-CN" altLang="en-US" sz="2600" dirty="0"/>
          </a:p>
        </p:txBody>
      </p:sp>
    </p:spTree>
    <p:extLst>
      <p:ext uri="{BB962C8B-B14F-4D97-AF65-F5344CB8AC3E}">
        <p14:creationId xmlns:p14="http://schemas.microsoft.com/office/powerpoint/2010/main" val="2721383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a:t>
            </a:r>
            <a:r>
              <a:rPr lang="zh-CN" altLang="zh-CN" dirty="0"/>
              <a:t>运算符</a:t>
            </a:r>
            <a:r>
              <a:rPr lang="zh-CN" altLang="en-US" dirty="0"/>
              <a:t>的</a:t>
            </a:r>
            <a:r>
              <a:rPr lang="zh-CN" altLang="zh-CN" dirty="0" smtClean="0"/>
              <a:t>说明</a:t>
            </a:r>
            <a:endParaRPr lang="zh-CN" altLang="en-US" dirty="0"/>
          </a:p>
        </p:txBody>
      </p:sp>
      <p:sp>
        <p:nvSpPr>
          <p:cNvPr id="3" name="内容占位符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a:lnSpc>
                <a:spcPct val="150000"/>
              </a:lnSpc>
            </a:pPr>
            <a:r>
              <a:rPr lang="zh-CN" altLang="en-US" dirty="0" smtClean="0"/>
              <a:t>可用</a:t>
            </a:r>
            <a:r>
              <a:rPr lang="zh-CN" altLang="en-US" dirty="0"/>
              <a:t>于</a:t>
            </a:r>
            <a:r>
              <a:rPr lang="zh-CN" altLang="en-US" dirty="0" smtClean="0"/>
              <a:t>判断</a:t>
            </a:r>
            <a:r>
              <a:rPr lang="zh-CN" altLang="en-US" dirty="0"/>
              <a:t>整除，例如一个数</a:t>
            </a:r>
            <a:r>
              <a:rPr lang="en-US" altLang="zh-CN" dirty="0"/>
              <a:t>n</a:t>
            </a:r>
            <a:r>
              <a:rPr lang="zh-CN" altLang="en-US" dirty="0"/>
              <a:t>，如果</a:t>
            </a:r>
            <a:r>
              <a:rPr lang="en-US" altLang="zh-CN" dirty="0" err="1"/>
              <a:t>n%a</a:t>
            </a:r>
            <a:r>
              <a:rPr lang="zh-CN" altLang="en-US" dirty="0"/>
              <a:t>的结果为</a:t>
            </a:r>
            <a:r>
              <a:rPr lang="en-US" altLang="zh-CN" dirty="0"/>
              <a:t>0</a:t>
            </a:r>
            <a:r>
              <a:rPr lang="zh-CN" altLang="en-US" dirty="0"/>
              <a:t>，说明</a:t>
            </a:r>
            <a:r>
              <a:rPr lang="en-US" altLang="zh-CN" dirty="0"/>
              <a:t>n</a:t>
            </a:r>
            <a:r>
              <a:rPr lang="zh-CN" altLang="en-US" dirty="0"/>
              <a:t>能被</a:t>
            </a:r>
            <a:r>
              <a:rPr lang="en-US" altLang="zh-CN" dirty="0"/>
              <a:t>a</a:t>
            </a:r>
            <a:r>
              <a:rPr lang="zh-CN" altLang="en-US" dirty="0"/>
              <a:t>整除</a:t>
            </a:r>
            <a:r>
              <a:rPr lang="zh-CN" altLang="en-US" dirty="0" smtClean="0"/>
              <a:t>。所以，如果</a:t>
            </a:r>
            <a:r>
              <a:rPr lang="en-US" altLang="zh-CN" dirty="0" smtClean="0"/>
              <a:t>n%2</a:t>
            </a:r>
            <a:r>
              <a:rPr lang="zh-CN" altLang="en-US" dirty="0" smtClean="0"/>
              <a:t>的结果是</a:t>
            </a:r>
            <a:r>
              <a:rPr lang="en-US" altLang="zh-CN" dirty="0" smtClean="0"/>
              <a:t>0</a:t>
            </a:r>
            <a:r>
              <a:rPr lang="zh-CN" altLang="en-US" dirty="0" smtClean="0"/>
              <a:t>，</a:t>
            </a:r>
            <a:r>
              <a:rPr lang="en-US" altLang="zh-CN" dirty="0" smtClean="0"/>
              <a:t>n</a:t>
            </a:r>
            <a:r>
              <a:rPr lang="zh-CN" altLang="en-US" dirty="0" smtClean="0"/>
              <a:t>就是偶数。</a:t>
            </a:r>
            <a:endParaRPr lang="en-US" altLang="zh-CN" dirty="0" smtClean="0"/>
          </a:p>
          <a:p>
            <a:pPr>
              <a:lnSpc>
                <a:spcPct val="150000"/>
              </a:lnSpc>
            </a:pPr>
            <a:endParaRPr lang="en-US" altLang="zh-CN" dirty="0" smtClean="0"/>
          </a:p>
          <a:p>
            <a:pPr>
              <a:lnSpc>
                <a:spcPct val="150000"/>
              </a:lnSpc>
            </a:pPr>
            <a:r>
              <a:rPr lang="zh-CN" altLang="en-US" dirty="0" smtClean="0"/>
              <a:t>可用于求</a:t>
            </a:r>
            <a:r>
              <a:rPr lang="zh-CN" altLang="en-US" dirty="0"/>
              <a:t>任意整数</a:t>
            </a:r>
            <a:r>
              <a:rPr lang="en-US" altLang="zh-CN" dirty="0"/>
              <a:t>n</a:t>
            </a:r>
            <a:r>
              <a:rPr lang="zh-CN" altLang="en-US" dirty="0"/>
              <a:t>的个位数，直接利用</a:t>
            </a:r>
            <a:r>
              <a:rPr lang="en-US" altLang="zh-CN" dirty="0"/>
              <a:t>n%10</a:t>
            </a:r>
            <a:r>
              <a:rPr lang="zh-CN" altLang="en-US" dirty="0"/>
              <a:t>即</a:t>
            </a:r>
            <a:r>
              <a:rPr lang="zh-CN" altLang="en-US" dirty="0" smtClean="0"/>
              <a:t>可；例如，</a:t>
            </a:r>
            <a:r>
              <a:rPr lang="en-US" altLang="zh-CN" dirty="0" smtClean="0"/>
              <a:t>123456 % 10</a:t>
            </a:r>
            <a:r>
              <a:rPr lang="zh-CN" altLang="en-US" dirty="0" smtClean="0"/>
              <a:t>，结果就是</a:t>
            </a:r>
            <a:r>
              <a:rPr lang="en-US" altLang="zh-CN" dirty="0" smtClean="0"/>
              <a:t>6</a:t>
            </a:r>
            <a:r>
              <a:rPr lang="zh-CN" altLang="en-US" dirty="0" smtClean="0"/>
              <a:t>。</a:t>
            </a:r>
            <a:endParaRPr lang="zh-CN" altLang="en-US" dirty="0"/>
          </a:p>
        </p:txBody>
      </p:sp>
    </p:spTree>
    <p:extLst>
      <p:ext uri="{BB962C8B-B14F-4D97-AF65-F5344CB8AC3E}">
        <p14:creationId xmlns:p14="http://schemas.microsoft.com/office/powerpoint/2010/main" val="3672942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a:t>
            </a:r>
            <a:r>
              <a:rPr lang="zh-CN" altLang="en-US" smtClean="0"/>
              <a:t>增（</a:t>
            </a:r>
            <a:r>
              <a:rPr lang="en-US" altLang="zh-CN" smtClean="0"/>
              <a:t>++</a:t>
            </a:r>
            <a:r>
              <a:rPr lang="zh-CN" altLang="en-US" smtClean="0"/>
              <a:t>）自减（</a:t>
            </a:r>
            <a:r>
              <a:rPr lang="en-US" altLang="zh-CN" smtClean="0"/>
              <a:t>--</a:t>
            </a:r>
            <a:r>
              <a:rPr lang="zh-CN" altLang="en-US" smtClean="0"/>
              <a:t>）运算符</a:t>
            </a:r>
            <a:endParaRPr lang="zh-CN" altLang="en-US"/>
          </a:p>
        </p:txBody>
      </p:sp>
      <p:sp>
        <p:nvSpPr>
          <p:cNvPr id="4" name="矩形 3"/>
          <p:cNvSpPr/>
          <p:nvPr/>
        </p:nvSpPr>
        <p:spPr>
          <a:xfrm>
            <a:off x="2620179" y="1877975"/>
            <a:ext cx="6951642"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t>++</a:t>
            </a:r>
            <a:r>
              <a:rPr lang="en-US" altLang="zh-CN" sz="2000" err="1"/>
              <a:t>i</a:t>
            </a:r>
            <a:r>
              <a:rPr lang="zh-CN" altLang="en-US" sz="2000"/>
              <a:t>，</a:t>
            </a:r>
            <a:r>
              <a:rPr lang="en-US" altLang="zh-CN" sz="2000" smtClean="0"/>
              <a:t>--</a:t>
            </a:r>
            <a:r>
              <a:rPr lang="en-US" altLang="zh-CN" sz="2000" err="1" smtClean="0"/>
              <a:t>i</a:t>
            </a:r>
            <a:r>
              <a:rPr lang="en-US" altLang="zh-CN" sz="2000" smtClean="0"/>
              <a:t>		</a:t>
            </a:r>
            <a:r>
              <a:rPr lang="zh-CN" altLang="en-US" sz="2000" smtClean="0"/>
              <a:t>在</a:t>
            </a:r>
            <a:r>
              <a:rPr lang="zh-CN" altLang="en-US" sz="2000"/>
              <a:t>使用ｉ之前，先使ｉ的值</a:t>
            </a:r>
            <a:r>
              <a:rPr lang="zh-CN" altLang="en-US" sz="2000" smtClean="0"/>
              <a:t>加</a:t>
            </a:r>
            <a:r>
              <a:rPr lang="en-US" altLang="zh-CN" sz="2000" smtClean="0"/>
              <a:t>/</a:t>
            </a:r>
            <a:r>
              <a:rPr lang="zh-CN" altLang="en-US" sz="2000" smtClean="0"/>
              <a:t>减</a:t>
            </a:r>
            <a:r>
              <a:rPr lang="en-US" altLang="zh-CN" sz="2000" smtClean="0"/>
              <a:t>1</a:t>
            </a:r>
            <a:endParaRPr lang="en-US" altLang="zh-CN" sz="2000"/>
          </a:p>
          <a:p>
            <a:pPr>
              <a:lnSpc>
                <a:spcPct val="150000"/>
              </a:lnSpc>
            </a:pPr>
            <a:r>
              <a:rPr lang="en-US" altLang="zh-CN" sz="2000" err="1"/>
              <a:t>i</a:t>
            </a:r>
            <a:r>
              <a:rPr lang="en-US" altLang="zh-CN" sz="2000"/>
              <a:t>++</a:t>
            </a:r>
            <a:r>
              <a:rPr lang="zh-CN" altLang="en-US" sz="2000"/>
              <a:t>，</a:t>
            </a:r>
            <a:r>
              <a:rPr lang="en-US" altLang="zh-CN" sz="2000" err="1"/>
              <a:t>i</a:t>
            </a:r>
            <a:r>
              <a:rPr lang="en-US" altLang="zh-CN" sz="2000"/>
              <a:t>-</a:t>
            </a:r>
            <a:r>
              <a:rPr lang="en-US" altLang="zh-CN" sz="2000" smtClean="0"/>
              <a:t>-		</a:t>
            </a:r>
            <a:r>
              <a:rPr lang="zh-CN" altLang="en-US" sz="2000" smtClean="0"/>
              <a:t>在</a:t>
            </a:r>
            <a:r>
              <a:rPr lang="zh-CN" altLang="en-US" sz="2000"/>
              <a:t>使用ｉ之后，使ｉ的值</a:t>
            </a:r>
            <a:r>
              <a:rPr lang="zh-CN" altLang="en-US" sz="2000" smtClean="0"/>
              <a:t>加</a:t>
            </a:r>
            <a:r>
              <a:rPr lang="en-US" altLang="zh-CN" sz="2000" smtClean="0"/>
              <a:t>/</a:t>
            </a:r>
            <a:r>
              <a:rPr lang="zh-CN" altLang="en-US" sz="2000" smtClean="0"/>
              <a:t>减</a:t>
            </a:r>
            <a:r>
              <a:rPr lang="en-US" altLang="zh-CN" sz="2000" smtClean="0"/>
              <a:t>1</a:t>
            </a:r>
            <a:endParaRPr lang="zh-CN" altLang="en-US" sz="2000"/>
          </a:p>
        </p:txBody>
      </p:sp>
      <p:sp>
        <p:nvSpPr>
          <p:cNvPr id="5" name="矩形 4"/>
          <p:cNvSpPr/>
          <p:nvPr/>
        </p:nvSpPr>
        <p:spPr>
          <a:xfrm>
            <a:off x="2144617" y="3003483"/>
            <a:ext cx="8762081" cy="400110"/>
          </a:xfrm>
          <a:prstGeom prst="rect">
            <a:avLst/>
          </a:prstGeom>
        </p:spPr>
        <p:txBody>
          <a:bodyPr wrap="square">
            <a:spAutoFit/>
          </a:bodyPr>
          <a:lstStyle/>
          <a:p>
            <a:r>
              <a:rPr lang="zh-CN" altLang="en-US" sz="2000"/>
              <a:t> ++i是先执行i=i+1，再使用i的值；而i++是先使用i的值，再执行i=i+1。</a:t>
            </a:r>
          </a:p>
        </p:txBody>
      </p:sp>
      <p:sp>
        <p:nvSpPr>
          <p:cNvPr id="6" name="圆角矩形 5"/>
          <p:cNvSpPr/>
          <p:nvPr/>
        </p:nvSpPr>
        <p:spPr>
          <a:xfrm>
            <a:off x="1261511" y="3615503"/>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smtClean="0">
              <a:solidFill>
                <a:srgbClr val="008000"/>
              </a:solidFill>
            </a:endParaRPr>
          </a:p>
        </p:txBody>
      </p:sp>
      <p:sp>
        <p:nvSpPr>
          <p:cNvPr id="7" name="圆角矩形 6"/>
          <p:cNvSpPr/>
          <p:nvPr/>
        </p:nvSpPr>
        <p:spPr>
          <a:xfrm>
            <a:off x="1261511" y="4518084"/>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err="1"/>
              <a:t>int</a:t>
            </a:r>
            <a:r>
              <a:rPr lang="en-US" altLang="zh-CN" dirty="0"/>
              <a:t> </a:t>
            </a:r>
            <a:r>
              <a:rPr lang="en-US" altLang="zh-CN" dirty="0" err="1"/>
              <a:t>i</a:t>
            </a:r>
            <a:r>
              <a:rPr lang="en-US" altLang="zh-CN" dirty="0"/>
              <a:t>=3,j;</a:t>
            </a:r>
          </a:p>
          <a:p>
            <a:r>
              <a:rPr lang="en-US" altLang="zh-CN" dirty="0" smtClean="0"/>
              <a:t>j=</a:t>
            </a:r>
            <a:r>
              <a:rPr lang="en-US" altLang="zh-CN" dirty="0" err="1" smtClean="0"/>
              <a:t>i</a:t>
            </a:r>
            <a:r>
              <a:rPr lang="en-US" altLang="zh-CN" dirty="0" smtClean="0"/>
              <a:t>++;</a:t>
            </a:r>
            <a:r>
              <a:rPr lang="en-US" altLang="zh-CN" dirty="0" smtClean="0">
                <a:solidFill>
                  <a:srgbClr val="008000"/>
                </a:solidFill>
              </a:rPr>
              <a:t>//</a:t>
            </a:r>
            <a:r>
              <a:rPr lang="zh-CN" altLang="en-US" dirty="0">
                <a:solidFill>
                  <a:srgbClr val="008000"/>
                </a:solidFill>
              </a:rPr>
              <a:t>先将 </a:t>
            </a:r>
            <a:r>
              <a:rPr lang="en-US" altLang="zh-CN" dirty="0" err="1">
                <a:solidFill>
                  <a:srgbClr val="008000"/>
                </a:solidFill>
              </a:rPr>
              <a:t>i</a:t>
            </a:r>
            <a:r>
              <a:rPr lang="zh-CN" altLang="en-US" dirty="0">
                <a:solidFill>
                  <a:srgbClr val="008000"/>
                </a:solidFill>
              </a:rPr>
              <a:t>的值</a:t>
            </a:r>
            <a:r>
              <a:rPr lang="en-US" altLang="zh-CN" dirty="0">
                <a:solidFill>
                  <a:srgbClr val="008000"/>
                </a:solidFill>
              </a:rPr>
              <a:t>3</a:t>
            </a:r>
            <a:r>
              <a:rPr lang="zh-CN" altLang="en-US" dirty="0">
                <a:solidFill>
                  <a:srgbClr val="008000"/>
                </a:solidFill>
              </a:rPr>
              <a:t>赋给ｊ</a:t>
            </a:r>
            <a:r>
              <a:rPr lang="en-US" altLang="zh-CN" dirty="0">
                <a:solidFill>
                  <a:srgbClr val="008000"/>
                </a:solidFill>
              </a:rPr>
              <a:t>,</a:t>
            </a:r>
            <a:r>
              <a:rPr lang="zh-CN" altLang="en-US" dirty="0">
                <a:solidFill>
                  <a:srgbClr val="008000"/>
                </a:solidFill>
              </a:rPr>
              <a:t>ｊ的值为３，然后ｉ变为４</a:t>
            </a:r>
            <a:endParaRPr lang="en-US" altLang="zh-CN" dirty="0" smtClean="0">
              <a:solidFill>
                <a:srgbClr val="008000"/>
              </a:solidFill>
            </a:endParaRPr>
          </a:p>
        </p:txBody>
      </p:sp>
      <p:sp>
        <p:nvSpPr>
          <p:cNvPr id="8" name="圆角矩形 7"/>
          <p:cNvSpPr/>
          <p:nvPr/>
        </p:nvSpPr>
        <p:spPr>
          <a:xfrm>
            <a:off x="7706378" y="3615503"/>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err="1"/>
              <a:t>int</a:t>
            </a:r>
            <a:r>
              <a:rPr lang="en-US" altLang="zh-CN" dirty="0"/>
              <a:t> </a:t>
            </a:r>
            <a:r>
              <a:rPr lang="en-US" altLang="zh-CN" dirty="0" err="1" smtClean="0"/>
              <a:t>i</a:t>
            </a:r>
            <a:r>
              <a:rPr lang="en-US" altLang="zh-CN" dirty="0" smtClean="0"/>
              <a:t>=3;</a:t>
            </a:r>
            <a:endParaRPr lang="en-US" altLang="zh-CN" dirty="0"/>
          </a:p>
          <a:p>
            <a:r>
              <a:rPr lang="en-US" altLang="zh-CN" dirty="0" err="1"/>
              <a:t>printf</a:t>
            </a:r>
            <a:r>
              <a:rPr lang="en-US" altLang="zh-CN" dirty="0" smtClean="0"/>
              <a:t>(“%d”,++</a:t>
            </a:r>
            <a:r>
              <a:rPr lang="en-US" altLang="zh-CN" dirty="0" err="1"/>
              <a:t>i</a:t>
            </a:r>
            <a:r>
              <a:rPr lang="en-US" altLang="zh-CN" dirty="0" smtClean="0"/>
              <a:t>);</a:t>
            </a:r>
            <a:r>
              <a:rPr lang="en-US" altLang="zh-CN" dirty="0" smtClean="0">
                <a:solidFill>
                  <a:srgbClr val="008000"/>
                </a:solidFill>
              </a:rPr>
              <a:t>//</a:t>
            </a:r>
            <a:r>
              <a:rPr lang="zh-CN" altLang="en-US" dirty="0" smtClean="0">
                <a:solidFill>
                  <a:srgbClr val="008000"/>
                </a:solidFill>
              </a:rPr>
              <a:t>输出４</a:t>
            </a:r>
            <a:endParaRPr lang="en-US" altLang="zh-CN" dirty="0" smtClean="0">
              <a:solidFill>
                <a:srgbClr val="008000"/>
              </a:solidFill>
            </a:endParaRPr>
          </a:p>
        </p:txBody>
      </p:sp>
      <p:sp>
        <p:nvSpPr>
          <p:cNvPr id="9" name="圆角矩形 8"/>
          <p:cNvSpPr/>
          <p:nvPr/>
        </p:nvSpPr>
        <p:spPr>
          <a:xfrm>
            <a:off x="7706378" y="4518084"/>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err="1"/>
              <a:t>int</a:t>
            </a:r>
            <a:r>
              <a:rPr lang="en-US" altLang="zh-CN" dirty="0"/>
              <a:t> </a:t>
            </a:r>
            <a:r>
              <a:rPr lang="en-US" altLang="zh-CN" dirty="0" err="1"/>
              <a:t>i</a:t>
            </a:r>
            <a:r>
              <a:rPr lang="en-US" altLang="zh-CN" dirty="0"/>
              <a:t>=3;</a:t>
            </a:r>
          </a:p>
          <a:p>
            <a:r>
              <a:rPr lang="en-US" altLang="zh-CN" dirty="0" err="1"/>
              <a:t>printf</a:t>
            </a:r>
            <a:r>
              <a:rPr lang="en-US" altLang="zh-CN" dirty="0"/>
              <a:t>(“%d</a:t>
            </a:r>
            <a:r>
              <a:rPr lang="en-US" altLang="zh-CN" dirty="0" smtClean="0"/>
              <a:t>”,</a:t>
            </a:r>
            <a:r>
              <a:rPr lang="en-US" altLang="zh-CN" dirty="0" err="1" smtClean="0"/>
              <a:t>i</a:t>
            </a:r>
            <a:r>
              <a:rPr lang="en-US" altLang="zh-CN" dirty="0" smtClean="0"/>
              <a:t>++);</a:t>
            </a:r>
            <a:r>
              <a:rPr lang="en-US" altLang="zh-CN" dirty="0" smtClean="0">
                <a:solidFill>
                  <a:srgbClr val="008000"/>
                </a:solidFill>
              </a:rPr>
              <a:t>//</a:t>
            </a:r>
            <a:r>
              <a:rPr lang="zh-CN" altLang="en-US" dirty="0" smtClean="0">
                <a:solidFill>
                  <a:srgbClr val="008000"/>
                </a:solidFill>
              </a:rPr>
              <a:t>输出</a:t>
            </a:r>
            <a:r>
              <a:rPr lang="en-US" altLang="zh-CN" dirty="0" smtClean="0">
                <a:solidFill>
                  <a:srgbClr val="008000"/>
                </a:solidFill>
              </a:rPr>
              <a:t>3</a:t>
            </a:r>
            <a:endParaRPr lang="en-US" altLang="zh-CN" dirty="0">
              <a:solidFill>
                <a:srgbClr val="008000"/>
              </a:solidFill>
            </a:endParaRPr>
          </a:p>
        </p:txBody>
      </p:sp>
      <p:cxnSp>
        <p:nvCxnSpPr>
          <p:cNvPr id="10" name="直接连接符 9"/>
          <p:cNvCxnSpPr/>
          <p:nvPr/>
        </p:nvCxnSpPr>
        <p:spPr>
          <a:xfrm>
            <a:off x="7442456" y="3615503"/>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61511" y="5420665"/>
            <a:ext cx="974433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建议谨慎使用++和--运算符，只用最简单的形式，即i++，i--，且把它们作为单独的表达式。</a:t>
            </a:r>
          </a:p>
        </p:txBody>
      </p:sp>
    </p:spTree>
    <p:extLst>
      <p:ext uri="{BB962C8B-B14F-4D97-AF65-F5344CB8AC3E}">
        <p14:creationId xmlns:p14="http://schemas.microsoft.com/office/powerpoint/2010/main" val="737905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51" y="944419"/>
            <a:ext cx="7165383" cy="622052"/>
          </a:xfrm>
        </p:spPr>
        <p:txBody>
          <a:bodyPr>
            <a:normAutofit/>
          </a:bodyPr>
          <a:lstStyle/>
          <a:p>
            <a:r>
              <a:rPr lang="zh-CN" altLang="en-US"/>
              <a:t>算术表达式和运算符的优先级与结合性</a:t>
            </a:r>
          </a:p>
        </p:txBody>
      </p:sp>
      <p:sp>
        <p:nvSpPr>
          <p:cNvPr id="5" name="内容占位符 2"/>
          <p:cNvSpPr txBox="1">
            <a:spLocks/>
          </p:cNvSpPr>
          <p:nvPr/>
        </p:nvSpPr>
        <p:spPr>
          <a:xfrm>
            <a:off x="860234" y="1531602"/>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solidFill>
                  <a:schemeClr val="tx1">
                    <a:lumMod val="65000"/>
                    <a:lumOff val="35000"/>
                  </a:schemeClr>
                </a:solidFill>
                <a:latin typeface="+mn-ea"/>
                <a:ea typeface="+mn-ea"/>
              </a:rPr>
              <a:t>用算术运算符和括号将运算对象（也称操作数）连接起来的、符合Ｃ语法规则的式子称为</a:t>
            </a:r>
            <a:r>
              <a:rPr lang="en-US" altLang="zh-CN" sz="2000" b="1" dirty="0">
                <a:solidFill>
                  <a:schemeClr val="tx1">
                    <a:lumMod val="65000"/>
                    <a:lumOff val="35000"/>
                  </a:schemeClr>
                </a:solidFill>
                <a:latin typeface="+mn-ea"/>
                <a:ea typeface="+mn-ea"/>
              </a:rPr>
              <a:t>C</a:t>
            </a:r>
            <a:r>
              <a:rPr lang="zh-CN" altLang="en-US" sz="2000" b="1" dirty="0">
                <a:solidFill>
                  <a:schemeClr val="tx1">
                    <a:lumMod val="65000"/>
                    <a:lumOff val="35000"/>
                  </a:schemeClr>
                </a:solidFill>
                <a:latin typeface="+mn-ea"/>
                <a:ea typeface="+mn-ea"/>
              </a:rPr>
              <a:t>算术表达式</a:t>
            </a:r>
            <a:r>
              <a:rPr lang="zh-CN" altLang="en-US" sz="2000" dirty="0" smtClean="0">
                <a:solidFill>
                  <a:schemeClr val="tx1">
                    <a:lumMod val="65000"/>
                    <a:lumOff val="35000"/>
                  </a:schemeClr>
                </a:solidFill>
                <a:latin typeface="+mn-ea"/>
                <a:ea typeface="+mn-ea"/>
              </a:rPr>
              <a:t>。</a:t>
            </a:r>
            <a:endParaRPr lang="en-US" altLang="zh-CN" sz="2000" dirty="0" smtClean="0">
              <a:solidFill>
                <a:schemeClr val="tx1">
                  <a:lumMod val="65000"/>
                  <a:lumOff val="35000"/>
                </a:schemeClr>
              </a:solidFill>
              <a:latin typeface="+mn-ea"/>
              <a:ea typeface="+mn-ea"/>
            </a:endParaRPr>
          </a:p>
          <a:p>
            <a:pPr marL="0" indent="0">
              <a:lnSpc>
                <a:spcPct val="150000"/>
              </a:lnSpc>
              <a:buNone/>
            </a:pPr>
            <a:r>
              <a:rPr lang="zh-CN" altLang="en-US" sz="2000" dirty="0" smtClean="0">
                <a:solidFill>
                  <a:schemeClr val="tx1">
                    <a:lumMod val="65000"/>
                    <a:lumOff val="35000"/>
                  </a:schemeClr>
                </a:solidFill>
                <a:latin typeface="+mn-ea"/>
                <a:ea typeface="+mn-ea"/>
              </a:rPr>
              <a:t>运算</a:t>
            </a:r>
            <a:r>
              <a:rPr lang="zh-CN" altLang="en-US" sz="2000" dirty="0">
                <a:solidFill>
                  <a:schemeClr val="tx1">
                    <a:lumMod val="65000"/>
                    <a:lumOff val="35000"/>
                  </a:schemeClr>
                </a:solidFill>
                <a:latin typeface="+mn-ea"/>
                <a:ea typeface="+mn-ea"/>
              </a:rPr>
              <a:t>对象包括常量、变量、函数等</a:t>
            </a:r>
            <a:r>
              <a:rPr lang="zh-CN" altLang="en-US" sz="2000" dirty="0" smtClean="0">
                <a:solidFill>
                  <a:schemeClr val="tx1">
                    <a:lumMod val="65000"/>
                    <a:lumOff val="35000"/>
                  </a:schemeClr>
                </a:solidFill>
                <a:latin typeface="+mn-ea"/>
                <a:ea typeface="+mn-ea"/>
              </a:rPr>
              <a:t>。</a:t>
            </a:r>
            <a:endParaRPr lang="en-US" altLang="zh-CN" sz="2000" dirty="0" smtClean="0">
              <a:solidFill>
                <a:schemeClr val="tx1">
                  <a:lumMod val="65000"/>
                  <a:lumOff val="35000"/>
                </a:schemeClr>
              </a:solidFill>
              <a:latin typeface="+mn-ea"/>
              <a:ea typeface="+mn-ea"/>
            </a:endParaRPr>
          </a:p>
          <a:p>
            <a:pPr marL="0" indent="0">
              <a:lnSpc>
                <a:spcPct val="150000"/>
              </a:lnSpc>
              <a:buNone/>
            </a:pPr>
            <a:r>
              <a:rPr lang="en-US" altLang="zh-CN" sz="2000" dirty="0" smtClean="0">
                <a:solidFill>
                  <a:schemeClr val="tx1">
                    <a:lumMod val="65000"/>
                    <a:lumOff val="35000"/>
                  </a:schemeClr>
                </a:solidFill>
                <a:latin typeface="+mn-ea"/>
                <a:ea typeface="+mn-ea"/>
              </a:rPr>
              <a:t>C</a:t>
            </a:r>
            <a:r>
              <a:rPr lang="zh-CN" altLang="en-US" sz="2000" dirty="0">
                <a:solidFill>
                  <a:schemeClr val="tx1">
                    <a:lumMod val="65000"/>
                    <a:lumOff val="35000"/>
                  </a:schemeClr>
                </a:solidFill>
                <a:latin typeface="+mn-ea"/>
                <a:ea typeface="+mn-ea"/>
              </a:rPr>
              <a:t>语言规定了运算符的</a:t>
            </a:r>
            <a:r>
              <a:rPr lang="zh-CN" altLang="en-US" sz="2000" b="1" dirty="0">
                <a:solidFill>
                  <a:schemeClr val="tx1">
                    <a:lumMod val="65000"/>
                    <a:lumOff val="35000"/>
                  </a:schemeClr>
                </a:solidFill>
                <a:latin typeface="+mn-ea"/>
                <a:ea typeface="+mn-ea"/>
              </a:rPr>
              <a:t>优先级</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例如先乘除后加减</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，还规定了运算符的</a:t>
            </a:r>
            <a:r>
              <a:rPr lang="zh-CN" altLang="en-US" sz="2000" b="1" dirty="0">
                <a:solidFill>
                  <a:schemeClr val="tx1">
                    <a:lumMod val="65000"/>
                    <a:lumOff val="35000"/>
                  </a:schemeClr>
                </a:solidFill>
                <a:latin typeface="+mn-ea"/>
                <a:ea typeface="+mn-ea"/>
              </a:rPr>
              <a:t>结合性</a:t>
            </a:r>
            <a:r>
              <a:rPr lang="zh-CN" altLang="en-US" sz="2000" dirty="0">
                <a:solidFill>
                  <a:schemeClr val="tx1">
                    <a:lumMod val="65000"/>
                    <a:lumOff val="35000"/>
                  </a:schemeClr>
                </a:solidFill>
                <a:latin typeface="+mn-ea"/>
                <a:ea typeface="+mn-ea"/>
              </a:rPr>
              <a:t>。</a:t>
            </a:r>
          </a:p>
          <a:p>
            <a:pPr marL="0" indent="0">
              <a:lnSpc>
                <a:spcPct val="150000"/>
              </a:lnSpc>
              <a:buNone/>
            </a:pPr>
            <a:r>
              <a:rPr lang="zh-CN" altLang="en-US" sz="2000" dirty="0" smtClean="0">
                <a:solidFill>
                  <a:schemeClr val="tx1">
                    <a:lumMod val="65000"/>
                    <a:lumOff val="35000"/>
                  </a:schemeClr>
                </a:solidFill>
                <a:latin typeface="+mn-ea"/>
                <a:ea typeface="+mn-ea"/>
              </a:rPr>
              <a:t>在</a:t>
            </a:r>
            <a:r>
              <a:rPr lang="zh-CN" altLang="en-US" sz="2000" dirty="0">
                <a:solidFill>
                  <a:schemeClr val="tx1">
                    <a:lumMod val="65000"/>
                    <a:lumOff val="35000"/>
                  </a:schemeClr>
                </a:solidFill>
                <a:latin typeface="+mn-ea"/>
                <a:ea typeface="+mn-ea"/>
              </a:rPr>
              <a:t>表达式求值时，先按运算符的优先级别顺序执行</a:t>
            </a:r>
            <a:r>
              <a:rPr lang="zh-CN" altLang="en-US" sz="2000" dirty="0" smtClean="0">
                <a:solidFill>
                  <a:schemeClr val="tx1">
                    <a:lumMod val="65000"/>
                    <a:lumOff val="35000"/>
                  </a:schemeClr>
                </a:solidFill>
                <a:latin typeface="+mn-ea"/>
                <a:ea typeface="+mn-ea"/>
              </a:rPr>
              <a:t>，当在</a:t>
            </a:r>
            <a:r>
              <a:rPr lang="zh-CN" altLang="en-US" sz="2000" dirty="0">
                <a:solidFill>
                  <a:schemeClr val="tx1">
                    <a:lumMod val="65000"/>
                    <a:lumOff val="35000"/>
                  </a:schemeClr>
                </a:solidFill>
                <a:latin typeface="+mn-ea"/>
                <a:ea typeface="+mn-ea"/>
              </a:rPr>
              <a:t>一个运算对象两侧的运算符的优先级别</a:t>
            </a:r>
            <a:r>
              <a:rPr lang="zh-CN" altLang="en-US" sz="2000" dirty="0" smtClean="0">
                <a:solidFill>
                  <a:schemeClr val="tx1">
                    <a:lumMod val="65000"/>
                    <a:lumOff val="35000"/>
                  </a:schemeClr>
                </a:solidFill>
                <a:latin typeface="+mn-ea"/>
                <a:ea typeface="+mn-ea"/>
              </a:rPr>
              <a:t>相同时，则</a:t>
            </a:r>
            <a:r>
              <a:rPr lang="zh-CN" altLang="en-US" sz="2000" dirty="0">
                <a:solidFill>
                  <a:schemeClr val="tx1">
                    <a:lumMod val="65000"/>
                    <a:lumOff val="35000"/>
                  </a:schemeClr>
                </a:solidFill>
                <a:latin typeface="+mn-ea"/>
                <a:ea typeface="+mn-ea"/>
              </a:rPr>
              <a:t>按规定的“结合方向”处理。Ｃ语言规定了各种运算符的结合方向（结合性</a:t>
            </a:r>
            <a:r>
              <a:rPr lang="zh-CN" altLang="en-US" sz="2000" dirty="0" smtClean="0">
                <a:solidFill>
                  <a:schemeClr val="tx1">
                    <a:lumMod val="65000"/>
                    <a:lumOff val="35000"/>
                  </a:schemeClr>
                </a:solidFill>
                <a:latin typeface="+mn-ea"/>
                <a:ea typeface="+mn-ea"/>
              </a:rPr>
              <a:t>）， “自左至右的结合方向”又</a:t>
            </a:r>
            <a:r>
              <a:rPr lang="zh-CN" altLang="en-US" sz="2000" dirty="0">
                <a:solidFill>
                  <a:schemeClr val="tx1">
                    <a:lumMod val="65000"/>
                    <a:lumOff val="35000"/>
                  </a:schemeClr>
                </a:solidFill>
                <a:latin typeface="+mn-ea"/>
                <a:ea typeface="+mn-ea"/>
              </a:rPr>
              <a:t>称“</a:t>
            </a:r>
            <a:r>
              <a:rPr lang="zh-CN" altLang="en-US" sz="2000" b="1" dirty="0">
                <a:solidFill>
                  <a:schemeClr val="tx1">
                    <a:lumMod val="65000"/>
                    <a:lumOff val="35000"/>
                  </a:schemeClr>
                </a:solidFill>
                <a:latin typeface="+mn-ea"/>
                <a:ea typeface="+mn-ea"/>
              </a:rPr>
              <a:t>左结合性</a:t>
            </a:r>
            <a:r>
              <a:rPr lang="zh-CN" altLang="en-US" sz="2000" dirty="0">
                <a:solidFill>
                  <a:schemeClr val="tx1">
                    <a:lumMod val="65000"/>
                    <a:lumOff val="35000"/>
                  </a:schemeClr>
                </a:solidFill>
                <a:latin typeface="+mn-ea"/>
                <a:ea typeface="+mn-ea"/>
              </a:rPr>
              <a:t>”，即运算对象先与左面的运算符结合</a:t>
            </a:r>
            <a:r>
              <a:rPr lang="zh-CN" altLang="en-US" sz="2000" dirty="0" smtClean="0">
                <a:solidFill>
                  <a:schemeClr val="tx1">
                    <a:lumMod val="65000"/>
                    <a:lumOff val="35000"/>
                  </a:schemeClr>
                </a:solidFill>
                <a:latin typeface="+mn-ea"/>
                <a:ea typeface="+mn-ea"/>
              </a:rPr>
              <a:t>。相反“</a:t>
            </a:r>
            <a:r>
              <a:rPr lang="zh-CN" altLang="en-US" sz="2000" dirty="0">
                <a:solidFill>
                  <a:schemeClr val="tx1">
                    <a:lumMod val="65000"/>
                    <a:lumOff val="35000"/>
                  </a:schemeClr>
                </a:solidFill>
                <a:latin typeface="+mn-ea"/>
                <a:ea typeface="+mn-ea"/>
              </a:rPr>
              <a:t>自右至</a:t>
            </a:r>
            <a:r>
              <a:rPr lang="zh-CN" altLang="en-US" sz="2000" dirty="0" smtClean="0">
                <a:solidFill>
                  <a:schemeClr val="tx1">
                    <a:lumMod val="65000"/>
                    <a:lumOff val="35000"/>
                  </a:schemeClr>
                </a:solidFill>
                <a:latin typeface="+mn-ea"/>
                <a:ea typeface="+mn-ea"/>
              </a:rPr>
              <a:t>左的结合方向”称为“</a:t>
            </a:r>
            <a:r>
              <a:rPr lang="zh-CN" altLang="en-US" sz="2000" b="1" dirty="0" smtClean="0">
                <a:solidFill>
                  <a:schemeClr val="tx1">
                    <a:lumMod val="65000"/>
                    <a:lumOff val="35000"/>
                  </a:schemeClr>
                </a:solidFill>
                <a:latin typeface="+mn-ea"/>
                <a:ea typeface="+mn-ea"/>
              </a:rPr>
              <a:t>右结合性</a:t>
            </a:r>
            <a:r>
              <a:rPr lang="zh-CN" altLang="en-US" sz="2000" dirty="0" smtClean="0">
                <a:solidFill>
                  <a:schemeClr val="tx1">
                    <a:lumMod val="65000"/>
                    <a:lumOff val="35000"/>
                  </a:schemeClr>
                </a:solidFill>
                <a:latin typeface="+mn-ea"/>
                <a:ea typeface="+mn-ea"/>
              </a:rPr>
              <a:t>”。</a:t>
            </a:r>
            <a:endParaRPr lang="zh-CN" altLang="en-US" sz="2000" dirty="0">
              <a:solidFill>
                <a:schemeClr val="tx1">
                  <a:lumMod val="65000"/>
                  <a:lumOff val="35000"/>
                </a:schemeClr>
              </a:solidFill>
              <a:latin typeface="+mn-ea"/>
              <a:ea typeface="+mn-ea"/>
            </a:endParaRPr>
          </a:p>
        </p:txBody>
      </p:sp>
      <p:grpSp>
        <p:nvGrpSpPr>
          <p:cNvPr id="6" name="组合 5"/>
          <p:cNvGrpSpPr/>
          <p:nvPr/>
        </p:nvGrpSpPr>
        <p:grpSpPr>
          <a:xfrm>
            <a:off x="860234" y="875362"/>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48280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425877"/>
            <a:ext cx="10515600" cy="4351338"/>
          </a:xfrm>
        </p:spPr>
        <p:txBody>
          <a:bodyPr>
            <a:normAutofit/>
          </a:bodyPr>
          <a:lstStyle/>
          <a:p>
            <a:pPr marL="0" indent="0">
              <a:lnSpc>
                <a:spcPct val="120000"/>
              </a:lnSpc>
              <a:spcBef>
                <a:spcPts val="600"/>
              </a:spcBef>
              <a:spcAft>
                <a:spcPts val="600"/>
              </a:spcAft>
              <a:buNone/>
            </a:pPr>
            <a:r>
              <a:rPr lang="zh-CN" altLang="en-US" sz="2000">
                <a:solidFill>
                  <a:schemeClr val="accent1"/>
                </a:solidFill>
                <a:latin typeface="+mn-ea"/>
                <a:ea typeface="+mn-ea"/>
              </a:rPr>
              <a:t>如果一个运算符两侧的数据类型不同，则先自动进行类型转换，使二者成为同一种类型，然后进行运算。整型、实型、字符型数据间可以进行混合运算。</a:t>
            </a:r>
            <a:r>
              <a:rPr lang="zh-CN" altLang="en-US" sz="2000" b="1">
                <a:solidFill>
                  <a:schemeClr val="accent1"/>
                </a:solidFill>
                <a:latin typeface="+mn-ea"/>
                <a:ea typeface="+mn-ea"/>
              </a:rPr>
              <a:t>规律</a:t>
            </a:r>
            <a:r>
              <a:rPr lang="zh-CN" altLang="en-US" sz="2000">
                <a:solidFill>
                  <a:schemeClr val="accent1"/>
                </a:solidFill>
                <a:latin typeface="+mn-ea"/>
                <a:ea typeface="+mn-ea"/>
              </a:rPr>
              <a:t>为</a:t>
            </a:r>
            <a:r>
              <a:rPr lang="en-US" altLang="zh-CN" sz="2000">
                <a:solidFill>
                  <a:schemeClr val="accent1"/>
                </a:solidFill>
                <a:latin typeface="+mn-ea"/>
                <a:ea typeface="+mn-ea"/>
              </a:rPr>
              <a:t>: </a:t>
            </a:r>
          </a:p>
          <a:p>
            <a:pPr marL="457200" lvl="1" indent="0">
              <a:lnSpc>
                <a:spcPct val="120000"/>
              </a:lnSpc>
              <a:spcBef>
                <a:spcPts val="600"/>
              </a:spcBef>
              <a:spcAft>
                <a:spcPts val="600"/>
              </a:spcAft>
              <a:buNone/>
            </a:pPr>
            <a:r>
              <a:rPr lang="en-US" altLang="zh-CN" sz="2000" smtClean="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smtClean="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运算的两个数中有一个数为</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或</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型，结果是</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型，因为系统将所有</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型数据都先转换为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型，然后进行运算。</a:t>
            </a:r>
          </a:p>
          <a:p>
            <a:pPr marL="914400" lvl="2" indent="0">
              <a:lnSpc>
                <a:spcPct val="120000"/>
              </a:lnSpc>
              <a:spcBef>
                <a:spcPts val="600"/>
              </a:spcBef>
              <a:spcAft>
                <a:spcPts val="600"/>
              </a:spcAft>
              <a:buNone/>
            </a:pPr>
            <a:r>
              <a:rPr lang="zh-CN" altLang="en-US" smtClean="0">
                <a:solidFill>
                  <a:schemeClr val="tx1">
                    <a:lumMod val="65000"/>
                    <a:lumOff val="35000"/>
                  </a:schemeClr>
                </a:solidFill>
                <a:latin typeface="+mn-ea"/>
                <a:ea typeface="+mn-ea"/>
              </a:rPr>
              <a:t>如果</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型与</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或</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型数据进行运算，先把</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型和</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型数据转换为</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型，然后进行运算，结果是</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a:t>
            </a:r>
          </a:p>
          <a:p>
            <a:pPr marL="1371600" lvl="3" indent="0">
              <a:lnSpc>
                <a:spcPct val="120000"/>
              </a:lnSpc>
              <a:spcBef>
                <a:spcPts val="600"/>
              </a:spcBef>
              <a:spcAft>
                <a:spcPts val="600"/>
              </a:spcAft>
              <a:buNone/>
            </a:pPr>
            <a:r>
              <a:rPr lang="zh-CN" altLang="en-US" sz="2000" smtClean="0">
                <a:solidFill>
                  <a:schemeClr val="tx1">
                    <a:lumMod val="65000"/>
                    <a:lumOff val="35000"/>
                  </a:schemeClr>
                </a:solidFill>
                <a:latin typeface="+mn-ea"/>
                <a:ea typeface="+mn-ea"/>
              </a:rPr>
              <a:t>字符</a:t>
            </a:r>
            <a:r>
              <a:rPr lang="en-US" altLang="zh-CN" sz="2000">
                <a:solidFill>
                  <a:schemeClr val="tx1">
                    <a:lumMod val="65000"/>
                    <a:lumOff val="35000"/>
                  </a:schemeClr>
                </a:solidFill>
                <a:latin typeface="+mn-ea"/>
                <a:ea typeface="+mn-ea"/>
              </a:rPr>
              <a:t>(char)</a:t>
            </a:r>
            <a:r>
              <a:rPr lang="zh-CN" altLang="en-US" sz="2000">
                <a:solidFill>
                  <a:schemeClr val="tx1">
                    <a:lumMod val="65000"/>
                    <a:lumOff val="35000"/>
                  </a:schemeClr>
                </a:solidFill>
                <a:latin typeface="+mn-ea"/>
                <a:ea typeface="+mn-ea"/>
              </a:rPr>
              <a:t>型数据与整型数据进行运算，就是把字符的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代码与整型数据进行运算</a:t>
            </a:r>
            <a:r>
              <a:rPr lang="zh-CN" altLang="en-US" sz="2000" smtClean="0">
                <a:solidFill>
                  <a:schemeClr val="tx1">
                    <a:lumMod val="65000"/>
                    <a:lumOff val="35000"/>
                  </a:schemeClr>
                </a:solidFill>
                <a:latin typeface="+mn-ea"/>
                <a:ea typeface="+mn-ea"/>
              </a:rPr>
              <a:t>。如果</a:t>
            </a:r>
            <a:r>
              <a:rPr lang="zh-CN" altLang="en-US" sz="2000">
                <a:solidFill>
                  <a:schemeClr val="tx1">
                    <a:lumMod val="65000"/>
                    <a:lumOff val="35000"/>
                  </a:schemeClr>
                </a:solidFill>
                <a:latin typeface="+mn-ea"/>
                <a:ea typeface="+mn-ea"/>
              </a:rPr>
              <a:t>字符型数据与实型数据进行运算，则将字符的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型数据，然后进行运算。</a:t>
            </a:r>
          </a:p>
        </p:txBody>
      </p:sp>
      <p:grpSp>
        <p:nvGrpSpPr>
          <p:cNvPr id="4" name="组合 3"/>
          <p:cNvGrpSpPr/>
          <p:nvPr/>
        </p:nvGrpSpPr>
        <p:grpSpPr>
          <a:xfrm>
            <a:off x="915318" y="2450115"/>
            <a:ext cx="519154" cy="542829"/>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1325399" y="3348034"/>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1796065" y="4180399"/>
            <a:ext cx="519154" cy="542829"/>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Tree>
    <p:extLst>
      <p:ext uri="{BB962C8B-B14F-4D97-AF65-F5344CB8AC3E}">
        <p14:creationId xmlns:p14="http://schemas.microsoft.com/office/powerpoint/2010/main" val="1579572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919989" y="1489248"/>
            <a:ext cx="3541843" cy="127598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float f=2.5;</a:t>
            </a:r>
          </a:p>
          <a:p>
            <a:r>
              <a:rPr lang="en-US" altLang="zh-CN"/>
              <a:t>double d=7.5;</a:t>
            </a:r>
          </a:p>
          <a:p>
            <a:r>
              <a:rPr lang="en-US" altLang="zh-CN" err="1"/>
              <a:t>printf</a:t>
            </a:r>
            <a:r>
              <a:rPr lang="en-US" altLang="zh-CN"/>
              <a:t>("%lf",10+'a'+i*f-d/3);</a:t>
            </a:r>
            <a:endParaRPr lang="en-US" altLang="zh-CN" smtClean="0">
              <a:solidFill>
                <a:srgbClr val="008000"/>
              </a:solidFill>
            </a:endParaRPr>
          </a:p>
        </p:txBody>
      </p:sp>
      <p:sp>
        <p:nvSpPr>
          <p:cNvPr id="24" name="折角形 23"/>
          <p:cNvSpPr/>
          <p:nvPr/>
        </p:nvSpPr>
        <p:spPr>
          <a:xfrm>
            <a:off x="899490" y="3105508"/>
            <a:ext cx="10454310" cy="314105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 name="组合 24"/>
          <p:cNvGrpSpPr/>
          <p:nvPr/>
        </p:nvGrpSpPr>
        <p:grpSpPr>
          <a:xfrm>
            <a:off x="1104900" y="3192273"/>
            <a:ext cx="1905000" cy="560717"/>
            <a:chOff x="8656983" y="1203671"/>
            <a:chExt cx="1905000" cy="497504"/>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69332"/>
            </a:xfrm>
            <a:prstGeom prst="rect">
              <a:avLst/>
            </a:prstGeom>
            <a:noFill/>
          </p:spPr>
          <p:txBody>
            <a:bodyPr wrap="square" rtlCol="0">
              <a:spAutoFit/>
            </a:bodyPr>
            <a:lstStyle/>
            <a:p>
              <a:pPr algn="dist"/>
              <a:r>
                <a:rPr lang="zh-CN" altLang="en-US" b="1" smtClean="0">
                  <a:solidFill>
                    <a:schemeClr val="bg1"/>
                  </a:solidFill>
                  <a:latin typeface="微软雅黑" panose="020B0503020204020204" pitchFamily="34" charset="-122"/>
                  <a:ea typeface="微软雅黑" panose="020B0503020204020204" pitchFamily="34" charset="-122"/>
                </a:rPr>
                <a:t>程序分析</a:t>
              </a:r>
              <a:endParaRPr lang="zh-CN" altLang="en-US" b="1">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22073" y="3849092"/>
            <a:ext cx="10139570" cy="2354491"/>
          </a:xfrm>
          <a:prstGeom prst="rect">
            <a:avLst/>
          </a:prstGeom>
          <a:noFill/>
        </p:spPr>
        <p:txBody>
          <a:bodyPr wrap="square" rtlCol="0">
            <a:spAutoFit/>
          </a:bodyPr>
          <a:lstStyle/>
          <a:p>
            <a:pPr>
              <a:lnSpc>
                <a:spcPct val="150000"/>
              </a:lnSpc>
              <a:buClr>
                <a:schemeClr val="bg1"/>
              </a:buClr>
            </a:pPr>
            <a:r>
              <a:rPr lang="en-US" altLang="zh-CN" b="1" smtClean="0">
                <a:solidFill>
                  <a:srgbClr val="FFFF00"/>
                </a:solidFill>
              </a:rPr>
              <a:t>10</a:t>
            </a:r>
            <a:r>
              <a:rPr lang="en-US" altLang="zh-CN" b="1">
                <a:solidFill>
                  <a:srgbClr val="FFFF00"/>
                </a:solidFill>
              </a:rPr>
              <a:t>+'a'+</a:t>
            </a:r>
            <a:r>
              <a:rPr lang="en-US" altLang="zh-CN" b="1" smtClean="0">
                <a:solidFill>
                  <a:srgbClr val="FFFF00"/>
                </a:solidFill>
              </a:rPr>
              <a:t>i*f-d/3</a:t>
            </a:r>
          </a:p>
          <a:p>
            <a:pPr>
              <a:lnSpc>
                <a:spcPct val="150000"/>
              </a:lnSpc>
              <a:buClr>
                <a:schemeClr val="bg1"/>
              </a:buClr>
            </a:pPr>
            <a:r>
              <a:rPr lang="zh-CN" altLang="en-US" sz="1600">
                <a:solidFill>
                  <a:schemeClr val="bg1"/>
                </a:solidFill>
              </a:rPr>
              <a:t>① 进行</a:t>
            </a:r>
            <a:r>
              <a:rPr lang="en-US" altLang="zh-CN" sz="1600">
                <a:solidFill>
                  <a:schemeClr val="bg1"/>
                </a:solidFill>
              </a:rPr>
              <a:t>10+′a′</a:t>
            </a:r>
            <a:r>
              <a:rPr lang="zh-CN" altLang="en-US" sz="1600">
                <a:solidFill>
                  <a:schemeClr val="bg1"/>
                </a:solidFill>
              </a:rPr>
              <a:t>的运算，</a:t>
            </a:r>
            <a:r>
              <a:rPr lang="en-US" altLang="zh-CN" sz="1600">
                <a:solidFill>
                  <a:schemeClr val="bg1"/>
                </a:solidFill>
              </a:rPr>
              <a:t>′a′</a:t>
            </a:r>
            <a:r>
              <a:rPr lang="zh-CN" altLang="en-US" sz="1600">
                <a:solidFill>
                  <a:schemeClr val="bg1"/>
                </a:solidFill>
              </a:rPr>
              <a:t>的值是整数</a:t>
            </a:r>
            <a:r>
              <a:rPr lang="en-US" altLang="zh-CN" sz="1600">
                <a:solidFill>
                  <a:schemeClr val="bg1"/>
                </a:solidFill>
              </a:rPr>
              <a:t>97</a:t>
            </a:r>
            <a:r>
              <a:rPr lang="zh-CN" altLang="en-US" sz="1600">
                <a:solidFill>
                  <a:schemeClr val="bg1"/>
                </a:solidFill>
              </a:rPr>
              <a:t>，运算结果为</a:t>
            </a:r>
            <a:r>
              <a:rPr lang="en-US" altLang="zh-CN" sz="1600">
                <a:solidFill>
                  <a:schemeClr val="bg1"/>
                </a:solidFill>
              </a:rPr>
              <a:t>107</a:t>
            </a:r>
            <a:r>
              <a:rPr lang="zh-CN" altLang="en-US" sz="1600">
                <a:solidFill>
                  <a:schemeClr val="bg1"/>
                </a:solidFill>
              </a:rPr>
              <a:t>。</a:t>
            </a:r>
          </a:p>
          <a:p>
            <a:pPr>
              <a:lnSpc>
                <a:spcPct val="150000"/>
              </a:lnSpc>
              <a:buClr>
                <a:schemeClr val="bg1"/>
              </a:buClr>
            </a:pPr>
            <a:r>
              <a:rPr lang="zh-CN" altLang="en-US" sz="1600" smtClean="0">
                <a:solidFill>
                  <a:schemeClr val="bg1"/>
                </a:solidFill>
              </a:rPr>
              <a:t>② </a:t>
            </a:r>
            <a:r>
              <a:rPr lang="zh-CN" altLang="en-US" sz="1600">
                <a:solidFill>
                  <a:schemeClr val="bg1"/>
                </a:solidFill>
              </a:rPr>
              <a:t>由于</a:t>
            </a:r>
            <a:r>
              <a:rPr lang="zh-CN" altLang="en-US" sz="1600" smtClean="0">
                <a:solidFill>
                  <a:schemeClr val="bg1"/>
                </a:solidFill>
              </a:rPr>
              <a:t>“</a:t>
            </a:r>
            <a:r>
              <a:rPr lang="en-US" altLang="zh-CN" sz="1600" smtClean="0">
                <a:solidFill>
                  <a:schemeClr val="bg1"/>
                </a:solidFill>
              </a:rPr>
              <a:t>*</a:t>
            </a:r>
            <a:r>
              <a:rPr lang="zh-CN" altLang="en-US" sz="1600" smtClean="0">
                <a:solidFill>
                  <a:schemeClr val="bg1"/>
                </a:solidFill>
              </a:rPr>
              <a:t>”</a:t>
            </a:r>
            <a:r>
              <a:rPr lang="zh-CN" altLang="en-US" sz="1600">
                <a:solidFill>
                  <a:schemeClr val="bg1"/>
                </a:solidFill>
              </a:rPr>
              <a:t>比“</a:t>
            </a:r>
            <a:r>
              <a:rPr lang="en-US" altLang="zh-CN" sz="1600">
                <a:solidFill>
                  <a:schemeClr val="bg1"/>
                </a:solidFill>
              </a:rPr>
              <a:t>+”</a:t>
            </a:r>
            <a:r>
              <a:rPr lang="zh-CN" altLang="en-US" sz="1600">
                <a:solidFill>
                  <a:schemeClr val="bg1"/>
                </a:solidFill>
              </a:rPr>
              <a:t>优先级高，先进行</a:t>
            </a:r>
            <a:r>
              <a:rPr lang="en-US" altLang="zh-CN" sz="1600" err="1" smtClean="0">
                <a:solidFill>
                  <a:schemeClr val="bg1"/>
                </a:solidFill>
              </a:rPr>
              <a:t>i</a:t>
            </a:r>
            <a:r>
              <a:rPr lang="en-US" altLang="zh-CN" sz="1600" smtClean="0">
                <a:solidFill>
                  <a:schemeClr val="bg1"/>
                </a:solidFill>
              </a:rPr>
              <a:t>*f</a:t>
            </a:r>
            <a:r>
              <a:rPr lang="zh-CN" altLang="en-US" sz="1600">
                <a:solidFill>
                  <a:schemeClr val="bg1"/>
                </a:solidFill>
              </a:rPr>
              <a:t>的运算。先将</a:t>
            </a:r>
            <a:r>
              <a:rPr lang="en-US" altLang="zh-CN" sz="1600" err="1">
                <a:solidFill>
                  <a:schemeClr val="bg1"/>
                </a:solidFill>
              </a:rPr>
              <a:t>i</a:t>
            </a:r>
            <a:r>
              <a:rPr lang="zh-CN" altLang="en-US" sz="1600">
                <a:solidFill>
                  <a:schemeClr val="bg1"/>
                </a:solidFill>
              </a:rPr>
              <a:t>与</a:t>
            </a:r>
            <a:r>
              <a:rPr lang="en-US" altLang="zh-CN" sz="1600">
                <a:solidFill>
                  <a:schemeClr val="bg1"/>
                </a:solidFill>
              </a:rPr>
              <a:t>f</a:t>
            </a:r>
            <a:r>
              <a:rPr lang="zh-CN" altLang="en-US" sz="1600">
                <a:solidFill>
                  <a:schemeClr val="bg1"/>
                </a:solidFill>
              </a:rPr>
              <a:t>都转成</a:t>
            </a:r>
            <a:r>
              <a:rPr lang="en-US" altLang="zh-CN" sz="1600">
                <a:solidFill>
                  <a:schemeClr val="bg1"/>
                </a:solidFill>
              </a:rPr>
              <a:t>double</a:t>
            </a:r>
            <a:r>
              <a:rPr lang="zh-CN" altLang="en-US" sz="1600">
                <a:solidFill>
                  <a:schemeClr val="bg1"/>
                </a:solidFill>
              </a:rPr>
              <a:t>型，运算结果为</a:t>
            </a:r>
            <a:r>
              <a:rPr lang="en-US" altLang="zh-CN" sz="1600">
                <a:solidFill>
                  <a:schemeClr val="bg1"/>
                </a:solidFill>
              </a:rPr>
              <a:t>7.5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③ </a:t>
            </a:r>
            <a:r>
              <a:rPr lang="zh-CN" altLang="en-US" sz="1600">
                <a:solidFill>
                  <a:schemeClr val="bg1"/>
                </a:solidFill>
              </a:rPr>
              <a:t>整数</a:t>
            </a:r>
            <a:r>
              <a:rPr lang="en-US" altLang="zh-CN" sz="1600">
                <a:solidFill>
                  <a:schemeClr val="bg1"/>
                </a:solidFill>
              </a:rPr>
              <a:t>107</a:t>
            </a:r>
            <a:r>
              <a:rPr lang="zh-CN" altLang="en-US" sz="1600">
                <a:solidFill>
                  <a:schemeClr val="bg1"/>
                </a:solidFill>
              </a:rPr>
              <a:t>与</a:t>
            </a:r>
            <a:r>
              <a:rPr lang="zh-CN" altLang="en-US" sz="1600" smtClean="0">
                <a:solidFill>
                  <a:schemeClr val="bg1"/>
                </a:solidFill>
              </a:rPr>
              <a:t>ｉ</a:t>
            </a:r>
            <a:r>
              <a:rPr lang="en-US" altLang="zh-CN" sz="1600" smtClean="0">
                <a:solidFill>
                  <a:schemeClr val="bg1"/>
                </a:solidFill>
              </a:rPr>
              <a:t>*</a:t>
            </a:r>
            <a:r>
              <a:rPr lang="zh-CN" altLang="en-US" sz="1600" smtClean="0">
                <a:solidFill>
                  <a:schemeClr val="bg1"/>
                </a:solidFill>
              </a:rPr>
              <a:t>ｆ</a:t>
            </a:r>
            <a:r>
              <a:rPr lang="zh-CN" altLang="en-US" sz="1600">
                <a:solidFill>
                  <a:schemeClr val="bg1"/>
                </a:solidFill>
              </a:rPr>
              <a:t>的积相加。先将整数</a:t>
            </a:r>
            <a:r>
              <a:rPr lang="en-US" altLang="zh-CN" sz="1600">
                <a:solidFill>
                  <a:schemeClr val="bg1"/>
                </a:solidFill>
              </a:rPr>
              <a:t>107</a:t>
            </a:r>
            <a:r>
              <a:rPr lang="zh-CN" altLang="en-US" sz="1600">
                <a:solidFill>
                  <a:schemeClr val="bg1"/>
                </a:solidFill>
              </a:rPr>
              <a:t>转换成双精度数，相加结果为</a:t>
            </a:r>
            <a:r>
              <a:rPr lang="en-US" altLang="zh-CN" sz="1600">
                <a:solidFill>
                  <a:schemeClr val="bg1"/>
                </a:solidFill>
              </a:rPr>
              <a:t>114.5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④ </a:t>
            </a:r>
            <a:r>
              <a:rPr lang="zh-CN" altLang="en-US" sz="1600">
                <a:solidFill>
                  <a:schemeClr val="bg1"/>
                </a:solidFill>
              </a:rPr>
              <a:t>进行</a:t>
            </a:r>
            <a:r>
              <a:rPr lang="en-US" altLang="zh-CN" sz="1600">
                <a:solidFill>
                  <a:schemeClr val="bg1"/>
                </a:solidFill>
              </a:rPr>
              <a:t>d/3</a:t>
            </a:r>
            <a:r>
              <a:rPr lang="zh-CN" altLang="en-US" sz="1600">
                <a:solidFill>
                  <a:schemeClr val="bg1"/>
                </a:solidFill>
              </a:rPr>
              <a:t>的运算，先将</a:t>
            </a:r>
            <a:r>
              <a:rPr lang="en-US" altLang="zh-CN" sz="1600">
                <a:solidFill>
                  <a:schemeClr val="bg1"/>
                </a:solidFill>
              </a:rPr>
              <a:t>3</a:t>
            </a:r>
            <a:r>
              <a:rPr lang="zh-CN" altLang="en-US" sz="1600">
                <a:solidFill>
                  <a:schemeClr val="bg1"/>
                </a:solidFill>
              </a:rPr>
              <a:t>转换成</a:t>
            </a:r>
            <a:r>
              <a:rPr lang="en-US" altLang="zh-CN" sz="1600">
                <a:solidFill>
                  <a:schemeClr val="bg1"/>
                </a:solidFill>
              </a:rPr>
              <a:t>double</a:t>
            </a:r>
            <a:r>
              <a:rPr lang="zh-CN" altLang="en-US" sz="1600">
                <a:solidFill>
                  <a:schemeClr val="bg1"/>
                </a:solidFill>
              </a:rPr>
              <a:t>型，</a:t>
            </a:r>
            <a:r>
              <a:rPr lang="en-US" altLang="zh-CN" sz="1600">
                <a:solidFill>
                  <a:schemeClr val="bg1"/>
                </a:solidFill>
              </a:rPr>
              <a:t>d/3</a:t>
            </a:r>
            <a:r>
              <a:rPr lang="zh-CN" altLang="en-US" sz="1600">
                <a:solidFill>
                  <a:schemeClr val="bg1"/>
                </a:solidFill>
              </a:rPr>
              <a:t>结果为</a:t>
            </a:r>
            <a:r>
              <a:rPr lang="en-US" altLang="zh-CN" sz="1600">
                <a:solidFill>
                  <a:schemeClr val="bg1"/>
                </a:solidFill>
              </a:rPr>
              <a:t>2.5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⑤ </a:t>
            </a:r>
            <a:r>
              <a:rPr lang="zh-CN" altLang="en-US" sz="1600">
                <a:solidFill>
                  <a:schemeClr val="bg1"/>
                </a:solidFill>
              </a:rPr>
              <a:t>将</a:t>
            </a:r>
            <a:r>
              <a:rPr lang="en-US" altLang="zh-CN" sz="1600">
                <a:solidFill>
                  <a:schemeClr val="bg1"/>
                </a:solidFill>
              </a:rPr>
              <a:t>10+′a′+</a:t>
            </a:r>
            <a:r>
              <a:rPr lang="en-US" altLang="zh-CN" sz="1600" smtClean="0">
                <a:solidFill>
                  <a:schemeClr val="bg1"/>
                </a:solidFill>
              </a:rPr>
              <a:t>i*f</a:t>
            </a:r>
            <a:r>
              <a:rPr lang="zh-CN" altLang="en-US" sz="1600">
                <a:solidFill>
                  <a:schemeClr val="bg1"/>
                </a:solidFill>
              </a:rPr>
              <a:t>的结果</a:t>
            </a:r>
            <a:r>
              <a:rPr lang="en-US" altLang="zh-CN" sz="1600">
                <a:solidFill>
                  <a:schemeClr val="bg1"/>
                </a:solidFill>
              </a:rPr>
              <a:t>114.5</a:t>
            </a:r>
            <a:r>
              <a:rPr lang="zh-CN" altLang="en-US" sz="1600">
                <a:solidFill>
                  <a:schemeClr val="bg1"/>
                </a:solidFill>
              </a:rPr>
              <a:t>与</a:t>
            </a:r>
            <a:r>
              <a:rPr lang="en-US" altLang="zh-CN" sz="1600">
                <a:solidFill>
                  <a:schemeClr val="bg1"/>
                </a:solidFill>
              </a:rPr>
              <a:t>d/3</a:t>
            </a:r>
            <a:r>
              <a:rPr lang="zh-CN" altLang="en-US" sz="1600">
                <a:solidFill>
                  <a:schemeClr val="bg1"/>
                </a:solidFill>
              </a:rPr>
              <a:t>的商</a:t>
            </a:r>
            <a:r>
              <a:rPr lang="en-US" altLang="zh-CN" sz="1600">
                <a:solidFill>
                  <a:schemeClr val="bg1"/>
                </a:solidFill>
              </a:rPr>
              <a:t>2.5</a:t>
            </a:r>
            <a:r>
              <a:rPr lang="zh-CN" altLang="en-US" sz="1600">
                <a:solidFill>
                  <a:schemeClr val="bg1"/>
                </a:solidFill>
              </a:rPr>
              <a:t>相减，结果为</a:t>
            </a:r>
            <a:r>
              <a:rPr lang="en-US" altLang="zh-CN" sz="1600">
                <a:solidFill>
                  <a:schemeClr val="bg1"/>
                </a:solidFill>
              </a:rPr>
              <a:t>112.0</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endParaRPr lang="en-US" altLang="zh-CN" sz="1600" smtClean="0">
              <a:solidFill>
                <a:schemeClr val="bg1"/>
              </a:solidFill>
            </a:endParaRPr>
          </a:p>
        </p:txBody>
      </p:sp>
    </p:spTree>
    <p:extLst>
      <p:ext uri="{BB962C8B-B14F-4D97-AF65-F5344CB8AC3E}">
        <p14:creationId xmlns:p14="http://schemas.microsoft.com/office/powerpoint/2010/main" val="152009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40242"/>
          </a:xfrm>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742932" y="933367"/>
            <a:ext cx="10945278" cy="2090729"/>
          </a:xfrm>
        </p:spPr>
        <p:txBody>
          <a:bodyPr>
            <a:noAutofit/>
          </a:bodyPr>
          <a:lstStyle/>
          <a:p>
            <a:pPr marL="0" indent="0">
              <a:lnSpc>
                <a:spcPct val="100000"/>
              </a:lnSpc>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3.2】</a:t>
            </a:r>
            <a:r>
              <a:rPr lang="zh-CN" altLang="en-US" sz="1800">
                <a:solidFill>
                  <a:schemeClr val="accent1"/>
                </a:solidFill>
              </a:rPr>
              <a:t>计算存款利息。有</a:t>
            </a:r>
            <a:r>
              <a:rPr lang="en-US" altLang="zh-CN" sz="1800">
                <a:solidFill>
                  <a:schemeClr val="accent1"/>
                </a:solidFill>
              </a:rPr>
              <a:t>1000</a:t>
            </a:r>
            <a:r>
              <a:rPr lang="zh-CN" altLang="en-US" sz="1800">
                <a:solidFill>
                  <a:schemeClr val="accent1"/>
                </a:solidFill>
              </a:rPr>
              <a:t>元，想存一年。有</a:t>
            </a:r>
            <a:r>
              <a:rPr lang="en-US" altLang="zh-CN" sz="1800">
                <a:solidFill>
                  <a:schemeClr val="accent1"/>
                </a:solidFill>
              </a:rPr>
              <a:t>3</a:t>
            </a:r>
            <a:r>
              <a:rPr lang="zh-CN" altLang="en-US" sz="1800">
                <a:solidFill>
                  <a:schemeClr val="accent1"/>
                </a:solidFill>
              </a:rPr>
              <a:t>种方法可选</a:t>
            </a:r>
            <a:r>
              <a:rPr lang="en-US" altLang="zh-CN" sz="1800" smtClean="0">
                <a:solidFill>
                  <a:schemeClr val="accent1"/>
                </a:solidFill>
              </a:rPr>
              <a:t>:</a:t>
            </a:r>
          </a:p>
          <a:p>
            <a:pPr marL="0" indent="88900">
              <a:lnSpc>
                <a:spcPct val="100000"/>
              </a:lnSpc>
              <a:buNone/>
            </a:pPr>
            <a:r>
              <a:rPr lang="en-US" altLang="zh-CN" sz="1800" smtClean="0">
                <a:solidFill>
                  <a:schemeClr val="accent1"/>
                </a:solidFill>
              </a:rPr>
              <a:t>(</a:t>
            </a:r>
            <a:r>
              <a:rPr lang="en-US" altLang="zh-CN" sz="1800">
                <a:solidFill>
                  <a:schemeClr val="accent1"/>
                </a:solidFill>
              </a:rPr>
              <a:t>1)</a:t>
            </a:r>
            <a:r>
              <a:rPr lang="zh-CN" altLang="en-US" sz="1800">
                <a:solidFill>
                  <a:schemeClr val="accent1"/>
                </a:solidFill>
              </a:rPr>
              <a:t>活期，年利率为</a:t>
            </a:r>
            <a:r>
              <a:rPr lang="en-US" altLang="zh-CN" sz="1800">
                <a:solidFill>
                  <a:schemeClr val="accent1"/>
                </a:solidFill>
              </a:rPr>
              <a:t>r1</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en-US" altLang="zh-CN" sz="1800" smtClean="0">
                <a:solidFill>
                  <a:schemeClr val="accent1"/>
                </a:solidFill>
              </a:rPr>
              <a:t>(</a:t>
            </a:r>
            <a:r>
              <a:rPr lang="en-US" altLang="zh-CN" sz="1800">
                <a:solidFill>
                  <a:schemeClr val="accent1"/>
                </a:solidFill>
              </a:rPr>
              <a:t>2)</a:t>
            </a:r>
            <a:r>
              <a:rPr lang="zh-CN" altLang="en-US" sz="1800">
                <a:solidFill>
                  <a:schemeClr val="accent1"/>
                </a:solidFill>
              </a:rPr>
              <a:t>一年期定期，年利率为</a:t>
            </a:r>
            <a:r>
              <a:rPr lang="en-US" altLang="zh-CN" sz="1800">
                <a:solidFill>
                  <a:schemeClr val="accent1"/>
                </a:solidFill>
              </a:rPr>
              <a:t>r2</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en-US" altLang="zh-CN" sz="1800" smtClean="0">
                <a:solidFill>
                  <a:schemeClr val="accent1"/>
                </a:solidFill>
              </a:rPr>
              <a:t>(</a:t>
            </a:r>
            <a:r>
              <a:rPr lang="en-US" altLang="zh-CN" sz="1800">
                <a:solidFill>
                  <a:schemeClr val="accent1"/>
                </a:solidFill>
              </a:rPr>
              <a:t>3)</a:t>
            </a:r>
            <a:r>
              <a:rPr lang="zh-CN" altLang="en-US" sz="1800">
                <a:solidFill>
                  <a:schemeClr val="accent1"/>
                </a:solidFill>
              </a:rPr>
              <a:t>存两次半年定期，年利率为</a:t>
            </a:r>
            <a:r>
              <a:rPr lang="en-US" altLang="zh-CN" sz="1800">
                <a:solidFill>
                  <a:schemeClr val="accent1"/>
                </a:solidFill>
              </a:rPr>
              <a:t>r3</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zh-CN" altLang="en-US" sz="1800" smtClean="0">
                <a:solidFill>
                  <a:schemeClr val="accent1"/>
                </a:solidFill>
              </a:rPr>
              <a:t>请</a:t>
            </a:r>
            <a:r>
              <a:rPr lang="zh-CN" altLang="en-US" sz="1800">
                <a:solidFill>
                  <a:schemeClr val="accent1"/>
                </a:solidFill>
              </a:rPr>
              <a:t>分别计算出一年后按</a:t>
            </a:r>
            <a:r>
              <a:rPr lang="en-US" altLang="zh-CN" sz="1800">
                <a:solidFill>
                  <a:schemeClr val="accent1"/>
                </a:solidFill>
              </a:rPr>
              <a:t>3</a:t>
            </a:r>
            <a:r>
              <a:rPr lang="zh-CN" altLang="en-US" sz="1800">
                <a:solidFill>
                  <a:schemeClr val="accent1"/>
                </a:solidFill>
              </a:rPr>
              <a:t>种方法所得到的本息和。</a:t>
            </a:r>
            <a:endParaRPr lang="en-US" altLang="zh-CN" sz="1800" smtClean="0">
              <a:solidFill>
                <a:schemeClr val="accent1"/>
              </a:solidFill>
            </a:endParaRPr>
          </a:p>
        </p:txBody>
      </p:sp>
      <p:sp>
        <p:nvSpPr>
          <p:cNvPr id="27" name="MH_SubTitle_1"/>
          <p:cNvSpPr/>
          <p:nvPr>
            <p:custDataLst>
              <p:tags r:id="rId1"/>
            </p:custDataLst>
          </p:nvPr>
        </p:nvSpPr>
        <p:spPr>
          <a:xfrm>
            <a:off x="8240160" y="249397"/>
            <a:ext cx="3448050" cy="3116146"/>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5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57578" y="811186"/>
            <a:ext cx="3019425" cy="228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43904056"/>
                  </p:ext>
                </p:extLst>
              </p:nvPr>
            </p:nvGraphicFramePr>
            <p:xfrm>
              <a:off x="8608691" y="973126"/>
              <a:ext cx="2765147" cy="184848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val="2098594108"/>
                        </a:ext>
                      </a:extLst>
                    </a:gridCol>
                  </a:tblGrid>
                  <a:tr h="370840">
                    <a:tc>
                      <a:txBody>
                        <a:bodyPr/>
                        <a:lstStyle/>
                        <a:p>
                          <a:r>
                            <a:rPr lang="zh-CN" altLang="en-US" sz="1600" smtClean="0">
                              <a:solidFill>
                                <a:schemeClr val="bg1"/>
                              </a:solidFill>
                            </a:rPr>
                            <a:t>输入</a:t>
                          </a:r>
                          <a:r>
                            <a:rPr lang="en-US" altLang="zh-CN" sz="1600" smtClean="0">
                              <a:solidFill>
                                <a:schemeClr val="bg1"/>
                              </a:solidFill>
                            </a:rPr>
                            <a:t>p0,r1,r2,r3</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smtClean="0">
                              <a:solidFill>
                                <a:schemeClr val="bg1"/>
                              </a:solidFill>
                              <a:effectLst/>
                              <a:latin typeface="+mn-lt"/>
                              <a:ea typeface="+mn-ea"/>
                              <a:cs typeface="+mn-cs"/>
                            </a:rPr>
                            <a:t>计算</a:t>
                          </a:r>
                          <a14:m>
                            <m:oMath xmlns:m="http://schemas.openxmlformats.org/officeDocument/2006/math">
                              <m:r>
                                <m:rPr>
                                  <m:sty m:val="p"/>
                                </m:rPr>
                                <a:rPr lang="en-US" altLang="zh-CN" sz="1600" b="0" i="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𝑝</m:t>
                              </m:r>
                              <m:r>
                                <a:rPr lang="en-US" altLang="zh-CN" sz="1600" b="0" i="1" smtClean="0">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b="0" i="1"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1</m:t>
                                  </m:r>
                                </m:e>
                              </m:d>
                            </m:oMath>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185420">
                    <a:tc>
                      <a:txBody>
                        <a:bodyPr/>
                        <a:lstStyle/>
                        <a:p>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2</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i="1">
                                      <a:solidFill>
                                        <a:schemeClr val="bg1"/>
                                      </a:solidFill>
                                      <a:latin typeface="Cambria Math" panose="02040503050406030204" pitchFamily="18" charset="0"/>
                                    </a:rPr>
                                    <m:t>1+</m:t>
                                  </m:r>
                                  <m:r>
                                    <a:rPr lang="en-US" altLang="zh-CN" sz="1600" i="1">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2</m:t>
                                  </m:r>
                                </m:e>
                              </m:d>
                            </m:oMath>
                          </a14:m>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3</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m:t>
                              </m:r>
                            </m:oMath>
                          </a14:m>
                          <a:endParaRPr lang="en-US" altLang="zh-CN"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33274472"/>
                      </a:ext>
                    </a:extLst>
                  </a:tr>
                  <a:tr h="223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solidFill>
                                <a:schemeClr val="bg1"/>
                              </a:solidFill>
                            </a:rPr>
                            <a:t>输出</a:t>
                          </a:r>
                          <a:r>
                            <a:rPr lang="en-US" altLang="zh-CN" sz="1600" smtClean="0">
                              <a:solidFill>
                                <a:schemeClr val="bg1"/>
                              </a:solidFill>
                            </a:rPr>
                            <a:t>p1,p2,p3</a:t>
                          </a:r>
                          <a:endParaRPr lang="zh-CN" altLang="en-US"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5742854"/>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3904056"/>
                  </p:ext>
                </p:extLst>
              </p:nvPr>
            </p:nvGraphicFramePr>
            <p:xfrm>
              <a:off x="8608691" y="973126"/>
              <a:ext cx="2765147" cy="187896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p0,r1,r2,r3</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37084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103279" r="-441" b="-319672"/>
                          </a:stretch>
                        </a:blipFill>
                      </a:tcPr>
                    </a:tc>
                    <a:extLst>
                      <a:ext uri="{0D108BD9-81ED-4DB2-BD59-A6C34878D82A}">
                        <a16:rowId xmlns:a16="http://schemas.microsoft.com/office/drawing/2014/main" xmlns="" xmlns:a14="http://schemas.microsoft.com/office/drawing/2010/main" val="1216144271"/>
                      </a:ext>
                    </a:extLst>
                  </a:tr>
                  <a:tr h="33528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25455" r="-441" b="-254545"/>
                          </a:stretch>
                        </a:blipFill>
                      </a:tcPr>
                    </a:tc>
                    <a:extLst>
                      <a:ext uri="{0D108BD9-81ED-4DB2-BD59-A6C34878D82A}">
                        <a16:rowId xmlns:a16="http://schemas.microsoft.com/office/drawing/2014/main" xmlns="" xmlns:a14="http://schemas.microsoft.com/office/drawing/2010/main" val="3303811616"/>
                      </a:ext>
                    </a:extLst>
                  </a:tr>
                  <a:tr h="436245">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48611" r="-441" b="-94444"/>
                          </a:stretch>
                        </a:blipFill>
                      </a:tcPr>
                    </a:tc>
                    <a:extLst>
                      <a:ext uri="{0D108BD9-81ED-4DB2-BD59-A6C34878D82A}">
                        <a16:rowId xmlns:a16="http://schemas.microsoft.com/office/drawing/2014/main" xmlns="" xmlns:a14="http://schemas.microsoft.com/office/drawing/2010/main" val="303327447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输出</a:t>
                          </a:r>
                          <a:r>
                            <a:rPr lang="en-US" altLang="zh-CN" sz="1600" dirty="0" smtClean="0">
                              <a:solidFill>
                                <a:schemeClr val="bg1"/>
                              </a:solidFill>
                            </a:rPr>
                            <a:t>p1,p2,p3</a:t>
                          </a:r>
                          <a:endParaRPr lang="zh-CN" altLang="en-US" sz="16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965742854"/>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838200" y="2964622"/>
                <a:ext cx="9114542" cy="1315040"/>
              </a:xfrm>
              <a:prstGeom prst="rect">
                <a:avLst/>
              </a:prstGeom>
            </p:spPr>
            <p:txBody>
              <a:bodyPr wrap="square">
                <a:spAutoFit/>
              </a:bodyPr>
              <a:lstStyle/>
              <a:p>
                <a:r>
                  <a:rPr lang="zh-CN" altLang="en-US" b="1" smtClean="0"/>
                  <a:t>解题思路</a:t>
                </a:r>
                <a:r>
                  <a:rPr lang="en-US" altLang="zh-CN" b="1" smtClean="0"/>
                  <a:t>: </a:t>
                </a:r>
                <a:r>
                  <a:rPr lang="zh-CN" altLang="en-US" smtClean="0"/>
                  <a:t> 关键</a:t>
                </a:r>
                <a:r>
                  <a:rPr lang="zh-CN" altLang="en-US"/>
                  <a:t>是确定计算本息和的公式。从数学知识可知</a:t>
                </a:r>
                <a:r>
                  <a:rPr lang="zh-CN" altLang="en-US" smtClean="0"/>
                  <a:t>，若</a:t>
                </a:r>
                <a:r>
                  <a:rPr lang="zh-CN" altLang="en-US"/>
                  <a:t>存款额为</a:t>
                </a:r>
                <a:r>
                  <a:rPr lang="en-US" altLang="zh-CN"/>
                  <a:t>p0</a:t>
                </a:r>
                <a:r>
                  <a:rPr lang="zh-CN" altLang="en-US"/>
                  <a:t>，</a:t>
                </a:r>
                <a:r>
                  <a:rPr lang="zh-CN" altLang="en-US" smtClean="0"/>
                  <a:t>则</a:t>
                </a:r>
                <a:r>
                  <a:rPr lang="en-US" altLang="zh-CN" smtClean="0"/>
                  <a:t>:</a:t>
                </a:r>
              </a:p>
              <a:p>
                <a:r>
                  <a:rPr lang="zh-CN" altLang="en-US" smtClean="0"/>
                  <a:t>活期存款</a:t>
                </a:r>
                <a:r>
                  <a:rPr lang="zh-CN" altLang="en-US"/>
                  <a:t>一年后本息和</a:t>
                </a:r>
                <a:r>
                  <a:rPr lang="zh-CN" altLang="en-US" smtClean="0"/>
                  <a:t>为：</a:t>
                </a:r>
                <a14:m>
                  <m:oMath xmlns:m="http://schemas.openxmlformats.org/officeDocument/2006/math">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0</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e>
                    </m:d>
                  </m:oMath>
                </a14:m>
                <a:endParaRPr lang="en-US" altLang="zh-CN" smtClean="0"/>
              </a:p>
              <a:p>
                <a:r>
                  <a:rPr lang="zh-CN" altLang="en-US"/>
                  <a:t>一年期定期存款，一年后本息和为：</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2</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𝑟</m:t>
                        </m:r>
                        <m:r>
                          <a:rPr lang="en-US" altLang="zh-CN" b="0" i="1" smtClean="0">
                            <a:latin typeface="Cambria Math" panose="02040503050406030204" pitchFamily="18" charset="0"/>
                          </a:rPr>
                          <m:t>2</m:t>
                        </m:r>
                      </m:e>
                    </m:d>
                  </m:oMath>
                </a14:m>
                <a:endParaRPr lang="en-US" altLang="zh-CN" smtClean="0"/>
              </a:p>
              <a:p>
                <a:r>
                  <a:rPr lang="zh-CN" altLang="en-US"/>
                  <a:t>两次半年定期存款，一年后本息和</a:t>
                </a:r>
                <a:r>
                  <a:rPr lang="zh-CN" altLang="en-US" smtClean="0"/>
                  <a:t>为</a:t>
                </a:r>
                <a:r>
                  <a:rPr lang="zh-CN" altLang="en-US"/>
                  <a:t>：</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3</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a14:m>
                <a:endParaRPr lang="en-US" altLang="zh-CN" smtClean="0"/>
              </a:p>
            </p:txBody>
          </p:sp>
        </mc:Choice>
        <mc:Fallback xmlns="">
          <p:sp>
            <p:nvSpPr>
              <p:cNvPr id="36" name="矩形 35"/>
              <p:cNvSpPr>
                <a:spLocks noRot="1" noChangeAspect="1" noMove="1" noResize="1" noEditPoints="1" noAdjustHandles="1" noChangeArrowheads="1" noChangeShapeType="1" noTextEdit="1"/>
              </p:cNvSpPr>
              <p:nvPr/>
            </p:nvSpPr>
            <p:spPr>
              <a:xfrm>
                <a:off x="838200" y="2964622"/>
                <a:ext cx="9114542" cy="1315040"/>
              </a:xfrm>
              <a:prstGeom prst="rect">
                <a:avLst/>
              </a:prstGeom>
              <a:blipFill>
                <a:blip r:embed="rId6" cstate="print"/>
                <a:stretch>
                  <a:fillRect l="-602" t="-2315" b="-2315"/>
                </a:stretch>
              </a:blipFill>
            </p:spPr>
            <p:txBody>
              <a:bodyPr/>
              <a:lstStyle/>
              <a:p>
                <a:r>
                  <a:rPr lang="zh-CN" altLang="en-US">
                    <a:noFill/>
                  </a:rPr>
                  <a:t> </a:t>
                </a:r>
              </a:p>
            </p:txBody>
          </p:sp>
        </mc:Fallback>
      </mc:AlternateContent>
      <p:sp>
        <p:nvSpPr>
          <p:cNvPr id="37" name="圆角矩形 36"/>
          <p:cNvSpPr/>
          <p:nvPr/>
        </p:nvSpPr>
        <p:spPr>
          <a:xfrm>
            <a:off x="838200" y="4279662"/>
            <a:ext cx="6931123" cy="242170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400"/>
              <a:t>#include &lt;</a:t>
            </a:r>
            <a:r>
              <a:rPr lang="en-US" altLang="zh-CN" sz="1400" err="1"/>
              <a:t>stdio.h</a:t>
            </a:r>
            <a:r>
              <a:rPr lang="en-US" altLang="zh-CN" sz="1400"/>
              <a:t>&gt;</a:t>
            </a:r>
          </a:p>
          <a:p>
            <a:pPr defTabSz="357188">
              <a:lnSpc>
                <a:spcPct val="120000"/>
              </a:lnSpc>
            </a:pPr>
            <a:r>
              <a:rPr lang="en-US" altLang="zh-CN" sz="1400" err="1"/>
              <a:t>int</a:t>
            </a:r>
            <a:r>
              <a:rPr lang="en-US" altLang="zh-CN" sz="1400"/>
              <a:t> main ()</a:t>
            </a:r>
          </a:p>
          <a:p>
            <a:pPr defTabSz="357188">
              <a:lnSpc>
                <a:spcPct val="120000"/>
              </a:lnSpc>
            </a:pPr>
            <a:r>
              <a:rPr lang="en-US" altLang="zh-CN" sz="1400" smtClean="0"/>
              <a:t>{</a:t>
            </a:r>
            <a:r>
              <a:rPr lang="en-US" altLang="zh-CN" sz="1400"/>
              <a:t>	float p0=1000, r1=0.0036, r2=0.0225, r3=0.0198, p1, p2, p3</a:t>
            </a:r>
            <a:r>
              <a:rPr lang="en-US" altLang="zh-CN" sz="1400" smtClean="0"/>
              <a:t>;	</a:t>
            </a:r>
            <a:r>
              <a:rPr lang="en-US" altLang="zh-CN" sz="1400" smtClean="0">
                <a:solidFill>
                  <a:srgbClr val="008000"/>
                </a:solidFill>
              </a:rPr>
              <a:t>//</a:t>
            </a:r>
            <a:r>
              <a:rPr lang="zh-CN" altLang="en-US" sz="1400">
                <a:solidFill>
                  <a:srgbClr val="008000"/>
                </a:solidFill>
              </a:rPr>
              <a:t>定义变量</a:t>
            </a:r>
          </a:p>
          <a:p>
            <a:pPr defTabSz="357188">
              <a:lnSpc>
                <a:spcPct val="120000"/>
              </a:lnSpc>
            </a:pPr>
            <a:r>
              <a:rPr lang="zh-CN" altLang="en-US" sz="1400"/>
              <a:t>	</a:t>
            </a:r>
            <a:r>
              <a:rPr lang="en-US" altLang="zh-CN" sz="1400"/>
              <a:t>p1=p0*(1+r1</a:t>
            </a:r>
            <a:r>
              <a:rPr lang="en-US" altLang="zh-CN" sz="1400" smtClean="0"/>
              <a:t>);			</a:t>
            </a:r>
            <a:r>
              <a:rPr lang="en-US" altLang="zh-CN" sz="1400">
                <a:solidFill>
                  <a:srgbClr val="008000"/>
                </a:solidFill>
              </a:rPr>
              <a:t>//</a:t>
            </a:r>
            <a:r>
              <a:rPr lang="zh-CN" altLang="en-US" sz="1400">
                <a:solidFill>
                  <a:srgbClr val="008000"/>
                </a:solidFill>
              </a:rPr>
              <a:t>计算活期本息和</a:t>
            </a:r>
          </a:p>
          <a:p>
            <a:pPr defTabSz="357188">
              <a:lnSpc>
                <a:spcPct val="120000"/>
              </a:lnSpc>
            </a:pPr>
            <a:r>
              <a:rPr lang="zh-CN" altLang="en-US" sz="1400"/>
              <a:t>	</a:t>
            </a:r>
            <a:r>
              <a:rPr lang="en-US" altLang="zh-CN" sz="1400"/>
              <a:t>p2=p0*(1+r2</a:t>
            </a:r>
            <a:r>
              <a:rPr lang="en-US" altLang="zh-CN" sz="1400" smtClean="0"/>
              <a:t>);			</a:t>
            </a:r>
            <a:r>
              <a:rPr lang="en-US" altLang="zh-CN" sz="1400">
                <a:solidFill>
                  <a:srgbClr val="008000"/>
                </a:solidFill>
              </a:rPr>
              <a:t>//</a:t>
            </a:r>
            <a:r>
              <a:rPr lang="zh-CN" altLang="en-US" sz="1400">
                <a:solidFill>
                  <a:srgbClr val="008000"/>
                </a:solidFill>
              </a:rPr>
              <a:t>计算一年定期本息和</a:t>
            </a:r>
          </a:p>
          <a:p>
            <a:pPr defTabSz="357188">
              <a:lnSpc>
                <a:spcPct val="120000"/>
              </a:lnSpc>
            </a:pPr>
            <a:r>
              <a:rPr lang="zh-CN" altLang="en-US" sz="1400"/>
              <a:t>	</a:t>
            </a:r>
            <a:r>
              <a:rPr lang="en-US" altLang="zh-CN" sz="1400"/>
              <a:t>p3=p0*(1+r3/2)*(1+r3/2</a:t>
            </a:r>
            <a:r>
              <a:rPr lang="en-US" altLang="zh-CN" sz="1400" smtClean="0"/>
              <a:t>);	</a:t>
            </a:r>
            <a:r>
              <a:rPr lang="en-US" altLang="zh-CN" sz="1400">
                <a:solidFill>
                  <a:srgbClr val="008000"/>
                </a:solidFill>
              </a:rPr>
              <a:t>//</a:t>
            </a:r>
            <a:r>
              <a:rPr lang="zh-CN" altLang="en-US" sz="1400">
                <a:solidFill>
                  <a:srgbClr val="008000"/>
                </a:solidFill>
              </a:rPr>
              <a:t>计算存两次半年定期的本息和</a:t>
            </a:r>
          </a:p>
          <a:p>
            <a:pPr defTabSz="357188">
              <a:lnSpc>
                <a:spcPct val="120000"/>
              </a:lnSpc>
            </a:pPr>
            <a:r>
              <a:rPr lang="zh-CN" altLang="en-US" sz="1400"/>
              <a:t>	</a:t>
            </a:r>
            <a:r>
              <a:rPr lang="en-US" altLang="zh-CN" sz="1400" err="1"/>
              <a:t>printf</a:t>
            </a:r>
            <a:r>
              <a:rPr lang="en-US" altLang="zh-CN" sz="1400"/>
              <a:t>("p1=%f\np2=%f\np3=%f\n",p1, p2, p3</a:t>
            </a:r>
            <a:r>
              <a:rPr lang="en-US" altLang="zh-CN" sz="1400" smtClean="0"/>
              <a:t>);	</a:t>
            </a:r>
            <a:r>
              <a:rPr lang="en-US" altLang="zh-CN" sz="1400">
                <a:solidFill>
                  <a:srgbClr val="008000"/>
                </a:solidFill>
              </a:rPr>
              <a:t>//</a:t>
            </a:r>
            <a:r>
              <a:rPr lang="zh-CN" altLang="en-US" sz="1400">
                <a:solidFill>
                  <a:srgbClr val="008000"/>
                </a:solidFill>
              </a:rPr>
              <a:t>输出结果</a:t>
            </a:r>
          </a:p>
          <a:p>
            <a:pPr defTabSz="357188">
              <a:lnSpc>
                <a:spcPct val="120000"/>
              </a:lnSpc>
            </a:pPr>
            <a:r>
              <a:rPr lang="zh-CN" altLang="en-US" sz="1400"/>
              <a:t>	</a:t>
            </a:r>
            <a:r>
              <a:rPr lang="en-US" altLang="zh-CN" sz="1400"/>
              <a:t>return 0</a:t>
            </a:r>
            <a:r>
              <a:rPr lang="en-US" altLang="zh-CN" sz="1400" smtClean="0"/>
              <a:t>;</a:t>
            </a:r>
          </a:p>
          <a:p>
            <a:pPr defTabSz="357188">
              <a:lnSpc>
                <a:spcPct val="120000"/>
              </a:lnSpc>
            </a:pPr>
            <a:r>
              <a:rPr lang="en-US" altLang="zh-CN" sz="1400" smtClean="0"/>
              <a:t>}</a:t>
            </a:r>
            <a:endParaRPr lang="en-US" altLang="zh-CN" sz="1400"/>
          </a:p>
        </p:txBody>
      </p:sp>
      <p:pic>
        <p:nvPicPr>
          <p:cNvPr id="4" name="图片 3"/>
          <p:cNvPicPr>
            <a:picLocks noChangeAspect="1"/>
          </p:cNvPicPr>
          <p:nvPr/>
        </p:nvPicPr>
        <p:blipFill>
          <a:blip r:embed="rId7" cstate="print"/>
          <a:stretch>
            <a:fillRect/>
          </a:stretch>
        </p:blipFill>
        <p:spPr>
          <a:xfrm>
            <a:off x="8167226" y="3543244"/>
            <a:ext cx="3648075" cy="1181100"/>
          </a:xfrm>
          <a:prstGeom prst="rect">
            <a:avLst/>
          </a:prstGeom>
        </p:spPr>
      </p:pic>
      <p:grpSp>
        <p:nvGrpSpPr>
          <p:cNvPr id="8" name="组合 7"/>
          <p:cNvGrpSpPr/>
          <p:nvPr/>
        </p:nvGrpSpPr>
        <p:grpSpPr>
          <a:xfrm>
            <a:off x="5680627" y="4798810"/>
            <a:ext cx="4127817" cy="377687"/>
            <a:chOff x="8050696" y="5019261"/>
            <a:chExt cx="4127817" cy="377687"/>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7" name="文本框 6"/>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在定义实型</a:t>
              </a:r>
              <a:r>
                <a:rPr lang="zh-CN" altLang="en-US" sz="1400" smtClean="0">
                  <a:solidFill>
                    <a:schemeClr val="bg1"/>
                  </a:solidFill>
                </a:rPr>
                <a:t>变量的</a:t>
              </a:r>
              <a:r>
                <a:rPr lang="zh-CN" altLang="en-US" sz="1400">
                  <a:solidFill>
                    <a:schemeClr val="bg1"/>
                  </a:solidFill>
                </a:rPr>
                <a:t>同时，</a:t>
              </a:r>
              <a:r>
                <a:rPr lang="zh-CN" altLang="en-US" sz="1400" smtClean="0">
                  <a:solidFill>
                    <a:schemeClr val="bg1"/>
                  </a:solidFill>
                </a:rPr>
                <a:t>对部分变量赋予</a:t>
              </a:r>
              <a:r>
                <a:rPr lang="zh-CN" altLang="en-US" sz="1400">
                  <a:solidFill>
                    <a:schemeClr val="bg1"/>
                  </a:solidFill>
                </a:rPr>
                <a:t>初值</a:t>
              </a:r>
            </a:p>
          </p:txBody>
        </p:sp>
      </p:grpSp>
      <p:grpSp>
        <p:nvGrpSpPr>
          <p:cNvPr id="15" name="组合 14"/>
          <p:cNvGrpSpPr/>
          <p:nvPr/>
        </p:nvGrpSpPr>
        <p:grpSpPr>
          <a:xfrm>
            <a:off x="5904365" y="5791066"/>
            <a:ext cx="4127817" cy="377687"/>
            <a:chOff x="8050696" y="5019261"/>
            <a:chExt cx="4127817" cy="377687"/>
          </a:xfrm>
          <a:effectLst>
            <a:outerShdw blurRad="63500" sx="102000" sy="102000" algn="ctr" rotWithShape="0">
              <a:prstClr val="black">
                <a:alpha val="40000"/>
              </a:prstClr>
            </a:outerShdw>
          </a:effectLst>
        </p:grpSpPr>
        <p:sp>
          <p:nvSpPr>
            <p:cNvPr id="16" name="剪去单角的矩形 1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8" name="文本框 17"/>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在输出</a:t>
              </a:r>
              <a:r>
                <a:rPr lang="en-US" altLang="zh-CN" sz="1400">
                  <a:solidFill>
                    <a:schemeClr val="bg1"/>
                  </a:solidFill>
                </a:rPr>
                <a:t>p1</a:t>
              </a:r>
              <a:r>
                <a:rPr lang="zh-CN" altLang="en-US" sz="1400">
                  <a:solidFill>
                    <a:schemeClr val="bg1"/>
                  </a:solidFill>
                </a:rPr>
                <a:t>，</a:t>
              </a:r>
              <a:r>
                <a:rPr lang="en-US" altLang="zh-CN" sz="1400">
                  <a:solidFill>
                    <a:schemeClr val="bg1"/>
                  </a:solidFill>
                </a:rPr>
                <a:t>p2</a:t>
              </a:r>
              <a:r>
                <a:rPr lang="zh-CN" altLang="en-US" sz="1400">
                  <a:solidFill>
                    <a:schemeClr val="bg1"/>
                  </a:solidFill>
                </a:rPr>
                <a:t>和</a:t>
              </a:r>
              <a:r>
                <a:rPr lang="en-US" altLang="zh-CN" sz="1400">
                  <a:solidFill>
                    <a:schemeClr val="bg1"/>
                  </a:solidFill>
                </a:rPr>
                <a:t>p3</a:t>
              </a:r>
              <a:r>
                <a:rPr lang="zh-CN" altLang="en-US" sz="1400">
                  <a:solidFill>
                    <a:schemeClr val="bg1"/>
                  </a:solidFill>
                </a:rPr>
                <a:t>的值之后，用</a:t>
              </a:r>
              <a:r>
                <a:rPr lang="en-US" altLang="zh-CN" sz="1400">
                  <a:solidFill>
                    <a:schemeClr val="bg1"/>
                  </a:solidFill>
                </a:rPr>
                <a:t>\n</a:t>
              </a:r>
              <a:r>
                <a:rPr lang="zh-CN" altLang="en-US" sz="1400">
                  <a:solidFill>
                    <a:schemeClr val="bg1"/>
                  </a:solidFill>
                </a:rPr>
                <a:t>使输出换行</a:t>
              </a:r>
            </a:p>
          </p:txBody>
        </p:sp>
      </p:grpSp>
    </p:spTree>
    <p:extLst>
      <p:ext uri="{BB962C8B-B14F-4D97-AF65-F5344CB8AC3E}">
        <p14:creationId xmlns:p14="http://schemas.microsoft.com/office/powerpoint/2010/main" val="249013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3.3】</a:t>
            </a:r>
            <a:r>
              <a:rPr lang="zh-CN" altLang="en-US" sz="2400">
                <a:solidFill>
                  <a:schemeClr val="accent1"/>
                </a:solidFill>
              </a:rPr>
              <a:t>给定一个大写字母，要求用小写字母输出。</a:t>
            </a:r>
            <a:endParaRPr lang="en-US" altLang="zh-CN" sz="2400" smtClean="0">
              <a:solidFill>
                <a:schemeClr val="accent1"/>
              </a:solidFill>
            </a:endParaRPr>
          </a:p>
        </p:txBody>
      </p:sp>
      <p:sp>
        <p:nvSpPr>
          <p:cNvPr id="10" name="矩形 9"/>
          <p:cNvSpPr/>
          <p:nvPr/>
        </p:nvSpPr>
        <p:spPr>
          <a:xfrm>
            <a:off x="1036733" y="1861624"/>
            <a:ext cx="10038162" cy="1323439"/>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字符</a:t>
            </a:r>
            <a:r>
              <a:rPr lang="zh-CN" altLang="en-US" sz="2000"/>
              <a:t>数据以</a:t>
            </a:r>
            <a:r>
              <a:rPr lang="en-US" altLang="zh-CN" sz="2000"/>
              <a:t>ASCII</a:t>
            </a:r>
            <a:r>
              <a:rPr lang="zh-CN" altLang="en-US" sz="2000"/>
              <a:t>码存储在内存中，形式与整数的存储形式相同。 所以字符型数据和其他算术型数据之间可以互相赋值和运算。</a:t>
            </a:r>
          </a:p>
          <a:p>
            <a:r>
              <a:rPr lang="zh-CN" altLang="en-US" sz="2000" smtClean="0"/>
              <a:t>大</a:t>
            </a:r>
            <a:r>
              <a:rPr lang="zh-CN" altLang="en-US" sz="2000"/>
              <a:t>小写字母之间</a:t>
            </a:r>
            <a:r>
              <a:rPr lang="zh-CN" altLang="en-US" sz="2000" smtClean="0"/>
              <a:t>的关系是：同</a:t>
            </a:r>
            <a:r>
              <a:rPr lang="zh-CN" altLang="en-US" sz="2000"/>
              <a:t>一个字母，用小写表示的字符的</a:t>
            </a:r>
            <a:r>
              <a:rPr lang="en-US" altLang="zh-CN" sz="2000"/>
              <a:t>ASCII</a:t>
            </a:r>
            <a:r>
              <a:rPr lang="zh-CN" altLang="en-US" sz="2000"/>
              <a:t>代码比用大写表示的字符的</a:t>
            </a:r>
            <a:r>
              <a:rPr lang="en-US" altLang="zh-CN" sz="2000"/>
              <a:t>ASCII</a:t>
            </a:r>
            <a:r>
              <a:rPr lang="zh-CN" altLang="en-US" sz="2000"/>
              <a:t>代码大</a:t>
            </a:r>
            <a:r>
              <a:rPr lang="en-US" altLang="zh-CN" sz="2000"/>
              <a:t>32</a:t>
            </a:r>
            <a:r>
              <a:rPr lang="zh-CN" altLang="en-US" sz="2000" smtClean="0"/>
              <a:t>。</a:t>
            </a:r>
            <a:endParaRPr lang="zh-CN" altLang="en-US" sz="2000"/>
          </a:p>
        </p:txBody>
      </p:sp>
      <p:sp>
        <p:nvSpPr>
          <p:cNvPr id="13" name="圆角矩形 12"/>
          <p:cNvSpPr/>
          <p:nvPr/>
        </p:nvSpPr>
        <p:spPr>
          <a:xfrm>
            <a:off x="838200" y="3355999"/>
            <a:ext cx="7177638"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t>#include &lt;</a:t>
            </a:r>
            <a:r>
              <a:rPr lang="en-US" altLang="zh-CN" dirty="0" err="1"/>
              <a:t>stdio.h</a:t>
            </a:r>
            <a:r>
              <a:rPr lang="en-US" altLang="zh-CN" dirty="0"/>
              <a:t>&gt;</a:t>
            </a:r>
          </a:p>
          <a:p>
            <a:pPr defTabSz="363538"/>
            <a:r>
              <a:rPr lang="en-US" altLang="zh-CN" dirty="0" err="1"/>
              <a:t>int</a:t>
            </a:r>
            <a:r>
              <a:rPr lang="en-US" altLang="zh-CN" dirty="0"/>
              <a:t> main()</a:t>
            </a:r>
          </a:p>
          <a:p>
            <a:pPr defTabSz="363538"/>
            <a:r>
              <a:rPr lang="en-US" altLang="zh-CN" dirty="0"/>
              <a:t>{</a:t>
            </a:r>
          </a:p>
          <a:p>
            <a:pPr defTabSz="363538"/>
            <a:r>
              <a:rPr lang="en-US" altLang="zh-CN" dirty="0"/>
              <a:t>	char c1,c2;</a:t>
            </a:r>
          </a:p>
          <a:p>
            <a:pPr defTabSz="363538"/>
            <a:r>
              <a:rPr lang="en-US" altLang="zh-CN" dirty="0"/>
              <a:t>	c1='A'; </a:t>
            </a:r>
            <a:r>
              <a:rPr lang="en-US" altLang="zh-CN" dirty="0" smtClean="0"/>
              <a:t>			</a:t>
            </a:r>
            <a:r>
              <a:rPr lang="en-US" altLang="zh-CN" dirty="0" smtClean="0">
                <a:solidFill>
                  <a:srgbClr val="008000"/>
                </a:solidFill>
              </a:rPr>
              <a:t>//</a:t>
            </a:r>
            <a:r>
              <a:rPr lang="zh-CN" altLang="en-US" dirty="0">
                <a:solidFill>
                  <a:srgbClr val="008000"/>
                </a:solidFill>
              </a:rPr>
              <a:t>将字符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代码放到</a:t>
            </a:r>
            <a:r>
              <a:rPr lang="en-US" altLang="zh-CN" dirty="0">
                <a:solidFill>
                  <a:srgbClr val="008000"/>
                </a:solidFill>
              </a:rPr>
              <a:t>c1</a:t>
            </a:r>
            <a:r>
              <a:rPr lang="zh-CN" altLang="en-US" dirty="0">
                <a:solidFill>
                  <a:srgbClr val="008000"/>
                </a:solidFill>
              </a:rPr>
              <a:t>变量中</a:t>
            </a:r>
          </a:p>
          <a:p>
            <a:pPr defTabSz="363538"/>
            <a:r>
              <a:rPr lang="zh-CN" altLang="en-US" dirty="0"/>
              <a:t>	</a:t>
            </a:r>
            <a:r>
              <a:rPr lang="en-US" altLang="zh-CN" dirty="0"/>
              <a:t>c2=c1+32</a:t>
            </a:r>
            <a:r>
              <a:rPr lang="en-US" altLang="zh-CN" dirty="0" smtClean="0"/>
              <a:t>;			</a:t>
            </a:r>
            <a:r>
              <a:rPr lang="en-US" altLang="zh-CN" dirty="0">
                <a:solidFill>
                  <a:srgbClr val="008000"/>
                </a:solidFill>
              </a:rPr>
              <a:t>//</a:t>
            </a:r>
            <a:r>
              <a:rPr lang="zh-CN" altLang="en-US" dirty="0">
                <a:solidFill>
                  <a:srgbClr val="008000"/>
                </a:solidFill>
              </a:rPr>
              <a:t>得到字符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代码，放在</a:t>
            </a:r>
            <a:r>
              <a:rPr lang="en-US" altLang="zh-CN" dirty="0">
                <a:solidFill>
                  <a:srgbClr val="008000"/>
                </a:solidFill>
              </a:rPr>
              <a:t>c2</a:t>
            </a:r>
            <a:r>
              <a:rPr lang="zh-CN" altLang="en-US" dirty="0">
                <a:solidFill>
                  <a:srgbClr val="008000"/>
                </a:solidFill>
              </a:rPr>
              <a:t>变量中 </a:t>
            </a:r>
          </a:p>
          <a:p>
            <a:pPr defTabSz="363538"/>
            <a:r>
              <a:rPr lang="zh-CN" altLang="en-US" dirty="0"/>
              <a:t>	</a:t>
            </a:r>
            <a:r>
              <a:rPr lang="en-US" altLang="zh-CN" dirty="0" err="1"/>
              <a:t>printf</a:t>
            </a:r>
            <a:r>
              <a:rPr lang="en-US" altLang="zh-CN" dirty="0"/>
              <a:t>("%c\n",c2</a:t>
            </a:r>
            <a:r>
              <a:rPr lang="en-US" altLang="zh-CN" dirty="0" smtClean="0"/>
              <a:t>);	</a:t>
            </a:r>
            <a:r>
              <a:rPr lang="en-US" altLang="zh-CN" dirty="0">
                <a:solidFill>
                  <a:srgbClr val="008000"/>
                </a:solidFill>
              </a:rPr>
              <a:t>//</a:t>
            </a:r>
            <a:r>
              <a:rPr lang="zh-CN" altLang="en-US" dirty="0">
                <a:solidFill>
                  <a:srgbClr val="008000"/>
                </a:solidFill>
              </a:rPr>
              <a:t>输出</a:t>
            </a:r>
            <a:r>
              <a:rPr lang="en-US" altLang="zh-CN" dirty="0">
                <a:solidFill>
                  <a:srgbClr val="008000"/>
                </a:solidFill>
              </a:rPr>
              <a:t>c2</a:t>
            </a:r>
            <a:r>
              <a:rPr lang="zh-CN" altLang="en-US" dirty="0">
                <a:solidFill>
                  <a:srgbClr val="008000"/>
                </a:solidFill>
              </a:rPr>
              <a:t>的值，是一个字符</a:t>
            </a:r>
          </a:p>
          <a:p>
            <a:pPr defTabSz="363538"/>
            <a:r>
              <a:rPr lang="zh-CN" altLang="en-US" dirty="0"/>
              <a:t>	</a:t>
            </a:r>
            <a:r>
              <a:rPr lang="en-US" altLang="zh-CN" dirty="0" err="1"/>
              <a:t>printf</a:t>
            </a:r>
            <a:r>
              <a:rPr lang="en-US" altLang="zh-CN" dirty="0"/>
              <a:t>("%d\n",c2</a:t>
            </a:r>
            <a:r>
              <a:rPr lang="en-US" altLang="zh-CN" dirty="0" smtClean="0"/>
              <a:t>);	</a:t>
            </a:r>
            <a:r>
              <a:rPr lang="en-US" altLang="zh-CN" dirty="0">
                <a:solidFill>
                  <a:srgbClr val="008000"/>
                </a:solidFill>
              </a:rPr>
              <a:t>//</a:t>
            </a:r>
            <a:r>
              <a:rPr lang="zh-CN" altLang="en-US" dirty="0">
                <a:solidFill>
                  <a:srgbClr val="008000"/>
                </a:solidFill>
              </a:rPr>
              <a:t>输出</a:t>
            </a:r>
            <a:r>
              <a:rPr lang="en-US" altLang="zh-CN" dirty="0">
                <a:solidFill>
                  <a:srgbClr val="008000"/>
                </a:solidFill>
              </a:rPr>
              <a:t>c2</a:t>
            </a:r>
            <a:r>
              <a:rPr lang="zh-CN" altLang="en-US" dirty="0">
                <a:solidFill>
                  <a:srgbClr val="008000"/>
                </a:solidFill>
              </a:rPr>
              <a:t>的值，是字符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a:t>
            </a:r>
          </a:p>
          <a:p>
            <a:pPr defTabSz="363538"/>
            <a:r>
              <a:rPr lang="zh-CN" altLang="en-US" dirty="0"/>
              <a:t>	</a:t>
            </a:r>
            <a:r>
              <a:rPr lang="en-US" altLang="zh-CN" dirty="0"/>
              <a:t>return 0;</a:t>
            </a:r>
          </a:p>
          <a:p>
            <a:pPr defTabSz="363538"/>
            <a:r>
              <a:rPr lang="en-US" altLang="zh-CN" dirty="0"/>
              <a:t>}</a:t>
            </a:r>
            <a:endParaRPr lang="en-US" altLang="zh-CN" dirty="0" smtClean="0">
              <a:solidFill>
                <a:srgbClr val="008000"/>
              </a:solidFill>
            </a:endParaRPr>
          </a:p>
        </p:txBody>
      </p:sp>
      <p:pic>
        <p:nvPicPr>
          <p:cNvPr id="5" name="图片 4"/>
          <p:cNvPicPr>
            <a:picLocks noChangeAspect="1"/>
          </p:cNvPicPr>
          <p:nvPr/>
        </p:nvPicPr>
        <p:blipFill>
          <a:blip r:embed="rId3" cstate="print"/>
          <a:stretch>
            <a:fillRect/>
          </a:stretch>
        </p:blipFill>
        <p:spPr>
          <a:xfrm>
            <a:off x="8248650" y="3125193"/>
            <a:ext cx="3312782" cy="972230"/>
          </a:xfrm>
          <a:prstGeom prst="rect">
            <a:avLst/>
          </a:prstGeom>
        </p:spPr>
      </p:pic>
      <p:grpSp>
        <p:nvGrpSpPr>
          <p:cNvPr id="15" name="组合 14"/>
          <p:cNvGrpSpPr/>
          <p:nvPr/>
        </p:nvGrpSpPr>
        <p:grpSpPr>
          <a:xfrm>
            <a:off x="8248650" y="4268359"/>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一个字符数据既可以以字符形式输出，也可以以整数形式输出。</a:t>
              </a:r>
            </a:p>
          </p:txBody>
        </p:sp>
      </p:grpSp>
      <p:graphicFrame>
        <p:nvGraphicFramePr>
          <p:cNvPr id="7" name="表格 6"/>
          <p:cNvGraphicFramePr>
            <a:graphicFrameLocks noGrp="1"/>
          </p:cNvGraphicFramePr>
          <p:nvPr>
            <p:extLst>
              <p:ext uri="{D42A27DB-BD31-4B8C-83A1-F6EECF244321}">
                <p14:modId xmlns:p14="http://schemas.microsoft.com/office/powerpoint/2010/main" val="902927190"/>
              </p:ext>
            </p:extLst>
          </p:nvPr>
        </p:nvGraphicFramePr>
        <p:xfrm>
          <a:off x="8585261" y="4878384"/>
          <a:ext cx="1666240" cy="3048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92661667"/>
                    </a:ext>
                  </a:extLst>
                </a:gridCol>
                <a:gridCol w="208280">
                  <a:extLst>
                    <a:ext uri="{9D8B030D-6E8A-4147-A177-3AD203B41FA5}">
                      <a16:colId xmlns:a16="http://schemas.microsoft.com/office/drawing/2014/main" val="3250601839"/>
                    </a:ext>
                  </a:extLst>
                </a:gridCol>
                <a:gridCol w="208280">
                  <a:extLst>
                    <a:ext uri="{9D8B030D-6E8A-4147-A177-3AD203B41FA5}">
                      <a16:colId xmlns:a16="http://schemas.microsoft.com/office/drawing/2014/main" val="2971262020"/>
                    </a:ext>
                  </a:extLst>
                </a:gridCol>
                <a:gridCol w="208280">
                  <a:extLst>
                    <a:ext uri="{9D8B030D-6E8A-4147-A177-3AD203B41FA5}">
                      <a16:colId xmlns:a16="http://schemas.microsoft.com/office/drawing/2014/main" val="2894471595"/>
                    </a:ext>
                  </a:extLst>
                </a:gridCol>
                <a:gridCol w="208280">
                  <a:extLst>
                    <a:ext uri="{9D8B030D-6E8A-4147-A177-3AD203B41FA5}">
                      <a16:colId xmlns:a16="http://schemas.microsoft.com/office/drawing/2014/main" val="3134624735"/>
                    </a:ext>
                  </a:extLst>
                </a:gridCol>
                <a:gridCol w="208280">
                  <a:extLst>
                    <a:ext uri="{9D8B030D-6E8A-4147-A177-3AD203B41FA5}">
                      <a16:colId xmlns:a16="http://schemas.microsoft.com/office/drawing/2014/main" val="1745972670"/>
                    </a:ext>
                  </a:extLst>
                </a:gridCol>
                <a:gridCol w="208280">
                  <a:extLst>
                    <a:ext uri="{9D8B030D-6E8A-4147-A177-3AD203B41FA5}">
                      <a16:colId xmlns:a16="http://schemas.microsoft.com/office/drawing/2014/main" val="3799564436"/>
                    </a:ext>
                  </a:extLst>
                </a:gridCol>
                <a:gridCol w="208280">
                  <a:extLst>
                    <a:ext uri="{9D8B030D-6E8A-4147-A177-3AD203B41FA5}">
                      <a16:colId xmlns:a16="http://schemas.microsoft.com/office/drawing/2014/main" val="2960029592"/>
                    </a:ext>
                  </a:extLst>
                </a:gridCol>
              </a:tblGrid>
              <a:tr h="275957">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extLst>
                  <a:ext uri="{0D108BD9-81ED-4DB2-BD59-A6C34878D82A}">
                    <a16:rowId xmlns:a16="http://schemas.microsoft.com/office/drawing/2014/main" val="703415844"/>
                  </a:ext>
                </a:extLst>
              </a:tr>
            </a:tbl>
          </a:graphicData>
        </a:graphic>
      </p:graphicFrame>
      <p:sp>
        <p:nvSpPr>
          <p:cNvPr id="8" name="矩形 7"/>
          <p:cNvSpPr/>
          <p:nvPr/>
        </p:nvSpPr>
        <p:spPr>
          <a:xfrm>
            <a:off x="8585261" y="5183184"/>
            <a:ext cx="1666240" cy="170936"/>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585261" y="5344879"/>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9755742" y="533296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585260" y="4862048"/>
            <a:ext cx="2893841" cy="1384995"/>
          </a:xfrm>
          <a:prstGeom prst="rect">
            <a:avLst/>
          </a:prstGeom>
          <a:noFill/>
        </p:spPr>
        <p:txBody>
          <a:bodyPr wrap="square" rtlCol="0">
            <a:spAutoFit/>
          </a:bodyPr>
          <a:lstStyle/>
          <a:p>
            <a:pPr defTabSz="539750"/>
            <a:r>
              <a:rPr lang="en-US" altLang="zh-CN" sz="1400" smtClean="0">
                <a:solidFill>
                  <a:schemeClr val="bg1"/>
                </a:solidFill>
              </a:rPr>
              <a:t>			</a:t>
            </a:r>
            <a:r>
              <a:rPr lang="zh-CN" altLang="en-US" sz="1400" smtClean="0">
                <a:solidFill>
                  <a:schemeClr val="bg1"/>
                </a:solidFill>
              </a:rPr>
              <a:t>存储</a:t>
            </a:r>
            <a:r>
              <a:rPr lang="en-US" altLang="zh-CN" sz="1400" smtClean="0">
                <a:solidFill>
                  <a:schemeClr val="bg1"/>
                </a:solidFill>
              </a:rPr>
              <a:t>(ASCII</a:t>
            </a:r>
            <a:r>
              <a:rPr lang="zh-CN" altLang="en-US" sz="1400" smtClean="0">
                <a:solidFill>
                  <a:schemeClr val="bg1"/>
                </a:solidFill>
              </a:rPr>
              <a:t>码</a:t>
            </a:r>
            <a:r>
              <a:rPr lang="en-US" altLang="zh-CN" sz="1400" smtClean="0">
                <a:solidFill>
                  <a:schemeClr val="bg1"/>
                </a:solidFill>
              </a:rPr>
              <a:t>)</a:t>
            </a:r>
          </a:p>
          <a:p>
            <a:pPr defTabSz="539750"/>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a:t>
            </a:r>
            <a:r>
              <a:rPr lang="en-US" altLang="zh-CN" sz="1400">
                <a:solidFill>
                  <a:schemeClr val="bg1"/>
                </a:solidFill>
              </a:rPr>
              <a:t>c"	</a:t>
            </a:r>
            <a:r>
              <a:rPr lang="en-US" altLang="zh-CN" sz="1400" smtClean="0">
                <a:solidFill>
                  <a:schemeClr val="bg1"/>
                </a:solidFill>
              </a:rPr>
              <a:t>	</a:t>
            </a:r>
            <a:r>
              <a:rPr lang="en-US" altLang="zh-CN" sz="1400">
                <a:solidFill>
                  <a:schemeClr val="bg1"/>
                </a:solidFill>
              </a:rPr>
              <a:t> </a:t>
            </a:r>
            <a:r>
              <a:rPr lang="en-US" altLang="zh-CN" sz="1400" smtClean="0">
                <a:solidFill>
                  <a:schemeClr val="bg1"/>
                </a:solidFill>
              </a:rPr>
              <a:t>"%d"	</a:t>
            </a:r>
            <a:r>
              <a:rPr lang="zh-CN" altLang="en-US" sz="1400" smtClean="0">
                <a:solidFill>
                  <a:schemeClr val="bg1"/>
                </a:solidFill>
              </a:rPr>
              <a:t>输出格式符</a:t>
            </a:r>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  a</a:t>
            </a:r>
            <a:r>
              <a:rPr lang="en-US" altLang="zh-CN" sz="1400">
                <a:solidFill>
                  <a:schemeClr val="bg1"/>
                </a:solidFill>
              </a:rPr>
              <a:t>		   97	</a:t>
            </a:r>
            <a:r>
              <a:rPr lang="zh-CN" altLang="en-US" sz="1400">
                <a:solidFill>
                  <a:schemeClr val="bg1"/>
                </a:solidFill>
              </a:rPr>
              <a:t>显示</a:t>
            </a:r>
            <a:r>
              <a:rPr lang="zh-CN" altLang="en-US" sz="1400" smtClean="0">
                <a:solidFill>
                  <a:schemeClr val="bg1"/>
                </a:solidFill>
              </a:rPr>
              <a:t>结果</a:t>
            </a:r>
            <a:endParaRPr lang="zh-CN" altLang="en-US" sz="1400">
              <a:solidFill>
                <a:schemeClr val="bg1"/>
              </a:solidFill>
            </a:endParaRPr>
          </a:p>
        </p:txBody>
      </p:sp>
      <p:sp>
        <p:nvSpPr>
          <p:cNvPr id="29" name="下箭头 28"/>
          <p:cNvSpPr/>
          <p:nvPr/>
        </p:nvSpPr>
        <p:spPr>
          <a:xfrm>
            <a:off x="8585261"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747986"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标注 18"/>
          <p:cNvSpPr/>
          <p:nvPr/>
        </p:nvSpPr>
        <p:spPr bwMode="auto">
          <a:xfrm>
            <a:off x="3555741" y="3400552"/>
            <a:ext cx="2992543" cy="481381"/>
          </a:xfrm>
          <a:prstGeom prst="wedgeRectCallout">
            <a:avLst>
              <a:gd name="adj1" fmla="val -48494"/>
              <a:gd name="adj2" fmla="val -115364"/>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t" anchorCtr="0" compatLnSpc="1">
            <a:prstTxWarp prst="textNoShape">
              <a:avLst/>
            </a:prstTxWarp>
          </a:bodyPr>
          <a:lstStyle/>
          <a:p>
            <a:r>
              <a:rPr kumimoji="1" lang="zh-CN" altLang="en-US" sz="2400" b="0" i="0" u="none" strike="noStrike" cap="none" normalizeH="0" baseline="0" dirty="0" smtClean="0">
                <a:ln>
                  <a:noFill/>
                </a:ln>
                <a:solidFill>
                  <a:schemeClr val="tx1"/>
                </a:solidFill>
                <a:effectLst/>
                <a:latin typeface="Arial" charset="0"/>
              </a:rPr>
              <a:t>其实，</a:t>
            </a:r>
            <a:r>
              <a:rPr kumimoji="1" lang="en-US" altLang="zh-CN" sz="2400" b="0" i="0" u="none" strike="noStrike" cap="none" normalizeH="0" baseline="0" dirty="0" smtClean="0">
                <a:ln>
                  <a:noFill/>
                </a:ln>
                <a:solidFill>
                  <a:schemeClr val="tx1"/>
                </a:solidFill>
                <a:effectLst/>
                <a:latin typeface="Arial" charset="0"/>
              </a:rPr>
              <a:t>32</a:t>
            </a:r>
            <a:r>
              <a:rPr kumimoji="1" lang="zh-CN" altLang="en-US" sz="2400" b="0" i="0" u="none" strike="noStrike" cap="none" normalizeH="0" baseline="0" dirty="0" smtClean="0">
                <a:ln>
                  <a:noFill/>
                </a:ln>
                <a:solidFill>
                  <a:schemeClr val="tx1"/>
                </a:solidFill>
                <a:effectLst/>
                <a:latin typeface="Arial" charset="0"/>
              </a:rPr>
              <a:t>等于</a:t>
            </a:r>
            <a:r>
              <a:rPr lang="en-US" altLang="zh-CN" sz="2400" dirty="0" smtClean="0">
                <a:latin typeface="Arial" charset="0"/>
              </a:rPr>
              <a:t>'a</a:t>
            </a:r>
            <a:r>
              <a:rPr lang="en-US" altLang="zh-CN" sz="2400" dirty="0" smtClean="0">
                <a:latin typeface="Arial" charset="0"/>
              </a:rPr>
              <a:t>' </a:t>
            </a:r>
            <a:r>
              <a:rPr lang="en-US" altLang="zh-CN" sz="2400" dirty="0">
                <a:latin typeface="Arial" charset="0"/>
              </a:rPr>
              <a:t>- </a:t>
            </a:r>
            <a:r>
              <a:rPr lang="en-US" altLang="zh-CN" sz="2400" dirty="0" smtClean="0">
                <a:latin typeface="Arial" charset="0"/>
              </a:rPr>
              <a:t>'A</a:t>
            </a:r>
            <a:r>
              <a:rPr lang="en-US" altLang="zh-CN" sz="2400" dirty="0" smtClean="0">
                <a:latin typeface="Arial" charset="0"/>
              </a:rPr>
              <a:t>'</a:t>
            </a:r>
            <a:endParaRPr lang="en-US" altLang="zh-CN" sz="2400" dirty="0" smtClean="0">
              <a:latin typeface="Arial" charset="0"/>
            </a:endParaRPr>
          </a:p>
        </p:txBody>
      </p:sp>
    </p:spTree>
    <p:extLst>
      <p:ext uri="{BB962C8B-B14F-4D97-AF65-F5344CB8AC3E}">
        <p14:creationId xmlns:p14="http://schemas.microsoft.com/office/powerpoint/2010/main" val="4518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1"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000" smtClean="0">
                <a:solidFill>
                  <a:srgbClr val="FFFFFF"/>
                </a:solidFill>
                <a:latin typeface="+mn-lt"/>
                <a:ea typeface="+mn-ea"/>
              </a:rPr>
              <a:t>强制类型转换</a:t>
            </a:r>
            <a:endParaRPr lang="zh-CN" altLang="en-US" sz="2000">
              <a:solidFill>
                <a:srgbClr val="FFFFFF"/>
              </a:solidFill>
              <a:latin typeface="+mn-lt"/>
              <a:ea typeface="+mn-ea"/>
            </a:endParaRPr>
          </a:p>
        </p:txBody>
      </p:sp>
      <p:sp>
        <p:nvSpPr>
          <p:cNvPr id="3075" name="MH_SubTitle_1"/>
          <p:cNvSpPr>
            <a:spLocks/>
          </p:cNvSpPr>
          <p:nvPr>
            <p:custDataLst>
              <p:tags r:id="rId3"/>
            </p:custDataLst>
          </p:nvPr>
        </p:nvSpPr>
        <p:spPr bwMode="auto">
          <a:xfrm>
            <a:off x="2703514"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000" smtClean="0">
                <a:solidFill>
                  <a:srgbClr val="FFFFFF"/>
                </a:solidFill>
                <a:latin typeface="+mn-lt"/>
                <a:ea typeface="+mn-ea"/>
              </a:rPr>
              <a:t>自动类型转换</a:t>
            </a:r>
            <a:endParaRPr lang="zh-CN" altLang="en-US" sz="2000">
              <a:solidFill>
                <a:srgbClr val="FFFFFF"/>
              </a:solidFill>
              <a:latin typeface="+mn-lt"/>
              <a:ea typeface="+mn-ea"/>
            </a:endParaRPr>
          </a:p>
        </p:txBody>
      </p:sp>
      <p:sp>
        <p:nvSpPr>
          <p:cNvPr id="13" name="MH_Title_1"/>
          <p:cNvSpPr/>
          <p:nvPr>
            <p:custDataLst>
              <p:tags r:id="rId4"/>
            </p:custDataLst>
          </p:nvPr>
        </p:nvSpPr>
        <p:spPr>
          <a:xfrm>
            <a:off x="4913313" y="2278064"/>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smtClean="0">
                <a:solidFill>
                  <a:schemeClr val="accent1"/>
                </a:solidFill>
              </a:rPr>
              <a:t>类型</a:t>
            </a:r>
            <a:endParaRPr lang="en-US" altLang="zh-CN" sz="3200" smtClean="0">
              <a:solidFill>
                <a:schemeClr val="accent1"/>
              </a:solidFill>
            </a:endParaRPr>
          </a:p>
          <a:p>
            <a:pPr algn="ctr">
              <a:defRPr/>
            </a:pPr>
            <a:r>
              <a:rPr lang="zh-CN" altLang="en-US" sz="3200" smtClean="0">
                <a:solidFill>
                  <a:schemeClr val="accent1"/>
                </a:solidFill>
              </a:rPr>
              <a:t>转换</a:t>
            </a:r>
            <a:endParaRPr lang="zh-CN" altLang="en-US" sz="3200">
              <a:solidFill>
                <a:schemeClr val="accent1"/>
              </a:solidFill>
            </a:endParaRPr>
          </a:p>
        </p:txBody>
      </p:sp>
      <p:sp>
        <p:nvSpPr>
          <p:cNvPr id="8" name="MH_Text_1"/>
          <p:cNvSpPr>
            <a:spLocks noChangeArrowheads="1"/>
          </p:cNvSpPr>
          <p:nvPr>
            <p:custDataLst>
              <p:tags r:id="rId5"/>
            </p:custDataLst>
          </p:nvPr>
        </p:nvSpPr>
        <p:spPr bwMode="auto">
          <a:xfrm>
            <a:off x="2703514" y="1995489"/>
            <a:ext cx="20669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在运算时不必用户干预，系统自动进行的类型</a:t>
            </a:r>
            <a:r>
              <a:rPr lang="zh-CN" altLang="en-US" sz="1600" smtClean="0">
                <a:solidFill>
                  <a:schemeClr val="tx1">
                    <a:lumMod val="50000"/>
                    <a:lumOff val="50000"/>
                  </a:schemeClr>
                </a:solidFill>
                <a:latin typeface="+mn-lt"/>
                <a:ea typeface="+mn-ea"/>
              </a:rPr>
              <a:t>转换。</a:t>
            </a:r>
            <a:endParaRPr lang="en-US" altLang="zh-CN" sz="1600">
              <a:solidFill>
                <a:schemeClr val="tx1">
                  <a:lumMod val="50000"/>
                  <a:lumOff val="50000"/>
                </a:schemeClr>
              </a:solidFill>
              <a:latin typeface="+mn-lt"/>
              <a:ea typeface="+mn-ea"/>
            </a:endParaRPr>
          </a:p>
        </p:txBody>
      </p:sp>
      <p:sp>
        <p:nvSpPr>
          <p:cNvPr id="9" name="MH_Text_2"/>
          <p:cNvSpPr>
            <a:spLocks noChangeArrowheads="1"/>
          </p:cNvSpPr>
          <p:nvPr>
            <p:custDataLst>
              <p:tags r:id="rId6"/>
            </p:custDataLst>
          </p:nvPr>
        </p:nvSpPr>
        <p:spPr bwMode="auto">
          <a:xfrm>
            <a:off x="7237414" y="2574926"/>
            <a:ext cx="20669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当自动类型转换不能实现目的时，可以用强制类型转换。</a:t>
            </a:r>
          </a:p>
        </p:txBody>
      </p:sp>
    </p:spTree>
    <p:custDataLst>
      <p:tags r:id="rId1"/>
    </p:custDataLst>
    <p:extLst>
      <p:ext uri="{BB962C8B-B14F-4D97-AF65-F5344CB8AC3E}">
        <p14:creationId xmlns:p14="http://schemas.microsoft.com/office/powerpoint/2010/main" val="1020790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强制类型转换运算符</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a:t>
            </a:r>
            <a:r>
              <a:rPr lang="zh-CN" altLang="en-US" sz="2400" b="1" smtClean="0"/>
              <a:t>类型名</a:t>
            </a:r>
            <a:r>
              <a:rPr lang="en-US" altLang="zh-CN" sz="2400" b="1" smtClean="0"/>
              <a:t>)(</a:t>
            </a:r>
            <a:r>
              <a:rPr lang="zh-CN" altLang="en-US" sz="2400" b="1" smtClean="0"/>
              <a:t>表达式</a:t>
            </a:r>
            <a:r>
              <a:rPr lang="en-US" altLang="zh-CN" sz="2400" b="1" smtClean="0"/>
              <a:t>)</a:t>
            </a:r>
            <a:endParaRPr lang="zh-CN" altLang="en-US" sz="2400" b="1"/>
          </a:p>
        </p:txBody>
      </p:sp>
      <p:sp>
        <p:nvSpPr>
          <p:cNvPr id="5" name="圆角矩形 4"/>
          <p:cNvSpPr/>
          <p:nvPr/>
        </p:nvSpPr>
        <p:spPr>
          <a:xfrm>
            <a:off x="927100" y="2327298"/>
            <a:ext cx="10426700" cy="38011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dirty="0" smtClean="0"/>
              <a:t>(double)a		</a:t>
            </a:r>
            <a:r>
              <a:rPr lang="zh-CN" altLang="en-US" sz="2400" dirty="0" smtClean="0">
                <a:solidFill>
                  <a:srgbClr val="0070C0"/>
                </a:solidFill>
              </a:rPr>
              <a:t>将</a:t>
            </a:r>
            <a:r>
              <a:rPr lang="en-US" altLang="zh-CN" sz="2400" dirty="0">
                <a:solidFill>
                  <a:srgbClr val="0070C0"/>
                </a:solidFill>
              </a:rPr>
              <a:t>a</a:t>
            </a:r>
            <a:r>
              <a:rPr lang="zh-CN" altLang="en-US" sz="2400" dirty="0" smtClean="0">
                <a:solidFill>
                  <a:srgbClr val="0070C0"/>
                </a:solidFill>
              </a:rPr>
              <a:t>转换</a:t>
            </a:r>
            <a:r>
              <a:rPr lang="zh-CN" altLang="en-US" sz="2400" dirty="0">
                <a:solidFill>
                  <a:srgbClr val="0070C0"/>
                </a:solidFill>
              </a:rPr>
              <a:t>成</a:t>
            </a:r>
            <a:r>
              <a:rPr lang="en-US" altLang="zh-CN" sz="2400" dirty="0">
                <a:solidFill>
                  <a:srgbClr val="0070C0"/>
                </a:solidFill>
              </a:rPr>
              <a:t>double</a:t>
            </a:r>
            <a:r>
              <a:rPr lang="zh-CN" altLang="en-US" sz="2400" dirty="0">
                <a:solidFill>
                  <a:srgbClr val="0070C0"/>
                </a:solidFill>
              </a:rPr>
              <a:t>型</a:t>
            </a:r>
          </a:p>
          <a:p>
            <a:pPr defTabSz="363538"/>
            <a:r>
              <a:rPr lang="en-US" altLang="zh-CN" sz="2400" dirty="0"/>
              <a:t>(</a:t>
            </a:r>
            <a:r>
              <a:rPr lang="en-US" altLang="zh-CN" sz="2400" dirty="0" err="1"/>
              <a:t>int</a:t>
            </a:r>
            <a:r>
              <a:rPr lang="en-US" altLang="zh-CN" sz="2400" dirty="0"/>
              <a:t>)(</a:t>
            </a:r>
            <a:r>
              <a:rPr lang="en-US" altLang="zh-CN" sz="2400" dirty="0" err="1"/>
              <a:t>x+y</a:t>
            </a:r>
            <a:r>
              <a:rPr lang="en-US" altLang="zh-CN" sz="2400" dirty="0" smtClean="0"/>
              <a:t>)		</a:t>
            </a:r>
            <a:r>
              <a:rPr lang="zh-CN" altLang="en-US" sz="2400" dirty="0">
                <a:solidFill>
                  <a:srgbClr val="0070C0"/>
                </a:solidFill>
              </a:rPr>
              <a:t>将</a:t>
            </a:r>
            <a:r>
              <a:rPr lang="en-US" altLang="zh-CN" sz="2400" dirty="0" err="1">
                <a:solidFill>
                  <a:srgbClr val="0070C0"/>
                </a:solidFill>
              </a:rPr>
              <a:t>x+y</a:t>
            </a:r>
            <a:r>
              <a:rPr lang="zh-CN" altLang="en-US" sz="2400" dirty="0">
                <a:solidFill>
                  <a:srgbClr val="0070C0"/>
                </a:solidFill>
              </a:rPr>
              <a:t>的值转换成</a:t>
            </a:r>
            <a:r>
              <a:rPr lang="en-US" altLang="zh-CN" sz="2400" dirty="0" err="1">
                <a:solidFill>
                  <a:srgbClr val="0070C0"/>
                </a:solidFill>
              </a:rPr>
              <a:t>int</a:t>
            </a:r>
            <a:r>
              <a:rPr lang="zh-CN" altLang="en-US" sz="2400" dirty="0">
                <a:solidFill>
                  <a:srgbClr val="0070C0"/>
                </a:solidFill>
              </a:rPr>
              <a:t>型</a:t>
            </a:r>
          </a:p>
          <a:p>
            <a:pPr defTabSz="363538"/>
            <a:r>
              <a:rPr lang="en-US" altLang="zh-CN" sz="2400" dirty="0"/>
              <a:t>(float)(5%3</a:t>
            </a:r>
            <a:r>
              <a:rPr lang="en-US" altLang="zh-CN" sz="2400" dirty="0" smtClean="0"/>
              <a:t>)		</a:t>
            </a:r>
            <a:r>
              <a:rPr lang="zh-CN" altLang="en-US" sz="2400" dirty="0">
                <a:solidFill>
                  <a:srgbClr val="0070C0"/>
                </a:solidFill>
              </a:rPr>
              <a:t>将</a:t>
            </a:r>
            <a:r>
              <a:rPr lang="en-US" altLang="zh-CN" sz="2400" dirty="0">
                <a:solidFill>
                  <a:srgbClr val="0070C0"/>
                </a:solidFill>
              </a:rPr>
              <a:t>5%3</a:t>
            </a:r>
            <a:r>
              <a:rPr lang="zh-CN" altLang="en-US" sz="2400" dirty="0">
                <a:solidFill>
                  <a:srgbClr val="0070C0"/>
                </a:solidFill>
              </a:rPr>
              <a:t>的值转换成</a:t>
            </a:r>
            <a:r>
              <a:rPr lang="en-US" altLang="zh-CN" sz="2400" dirty="0">
                <a:solidFill>
                  <a:srgbClr val="0070C0"/>
                </a:solidFill>
              </a:rPr>
              <a:t>float</a:t>
            </a:r>
            <a:r>
              <a:rPr lang="zh-CN" altLang="en-US" sz="2400" dirty="0">
                <a:solidFill>
                  <a:srgbClr val="0070C0"/>
                </a:solidFill>
              </a:rPr>
              <a:t>型</a:t>
            </a:r>
          </a:p>
          <a:p>
            <a:pPr defTabSz="363538"/>
            <a:r>
              <a:rPr lang="en-US" altLang="zh-CN" sz="2400" dirty="0"/>
              <a:t>(</a:t>
            </a:r>
            <a:r>
              <a:rPr lang="en-US" altLang="zh-CN" sz="2400" dirty="0" err="1" smtClean="0"/>
              <a:t>int</a:t>
            </a:r>
            <a:r>
              <a:rPr lang="en-US" altLang="zh-CN" sz="2400" dirty="0" smtClean="0"/>
              <a:t>)</a:t>
            </a:r>
            <a:r>
              <a:rPr lang="en-US" altLang="zh-CN" sz="2400" dirty="0" err="1" smtClean="0"/>
              <a:t>x+y</a:t>
            </a:r>
            <a:r>
              <a:rPr lang="en-US" altLang="zh-CN" sz="2400" dirty="0" smtClean="0"/>
              <a:t>		</a:t>
            </a:r>
            <a:r>
              <a:rPr lang="zh-CN" altLang="en-US" sz="2400" dirty="0">
                <a:solidFill>
                  <a:srgbClr val="0070C0"/>
                </a:solidFill>
              </a:rPr>
              <a:t>只将</a:t>
            </a:r>
            <a:r>
              <a:rPr lang="en-US" altLang="zh-CN" sz="2400" dirty="0">
                <a:solidFill>
                  <a:srgbClr val="0070C0"/>
                </a:solidFill>
              </a:rPr>
              <a:t>x</a:t>
            </a:r>
            <a:r>
              <a:rPr lang="zh-CN" altLang="en-US" sz="2400" dirty="0">
                <a:solidFill>
                  <a:srgbClr val="0070C0"/>
                </a:solidFill>
              </a:rPr>
              <a:t>转换成整型，然后与</a:t>
            </a:r>
            <a:r>
              <a:rPr lang="en-US" altLang="zh-CN" sz="2400" dirty="0">
                <a:solidFill>
                  <a:srgbClr val="0070C0"/>
                </a:solidFill>
              </a:rPr>
              <a:t>y</a:t>
            </a:r>
            <a:r>
              <a:rPr lang="zh-CN" altLang="en-US" sz="2400" dirty="0">
                <a:solidFill>
                  <a:srgbClr val="0070C0"/>
                </a:solidFill>
              </a:rPr>
              <a:t>相加</a:t>
            </a:r>
            <a:endParaRPr lang="en-US" altLang="zh-CN" sz="2400" dirty="0">
              <a:solidFill>
                <a:srgbClr val="0070C0"/>
              </a:solidFill>
            </a:endParaRPr>
          </a:p>
          <a:p>
            <a:pPr defTabSz="363538"/>
            <a:endParaRPr lang="en-US" altLang="zh-CN" sz="2400" dirty="0" smtClean="0"/>
          </a:p>
          <a:p>
            <a:pPr defTabSz="363538"/>
            <a:r>
              <a:rPr lang="en-US" altLang="zh-CN" sz="2400" dirty="0" err="1"/>
              <a:t>int</a:t>
            </a:r>
            <a:r>
              <a:rPr lang="en-US" altLang="zh-CN" sz="2400" dirty="0"/>
              <a:t> a; float </a:t>
            </a:r>
            <a:r>
              <a:rPr lang="en-US" altLang="zh-CN" sz="2400" dirty="0" err="1"/>
              <a:t>x,y;double</a:t>
            </a:r>
            <a:r>
              <a:rPr lang="en-US" altLang="zh-CN" sz="2400" dirty="0"/>
              <a:t> b</a:t>
            </a:r>
            <a:r>
              <a:rPr lang="en-US" altLang="zh-CN" sz="2400" dirty="0" smtClean="0"/>
              <a:t>;</a:t>
            </a:r>
            <a:endParaRPr lang="zh-CN" altLang="en-US" sz="2400" dirty="0"/>
          </a:p>
          <a:p>
            <a:pPr defTabSz="363538"/>
            <a:r>
              <a:rPr lang="en-US" altLang="zh-CN" sz="2400" dirty="0"/>
              <a:t>a=(</a:t>
            </a:r>
            <a:r>
              <a:rPr lang="en-US" altLang="zh-CN" sz="2400" dirty="0" err="1" smtClean="0"/>
              <a:t>int</a:t>
            </a:r>
            <a:r>
              <a:rPr lang="en-US" altLang="zh-CN" sz="2400" dirty="0" smtClean="0"/>
              <a:t>)x</a:t>
            </a:r>
          </a:p>
          <a:p>
            <a:pPr defTabSz="363538"/>
            <a:r>
              <a:rPr lang="zh-CN" altLang="en-US" sz="2400" dirty="0">
                <a:solidFill>
                  <a:srgbClr val="0070C0"/>
                </a:solidFill>
              </a:rPr>
              <a:t>进行强制类型运算</a:t>
            </a:r>
            <a:r>
              <a:rPr lang="en-US" altLang="zh-CN" sz="2400" dirty="0">
                <a:solidFill>
                  <a:srgbClr val="0070C0"/>
                </a:solidFill>
              </a:rPr>
              <a:t>(</a:t>
            </a:r>
            <a:r>
              <a:rPr lang="en-US" altLang="zh-CN" sz="2400" dirty="0" err="1">
                <a:solidFill>
                  <a:srgbClr val="0070C0"/>
                </a:solidFill>
              </a:rPr>
              <a:t>int</a:t>
            </a:r>
            <a:r>
              <a:rPr lang="en-US" altLang="zh-CN" sz="2400" dirty="0">
                <a:solidFill>
                  <a:srgbClr val="0070C0"/>
                </a:solidFill>
              </a:rPr>
              <a:t>)x</a:t>
            </a:r>
            <a:r>
              <a:rPr lang="zh-CN" altLang="en-US" sz="2400" dirty="0">
                <a:solidFill>
                  <a:srgbClr val="0070C0"/>
                </a:solidFill>
              </a:rPr>
              <a:t>后得到一个</a:t>
            </a:r>
            <a:r>
              <a:rPr lang="en-US" altLang="zh-CN" sz="2400" dirty="0" err="1">
                <a:solidFill>
                  <a:srgbClr val="0070C0"/>
                </a:solidFill>
              </a:rPr>
              <a:t>int</a:t>
            </a:r>
            <a:r>
              <a:rPr lang="zh-CN" altLang="en-US" sz="2400" dirty="0">
                <a:solidFill>
                  <a:srgbClr val="0070C0"/>
                </a:solidFill>
              </a:rPr>
              <a:t>类型的临时值，它的值等于ｘ的整数部分，把它赋给</a:t>
            </a:r>
            <a:r>
              <a:rPr lang="en-US" altLang="zh-CN" sz="2400" dirty="0">
                <a:solidFill>
                  <a:srgbClr val="0070C0"/>
                </a:solidFill>
              </a:rPr>
              <a:t>a</a:t>
            </a:r>
            <a:r>
              <a:rPr lang="zh-CN" altLang="en-US" sz="2400" dirty="0">
                <a:solidFill>
                  <a:srgbClr val="0070C0"/>
                </a:solidFill>
              </a:rPr>
              <a:t>，注意</a:t>
            </a:r>
            <a:r>
              <a:rPr lang="en-US" altLang="zh-CN" sz="2400" dirty="0">
                <a:solidFill>
                  <a:srgbClr val="0070C0"/>
                </a:solidFill>
              </a:rPr>
              <a:t>x</a:t>
            </a:r>
            <a:r>
              <a:rPr lang="zh-CN" altLang="en-US" sz="2400" dirty="0">
                <a:solidFill>
                  <a:srgbClr val="0070C0"/>
                </a:solidFill>
              </a:rPr>
              <a:t>的值和类型都未变化，仍为</a:t>
            </a:r>
            <a:r>
              <a:rPr lang="en-US" altLang="zh-CN" sz="2400" dirty="0">
                <a:solidFill>
                  <a:srgbClr val="0070C0"/>
                </a:solidFill>
              </a:rPr>
              <a:t>float</a:t>
            </a:r>
            <a:r>
              <a:rPr lang="zh-CN" altLang="en-US" sz="2400" dirty="0">
                <a:solidFill>
                  <a:srgbClr val="0070C0"/>
                </a:solidFill>
              </a:rPr>
              <a:t>型。该临时值在赋值后就不再存在了。</a:t>
            </a:r>
          </a:p>
        </p:txBody>
      </p:sp>
    </p:spTree>
    <p:extLst>
      <p:ext uri="{BB962C8B-B14F-4D97-AF65-F5344CB8AC3E}">
        <p14:creationId xmlns:p14="http://schemas.microsoft.com/office/powerpoint/2010/main" val="3014764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类型转换运算符的用处</a:t>
            </a:r>
          </a:p>
        </p:txBody>
      </p:sp>
      <p:sp>
        <p:nvSpPr>
          <p:cNvPr id="3" name="内容占位符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514350" indent="-514350">
              <a:buFont typeface="+mj-lt"/>
              <a:buAutoNum type="arabicPeriod"/>
            </a:pPr>
            <a:r>
              <a:rPr lang="zh-CN" altLang="en-US" dirty="0"/>
              <a:t>可以用来残忍丢弃小数部分</a:t>
            </a:r>
            <a:endParaRPr lang="en-US" altLang="zh-CN" dirty="0"/>
          </a:p>
          <a:p>
            <a:pPr lvl="1"/>
            <a:r>
              <a:rPr lang="en-US" altLang="zh-CN" dirty="0" smtClean="0"/>
              <a:t> </a:t>
            </a:r>
            <a:r>
              <a:rPr lang="zh-CN" altLang="en-US" dirty="0" smtClean="0"/>
              <a:t>例如将</a:t>
            </a:r>
            <a:r>
              <a:rPr lang="en-US" altLang="zh-CN" dirty="0" smtClean="0"/>
              <a:t>float pi=3.14159</a:t>
            </a:r>
            <a:r>
              <a:rPr lang="zh-CN" altLang="en-US" dirty="0" smtClean="0"/>
              <a:t>小数部分截掉，可以这么做：</a:t>
            </a:r>
            <a:endParaRPr lang="en-US" altLang="zh-CN" dirty="0" smtClean="0"/>
          </a:p>
          <a:p>
            <a:pPr lvl="1"/>
            <a:endParaRPr lang="en-US" altLang="zh-CN" dirty="0" smtClean="0"/>
          </a:p>
          <a:p>
            <a:pPr marL="457200" lvl="1" indent="0">
              <a:buNone/>
            </a:pPr>
            <a:r>
              <a:rPr lang="en-US" altLang="zh-CN" sz="2800" dirty="0" smtClean="0"/>
              <a:t>pi=(</a:t>
            </a:r>
            <a:r>
              <a:rPr lang="en-US" altLang="zh-CN" sz="2800" dirty="0" err="1"/>
              <a:t>int</a:t>
            </a:r>
            <a:r>
              <a:rPr lang="en-US" altLang="zh-CN" sz="2800" dirty="0"/>
              <a:t>)pi</a:t>
            </a:r>
            <a:r>
              <a:rPr lang="en-US" altLang="zh-CN" sz="2800" dirty="0" smtClean="0"/>
              <a:t>;</a:t>
            </a:r>
          </a:p>
          <a:p>
            <a:pPr lvl="1"/>
            <a:endParaRPr lang="en-US" altLang="zh-CN" dirty="0"/>
          </a:p>
          <a:p>
            <a:pPr marL="514350" indent="-514350">
              <a:buFont typeface="+mj-lt"/>
              <a:buAutoNum type="arabicPeriod"/>
            </a:pPr>
            <a:r>
              <a:rPr lang="zh-CN" altLang="en-US" dirty="0"/>
              <a:t>可以用来四舍五入</a:t>
            </a:r>
            <a:endParaRPr lang="en-US" altLang="zh-CN" dirty="0"/>
          </a:p>
          <a:p>
            <a:pPr lvl="1"/>
            <a:r>
              <a:rPr lang="zh-CN" altLang="en-US" dirty="0" smtClean="0"/>
              <a:t>例如将</a:t>
            </a:r>
            <a:r>
              <a:rPr lang="en-US" altLang="zh-CN" dirty="0"/>
              <a:t>float </a:t>
            </a:r>
            <a:r>
              <a:rPr lang="en-US" altLang="zh-CN" dirty="0" smtClean="0"/>
              <a:t>pi=3.14159</a:t>
            </a:r>
            <a:r>
              <a:rPr lang="zh-CN" altLang="en-US" dirty="0" smtClean="0"/>
              <a:t>保留</a:t>
            </a:r>
            <a:r>
              <a:rPr lang="en-US" altLang="zh-CN" dirty="0"/>
              <a:t>4</a:t>
            </a:r>
            <a:r>
              <a:rPr lang="zh-CN" altLang="en-US" dirty="0"/>
              <a:t>位小数，可以这么做：</a:t>
            </a:r>
            <a:endParaRPr lang="en-US" altLang="zh-CN" dirty="0"/>
          </a:p>
          <a:p>
            <a:pPr lvl="1"/>
            <a:endParaRPr lang="en-US" altLang="zh-CN" dirty="0" smtClean="0"/>
          </a:p>
          <a:p>
            <a:pPr marL="457200" lvl="1" indent="0">
              <a:buNone/>
            </a:pPr>
            <a:r>
              <a:rPr lang="en-US" altLang="zh-CN" sz="2800" dirty="0" smtClean="0">
                <a:solidFill>
                  <a:schemeClr val="tx1"/>
                </a:solidFill>
              </a:rPr>
              <a:t>pi</a:t>
            </a:r>
            <a:r>
              <a:rPr lang="en-US" altLang="zh-CN" sz="2800" dirty="0" smtClean="0">
                <a:solidFill>
                  <a:srgbClr val="FF0000"/>
                </a:solidFill>
              </a:rPr>
              <a:t>=((</a:t>
            </a:r>
            <a:r>
              <a:rPr lang="en-US" altLang="zh-CN" sz="2800" dirty="0" err="1">
                <a:solidFill>
                  <a:srgbClr val="FF0000"/>
                </a:solidFill>
              </a:rPr>
              <a:t>int</a:t>
            </a:r>
            <a:r>
              <a:rPr lang="en-US" altLang="zh-CN" sz="2800" dirty="0">
                <a:solidFill>
                  <a:srgbClr val="FF0000"/>
                </a:solidFill>
              </a:rPr>
              <a:t>)(pi*10000+0.5))</a:t>
            </a:r>
            <a:r>
              <a:rPr lang="en-US" altLang="zh-CN" sz="2800" dirty="0"/>
              <a:t>/</a:t>
            </a:r>
            <a:r>
              <a:rPr lang="en-US" altLang="zh-CN" sz="2800" dirty="0" smtClean="0"/>
              <a:t>10000.0;</a:t>
            </a:r>
            <a:endParaRPr lang="zh-CN" altLang="en-US" sz="2800" dirty="0"/>
          </a:p>
          <a:p>
            <a:endParaRPr lang="zh-CN" altLang="en-US" dirty="0"/>
          </a:p>
        </p:txBody>
      </p:sp>
    </p:spTree>
    <p:extLst>
      <p:ext uri="{BB962C8B-B14F-4D97-AF65-F5344CB8AC3E}">
        <p14:creationId xmlns:p14="http://schemas.microsoft.com/office/powerpoint/2010/main" val="3972723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C </a:t>
            </a:r>
            <a:r>
              <a:rPr lang="zh-CN" altLang="en-US" smtClean="0"/>
              <a:t>语 句</a:t>
            </a:r>
            <a:endParaRPr lang="zh-CN" altLang="en-US"/>
          </a:p>
        </p:txBody>
      </p:sp>
    </p:spTree>
    <p:extLst>
      <p:ext uri="{BB962C8B-B14F-4D97-AF65-F5344CB8AC3E}">
        <p14:creationId xmlns:p14="http://schemas.microsoft.com/office/powerpoint/2010/main" val="1215005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程序结构</a:t>
            </a:r>
            <a:endParaRPr lang="zh-CN" altLang="en-US"/>
          </a:p>
        </p:txBody>
      </p:sp>
      <p:graphicFrame>
        <p:nvGraphicFramePr>
          <p:cNvPr id="4" name="图示 3"/>
          <p:cNvGraphicFramePr/>
          <p:nvPr>
            <p:extLst>
              <p:ext uri="{D42A27DB-BD31-4B8C-83A1-F6EECF244321}">
                <p14:modId xmlns:p14="http://schemas.microsoft.com/office/powerpoint/2010/main" val="2303806456"/>
              </p:ext>
            </p:extLst>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259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smtClean="0">
                    <a:solidFill>
                      <a:srgbClr val="FFFFFF"/>
                    </a:solidFill>
                  </a:rPr>
                  <a:t>语句</a:t>
                </a:r>
                <a:endParaRPr lang="zh-CN" altLang="en-US">
                  <a:solidFill>
                    <a:srgbClr val="FFFFFF"/>
                  </a:solidFill>
                </a:endParaRP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800" b="1" smtClean="0">
                    <a:solidFill>
                      <a:schemeClr val="accent1"/>
                    </a:solidFill>
                  </a:rPr>
                  <a:t>C </a:t>
                </a:r>
                <a:r>
                  <a:rPr lang="zh-CN" altLang="en-US" sz="2800" b="1" smtClean="0">
                    <a:solidFill>
                      <a:schemeClr val="accent1"/>
                    </a:solidFill>
                  </a:rPr>
                  <a:t>语 句</a:t>
                </a:r>
                <a:endParaRPr lang="en-US" sz="2800" b="1">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smtClean="0">
                  <a:solidFill>
                    <a:schemeClr val="bg1"/>
                  </a:solidFill>
                </a:rPr>
                <a:t>控制语句</a:t>
              </a:r>
              <a:endParaRPr lang="zh-CN" altLang="en-US">
                <a:solidFill>
                  <a:schemeClr val="bg1"/>
                </a:solidFill>
              </a:endParaRPr>
            </a:p>
          </p:txBody>
        </p:sp>
      </p:grpSp>
    </p:spTree>
    <p:custDataLst>
      <p:tags r:id="rId1"/>
    </p:custDataLst>
    <p:extLst>
      <p:ext uri="{BB962C8B-B14F-4D97-AF65-F5344CB8AC3E}">
        <p14:creationId xmlns:p14="http://schemas.microsoft.com/office/powerpoint/2010/main" val="3087606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MH_Text_1"/>
          <p:cNvSpPr/>
          <p:nvPr>
            <p:custDataLst>
              <p:tags r:id="rId2"/>
            </p:custDataLst>
          </p:nvPr>
        </p:nvSpPr>
        <p:spPr>
          <a:xfrm>
            <a:off x="774700" y="622301"/>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① if()…else…</a:t>
            </a:r>
            <a:r>
              <a:rPr lang="zh-CN" altLang="en-US">
                <a:solidFill>
                  <a:srgbClr val="000000"/>
                </a:solidFill>
              </a:rPr>
              <a:t>（条件语句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② </a:t>
            </a:r>
            <a:r>
              <a:rPr lang="en-US" altLang="zh-CN">
                <a:solidFill>
                  <a:srgbClr val="000000"/>
                </a:solidFill>
              </a:rPr>
              <a:t>for()…</a:t>
            </a:r>
            <a:r>
              <a:rPr lang="zh-CN" altLang="en-US">
                <a:solidFill>
                  <a:srgbClr val="000000"/>
                </a:solidFill>
              </a:rPr>
              <a:t>（循环语句）</a:t>
            </a:r>
          </a:p>
          <a:p>
            <a:pPr lvl="0" algn="just">
              <a:lnSpc>
                <a:spcPct val="150000"/>
              </a:lnSpc>
              <a:defRPr/>
            </a:pPr>
            <a:r>
              <a:rPr lang="zh-CN" altLang="en-US" smtClean="0">
                <a:solidFill>
                  <a:srgbClr val="000000"/>
                </a:solidFill>
              </a:rPr>
              <a:t>③ </a:t>
            </a:r>
            <a:r>
              <a:rPr lang="en-US" altLang="zh-CN">
                <a:solidFill>
                  <a:srgbClr val="000000"/>
                </a:solidFill>
              </a:rPr>
              <a:t>while()…</a:t>
            </a:r>
            <a:r>
              <a:rPr lang="zh-CN" altLang="en-US">
                <a:solidFill>
                  <a:srgbClr val="000000"/>
                </a:solidFill>
              </a:rPr>
              <a:t>（循环语句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④ </a:t>
            </a:r>
            <a:r>
              <a:rPr lang="en-US" altLang="zh-CN">
                <a:solidFill>
                  <a:srgbClr val="000000"/>
                </a:solidFill>
              </a:rPr>
              <a:t>do…while ()</a:t>
            </a:r>
            <a:r>
              <a:rPr lang="zh-CN" altLang="en-US">
                <a:solidFill>
                  <a:srgbClr val="000000"/>
                </a:solidFill>
              </a:rPr>
              <a:t>（循环语句）</a:t>
            </a:r>
          </a:p>
          <a:p>
            <a:pPr lvl="0" algn="just">
              <a:lnSpc>
                <a:spcPct val="150000"/>
              </a:lnSpc>
              <a:defRPr/>
            </a:pPr>
            <a:r>
              <a:rPr lang="zh-CN" altLang="en-US" smtClean="0">
                <a:solidFill>
                  <a:srgbClr val="000000"/>
                </a:solidFill>
              </a:rPr>
              <a:t>⑤ </a:t>
            </a:r>
            <a:r>
              <a:rPr lang="en-US" altLang="zh-CN">
                <a:solidFill>
                  <a:srgbClr val="000000"/>
                </a:solidFill>
              </a:rPr>
              <a:t>continue</a:t>
            </a:r>
            <a:r>
              <a:rPr lang="zh-CN" altLang="en-US">
                <a:solidFill>
                  <a:srgbClr val="000000"/>
                </a:solidFill>
              </a:rPr>
              <a:t>（结束本次循环语句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⑥ </a:t>
            </a:r>
            <a:r>
              <a:rPr lang="en-US" altLang="zh-CN">
                <a:solidFill>
                  <a:srgbClr val="000000"/>
                </a:solidFill>
              </a:rPr>
              <a:t>break</a:t>
            </a:r>
            <a:r>
              <a:rPr lang="zh-CN" altLang="en-US">
                <a:solidFill>
                  <a:srgbClr val="000000"/>
                </a:solidFill>
              </a:rPr>
              <a:t>（中止执行</a:t>
            </a:r>
            <a:r>
              <a:rPr lang="en-US" altLang="zh-CN">
                <a:solidFill>
                  <a:srgbClr val="000000"/>
                </a:solidFill>
              </a:rPr>
              <a:t>switch</a:t>
            </a:r>
            <a:r>
              <a:rPr lang="zh-CN" altLang="en-US">
                <a:solidFill>
                  <a:srgbClr val="000000"/>
                </a:solidFill>
              </a:rPr>
              <a:t>或循环语句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⑦ </a:t>
            </a:r>
            <a:r>
              <a:rPr lang="en-US" altLang="zh-CN">
                <a:solidFill>
                  <a:srgbClr val="000000"/>
                </a:solidFill>
              </a:rPr>
              <a:t>switch</a:t>
            </a:r>
            <a:r>
              <a:rPr lang="zh-CN" altLang="en-US">
                <a:solidFill>
                  <a:srgbClr val="000000"/>
                </a:solidFill>
              </a:rPr>
              <a:t>（多分支选择语句）</a:t>
            </a:r>
          </a:p>
          <a:p>
            <a:pPr lvl="0" algn="just">
              <a:lnSpc>
                <a:spcPct val="150000"/>
              </a:lnSpc>
              <a:defRPr/>
            </a:pPr>
            <a:r>
              <a:rPr lang="zh-CN" altLang="en-US" smtClean="0">
                <a:solidFill>
                  <a:srgbClr val="000000"/>
                </a:solidFill>
              </a:rPr>
              <a:t>⑧ </a:t>
            </a:r>
            <a:r>
              <a:rPr lang="en-US" altLang="zh-CN">
                <a:solidFill>
                  <a:srgbClr val="000000"/>
                </a:solidFill>
              </a:rPr>
              <a:t>return</a:t>
            </a:r>
            <a:r>
              <a:rPr lang="zh-CN" altLang="en-US">
                <a:solidFill>
                  <a:srgbClr val="000000"/>
                </a:solidFill>
              </a:rPr>
              <a:t>（从函数返回语句）</a:t>
            </a:r>
          </a:p>
          <a:p>
            <a:pPr lvl="0" algn="just">
              <a:lnSpc>
                <a:spcPct val="150000"/>
              </a:lnSpc>
              <a:defRPr/>
            </a:pPr>
            <a:r>
              <a:rPr lang="zh-CN" altLang="en-US" smtClean="0">
                <a:solidFill>
                  <a:srgbClr val="000000"/>
                </a:solidFill>
              </a:rPr>
              <a:t>⑨ </a:t>
            </a:r>
            <a:r>
              <a:rPr lang="en-US" altLang="zh-CN" err="1">
                <a:solidFill>
                  <a:srgbClr val="000000"/>
                </a:solidFill>
              </a:rPr>
              <a:t>goto</a:t>
            </a:r>
            <a:r>
              <a:rPr lang="zh-CN" altLang="en-US">
                <a:solidFill>
                  <a:srgbClr val="000000"/>
                </a:solidFill>
              </a:rPr>
              <a:t>（转向语句，在结构化程序中基本不用</a:t>
            </a:r>
            <a:r>
              <a:rPr lang="en-US" altLang="zh-CN" err="1">
                <a:solidFill>
                  <a:srgbClr val="000000"/>
                </a:solidFill>
              </a:rPr>
              <a:t>goto</a:t>
            </a:r>
            <a:r>
              <a:rPr lang="zh-CN" altLang="en-US">
                <a:solidFill>
                  <a:srgbClr val="000000"/>
                </a:solidFill>
              </a:rPr>
              <a:t>语句</a:t>
            </a:r>
            <a:r>
              <a:rPr lang="zh-CN" altLang="en-US" smtClean="0">
                <a:solidFill>
                  <a:srgbClr val="000000"/>
                </a:solidFill>
              </a:rPr>
              <a:t>）</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括号中是一</a:t>
            </a:r>
            <a:r>
              <a:rPr lang="zh-CN" altLang="en-US" smtClean="0">
                <a:solidFill>
                  <a:srgbClr val="000000"/>
                </a:solidFill>
              </a:rPr>
              <a:t>个判别条件</a:t>
            </a: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内嵌的语句</a:t>
            </a:r>
          </a:p>
        </p:txBody>
      </p:sp>
      <p:sp>
        <p:nvSpPr>
          <p:cNvPr id="39" name="MH_Other_1"/>
          <p:cNvSpPr/>
          <p:nvPr>
            <p:custDataLst>
              <p:tags r:id="rId3"/>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a:spLocks/>
            </p:cNvSpPr>
            <p:nvPr>
              <p:custDataLst>
                <p:tags r:id="rId4"/>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Tree>
    <p:custDataLst>
      <p:tags r:id="rId1"/>
    </p:custDataLst>
    <p:extLst>
      <p:ext uri="{BB962C8B-B14F-4D97-AF65-F5344CB8AC3E}">
        <p14:creationId xmlns:p14="http://schemas.microsoft.com/office/powerpoint/2010/main" val="2651591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3136899" y="1371600"/>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函数调用语句由一个函数调用加一个分号</a:t>
            </a:r>
            <a:r>
              <a:rPr lang="zh-CN" altLang="en-US" smtClean="0">
                <a:solidFill>
                  <a:srgbClr val="000000"/>
                </a:solidFill>
              </a:rPr>
              <a:t>构成。</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其中</a:t>
            </a:r>
            <a:r>
              <a:rPr lang="en-US" altLang="zh-CN" err="1">
                <a:solidFill>
                  <a:srgbClr val="000000"/>
                </a:solidFill>
              </a:rPr>
              <a:t>printf</a:t>
            </a:r>
            <a:r>
              <a:rPr lang="en-US" altLang="zh-CN">
                <a:solidFill>
                  <a:srgbClr val="000000"/>
                </a:solidFill>
              </a:rPr>
              <a:t>("This is a C statement. ")</a:t>
            </a:r>
            <a:r>
              <a:rPr lang="zh-CN" altLang="en-US">
                <a:solidFill>
                  <a:srgbClr val="000000"/>
                </a:solidFill>
              </a:rPr>
              <a:t>是一个函数调用，加一个分号成为一个语句。</a:t>
            </a:r>
          </a:p>
        </p:txBody>
      </p:sp>
      <p:sp>
        <p:nvSpPr>
          <p:cNvPr id="39" name="MH_Other_1"/>
          <p:cNvSpPr/>
          <p:nvPr>
            <p:custDataLst>
              <p:tags r:id="rId3"/>
            </p:custDataLst>
          </p:nvPr>
        </p:nvSpPr>
        <p:spPr>
          <a:xfrm>
            <a:off x="3136899" y="1034660"/>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a:spLocks/>
            </p:cNvSpPr>
            <p:nvPr>
              <p:custDataLst>
                <p:tags r:id="rId4"/>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
        <p:nvSpPr>
          <p:cNvPr id="11" name="圆角矩形 10"/>
          <p:cNvSpPr/>
          <p:nvPr/>
        </p:nvSpPr>
        <p:spPr>
          <a:xfrm>
            <a:off x="3433864" y="2063745"/>
            <a:ext cx="4200050" cy="454001"/>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err="1">
                <a:solidFill>
                  <a:srgbClr val="000000"/>
                </a:solidFill>
              </a:rPr>
              <a:t>printf</a:t>
            </a:r>
            <a:r>
              <a:rPr lang="en-US" altLang="zh-CN">
                <a:solidFill>
                  <a:srgbClr val="000000"/>
                </a:solidFill>
              </a:rPr>
              <a:t>("This is a C statement. ");</a:t>
            </a:r>
          </a:p>
        </p:txBody>
      </p:sp>
    </p:spTree>
    <p:custDataLst>
      <p:tags r:id="rId1"/>
    </p:custDataLst>
    <p:extLst>
      <p:ext uri="{BB962C8B-B14F-4D97-AF65-F5344CB8AC3E}">
        <p14:creationId xmlns:p14="http://schemas.microsoft.com/office/powerpoint/2010/main" val="15134657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a:spLocks/>
          </p:cNvSpPr>
          <p:nvPr>
            <p:custDataLst>
              <p:tags r:id="rId2"/>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3"/>
            </p:custDataLst>
          </p:nvPr>
        </p:nvSpPr>
        <p:spPr>
          <a:xfrm>
            <a:off x="3572531"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表达式语句由</a:t>
            </a:r>
            <a:r>
              <a:rPr lang="zh-CN" altLang="en-US" b="1">
                <a:solidFill>
                  <a:srgbClr val="000000"/>
                </a:solidFill>
              </a:rPr>
              <a:t>一个表达式加一个分号构成</a:t>
            </a:r>
            <a:r>
              <a:rPr lang="zh-CN" altLang="en-US">
                <a:solidFill>
                  <a:srgbClr val="000000"/>
                </a:solidFill>
              </a:rPr>
              <a:t>，最典型的是由赋值表达式构成一个赋值语句。例如</a:t>
            </a:r>
            <a:r>
              <a:rPr lang="en-US" altLang="zh-CN">
                <a:solidFill>
                  <a:srgbClr val="000000"/>
                </a:solidFill>
              </a:rPr>
              <a:t>: </a:t>
            </a:r>
          </a:p>
          <a:p>
            <a:pPr lvl="0" algn="just">
              <a:lnSpc>
                <a:spcPct val="150000"/>
              </a:lnSpc>
              <a:defRPr/>
            </a:pPr>
            <a:r>
              <a:rPr lang="en-US" altLang="zh-CN" smtClean="0">
                <a:solidFill>
                  <a:srgbClr val="000000"/>
                </a:solidFill>
              </a:rPr>
              <a:t>a=3</a:t>
            </a:r>
            <a:endParaRPr lang="en-US" altLang="zh-CN">
              <a:solidFill>
                <a:srgbClr val="000000"/>
              </a:solidFill>
            </a:endParaRPr>
          </a:p>
          <a:p>
            <a:pPr lvl="0" algn="just">
              <a:lnSpc>
                <a:spcPct val="150000"/>
              </a:lnSpc>
              <a:defRPr/>
            </a:pPr>
            <a:r>
              <a:rPr lang="zh-CN" altLang="en-US" smtClean="0">
                <a:solidFill>
                  <a:srgbClr val="000000"/>
                </a:solidFill>
              </a:rPr>
              <a:t>是</a:t>
            </a:r>
            <a:r>
              <a:rPr lang="zh-CN" altLang="en-US">
                <a:solidFill>
                  <a:srgbClr val="000000"/>
                </a:solidFill>
              </a:rPr>
              <a:t>一个赋值表达式，而</a:t>
            </a:r>
          </a:p>
          <a:p>
            <a:pPr lvl="0" algn="just">
              <a:lnSpc>
                <a:spcPct val="150000"/>
              </a:lnSpc>
              <a:defRPr/>
            </a:pPr>
            <a:r>
              <a:rPr lang="en-US" altLang="zh-CN" smtClean="0">
                <a:solidFill>
                  <a:srgbClr val="000000"/>
                </a:solidFill>
              </a:rPr>
              <a:t>a=3</a:t>
            </a:r>
            <a:r>
              <a:rPr lang="en-US" altLang="zh-CN">
                <a:solidFill>
                  <a:srgbClr val="000000"/>
                </a:solidFill>
              </a:rPr>
              <a:t>;</a:t>
            </a:r>
          </a:p>
          <a:p>
            <a:pPr lvl="0" algn="just">
              <a:lnSpc>
                <a:spcPct val="150000"/>
              </a:lnSpc>
              <a:defRPr/>
            </a:pPr>
            <a:r>
              <a:rPr lang="zh-CN" altLang="en-US" smtClean="0">
                <a:solidFill>
                  <a:srgbClr val="000000"/>
                </a:solidFill>
              </a:rPr>
              <a:t>是</a:t>
            </a:r>
            <a:r>
              <a:rPr lang="zh-CN" altLang="en-US">
                <a:solidFill>
                  <a:srgbClr val="000000"/>
                </a:solidFill>
              </a:rPr>
              <a:t>一个赋值</a:t>
            </a:r>
            <a:r>
              <a:rPr lang="zh-CN" altLang="en-US" smtClean="0">
                <a:solidFill>
                  <a:srgbClr val="000000"/>
                </a:solidFill>
              </a:rPr>
              <a:t>语句。</a:t>
            </a:r>
            <a:endParaRPr lang="zh-CN" altLang="en-US">
              <a:solidFill>
                <a:srgbClr val="000000"/>
              </a:solidFill>
            </a:endParaRPr>
          </a:p>
        </p:txBody>
      </p:sp>
      <p:sp>
        <p:nvSpPr>
          <p:cNvPr id="39" name="MH_Other_1"/>
          <p:cNvSpPr/>
          <p:nvPr>
            <p:custDataLst>
              <p:tags r:id="rId4"/>
            </p:custDataLst>
          </p:nvPr>
        </p:nvSpPr>
        <p:spPr>
          <a:xfrm>
            <a:off x="3572531"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5"/>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6"/>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7"/>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305071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11677"/>
            <a:ext cx="10515600" cy="679011"/>
          </a:xfrm>
        </p:spPr>
        <p:txBody>
          <a:bodyPr>
            <a:normAutofit/>
          </a:bodyPr>
          <a:lstStyle/>
          <a:p>
            <a:pPr algn="ctr"/>
            <a:r>
              <a:rPr lang="zh-CN" altLang="en-US" sz="2800" smtClean="0"/>
              <a:t>在计算机高级语言中，数据的两种表现形式：</a:t>
            </a:r>
            <a:endParaRPr lang="zh-CN" altLang="en-US" sz="2800"/>
          </a:p>
        </p:txBody>
      </p:sp>
      <p:sp>
        <p:nvSpPr>
          <p:cNvPr id="4" name="MH_SubTitle_1"/>
          <p:cNvSpPr/>
          <p:nvPr>
            <p:custDataLst>
              <p:tags r:id="rId1"/>
            </p:custDataLst>
          </p:nvPr>
        </p:nvSpPr>
        <p:spPr>
          <a:xfrm>
            <a:off x="3679826"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常量</a:t>
            </a:r>
            <a:endParaRPr lang="zh-CN" altLang="en-US" sz="2400">
              <a:solidFill>
                <a:srgbClr val="FFFFFF"/>
              </a:solidFill>
            </a:endParaRPr>
          </a:p>
        </p:txBody>
      </p:sp>
      <p:sp>
        <p:nvSpPr>
          <p:cNvPr id="5" name="MH_Other_1"/>
          <p:cNvSpPr/>
          <p:nvPr>
            <p:custDataLst>
              <p:tags r:id="rId2"/>
            </p:custDataLst>
          </p:nvPr>
        </p:nvSpPr>
        <p:spPr>
          <a:xfrm>
            <a:off x="3603625"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A</a:t>
            </a:r>
            <a:endParaRPr lang="zh-CN" altLang="en-US" b="1" err="1">
              <a:solidFill>
                <a:srgbClr val="FFFFFF"/>
              </a:solidFill>
            </a:endParaRPr>
          </a:p>
        </p:txBody>
      </p:sp>
      <p:sp>
        <p:nvSpPr>
          <p:cNvPr id="6" name="MH_Other_2"/>
          <p:cNvSpPr/>
          <p:nvPr>
            <p:custDataLst>
              <p:tags r:id="rId3"/>
            </p:custDataLst>
          </p:nvPr>
        </p:nvSpPr>
        <p:spPr>
          <a:xfrm flipH="1">
            <a:off x="3402014" y="3451225"/>
            <a:ext cx="268287" cy="268288"/>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4"/>
            </p:custDataLst>
          </p:nvPr>
        </p:nvSpPr>
        <p:spPr>
          <a:xfrm flipH="1">
            <a:off x="3446464" y="3195639"/>
            <a:ext cx="198437" cy="198437"/>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5"/>
            </p:custDataLst>
          </p:nvPr>
        </p:nvSpPr>
        <p:spPr>
          <a:xfrm flipH="1">
            <a:off x="3328989" y="3348038"/>
            <a:ext cx="134937" cy="1333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6"/>
            </p:custDataLst>
          </p:nvPr>
        </p:nvSpPr>
        <p:spPr>
          <a:xfrm flipH="1">
            <a:off x="3267076" y="3257551"/>
            <a:ext cx="74613"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0" name="MH_Other_6"/>
          <p:cNvSpPr/>
          <p:nvPr>
            <p:custDataLst>
              <p:tags r:id="rId7"/>
            </p:custDataLst>
          </p:nvPr>
        </p:nvSpPr>
        <p:spPr>
          <a:xfrm flipH="1">
            <a:off x="3184525" y="3424238"/>
            <a:ext cx="57150"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1" name="MH_SubTitle_2"/>
          <p:cNvSpPr/>
          <p:nvPr>
            <p:custDataLst>
              <p:tags r:id="rId8"/>
            </p:custDataLst>
          </p:nvPr>
        </p:nvSpPr>
        <p:spPr>
          <a:xfrm>
            <a:off x="7042151"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变量</a:t>
            </a:r>
            <a:endParaRPr lang="zh-CN" altLang="en-US" sz="2400">
              <a:solidFill>
                <a:srgbClr val="FFFFFF"/>
              </a:solidFill>
            </a:endParaRPr>
          </a:p>
        </p:txBody>
      </p:sp>
      <p:sp>
        <p:nvSpPr>
          <p:cNvPr id="12" name="MH_Other_7"/>
          <p:cNvSpPr/>
          <p:nvPr>
            <p:custDataLst>
              <p:tags r:id="rId9"/>
            </p:custDataLst>
          </p:nvPr>
        </p:nvSpPr>
        <p:spPr>
          <a:xfrm>
            <a:off x="6965950"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B</a:t>
            </a:r>
            <a:endParaRPr lang="zh-CN" altLang="en-US" b="1" err="1">
              <a:solidFill>
                <a:srgbClr val="FFFFFF"/>
              </a:solidFill>
            </a:endParaRPr>
          </a:p>
        </p:txBody>
      </p:sp>
      <p:sp>
        <p:nvSpPr>
          <p:cNvPr id="13" name="MH_Other_8"/>
          <p:cNvSpPr/>
          <p:nvPr>
            <p:custDataLst>
              <p:tags r:id="rId10"/>
            </p:custDataLst>
          </p:nvPr>
        </p:nvSpPr>
        <p:spPr>
          <a:xfrm flipH="1">
            <a:off x="6762751" y="3451225"/>
            <a:ext cx="269875" cy="268288"/>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4" name="MH_Other_9"/>
          <p:cNvSpPr/>
          <p:nvPr>
            <p:custDataLst>
              <p:tags r:id="rId11"/>
            </p:custDataLst>
          </p:nvPr>
        </p:nvSpPr>
        <p:spPr>
          <a:xfrm flipH="1">
            <a:off x="6807201" y="3195639"/>
            <a:ext cx="200025" cy="198437"/>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5" name="MH_Other_10"/>
          <p:cNvSpPr/>
          <p:nvPr>
            <p:custDataLst>
              <p:tags r:id="rId12"/>
            </p:custDataLst>
          </p:nvPr>
        </p:nvSpPr>
        <p:spPr>
          <a:xfrm flipH="1">
            <a:off x="6691313" y="3348038"/>
            <a:ext cx="133350" cy="133350"/>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6" name="MH_Other_11"/>
          <p:cNvSpPr/>
          <p:nvPr>
            <p:custDataLst>
              <p:tags r:id="rId13"/>
            </p:custDataLst>
          </p:nvPr>
        </p:nvSpPr>
        <p:spPr>
          <a:xfrm flipH="1">
            <a:off x="6627813" y="3257551"/>
            <a:ext cx="76200"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7" name="MH_Other_12"/>
          <p:cNvSpPr/>
          <p:nvPr>
            <p:custDataLst>
              <p:tags r:id="rId14"/>
            </p:custDataLst>
          </p:nvPr>
        </p:nvSpPr>
        <p:spPr>
          <a:xfrm flipH="1">
            <a:off x="6545264" y="3424238"/>
            <a:ext cx="58737"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Tree>
    <p:extLst>
      <p:ext uri="{BB962C8B-B14F-4D97-AF65-F5344CB8AC3E}">
        <p14:creationId xmlns:p14="http://schemas.microsoft.com/office/powerpoint/2010/main" val="3537154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3830210" y="106600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smtClean="0">
                <a:solidFill>
                  <a:srgbClr val="000000"/>
                </a:solidFill>
              </a:rPr>
              <a:t>;</a:t>
            </a:r>
          </a:p>
          <a:p>
            <a:pPr lvl="0" algn="just">
              <a:lnSpc>
                <a:spcPct val="150000"/>
              </a:lnSpc>
              <a:defRPr/>
            </a:pPr>
            <a:r>
              <a:rPr lang="zh-CN" altLang="en-US" smtClean="0">
                <a:solidFill>
                  <a:srgbClr val="000000"/>
                </a:solidFill>
              </a:rPr>
              <a:t>只有一个分号的语句即为空语句。</a:t>
            </a:r>
            <a:endParaRPr lang="en-US" altLang="zh-CN" smtClean="0">
              <a:solidFill>
                <a:srgbClr val="000000"/>
              </a:solidFill>
            </a:endParaRPr>
          </a:p>
          <a:p>
            <a:pPr lvl="0" algn="just">
              <a:lnSpc>
                <a:spcPct val="150000"/>
              </a:lnSpc>
              <a:defRPr/>
            </a:pPr>
            <a:r>
              <a:rPr lang="zh-CN" altLang="en-US">
                <a:solidFill>
                  <a:srgbClr val="000000"/>
                </a:solidFill>
              </a:rPr>
              <a:t>可以用来作为流程的转向点</a:t>
            </a:r>
            <a:r>
              <a:rPr lang="en-US" altLang="zh-CN">
                <a:solidFill>
                  <a:srgbClr val="000000"/>
                </a:solidFill>
              </a:rPr>
              <a:t>(</a:t>
            </a:r>
            <a:r>
              <a:rPr lang="zh-CN" altLang="en-US">
                <a:solidFill>
                  <a:srgbClr val="000000"/>
                </a:solidFill>
              </a:rPr>
              <a:t>流程从程序其他地方转到此语句处</a:t>
            </a:r>
            <a:r>
              <a:rPr lang="en-US" altLang="zh-CN" smtClean="0">
                <a:solidFill>
                  <a:srgbClr val="000000"/>
                </a:solidFill>
              </a:rPr>
              <a:t>)</a:t>
            </a:r>
            <a:r>
              <a:rPr lang="zh-CN" altLang="en-US" smtClean="0">
                <a:solidFill>
                  <a:srgbClr val="000000"/>
                </a:solidFill>
              </a:rPr>
              <a:t>；</a:t>
            </a:r>
            <a:endParaRPr lang="en-US" altLang="zh-CN" smtClean="0">
              <a:solidFill>
                <a:srgbClr val="000000"/>
              </a:solidFill>
            </a:endParaRPr>
          </a:p>
          <a:p>
            <a:pPr lvl="0" algn="just">
              <a:lnSpc>
                <a:spcPct val="150000"/>
              </a:lnSpc>
              <a:defRPr/>
            </a:pPr>
            <a:r>
              <a:rPr lang="zh-CN" altLang="en-US" smtClean="0">
                <a:solidFill>
                  <a:srgbClr val="000000"/>
                </a:solidFill>
              </a:rPr>
              <a:t>也</a:t>
            </a:r>
            <a:r>
              <a:rPr lang="zh-CN" altLang="en-US">
                <a:solidFill>
                  <a:srgbClr val="000000"/>
                </a:solidFill>
              </a:rPr>
              <a:t>可用来作为循环语句中的循环体（循环体是空语句，表示循环体什么也不做）。</a:t>
            </a:r>
          </a:p>
        </p:txBody>
      </p:sp>
      <p:sp>
        <p:nvSpPr>
          <p:cNvPr id="39" name="MH_Other_1"/>
          <p:cNvSpPr/>
          <p:nvPr>
            <p:custDataLst>
              <p:tags r:id="rId5"/>
            </p:custDataLst>
          </p:nvPr>
        </p:nvSpPr>
        <p:spPr>
          <a:xfrm>
            <a:off x="3830210" y="726032"/>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4669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5255192" y="963735"/>
            <a:ext cx="6573642"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可以用</a:t>
            </a:r>
            <a:r>
              <a:rPr lang="en-US" altLang="zh-CN">
                <a:solidFill>
                  <a:srgbClr val="000000"/>
                </a:solidFill>
              </a:rPr>
              <a:t>{}</a:t>
            </a:r>
            <a:r>
              <a:rPr lang="zh-CN" altLang="en-US">
                <a:solidFill>
                  <a:srgbClr val="000000"/>
                </a:solidFill>
              </a:rPr>
              <a:t>把一些语句和声明括起来成为复合语句</a:t>
            </a:r>
            <a:r>
              <a:rPr lang="en-US" altLang="zh-CN">
                <a:solidFill>
                  <a:srgbClr val="000000"/>
                </a:solidFill>
              </a:rPr>
              <a:t>(</a:t>
            </a:r>
            <a:r>
              <a:rPr lang="zh-CN" altLang="en-US">
                <a:solidFill>
                  <a:srgbClr val="000000"/>
                </a:solidFill>
              </a:rPr>
              <a:t>又称语句块</a:t>
            </a:r>
            <a:r>
              <a:rPr lang="en-US" altLang="zh-CN">
                <a:solidFill>
                  <a:srgbClr val="000000"/>
                </a:solidFill>
              </a:rPr>
              <a:t>)</a:t>
            </a:r>
            <a:r>
              <a:rPr lang="zh-CN" altLang="en-US" smtClean="0">
                <a:solidFill>
                  <a:srgbClr val="000000"/>
                </a:solidFill>
              </a:rPr>
              <a:t>。</a:t>
            </a: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smtClean="0">
                <a:solidFill>
                  <a:srgbClr val="000000"/>
                </a:solidFill>
              </a:rPr>
              <a:t>复合语句</a:t>
            </a:r>
            <a:r>
              <a:rPr lang="zh-CN" altLang="en-US">
                <a:solidFill>
                  <a:srgbClr val="000000"/>
                </a:solidFill>
              </a:rPr>
              <a:t>常用在</a:t>
            </a:r>
            <a:r>
              <a:rPr lang="en-US" altLang="zh-CN">
                <a:solidFill>
                  <a:srgbClr val="000000"/>
                </a:solidFill>
              </a:rPr>
              <a:t>if</a:t>
            </a:r>
            <a:r>
              <a:rPr lang="zh-CN" altLang="en-US">
                <a:solidFill>
                  <a:srgbClr val="000000"/>
                </a:solidFill>
              </a:rPr>
              <a:t>语句或循环中，此时程序需要连续执行一组语句。</a:t>
            </a:r>
          </a:p>
          <a:p>
            <a:pPr lvl="1" algn="just">
              <a:lnSpc>
                <a:spcPct val="150000"/>
              </a:lnSpc>
              <a:defRPr/>
            </a:pPr>
            <a:r>
              <a:rPr lang="en-US" altLang="zh-CN" smtClean="0">
                <a:solidFill>
                  <a:srgbClr val="000000"/>
                </a:solidFill>
              </a:rPr>
              <a:t>	</a:t>
            </a:r>
            <a:r>
              <a:rPr lang="zh-CN" altLang="en-US" smtClean="0">
                <a:solidFill>
                  <a:schemeClr val="accent1"/>
                </a:solidFill>
              </a:rPr>
              <a:t>复合语句</a:t>
            </a:r>
            <a:r>
              <a:rPr lang="zh-CN" altLang="en-US">
                <a:solidFill>
                  <a:schemeClr val="accent1"/>
                </a:solidFill>
              </a:rPr>
              <a:t>中最后一个语句末尾的分号不能忽略不写。</a:t>
            </a:r>
          </a:p>
        </p:txBody>
      </p:sp>
      <p:sp>
        <p:nvSpPr>
          <p:cNvPr id="39" name="MH_Other_1"/>
          <p:cNvSpPr/>
          <p:nvPr>
            <p:custDataLst>
              <p:tags r:id="rId5"/>
            </p:custDataLst>
          </p:nvPr>
        </p:nvSpPr>
        <p:spPr>
          <a:xfrm>
            <a:off x="5255192" y="626260"/>
            <a:ext cx="6573642"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
        <p:nvSpPr>
          <p:cNvPr id="11" name="圆角矩形 10"/>
          <p:cNvSpPr/>
          <p:nvPr/>
        </p:nvSpPr>
        <p:spPr>
          <a:xfrm>
            <a:off x="5676900" y="1689253"/>
            <a:ext cx="5646096"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t>
            </a:r>
          </a:p>
          <a:p>
            <a:pPr lvl="0" algn="just" defTabSz="355600">
              <a:defRPr/>
            </a:pPr>
            <a:r>
              <a:rPr lang="en-US" altLang="zh-CN">
                <a:solidFill>
                  <a:srgbClr val="000000"/>
                </a:solidFill>
              </a:rPr>
              <a:t>	float pi=3.14159, r=2.5, area</a:t>
            </a:r>
            <a:r>
              <a:rPr lang="en-US" altLang="zh-CN" smtClean="0">
                <a:solidFill>
                  <a:srgbClr val="000000"/>
                </a:solidFill>
              </a:rPr>
              <a:t>; </a:t>
            </a:r>
            <a:r>
              <a:rPr lang="en-US" altLang="zh-CN" smtClean="0">
                <a:solidFill>
                  <a:srgbClr val="008000"/>
                </a:solidFill>
              </a:rPr>
              <a:t>//</a:t>
            </a:r>
            <a:r>
              <a:rPr lang="zh-CN" altLang="en-US">
                <a:solidFill>
                  <a:srgbClr val="008000"/>
                </a:solidFill>
              </a:rPr>
              <a:t>定义变量</a:t>
            </a:r>
          </a:p>
          <a:p>
            <a:pPr lvl="0" algn="just" defTabSz="355600">
              <a:defRPr/>
            </a:pPr>
            <a:r>
              <a:rPr lang="zh-CN" altLang="en-US">
                <a:solidFill>
                  <a:srgbClr val="000000"/>
                </a:solidFill>
              </a:rPr>
              <a:t>	</a:t>
            </a:r>
            <a:r>
              <a:rPr lang="en-US" altLang="zh-CN">
                <a:solidFill>
                  <a:srgbClr val="000000"/>
                </a:solidFill>
              </a:rPr>
              <a:t>area=pi*r*r;</a:t>
            </a:r>
          </a:p>
          <a:p>
            <a:pPr lvl="0" algn="just" defTabSz="355600">
              <a:defRPr/>
            </a:pPr>
            <a:r>
              <a:rPr lang="en-US" altLang="zh-CN">
                <a:solidFill>
                  <a:srgbClr val="000000"/>
                </a:solidFill>
              </a:rPr>
              <a:t>	</a:t>
            </a:r>
            <a:r>
              <a:rPr lang="en-US" altLang="zh-CN" err="1">
                <a:solidFill>
                  <a:srgbClr val="000000"/>
                </a:solidFill>
              </a:rPr>
              <a:t>printf</a:t>
            </a:r>
            <a:r>
              <a:rPr lang="en-US" altLang="zh-CN">
                <a:solidFill>
                  <a:srgbClr val="000000"/>
                </a:solidFill>
              </a:rPr>
              <a:t>("area=%</a:t>
            </a:r>
            <a:r>
              <a:rPr lang="en-US" altLang="zh-CN" err="1">
                <a:solidFill>
                  <a:srgbClr val="000000"/>
                </a:solidFill>
              </a:rPr>
              <a:t>f",area</a:t>
            </a:r>
            <a:r>
              <a:rPr lang="en-US" altLang="zh-CN">
                <a:solidFill>
                  <a:srgbClr val="000000"/>
                </a:solidFill>
              </a:rPr>
              <a:t>);</a:t>
            </a:r>
          </a:p>
          <a:p>
            <a:pPr lvl="0" algn="just">
              <a:defRPr/>
            </a:pPr>
            <a:r>
              <a:rPr lang="en-US" altLang="zh-CN">
                <a:solidFill>
                  <a:srgbClr val="000000"/>
                </a:solidFill>
              </a:rPr>
              <a:t>}</a:t>
            </a:r>
          </a:p>
        </p:txBody>
      </p:sp>
      <p:sp>
        <p:nvSpPr>
          <p:cNvPr id="13" name="MH_Other_1"/>
          <p:cNvSpPr/>
          <p:nvPr>
            <p:custDataLst>
              <p:tags r:id="rId10"/>
            </p:custDataLst>
          </p:nvPr>
        </p:nvSpPr>
        <p:spPr>
          <a:xfrm>
            <a:off x="5345724" y="4393797"/>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mtClean="0">
                <a:solidFill>
                  <a:srgbClr val="FEFFFF"/>
                </a:solidFill>
              </a:rPr>
              <a:t>注意</a:t>
            </a:r>
            <a:endParaRPr lang="zh-CN" altLang="en-US">
              <a:solidFill>
                <a:srgbClr val="FEFFFF"/>
              </a:solidFill>
            </a:endParaRPr>
          </a:p>
        </p:txBody>
      </p:sp>
    </p:spTree>
    <p:custDataLst>
      <p:tags r:id="rId1"/>
    </p:custDataLst>
    <p:extLst>
      <p:ext uri="{BB962C8B-B14F-4D97-AF65-F5344CB8AC3E}">
        <p14:creationId xmlns:p14="http://schemas.microsoft.com/office/powerpoint/2010/main" val="4319919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赋值语句</a:t>
            </a:r>
            <a:endParaRPr lang="zh-CN" altLang="en-US"/>
          </a:p>
        </p:txBody>
      </p:sp>
      <p:sp>
        <p:nvSpPr>
          <p:cNvPr id="5"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3.4】</a:t>
            </a:r>
            <a:r>
              <a:rPr lang="zh-CN" altLang="en-US" sz="2400">
                <a:solidFill>
                  <a:schemeClr val="accent1"/>
                </a:solidFill>
              </a:rPr>
              <a:t>给出三角形的三边长，求三角形面积。</a:t>
            </a:r>
            <a:endParaRPr lang="en-US" altLang="zh-CN" sz="24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861624"/>
                <a:ext cx="10038162" cy="772840"/>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假设</a:t>
                </a:r>
                <a:r>
                  <a:rPr lang="zh-CN" altLang="en-US" sz="2000"/>
                  <a:t>给定的三个边符合构成三角形的条件</a:t>
                </a:r>
                <a:r>
                  <a:rPr lang="en-US" altLang="zh-CN" sz="2000"/>
                  <a:t>: </a:t>
                </a:r>
                <a:r>
                  <a:rPr lang="zh-CN" altLang="en-US" sz="2000"/>
                  <a:t>任意两边之和大于第三边</a:t>
                </a:r>
                <a:r>
                  <a:rPr lang="zh-CN" altLang="en-US" sz="2000" smtClean="0"/>
                  <a:t>。</a:t>
                </a:r>
                <a:endParaRPr lang="en-US" altLang="zh-CN" sz="2000" smtClean="0"/>
              </a:p>
              <a:p>
                <a:r>
                  <a:rPr lang="zh-CN" altLang="en-US" sz="2000" smtClean="0"/>
                  <a:t>从</a:t>
                </a:r>
                <a:r>
                  <a:rPr lang="zh-CN" altLang="en-US" sz="2000"/>
                  <a:t>数学知识已知求三角形面积的公式</a:t>
                </a:r>
                <a:r>
                  <a:rPr lang="zh-CN" altLang="en-US" sz="2000" smtClean="0"/>
                  <a:t>为：</a:t>
                </a:r>
                <a:r>
                  <a:rPr lang="en-US" altLang="zh-CN" sz="2000" smtClean="0"/>
                  <a:t>area=</a:t>
                </a:r>
                <a14:m>
                  <m:oMath xmlns:m="http://schemas.openxmlformats.org/officeDocument/2006/math">
                    <m:rad>
                      <m:radPr>
                        <m:degHide m:val="on"/>
                        <m:ctrlPr>
                          <a:rPr lang="en-US" altLang="zh-CN" sz="2000" i="1" smtClean="0">
                            <a:latin typeface="Cambria Math" panose="02040503050406030204" pitchFamily="18" charset="0"/>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smtClean="0"/>
                  <a:t>，其中</a:t>
                </a:r>
                <a:r>
                  <a:rPr lang="en-US" altLang="zh-CN" sz="2000"/>
                  <a:t>s=(</a:t>
                </a:r>
                <a:r>
                  <a:rPr lang="en-US" altLang="zh-CN" sz="2000" err="1"/>
                  <a:t>a+b+c</a:t>
                </a:r>
                <a:r>
                  <a:rPr lang="en-US" altLang="zh-CN" sz="2000"/>
                  <a:t>)/2</a:t>
                </a:r>
                <a:r>
                  <a:rPr lang="zh-CN" altLang="en-US" sz="2000"/>
                  <a:t>。</a:t>
                </a:r>
              </a:p>
            </p:txBody>
          </p:sp>
        </mc:Choice>
        <mc:Fallback xmlns="">
          <p:sp>
            <p:nvSpPr>
              <p:cNvPr id="6" name="矩形 5"/>
              <p:cNvSpPr>
                <a:spLocks noRot="1" noChangeAspect="1" noMove="1" noResize="1" noEditPoints="1" noAdjustHandles="1" noChangeArrowheads="1" noChangeShapeType="1" noTextEdit="1"/>
              </p:cNvSpPr>
              <p:nvPr/>
            </p:nvSpPr>
            <p:spPr>
              <a:xfrm>
                <a:off x="1036733" y="1861624"/>
                <a:ext cx="10038162" cy="772840"/>
              </a:xfrm>
              <a:prstGeom prst="rect">
                <a:avLst/>
              </a:prstGeom>
              <a:blipFill>
                <a:blip r:embed="rId2" cstate="print"/>
                <a:stretch>
                  <a:fillRect l="-607" t="-3937" b="-11024"/>
                </a:stretch>
              </a:blipFill>
            </p:spPr>
            <p:txBody>
              <a:bodyPr/>
              <a:lstStyle/>
              <a:p>
                <a:r>
                  <a:rPr lang="zh-CN" altLang="en-US">
                    <a:noFill/>
                  </a:rPr>
                  <a:t> </a:t>
                </a:r>
              </a:p>
            </p:txBody>
          </p:sp>
        </mc:Fallback>
      </mc:AlternateContent>
      <p:sp>
        <p:nvSpPr>
          <p:cNvPr id="7" name="圆角矩形 6"/>
          <p:cNvSpPr/>
          <p:nvPr/>
        </p:nvSpPr>
        <p:spPr>
          <a:xfrm>
            <a:off x="428017" y="2707459"/>
            <a:ext cx="7422568" cy="396370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 &lt;</a:t>
            </a:r>
            <a:r>
              <a:rPr lang="en-US" altLang="zh-CN" err="1"/>
              <a:t>stdio.h</a:t>
            </a:r>
            <a:r>
              <a:rPr lang="en-US" altLang="zh-CN"/>
              <a:t>&gt;</a:t>
            </a:r>
          </a:p>
          <a:p>
            <a:pPr defTabSz="363538"/>
            <a:r>
              <a:rPr lang="en-US" altLang="zh-CN"/>
              <a:t>#include &lt;</a:t>
            </a:r>
            <a:r>
              <a:rPr lang="en-US" altLang="zh-CN" err="1"/>
              <a:t>math.h</a:t>
            </a:r>
            <a:r>
              <a:rPr lang="en-US" altLang="zh-CN"/>
              <a:t>&gt;</a:t>
            </a:r>
          </a:p>
          <a:p>
            <a:pPr defTabSz="363538"/>
            <a:r>
              <a:rPr lang="en-US" altLang="zh-CN" err="1"/>
              <a:t>int</a:t>
            </a:r>
            <a:r>
              <a:rPr lang="en-US" altLang="zh-CN"/>
              <a:t> main ()</a:t>
            </a:r>
          </a:p>
          <a:p>
            <a:pPr defTabSz="363538"/>
            <a:r>
              <a:rPr lang="en-US" altLang="zh-CN"/>
              <a:t> {</a:t>
            </a:r>
          </a:p>
          <a:p>
            <a:pPr defTabSz="363538"/>
            <a:r>
              <a:rPr lang="en-US" altLang="zh-CN"/>
              <a:t>	double </a:t>
            </a:r>
            <a:r>
              <a:rPr lang="en-US" altLang="zh-CN" err="1"/>
              <a:t>a,b,c,s,area</a:t>
            </a:r>
            <a:r>
              <a:rPr lang="en-US" altLang="zh-CN" smtClean="0"/>
              <a:t>;				</a:t>
            </a:r>
            <a:r>
              <a:rPr lang="en-US" altLang="zh-CN" smtClean="0">
                <a:solidFill>
                  <a:srgbClr val="008000"/>
                </a:solidFill>
              </a:rPr>
              <a:t>//</a:t>
            </a:r>
            <a:r>
              <a:rPr lang="zh-CN" altLang="en-US">
                <a:solidFill>
                  <a:srgbClr val="008000"/>
                </a:solidFill>
              </a:rPr>
              <a:t>定义各变量，均为</a:t>
            </a:r>
            <a:r>
              <a:rPr lang="en-US" altLang="zh-CN">
                <a:solidFill>
                  <a:srgbClr val="008000"/>
                </a:solidFill>
              </a:rPr>
              <a:t>double</a:t>
            </a:r>
            <a:r>
              <a:rPr lang="zh-CN" altLang="en-US">
                <a:solidFill>
                  <a:srgbClr val="008000"/>
                </a:solidFill>
              </a:rPr>
              <a:t>型 </a:t>
            </a:r>
          </a:p>
          <a:p>
            <a:pPr defTabSz="363538"/>
            <a:r>
              <a:rPr lang="zh-CN" altLang="en-US"/>
              <a:t>	</a:t>
            </a:r>
            <a:r>
              <a:rPr lang="en-US" altLang="zh-CN"/>
              <a:t>a=3.67</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a</a:t>
            </a:r>
            <a:r>
              <a:rPr lang="zh-CN" altLang="en-US">
                <a:solidFill>
                  <a:srgbClr val="008000"/>
                </a:solidFill>
              </a:rPr>
              <a:t>赋值 </a:t>
            </a:r>
          </a:p>
          <a:p>
            <a:pPr defTabSz="363538"/>
            <a:r>
              <a:rPr lang="zh-CN" altLang="en-US"/>
              <a:t>	</a:t>
            </a:r>
            <a:r>
              <a:rPr lang="en-US" altLang="zh-CN"/>
              <a:t>b=5.43</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b</a:t>
            </a:r>
            <a:r>
              <a:rPr lang="zh-CN" altLang="en-US">
                <a:solidFill>
                  <a:srgbClr val="008000"/>
                </a:solidFill>
              </a:rPr>
              <a:t>赋值</a:t>
            </a:r>
            <a:r>
              <a:rPr lang="zh-CN" altLang="en-US"/>
              <a:t> </a:t>
            </a:r>
          </a:p>
          <a:p>
            <a:pPr defTabSz="363538"/>
            <a:r>
              <a:rPr lang="zh-CN" altLang="en-US"/>
              <a:t>	</a:t>
            </a:r>
            <a:r>
              <a:rPr lang="en-US" altLang="zh-CN"/>
              <a:t>c=6.21</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c</a:t>
            </a:r>
            <a:r>
              <a:rPr lang="zh-CN" altLang="en-US">
                <a:solidFill>
                  <a:srgbClr val="008000"/>
                </a:solidFill>
              </a:rPr>
              <a:t>赋值</a:t>
            </a:r>
          </a:p>
          <a:p>
            <a:pPr defTabSz="363538"/>
            <a:r>
              <a:rPr lang="zh-CN" altLang="en-US"/>
              <a:t>	</a:t>
            </a:r>
            <a:r>
              <a:rPr lang="en-US" altLang="zh-CN"/>
              <a:t>s=(</a:t>
            </a:r>
            <a:r>
              <a:rPr lang="en-US" altLang="zh-CN" err="1"/>
              <a:t>a+b+c</a:t>
            </a:r>
            <a:r>
              <a:rPr lang="en-US" altLang="zh-CN"/>
              <a:t>)/2; </a:t>
            </a:r>
            <a:r>
              <a:rPr lang="en-US" altLang="zh-CN" smtClean="0"/>
              <a:t>						</a:t>
            </a:r>
            <a:r>
              <a:rPr lang="en-US" altLang="zh-CN">
                <a:solidFill>
                  <a:srgbClr val="008000"/>
                </a:solidFill>
              </a:rPr>
              <a:t>//</a:t>
            </a:r>
            <a:r>
              <a:rPr lang="zh-CN" altLang="en-US">
                <a:solidFill>
                  <a:srgbClr val="008000"/>
                </a:solidFill>
              </a:rPr>
              <a:t>计算</a:t>
            </a:r>
            <a:r>
              <a:rPr lang="en-US" altLang="zh-CN">
                <a:solidFill>
                  <a:srgbClr val="008000"/>
                </a:solidFill>
              </a:rPr>
              <a:t>s </a:t>
            </a:r>
          </a:p>
          <a:p>
            <a:pPr defTabSz="363538"/>
            <a:r>
              <a:rPr lang="en-US" altLang="zh-CN"/>
              <a:t>	area=</a:t>
            </a:r>
            <a:r>
              <a:rPr lang="en-US" altLang="zh-CN" err="1"/>
              <a:t>sqrt</a:t>
            </a:r>
            <a:r>
              <a:rPr lang="en-US" altLang="zh-CN"/>
              <a:t>(s*(s-a)*(s-b)*(s-c</a:t>
            </a:r>
            <a:r>
              <a:rPr lang="en-US" altLang="zh-CN" smtClean="0"/>
              <a:t>));		</a:t>
            </a:r>
            <a:r>
              <a:rPr lang="en-US" altLang="zh-CN">
                <a:solidFill>
                  <a:srgbClr val="008000"/>
                </a:solidFill>
              </a:rPr>
              <a:t>//</a:t>
            </a:r>
            <a:r>
              <a:rPr lang="zh-CN" altLang="en-US">
                <a:solidFill>
                  <a:srgbClr val="008000"/>
                </a:solidFill>
              </a:rPr>
              <a:t>计算</a:t>
            </a:r>
            <a:r>
              <a:rPr lang="en-US" altLang="zh-CN">
                <a:solidFill>
                  <a:srgbClr val="008000"/>
                </a:solidFill>
              </a:rPr>
              <a:t>area</a:t>
            </a:r>
            <a:r>
              <a:rPr lang="en-US" altLang="zh-CN"/>
              <a:t> </a:t>
            </a:r>
          </a:p>
          <a:p>
            <a:pPr defTabSz="363538"/>
            <a:r>
              <a:rPr lang="en-US" altLang="zh-CN"/>
              <a:t>	</a:t>
            </a:r>
            <a:r>
              <a:rPr lang="en-US" altLang="zh-CN" err="1"/>
              <a:t>printf</a:t>
            </a:r>
            <a:r>
              <a:rPr lang="en-US" altLang="zh-CN"/>
              <a:t>("a=%f\</a:t>
            </a:r>
            <a:r>
              <a:rPr lang="en-US" altLang="zh-CN" err="1"/>
              <a:t>tb</a:t>
            </a:r>
            <a:r>
              <a:rPr lang="en-US" altLang="zh-CN"/>
              <a:t>=%f\</a:t>
            </a:r>
            <a:r>
              <a:rPr lang="en-US" altLang="zh-CN" err="1"/>
              <a:t>t%f</a:t>
            </a:r>
            <a:r>
              <a:rPr lang="en-US" altLang="zh-CN"/>
              <a:t>\n",</a:t>
            </a:r>
            <a:r>
              <a:rPr lang="en-US" altLang="zh-CN" err="1"/>
              <a:t>a,b,c</a:t>
            </a:r>
            <a:r>
              <a:rPr lang="en-US" altLang="zh-CN"/>
              <a:t>); </a:t>
            </a:r>
            <a:r>
              <a:rPr lang="en-US" altLang="zh-CN" smtClean="0"/>
              <a:t>	</a:t>
            </a:r>
            <a:r>
              <a:rPr lang="en-US" altLang="zh-CN">
                <a:solidFill>
                  <a:srgbClr val="008000"/>
                </a:solidFill>
              </a:rPr>
              <a:t>//</a:t>
            </a:r>
            <a:r>
              <a:rPr lang="zh-CN" altLang="en-US">
                <a:solidFill>
                  <a:srgbClr val="008000"/>
                </a:solidFill>
              </a:rPr>
              <a:t>输出三边</a:t>
            </a:r>
            <a:r>
              <a:rPr lang="en-US" altLang="zh-CN" err="1">
                <a:solidFill>
                  <a:srgbClr val="008000"/>
                </a:solidFill>
              </a:rPr>
              <a:t>a,b,c</a:t>
            </a:r>
            <a:r>
              <a:rPr lang="zh-CN" altLang="en-US">
                <a:solidFill>
                  <a:srgbClr val="008000"/>
                </a:solidFill>
              </a:rPr>
              <a:t>的值 </a:t>
            </a:r>
          </a:p>
          <a:p>
            <a:pPr defTabSz="363538"/>
            <a:r>
              <a:rPr lang="zh-CN" altLang="en-US"/>
              <a:t>	</a:t>
            </a:r>
            <a:r>
              <a:rPr lang="en-US" altLang="zh-CN" err="1"/>
              <a:t>printf</a:t>
            </a:r>
            <a:r>
              <a:rPr lang="en-US" altLang="zh-CN"/>
              <a:t>("area=%f\</a:t>
            </a:r>
            <a:r>
              <a:rPr lang="en-US" altLang="zh-CN" err="1"/>
              <a:t>n",area</a:t>
            </a:r>
            <a:r>
              <a:rPr lang="en-US" altLang="zh-CN" smtClean="0"/>
              <a:t>);			</a:t>
            </a:r>
            <a:r>
              <a:rPr lang="en-US" altLang="zh-CN">
                <a:solidFill>
                  <a:srgbClr val="008000"/>
                </a:solidFill>
              </a:rPr>
              <a:t>//</a:t>
            </a:r>
            <a:r>
              <a:rPr lang="zh-CN" altLang="en-US">
                <a:solidFill>
                  <a:srgbClr val="008000"/>
                </a:solidFill>
              </a:rPr>
              <a:t>输出面积</a:t>
            </a:r>
            <a:r>
              <a:rPr lang="en-US" altLang="zh-CN">
                <a:solidFill>
                  <a:srgbClr val="008000"/>
                </a:solidFill>
              </a:rPr>
              <a:t>area</a:t>
            </a:r>
            <a:r>
              <a:rPr lang="zh-CN" altLang="en-US">
                <a:solidFill>
                  <a:srgbClr val="008000"/>
                </a:solidFill>
              </a:rPr>
              <a:t>的值</a:t>
            </a:r>
          </a:p>
          <a:p>
            <a:pPr defTabSz="363538"/>
            <a:r>
              <a:rPr lang="zh-CN" altLang="en-US"/>
              <a:t>	</a:t>
            </a:r>
            <a:r>
              <a:rPr lang="en-US" altLang="zh-CN"/>
              <a:t>return 0;</a:t>
            </a:r>
          </a:p>
          <a:p>
            <a:pPr defTabSz="363538"/>
            <a:r>
              <a:rPr lang="en-US" altLang="zh-CN"/>
              <a:t> }</a:t>
            </a:r>
            <a:endParaRPr lang="en-US" altLang="zh-CN" smtClean="0">
              <a:solidFill>
                <a:srgbClr val="008000"/>
              </a:solidFill>
            </a:endParaRPr>
          </a:p>
        </p:txBody>
      </p:sp>
      <p:pic>
        <p:nvPicPr>
          <p:cNvPr id="8" name="图片 7"/>
          <p:cNvPicPr>
            <a:picLocks noChangeAspect="1"/>
          </p:cNvPicPr>
          <p:nvPr/>
        </p:nvPicPr>
        <p:blipFill>
          <a:blip r:embed="rId3" cstate="print"/>
          <a:stretch>
            <a:fillRect/>
          </a:stretch>
        </p:blipFill>
        <p:spPr>
          <a:xfrm>
            <a:off x="8118475" y="2721459"/>
            <a:ext cx="3524250" cy="895350"/>
          </a:xfrm>
          <a:prstGeom prst="rect">
            <a:avLst/>
          </a:prstGeom>
        </p:spPr>
      </p:pic>
      <p:grpSp>
        <p:nvGrpSpPr>
          <p:cNvPr id="9" name="组合 8"/>
          <p:cNvGrpSpPr/>
          <p:nvPr/>
        </p:nvGrpSpPr>
        <p:grpSpPr>
          <a:xfrm>
            <a:off x="7816691" y="3740114"/>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wrap="square" rtlCol="0">
              <a:spAutoFit/>
            </a:bodyPr>
            <a:lstStyle/>
            <a:p>
              <a:r>
                <a:rPr lang="zh-CN" altLang="en-US" sz="1400" smtClean="0">
                  <a:solidFill>
                    <a:schemeClr val="bg1"/>
                  </a:solidFill>
                </a:rPr>
                <a:t>为提高精度，变量都定义为双精度类型</a:t>
              </a:r>
              <a:endParaRPr lang="zh-CN" altLang="en-US" sz="1400">
                <a:solidFill>
                  <a:schemeClr val="bg1"/>
                </a:solidFill>
              </a:endParaRPr>
            </a:p>
          </p:txBody>
        </p:sp>
      </p:grpSp>
      <p:grpSp>
        <p:nvGrpSpPr>
          <p:cNvPr id="13" name="组合 12"/>
          <p:cNvGrpSpPr/>
          <p:nvPr/>
        </p:nvGrpSpPr>
        <p:grpSpPr>
          <a:xfrm>
            <a:off x="5994867" y="4938167"/>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wrap="square" rtlCol="0">
              <a:spAutoFit/>
            </a:bodyPr>
            <a:lstStyle/>
            <a:p>
              <a:r>
                <a:rPr lang="en-US" altLang="zh-CN" sz="1400" err="1">
                  <a:solidFill>
                    <a:schemeClr val="bg1"/>
                  </a:solidFill>
                </a:rPr>
                <a:t>sqrt</a:t>
              </a:r>
              <a:r>
                <a:rPr lang="zh-CN" altLang="en-US" sz="1400">
                  <a:solidFill>
                    <a:schemeClr val="bg1"/>
                  </a:solidFill>
                </a:rPr>
                <a:t>函数是求平方根的函数。由于要调用数学函数库中的函数，必须在程序的开头加一条</a:t>
              </a:r>
              <a:r>
                <a:rPr lang="en-US" altLang="zh-CN" sz="1400">
                  <a:solidFill>
                    <a:schemeClr val="bg1"/>
                  </a:solidFill>
                </a:rPr>
                <a:t>#include</a:t>
              </a:r>
              <a:r>
                <a:rPr lang="zh-CN" altLang="en-US" sz="1400">
                  <a:solidFill>
                    <a:schemeClr val="bg1"/>
                  </a:solidFill>
                </a:rPr>
                <a:t>指令，把头文件“</a:t>
              </a:r>
              <a:r>
                <a:rPr lang="en-US" altLang="zh-CN" sz="1400" err="1">
                  <a:solidFill>
                    <a:schemeClr val="bg1"/>
                  </a:solidFill>
                </a:rPr>
                <a:t>math.h</a:t>
              </a:r>
              <a:r>
                <a:rPr lang="en-US" altLang="zh-CN" sz="1400">
                  <a:solidFill>
                    <a:schemeClr val="bg1"/>
                  </a:solidFill>
                </a:rPr>
                <a:t>”</a:t>
              </a:r>
              <a:r>
                <a:rPr lang="zh-CN" altLang="en-US" sz="1400">
                  <a:solidFill>
                    <a:schemeClr val="bg1"/>
                  </a:solidFill>
                </a:rPr>
                <a:t>包含到程序中来。</a:t>
              </a:r>
            </a:p>
          </p:txBody>
        </p:sp>
      </p:grpSp>
      <p:grpSp>
        <p:nvGrpSpPr>
          <p:cNvPr id="17" name="组合 16"/>
          <p:cNvGrpSpPr/>
          <p:nvPr/>
        </p:nvGrpSpPr>
        <p:grpSpPr>
          <a:xfrm>
            <a:off x="6947078" y="5516026"/>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wrap="square" rtlCol="0">
              <a:spAutoFit/>
            </a:bodyPr>
            <a:lstStyle/>
            <a:p>
              <a:r>
                <a:rPr lang="zh-CN" altLang="en-US" sz="1400" dirty="0" smtClean="0">
                  <a:solidFill>
                    <a:schemeClr val="bg1"/>
                  </a:solidFill>
                </a:rPr>
                <a:t>转</a:t>
              </a:r>
              <a:r>
                <a:rPr lang="zh-CN" altLang="en-US" sz="1400" dirty="0">
                  <a:solidFill>
                    <a:schemeClr val="bg1"/>
                  </a:solidFill>
                </a:rPr>
                <a:t>义</a:t>
              </a:r>
              <a:r>
                <a:rPr lang="zh-CN" altLang="en-US" sz="1400" dirty="0" smtClean="0">
                  <a:solidFill>
                    <a:schemeClr val="bg1"/>
                  </a:solidFill>
                </a:rPr>
                <a:t>字符</a:t>
              </a:r>
              <a:r>
                <a:rPr lang="en-US" altLang="zh-CN" sz="1400" dirty="0" smtClean="0">
                  <a:solidFill>
                    <a:schemeClr val="bg1"/>
                  </a:solidFill>
                </a:rPr>
                <a:t>′\t′</a:t>
              </a:r>
              <a:r>
                <a:rPr lang="zh-CN" altLang="en-US" sz="1400" dirty="0" smtClean="0">
                  <a:solidFill>
                    <a:schemeClr val="bg1"/>
                  </a:solidFill>
                </a:rPr>
                <a:t>用来</a:t>
              </a:r>
              <a:r>
                <a:rPr lang="zh-CN" altLang="en-US" sz="1400" dirty="0">
                  <a:solidFill>
                    <a:schemeClr val="bg1"/>
                  </a:solidFill>
                </a:rPr>
                <a:t>调整输出的位置，使输出的数据清晰、整齐、美观</a:t>
              </a:r>
            </a:p>
          </p:txBody>
        </p:sp>
      </p:grpSp>
    </p:spTree>
    <p:extLst>
      <p:ext uri="{BB962C8B-B14F-4D97-AF65-F5344CB8AC3E}">
        <p14:creationId xmlns:p14="http://schemas.microsoft.com/office/powerpoint/2010/main" val="223840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赋值运算符“</a:t>
            </a:r>
            <a:r>
              <a:rPr lang="en-US" altLang="zh-CN" sz="2400" b="1" smtClean="0">
                <a:solidFill>
                  <a:srgbClr val="FFFFFF"/>
                </a:solidFill>
                <a:latin typeface="微软雅黑" panose="020B0503020204020204" pitchFamily="34" charset="-122"/>
                <a:ea typeface="微软雅黑" panose="020B0503020204020204" pitchFamily="34" charset="-122"/>
              </a:rPr>
              <a:t>=</a:t>
            </a:r>
            <a:r>
              <a:rPr lang="zh-CN" altLang="en-US" sz="2400" b="1" smtClean="0">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915917"/>
            <a:ext cx="9667742"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200000"/>
              </a:lnSpc>
            </a:pPr>
            <a:r>
              <a:rPr lang="zh-CN" altLang="en-US" sz="2400" dirty="0" smtClean="0"/>
              <a:t>“</a:t>
            </a:r>
            <a:r>
              <a:rPr lang="en-US" altLang="zh-CN" sz="2400" dirty="0" smtClean="0"/>
              <a:t>=</a:t>
            </a:r>
            <a:r>
              <a:rPr lang="zh-CN" altLang="en-US" sz="2400" dirty="0" smtClean="0"/>
              <a:t>”的</a:t>
            </a:r>
            <a:r>
              <a:rPr lang="zh-CN" altLang="en-US" sz="2400" dirty="0"/>
              <a:t>作用是将一个数据赋给一个变量</a:t>
            </a:r>
            <a:r>
              <a:rPr lang="zh-CN" altLang="en-US" sz="2400" dirty="0" smtClean="0"/>
              <a:t>。</a:t>
            </a:r>
            <a:endParaRPr lang="en-US" altLang="zh-CN" sz="2400" dirty="0" smtClean="0"/>
          </a:p>
          <a:p>
            <a:pPr>
              <a:lnSpc>
                <a:spcPct val="200000"/>
              </a:lnSpc>
            </a:pPr>
            <a:r>
              <a:rPr lang="zh-CN" altLang="en-US" sz="2400" dirty="0" smtClean="0"/>
              <a:t>例如：</a:t>
            </a:r>
            <a:r>
              <a:rPr lang="en-US" altLang="zh-CN" sz="2400" dirty="0" smtClean="0"/>
              <a:t>a=3</a:t>
            </a:r>
            <a:r>
              <a:rPr lang="zh-CN" altLang="en-US" sz="2400" dirty="0"/>
              <a:t>的作用是执行一次赋值操作（或称赋值运算）。把常量</a:t>
            </a:r>
            <a:r>
              <a:rPr lang="en-US" altLang="zh-CN" sz="2400" dirty="0"/>
              <a:t>3</a:t>
            </a:r>
            <a:r>
              <a:rPr lang="zh-CN" altLang="en-US" sz="2400" dirty="0"/>
              <a:t>赋给变量</a:t>
            </a:r>
            <a:r>
              <a:rPr lang="en-US" altLang="zh-CN" sz="2400" dirty="0"/>
              <a:t>a</a:t>
            </a:r>
            <a:r>
              <a:rPr lang="zh-CN" altLang="en-US" sz="2400" dirty="0" smtClean="0"/>
              <a:t>。</a:t>
            </a:r>
            <a:endParaRPr lang="en-US" altLang="zh-CN" sz="2400" dirty="0" smtClean="0"/>
          </a:p>
          <a:p>
            <a:pPr>
              <a:lnSpc>
                <a:spcPct val="200000"/>
              </a:lnSpc>
            </a:pPr>
            <a:r>
              <a:rPr lang="zh-CN" altLang="en-US" sz="2400" dirty="0" smtClean="0"/>
              <a:t>也</a:t>
            </a:r>
            <a:r>
              <a:rPr lang="zh-CN" altLang="en-US" sz="2400" dirty="0"/>
              <a:t>可以将一个表达式的值赋给一个变量</a:t>
            </a:r>
            <a:r>
              <a:rPr lang="zh-CN" altLang="en-US" sz="2400" dirty="0" smtClean="0"/>
              <a:t>。</a:t>
            </a:r>
            <a:endParaRPr lang="en-US" altLang="zh-CN" sz="2400" dirty="0" smtClean="0"/>
          </a:p>
          <a:p>
            <a:pPr>
              <a:lnSpc>
                <a:spcPct val="200000"/>
              </a:lnSpc>
            </a:pPr>
            <a:r>
              <a:rPr lang="zh-CN" altLang="en-US" sz="2400" dirty="0" smtClean="0"/>
              <a:t>注意：它</a:t>
            </a:r>
            <a:r>
              <a:rPr lang="zh-CN" altLang="en-US" sz="2400" b="1" dirty="0">
                <a:solidFill>
                  <a:srgbClr val="FF0000"/>
                </a:solidFill>
              </a:rPr>
              <a:t>不是</a:t>
            </a:r>
            <a:r>
              <a:rPr lang="zh-CN" altLang="en-US" sz="2400" dirty="0"/>
              <a:t>数学意义上的等号，</a:t>
            </a:r>
            <a:r>
              <a:rPr lang="en-US" altLang="zh-CN" sz="2400" dirty="0"/>
              <a:t>C</a:t>
            </a:r>
            <a:r>
              <a:rPr lang="zh-CN" altLang="en-US" sz="2400" dirty="0"/>
              <a:t>语言中与数学上的等号含义相同的运算符是双等号“</a:t>
            </a:r>
            <a:r>
              <a:rPr lang="en-US" altLang="zh-CN" sz="2400" dirty="0">
                <a:solidFill>
                  <a:srgbClr val="FF0000"/>
                </a:solidFill>
                <a:effectLst>
                  <a:outerShdw blurRad="38100" dist="38100" dir="2700000" algn="tl">
                    <a:srgbClr val="000000">
                      <a:alpha val="43137"/>
                    </a:srgbClr>
                  </a:outerShdw>
                </a:effectLst>
              </a:rPr>
              <a:t>==</a:t>
            </a:r>
            <a:r>
              <a:rPr lang="zh-CN" altLang="en-US" sz="2400" dirty="0"/>
              <a:t>”。</a:t>
            </a:r>
          </a:p>
        </p:txBody>
      </p:sp>
    </p:spTree>
    <p:custDataLst>
      <p:tags r:id="rId1"/>
    </p:custDataLst>
    <p:extLst>
      <p:ext uri="{BB962C8B-B14F-4D97-AF65-F5344CB8AC3E}">
        <p14:creationId xmlns:p14="http://schemas.microsoft.com/office/powerpoint/2010/main" val="99690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591739"/>
            <a:ext cx="7051542" cy="3970318"/>
          </a:xfrm>
          <a:prstGeom prst="rect">
            <a:avLst/>
          </a:prstGeom>
          <a:noFill/>
        </p:spPr>
        <p:txBody>
          <a:bodyPr wrap="square" rtlCol="0">
            <a:spAutoFit/>
          </a:bodyPr>
          <a:lstStyle/>
          <a:p>
            <a:pPr>
              <a:lnSpc>
                <a:spcPct val="200000"/>
              </a:lnSpc>
            </a:pPr>
            <a:r>
              <a:rPr lang="zh-CN" altLang="en-US" dirty="0"/>
              <a:t>在赋值符</a:t>
            </a:r>
            <a:r>
              <a:rPr lang="en-US" altLang="zh-CN" dirty="0"/>
              <a:t>=</a:t>
            </a:r>
            <a:r>
              <a:rPr lang="zh-CN" altLang="en-US" dirty="0"/>
              <a:t>之前加上其他运算符，可以构成复合的运算符</a:t>
            </a:r>
            <a:r>
              <a:rPr lang="zh-CN" altLang="en-US" dirty="0" smtClean="0"/>
              <a:t>。</a:t>
            </a:r>
            <a:endParaRPr lang="en-US" altLang="zh-CN" dirty="0" smtClean="0"/>
          </a:p>
          <a:p>
            <a:pPr>
              <a:lnSpc>
                <a:spcPct val="200000"/>
              </a:lnSpc>
            </a:pPr>
            <a:endParaRPr lang="en-US" altLang="zh-CN" dirty="0"/>
          </a:p>
          <a:p>
            <a:pPr>
              <a:lnSpc>
                <a:spcPct val="200000"/>
              </a:lnSpc>
            </a:pPr>
            <a:endParaRPr lang="en-US" altLang="zh-CN" dirty="0" smtClean="0"/>
          </a:p>
          <a:p>
            <a:pPr>
              <a:lnSpc>
                <a:spcPct val="200000"/>
              </a:lnSpc>
            </a:pPr>
            <a:endParaRPr lang="en-US" altLang="zh-CN" dirty="0"/>
          </a:p>
          <a:p>
            <a:pPr>
              <a:lnSpc>
                <a:spcPct val="200000"/>
              </a:lnSpc>
            </a:pPr>
            <a:endParaRPr lang="en-US" altLang="zh-CN" dirty="0" smtClean="0"/>
          </a:p>
          <a:p>
            <a:pPr>
              <a:lnSpc>
                <a:spcPct val="200000"/>
              </a:lnSpc>
            </a:pPr>
            <a:r>
              <a:rPr lang="zh-CN" altLang="en-US" dirty="0" smtClean="0"/>
              <a:t>凡是</a:t>
            </a:r>
            <a:r>
              <a:rPr lang="zh-CN" altLang="en-US" dirty="0"/>
              <a:t>二元（二目）运算符，都可以与赋值符一起组合成复合赋值符</a:t>
            </a:r>
            <a:r>
              <a:rPr lang="zh-CN" altLang="en-US" dirty="0" smtClean="0"/>
              <a:t>。</a:t>
            </a:r>
            <a:endParaRPr lang="en-US" altLang="zh-CN" dirty="0" smtClean="0"/>
          </a:p>
          <a:p>
            <a:pPr>
              <a:lnSpc>
                <a:spcPct val="200000"/>
              </a:lnSpc>
            </a:pPr>
            <a:r>
              <a:rPr lang="zh-CN" altLang="en-US" dirty="0" smtClean="0"/>
              <a:t>有关</a:t>
            </a:r>
            <a:r>
              <a:rPr lang="zh-CN" altLang="en-US" dirty="0"/>
              <a:t>算术运算的复合赋值运算符有</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p>
        </p:txBody>
      </p:sp>
      <p:sp>
        <p:nvSpPr>
          <p:cNvPr id="4" name="圆角矩形 3"/>
          <p:cNvSpPr/>
          <p:nvPr/>
        </p:nvSpPr>
        <p:spPr>
          <a:xfrm>
            <a:off x="1038358" y="243456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a=a+3</a:t>
            </a:r>
          </a:p>
          <a:p>
            <a:pPr lvl="0" algn="just">
              <a:defRPr/>
            </a:pPr>
            <a:endParaRPr lang="en-US" altLang="zh-CN">
              <a:solidFill>
                <a:srgbClr val="000000"/>
              </a:solidFill>
            </a:endParaRPr>
          </a:p>
          <a:p>
            <a:pPr lvl="0" algn="just">
              <a:defRPr/>
            </a:pPr>
            <a:r>
              <a:rPr lang="en-US" altLang="zh-CN" smtClean="0">
                <a:solidFill>
                  <a:srgbClr val="000000"/>
                </a:solidFill>
              </a:rPr>
              <a:t>x</a:t>
            </a:r>
            <a:r>
              <a:rPr lang="zh-CN" altLang="en-US" smtClean="0">
                <a:solidFill>
                  <a:srgbClr val="000000"/>
                </a:solidFill>
              </a:rPr>
              <a:t>*</a:t>
            </a:r>
            <a:r>
              <a:rPr lang="en-US" altLang="zh-CN" smtClean="0">
                <a:solidFill>
                  <a:srgbClr val="000000"/>
                </a:solidFill>
              </a:rPr>
              <a:t>=</a:t>
            </a:r>
            <a:r>
              <a:rPr lang="en-US" altLang="zh-CN">
                <a:solidFill>
                  <a:srgbClr val="000000"/>
                </a:solidFill>
              </a:rPr>
              <a:t>y+8 </a:t>
            </a:r>
            <a:r>
              <a:rPr lang="en-US" altLang="zh-CN" smtClean="0">
                <a:solidFill>
                  <a:srgbClr val="000000"/>
                </a:solidFill>
              </a:rPr>
              <a:t>	</a:t>
            </a:r>
            <a:r>
              <a:rPr lang="zh-CN" altLang="en-US" smtClean="0">
                <a:solidFill>
                  <a:srgbClr val="0070C0"/>
                </a:solidFill>
              </a:rPr>
              <a:t>等价</a:t>
            </a:r>
            <a:r>
              <a:rPr lang="zh-CN" altLang="en-US">
                <a:solidFill>
                  <a:srgbClr val="0070C0"/>
                </a:solidFill>
              </a:rPr>
              <a:t>于</a:t>
            </a:r>
            <a:r>
              <a:rPr lang="en-US" altLang="zh-CN" smtClean="0">
                <a:solidFill>
                  <a:srgbClr val="0070C0"/>
                </a:solidFill>
              </a:rPr>
              <a:t>x=x</a:t>
            </a:r>
            <a:r>
              <a:rPr lang="zh-CN" altLang="en-US" smtClean="0">
                <a:solidFill>
                  <a:srgbClr val="0070C0"/>
                </a:solidFill>
              </a:rPr>
              <a:t>*</a:t>
            </a:r>
            <a:r>
              <a:rPr lang="en-US" altLang="zh-CN" smtClean="0">
                <a:solidFill>
                  <a:srgbClr val="0070C0"/>
                </a:solidFill>
              </a:rPr>
              <a:t>(y+8)</a:t>
            </a:r>
            <a:endParaRPr lang="zh-CN" altLang="en-US">
              <a:solidFill>
                <a:srgbClr val="0070C0"/>
              </a:solidFill>
            </a:endParaRPr>
          </a:p>
          <a:p>
            <a:pPr lvl="0" algn="just">
              <a:defRPr/>
            </a:pPr>
            <a:endParaRPr lang="zh-CN" altLang="en-US">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x=x</a:t>
            </a:r>
            <a:r>
              <a:rPr lang="zh-CN" altLang="en-US">
                <a:solidFill>
                  <a:srgbClr val="0070C0"/>
                </a:solidFill>
              </a:rPr>
              <a:t>％</a:t>
            </a:r>
            <a:r>
              <a:rPr lang="en-US" altLang="zh-CN">
                <a:solidFill>
                  <a:srgbClr val="0070C0"/>
                </a:solidFill>
              </a:rPr>
              <a:t>3</a:t>
            </a:r>
          </a:p>
        </p:txBody>
      </p:sp>
      <p:cxnSp>
        <p:nvCxnSpPr>
          <p:cNvPr id="5" name="直接连接符 4"/>
          <p:cNvCxnSpPr/>
          <p:nvPr/>
        </p:nvCxnSpPr>
        <p:spPr>
          <a:xfrm>
            <a:off x="8088984"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266804" y="2432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041504" y="243251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mtClean="0">
                <a:solidFill>
                  <a:srgbClr val="1C1C1C"/>
                </a:solidFill>
              </a:rPr>
              <a:t>如果赋值符右边是</a:t>
            </a:r>
            <a:r>
              <a:rPr lang="zh-CN" altLang="en-US">
                <a:solidFill>
                  <a:srgbClr val="1C1C1C"/>
                </a:solidFill>
              </a:rPr>
              <a:t>包含若干项的表达式，则相当于它</a:t>
            </a:r>
            <a:r>
              <a:rPr lang="zh-CN" altLang="en-US" b="1">
                <a:solidFill>
                  <a:schemeClr val="accent1"/>
                </a:solidFill>
              </a:rPr>
              <a:t>有括号</a:t>
            </a:r>
            <a:r>
              <a:rPr lang="zh-CN" altLang="en-US">
                <a:solidFill>
                  <a:srgbClr val="1C1C1C"/>
                </a:solidFill>
              </a:rPr>
              <a:t>。例如</a:t>
            </a:r>
            <a:r>
              <a:rPr lang="zh-CN" altLang="en-US" smtClean="0">
                <a:solidFill>
                  <a:srgbClr val="1C1C1C"/>
                </a:solidFill>
              </a:rPr>
              <a:t>，</a:t>
            </a:r>
            <a:endParaRPr lang="en-US" altLang="zh-CN" smtClean="0">
              <a:solidFill>
                <a:srgbClr val="1C1C1C"/>
              </a:solidFill>
            </a:endParaRPr>
          </a:p>
          <a:p>
            <a:pPr>
              <a:lnSpc>
                <a:spcPct val="130000"/>
              </a:lnSpc>
              <a:defRPr/>
            </a:pPr>
            <a:r>
              <a:rPr lang="en-US" altLang="zh-CN" smtClean="0">
                <a:solidFill>
                  <a:srgbClr val="1C1C1C"/>
                </a:solidFill>
              </a:rPr>
              <a:t>x%=y+3</a:t>
            </a:r>
            <a:r>
              <a:rPr lang="zh-CN" altLang="en-US" smtClean="0">
                <a:solidFill>
                  <a:srgbClr val="1C1C1C"/>
                </a:solidFill>
              </a:rPr>
              <a:t>等价于</a:t>
            </a:r>
            <a:r>
              <a:rPr lang="en-US" altLang="zh-CN" smtClean="0">
                <a:solidFill>
                  <a:srgbClr val="1C1C1C"/>
                </a:solidFill>
              </a:rPr>
              <a:t>x=x%(y+3)</a:t>
            </a:r>
            <a:r>
              <a:rPr lang="zh-CN" altLang="en-US" smtClean="0">
                <a:solidFill>
                  <a:srgbClr val="1C1C1C"/>
                </a:solidFill>
              </a:rPr>
              <a:t>，切勿错写为</a:t>
            </a:r>
            <a:r>
              <a:rPr lang="en-US" altLang="zh-CN" smtClean="0">
                <a:solidFill>
                  <a:srgbClr val="1C1C1C"/>
                </a:solidFill>
              </a:rPr>
              <a:t>x=x%y+3</a:t>
            </a:r>
            <a:r>
              <a:rPr lang="zh-CN" altLang="en-US" smtClean="0">
                <a:solidFill>
                  <a:srgbClr val="1C1C1C"/>
                </a:solidFill>
              </a:rPr>
              <a:t>。</a:t>
            </a:r>
            <a:endParaRPr lang="en-US" altLang="zh-CN">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228871" y="459002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575219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720858" y="10541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84825" y="1826756"/>
            <a:ext cx="8335957" cy="3970318"/>
          </a:xfrm>
          <a:prstGeom prst="rect">
            <a:avLst/>
          </a:prstGeom>
          <a:noFill/>
        </p:spPr>
        <p:txBody>
          <a:bodyPr wrap="square" rtlCol="0">
            <a:spAutoFit/>
          </a:bodyPr>
          <a:lstStyle/>
          <a:p>
            <a:pPr>
              <a:lnSpc>
                <a:spcPct val="200000"/>
              </a:lnSpc>
            </a:pPr>
            <a:r>
              <a:rPr lang="zh-CN" altLang="en-US" dirty="0"/>
              <a:t>赋值表达式的作用是将一个表达式的值赋给一个变量，因此赋值表达式具有计算和赋值的双重功能</a:t>
            </a:r>
            <a:r>
              <a:rPr lang="zh-CN" altLang="en-US" dirty="0" smtClean="0"/>
              <a:t>。</a:t>
            </a:r>
            <a:endParaRPr lang="en-US" altLang="zh-CN" dirty="0" smtClean="0"/>
          </a:p>
          <a:p>
            <a:pPr>
              <a:lnSpc>
                <a:spcPct val="200000"/>
              </a:lnSpc>
            </a:pPr>
            <a:r>
              <a:rPr lang="zh-CN" altLang="en-US" dirty="0" smtClean="0"/>
              <a:t>对</a:t>
            </a:r>
            <a:r>
              <a:rPr lang="zh-CN" altLang="en-US" dirty="0"/>
              <a:t>赋值表达式求解的</a:t>
            </a:r>
            <a:r>
              <a:rPr lang="zh-CN" altLang="en-US" b="1" dirty="0"/>
              <a:t>过程</a:t>
            </a:r>
            <a:r>
              <a:rPr lang="zh-CN" altLang="en-US" dirty="0"/>
              <a:t>是</a:t>
            </a:r>
            <a:r>
              <a:rPr lang="en-US" altLang="zh-CN" dirty="0"/>
              <a:t>: </a:t>
            </a:r>
            <a:endParaRPr lang="en-US" altLang="zh-CN" dirty="0" smtClean="0"/>
          </a:p>
          <a:p>
            <a:pPr>
              <a:lnSpc>
                <a:spcPct val="200000"/>
              </a:lnSpc>
            </a:pPr>
            <a:r>
              <a:rPr lang="zh-CN" altLang="en-US" dirty="0"/>
              <a:t>①</a:t>
            </a:r>
            <a:r>
              <a:rPr lang="zh-CN" altLang="en-US" dirty="0" smtClean="0"/>
              <a:t>求</a:t>
            </a:r>
            <a:r>
              <a:rPr lang="zh-CN" altLang="en-US" dirty="0"/>
              <a:t>赋值运算符右侧的“表达式”的值</a:t>
            </a:r>
            <a:r>
              <a:rPr lang="zh-CN" altLang="en-US" dirty="0" smtClean="0"/>
              <a:t>，②赋</a:t>
            </a:r>
            <a:r>
              <a:rPr lang="zh-CN" altLang="en-US" dirty="0"/>
              <a:t>给赋值运算符左侧的变量。既然是一个表达式，就应该有一个值，</a:t>
            </a:r>
            <a:r>
              <a:rPr lang="zh-CN" altLang="en-US" b="1" dirty="0"/>
              <a:t>表达式的值等于赋值后左侧变量的值</a:t>
            </a:r>
            <a:r>
              <a:rPr lang="zh-CN" altLang="en-US" dirty="0" smtClean="0"/>
              <a:t>。</a:t>
            </a:r>
            <a:endParaRPr lang="zh-CN" altLang="en-US" dirty="0"/>
          </a:p>
          <a:p>
            <a:pPr>
              <a:lnSpc>
                <a:spcPct val="200000"/>
              </a:lnSpc>
            </a:pPr>
            <a:r>
              <a:rPr lang="zh-CN" altLang="en-US" dirty="0"/>
              <a:t>赋值运算符左侧应该是一个可修改值的“</a:t>
            </a:r>
            <a:r>
              <a:rPr lang="zh-CN" altLang="en-US" b="1" dirty="0">
                <a:solidFill>
                  <a:schemeClr val="accent1"/>
                </a:solidFill>
              </a:rPr>
              <a:t>左值</a:t>
            </a:r>
            <a:r>
              <a:rPr lang="zh-CN" altLang="en-US" dirty="0"/>
              <a:t>”</a:t>
            </a:r>
            <a:r>
              <a:rPr lang="en-US" altLang="zh-CN" dirty="0"/>
              <a:t>(left value</a:t>
            </a:r>
            <a:r>
              <a:rPr lang="zh-CN" altLang="en-US" dirty="0"/>
              <a:t>，简写为</a:t>
            </a:r>
            <a:r>
              <a:rPr lang="en-US" altLang="zh-CN" dirty="0" err="1"/>
              <a:t>lvalue</a:t>
            </a:r>
            <a:r>
              <a:rPr lang="en-US" altLang="zh-CN" dirty="0"/>
              <a:t>)</a:t>
            </a:r>
            <a:r>
              <a:rPr lang="zh-CN" altLang="en-US" dirty="0" smtClean="0"/>
              <a:t>。</a:t>
            </a:r>
            <a:endParaRPr lang="en-US" altLang="zh-CN" dirty="0" smtClean="0"/>
          </a:p>
          <a:p>
            <a:pPr>
              <a:lnSpc>
                <a:spcPct val="200000"/>
              </a:lnSpc>
            </a:pPr>
            <a:r>
              <a:rPr lang="zh-CN" altLang="en-US" dirty="0" smtClean="0"/>
              <a:t>能</a:t>
            </a:r>
            <a:r>
              <a:rPr lang="zh-CN" altLang="en-US" dirty="0"/>
              <a:t>出现在赋值运算符右侧的表达式称为“</a:t>
            </a:r>
            <a:r>
              <a:rPr lang="zh-CN" altLang="en-US" b="1" dirty="0">
                <a:solidFill>
                  <a:schemeClr val="accent1"/>
                </a:solidFill>
              </a:rPr>
              <a:t>右值</a:t>
            </a:r>
            <a:r>
              <a:rPr lang="zh-CN" altLang="en-US" dirty="0"/>
              <a:t>”</a:t>
            </a:r>
            <a:r>
              <a:rPr lang="en-US" altLang="zh-CN" dirty="0"/>
              <a:t>(right value</a:t>
            </a:r>
            <a:r>
              <a:rPr lang="zh-CN" altLang="en-US" dirty="0"/>
              <a:t>，简写为</a:t>
            </a:r>
            <a:r>
              <a:rPr lang="en-US" altLang="zh-CN" dirty="0" err="1"/>
              <a:t>rvalue</a:t>
            </a:r>
            <a:r>
              <a:rPr lang="en-US" altLang="zh-CN" dirty="0"/>
              <a:t>)</a:t>
            </a:r>
            <a:r>
              <a:rPr lang="zh-CN" altLang="en-US" dirty="0" smtClean="0"/>
              <a:t>。</a:t>
            </a:r>
            <a:endParaRPr lang="zh-CN" altLang="en-US" dirty="0"/>
          </a:p>
        </p:txBody>
      </p:sp>
      <p:cxnSp>
        <p:nvCxnSpPr>
          <p:cNvPr id="5" name="直接连接符 4"/>
          <p:cNvCxnSpPr/>
          <p:nvPr/>
        </p:nvCxnSpPr>
        <p:spPr>
          <a:xfrm>
            <a:off x="8520784" y="2036373"/>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673204"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447903"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并不是任何形式的数据都可以作为左值的，</a:t>
            </a:r>
            <a:r>
              <a:rPr lang="zh-CN" altLang="en-US" b="1">
                <a:solidFill>
                  <a:srgbClr val="1C1C1C"/>
                </a:solidFill>
              </a:rPr>
              <a:t>左值应当为存储空间并可以被赋值</a:t>
            </a:r>
            <a:r>
              <a:rPr lang="zh-CN" altLang="en-US">
                <a:solidFill>
                  <a:srgbClr val="1C1C1C"/>
                </a:solidFill>
              </a:rPr>
              <a:t>。变量可以作为左值，而算术表达式</a:t>
            </a:r>
            <a:r>
              <a:rPr lang="en-US" altLang="zh-CN" err="1">
                <a:solidFill>
                  <a:srgbClr val="1C1C1C"/>
                </a:solidFill>
              </a:rPr>
              <a:t>a+b</a:t>
            </a:r>
            <a:r>
              <a:rPr lang="zh-CN" altLang="en-US">
                <a:solidFill>
                  <a:srgbClr val="1C1C1C"/>
                </a:solidFill>
              </a:rPr>
              <a:t>就不能作为左值，常量也不能作为左</a:t>
            </a:r>
            <a:r>
              <a:rPr lang="zh-CN" altLang="en-US" smtClean="0">
                <a:solidFill>
                  <a:srgbClr val="1C1C1C"/>
                </a:solidFill>
              </a:rPr>
              <a:t>值。</a:t>
            </a:r>
            <a:endParaRPr lang="zh-CN" altLang="en-US">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333645"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149437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1090156"/>
            <a:ext cx="11102842" cy="5216813"/>
          </a:xfrm>
          <a:prstGeom prst="rect">
            <a:avLst/>
          </a:prstGeom>
          <a:noFill/>
        </p:spPr>
        <p:txBody>
          <a:bodyPr wrap="square" rtlCol="0">
            <a:spAutoFit/>
          </a:bodyPr>
          <a:lstStyle/>
          <a:p>
            <a:pPr>
              <a:lnSpc>
                <a:spcPct val="150000"/>
              </a:lnSpc>
            </a:pPr>
            <a:r>
              <a:rPr lang="en-US" altLang="zh-CN" sz="2400" b="1" smtClean="0">
                <a:solidFill>
                  <a:schemeClr val="accent1"/>
                </a:solidFill>
              </a:rPr>
              <a:t>a=(b=5)</a:t>
            </a:r>
          </a:p>
          <a:p>
            <a:pPr>
              <a:lnSpc>
                <a:spcPct val="150000"/>
              </a:lnSpc>
            </a:pPr>
            <a:r>
              <a:rPr lang="zh-CN" altLang="en-US"/>
              <a:t>括号内的</a:t>
            </a:r>
            <a:r>
              <a:rPr lang="en-US" altLang="zh-CN"/>
              <a:t>b=5</a:t>
            </a:r>
            <a:r>
              <a:rPr lang="zh-CN" altLang="en-US"/>
              <a:t>是一个赋值表达式，它的值等于</a:t>
            </a:r>
            <a:r>
              <a:rPr lang="en-US" altLang="zh-CN"/>
              <a:t>5</a:t>
            </a:r>
            <a:r>
              <a:rPr lang="zh-CN" altLang="en-US"/>
              <a:t>。执行表达式“</a:t>
            </a:r>
            <a:r>
              <a:rPr lang="en-US" altLang="zh-CN"/>
              <a:t>a=(b=5)”</a:t>
            </a:r>
            <a:r>
              <a:rPr lang="zh-CN" altLang="en-US"/>
              <a:t>，就是执行</a:t>
            </a:r>
            <a:r>
              <a:rPr lang="en-US" altLang="zh-CN"/>
              <a:t>b=5</a:t>
            </a:r>
            <a:r>
              <a:rPr lang="zh-CN" altLang="en-US"/>
              <a:t>和</a:t>
            </a:r>
            <a:r>
              <a:rPr lang="en-US" altLang="zh-CN"/>
              <a:t>a=b</a:t>
            </a:r>
            <a:r>
              <a:rPr lang="zh-CN" altLang="en-US"/>
              <a:t>两个赋值表达式。因此</a:t>
            </a:r>
            <a:r>
              <a:rPr lang="en-US" altLang="zh-CN"/>
              <a:t>a</a:t>
            </a:r>
            <a:r>
              <a:rPr lang="zh-CN" altLang="en-US"/>
              <a:t>的值等于</a:t>
            </a:r>
            <a:r>
              <a:rPr lang="en-US" altLang="zh-CN"/>
              <a:t>5</a:t>
            </a:r>
            <a:r>
              <a:rPr lang="zh-CN" altLang="en-US"/>
              <a:t>，整个赋值表达式的值也等于</a:t>
            </a:r>
            <a:r>
              <a:rPr lang="en-US" altLang="zh-CN"/>
              <a:t>5</a:t>
            </a:r>
            <a:r>
              <a:rPr lang="zh-CN" altLang="en-US" smtClean="0"/>
              <a:t>。赋值</a:t>
            </a:r>
            <a:r>
              <a:rPr lang="zh-CN" altLang="en-US"/>
              <a:t>运算符按照“自右而左”的结合顺序，因此，</a:t>
            </a:r>
            <a:r>
              <a:rPr lang="en-US" altLang="zh-CN"/>
              <a:t>(b=5)</a:t>
            </a:r>
            <a:r>
              <a:rPr lang="zh-CN" altLang="en-US"/>
              <a:t>外面的括号可以不要，即</a:t>
            </a:r>
            <a:r>
              <a:rPr lang="en-US" altLang="zh-CN"/>
              <a:t>a=(b=5)</a:t>
            </a:r>
            <a:r>
              <a:rPr lang="zh-CN" altLang="en-US"/>
              <a:t>和</a:t>
            </a:r>
            <a:r>
              <a:rPr lang="en-US" altLang="zh-CN"/>
              <a:t>a=b=5</a:t>
            </a:r>
            <a:r>
              <a:rPr lang="zh-CN" altLang="en-US"/>
              <a:t>等价，都是先求</a:t>
            </a:r>
            <a:r>
              <a:rPr lang="en-US" altLang="zh-CN"/>
              <a:t>b=5</a:t>
            </a:r>
            <a:r>
              <a:rPr lang="zh-CN" altLang="en-US"/>
              <a:t>的值（得</a:t>
            </a:r>
            <a:r>
              <a:rPr lang="en-US" altLang="zh-CN"/>
              <a:t>5</a:t>
            </a:r>
            <a:r>
              <a:rPr lang="zh-CN" altLang="en-US"/>
              <a:t>），然后再赋给</a:t>
            </a:r>
            <a:r>
              <a:rPr lang="en-US" altLang="zh-CN" smtClean="0"/>
              <a:t>a</a:t>
            </a:r>
            <a:r>
              <a:rPr lang="zh-CN" altLang="en-US" smtClean="0"/>
              <a:t>。</a:t>
            </a:r>
            <a:endParaRPr lang="en-US" altLang="zh-CN" smtClean="0"/>
          </a:p>
          <a:p>
            <a:pPr>
              <a:lnSpc>
                <a:spcPct val="150000"/>
              </a:lnSpc>
            </a:pPr>
            <a:endParaRPr lang="en-US" altLang="zh-CN"/>
          </a:p>
          <a:p>
            <a:pPr>
              <a:lnSpc>
                <a:spcPct val="150000"/>
              </a:lnSpc>
            </a:pPr>
            <a:endParaRPr lang="en-US" altLang="zh-CN" smtClean="0"/>
          </a:p>
          <a:p>
            <a:pPr>
              <a:lnSpc>
                <a:spcPct val="150000"/>
              </a:lnSpc>
            </a:pPr>
            <a:endParaRPr lang="en-US" altLang="zh-CN" smtClean="0"/>
          </a:p>
          <a:p>
            <a:pPr>
              <a:lnSpc>
                <a:spcPct val="150000"/>
              </a:lnSpc>
            </a:pPr>
            <a:endParaRPr lang="en-US" altLang="zh-CN" smtClean="0"/>
          </a:p>
          <a:p>
            <a:pPr>
              <a:lnSpc>
                <a:spcPct val="150000"/>
              </a:lnSpc>
            </a:pPr>
            <a:endParaRPr lang="en-US" altLang="zh-CN"/>
          </a:p>
          <a:p>
            <a:pPr>
              <a:lnSpc>
                <a:spcPct val="150000"/>
              </a:lnSpc>
            </a:pPr>
            <a:r>
              <a:rPr lang="zh-CN" altLang="en-US" smtClean="0"/>
              <a:t>赋值表达式使得</a:t>
            </a:r>
            <a:r>
              <a:rPr lang="zh-CN" altLang="en-US"/>
              <a:t>赋值操作不仅可以出现在赋值语句中，而且</a:t>
            </a:r>
            <a:r>
              <a:rPr lang="zh-CN" altLang="en-US" smtClean="0"/>
              <a:t>可以出现</a:t>
            </a:r>
            <a:r>
              <a:rPr lang="zh-CN" altLang="en-US"/>
              <a:t>在其他语句中</a:t>
            </a:r>
            <a:r>
              <a:rPr lang="en-US" altLang="zh-CN"/>
              <a:t>(</a:t>
            </a:r>
            <a:r>
              <a:rPr lang="zh-CN" altLang="en-US"/>
              <a:t>如输出语句、循环语句等</a:t>
            </a:r>
            <a:r>
              <a:rPr lang="en-US" altLang="zh-CN" smtClean="0"/>
              <a:t>)</a:t>
            </a:r>
          </a:p>
          <a:p>
            <a:pPr>
              <a:lnSpc>
                <a:spcPct val="150000"/>
              </a:lnSpc>
            </a:pPr>
            <a:r>
              <a:rPr lang="zh-CN" altLang="en-US" smtClean="0"/>
              <a:t>如</a:t>
            </a:r>
            <a:r>
              <a:rPr lang="en-US" altLang="zh-CN"/>
              <a:t>: </a:t>
            </a:r>
            <a:r>
              <a:rPr lang="en-US" altLang="zh-CN" err="1" smtClean="0"/>
              <a:t>printf</a:t>
            </a:r>
            <a:r>
              <a:rPr lang="en-US" altLang="zh-CN"/>
              <a:t>("%d", </a:t>
            </a:r>
            <a:r>
              <a:rPr lang="en-US" altLang="zh-CN" smtClean="0"/>
              <a:t>a=b);</a:t>
            </a:r>
            <a:endParaRPr lang="en-US" altLang="zh-CN"/>
          </a:p>
          <a:p>
            <a:pPr>
              <a:lnSpc>
                <a:spcPct val="150000"/>
              </a:lnSpc>
            </a:pPr>
            <a:r>
              <a:rPr lang="zh-CN" altLang="en-US"/>
              <a:t>如果</a:t>
            </a:r>
            <a:r>
              <a:rPr lang="en-US" altLang="zh-CN"/>
              <a:t>b</a:t>
            </a:r>
            <a:r>
              <a:rPr lang="zh-CN" altLang="en-US"/>
              <a:t>的值为</a:t>
            </a:r>
            <a:r>
              <a:rPr lang="en-US" altLang="zh-CN"/>
              <a:t>3</a:t>
            </a:r>
            <a:r>
              <a:rPr lang="zh-CN" altLang="en-US" smtClean="0"/>
              <a:t>，则</a:t>
            </a:r>
            <a:r>
              <a:rPr lang="zh-CN" altLang="en-US"/>
              <a:t>输出</a:t>
            </a:r>
            <a:r>
              <a:rPr lang="en-US" altLang="zh-CN"/>
              <a:t>a</a:t>
            </a:r>
            <a:r>
              <a:rPr lang="zh-CN" altLang="en-US"/>
              <a:t>的值</a:t>
            </a:r>
            <a:r>
              <a:rPr lang="en-US" altLang="zh-CN"/>
              <a:t>(</a:t>
            </a:r>
            <a:r>
              <a:rPr lang="zh-CN" altLang="en-US"/>
              <a:t>也是表达式</a:t>
            </a:r>
            <a:r>
              <a:rPr lang="en-US" altLang="zh-CN"/>
              <a:t>a=b</a:t>
            </a:r>
            <a:r>
              <a:rPr lang="zh-CN" altLang="en-US"/>
              <a:t>的值</a:t>
            </a:r>
            <a:r>
              <a:rPr lang="en-US" altLang="zh-CN"/>
              <a:t>)</a:t>
            </a:r>
            <a:r>
              <a:rPr lang="zh-CN" altLang="en-US"/>
              <a:t>为</a:t>
            </a:r>
            <a:r>
              <a:rPr lang="en-US" altLang="zh-CN"/>
              <a:t>3</a:t>
            </a:r>
            <a:r>
              <a:rPr lang="zh-CN" altLang="en-US"/>
              <a:t>。在一个</a:t>
            </a:r>
            <a:r>
              <a:rPr lang="en-US" altLang="zh-CN" err="1"/>
              <a:t>printf</a:t>
            </a:r>
            <a:r>
              <a:rPr lang="zh-CN" altLang="en-US"/>
              <a:t>函数中完成了赋值和输出双重功能。</a:t>
            </a:r>
          </a:p>
        </p:txBody>
      </p:sp>
      <p:sp>
        <p:nvSpPr>
          <p:cNvPr id="9" name="圆角矩形 8"/>
          <p:cNvSpPr/>
          <p:nvPr/>
        </p:nvSpPr>
        <p:spPr>
          <a:xfrm>
            <a:off x="695458" y="3084222"/>
            <a:ext cx="10671042"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a=b=c=5 </a:t>
            </a:r>
            <a:r>
              <a:rPr lang="en-US" altLang="zh-CN" smtClean="0">
                <a:solidFill>
                  <a:srgbClr val="000000"/>
                </a:solidFill>
              </a:rPr>
              <a:t>	</a:t>
            </a:r>
            <a:r>
              <a:rPr lang="zh-CN" altLang="en-US" smtClean="0">
                <a:solidFill>
                  <a:srgbClr val="0070C0"/>
                </a:solidFill>
              </a:rPr>
              <a:t>表达式值</a:t>
            </a:r>
            <a:r>
              <a:rPr lang="zh-CN" altLang="en-US">
                <a:solidFill>
                  <a:srgbClr val="0070C0"/>
                </a:solidFill>
              </a:rPr>
              <a:t>为</a:t>
            </a:r>
            <a:r>
              <a:rPr lang="en-US" altLang="zh-CN">
                <a:solidFill>
                  <a:srgbClr val="0070C0"/>
                </a:solidFill>
              </a:rPr>
              <a:t>5</a:t>
            </a:r>
            <a:r>
              <a:rPr lang="zh-CN" altLang="en-US">
                <a:solidFill>
                  <a:srgbClr val="0070C0"/>
                </a:solidFill>
              </a:rPr>
              <a:t>，</a:t>
            </a:r>
            <a:r>
              <a:rPr lang="en-US" altLang="zh-CN" err="1">
                <a:solidFill>
                  <a:srgbClr val="0070C0"/>
                </a:solidFill>
              </a:rPr>
              <a:t>a,b,c</a:t>
            </a:r>
            <a:r>
              <a:rPr lang="zh-CN" altLang="en-US">
                <a:solidFill>
                  <a:srgbClr val="0070C0"/>
                </a:solidFill>
              </a:rPr>
              <a:t>值均为</a:t>
            </a:r>
            <a:r>
              <a:rPr lang="en-US" altLang="zh-CN" smtClean="0">
                <a:solidFill>
                  <a:srgbClr val="0070C0"/>
                </a:solidFill>
              </a:rPr>
              <a:t>5</a:t>
            </a:r>
            <a:endParaRPr lang="zh-CN" altLang="en-US">
              <a:solidFill>
                <a:srgbClr val="0070C0"/>
              </a:solidFill>
            </a:endParaRPr>
          </a:p>
          <a:p>
            <a:pPr algn="just">
              <a:lnSpc>
                <a:spcPct val="120000"/>
              </a:lnSpc>
              <a:defRPr/>
            </a:pPr>
            <a:r>
              <a:rPr lang="en-US" altLang="zh-CN">
                <a:solidFill>
                  <a:srgbClr val="000000"/>
                </a:solidFill>
              </a:rPr>
              <a:t>a=5+(c=6) </a:t>
            </a:r>
            <a:r>
              <a:rPr lang="en-US" altLang="zh-CN" smtClean="0">
                <a:solidFill>
                  <a:srgbClr val="000000"/>
                </a:solidFill>
              </a:rPr>
              <a:t>	</a:t>
            </a:r>
            <a:r>
              <a:rPr lang="zh-CN" altLang="en-US">
                <a:solidFill>
                  <a:srgbClr val="0070C0"/>
                </a:solidFill>
              </a:rPr>
              <a:t>表达式值为</a:t>
            </a:r>
            <a:r>
              <a:rPr lang="en-US" altLang="zh-CN">
                <a:solidFill>
                  <a:srgbClr val="0070C0"/>
                </a:solidFill>
              </a:rPr>
              <a:t>11</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11</a:t>
            </a:r>
            <a:r>
              <a:rPr lang="zh-CN" altLang="en-US">
                <a:solidFill>
                  <a:srgbClr val="0070C0"/>
                </a:solidFill>
              </a:rPr>
              <a:t>，</a:t>
            </a:r>
            <a:r>
              <a:rPr lang="en-US" altLang="zh-CN">
                <a:solidFill>
                  <a:srgbClr val="0070C0"/>
                </a:solidFill>
              </a:rPr>
              <a:t>c</a:t>
            </a:r>
            <a:r>
              <a:rPr lang="zh-CN" altLang="en-US">
                <a:solidFill>
                  <a:srgbClr val="0070C0"/>
                </a:solidFill>
              </a:rPr>
              <a:t>值为</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a=(b=4)+(c=6) </a:t>
            </a:r>
            <a:r>
              <a:rPr lang="en-US" altLang="zh-CN" smtClean="0">
                <a:solidFill>
                  <a:srgbClr val="000000"/>
                </a:solidFill>
              </a:rPr>
              <a:t>	</a:t>
            </a:r>
            <a:r>
              <a:rPr lang="zh-CN" altLang="en-US">
                <a:solidFill>
                  <a:srgbClr val="0070C0"/>
                </a:solidFill>
              </a:rPr>
              <a:t>表达式值为</a:t>
            </a:r>
            <a:r>
              <a:rPr lang="en-US" altLang="zh-CN">
                <a:solidFill>
                  <a:srgbClr val="0070C0"/>
                </a:solidFill>
              </a:rPr>
              <a:t>10</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10</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4</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a=(b=10)/(c=2</a:t>
            </a:r>
            <a:r>
              <a:rPr lang="en-US" altLang="zh-CN" smtClean="0">
                <a:solidFill>
                  <a:srgbClr val="000000"/>
                </a:solidFill>
              </a:rPr>
              <a:t>)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a:solidFill>
                  <a:srgbClr val="0070C0"/>
                </a:solidFill>
              </a:rPr>
              <a:t>a</a:t>
            </a:r>
            <a:r>
              <a:rPr lang="zh-CN" altLang="en-US">
                <a:solidFill>
                  <a:srgbClr val="0070C0"/>
                </a:solidFill>
              </a:rPr>
              <a:t>等于</a:t>
            </a:r>
            <a:r>
              <a:rPr lang="en-US" altLang="zh-CN">
                <a:solidFill>
                  <a:srgbClr val="0070C0"/>
                </a:solidFill>
              </a:rPr>
              <a:t>5</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10</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smtClean="0">
                <a:solidFill>
                  <a:srgbClr val="0070C0"/>
                </a:solidFill>
              </a:rPr>
              <a:t>2</a:t>
            </a:r>
          </a:p>
          <a:p>
            <a:pPr algn="just">
              <a:lnSpc>
                <a:spcPct val="120000"/>
              </a:lnSpc>
              <a:defRPr/>
            </a:pPr>
            <a:r>
              <a:rPr lang="en-US" altLang="zh-CN">
                <a:solidFill>
                  <a:srgbClr val="000000"/>
                </a:solidFill>
              </a:rPr>
              <a:t>a=(b=3*4)</a:t>
            </a:r>
            <a:r>
              <a:rPr lang="en-US" altLang="zh-CN" smtClean="0">
                <a:solidFill>
                  <a:srgbClr val="0070C0"/>
                </a:solidFill>
              </a:rPr>
              <a:t>	</a:t>
            </a:r>
            <a:r>
              <a:rPr lang="zh-CN" altLang="en-US" smtClean="0">
                <a:solidFill>
                  <a:srgbClr val="0070C0"/>
                </a:solidFill>
              </a:rPr>
              <a:t>表达式值为</a:t>
            </a:r>
            <a:r>
              <a:rPr lang="en-US" altLang="zh-CN" smtClean="0">
                <a:solidFill>
                  <a:srgbClr val="0070C0"/>
                </a:solidFill>
              </a:rPr>
              <a:t>12</a:t>
            </a:r>
            <a:r>
              <a:rPr lang="zh-CN" altLang="en-US" smtClean="0">
                <a:solidFill>
                  <a:srgbClr val="0070C0"/>
                </a:solidFill>
              </a:rPr>
              <a:t>，</a:t>
            </a:r>
            <a:r>
              <a:rPr lang="en-US" altLang="zh-CN" err="1" smtClean="0">
                <a:solidFill>
                  <a:srgbClr val="0070C0"/>
                </a:solidFill>
              </a:rPr>
              <a:t>a,b</a:t>
            </a:r>
            <a:r>
              <a:rPr lang="zh-CN" altLang="en-US" smtClean="0">
                <a:solidFill>
                  <a:srgbClr val="0070C0"/>
                </a:solidFill>
              </a:rPr>
              <a:t>值均为</a:t>
            </a:r>
            <a:r>
              <a:rPr lang="en-US" altLang="zh-CN" smtClean="0">
                <a:solidFill>
                  <a:srgbClr val="0070C0"/>
                </a:solidFill>
              </a:rPr>
              <a:t>12</a:t>
            </a:r>
            <a:endParaRPr lang="en-US" altLang="zh-CN">
              <a:solidFill>
                <a:srgbClr val="0070C0"/>
              </a:solidFill>
            </a:endParaRPr>
          </a:p>
        </p:txBody>
      </p:sp>
    </p:spTree>
    <p:custDataLst>
      <p:tags r:id="rId1"/>
    </p:custDataLst>
    <p:extLst>
      <p:ext uri="{BB962C8B-B14F-4D97-AF65-F5344CB8AC3E}">
        <p14:creationId xmlns:p14="http://schemas.microsoft.com/office/powerpoint/2010/main" val="22803225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87400"/>
            <a:ext cx="7520526" cy="507831"/>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p>
        </p:txBody>
      </p:sp>
      <p:sp>
        <p:nvSpPr>
          <p:cNvPr id="9" name="圆角矩形 8"/>
          <p:cNvSpPr/>
          <p:nvPr/>
        </p:nvSpPr>
        <p:spPr>
          <a:xfrm>
            <a:off x="742396" y="1498547"/>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p>
          <a:p>
            <a:pPr lvl="0" algn="just">
              <a:lnSpc>
                <a:spcPct val="120000"/>
              </a:lnSpc>
              <a:defRPr/>
            </a:pPr>
            <a:r>
              <a:rPr lang="en-US" altLang="zh-CN" err="1">
                <a:solidFill>
                  <a:srgbClr val="000000"/>
                </a:solidFill>
              </a:rPr>
              <a:t>i</a:t>
            </a:r>
            <a:r>
              <a:rPr lang="en-US" altLang="zh-CN">
                <a:solidFill>
                  <a:srgbClr val="000000"/>
                </a:solidFill>
              </a:rPr>
              <a:t>=234;	</a:t>
            </a:r>
            <a:r>
              <a:rPr lang="en-US" altLang="zh-CN" smtClean="0">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396" y="2359330"/>
            <a:ext cx="10658342" cy="4133439"/>
          </a:xfrm>
          <a:prstGeom prst="rect">
            <a:avLst/>
          </a:prstGeom>
          <a:noFill/>
        </p:spPr>
        <p:txBody>
          <a:bodyPr wrap="square" rtlCol="0">
            <a:spAutoFit/>
          </a:bodyPr>
          <a:lstStyle/>
          <a:p>
            <a:pPr>
              <a:lnSpc>
                <a:spcPct val="120000"/>
              </a:lnSpc>
              <a:spcAft>
                <a:spcPts val="600"/>
              </a:spcAft>
            </a:pPr>
            <a:r>
              <a:rPr lang="zh-CN" altLang="en-US">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a:solidFill>
                  <a:schemeClr val="tx1">
                    <a:lumMod val="75000"/>
                    <a:lumOff val="25000"/>
                  </a:schemeClr>
                </a:solidFill>
              </a:rPr>
              <a:t>将浮点型数据（包括单、双精度）赋给整型变量时，先对浮点数取整，即舍弃小数部分，然后赋予整型变量。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将整型数据赋给单、双精度变量时，数值不变，但以浮点数形式存储到变量中</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smtClean="0">
                <a:solidFill>
                  <a:schemeClr val="tx1">
                    <a:lumMod val="75000"/>
                    <a:lumOff val="25000"/>
                  </a:schemeClr>
                </a:solidFill>
              </a:rPr>
              <a:t>将</a:t>
            </a:r>
            <a:r>
              <a:rPr lang="zh-CN" altLang="en-US">
                <a:solidFill>
                  <a:schemeClr val="tx1">
                    <a:lumMod val="75000"/>
                    <a:lumOff val="25000"/>
                  </a:schemeClr>
                </a:solidFill>
              </a:rPr>
              <a:t>一个</a:t>
            </a:r>
            <a:r>
              <a:rPr lang="en-US" altLang="zh-CN">
                <a:solidFill>
                  <a:schemeClr val="tx1">
                    <a:lumMod val="75000"/>
                    <a:lumOff val="25000"/>
                  </a:schemeClr>
                </a:solidFill>
              </a:rPr>
              <a:t>double</a:t>
            </a:r>
            <a:r>
              <a:rPr lang="zh-CN" altLang="en-US">
                <a:solidFill>
                  <a:schemeClr val="tx1">
                    <a:lumMod val="75000"/>
                    <a:lumOff val="25000"/>
                  </a:schemeClr>
                </a:solidFill>
              </a:rPr>
              <a:t>型数据赋给</a:t>
            </a:r>
            <a:r>
              <a:rPr lang="en-US" altLang="zh-CN">
                <a:solidFill>
                  <a:schemeClr val="tx1">
                    <a:lumMod val="75000"/>
                    <a:lumOff val="25000"/>
                  </a:schemeClr>
                </a:solidFill>
              </a:rPr>
              <a:t>float</a:t>
            </a:r>
            <a:r>
              <a:rPr lang="zh-CN" altLang="en-US">
                <a:solidFill>
                  <a:schemeClr val="tx1">
                    <a:lumMod val="75000"/>
                    <a:lumOff val="25000"/>
                  </a:schemeClr>
                </a:solidFill>
              </a:rPr>
              <a:t>变量时，先将双精度数转换为单精度，即只取</a:t>
            </a:r>
            <a:r>
              <a:rPr lang="en-US" altLang="zh-CN">
                <a:solidFill>
                  <a:schemeClr val="tx1">
                    <a:lumMod val="75000"/>
                    <a:lumOff val="25000"/>
                  </a:schemeClr>
                </a:solidFill>
              </a:rPr>
              <a:t>6</a:t>
            </a:r>
            <a:r>
              <a:rPr lang="zh-CN" altLang="en-US">
                <a:solidFill>
                  <a:schemeClr val="tx1">
                    <a:lumMod val="75000"/>
                    <a:lumOff val="25000"/>
                  </a:schemeClr>
                </a:solidFill>
              </a:rPr>
              <a:t>～</a:t>
            </a:r>
            <a:r>
              <a:rPr lang="en-US" altLang="zh-CN">
                <a:solidFill>
                  <a:schemeClr val="tx1">
                    <a:lumMod val="75000"/>
                    <a:lumOff val="25000"/>
                  </a:schemeClr>
                </a:solidFill>
              </a:rPr>
              <a:t>7</a:t>
            </a:r>
            <a:r>
              <a:rPr lang="zh-CN" altLang="en-US">
                <a:solidFill>
                  <a:schemeClr val="tx1">
                    <a:lumMod val="75000"/>
                    <a:lumOff val="25000"/>
                  </a:schemeClr>
                </a:solidFill>
              </a:rPr>
              <a:t>位有效数字，存储到</a:t>
            </a:r>
            <a:r>
              <a:rPr lang="en-US" altLang="zh-CN">
                <a:solidFill>
                  <a:schemeClr val="tx1">
                    <a:lumMod val="75000"/>
                    <a:lumOff val="25000"/>
                  </a:schemeClr>
                </a:solidFill>
              </a:rPr>
              <a:t>float</a:t>
            </a:r>
            <a:r>
              <a:rPr lang="zh-CN" altLang="en-US">
                <a:solidFill>
                  <a:schemeClr val="tx1">
                    <a:lumMod val="75000"/>
                    <a:lumOff val="25000"/>
                  </a:schemeClr>
                </a:solidFill>
              </a:rPr>
              <a:t>型变量的</a:t>
            </a:r>
            <a:r>
              <a:rPr lang="en-US" altLang="zh-CN">
                <a:solidFill>
                  <a:schemeClr val="tx1">
                    <a:lumMod val="75000"/>
                    <a:lumOff val="25000"/>
                  </a:schemeClr>
                </a:solidFill>
              </a:rPr>
              <a:t>4</a:t>
            </a:r>
            <a:r>
              <a:rPr lang="zh-CN" altLang="en-US">
                <a:solidFill>
                  <a:schemeClr val="tx1">
                    <a:lumMod val="75000"/>
                    <a:lumOff val="25000"/>
                  </a:schemeClr>
                </a:solidFill>
              </a:rPr>
              <a:t>个字节中。应注意双精度数值的大小不能超出</a:t>
            </a:r>
            <a:r>
              <a:rPr lang="en-US" altLang="zh-CN">
                <a:solidFill>
                  <a:schemeClr val="tx1">
                    <a:lumMod val="75000"/>
                    <a:lumOff val="25000"/>
                  </a:schemeClr>
                </a:solidFill>
              </a:rPr>
              <a:t>float</a:t>
            </a:r>
            <a:r>
              <a:rPr lang="zh-CN" altLang="en-US">
                <a:solidFill>
                  <a:schemeClr val="tx1">
                    <a:lumMod val="75000"/>
                    <a:lumOff val="25000"/>
                  </a:schemeClr>
                </a:solidFill>
              </a:rPr>
              <a:t>型变量的数值</a:t>
            </a:r>
            <a:r>
              <a:rPr lang="zh-CN" altLang="en-US" smtClean="0">
                <a:solidFill>
                  <a:schemeClr val="tx1">
                    <a:lumMod val="75000"/>
                    <a:lumOff val="25000"/>
                  </a:schemeClr>
                </a:solidFill>
              </a:rPr>
              <a:t>范围</a:t>
            </a:r>
            <a:r>
              <a:rPr lang="zh-CN" altLang="en-US">
                <a:solidFill>
                  <a:schemeClr val="tx1">
                    <a:lumMod val="75000"/>
                    <a:lumOff val="25000"/>
                  </a:schemeClr>
                </a:solidFill>
              </a:rPr>
              <a:t>；</a:t>
            </a:r>
            <a:r>
              <a:rPr lang="zh-CN" altLang="en-US" smtClean="0">
                <a:solidFill>
                  <a:schemeClr val="tx1">
                    <a:lumMod val="75000"/>
                    <a:lumOff val="25000"/>
                  </a:schemeClr>
                </a:solidFill>
              </a:rPr>
              <a:t>将</a:t>
            </a:r>
            <a:r>
              <a:rPr lang="zh-CN" altLang="en-US">
                <a:solidFill>
                  <a:schemeClr val="tx1">
                    <a:lumMod val="75000"/>
                    <a:lumOff val="25000"/>
                  </a:schemeClr>
                </a:solidFill>
              </a:rPr>
              <a:t>一个</a:t>
            </a:r>
            <a:r>
              <a:rPr lang="en-US" altLang="zh-CN">
                <a:solidFill>
                  <a:schemeClr val="tx1">
                    <a:lumMod val="75000"/>
                    <a:lumOff val="25000"/>
                  </a:schemeClr>
                </a:solidFill>
              </a:rPr>
              <a:t>float</a:t>
            </a:r>
            <a:r>
              <a:rPr lang="zh-CN" altLang="en-US">
                <a:solidFill>
                  <a:schemeClr val="tx1">
                    <a:lumMod val="75000"/>
                    <a:lumOff val="25000"/>
                  </a:schemeClr>
                </a:solidFill>
              </a:rPr>
              <a:t>型数据赋给</a:t>
            </a:r>
            <a:r>
              <a:rPr lang="en-US" altLang="zh-CN">
                <a:solidFill>
                  <a:schemeClr val="tx1">
                    <a:lumMod val="75000"/>
                    <a:lumOff val="25000"/>
                  </a:schemeClr>
                </a:solidFill>
              </a:rPr>
              <a:t>double</a:t>
            </a:r>
            <a:r>
              <a:rPr lang="zh-CN" altLang="en-US">
                <a:solidFill>
                  <a:schemeClr val="tx1">
                    <a:lumMod val="75000"/>
                    <a:lumOff val="25000"/>
                  </a:schemeClr>
                </a:solidFill>
              </a:rPr>
              <a:t>型变量时，数值不变，在内存中以</a:t>
            </a:r>
            <a:r>
              <a:rPr lang="en-US" altLang="zh-CN">
                <a:solidFill>
                  <a:schemeClr val="tx1">
                    <a:lumMod val="75000"/>
                    <a:lumOff val="25000"/>
                  </a:schemeClr>
                </a:solidFill>
              </a:rPr>
              <a:t>8</a:t>
            </a:r>
            <a:r>
              <a:rPr lang="zh-CN" altLang="en-US">
                <a:solidFill>
                  <a:schemeClr val="tx1">
                    <a:lumMod val="75000"/>
                    <a:lumOff val="25000"/>
                  </a:schemeClr>
                </a:solidFill>
              </a:rPr>
              <a:t>个字节存储，有效位数扩展到</a:t>
            </a:r>
            <a:r>
              <a:rPr lang="en-US" altLang="zh-CN">
                <a:solidFill>
                  <a:schemeClr val="tx1">
                    <a:lumMod val="75000"/>
                    <a:lumOff val="25000"/>
                  </a:schemeClr>
                </a:solidFill>
              </a:rPr>
              <a:t>15</a:t>
            </a:r>
            <a:r>
              <a:rPr lang="zh-CN" altLang="en-US">
                <a:solidFill>
                  <a:schemeClr val="tx1">
                    <a:lumMod val="75000"/>
                    <a:lumOff val="25000"/>
                  </a:schemeClr>
                </a:solidFill>
              </a:rPr>
              <a:t>位。</a:t>
            </a: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字符型数据赋给整型变量时，将字符的</a:t>
            </a:r>
            <a:r>
              <a:rPr lang="en-US" altLang="zh-CN">
                <a:solidFill>
                  <a:schemeClr val="tx1">
                    <a:lumMod val="75000"/>
                    <a:lumOff val="25000"/>
                  </a:schemeClr>
                </a:solidFill>
              </a:rPr>
              <a:t>ASCII</a:t>
            </a:r>
            <a:r>
              <a:rPr lang="zh-CN" altLang="en-US">
                <a:solidFill>
                  <a:schemeClr val="tx1">
                    <a:lumMod val="75000"/>
                    <a:lumOff val="25000"/>
                  </a:schemeClr>
                </a:solidFill>
              </a:rPr>
              <a:t>代码赋给整型变量。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将一个占字节多的整型数据赋给一个占字节少的整型变量或字符变量时，只将其低字节原封不动地送到被赋值的变量（即发生“截断”）</a:t>
            </a:r>
            <a:r>
              <a:rPr lang="zh-CN" altLang="en-US" smtClean="0">
                <a:solidFill>
                  <a:schemeClr val="tx1">
                    <a:lumMod val="75000"/>
                    <a:lumOff val="25000"/>
                  </a:schemeClr>
                </a:solidFill>
              </a:rPr>
              <a:t>。</a:t>
            </a:r>
            <a:endParaRPr lang="zh-CN" altLang="en-US">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22339162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总结一下赋值原则</a:t>
            </a:r>
            <a:endParaRPr lang="zh-CN" altLang="en-US" dirty="0"/>
          </a:p>
        </p:txBody>
      </p:sp>
      <p:sp>
        <p:nvSpPr>
          <p:cNvPr id="3" name="内容占位符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zh-CN" altLang="en-US" dirty="0" smtClean="0"/>
              <a:t>有浮点数参与的情况下</a:t>
            </a:r>
            <a:endParaRPr lang="en-US" altLang="zh-CN" dirty="0" smtClean="0"/>
          </a:p>
          <a:p>
            <a:pPr lvl="1"/>
            <a:r>
              <a:rPr lang="zh-CN" altLang="en-US" dirty="0" smtClean="0"/>
              <a:t>等号</a:t>
            </a:r>
            <a:r>
              <a:rPr lang="zh-CN" altLang="en-US" b="1" dirty="0">
                <a:solidFill>
                  <a:srgbClr val="FF0000"/>
                </a:solidFill>
              </a:rPr>
              <a:t>左边的</a:t>
            </a:r>
            <a:r>
              <a:rPr lang="zh-CN" altLang="en-US" b="1" dirty="0" smtClean="0">
                <a:solidFill>
                  <a:srgbClr val="FF0000"/>
                </a:solidFill>
              </a:rPr>
              <a:t>类型</a:t>
            </a:r>
            <a:r>
              <a:rPr lang="zh-CN" altLang="en-US" dirty="0" smtClean="0"/>
              <a:t>决定了转换方向。无论右边原来类型如何，都要在尽量保证精度的前提下适应左边。</a:t>
            </a:r>
            <a:endParaRPr lang="en-US" altLang="zh-CN" dirty="0" smtClean="0"/>
          </a:p>
          <a:p>
            <a:r>
              <a:rPr lang="zh-CN" altLang="en-US" dirty="0" smtClean="0"/>
              <a:t>两边都是整数（含</a:t>
            </a:r>
            <a:r>
              <a:rPr lang="en-US" altLang="zh-CN" dirty="0" smtClean="0"/>
              <a:t>char</a:t>
            </a:r>
            <a:r>
              <a:rPr lang="zh-CN" altLang="en-US" dirty="0" smtClean="0"/>
              <a:t>）的情况下</a:t>
            </a:r>
            <a:endParaRPr lang="en-US" altLang="zh-CN" dirty="0" smtClean="0"/>
          </a:p>
          <a:p>
            <a:pPr lvl="1"/>
            <a:r>
              <a:rPr lang="zh-CN" altLang="en-US" dirty="0" smtClean="0"/>
              <a:t>此时类型</a:t>
            </a:r>
            <a:r>
              <a:rPr lang="zh-CN" altLang="en-US" dirty="0"/>
              <a:t>是无所谓的。</a:t>
            </a:r>
            <a:r>
              <a:rPr lang="zh-CN" altLang="en-US" dirty="0" smtClean="0"/>
              <a:t>以等号</a:t>
            </a:r>
            <a:r>
              <a:rPr lang="zh-CN" altLang="en-US" b="1" dirty="0">
                <a:solidFill>
                  <a:srgbClr val="FF0000"/>
                </a:solidFill>
              </a:rPr>
              <a:t>左边的</a:t>
            </a:r>
            <a:r>
              <a:rPr lang="zh-CN" altLang="en-US" b="1" dirty="0" smtClean="0">
                <a:solidFill>
                  <a:srgbClr val="FF0000"/>
                </a:solidFill>
              </a:rPr>
              <a:t>长度</a:t>
            </a:r>
            <a:r>
              <a:rPr lang="zh-CN" altLang="en-US" dirty="0" smtClean="0"/>
              <a:t>作为唯一依据，右边视情况拉长或截断自身。</a:t>
            </a:r>
            <a:endParaRPr lang="en-US" altLang="zh-CN" dirty="0" smtClean="0"/>
          </a:p>
          <a:p>
            <a:pPr lvl="1"/>
            <a:r>
              <a:rPr lang="zh-CN" altLang="en-US" dirty="0" smtClean="0"/>
              <a:t>例如</a:t>
            </a:r>
            <a:r>
              <a:rPr lang="en-US" altLang="zh-CN" dirty="0" smtClean="0"/>
              <a:t>A</a:t>
            </a:r>
            <a:r>
              <a:rPr lang="zh-CN" altLang="en-US" dirty="0"/>
              <a:t>、</a:t>
            </a:r>
            <a:r>
              <a:rPr lang="en-US" altLang="zh-CN" dirty="0"/>
              <a:t>B</a:t>
            </a:r>
            <a:r>
              <a:rPr lang="zh-CN" altLang="en-US" dirty="0"/>
              <a:t>为整数，欲执行</a:t>
            </a:r>
            <a:r>
              <a:rPr lang="en-US" altLang="zh-CN" dirty="0" smtClean="0"/>
              <a:t>A=B;</a:t>
            </a:r>
            <a:endParaRPr lang="en-US" altLang="zh-CN" dirty="0"/>
          </a:p>
          <a:p>
            <a:pPr marL="1428750" lvl="2" indent="-514350">
              <a:buFont typeface="+mj-lt"/>
              <a:buAutoNum type="arabicPeriod"/>
              <a:defRPr/>
            </a:pPr>
            <a:r>
              <a:rPr lang="zh-CN" altLang="en-US" dirty="0" smtClean="0"/>
              <a:t>长度</a:t>
            </a:r>
            <a:r>
              <a:rPr lang="zh-CN" altLang="en-US" dirty="0"/>
              <a:t>一样，则</a:t>
            </a:r>
            <a:r>
              <a:rPr lang="en-US" altLang="zh-CN" dirty="0"/>
              <a:t>B</a:t>
            </a:r>
            <a:r>
              <a:rPr lang="zh-CN" altLang="en-US" dirty="0"/>
              <a:t>的内容全部复制到</a:t>
            </a:r>
            <a:r>
              <a:rPr lang="en-US" altLang="zh-CN" dirty="0"/>
              <a:t>A</a:t>
            </a:r>
            <a:r>
              <a:rPr lang="zh-CN" altLang="en-US" dirty="0"/>
              <a:t>；</a:t>
            </a:r>
            <a:endParaRPr lang="en-US" altLang="zh-CN" dirty="0"/>
          </a:p>
          <a:p>
            <a:pPr marL="1428750" lvl="2" indent="-514350">
              <a:buFont typeface="+mj-lt"/>
              <a:buAutoNum type="arabicPeriod"/>
              <a:defRPr/>
            </a:pPr>
            <a:r>
              <a:rPr lang="en-US" altLang="zh-CN" dirty="0"/>
              <a:t>B</a:t>
            </a:r>
            <a:r>
              <a:rPr lang="zh-CN" altLang="en-US" dirty="0"/>
              <a:t>比</a:t>
            </a:r>
            <a:r>
              <a:rPr lang="en-US" altLang="zh-CN" dirty="0"/>
              <a:t>A</a:t>
            </a:r>
            <a:r>
              <a:rPr lang="zh-CN" altLang="en-US" dirty="0"/>
              <a:t>长，则</a:t>
            </a:r>
            <a:r>
              <a:rPr lang="en-US" altLang="zh-CN" dirty="0"/>
              <a:t>B</a:t>
            </a:r>
            <a:r>
              <a:rPr lang="zh-CN" altLang="en-US" dirty="0"/>
              <a:t>多出来的</a:t>
            </a:r>
            <a:r>
              <a:rPr lang="zh-CN" altLang="en-US" dirty="0" smtClean="0"/>
              <a:t>高位（左侧）字节</a:t>
            </a:r>
            <a:r>
              <a:rPr lang="zh-CN" altLang="en-US" dirty="0"/>
              <a:t>被直接丢弃；</a:t>
            </a:r>
            <a:endParaRPr lang="en-US" altLang="zh-CN" dirty="0"/>
          </a:p>
          <a:p>
            <a:pPr marL="1428750" lvl="2" indent="-514350">
              <a:buFont typeface="+mj-lt"/>
              <a:buAutoNum type="arabicPeriod"/>
              <a:defRPr/>
            </a:pPr>
            <a:r>
              <a:rPr lang="en-US" altLang="zh-CN" dirty="0"/>
              <a:t>B</a:t>
            </a:r>
            <a:r>
              <a:rPr lang="zh-CN" altLang="en-US" dirty="0"/>
              <a:t>比</a:t>
            </a:r>
            <a:r>
              <a:rPr lang="en-US" altLang="zh-CN" dirty="0"/>
              <a:t>A</a:t>
            </a:r>
            <a:r>
              <a:rPr lang="zh-CN" altLang="en-US" dirty="0"/>
              <a:t>短，则在保持</a:t>
            </a:r>
            <a:r>
              <a:rPr lang="en-US" altLang="zh-CN" dirty="0">
                <a:solidFill>
                  <a:srgbClr val="FF0000"/>
                </a:solidFill>
              </a:rPr>
              <a:t>B</a:t>
            </a:r>
            <a:r>
              <a:rPr lang="zh-CN" altLang="en-US" dirty="0">
                <a:solidFill>
                  <a:srgbClr val="FF0000"/>
                </a:solidFill>
              </a:rPr>
              <a:t>值不变</a:t>
            </a:r>
            <a:r>
              <a:rPr lang="zh-CN" altLang="en-US" dirty="0"/>
              <a:t>的前提下，将</a:t>
            </a:r>
            <a:r>
              <a:rPr lang="en-US" altLang="zh-CN" dirty="0" smtClean="0"/>
              <a:t>B</a:t>
            </a:r>
            <a:r>
              <a:rPr lang="zh-CN" altLang="en-US" dirty="0" smtClean="0"/>
              <a:t>扩展到</a:t>
            </a:r>
            <a:r>
              <a:rPr lang="zh-CN" altLang="en-US" dirty="0"/>
              <a:t>和</a:t>
            </a:r>
            <a:r>
              <a:rPr lang="en-US" altLang="zh-CN" dirty="0"/>
              <a:t>A</a:t>
            </a:r>
            <a:r>
              <a:rPr lang="zh-CN" altLang="en-US" dirty="0"/>
              <a:t>一样长，然后同</a:t>
            </a:r>
            <a:r>
              <a:rPr lang="en-US" altLang="zh-CN" dirty="0"/>
              <a:t>1</a:t>
            </a:r>
            <a:r>
              <a:rPr lang="zh-CN" altLang="en-US" dirty="0" smtClean="0"/>
              <a:t>。</a:t>
            </a:r>
            <a:endParaRPr lang="zh-CN" altLang="en-US" dirty="0"/>
          </a:p>
          <a:p>
            <a:pPr lvl="2"/>
            <a:endParaRPr lang="en-US" altLang="zh-CN" dirty="0" smtClean="0"/>
          </a:p>
          <a:p>
            <a:pPr lvl="1"/>
            <a:endParaRPr lang="zh-CN" altLang="en-US" dirty="0"/>
          </a:p>
        </p:txBody>
      </p:sp>
    </p:spTree>
    <p:extLst>
      <p:ext uri="{BB962C8B-B14F-4D97-AF65-F5344CB8AC3E}">
        <p14:creationId xmlns:p14="http://schemas.microsoft.com/office/powerpoint/2010/main" val="39026265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1015663"/>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rPr>
              <a:t>C</a:t>
            </a:r>
            <a:r>
              <a:rPr lang="zh-CN" altLang="en-US" sz="2000">
                <a:solidFill>
                  <a:schemeClr val="tx1">
                    <a:lumMod val="75000"/>
                    <a:lumOff val="25000"/>
                  </a:schemeClr>
                </a:solidFill>
              </a:rPr>
              <a:t>语言的赋值语句属于表达式语句，由一个赋值表达式加一个分号组成</a:t>
            </a:r>
            <a:r>
              <a:rPr lang="zh-CN" altLang="en-US" sz="2000" smtClean="0">
                <a:solidFill>
                  <a:schemeClr val="tx1">
                    <a:lumMod val="75000"/>
                    <a:lumOff val="25000"/>
                  </a:schemeClr>
                </a:solidFill>
              </a:rPr>
              <a:t>。</a:t>
            </a:r>
            <a:endParaRPr lang="en-US" altLang="zh-CN" sz="2000" smtClean="0">
              <a:solidFill>
                <a:schemeClr val="tx1">
                  <a:lumMod val="75000"/>
                  <a:lumOff val="25000"/>
                </a:schemeClr>
              </a:solidFill>
            </a:endParaRPr>
          </a:p>
          <a:p>
            <a:pPr>
              <a:lnSpc>
                <a:spcPct val="150000"/>
              </a:lnSpc>
            </a:pPr>
            <a:r>
              <a:rPr lang="zh-CN" altLang="en-US" sz="2000">
                <a:solidFill>
                  <a:schemeClr val="tx1">
                    <a:lumMod val="75000"/>
                    <a:lumOff val="25000"/>
                  </a:schemeClr>
                </a:solidFill>
              </a:rPr>
              <a:t>在一个表达式中可以包含另一个表达式。</a:t>
            </a:r>
          </a:p>
        </p:txBody>
      </p:sp>
      <p:sp>
        <p:nvSpPr>
          <p:cNvPr id="9" name="圆角矩形 8"/>
          <p:cNvSpPr/>
          <p:nvPr/>
        </p:nvSpPr>
        <p:spPr>
          <a:xfrm>
            <a:off x="836794" y="2738424"/>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if ((a=b)&gt;0)max=a</a:t>
            </a:r>
            <a:r>
              <a:rPr lang="en-US" altLang="zh-CN" smtClean="0">
                <a:solidFill>
                  <a:srgbClr val="000000"/>
                </a:solidFill>
              </a:rPr>
              <a:t>;</a:t>
            </a:r>
            <a:endParaRPr lang="en-US" altLang="zh-CN">
              <a:solidFill>
                <a:srgbClr val="000000"/>
              </a:solidFill>
            </a:endParaRPr>
          </a:p>
          <a:p>
            <a:pPr lvl="0" algn="just">
              <a:lnSpc>
                <a:spcPct val="120000"/>
              </a:lnSpc>
              <a:defRPr/>
            </a:pPr>
            <a:r>
              <a:rPr lang="en-US" altLang="zh-CN" smtClean="0">
                <a:solidFill>
                  <a:srgbClr val="008000"/>
                </a:solidFill>
              </a:rPr>
              <a:t>/</a:t>
            </a:r>
            <a:r>
              <a:rPr lang="zh-CN" altLang="en-US" smtClean="0">
                <a:solidFill>
                  <a:srgbClr val="008000"/>
                </a:solidFill>
              </a:rPr>
              <a:t>*先</a:t>
            </a:r>
            <a:r>
              <a:rPr lang="zh-CN" altLang="en-US">
                <a:solidFill>
                  <a:srgbClr val="008000"/>
                </a:solidFill>
              </a:rPr>
              <a:t>进行赋值运算（将</a:t>
            </a:r>
            <a:r>
              <a:rPr lang="en-US" altLang="zh-CN">
                <a:solidFill>
                  <a:srgbClr val="008000"/>
                </a:solidFill>
              </a:rPr>
              <a:t>b</a:t>
            </a:r>
            <a:r>
              <a:rPr lang="zh-CN" altLang="en-US">
                <a:solidFill>
                  <a:srgbClr val="008000"/>
                </a:solidFill>
              </a:rPr>
              <a:t>的值赋给</a:t>
            </a:r>
            <a:r>
              <a:rPr lang="en-US" altLang="zh-CN">
                <a:solidFill>
                  <a:srgbClr val="008000"/>
                </a:solidFill>
              </a:rPr>
              <a:t>a</a:t>
            </a:r>
            <a:r>
              <a:rPr lang="zh-CN" altLang="en-US">
                <a:solidFill>
                  <a:srgbClr val="008000"/>
                </a:solidFill>
              </a:rPr>
              <a:t>），然后判断</a:t>
            </a:r>
            <a:r>
              <a:rPr lang="en-US" altLang="zh-CN">
                <a:solidFill>
                  <a:srgbClr val="008000"/>
                </a:solidFill>
              </a:rPr>
              <a:t>a</a:t>
            </a:r>
            <a:r>
              <a:rPr lang="zh-CN" altLang="en-US">
                <a:solidFill>
                  <a:srgbClr val="008000"/>
                </a:solidFill>
              </a:rPr>
              <a:t>是否大于</a:t>
            </a:r>
            <a:r>
              <a:rPr lang="en-US" altLang="zh-CN">
                <a:solidFill>
                  <a:srgbClr val="008000"/>
                </a:solidFill>
              </a:rPr>
              <a:t>0</a:t>
            </a:r>
            <a:r>
              <a:rPr lang="zh-CN" altLang="en-US">
                <a:solidFill>
                  <a:srgbClr val="008000"/>
                </a:solidFill>
              </a:rPr>
              <a:t>，如大于</a:t>
            </a:r>
            <a:r>
              <a:rPr lang="en-US" altLang="zh-CN">
                <a:solidFill>
                  <a:srgbClr val="008000"/>
                </a:solidFill>
              </a:rPr>
              <a:t>0</a:t>
            </a:r>
            <a:r>
              <a:rPr lang="zh-CN" altLang="en-US">
                <a:solidFill>
                  <a:srgbClr val="008000"/>
                </a:solidFill>
              </a:rPr>
              <a:t>，执行</a:t>
            </a:r>
            <a:r>
              <a:rPr lang="en-US" altLang="zh-CN">
                <a:solidFill>
                  <a:srgbClr val="008000"/>
                </a:solidFill>
              </a:rPr>
              <a:t>max=a</a:t>
            </a:r>
            <a:r>
              <a:rPr lang="zh-CN" altLang="en-US" smtClean="0">
                <a:solidFill>
                  <a:srgbClr val="008000"/>
                </a:solidFill>
              </a:rPr>
              <a:t>。</a:t>
            </a:r>
            <a:endParaRPr lang="en-US" altLang="zh-CN" smtClean="0">
              <a:solidFill>
                <a:srgbClr val="008000"/>
              </a:solidFill>
            </a:endParaRPr>
          </a:p>
          <a:p>
            <a:pPr lvl="0" algn="just">
              <a:lnSpc>
                <a:spcPct val="120000"/>
              </a:lnSpc>
              <a:defRPr/>
            </a:pPr>
            <a:r>
              <a:rPr lang="zh-CN" altLang="en-US" smtClean="0">
                <a:solidFill>
                  <a:srgbClr val="008000"/>
                </a:solidFill>
              </a:rPr>
              <a:t>请</a:t>
            </a:r>
            <a:r>
              <a:rPr lang="zh-CN" altLang="en-US">
                <a:solidFill>
                  <a:srgbClr val="008000"/>
                </a:solidFill>
              </a:rPr>
              <a:t>注意，在</a:t>
            </a:r>
            <a:r>
              <a:rPr lang="en-US" altLang="zh-CN">
                <a:solidFill>
                  <a:srgbClr val="008000"/>
                </a:solidFill>
              </a:rPr>
              <a:t>if</a:t>
            </a:r>
            <a:r>
              <a:rPr lang="zh-CN" altLang="en-US">
                <a:solidFill>
                  <a:srgbClr val="008000"/>
                </a:solidFill>
              </a:rPr>
              <a:t>语句中的</a:t>
            </a:r>
            <a:r>
              <a:rPr lang="en-US" altLang="zh-CN">
                <a:solidFill>
                  <a:srgbClr val="008000"/>
                </a:solidFill>
              </a:rPr>
              <a:t>a=b</a:t>
            </a:r>
            <a:r>
              <a:rPr lang="zh-CN" altLang="en-US">
                <a:solidFill>
                  <a:srgbClr val="008000"/>
                </a:solidFill>
              </a:rPr>
              <a:t>不是赋值语句，而是赋值表达式</a:t>
            </a:r>
            <a:r>
              <a:rPr lang="zh-CN" altLang="en-US" smtClean="0">
                <a:solidFill>
                  <a:srgbClr val="008000"/>
                </a:solidFill>
              </a:rPr>
              <a:t>。*</a:t>
            </a:r>
            <a:r>
              <a:rPr lang="en-US" altLang="zh-CN" smtClean="0">
                <a:solidFill>
                  <a:srgbClr val="008000"/>
                </a:solidFill>
              </a:rPr>
              <a:t>/</a:t>
            </a:r>
            <a:endParaRPr lang="en-US" altLang="zh-CN">
              <a:solidFill>
                <a:srgbClr val="008000"/>
              </a:solidFill>
            </a:endParaRPr>
          </a:p>
        </p:txBody>
      </p:sp>
      <p:sp>
        <p:nvSpPr>
          <p:cNvPr id="7" name="MH_Other_1"/>
          <p:cNvSpPr/>
          <p:nvPr>
            <p:custDataLst>
              <p:tags r:id="rId3"/>
            </p:custDataLst>
          </p:nvPr>
        </p:nvSpPr>
        <p:spPr>
          <a:xfrm>
            <a:off x="6735188" y="273842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8" name="MH_SubTitle_1"/>
          <p:cNvSpPr/>
          <p:nvPr>
            <p:custDataLst>
              <p:tags r:id="rId4"/>
            </p:custDataLst>
          </p:nvPr>
        </p:nvSpPr>
        <p:spPr>
          <a:xfrm>
            <a:off x="7524437" y="2738424"/>
            <a:ext cx="3594278"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a:solidFill>
                  <a:srgbClr val="1C1C1C"/>
                </a:solidFill>
              </a:rPr>
              <a:t>区分赋值表达式和赋值语句</a:t>
            </a:r>
            <a:r>
              <a:rPr lang="zh-CN" altLang="en-US" b="1" smtClean="0">
                <a:solidFill>
                  <a:srgbClr val="1C1C1C"/>
                </a:solidFill>
              </a:rPr>
              <a:t>。</a:t>
            </a:r>
            <a:endParaRPr lang="zh-CN" altLang="en-US" b="1">
              <a:solidFill>
                <a:srgbClr val="1C1C1C"/>
              </a:solidFill>
            </a:endParaRPr>
          </a:p>
          <a:p>
            <a:pPr>
              <a:lnSpc>
                <a:spcPct val="130000"/>
              </a:lnSpc>
              <a:defRPr/>
            </a:pPr>
            <a:r>
              <a:rPr lang="zh-CN" altLang="en-US">
                <a:solidFill>
                  <a:srgbClr val="1C1C1C"/>
                </a:solidFill>
              </a:rPr>
              <a:t>赋值表达式的末尾没有分号，而赋值语句的末尾必须有分号。在一个表达式中可以包含一个或多个赋值表达式，但绝不能包含赋值语句。</a:t>
            </a:r>
          </a:p>
        </p:txBody>
      </p:sp>
      <p:sp>
        <p:nvSpPr>
          <p:cNvPr id="10" name="MH_Other_2"/>
          <p:cNvSpPr/>
          <p:nvPr>
            <p:custDataLst>
              <p:tags r:id="rId5"/>
            </p:custDataLst>
          </p:nvPr>
        </p:nvSpPr>
        <p:spPr>
          <a:xfrm rot="16200000">
            <a:off x="10817090" y="468340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6234784"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6856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MH_SubTitle_1"/>
          <p:cNvSpPr txBox="1"/>
          <p:nvPr>
            <p:custDataLst>
              <p:tags r:id="rId2"/>
            </p:custDataLst>
          </p:nvPr>
        </p:nvSpPr>
        <p:spPr>
          <a:xfrm>
            <a:off x="2267221" y="2064055"/>
            <a:ext cx="2041525" cy="338137"/>
          </a:xfrm>
          <a:prstGeom prst="rect">
            <a:avLst/>
          </a:prstGeom>
          <a:noFill/>
        </p:spPr>
        <p:txBody>
          <a:bodyPr lIns="0" tIns="0" rIns="0" bIns="0" anchor="ctr">
            <a:normAutofit/>
          </a:bodyPr>
          <a:lstStyle/>
          <a:p>
            <a:pPr>
              <a:defRPr/>
            </a:pPr>
            <a:r>
              <a:rPr lang="zh-CN" altLang="en-US" sz="2000" smtClean="0"/>
              <a:t>整型常量</a:t>
            </a:r>
            <a:endParaRPr lang="zh-CN" altLang="en-US" sz="2000"/>
          </a:p>
        </p:txBody>
      </p:sp>
      <p:sp>
        <p:nvSpPr>
          <p:cNvPr id="6" name="MH_Other_1"/>
          <p:cNvSpPr txBox="1">
            <a:spLocks noChangeArrowheads="1"/>
          </p:cNvSpPr>
          <p:nvPr>
            <p:custDataLst>
              <p:tags r:id="rId3"/>
            </p:custDataLst>
          </p:nvPr>
        </p:nvSpPr>
        <p:spPr bwMode="auto">
          <a:xfrm>
            <a:off x="3829088" y="2089455"/>
            <a:ext cx="670126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a:latin typeface="+mn-lt"/>
                <a:ea typeface="+mn-ea"/>
              </a:rPr>
              <a:t>.………………………………………… </a:t>
            </a:r>
            <a:r>
              <a:rPr lang="en-US" altLang="zh-CN" sz="1600" dirty="0" smtClean="0">
                <a:latin typeface="+mn-lt"/>
                <a:ea typeface="+mn-ea"/>
              </a:rPr>
              <a:t>1000, 12345, 0, -345, </a:t>
            </a:r>
            <a:r>
              <a:rPr lang="en-US" altLang="zh-CN" sz="1600" b="1" dirty="0" smtClean="0">
                <a:latin typeface="+mn-lt"/>
                <a:ea typeface="+mn-ea"/>
              </a:rPr>
              <a:t>037</a:t>
            </a:r>
            <a:r>
              <a:rPr lang="en-US" altLang="zh-CN" sz="1600" dirty="0" smtClean="0">
                <a:latin typeface="+mn-lt"/>
                <a:ea typeface="+mn-ea"/>
              </a:rPr>
              <a:t>, </a:t>
            </a:r>
            <a:r>
              <a:rPr lang="en-US" altLang="zh-CN" sz="1600" b="1" dirty="0" smtClean="0">
                <a:latin typeface="+mn-lt"/>
                <a:ea typeface="+mn-ea"/>
              </a:rPr>
              <a:t>0x3F, 0xa4, 0xABCD</a:t>
            </a:r>
            <a:endParaRPr lang="zh-CN" altLang="en-US" sz="1600" b="1" dirty="0">
              <a:latin typeface="+mn-lt"/>
              <a:ea typeface="+mn-ea"/>
            </a:endParaRPr>
          </a:p>
        </p:txBody>
      </p:sp>
      <p:sp>
        <p:nvSpPr>
          <p:cNvPr id="7" name="MH_Other_2"/>
          <p:cNvSpPr txBox="1">
            <a:spLocks noChangeArrowheads="1"/>
          </p:cNvSpPr>
          <p:nvPr>
            <p:custDataLst>
              <p:tags r:id="rId4"/>
            </p:custDataLst>
          </p:nvPr>
        </p:nvSpPr>
        <p:spPr bwMode="auto">
          <a:xfrm>
            <a:off x="1887808" y="2449817"/>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2</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8" name="MH_SubTitle_2"/>
          <p:cNvSpPr txBox="1"/>
          <p:nvPr>
            <p:custDataLst>
              <p:tags r:id="rId5"/>
            </p:custDataLst>
          </p:nvPr>
        </p:nvSpPr>
        <p:spPr>
          <a:xfrm>
            <a:off x="2430734" y="2784780"/>
            <a:ext cx="2041525" cy="338137"/>
          </a:xfrm>
          <a:prstGeom prst="rect">
            <a:avLst/>
          </a:prstGeom>
          <a:noFill/>
        </p:spPr>
        <p:txBody>
          <a:bodyPr lIns="0" tIns="0" rIns="0" bIns="0" anchor="ctr">
            <a:normAutofit/>
          </a:bodyPr>
          <a:lstStyle/>
          <a:p>
            <a:pPr>
              <a:defRPr/>
            </a:pPr>
            <a:r>
              <a:rPr lang="zh-CN" altLang="en-US" sz="2000" smtClean="0"/>
              <a:t>实型常量</a:t>
            </a:r>
            <a:endParaRPr lang="zh-CN" altLang="en-US" sz="2000"/>
          </a:p>
        </p:txBody>
      </p:sp>
      <p:sp>
        <p:nvSpPr>
          <p:cNvPr id="9" name="MH_Other_3"/>
          <p:cNvSpPr txBox="1">
            <a:spLocks noChangeArrowheads="1"/>
          </p:cNvSpPr>
          <p:nvPr>
            <p:custDataLst>
              <p:tags r:id="rId6"/>
            </p:custDataLst>
          </p:nvPr>
        </p:nvSpPr>
        <p:spPr bwMode="auto">
          <a:xfrm>
            <a:off x="3994186" y="2810180"/>
            <a:ext cx="669651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a:latin typeface="+mn-lt"/>
                <a:ea typeface="+mn-ea"/>
              </a:rPr>
              <a:t>.………………………………………… </a:t>
            </a:r>
            <a:r>
              <a:rPr lang="zh-CN" altLang="en-US" sz="1600" b="1" dirty="0" smtClean="0">
                <a:latin typeface="+mn-lt"/>
                <a:ea typeface="+mn-ea"/>
              </a:rPr>
              <a:t>小数形式</a:t>
            </a:r>
            <a:r>
              <a:rPr lang="en-US" altLang="zh-CN" sz="1600" dirty="0" smtClean="0">
                <a:latin typeface="+mn-lt"/>
                <a:ea typeface="+mn-ea"/>
              </a:rPr>
              <a:t>123.456</a:t>
            </a:r>
            <a:r>
              <a:rPr lang="zh-CN" altLang="en-US" sz="1600" dirty="0" smtClean="0">
                <a:latin typeface="+mn-lt"/>
                <a:ea typeface="+mn-ea"/>
              </a:rPr>
              <a:t>；</a:t>
            </a:r>
            <a:r>
              <a:rPr lang="zh-CN" altLang="en-US" sz="1600" b="1" dirty="0" smtClean="0">
                <a:latin typeface="+mn-lt"/>
                <a:ea typeface="+mn-ea"/>
              </a:rPr>
              <a:t>指数形式</a:t>
            </a:r>
            <a:r>
              <a:rPr lang="en-US" altLang="zh-CN" sz="1600" dirty="0" smtClean="0">
                <a:latin typeface="+mn-lt"/>
                <a:ea typeface="+mn-ea"/>
              </a:rPr>
              <a:t>12.34e3, -34.8E-23</a:t>
            </a:r>
            <a:endParaRPr lang="zh-CN" altLang="en-US" sz="1600" dirty="0">
              <a:latin typeface="+mn-lt"/>
              <a:ea typeface="+mn-ea"/>
            </a:endParaRPr>
          </a:p>
        </p:txBody>
      </p:sp>
      <p:sp>
        <p:nvSpPr>
          <p:cNvPr id="10" name="MH_Other_4"/>
          <p:cNvSpPr txBox="1">
            <a:spLocks noChangeArrowheads="1"/>
          </p:cNvSpPr>
          <p:nvPr>
            <p:custDataLst>
              <p:tags r:id="rId7"/>
            </p:custDataLst>
          </p:nvPr>
        </p:nvSpPr>
        <p:spPr bwMode="auto">
          <a:xfrm>
            <a:off x="2048146" y="3157842"/>
            <a:ext cx="4683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3</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1" name="MH_SubTitle_3"/>
          <p:cNvSpPr txBox="1"/>
          <p:nvPr>
            <p:custDataLst>
              <p:tags r:id="rId8"/>
            </p:custDataLst>
          </p:nvPr>
        </p:nvSpPr>
        <p:spPr>
          <a:xfrm>
            <a:off x="2595834" y="3503916"/>
            <a:ext cx="2041525" cy="338138"/>
          </a:xfrm>
          <a:prstGeom prst="rect">
            <a:avLst/>
          </a:prstGeom>
          <a:noFill/>
        </p:spPr>
        <p:txBody>
          <a:bodyPr lIns="0" tIns="0" rIns="0" bIns="0" anchor="ctr">
            <a:normAutofit/>
          </a:bodyPr>
          <a:lstStyle/>
          <a:p>
            <a:pPr>
              <a:defRPr/>
            </a:pPr>
            <a:r>
              <a:rPr lang="zh-CN" altLang="en-US" sz="2000" smtClean="0"/>
              <a:t>字符常量</a:t>
            </a:r>
            <a:endParaRPr lang="zh-CN" altLang="en-US" sz="2000"/>
          </a:p>
        </p:txBody>
      </p:sp>
      <p:sp>
        <p:nvSpPr>
          <p:cNvPr id="12" name="MH_Other_5"/>
          <p:cNvSpPr txBox="1">
            <a:spLocks noChangeArrowheads="1"/>
          </p:cNvSpPr>
          <p:nvPr>
            <p:custDataLst>
              <p:tags r:id="rId9"/>
            </p:custDataLst>
          </p:nvPr>
        </p:nvSpPr>
        <p:spPr bwMode="auto">
          <a:xfrm>
            <a:off x="4157699" y="3529316"/>
            <a:ext cx="719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dirty="0">
                <a:latin typeface="+mn-lt"/>
                <a:ea typeface="+mn-ea"/>
              </a:rPr>
              <a:t>.………………………………………… </a:t>
            </a:r>
            <a:r>
              <a:rPr lang="zh-CN" altLang="en-US" sz="1600" b="1" dirty="0" smtClean="0">
                <a:latin typeface="+mn-lt"/>
                <a:ea typeface="+mn-ea"/>
              </a:rPr>
              <a:t>普通字符</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a</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 'Z', '#'</a:t>
            </a:r>
            <a:r>
              <a:rPr lang="zh-CN" altLang="en-US" sz="1600" dirty="0" smtClean="0">
                <a:latin typeface="+mn-lt"/>
                <a:ea typeface="+mn-ea"/>
              </a:rPr>
              <a:t>；</a:t>
            </a:r>
            <a:r>
              <a:rPr lang="zh-CN" altLang="en-US" sz="1600" b="1" dirty="0" smtClean="0">
                <a:latin typeface="+mn-lt"/>
                <a:ea typeface="+mn-ea"/>
              </a:rPr>
              <a:t>转义字符</a:t>
            </a:r>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n</a:t>
            </a:r>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012</a:t>
            </a:r>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'\x1B</a:t>
            </a:r>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MH_Other_6"/>
          <p:cNvSpPr txBox="1">
            <a:spLocks noChangeArrowheads="1"/>
          </p:cNvSpPr>
          <p:nvPr>
            <p:custDataLst>
              <p:tags r:id="rId10"/>
            </p:custDataLst>
          </p:nvPr>
        </p:nvSpPr>
        <p:spPr bwMode="auto">
          <a:xfrm>
            <a:off x="2206896" y="3864279"/>
            <a:ext cx="46831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4</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4" name="MH_SubTitle_4"/>
          <p:cNvSpPr txBox="1"/>
          <p:nvPr>
            <p:custDataLst>
              <p:tags r:id="rId11"/>
            </p:custDataLst>
          </p:nvPr>
        </p:nvSpPr>
        <p:spPr>
          <a:xfrm>
            <a:off x="2759346" y="4223055"/>
            <a:ext cx="2041525" cy="338137"/>
          </a:xfrm>
          <a:prstGeom prst="rect">
            <a:avLst/>
          </a:prstGeom>
          <a:noFill/>
        </p:spPr>
        <p:txBody>
          <a:bodyPr lIns="0" tIns="0" rIns="0" bIns="0" anchor="ctr">
            <a:normAutofit/>
          </a:bodyPr>
          <a:lstStyle/>
          <a:p>
            <a:pPr>
              <a:defRPr/>
            </a:pPr>
            <a:r>
              <a:rPr lang="zh-CN" altLang="en-US" sz="2000" smtClean="0"/>
              <a:t>字符串常量</a:t>
            </a:r>
            <a:endParaRPr lang="zh-CN" altLang="en-US" sz="2000"/>
          </a:p>
        </p:txBody>
      </p:sp>
      <p:sp>
        <p:nvSpPr>
          <p:cNvPr id="15" name="MH_Other_7"/>
          <p:cNvSpPr txBox="1">
            <a:spLocks noChangeArrowheads="1"/>
          </p:cNvSpPr>
          <p:nvPr>
            <p:custDataLst>
              <p:tags r:id="rId12"/>
            </p:custDataLst>
          </p:nvPr>
        </p:nvSpPr>
        <p:spPr bwMode="auto">
          <a:xfrm>
            <a:off x="4321213" y="4248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dirty="0">
                <a:latin typeface="+mn-lt"/>
                <a:ea typeface="+mn-ea"/>
              </a:rPr>
              <a:t>.………………………………………… </a:t>
            </a:r>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123</a:t>
            </a:r>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 "boy"</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MH_Other_8"/>
          <p:cNvSpPr txBox="1">
            <a:spLocks noChangeArrowheads="1"/>
          </p:cNvSpPr>
          <p:nvPr>
            <p:custDataLst>
              <p:tags r:id="rId13"/>
            </p:custDataLst>
          </p:nvPr>
        </p:nvSpPr>
        <p:spPr bwMode="auto">
          <a:xfrm>
            <a:off x="2367233" y="4572304"/>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5</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7" name="MH_SubTitle_5"/>
          <p:cNvSpPr txBox="1"/>
          <p:nvPr>
            <p:custDataLst>
              <p:tags r:id="rId14"/>
            </p:custDataLst>
          </p:nvPr>
        </p:nvSpPr>
        <p:spPr>
          <a:xfrm>
            <a:off x="2924446" y="4942191"/>
            <a:ext cx="2041525" cy="338138"/>
          </a:xfrm>
          <a:prstGeom prst="rect">
            <a:avLst/>
          </a:prstGeom>
          <a:noFill/>
        </p:spPr>
        <p:txBody>
          <a:bodyPr lIns="0" tIns="0" rIns="0" bIns="0" anchor="ctr">
            <a:normAutofit/>
          </a:bodyPr>
          <a:lstStyle/>
          <a:p>
            <a:pPr>
              <a:defRPr/>
            </a:pPr>
            <a:r>
              <a:rPr lang="zh-CN" altLang="en-US" sz="2000" smtClean="0"/>
              <a:t>符号常量</a:t>
            </a:r>
            <a:endParaRPr lang="zh-CN" altLang="en-US" sz="2000"/>
          </a:p>
        </p:txBody>
      </p:sp>
      <p:sp>
        <p:nvSpPr>
          <p:cNvPr id="18" name="MH_Other_9"/>
          <p:cNvSpPr txBox="1">
            <a:spLocks noChangeArrowheads="1"/>
          </p:cNvSpPr>
          <p:nvPr>
            <p:custDataLst>
              <p:tags r:id="rId15"/>
            </p:custDataLst>
          </p:nvPr>
        </p:nvSpPr>
        <p:spPr bwMode="auto">
          <a:xfrm>
            <a:off x="4486313" y="4967591"/>
            <a:ext cx="629193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dirty="0" smtClean="0">
                <a:latin typeface="+mn-lt"/>
                <a:ea typeface="+mn-ea"/>
              </a:rPr>
              <a:t>.…………………………………………#define PI 3.1416    //</a:t>
            </a:r>
            <a:r>
              <a:rPr lang="zh-CN" altLang="en-US" sz="1600" dirty="0">
                <a:latin typeface="+mn-lt"/>
                <a:ea typeface="+mn-ea"/>
              </a:rPr>
              <a:t>注意行末没有分号</a:t>
            </a:r>
          </a:p>
        </p:txBody>
      </p:sp>
      <p:sp>
        <p:nvSpPr>
          <p:cNvPr id="19" name="MH_Other_10"/>
          <p:cNvSpPr txBox="1">
            <a:spLocks noChangeArrowheads="1"/>
          </p:cNvSpPr>
          <p:nvPr>
            <p:custDataLst>
              <p:tags r:id="rId16"/>
            </p:custDataLst>
          </p:nvPr>
        </p:nvSpPr>
        <p:spPr bwMode="auto">
          <a:xfrm>
            <a:off x="1729059" y="1741792"/>
            <a:ext cx="4667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1</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Tree>
    <p:extLst>
      <p:ext uri="{BB962C8B-B14F-4D97-AF65-F5344CB8AC3E}">
        <p14:creationId xmlns:p14="http://schemas.microsoft.com/office/powerpoint/2010/main" val="3997928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07127"/>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可以用赋值语句对变量赋值，也可以在定义变量时对变量赋以初值。</a:t>
            </a:r>
          </a:p>
        </p:txBody>
      </p:sp>
      <p:sp>
        <p:nvSpPr>
          <p:cNvPr id="9" name="圆角矩形 8"/>
          <p:cNvSpPr/>
          <p:nvPr/>
        </p:nvSpPr>
        <p:spPr>
          <a:xfrm>
            <a:off x="997014" y="2046933"/>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 </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a</a:t>
            </a:r>
            <a:r>
              <a:rPr lang="zh-CN" altLang="en-US">
                <a:solidFill>
                  <a:srgbClr val="008000"/>
                </a:solidFill>
              </a:rPr>
              <a:t>为整型变量，初值为</a:t>
            </a:r>
            <a:r>
              <a:rPr lang="en-US" altLang="zh-CN">
                <a:solidFill>
                  <a:srgbClr val="008000"/>
                </a:solidFill>
              </a:rPr>
              <a:t>3</a:t>
            </a:r>
            <a:r>
              <a:rPr lang="zh-CN" altLang="en-US">
                <a:solidFill>
                  <a:srgbClr val="008000"/>
                </a:solidFill>
              </a:rPr>
              <a:t>；相当于</a:t>
            </a:r>
            <a:r>
              <a:rPr lang="en-US" altLang="zh-CN" err="1">
                <a:solidFill>
                  <a:srgbClr val="008000"/>
                </a:solidFill>
              </a:rPr>
              <a:t>int</a:t>
            </a:r>
            <a:r>
              <a:rPr lang="en-US" altLang="zh-CN">
                <a:solidFill>
                  <a:srgbClr val="008000"/>
                </a:solidFill>
              </a:rPr>
              <a:t> a; a=3;</a:t>
            </a:r>
          </a:p>
          <a:p>
            <a:pPr lvl="0" algn="just">
              <a:lnSpc>
                <a:spcPct val="120000"/>
              </a:lnSpc>
              <a:defRPr/>
            </a:pPr>
            <a:r>
              <a:rPr lang="en-US" altLang="zh-CN" smtClean="0">
                <a:solidFill>
                  <a:srgbClr val="000000"/>
                </a:solidFill>
              </a:rPr>
              <a:t>float </a:t>
            </a:r>
            <a:r>
              <a:rPr lang="en-US" altLang="zh-CN">
                <a:solidFill>
                  <a:srgbClr val="000000"/>
                </a:solidFill>
              </a:rPr>
              <a:t>f=3.56</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f</a:t>
            </a:r>
            <a:r>
              <a:rPr lang="zh-CN" altLang="en-US">
                <a:solidFill>
                  <a:srgbClr val="008000"/>
                </a:solidFill>
              </a:rPr>
              <a:t>为浮点型变量，初值为</a:t>
            </a:r>
            <a:r>
              <a:rPr lang="en-US" altLang="zh-CN">
                <a:solidFill>
                  <a:srgbClr val="008000"/>
                </a:solidFill>
              </a:rPr>
              <a:t>3.56</a:t>
            </a:r>
          </a:p>
          <a:p>
            <a:pPr lvl="0" algn="just">
              <a:lnSpc>
                <a:spcPct val="120000"/>
              </a:lnSpc>
              <a:defRPr/>
            </a:pPr>
            <a:r>
              <a:rPr lang="en-US" altLang="zh-CN" smtClean="0">
                <a:solidFill>
                  <a:srgbClr val="000000"/>
                </a:solidFill>
              </a:rPr>
              <a:t>char </a:t>
            </a:r>
            <a:r>
              <a:rPr lang="en-US" altLang="zh-CN">
                <a:solidFill>
                  <a:srgbClr val="000000"/>
                </a:solidFill>
              </a:rPr>
              <a:t>c=′a</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c</a:t>
            </a:r>
            <a:r>
              <a:rPr lang="zh-CN" altLang="en-US">
                <a:solidFill>
                  <a:srgbClr val="008000"/>
                </a:solidFill>
              </a:rPr>
              <a:t>为字符变量，初值为</a:t>
            </a:r>
            <a:r>
              <a:rPr lang="en-US" altLang="zh-CN">
                <a:solidFill>
                  <a:srgbClr val="008000"/>
                </a:solidFill>
              </a:rPr>
              <a:t>′a′</a:t>
            </a:r>
          </a:p>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a,b,c</a:t>
            </a:r>
            <a:r>
              <a:rPr lang="en-US" altLang="zh-CN">
                <a:solidFill>
                  <a:srgbClr val="000000"/>
                </a:solidFill>
              </a:rPr>
              <a:t>=5</a:t>
            </a:r>
            <a:r>
              <a:rPr lang="zh-CN" altLang="en-US">
                <a:solidFill>
                  <a:srgbClr val="000000"/>
                </a:solidFill>
              </a:rPr>
              <a:t>；</a:t>
            </a:r>
            <a:r>
              <a:rPr lang="en-US" altLang="zh-CN" smtClean="0">
                <a:solidFill>
                  <a:srgbClr val="008000"/>
                </a:solidFill>
              </a:rPr>
              <a:t>	//</a:t>
            </a:r>
            <a:r>
              <a:rPr lang="zh-CN" altLang="en-US" smtClean="0">
                <a:solidFill>
                  <a:srgbClr val="008000"/>
                </a:solidFill>
              </a:rPr>
              <a:t>指定</a:t>
            </a:r>
            <a:r>
              <a:rPr lang="en-US" altLang="zh-CN">
                <a:solidFill>
                  <a:srgbClr val="008000"/>
                </a:solidFill>
              </a:rPr>
              <a:t>a,</a:t>
            </a:r>
            <a:r>
              <a:rPr lang="zh-CN" altLang="en-US">
                <a:solidFill>
                  <a:srgbClr val="008000"/>
                </a:solidFill>
              </a:rPr>
              <a:t>ｂ</a:t>
            </a:r>
            <a:r>
              <a:rPr lang="en-US" altLang="zh-CN">
                <a:solidFill>
                  <a:srgbClr val="008000"/>
                </a:solidFill>
              </a:rPr>
              <a:t>,c</a:t>
            </a:r>
            <a:r>
              <a:rPr lang="zh-CN" altLang="en-US">
                <a:solidFill>
                  <a:srgbClr val="008000"/>
                </a:solidFill>
              </a:rPr>
              <a:t>为整型变量，但只对</a:t>
            </a:r>
            <a:r>
              <a:rPr lang="en-US" altLang="zh-CN">
                <a:solidFill>
                  <a:srgbClr val="008000"/>
                </a:solidFill>
              </a:rPr>
              <a:t>c</a:t>
            </a:r>
            <a:r>
              <a:rPr lang="zh-CN" altLang="en-US">
                <a:solidFill>
                  <a:srgbClr val="008000"/>
                </a:solidFill>
              </a:rPr>
              <a:t>初始化，</a:t>
            </a:r>
            <a:r>
              <a:rPr lang="en-US" altLang="zh-CN">
                <a:solidFill>
                  <a:srgbClr val="008000"/>
                </a:solidFill>
              </a:rPr>
              <a:t>c</a:t>
            </a:r>
            <a:r>
              <a:rPr lang="zh-CN" altLang="en-US">
                <a:solidFill>
                  <a:srgbClr val="008000"/>
                </a:solidFill>
              </a:rPr>
              <a:t>的初值为</a:t>
            </a:r>
            <a:r>
              <a:rPr lang="zh-CN" altLang="en-US" smtClean="0">
                <a:solidFill>
                  <a:srgbClr val="008000"/>
                </a:solidFill>
              </a:rPr>
              <a:t>５；</a:t>
            </a:r>
            <a:endParaRPr lang="en-US" altLang="zh-CN" smtClean="0">
              <a:solidFill>
                <a:srgbClr val="008000"/>
              </a:solidFill>
            </a:endParaRPr>
          </a:p>
          <a:p>
            <a:pPr lvl="0" algn="just">
              <a:lnSpc>
                <a:spcPct val="120000"/>
              </a:lnSpc>
              <a:defRPr/>
            </a:pPr>
            <a:r>
              <a:rPr lang="en-US" altLang="zh-CN">
                <a:solidFill>
                  <a:srgbClr val="008000"/>
                </a:solidFill>
              </a:rPr>
              <a:t>	</a:t>
            </a:r>
            <a:r>
              <a:rPr lang="en-US" altLang="zh-CN" smtClean="0">
                <a:solidFill>
                  <a:srgbClr val="008000"/>
                </a:solidFill>
              </a:rPr>
              <a:t>	//</a:t>
            </a:r>
            <a:r>
              <a:rPr lang="zh-CN" altLang="en-US" smtClean="0">
                <a:solidFill>
                  <a:srgbClr val="008000"/>
                </a:solidFill>
              </a:rPr>
              <a:t>相当于</a:t>
            </a:r>
            <a:r>
              <a:rPr lang="en-US" altLang="zh-CN" err="1" smtClean="0">
                <a:solidFill>
                  <a:srgbClr val="008000"/>
                </a:solidFill>
              </a:rPr>
              <a:t>int</a:t>
            </a:r>
            <a:r>
              <a:rPr lang="en-US" altLang="zh-CN" smtClean="0">
                <a:solidFill>
                  <a:srgbClr val="008000"/>
                </a:solidFill>
              </a:rPr>
              <a:t> </a:t>
            </a:r>
            <a:r>
              <a:rPr lang="en-US" altLang="zh-CN" err="1" smtClean="0">
                <a:solidFill>
                  <a:srgbClr val="008000"/>
                </a:solidFill>
              </a:rPr>
              <a:t>a,b,c</a:t>
            </a:r>
            <a:r>
              <a:rPr lang="en-US" altLang="zh-CN" smtClean="0">
                <a:solidFill>
                  <a:srgbClr val="008000"/>
                </a:solidFill>
              </a:rPr>
              <a:t>; c=5;</a:t>
            </a:r>
          </a:p>
        </p:txBody>
      </p:sp>
      <p:sp>
        <p:nvSpPr>
          <p:cNvPr id="2" name="矩形 1"/>
          <p:cNvSpPr/>
          <p:nvPr/>
        </p:nvSpPr>
        <p:spPr>
          <a:xfrm>
            <a:off x="997014" y="4026216"/>
            <a:ext cx="4606118" cy="553998"/>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对几个变量赋予同一个</a:t>
            </a:r>
            <a:r>
              <a:rPr lang="zh-CN" altLang="en-US" sz="2000" smtClean="0">
                <a:solidFill>
                  <a:schemeClr val="tx1">
                    <a:lumMod val="75000"/>
                    <a:lumOff val="25000"/>
                  </a:schemeClr>
                </a:solidFill>
              </a:rPr>
              <a:t>初值</a:t>
            </a:r>
            <a:r>
              <a:rPr lang="zh-CN" altLang="en-US" sz="2000">
                <a:solidFill>
                  <a:schemeClr val="tx1">
                    <a:lumMod val="75000"/>
                    <a:lumOff val="25000"/>
                  </a:schemeClr>
                </a:solidFill>
              </a:rPr>
              <a:t>：</a:t>
            </a:r>
          </a:p>
        </p:txBody>
      </p:sp>
      <p:sp>
        <p:nvSpPr>
          <p:cNvPr id="12" name="圆角矩形 11"/>
          <p:cNvSpPr/>
          <p:nvPr/>
        </p:nvSpPr>
        <p:spPr>
          <a:xfrm>
            <a:off x="1653702" y="458021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err="1">
                <a:solidFill>
                  <a:srgbClr val="000000"/>
                </a:solidFill>
              </a:rPr>
              <a:t>int</a:t>
            </a:r>
            <a:r>
              <a:rPr lang="en-US" altLang="zh-CN" dirty="0">
                <a:solidFill>
                  <a:srgbClr val="000000"/>
                </a:solidFill>
              </a:rPr>
              <a:t> a=3,b=3,c=3</a:t>
            </a:r>
            <a:r>
              <a:rPr lang="en-US" altLang="zh-CN" dirty="0" smtClean="0">
                <a:solidFill>
                  <a:srgbClr val="000000"/>
                </a:solidFill>
              </a:rPr>
              <a:t>;</a:t>
            </a:r>
            <a:endParaRPr lang="en-US" altLang="zh-CN" dirty="0" smtClean="0">
              <a:solidFill>
                <a:srgbClr val="008000"/>
              </a:solidFill>
            </a:endParaRPr>
          </a:p>
        </p:txBody>
      </p:sp>
      <p:sp>
        <p:nvSpPr>
          <p:cNvPr id="13" name="圆角矩形 12"/>
          <p:cNvSpPr/>
          <p:nvPr/>
        </p:nvSpPr>
        <p:spPr>
          <a:xfrm>
            <a:off x="1653702" y="5298547"/>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smtClean="0">
                <a:solidFill>
                  <a:srgbClr val="000000"/>
                </a:solidFill>
              </a:rPr>
              <a:t>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p>
        </p:txBody>
      </p:sp>
      <p:pic>
        <p:nvPicPr>
          <p:cNvPr id="3" name="图片 2"/>
          <p:cNvPicPr>
            <a:picLocks noChangeAspect="1"/>
          </p:cNvPicPr>
          <p:nvPr/>
        </p:nvPicPr>
        <p:blipFill>
          <a:blip r:embed="rId4" cstate="print"/>
          <a:stretch>
            <a:fillRect/>
          </a:stretch>
        </p:blipFill>
        <p:spPr>
          <a:xfrm>
            <a:off x="997014" y="5240753"/>
            <a:ext cx="542925" cy="552450"/>
          </a:xfrm>
          <a:prstGeom prst="rect">
            <a:avLst/>
          </a:prstGeom>
        </p:spPr>
      </p:pic>
      <p:pic>
        <p:nvPicPr>
          <p:cNvPr id="4" name="图片 3"/>
          <p:cNvPicPr>
            <a:picLocks noChangeAspect="1"/>
          </p:cNvPicPr>
          <p:nvPr/>
        </p:nvPicPr>
        <p:blipFill>
          <a:blip r:embed="rId5" cstate="print"/>
          <a:stretch>
            <a:fillRect/>
          </a:stretch>
        </p:blipFill>
        <p:spPr>
          <a:xfrm>
            <a:off x="987489" y="4527183"/>
            <a:ext cx="552450" cy="542925"/>
          </a:xfrm>
          <a:prstGeom prst="rect">
            <a:avLst/>
          </a:prstGeom>
        </p:spPr>
      </p:pic>
    </p:spTree>
    <p:custDataLst>
      <p:tags r:id="rId1"/>
    </p:custDataLst>
    <p:extLst>
      <p:ext uri="{BB962C8B-B14F-4D97-AF65-F5344CB8AC3E}">
        <p14:creationId xmlns:p14="http://schemas.microsoft.com/office/powerpoint/2010/main" val="6490612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数据的输入输出</a:t>
            </a:r>
            <a:endParaRPr lang="zh-CN" altLang="en-US"/>
          </a:p>
        </p:txBody>
      </p:sp>
    </p:spTree>
    <p:extLst>
      <p:ext uri="{BB962C8B-B14F-4D97-AF65-F5344CB8AC3E}">
        <p14:creationId xmlns:p14="http://schemas.microsoft.com/office/powerpoint/2010/main" val="22418915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输入输出举例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3.5】</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方程的根。</a:t>
            </a:r>
            <a:r>
              <a:rPr lang="en-US" altLang="zh-CN" sz="2000" err="1">
                <a:solidFill>
                  <a:schemeClr val="accent1"/>
                </a:solidFill>
              </a:rPr>
              <a:t>a,b,c</a:t>
            </a:r>
            <a:r>
              <a:rPr lang="zh-CN" altLang="en-US" sz="2000">
                <a:solidFill>
                  <a:schemeClr val="accent1"/>
                </a:solidFill>
              </a:rPr>
              <a:t>由键盘输入，设</a:t>
            </a:r>
            <a:r>
              <a:rPr lang="en-US" altLang="zh-CN" sz="2000">
                <a:solidFill>
                  <a:schemeClr val="accent1"/>
                </a:solidFill>
              </a:rPr>
              <a:t>b</a:t>
            </a:r>
            <a:r>
              <a:rPr lang="en-US" altLang="zh-CN" sz="2000" baseline="30000">
                <a:solidFill>
                  <a:schemeClr val="accent1"/>
                </a:solidFill>
              </a:rPr>
              <a:t>2</a:t>
            </a:r>
            <a:r>
              <a:rPr lang="en-US" altLang="zh-CN" sz="2000">
                <a:solidFill>
                  <a:schemeClr val="accent1"/>
                </a:solidFill>
              </a:rPr>
              <a:t>-4ac</a:t>
            </a:r>
            <a:r>
              <a:rPr lang="zh-CN" altLang="en-US" sz="2000">
                <a:solidFill>
                  <a:schemeClr val="accent1"/>
                </a:solidFill>
              </a:rPr>
              <a:t>＞</a:t>
            </a:r>
            <a:r>
              <a:rPr lang="en-US" altLang="zh-CN" sz="2000">
                <a:solidFill>
                  <a:schemeClr val="accent1"/>
                </a:solidFill>
              </a:rPr>
              <a:t>0</a:t>
            </a:r>
            <a:r>
              <a:rPr lang="zh-CN" altLang="en-US" sz="2000">
                <a:solidFill>
                  <a:schemeClr val="accent1"/>
                </a:solidFill>
              </a:rPr>
              <a:t>。</a:t>
            </a:r>
            <a:endParaRPr lang="en-US" altLang="zh-CN" sz="20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902356"/>
                <a:ext cx="10038162" cy="1102546"/>
              </a:xfrm>
              <a:prstGeom prst="rect">
                <a:avLst/>
              </a:prstGeom>
            </p:spPr>
            <p:txBody>
              <a:bodyPr wrap="square">
                <a:spAutoFit/>
              </a:bodyPr>
              <a:lstStyle/>
              <a:p>
                <a:r>
                  <a:rPr lang="zh-CN" altLang="en-US" b="1" smtClean="0"/>
                  <a:t>解题思路</a:t>
                </a:r>
                <a:r>
                  <a:rPr lang="en-US" altLang="zh-CN" b="1" smtClean="0"/>
                  <a:t>: </a:t>
                </a:r>
                <a:r>
                  <a:rPr lang="zh-CN" altLang="en-US" smtClean="0"/>
                  <a:t> 首先</a:t>
                </a:r>
                <a:r>
                  <a:rPr lang="zh-CN" altLang="en-US"/>
                  <a:t>要知道求方程式的根的方法。由数学知识已知</a:t>
                </a:r>
                <a:r>
                  <a:rPr lang="en-US" altLang="zh-CN"/>
                  <a:t>: </a:t>
                </a:r>
                <a:r>
                  <a:rPr lang="zh-CN" altLang="en-US"/>
                  <a:t>如果</a:t>
                </a:r>
                <a:r>
                  <a:rPr lang="en-US" altLang="zh-CN"/>
                  <a:t>b</a:t>
                </a:r>
                <a:r>
                  <a:rPr lang="en-US" altLang="zh-CN" baseline="30000"/>
                  <a:t>2</a:t>
                </a:r>
                <a:r>
                  <a:rPr lang="en-US" altLang="zh-CN"/>
                  <a:t>-4ac≥0</a:t>
                </a:r>
                <a:r>
                  <a:rPr lang="zh-CN" altLang="en-US"/>
                  <a:t>，则一元二次方程有两个</a:t>
                </a:r>
                <a:r>
                  <a:rPr lang="zh-CN" altLang="en-US" smtClean="0"/>
                  <a:t>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，则</a:t>
                </a:r>
                <a:r>
                  <a:rPr lang="en-US" altLang="zh-CN" smtClean="0"/>
                  <a:t>x1=</a:t>
                </a:r>
                <a:r>
                  <a:rPr lang="en-US" altLang="zh-CN" err="1" smtClean="0"/>
                  <a:t>p+q</a:t>
                </a:r>
                <a:r>
                  <a:rPr lang="zh-CN" altLang="en-US" smtClean="0"/>
                  <a:t>，</a:t>
                </a:r>
                <a:r>
                  <a:rPr lang="en-US" altLang="zh-CN" smtClean="0"/>
                  <a:t>x2=p-q</a:t>
                </a:r>
                <a:r>
                  <a:rPr lang="zh-CN" altLang="en-US"/>
                  <a:t>，有了这些式子，只要知道</a:t>
                </a:r>
                <a:r>
                  <a:rPr lang="en-US" altLang="zh-CN" err="1"/>
                  <a:t>a,b,c</a:t>
                </a:r>
                <a:r>
                  <a:rPr lang="zh-CN" altLang="en-US"/>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1036733" y="1902356"/>
                <a:ext cx="10038162" cy="1102546"/>
              </a:xfrm>
              <a:prstGeom prst="rect">
                <a:avLst/>
              </a:prstGeom>
              <a:blipFill>
                <a:blip r:embed="rId2" cstate="print"/>
                <a:stretch>
                  <a:fillRect l="-486" t="-2762" b="-7735"/>
                </a:stretch>
              </a:blipFill>
            </p:spPr>
            <p:txBody>
              <a:bodyPr/>
              <a:lstStyle/>
              <a:p>
                <a:r>
                  <a:rPr lang="zh-CN" altLang="en-US">
                    <a:noFill/>
                  </a:rPr>
                  <a:t> </a:t>
                </a:r>
              </a:p>
            </p:txBody>
          </p:sp>
        </mc:Fallback>
      </mc:AlternateContent>
      <p:sp>
        <p:nvSpPr>
          <p:cNvPr id="7" name="圆角矩形 6"/>
          <p:cNvSpPr/>
          <p:nvPr/>
        </p:nvSpPr>
        <p:spPr>
          <a:xfrm>
            <a:off x="1060354" y="3179978"/>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a:t>
            </a:r>
            <a:r>
              <a:rPr lang="en-US" altLang="zh-CN" sz="1600" err="1"/>
              <a:t>stdio.h</a:t>
            </a:r>
            <a:r>
              <a:rPr lang="en-US" altLang="zh-CN" sz="1600"/>
              <a:t>&gt;</a:t>
            </a:r>
          </a:p>
          <a:p>
            <a:pPr defTabSz="363538"/>
            <a:r>
              <a:rPr lang="en-US" altLang="zh-CN" sz="1600"/>
              <a:t>#include&lt;</a:t>
            </a:r>
            <a:r>
              <a:rPr lang="en-US" altLang="zh-CN" sz="1600" err="1"/>
              <a:t>math.h</a:t>
            </a:r>
            <a:r>
              <a:rPr lang="en-US" altLang="zh-CN" sz="1600" smtClean="0"/>
              <a:t>&gt;						</a:t>
            </a:r>
            <a:r>
              <a:rPr lang="en-US" altLang="zh-CN" sz="1600" smtClean="0">
                <a:solidFill>
                  <a:srgbClr val="008000"/>
                </a:solidFill>
              </a:rPr>
              <a:t>//</a:t>
            </a:r>
            <a:r>
              <a:rPr lang="zh-CN" altLang="en-US" sz="1600">
                <a:solidFill>
                  <a:srgbClr val="008000"/>
                </a:solidFill>
              </a:rPr>
              <a:t>程序中要调用求平方根函数</a:t>
            </a:r>
            <a:r>
              <a:rPr lang="en-US" altLang="zh-CN" sz="1600" err="1">
                <a:solidFill>
                  <a:srgbClr val="008000"/>
                </a:solidFill>
              </a:rPr>
              <a:t>sqrt</a:t>
            </a:r>
            <a:endParaRPr lang="en-US" altLang="zh-CN" sz="1600">
              <a:solidFill>
                <a:srgbClr val="008000"/>
              </a:solidFill>
            </a:endParaRPr>
          </a:p>
          <a:p>
            <a:pPr defTabSz="363538"/>
            <a:r>
              <a:rPr lang="en-US" altLang="zh-CN" sz="1600" err="1"/>
              <a:t>int</a:t>
            </a:r>
            <a:r>
              <a:rPr lang="en-US" altLang="zh-CN" sz="1600"/>
              <a:t> main() </a:t>
            </a:r>
          </a:p>
          <a:p>
            <a:pPr defTabSz="363538"/>
            <a:r>
              <a:rPr lang="en-US" altLang="zh-CN" sz="1600"/>
              <a:t>{	double a,b,c,disc,x1,x2,p,q</a:t>
            </a:r>
            <a:r>
              <a:rPr lang="en-US" altLang="zh-CN" sz="1600" smtClean="0"/>
              <a:t>;			</a:t>
            </a:r>
            <a:r>
              <a:rPr lang="en-US" altLang="zh-CN" sz="1600">
                <a:solidFill>
                  <a:srgbClr val="008000"/>
                </a:solidFill>
              </a:rPr>
              <a:t>//disc</a:t>
            </a:r>
            <a:r>
              <a:rPr lang="zh-CN" altLang="en-US" sz="1600">
                <a:solidFill>
                  <a:srgbClr val="008000"/>
                </a:solidFill>
              </a:rPr>
              <a:t>用来存放判别式</a:t>
            </a:r>
            <a:r>
              <a:rPr lang="en-US" altLang="zh-CN" sz="1600">
                <a:solidFill>
                  <a:srgbClr val="008000"/>
                </a:solidFill>
              </a:rPr>
              <a:t>(bb-4ac)</a:t>
            </a:r>
            <a:r>
              <a:rPr lang="zh-CN" altLang="en-US" sz="1600">
                <a:solidFill>
                  <a:srgbClr val="008000"/>
                </a:solidFill>
              </a:rPr>
              <a:t>的值</a:t>
            </a:r>
          </a:p>
          <a:p>
            <a:pPr defTabSz="363538"/>
            <a:r>
              <a:rPr lang="zh-CN" altLang="en-US" sz="1600"/>
              <a:t>	</a:t>
            </a:r>
            <a:r>
              <a:rPr lang="en-US" altLang="zh-CN" sz="1600" err="1"/>
              <a:t>scanf</a:t>
            </a:r>
            <a:r>
              <a:rPr lang="en-US" altLang="zh-CN" sz="1600"/>
              <a:t>("%</a:t>
            </a:r>
            <a:r>
              <a:rPr lang="en-US" altLang="zh-CN" sz="1600" err="1"/>
              <a:t>lf%lf%lf</a:t>
            </a:r>
            <a:r>
              <a:rPr lang="en-US" altLang="zh-CN" sz="1600"/>
              <a:t>",&amp;</a:t>
            </a:r>
            <a:r>
              <a:rPr lang="en-US" altLang="zh-CN" sz="1600" err="1"/>
              <a:t>a,&amp;b,&amp;c</a:t>
            </a:r>
            <a:r>
              <a:rPr lang="en-US" altLang="zh-CN" sz="1600" smtClean="0"/>
              <a:t>);			</a:t>
            </a:r>
            <a:r>
              <a:rPr lang="en-US" altLang="zh-CN" sz="1600">
                <a:solidFill>
                  <a:srgbClr val="008000"/>
                </a:solidFill>
              </a:rPr>
              <a:t>//</a:t>
            </a:r>
            <a:r>
              <a:rPr lang="zh-CN" altLang="en-US" sz="1600">
                <a:solidFill>
                  <a:srgbClr val="008000"/>
                </a:solidFill>
              </a:rPr>
              <a:t>输入双精度型变量的值要用格式声明</a:t>
            </a:r>
            <a:r>
              <a:rPr lang="en-US" altLang="zh-CN" sz="1600">
                <a:solidFill>
                  <a:srgbClr val="008000"/>
                </a:solidFill>
              </a:rPr>
              <a:t>″%lf″</a:t>
            </a:r>
          </a:p>
          <a:p>
            <a:pPr defTabSz="363538"/>
            <a:r>
              <a:rPr lang="en-US" altLang="zh-CN" sz="1600"/>
              <a:t>	disc=b*b-4*a*c;</a:t>
            </a:r>
          </a:p>
          <a:p>
            <a:pPr defTabSz="363538"/>
            <a:r>
              <a:rPr lang="en-US" altLang="zh-CN" sz="1600"/>
              <a:t>	p=-b/(2.0*a);</a:t>
            </a:r>
          </a:p>
          <a:p>
            <a:pPr defTabSz="363538"/>
            <a:r>
              <a:rPr lang="en-US" altLang="zh-CN" sz="1600"/>
              <a:t>	q=</a:t>
            </a:r>
            <a:r>
              <a:rPr lang="en-US" altLang="zh-CN" sz="1600" err="1"/>
              <a:t>sqrt</a:t>
            </a:r>
            <a:r>
              <a:rPr lang="en-US" altLang="zh-CN" sz="1600"/>
              <a:t>(disc)/(2.0*a);</a:t>
            </a:r>
          </a:p>
          <a:p>
            <a:pPr defTabSz="363538"/>
            <a:r>
              <a:rPr lang="en-US" altLang="zh-CN" sz="1600"/>
              <a:t>	x1=p+q;x2=p-q; </a:t>
            </a:r>
            <a:r>
              <a:rPr lang="en-US" altLang="zh-CN" sz="1600" smtClean="0"/>
              <a:t>					</a:t>
            </a:r>
            <a:r>
              <a:rPr lang="en-US" altLang="zh-CN" sz="1600">
                <a:solidFill>
                  <a:srgbClr val="008000"/>
                </a:solidFill>
              </a:rPr>
              <a:t>//</a:t>
            </a:r>
            <a:r>
              <a:rPr lang="zh-CN" altLang="en-US" sz="1600">
                <a:solidFill>
                  <a:srgbClr val="008000"/>
                </a:solidFill>
              </a:rPr>
              <a:t>求出方程的两个根</a:t>
            </a:r>
          </a:p>
          <a:p>
            <a:pPr defTabSz="363538"/>
            <a:r>
              <a:rPr lang="zh-CN" altLang="en-US" sz="1600"/>
              <a:t>	</a:t>
            </a:r>
            <a:r>
              <a:rPr lang="en-US" altLang="zh-CN" sz="1600" err="1"/>
              <a:t>printf</a:t>
            </a:r>
            <a:r>
              <a:rPr lang="en-US" altLang="zh-CN" sz="1600"/>
              <a:t>("x1=%7.2f\nx2=%7.2f\n",x1,x2</a:t>
            </a:r>
            <a:r>
              <a:rPr lang="en-US" altLang="zh-CN" sz="1600" smtClean="0"/>
              <a:t>);	</a:t>
            </a:r>
            <a:r>
              <a:rPr lang="en-US" altLang="zh-CN" sz="1600">
                <a:solidFill>
                  <a:srgbClr val="008000"/>
                </a:solidFill>
              </a:rPr>
              <a:t>//</a:t>
            </a:r>
            <a:r>
              <a:rPr lang="zh-CN" altLang="en-US" sz="1600">
                <a:solidFill>
                  <a:srgbClr val="008000"/>
                </a:solidFill>
              </a:rPr>
              <a:t>输出方程的两个根</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grpSp>
        <p:nvGrpSpPr>
          <p:cNvPr id="13" name="组合 12"/>
          <p:cNvGrpSpPr/>
          <p:nvPr/>
        </p:nvGrpSpPr>
        <p:grpSpPr>
          <a:xfrm>
            <a:off x="4980182" y="4158103"/>
            <a:ext cx="4949071" cy="2096781"/>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dirty="0" err="1" smtClean="0">
                  <a:solidFill>
                    <a:schemeClr val="bg1"/>
                  </a:solidFill>
                </a:rPr>
                <a:t>scanf</a:t>
              </a:r>
              <a:r>
                <a:rPr lang="zh-CN" altLang="en-US" sz="1400" dirty="0" smtClean="0">
                  <a:solidFill>
                    <a:schemeClr val="bg1"/>
                  </a:solidFill>
                </a:rPr>
                <a:t>函数</a:t>
              </a:r>
              <a:r>
                <a:rPr lang="zh-CN" altLang="en-US" sz="1400" dirty="0">
                  <a:solidFill>
                    <a:schemeClr val="bg1"/>
                  </a:solidFill>
                </a:rPr>
                <a:t>用于</a:t>
              </a:r>
              <a:r>
                <a:rPr lang="zh-CN" altLang="en-US" sz="1400" dirty="0" smtClean="0">
                  <a:solidFill>
                    <a:schemeClr val="bg1"/>
                  </a:solidFill>
                </a:rPr>
                <a:t>输入</a:t>
              </a:r>
              <a:r>
                <a:rPr lang="en-US" altLang="zh-CN" sz="1400" dirty="0" err="1">
                  <a:solidFill>
                    <a:schemeClr val="bg1"/>
                  </a:solidFill>
                </a:rPr>
                <a:t>a,b,c</a:t>
              </a:r>
              <a:r>
                <a:rPr lang="zh-CN" altLang="en-US" sz="1400" dirty="0">
                  <a:solidFill>
                    <a:schemeClr val="bg1"/>
                  </a:solidFill>
                </a:rPr>
                <a:t>的</a:t>
              </a:r>
              <a:r>
                <a:rPr lang="zh-CN" altLang="en-US" sz="1400" dirty="0" smtClean="0">
                  <a:solidFill>
                    <a:schemeClr val="bg1"/>
                  </a:solidFill>
                </a:rPr>
                <a:t>值。</a:t>
              </a:r>
              <a:endParaRPr lang="en-US" altLang="zh-CN" sz="1400" dirty="0" smtClean="0">
                <a:solidFill>
                  <a:schemeClr val="bg1"/>
                </a:solidFill>
              </a:endParaRPr>
            </a:p>
            <a:p>
              <a:r>
                <a:rPr lang="zh-CN" altLang="en-US" sz="1400" dirty="0" smtClean="0">
                  <a:solidFill>
                    <a:schemeClr val="bg1"/>
                  </a:solidFill>
                </a:rPr>
                <a:t>函数</a:t>
              </a:r>
              <a:r>
                <a:rPr lang="zh-CN" altLang="en-US" sz="1400" dirty="0">
                  <a:solidFill>
                    <a:schemeClr val="bg1"/>
                  </a:solidFill>
                </a:rPr>
                <a:t>中括号内变量</a:t>
              </a:r>
              <a:r>
                <a:rPr lang="en-US" altLang="zh-CN" sz="1400" dirty="0" err="1">
                  <a:solidFill>
                    <a:schemeClr val="bg1"/>
                  </a:solidFill>
                </a:rPr>
                <a:t>a,b,c</a:t>
              </a:r>
              <a:r>
                <a:rPr lang="zh-CN" altLang="en-US" sz="1400" dirty="0">
                  <a:solidFill>
                    <a:schemeClr val="bg1"/>
                  </a:solidFill>
                </a:rPr>
                <a:t>的前面，要用地址符</a:t>
              </a:r>
              <a:r>
                <a:rPr lang="en-US" altLang="zh-CN" sz="1400" b="1" dirty="0" smtClean="0">
                  <a:solidFill>
                    <a:srgbClr val="FFFF00"/>
                  </a:solidFill>
                </a:rPr>
                <a:t>&amp;</a:t>
              </a:r>
              <a:r>
                <a:rPr lang="zh-CN" altLang="en-US" sz="1400" dirty="0" smtClean="0">
                  <a:solidFill>
                    <a:schemeClr val="bg1"/>
                  </a:solidFill>
                </a:rPr>
                <a:t>。</a:t>
              </a:r>
              <a:r>
                <a:rPr lang="en-US" altLang="zh-CN" sz="1400" dirty="0">
                  <a:solidFill>
                    <a:schemeClr val="bg1"/>
                  </a:solidFill>
                </a:rPr>
                <a:t>&amp;a</a:t>
              </a:r>
              <a:r>
                <a:rPr lang="zh-CN" altLang="en-US" sz="1400" dirty="0">
                  <a:solidFill>
                    <a:schemeClr val="bg1"/>
                  </a:solidFill>
                </a:rPr>
                <a:t>表示变量</a:t>
              </a:r>
              <a:r>
                <a:rPr lang="en-US" altLang="zh-CN" sz="1400" dirty="0">
                  <a:solidFill>
                    <a:schemeClr val="bg1"/>
                  </a:solidFill>
                </a:rPr>
                <a:t>a</a:t>
              </a:r>
              <a:r>
                <a:rPr lang="zh-CN" altLang="en-US" sz="1400" dirty="0">
                  <a:solidFill>
                    <a:schemeClr val="bg1"/>
                  </a:solidFill>
                </a:rPr>
                <a:t>在内存中的地址</a:t>
              </a:r>
              <a:r>
                <a:rPr lang="zh-CN" altLang="en-US" sz="1400" dirty="0" smtClean="0">
                  <a:solidFill>
                    <a:schemeClr val="bg1"/>
                  </a:solidFill>
                </a:rPr>
                <a:t>。</a:t>
              </a:r>
              <a:endParaRPr lang="en-US" altLang="zh-CN" sz="1400" dirty="0" smtClean="0">
                <a:solidFill>
                  <a:schemeClr val="bg1"/>
                </a:solidFill>
              </a:endParaRPr>
            </a:p>
            <a:p>
              <a:r>
                <a:rPr lang="zh-CN" altLang="en-US" sz="1400" dirty="0" smtClean="0">
                  <a:solidFill>
                    <a:schemeClr val="bg1"/>
                  </a:solidFill>
                </a:rPr>
                <a:t>双引号</a:t>
              </a:r>
              <a:r>
                <a:rPr lang="zh-CN" altLang="en-US" sz="1400" dirty="0">
                  <a:solidFill>
                    <a:schemeClr val="bg1"/>
                  </a:solidFill>
                </a:rPr>
                <a:t>内用</a:t>
              </a:r>
              <a:r>
                <a:rPr lang="en-US" altLang="zh-CN" sz="1400" b="1" dirty="0">
                  <a:solidFill>
                    <a:srgbClr val="FFFF00"/>
                  </a:solidFill>
                </a:rPr>
                <a:t>%lf</a:t>
              </a:r>
              <a:r>
                <a:rPr lang="zh-CN" altLang="en-US" sz="1400" dirty="0">
                  <a:solidFill>
                    <a:schemeClr val="bg1"/>
                  </a:solidFill>
                </a:rPr>
                <a:t>格式声明，表示输入的是</a:t>
              </a:r>
              <a:r>
                <a:rPr lang="zh-CN" altLang="en-US" sz="1400" b="1" dirty="0">
                  <a:solidFill>
                    <a:srgbClr val="FFFF00"/>
                  </a:solidFill>
                </a:rPr>
                <a:t>双精度</a:t>
              </a:r>
              <a:r>
                <a:rPr lang="zh-CN" altLang="en-US" sz="1400" dirty="0">
                  <a:solidFill>
                    <a:schemeClr val="bg1"/>
                  </a:solidFill>
                </a:rPr>
                <a:t>型实数。</a:t>
              </a:r>
            </a:p>
            <a:p>
              <a:r>
                <a:rPr lang="zh-CN" altLang="en-US" sz="1400" dirty="0" smtClean="0">
                  <a:solidFill>
                    <a:schemeClr val="bg1"/>
                  </a:solidFill>
                </a:rPr>
                <a:t>格式</a:t>
              </a:r>
              <a:r>
                <a:rPr lang="zh-CN" altLang="en-US" sz="1400" dirty="0">
                  <a:solidFill>
                    <a:schemeClr val="bg1"/>
                  </a:solidFill>
                </a:rPr>
                <a:t>声明为“</a:t>
              </a:r>
              <a:r>
                <a:rPr lang="en-US" altLang="zh-CN" sz="1400" dirty="0">
                  <a:solidFill>
                    <a:schemeClr val="bg1"/>
                  </a:solidFill>
                </a:rPr>
                <a:t>%</a:t>
              </a:r>
              <a:r>
                <a:rPr lang="en-US" altLang="zh-CN" sz="1400" dirty="0" err="1">
                  <a:solidFill>
                    <a:schemeClr val="bg1"/>
                  </a:solidFill>
                </a:rPr>
                <a:t>lf%lf%lf</a:t>
              </a:r>
              <a:r>
                <a:rPr lang="en-US" altLang="zh-CN" sz="1400" dirty="0">
                  <a:solidFill>
                    <a:schemeClr val="bg1"/>
                  </a:solidFill>
                </a:rPr>
                <a:t>”</a:t>
              </a:r>
              <a:r>
                <a:rPr lang="zh-CN" altLang="en-US" sz="1400" dirty="0" smtClean="0">
                  <a:solidFill>
                    <a:schemeClr val="bg1"/>
                  </a:solidFill>
                </a:rPr>
                <a:t>，要求</a:t>
              </a:r>
              <a:r>
                <a:rPr lang="zh-CN" altLang="en-US" sz="1400" dirty="0">
                  <a:solidFill>
                    <a:schemeClr val="bg1"/>
                  </a:solidFill>
                </a:rPr>
                <a:t>输入</a:t>
              </a:r>
              <a:r>
                <a:rPr lang="en-US" altLang="zh-CN" sz="1400" dirty="0">
                  <a:solidFill>
                    <a:schemeClr val="bg1"/>
                  </a:solidFill>
                </a:rPr>
                <a:t>3</a:t>
              </a:r>
              <a:r>
                <a:rPr lang="zh-CN" altLang="en-US" sz="1400" dirty="0">
                  <a:solidFill>
                    <a:schemeClr val="bg1"/>
                  </a:solidFill>
                </a:rPr>
                <a:t>个双精度实数</a:t>
              </a:r>
              <a:r>
                <a:rPr lang="zh-CN" altLang="en-US" sz="1400" dirty="0" smtClean="0">
                  <a:solidFill>
                    <a:schemeClr val="bg1"/>
                  </a:solidFill>
                </a:rPr>
                <a:t>。程序运行时，输入</a:t>
              </a:r>
              <a:r>
                <a:rPr lang="zh-CN" altLang="en-US" sz="1400" dirty="0">
                  <a:solidFill>
                    <a:schemeClr val="bg1"/>
                  </a:solidFill>
                </a:rPr>
                <a:t>“</a:t>
              </a:r>
              <a:r>
                <a:rPr lang="en-US" altLang="zh-CN" sz="1400" dirty="0">
                  <a:solidFill>
                    <a:schemeClr val="bg1"/>
                  </a:solidFill>
                </a:rPr>
                <a:t>1 3 2”</a:t>
              </a:r>
              <a:r>
                <a:rPr lang="zh-CN" altLang="en-US" sz="1400" dirty="0">
                  <a:solidFill>
                    <a:schemeClr val="bg1"/>
                  </a:solidFill>
                </a:rPr>
                <a:t>，两个数之间用空格分开</a:t>
              </a:r>
              <a:r>
                <a:rPr lang="zh-CN" altLang="en-US" sz="1400" dirty="0" smtClean="0">
                  <a:solidFill>
                    <a:schemeClr val="bg1"/>
                  </a:solidFill>
                </a:rPr>
                <a:t>。输入的虽是</a:t>
              </a:r>
              <a:r>
                <a:rPr lang="zh-CN" altLang="en-US" sz="1400" dirty="0">
                  <a:solidFill>
                    <a:schemeClr val="bg1"/>
                  </a:solidFill>
                </a:rPr>
                <a:t>整数，但由于指定用</a:t>
              </a:r>
              <a:r>
                <a:rPr lang="en-US" altLang="zh-CN" sz="1400" dirty="0">
                  <a:solidFill>
                    <a:schemeClr val="bg1"/>
                  </a:solidFill>
                </a:rPr>
                <a:t>%lf</a:t>
              </a:r>
              <a:r>
                <a:rPr lang="zh-CN" altLang="en-US" sz="1400" dirty="0">
                  <a:solidFill>
                    <a:schemeClr val="bg1"/>
                  </a:solidFill>
                </a:rPr>
                <a:t>格式输入，因此系统会先把这</a:t>
              </a:r>
              <a:r>
                <a:rPr lang="en-US" altLang="zh-CN" sz="1400" dirty="0">
                  <a:solidFill>
                    <a:schemeClr val="bg1"/>
                  </a:solidFill>
                </a:rPr>
                <a:t>3</a:t>
              </a:r>
              <a:r>
                <a:rPr lang="zh-CN" altLang="en-US" sz="1400" dirty="0">
                  <a:solidFill>
                    <a:schemeClr val="bg1"/>
                  </a:solidFill>
                </a:rPr>
                <a:t>个整数转换成实数</a:t>
              </a:r>
              <a:r>
                <a:rPr lang="en-US" altLang="zh-CN" sz="1400" dirty="0">
                  <a:solidFill>
                    <a:schemeClr val="bg1"/>
                  </a:solidFill>
                </a:rPr>
                <a:t>1.0,3.0,2.0</a:t>
              </a:r>
              <a:r>
                <a:rPr lang="zh-CN" altLang="en-US" sz="1400" dirty="0">
                  <a:solidFill>
                    <a:schemeClr val="bg1"/>
                  </a:solidFill>
                </a:rPr>
                <a:t>，然后赋给变量</a:t>
              </a:r>
              <a:r>
                <a:rPr lang="en-US" altLang="zh-CN" sz="1400" dirty="0" err="1">
                  <a:solidFill>
                    <a:schemeClr val="bg1"/>
                  </a:solidFill>
                </a:rPr>
                <a:t>a,b,c</a:t>
              </a:r>
              <a:r>
                <a:rPr lang="zh-CN" altLang="en-US" sz="1400" dirty="0">
                  <a:solidFill>
                    <a:schemeClr val="bg1"/>
                  </a:solidFill>
                </a:rPr>
                <a:t>。</a:t>
              </a:r>
            </a:p>
          </p:txBody>
        </p:sp>
      </p:grpSp>
      <p:pic>
        <p:nvPicPr>
          <p:cNvPr id="2" name="图片 1"/>
          <p:cNvPicPr>
            <a:picLocks noChangeAspect="1"/>
          </p:cNvPicPr>
          <p:nvPr/>
        </p:nvPicPr>
        <p:blipFill>
          <a:blip r:embed="rId4" cstate="print"/>
          <a:stretch>
            <a:fillRect/>
          </a:stretch>
        </p:blipFill>
        <p:spPr>
          <a:xfrm>
            <a:off x="8152841" y="3005579"/>
            <a:ext cx="3552825" cy="1152525"/>
          </a:xfrm>
          <a:prstGeom prst="rect">
            <a:avLst/>
          </a:prstGeom>
        </p:spPr>
      </p:pic>
      <p:grpSp>
        <p:nvGrpSpPr>
          <p:cNvPr id="21" name="组合 20"/>
          <p:cNvGrpSpPr/>
          <p:nvPr/>
        </p:nvGrpSpPr>
        <p:grpSpPr>
          <a:xfrm>
            <a:off x="5216134" y="4704920"/>
            <a:ext cx="5329991" cy="1229735"/>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smtClean="0">
                  <a:solidFill>
                    <a:schemeClr val="bg1"/>
                  </a:solidFill>
                </a:rPr>
                <a:t>在</a:t>
              </a:r>
              <a:r>
                <a:rPr lang="en-US" altLang="zh-CN" sz="1400" err="1">
                  <a:solidFill>
                    <a:schemeClr val="bg1"/>
                  </a:solidFill>
                </a:rPr>
                <a:t>printf</a:t>
              </a:r>
              <a:r>
                <a:rPr lang="zh-CN" altLang="en-US" sz="1400">
                  <a:solidFill>
                    <a:schemeClr val="bg1"/>
                  </a:solidFill>
                </a:rPr>
                <a:t>函数中</a:t>
              </a:r>
              <a:r>
                <a:rPr lang="zh-CN" altLang="en-US" sz="1400" smtClean="0">
                  <a:solidFill>
                    <a:schemeClr val="bg1"/>
                  </a:solidFill>
                </a:rPr>
                <a:t>，在</a:t>
              </a:r>
              <a:r>
                <a:rPr lang="zh-CN" altLang="en-US" sz="1400">
                  <a:solidFill>
                    <a:schemeClr val="bg1"/>
                  </a:solidFill>
                </a:rPr>
                <a:t>格式符</a:t>
              </a:r>
              <a:r>
                <a:rPr lang="en-US" altLang="zh-CN" sz="1400">
                  <a:solidFill>
                    <a:schemeClr val="bg1"/>
                  </a:solidFill>
                </a:rPr>
                <a:t>f</a:t>
              </a:r>
              <a:r>
                <a:rPr lang="zh-CN" altLang="en-US" sz="1400">
                  <a:solidFill>
                    <a:schemeClr val="bg1"/>
                  </a:solidFill>
                </a:rPr>
                <a:t>的前面加了“</a:t>
              </a:r>
              <a:r>
                <a:rPr lang="en-US" altLang="zh-CN" sz="1400" b="1">
                  <a:solidFill>
                    <a:srgbClr val="FFFF00"/>
                  </a:solidFill>
                </a:rPr>
                <a:t>7.2</a:t>
              </a:r>
              <a:r>
                <a:rPr lang="en-US" altLang="zh-CN" sz="1400">
                  <a:solidFill>
                    <a:schemeClr val="bg1"/>
                  </a:solidFill>
                </a:rPr>
                <a:t>”</a:t>
              </a:r>
              <a:r>
                <a:rPr lang="zh-CN" altLang="en-US" sz="1400">
                  <a:solidFill>
                    <a:schemeClr val="bg1"/>
                  </a:solidFill>
                </a:rPr>
                <a:t>，表示在输出</a:t>
              </a:r>
              <a:r>
                <a:rPr lang="en-US" altLang="zh-CN" sz="1400">
                  <a:solidFill>
                    <a:schemeClr val="bg1"/>
                  </a:solidFill>
                </a:rPr>
                <a:t>x1</a:t>
              </a:r>
              <a:r>
                <a:rPr lang="zh-CN" altLang="en-US" sz="1400">
                  <a:solidFill>
                    <a:schemeClr val="bg1"/>
                  </a:solidFill>
                </a:rPr>
                <a:t>和</a:t>
              </a:r>
              <a:r>
                <a:rPr lang="en-US" altLang="zh-CN" sz="1400">
                  <a:solidFill>
                    <a:schemeClr val="bg1"/>
                  </a:solidFill>
                </a:rPr>
                <a:t>x2</a:t>
              </a:r>
              <a:r>
                <a:rPr lang="zh-CN" altLang="en-US" sz="1400">
                  <a:solidFill>
                    <a:schemeClr val="bg1"/>
                  </a:solidFill>
                </a:rPr>
                <a:t>时，指定数据占</a:t>
              </a:r>
              <a:r>
                <a:rPr lang="en-US" altLang="zh-CN" sz="1400">
                  <a:solidFill>
                    <a:schemeClr val="bg1"/>
                  </a:solidFill>
                </a:rPr>
                <a:t>7</a:t>
              </a:r>
              <a:r>
                <a:rPr lang="zh-CN" altLang="en-US" sz="1400">
                  <a:solidFill>
                    <a:schemeClr val="bg1"/>
                  </a:solidFill>
                </a:rPr>
                <a:t>列，其中小数占</a:t>
              </a:r>
              <a:r>
                <a:rPr lang="en-US" altLang="zh-CN" sz="1400">
                  <a:solidFill>
                    <a:schemeClr val="bg1"/>
                  </a:solidFill>
                </a:rPr>
                <a:t>2</a:t>
              </a:r>
              <a:r>
                <a:rPr lang="zh-CN" altLang="en-US" sz="1400">
                  <a:solidFill>
                    <a:schemeClr val="bg1"/>
                  </a:solidFill>
                </a:rPr>
                <a:t>列</a:t>
              </a:r>
              <a:r>
                <a:rPr lang="zh-CN" altLang="en-US" sz="1400" smtClean="0">
                  <a:solidFill>
                    <a:schemeClr val="bg1"/>
                  </a:solidFill>
                </a:rPr>
                <a:t>。优点：</a:t>
              </a:r>
              <a:endParaRPr lang="en-US" altLang="zh-CN" sz="1400" smtClean="0">
                <a:solidFill>
                  <a:schemeClr val="bg1"/>
                </a:solidFill>
              </a:endParaRPr>
            </a:p>
            <a:p>
              <a:r>
                <a:rPr lang="en-US" altLang="zh-CN" sz="1400" smtClean="0">
                  <a:solidFill>
                    <a:schemeClr val="bg1"/>
                  </a:solidFill>
                </a:rPr>
                <a:t>①</a:t>
              </a:r>
              <a:r>
                <a:rPr lang="zh-CN" altLang="en-US" sz="1400">
                  <a:solidFill>
                    <a:schemeClr val="bg1"/>
                  </a:solidFill>
                </a:rPr>
                <a:t>可以根据实际需要来输出小数的</a:t>
              </a:r>
              <a:r>
                <a:rPr lang="zh-CN" altLang="en-US" sz="1400" smtClean="0">
                  <a:solidFill>
                    <a:schemeClr val="bg1"/>
                  </a:solidFill>
                </a:rPr>
                <a:t>位数；</a:t>
              </a:r>
              <a:endParaRPr lang="en-US" altLang="zh-CN" sz="1400" smtClean="0">
                <a:solidFill>
                  <a:schemeClr val="bg1"/>
                </a:solidFill>
              </a:endParaRPr>
            </a:p>
            <a:p>
              <a:r>
                <a:rPr lang="zh-CN" altLang="en-US" sz="1400" smtClean="0">
                  <a:solidFill>
                    <a:schemeClr val="bg1"/>
                  </a:solidFill>
                </a:rPr>
                <a:t>②</a:t>
              </a:r>
              <a:r>
                <a:rPr lang="zh-CN" altLang="en-US" sz="1400">
                  <a:solidFill>
                    <a:schemeClr val="bg1"/>
                  </a:solidFill>
                </a:rPr>
                <a:t>如果输出多个数据</a:t>
              </a:r>
              <a:r>
                <a:rPr lang="zh-CN" altLang="en-US" sz="1400" smtClean="0">
                  <a:solidFill>
                    <a:schemeClr val="bg1"/>
                  </a:solidFill>
                </a:rPr>
                <a:t>，可使</a:t>
              </a:r>
              <a:r>
                <a:rPr lang="zh-CN" altLang="en-US" sz="1400">
                  <a:solidFill>
                    <a:schemeClr val="bg1"/>
                  </a:solidFill>
                </a:rPr>
                <a:t>输出数据整齐</a:t>
              </a:r>
              <a:r>
                <a:rPr lang="zh-CN" altLang="en-US" sz="1400" smtClean="0">
                  <a:solidFill>
                    <a:schemeClr val="bg1"/>
                  </a:solidFill>
                </a:rPr>
                <a:t>美观。</a:t>
              </a:r>
              <a:endParaRPr lang="zh-CN" altLang="en-US" sz="1400">
                <a:solidFill>
                  <a:schemeClr val="bg1"/>
                </a:solidFill>
              </a:endParaRPr>
            </a:p>
          </p:txBody>
        </p:sp>
      </p:grpSp>
    </p:spTree>
    <p:extLst>
      <p:ext uri="{BB962C8B-B14F-4D97-AF65-F5344CB8AC3E}">
        <p14:creationId xmlns:p14="http://schemas.microsoft.com/office/powerpoint/2010/main" val="377557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3"/>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p>
        </p:txBody>
      </p:sp>
      <p:cxnSp>
        <p:nvCxnSpPr>
          <p:cNvPr id="9" name="MH_Other_3"/>
          <p:cNvCxnSpPr/>
          <p:nvPr>
            <p:custDataLst>
              <p:tags r:id="rId5"/>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1</a:t>
            </a:r>
            <a:endParaRPr lang="zh-CN" altLang="en-US" sz="405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a:t>
            </a:r>
            <a:r>
              <a:rPr lang="zh-CN" altLang="en-US" b="1" smtClean="0">
                <a:latin typeface="+mn-lt"/>
                <a:ea typeface="+mn-ea"/>
              </a:rPr>
              <a:t>语句</a:t>
            </a:r>
            <a:endParaRPr lang="zh-CN" altLang="en-US" b="1">
              <a:latin typeface="+mn-lt"/>
              <a:ea typeface="+mn-ea"/>
            </a:endParaRPr>
          </a:p>
        </p:txBody>
      </p:sp>
      <p:sp>
        <p:nvSpPr>
          <p:cNvPr id="5129" name="MH_Text_2"/>
          <p:cNvSpPr txBox="1">
            <a:spLocks noChangeArrowheads="1"/>
          </p:cNvSpPr>
          <p:nvPr>
            <p:custDataLst>
              <p:tags r:id="rId8"/>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a:solidFill>
                  <a:schemeClr val="tx1">
                    <a:lumMod val="65000"/>
                    <a:lumOff val="35000"/>
                  </a:schemeClr>
                </a:solidFill>
                <a:latin typeface="+mn-lt"/>
                <a:ea typeface="+mn-ea"/>
              </a:rPr>
              <a:t>输入和输出操作是由</a:t>
            </a:r>
            <a:r>
              <a:rPr lang="en-US" altLang="zh-CN" sz="1600">
                <a:solidFill>
                  <a:schemeClr val="tx1">
                    <a:lumMod val="65000"/>
                    <a:lumOff val="35000"/>
                  </a:schemeClr>
                </a:solidFill>
                <a:latin typeface="+mn-lt"/>
                <a:ea typeface="+mn-ea"/>
              </a:rPr>
              <a:t>C</a:t>
            </a:r>
            <a:r>
              <a:rPr lang="zh-CN" altLang="en-US" sz="1600">
                <a:solidFill>
                  <a:schemeClr val="tx1">
                    <a:lumMod val="65000"/>
                    <a:lumOff val="35000"/>
                  </a:schemeClr>
                </a:solidFill>
                <a:latin typeface="+mn-lt"/>
                <a:ea typeface="+mn-ea"/>
              </a:rPr>
              <a:t>标准函数库中的函数来实现的</a:t>
            </a:r>
            <a:r>
              <a:rPr lang="zh-CN" altLang="en-US" sz="1600" smtClean="0">
                <a:solidFill>
                  <a:schemeClr val="tx1">
                    <a:lumMod val="65000"/>
                    <a:lumOff val="35000"/>
                  </a:schemeClr>
                </a:solidFill>
                <a:latin typeface="+mn-lt"/>
                <a:ea typeface="+mn-ea"/>
              </a:rPr>
              <a:t>。</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优点：</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简化编译</a:t>
            </a:r>
            <a:r>
              <a:rPr lang="zh-CN" altLang="en-US" sz="1600">
                <a:solidFill>
                  <a:schemeClr val="tx1">
                    <a:lumMod val="65000"/>
                    <a:lumOff val="35000"/>
                  </a:schemeClr>
                </a:solidFill>
                <a:latin typeface="+mn-lt"/>
                <a:ea typeface="+mn-ea"/>
              </a:rPr>
              <a:t>系统</a:t>
            </a:r>
            <a:r>
              <a:rPr lang="zh-CN" altLang="en-US" sz="1600" smtClean="0">
                <a:solidFill>
                  <a:schemeClr val="tx1">
                    <a:lumMod val="65000"/>
                    <a:lumOff val="35000"/>
                  </a:schemeClr>
                </a:solidFill>
                <a:latin typeface="+mn-lt"/>
                <a:ea typeface="+mn-ea"/>
              </a:rPr>
              <a:t>简化</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增强</a:t>
            </a:r>
            <a:r>
              <a:rPr lang="zh-CN" altLang="en-US" sz="1600" smtClean="0">
                <a:solidFill>
                  <a:schemeClr val="tx1">
                    <a:lumMod val="65000"/>
                    <a:lumOff val="35000"/>
                  </a:schemeClr>
                </a:solidFill>
                <a:latin typeface="+mn-lt"/>
                <a:ea typeface="+mn-ea"/>
              </a:rPr>
              <a:t>通用性和可移植性</a:t>
            </a:r>
            <a:endParaRPr lang="en-US" altLang="zh-CN" sz="1600">
              <a:solidFill>
                <a:schemeClr val="tx1">
                  <a:lumMod val="65000"/>
                  <a:lumOff val="35000"/>
                </a:schemeClr>
              </a:solidFill>
              <a:latin typeface="+mn-lt"/>
              <a:ea typeface="+mn-ea"/>
            </a:endParaRPr>
          </a:p>
        </p:txBody>
      </p:sp>
      <p:cxnSp>
        <p:nvCxnSpPr>
          <p:cNvPr id="22" name="MH_Other_5"/>
          <p:cNvCxnSpPr/>
          <p:nvPr>
            <p:custDataLst>
              <p:tags r:id="rId9"/>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2</a:t>
            </a:r>
            <a:endParaRPr lang="zh-CN" altLang="en-US" sz="405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a:t>
            </a:r>
            <a:r>
              <a:rPr lang="zh-CN" altLang="en-US" b="1" smtClean="0">
                <a:latin typeface="+mn-lt"/>
                <a:ea typeface="+mn-ea"/>
              </a:rPr>
              <a:t>中</a:t>
            </a:r>
            <a:endParaRPr lang="zh-CN" altLang="en-US" b="1">
              <a:latin typeface="+mn-lt"/>
              <a:ea typeface="+mn-ea"/>
            </a:endParaRPr>
          </a:p>
        </p:txBody>
      </p:sp>
      <p:sp>
        <p:nvSpPr>
          <p:cNvPr id="5133" name="MH_Text_3"/>
          <p:cNvSpPr txBox="1">
            <a:spLocks noChangeArrowheads="1"/>
          </p:cNvSpPr>
          <p:nvPr>
            <p:custDataLst>
              <p:tags r:id="rId12"/>
            </p:custDataLst>
          </p:nvPr>
        </p:nvSpPr>
        <p:spPr bwMode="auto">
          <a:xfrm>
            <a:off x="8501975" y="2885614"/>
            <a:ext cx="2698230"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dirty="0" smtClean="0">
                <a:solidFill>
                  <a:schemeClr val="accent1"/>
                </a:solidFill>
                <a:latin typeface="+mn-lt"/>
                <a:ea typeface="+mn-ea"/>
              </a:rPr>
              <a:t>#include &lt;</a:t>
            </a:r>
            <a:r>
              <a:rPr lang="en-US" altLang="zh-CN" sz="1600" b="1" dirty="0" err="1" smtClean="0">
                <a:solidFill>
                  <a:schemeClr val="accent1"/>
                </a:solidFill>
                <a:latin typeface="+mn-lt"/>
                <a:ea typeface="+mn-ea"/>
              </a:rPr>
              <a:t>stdio.h</a:t>
            </a:r>
            <a:r>
              <a:rPr lang="en-US" altLang="zh-CN" sz="1600" b="1" dirty="0" smtClean="0">
                <a:solidFill>
                  <a:schemeClr val="accent1"/>
                </a:solidFill>
                <a:latin typeface="+mn-lt"/>
                <a:ea typeface="+mn-ea"/>
              </a:rPr>
              <a:t>&gt;</a:t>
            </a:r>
            <a:endParaRPr lang="en-US" altLang="zh-CN" sz="1600" b="1" dirty="0">
              <a:solidFill>
                <a:schemeClr val="accent1"/>
              </a:solidFill>
              <a:latin typeface="+mn-lt"/>
              <a:ea typeface="+mn-ea"/>
            </a:endParaRPr>
          </a:p>
        </p:txBody>
      </p:sp>
      <p:sp>
        <p:nvSpPr>
          <p:cNvPr id="27" name="MH_Other_7"/>
          <p:cNvSpPr txBox="1"/>
          <p:nvPr>
            <p:custDataLst>
              <p:tags r:id="rId13"/>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3</a:t>
            </a:r>
            <a:endParaRPr lang="zh-CN" altLang="en-US" sz="405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p:txBody>
          <a:bodyPr/>
          <a:lstStyle/>
          <a:p>
            <a:pPr eaLnBrk="1" hangingPunct="1"/>
            <a:r>
              <a:rPr lang="zh-CN" altLang="en-US" smtClean="0"/>
              <a:t>有关输入输出的概念</a:t>
            </a:r>
          </a:p>
        </p:txBody>
      </p:sp>
      <p:grpSp>
        <p:nvGrpSpPr>
          <p:cNvPr id="15" name="组合 14"/>
          <p:cNvGrpSpPr/>
          <p:nvPr/>
        </p:nvGrpSpPr>
        <p:grpSpPr>
          <a:xfrm>
            <a:off x="1785981" y="317681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smtClean="0"/>
                <a:t>输出</a:t>
              </a:r>
              <a:endParaRPr lang="zh-CN" altLang="en-US" sz="1600"/>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smtClean="0"/>
                <a:t>输入</a:t>
              </a:r>
              <a:endParaRPr lang="zh-CN" altLang="en-US" sz="1600"/>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dirty="0" smtClean="0">
                <a:solidFill>
                  <a:schemeClr val="tx1"/>
                </a:solidFill>
              </a:rPr>
              <a:t>#include</a:t>
            </a:r>
            <a:r>
              <a:rPr lang="zh-CN" altLang="en-US" sz="1400" dirty="0" smtClean="0">
                <a:solidFill>
                  <a:schemeClr val="tx1"/>
                </a:solidFill>
              </a:rPr>
              <a:t>指令说明</a:t>
            </a:r>
            <a:endParaRPr lang="en-US" altLang="zh-CN" sz="1400" dirty="0" smtClean="0">
              <a:solidFill>
                <a:schemeClr val="tx1"/>
              </a:solidFill>
            </a:endParaRPr>
          </a:p>
          <a:p>
            <a:pPr algn="just">
              <a:spcBef>
                <a:spcPts val="600"/>
              </a:spcBef>
              <a:spcAft>
                <a:spcPts val="600"/>
              </a:spcAft>
              <a:defRPr/>
            </a:pPr>
            <a:r>
              <a:rPr lang="zh-CN" altLang="en-US" sz="1400" dirty="0">
                <a:solidFill>
                  <a:schemeClr val="tx1"/>
                </a:solidFill>
              </a:rPr>
              <a:t>三</a:t>
            </a:r>
            <a:r>
              <a:rPr lang="zh-CN" altLang="en-US" sz="1400" dirty="0" smtClean="0">
                <a:solidFill>
                  <a:schemeClr val="tx1"/>
                </a:solidFill>
              </a:rPr>
              <a:t>种形式：</a:t>
            </a:r>
            <a:endParaRPr lang="en-US" altLang="zh-CN" sz="1400" dirty="0" smtClean="0">
              <a:solidFill>
                <a:schemeClr val="tx1"/>
              </a:solidFill>
            </a:endParaRPr>
          </a:p>
          <a:p>
            <a:pPr marL="0" lvl="1" indent="0">
              <a:buNone/>
            </a:pPr>
            <a:r>
              <a:rPr lang="zh-CN" altLang="en-US" sz="1400" dirty="0">
                <a:solidFill>
                  <a:schemeClr val="tx1"/>
                </a:solidFill>
              </a:rPr>
              <a:t>#</a:t>
            </a:r>
            <a:r>
              <a:rPr lang="en-US" altLang="zh-CN" sz="1400" dirty="0">
                <a:solidFill>
                  <a:schemeClr val="tx1"/>
                </a:solidFill>
              </a:rPr>
              <a:t>include "c:\cpp\include\myfile.h</a:t>
            </a:r>
            <a:r>
              <a:rPr lang="en-US" altLang="zh-CN" sz="1400" dirty="0" smtClean="0">
                <a:solidFill>
                  <a:schemeClr val="tx1"/>
                </a:solidFill>
              </a:rPr>
              <a:t>"</a:t>
            </a:r>
            <a:r>
              <a:rPr lang="zh-CN" altLang="en-US" sz="1400" dirty="0">
                <a:solidFill>
                  <a:schemeClr val="accent1"/>
                </a:solidFill>
                <a:sym typeface="Wingdings 2"/>
              </a:rPr>
              <a:t> </a:t>
            </a:r>
            <a:r>
              <a:rPr lang="en-US" altLang="zh-CN" sz="1400" dirty="0" smtClean="0">
                <a:solidFill>
                  <a:schemeClr val="tx1"/>
                </a:solidFill>
              </a:rPr>
              <a:t> </a:t>
            </a:r>
            <a:endParaRPr lang="zh-CN" altLang="en-US" sz="1400" dirty="0">
              <a:solidFill>
                <a:schemeClr val="tx1"/>
              </a:solidFill>
            </a:endParaRPr>
          </a:p>
          <a:p>
            <a:pPr marL="0" lvl="1" indent="0">
              <a:buNone/>
            </a:pPr>
            <a:r>
              <a:rPr lang="zh-CN" altLang="en-US" sz="1400" dirty="0">
                <a:solidFill>
                  <a:schemeClr val="tx1"/>
                </a:solidFill>
              </a:rPr>
              <a:t>#</a:t>
            </a:r>
            <a:r>
              <a:rPr lang="en-US" altLang="zh-CN" sz="1400" dirty="0">
                <a:solidFill>
                  <a:schemeClr val="tx1"/>
                </a:solidFill>
              </a:rPr>
              <a:t>include "</a:t>
            </a:r>
            <a:r>
              <a:rPr lang="en-US" altLang="zh-CN" sz="1400" dirty="0" err="1" smtClean="0">
                <a:solidFill>
                  <a:schemeClr val="tx1"/>
                </a:solidFill>
              </a:rPr>
              <a:t>myfile.h</a:t>
            </a:r>
            <a:r>
              <a:rPr lang="en-US" altLang="zh-CN" sz="1400" dirty="0" smtClean="0">
                <a:solidFill>
                  <a:schemeClr val="tx1"/>
                </a:solidFill>
              </a:rPr>
              <a:t>" </a:t>
            </a:r>
            <a:r>
              <a:rPr lang="zh-CN" altLang="en-US" sz="1400" dirty="0" smtClean="0">
                <a:solidFill>
                  <a:schemeClr val="accent1"/>
                </a:solidFill>
                <a:sym typeface="Wingdings 2"/>
              </a:rPr>
              <a:t> </a:t>
            </a:r>
            <a:r>
              <a:rPr lang="zh-CN" altLang="en-US" sz="1400" dirty="0">
                <a:solidFill>
                  <a:schemeClr val="accent1"/>
                </a:solidFill>
                <a:sym typeface="Wingdings 2"/>
              </a:rPr>
              <a:t></a:t>
            </a:r>
            <a:endParaRPr lang="en-US" altLang="zh-CN" sz="1400" dirty="0" smtClean="0">
              <a:solidFill>
                <a:schemeClr val="tx1"/>
              </a:solidFill>
            </a:endParaRPr>
          </a:p>
          <a:p>
            <a:pPr marL="0" lvl="1" indent="0">
              <a:buNone/>
            </a:pPr>
            <a:r>
              <a:rPr lang="zh-CN" altLang="en-US" sz="1400" dirty="0" smtClean="0">
                <a:solidFill>
                  <a:schemeClr val="tx1"/>
                </a:solidFill>
              </a:rPr>
              <a:t>#</a:t>
            </a:r>
            <a:r>
              <a:rPr lang="en-US" altLang="zh-CN" sz="1400" dirty="0">
                <a:solidFill>
                  <a:schemeClr val="tx1"/>
                </a:solidFill>
              </a:rPr>
              <a:t>include &lt;</a:t>
            </a:r>
            <a:r>
              <a:rPr lang="en-US" altLang="zh-CN" sz="1400" dirty="0" err="1">
                <a:solidFill>
                  <a:schemeClr val="tx1"/>
                </a:solidFill>
              </a:rPr>
              <a:t>myfile.h</a:t>
            </a:r>
            <a:r>
              <a:rPr lang="en-US" altLang="zh-CN" sz="1400" dirty="0" smtClean="0">
                <a:solidFill>
                  <a:schemeClr val="tx1"/>
                </a:solidFill>
              </a:rPr>
              <a:t>&gt;</a:t>
            </a:r>
            <a:r>
              <a:rPr lang="zh-CN" altLang="en-US" sz="1400" dirty="0">
                <a:solidFill>
                  <a:schemeClr val="accent1"/>
                </a:solidFill>
                <a:sym typeface="Wingdings 2"/>
              </a:rPr>
              <a:t> </a:t>
            </a:r>
            <a:endParaRPr lang="en-US" altLang="zh-CN" sz="1400" dirty="0" smtClean="0">
              <a:solidFill>
                <a:schemeClr val="tx1"/>
              </a:solidFill>
            </a:endParaRPr>
          </a:p>
          <a:p>
            <a:pPr marL="0" lvl="1" indent="0">
              <a:buNone/>
            </a:pPr>
            <a:endParaRPr lang="en-US" altLang="zh-CN" sz="1400" dirty="0">
              <a:solidFill>
                <a:schemeClr val="tx1"/>
              </a:solidFill>
            </a:endParaRPr>
          </a:p>
          <a:p>
            <a:pPr marL="0" lvl="1"/>
            <a:r>
              <a:rPr lang="zh-CN" altLang="en-US" sz="1400" dirty="0" smtClean="0">
                <a:solidFill>
                  <a:schemeClr val="accent1"/>
                </a:solidFill>
                <a:sym typeface="Wingdings 2"/>
              </a:rPr>
              <a:t></a:t>
            </a:r>
            <a:r>
              <a:rPr lang="zh-CN" altLang="en-US" sz="1400" dirty="0" smtClean="0">
                <a:solidFill>
                  <a:schemeClr val="tx1"/>
                </a:solidFill>
              </a:rPr>
              <a:t>按</a:t>
            </a:r>
            <a:r>
              <a:rPr lang="zh-CN" altLang="en-US" sz="1400" dirty="0">
                <a:solidFill>
                  <a:schemeClr val="tx1"/>
                </a:solidFill>
              </a:rPr>
              <a:t>指定路径查找</a:t>
            </a:r>
            <a:r>
              <a:rPr lang="zh-CN" altLang="en-US" sz="1400" dirty="0" smtClean="0">
                <a:solidFill>
                  <a:schemeClr val="tx1"/>
                </a:solidFill>
              </a:rPr>
              <a:t>文件</a:t>
            </a:r>
            <a:endParaRPr lang="en-US" altLang="zh-CN" sz="1400" dirty="0" smtClean="0">
              <a:solidFill>
                <a:schemeClr val="tx1"/>
              </a:solidFill>
            </a:endParaRPr>
          </a:p>
          <a:p>
            <a:pPr marL="0" lvl="1"/>
            <a:r>
              <a:rPr lang="zh-CN" altLang="en-US" sz="1400" dirty="0">
                <a:solidFill>
                  <a:schemeClr val="accent1"/>
                </a:solidFill>
                <a:sym typeface="Wingdings 2"/>
              </a:rPr>
              <a:t></a:t>
            </a:r>
            <a:r>
              <a:rPr lang="zh-CN" altLang="en-US" sz="1400" dirty="0">
                <a:solidFill>
                  <a:schemeClr val="tx1"/>
                </a:solidFill>
              </a:rPr>
              <a:t>源程序文件所在目录</a:t>
            </a:r>
          </a:p>
          <a:p>
            <a:pPr marL="0" lvl="1"/>
            <a:r>
              <a:rPr lang="zh-CN" altLang="en-US" sz="1400" dirty="0" smtClean="0">
                <a:solidFill>
                  <a:schemeClr val="accent1"/>
                </a:solidFill>
                <a:sym typeface="Wingdings 2"/>
              </a:rPr>
              <a:t></a:t>
            </a:r>
            <a:r>
              <a:rPr lang="en-US" altLang="zh-CN" sz="1400" dirty="0" smtClean="0">
                <a:solidFill>
                  <a:schemeClr val="tx1"/>
                </a:solidFill>
              </a:rPr>
              <a:t>C</a:t>
            </a:r>
            <a:r>
              <a:rPr lang="zh-CN" altLang="en-US" sz="1400" dirty="0">
                <a:solidFill>
                  <a:schemeClr val="tx1"/>
                </a:solidFill>
              </a:rPr>
              <a:t>编译系统指定的</a:t>
            </a:r>
            <a:r>
              <a:rPr lang="en-US" altLang="zh-CN" sz="1400" dirty="0">
                <a:solidFill>
                  <a:schemeClr val="tx1"/>
                </a:solidFill>
              </a:rPr>
              <a:t>include</a:t>
            </a:r>
            <a:r>
              <a:rPr lang="zh-CN" altLang="en-US" sz="1400" dirty="0" smtClean="0">
                <a:solidFill>
                  <a:schemeClr val="tx1"/>
                </a:solidFill>
              </a:rPr>
              <a:t>目录</a:t>
            </a:r>
            <a:endParaRPr lang="zh-CN" altLang="en-US" sz="1400" dirty="0">
              <a:solidFill>
                <a:schemeClr val="tx1"/>
              </a:solidFill>
            </a:endParaRPr>
          </a:p>
        </p:txBody>
      </p:sp>
    </p:spTree>
    <p:custDataLst>
      <p:tags r:id="rId1"/>
    </p:custDataLst>
    <p:extLst>
      <p:ext uri="{BB962C8B-B14F-4D97-AF65-F5344CB8AC3E}">
        <p14:creationId xmlns:p14="http://schemas.microsoft.com/office/powerpoint/2010/main" val="13742171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err="1" smtClean="0"/>
              <a:t>printf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p>
        </p:txBody>
      </p:sp>
      <p:grpSp>
        <p:nvGrpSpPr>
          <p:cNvPr id="14" name="组合 13"/>
          <p:cNvGrpSpPr/>
          <p:nvPr/>
        </p:nvGrpSpPr>
        <p:grpSpPr>
          <a:xfrm>
            <a:off x="6613016" y="1981614"/>
            <a:ext cx="332865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smtClean="0"/>
                <a:t>printf</a:t>
              </a:r>
              <a:r>
                <a:rPr lang="en-US" altLang="zh-CN" sz="1600" noProof="1"/>
                <a:t>("i</a:t>
              </a:r>
              <a:r>
                <a:rPr lang="en-US" altLang="zh-CN" sz="1600" noProof="1" smtClean="0"/>
                <a:t>=%d,c=%</a:t>
              </a:r>
              <a:r>
                <a:rPr lang="en-US" altLang="zh-CN" sz="1600" noProof="1"/>
                <a:t>c\n</a:t>
              </a:r>
              <a:r>
                <a:rPr lang="en-US" altLang="zh-CN" sz="1600" noProof="1" smtClean="0"/>
                <a:t>", i, c </a:t>
              </a:r>
              <a:r>
                <a:rPr lang="en-US" altLang="zh-CN" sz="1600" noProof="1"/>
                <a:t>)</a:t>
              </a:r>
              <a:endParaRPr lang="en-US" altLang="zh-CN" sz="1600" noProof="1">
                <a:solidFill>
                  <a:srgbClr val="008000"/>
                </a:solidFill>
              </a:endParaRPr>
            </a:p>
          </p:txBody>
        </p:sp>
        <p:sp>
          <p:nvSpPr>
            <p:cNvPr id="7" name="线形标注 2(带强调线) 6"/>
            <p:cNvSpPr/>
            <p:nvPr/>
          </p:nvSpPr>
          <p:spPr>
            <a:xfrm rot="16200000">
              <a:off x="6160885"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755623"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231749"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127712"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6829974"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smtClean="0"/>
                <a:t>格式控制 </a:t>
              </a:r>
              <a:r>
                <a:rPr lang="en-US" altLang="zh-CN" sz="1400" smtClean="0"/>
                <a:t>	</a:t>
              </a:r>
              <a:r>
                <a:rPr lang="zh-CN" altLang="en-US" sz="1400" spc="-50" smtClean="0"/>
                <a:t>输出列表</a:t>
              </a:r>
              <a:endParaRPr lang="zh-CN" altLang="en-US" sz="1400" spc="-50"/>
            </a:p>
          </p:txBody>
        </p:sp>
      </p:grpSp>
      <p:sp>
        <p:nvSpPr>
          <p:cNvPr id="15" name="MH_Desc_1"/>
          <p:cNvSpPr/>
          <p:nvPr>
            <p:custDataLst>
              <p:tags r:id="rId1"/>
            </p:custDataLst>
          </p:nvPr>
        </p:nvSpPr>
        <p:spPr>
          <a:xfrm>
            <a:off x="1029515" y="2695948"/>
            <a:ext cx="5478293"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dirty="0">
                <a:solidFill>
                  <a:schemeClr val="tx1"/>
                </a:solidFill>
              </a:rPr>
              <a:t>(1) “</a:t>
            </a:r>
            <a:r>
              <a:rPr lang="zh-CN" altLang="en-US" sz="1600" b="1" dirty="0">
                <a:solidFill>
                  <a:schemeClr val="tx1"/>
                </a:solidFill>
              </a:rPr>
              <a:t>格式控制</a:t>
            </a:r>
            <a:r>
              <a:rPr lang="zh-CN" altLang="en-US" sz="1600" dirty="0">
                <a:solidFill>
                  <a:schemeClr val="tx1"/>
                </a:solidFill>
              </a:rPr>
              <a:t>”是用双引号括起来的一个字符串，称为格式控制字符串，简称格式字符串</a:t>
            </a:r>
            <a:r>
              <a:rPr lang="zh-CN" altLang="en-US" sz="1600" dirty="0" smtClean="0">
                <a:solidFill>
                  <a:schemeClr val="tx1"/>
                </a:solidFill>
              </a:rPr>
              <a:t>。包括：</a:t>
            </a:r>
            <a:r>
              <a:rPr lang="en-US" altLang="zh-CN" sz="1600" dirty="0" smtClean="0">
                <a:solidFill>
                  <a:schemeClr val="tx1"/>
                </a:solidFill>
              </a:rPr>
              <a:t> </a:t>
            </a:r>
            <a:endParaRPr lang="en-US" altLang="zh-CN" sz="1600" dirty="0">
              <a:solidFill>
                <a:schemeClr val="tx1"/>
              </a:solidFill>
            </a:endParaRPr>
          </a:p>
          <a:p>
            <a:pPr algn="just">
              <a:lnSpc>
                <a:spcPct val="150000"/>
              </a:lnSpc>
              <a:defRPr/>
            </a:pPr>
            <a:r>
              <a:rPr lang="en-US" altLang="zh-CN" sz="1600" dirty="0" smtClean="0">
                <a:solidFill>
                  <a:schemeClr val="tx1"/>
                </a:solidFill>
              </a:rPr>
              <a:t>① </a:t>
            </a:r>
            <a:r>
              <a:rPr lang="zh-CN" altLang="en-US" sz="1600" b="1" dirty="0">
                <a:solidFill>
                  <a:schemeClr val="tx1"/>
                </a:solidFill>
              </a:rPr>
              <a:t>格式声明</a:t>
            </a:r>
            <a:r>
              <a:rPr lang="zh-CN" altLang="en-US" sz="1600" dirty="0">
                <a:solidFill>
                  <a:schemeClr val="tx1"/>
                </a:solidFill>
              </a:rPr>
              <a:t>。格式声明由</a:t>
            </a:r>
            <a:r>
              <a:rPr lang="zh-CN" altLang="en-US" sz="1600" dirty="0" smtClean="0">
                <a:solidFill>
                  <a:schemeClr val="tx1"/>
                </a:solidFill>
              </a:rPr>
              <a:t>“</a:t>
            </a:r>
            <a:r>
              <a:rPr lang="en-US" altLang="zh-CN" sz="1600" dirty="0" smtClean="0">
                <a:solidFill>
                  <a:schemeClr val="tx1"/>
                </a:solidFill>
              </a:rPr>
              <a:t>%</a:t>
            </a:r>
            <a:r>
              <a:rPr lang="zh-CN" altLang="en-US" sz="1600" dirty="0" smtClean="0">
                <a:solidFill>
                  <a:schemeClr val="tx1"/>
                </a:solidFill>
              </a:rPr>
              <a:t>”</a:t>
            </a:r>
            <a:r>
              <a:rPr lang="zh-CN" altLang="en-US" sz="1600" dirty="0">
                <a:solidFill>
                  <a:schemeClr val="tx1"/>
                </a:solidFill>
              </a:rPr>
              <a:t>和格式字符组</a:t>
            </a:r>
            <a:r>
              <a:rPr lang="zh-CN" altLang="en-US" sz="1600" dirty="0" smtClean="0">
                <a:solidFill>
                  <a:schemeClr val="tx1"/>
                </a:solidFill>
              </a:rPr>
              <a:t>成。作用</a:t>
            </a:r>
            <a:r>
              <a:rPr lang="zh-CN" altLang="en-US" sz="1600" dirty="0">
                <a:solidFill>
                  <a:schemeClr val="tx1"/>
                </a:solidFill>
              </a:rPr>
              <a:t>是将输出的数据转换为指定的格式后输出</a:t>
            </a:r>
            <a:r>
              <a:rPr lang="zh-CN" altLang="en-US" sz="1600" dirty="0" smtClean="0">
                <a:solidFill>
                  <a:schemeClr val="tx1"/>
                </a:solidFill>
              </a:rPr>
              <a:t>。</a:t>
            </a:r>
            <a:endParaRPr lang="zh-CN" altLang="en-US" sz="1600" dirty="0">
              <a:solidFill>
                <a:schemeClr val="tx1"/>
              </a:solidFill>
            </a:endParaRPr>
          </a:p>
          <a:p>
            <a:pPr algn="just">
              <a:lnSpc>
                <a:spcPct val="150000"/>
              </a:lnSpc>
              <a:defRPr/>
            </a:pPr>
            <a:r>
              <a:rPr lang="zh-CN" altLang="en-US" sz="1600" dirty="0" smtClean="0">
                <a:solidFill>
                  <a:schemeClr val="tx1"/>
                </a:solidFill>
              </a:rPr>
              <a:t>② </a:t>
            </a:r>
            <a:r>
              <a:rPr lang="zh-CN" altLang="en-US" sz="1600" b="1" dirty="0">
                <a:solidFill>
                  <a:schemeClr val="tx1"/>
                </a:solidFill>
              </a:rPr>
              <a:t>普通字符</a:t>
            </a:r>
            <a:r>
              <a:rPr lang="zh-CN" altLang="en-US" sz="1600" dirty="0">
                <a:solidFill>
                  <a:schemeClr val="tx1"/>
                </a:solidFill>
              </a:rPr>
              <a:t>。普通字符即需要在输出时原样输出的字符</a:t>
            </a:r>
            <a:r>
              <a:rPr lang="zh-CN" altLang="en-US" sz="1600" dirty="0" smtClean="0">
                <a:solidFill>
                  <a:schemeClr val="tx1"/>
                </a:solidFill>
              </a:rPr>
              <a:t>。</a:t>
            </a:r>
            <a:endParaRPr lang="en-US" altLang="zh-CN" sz="1600" dirty="0" smtClean="0">
              <a:solidFill>
                <a:schemeClr val="tx1"/>
              </a:solidFill>
            </a:endParaRPr>
          </a:p>
          <a:p>
            <a:pPr algn="just">
              <a:lnSpc>
                <a:spcPct val="150000"/>
              </a:lnSpc>
              <a:defRPr/>
            </a:pPr>
            <a:r>
              <a:rPr lang="en-US" altLang="zh-CN" sz="1600" dirty="0" smtClean="0">
                <a:solidFill>
                  <a:schemeClr val="tx1"/>
                </a:solidFill>
              </a:rPr>
              <a:t>(</a:t>
            </a:r>
            <a:r>
              <a:rPr lang="en-US" altLang="zh-CN" sz="1600" dirty="0">
                <a:solidFill>
                  <a:schemeClr val="tx1"/>
                </a:solidFill>
              </a:rPr>
              <a:t>2) </a:t>
            </a:r>
            <a:r>
              <a:rPr lang="zh-CN" altLang="en-US" sz="1600" b="1" dirty="0">
                <a:solidFill>
                  <a:schemeClr val="tx1"/>
                </a:solidFill>
              </a:rPr>
              <a:t>输出表列</a:t>
            </a:r>
            <a:r>
              <a:rPr lang="zh-CN" altLang="en-US" sz="1600" dirty="0">
                <a:solidFill>
                  <a:schemeClr val="tx1"/>
                </a:solidFill>
              </a:rPr>
              <a:t>是程序需要输出的一些数据，可以是常量、变量或表达式</a:t>
            </a:r>
            <a:r>
              <a:rPr lang="zh-CN" altLang="en-US" sz="1600" dirty="0" smtClean="0">
                <a:solidFill>
                  <a:schemeClr val="tx1"/>
                </a:solidFill>
              </a:rPr>
              <a:t>。</a:t>
            </a:r>
            <a:endParaRPr lang="zh-CN" altLang="en-US" sz="1600" dirty="0">
              <a:solidFill>
                <a:schemeClr val="tx1"/>
              </a:solidFill>
            </a:endParaRPr>
          </a:p>
        </p:txBody>
      </p:sp>
    </p:spTree>
    <p:extLst>
      <p:ext uri="{BB962C8B-B14F-4D97-AF65-F5344CB8AC3E}">
        <p14:creationId xmlns:p14="http://schemas.microsoft.com/office/powerpoint/2010/main" val="40865001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smtClean="0"/>
              <a:t>printf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extLst>
              <p:ext uri="{D42A27DB-BD31-4B8C-83A1-F6EECF244321}">
                <p14:modId xmlns:p14="http://schemas.microsoft.com/office/powerpoint/2010/main" val="186301033"/>
              </p:ext>
            </p:extLst>
          </p:nvPr>
        </p:nvGraphicFramePr>
        <p:xfrm>
          <a:off x="6522969" y="63428"/>
          <a:ext cx="4792730" cy="4293600"/>
        </p:xfrm>
        <a:graphic>
          <a:graphicData uri="http://schemas.openxmlformats.org/drawingml/2006/table">
            <a:tbl>
              <a:tblPr firstRow="1" firstCol="1">
                <a:tableStyleId>{21E4AEA4-8DFA-4A89-87EB-49C32662AFE0}</a:tableStyleId>
              </a:tblPr>
              <a:tblGrid>
                <a:gridCol w="564222">
                  <a:extLst>
                    <a:ext uri="{9D8B030D-6E8A-4147-A177-3AD203B41FA5}">
                      <a16:colId xmlns:a16="http://schemas.microsoft.com/office/drawing/2014/main" val="20000"/>
                    </a:ext>
                  </a:extLst>
                </a:gridCol>
                <a:gridCol w="4228508">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dirty="0" smtClean="0">
                          <a:latin typeface="+mn-ea"/>
                          <a:ea typeface="+mn-ea"/>
                        </a:rPr>
                        <a:t>格式</a:t>
                      </a:r>
                      <a:endParaRPr lang="en-US" altLang="zh-CN" sz="1400" b="1" kern="100" dirty="0" smtClean="0">
                        <a:latin typeface="+mn-ea"/>
                        <a:ea typeface="+mn-ea"/>
                      </a:endParaRPr>
                    </a:p>
                    <a:p>
                      <a:pPr algn="ctr" fontAlgn="auto">
                        <a:lnSpc>
                          <a:spcPct val="100000"/>
                        </a:lnSpc>
                        <a:spcBef>
                          <a:spcPts val="0"/>
                        </a:spcBef>
                        <a:spcAft>
                          <a:spcPts val="0"/>
                        </a:spcAft>
                      </a:pPr>
                      <a:r>
                        <a:rPr lang="zh-CN" altLang="en-US" sz="1400" b="1" kern="100" dirty="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smtClean="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以十六进制无符号形式输出整数（不输出前导符</a:t>
                      </a:r>
                      <a:r>
                        <a:rPr lang="en-US" altLang="zh-CN" sz="1400" b="0" kern="100" smtClean="0">
                          <a:latin typeface="+mn-ea"/>
                          <a:ea typeface="+mn-ea"/>
                        </a:rPr>
                        <a:t>0x</a:t>
                      </a:r>
                      <a:r>
                        <a:rPr lang="zh-CN" altLang="en-US" sz="1400" b="0" kern="100" smtClean="0">
                          <a:latin typeface="+mn-ea"/>
                          <a:ea typeface="+mn-ea"/>
                        </a:rPr>
                        <a:t>），用</a:t>
                      </a:r>
                      <a:r>
                        <a:rPr lang="en-US" altLang="zh-CN" sz="1400" b="0" kern="100" smtClean="0">
                          <a:latin typeface="+mn-ea"/>
                          <a:ea typeface="+mn-ea"/>
                        </a:rPr>
                        <a:t>x</a:t>
                      </a:r>
                      <a:r>
                        <a:rPr lang="zh-CN" altLang="en-US" sz="1400" b="0" kern="100" smtClean="0">
                          <a:latin typeface="+mn-ea"/>
                          <a:ea typeface="+mn-ea"/>
                        </a:rPr>
                        <a:t>则输出十六进制数的</a:t>
                      </a:r>
                      <a:r>
                        <a:rPr lang="en-US" altLang="zh-CN" sz="1400" b="0" kern="100" smtClean="0">
                          <a:latin typeface="+mn-ea"/>
                          <a:ea typeface="+mn-ea"/>
                        </a:rPr>
                        <a:t>a</a:t>
                      </a:r>
                      <a:r>
                        <a:rPr lang="zh-CN" altLang="en-US" sz="1400" b="0" kern="100" smtClean="0">
                          <a:latin typeface="+mn-ea"/>
                          <a:ea typeface="+mn-ea"/>
                        </a:rPr>
                        <a:t>～</a:t>
                      </a:r>
                      <a:r>
                        <a:rPr lang="en-US" altLang="zh-CN" sz="1400" b="0" kern="100" smtClean="0">
                          <a:latin typeface="+mn-ea"/>
                          <a:ea typeface="+mn-ea"/>
                        </a:rPr>
                        <a:t>f</a:t>
                      </a:r>
                      <a:r>
                        <a:rPr lang="zh-CN" altLang="en-US" sz="1400" b="0" kern="100" smtClean="0">
                          <a:latin typeface="+mn-ea"/>
                          <a:ea typeface="+mn-ea"/>
                        </a:rPr>
                        <a:t>时以小写形式输出，用</a:t>
                      </a:r>
                      <a:r>
                        <a:rPr lang="en-US" altLang="zh-CN" sz="1400" b="0" kern="100" smtClean="0">
                          <a:latin typeface="+mn-ea"/>
                          <a:ea typeface="+mn-ea"/>
                        </a:rPr>
                        <a:t>X</a:t>
                      </a:r>
                      <a:r>
                        <a:rPr lang="zh-CN" altLang="en-US" sz="1400" b="0" kern="100" smtClean="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以小数形式输出单、双精度数，隐含输出</a:t>
                      </a:r>
                      <a:r>
                        <a:rPr lang="en-US" altLang="zh-CN" sz="1400" b="0" kern="100" smtClean="0">
                          <a:latin typeface="+mn-ea"/>
                          <a:ea typeface="+mn-ea"/>
                          <a:cs typeface="Times New Roman"/>
                        </a:rPr>
                        <a:t>6</a:t>
                      </a:r>
                      <a:r>
                        <a:rPr lang="zh-CN" altLang="en-US" sz="1400" b="0" kern="100" smtClean="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以指数形式输出实数，用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r>
                        <a:rPr lang="zh-CN" altLang="en-US" sz="1400" b="0" kern="100" smtClean="0">
                          <a:latin typeface="+mn-ea"/>
                          <a:ea typeface="+mn-ea"/>
                        </a:rPr>
                        <a:t>，用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smtClean="0">
                          <a:latin typeface="+mn-ea"/>
                          <a:ea typeface="+mn-ea"/>
                          <a:cs typeface="Times New Roman"/>
                        </a:rPr>
                        <a:t>选用</a:t>
                      </a:r>
                      <a:r>
                        <a:rPr lang="en-US" altLang="zh-CN" sz="1400" b="0" kern="100" dirty="0" smtClean="0">
                          <a:latin typeface="+mn-ea"/>
                          <a:ea typeface="+mn-ea"/>
                          <a:cs typeface="Times New Roman"/>
                        </a:rPr>
                        <a:t>%f</a:t>
                      </a:r>
                      <a:r>
                        <a:rPr lang="zh-CN" altLang="en-US" sz="1400" b="0" kern="100" dirty="0" smtClean="0">
                          <a:latin typeface="+mn-ea"/>
                          <a:ea typeface="+mn-ea"/>
                          <a:cs typeface="Times New Roman"/>
                        </a:rPr>
                        <a:t>或</a:t>
                      </a:r>
                      <a:r>
                        <a:rPr lang="en-US" altLang="zh-CN" sz="1400" b="0" kern="100" dirty="0" smtClean="0">
                          <a:latin typeface="+mn-ea"/>
                          <a:ea typeface="+mn-ea"/>
                          <a:cs typeface="Times New Roman"/>
                        </a:rPr>
                        <a:t>%e</a:t>
                      </a:r>
                      <a:r>
                        <a:rPr lang="zh-CN" altLang="en-US" sz="1400" b="0" kern="100" dirty="0" smtClean="0">
                          <a:latin typeface="+mn-ea"/>
                          <a:ea typeface="+mn-ea"/>
                          <a:cs typeface="Times New Roman"/>
                        </a:rPr>
                        <a:t>格式中输出宽度较短的一种格式，不输出无意义的</a:t>
                      </a:r>
                      <a:r>
                        <a:rPr lang="en-US" altLang="zh-CN" sz="1400" b="0" kern="100" dirty="0" smtClean="0">
                          <a:latin typeface="+mn-ea"/>
                          <a:ea typeface="+mn-ea"/>
                          <a:cs typeface="Times New Roman"/>
                        </a:rPr>
                        <a:t>0</a:t>
                      </a:r>
                      <a:r>
                        <a:rPr lang="zh-CN" altLang="en-US" sz="1400" b="0" kern="100" dirty="0" smtClean="0">
                          <a:latin typeface="+mn-ea"/>
                          <a:ea typeface="+mn-ea"/>
                          <a:cs typeface="Times New Roman"/>
                        </a:rPr>
                        <a:t>。用</a:t>
                      </a:r>
                      <a:r>
                        <a:rPr lang="en-US" altLang="zh-CN" sz="1400" b="0" kern="100" dirty="0" smtClean="0">
                          <a:latin typeface="+mn-ea"/>
                          <a:ea typeface="+mn-ea"/>
                          <a:cs typeface="Times New Roman"/>
                        </a:rPr>
                        <a:t>G</a:t>
                      </a:r>
                      <a:r>
                        <a:rPr lang="zh-CN" altLang="en-US" sz="1400" b="0" kern="100" dirty="0" smtClean="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52971361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111020467"/>
              </p:ext>
            </p:extLst>
          </p:nvPr>
        </p:nvGraphicFramePr>
        <p:xfrm>
          <a:off x="6522969" y="4368678"/>
          <a:ext cx="4792730" cy="2000160"/>
        </p:xfrm>
        <a:graphic>
          <a:graphicData uri="http://schemas.openxmlformats.org/drawingml/2006/table">
            <a:tbl>
              <a:tblPr firstRow="1" firstCol="1">
                <a:tableStyleId>{21E4AEA4-8DFA-4A89-87EB-49C32662AFE0}</a:tableStyleId>
              </a:tblPr>
              <a:tblGrid>
                <a:gridCol w="1468506">
                  <a:extLst>
                    <a:ext uri="{9D8B030D-6E8A-4147-A177-3AD203B41FA5}">
                      <a16:colId xmlns:a16="http://schemas.microsoft.com/office/drawing/2014/main" val="20000"/>
                    </a:ext>
                  </a:extLst>
                </a:gridCol>
                <a:gridCol w="3324224">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dirty="0" smtClean="0">
                          <a:latin typeface="+mn-ea"/>
                          <a:ea typeface="+mn-ea"/>
                        </a:rPr>
                        <a:t>附加字符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dirty="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长整型整数，可加在格式符ｄ、ｏ、ｘ、ｕ前面）</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smtClean="0">
                          <a:latin typeface="+mn-ea"/>
                          <a:ea typeface="+mn-ea"/>
                        </a:rPr>
                        <a:t>m</a:t>
                      </a:r>
                      <a:endParaRPr lang="en-US" altLang="zh-CN" sz="1400" b="1" kern="100" smtClean="0">
                        <a:latin typeface="+mn-ea"/>
                        <a:ea typeface="+mn-ea"/>
                      </a:endParaRP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数据最小宽度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smtClean="0">
                          <a:latin typeface="+mn-ea"/>
                          <a:ea typeface="+mn-ea"/>
                        </a:rPr>
                        <a:t>n</a:t>
                      </a: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对实数，表示输出ｎ位小数；对字符串，表示截取的字符个数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smtClean="0">
                          <a:latin typeface="+mn-ea"/>
                          <a:ea typeface="+mn-ea"/>
                        </a:rPr>
                        <a:t>输出的数字或字符在域内向左靠</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rPr>
              <a:t>(1) printf</a:t>
            </a:r>
            <a:r>
              <a:rPr lang="zh-CN" altLang="en-US" sz="1600">
                <a:solidFill>
                  <a:schemeClr val="tx1"/>
                </a:solidFill>
              </a:rPr>
              <a:t>函数输出时，务必注意输出对象的类型应与上述格式说明匹配，否则将会出现错误。</a:t>
            </a: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2) </a:t>
            </a:r>
            <a:r>
              <a:rPr lang="zh-CN" altLang="en-US" sz="1600">
                <a:solidFill>
                  <a:schemeClr val="tx1"/>
                </a:solidFill>
              </a:rPr>
              <a:t>除了</a:t>
            </a:r>
            <a:r>
              <a:rPr lang="en-US" altLang="zh-CN" sz="1600">
                <a:solidFill>
                  <a:schemeClr val="tx1"/>
                </a:solidFill>
              </a:rPr>
              <a:t>X,E,G</a:t>
            </a:r>
            <a:r>
              <a:rPr lang="zh-CN" altLang="en-US" sz="1600">
                <a:solidFill>
                  <a:schemeClr val="tx1"/>
                </a:solidFill>
              </a:rPr>
              <a:t>外，其他格式字符必须用小写字母，如</a:t>
            </a:r>
            <a:r>
              <a:rPr lang="en-US" altLang="zh-CN" sz="1600">
                <a:solidFill>
                  <a:schemeClr val="tx1"/>
                </a:solidFill>
              </a:rPr>
              <a:t>%d</a:t>
            </a:r>
            <a:r>
              <a:rPr lang="zh-CN" altLang="en-US" sz="1600">
                <a:solidFill>
                  <a:schemeClr val="tx1"/>
                </a:solidFill>
              </a:rPr>
              <a:t>不能写成</a:t>
            </a:r>
            <a:r>
              <a:rPr lang="en-US" altLang="zh-CN" sz="1600">
                <a:solidFill>
                  <a:schemeClr val="tx1"/>
                </a:solidFill>
              </a:rPr>
              <a:t>%D</a:t>
            </a:r>
            <a:r>
              <a:rPr lang="zh-CN" altLang="en-US" sz="1600">
                <a:solidFill>
                  <a:schemeClr val="tx1"/>
                </a:solidFill>
              </a:rPr>
              <a:t>。</a:t>
            </a: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3) </a:t>
            </a:r>
            <a:r>
              <a:rPr lang="zh-CN" altLang="en-US" sz="1600">
                <a:solidFill>
                  <a:schemeClr val="tx1"/>
                </a:solidFill>
              </a:rPr>
              <a:t>可以在</a:t>
            </a:r>
            <a:r>
              <a:rPr lang="en-US" altLang="zh-CN" sz="1600">
                <a:solidFill>
                  <a:schemeClr val="tx1"/>
                </a:solidFill>
              </a:rPr>
              <a:t>printf</a:t>
            </a:r>
            <a:r>
              <a:rPr lang="zh-CN" altLang="en-US" sz="1600">
                <a:solidFill>
                  <a:schemeClr val="tx1"/>
                </a:solidFill>
              </a:rPr>
              <a:t>函数中的格式控制字符串内包含转义字符，如</a:t>
            </a:r>
            <a:r>
              <a:rPr lang="en-US" altLang="zh-CN" sz="1600">
                <a:solidFill>
                  <a:schemeClr val="tx1"/>
                </a:solidFill>
              </a:rPr>
              <a:t>\n</a:t>
            </a:r>
            <a:r>
              <a:rPr lang="en-US" altLang="zh-CN" sz="1600" smtClean="0">
                <a:solidFill>
                  <a:schemeClr val="tx1"/>
                </a:solidFill>
              </a:rPr>
              <a:t>,\t,\</a:t>
            </a:r>
            <a:r>
              <a:rPr lang="en-US" altLang="zh-CN" sz="1600">
                <a:solidFill>
                  <a:schemeClr val="tx1"/>
                </a:solidFill>
              </a:rPr>
              <a:t>b</a:t>
            </a:r>
            <a:r>
              <a:rPr lang="en-US" altLang="zh-CN" sz="1600" smtClean="0">
                <a:solidFill>
                  <a:schemeClr val="tx1"/>
                </a:solidFill>
              </a:rPr>
              <a:t>,\</a:t>
            </a:r>
            <a:r>
              <a:rPr lang="en-US" altLang="zh-CN" sz="1600">
                <a:solidFill>
                  <a:schemeClr val="tx1"/>
                </a:solidFill>
              </a:rPr>
              <a:t>r</a:t>
            </a:r>
            <a:r>
              <a:rPr lang="en-US" altLang="zh-CN" sz="1600" smtClean="0">
                <a:solidFill>
                  <a:schemeClr val="tx1"/>
                </a:solidFill>
              </a:rPr>
              <a:t>,\</a:t>
            </a:r>
            <a:r>
              <a:rPr lang="en-US" altLang="zh-CN" sz="1600">
                <a:solidFill>
                  <a:schemeClr val="tx1"/>
                </a:solidFill>
              </a:rPr>
              <a:t>f</a:t>
            </a:r>
            <a:r>
              <a:rPr lang="zh-CN" altLang="en-US" sz="1600" smtClean="0">
                <a:solidFill>
                  <a:schemeClr val="tx1"/>
                </a:solidFill>
              </a:rPr>
              <a:t>和</a:t>
            </a:r>
            <a:r>
              <a:rPr lang="en-US" altLang="zh-CN" sz="1600" smtClean="0">
                <a:solidFill>
                  <a:schemeClr val="tx1"/>
                </a:solidFill>
              </a:rPr>
              <a:t>\</a:t>
            </a:r>
            <a:r>
              <a:rPr lang="en-US" altLang="zh-CN" sz="1600">
                <a:solidFill>
                  <a:schemeClr val="tx1"/>
                </a:solidFill>
              </a:rPr>
              <a:t>377</a:t>
            </a:r>
            <a:r>
              <a:rPr lang="zh-CN" altLang="en-US" sz="1600">
                <a:solidFill>
                  <a:schemeClr val="tx1"/>
                </a:solidFill>
              </a:rPr>
              <a:t>等。</a:t>
            </a: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4) </a:t>
            </a:r>
            <a:r>
              <a:rPr lang="zh-CN" altLang="en-US" sz="1600" smtClean="0">
                <a:solidFill>
                  <a:schemeClr val="tx1"/>
                </a:solidFill>
              </a:rPr>
              <a:t>一</a:t>
            </a:r>
            <a:r>
              <a:rPr lang="zh-CN" altLang="en-US" sz="1600">
                <a:solidFill>
                  <a:schemeClr val="tx1"/>
                </a:solidFill>
              </a:rPr>
              <a:t>个格式声明以“</a:t>
            </a:r>
            <a:r>
              <a:rPr lang="en-US" altLang="zh-CN" sz="1600">
                <a:solidFill>
                  <a:schemeClr val="tx1"/>
                </a:solidFill>
              </a:rPr>
              <a:t>%”</a:t>
            </a:r>
            <a:r>
              <a:rPr lang="zh-CN" altLang="en-US" sz="1600">
                <a:solidFill>
                  <a:schemeClr val="tx1"/>
                </a:solidFill>
              </a:rPr>
              <a:t>开头，</a:t>
            </a:r>
            <a:r>
              <a:rPr lang="zh-CN" altLang="en-US" sz="1600" smtClean="0">
                <a:solidFill>
                  <a:schemeClr val="tx1"/>
                </a:solidFill>
              </a:rPr>
              <a:t>以格式</a:t>
            </a:r>
            <a:r>
              <a:rPr lang="zh-CN" altLang="en-US" sz="1600">
                <a:solidFill>
                  <a:schemeClr val="tx1"/>
                </a:solidFill>
              </a:rPr>
              <a:t>字符之一为结束，中间可以插入附加格式字符（也称修饰符）</a:t>
            </a:r>
            <a:r>
              <a:rPr lang="zh-CN" altLang="en-US" sz="1600" smtClean="0">
                <a:solidFill>
                  <a:schemeClr val="tx1"/>
                </a:solidFill>
              </a:rPr>
              <a:t>。</a:t>
            </a:r>
            <a:endParaRPr lang="en-US" altLang="zh-CN" sz="1600">
              <a:solidFill>
                <a:schemeClr val="tx1"/>
              </a:solidFill>
            </a:endParaRP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5) </a:t>
            </a:r>
            <a:r>
              <a:rPr lang="zh-CN" altLang="en-US" sz="1600">
                <a:solidFill>
                  <a:schemeClr val="tx1"/>
                </a:solidFill>
              </a:rPr>
              <a:t>如果想输出字符“</a:t>
            </a:r>
            <a:r>
              <a:rPr lang="en-US" altLang="zh-CN" sz="1600">
                <a:solidFill>
                  <a:schemeClr val="tx1"/>
                </a:solidFill>
              </a:rPr>
              <a:t>%”</a:t>
            </a:r>
            <a:r>
              <a:rPr lang="zh-CN" altLang="en-US" sz="1600">
                <a:solidFill>
                  <a:schemeClr val="tx1"/>
                </a:solidFill>
              </a:rPr>
              <a:t>，应该在“格式控制字符串”中用连续两个“</a:t>
            </a:r>
            <a:r>
              <a:rPr lang="en-US" altLang="zh-CN" sz="1600">
                <a:solidFill>
                  <a:schemeClr val="tx1"/>
                </a:solidFill>
              </a:rPr>
              <a:t>%”</a:t>
            </a:r>
            <a:r>
              <a:rPr lang="zh-CN" altLang="en-US" sz="1600">
                <a:solidFill>
                  <a:schemeClr val="tx1"/>
                </a:solidFill>
              </a:rPr>
              <a:t>表示，</a:t>
            </a:r>
            <a:r>
              <a:rPr lang="zh-CN" altLang="en-US" sz="1600" smtClean="0">
                <a:solidFill>
                  <a:schemeClr val="tx1"/>
                </a:solidFill>
              </a:rPr>
              <a:t>如：</a:t>
            </a:r>
            <a:r>
              <a:rPr lang="en-US" altLang="zh-CN" sz="1600" smtClean="0">
                <a:solidFill>
                  <a:schemeClr val="tx1"/>
                </a:solidFill>
              </a:rPr>
              <a:t>printf</a:t>
            </a:r>
            <a:r>
              <a:rPr lang="en-US" altLang="zh-CN" sz="1600">
                <a:solidFill>
                  <a:schemeClr val="tx1"/>
                </a:solidFill>
              </a:rPr>
              <a:t>(″%f%%\n″,1.0/3</a:t>
            </a:r>
            <a:r>
              <a:rPr lang="en-US" altLang="zh-CN" sz="1600" smtClean="0">
                <a:solidFill>
                  <a:schemeClr val="tx1"/>
                </a:solidFill>
              </a:rPr>
              <a:t>);</a:t>
            </a:r>
            <a:endParaRPr lang="en-US" altLang="zh-CN" sz="1600">
              <a:solidFill>
                <a:schemeClr val="tx1"/>
              </a:solidFill>
            </a:endParaRPr>
          </a:p>
        </p:txBody>
      </p:sp>
    </p:spTree>
    <p:extLst>
      <p:ext uri="{BB962C8B-B14F-4D97-AF65-F5344CB8AC3E}">
        <p14:creationId xmlns:p14="http://schemas.microsoft.com/office/powerpoint/2010/main" val="2983593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d</a:t>
            </a:r>
            <a:r>
              <a:rPr lang="zh-CN" altLang="en-US" dirty="0" smtClean="0"/>
              <a:t>举例（</a:t>
            </a:r>
            <a:r>
              <a:rPr lang="en-US" altLang="zh-CN" dirty="0" smtClean="0"/>
              <a:t>char</a:t>
            </a:r>
            <a:r>
              <a:rPr lang="zh-CN" altLang="en-US" dirty="0" smtClean="0"/>
              <a:t>、</a:t>
            </a:r>
            <a:r>
              <a:rPr lang="en-US" altLang="zh-CN" dirty="0" smtClean="0"/>
              <a:t>short</a:t>
            </a:r>
            <a:r>
              <a:rPr lang="zh-CN" altLang="en-US" dirty="0" smtClean="0"/>
              <a:t>、</a:t>
            </a:r>
            <a:r>
              <a:rPr lang="en-US" altLang="zh-CN" dirty="0" err="1" smtClean="0"/>
              <a:t>int</a:t>
            </a:r>
            <a:r>
              <a:rPr lang="zh-CN" altLang="en-US" dirty="0" smtClean="0"/>
              <a:t>、</a:t>
            </a:r>
            <a:r>
              <a:rPr lang="en-US" altLang="zh-CN" dirty="0" smtClean="0"/>
              <a:t>long</a:t>
            </a:r>
            <a:r>
              <a:rPr lang="zh-CN" altLang="en-US" dirty="0" smtClean="0"/>
              <a:t>通用）</a:t>
            </a:r>
            <a:endParaRPr lang="zh-CN" altLang="en-US" dirty="0"/>
          </a:p>
        </p:txBody>
      </p:sp>
      <p:sp>
        <p:nvSpPr>
          <p:cNvPr id="3" name="内容占位符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zh-CN" altLang="zh-CN" dirty="0" smtClean="0"/>
              <a:t>可以指定</a:t>
            </a:r>
            <a:r>
              <a:rPr lang="zh-CN" altLang="zh-CN" dirty="0"/>
              <a:t>输出数据</a:t>
            </a:r>
            <a:r>
              <a:rPr lang="zh-CN" altLang="zh-CN" dirty="0" smtClean="0"/>
              <a:t>的</a:t>
            </a:r>
            <a:r>
              <a:rPr lang="zh-CN" altLang="en-US" dirty="0" smtClean="0"/>
              <a:t>宽度（占位数）</a:t>
            </a:r>
            <a:endParaRPr lang="en-US" altLang="zh-CN" dirty="0"/>
          </a:p>
          <a:p>
            <a:pPr>
              <a:buNone/>
            </a:pPr>
            <a:r>
              <a:rPr lang="en-US" altLang="zh-CN" dirty="0"/>
              <a:t>    </a:t>
            </a:r>
            <a:r>
              <a:rPr lang="en-US" altLang="zh-CN" dirty="0" err="1"/>
              <a:t>printf</a:t>
            </a:r>
            <a:r>
              <a:rPr lang="en-US" altLang="zh-CN" dirty="0"/>
              <a:t>("%5d%5d\n",12,-345);</a:t>
            </a:r>
          </a:p>
          <a:p>
            <a:endParaRPr lang="en-US" altLang="zh-CN" dirty="0" smtClean="0"/>
          </a:p>
          <a:p>
            <a:r>
              <a:rPr lang="en-US" altLang="zh-CN" dirty="0" smtClean="0"/>
              <a:t>'0</a:t>
            </a:r>
            <a:r>
              <a:rPr lang="en-US" altLang="zh-CN" dirty="0"/>
              <a:t>'</a:t>
            </a:r>
            <a:r>
              <a:rPr lang="zh-CN" altLang="en-US" dirty="0"/>
              <a:t>可以输出前导</a:t>
            </a:r>
            <a:r>
              <a:rPr lang="en-US" altLang="zh-CN" dirty="0"/>
              <a:t>0</a:t>
            </a:r>
            <a:r>
              <a:rPr lang="zh-CN" altLang="en-US" dirty="0"/>
              <a:t>，例如：</a:t>
            </a:r>
            <a:endParaRPr lang="en-US" altLang="zh-CN" dirty="0"/>
          </a:p>
          <a:p>
            <a:pPr marL="0" indent="0">
              <a:buNone/>
            </a:pPr>
            <a:r>
              <a:rPr lang="en-US" altLang="zh-CN" dirty="0"/>
              <a:t>    </a:t>
            </a:r>
            <a:r>
              <a:rPr lang="en-US" altLang="zh-CN" dirty="0" err="1"/>
              <a:t>printf</a:t>
            </a:r>
            <a:r>
              <a:rPr lang="en-US" altLang="zh-CN" dirty="0"/>
              <a:t>("%08d\n", 12345);</a:t>
            </a:r>
          </a:p>
          <a:p>
            <a:endParaRPr lang="zh-CN" altLang="en-US" dirty="0"/>
          </a:p>
        </p:txBody>
      </p:sp>
      <p:pic>
        <p:nvPicPr>
          <p:cNvPr id="4" name="图片 3"/>
          <p:cNvPicPr>
            <a:picLocks noChangeAspect="1"/>
          </p:cNvPicPr>
          <p:nvPr/>
        </p:nvPicPr>
        <p:blipFill rotWithShape="1">
          <a:blip r:embed="rId2"/>
          <a:srcRect t="10001"/>
          <a:stretch/>
        </p:blipFill>
        <p:spPr>
          <a:xfrm>
            <a:off x="6096000" y="3546946"/>
            <a:ext cx="2285958" cy="694686"/>
          </a:xfrm>
          <a:prstGeom prst="rect">
            <a:avLst/>
          </a:prstGeom>
        </p:spPr>
      </p:pic>
    </p:spTree>
    <p:extLst>
      <p:ext uri="{BB962C8B-B14F-4D97-AF65-F5344CB8AC3E}">
        <p14:creationId xmlns:p14="http://schemas.microsoft.com/office/powerpoint/2010/main" val="29264214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c</a:t>
            </a:r>
            <a:r>
              <a:rPr lang="zh-CN" altLang="en-US" dirty="0" smtClean="0"/>
              <a:t>举例（用于</a:t>
            </a:r>
            <a:r>
              <a:rPr lang="en-US" altLang="zh-CN" dirty="0" smtClean="0"/>
              <a:t>char</a:t>
            </a:r>
            <a:r>
              <a:rPr lang="zh-CN" altLang="en-US" dirty="0" smtClean="0"/>
              <a:t>）</a:t>
            </a:r>
            <a:endParaRPr lang="zh-CN" altLang="en-US" dirty="0"/>
          </a:p>
        </p:txBody>
      </p:sp>
      <p:sp>
        <p:nvSpPr>
          <p:cNvPr id="3" name="内容占位符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altLang="zh-CN" sz="3200" dirty="0"/>
              <a:t>char </a:t>
            </a:r>
            <a:r>
              <a:rPr lang="en-US" altLang="zh-CN" sz="3200" dirty="0" err="1"/>
              <a:t>ch</a:t>
            </a:r>
            <a:r>
              <a:rPr lang="en-US" altLang="zh-CN" sz="3200" dirty="0"/>
              <a:t>='a</a:t>
            </a:r>
            <a:r>
              <a:rPr lang="en-US" altLang="zh-CN" sz="3200" dirty="0" smtClean="0"/>
              <a:t>';</a:t>
            </a:r>
            <a:endParaRPr lang="zh-CN" altLang="zh-CN" sz="3200" dirty="0"/>
          </a:p>
          <a:p>
            <a:pPr>
              <a:buNone/>
            </a:pPr>
            <a:r>
              <a:rPr lang="en-US" altLang="zh-CN" sz="3200" dirty="0"/>
              <a:t>        </a:t>
            </a:r>
            <a:r>
              <a:rPr lang="en-US" altLang="zh-CN" sz="3200" dirty="0" err="1"/>
              <a:t>printf</a:t>
            </a:r>
            <a:r>
              <a:rPr lang="en-US" altLang="zh-CN" sz="3200" dirty="0" smtClean="0"/>
              <a:t>("%c",</a:t>
            </a:r>
            <a:r>
              <a:rPr lang="en-US" altLang="zh-CN" sz="3200" dirty="0" err="1"/>
              <a:t>ch</a:t>
            </a:r>
            <a:r>
              <a:rPr lang="en-US" altLang="zh-CN" sz="3200" dirty="0"/>
              <a:t>);   </a:t>
            </a:r>
            <a:r>
              <a:rPr lang="en-US" altLang="zh-CN" sz="3200" dirty="0" smtClean="0"/>
              <a:t>//</a:t>
            </a:r>
            <a:r>
              <a:rPr lang="zh-CN" altLang="en-US" sz="3200" dirty="0" smtClean="0"/>
              <a:t>输出</a:t>
            </a:r>
            <a:r>
              <a:rPr lang="en-US" altLang="zh-CN" sz="3200" u="sng" dirty="0" smtClean="0"/>
              <a:t>a</a:t>
            </a:r>
            <a:endParaRPr lang="en-US" altLang="zh-CN" sz="3200" u="sng" dirty="0"/>
          </a:p>
          <a:p>
            <a:pPr>
              <a:buNone/>
            </a:pPr>
            <a:r>
              <a:rPr lang="zh-CN" altLang="en-US" sz="3200" dirty="0"/>
              <a:t>或     </a:t>
            </a:r>
            <a:r>
              <a:rPr lang="en-US" altLang="zh-CN" sz="3200" dirty="0" err="1"/>
              <a:t>printf</a:t>
            </a:r>
            <a:r>
              <a:rPr lang="en-US" altLang="zh-CN" sz="3200" dirty="0" smtClean="0"/>
              <a:t>(“%5c”,</a:t>
            </a:r>
            <a:r>
              <a:rPr lang="en-US" altLang="zh-CN" sz="3200" dirty="0"/>
              <a:t>ch</a:t>
            </a:r>
            <a:r>
              <a:rPr lang="en-US" altLang="zh-CN" sz="3200" dirty="0" smtClean="0"/>
              <a:t>); </a:t>
            </a:r>
            <a:r>
              <a:rPr lang="zh-CN" altLang="en-US" sz="3200" dirty="0"/>
              <a:t> </a:t>
            </a:r>
            <a:r>
              <a:rPr lang="en-US" altLang="zh-CN" sz="3200" dirty="0" smtClean="0"/>
              <a:t>//</a:t>
            </a:r>
            <a:r>
              <a:rPr lang="zh-CN" altLang="en-US" sz="3200" dirty="0" smtClean="0"/>
              <a:t>输出    </a:t>
            </a:r>
            <a:r>
              <a:rPr lang="en-US" altLang="zh-CN" sz="3200" dirty="0" smtClean="0"/>
              <a:t>a</a:t>
            </a:r>
            <a:r>
              <a:rPr lang="zh-CN" altLang="en-US" sz="3200" dirty="0" smtClean="0"/>
              <a:t>（左边有</a:t>
            </a:r>
            <a:r>
              <a:rPr lang="en-US" altLang="zh-CN" sz="3200" dirty="0" smtClean="0"/>
              <a:t>4</a:t>
            </a:r>
            <a:r>
              <a:rPr lang="zh-CN" altLang="en-US" sz="3200" dirty="0" smtClean="0"/>
              <a:t>个空格）</a:t>
            </a:r>
            <a:endParaRPr lang="en-US" altLang="zh-CN" sz="3200" dirty="0"/>
          </a:p>
          <a:p>
            <a:endParaRPr lang="zh-CN" altLang="en-US" sz="3200" dirty="0"/>
          </a:p>
        </p:txBody>
      </p:sp>
    </p:spTree>
    <p:extLst>
      <p:ext uri="{BB962C8B-B14F-4D97-AF65-F5344CB8AC3E}">
        <p14:creationId xmlns:p14="http://schemas.microsoft.com/office/powerpoint/2010/main" val="14160529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zh-CN" altLang="en-US" dirty="0" smtClean="0"/>
              <a:t>举例（用于字符串）</a:t>
            </a:r>
            <a:endParaRPr lang="zh-CN" altLang="en-US" dirty="0"/>
          </a:p>
        </p:txBody>
      </p:sp>
      <p:sp>
        <p:nvSpPr>
          <p:cNvPr id="3" name="内容占位符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US" altLang="zh-CN" dirty="0" err="1"/>
              <a:t>printf</a:t>
            </a:r>
            <a:r>
              <a:rPr lang="en-US" altLang="zh-CN" dirty="0"/>
              <a:t>("%s", "CHINA</a:t>
            </a:r>
            <a:r>
              <a:rPr lang="en-US" altLang="zh-CN" dirty="0" smtClean="0"/>
              <a:t>");</a:t>
            </a:r>
          </a:p>
          <a:p>
            <a:endParaRPr lang="en-US" altLang="zh-CN" dirty="0"/>
          </a:p>
          <a:p>
            <a:r>
              <a:rPr lang="zh-CN" altLang="en-US" dirty="0" smtClean="0"/>
              <a:t>因为后面跟的是字符串常量，可以简化为：</a:t>
            </a:r>
            <a:r>
              <a:rPr lang="en-US" altLang="zh-CN" dirty="0"/>
              <a:t> </a:t>
            </a:r>
            <a:r>
              <a:rPr lang="en-US" altLang="zh-CN" dirty="0" err="1"/>
              <a:t>printf</a:t>
            </a:r>
            <a:r>
              <a:rPr lang="en-US" altLang="zh-CN" dirty="0" smtClean="0"/>
              <a:t>("</a:t>
            </a:r>
            <a:r>
              <a:rPr lang="en-US" altLang="zh-CN" dirty="0"/>
              <a:t>CHINA"); </a:t>
            </a:r>
            <a:endParaRPr lang="en-US" altLang="zh-CN" dirty="0" smtClean="0"/>
          </a:p>
          <a:p>
            <a:endParaRPr lang="en-US" altLang="zh-CN" dirty="0"/>
          </a:p>
          <a:p>
            <a:r>
              <a:rPr lang="en-US" altLang="zh-CN" dirty="0" smtClean="0"/>
              <a:t>%s</a:t>
            </a:r>
            <a:r>
              <a:rPr lang="zh-CN" altLang="en-US" dirty="0" smtClean="0"/>
              <a:t>其实可以用来输出字符串数组或字符串指针，第</a:t>
            </a:r>
            <a:r>
              <a:rPr lang="en-US" altLang="zh-CN" dirty="0" smtClean="0"/>
              <a:t>8</a:t>
            </a:r>
            <a:r>
              <a:rPr lang="zh-CN" altLang="en-US" dirty="0" smtClean="0"/>
              <a:t>章才会用到。</a:t>
            </a:r>
            <a:endParaRPr lang="zh-CN" altLang="en-US" dirty="0"/>
          </a:p>
        </p:txBody>
      </p:sp>
    </p:spTree>
    <p:extLst>
      <p:ext uri="{BB962C8B-B14F-4D97-AF65-F5344CB8AC3E}">
        <p14:creationId xmlns:p14="http://schemas.microsoft.com/office/powerpoint/2010/main" val="1714161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f</a:t>
            </a:r>
            <a:r>
              <a:rPr lang="zh-CN" altLang="en-US" dirty="0" smtClean="0"/>
              <a:t>举例（</a:t>
            </a:r>
            <a:r>
              <a:rPr lang="en-US" altLang="zh-CN" dirty="0" smtClean="0"/>
              <a:t>float</a:t>
            </a:r>
            <a:r>
              <a:rPr lang="zh-CN" altLang="en-US" dirty="0" smtClean="0"/>
              <a:t>、</a:t>
            </a:r>
            <a:r>
              <a:rPr lang="en-US" altLang="zh-CN" dirty="0" smtClean="0"/>
              <a:t>double</a:t>
            </a:r>
            <a:r>
              <a:rPr lang="zh-CN" altLang="en-US" dirty="0" smtClean="0"/>
              <a:t>通用）</a:t>
            </a:r>
            <a:endParaRPr lang="zh-CN" altLang="en-US" dirty="0"/>
          </a:p>
        </p:txBody>
      </p:sp>
      <p:sp>
        <p:nvSpPr>
          <p:cNvPr id="3" name="内容占位符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zh-CN" altLang="en-US" dirty="0" smtClean="0"/>
              <a:t>默认输出</a:t>
            </a:r>
            <a:r>
              <a:rPr lang="en-US" altLang="zh-CN" dirty="0" smtClean="0"/>
              <a:t>6</a:t>
            </a:r>
            <a:r>
              <a:rPr lang="zh-CN" altLang="en-US" dirty="0" smtClean="0"/>
              <a:t>位小数</a:t>
            </a:r>
            <a:endParaRPr lang="en-US" altLang="zh-CN" dirty="0" smtClean="0"/>
          </a:p>
          <a:p>
            <a:pPr lvl="1"/>
            <a:r>
              <a:rPr lang="en-US" altLang="zh-CN" dirty="0" err="1"/>
              <a:t>printf</a:t>
            </a:r>
            <a:r>
              <a:rPr lang="en-US" altLang="zh-CN" dirty="0"/>
              <a:t>("%</a:t>
            </a:r>
            <a:r>
              <a:rPr lang="en-US" altLang="zh-CN" dirty="0" smtClean="0"/>
              <a:t>f", 1.0/3);</a:t>
            </a:r>
          </a:p>
          <a:p>
            <a:r>
              <a:rPr lang="zh-CN" altLang="en-US" dirty="0" smtClean="0"/>
              <a:t>可以指定输出宽度</a:t>
            </a:r>
            <a:endParaRPr lang="en-US" altLang="zh-CN" dirty="0" smtClean="0"/>
          </a:p>
          <a:p>
            <a:pPr lvl="1"/>
            <a:r>
              <a:rPr lang="en-US" altLang="zh-CN" dirty="0" err="1"/>
              <a:t>printf</a:t>
            </a:r>
            <a:r>
              <a:rPr lang="en-US" altLang="zh-CN" dirty="0"/>
              <a:t>("%</a:t>
            </a:r>
            <a:r>
              <a:rPr lang="en-US" altLang="zh-CN" dirty="0" smtClean="0"/>
              <a:t>20f", 1.0/3</a:t>
            </a:r>
            <a:r>
              <a:rPr lang="en-US" altLang="zh-CN" dirty="0"/>
              <a:t>);</a:t>
            </a:r>
          </a:p>
          <a:p>
            <a:r>
              <a:rPr lang="zh-CN" altLang="en-US" dirty="0" smtClean="0"/>
              <a:t>可以指定输出小数位数</a:t>
            </a:r>
            <a:endParaRPr lang="en-US" altLang="zh-CN" dirty="0" smtClean="0"/>
          </a:p>
          <a:p>
            <a:pPr lvl="1"/>
            <a:r>
              <a:rPr lang="en-US" altLang="zh-CN" dirty="0" err="1"/>
              <a:t>printf</a:t>
            </a:r>
            <a:r>
              <a:rPr lang="en-US" altLang="zh-CN" dirty="0" smtClean="0"/>
              <a:t>("%.0f", </a:t>
            </a:r>
            <a:r>
              <a:rPr lang="en-US" altLang="zh-CN" dirty="0"/>
              <a:t>10000/3.0</a:t>
            </a:r>
            <a:r>
              <a:rPr lang="en-US" altLang="zh-CN" dirty="0" smtClean="0"/>
              <a:t>); </a:t>
            </a:r>
            <a:r>
              <a:rPr lang="zh-CN" altLang="en-US" dirty="0"/>
              <a:t> </a:t>
            </a:r>
            <a:endParaRPr lang="en-US" altLang="zh-CN" dirty="0"/>
          </a:p>
          <a:p>
            <a:pPr lvl="1"/>
            <a:r>
              <a:rPr lang="en-US" altLang="zh-CN" dirty="0" err="1"/>
              <a:t>printf</a:t>
            </a:r>
            <a:r>
              <a:rPr lang="en-US" altLang="zh-CN" dirty="0" smtClean="0"/>
              <a:t>("%.2f</a:t>
            </a:r>
            <a:r>
              <a:rPr lang="en-US" altLang="zh-CN" dirty="0"/>
              <a:t>", 10000/3.0); </a:t>
            </a:r>
            <a:r>
              <a:rPr lang="zh-CN" altLang="en-US" dirty="0"/>
              <a:t> </a:t>
            </a:r>
            <a:endParaRPr lang="en-US" altLang="zh-CN" dirty="0"/>
          </a:p>
          <a:p>
            <a:pPr lvl="1"/>
            <a:r>
              <a:rPr lang="en-US" altLang="zh-CN" dirty="0" err="1"/>
              <a:t>printf</a:t>
            </a:r>
            <a:r>
              <a:rPr lang="en-US" altLang="zh-CN" dirty="0" smtClean="0"/>
              <a:t>("%20.2f</a:t>
            </a:r>
            <a:r>
              <a:rPr lang="en-US" altLang="zh-CN" dirty="0"/>
              <a:t>", 10000/3.0</a:t>
            </a:r>
            <a:r>
              <a:rPr lang="en-US" altLang="zh-CN" dirty="0" smtClean="0"/>
              <a:t>);</a:t>
            </a:r>
          </a:p>
          <a:p>
            <a:r>
              <a:rPr lang="zh-CN" altLang="en-US" dirty="0" smtClean="0"/>
              <a:t>不保证输出的数字都是准确的</a:t>
            </a:r>
            <a:r>
              <a:rPr lang="en-US" altLang="zh-CN" dirty="0" smtClean="0"/>
              <a:t> </a:t>
            </a:r>
            <a:r>
              <a:rPr lang="zh-CN" altLang="en-US" dirty="0" smtClean="0"/>
              <a:t> </a:t>
            </a:r>
            <a:endParaRPr lang="en-US" altLang="zh-CN" dirty="0"/>
          </a:p>
          <a:p>
            <a:pPr lvl="1"/>
            <a:endParaRPr lang="en-US" altLang="zh-CN" dirty="0" smtClean="0"/>
          </a:p>
          <a:p>
            <a:pPr lvl="1"/>
            <a:endParaRPr lang="zh-CN" altLang="en-US" dirty="0"/>
          </a:p>
        </p:txBody>
      </p:sp>
      <p:pic>
        <p:nvPicPr>
          <p:cNvPr id="4" name="图片 3"/>
          <p:cNvPicPr>
            <a:picLocks noChangeAspect="1"/>
          </p:cNvPicPr>
          <p:nvPr/>
        </p:nvPicPr>
        <p:blipFill>
          <a:blip r:embed="rId2"/>
          <a:stretch>
            <a:fillRect/>
          </a:stretch>
        </p:blipFill>
        <p:spPr>
          <a:xfrm>
            <a:off x="6798935" y="2073148"/>
            <a:ext cx="3419048" cy="2447619"/>
          </a:xfrm>
          <a:prstGeom prst="rect">
            <a:avLst/>
          </a:prstGeom>
          <a:ln>
            <a:solidFill>
              <a:srgbClr val="008000"/>
            </a:solidFill>
          </a:ln>
        </p:spPr>
      </p:pic>
      <p:pic>
        <p:nvPicPr>
          <p:cNvPr id="5" name="图片 4"/>
          <p:cNvPicPr>
            <a:picLocks noChangeAspect="1"/>
          </p:cNvPicPr>
          <p:nvPr/>
        </p:nvPicPr>
        <p:blipFill>
          <a:blip r:embed="rId3"/>
          <a:stretch>
            <a:fillRect/>
          </a:stretch>
        </p:blipFill>
        <p:spPr>
          <a:xfrm>
            <a:off x="7208459" y="4655704"/>
            <a:ext cx="2600000" cy="1171429"/>
          </a:xfrm>
          <a:prstGeom prst="rect">
            <a:avLst/>
          </a:prstGeom>
        </p:spPr>
      </p:pic>
    </p:spTree>
    <p:extLst>
      <p:ext uri="{BB962C8B-B14F-4D97-AF65-F5344CB8AC3E}">
        <p14:creationId xmlns:p14="http://schemas.microsoft.com/office/powerpoint/2010/main" val="378320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转义字符（参见课本</a:t>
            </a:r>
            <a:r>
              <a:rPr lang="en-US" altLang="zh-CN" sz="2800" dirty="0" smtClean="0"/>
              <a:t>P40</a:t>
            </a:r>
            <a:r>
              <a:rPr lang="zh-CN" altLang="en-US" sz="2800" dirty="0" smtClean="0"/>
              <a:t>，表</a:t>
            </a:r>
            <a:r>
              <a:rPr lang="en-US" altLang="zh-CN" sz="2800" dirty="0" smtClean="0"/>
              <a:t>3.1</a:t>
            </a:r>
            <a:r>
              <a:rPr lang="zh-CN" altLang="en-US" sz="2800" dirty="0" smtClean="0"/>
              <a:t>），一个字符用一个字节存储</a:t>
            </a:r>
            <a:endParaRPr lang="zh-CN" altLang="en-US" sz="2800" dirty="0"/>
          </a:p>
        </p:txBody>
      </p:sp>
      <p:sp>
        <p:nvSpPr>
          <p:cNvPr id="7" name="内容占位符 6"/>
          <p:cNvSpPr>
            <a:spLocks noGrp="1"/>
          </p:cNvSpPr>
          <p:nvPr>
            <p:ph idx="1"/>
          </p:nvPr>
        </p:nvSpPr>
        <p:spPr>
          <a:xfrm>
            <a:off x="838200" y="1825625"/>
            <a:ext cx="10515600" cy="4662724"/>
          </a:xfrm>
        </p:spPr>
        <p:style>
          <a:lnRef idx="2">
            <a:schemeClr val="accent1"/>
          </a:lnRef>
          <a:fillRef idx="1">
            <a:schemeClr val="lt1"/>
          </a:fillRef>
          <a:effectRef idx="0">
            <a:schemeClr val="accent1"/>
          </a:effectRef>
          <a:fontRef idx="minor">
            <a:schemeClr val="dk1"/>
          </a:fontRef>
        </p:style>
        <p:txBody>
          <a:bodyPr>
            <a:normAutofit/>
          </a:bodyPr>
          <a:lstStyle/>
          <a:p>
            <a:r>
              <a:rPr lang="zh-CN" altLang="en-US" dirty="0" smtClean="0"/>
              <a:t>控制字符先记住这两个</a:t>
            </a:r>
            <a:endParaRPr lang="en-US" altLang="zh-CN" dirty="0" smtClean="0"/>
          </a:p>
          <a:p>
            <a:pPr lvl="1"/>
            <a:r>
              <a:rPr lang="en-US" altLang="zh-CN" dirty="0" smtClean="0"/>
              <a:t>\n</a:t>
            </a:r>
            <a:r>
              <a:rPr lang="zh-CN" altLang="en-US" dirty="0" smtClean="0"/>
              <a:t>（</a:t>
            </a:r>
            <a:r>
              <a:rPr lang="en-US" altLang="zh-CN" dirty="0" smtClean="0"/>
              <a:t>Windows</a:t>
            </a:r>
            <a:r>
              <a:rPr lang="zh-CN" altLang="en-US" dirty="0" smtClean="0"/>
              <a:t>下相当于敲一下</a:t>
            </a:r>
            <a:r>
              <a:rPr lang="en-US" altLang="zh-CN" dirty="0" smtClean="0"/>
              <a:t>Enter</a:t>
            </a:r>
            <a:r>
              <a:rPr lang="zh-CN" altLang="en-US" dirty="0" smtClean="0"/>
              <a:t>键的效果）</a:t>
            </a:r>
            <a:endParaRPr lang="en-US" altLang="zh-CN" dirty="0" smtClean="0"/>
          </a:p>
          <a:p>
            <a:pPr lvl="1"/>
            <a:r>
              <a:rPr lang="en-US" altLang="zh-CN" dirty="0" smtClean="0"/>
              <a:t>\t </a:t>
            </a:r>
            <a:r>
              <a:rPr lang="zh-CN" altLang="en-US" dirty="0" smtClean="0"/>
              <a:t>（相当于敲一下</a:t>
            </a:r>
            <a:r>
              <a:rPr lang="en-US" altLang="zh-CN" dirty="0" smtClean="0"/>
              <a:t>Tab</a:t>
            </a:r>
            <a:r>
              <a:rPr lang="zh-CN" altLang="en-US" dirty="0" smtClean="0"/>
              <a:t>键的效果）</a:t>
            </a:r>
            <a:endParaRPr lang="en-US" altLang="zh-CN" dirty="0" smtClean="0"/>
          </a:p>
          <a:p>
            <a:r>
              <a:rPr lang="zh-CN" altLang="en-US" dirty="0" smtClean="0"/>
              <a:t>八进制写法（取值范围</a:t>
            </a:r>
            <a:r>
              <a:rPr lang="en-US" altLang="zh-CN" dirty="0" smtClean="0"/>
              <a:t>\0~\377</a:t>
            </a:r>
            <a:r>
              <a:rPr lang="zh-CN" altLang="en-US" dirty="0" smtClean="0"/>
              <a:t>，即十进制</a:t>
            </a:r>
            <a:r>
              <a:rPr lang="en-US" altLang="zh-CN" dirty="0" smtClean="0"/>
              <a:t>0~255</a:t>
            </a:r>
            <a:r>
              <a:rPr lang="zh-CN" altLang="en-US" dirty="0" smtClean="0"/>
              <a:t>）</a:t>
            </a:r>
            <a:endParaRPr lang="en-US" altLang="zh-CN" dirty="0" smtClean="0"/>
          </a:p>
          <a:p>
            <a:pPr lvl="1"/>
            <a:r>
              <a:rPr lang="zh-CN" altLang="en-US" dirty="0" smtClean="0"/>
              <a:t>可以带</a:t>
            </a:r>
            <a:r>
              <a:rPr lang="en-US" altLang="zh-CN" dirty="0" smtClean="0"/>
              <a:t>1-3</a:t>
            </a:r>
            <a:r>
              <a:rPr lang="zh-CN" altLang="en-US" dirty="0" smtClean="0"/>
              <a:t>个</a:t>
            </a:r>
            <a:r>
              <a:rPr lang="en-US" altLang="zh-CN" dirty="0" smtClean="0"/>
              <a:t>0~7</a:t>
            </a:r>
            <a:r>
              <a:rPr lang="zh-CN" altLang="en-US" dirty="0" smtClean="0"/>
              <a:t>的字符</a:t>
            </a:r>
            <a:endParaRPr lang="en-US" altLang="zh-CN" dirty="0" smtClean="0"/>
          </a:p>
          <a:p>
            <a:pPr lvl="1"/>
            <a:r>
              <a:rPr lang="en-US" altLang="zh-CN" dirty="0" smtClean="0"/>
              <a:t>\0, \00, \000, \1, \12, \123</a:t>
            </a:r>
            <a:r>
              <a:rPr lang="zh-CN" altLang="en-US" dirty="0" smtClean="0"/>
              <a:t>是正确的，</a:t>
            </a:r>
            <a:r>
              <a:rPr lang="en-US" altLang="zh-CN" dirty="0" smtClean="0"/>
              <a:t>\8, \400, \1234</a:t>
            </a:r>
            <a:r>
              <a:rPr lang="zh-CN" altLang="en-US" dirty="0" smtClean="0"/>
              <a:t>是错误的</a:t>
            </a:r>
            <a:endParaRPr lang="en-US" altLang="zh-CN" dirty="0" smtClean="0"/>
          </a:p>
          <a:p>
            <a:r>
              <a:rPr lang="zh-CN" altLang="en-US" dirty="0" smtClean="0"/>
              <a:t>十六进制写法（取值范围</a:t>
            </a:r>
            <a:r>
              <a:rPr lang="en-US" altLang="zh-CN" dirty="0" smtClean="0"/>
              <a:t>\x0~\</a:t>
            </a:r>
            <a:r>
              <a:rPr lang="en-US" altLang="zh-CN" dirty="0" err="1" smtClean="0"/>
              <a:t>xff</a:t>
            </a:r>
            <a:r>
              <a:rPr lang="zh-CN" altLang="en-US" dirty="0"/>
              <a:t>，即十进制</a:t>
            </a:r>
            <a:r>
              <a:rPr lang="en-US" altLang="zh-CN" dirty="0"/>
              <a:t>0~255</a:t>
            </a:r>
            <a:r>
              <a:rPr lang="zh-CN" altLang="en-US" dirty="0" smtClean="0"/>
              <a:t>）</a:t>
            </a:r>
            <a:endParaRPr lang="en-US" altLang="zh-CN" dirty="0" smtClean="0"/>
          </a:p>
          <a:p>
            <a:pPr lvl="1"/>
            <a:r>
              <a:rPr lang="zh-CN" altLang="en-US" dirty="0" smtClean="0"/>
              <a:t>可以带</a:t>
            </a:r>
            <a:r>
              <a:rPr lang="en-US" altLang="zh-CN" dirty="0" smtClean="0"/>
              <a:t>1-2</a:t>
            </a:r>
            <a:r>
              <a:rPr lang="zh-CN" altLang="en-US" dirty="0" smtClean="0"/>
              <a:t>个</a:t>
            </a:r>
            <a:r>
              <a:rPr lang="en-US" altLang="zh-CN" dirty="0" smtClean="0"/>
              <a:t>0~9,a~f(A~F)</a:t>
            </a:r>
            <a:r>
              <a:rPr lang="zh-CN" altLang="en-US" dirty="0" smtClean="0"/>
              <a:t>的字符</a:t>
            </a:r>
            <a:endParaRPr lang="en-US" altLang="zh-CN" dirty="0" smtClean="0"/>
          </a:p>
          <a:p>
            <a:pPr lvl="1"/>
            <a:r>
              <a:rPr lang="en-US" altLang="zh-CN" dirty="0" smtClean="0"/>
              <a:t>\x0, \x00, \x1, \x1A, \x1b</a:t>
            </a:r>
            <a:r>
              <a:rPr lang="zh-CN" altLang="en-US" dirty="0" smtClean="0"/>
              <a:t>是正确的，</a:t>
            </a:r>
            <a:r>
              <a:rPr lang="en-US" altLang="zh-CN" dirty="0" smtClean="0"/>
              <a:t>\X1, \</a:t>
            </a:r>
            <a:r>
              <a:rPr lang="en-US" altLang="zh-CN" dirty="0" err="1" smtClean="0"/>
              <a:t>xh</a:t>
            </a:r>
            <a:r>
              <a:rPr lang="en-US" altLang="zh-CN" dirty="0" smtClean="0"/>
              <a:t>, \x123</a:t>
            </a:r>
            <a:r>
              <a:rPr lang="zh-CN" altLang="en-US" dirty="0" smtClean="0"/>
              <a:t>是错误的</a:t>
            </a:r>
            <a:endParaRPr lang="en-US" altLang="zh-CN" dirty="0" smtClean="0"/>
          </a:p>
          <a:p>
            <a:r>
              <a:rPr lang="zh-CN" altLang="en-US" dirty="0" smtClean="0"/>
              <a:t>这几个写法其实是等价的：</a:t>
            </a:r>
            <a:r>
              <a:rPr kumimoji="1" lang="en-US" altLang="zh-CN" sz="2400" b="1" kern="0" dirty="0">
                <a:solidFill>
                  <a:srgbClr val="FF0000"/>
                </a:solidFill>
                <a:latin typeface="Verdana"/>
                <a:ea typeface="宋体"/>
              </a:rPr>
              <a:t> 'A'</a:t>
            </a:r>
            <a:r>
              <a:rPr kumimoji="1" lang="zh-CN" altLang="en-US" sz="2400" b="1" kern="0" dirty="0">
                <a:solidFill>
                  <a:srgbClr val="000000"/>
                </a:solidFill>
                <a:latin typeface="Verdana"/>
                <a:ea typeface="宋体"/>
              </a:rPr>
              <a:t>和</a:t>
            </a:r>
            <a:r>
              <a:rPr kumimoji="1" lang="en-US" altLang="zh-CN" sz="2400" b="1" kern="0" dirty="0">
                <a:solidFill>
                  <a:srgbClr val="FF0000"/>
                </a:solidFill>
                <a:latin typeface="Verdana"/>
                <a:ea typeface="宋体"/>
              </a:rPr>
              <a:t>'\101'</a:t>
            </a:r>
            <a:r>
              <a:rPr kumimoji="1" lang="zh-CN" altLang="en-US" sz="2400" b="1" kern="0" dirty="0">
                <a:solidFill>
                  <a:srgbClr val="000000"/>
                </a:solidFill>
                <a:latin typeface="Verdana"/>
                <a:ea typeface="宋体"/>
              </a:rPr>
              <a:t>和</a:t>
            </a:r>
            <a:r>
              <a:rPr kumimoji="1" lang="en-US" altLang="zh-CN" sz="2400" b="1" kern="0" dirty="0">
                <a:solidFill>
                  <a:srgbClr val="FF0000"/>
                </a:solidFill>
                <a:latin typeface="Verdana"/>
                <a:ea typeface="宋体"/>
              </a:rPr>
              <a:t>'\x41'</a:t>
            </a:r>
            <a:endParaRPr lang="en-US" altLang="zh-CN" dirty="0" smtClean="0"/>
          </a:p>
        </p:txBody>
      </p:sp>
    </p:spTree>
    <p:extLst>
      <p:ext uri="{BB962C8B-B14F-4D97-AF65-F5344CB8AC3E}">
        <p14:creationId xmlns:p14="http://schemas.microsoft.com/office/powerpoint/2010/main" val="40800679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printf</a:t>
            </a:r>
            <a:r>
              <a:rPr lang="zh-CN" altLang="en-US" smtClean="0"/>
              <a:t>函数举例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smtClean="0">
              <a:solidFill>
                <a:schemeClr val="accent1"/>
              </a:solidFill>
            </a:endParaRPr>
          </a:p>
        </p:txBody>
      </p:sp>
      <p:sp>
        <p:nvSpPr>
          <p:cNvPr id="7" name="圆角矩形 6"/>
          <p:cNvSpPr/>
          <p:nvPr/>
        </p:nvSpPr>
        <p:spPr>
          <a:xfrm>
            <a:off x="690664" y="1973552"/>
            <a:ext cx="3033611"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printf("%f\n",a/3);</a:t>
            </a:r>
          </a:p>
          <a:p>
            <a:pPr defTabSz="363538"/>
            <a:r>
              <a:rPr lang="en-US" altLang="zh-CN" sz="1600"/>
              <a:t>	return 0;</a:t>
            </a:r>
          </a:p>
          <a:p>
            <a:pPr defTabSz="363538"/>
            <a:r>
              <a:rPr lang="en-US" altLang="zh-CN" sz="1600"/>
              <a:t>}</a:t>
            </a:r>
            <a:endParaRPr lang="en-US" altLang="zh-CN" sz="1600" smtClean="0">
              <a:solidFill>
                <a:srgbClr val="008000"/>
              </a:solidFill>
            </a:endParaRPr>
          </a:p>
        </p:txBody>
      </p:sp>
      <p:grpSp>
        <p:nvGrpSpPr>
          <p:cNvPr id="13" name="组合 12"/>
          <p:cNvGrpSpPr/>
          <p:nvPr/>
        </p:nvGrpSpPr>
        <p:grpSpPr>
          <a:xfrm>
            <a:off x="4122102"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6" cstate="print"/>
          <a:stretch>
            <a:fillRect/>
          </a:stretch>
        </p:blipFill>
        <p:spPr>
          <a:xfrm>
            <a:off x="4122102" y="1973552"/>
            <a:ext cx="3495675" cy="752475"/>
          </a:xfrm>
          <a:prstGeom prst="rect">
            <a:avLst/>
          </a:prstGeom>
        </p:spPr>
      </p:pic>
      <p:sp>
        <p:nvSpPr>
          <p:cNvPr id="17" name="圆角矩形 16"/>
          <p:cNvSpPr/>
          <p:nvPr/>
        </p:nvSpPr>
        <p:spPr>
          <a:xfrm>
            <a:off x="690664" y="4078577"/>
            <a:ext cx="3033611"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a:t>
            </a:r>
            <a:r>
              <a:rPr lang="en-US" altLang="zh-CN" sz="1600" smtClean="0"/>
              <a:t>("%20.15f\n</a:t>
            </a:r>
            <a:r>
              <a:rPr lang="en-US" altLang="zh-CN" sz="1600"/>
              <a:t>",a/3);</a:t>
            </a:r>
          </a:p>
          <a:p>
            <a:pPr defTabSz="363538"/>
            <a:r>
              <a:rPr lang="en-US" altLang="zh-CN" sz="1600"/>
              <a:t>	return 0;</a:t>
            </a:r>
          </a:p>
          <a:p>
            <a:pPr defTabSz="363538"/>
            <a:r>
              <a:rPr lang="en-US" altLang="zh-CN" sz="1600"/>
              <a:t>}</a:t>
            </a:r>
            <a:endParaRPr lang="en-US" altLang="zh-CN" sz="1600" smtClean="0">
              <a:solidFill>
                <a:srgbClr val="008000"/>
              </a:solidFill>
            </a:endParaRPr>
          </a:p>
        </p:txBody>
      </p:sp>
      <p:pic>
        <p:nvPicPr>
          <p:cNvPr id="8" name="图片 7"/>
          <p:cNvPicPr>
            <a:picLocks noChangeAspect="1"/>
          </p:cNvPicPr>
          <p:nvPr/>
        </p:nvPicPr>
        <p:blipFill>
          <a:blip r:embed="rId7" cstate="print"/>
          <a:stretch>
            <a:fillRect/>
          </a:stretch>
        </p:blipFill>
        <p:spPr>
          <a:xfrm>
            <a:off x="4122102" y="4078577"/>
            <a:ext cx="3448050" cy="752475"/>
          </a:xfrm>
          <a:prstGeom prst="rect">
            <a:avLst/>
          </a:prstGeom>
        </p:spPr>
      </p:pic>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smtClean="0">
                  <a:solidFill>
                    <a:schemeClr val="bg1"/>
                  </a:solidFill>
                </a:rPr>
                <a:t>一</a:t>
              </a:r>
              <a:r>
                <a:rPr lang="zh-CN" altLang="en-US" sz="1400">
                  <a:solidFill>
                    <a:schemeClr val="bg1"/>
                  </a:solidFill>
                </a:rPr>
                <a:t>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8320759"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473179"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28" name="MH_SubTitle_1"/>
          <p:cNvSpPr/>
          <p:nvPr>
            <p:custDataLst>
              <p:tags r:id="rId2"/>
            </p:custDataLst>
          </p:nvPr>
        </p:nvSpPr>
        <p:spPr>
          <a:xfrm>
            <a:off x="9247878"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r>
              <a:rPr lang="zh-CN" altLang="en-US" smtClean="0">
                <a:solidFill>
                  <a:srgbClr val="1C1C1C"/>
                </a:solidFill>
              </a:rPr>
              <a:t>。</a:t>
            </a:r>
            <a:endParaRPr lang="zh-CN" altLang="en-US">
              <a:solidFill>
                <a:srgbClr val="1C1C1C"/>
              </a:solidFill>
            </a:endParaRPr>
          </a:p>
        </p:txBody>
      </p:sp>
      <p:sp>
        <p:nvSpPr>
          <p:cNvPr id="29" name="MH_Other_2"/>
          <p:cNvSpPr/>
          <p:nvPr>
            <p:custDataLst>
              <p:tags r:id="rId3"/>
            </p:custDataLst>
          </p:nvPr>
        </p:nvSpPr>
        <p:spPr>
          <a:xfrm rot="16200000">
            <a:off x="11133620"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smtClean="0"/>
              <a:t>scanf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smtClean="0">
                <a:solidFill>
                  <a:schemeClr val="tx1">
                    <a:lumMod val="65000"/>
                    <a:lumOff val="35000"/>
                  </a:schemeClr>
                </a:solidFill>
              </a:rPr>
              <a:t>用来</a:t>
            </a:r>
            <a:r>
              <a:rPr lang="zh-CN" altLang="en-US" sz="2000">
                <a:solidFill>
                  <a:schemeClr val="tx1">
                    <a:lumMod val="65000"/>
                    <a:lumOff val="35000"/>
                  </a:schemeClr>
                </a:solidFill>
              </a:rPr>
              <a:t>输入</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scanf</a:t>
            </a:r>
            <a:r>
              <a:rPr lang="zh-CN" altLang="en-US" b="1"/>
              <a:t>（格式控制</a:t>
            </a:r>
            <a:r>
              <a:rPr lang="zh-CN" altLang="en-US" b="1" smtClean="0"/>
              <a:t>，</a:t>
            </a:r>
            <a:r>
              <a:rPr lang="zh-CN" altLang="en-US" b="1"/>
              <a:t>地址</a:t>
            </a:r>
            <a:r>
              <a:rPr lang="zh-CN" altLang="en-US" b="1" smtClean="0"/>
              <a:t>表</a:t>
            </a:r>
            <a:r>
              <a:rPr lang="zh-CN" altLang="en-US" b="1"/>
              <a:t>列）</a:t>
            </a:r>
          </a:p>
        </p:txBody>
      </p:sp>
      <p:grpSp>
        <p:nvGrpSpPr>
          <p:cNvPr id="14" name="组合 13"/>
          <p:cNvGrpSpPr/>
          <p:nvPr/>
        </p:nvGrpSpPr>
        <p:grpSpPr>
          <a:xfrm>
            <a:off x="6613016" y="1981614"/>
            <a:ext cx="3426334" cy="1217402"/>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smtClean="0"/>
                <a:t>scanf("a=%f,b=%f,c=%f", &amp;a, &amp;b, &amp;c );</a:t>
              </a:r>
              <a:endParaRPr lang="en-US" altLang="zh-CN" sz="1600" noProof="1">
                <a:solidFill>
                  <a:srgbClr val="008000"/>
                </a:solidFill>
              </a:endParaRPr>
            </a:p>
          </p:txBody>
        </p:sp>
        <p:sp>
          <p:nvSpPr>
            <p:cNvPr id="7" name="线形标注 2(带强调线) 6"/>
            <p:cNvSpPr/>
            <p:nvPr/>
          </p:nvSpPr>
          <p:spPr>
            <a:xfrm rot="16200000">
              <a:off x="6321520" y="1959246"/>
              <a:ext cx="193537" cy="234000"/>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979532"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8154752" y="1568409"/>
              <a:ext cx="181451" cy="1008000"/>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3" y="2759340"/>
              <a:ext cx="2542581" cy="307777"/>
            </a:xfrm>
            <a:prstGeom prst="rect">
              <a:avLst/>
            </a:prstGeom>
            <a:noFill/>
          </p:spPr>
          <p:txBody>
            <a:bodyPr wrap="square" rtlCol="0">
              <a:spAutoFit/>
            </a:bodyPr>
            <a:lstStyle/>
            <a:p>
              <a:r>
                <a:rPr lang="zh-CN" altLang="en-US" sz="1400" smtClean="0"/>
                <a:t>格式控制</a:t>
              </a:r>
              <a:r>
                <a:rPr lang="en-US" altLang="zh-CN" sz="1400" smtClean="0"/>
                <a:t>	            </a:t>
              </a:r>
              <a:r>
                <a:rPr lang="zh-CN" altLang="en-US" sz="1400" smtClean="0"/>
                <a:t>地址</a:t>
              </a:r>
              <a:r>
                <a:rPr lang="zh-CN" altLang="en-US" sz="1400" spc="-50" smtClean="0"/>
                <a:t>列表</a:t>
              </a:r>
              <a:endParaRPr lang="zh-CN" altLang="en-US" sz="1400" spc="-50"/>
            </a:p>
          </p:txBody>
        </p:sp>
      </p:grpSp>
      <p:sp>
        <p:nvSpPr>
          <p:cNvPr id="15" name="MH_Desc_1"/>
          <p:cNvSpPr/>
          <p:nvPr>
            <p:custDataLst>
              <p:tags r:id="rId1"/>
            </p:custDataLst>
          </p:nvPr>
        </p:nvSpPr>
        <p:spPr>
          <a:xfrm>
            <a:off x="1447800" y="2764044"/>
            <a:ext cx="4578626"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dirty="0">
                <a:solidFill>
                  <a:schemeClr val="tx1"/>
                </a:solidFill>
              </a:rPr>
              <a:t>(1) “</a:t>
            </a:r>
            <a:r>
              <a:rPr lang="zh-CN" altLang="en-US" sz="1600" b="1" dirty="0">
                <a:solidFill>
                  <a:schemeClr val="tx1"/>
                </a:solidFill>
              </a:rPr>
              <a:t>格式控制</a:t>
            </a:r>
            <a:r>
              <a:rPr lang="zh-CN" altLang="en-US" sz="1600" dirty="0">
                <a:solidFill>
                  <a:schemeClr val="tx1"/>
                </a:solidFill>
              </a:rPr>
              <a:t>”是用双引号括起来的一个字符串</a:t>
            </a:r>
            <a:r>
              <a:rPr lang="zh-CN" altLang="en-US" sz="1600" dirty="0" smtClean="0">
                <a:solidFill>
                  <a:schemeClr val="tx1"/>
                </a:solidFill>
              </a:rPr>
              <a:t>，含义同</a:t>
            </a:r>
            <a:r>
              <a:rPr lang="en-US" altLang="zh-CN" sz="1600" dirty="0" err="1" smtClean="0">
                <a:solidFill>
                  <a:schemeClr val="tx1"/>
                </a:solidFill>
              </a:rPr>
              <a:t>printf</a:t>
            </a:r>
            <a:r>
              <a:rPr lang="zh-CN" altLang="en-US" sz="1600" dirty="0" smtClean="0">
                <a:solidFill>
                  <a:schemeClr val="tx1"/>
                </a:solidFill>
              </a:rPr>
              <a:t>函数。包括：</a:t>
            </a:r>
            <a:r>
              <a:rPr lang="en-US" altLang="zh-CN" sz="1600" dirty="0" smtClean="0">
                <a:solidFill>
                  <a:schemeClr val="tx1"/>
                </a:solidFill>
              </a:rPr>
              <a:t> </a:t>
            </a:r>
            <a:endParaRPr lang="en-US" altLang="zh-CN" sz="1600" dirty="0">
              <a:solidFill>
                <a:schemeClr val="tx1"/>
              </a:solidFill>
            </a:endParaRPr>
          </a:p>
          <a:p>
            <a:pPr algn="just">
              <a:lnSpc>
                <a:spcPct val="150000"/>
              </a:lnSpc>
              <a:defRPr/>
            </a:pPr>
            <a:r>
              <a:rPr lang="en-US" altLang="zh-CN" sz="1600" dirty="0" smtClean="0">
                <a:solidFill>
                  <a:schemeClr val="tx1"/>
                </a:solidFill>
              </a:rPr>
              <a:t>① </a:t>
            </a:r>
            <a:r>
              <a:rPr lang="zh-CN" altLang="en-US" sz="1600" b="1" dirty="0">
                <a:solidFill>
                  <a:schemeClr val="tx1"/>
                </a:solidFill>
              </a:rPr>
              <a:t>格式声明</a:t>
            </a:r>
            <a:r>
              <a:rPr lang="zh-CN" altLang="en-US" sz="1600" dirty="0" smtClean="0">
                <a:solidFill>
                  <a:schemeClr val="tx1"/>
                </a:solidFill>
              </a:rPr>
              <a:t>。以</a:t>
            </a:r>
            <a:r>
              <a:rPr lang="en-US" altLang="zh-CN" sz="1600" dirty="0" smtClean="0">
                <a:solidFill>
                  <a:schemeClr val="tx1"/>
                </a:solidFill>
              </a:rPr>
              <a:t>%</a:t>
            </a:r>
            <a:r>
              <a:rPr lang="zh-CN" altLang="en-US" sz="1600" dirty="0" smtClean="0">
                <a:solidFill>
                  <a:schemeClr val="tx1"/>
                </a:solidFill>
              </a:rPr>
              <a:t>开始，以一个格式字符结束，中间可以插入附加的字符。</a:t>
            </a:r>
            <a:endParaRPr lang="zh-CN" altLang="en-US" sz="1600" dirty="0">
              <a:solidFill>
                <a:schemeClr val="tx1"/>
              </a:solidFill>
            </a:endParaRPr>
          </a:p>
          <a:p>
            <a:pPr algn="just">
              <a:lnSpc>
                <a:spcPct val="150000"/>
              </a:lnSpc>
              <a:defRPr/>
            </a:pPr>
            <a:r>
              <a:rPr lang="zh-CN" altLang="en-US" sz="1600" dirty="0" smtClean="0">
                <a:solidFill>
                  <a:schemeClr val="tx1"/>
                </a:solidFill>
              </a:rPr>
              <a:t>② </a:t>
            </a:r>
            <a:r>
              <a:rPr lang="zh-CN" altLang="en-US" sz="1600" b="1" dirty="0">
                <a:solidFill>
                  <a:schemeClr val="tx1"/>
                </a:solidFill>
              </a:rPr>
              <a:t>普通字符</a:t>
            </a:r>
            <a:r>
              <a:rPr lang="zh-CN" altLang="en-US" sz="1600" dirty="0" smtClean="0">
                <a:solidFill>
                  <a:schemeClr val="tx1"/>
                </a:solidFill>
              </a:rPr>
              <a:t>。</a:t>
            </a:r>
            <a:endParaRPr lang="en-US" altLang="zh-CN" sz="1600" dirty="0" smtClean="0">
              <a:solidFill>
                <a:schemeClr val="tx1"/>
              </a:solidFill>
            </a:endParaRPr>
          </a:p>
          <a:p>
            <a:pPr algn="just">
              <a:lnSpc>
                <a:spcPct val="150000"/>
              </a:lnSpc>
              <a:defRPr/>
            </a:pPr>
            <a:r>
              <a:rPr lang="en-US" altLang="zh-CN" sz="1600" dirty="0" smtClean="0">
                <a:solidFill>
                  <a:schemeClr val="tx1"/>
                </a:solidFill>
              </a:rPr>
              <a:t>(</a:t>
            </a:r>
            <a:r>
              <a:rPr lang="en-US" altLang="zh-CN" sz="1600" dirty="0">
                <a:solidFill>
                  <a:schemeClr val="tx1"/>
                </a:solidFill>
              </a:rPr>
              <a:t>2) </a:t>
            </a:r>
            <a:r>
              <a:rPr lang="zh-CN" altLang="en-US" sz="1600" b="1" dirty="0" smtClean="0">
                <a:solidFill>
                  <a:schemeClr val="tx1"/>
                </a:solidFill>
              </a:rPr>
              <a:t>地址表</a:t>
            </a:r>
            <a:r>
              <a:rPr lang="zh-CN" altLang="en-US" sz="1600" b="1" dirty="0">
                <a:solidFill>
                  <a:schemeClr val="tx1"/>
                </a:solidFill>
              </a:rPr>
              <a:t>列</a:t>
            </a:r>
            <a:r>
              <a:rPr lang="zh-CN" altLang="en-US" sz="1600" dirty="0">
                <a:solidFill>
                  <a:schemeClr val="tx1"/>
                </a:solidFill>
              </a:rPr>
              <a:t>是由若干个地址组成的表列，可以是变量的地址，或字符串的首</a:t>
            </a:r>
            <a:r>
              <a:rPr lang="zh-CN" altLang="en-US" sz="1600" dirty="0" smtClean="0">
                <a:solidFill>
                  <a:schemeClr val="tx1"/>
                </a:solidFill>
              </a:rPr>
              <a:t>地址。</a:t>
            </a:r>
            <a:endParaRPr lang="zh-CN" altLang="en-US" sz="1600" dirty="0">
              <a:solidFill>
                <a:schemeClr val="tx1"/>
              </a:solidFill>
            </a:endParaRPr>
          </a:p>
        </p:txBody>
      </p:sp>
    </p:spTree>
    <p:extLst>
      <p:ext uri="{BB962C8B-B14F-4D97-AF65-F5344CB8AC3E}">
        <p14:creationId xmlns:p14="http://schemas.microsoft.com/office/powerpoint/2010/main" val="16712048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smtClean="0"/>
              <a:t>scanf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extLst>
              <p:ext uri="{D42A27DB-BD31-4B8C-83A1-F6EECF244321}">
                <p14:modId xmlns:p14="http://schemas.microsoft.com/office/powerpoint/2010/main" val="2960840365"/>
              </p:ext>
            </p:extLst>
          </p:nvPr>
        </p:nvGraphicFramePr>
        <p:xfrm>
          <a:off x="6522966" y="531069"/>
          <a:ext cx="5023763" cy="3586800"/>
        </p:xfrm>
        <a:graphic>
          <a:graphicData uri="http://schemas.openxmlformats.org/drawingml/2006/table">
            <a:tbl>
              <a:tblPr firstRow="1" firstCol="1">
                <a:tableStyleId>{21E4AEA4-8DFA-4A89-87EB-49C32662AFE0}</a:tableStyleId>
              </a:tblPr>
              <a:tblGrid>
                <a:gridCol w="748848">
                  <a:extLst>
                    <a:ext uri="{9D8B030D-6E8A-4147-A177-3AD203B41FA5}">
                      <a16:colId xmlns:a16="http://schemas.microsoft.com/office/drawing/2014/main" val="20000"/>
                    </a:ext>
                  </a:extLst>
                </a:gridCol>
                <a:gridCol w="4274915">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输入有符号的十进制整数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u</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o</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输入无符号的八进制整数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smtClean="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输入无符号的十六进制整数</a:t>
                      </a:r>
                      <a:r>
                        <a:rPr lang="en-US" altLang="zh-CN" sz="1400" b="0" kern="100" smtClean="0">
                          <a:latin typeface="+mn-ea"/>
                          <a:ea typeface="+mn-ea"/>
                          <a:cs typeface="Times New Roman"/>
                        </a:rPr>
                        <a:t>(</a:t>
                      </a:r>
                      <a:r>
                        <a:rPr lang="zh-CN" altLang="en-US" sz="1400" b="0" kern="100" smtClean="0">
                          <a:latin typeface="+mn-ea"/>
                          <a:ea typeface="+mn-ea"/>
                          <a:cs typeface="Times New Roman"/>
                        </a:rPr>
                        <a:t>大小写作用相同</a:t>
                      </a:r>
                      <a:r>
                        <a:rPr lang="en-US" altLang="zh-CN" sz="1400" b="0" kern="100" smtClean="0">
                          <a:latin typeface="+mn-ea"/>
                          <a:ea typeface="+mn-ea"/>
                          <a:cs typeface="Times New Roman"/>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输入单个字符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输入字符串，将字符串送到一个字符数组中，在输入时以非空白字符开始，以第一个空白字符结束。字符串以串结束标志</a:t>
                      </a:r>
                      <a:r>
                        <a:rPr lang="en-US" altLang="zh-CN" sz="1400" b="0" kern="100" smtClean="0">
                          <a:latin typeface="+mn-ea"/>
                          <a:ea typeface="+mn-ea"/>
                        </a:rPr>
                        <a:t>′\0′</a:t>
                      </a:r>
                      <a:r>
                        <a:rPr lang="zh-CN" altLang="en-US" sz="1400" b="0" kern="100" smtClean="0">
                          <a:latin typeface="+mn-ea"/>
                          <a:ea typeface="+mn-ea"/>
                        </a:rPr>
                        <a:t>作为其最后一个字符</a:t>
                      </a: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输入实数，可以用小数形式或指数形式输入</a:t>
                      </a:r>
                      <a:endParaRPr lang="zh-CN" alt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作用相同，</a:t>
                      </a:r>
                      <a:r>
                        <a:rPr lang="en-US" altLang="zh-CN" sz="1400" b="0" kern="100" smtClean="0">
                          <a:latin typeface="+mn-ea"/>
                          <a:ea typeface="+mn-ea"/>
                        </a:rPr>
                        <a:t>e</a:t>
                      </a: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a:t>
                      </a:r>
                      <a:r>
                        <a:rPr lang="en-US" altLang="zh-CN" sz="1400" b="0" kern="100" smtClean="0">
                          <a:latin typeface="+mn-ea"/>
                          <a:ea typeface="+mn-ea"/>
                        </a:rPr>
                        <a:t>g</a:t>
                      </a:r>
                      <a:r>
                        <a:rPr lang="zh-CN" altLang="en-US" sz="1400" b="0" kern="100" smtClean="0">
                          <a:latin typeface="+mn-ea"/>
                          <a:ea typeface="+mn-ea"/>
                        </a:rPr>
                        <a:t>可以互相替换</a:t>
                      </a:r>
                      <a:r>
                        <a:rPr lang="en-US" altLang="zh-CN" sz="1400" b="0" kern="100" smtClean="0">
                          <a:latin typeface="+mn-ea"/>
                          <a:ea typeface="+mn-ea"/>
                        </a:rPr>
                        <a:t>(</a:t>
                      </a:r>
                      <a:r>
                        <a:rPr lang="zh-CN" altLang="en-US" sz="1400" b="0" kern="100" smtClean="0">
                          <a:latin typeface="+mn-ea"/>
                          <a:ea typeface="+mn-ea"/>
                        </a:rPr>
                        <a:t>大小写作用相同</a:t>
                      </a:r>
                      <a:r>
                        <a:rPr lang="en-US" altLang="zh-CN"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589124537"/>
              </p:ext>
            </p:extLst>
          </p:nvPr>
        </p:nvGraphicFramePr>
        <p:xfrm>
          <a:off x="6522967" y="4305435"/>
          <a:ext cx="5023763" cy="1933440"/>
        </p:xfrm>
        <a:graphic>
          <a:graphicData uri="http://schemas.openxmlformats.org/drawingml/2006/table">
            <a:tbl>
              <a:tblPr firstRow="1" firstCol="1">
                <a:tableStyleId>{21E4AEA4-8DFA-4A89-87EB-49C32662AFE0}</a:tableStyleId>
              </a:tblPr>
              <a:tblGrid>
                <a:gridCol w="733867">
                  <a:extLst>
                    <a:ext uri="{9D8B030D-6E8A-4147-A177-3AD203B41FA5}">
                      <a16:colId xmlns:a16="http://schemas.microsoft.com/office/drawing/2014/main" val="20000"/>
                    </a:ext>
                  </a:extLst>
                </a:gridCol>
                <a:gridCol w="4289896">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输入长整型数据（可用</a:t>
                      </a:r>
                      <a:r>
                        <a:rPr lang="en-US" altLang="zh-CN" sz="1400" b="0" kern="100" smtClean="0">
                          <a:latin typeface="+mn-ea"/>
                          <a:ea typeface="+mn-ea"/>
                        </a:rPr>
                        <a:t>%ld</a:t>
                      </a:r>
                      <a:r>
                        <a:rPr lang="zh-CN" altLang="en-US" sz="1400" b="0" kern="100" smtClean="0">
                          <a:latin typeface="+mn-ea"/>
                          <a:ea typeface="+mn-ea"/>
                        </a:rPr>
                        <a:t>，</a:t>
                      </a:r>
                      <a:r>
                        <a:rPr lang="en-US" altLang="zh-CN" sz="1400" b="0" kern="100" smtClean="0">
                          <a:latin typeface="+mn-ea"/>
                          <a:ea typeface="+mn-ea"/>
                        </a:rPr>
                        <a:t>%lo</a:t>
                      </a:r>
                      <a:r>
                        <a:rPr lang="zh-CN" altLang="en-US" sz="1400" b="0" kern="100" smtClean="0">
                          <a:latin typeface="+mn-ea"/>
                          <a:ea typeface="+mn-ea"/>
                        </a:rPr>
                        <a:t>，</a:t>
                      </a:r>
                      <a:r>
                        <a:rPr lang="en-US" altLang="zh-CN" sz="1400" b="0" kern="100" smtClean="0">
                          <a:latin typeface="+mn-ea"/>
                          <a:ea typeface="+mn-ea"/>
                        </a:rPr>
                        <a:t>%lx</a:t>
                      </a:r>
                      <a:r>
                        <a:rPr lang="zh-CN" altLang="en-US" sz="1400" b="0" kern="100" smtClean="0">
                          <a:latin typeface="+mn-ea"/>
                          <a:ea typeface="+mn-ea"/>
                        </a:rPr>
                        <a:t>，</a:t>
                      </a:r>
                      <a:r>
                        <a:rPr lang="en-US" altLang="zh-CN" sz="1400" b="0" kern="100" smtClean="0">
                          <a:latin typeface="+mn-ea"/>
                          <a:ea typeface="+mn-ea"/>
                        </a:rPr>
                        <a:t>%lu</a:t>
                      </a:r>
                      <a:r>
                        <a:rPr lang="zh-CN" altLang="en-US" sz="1400" b="0" kern="100" smtClean="0">
                          <a:latin typeface="+mn-ea"/>
                          <a:ea typeface="+mn-ea"/>
                        </a:rPr>
                        <a:t>）以及</a:t>
                      </a:r>
                      <a:r>
                        <a:rPr lang="en-US" altLang="zh-CN" sz="1400" b="0" kern="100" smtClean="0">
                          <a:latin typeface="+mn-ea"/>
                          <a:ea typeface="+mn-ea"/>
                        </a:rPr>
                        <a:t>double</a:t>
                      </a:r>
                      <a:r>
                        <a:rPr lang="zh-CN" altLang="en-US" sz="1400" b="0" kern="100" smtClean="0">
                          <a:latin typeface="+mn-ea"/>
                          <a:ea typeface="+mn-ea"/>
                        </a:rPr>
                        <a:t>型数据（用</a:t>
                      </a:r>
                      <a:r>
                        <a:rPr lang="en-US" altLang="zh-CN" sz="1400" b="0" kern="100" smtClean="0">
                          <a:latin typeface="+mn-ea"/>
                          <a:ea typeface="+mn-ea"/>
                        </a:rPr>
                        <a:t>%lf</a:t>
                      </a:r>
                      <a:r>
                        <a:rPr lang="zh-CN" altLang="en-US" sz="1400" b="0" kern="100" smtClean="0">
                          <a:latin typeface="+mn-ea"/>
                          <a:ea typeface="+mn-ea"/>
                        </a:rPr>
                        <a:t>或</a:t>
                      </a:r>
                      <a:r>
                        <a:rPr lang="en-US" altLang="zh-CN" sz="1400" b="0" kern="100" smtClean="0">
                          <a:latin typeface="+mn-ea"/>
                          <a:ea typeface="+mn-ea"/>
                        </a:rPr>
                        <a:t>%le</a:t>
                      </a:r>
                      <a:r>
                        <a:rPr lang="zh-CN" altLang="en-US"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smtClean="0">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输入短整型数据（可用</a:t>
                      </a:r>
                      <a:r>
                        <a:rPr lang="en-US" altLang="zh-CN" sz="1400" b="0" kern="100" smtClean="0">
                          <a:latin typeface="+mn-ea"/>
                          <a:ea typeface="+mn-ea"/>
                        </a:rPr>
                        <a:t>%hd</a:t>
                      </a:r>
                      <a:r>
                        <a:rPr lang="zh-CN" altLang="en-US" sz="1400" b="0" kern="100" smtClean="0">
                          <a:latin typeface="+mn-ea"/>
                          <a:ea typeface="+mn-ea"/>
                        </a:rPr>
                        <a:t>，</a:t>
                      </a:r>
                      <a:r>
                        <a:rPr lang="en-US" altLang="zh-CN" sz="1400" b="0" kern="100" smtClean="0">
                          <a:latin typeface="+mn-ea"/>
                          <a:ea typeface="+mn-ea"/>
                        </a:rPr>
                        <a:t>%ho</a:t>
                      </a:r>
                      <a:r>
                        <a:rPr lang="zh-CN" altLang="en-US" sz="1400" b="0" kern="100" smtClean="0">
                          <a:latin typeface="+mn-ea"/>
                          <a:ea typeface="+mn-ea"/>
                        </a:rPr>
                        <a:t>，</a:t>
                      </a:r>
                      <a:r>
                        <a:rPr lang="en-US" altLang="zh-CN" sz="1400" b="0" kern="100" smtClean="0">
                          <a:latin typeface="+mn-ea"/>
                          <a:ea typeface="+mn-ea"/>
                        </a:rPr>
                        <a:t>%hx</a:t>
                      </a:r>
                      <a:r>
                        <a:rPr lang="zh-CN" altLang="en-US"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zh-CN" altLang="en-US" sz="1400" b="1" kern="100" smtClean="0">
                          <a:latin typeface="+mn-ea"/>
                          <a:ea typeface="+mn-ea"/>
                        </a:rPr>
                        <a:t>域宽</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指定输入数据所占宽度（列数），域宽应为正整数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zh-CN" altLang="en-US" sz="1400" b="1" kern="100" smtClean="0">
                          <a:latin typeface="+mn-ea"/>
                          <a:ea typeface="+mn-ea"/>
                          <a:cs typeface="+mn-cs"/>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本输入项在读入后不赋给相应的变量</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smtClean="0">
                <a:solidFill>
                  <a:schemeClr val="tx1"/>
                </a:solidFill>
              </a:rPr>
              <a:t>(1) scanf</a:t>
            </a:r>
            <a:r>
              <a:rPr lang="zh-CN" altLang="en-US" sz="1600">
                <a:solidFill>
                  <a:schemeClr val="tx1"/>
                </a:solidFill>
              </a:rPr>
              <a:t>函数中的格式控制后面应当是</a:t>
            </a:r>
            <a:r>
              <a:rPr lang="zh-CN" altLang="en-US" sz="1600" b="1">
                <a:solidFill>
                  <a:schemeClr val="tx1"/>
                </a:solidFill>
              </a:rPr>
              <a:t>变量地址</a:t>
            </a:r>
            <a:r>
              <a:rPr lang="zh-CN" altLang="en-US" sz="1600">
                <a:solidFill>
                  <a:schemeClr val="tx1"/>
                </a:solidFill>
              </a:rPr>
              <a:t>，而不是变量名</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应</a:t>
            </a:r>
            <a:r>
              <a:rPr lang="zh-CN" altLang="en-US" sz="1600">
                <a:solidFill>
                  <a:schemeClr val="tx1"/>
                </a:solidFill>
              </a:rPr>
              <a:t>与上述格式说明匹配，否则将会出现错误。</a:t>
            </a:r>
          </a:p>
          <a:p>
            <a:pPr algn="just">
              <a:lnSpc>
                <a:spcPct val="120000"/>
              </a:lnSpc>
              <a:spcBef>
                <a:spcPts val="600"/>
              </a:spcBef>
              <a:spcAft>
                <a:spcPts val="600"/>
              </a:spcAft>
              <a:defRPr/>
            </a:pPr>
            <a:r>
              <a:rPr lang="en-US" altLang="zh-CN" sz="1600" smtClean="0">
                <a:solidFill>
                  <a:schemeClr val="tx1"/>
                </a:solidFill>
              </a:rPr>
              <a:t>(</a:t>
            </a:r>
            <a:r>
              <a:rPr lang="en-US" altLang="zh-CN" sz="1600">
                <a:solidFill>
                  <a:schemeClr val="tx1"/>
                </a:solidFill>
              </a:rPr>
              <a:t>2</a:t>
            </a:r>
            <a:r>
              <a:rPr lang="en-US" altLang="zh-CN" sz="1600" smtClean="0">
                <a:solidFill>
                  <a:schemeClr val="tx1"/>
                </a:solidFill>
              </a:rPr>
              <a:t>)</a:t>
            </a:r>
            <a:r>
              <a:rPr lang="zh-CN" altLang="en-US" sz="1600">
                <a:solidFill>
                  <a:schemeClr val="tx1"/>
                </a:solidFill>
              </a:rPr>
              <a:t>如果在格式控制字符串中除了格式声明以外还有其他字符，则在输入数据时在对应的位置上应输入与这些字符相同的字符</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en-US" altLang="zh-CN" sz="1600" smtClean="0">
                <a:solidFill>
                  <a:schemeClr val="tx1"/>
                </a:solidFill>
              </a:rPr>
              <a:t>(</a:t>
            </a:r>
            <a:r>
              <a:rPr lang="en-US" altLang="zh-CN" sz="1600">
                <a:solidFill>
                  <a:schemeClr val="tx1"/>
                </a:solidFill>
              </a:rPr>
              <a:t>3</a:t>
            </a:r>
            <a:r>
              <a:rPr lang="en-US" altLang="zh-CN" sz="1600" smtClean="0">
                <a:solidFill>
                  <a:schemeClr val="tx1"/>
                </a:solidFill>
              </a:rPr>
              <a:t>)</a:t>
            </a:r>
            <a:r>
              <a:rPr lang="zh-CN" altLang="en-US" sz="1600">
                <a:solidFill>
                  <a:schemeClr val="tx1"/>
                </a:solidFill>
              </a:rPr>
              <a:t>在用“％</a:t>
            </a:r>
            <a:r>
              <a:rPr lang="en-US" altLang="zh-CN" sz="1600">
                <a:solidFill>
                  <a:schemeClr val="tx1"/>
                </a:solidFill>
              </a:rPr>
              <a:t>c”</a:t>
            </a:r>
            <a:r>
              <a:rPr lang="zh-CN" altLang="en-US" sz="1600">
                <a:solidFill>
                  <a:schemeClr val="tx1"/>
                </a:solidFill>
              </a:rPr>
              <a:t>格式声明输入字符时，空格字符和“转义字符”中的字符都作为有效字符</a:t>
            </a:r>
            <a:r>
              <a:rPr lang="zh-CN" altLang="en-US" sz="1600" smtClean="0">
                <a:solidFill>
                  <a:schemeClr val="tx1"/>
                </a:solidFill>
              </a:rPr>
              <a:t>输入。</a:t>
            </a:r>
            <a:endParaRPr lang="en-US" altLang="zh-CN" sz="1600" smtClean="0">
              <a:solidFill>
                <a:schemeClr val="tx1"/>
              </a:solidFill>
            </a:endParaRPr>
          </a:p>
          <a:p>
            <a:pPr algn="just">
              <a:lnSpc>
                <a:spcPct val="120000"/>
              </a:lnSpc>
              <a:spcBef>
                <a:spcPts val="600"/>
              </a:spcBef>
              <a:spcAft>
                <a:spcPts val="600"/>
              </a:spcAft>
              <a:defRPr/>
            </a:pPr>
            <a:r>
              <a:rPr lang="en-US" altLang="zh-CN" sz="1600">
                <a:solidFill>
                  <a:schemeClr val="tx1"/>
                </a:solidFill>
              </a:rPr>
              <a:t>(4) </a:t>
            </a:r>
            <a:r>
              <a:rPr lang="zh-CN" altLang="en-US" sz="1600">
                <a:solidFill>
                  <a:schemeClr val="tx1"/>
                </a:solidFill>
              </a:rPr>
              <a:t>在输入数值数据时，如输入空格、回车、</a:t>
            </a:r>
            <a:r>
              <a:rPr lang="en-US" altLang="zh-CN" sz="1600">
                <a:solidFill>
                  <a:schemeClr val="tx1"/>
                </a:solidFill>
              </a:rPr>
              <a:t>Tab</a:t>
            </a:r>
            <a:r>
              <a:rPr lang="zh-CN" altLang="en-US" sz="1600">
                <a:solidFill>
                  <a:schemeClr val="tx1"/>
                </a:solidFill>
              </a:rPr>
              <a:t>键或遇非法字符</a:t>
            </a:r>
            <a:r>
              <a:rPr lang="en-US" altLang="zh-CN" sz="1600">
                <a:solidFill>
                  <a:schemeClr val="tx1"/>
                </a:solidFill>
              </a:rPr>
              <a:t>(</a:t>
            </a:r>
            <a:r>
              <a:rPr lang="zh-CN" altLang="en-US" sz="1600">
                <a:solidFill>
                  <a:schemeClr val="tx1"/>
                </a:solidFill>
              </a:rPr>
              <a:t>不属于数值的字符</a:t>
            </a:r>
            <a:r>
              <a:rPr lang="en-US" altLang="zh-CN" sz="1600">
                <a:solidFill>
                  <a:schemeClr val="tx1"/>
                </a:solidFill>
              </a:rPr>
              <a:t>)</a:t>
            </a:r>
            <a:r>
              <a:rPr lang="zh-CN" altLang="en-US" sz="1600">
                <a:solidFill>
                  <a:schemeClr val="tx1"/>
                </a:solidFill>
              </a:rPr>
              <a:t>，认为该数据结束。</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p:txBody>
      </p:sp>
    </p:spTree>
    <p:extLst>
      <p:ext uri="{BB962C8B-B14F-4D97-AF65-F5344CB8AC3E}">
        <p14:creationId xmlns:p14="http://schemas.microsoft.com/office/powerpoint/2010/main" val="42057415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d</a:t>
            </a:r>
            <a:r>
              <a:rPr lang="zh-CN" altLang="en-US" dirty="0" smtClean="0"/>
              <a:t>举例（</a:t>
            </a:r>
            <a:r>
              <a:rPr lang="en-US" altLang="zh-CN" dirty="0" smtClean="0"/>
              <a:t>char</a:t>
            </a:r>
            <a:r>
              <a:rPr lang="zh-CN" altLang="en-US" dirty="0" smtClean="0"/>
              <a:t>，</a:t>
            </a:r>
            <a:r>
              <a:rPr lang="en-US" altLang="zh-CN" dirty="0" smtClean="0"/>
              <a:t>short</a:t>
            </a:r>
            <a:r>
              <a:rPr lang="zh-CN" altLang="en-US" dirty="0" smtClean="0"/>
              <a:t>，</a:t>
            </a:r>
            <a:r>
              <a:rPr lang="en-US" altLang="zh-CN" dirty="0" err="1" smtClean="0"/>
              <a:t>int</a:t>
            </a:r>
            <a:r>
              <a:rPr lang="zh-CN" altLang="en-US" dirty="0" smtClean="0"/>
              <a:t>通用），％</a:t>
            </a:r>
            <a:r>
              <a:rPr lang="en-US" altLang="zh-CN" dirty="0" err="1" smtClean="0"/>
              <a:t>ld</a:t>
            </a:r>
            <a:r>
              <a:rPr lang="zh-CN" altLang="en-US" dirty="0" smtClean="0"/>
              <a:t>举例（</a:t>
            </a:r>
            <a:r>
              <a:rPr lang="en-US" altLang="zh-CN" dirty="0" smtClean="0"/>
              <a:t>long</a:t>
            </a:r>
            <a:r>
              <a:rPr lang="zh-CN" altLang="en-US" dirty="0" smtClean="0"/>
              <a:t>）</a:t>
            </a:r>
            <a:endParaRPr lang="zh-CN" altLang="en-US" dirty="0"/>
          </a:p>
        </p:txBody>
      </p:sp>
      <p:sp>
        <p:nvSpPr>
          <p:cNvPr id="3" name="内容占位符 2"/>
          <p:cNvSpPr>
            <a:spLocks noGrp="1"/>
          </p:cNvSpPr>
          <p:nvPr>
            <p:ph idx="1"/>
          </p:nvPr>
        </p:nvSpPr>
        <p:spPr>
          <a:ln>
            <a:solidFill>
              <a:srgbClr val="C00000"/>
            </a:solidFill>
          </a:ln>
        </p:spPr>
        <p:txBody>
          <a:bodyPr/>
          <a:lstStyle/>
          <a:p>
            <a:pPr marL="0" indent="0">
              <a:buNone/>
            </a:pPr>
            <a:r>
              <a:rPr lang="en-US" altLang="zh-CN" dirty="0" smtClean="0"/>
              <a:t>char a;</a:t>
            </a:r>
          </a:p>
          <a:p>
            <a:pPr marL="0" indent="0">
              <a:buNone/>
            </a:pPr>
            <a:r>
              <a:rPr lang="en-US" altLang="zh-CN" dirty="0" smtClean="0"/>
              <a:t>short b;</a:t>
            </a:r>
          </a:p>
          <a:p>
            <a:pPr marL="0" indent="0">
              <a:buNone/>
            </a:pPr>
            <a:r>
              <a:rPr lang="en-US" altLang="zh-CN" dirty="0" err="1" smtClean="0"/>
              <a:t>int</a:t>
            </a:r>
            <a:r>
              <a:rPr lang="en-US" altLang="zh-CN" dirty="0" smtClean="0"/>
              <a:t> c;</a:t>
            </a:r>
          </a:p>
          <a:p>
            <a:pPr marL="0" indent="0">
              <a:buNone/>
            </a:pPr>
            <a:r>
              <a:rPr lang="en-US" altLang="zh-CN" dirty="0" smtClean="0"/>
              <a:t>long d;</a:t>
            </a:r>
          </a:p>
          <a:p>
            <a:pPr marL="0" indent="0">
              <a:buNone/>
            </a:pPr>
            <a:r>
              <a:rPr lang="en-US" altLang="zh-CN" dirty="0" err="1" smtClean="0"/>
              <a:t>scanf</a:t>
            </a:r>
            <a:r>
              <a:rPr lang="en-US" altLang="zh-CN" dirty="0" smtClean="0"/>
              <a:t>("%</a:t>
            </a:r>
            <a:r>
              <a:rPr lang="en-US" altLang="zh-CN" dirty="0" err="1" smtClean="0"/>
              <a:t>d%d%d%ld</a:t>
            </a:r>
            <a:r>
              <a:rPr lang="en-US" altLang="zh-CN" dirty="0" smtClean="0"/>
              <a:t>", &amp;</a:t>
            </a:r>
            <a:r>
              <a:rPr lang="en-US" altLang="zh-CN" dirty="0" err="1" smtClean="0"/>
              <a:t>a,&amp;b,&amp;c,&amp;d</a:t>
            </a:r>
            <a:r>
              <a:rPr lang="en-US" altLang="zh-CN" dirty="0" smtClean="0"/>
              <a:t>);</a:t>
            </a:r>
          </a:p>
          <a:p>
            <a:pPr marL="0" indent="0">
              <a:buNone/>
            </a:pPr>
            <a:endParaRPr lang="en-US" altLang="zh-CN" dirty="0"/>
          </a:p>
          <a:p>
            <a:r>
              <a:rPr lang="zh-CN" altLang="en-US" dirty="0" smtClean="0"/>
              <a:t>一次性可以输入多个数，数与数之间用</a:t>
            </a:r>
            <a:r>
              <a:rPr lang="zh-CN" altLang="en-US" b="1" dirty="0" smtClean="0">
                <a:solidFill>
                  <a:srgbClr val="FF0000"/>
                </a:solidFill>
              </a:rPr>
              <a:t>至少一个空格</a:t>
            </a:r>
            <a:r>
              <a:rPr lang="zh-CN" altLang="en-US" dirty="0" smtClean="0"/>
              <a:t>隔开。</a:t>
            </a:r>
            <a:endParaRPr lang="en-US" altLang="zh-CN" dirty="0" smtClean="0"/>
          </a:p>
          <a:p>
            <a:r>
              <a:rPr lang="zh-CN" altLang="en-US" dirty="0" smtClean="0"/>
              <a:t>例如上面可以这样输入：</a:t>
            </a:r>
            <a:r>
              <a:rPr lang="en-US" altLang="zh-CN" dirty="0" smtClean="0"/>
              <a:t>1  2  3  4&lt;</a:t>
            </a:r>
            <a:r>
              <a:rPr lang="zh-CN" altLang="en-US" dirty="0" smtClean="0"/>
              <a:t>回车键</a:t>
            </a:r>
            <a:r>
              <a:rPr lang="en-US" altLang="zh-CN" dirty="0" smtClean="0"/>
              <a:t>&gt;</a:t>
            </a:r>
            <a:endParaRPr lang="zh-CN" altLang="en-US" dirty="0"/>
          </a:p>
        </p:txBody>
      </p:sp>
    </p:spTree>
    <p:extLst>
      <p:ext uri="{BB962C8B-B14F-4D97-AF65-F5344CB8AC3E}">
        <p14:creationId xmlns:p14="http://schemas.microsoft.com/office/powerpoint/2010/main" val="17782787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f</a:t>
            </a:r>
            <a:r>
              <a:rPr lang="zh-CN" altLang="en-US" dirty="0" smtClean="0"/>
              <a:t>举例（</a:t>
            </a:r>
            <a:r>
              <a:rPr lang="en-US" altLang="zh-CN" dirty="0" smtClean="0"/>
              <a:t>float</a:t>
            </a:r>
            <a:r>
              <a:rPr lang="zh-CN" altLang="en-US" dirty="0" smtClean="0"/>
              <a:t>），％</a:t>
            </a:r>
            <a:r>
              <a:rPr lang="en-US" altLang="zh-CN" dirty="0" smtClean="0"/>
              <a:t>lf</a:t>
            </a:r>
            <a:r>
              <a:rPr lang="zh-CN" altLang="en-US" dirty="0" smtClean="0"/>
              <a:t>举例（</a:t>
            </a:r>
            <a:r>
              <a:rPr lang="en-US" altLang="zh-CN" dirty="0" smtClean="0"/>
              <a:t>double</a:t>
            </a:r>
            <a:r>
              <a:rPr lang="zh-CN" altLang="en-US" dirty="0" smtClean="0"/>
              <a:t>）</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float a;</a:t>
            </a:r>
          </a:p>
          <a:p>
            <a:pPr marL="0" indent="0">
              <a:buNone/>
            </a:pPr>
            <a:r>
              <a:rPr lang="en-US" altLang="zh-CN" dirty="0" smtClean="0"/>
              <a:t>double b;</a:t>
            </a:r>
          </a:p>
          <a:p>
            <a:pPr marL="0" indent="0">
              <a:buNone/>
            </a:pPr>
            <a:r>
              <a:rPr lang="en-US" altLang="zh-CN" dirty="0" err="1" smtClean="0"/>
              <a:t>scanf</a:t>
            </a:r>
            <a:r>
              <a:rPr lang="en-US" altLang="zh-CN" dirty="0" smtClean="0"/>
              <a:t>("%</a:t>
            </a:r>
            <a:r>
              <a:rPr lang="en-US" altLang="zh-CN" dirty="0" err="1" smtClean="0"/>
              <a:t>f%lf</a:t>
            </a:r>
            <a:r>
              <a:rPr lang="en-US" altLang="zh-CN" dirty="0" smtClean="0"/>
              <a:t>", &amp;a, &amp;b);</a:t>
            </a:r>
          </a:p>
          <a:p>
            <a:pPr marL="0" indent="0">
              <a:buNone/>
            </a:pPr>
            <a:endParaRPr lang="en-US" altLang="zh-CN" dirty="0"/>
          </a:p>
          <a:p>
            <a:r>
              <a:rPr lang="zh-CN" altLang="en-US" dirty="0"/>
              <a:t>一次性可以输入多个数，数与数之间用</a:t>
            </a:r>
            <a:r>
              <a:rPr lang="zh-CN" altLang="en-US" b="1" dirty="0">
                <a:solidFill>
                  <a:srgbClr val="FF0000"/>
                </a:solidFill>
              </a:rPr>
              <a:t>至少一个空格</a:t>
            </a:r>
            <a:r>
              <a:rPr lang="zh-CN" altLang="en-US" dirty="0"/>
              <a:t>隔开。</a:t>
            </a:r>
            <a:endParaRPr lang="en-US" altLang="zh-CN" dirty="0"/>
          </a:p>
          <a:p>
            <a:r>
              <a:rPr lang="zh-CN" altLang="en-US" dirty="0"/>
              <a:t>例如上面可以这样输入：</a:t>
            </a:r>
            <a:r>
              <a:rPr lang="en-US" altLang="zh-CN" dirty="0" smtClean="0"/>
              <a:t>1.23   4.56789&lt;</a:t>
            </a:r>
            <a:r>
              <a:rPr lang="zh-CN" altLang="en-US" dirty="0"/>
              <a:t>回车键</a:t>
            </a:r>
            <a:r>
              <a:rPr lang="en-US" altLang="zh-CN" dirty="0"/>
              <a:t>&gt;</a:t>
            </a:r>
            <a:endParaRPr lang="zh-CN" altLang="en-US" dirty="0"/>
          </a:p>
          <a:p>
            <a:pPr marL="0" indent="0">
              <a:buNone/>
            </a:pPr>
            <a:endParaRPr lang="zh-CN" altLang="en-US" dirty="0"/>
          </a:p>
        </p:txBody>
      </p:sp>
    </p:spTree>
    <p:extLst>
      <p:ext uri="{BB962C8B-B14F-4D97-AF65-F5344CB8AC3E}">
        <p14:creationId xmlns:p14="http://schemas.microsoft.com/office/powerpoint/2010/main" val="27132172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scanf</a:t>
            </a:r>
            <a:r>
              <a:rPr lang="zh-CN" altLang="en-US" dirty="0" smtClean="0"/>
              <a:t>注意事项一：必须用变量地址</a:t>
            </a:r>
            <a:endParaRPr lang="zh-CN" altLang="en-US" dirty="0"/>
          </a:p>
        </p:txBody>
      </p:sp>
      <p:sp>
        <p:nvSpPr>
          <p:cNvPr id="3" name="内容占位符 2"/>
          <p:cNvSpPr>
            <a:spLocks noGrp="1"/>
          </p:cNvSpPr>
          <p:nvPr>
            <p:ph idx="1"/>
          </p:nvPr>
        </p:nvSpPr>
        <p:spPr>
          <a:xfrm>
            <a:off x="838200" y="1825625"/>
            <a:ext cx="10515600" cy="4730818"/>
          </a:xfrm>
        </p:spPr>
        <p:txBody>
          <a:bodyPr>
            <a:normAutofit fontScale="92500" lnSpcReduction="10000"/>
          </a:bodyPr>
          <a:lstStyle/>
          <a:p>
            <a:r>
              <a:rPr lang="zh-CN" altLang="en-US" dirty="0" smtClean="0"/>
              <a:t>搞死一个</a:t>
            </a:r>
            <a:r>
              <a:rPr lang="en-US" altLang="zh-CN" dirty="0" smtClean="0"/>
              <a:t>C</a:t>
            </a:r>
            <a:r>
              <a:rPr lang="zh-CN" altLang="en-US" dirty="0" smtClean="0"/>
              <a:t>程序，其实只要一行代码：</a:t>
            </a:r>
            <a:endParaRPr lang="en-US" altLang="zh-CN" dirty="0" smtClean="0"/>
          </a:p>
          <a:p>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当然对于善解人意的</a:t>
            </a:r>
            <a:r>
              <a:rPr lang="en-US" altLang="zh-CN" dirty="0" smtClean="0"/>
              <a:t>GCC</a:t>
            </a:r>
            <a:r>
              <a:rPr lang="zh-CN" altLang="en-US" dirty="0" smtClean="0"/>
              <a:t>来说，其实是有个温馨提示的：</a:t>
            </a:r>
            <a:r>
              <a:rPr lang="en-US" altLang="zh-CN" dirty="0" smtClean="0">
                <a:solidFill>
                  <a:srgbClr val="FF0000"/>
                </a:solidFill>
              </a:rPr>
              <a:t>warning</a:t>
            </a:r>
            <a:r>
              <a:rPr lang="en-US" altLang="zh-CN" dirty="0">
                <a:solidFill>
                  <a:srgbClr val="FF0000"/>
                </a:solidFill>
              </a:rPr>
              <a:t>: format '%d' expects argument of type '</a:t>
            </a:r>
            <a:r>
              <a:rPr lang="en-US" altLang="zh-CN" dirty="0" err="1">
                <a:solidFill>
                  <a:srgbClr val="FF0000"/>
                </a:solidFill>
              </a:rPr>
              <a:t>int</a:t>
            </a:r>
            <a:r>
              <a:rPr lang="en-US" altLang="zh-CN" dirty="0">
                <a:solidFill>
                  <a:srgbClr val="FF0000"/>
                </a:solidFill>
              </a:rPr>
              <a:t> *', but argument 2 has type '</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Wformat</a:t>
            </a:r>
            <a:r>
              <a:rPr lang="en-US" altLang="zh-CN" dirty="0" smtClean="0">
                <a:solidFill>
                  <a:srgbClr val="FF0000"/>
                </a:solidFill>
              </a:rPr>
              <a:t>=]</a:t>
            </a:r>
          </a:p>
          <a:p>
            <a:r>
              <a:rPr lang="zh-CN" altLang="en-US" dirty="0" smtClean="0"/>
              <a:t>如果你的程序只帅</a:t>
            </a:r>
            <a:r>
              <a:rPr lang="en-US" altLang="zh-CN" dirty="0" smtClean="0"/>
              <a:t>3</a:t>
            </a:r>
            <a:r>
              <a:rPr lang="zh-CN" altLang="en-US" dirty="0" smtClean="0"/>
              <a:t>秒就挂了，十之八九死在这里。</a:t>
            </a:r>
            <a:endParaRPr lang="zh-CN" altLang="en-US" dirty="0"/>
          </a:p>
        </p:txBody>
      </p:sp>
      <p:pic>
        <p:nvPicPr>
          <p:cNvPr id="5" name="图片 4"/>
          <p:cNvPicPr>
            <a:picLocks noChangeAspect="1"/>
          </p:cNvPicPr>
          <p:nvPr/>
        </p:nvPicPr>
        <p:blipFill>
          <a:blip r:embed="rId3"/>
          <a:stretch>
            <a:fillRect/>
          </a:stretch>
        </p:blipFill>
        <p:spPr>
          <a:xfrm>
            <a:off x="5754584" y="2541892"/>
            <a:ext cx="4362450" cy="1990725"/>
          </a:xfrm>
          <a:prstGeom prst="rect">
            <a:avLst/>
          </a:prstGeom>
        </p:spPr>
      </p:pic>
      <p:pic>
        <p:nvPicPr>
          <p:cNvPr id="6" name="图片 5"/>
          <p:cNvPicPr>
            <a:picLocks noChangeAspect="1"/>
          </p:cNvPicPr>
          <p:nvPr/>
        </p:nvPicPr>
        <p:blipFill>
          <a:blip r:embed="rId4"/>
          <a:stretch>
            <a:fillRect/>
          </a:stretch>
        </p:blipFill>
        <p:spPr>
          <a:xfrm>
            <a:off x="1923507" y="2282773"/>
            <a:ext cx="3329428" cy="2508962"/>
          </a:xfrm>
          <a:prstGeom prst="rect">
            <a:avLst/>
          </a:prstGeom>
          <a:ln>
            <a:solidFill>
              <a:schemeClr val="tx1"/>
            </a:solidFill>
          </a:ln>
        </p:spPr>
      </p:pic>
    </p:spTree>
    <p:extLst>
      <p:ext uri="{BB962C8B-B14F-4D97-AF65-F5344CB8AC3E}">
        <p14:creationId xmlns:p14="http://schemas.microsoft.com/office/powerpoint/2010/main" val="16771957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scanf</a:t>
            </a:r>
            <a:r>
              <a:rPr lang="zh-CN" altLang="en-US" dirty="0" smtClean="0"/>
              <a:t>注意事项二：输入匹配</a:t>
            </a:r>
            <a:endParaRPr lang="zh-CN" altLang="en-US" dirty="0"/>
          </a:p>
        </p:txBody>
      </p:sp>
      <p:sp>
        <p:nvSpPr>
          <p:cNvPr id="3" name="内容占位符 2"/>
          <p:cNvSpPr>
            <a:spLocks noGrp="1"/>
          </p:cNvSpPr>
          <p:nvPr>
            <p:ph idx="1"/>
          </p:nvPr>
        </p:nvSpPr>
        <p:spPr>
          <a:ln>
            <a:solidFill>
              <a:srgbClr val="C00000"/>
            </a:solidFill>
          </a:ln>
        </p:spPr>
        <p:txBody>
          <a:bodyPr/>
          <a:lstStyle/>
          <a:p>
            <a:r>
              <a:rPr lang="en-US" altLang="zh-CN" dirty="0" err="1" smtClean="0"/>
              <a:t>scanf</a:t>
            </a:r>
            <a:r>
              <a:rPr lang="zh-CN" altLang="en-US" dirty="0" smtClean="0"/>
              <a:t>格式串中尽量不要有多余字符，否则输入很麻烦，例如：</a:t>
            </a:r>
            <a:endParaRPr lang="en-US" altLang="zh-CN" dirty="0" smtClean="0"/>
          </a:p>
          <a:p>
            <a:pPr marL="457200" lvl="1" indent="0">
              <a:buNone/>
            </a:pPr>
            <a:r>
              <a:rPr lang="en-US" altLang="zh-CN" dirty="0" err="1"/>
              <a:t>scanf</a:t>
            </a:r>
            <a:r>
              <a:rPr lang="en-US" altLang="zh-CN" dirty="0"/>
              <a:t>("a=%</a:t>
            </a:r>
            <a:r>
              <a:rPr lang="en-US" altLang="zh-CN" dirty="0" err="1"/>
              <a:t>f,b</a:t>
            </a:r>
            <a:r>
              <a:rPr lang="en-US" altLang="zh-CN" dirty="0"/>
              <a:t>=%</a:t>
            </a:r>
            <a:r>
              <a:rPr lang="en-US" altLang="zh-CN" dirty="0" err="1"/>
              <a:t>f,c</a:t>
            </a:r>
            <a:r>
              <a:rPr lang="en-US" altLang="zh-CN" dirty="0"/>
              <a:t>=%</a:t>
            </a:r>
            <a:r>
              <a:rPr lang="en-US" altLang="zh-CN" dirty="0" err="1"/>
              <a:t>f",&amp;a,&amp;b,&amp;c</a:t>
            </a:r>
            <a:r>
              <a:rPr lang="en-US" altLang="zh-CN" dirty="0"/>
              <a:t>);</a:t>
            </a:r>
          </a:p>
          <a:p>
            <a:pPr marL="457200" lvl="1" indent="0">
              <a:buNone/>
            </a:pPr>
            <a:r>
              <a:rPr lang="zh-CN" altLang="en-US" dirty="0" smtClean="0"/>
              <a:t>下面</a:t>
            </a:r>
            <a:r>
              <a:rPr lang="en-US" altLang="zh-CN" dirty="0" smtClean="0"/>
              <a:t>3</a:t>
            </a:r>
            <a:r>
              <a:rPr lang="zh-CN" altLang="en-US" dirty="0" smtClean="0"/>
              <a:t>个输入，只有一个是对的：</a:t>
            </a:r>
            <a:endParaRPr lang="en-US" altLang="zh-CN" dirty="0" smtClean="0"/>
          </a:p>
          <a:p>
            <a:pPr lvl="1">
              <a:buFont typeface="Wingdings" pitchFamily="2" charset="2"/>
              <a:buNone/>
            </a:pPr>
            <a:r>
              <a:rPr lang="en-US" altLang="zh-CN" u="sng" dirty="0"/>
              <a:t>1 3 2</a:t>
            </a:r>
            <a:r>
              <a:rPr lang="zh-CN" altLang="zh-CN" u="sng" dirty="0"/>
              <a:t>↙</a:t>
            </a:r>
            <a:r>
              <a:rPr lang="en-US" altLang="zh-CN" dirty="0"/>
              <a:t>                     </a:t>
            </a:r>
            <a:r>
              <a:rPr lang="zh-CN" altLang="en-US" dirty="0">
                <a:solidFill>
                  <a:srgbClr val="FF0000"/>
                </a:solidFill>
              </a:rPr>
              <a:t>错</a:t>
            </a:r>
            <a:endParaRPr lang="en-US" altLang="zh-CN" dirty="0">
              <a:solidFill>
                <a:srgbClr val="FF0000"/>
              </a:solidFill>
            </a:endParaRPr>
          </a:p>
          <a:p>
            <a:pPr lvl="1">
              <a:buFont typeface="Wingdings" pitchFamily="2" charset="2"/>
              <a:buNone/>
            </a:pPr>
            <a:r>
              <a:rPr lang="en-US" altLang="zh-CN" u="sng" dirty="0" smtClean="0">
                <a:solidFill>
                  <a:srgbClr val="C00000"/>
                </a:solidFill>
              </a:rPr>
              <a:t>a=</a:t>
            </a:r>
            <a:r>
              <a:rPr lang="en-US" altLang="zh-CN" u="sng" dirty="0" smtClean="0"/>
              <a:t>1</a:t>
            </a:r>
            <a:r>
              <a:rPr lang="en-US" altLang="zh-CN" u="sng" dirty="0" smtClean="0">
                <a:solidFill>
                  <a:srgbClr val="C00000"/>
                </a:solidFill>
              </a:rPr>
              <a:t>,b=</a:t>
            </a:r>
            <a:r>
              <a:rPr lang="en-US" altLang="zh-CN" u="sng" dirty="0" smtClean="0"/>
              <a:t>3</a:t>
            </a:r>
            <a:r>
              <a:rPr lang="en-US" altLang="zh-CN" u="sng" dirty="0" smtClean="0">
                <a:solidFill>
                  <a:srgbClr val="C00000"/>
                </a:solidFill>
              </a:rPr>
              <a:t>,c=</a:t>
            </a:r>
            <a:r>
              <a:rPr lang="en-US" altLang="zh-CN" u="sng" dirty="0" smtClean="0"/>
              <a:t>2</a:t>
            </a:r>
            <a:r>
              <a:rPr lang="zh-CN" altLang="zh-CN" u="sng" dirty="0"/>
              <a:t>↙</a:t>
            </a:r>
            <a:r>
              <a:rPr lang="en-US" altLang="zh-CN" dirty="0"/>
              <a:t>        </a:t>
            </a:r>
            <a:r>
              <a:rPr lang="zh-CN" altLang="en-US" dirty="0">
                <a:solidFill>
                  <a:srgbClr val="FF0000"/>
                </a:solidFill>
              </a:rPr>
              <a:t>对</a:t>
            </a:r>
            <a:endParaRPr lang="en-US" altLang="zh-CN" dirty="0">
              <a:solidFill>
                <a:srgbClr val="FF0000"/>
              </a:solidFill>
            </a:endParaRPr>
          </a:p>
          <a:p>
            <a:pPr lvl="1">
              <a:buFont typeface="Wingdings" pitchFamily="2" charset="2"/>
              <a:buNone/>
            </a:pPr>
            <a:r>
              <a:rPr lang="en-US" altLang="zh-CN" u="sng" dirty="0" smtClean="0"/>
              <a:t>a=1 </a:t>
            </a:r>
            <a:r>
              <a:rPr lang="en-US" altLang="zh-CN" u="sng" dirty="0"/>
              <a:t>b=3 c=2</a:t>
            </a:r>
            <a:r>
              <a:rPr lang="zh-CN" altLang="zh-CN" u="sng" dirty="0"/>
              <a:t>↙</a:t>
            </a:r>
            <a:r>
              <a:rPr lang="en-US" altLang="zh-CN" dirty="0"/>
              <a:t>        </a:t>
            </a:r>
            <a:r>
              <a:rPr lang="zh-CN" altLang="en-US" dirty="0" smtClean="0">
                <a:solidFill>
                  <a:srgbClr val="FF0000"/>
                </a:solidFill>
              </a:rPr>
              <a:t>错</a:t>
            </a:r>
            <a:endParaRPr lang="en-US" altLang="zh-CN" dirty="0" smtClean="0">
              <a:solidFill>
                <a:srgbClr val="FF0000"/>
              </a:solidFill>
            </a:endParaRPr>
          </a:p>
          <a:p>
            <a:pPr lvl="1">
              <a:buFont typeface="Wingdings" pitchFamily="2" charset="2"/>
              <a:buNone/>
            </a:pPr>
            <a:endParaRPr lang="en-US" altLang="zh-CN" dirty="0" smtClean="0">
              <a:solidFill>
                <a:srgbClr val="FF0000"/>
              </a:solidFill>
            </a:endParaRPr>
          </a:p>
          <a:p>
            <a:r>
              <a:rPr lang="en-US" altLang="zh-CN" dirty="0" err="1" smtClean="0"/>
              <a:t>scanf</a:t>
            </a:r>
            <a:r>
              <a:rPr lang="zh-CN" altLang="en-US" dirty="0" smtClean="0"/>
              <a:t>用的是严格匹配，所以建议用</a:t>
            </a:r>
            <a:r>
              <a:rPr lang="zh-CN" altLang="en-US" dirty="0" smtClean="0">
                <a:solidFill>
                  <a:srgbClr val="FF0000"/>
                </a:solidFill>
              </a:rPr>
              <a:t>最干净</a:t>
            </a:r>
            <a:r>
              <a:rPr lang="zh-CN" altLang="en-US" dirty="0" smtClean="0"/>
              <a:t>（没有任何多余字符）的写法：</a:t>
            </a:r>
            <a:endParaRPr lang="en-US" altLang="zh-CN" dirty="0"/>
          </a:p>
          <a:p>
            <a:pPr lvl="1"/>
            <a:r>
              <a:rPr lang="en-US" altLang="zh-CN" dirty="0" err="1" smtClean="0"/>
              <a:t>scanf</a:t>
            </a:r>
            <a:r>
              <a:rPr lang="en-US" altLang="zh-CN" dirty="0"/>
              <a:t>("%</a:t>
            </a:r>
            <a:r>
              <a:rPr lang="en-US" altLang="zh-CN" dirty="0" err="1" smtClean="0"/>
              <a:t>f%f%f</a:t>
            </a:r>
            <a:r>
              <a:rPr lang="en-US" altLang="zh-CN" dirty="0"/>
              <a:t>",&amp;</a:t>
            </a:r>
            <a:r>
              <a:rPr lang="en-US" altLang="zh-CN" dirty="0" err="1"/>
              <a:t>a,&amp;b,&amp;c</a:t>
            </a:r>
            <a:r>
              <a:rPr lang="en-US" altLang="zh-CN" dirty="0" smtClean="0"/>
              <a:t>);</a:t>
            </a:r>
            <a:endParaRPr lang="zh-CN" altLang="en-US" dirty="0"/>
          </a:p>
        </p:txBody>
      </p:sp>
    </p:spTree>
    <p:extLst>
      <p:ext uri="{BB962C8B-B14F-4D97-AF65-F5344CB8AC3E}">
        <p14:creationId xmlns:p14="http://schemas.microsoft.com/office/powerpoint/2010/main" val="32481329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scanf</a:t>
            </a:r>
            <a:r>
              <a:rPr lang="zh-CN" altLang="en-US" dirty="0"/>
              <a:t>注意</a:t>
            </a:r>
            <a:r>
              <a:rPr lang="zh-CN" altLang="en-US" dirty="0" smtClean="0"/>
              <a:t>事项三：输入缓冲</a:t>
            </a:r>
            <a:endParaRPr lang="zh-CN" altLang="en-US" dirty="0"/>
          </a:p>
        </p:txBody>
      </p:sp>
      <p:sp>
        <p:nvSpPr>
          <p:cNvPr id="3" name="内容占位符 2"/>
          <p:cNvSpPr>
            <a:spLocks noGrp="1"/>
          </p:cNvSpPr>
          <p:nvPr>
            <p:ph idx="1"/>
          </p:nvPr>
        </p:nvSpPr>
        <p:spPr/>
        <p:txBody>
          <a:bodyPr/>
          <a:lstStyle/>
          <a:p>
            <a:r>
              <a:rPr lang="zh-CN" altLang="en-US" dirty="0"/>
              <a:t>为提高效率，</a:t>
            </a:r>
            <a:r>
              <a:rPr lang="en-US" altLang="zh-CN" dirty="0" err="1"/>
              <a:t>scanf</a:t>
            </a:r>
            <a:r>
              <a:rPr lang="zh-CN" altLang="en-US" dirty="0"/>
              <a:t>采用了缓冲机制。这个机制的一个特点，就是会保存多余的输入备用。</a:t>
            </a:r>
          </a:p>
        </p:txBody>
      </p:sp>
      <p:sp>
        <p:nvSpPr>
          <p:cNvPr id="4" name="Rectangle 4"/>
          <p:cNvSpPr>
            <a:spLocks noChangeArrowheads="1"/>
          </p:cNvSpPr>
          <p:nvPr/>
        </p:nvSpPr>
        <p:spPr bwMode="auto">
          <a:xfrm>
            <a:off x="1326306" y="2794001"/>
            <a:ext cx="8964612" cy="3382962"/>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2075" tIns="46038" rIns="92075" bIns="46038"/>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lang="en-US" altLang="zh-CN" sz="3000" b="1" dirty="0" err="1">
                <a:solidFill>
                  <a:srgbClr val="C00000"/>
                </a:solidFill>
                <a:latin typeface="楷体_GB2312" pitchFamily="49" charset="-122"/>
                <a:ea typeface="楷体_GB2312" pitchFamily="49" charset="-122"/>
              </a:rPr>
              <a:t>scanf</a:t>
            </a:r>
            <a:r>
              <a:rPr lang="en-US" altLang="zh-CN" sz="3000" b="1" dirty="0" smtClean="0">
                <a:solidFill>
                  <a:srgbClr val="C00000"/>
                </a:solidFill>
                <a:latin typeface="楷体_GB2312" pitchFamily="49" charset="-122"/>
                <a:ea typeface="楷体_GB2312" pitchFamily="49" charset="-122"/>
              </a:rPr>
              <a:t>(</a:t>
            </a:r>
            <a:r>
              <a:rPr lang="en-US" altLang="zh-CN" sz="3000" b="1" dirty="0">
                <a:solidFill>
                  <a:srgbClr val="C00000"/>
                </a:solidFill>
                <a:ea typeface="楷体_GB2312" pitchFamily="49" charset="-122"/>
              </a:rPr>
              <a:t>"</a:t>
            </a:r>
            <a:r>
              <a:rPr lang="en-US" altLang="zh-CN" sz="3000" b="1" dirty="0" smtClean="0">
                <a:solidFill>
                  <a:srgbClr val="C00000"/>
                </a:solidFill>
                <a:latin typeface="楷体_GB2312" pitchFamily="49" charset="-122"/>
                <a:ea typeface="楷体_GB2312" pitchFamily="49" charset="-122"/>
              </a:rPr>
              <a:t>%</a:t>
            </a:r>
            <a:r>
              <a:rPr lang="en-US" altLang="zh-CN" sz="3000" b="1" dirty="0" err="1" smtClean="0">
                <a:solidFill>
                  <a:srgbClr val="C00000"/>
                </a:solidFill>
                <a:latin typeface="楷体_GB2312" pitchFamily="49" charset="-122"/>
                <a:ea typeface="楷体_GB2312" pitchFamily="49" charset="-122"/>
              </a:rPr>
              <a:t>d</a:t>
            </a:r>
            <a:r>
              <a:rPr lang="en-US" altLang="zh-CN" sz="3000" b="1" dirty="0" err="1">
                <a:solidFill>
                  <a:srgbClr val="C00000"/>
                </a:solidFill>
                <a:ea typeface="楷体_GB2312" pitchFamily="49" charset="-122"/>
              </a:rPr>
              <a:t>"</a:t>
            </a:r>
            <a:r>
              <a:rPr lang="en-US" altLang="zh-CN" sz="3000" b="1" dirty="0" err="1" smtClean="0">
                <a:solidFill>
                  <a:srgbClr val="C00000"/>
                </a:solidFill>
                <a:latin typeface="楷体_GB2312" pitchFamily="49" charset="-122"/>
                <a:ea typeface="楷体_GB2312" pitchFamily="49" charset="-122"/>
              </a:rPr>
              <a:t>,&amp;</a:t>
            </a:r>
            <a:r>
              <a:rPr lang="en-US" altLang="zh-CN" sz="3000" b="1" dirty="0" err="1">
                <a:solidFill>
                  <a:srgbClr val="C00000"/>
                </a:solidFill>
                <a:latin typeface="楷体_GB2312" pitchFamily="49" charset="-122"/>
                <a:ea typeface="楷体_GB2312" pitchFamily="49" charset="-122"/>
              </a:rPr>
              <a:t>a</a:t>
            </a:r>
            <a:r>
              <a:rPr lang="en-US" altLang="zh-CN" sz="3000" b="1" dirty="0">
                <a:solidFill>
                  <a:srgbClr val="C00000"/>
                </a:solidFill>
                <a:latin typeface="楷体_GB2312" pitchFamily="49" charset="-122"/>
                <a:ea typeface="楷体_GB2312" pitchFamily="49" charset="-122"/>
              </a:rPr>
              <a:t>); </a:t>
            </a: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程序执行到这里会暂停，等待读入一个整数，假定输入</a:t>
            </a:r>
            <a:r>
              <a:rPr lang="en-US" altLang="zh-CN" sz="2600" b="1" dirty="0">
                <a:solidFill>
                  <a:srgbClr val="0000CC"/>
                </a:solidFill>
                <a:latin typeface="楷体_GB2312" pitchFamily="49" charset="-122"/>
                <a:ea typeface="楷体_GB2312" pitchFamily="49" charset="-122"/>
              </a:rPr>
              <a:t>1 2 3&lt;</a:t>
            </a:r>
            <a:r>
              <a:rPr lang="zh-CN" altLang="en-US" sz="2600" b="1" dirty="0">
                <a:solidFill>
                  <a:srgbClr val="0000CC"/>
                </a:solidFill>
                <a:latin typeface="楷体_GB2312" pitchFamily="49" charset="-122"/>
                <a:ea typeface="楷体_GB2312" pitchFamily="49" charset="-122"/>
              </a:rPr>
              <a:t>回车</a:t>
            </a:r>
            <a:r>
              <a:rPr lang="en-US" altLang="zh-CN" sz="2600" b="1" dirty="0">
                <a:solidFill>
                  <a:srgbClr val="0000CC"/>
                </a:solidFill>
                <a:latin typeface="楷体_GB2312" pitchFamily="49" charset="-122"/>
                <a:ea typeface="楷体_GB2312" pitchFamily="49" charset="-122"/>
              </a:rPr>
              <a:t>&gt;</a:t>
            </a:r>
            <a:r>
              <a:rPr lang="zh-CN" altLang="en-US" sz="2600" b="1" dirty="0">
                <a:solidFill>
                  <a:srgbClr val="0000CC"/>
                </a:solidFill>
                <a:latin typeface="楷体_GB2312" pitchFamily="49" charset="-122"/>
                <a:ea typeface="楷体_GB2312" pitchFamily="49" charset="-122"/>
              </a:rPr>
              <a:t>，则</a:t>
            </a:r>
            <a:r>
              <a:rPr lang="en-US" altLang="zh-CN" sz="2600" b="1" dirty="0">
                <a:solidFill>
                  <a:srgbClr val="0000CC"/>
                </a:solidFill>
                <a:latin typeface="楷体_GB2312" pitchFamily="49" charset="-122"/>
                <a:ea typeface="楷体_GB2312" pitchFamily="49" charset="-122"/>
              </a:rPr>
              <a:t>a</a:t>
            </a:r>
            <a:r>
              <a:rPr lang="zh-CN" altLang="en-US" sz="2600" b="1" dirty="0">
                <a:solidFill>
                  <a:srgbClr val="0000CC"/>
                </a:solidFill>
                <a:latin typeface="楷体_GB2312" pitchFamily="49" charset="-122"/>
                <a:ea typeface="楷体_GB2312" pitchFamily="49" charset="-122"/>
              </a:rPr>
              <a:t>会得到</a:t>
            </a:r>
            <a:r>
              <a:rPr lang="en-US" altLang="zh-CN" sz="2600" b="1" dirty="0">
                <a:solidFill>
                  <a:srgbClr val="0000CC"/>
                </a:solidFill>
                <a:latin typeface="楷体_GB2312" pitchFamily="49" charset="-122"/>
                <a:ea typeface="楷体_GB2312" pitchFamily="49" charset="-122"/>
              </a:rPr>
              <a:t>1</a:t>
            </a:r>
            <a:r>
              <a:rPr lang="zh-CN" altLang="en-US" sz="2600" b="1" dirty="0">
                <a:solidFill>
                  <a:srgbClr val="0000CC"/>
                </a:solidFill>
                <a:latin typeface="楷体_GB2312" pitchFamily="49" charset="-122"/>
                <a:ea typeface="楷体_GB2312" pitchFamily="49" charset="-122"/>
              </a:rPr>
              <a:t>的值。 *</a:t>
            </a:r>
            <a:r>
              <a:rPr lang="en-US" altLang="zh-CN" sz="2600" b="1" dirty="0">
                <a:solidFill>
                  <a:srgbClr val="0000CC"/>
                </a:solidFill>
                <a:latin typeface="楷体_GB2312" pitchFamily="49" charset="-122"/>
                <a:ea typeface="楷体_GB2312" pitchFamily="49" charset="-122"/>
              </a:rPr>
              <a:t>/</a:t>
            </a:r>
            <a:r>
              <a:rPr lang="en-US" altLang="zh-CN" sz="2600" b="1" dirty="0">
                <a:solidFill>
                  <a:srgbClr val="00B050"/>
                </a:solidFill>
                <a:latin typeface="楷体_GB2312" pitchFamily="49" charset="-122"/>
                <a:ea typeface="楷体_GB2312" pitchFamily="49" charset="-122"/>
              </a:rPr>
              <a:t/>
            </a:r>
            <a:br>
              <a:rPr lang="en-US" altLang="zh-CN" sz="2600" b="1" dirty="0">
                <a:solidFill>
                  <a:srgbClr val="00B050"/>
                </a:solidFill>
                <a:latin typeface="楷体_GB2312" pitchFamily="49" charset="-122"/>
                <a:ea typeface="楷体_GB2312" pitchFamily="49" charset="-122"/>
              </a:rPr>
            </a:br>
            <a:r>
              <a:rPr lang="en-US" altLang="zh-CN" sz="2600" b="1" dirty="0">
                <a:solidFill>
                  <a:srgbClr val="C00000"/>
                </a:solidFill>
                <a:ea typeface="楷体_GB2312" pitchFamily="49" charset="-122"/>
              </a:rPr>
              <a:t>…</a:t>
            </a:r>
            <a:r>
              <a:rPr lang="en-US" altLang="zh-CN" sz="2600" b="1" dirty="0">
                <a:solidFill>
                  <a:schemeClr val="bg1"/>
                </a:solidFill>
                <a:latin typeface="楷体_GB2312" pitchFamily="49" charset="-122"/>
                <a:ea typeface="楷体_GB2312" pitchFamily="49" charset="-122"/>
              </a:rPr>
              <a:t/>
            </a:r>
            <a:br>
              <a:rPr lang="en-US" altLang="zh-CN" sz="2600" b="1" dirty="0">
                <a:solidFill>
                  <a:schemeClr val="bg1"/>
                </a:solidFill>
                <a:latin typeface="楷体_GB2312" pitchFamily="49" charset="-122"/>
                <a:ea typeface="楷体_GB2312" pitchFamily="49" charset="-122"/>
              </a:rPr>
            </a:b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中间有</a:t>
            </a:r>
            <a:r>
              <a:rPr lang="en-US" altLang="zh-CN" sz="2600" b="1" dirty="0">
                <a:solidFill>
                  <a:srgbClr val="0000CC"/>
                </a:solidFill>
                <a:latin typeface="楷体_GB2312" pitchFamily="49" charset="-122"/>
                <a:ea typeface="楷体_GB2312" pitchFamily="49" charset="-122"/>
              </a:rPr>
              <a:t>N</a:t>
            </a:r>
            <a:r>
              <a:rPr lang="zh-CN" altLang="en-US" sz="2600" b="1" dirty="0">
                <a:solidFill>
                  <a:srgbClr val="0000CC"/>
                </a:solidFill>
                <a:latin typeface="楷体_GB2312" pitchFamily="49" charset="-122"/>
                <a:ea typeface="楷体_GB2312" pitchFamily="49" charset="-122"/>
              </a:rPr>
              <a:t>多行代码，但没有输入语句。 *</a:t>
            </a:r>
            <a:r>
              <a:rPr lang="en-US" altLang="zh-CN" sz="2600" b="1" dirty="0">
                <a:solidFill>
                  <a:srgbClr val="0000CC"/>
                </a:solidFill>
                <a:latin typeface="楷体_GB2312" pitchFamily="49" charset="-122"/>
                <a:ea typeface="楷体_GB2312" pitchFamily="49" charset="-122"/>
              </a:rPr>
              <a:t>/</a:t>
            </a:r>
            <a:br>
              <a:rPr lang="en-US" altLang="zh-CN" sz="2600" b="1" dirty="0">
                <a:solidFill>
                  <a:srgbClr val="0000CC"/>
                </a:solidFill>
                <a:latin typeface="楷体_GB2312" pitchFamily="49" charset="-122"/>
                <a:ea typeface="楷体_GB2312" pitchFamily="49" charset="-122"/>
              </a:rPr>
            </a:br>
            <a:r>
              <a:rPr lang="en-US" altLang="zh-CN" sz="2600" b="1" dirty="0">
                <a:solidFill>
                  <a:srgbClr val="C00000"/>
                </a:solidFill>
                <a:ea typeface="楷体_GB2312" pitchFamily="49" charset="-122"/>
              </a:rPr>
              <a:t>…</a:t>
            </a:r>
            <a:r>
              <a:rPr lang="en-US" altLang="zh-CN" sz="2600" b="1" dirty="0">
                <a:solidFill>
                  <a:schemeClr val="bg1"/>
                </a:solidFill>
                <a:latin typeface="楷体_GB2312" pitchFamily="49" charset="-122"/>
                <a:ea typeface="楷体_GB2312" pitchFamily="49" charset="-122"/>
              </a:rPr>
              <a:t/>
            </a:r>
            <a:br>
              <a:rPr lang="en-US" altLang="zh-CN" sz="2600" b="1" dirty="0">
                <a:solidFill>
                  <a:schemeClr val="bg1"/>
                </a:solidFill>
                <a:latin typeface="楷体_GB2312" pitchFamily="49" charset="-122"/>
                <a:ea typeface="楷体_GB2312" pitchFamily="49" charset="-122"/>
              </a:rPr>
            </a:br>
            <a:r>
              <a:rPr lang="en-US" altLang="zh-CN" sz="3000" b="1" dirty="0" err="1">
                <a:solidFill>
                  <a:srgbClr val="C00000"/>
                </a:solidFill>
                <a:latin typeface="楷体_GB2312" pitchFamily="49" charset="-122"/>
                <a:ea typeface="楷体_GB2312" pitchFamily="49" charset="-122"/>
              </a:rPr>
              <a:t>scanf</a:t>
            </a:r>
            <a:r>
              <a:rPr lang="en-US" altLang="zh-CN" sz="3000" b="1" dirty="0" smtClean="0">
                <a:solidFill>
                  <a:srgbClr val="C00000"/>
                </a:solidFill>
                <a:latin typeface="楷体_GB2312" pitchFamily="49" charset="-122"/>
                <a:ea typeface="楷体_GB2312" pitchFamily="49" charset="-122"/>
              </a:rPr>
              <a:t>(</a:t>
            </a:r>
            <a:r>
              <a:rPr lang="en-US" altLang="zh-CN" sz="3000" b="1" dirty="0">
                <a:solidFill>
                  <a:srgbClr val="C00000"/>
                </a:solidFill>
                <a:ea typeface="楷体_GB2312" pitchFamily="49" charset="-122"/>
              </a:rPr>
              <a:t>"</a:t>
            </a:r>
            <a:r>
              <a:rPr lang="en-US" altLang="zh-CN" sz="3000" b="1" dirty="0" smtClean="0">
                <a:solidFill>
                  <a:srgbClr val="C00000"/>
                </a:solidFill>
                <a:latin typeface="楷体_GB2312" pitchFamily="49" charset="-122"/>
                <a:ea typeface="楷体_GB2312" pitchFamily="49" charset="-122"/>
              </a:rPr>
              <a:t>%</a:t>
            </a:r>
            <a:r>
              <a:rPr lang="en-US" altLang="zh-CN" sz="3000" b="1" dirty="0" err="1" smtClean="0">
                <a:solidFill>
                  <a:srgbClr val="C00000"/>
                </a:solidFill>
                <a:latin typeface="楷体_GB2312" pitchFamily="49" charset="-122"/>
                <a:ea typeface="楷体_GB2312" pitchFamily="49" charset="-122"/>
              </a:rPr>
              <a:t>d%d</a:t>
            </a:r>
            <a:r>
              <a:rPr lang="en-US" altLang="zh-CN" sz="3000" b="1" dirty="0">
                <a:solidFill>
                  <a:srgbClr val="C00000"/>
                </a:solidFill>
                <a:ea typeface="楷体_GB2312" pitchFamily="49" charset="-122"/>
              </a:rPr>
              <a:t>"</a:t>
            </a:r>
            <a:r>
              <a:rPr lang="en-US" altLang="zh-CN" sz="3000" b="1" dirty="0" smtClean="0">
                <a:solidFill>
                  <a:srgbClr val="C00000"/>
                </a:solidFill>
                <a:latin typeface="楷体_GB2312" pitchFamily="49" charset="-122"/>
                <a:ea typeface="楷体_GB2312" pitchFamily="49" charset="-122"/>
              </a:rPr>
              <a:t>,&amp;</a:t>
            </a:r>
            <a:r>
              <a:rPr lang="en-US" altLang="zh-CN" sz="3000" b="1" dirty="0" err="1">
                <a:solidFill>
                  <a:srgbClr val="C00000"/>
                </a:solidFill>
                <a:latin typeface="楷体_GB2312" pitchFamily="49" charset="-122"/>
                <a:ea typeface="楷体_GB2312" pitchFamily="49" charset="-122"/>
              </a:rPr>
              <a:t>b,&amp;c</a:t>
            </a:r>
            <a:r>
              <a:rPr lang="en-US" altLang="zh-CN" sz="3000" b="1" dirty="0">
                <a:solidFill>
                  <a:srgbClr val="C00000"/>
                </a:solidFill>
                <a:latin typeface="楷体_GB2312" pitchFamily="49" charset="-122"/>
                <a:ea typeface="楷体_GB2312" pitchFamily="49" charset="-122"/>
              </a:rPr>
              <a:t>); </a:t>
            </a: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这里需要</a:t>
            </a:r>
            <a:r>
              <a:rPr lang="en-US" altLang="zh-CN" sz="2600" b="1" dirty="0">
                <a:solidFill>
                  <a:srgbClr val="0000CC"/>
                </a:solidFill>
                <a:latin typeface="楷体_GB2312" pitchFamily="49" charset="-122"/>
                <a:ea typeface="楷体_GB2312" pitchFamily="49" charset="-122"/>
              </a:rPr>
              <a:t>2</a:t>
            </a:r>
            <a:r>
              <a:rPr lang="zh-CN" altLang="en-US" sz="2600" b="1" dirty="0">
                <a:solidFill>
                  <a:srgbClr val="0000CC"/>
                </a:solidFill>
                <a:latin typeface="楷体_GB2312" pitchFamily="49" charset="-122"/>
                <a:ea typeface="楷体_GB2312" pitchFamily="49" charset="-122"/>
              </a:rPr>
              <a:t>个整数，由于上面多出来的两个数还在内存中备用，因此程序到此处不会暂停，直接让</a:t>
            </a:r>
            <a:r>
              <a:rPr lang="en-US" altLang="zh-CN" sz="2600" b="1" dirty="0">
                <a:solidFill>
                  <a:srgbClr val="0000CC"/>
                </a:solidFill>
                <a:latin typeface="楷体_GB2312" pitchFamily="49" charset="-122"/>
                <a:ea typeface="楷体_GB2312" pitchFamily="49" charset="-122"/>
              </a:rPr>
              <a:t>b=2</a:t>
            </a:r>
            <a:r>
              <a:rPr lang="zh-CN" altLang="en-US" sz="2600" b="1" dirty="0">
                <a:solidFill>
                  <a:srgbClr val="0000CC"/>
                </a:solidFill>
                <a:latin typeface="楷体_GB2312" pitchFamily="49" charset="-122"/>
                <a:ea typeface="楷体_GB2312" pitchFamily="49" charset="-122"/>
              </a:rPr>
              <a:t>，</a:t>
            </a:r>
            <a:r>
              <a:rPr lang="en-US" altLang="zh-CN" sz="2600" b="1" dirty="0">
                <a:solidFill>
                  <a:srgbClr val="0000CC"/>
                </a:solidFill>
                <a:latin typeface="楷体_GB2312" pitchFamily="49" charset="-122"/>
                <a:ea typeface="楷体_GB2312" pitchFamily="49" charset="-122"/>
              </a:rPr>
              <a:t>c=3</a:t>
            </a:r>
            <a:r>
              <a:rPr lang="zh-CN" altLang="en-US" sz="2600" b="1" dirty="0">
                <a:solidFill>
                  <a:srgbClr val="0000CC"/>
                </a:solidFill>
                <a:latin typeface="楷体_GB2312" pitchFamily="49" charset="-122"/>
                <a:ea typeface="楷体_GB2312" pitchFamily="49" charset="-122"/>
              </a:rPr>
              <a:t>，然后继续运行。 *</a:t>
            </a:r>
            <a:r>
              <a:rPr lang="en-US" altLang="zh-CN" sz="2600" b="1" dirty="0">
                <a:solidFill>
                  <a:srgbClr val="0000CC"/>
                </a:solidFill>
                <a:latin typeface="楷体_GB2312" pitchFamily="49" charset="-122"/>
                <a:ea typeface="楷体_GB2312" pitchFamily="49" charset="-122"/>
              </a:rPr>
              <a:t>/</a:t>
            </a:r>
          </a:p>
        </p:txBody>
      </p:sp>
    </p:spTree>
    <p:extLst>
      <p:ext uri="{BB962C8B-B14F-4D97-AF65-F5344CB8AC3E}">
        <p14:creationId xmlns:p14="http://schemas.microsoft.com/office/powerpoint/2010/main" val="29496775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再一个例子</a:t>
            </a:r>
            <a:endParaRPr lang="zh-CN" altLang="en-US" dirty="0"/>
          </a:p>
        </p:txBody>
      </p:sp>
      <p:sp>
        <p:nvSpPr>
          <p:cNvPr id="3" name="内容占位符 2"/>
          <p:cNvSpPr>
            <a:spLocks noGrp="1"/>
          </p:cNvSpPr>
          <p:nvPr>
            <p:ph idx="1"/>
          </p:nvPr>
        </p:nvSpPr>
        <p:spPr/>
        <p:txBody>
          <a:bodyPr/>
          <a:lstStyle/>
          <a:p>
            <a:r>
              <a:rPr lang="zh-CN" altLang="en-US" dirty="0"/>
              <a:t>这个</a:t>
            </a:r>
            <a:r>
              <a:rPr lang="zh-CN" altLang="en-US" dirty="0" smtClean="0"/>
              <a:t>例子说明，混合输入整数和字符</a:t>
            </a:r>
            <a:r>
              <a:rPr lang="zh-CN" altLang="en-US" dirty="0"/>
              <a:t>要非常小心，别乱敲</a:t>
            </a:r>
            <a:r>
              <a:rPr lang="zh-CN" altLang="en-US" dirty="0" smtClean="0"/>
              <a:t>键盘。</a:t>
            </a:r>
            <a:endParaRPr lang="zh-CN" altLang="en-US" dirty="0"/>
          </a:p>
        </p:txBody>
      </p:sp>
      <p:sp>
        <p:nvSpPr>
          <p:cNvPr id="4" name="Rectangle 4"/>
          <p:cNvSpPr>
            <a:spLocks noChangeArrowheads="1"/>
          </p:cNvSpPr>
          <p:nvPr/>
        </p:nvSpPr>
        <p:spPr bwMode="auto">
          <a:xfrm>
            <a:off x="1613693" y="2340314"/>
            <a:ext cx="8964613" cy="3971586"/>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92075" tIns="46038" rIns="92075" bIns="46038"/>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lang="en-US" altLang="zh-CN" sz="3000" b="1" dirty="0" err="1">
                <a:solidFill>
                  <a:srgbClr val="C00000"/>
                </a:solidFill>
                <a:latin typeface="楷体_GB2312" pitchFamily="49" charset="-122"/>
                <a:ea typeface="楷体_GB2312" pitchFamily="49" charset="-122"/>
              </a:rPr>
              <a:t>scanf</a:t>
            </a:r>
            <a:r>
              <a:rPr lang="en-US" altLang="zh-CN" sz="3000" b="1" dirty="0" smtClean="0">
                <a:solidFill>
                  <a:srgbClr val="C00000"/>
                </a:solidFill>
                <a:latin typeface="楷体_GB2312" pitchFamily="49" charset="-122"/>
                <a:ea typeface="楷体_GB2312" pitchFamily="49" charset="-122"/>
              </a:rPr>
              <a:t>(</a:t>
            </a:r>
            <a:r>
              <a:rPr lang="en-US" altLang="zh-CN" sz="3200" dirty="0">
                <a:solidFill>
                  <a:srgbClr val="FF0000"/>
                </a:solidFill>
              </a:rPr>
              <a:t>"</a:t>
            </a:r>
            <a:r>
              <a:rPr lang="en-US" altLang="zh-CN" sz="3000" b="1" dirty="0" smtClean="0">
                <a:solidFill>
                  <a:srgbClr val="C00000"/>
                </a:solidFill>
                <a:latin typeface="楷体_GB2312" pitchFamily="49" charset="-122"/>
                <a:ea typeface="楷体_GB2312" pitchFamily="49" charset="-122"/>
              </a:rPr>
              <a:t>%</a:t>
            </a:r>
            <a:r>
              <a:rPr lang="en-US" altLang="zh-CN" sz="3000" b="1" dirty="0" err="1" smtClean="0">
                <a:solidFill>
                  <a:srgbClr val="C00000"/>
                </a:solidFill>
                <a:latin typeface="楷体_GB2312" pitchFamily="49" charset="-122"/>
                <a:ea typeface="楷体_GB2312" pitchFamily="49" charset="-122"/>
              </a:rPr>
              <a:t>d</a:t>
            </a:r>
            <a:r>
              <a:rPr lang="en-US" altLang="zh-CN" sz="3200" dirty="0" err="1">
                <a:solidFill>
                  <a:srgbClr val="FF0000"/>
                </a:solidFill>
              </a:rPr>
              <a:t>"</a:t>
            </a:r>
            <a:r>
              <a:rPr lang="en-US" altLang="zh-CN" sz="3000" b="1" dirty="0" err="1" smtClean="0">
                <a:solidFill>
                  <a:srgbClr val="C00000"/>
                </a:solidFill>
                <a:latin typeface="楷体_GB2312" pitchFamily="49" charset="-122"/>
                <a:ea typeface="楷体_GB2312" pitchFamily="49" charset="-122"/>
              </a:rPr>
              <a:t>,&amp;</a:t>
            </a:r>
            <a:r>
              <a:rPr lang="en-US" altLang="zh-CN" sz="3000" b="1" dirty="0" err="1">
                <a:solidFill>
                  <a:srgbClr val="C00000"/>
                </a:solidFill>
                <a:latin typeface="楷体_GB2312" pitchFamily="49" charset="-122"/>
                <a:ea typeface="楷体_GB2312" pitchFamily="49" charset="-122"/>
              </a:rPr>
              <a:t>a</a:t>
            </a:r>
            <a:r>
              <a:rPr lang="en-US" altLang="zh-CN" sz="3000" b="1" dirty="0">
                <a:solidFill>
                  <a:srgbClr val="C00000"/>
                </a:solidFill>
                <a:latin typeface="楷体_GB2312" pitchFamily="49" charset="-122"/>
                <a:ea typeface="楷体_GB2312" pitchFamily="49" charset="-122"/>
              </a:rPr>
              <a:t>); </a:t>
            </a:r>
            <a:r>
              <a:rPr lang="en-US" altLang="zh-CN" sz="2500" b="1" dirty="0">
                <a:solidFill>
                  <a:srgbClr val="0000CC"/>
                </a:solidFill>
                <a:latin typeface="楷体_GB2312" pitchFamily="49" charset="-122"/>
                <a:ea typeface="楷体_GB2312" pitchFamily="49" charset="-122"/>
              </a:rPr>
              <a:t>/* </a:t>
            </a:r>
            <a:r>
              <a:rPr lang="zh-CN" altLang="en-US" sz="2500" b="1" dirty="0">
                <a:solidFill>
                  <a:srgbClr val="0000CC"/>
                </a:solidFill>
                <a:latin typeface="楷体_GB2312" pitchFamily="49" charset="-122"/>
                <a:ea typeface="楷体_GB2312" pitchFamily="49" charset="-122"/>
              </a:rPr>
              <a:t>程序执行到这里会暂停，等待读入一个整数，假定输入</a:t>
            </a:r>
            <a:r>
              <a:rPr lang="en-US" altLang="zh-CN" sz="2500" b="1" dirty="0">
                <a:solidFill>
                  <a:srgbClr val="0000CC"/>
                </a:solidFill>
                <a:latin typeface="楷体_GB2312" pitchFamily="49" charset="-122"/>
                <a:ea typeface="楷体_GB2312" pitchFamily="49" charset="-122"/>
              </a:rPr>
              <a:t>87&lt;</a:t>
            </a:r>
            <a:r>
              <a:rPr lang="zh-CN" altLang="en-US" sz="2500" b="1" dirty="0">
                <a:solidFill>
                  <a:srgbClr val="0000CC"/>
                </a:solidFill>
                <a:latin typeface="楷体_GB2312" pitchFamily="49" charset="-122"/>
                <a:ea typeface="楷体_GB2312" pitchFamily="49" charset="-122"/>
              </a:rPr>
              <a:t>回车</a:t>
            </a:r>
            <a:r>
              <a:rPr lang="en-US" altLang="zh-CN" sz="2500" b="1" dirty="0">
                <a:solidFill>
                  <a:srgbClr val="0000CC"/>
                </a:solidFill>
                <a:latin typeface="楷体_GB2312" pitchFamily="49" charset="-122"/>
                <a:ea typeface="楷体_GB2312" pitchFamily="49" charset="-122"/>
              </a:rPr>
              <a:t>&gt;</a:t>
            </a:r>
            <a:r>
              <a:rPr lang="zh-CN" altLang="en-US" sz="2500" b="1" dirty="0">
                <a:solidFill>
                  <a:srgbClr val="0000CC"/>
                </a:solidFill>
                <a:latin typeface="楷体_GB2312" pitchFamily="49" charset="-122"/>
                <a:ea typeface="楷体_GB2312" pitchFamily="49" charset="-122"/>
              </a:rPr>
              <a:t>，则</a:t>
            </a:r>
            <a:r>
              <a:rPr lang="en-US" altLang="zh-CN" sz="2500" b="1" dirty="0">
                <a:solidFill>
                  <a:srgbClr val="0000CC"/>
                </a:solidFill>
                <a:latin typeface="楷体_GB2312" pitchFamily="49" charset="-122"/>
                <a:ea typeface="楷体_GB2312" pitchFamily="49" charset="-122"/>
              </a:rPr>
              <a:t>a</a:t>
            </a:r>
            <a:r>
              <a:rPr lang="zh-CN" altLang="en-US" sz="2500" b="1" dirty="0">
                <a:solidFill>
                  <a:srgbClr val="0000CC"/>
                </a:solidFill>
                <a:latin typeface="楷体_GB2312" pitchFamily="49" charset="-122"/>
                <a:ea typeface="楷体_GB2312" pitchFamily="49" charset="-122"/>
              </a:rPr>
              <a:t>会得到</a:t>
            </a:r>
            <a:r>
              <a:rPr lang="en-US" altLang="zh-CN" sz="2500" b="1" dirty="0">
                <a:solidFill>
                  <a:srgbClr val="0000CC"/>
                </a:solidFill>
                <a:latin typeface="楷体_GB2312" pitchFamily="49" charset="-122"/>
                <a:ea typeface="楷体_GB2312" pitchFamily="49" charset="-122"/>
              </a:rPr>
              <a:t>87</a:t>
            </a:r>
            <a:r>
              <a:rPr lang="zh-CN" altLang="en-US" sz="2500" b="1" dirty="0">
                <a:solidFill>
                  <a:srgbClr val="0000CC"/>
                </a:solidFill>
                <a:latin typeface="楷体_GB2312" pitchFamily="49" charset="-122"/>
                <a:ea typeface="楷体_GB2312" pitchFamily="49" charset="-122"/>
              </a:rPr>
              <a:t>的值。 *</a:t>
            </a:r>
            <a:r>
              <a:rPr lang="en-US" altLang="zh-CN" sz="2500" b="1" dirty="0">
                <a:solidFill>
                  <a:srgbClr val="0000CC"/>
                </a:solidFill>
                <a:latin typeface="楷体_GB2312" pitchFamily="49" charset="-122"/>
                <a:ea typeface="楷体_GB2312" pitchFamily="49" charset="-122"/>
              </a:rPr>
              <a:t>/</a:t>
            </a:r>
            <a:br>
              <a:rPr lang="en-US" altLang="zh-CN" sz="2500" b="1" dirty="0">
                <a:solidFill>
                  <a:srgbClr val="0000CC"/>
                </a:solidFill>
                <a:latin typeface="楷体_GB2312" pitchFamily="49" charset="-122"/>
                <a:ea typeface="楷体_GB2312" pitchFamily="49" charset="-122"/>
              </a:rPr>
            </a:br>
            <a:r>
              <a:rPr lang="en-US" altLang="zh-CN" sz="2500" b="1" dirty="0">
                <a:solidFill>
                  <a:srgbClr val="C00000"/>
                </a:solidFill>
                <a:ea typeface="楷体_GB2312" pitchFamily="49" charset="-122"/>
              </a:rPr>
              <a:t>…</a:t>
            </a:r>
            <a:r>
              <a:rPr lang="en-US" altLang="zh-CN" sz="2500" b="1" dirty="0">
                <a:solidFill>
                  <a:schemeClr val="bg1"/>
                </a:solidFill>
                <a:latin typeface="楷体_GB2312" pitchFamily="49" charset="-122"/>
                <a:ea typeface="楷体_GB2312" pitchFamily="49" charset="-122"/>
              </a:rPr>
              <a:t/>
            </a:r>
            <a:br>
              <a:rPr lang="en-US" altLang="zh-CN" sz="2500" b="1" dirty="0">
                <a:solidFill>
                  <a:schemeClr val="bg1"/>
                </a:solidFill>
                <a:latin typeface="楷体_GB2312" pitchFamily="49" charset="-122"/>
                <a:ea typeface="楷体_GB2312" pitchFamily="49" charset="-122"/>
              </a:rPr>
            </a:br>
            <a:r>
              <a:rPr lang="en-US" altLang="zh-CN" sz="2500" b="1" dirty="0">
                <a:solidFill>
                  <a:srgbClr val="0000CC"/>
                </a:solidFill>
                <a:latin typeface="楷体_GB2312" pitchFamily="49" charset="-122"/>
                <a:ea typeface="楷体_GB2312" pitchFamily="49" charset="-122"/>
              </a:rPr>
              <a:t>/* </a:t>
            </a:r>
            <a:r>
              <a:rPr lang="zh-CN" altLang="en-US" sz="2500" b="1" dirty="0">
                <a:solidFill>
                  <a:srgbClr val="0000CC"/>
                </a:solidFill>
                <a:latin typeface="楷体_GB2312" pitchFamily="49" charset="-122"/>
                <a:ea typeface="楷体_GB2312" pitchFamily="49" charset="-122"/>
              </a:rPr>
              <a:t>中间有</a:t>
            </a:r>
            <a:r>
              <a:rPr lang="en-US" altLang="zh-CN" sz="2500" b="1" dirty="0">
                <a:solidFill>
                  <a:srgbClr val="0000CC"/>
                </a:solidFill>
                <a:latin typeface="楷体_GB2312" pitchFamily="49" charset="-122"/>
                <a:ea typeface="楷体_GB2312" pitchFamily="49" charset="-122"/>
              </a:rPr>
              <a:t>N</a:t>
            </a:r>
            <a:r>
              <a:rPr lang="zh-CN" altLang="en-US" sz="2500" b="1" dirty="0">
                <a:solidFill>
                  <a:srgbClr val="0000CC"/>
                </a:solidFill>
                <a:latin typeface="楷体_GB2312" pitchFamily="49" charset="-122"/>
                <a:ea typeface="楷体_GB2312" pitchFamily="49" charset="-122"/>
              </a:rPr>
              <a:t>多行代码，但没有输入语句。 *</a:t>
            </a:r>
            <a:r>
              <a:rPr lang="en-US" altLang="zh-CN" sz="2500" b="1" dirty="0">
                <a:solidFill>
                  <a:srgbClr val="0000CC"/>
                </a:solidFill>
                <a:latin typeface="楷体_GB2312" pitchFamily="49" charset="-122"/>
                <a:ea typeface="楷体_GB2312" pitchFamily="49" charset="-122"/>
              </a:rPr>
              <a:t>/</a:t>
            </a:r>
            <a:r>
              <a:rPr lang="en-US" altLang="zh-CN" sz="2500" b="1" dirty="0">
                <a:solidFill>
                  <a:schemeClr val="bg1"/>
                </a:solidFill>
                <a:latin typeface="楷体_GB2312" pitchFamily="49" charset="-122"/>
                <a:ea typeface="楷体_GB2312" pitchFamily="49" charset="-122"/>
              </a:rPr>
              <a:t/>
            </a:r>
            <a:br>
              <a:rPr lang="en-US" altLang="zh-CN" sz="2500" b="1" dirty="0">
                <a:solidFill>
                  <a:schemeClr val="bg1"/>
                </a:solidFill>
                <a:latin typeface="楷体_GB2312" pitchFamily="49" charset="-122"/>
                <a:ea typeface="楷体_GB2312" pitchFamily="49" charset="-122"/>
              </a:rPr>
            </a:br>
            <a:r>
              <a:rPr lang="en-US" altLang="zh-CN" sz="2500" b="1" dirty="0">
                <a:solidFill>
                  <a:srgbClr val="C00000"/>
                </a:solidFill>
                <a:ea typeface="楷体_GB2312" pitchFamily="49" charset="-122"/>
              </a:rPr>
              <a:t>…</a:t>
            </a:r>
            <a:r>
              <a:rPr lang="en-US" altLang="zh-CN" sz="2500" b="1" dirty="0">
                <a:solidFill>
                  <a:srgbClr val="C00000"/>
                </a:solidFill>
                <a:latin typeface="楷体_GB2312" pitchFamily="49" charset="-122"/>
                <a:ea typeface="楷体_GB2312" pitchFamily="49" charset="-122"/>
              </a:rPr>
              <a:t/>
            </a:r>
            <a:br>
              <a:rPr lang="en-US" altLang="zh-CN" sz="2500" b="1" dirty="0">
                <a:solidFill>
                  <a:srgbClr val="C00000"/>
                </a:solidFill>
                <a:latin typeface="楷体_GB2312" pitchFamily="49" charset="-122"/>
                <a:ea typeface="楷体_GB2312" pitchFamily="49" charset="-122"/>
              </a:rPr>
            </a:br>
            <a:r>
              <a:rPr lang="en-US" altLang="zh-CN" sz="3000" b="1" dirty="0" err="1">
                <a:solidFill>
                  <a:srgbClr val="C00000"/>
                </a:solidFill>
                <a:latin typeface="楷体_GB2312" pitchFamily="49" charset="-122"/>
                <a:ea typeface="楷体_GB2312" pitchFamily="49" charset="-122"/>
              </a:rPr>
              <a:t>scanf</a:t>
            </a:r>
            <a:r>
              <a:rPr lang="en-US" altLang="zh-CN" sz="3000" b="1" dirty="0" smtClean="0">
                <a:solidFill>
                  <a:srgbClr val="C00000"/>
                </a:solidFill>
                <a:latin typeface="楷体_GB2312" pitchFamily="49" charset="-122"/>
                <a:ea typeface="楷体_GB2312" pitchFamily="49" charset="-122"/>
              </a:rPr>
              <a:t>(</a:t>
            </a:r>
            <a:r>
              <a:rPr lang="en-US" altLang="zh-CN" sz="3200" dirty="0">
                <a:solidFill>
                  <a:srgbClr val="FF0000"/>
                </a:solidFill>
              </a:rPr>
              <a:t>"</a:t>
            </a:r>
            <a:r>
              <a:rPr lang="en-US" altLang="zh-CN" sz="3000" b="1" dirty="0" smtClean="0">
                <a:solidFill>
                  <a:srgbClr val="C00000"/>
                </a:solidFill>
                <a:latin typeface="楷体_GB2312" pitchFamily="49" charset="-122"/>
                <a:ea typeface="楷体_GB2312" pitchFamily="49" charset="-122"/>
              </a:rPr>
              <a:t>%c</a:t>
            </a:r>
            <a:r>
              <a:rPr lang="en-US" altLang="zh-CN" sz="3200" dirty="0">
                <a:solidFill>
                  <a:srgbClr val="FF0000"/>
                </a:solidFill>
              </a:rPr>
              <a:t>"</a:t>
            </a:r>
            <a:r>
              <a:rPr lang="en-US" altLang="zh-CN" sz="3000" b="1" dirty="0" smtClean="0">
                <a:solidFill>
                  <a:srgbClr val="C00000"/>
                </a:solidFill>
                <a:latin typeface="楷体_GB2312" pitchFamily="49" charset="-122"/>
                <a:ea typeface="楷体_GB2312" pitchFamily="49" charset="-122"/>
              </a:rPr>
              <a:t>,&amp;</a:t>
            </a:r>
            <a:r>
              <a:rPr lang="en-US" altLang="zh-CN" sz="3000" b="1" dirty="0" err="1">
                <a:solidFill>
                  <a:srgbClr val="C00000"/>
                </a:solidFill>
                <a:latin typeface="楷体_GB2312" pitchFamily="49" charset="-122"/>
                <a:ea typeface="楷体_GB2312" pitchFamily="49" charset="-122"/>
              </a:rPr>
              <a:t>ch</a:t>
            </a:r>
            <a:r>
              <a:rPr lang="en-US" altLang="zh-CN" sz="3000" b="1" dirty="0">
                <a:solidFill>
                  <a:srgbClr val="C00000"/>
                </a:solidFill>
                <a:latin typeface="楷体_GB2312" pitchFamily="49" charset="-122"/>
                <a:ea typeface="楷体_GB2312" pitchFamily="49" charset="-122"/>
              </a:rPr>
              <a:t>); </a:t>
            </a:r>
            <a:r>
              <a:rPr lang="en-US" altLang="zh-CN" sz="2500" b="1" dirty="0">
                <a:solidFill>
                  <a:srgbClr val="0000CC"/>
                </a:solidFill>
                <a:latin typeface="楷体_GB2312" pitchFamily="49" charset="-122"/>
                <a:ea typeface="楷体_GB2312" pitchFamily="49" charset="-122"/>
              </a:rPr>
              <a:t>/* </a:t>
            </a:r>
            <a:r>
              <a:rPr lang="zh-CN" altLang="en-US" sz="2500" b="1" dirty="0">
                <a:solidFill>
                  <a:srgbClr val="0000CC"/>
                </a:solidFill>
                <a:latin typeface="楷体_GB2312" pitchFamily="49" charset="-122"/>
                <a:ea typeface="楷体_GB2312" pitchFamily="49" charset="-122"/>
              </a:rPr>
              <a:t>这里需要一个字符，由于上面</a:t>
            </a:r>
            <a:r>
              <a:rPr lang="en-US" altLang="zh-CN" sz="2500" b="1" dirty="0">
                <a:solidFill>
                  <a:srgbClr val="0000CC"/>
                </a:solidFill>
                <a:latin typeface="楷体_GB2312" pitchFamily="49" charset="-122"/>
                <a:ea typeface="楷体_GB2312" pitchFamily="49" charset="-122"/>
              </a:rPr>
              <a:t>87</a:t>
            </a:r>
            <a:r>
              <a:rPr lang="zh-CN" altLang="en-US" sz="2500" b="1" dirty="0">
                <a:solidFill>
                  <a:srgbClr val="0000CC"/>
                </a:solidFill>
                <a:latin typeface="楷体_GB2312" pitchFamily="49" charset="-122"/>
                <a:ea typeface="楷体_GB2312" pitchFamily="49" charset="-122"/>
              </a:rPr>
              <a:t>后面的回车符还在内存中备用，因此程序到此处不会暂停，直接让</a:t>
            </a:r>
            <a:r>
              <a:rPr lang="en-US" altLang="zh-CN" sz="2500" b="1" dirty="0" err="1">
                <a:solidFill>
                  <a:srgbClr val="0000CC"/>
                </a:solidFill>
                <a:latin typeface="楷体_GB2312" pitchFamily="49" charset="-122"/>
                <a:ea typeface="楷体_GB2312" pitchFamily="49" charset="-122"/>
              </a:rPr>
              <a:t>ch</a:t>
            </a:r>
            <a:r>
              <a:rPr lang="en-US" altLang="zh-CN" sz="2500" b="1" dirty="0">
                <a:solidFill>
                  <a:srgbClr val="0000CC"/>
                </a:solidFill>
                <a:latin typeface="楷体_GB2312" pitchFamily="49" charset="-122"/>
                <a:ea typeface="楷体_GB2312" pitchFamily="49" charset="-122"/>
              </a:rPr>
              <a:t>=</a:t>
            </a:r>
            <a:r>
              <a:rPr lang="en-US" altLang="zh-CN" sz="2500" b="1" dirty="0">
                <a:solidFill>
                  <a:srgbClr val="0000CC"/>
                </a:solidFill>
                <a:latin typeface="等线" panose="02010600030101010101" pitchFamily="2" charset="-122"/>
                <a:ea typeface="等线" panose="02010600030101010101" pitchFamily="2" charset="-122"/>
              </a:rPr>
              <a:t>'</a:t>
            </a:r>
            <a:r>
              <a:rPr lang="en-US" altLang="zh-CN" sz="2500" b="1" dirty="0">
                <a:solidFill>
                  <a:srgbClr val="0000CC"/>
                </a:solidFill>
                <a:latin typeface="楷体_GB2312" pitchFamily="49" charset="-122"/>
                <a:ea typeface="楷体_GB2312" pitchFamily="49" charset="-122"/>
              </a:rPr>
              <a:t>\n</a:t>
            </a:r>
            <a:r>
              <a:rPr lang="en-US" altLang="zh-CN" sz="2500" b="1" dirty="0">
                <a:solidFill>
                  <a:srgbClr val="0000CC"/>
                </a:solidFill>
                <a:latin typeface="等线" panose="02010600030101010101" pitchFamily="2" charset="-122"/>
                <a:ea typeface="等线" panose="02010600030101010101" pitchFamily="2" charset="-122"/>
              </a:rPr>
              <a:t>'</a:t>
            </a:r>
            <a:r>
              <a:rPr lang="zh-CN" altLang="en-US" sz="2500" b="1" dirty="0" smtClean="0">
                <a:solidFill>
                  <a:srgbClr val="0000CC"/>
                </a:solidFill>
                <a:latin typeface="楷体_GB2312" pitchFamily="49" charset="-122"/>
                <a:ea typeface="楷体_GB2312" pitchFamily="49" charset="-122"/>
              </a:rPr>
              <a:t>，</a:t>
            </a:r>
            <a:r>
              <a:rPr lang="zh-CN" altLang="en-US" sz="2500" b="1" dirty="0">
                <a:solidFill>
                  <a:srgbClr val="0000CC"/>
                </a:solidFill>
                <a:latin typeface="楷体_GB2312" pitchFamily="49" charset="-122"/>
                <a:ea typeface="楷体_GB2312" pitchFamily="49" charset="-122"/>
              </a:rPr>
              <a:t>然后继续运行。 *</a:t>
            </a:r>
            <a:r>
              <a:rPr lang="en-US" altLang="zh-CN" sz="2500" b="1" dirty="0">
                <a:solidFill>
                  <a:srgbClr val="0000CC"/>
                </a:solidFill>
                <a:latin typeface="楷体_GB2312" pitchFamily="49" charset="-122"/>
                <a:ea typeface="楷体_GB2312" pitchFamily="49" charset="-122"/>
              </a:rPr>
              <a:t>/</a:t>
            </a:r>
          </a:p>
          <a:p>
            <a:pPr eaLnBrk="1" hangingPunct="1">
              <a:lnSpc>
                <a:spcPct val="95000"/>
              </a:lnSpc>
            </a:pPr>
            <a:r>
              <a:rPr lang="en-US" altLang="zh-CN" sz="2500" b="1" dirty="0">
                <a:solidFill>
                  <a:srgbClr val="0000CC"/>
                </a:solidFill>
                <a:latin typeface="楷体_GB2312" pitchFamily="49" charset="-122"/>
                <a:ea typeface="楷体_GB2312" pitchFamily="49" charset="-122"/>
              </a:rPr>
              <a:t>/* </a:t>
            </a:r>
            <a:r>
              <a:rPr lang="zh-CN" altLang="en-US" sz="2500" b="1" dirty="0">
                <a:solidFill>
                  <a:srgbClr val="C00000"/>
                </a:solidFill>
                <a:latin typeface="楷体_GB2312" pitchFamily="49" charset="-122"/>
                <a:ea typeface="楷体_GB2312" pitchFamily="49" charset="-122"/>
              </a:rPr>
              <a:t>补救措施：</a:t>
            </a:r>
            <a:r>
              <a:rPr lang="zh-CN" altLang="en-US" sz="2500" b="1" dirty="0">
                <a:solidFill>
                  <a:srgbClr val="FF0000"/>
                </a:solidFill>
                <a:latin typeface="楷体_GB2312" pitchFamily="49" charset="-122"/>
                <a:ea typeface="楷体_GB2312" pitchFamily="49" charset="-122"/>
              </a:rPr>
              <a:t>为了让</a:t>
            </a:r>
            <a:r>
              <a:rPr lang="en-US" altLang="zh-CN" sz="2500" b="1" dirty="0" err="1">
                <a:solidFill>
                  <a:srgbClr val="FF0000"/>
                </a:solidFill>
                <a:latin typeface="楷体_GB2312" pitchFamily="49" charset="-122"/>
                <a:ea typeface="楷体_GB2312" pitchFamily="49" charset="-122"/>
              </a:rPr>
              <a:t>ch</a:t>
            </a:r>
            <a:r>
              <a:rPr lang="zh-CN" altLang="en-US" sz="2500" b="1" dirty="0">
                <a:solidFill>
                  <a:srgbClr val="FF0000"/>
                </a:solidFill>
                <a:latin typeface="楷体_GB2312" pitchFamily="49" charset="-122"/>
                <a:ea typeface="楷体_GB2312" pitchFamily="49" charset="-122"/>
              </a:rPr>
              <a:t>的值能从键盘输入，可以在</a:t>
            </a:r>
            <a:r>
              <a:rPr lang="en-US" altLang="zh-CN" sz="2500" b="1" dirty="0" err="1">
                <a:solidFill>
                  <a:srgbClr val="FF0000"/>
                </a:solidFill>
                <a:latin typeface="楷体_GB2312" pitchFamily="49" charset="-122"/>
                <a:ea typeface="楷体_GB2312" pitchFamily="49" charset="-122"/>
              </a:rPr>
              <a:t>scanf</a:t>
            </a:r>
            <a:r>
              <a:rPr lang="zh-CN" altLang="en-US" sz="2500" b="1" dirty="0">
                <a:solidFill>
                  <a:srgbClr val="FF0000"/>
                </a:solidFill>
                <a:latin typeface="楷体_GB2312" pitchFamily="49" charset="-122"/>
                <a:ea typeface="楷体_GB2312" pitchFamily="49" charset="-122"/>
              </a:rPr>
              <a:t>前补一个</a:t>
            </a:r>
            <a:r>
              <a:rPr lang="en-US" altLang="zh-CN" sz="2500" b="1" dirty="0" err="1">
                <a:solidFill>
                  <a:srgbClr val="FF0000"/>
                </a:solidFill>
                <a:latin typeface="楷体_GB2312" pitchFamily="49" charset="-122"/>
                <a:ea typeface="楷体_GB2312" pitchFamily="49" charset="-122"/>
              </a:rPr>
              <a:t>getchar</a:t>
            </a:r>
            <a:r>
              <a:rPr lang="en-US" altLang="zh-CN" sz="2500" b="1" dirty="0">
                <a:solidFill>
                  <a:srgbClr val="FF0000"/>
                </a:solidFill>
                <a:latin typeface="楷体_GB2312" pitchFamily="49" charset="-122"/>
                <a:ea typeface="楷体_GB2312" pitchFamily="49" charset="-122"/>
              </a:rPr>
              <a:t>(); </a:t>
            </a:r>
            <a:r>
              <a:rPr lang="zh-CN" altLang="en-US" sz="2500" b="1" dirty="0">
                <a:solidFill>
                  <a:srgbClr val="FF0000"/>
                </a:solidFill>
                <a:latin typeface="楷体_GB2312" pitchFamily="49" charset="-122"/>
                <a:ea typeface="楷体_GB2312" pitchFamily="49" charset="-122"/>
              </a:rPr>
              <a:t>目的就是把回车</a:t>
            </a:r>
            <a:r>
              <a:rPr lang="zh-CN" altLang="en-US" sz="2500" b="1" dirty="0" smtClean="0">
                <a:solidFill>
                  <a:srgbClr val="FF0000"/>
                </a:solidFill>
                <a:latin typeface="楷体_GB2312" pitchFamily="49" charset="-122"/>
                <a:ea typeface="楷体_GB2312" pitchFamily="49" charset="-122"/>
              </a:rPr>
              <a:t>符读掉。</a:t>
            </a:r>
            <a:r>
              <a:rPr lang="en-US" altLang="zh-CN" sz="2500" b="1" dirty="0" smtClean="0">
                <a:solidFill>
                  <a:srgbClr val="0000CC"/>
                </a:solidFill>
                <a:latin typeface="楷体_GB2312" pitchFamily="49" charset="-122"/>
                <a:ea typeface="楷体_GB2312" pitchFamily="49" charset="-122"/>
              </a:rPr>
              <a:t>*/</a:t>
            </a:r>
            <a:endParaRPr lang="en-US" altLang="zh-CN" sz="2500" b="1" dirty="0">
              <a:solidFill>
                <a:srgbClr val="0000CC"/>
              </a:solidFill>
              <a:latin typeface="楷体_GB2312" pitchFamily="49" charset="-122"/>
              <a:ea typeface="楷体_GB2312" pitchFamily="49" charset="-122"/>
            </a:endParaRPr>
          </a:p>
        </p:txBody>
      </p:sp>
    </p:spTree>
    <p:extLst>
      <p:ext uri="{BB962C8B-B14F-4D97-AF65-F5344CB8AC3E}">
        <p14:creationId xmlns:p14="http://schemas.microsoft.com/office/powerpoint/2010/main" val="26530589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smtClean="0">
                  <a:solidFill>
                    <a:srgbClr val="FEFFFF"/>
                  </a:solidFill>
                </a:rPr>
                <a:t>字符</a:t>
              </a:r>
              <a:endParaRPr lang="en-US" altLang="zh-CN" sz="3200" smtClean="0">
                <a:solidFill>
                  <a:srgbClr val="FEFFFF"/>
                </a:solidFill>
              </a:endParaRPr>
            </a:p>
            <a:p>
              <a:pPr algn="ctr">
                <a:lnSpc>
                  <a:spcPct val="150000"/>
                </a:lnSpc>
                <a:defRPr/>
              </a:pPr>
              <a:r>
                <a:rPr lang="zh-CN" altLang="en-US" sz="3200" smtClean="0">
                  <a:solidFill>
                    <a:srgbClr val="FEFFFF"/>
                  </a:solidFill>
                </a:rPr>
                <a:t>函数</a:t>
              </a:r>
              <a:endParaRPr lang="zh-CN" altLang="en-US" sz="3200">
                <a:solidFill>
                  <a:srgbClr val="FEFFFF"/>
                </a:solidFill>
              </a:endParaRP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a:t>
              </a:r>
              <a:r>
                <a:rPr lang="en-US" altLang="zh-CN" sz="2400" b="1" smtClean="0">
                  <a:solidFill>
                    <a:schemeClr val="accent1"/>
                  </a:solidFill>
                  <a:latin typeface="+mn-lt"/>
                  <a:ea typeface="+mn-ea"/>
                </a:rPr>
                <a: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smtClean="0">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415804" y="2989040"/>
              <a:ext cx="3281646" cy="367232"/>
            </a:xfrm>
            <a:prstGeom prst="rect">
              <a:avLst/>
            </a:prstGeom>
            <a:noFill/>
          </p:spPr>
          <p:txBody>
            <a:bodyPr wrap="square" rtlCol="0">
              <a:spAutoFit/>
            </a:bodyPr>
            <a:lstStyle/>
            <a:p>
              <a:r>
                <a:rPr lang="zh-CN" altLang="en-US" sz="2800" dirty="0" smtClean="0"/>
                <a:t>输 入</a:t>
              </a:r>
              <a:r>
                <a:rPr lang="en-US" altLang="zh-CN" sz="2800" dirty="0" smtClean="0"/>
                <a:t>		                </a:t>
              </a:r>
              <a:r>
                <a:rPr lang="zh-CN" altLang="en-US" sz="2800" dirty="0" smtClean="0"/>
                <a:t>输 出</a:t>
              </a:r>
              <a:endParaRPr lang="zh-CN" altLang="en-US" sz="2800" dirty="0"/>
            </a:p>
          </p:txBody>
        </p:sp>
      </p:grpSp>
    </p:spTree>
    <p:custDataLst>
      <p:tags r:id="rId1"/>
    </p:custDataLst>
    <p:extLst>
      <p:ext uri="{BB962C8B-B14F-4D97-AF65-F5344CB8AC3E}">
        <p14:creationId xmlns:p14="http://schemas.microsoft.com/office/powerpoint/2010/main" val="3917297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1346471" y="2227634"/>
            <a:ext cx="6449438" cy="2554545"/>
          </a:xfrm>
          <a:prstGeom prst="rect">
            <a:avLst/>
          </a:prstGeom>
          <a:noFill/>
        </p:spPr>
        <p:txBody>
          <a:bodyPr wrap="square" rtlCol="0">
            <a:spAutoFit/>
          </a:bodyPr>
          <a:lstStyle/>
          <a:p>
            <a:pPr>
              <a:lnSpc>
                <a:spcPct val="200000"/>
              </a:lnSpc>
            </a:pPr>
            <a:r>
              <a:rPr lang="zh-CN" altLang="en-US" sz="2000" dirty="0"/>
              <a:t>变量代表一个有名字的、具有特定属性的一个存储单元</a:t>
            </a:r>
            <a:r>
              <a:rPr lang="zh-CN" altLang="en-US" sz="2000" dirty="0" smtClean="0"/>
              <a:t>。</a:t>
            </a:r>
            <a:endParaRPr lang="en-US" altLang="zh-CN" sz="2000" dirty="0" smtClean="0"/>
          </a:p>
          <a:p>
            <a:pPr>
              <a:lnSpc>
                <a:spcPct val="200000"/>
              </a:lnSpc>
            </a:pPr>
            <a:r>
              <a:rPr lang="zh-CN" altLang="en-US" sz="2000" dirty="0" smtClean="0"/>
              <a:t>变量用来</a:t>
            </a:r>
            <a:r>
              <a:rPr lang="zh-CN" altLang="en-US" sz="2000" dirty="0"/>
              <a:t>存放</a:t>
            </a:r>
            <a:r>
              <a:rPr lang="zh-CN" altLang="en-US" sz="2000" dirty="0" smtClean="0"/>
              <a:t>数据</a:t>
            </a:r>
            <a:r>
              <a:rPr lang="zh-CN" altLang="en-US" sz="2000" dirty="0"/>
              <a:t>，也就是存放变量的值</a:t>
            </a:r>
            <a:r>
              <a:rPr lang="zh-CN" altLang="en-US" sz="2000" dirty="0" smtClean="0"/>
              <a:t>。</a:t>
            </a:r>
            <a:endParaRPr lang="en-US" altLang="zh-CN" sz="2000" dirty="0" smtClean="0"/>
          </a:p>
          <a:p>
            <a:pPr>
              <a:lnSpc>
                <a:spcPct val="200000"/>
              </a:lnSpc>
            </a:pPr>
            <a:r>
              <a:rPr lang="zh-CN" altLang="en-US" sz="2000" dirty="0" smtClean="0"/>
              <a:t>在</a:t>
            </a:r>
            <a:r>
              <a:rPr lang="zh-CN" altLang="en-US" sz="2000" dirty="0"/>
              <a:t>程序运行期间，变量的值是可以改变的</a:t>
            </a:r>
            <a:r>
              <a:rPr lang="zh-CN" altLang="en-US" sz="2000" dirty="0" smtClean="0"/>
              <a:t>。</a:t>
            </a:r>
            <a:endParaRPr lang="zh-CN" altLang="en-US" sz="2000" dirty="0"/>
          </a:p>
          <a:p>
            <a:pPr>
              <a:lnSpc>
                <a:spcPct val="200000"/>
              </a:lnSpc>
            </a:pPr>
            <a:r>
              <a:rPr lang="zh-CN" altLang="en-US" sz="2000" dirty="0"/>
              <a:t>变量必须先定义，后</a:t>
            </a:r>
            <a:r>
              <a:rPr lang="zh-CN" altLang="en-US" sz="2000" dirty="0" smtClean="0"/>
              <a:t>使用。</a:t>
            </a:r>
            <a:endParaRPr lang="zh-CN" altLang="en-US" sz="2000" dirty="0"/>
          </a:p>
        </p:txBody>
      </p:sp>
      <p:grpSp>
        <p:nvGrpSpPr>
          <p:cNvPr id="15" name="组合 14"/>
          <p:cNvGrpSpPr/>
          <p:nvPr/>
        </p:nvGrpSpPr>
        <p:grpSpPr>
          <a:xfrm>
            <a:off x="7927197" y="2227634"/>
            <a:ext cx="3048776" cy="2308324"/>
            <a:chOff x="8235310" y="2227634"/>
            <a:chExt cx="3048776" cy="2308324"/>
          </a:xfrm>
        </p:grpSpPr>
        <p:sp>
          <p:nvSpPr>
            <p:cNvPr id="6" name="文本框 5"/>
            <p:cNvSpPr txBox="1"/>
            <p:nvPr/>
          </p:nvSpPr>
          <p:spPr>
            <a:xfrm>
              <a:off x="8686801" y="2928026"/>
              <a:ext cx="408561" cy="461665"/>
            </a:xfrm>
            <a:prstGeom prst="rect">
              <a:avLst/>
            </a:prstGeom>
            <a:noFill/>
          </p:spPr>
          <p:txBody>
            <a:bodyPr wrap="square" rtlCol="0">
              <a:spAutoFit/>
            </a:bodyPr>
            <a:lstStyle/>
            <a:p>
              <a:pPr algn="ctr"/>
              <a:r>
                <a:rPr lang="en-US" altLang="zh-CN" sz="2400" b="1" smtClean="0">
                  <a:solidFill>
                    <a:srgbClr val="FF0000"/>
                  </a:solidFill>
                </a:rPr>
                <a:t>a</a:t>
              </a:r>
              <a:endParaRPr lang="zh-CN" altLang="en-US" sz="2400" b="1">
                <a:solidFill>
                  <a:srgbClr val="FF0000"/>
                </a:solidFill>
              </a:endParaRPr>
            </a:p>
          </p:txBody>
        </p:sp>
        <p:sp>
          <p:nvSpPr>
            <p:cNvPr id="7" name="矩形 6"/>
            <p:cNvSpPr/>
            <p:nvPr/>
          </p:nvSpPr>
          <p:spPr>
            <a:xfrm>
              <a:off x="8686801" y="3297358"/>
              <a:ext cx="408562" cy="457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mtClean="0"/>
                <a:t>3</a:t>
              </a:r>
              <a:endParaRPr lang="zh-CN" altLang="en-US"/>
            </a:p>
          </p:txBody>
        </p:sp>
        <p:sp>
          <p:nvSpPr>
            <p:cNvPr id="8" name="线形标注 2(无边框) 7"/>
            <p:cNvSpPr/>
            <p:nvPr/>
          </p:nvSpPr>
          <p:spPr>
            <a:xfrm>
              <a:off x="9747115" y="2767520"/>
              <a:ext cx="1536971" cy="321012"/>
            </a:xfrm>
            <a:prstGeom prst="callout2">
              <a:avLst>
                <a:gd name="adj1" fmla="val 18750"/>
                <a:gd name="adj2" fmla="val -8333"/>
                <a:gd name="adj3" fmla="val 18750"/>
                <a:gd name="adj4" fmla="val -16667"/>
                <a:gd name="adj5" fmla="val 131077"/>
                <a:gd name="adj6" fmla="val -50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变量名</a:t>
              </a:r>
              <a:endParaRPr lang="zh-CN" altLang="en-US"/>
            </a:p>
          </p:txBody>
        </p:sp>
        <p:sp>
          <p:nvSpPr>
            <p:cNvPr id="9" name="线形标注 2(无边框) 8"/>
            <p:cNvSpPr/>
            <p:nvPr/>
          </p:nvSpPr>
          <p:spPr>
            <a:xfrm>
              <a:off x="9747114" y="3229185"/>
              <a:ext cx="1536971" cy="321012"/>
            </a:xfrm>
            <a:prstGeom prst="callout2">
              <a:avLst>
                <a:gd name="adj1" fmla="val 18750"/>
                <a:gd name="adj2" fmla="val -8333"/>
                <a:gd name="adj3" fmla="val 18750"/>
                <a:gd name="adj4" fmla="val -16667"/>
                <a:gd name="adj5" fmla="val 85227"/>
                <a:gd name="adj6" fmla="val -50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变量值</a:t>
              </a:r>
              <a:endParaRPr lang="zh-CN" altLang="en-US"/>
            </a:p>
          </p:txBody>
        </p:sp>
        <p:sp>
          <p:nvSpPr>
            <p:cNvPr id="10" name="线形标注 2(无边框) 9"/>
            <p:cNvSpPr/>
            <p:nvPr/>
          </p:nvSpPr>
          <p:spPr>
            <a:xfrm>
              <a:off x="9747114" y="3690850"/>
              <a:ext cx="1536971" cy="321012"/>
            </a:xfrm>
            <a:prstGeom prst="callout2">
              <a:avLst>
                <a:gd name="adj1" fmla="val 18750"/>
                <a:gd name="adj2" fmla="val -8333"/>
                <a:gd name="adj3" fmla="val 18750"/>
                <a:gd name="adj4" fmla="val -16667"/>
                <a:gd name="adj5" fmla="val -20833"/>
                <a:gd name="adj6" fmla="val -42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存储单元</a:t>
              </a:r>
              <a:endParaRPr lang="zh-CN" altLang="en-US"/>
            </a:p>
          </p:txBody>
        </p:sp>
        <p:cxnSp>
          <p:nvCxnSpPr>
            <p:cNvPr id="12" name="直接连接符 11"/>
            <p:cNvCxnSpPr/>
            <p:nvPr/>
          </p:nvCxnSpPr>
          <p:spPr>
            <a:xfrm>
              <a:off x="8235310"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39470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putchar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从计算机向显示器输出一个字符。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putchar(c)</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3.8】</a:t>
            </a:r>
            <a:r>
              <a:rPr lang="zh-CN" altLang="en-US" sz="2000" smtClean="0">
                <a:solidFill>
                  <a:schemeClr val="accent1"/>
                </a:solidFill>
              </a:rPr>
              <a:t>先后</a:t>
            </a:r>
            <a:r>
              <a:rPr lang="zh-CN" altLang="en-US" sz="2000">
                <a:solidFill>
                  <a:schemeClr val="accent1"/>
                </a:solidFill>
              </a:rPr>
              <a:t>输出</a:t>
            </a:r>
            <a:r>
              <a:rPr lang="en-US" altLang="zh-CN" sz="2000">
                <a:solidFill>
                  <a:schemeClr val="accent1"/>
                </a:solidFill>
              </a:rPr>
              <a:t>BOY</a:t>
            </a:r>
            <a:r>
              <a:rPr lang="zh-CN" altLang="en-US" sz="2000">
                <a:solidFill>
                  <a:schemeClr val="accent1"/>
                </a:solidFill>
              </a:rPr>
              <a:t>三个字符。</a:t>
            </a:r>
          </a:p>
        </p:txBody>
      </p:sp>
      <p:sp>
        <p:nvSpPr>
          <p:cNvPr id="17" name="矩形 16"/>
          <p:cNvSpPr/>
          <p:nvPr/>
        </p:nvSpPr>
        <p:spPr>
          <a:xfrm>
            <a:off x="1129748" y="2657869"/>
            <a:ext cx="4803914" cy="923330"/>
          </a:xfrm>
          <a:prstGeom prst="rect">
            <a:avLst/>
          </a:prstGeom>
        </p:spPr>
        <p:txBody>
          <a:bodyPr wrap="square">
            <a:spAutoFit/>
          </a:bodyPr>
          <a:lstStyle/>
          <a:p>
            <a:r>
              <a:rPr lang="zh-CN" altLang="en-US" b="1" smtClean="0"/>
              <a:t>解题思路</a:t>
            </a:r>
            <a:r>
              <a:rPr lang="en-US" altLang="zh-CN" b="1" smtClean="0"/>
              <a:t>: </a:t>
            </a:r>
            <a:r>
              <a:rPr lang="zh-CN" altLang="en-US" smtClean="0"/>
              <a:t> 定义</a:t>
            </a:r>
            <a:r>
              <a:rPr lang="en-US" altLang="zh-CN"/>
              <a:t>3</a:t>
            </a:r>
            <a:r>
              <a:rPr lang="zh-CN" altLang="en-US"/>
              <a:t>个字符变量，分别赋以初值</a:t>
            </a:r>
            <a:r>
              <a:rPr lang="en-US" altLang="zh-CN"/>
              <a:t>′B′</a:t>
            </a:r>
            <a:r>
              <a:rPr lang="zh-CN" altLang="en-US"/>
              <a:t>，</a:t>
            </a:r>
            <a:r>
              <a:rPr lang="en-US" altLang="zh-CN"/>
              <a:t>′O′</a:t>
            </a:r>
            <a:r>
              <a:rPr lang="zh-CN" altLang="en-US"/>
              <a:t>，</a:t>
            </a:r>
            <a:r>
              <a:rPr lang="en-US" altLang="zh-CN"/>
              <a:t>′Y′</a:t>
            </a:r>
            <a:r>
              <a:rPr lang="zh-CN" altLang="en-US"/>
              <a:t>，然后用</a:t>
            </a:r>
            <a:r>
              <a:rPr lang="en-US" altLang="zh-CN"/>
              <a:t>putchar</a:t>
            </a:r>
            <a:r>
              <a:rPr lang="zh-CN" altLang="en-US"/>
              <a:t>函数输出这</a:t>
            </a:r>
            <a:r>
              <a:rPr lang="en-US" altLang="zh-CN"/>
              <a:t>3</a:t>
            </a:r>
            <a:r>
              <a:rPr lang="zh-CN" altLang="en-US"/>
              <a:t>个字符变量的值。</a:t>
            </a:r>
          </a:p>
        </p:txBody>
      </p:sp>
      <p:sp>
        <p:nvSpPr>
          <p:cNvPr id="18" name="圆角矩形 17"/>
          <p:cNvSpPr/>
          <p:nvPr/>
        </p:nvSpPr>
        <p:spPr>
          <a:xfrm>
            <a:off x="940904" y="3724817"/>
            <a:ext cx="57401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a='B',b='O',c='Y</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3</a:t>
            </a:r>
            <a:r>
              <a:rPr lang="zh-CN" altLang="en-US" sz="1600">
                <a:solidFill>
                  <a:srgbClr val="008000"/>
                </a:solidFill>
              </a:rPr>
              <a:t>个字符变量并初始化</a:t>
            </a:r>
          </a:p>
          <a:p>
            <a:pPr defTabSz="363538"/>
            <a:r>
              <a:rPr lang="zh-CN" altLang="en-US" sz="1600"/>
              <a:t>	</a:t>
            </a:r>
            <a:r>
              <a:rPr lang="en-US" altLang="zh-CN" sz="1600"/>
              <a:t>putchar(a</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B</a:t>
            </a:r>
          </a:p>
          <a:p>
            <a:pPr defTabSz="363538"/>
            <a:r>
              <a:rPr lang="en-US" altLang="zh-CN" sz="1600"/>
              <a:t>	putchar(b</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O</a:t>
            </a:r>
          </a:p>
          <a:p>
            <a:pPr defTabSz="363538"/>
            <a:r>
              <a:rPr lang="en-US" altLang="zh-CN" sz="1600"/>
              <a:t>	putchar(c</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Y</a:t>
            </a:r>
          </a:p>
          <a:p>
            <a:pPr defTabSz="363538"/>
            <a:r>
              <a:rPr lang="en-US" altLang="zh-CN" sz="1600"/>
              <a:t>	putchar ('\n</a:t>
            </a:r>
            <a:r>
              <a:rPr lang="en-US" altLang="zh-CN" sz="1600" smtClean="0"/>
              <a:t>');			</a:t>
            </a:r>
            <a:r>
              <a:rPr lang="en-US" altLang="zh-CN" sz="1600">
                <a:solidFill>
                  <a:srgbClr val="008000"/>
                </a:solidFill>
              </a:rPr>
              <a:t>//</a:t>
            </a:r>
            <a:r>
              <a:rPr lang="zh-CN" altLang="en-US" sz="1600">
                <a:solidFill>
                  <a:srgbClr val="008000"/>
                </a:solidFill>
              </a:rPr>
              <a:t>向显示器输出一个换行符</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pic>
        <p:nvPicPr>
          <p:cNvPr id="6" name="图片 5"/>
          <p:cNvPicPr>
            <a:picLocks noChangeAspect="1"/>
          </p:cNvPicPr>
          <p:nvPr/>
        </p:nvPicPr>
        <p:blipFill>
          <a:blip r:embed="rId3" cstate="print"/>
          <a:stretch>
            <a:fillRect/>
          </a:stretch>
        </p:blipFill>
        <p:spPr>
          <a:xfrm>
            <a:off x="7337744" y="2763851"/>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a:t>
            </a:r>
            <a:r>
              <a:rPr lang="en-US" altLang="zh-CN" sz="1600" smtClean="0">
                <a:solidFill>
                  <a:srgbClr val="FF0000"/>
                </a:solidFill>
              </a:rPr>
              <a:t>int a=66,b=79,c=89;</a:t>
            </a:r>
          </a:p>
          <a:p>
            <a:pPr defTabSz="363538"/>
            <a:r>
              <a:rPr lang="en-US" altLang="zh-CN" sz="1600" smtClean="0"/>
              <a:t> </a:t>
            </a:r>
            <a:r>
              <a:rPr lang="zh-CN" altLang="en-US" sz="1600"/>
              <a:t>	</a:t>
            </a:r>
            <a:r>
              <a:rPr lang="en-US" altLang="zh-CN" sz="1600"/>
              <a:t>putchar(a</a:t>
            </a:r>
            <a:r>
              <a:rPr lang="en-US" altLang="zh-CN" sz="1600" smtClean="0"/>
              <a:t>);	</a:t>
            </a:r>
          </a:p>
          <a:p>
            <a:pPr defTabSz="363538"/>
            <a:r>
              <a:rPr lang="en-US" altLang="zh-CN" sz="1600"/>
              <a:t>	putchar(b</a:t>
            </a:r>
            <a:r>
              <a:rPr lang="en-US" altLang="zh-CN" sz="1600" smtClean="0"/>
              <a:t>);	</a:t>
            </a:r>
          </a:p>
          <a:p>
            <a:pPr defTabSz="363538"/>
            <a:r>
              <a:rPr lang="en-US" altLang="zh-CN" sz="1600"/>
              <a:t>	putchar(c</a:t>
            </a:r>
            <a:r>
              <a:rPr lang="en-US" altLang="zh-CN" sz="1600" smtClean="0"/>
              <a:t>);</a:t>
            </a:r>
          </a:p>
          <a:p>
            <a:pPr defTabSz="363538"/>
            <a:r>
              <a:rPr lang="en-US" altLang="zh-CN" sz="1600" smtClean="0"/>
              <a:t> </a:t>
            </a:r>
            <a:r>
              <a:rPr lang="en-US" altLang="zh-CN" sz="1600"/>
              <a:t>	putchar ('\n</a:t>
            </a:r>
            <a:r>
              <a:rPr lang="en-US" altLang="zh-CN" sz="1600" smtClean="0"/>
              <a:t>');</a:t>
            </a:r>
          </a:p>
          <a:p>
            <a:pPr defTabSz="363538"/>
            <a:r>
              <a:rPr lang="en-US" altLang="zh-CN" sz="1600" smtClean="0"/>
              <a:t> </a:t>
            </a:r>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sp>
        <p:nvSpPr>
          <p:cNvPr id="20" name="MH_Desc_1"/>
          <p:cNvSpPr/>
          <p:nvPr>
            <p:custDataLst>
              <p:tags r:id="rId1"/>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a:t>
            </a:r>
            <a:r>
              <a:rPr lang="zh-CN" altLang="en-US" smtClean="0">
                <a:solidFill>
                  <a:schemeClr val="tx1"/>
                </a:solidFill>
              </a:rPr>
              <a:t>输出</a:t>
            </a:r>
            <a:r>
              <a:rPr lang="zh-CN" altLang="en-US" b="1">
                <a:solidFill>
                  <a:schemeClr val="tx1"/>
                </a:solidFill>
              </a:rPr>
              <a:t>可</a:t>
            </a:r>
            <a:r>
              <a:rPr lang="zh-CN" altLang="en-US" b="1" smtClean="0">
                <a:solidFill>
                  <a:schemeClr val="tx1"/>
                </a:solidFill>
              </a:rPr>
              <a:t>显示字符</a:t>
            </a:r>
            <a:r>
              <a:rPr lang="zh-CN" altLang="en-US">
                <a:solidFill>
                  <a:schemeClr val="tx1"/>
                </a:solidFill>
              </a:rPr>
              <a:t>，也可以</a:t>
            </a:r>
            <a:r>
              <a:rPr lang="zh-CN" altLang="en-US" smtClean="0">
                <a:solidFill>
                  <a:schemeClr val="tx1"/>
                </a:solidFill>
              </a:rPr>
              <a:t>输出</a:t>
            </a:r>
            <a:r>
              <a:rPr lang="zh-CN" altLang="en-US" b="1" smtClean="0">
                <a:solidFill>
                  <a:schemeClr val="tx1"/>
                </a:solidFill>
              </a:rPr>
              <a:t>控制字符</a:t>
            </a:r>
            <a:r>
              <a:rPr lang="zh-CN" altLang="en-US" smtClean="0">
                <a:solidFill>
                  <a:schemeClr val="tx1"/>
                </a:solidFill>
              </a:rPr>
              <a:t>和</a:t>
            </a:r>
            <a:r>
              <a:rPr lang="zh-CN" altLang="en-US" b="1" smtClean="0">
                <a:solidFill>
                  <a:schemeClr val="tx1"/>
                </a:solidFill>
              </a:rPr>
              <a:t>转义字符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val="8537247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向计算机输入一个</a:t>
            </a:r>
            <a:r>
              <a:rPr lang="zh-CN" altLang="en-US" sz="2000" smtClean="0">
                <a:solidFill>
                  <a:schemeClr val="tx1">
                    <a:lumMod val="65000"/>
                    <a:lumOff val="35000"/>
                  </a:schemeClr>
                </a:solidFill>
              </a:rPr>
              <a:t>字符。</a:t>
            </a:r>
            <a:endParaRPr lang="zh-CN" altLang="en-US" sz="2000">
              <a:solidFill>
                <a:schemeClr val="tx1">
                  <a:lumMod val="65000"/>
                  <a:lumOff val="35000"/>
                </a:schemeClr>
              </a:solidFill>
            </a:endParaRP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a:t>
            </a:r>
            <a:r>
              <a:rPr lang="en-US" altLang="zh-CN" sz="2000" b="1" smtClean="0"/>
              <a:t>tchar()</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3.9】</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p>
        </p:txBody>
      </p:sp>
      <p:sp>
        <p:nvSpPr>
          <p:cNvPr id="17" name="矩形 16"/>
          <p:cNvSpPr/>
          <p:nvPr/>
        </p:nvSpPr>
        <p:spPr>
          <a:xfrm>
            <a:off x="1129748" y="2657869"/>
            <a:ext cx="504180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3</a:t>
            </a:r>
            <a:r>
              <a:rPr lang="zh-CN" altLang="en-US"/>
              <a:t>个</a:t>
            </a:r>
            <a:r>
              <a:rPr lang="en-US" altLang="zh-CN"/>
              <a:t>getchar</a:t>
            </a:r>
            <a:r>
              <a:rPr lang="zh-CN" altLang="en-US"/>
              <a:t>函数先后从键盘向计算机输入</a:t>
            </a:r>
            <a:r>
              <a:rPr lang="en-US" altLang="zh-CN"/>
              <a:t>BOY 3</a:t>
            </a:r>
            <a:r>
              <a:rPr lang="zh-CN" altLang="en-US"/>
              <a:t>个字符，然后用</a:t>
            </a:r>
            <a:r>
              <a:rPr lang="en-US" altLang="zh-CN"/>
              <a:t>putchar</a:t>
            </a:r>
            <a:r>
              <a:rPr lang="zh-CN" altLang="en-US"/>
              <a:t>函数输出。</a:t>
            </a:r>
          </a:p>
        </p:txBody>
      </p:sp>
      <p:sp>
        <p:nvSpPr>
          <p:cNvPr id="18" name="圆角矩形 17"/>
          <p:cNvSpPr/>
          <p:nvPr/>
        </p:nvSpPr>
        <p:spPr>
          <a:xfrm>
            <a:off x="573933" y="3340034"/>
            <a:ext cx="6045528"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err="1"/>
              <a:t>int</a:t>
            </a:r>
            <a:r>
              <a:rPr lang="en-US" altLang="zh-CN" sz="1600" dirty="0"/>
              <a:t> main()</a:t>
            </a:r>
          </a:p>
          <a:p>
            <a:pPr defTabSz="363538"/>
            <a:r>
              <a:rPr lang="en-US" altLang="zh-CN" sz="1600" dirty="0"/>
              <a:t>{	char </a:t>
            </a:r>
            <a:r>
              <a:rPr lang="en-US" altLang="zh-CN" sz="1600" dirty="0" err="1"/>
              <a:t>a,b,c</a:t>
            </a:r>
            <a:r>
              <a:rPr lang="en-US" altLang="zh-CN" sz="1600" dirty="0" smtClean="0"/>
              <a:t>;	</a:t>
            </a:r>
            <a:r>
              <a:rPr lang="en-US" altLang="zh-CN" sz="1600" dirty="0">
                <a:solidFill>
                  <a:srgbClr val="008000"/>
                </a:solidFill>
              </a:rPr>
              <a:t>//</a:t>
            </a:r>
            <a:r>
              <a:rPr lang="zh-CN" altLang="en-US" sz="1600" dirty="0">
                <a:solidFill>
                  <a:srgbClr val="008000"/>
                </a:solidFill>
              </a:rPr>
              <a:t>定义字符变量</a:t>
            </a:r>
            <a:r>
              <a:rPr lang="en-US" altLang="zh-CN" sz="1600" dirty="0" err="1">
                <a:solidFill>
                  <a:srgbClr val="008000"/>
                </a:solidFill>
              </a:rPr>
              <a:t>a,b,c</a:t>
            </a:r>
            <a:endParaRPr lang="en-US" altLang="zh-CN" sz="1600" dirty="0">
              <a:solidFill>
                <a:srgbClr val="008000"/>
              </a:solidFill>
            </a:endParaRPr>
          </a:p>
          <a:p>
            <a:pPr defTabSz="363538"/>
            <a:r>
              <a:rPr lang="en-US" altLang="zh-CN" sz="1600" dirty="0"/>
              <a:t>	a=</a:t>
            </a:r>
            <a:r>
              <a:rPr lang="en-US" altLang="zh-CN" sz="1600" dirty="0" err="1"/>
              <a:t>getchar</a:t>
            </a:r>
            <a:r>
              <a:rPr lang="en-US" altLang="zh-CN" sz="1600" dirty="0" smtClean="0"/>
              <a:t>();	</a:t>
            </a:r>
            <a:r>
              <a:rPr lang="en-US" altLang="zh-CN" sz="1600" dirty="0">
                <a:solidFill>
                  <a:srgbClr val="008000"/>
                </a:solidFill>
              </a:rPr>
              <a:t>//</a:t>
            </a:r>
            <a:r>
              <a:rPr lang="zh-CN" altLang="en-US" sz="1600" dirty="0">
                <a:solidFill>
                  <a:srgbClr val="008000"/>
                </a:solidFill>
              </a:rPr>
              <a:t>从键盘输入一个字符，送给字符变量</a:t>
            </a:r>
            <a:r>
              <a:rPr lang="en-US" altLang="zh-CN" sz="1600" dirty="0">
                <a:solidFill>
                  <a:srgbClr val="008000"/>
                </a:solidFill>
              </a:rPr>
              <a:t>a</a:t>
            </a:r>
          </a:p>
          <a:p>
            <a:pPr defTabSz="363538"/>
            <a:r>
              <a:rPr lang="en-US" altLang="zh-CN" sz="1600" dirty="0"/>
              <a:t>	b=</a:t>
            </a:r>
            <a:r>
              <a:rPr lang="en-US" altLang="zh-CN" sz="1600" dirty="0" err="1"/>
              <a:t>getchar</a:t>
            </a:r>
            <a:r>
              <a:rPr lang="en-US" altLang="zh-CN" sz="1600" dirty="0" smtClean="0"/>
              <a:t>();	</a:t>
            </a:r>
            <a:r>
              <a:rPr lang="en-US" altLang="zh-CN" sz="1600" dirty="0">
                <a:solidFill>
                  <a:srgbClr val="008000"/>
                </a:solidFill>
              </a:rPr>
              <a:t>//</a:t>
            </a:r>
            <a:r>
              <a:rPr lang="zh-CN" altLang="en-US" sz="1600" dirty="0">
                <a:solidFill>
                  <a:srgbClr val="008000"/>
                </a:solidFill>
              </a:rPr>
              <a:t>从键盘输入一个字符，送给字符变量</a:t>
            </a:r>
            <a:r>
              <a:rPr lang="en-US" altLang="zh-CN" sz="1600" dirty="0">
                <a:solidFill>
                  <a:srgbClr val="008000"/>
                </a:solidFill>
              </a:rPr>
              <a:t>b</a:t>
            </a:r>
          </a:p>
          <a:p>
            <a:pPr defTabSz="363538"/>
            <a:r>
              <a:rPr lang="en-US" altLang="zh-CN" sz="1600" dirty="0"/>
              <a:t>	c=</a:t>
            </a:r>
            <a:r>
              <a:rPr lang="en-US" altLang="zh-CN" sz="1600" dirty="0" err="1"/>
              <a:t>getchar</a:t>
            </a:r>
            <a:r>
              <a:rPr lang="en-US" altLang="zh-CN" sz="1600" dirty="0" smtClean="0"/>
              <a:t>();	</a:t>
            </a:r>
            <a:r>
              <a:rPr lang="en-US" altLang="zh-CN" sz="1600" dirty="0">
                <a:solidFill>
                  <a:srgbClr val="008000"/>
                </a:solidFill>
              </a:rPr>
              <a:t>//</a:t>
            </a:r>
            <a:r>
              <a:rPr lang="zh-CN" altLang="en-US" sz="1600" dirty="0">
                <a:solidFill>
                  <a:srgbClr val="008000"/>
                </a:solidFill>
              </a:rPr>
              <a:t>从键盘输入一个字符，送给字符变量</a:t>
            </a:r>
            <a:r>
              <a:rPr lang="en-US" altLang="zh-CN" sz="1600" dirty="0">
                <a:solidFill>
                  <a:srgbClr val="008000"/>
                </a:solidFill>
              </a:rPr>
              <a:t>c</a:t>
            </a:r>
          </a:p>
          <a:p>
            <a:pPr defTabSz="363538"/>
            <a:r>
              <a:rPr lang="en-US" altLang="zh-CN" sz="1600" dirty="0"/>
              <a:t>	</a:t>
            </a:r>
            <a:r>
              <a:rPr lang="en-US" altLang="zh-CN" sz="1600" dirty="0" err="1"/>
              <a:t>putchar</a:t>
            </a:r>
            <a:r>
              <a:rPr lang="en-US" altLang="zh-CN" sz="1600" dirty="0"/>
              <a:t>(a); </a:t>
            </a:r>
            <a:r>
              <a:rPr lang="en-US" altLang="zh-CN" sz="1600" dirty="0" smtClean="0"/>
              <a:t>	</a:t>
            </a:r>
            <a:r>
              <a:rPr lang="en-US" altLang="zh-CN" sz="1600" dirty="0">
                <a:solidFill>
                  <a:srgbClr val="008000"/>
                </a:solidFill>
              </a:rPr>
              <a:t>//</a:t>
            </a:r>
            <a:r>
              <a:rPr lang="zh-CN" altLang="en-US" sz="1600" dirty="0">
                <a:solidFill>
                  <a:srgbClr val="008000"/>
                </a:solidFill>
              </a:rPr>
              <a:t>将变量</a:t>
            </a:r>
            <a:r>
              <a:rPr lang="en-US" altLang="zh-CN" sz="1600" dirty="0">
                <a:solidFill>
                  <a:srgbClr val="008000"/>
                </a:solidFill>
              </a:rPr>
              <a:t>a</a:t>
            </a:r>
            <a:r>
              <a:rPr lang="zh-CN" altLang="en-US" sz="1600" dirty="0">
                <a:solidFill>
                  <a:srgbClr val="008000"/>
                </a:solidFill>
              </a:rPr>
              <a:t>的值输出</a:t>
            </a:r>
          </a:p>
          <a:p>
            <a:pPr defTabSz="363538"/>
            <a:r>
              <a:rPr lang="zh-CN" altLang="en-US" sz="1600" dirty="0"/>
              <a:t>	</a:t>
            </a:r>
            <a:r>
              <a:rPr lang="en-US" altLang="zh-CN" sz="1600" dirty="0" err="1"/>
              <a:t>putchar</a:t>
            </a:r>
            <a:r>
              <a:rPr lang="en-US" altLang="zh-CN" sz="1600" dirty="0"/>
              <a:t>(b); </a:t>
            </a:r>
            <a:r>
              <a:rPr lang="en-US" altLang="zh-CN" sz="1600" dirty="0" smtClean="0"/>
              <a:t>	</a:t>
            </a:r>
            <a:r>
              <a:rPr lang="en-US" altLang="zh-CN" sz="1600" dirty="0">
                <a:solidFill>
                  <a:srgbClr val="008000"/>
                </a:solidFill>
              </a:rPr>
              <a:t>//</a:t>
            </a:r>
            <a:r>
              <a:rPr lang="zh-CN" altLang="en-US" sz="1600" dirty="0">
                <a:solidFill>
                  <a:srgbClr val="008000"/>
                </a:solidFill>
              </a:rPr>
              <a:t>将变量</a:t>
            </a:r>
            <a:r>
              <a:rPr lang="en-US" altLang="zh-CN" sz="1600" dirty="0">
                <a:solidFill>
                  <a:srgbClr val="008000"/>
                </a:solidFill>
              </a:rPr>
              <a:t>b</a:t>
            </a:r>
            <a:r>
              <a:rPr lang="zh-CN" altLang="en-US" sz="1600" dirty="0">
                <a:solidFill>
                  <a:srgbClr val="008000"/>
                </a:solidFill>
              </a:rPr>
              <a:t>的值输出 </a:t>
            </a:r>
          </a:p>
          <a:p>
            <a:pPr defTabSz="363538"/>
            <a:r>
              <a:rPr lang="zh-CN" altLang="en-US" sz="1600" dirty="0"/>
              <a:t>	</a:t>
            </a:r>
            <a:r>
              <a:rPr lang="en-US" altLang="zh-CN" sz="1600" dirty="0" err="1"/>
              <a:t>putchar</a:t>
            </a:r>
            <a:r>
              <a:rPr lang="en-US" altLang="zh-CN" sz="1600" dirty="0"/>
              <a:t>(c); </a:t>
            </a:r>
            <a:r>
              <a:rPr lang="en-US" altLang="zh-CN" sz="1600" dirty="0" smtClean="0"/>
              <a:t>	</a:t>
            </a:r>
            <a:r>
              <a:rPr lang="en-US" altLang="zh-CN" sz="1600" dirty="0">
                <a:solidFill>
                  <a:srgbClr val="008000"/>
                </a:solidFill>
              </a:rPr>
              <a:t>//</a:t>
            </a:r>
            <a:r>
              <a:rPr lang="zh-CN" altLang="en-US" sz="1600" dirty="0">
                <a:solidFill>
                  <a:srgbClr val="008000"/>
                </a:solidFill>
              </a:rPr>
              <a:t>将变量</a:t>
            </a:r>
            <a:r>
              <a:rPr lang="en-US" altLang="zh-CN" sz="1600" dirty="0">
                <a:solidFill>
                  <a:srgbClr val="008000"/>
                </a:solidFill>
              </a:rPr>
              <a:t>c</a:t>
            </a:r>
            <a:r>
              <a:rPr lang="zh-CN" altLang="en-US" sz="1600" dirty="0">
                <a:solidFill>
                  <a:srgbClr val="008000"/>
                </a:solidFill>
              </a:rPr>
              <a:t>的值输出</a:t>
            </a:r>
          </a:p>
          <a:p>
            <a:pPr defTabSz="363538"/>
            <a:r>
              <a:rPr lang="zh-CN" altLang="en-US" sz="1600" dirty="0"/>
              <a:t>	</a:t>
            </a:r>
            <a:r>
              <a:rPr lang="en-US" altLang="zh-CN" sz="1600" dirty="0" err="1"/>
              <a:t>putchar</a:t>
            </a:r>
            <a:r>
              <a:rPr lang="en-US" altLang="zh-CN" sz="1600" dirty="0"/>
              <a:t>('\n');</a:t>
            </a:r>
            <a:r>
              <a:rPr lang="en-US" altLang="zh-CN" sz="1600" dirty="0">
                <a:solidFill>
                  <a:srgbClr val="008000"/>
                </a:solidFill>
              </a:rPr>
              <a:t>//</a:t>
            </a:r>
            <a:r>
              <a:rPr lang="zh-CN" altLang="en-US" sz="1600" dirty="0">
                <a:solidFill>
                  <a:srgbClr val="008000"/>
                </a:solidFill>
              </a:rPr>
              <a:t>换行</a:t>
            </a:r>
          </a:p>
          <a:p>
            <a:pPr defTabSz="363538"/>
            <a:r>
              <a:rPr lang="zh-CN" altLang="en-US" sz="1600" dirty="0"/>
              <a:t>	</a:t>
            </a:r>
            <a:r>
              <a:rPr lang="en-US" altLang="zh-CN" sz="1600" dirty="0"/>
              <a:t>return 0;</a:t>
            </a:r>
          </a:p>
          <a:p>
            <a:pPr defTabSz="363538"/>
            <a:r>
              <a:rPr lang="en-US" altLang="zh-CN" sz="1600" dirty="0"/>
              <a:t>}</a:t>
            </a:r>
            <a:endParaRPr lang="en-US" altLang="zh-CN" sz="1600" dirty="0" smtClean="0">
              <a:solidFill>
                <a:srgbClr val="008000"/>
              </a:solidFill>
            </a:endParaRPr>
          </a:p>
        </p:txBody>
      </p:sp>
      <p:sp>
        <p:nvSpPr>
          <p:cNvPr id="20" name="MH_Desc_1"/>
          <p:cNvSpPr/>
          <p:nvPr>
            <p:custDataLst>
              <p:tags r:id="rId1"/>
            </p:custDataLst>
          </p:nvPr>
        </p:nvSpPr>
        <p:spPr>
          <a:xfrm>
            <a:off x="7926999" y="2168968"/>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smtClean="0">
                <a:solidFill>
                  <a:schemeClr val="tx1"/>
                </a:solidFill>
              </a:rPr>
              <a:t>函数</a:t>
            </a:r>
            <a:r>
              <a:rPr lang="zh-CN" altLang="en-US" b="1">
                <a:solidFill>
                  <a:schemeClr val="tx1"/>
                </a:solidFill>
              </a:rPr>
              <a:t>没有</a:t>
            </a:r>
            <a:r>
              <a:rPr lang="zh-CN" altLang="en-US" b="1" smtClean="0">
                <a:solidFill>
                  <a:schemeClr val="tx1"/>
                </a:solidFill>
              </a:rPr>
              <a:t>参数</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函数</a:t>
            </a:r>
            <a:r>
              <a:rPr lang="zh-CN" altLang="en-US">
                <a:solidFill>
                  <a:schemeClr val="tx1"/>
                </a:solidFill>
              </a:rPr>
              <a:t>的值就是从输入设备得到的字符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b="1" smtClean="0">
                <a:solidFill>
                  <a:schemeClr val="tx1"/>
                </a:solidFill>
              </a:rPr>
              <a:t>只能</a:t>
            </a:r>
            <a:r>
              <a:rPr lang="zh-CN" altLang="en-US" b="1">
                <a:solidFill>
                  <a:schemeClr val="tx1"/>
                </a:solidFill>
              </a:rPr>
              <a:t>接收一个字符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如果</a:t>
            </a:r>
            <a:r>
              <a:rPr lang="zh-CN" altLang="en-US">
                <a:solidFill>
                  <a:schemeClr val="tx1"/>
                </a:solidFill>
              </a:rPr>
              <a:t>想输入多个字符就要用多</a:t>
            </a:r>
            <a:r>
              <a:rPr lang="zh-CN" altLang="en-US" smtClean="0">
                <a:solidFill>
                  <a:schemeClr val="tx1"/>
                </a:solidFill>
              </a:rPr>
              <a:t>个函数。</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不仅</a:t>
            </a:r>
            <a:r>
              <a:rPr lang="zh-CN" altLang="en-US">
                <a:solidFill>
                  <a:schemeClr val="tx1"/>
                </a:solidFill>
              </a:rPr>
              <a:t>可以从输入设备获得一个可显示的字符，而且可以</a:t>
            </a:r>
            <a:r>
              <a:rPr lang="zh-CN" altLang="en-US" smtClean="0">
                <a:solidFill>
                  <a:schemeClr val="tx1"/>
                </a:solidFill>
              </a:rPr>
              <a:t>获得控制字符</a:t>
            </a:r>
            <a:r>
              <a:rPr lang="zh-CN" altLang="en-US">
                <a:solidFill>
                  <a:schemeClr val="tx1"/>
                </a:solidFill>
              </a:rPr>
              <a:t>。</a:t>
            </a:r>
          </a:p>
          <a:p>
            <a:pPr algn="just">
              <a:lnSpc>
                <a:spcPct val="120000"/>
              </a:lnSpc>
              <a:spcBef>
                <a:spcPts val="600"/>
              </a:spcBef>
              <a:defRPr/>
            </a:pPr>
            <a:r>
              <a:rPr lang="zh-CN" altLang="en-US" smtClean="0">
                <a:solidFill>
                  <a:schemeClr val="tx1"/>
                </a:solidFill>
              </a:rPr>
              <a:t>用</a:t>
            </a:r>
            <a:r>
              <a:rPr lang="en-US" altLang="zh-CN">
                <a:solidFill>
                  <a:schemeClr val="tx1"/>
                </a:solidFill>
              </a:rPr>
              <a:t>getchar</a:t>
            </a:r>
            <a:r>
              <a:rPr lang="zh-CN" altLang="en-US">
                <a:solidFill>
                  <a:schemeClr val="tx1"/>
                </a:solidFill>
              </a:rPr>
              <a:t>函数得到的字符可以赋给一个字符变量或整型变量，也</a:t>
            </a:r>
            <a:r>
              <a:rPr lang="zh-CN" altLang="en-US" smtClean="0">
                <a:solidFill>
                  <a:schemeClr val="tx1"/>
                </a:solidFill>
              </a:rPr>
              <a:t>可以作为</a:t>
            </a:r>
            <a:r>
              <a:rPr lang="zh-CN" altLang="en-US">
                <a:solidFill>
                  <a:schemeClr val="tx1"/>
                </a:solidFill>
              </a:rPr>
              <a:t>表达式的</a:t>
            </a:r>
            <a:r>
              <a:rPr lang="zh-CN" altLang="en-US" smtClean="0">
                <a:solidFill>
                  <a:schemeClr val="tx1"/>
                </a:solidFill>
              </a:rPr>
              <a:t>一部分。如，</a:t>
            </a:r>
            <a:r>
              <a:rPr lang="en-US" altLang="zh-CN" smtClean="0">
                <a:solidFill>
                  <a:schemeClr val="tx1"/>
                </a:solidFill>
              </a:rPr>
              <a:t>putchar(getchar());</a:t>
            </a:r>
            <a:r>
              <a:rPr lang="zh-CN" altLang="en-US" smtClean="0">
                <a:solidFill>
                  <a:schemeClr val="tx1"/>
                </a:solidFill>
              </a:rPr>
              <a:t>将接收到的字符输出。</a:t>
            </a:r>
            <a:endParaRPr lang="en-US" altLang="zh-CN">
              <a:solidFill>
                <a:schemeClr val="tx1"/>
              </a:solidFill>
            </a:endParaRPr>
          </a:p>
        </p:txBody>
      </p:sp>
      <p:pic>
        <p:nvPicPr>
          <p:cNvPr id="5" name="图片 4"/>
          <p:cNvPicPr>
            <a:picLocks noChangeAspect="1"/>
          </p:cNvPicPr>
          <p:nvPr/>
        </p:nvPicPr>
        <p:blipFill>
          <a:blip r:embed="rId3" cstate="print"/>
          <a:stretch>
            <a:fillRect/>
          </a:stretch>
        </p:blipFill>
        <p:spPr>
          <a:xfrm>
            <a:off x="3590925" y="5748708"/>
            <a:ext cx="3467100" cy="876300"/>
          </a:xfrm>
          <a:prstGeom prst="rect">
            <a:avLst/>
          </a:prstGeom>
        </p:spPr>
      </p:pic>
    </p:spTree>
    <p:extLst>
      <p:ext uri="{BB962C8B-B14F-4D97-AF65-F5344CB8AC3E}">
        <p14:creationId xmlns:p14="http://schemas.microsoft.com/office/powerpoint/2010/main" val="17930593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16" name="内容占位符 2"/>
          <p:cNvSpPr txBox="1">
            <a:spLocks/>
          </p:cNvSpPr>
          <p:nvPr/>
        </p:nvSpPr>
        <p:spPr>
          <a:xfrm>
            <a:off x="831573" y="126891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3.10】</a:t>
            </a:r>
            <a:r>
              <a:rPr lang="zh-CN" altLang="en-US" sz="2000">
                <a:solidFill>
                  <a:schemeClr val="accent1"/>
                </a:solidFill>
              </a:rPr>
              <a:t>改写例</a:t>
            </a:r>
            <a:r>
              <a:rPr lang="en-US" altLang="zh-CN" sz="2000">
                <a:solidFill>
                  <a:schemeClr val="accent1"/>
                </a:solidFill>
              </a:rPr>
              <a:t>3.3</a:t>
            </a:r>
            <a:r>
              <a:rPr lang="zh-CN" altLang="en-US" sz="2000">
                <a:solidFill>
                  <a:schemeClr val="accent1"/>
                </a:solidFill>
              </a:rPr>
              <a:t>程序，使之可以适用于任何大写字母</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从</a:t>
            </a:r>
            <a:r>
              <a:rPr lang="zh-CN" altLang="en-US" sz="2000">
                <a:solidFill>
                  <a:schemeClr val="accent1"/>
                </a:solidFill>
              </a:rPr>
              <a:t>键盘输入一个大写字母，在显示屏上显示对应的小写字母。</a:t>
            </a:r>
          </a:p>
        </p:txBody>
      </p:sp>
      <p:sp>
        <p:nvSpPr>
          <p:cNvPr id="17" name="矩形 16"/>
          <p:cNvSpPr/>
          <p:nvPr/>
        </p:nvSpPr>
        <p:spPr>
          <a:xfrm>
            <a:off x="1070022" y="2240425"/>
            <a:ext cx="626505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getchar</a:t>
            </a:r>
            <a:r>
              <a:rPr lang="zh-CN" altLang="en-US"/>
              <a:t>函数从键盘读入一个大写字母，把它转换为小写字母，然后用</a:t>
            </a:r>
            <a:r>
              <a:rPr lang="en-US" altLang="zh-CN"/>
              <a:t>putchar</a:t>
            </a:r>
            <a:r>
              <a:rPr lang="zh-CN" altLang="en-US"/>
              <a:t>函数输出该小写字母</a:t>
            </a:r>
            <a:r>
              <a:rPr lang="zh-CN" altLang="en-US" smtClean="0"/>
              <a:t>。</a:t>
            </a:r>
            <a:endParaRPr lang="zh-CN" altLang="en-US"/>
          </a:p>
        </p:txBody>
      </p:sp>
      <p:sp>
        <p:nvSpPr>
          <p:cNvPr id="18" name="圆角矩形 17"/>
          <p:cNvSpPr/>
          <p:nvPr/>
        </p:nvSpPr>
        <p:spPr>
          <a:xfrm>
            <a:off x="1139686"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c1,c2;</a:t>
            </a:r>
          </a:p>
          <a:p>
            <a:pPr defTabSz="363538"/>
            <a:r>
              <a:rPr lang="en-US" altLang="zh-CN" sz="1600"/>
              <a:t>	c1=getchar(); </a:t>
            </a:r>
            <a:r>
              <a:rPr lang="en-US" altLang="zh-CN" sz="1600" smtClean="0"/>
              <a:t>	</a:t>
            </a:r>
            <a:r>
              <a:rPr lang="en-US" altLang="zh-CN" sz="1600" smtClean="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a:t>
            </a:r>
            <a:r>
              <a:rPr lang="en-US" altLang="zh-CN" sz="1600" smtClean="0"/>
              <a:t>;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putchar(c2</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p>
          <a:p>
            <a:pPr defTabSz="363538"/>
            <a:r>
              <a:rPr lang="zh-CN" altLang="en-US" sz="1600"/>
              <a:t>	</a:t>
            </a:r>
            <a:r>
              <a:rPr lang="en-US" altLang="zh-CN" sz="1600"/>
              <a:t>putchar('\n'); </a:t>
            </a:r>
          </a:p>
          <a:p>
            <a:pPr defTabSz="363538"/>
            <a:r>
              <a:rPr lang="en-US" altLang="zh-CN" sz="1600"/>
              <a:t>	return 0;</a:t>
            </a:r>
          </a:p>
          <a:p>
            <a:pPr defTabSz="363538"/>
            <a:r>
              <a:rPr lang="en-US" altLang="zh-CN" sz="1600"/>
              <a:t>}</a:t>
            </a:r>
            <a:endParaRPr lang="en-US" altLang="zh-CN" sz="1600" smtClean="0">
              <a:solidFill>
                <a:srgbClr val="008000"/>
              </a:solidFill>
            </a:endParaRPr>
          </a:p>
        </p:txBody>
      </p:sp>
      <p:pic>
        <p:nvPicPr>
          <p:cNvPr id="7" name="图片 6"/>
          <p:cNvPicPr>
            <a:picLocks noChangeAspect="1"/>
          </p:cNvPicPr>
          <p:nvPr/>
        </p:nvPicPr>
        <p:blipFill>
          <a:blip r:embed="rId2" cstate="print"/>
          <a:stretch>
            <a:fillRect/>
          </a:stretch>
        </p:blipFill>
        <p:spPr>
          <a:xfrm>
            <a:off x="8111987" y="4700381"/>
            <a:ext cx="3467100" cy="895350"/>
          </a:xfrm>
          <a:prstGeom prst="rect">
            <a:avLst/>
          </a:prstGeom>
        </p:spPr>
      </p:pic>
      <p:pic>
        <p:nvPicPr>
          <p:cNvPr id="8" name="图片 7"/>
          <p:cNvPicPr>
            <a:picLocks noChangeAspect="1"/>
          </p:cNvPicPr>
          <p:nvPr/>
        </p:nvPicPr>
        <p:blipFill>
          <a:blip r:embed="rId3" cstate="print"/>
          <a:stretch>
            <a:fillRect/>
          </a:stretch>
        </p:blipFill>
        <p:spPr>
          <a:xfrm>
            <a:off x="8111987" y="4700381"/>
            <a:ext cx="3543300" cy="1114425"/>
          </a:xfrm>
          <a:prstGeom prst="rect">
            <a:avLst/>
          </a:prstGeom>
        </p:spPr>
      </p:pic>
      <p:sp>
        <p:nvSpPr>
          <p:cNvPr id="13" name="圆角矩形 12"/>
          <p:cNvSpPr/>
          <p:nvPr/>
        </p:nvSpPr>
        <p:spPr>
          <a:xfrm>
            <a:off x="1139685"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 ()</a:t>
            </a:r>
          </a:p>
          <a:p>
            <a:pPr defTabSz="363538"/>
            <a:r>
              <a:rPr lang="en-US" altLang="zh-CN" sz="1600"/>
              <a:t>{</a:t>
            </a:r>
          </a:p>
          <a:p>
            <a:pPr defTabSz="363538"/>
            <a:r>
              <a:rPr lang="en-US" altLang="zh-CN" sz="1600"/>
              <a:t>	char c1,c2;</a:t>
            </a:r>
          </a:p>
          <a:p>
            <a:pPr defTabSz="363538"/>
            <a:r>
              <a:rPr lang="en-US" altLang="zh-CN" sz="1600"/>
              <a:t>	c1=getchar</a:t>
            </a:r>
            <a:r>
              <a:rPr lang="en-US" altLang="zh-CN" sz="1600" smtClean="0"/>
              <a:t>();	</a:t>
            </a:r>
            <a:r>
              <a:rPr lang="en-US" altLang="zh-CN" sz="1600" smtClean="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a:t>
            </a:r>
            <a:r>
              <a:rPr lang="en-US" altLang="zh-CN" sz="1600" smtClean="0"/>
              <a:t>;	</a:t>
            </a:r>
            <a:r>
              <a:rPr lang="en-US" altLang="zh-CN" sz="1600">
                <a:solidFill>
                  <a:srgbClr val="008000"/>
                </a:solidFill>
              </a:rPr>
              <a:t>//</a:t>
            </a:r>
            <a:r>
              <a:rPr lang="zh-CN" altLang="en-US" sz="1600">
                <a:solidFill>
                  <a:srgbClr val="008000"/>
                </a:solidFill>
              </a:rPr>
              <a:t>得到对应的小写字母的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printf("</a:t>
            </a:r>
            <a:r>
              <a:rPr lang="zh-CN" altLang="en-US" sz="1600"/>
              <a:t>大写字母</a:t>
            </a:r>
            <a:r>
              <a:rPr lang="en-US" altLang="zh-CN" sz="1600"/>
              <a:t>: %c\n</a:t>
            </a:r>
            <a:r>
              <a:rPr lang="zh-CN" altLang="en-US" sz="1600"/>
              <a:t>小写字母</a:t>
            </a:r>
            <a:r>
              <a:rPr lang="en-US" altLang="zh-CN" sz="1600"/>
              <a:t>: %c\n",c1,c2</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c1,c2</a:t>
            </a:r>
            <a:r>
              <a:rPr lang="zh-CN" altLang="en-US" sz="1600">
                <a:solidFill>
                  <a:srgbClr val="008000"/>
                </a:solidFill>
              </a:rPr>
              <a:t>的值</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sp>
        <p:nvSpPr>
          <p:cNvPr id="10" name="文本框 9"/>
          <p:cNvSpPr txBox="1"/>
          <p:nvPr/>
        </p:nvSpPr>
        <p:spPr>
          <a:xfrm>
            <a:off x="5575853" y="2922945"/>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mtClean="0"/>
              <a:t>用</a:t>
            </a:r>
            <a:r>
              <a:rPr lang="en-US" altLang="zh-CN" smtClean="0"/>
              <a:t>printf</a:t>
            </a:r>
            <a:r>
              <a:rPr lang="zh-CN" altLang="en-US" smtClean="0"/>
              <a:t>函数输出</a:t>
            </a:r>
            <a:endParaRPr lang="zh-CN" altLang="en-US"/>
          </a:p>
        </p:txBody>
      </p:sp>
    </p:spTree>
    <p:extLst>
      <p:ext uri="{BB962C8B-B14F-4D97-AF65-F5344CB8AC3E}">
        <p14:creationId xmlns:p14="http://schemas.microsoft.com/office/powerpoint/2010/main" val="1282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73425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MH_PageTitle"/>
          <p:cNvSpPr>
            <a:spLocks noChangeArrowheads="1"/>
          </p:cNvSpPr>
          <p:nvPr>
            <p:custDataLst>
              <p:tags r:id="rId2"/>
            </p:custDataLst>
          </p:nvPr>
        </p:nvSpPr>
        <p:spPr bwMode="auto">
          <a:xfrm>
            <a:off x="1247080" y="1396085"/>
            <a:ext cx="2667759" cy="277917"/>
          </a:xfrm>
          <a:prstGeom prst="rect">
            <a:avLst/>
          </a:prstGeom>
          <a:solidFill>
            <a:schemeClr val="tx1">
              <a:lumMod val="50000"/>
              <a:lumOff val="50000"/>
            </a:schemeClr>
          </a:solidFill>
          <a:ln>
            <a:noFill/>
          </a:ln>
          <a:extLst/>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en-US" altLang="zh-CN" sz="2000" b="1" dirty="0" err="1" smtClean="0">
                <a:solidFill>
                  <a:srgbClr val="FFFFFF"/>
                </a:solidFill>
                <a:latin typeface="+mn-ea"/>
                <a:ea typeface="+mn-ea"/>
              </a:rPr>
              <a:t>const</a:t>
            </a:r>
            <a:r>
              <a:rPr lang="en-US" altLang="zh-CN" sz="2000" b="1" dirty="0" smtClean="0">
                <a:solidFill>
                  <a:srgbClr val="FFFFFF"/>
                </a:solidFill>
                <a:latin typeface="+mn-ea"/>
                <a:ea typeface="+mn-ea"/>
              </a:rPr>
              <a:t> </a:t>
            </a:r>
            <a:r>
              <a:rPr lang="en-US" altLang="zh-CN" sz="2000" b="1" dirty="0" err="1" smtClean="0">
                <a:solidFill>
                  <a:srgbClr val="FFFFFF"/>
                </a:solidFill>
                <a:latin typeface="+mn-ea"/>
                <a:ea typeface="+mn-ea"/>
              </a:rPr>
              <a:t>int</a:t>
            </a:r>
            <a:r>
              <a:rPr lang="en-US" altLang="zh-CN" sz="2000" b="1" dirty="0" smtClean="0">
                <a:solidFill>
                  <a:srgbClr val="FFFFFF"/>
                </a:solidFill>
                <a:latin typeface="+mn-ea"/>
                <a:ea typeface="+mn-ea"/>
              </a:rPr>
              <a:t> a=3</a:t>
            </a:r>
            <a:endParaRPr lang="zh-CN" altLang="en-US" sz="2000" b="1" dirty="0">
              <a:solidFill>
                <a:srgbClr val="FFFFFF"/>
              </a:solidFill>
              <a:latin typeface="+mn-ea"/>
              <a:ea typeface="+mn-ea"/>
            </a:endParaRPr>
          </a:p>
        </p:txBody>
      </p:sp>
      <p:sp>
        <p:nvSpPr>
          <p:cNvPr id="13" name="MH_Text_1"/>
          <p:cNvSpPr/>
          <p:nvPr>
            <p:custDataLst>
              <p:tags r:id="rId3"/>
            </p:custDataLst>
          </p:nvPr>
        </p:nvSpPr>
        <p:spPr>
          <a:xfrm>
            <a:off x="1247080" y="2444112"/>
            <a:ext cx="9516998" cy="3159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1600">
                <a:solidFill>
                  <a:schemeClr val="tx1"/>
                </a:solidFill>
              </a:rPr>
              <a:t>常变量与常量的异同是</a:t>
            </a:r>
            <a:r>
              <a:rPr lang="en-US" altLang="zh-CN" sz="1600">
                <a:solidFill>
                  <a:schemeClr val="tx1"/>
                </a:solidFill>
              </a:rPr>
              <a:t>: </a:t>
            </a:r>
            <a:r>
              <a:rPr lang="zh-CN" altLang="en-US" sz="1600">
                <a:solidFill>
                  <a:schemeClr val="tx1"/>
                </a:solidFill>
              </a:rPr>
              <a:t>常变量具有变量的基本属性</a:t>
            </a:r>
            <a:r>
              <a:rPr lang="en-US" altLang="zh-CN" sz="1600">
                <a:solidFill>
                  <a:schemeClr val="tx1"/>
                </a:solidFill>
              </a:rPr>
              <a:t>: </a:t>
            </a:r>
            <a:r>
              <a:rPr lang="zh-CN" altLang="en-US" sz="1600">
                <a:solidFill>
                  <a:schemeClr val="tx1"/>
                </a:solidFill>
              </a:rPr>
              <a:t>有类型，占存储单元，只是不允许改变其值。可以说，常变量是有名字的不变量，而常量是没有名字的不变量。有名字就便于在程序中被</a:t>
            </a:r>
            <a:r>
              <a:rPr lang="zh-CN" altLang="en-US" sz="1600" smtClean="0">
                <a:solidFill>
                  <a:schemeClr val="tx1"/>
                </a:solidFill>
              </a:rPr>
              <a:t>引用。</a:t>
            </a:r>
            <a:endParaRPr lang="en-US" altLang="zh-CN" sz="1600" smtClean="0">
              <a:solidFill>
                <a:schemeClr val="tx1"/>
              </a:solidFill>
            </a:endParaRPr>
          </a:p>
          <a:p>
            <a:pPr algn="just">
              <a:lnSpc>
                <a:spcPct val="120000"/>
              </a:lnSpc>
              <a:spcAft>
                <a:spcPts val="600"/>
              </a:spcAft>
              <a:defRPr/>
            </a:pPr>
            <a:r>
              <a:rPr lang="en-US" altLang="zh-CN" sz="1600">
                <a:solidFill>
                  <a:schemeClr val="tx1"/>
                </a:solidFill>
              </a:rPr>
              <a:t>#define Pi </a:t>
            </a:r>
            <a:r>
              <a:rPr lang="en-US" altLang="zh-CN" sz="1600" smtClean="0">
                <a:solidFill>
                  <a:schemeClr val="tx1"/>
                </a:solidFill>
              </a:rPr>
              <a:t>3.1415926	</a:t>
            </a:r>
            <a:r>
              <a:rPr lang="en-US" altLang="zh-CN" sz="1600" smtClean="0">
                <a:solidFill>
                  <a:srgbClr val="008000"/>
                </a:solidFill>
              </a:rPr>
              <a:t>//</a:t>
            </a:r>
            <a:r>
              <a:rPr lang="zh-CN" altLang="en-US" sz="1600">
                <a:solidFill>
                  <a:srgbClr val="008000"/>
                </a:solidFill>
              </a:rPr>
              <a:t>定义符号</a:t>
            </a:r>
            <a:r>
              <a:rPr lang="zh-CN" altLang="en-US" sz="1600" smtClean="0">
                <a:solidFill>
                  <a:srgbClr val="008000"/>
                </a:solidFill>
              </a:rPr>
              <a:t>常量</a:t>
            </a:r>
            <a:endParaRPr lang="zh-CN" altLang="en-US" sz="1600">
              <a:solidFill>
                <a:srgbClr val="008000"/>
              </a:solidFill>
            </a:endParaRPr>
          </a:p>
          <a:p>
            <a:pPr algn="just">
              <a:lnSpc>
                <a:spcPct val="120000"/>
              </a:lnSpc>
              <a:spcAft>
                <a:spcPts val="600"/>
              </a:spcAft>
              <a:defRPr/>
            </a:pPr>
            <a:r>
              <a:rPr lang="en-US" altLang="zh-CN" sz="1600" err="1">
                <a:solidFill>
                  <a:schemeClr val="tx1"/>
                </a:solidFill>
              </a:rPr>
              <a:t>const</a:t>
            </a:r>
            <a:r>
              <a:rPr lang="en-US" altLang="zh-CN" sz="1600">
                <a:solidFill>
                  <a:schemeClr val="tx1"/>
                </a:solidFill>
              </a:rPr>
              <a:t> float pi=3.1415926</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定义常</a:t>
            </a:r>
            <a:r>
              <a:rPr lang="zh-CN" altLang="en-US" sz="1600" smtClean="0">
                <a:solidFill>
                  <a:srgbClr val="008000"/>
                </a:solidFill>
              </a:rPr>
              <a:t>变量</a:t>
            </a:r>
            <a:endParaRPr lang="zh-CN" altLang="en-US" sz="1600">
              <a:solidFill>
                <a:srgbClr val="008000"/>
              </a:solidFill>
            </a:endParaRPr>
          </a:p>
          <a:p>
            <a:pPr algn="just">
              <a:lnSpc>
                <a:spcPct val="120000"/>
              </a:lnSpc>
              <a:spcAft>
                <a:spcPts val="600"/>
              </a:spcAft>
              <a:defRPr/>
            </a:pPr>
            <a:r>
              <a:rPr lang="zh-CN" altLang="en-US" sz="1600">
                <a:solidFill>
                  <a:schemeClr val="tx1"/>
                </a:solidFill>
              </a:rPr>
              <a:t>符号常量</a:t>
            </a:r>
            <a:r>
              <a:rPr lang="en-US" altLang="zh-CN" sz="1600">
                <a:solidFill>
                  <a:schemeClr val="tx1"/>
                </a:solidFill>
              </a:rPr>
              <a:t>Pi</a:t>
            </a:r>
            <a:r>
              <a:rPr lang="zh-CN" altLang="en-US" sz="1600">
                <a:solidFill>
                  <a:schemeClr val="tx1"/>
                </a:solidFill>
              </a:rPr>
              <a:t>和常变量</a:t>
            </a:r>
            <a:r>
              <a:rPr lang="en-US" altLang="zh-CN" sz="1600">
                <a:solidFill>
                  <a:schemeClr val="tx1"/>
                </a:solidFill>
              </a:rPr>
              <a:t>pi</a:t>
            </a:r>
            <a:r>
              <a:rPr lang="zh-CN" altLang="en-US" sz="1600">
                <a:solidFill>
                  <a:schemeClr val="tx1"/>
                </a:solidFill>
              </a:rPr>
              <a:t>都代表</a:t>
            </a:r>
            <a:r>
              <a:rPr lang="en-US" altLang="zh-CN" sz="1600">
                <a:solidFill>
                  <a:schemeClr val="tx1"/>
                </a:solidFill>
              </a:rPr>
              <a:t>3.1415926</a:t>
            </a:r>
            <a:r>
              <a:rPr lang="zh-CN" altLang="en-US" sz="1600">
                <a:solidFill>
                  <a:schemeClr val="tx1"/>
                </a:solidFill>
              </a:rPr>
              <a:t>，在程序中都能使用。但二者性质不同</a:t>
            </a:r>
            <a:r>
              <a:rPr lang="en-US" altLang="zh-CN" sz="1600">
                <a:solidFill>
                  <a:schemeClr val="tx1"/>
                </a:solidFill>
              </a:rPr>
              <a:t>: </a:t>
            </a:r>
            <a:r>
              <a:rPr lang="zh-CN" altLang="en-US" sz="1600">
                <a:solidFill>
                  <a:schemeClr val="tx1"/>
                </a:solidFill>
              </a:rPr>
              <a:t>定义符号常量用</a:t>
            </a:r>
            <a:r>
              <a:rPr lang="en-US" altLang="zh-CN" sz="1600">
                <a:solidFill>
                  <a:schemeClr val="tx1"/>
                </a:solidFill>
              </a:rPr>
              <a:t>#define</a:t>
            </a:r>
            <a:r>
              <a:rPr lang="zh-CN" altLang="en-US" sz="1600">
                <a:solidFill>
                  <a:schemeClr val="tx1"/>
                </a:solidFill>
              </a:rPr>
              <a:t>指令，它是预编译指令，它只是用符号常量代表一个字符串，在预编译时仅进行字符替换，在预编译后，符号常量就不存在了</a:t>
            </a:r>
            <a:r>
              <a:rPr lang="en-US" altLang="zh-CN" sz="1600">
                <a:solidFill>
                  <a:schemeClr val="tx1"/>
                </a:solidFill>
              </a:rPr>
              <a:t>(</a:t>
            </a:r>
            <a:r>
              <a:rPr lang="zh-CN" altLang="en-US" sz="1600">
                <a:solidFill>
                  <a:schemeClr val="tx1"/>
                </a:solidFill>
              </a:rPr>
              <a:t>全置换成</a:t>
            </a:r>
            <a:r>
              <a:rPr lang="en-US" altLang="zh-CN" sz="1600">
                <a:solidFill>
                  <a:schemeClr val="tx1"/>
                </a:solidFill>
              </a:rPr>
              <a:t>3.1415926</a:t>
            </a:r>
            <a:r>
              <a:rPr lang="zh-CN" altLang="en-US" sz="1600">
                <a:solidFill>
                  <a:schemeClr val="tx1"/>
                </a:solidFill>
              </a:rPr>
              <a:t>了</a:t>
            </a:r>
            <a:r>
              <a:rPr lang="en-US" altLang="zh-CN" sz="1600">
                <a:solidFill>
                  <a:schemeClr val="tx1"/>
                </a:solidFill>
              </a:rPr>
              <a:t>)</a:t>
            </a:r>
            <a:r>
              <a:rPr lang="zh-CN" altLang="en-US" sz="1600">
                <a:solidFill>
                  <a:schemeClr val="tx1"/>
                </a:solidFill>
              </a:rPr>
              <a:t>，对符号常量的名字是不分配存储单元的。而常变量要占用存储单元，有变量值，只是该值不改变而已。从使用的角度看，常变量具有符号常量的优点，而且使用更方便。有了常变量以后，可以不必多用符号常量</a:t>
            </a:r>
            <a:r>
              <a:rPr lang="zh-CN" altLang="en-US" sz="1600" smtClean="0">
                <a:solidFill>
                  <a:schemeClr val="tx1"/>
                </a:solidFill>
              </a:rPr>
              <a:t>。</a:t>
            </a:r>
            <a:endParaRPr lang="zh-CN" altLang="en-US" sz="1600">
              <a:solidFill>
                <a:schemeClr val="tx1"/>
              </a:solidFill>
            </a:endParaRPr>
          </a:p>
        </p:txBody>
      </p:sp>
      <p:sp>
        <p:nvSpPr>
          <p:cNvPr id="14" name="MH_Other_59"/>
          <p:cNvSpPr/>
          <p:nvPr>
            <p:custDataLst>
              <p:tags r:id="rId4"/>
            </p:custDataLst>
          </p:nvPr>
        </p:nvSpPr>
        <p:spPr>
          <a:xfrm>
            <a:off x="1247080" y="1914456"/>
            <a:ext cx="9560239" cy="307975"/>
          </a:xfrm>
          <a:prstGeom prst="rect">
            <a:avLst/>
          </a:prstGeom>
        </p:spPr>
        <p:txBody>
          <a:bodyPr lIns="0" tIns="0" rIns="0" bIns="0" anchor="ctr">
            <a:normAutofit/>
          </a:bodyPr>
          <a:lstStyle/>
          <a:p>
            <a:pPr>
              <a:defRPr/>
            </a:pPr>
            <a:r>
              <a:rPr lang="zh-CN" altLang="en-US" sz="1600" spc="100">
                <a:solidFill>
                  <a:schemeClr val="accent1"/>
                </a:solidFill>
                <a:latin typeface="微软雅黑" panose="020B0503020204020204" pitchFamily="34" charset="-122"/>
                <a:ea typeface="微软雅黑" panose="020B0503020204020204" pitchFamily="34" charset="-122"/>
              </a:rPr>
              <a:t>定义</a:t>
            </a:r>
            <a:r>
              <a:rPr lang="en-US" altLang="zh-CN" sz="1600" spc="100">
                <a:solidFill>
                  <a:schemeClr val="accent1"/>
                </a:solidFill>
                <a:latin typeface="微软雅黑" panose="020B0503020204020204" pitchFamily="34" charset="-122"/>
                <a:ea typeface="微软雅黑" panose="020B0503020204020204" pitchFamily="34" charset="-122"/>
              </a:rPr>
              <a:t>a</a:t>
            </a:r>
            <a:r>
              <a:rPr lang="zh-CN" altLang="en-US" sz="1600" spc="100">
                <a:solidFill>
                  <a:schemeClr val="accent1"/>
                </a:solidFill>
                <a:latin typeface="微软雅黑" panose="020B0503020204020204" pitchFamily="34" charset="-122"/>
                <a:ea typeface="微软雅黑" panose="020B0503020204020204" pitchFamily="34" charset="-122"/>
              </a:rPr>
              <a:t>为一个整型变量，指定其值为</a:t>
            </a:r>
            <a:r>
              <a:rPr lang="en-US" altLang="zh-CN" sz="1600" spc="100">
                <a:solidFill>
                  <a:schemeClr val="accent1"/>
                </a:solidFill>
                <a:latin typeface="微软雅黑" panose="020B0503020204020204" pitchFamily="34" charset="-122"/>
                <a:ea typeface="微软雅黑" panose="020B0503020204020204" pitchFamily="34" charset="-122"/>
              </a:rPr>
              <a:t>3</a:t>
            </a:r>
            <a:r>
              <a:rPr lang="zh-CN" altLang="en-US" sz="1600" spc="100">
                <a:solidFill>
                  <a:schemeClr val="accent1"/>
                </a:solidFill>
                <a:latin typeface="微软雅黑" panose="020B0503020204020204" pitchFamily="34" charset="-122"/>
                <a:ea typeface="微软雅黑" panose="020B0503020204020204" pitchFamily="34" charset="-122"/>
              </a:rPr>
              <a:t>，而且在变量存在期间其值不能改变</a:t>
            </a:r>
          </a:p>
        </p:txBody>
      </p:sp>
    </p:spTree>
    <p:extLst>
      <p:ext uri="{BB962C8B-B14F-4D97-AF65-F5344CB8AC3E}">
        <p14:creationId xmlns:p14="http://schemas.microsoft.com/office/powerpoint/2010/main" val="2299547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p:cNvCxnSpPr/>
          <p:nvPr/>
        </p:nvCxnSpPr>
        <p:spPr>
          <a:xfrm>
            <a:off x="7619084" y="2207756"/>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2"/>
            </p:custDataLst>
          </p:nvPr>
        </p:nvSpPr>
        <p:spPr>
          <a:xfrm>
            <a:off x="1038358" y="118851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6449438" cy="2554545"/>
          </a:xfrm>
          <a:prstGeom prst="rect">
            <a:avLst/>
          </a:prstGeom>
          <a:noFill/>
        </p:spPr>
        <p:txBody>
          <a:bodyPr wrap="square" rtlCol="0">
            <a:spAutoFit/>
          </a:bodyPr>
          <a:lstStyle/>
          <a:p>
            <a:pPr>
              <a:lnSpc>
                <a:spcPct val="200000"/>
              </a:lnSpc>
            </a:pPr>
            <a:r>
              <a:rPr lang="zh-CN" altLang="en-US" sz="2000" dirty="0"/>
              <a:t>标识符就是一</a:t>
            </a:r>
            <a:r>
              <a:rPr lang="zh-CN" altLang="en-US" sz="2000" dirty="0" smtClean="0"/>
              <a:t>个对象的名字</a:t>
            </a:r>
            <a:r>
              <a:rPr lang="zh-CN" altLang="en-US" sz="2000" dirty="0"/>
              <a:t>。用于标识变量、符号常量、函数、数组、</a:t>
            </a:r>
            <a:r>
              <a:rPr lang="zh-CN" altLang="en-US" sz="2000" dirty="0" smtClean="0"/>
              <a:t>类型等</a:t>
            </a:r>
            <a:endParaRPr lang="zh-CN" altLang="en-US" sz="2000" dirty="0"/>
          </a:p>
          <a:p>
            <a:pPr>
              <a:lnSpc>
                <a:spcPct val="200000"/>
              </a:lnSpc>
            </a:pPr>
            <a:r>
              <a:rPr lang="zh-CN" altLang="en-US" sz="2000" dirty="0"/>
              <a:t>标识符只能由字母、数字和下划线</a:t>
            </a:r>
            <a:r>
              <a:rPr lang="en-US" altLang="zh-CN" sz="2000" dirty="0"/>
              <a:t>3</a:t>
            </a:r>
            <a:r>
              <a:rPr lang="zh-CN" altLang="en-US" sz="2000" dirty="0"/>
              <a:t>种字符组成，且第</a:t>
            </a:r>
            <a:r>
              <a:rPr lang="en-US" altLang="zh-CN" sz="2000" dirty="0"/>
              <a:t>1</a:t>
            </a:r>
            <a:r>
              <a:rPr lang="zh-CN" altLang="en-US" sz="2000" dirty="0"/>
              <a:t>个字符必须为字母或</a:t>
            </a:r>
            <a:r>
              <a:rPr lang="zh-CN" altLang="en-US" sz="2000" dirty="0" smtClean="0"/>
              <a:t>下划线</a:t>
            </a:r>
            <a:endParaRPr lang="zh-CN" altLang="en-US" sz="2000" dirty="0"/>
          </a:p>
        </p:txBody>
      </p:sp>
      <p:sp>
        <p:nvSpPr>
          <p:cNvPr id="68" name="MH_Other_1"/>
          <p:cNvSpPr/>
          <p:nvPr>
            <p:custDataLst>
              <p:tags r:id="rId3"/>
            </p:custDataLst>
          </p:nvPr>
        </p:nvSpPr>
        <p:spPr>
          <a:xfrm>
            <a:off x="7987404" y="220775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9" name="MH_SubTitle_1"/>
          <p:cNvSpPr/>
          <p:nvPr>
            <p:custDataLst>
              <p:tags r:id="rId4"/>
            </p:custDataLst>
          </p:nvPr>
        </p:nvSpPr>
        <p:spPr>
          <a:xfrm>
            <a:off x="8762104" y="220775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fontScale="92500" lnSpcReduction="10000"/>
          </a:bodyPr>
          <a:lstStyle/>
          <a:p>
            <a:pPr marL="285750" indent="-285750">
              <a:lnSpc>
                <a:spcPct val="130000"/>
              </a:lnSpc>
              <a:buFont typeface="Arial" panose="020B0604020202020204" pitchFamily="34" charset="0"/>
              <a:buChar char="•"/>
              <a:defRPr/>
            </a:pPr>
            <a:r>
              <a:rPr lang="zh-CN" altLang="en-US" dirty="0">
                <a:solidFill>
                  <a:srgbClr val="1C1C1C"/>
                </a:solidFill>
              </a:rPr>
              <a:t>变量名中区分大小写字母</a:t>
            </a:r>
          </a:p>
          <a:p>
            <a:pPr marL="285750" indent="-285750">
              <a:lnSpc>
                <a:spcPct val="130000"/>
              </a:lnSpc>
              <a:buFont typeface="Arial" panose="020B0604020202020204" pitchFamily="34" charset="0"/>
              <a:buChar char="•"/>
              <a:defRPr/>
            </a:pPr>
            <a:r>
              <a:rPr lang="zh-CN" altLang="en-US" dirty="0" smtClean="0">
                <a:solidFill>
                  <a:srgbClr val="1C1C1C"/>
                </a:solidFill>
              </a:rPr>
              <a:t>不能</a:t>
            </a:r>
            <a:r>
              <a:rPr lang="zh-CN" altLang="en-US" dirty="0">
                <a:solidFill>
                  <a:srgbClr val="1C1C1C"/>
                </a:solidFill>
              </a:rPr>
              <a:t>使用关键字作为变量</a:t>
            </a:r>
            <a:r>
              <a:rPr lang="zh-CN" altLang="en-US" dirty="0" smtClean="0">
                <a:solidFill>
                  <a:srgbClr val="1C1C1C"/>
                </a:solidFill>
              </a:rPr>
              <a:t>名</a:t>
            </a:r>
            <a:endParaRPr lang="en-US" altLang="zh-CN" dirty="0">
              <a:solidFill>
                <a:srgbClr val="1C1C1C"/>
              </a:solidFill>
            </a:endParaRPr>
          </a:p>
          <a:p>
            <a:pPr marL="285750" indent="-285750">
              <a:lnSpc>
                <a:spcPct val="130000"/>
              </a:lnSpc>
              <a:buFont typeface="Arial" panose="020B0604020202020204" pitchFamily="34" charset="0"/>
              <a:buChar char="•"/>
              <a:defRPr/>
            </a:pPr>
            <a:r>
              <a:rPr lang="zh-CN" altLang="en-US" dirty="0">
                <a:solidFill>
                  <a:srgbClr val="1C1C1C"/>
                </a:solidFill>
              </a:rPr>
              <a:t>变量的名字应该尽量反映变量在程序中的作用与</a:t>
            </a:r>
            <a:r>
              <a:rPr lang="zh-CN" altLang="en-US" dirty="0" smtClean="0">
                <a:solidFill>
                  <a:srgbClr val="1C1C1C"/>
                </a:solidFill>
              </a:rPr>
              <a:t>含义</a:t>
            </a:r>
          </a:p>
          <a:p>
            <a:pPr>
              <a:lnSpc>
                <a:spcPct val="130000"/>
              </a:lnSpc>
              <a:defRPr/>
            </a:pPr>
            <a:endParaRPr lang="zh-CN" altLang="en-US" dirty="0">
              <a:solidFill>
                <a:srgbClr val="1C1C1C"/>
              </a:solidFill>
            </a:endParaRPr>
          </a:p>
        </p:txBody>
      </p:sp>
      <p:sp>
        <p:nvSpPr>
          <p:cNvPr id="70" name="MH_Other_2"/>
          <p:cNvSpPr/>
          <p:nvPr>
            <p:custDataLst>
              <p:tags r:id="rId5"/>
            </p:custDataLst>
          </p:nvPr>
        </p:nvSpPr>
        <p:spPr>
          <a:xfrm rot="16200000">
            <a:off x="10949471" y="436526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225685" y="5107021"/>
            <a:ext cx="9610928" cy="8617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zh-CN" sz="2000" dirty="0"/>
              <a:t>合法的标识符：</a:t>
            </a:r>
            <a:r>
              <a:rPr lang="zh-CN" altLang="en-US" sz="2000" dirty="0"/>
              <a:t>如</a:t>
            </a:r>
            <a:r>
              <a:rPr lang="en-US" altLang="zh-CN" sz="2000" dirty="0"/>
              <a:t>sum, average, _total, Class, day, BASIC, </a:t>
            </a:r>
            <a:r>
              <a:rPr lang="en-US" altLang="zh-CN" sz="2000" dirty="0" err="1" smtClean="0"/>
              <a:t>li_ling</a:t>
            </a:r>
            <a:r>
              <a:rPr lang="zh-CN" altLang="en-US" sz="2000" dirty="0" smtClean="0"/>
              <a:t>，</a:t>
            </a:r>
            <a:r>
              <a:rPr lang="en-US" altLang="zh-CN" sz="2000" dirty="0" err="1" smtClean="0"/>
              <a:t>liLing</a:t>
            </a:r>
            <a:endParaRPr lang="en-US" altLang="zh-CN" sz="2000" dirty="0"/>
          </a:p>
          <a:p>
            <a:pPr>
              <a:lnSpc>
                <a:spcPct val="150000"/>
              </a:lnSpc>
            </a:pPr>
            <a:r>
              <a:rPr lang="zh-CN" altLang="zh-CN" sz="2000" dirty="0"/>
              <a:t>不合法的标识符</a:t>
            </a:r>
            <a:r>
              <a:rPr lang="zh-CN" altLang="en-US" sz="2000" dirty="0"/>
              <a:t>：</a:t>
            </a:r>
            <a:r>
              <a:rPr lang="en-US" altLang="zh-CN" sz="2000" dirty="0" err="1"/>
              <a:t>M.D.John</a:t>
            </a:r>
            <a:r>
              <a:rPr lang="en-US" altLang="zh-CN" sz="2000" dirty="0"/>
              <a:t>, </a:t>
            </a:r>
            <a:r>
              <a:rPr lang="zh-CN" altLang="zh-CN" sz="2000" dirty="0"/>
              <a:t>￥</a:t>
            </a:r>
            <a:r>
              <a:rPr lang="en-US" altLang="zh-CN" sz="2000" dirty="0"/>
              <a:t>123, #33, 3D64, a</a:t>
            </a:r>
            <a:r>
              <a:rPr lang="zh-CN" altLang="zh-CN" sz="2000" dirty="0"/>
              <a:t>＞</a:t>
            </a:r>
            <a:r>
              <a:rPr lang="en-US" altLang="zh-CN" sz="2000" dirty="0" smtClean="0"/>
              <a:t>b</a:t>
            </a:r>
            <a:r>
              <a:rPr lang="zh-CN" altLang="en-US" sz="2000" dirty="0" smtClean="0"/>
              <a:t>，</a:t>
            </a:r>
            <a:r>
              <a:rPr lang="en-US" altLang="zh-CN" sz="2000" smtClean="0"/>
              <a:t>1e2</a:t>
            </a:r>
            <a:endParaRPr lang="zh-CN" altLang="en-US" sz="2000" dirty="0"/>
          </a:p>
        </p:txBody>
      </p:sp>
    </p:spTree>
    <p:custDataLst>
      <p:tags r:id="rId1"/>
    </p:custDataLst>
    <p:extLst>
      <p:ext uri="{BB962C8B-B14F-4D97-AF65-F5344CB8AC3E}">
        <p14:creationId xmlns:p14="http://schemas.microsoft.com/office/powerpoint/2010/main" val="37278980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0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0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0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0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0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1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1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3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3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13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3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3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3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4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4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146.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2"/>
</p:tagLst>
</file>

<file path=ppt/tags/tag150.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15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5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3"/>
</p:tagLst>
</file>

<file path=ppt/tags/tag16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6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6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6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4"/>
</p:tagLst>
</file>

<file path=ppt/tags/tag17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7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7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7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7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5"/>
</p:tagLst>
</file>

<file path=ppt/tags/tag18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8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8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8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8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6"/>
</p:tagLst>
</file>

<file path=ppt/tags/tag19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9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9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9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9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2"/>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0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0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7"/>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22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23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23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23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3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3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3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4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252.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25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2"/>
</p:tagLst>
</file>

<file path=ppt/tags/tag2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4"/>
</p:tagLst>
</file>

<file path=ppt/tags/tag3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9"/>
</p:tagLst>
</file>

<file path=ppt/tags/tag4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0"/>
</p:tagLst>
</file>

<file path=ppt/tags/tag4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PageTitle"/>
  <p:tag name="MH_ORDER" val="PageTitle"/>
</p:tagLst>
</file>

<file path=ppt/tags/tag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Other"/>
  <p:tag name="MH_ORDER" val="59"/>
</p:tagLst>
</file>

<file path=ppt/tags/tag4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8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8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8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8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9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9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9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9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CE8C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3455</TotalTime>
  <Words>9739</Words>
  <Application>Microsoft Office PowerPoint</Application>
  <PresentationFormat>宽屏</PresentationFormat>
  <Paragraphs>1036</Paragraphs>
  <Slides>72</Slides>
  <Notes>23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72</vt:i4>
      </vt:variant>
    </vt:vector>
  </HeadingPairs>
  <TitlesOfParts>
    <vt:vector size="91" baseType="lpstr">
      <vt:lpstr>Arial Unicode MS</vt:lpstr>
      <vt:lpstr>等线</vt:lpstr>
      <vt:lpstr>等线 Light</vt:lpstr>
      <vt:lpstr>华文隶书</vt:lpstr>
      <vt:lpstr>华文中宋</vt:lpstr>
      <vt:lpstr>楷体_GB2312</vt:lpstr>
      <vt:lpstr>宋体</vt:lpstr>
      <vt:lpstr>微软雅黑</vt:lpstr>
      <vt:lpstr>Arial</vt:lpstr>
      <vt:lpstr>Arial Black</vt:lpstr>
      <vt:lpstr>Baskerville Old Face</vt:lpstr>
      <vt:lpstr>Calibri</vt:lpstr>
      <vt:lpstr>Cambria Math</vt:lpstr>
      <vt:lpstr>Microsoft New Tai Lue</vt:lpstr>
      <vt:lpstr>Times New Roman</vt:lpstr>
      <vt:lpstr>Verdana</vt:lpstr>
      <vt:lpstr>Wingdings</vt:lpstr>
      <vt:lpstr>Wingdings 2</vt:lpstr>
      <vt:lpstr>Office 主题​​</vt:lpstr>
      <vt:lpstr>PowerPoint 演示文稿</vt:lpstr>
      <vt:lpstr>顺序程序设计举例</vt:lpstr>
      <vt:lpstr>顺序程序设计举例</vt:lpstr>
      <vt:lpstr>在计算机高级语言中，数据的两种表现形式：</vt:lpstr>
      <vt:lpstr>PowerPoint 演示文稿</vt:lpstr>
      <vt:lpstr>转义字符（参见课本P40，表3.1），一个字符用一个字节存储</vt:lpstr>
      <vt:lpstr>PowerPoint 演示文稿</vt:lpstr>
      <vt:lpstr>PowerPoint 演示文稿</vt:lpstr>
      <vt:lpstr>PowerPoint 演示文稿</vt:lpstr>
      <vt:lpstr>C语言中的关键字</vt:lpstr>
      <vt:lpstr>数据类型</vt:lpstr>
      <vt:lpstr>整型数据</vt:lpstr>
      <vt:lpstr>整型数据</vt:lpstr>
      <vt:lpstr>字符型数据</vt:lpstr>
      <vt:lpstr>ASCII码表</vt:lpstr>
      <vt:lpstr>字符变量</vt:lpstr>
      <vt:lpstr>浮点型数据</vt:lpstr>
      <vt:lpstr>实型数据</vt:lpstr>
      <vt:lpstr>常量的类型</vt:lpstr>
      <vt:lpstr>常量、变量与类型</vt:lpstr>
      <vt:lpstr>运算符和表达式</vt:lpstr>
      <vt:lpstr>运算符</vt:lpstr>
      <vt:lpstr>常用的算术运算符</vt:lpstr>
      <vt:lpstr>关于/的补充说明</vt:lpstr>
      <vt:lpstr>关于%运算符的说明</vt:lpstr>
      <vt:lpstr>自增（++）自减（--）运算符</vt:lpstr>
      <vt:lpstr>算术表达式和运算符的优先级与结合性</vt:lpstr>
      <vt:lpstr>不同类型数据间的混合运算</vt:lpstr>
      <vt:lpstr>不同类型数据间的混合运算</vt:lpstr>
      <vt:lpstr>不同类型数据间的混合运算</vt:lpstr>
      <vt:lpstr>PowerPoint 演示文稿</vt:lpstr>
      <vt:lpstr>强制类型转换运算符</vt:lpstr>
      <vt:lpstr>类型转换运算符的用处</vt:lpstr>
      <vt:lpstr>C 语 句</vt:lpstr>
      <vt:lpstr>C程序结构</vt:lpstr>
      <vt:lpstr>PowerPoint 演示文稿</vt:lpstr>
      <vt:lpstr>PowerPoint 演示文稿</vt:lpstr>
      <vt:lpstr>PowerPoint 演示文稿</vt:lpstr>
      <vt:lpstr>PowerPoint 演示文稿</vt:lpstr>
      <vt:lpstr>PowerPoint 演示文稿</vt:lpstr>
      <vt:lpstr>PowerPoint 演示文稿</vt:lpstr>
      <vt:lpstr>赋值语句</vt:lpstr>
      <vt:lpstr>PowerPoint 演示文稿</vt:lpstr>
      <vt:lpstr>PowerPoint 演示文稿</vt:lpstr>
      <vt:lpstr>PowerPoint 演示文稿</vt:lpstr>
      <vt:lpstr>PowerPoint 演示文稿</vt:lpstr>
      <vt:lpstr>PowerPoint 演示文稿</vt:lpstr>
      <vt:lpstr>总结一下赋值原则</vt:lpstr>
      <vt:lpstr>PowerPoint 演示文稿</vt:lpstr>
      <vt:lpstr>PowerPoint 演示文稿</vt:lpstr>
      <vt:lpstr>数据的输入输出</vt:lpstr>
      <vt:lpstr>输入输出举例</vt:lpstr>
      <vt:lpstr>有关输入输出的概念</vt:lpstr>
      <vt:lpstr>printf函数</vt:lpstr>
      <vt:lpstr>printf函数——格式声明</vt:lpstr>
      <vt:lpstr>％d举例（char、short、int、long通用）</vt:lpstr>
      <vt:lpstr>％c举例（用于char）</vt:lpstr>
      <vt:lpstr>%s举例（用于字符串）</vt:lpstr>
      <vt:lpstr>％f举例（float、double通用）</vt:lpstr>
      <vt:lpstr>printf函数举例</vt:lpstr>
      <vt:lpstr>scanf函数</vt:lpstr>
      <vt:lpstr>scanf函数——格式声明</vt:lpstr>
      <vt:lpstr>％d举例（char，short，int通用），％ld举例（long）</vt:lpstr>
      <vt:lpstr>％f举例（float），％lf举例（double）</vt:lpstr>
      <vt:lpstr>scanf注意事项一：必须用变量地址</vt:lpstr>
      <vt:lpstr>scanf注意事项二：输入匹配</vt:lpstr>
      <vt:lpstr>scanf注意事项三：输入缓冲</vt:lpstr>
      <vt:lpstr>再一个例子</vt:lpstr>
      <vt:lpstr>PowerPoint 演示文稿</vt:lpstr>
      <vt:lpstr>putchar函数</vt:lpstr>
      <vt:lpstr>getchar函数</vt:lpstr>
      <vt:lpstr>getchar函数</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sway</dc:creator>
  <cp:lastModifiedBy>sway</cp:lastModifiedBy>
  <cp:revision>447</cp:revision>
  <dcterms:created xsi:type="dcterms:W3CDTF">2017-08-03T06:51:45Z</dcterms:created>
  <dcterms:modified xsi:type="dcterms:W3CDTF">2023-10-07T01:18:28Z</dcterms:modified>
</cp:coreProperties>
</file>