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8" r:id="rId2"/>
    <p:sldId id="259" r:id="rId3"/>
    <p:sldId id="260" r:id="rId4"/>
    <p:sldId id="296" r:id="rId5"/>
    <p:sldId id="297" r:id="rId6"/>
    <p:sldId id="298" r:id="rId7"/>
    <p:sldId id="261" r:id="rId8"/>
    <p:sldId id="262" r:id="rId9"/>
    <p:sldId id="299" r:id="rId10"/>
    <p:sldId id="300" r:id="rId11"/>
    <p:sldId id="301" r:id="rId12"/>
    <p:sldId id="302" r:id="rId13"/>
    <p:sldId id="303" r:id="rId14"/>
    <p:sldId id="263" r:id="rId15"/>
    <p:sldId id="26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04" r:id="rId25"/>
    <p:sldId id="331" r:id="rId26"/>
    <p:sldId id="335" r:id="rId27"/>
    <p:sldId id="332" r:id="rId28"/>
    <p:sldId id="336" r:id="rId29"/>
    <p:sldId id="333" r:id="rId30"/>
    <p:sldId id="305" r:id="rId31"/>
    <p:sldId id="265" r:id="rId32"/>
    <p:sldId id="314" r:id="rId33"/>
    <p:sldId id="315" r:id="rId34"/>
    <p:sldId id="316" r:id="rId35"/>
    <p:sldId id="337" r:id="rId36"/>
    <p:sldId id="266" r:id="rId37"/>
    <p:sldId id="268" r:id="rId38"/>
    <p:sldId id="269" r:id="rId39"/>
    <p:sldId id="270" r:id="rId40"/>
    <p:sldId id="271" r:id="rId41"/>
    <p:sldId id="273" r:id="rId42"/>
    <p:sldId id="274" r:id="rId43"/>
    <p:sldId id="275" r:id="rId44"/>
    <p:sldId id="27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277" r:id="rId53"/>
    <p:sldId id="278" r:id="rId54"/>
    <p:sldId id="279" r:id="rId55"/>
    <p:sldId id="280" r:id="rId56"/>
    <p:sldId id="281" r:id="rId57"/>
    <p:sldId id="282" r:id="rId58"/>
    <p:sldId id="283" r:id="rId59"/>
    <p:sldId id="284" r:id="rId60"/>
    <p:sldId id="285" r:id="rId61"/>
    <p:sldId id="286" r:id="rId62"/>
    <p:sldId id="287" r:id="rId63"/>
    <p:sldId id="288" r:id="rId64"/>
    <p:sldId id="324" r:id="rId65"/>
    <p:sldId id="328" r:id="rId66"/>
    <p:sldId id="329" r:id="rId67"/>
    <p:sldId id="289" r:id="rId68"/>
    <p:sldId id="290" r:id="rId69"/>
    <p:sldId id="291" r:id="rId70"/>
    <p:sldId id="292" r:id="rId71"/>
    <p:sldId id="293" r:id="rId72"/>
    <p:sldId id="294" r:id="rId73"/>
    <p:sldId id="326" r:id="rId74"/>
    <p:sldId id="327" r:id="rId75"/>
    <p:sldId id="330" r:id="rId76"/>
    <p:sldId id="295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5400" autoAdjust="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29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6" Type="http://schemas.openxmlformats.org/officeDocument/2006/relationships/image" Target="../media/image1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90.png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ppt/slides/winword%20TestSelectionSort.java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image" Target="../media/image17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6" Type="http://schemas.openxmlformats.org/officeDocument/2006/relationships/image" Target="../media/image2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18.png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/>
        </p:nvSpPr>
        <p:spPr>
          <a:xfrm>
            <a:off x="1881188" y="571501"/>
            <a:ext cx="8286750" cy="535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[10];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</a:t>
            </a:r>
            <a:r>
              <a:rPr lang="en-US" altLang="zh-CN" sz="2800" dirty="0">
                <a:solidFill>
                  <a:srgbClr val="FF0000"/>
                </a:solidFill>
              </a:rPr>
              <a:t>10000</a:t>
            </a:r>
            <a:r>
              <a:rPr lang="en-US" altLang="zh-CN" sz="2800" dirty="0"/>
              <a:t>;i++)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10000</a:t>
            </a:r>
            <a:r>
              <a:rPr lang="en-US" altLang="zh-CN" sz="2800" dirty="0"/>
              <a:t>;i&gt;=0;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return 0;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1708" y="764704"/>
            <a:ext cx="3816231" cy="7078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/>
          <a:lstStyle/>
          <a:p>
            <a:r>
              <a:rPr lang="zh-CN" altLang="en-US" sz="4000" dirty="0"/>
              <a:t>有个越界的例子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9616" y="5445225"/>
            <a:ext cx="7704856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000" dirty="0"/>
              <a:t>这里的</a:t>
            </a:r>
            <a:r>
              <a:rPr lang="en-US" altLang="zh-CN" sz="3000" dirty="0"/>
              <a:t>a[10000]</a:t>
            </a:r>
            <a:r>
              <a:rPr lang="zh-CN" altLang="en-US" sz="3000" dirty="0"/>
              <a:t>越界太多了，后果你懂得：</a:t>
            </a:r>
            <a:endParaRPr lang="en-US" altLang="zh-CN" sz="3000" dirty="0"/>
          </a:p>
          <a:p>
            <a:r>
              <a:rPr lang="zh-CN" altLang="en-US" sz="3000" dirty="0"/>
              <a:t>程序一运行立马就挂了。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7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/>
        </p:nvSpPr>
        <p:spPr>
          <a:xfrm>
            <a:off x="1881187" y="571501"/>
            <a:ext cx="8463285" cy="535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[10];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;i++)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;i&gt;=0;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("\n");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return 0;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2178" y="404664"/>
            <a:ext cx="4392295" cy="7078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/>
          <a:lstStyle/>
          <a:p>
            <a:r>
              <a:rPr lang="zh-CN" altLang="en-US" sz="4000" dirty="0"/>
              <a:t>又一个越界的例子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75878"/>
              </p:ext>
            </p:extLst>
          </p:nvPr>
        </p:nvGraphicFramePr>
        <p:xfrm>
          <a:off x="3054970" y="5942299"/>
          <a:ext cx="7217495" cy="48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1" name="TextBox 7"/>
          <p:cNvSpPr txBox="1">
            <a:spLocks noChangeArrowheads="1"/>
          </p:cNvSpPr>
          <p:nvPr/>
        </p:nvSpPr>
        <p:spPr bwMode="auto">
          <a:xfrm>
            <a:off x="2999656" y="5386438"/>
            <a:ext cx="7400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a[0]a[1]a[2]a[3]a[4</a:t>
            </a:r>
            <a:r>
              <a:rPr lang="en-US" altLang="zh-CN" sz="2800" dirty="0" smtClean="0">
                <a:latin typeface="Arial" panose="020B0604020202020204" pitchFamily="34" charset="0"/>
              </a:rPr>
              <a:t>] a[5]a[6]a[7]a[8]a[9]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</a:rPr>
              <a:t>a[10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]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9497"/>
          <a:stretch>
            <a:fillRect/>
          </a:stretch>
        </p:blipFill>
        <p:spPr>
          <a:xfrm>
            <a:off x="5280185" y="1298066"/>
            <a:ext cx="4979035" cy="411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6608" y="1988840"/>
            <a:ext cx="3275856" cy="30469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这里的</a:t>
            </a:r>
            <a:r>
              <a:rPr lang="en-US" altLang="zh-CN" sz="3200" dirty="0"/>
              <a:t>a[10]</a:t>
            </a:r>
            <a:r>
              <a:rPr lang="zh-CN" altLang="en-US" sz="3200" dirty="0"/>
              <a:t>越界了</a:t>
            </a:r>
            <a:r>
              <a:rPr lang="zh-CN" altLang="en-US" sz="3200" dirty="0" smtClean="0"/>
              <a:t>一丢丢，</a:t>
            </a:r>
            <a:r>
              <a:rPr lang="zh-CN" altLang="en-US" sz="3200" dirty="0"/>
              <a:t>神奇的是：</a:t>
            </a:r>
            <a:r>
              <a:rPr lang="zh-CN" altLang="en-US" sz="3200" b="1" dirty="0">
                <a:solidFill>
                  <a:srgbClr val="002060"/>
                </a:solidFill>
              </a:rPr>
              <a:t>运行结果居然是对的</a:t>
            </a:r>
            <a:r>
              <a:rPr lang="zh-CN" altLang="en-US" sz="3200" dirty="0"/>
              <a:t>，看上去似乎没有不良后果？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3833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/>
        </p:nvSpPr>
        <p:spPr>
          <a:xfrm>
            <a:off x="1881187" y="571501"/>
            <a:ext cx="8682309" cy="535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{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[10],b=</a:t>
            </a:r>
            <a:r>
              <a:rPr lang="en-US" altLang="zh-CN" sz="2800" dirty="0">
                <a:solidFill>
                  <a:srgbClr val="7030A0"/>
                </a:solidFill>
              </a:rPr>
              <a:t>-1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;i++)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en-US" altLang="zh-CN" sz="2800" dirty="0"/>
              <a:t>;i&gt;=0;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("%d ",a[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("\</a:t>
            </a:r>
            <a:r>
              <a:rPr lang="en-US" altLang="zh-CN" sz="2800" dirty="0" err="1"/>
              <a:t>nb</a:t>
            </a:r>
            <a:r>
              <a:rPr lang="en-US" altLang="zh-CN" sz="2800" dirty="0"/>
              <a:t>=%d", b);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return 0;</a:t>
            </a:r>
            <a:endParaRPr lang="zh-CN" altLang="zh-CN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}</a:t>
            </a:r>
            <a:endParaRPr lang="zh-CN" altLang="zh-CN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24186" y="404664"/>
            <a:ext cx="4320287" cy="7078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/>
          <a:lstStyle/>
          <a:p>
            <a:r>
              <a:rPr lang="zh-CN" altLang="en-US" sz="4000" dirty="0"/>
              <a:t>再举个越界的例子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10124"/>
              </p:ext>
            </p:extLst>
          </p:nvPr>
        </p:nvGraphicFramePr>
        <p:xfrm>
          <a:off x="3054970" y="5805265"/>
          <a:ext cx="7217495" cy="48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9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5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zh-CN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61" name="TextBox 7"/>
          <p:cNvSpPr txBox="1">
            <a:spLocks noChangeArrowheads="1"/>
          </p:cNvSpPr>
          <p:nvPr/>
        </p:nvSpPr>
        <p:spPr bwMode="auto">
          <a:xfrm>
            <a:off x="2999656" y="5229200"/>
            <a:ext cx="7400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a[0]a[1]a[2]a[3]a[4]a[5]a[6]a[7]a[8]a[9]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a[10]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0096" y="2276872"/>
            <a:ext cx="3419872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看出</a:t>
            </a:r>
            <a:r>
              <a:rPr lang="en-US" altLang="zh-CN" sz="3200" dirty="0"/>
              <a:t>b</a:t>
            </a:r>
            <a:r>
              <a:rPr lang="zh-CN" altLang="en-US" sz="3200" dirty="0"/>
              <a:t>值的问题没有？这就是</a:t>
            </a:r>
            <a:r>
              <a:rPr lang="en-US" altLang="zh-CN" sz="3200" dirty="0"/>
              <a:t>a[10]</a:t>
            </a:r>
            <a:r>
              <a:rPr lang="zh-CN" altLang="en-US" sz="3200" dirty="0"/>
              <a:t>越界的后果了。</a:t>
            </a:r>
            <a:endParaRPr lang="en-US" altLang="zh-CN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5" y="1250592"/>
            <a:ext cx="4437121" cy="8102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85775" y="4803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kumimoji="1"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6258" y="6326573"/>
            <a:ext cx="866455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当然未必每个编译器都会把</a:t>
            </a:r>
            <a:r>
              <a:rPr lang="en-US" altLang="zh-CN" sz="2400" dirty="0"/>
              <a:t>b</a:t>
            </a:r>
            <a:r>
              <a:rPr lang="zh-CN" altLang="en-US" sz="2400" dirty="0"/>
              <a:t>放在</a:t>
            </a:r>
            <a:r>
              <a:rPr lang="en-US" altLang="zh-CN" sz="2400" dirty="0"/>
              <a:t>a</a:t>
            </a:r>
            <a:r>
              <a:rPr lang="zh-CN" altLang="en-US" sz="2400" dirty="0"/>
              <a:t>后面，本例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gcc</a:t>
            </a:r>
            <a:r>
              <a:rPr lang="zh-CN" altLang="en-US" sz="2400" dirty="0" smtClean="0"/>
              <a:t>下</a:t>
            </a:r>
            <a:r>
              <a:rPr lang="zh-CN" altLang="en-US" sz="2400" dirty="0"/>
              <a:t>的结果。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9408368" y="4653136"/>
            <a:ext cx="1080120" cy="172819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关于数组越界的结论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语言不检查数组越界，所以编译无误，运行后果自负。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越界太多的话，会导致</a:t>
            </a:r>
            <a:r>
              <a:rPr lang="zh-CN" altLang="en-US" dirty="0">
                <a:solidFill>
                  <a:srgbClr val="FF0000"/>
                </a:solidFill>
              </a:rPr>
              <a:t>非法访存</a:t>
            </a:r>
            <a:r>
              <a:rPr lang="zh-CN" altLang="en-US" dirty="0"/>
              <a:t>错误，程序会直接挂</a:t>
            </a:r>
            <a:r>
              <a:rPr lang="zh-CN" altLang="en-US" dirty="0" smtClean="0"/>
              <a:t>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越界一丢丢，后果就是覆盖到本程序的其它变量，从而</a:t>
            </a:r>
            <a:r>
              <a:rPr lang="zh-CN" altLang="en-US" b="1" dirty="0" smtClean="0">
                <a:solidFill>
                  <a:srgbClr val="FF0000"/>
                </a:solidFill>
              </a:rPr>
              <a:t>误修改</a:t>
            </a:r>
            <a:r>
              <a:rPr lang="zh-CN" altLang="en-US" dirty="0"/>
              <a:t>其它</a:t>
            </a:r>
            <a:r>
              <a:rPr lang="zh-CN" altLang="en-US" dirty="0" smtClean="0"/>
              <a:t>变量的值，导致不可预料的运行结果。</a:t>
            </a:r>
            <a:r>
              <a:rPr lang="zh-CN" altLang="en-US" u="sng" dirty="0" smtClean="0">
                <a:solidFill>
                  <a:srgbClr val="FF0000"/>
                </a:solidFill>
              </a:rPr>
              <a:t>这种错误往往很隐蔽，提醒大家小心。</a:t>
            </a:r>
            <a:r>
              <a:rPr lang="en-US" altLang="zh-CN" u="sng" dirty="0" smtClean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 smtClean="0"/>
              <a:t>为什么稍稍越界的时候，程序不会死呢？原因很简单，因为每个程序都有自己的运行空间，只要越界不超过这个空间</a:t>
            </a:r>
            <a:r>
              <a:rPr lang="zh-CN" altLang="en-US" dirty="0"/>
              <a:t>范围</a:t>
            </a:r>
            <a:r>
              <a:rPr lang="zh-CN" altLang="en-US" dirty="0" smtClean="0"/>
              <a:t>，偷偷干点坏事，操作系统是不会发现的。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10080654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(1) </a:t>
            </a:r>
            <a:r>
              <a:rPr lang="zh-CN" altLang="en-US" sz="1600" dirty="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 dirty="0">
                <a:solidFill>
                  <a:schemeClr val="tx1"/>
                </a:solidFill>
              </a:rPr>
              <a:t>初始化列表</a:t>
            </a:r>
            <a:r>
              <a:rPr lang="zh-CN" altLang="en-US" sz="1600" dirty="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(2) </a:t>
            </a:r>
            <a:r>
              <a:rPr lang="zh-CN" altLang="en-US" sz="1600" dirty="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定义</a:t>
            </a:r>
            <a:r>
              <a:rPr lang="en-US" altLang="zh-CN" sz="1600" dirty="0">
                <a:solidFill>
                  <a:schemeClr val="tx1"/>
                </a:solidFill>
              </a:rPr>
              <a:t>a</a:t>
            </a:r>
            <a:r>
              <a:rPr lang="zh-CN" altLang="en-US" sz="1600" dirty="0">
                <a:solidFill>
                  <a:schemeClr val="tx1"/>
                </a:solidFill>
              </a:rPr>
              <a:t>数组有</a:t>
            </a:r>
            <a:r>
              <a:rPr lang="en-US" altLang="zh-CN" sz="1600" dirty="0">
                <a:solidFill>
                  <a:schemeClr val="tx1"/>
                </a:solidFill>
              </a:rPr>
              <a:t>10</a:t>
            </a:r>
            <a:r>
              <a:rPr lang="zh-CN" altLang="en-US" sz="1600" dirty="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 dirty="0">
                <a:solidFill>
                  <a:schemeClr val="tx1"/>
                </a:solidFill>
              </a:rPr>
              <a:t>5</a:t>
            </a:r>
            <a:r>
              <a:rPr lang="zh-CN" altLang="en-US" sz="1600" dirty="0">
                <a:solidFill>
                  <a:schemeClr val="tx1"/>
                </a:solidFill>
              </a:rPr>
              <a:t>个元素赋初值为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(3) </a:t>
            </a:r>
            <a:r>
              <a:rPr lang="zh-CN" altLang="en-US" sz="1600" dirty="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en-US" sz="1600" dirty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(4) </a:t>
            </a:r>
            <a:r>
              <a:rPr lang="zh-CN" altLang="en-US" sz="1600" dirty="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640346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a[10]={0,1,2,3,4,5,6,7,8,9};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15576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64453" y="4578154"/>
            <a:ext cx="4537494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640805" y="4578153"/>
            <a:ext cx="477903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a[10]={0};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01947" y="4603439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64453" y="5346179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586847" y="5346179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4278" y="5371465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7367182" cy="492568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f[20]={1,1};	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对最前面两个元素</a:t>
            </a:r>
            <a:r>
              <a:rPr lang="en-US" altLang="zh-CN" sz="1600" dirty="0">
                <a:solidFill>
                  <a:srgbClr val="008000"/>
                </a:solidFill>
              </a:rPr>
              <a:t>f[0]</a:t>
            </a:r>
            <a:r>
              <a:rPr lang="zh-CN" altLang="en-US" sz="1600" dirty="0">
                <a:solidFill>
                  <a:srgbClr val="008000"/>
                </a:solidFill>
              </a:rPr>
              <a:t>和</a:t>
            </a:r>
            <a:r>
              <a:rPr lang="en-US" altLang="zh-CN" sz="1600" dirty="0">
                <a:solidFill>
                  <a:srgbClr val="008000"/>
                </a:solidFill>
              </a:rPr>
              <a:t>f[1]</a:t>
            </a:r>
            <a:r>
              <a:rPr lang="zh-CN" altLang="en-US" sz="1600" dirty="0">
                <a:solidFill>
                  <a:srgbClr val="008000"/>
                </a:solidFill>
              </a:rPr>
              <a:t>赋初值</a:t>
            </a:r>
            <a:r>
              <a:rPr lang="en-US" altLang="zh-CN" sz="16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	f[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]=f[i-2]+f[i-1];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先后求出</a:t>
            </a:r>
            <a:r>
              <a:rPr lang="en-US" altLang="zh-CN" sz="1600" dirty="0">
                <a:solidFill>
                  <a:srgbClr val="008000"/>
                </a:solidFill>
              </a:rPr>
              <a:t>f[2]~f[19]</a:t>
            </a:r>
            <a:r>
              <a:rPr lang="zh-CN" altLang="en-US" sz="1600" dirty="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	 if(i%5==0)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("\n");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控制每输出</a:t>
            </a:r>
            <a:r>
              <a:rPr lang="en-US" altLang="zh-CN" sz="1600" dirty="0">
                <a:solidFill>
                  <a:srgbClr val="008000"/>
                </a:solidFill>
              </a:rPr>
              <a:t>5</a:t>
            </a:r>
            <a:r>
              <a:rPr lang="zh-CN" altLang="en-US" sz="1600" dirty="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	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("%12d",f[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dirty="0"/>
              <a:t>	</a:t>
            </a:r>
            <a:r>
              <a:rPr lang="en-US" altLang="zh-CN" sz="16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/>
              <a:t>}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7024" y="4950698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进入下一个高难度例题前，先进一段广告</a:t>
            </a:r>
            <a:r>
              <a:rPr lang="en-US" altLang="zh-CN" sz="4000" dirty="0"/>
              <a:t>……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271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3296"/>
            <a:ext cx="7772400" cy="769441"/>
          </a:xfrm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一维数组例程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56320"/>
            <a:ext cx="8534400" cy="4953000"/>
          </a:xfrm>
          <a:noFill/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接下来有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个数组例程，求扩散，求山寨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用指定值初始化数组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打印数组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数组求和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找数组最大值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找数组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最小值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及其所在下标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用数组查表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用数组计数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4500">
                <a:ea typeface="宋体" panose="02010600030101010101" pitchFamily="2" charset="-122"/>
                <a:cs typeface="Times New Roman" panose="02020603050405020304" pitchFamily="18" charset="0"/>
              </a:rPr>
              <a:t>用指定值初始化数组</a:t>
            </a:r>
            <a:endParaRPr lang="en-US" altLang="zh-CN" sz="450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794750" cy="32639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tIns="180000"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a[10], n=10;</a:t>
            </a: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("%d", &amp;a[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40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8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打印数组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832850" cy="26495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a[10], n=10;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("%d ", 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</a:t>
            </a:r>
            <a:r>
              <a:rPr lang="zh-CN" altLang="en-US" dirty="0" smtClean="0"/>
              <a:t>需要</a:t>
            </a:r>
            <a:r>
              <a:rPr lang="zh-CN" altLang="en-US" dirty="0"/>
              <a:t>数组</a:t>
            </a:r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数组求和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832850" cy="26495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a[10], n=10;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40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sum </a:t>
            </a:r>
            <a:r>
              <a:rPr lang="en-US" altLang="zh-CN" sz="4000" b="1" dirty="0">
                <a:solidFill>
                  <a:srgbClr val="FFFF00"/>
                </a:solidFill>
                <a:ea typeface="宋体" panose="02010600030101010101" pitchFamily="2" charset="-122"/>
              </a:rPr>
              <a:t>= 0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sum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+= 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46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找数组最大值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1"/>
            <a:ext cx="8718550" cy="3109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a[10], n=10;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36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maxNum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solidFill>
                  <a:srgbClr val="FFFF00"/>
                </a:solidFill>
                <a:ea typeface="宋体" panose="02010600030101010101" pitchFamily="2" charset="-122"/>
              </a:rPr>
              <a:t>= a[0]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= 1;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++) // </a:t>
            </a:r>
            <a:r>
              <a:rPr lang="zh-CN" altLang="en-US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写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= 0</a:t>
            </a:r>
            <a:r>
              <a:rPr lang="zh-CN" altLang="en-US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也行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endParaRPr lang="en-US" altLang="zh-CN" sz="36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if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(a[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] &gt;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maxNum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maxNum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= a[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];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8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>
            <a:normAutofit/>
          </a:bodyPr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找数组</a:t>
            </a:r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最小值及其所在下标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9938" y="1778001"/>
            <a:ext cx="8709803" cy="46466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850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a[10], n=10;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的元素赋值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170000"/>
              </a:lnSpc>
              <a:buNone/>
            </a:pPr>
            <a:r>
              <a:rPr lang="en-US" altLang="zh-CN" b="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k </a:t>
            </a:r>
            <a:r>
              <a:rPr lang="en-US" altLang="zh-CN" b="1" dirty="0">
                <a:solidFill>
                  <a:srgbClr val="FFFF00"/>
                </a:solidFill>
                <a:ea typeface="宋体" panose="02010600030101010101" pitchFamily="2" charset="-122"/>
              </a:rPr>
              <a:t>= </a:t>
            </a:r>
            <a:r>
              <a:rPr lang="en-US" altLang="zh-CN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; //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存储最小值所在下标，初值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，假定第一个数最小</a:t>
            </a:r>
            <a:endParaRPr lang="en-US" altLang="zh-CN" b="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lang="en-US" altLang="zh-CN" b="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= 1; </a:t>
            </a:r>
            <a:r>
              <a:rPr lang="en-US" altLang="zh-CN" b="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b="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++) 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  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if (a[</a:t>
            </a:r>
            <a:r>
              <a:rPr lang="en-US" altLang="zh-CN" b="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] 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&lt; a[k])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  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 k = </a:t>
            </a:r>
            <a:r>
              <a:rPr lang="en-US" altLang="zh-CN" b="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   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//</a:t>
            </a:r>
            <a:r>
              <a:rPr lang="zh-CN" altLang="en-US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循环退出后，最小值为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a[k]</a:t>
            </a:r>
            <a:r>
              <a:rPr lang="zh-CN" altLang="en-US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，所在下标为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  <a:endParaRPr lang="en-US" altLang="zh-CN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850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用数组查表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9939" name="内容占位符 1"/>
          <p:cNvSpPr>
            <a:spLocks noGrp="1"/>
          </p:cNvSpPr>
          <p:nvPr>
            <p:ph idx="1"/>
          </p:nvPr>
        </p:nvSpPr>
        <p:spPr>
          <a:xfrm>
            <a:off x="1717674" y="1609850"/>
            <a:ext cx="8878607" cy="469947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题目：不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考虑闰年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，编程输出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数字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对应月份的天数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，例如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对应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对应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28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对应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31</a:t>
            </a:r>
            <a:r>
              <a:rPr lang="en-US" altLang="zh-CN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……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不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使用数组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，要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这样写代码：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if (m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==1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   d=31;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else if (m</a:t>
            </a:r>
            <a:r>
              <a:rPr lang="en-US" altLang="zh-CN" b="0" dirty="0" smtClean="0">
                <a:solidFill>
                  <a:schemeClr val="bg1"/>
                </a:solidFill>
                <a:ea typeface="宋体" panose="02010600030101010101" pitchFamily="2" charset="-122"/>
              </a:rPr>
              <a:t>==2</a:t>
            </a: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    d=28;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solidFill>
                  <a:schemeClr val="bg1"/>
                </a:solidFill>
                <a:ea typeface="宋体" panose="02010600030101010101" pitchFamily="2" charset="-122"/>
              </a:rPr>
              <a:t>...</a:t>
            </a:r>
            <a:endParaRPr lang="zh-CN" altLang="en-US" b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7930" y="3119299"/>
            <a:ext cx="4772396" cy="304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或者这样：</a:t>
            </a:r>
            <a:endParaRPr lang="en-US" altLang="zh-CN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(m)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1: d=31; break;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2: d=28; break;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6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用数组查表－续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769938" y="1690836"/>
            <a:ext cx="8718550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使用数组，只需要这样写代码：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d[</a:t>
            </a:r>
            <a:r>
              <a:rPr lang="en-US" altLang="zh-CN" b="1" dirty="0">
                <a:solidFill>
                  <a:srgbClr val="FFFF00"/>
                </a:solidFill>
                <a:ea typeface="宋体" panose="02010600030101010101" pitchFamily="2" charset="-122"/>
              </a:rPr>
              <a:t>13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]={</a:t>
            </a:r>
            <a:r>
              <a:rPr lang="en-US" altLang="zh-CN" b="1" dirty="0">
                <a:solidFill>
                  <a:srgbClr val="FFFF00"/>
                </a:solidFill>
                <a:ea typeface="宋体" panose="02010600030101010101" pitchFamily="2" charset="-122"/>
              </a:rPr>
              <a:t>0,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31, 28, 31, 30, 31, 30, 31, 31, 30, 31, 30, 31};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然后用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d[m]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就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可以直接取到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月对应的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天数。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这里有意不用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下标，是为了让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d[1]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对应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月份，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d[2]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对应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月份，依此类推。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这种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编程技术叫做查找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表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lookup table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），特别适合用来存储一堆常量。</a:t>
            </a: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4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数组计数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290918" y="1690836"/>
            <a:ext cx="9789458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题目：从键盘输入一行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仅含小写字母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的字符串，统计各小写字母出现的次数。</a:t>
            </a:r>
            <a:endParaRPr lang="en-US" altLang="zh-CN" b="1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代码框架很容易想到，类似这样：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buNone/>
            </a:pPr>
            <a:r>
              <a:rPr lang="en-US" altLang="zh-CN" dirty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dirty="0" smtClean="0"/>
              <a:t>while 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dirty="0" smtClean="0"/>
              <a:t>{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//</a:t>
            </a:r>
            <a:r>
              <a:rPr lang="zh-CN" altLang="en-US" dirty="0" smtClean="0"/>
              <a:t>判断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是什么小写字母，然后计数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8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program"/>
              </a:rPr>
              <a:t>计数器 </a:t>
            </a:r>
            <a:r>
              <a:rPr lang="en-US" altLang="zh-CN" sz="4500" dirty="0" smtClean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program"/>
              </a:rPr>
              <a:t>V1.0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290918" y="1690836"/>
            <a:ext cx="9789458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925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个小写字母，显然需要用到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26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。代码如下：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counter[26]={0}; //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计数器数组初始化为全零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while 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{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if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=='a') counter[0]++;         //a</a:t>
            </a:r>
            <a:r>
              <a:rPr lang="zh-CN" altLang="en-US" dirty="0" smtClean="0"/>
              <a:t>字母用下标</a:t>
            </a:r>
            <a:r>
              <a:rPr lang="en-US" altLang="zh-CN" dirty="0" smtClean="0"/>
              <a:t>0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else if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=='b') counter[1]++;  //b</a:t>
            </a:r>
            <a:r>
              <a:rPr lang="zh-CN" altLang="en-US" dirty="0"/>
              <a:t>字母</a:t>
            </a:r>
            <a:r>
              <a:rPr lang="zh-CN" altLang="en-US" dirty="0" smtClean="0"/>
              <a:t>用下标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else </a:t>
            </a:r>
            <a:r>
              <a:rPr lang="en-US" altLang="zh-CN" dirty="0"/>
              <a:t>if 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=='c') counter[2]++;   //c</a:t>
            </a:r>
            <a:r>
              <a:rPr lang="zh-CN" altLang="en-US" dirty="0"/>
              <a:t>字母</a:t>
            </a:r>
            <a:r>
              <a:rPr lang="zh-CN" altLang="en-US" dirty="0" smtClean="0"/>
              <a:t>用下标</a:t>
            </a:r>
            <a:r>
              <a:rPr lang="en-US" altLang="zh-CN" dirty="0" smtClean="0"/>
              <a:t>2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…  </a:t>
            </a:r>
            <a:endParaRPr lang="en-US" altLang="zh-CN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上述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结束之后，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counter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数组就记录了各字母的出现次数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8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program"/>
              </a:rPr>
              <a:t>有没有更简单的方法？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290918" y="1690836"/>
            <a:ext cx="9789458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上述代码中，思路是将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不同字母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映射到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不同下标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去汇总。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如果找到一个映射规则，能够</a:t>
            </a:r>
            <a:r>
              <a:rPr lang="zh-CN" altLang="en-US" dirty="0" smtClean="0">
                <a:solidFill>
                  <a:srgbClr val="FFFF00"/>
                </a:solidFill>
                <a:ea typeface="宋体" panose="02010600030101010101" pitchFamily="2" charset="-122"/>
              </a:rPr>
              <a:t>从字母本身直接计算下标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，那么代码就可以简单很多。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具体来说，</a:t>
            </a:r>
            <a:r>
              <a:rPr lang="en-US" altLang="zh-CN" dirty="0" smtClean="0">
                <a:solidFill>
                  <a:srgbClr val="FFFF00"/>
                </a:solidFill>
                <a:ea typeface="宋体" panose="02010600030101010101" pitchFamily="2" charset="-122"/>
              </a:rPr>
              <a:t>'a', 'b', …, 'z'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分别映射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到下标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 smtClean="0">
                <a:solidFill>
                  <a:srgbClr val="FFFF00"/>
                </a:solidFill>
                <a:ea typeface="宋体" panose="02010600030101010101" pitchFamily="2" charset="-122"/>
              </a:rPr>
              <a:t>, 1, …, 25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注意到，左边是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+1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递增的，右边也是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+1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递增的，所以调整起点对齐即可。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于是得到映射规则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  <a:r>
              <a:rPr lang="zh-CN" altLang="en-US" u="sng" dirty="0" smtClean="0">
                <a:solidFill>
                  <a:schemeClr val="bg1"/>
                </a:solidFill>
                <a:ea typeface="宋体" panose="02010600030101010101" pitchFamily="2" charset="-122"/>
              </a:rPr>
              <a:t>任意一个字符</a:t>
            </a:r>
            <a:r>
              <a:rPr lang="en-US" altLang="zh-CN" b="1" u="sng" dirty="0" err="1" smtClean="0">
                <a:solidFill>
                  <a:srgbClr val="FFFF00"/>
                </a:solidFill>
                <a:ea typeface="宋体" panose="02010600030101010101" pitchFamily="2" charset="-122"/>
              </a:rPr>
              <a:t>ch</a:t>
            </a:r>
            <a:r>
              <a:rPr lang="zh-CN" altLang="en-US" u="sng" dirty="0" smtClean="0">
                <a:solidFill>
                  <a:schemeClr val="bg1"/>
                </a:solidFill>
                <a:ea typeface="宋体" panose="02010600030101010101" pitchFamily="2" charset="-122"/>
              </a:rPr>
              <a:t>，下标位置就是</a:t>
            </a:r>
            <a:r>
              <a:rPr lang="en-US" altLang="zh-CN" b="1" u="sng" dirty="0" err="1" smtClean="0">
                <a:solidFill>
                  <a:srgbClr val="FFFF00"/>
                </a:solidFill>
                <a:ea typeface="宋体" panose="02010600030101010101" pitchFamily="2" charset="-122"/>
              </a:rPr>
              <a:t>ch</a:t>
            </a:r>
            <a:r>
              <a:rPr lang="en-US" altLang="zh-CN" b="1" u="sng" dirty="0" smtClean="0">
                <a:solidFill>
                  <a:srgbClr val="FFFF00"/>
                </a:solidFill>
                <a:ea typeface="宋体" panose="02010600030101010101" pitchFamily="2" charset="-122"/>
              </a:rPr>
              <a:t>-'a'</a:t>
            </a:r>
            <a:endParaRPr lang="en-US" altLang="zh-CN" b="1" u="sng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上弧形箭头 1"/>
          <p:cNvSpPr/>
          <p:nvPr/>
        </p:nvSpPr>
        <p:spPr>
          <a:xfrm>
            <a:off x="3361765" y="3675529"/>
            <a:ext cx="4455459" cy="546847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3908613" y="3666564"/>
            <a:ext cx="4455459" cy="54684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0" name="上弧形箭头 9"/>
          <p:cNvSpPr/>
          <p:nvPr/>
        </p:nvSpPr>
        <p:spPr>
          <a:xfrm>
            <a:off x="4831982" y="3666565"/>
            <a:ext cx="4455459" cy="546847"/>
          </a:xfrm>
          <a:prstGeom prst="curved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program"/>
              </a:rPr>
              <a:t>计数器 </a:t>
            </a:r>
            <a:r>
              <a:rPr lang="en-US" altLang="zh-CN" sz="4500" dirty="0" smtClean="0">
                <a:ea typeface="宋体" panose="02010600030101010101" pitchFamily="2" charset="-122"/>
                <a:cs typeface="Times New Roman" panose="02020603050405020304" pitchFamily="18" charset="0"/>
                <a:hlinkClick r:id="rId2" action="ppaction://program"/>
              </a:rPr>
              <a:t>V2.0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290918" y="1690836"/>
            <a:ext cx="9789458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counter[26]={0}; //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数组初始化为全零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while ((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getchar</a:t>
            </a:r>
            <a:r>
              <a:rPr lang="en-US" altLang="zh-CN" dirty="0"/>
              <a:t>())!='\n')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{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  counter[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-'a']++;         //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字母用下标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-'a'</a:t>
            </a:r>
            <a:r>
              <a:rPr lang="zh-CN" altLang="en-US" dirty="0" smtClean="0"/>
              <a:t>计数</a:t>
            </a:r>
            <a:endParaRPr lang="en-US" altLang="zh-CN" dirty="0" smtClean="0"/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16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顺便演示一下如何输出结果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for(</a:t>
            </a: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=0;i&lt;26;i++)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("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小写字母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%c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的个数：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%d\n", 'a'+</a:t>
            </a: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, counter[</a:t>
            </a:r>
            <a:r>
              <a:rPr lang="en-US" altLang="zh-CN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487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739170"/>
            <a:ext cx="8162925" cy="784830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4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45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数组计数－总结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40963" name="内容占位符 1"/>
          <p:cNvSpPr>
            <a:spLocks noGrp="1"/>
          </p:cNvSpPr>
          <p:nvPr>
            <p:ph idx="1"/>
          </p:nvPr>
        </p:nvSpPr>
        <p:spPr>
          <a:xfrm>
            <a:off x="1290918" y="1690836"/>
            <a:ext cx="9789458" cy="47625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批量统计的时候，往往需要用一个数组作为计数器，此时简化代码的关键就是：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找到一个映射规则，将被统计的对象，直接映射到对应下标。</a:t>
            </a:r>
            <a:endParaRPr lang="en-US" altLang="zh-CN" b="1" dirty="0" smtClean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例如：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统计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大写字母出现次数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可以用</a:t>
            </a:r>
            <a:r>
              <a:rPr lang="en-US" altLang="zh-CN" dirty="0" smtClean="0">
                <a:solidFill>
                  <a:srgbClr val="FFFF00"/>
                </a:solidFill>
              </a:rPr>
              <a:t>counter[</a:t>
            </a:r>
            <a:r>
              <a:rPr lang="en-US" altLang="zh-CN" dirty="0" err="1" smtClean="0">
                <a:solidFill>
                  <a:srgbClr val="FFFF00"/>
                </a:solidFill>
              </a:rPr>
              <a:t>ch</a:t>
            </a:r>
            <a:r>
              <a:rPr lang="en-US" altLang="zh-CN" dirty="0" smtClean="0">
                <a:solidFill>
                  <a:srgbClr val="FFFF00"/>
                </a:solidFill>
              </a:rPr>
              <a:t>-'A']++;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统计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数字字符出现次数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可以用</a:t>
            </a:r>
            <a:r>
              <a:rPr lang="en-US" altLang="zh-CN" dirty="0" smtClean="0">
                <a:solidFill>
                  <a:srgbClr val="FFFF00"/>
                </a:solidFill>
                <a:ea typeface="宋体" panose="02010600030101010101" pitchFamily="2" charset="-122"/>
              </a:rPr>
              <a:t>counter[ch-'0']++;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如果统计的是</a:t>
            </a:r>
            <a:r>
              <a:rPr lang="zh-CN" altLang="en-US" b="1" dirty="0" smtClean="0">
                <a:solidFill>
                  <a:srgbClr val="FFFF00"/>
                </a:solidFill>
                <a:ea typeface="宋体" panose="02010600030101010101" pitchFamily="2" charset="-122"/>
              </a:rPr>
              <a:t>数字出现次数</a:t>
            </a:r>
            <a:r>
              <a:rPr lang="zh-CN" altLang="en-US" dirty="0" smtClean="0">
                <a:solidFill>
                  <a:schemeClr val="bg1"/>
                </a:solidFill>
                <a:ea typeface="宋体" panose="02010600030101010101" pitchFamily="2" charset="-122"/>
              </a:rPr>
              <a:t>，可以用</a:t>
            </a:r>
            <a:r>
              <a:rPr lang="en-US" altLang="zh-CN" smtClean="0">
                <a:solidFill>
                  <a:srgbClr val="FFFF00"/>
                </a:solidFill>
                <a:ea typeface="宋体" panose="02010600030101010101" pitchFamily="2" charset="-122"/>
              </a:rPr>
              <a:t>counter[n]</a:t>
            </a:r>
            <a:r>
              <a:rPr lang="en-US" altLang="zh-CN" b="1" smtClean="0">
                <a:solidFill>
                  <a:srgbClr val="FFFF00"/>
                </a:solidFill>
                <a:ea typeface="宋体" panose="02010600030101010101" pitchFamily="2" charset="-122"/>
              </a:rPr>
              <a:t>++;</a:t>
            </a:r>
            <a:endParaRPr lang="en-US" altLang="zh-CN" dirty="0" smtClean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4867275" y="2968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24001" y="251236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1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 dirty="0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 dirty="0">
                <a:solidFill>
                  <a:schemeClr val="tx1"/>
                </a:solidFill>
              </a:rPr>
              <a:t>在定义数组时，需要指定数组中元素的个数，方括号中的常量表达式用来表示元素的个数，即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 dirty="0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数组包含</a:t>
            </a:r>
            <a:r>
              <a:rPr lang="en-US" altLang="zh-CN" sz="1600" dirty="0"/>
              <a:t>10</a:t>
            </a:r>
            <a:r>
              <a:rPr lang="zh-CN" altLang="en-US" sz="1600" dirty="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328532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 dirty="0">
                  <a:solidFill>
                    <a:schemeClr val="accent6"/>
                  </a:solidFill>
                </a:rPr>
                <a:t>0</a:t>
              </a:r>
              <a:r>
                <a:rPr lang="zh-CN" altLang="en-US" sz="1600" b="1" dirty="0">
                  <a:solidFill>
                    <a:schemeClr val="accent6"/>
                  </a:solidFill>
                </a:rPr>
                <a:t>开始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a[10];”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zh-CN" altLang="en-US" sz="1600" strike="sngStrik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不存在数组元素</a:t>
              </a:r>
              <a:r>
                <a:rPr lang="en-US" altLang="zh-CN" sz="1600" strike="sngStrike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大于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的下标其实是存在的，只是都会导致数组越界。。。</a:t>
              </a:r>
              <a:endParaRPr lang="zh-CN" altLang="en-US" sz="1600" strike="sngStrike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400" dirty="0"/>
              <a:t>广告结束，例</a:t>
            </a:r>
            <a:r>
              <a:rPr lang="en-US" altLang="zh-CN" sz="4400" dirty="0"/>
              <a:t>6.3</a:t>
            </a:r>
            <a:r>
              <a:rPr lang="zh-CN" altLang="en-US" sz="4400" dirty="0"/>
              <a:t>现在开始。</a:t>
            </a:r>
          </a:p>
        </p:txBody>
      </p:sp>
    </p:spTree>
    <p:extLst>
      <p:ext uri="{BB962C8B-B14F-4D97-AF65-F5344CB8AC3E}">
        <p14:creationId xmlns:p14="http://schemas.microsoft.com/office/powerpoint/2010/main" val="32580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68030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9657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39906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46922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87695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dirty="0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6.3】</a:t>
            </a:r>
            <a:r>
              <a:rPr lang="zh-CN" altLang="en-US" sz="2000" dirty="0"/>
              <a:t>有</a:t>
            </a:r>
            <a:r>
              <a:rPr lang="en-US" altLang="zh-CN" sz="2000" dirty="0"/>
              <a:t>10</a:t>
            </a:r>
            <a:r>
              <a:rPr lang="zh-CN" altLang="en-US" sz="2000" dirty="0"/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chemeClr val="bg1"/>
                  </a:solidFill>
                </a:rPr>
                <a:t>起泡排序法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bg1"/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9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8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5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0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9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9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9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chemeClr val="bg1"/>
                </a:solidFill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solidFill>
                  <a:schemeClr val="bg1"/>
                </a:solidFill>
                <a:latin typeface="Arial" charset="0"/>
                <a:ea typeface="宋体" charset="-122"/>
              </a:rPr>
              <a:t>9</a:t>
            </a:r>
            <a:endParaRPr lang="en-US" altLang="zh-CN" sz="26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dirty="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</a:rPr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bg1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3" name="Group 3"/>
          <p:cNvGrpSpPr/>
          <p:nvPr/>
        </p:nvGrpSpPr>
        <p:grpSpPr bwMode="auto">
          <a:xfrm>
            <a:off x="3287714" y="908050"/>
            <a:ext cx="5832623" cy="649288"/>
            <a:chOff x="1043" y="1796"/>
            <a:chExt cx="3334" cy="273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043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383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701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2041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30730" name="Rectangle 8"/>
            <p:cNvSpPr>
              <a:spLocks noChangeArrowheads="1"/>
            </p:cNvSpPr>
            <p:nvPr/>
          </p:nvSpPr>
          <p:spPr bwMode="auto">
            <a:xfrm>
              <a:off x="2381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30731" name="Rectangle 9"/>
            <p:cNvSpPr>
              <a:spLocks noChangeArrowheads="1"/>
            </p:cNvSpPr>
            <p:nvPr/>
          </p:nvSpPr>
          <p:spPr bwMode="auto">
            <a:xfrm>
              <a:off x="2699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3039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a[6]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3379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a[7]</a:t>
              </a:r>
            </a:p>
          </p:txBody>
        </p:sp>
        <p:sp>
          <p:nvSpPr>
            <p:cNvPr id="30734" name="Rectangle 12"/>
            <p:cNvSpPr>
              <a:spLocks noChangeArrowheads="1"/>
            </p:cNvSpPr>
            <p:nvPr/>
          </p:nvSpPr>
          <p:spPr bwMode="auto">
            <a:xfrm>
              <a:off x="3697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a[8]</a:t>
              </a:r>
            </a:p>
          </p:txBody>
        </p:sp>
        <p:sp>
          <p:nvSpPr>
            <p:cNvPr id="30735" name="Rectangle 13"/>
            <p:cNvSpPr>
              <a:spLocks noChangeArrowheads="1"/>
            </p:cNvSpPr>
            <p:nvPr/>
          </p:nvSpPr>
          <p:spPr bwMode="auto">
            <a:xfrm>
              <a:off x="4037" y="1796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chemeClr val="bg1"/>
                  </a:solidFill>
                  <a:latin typeface="Arial" panose="020B0604020202020204" pitchFamily="34" charset="0"/>
                </a:rPr>
                <a:t>a[9]</a:t>
              </a:r>
            </a:p>
          </p:txBody>
        </p:sp>
      </p:grp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1992313" y="1628775"/>
            <a:ext cx="8316912" cy="495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defTabSz="-635"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defTabSz="-635"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defTabSz="-635"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defTabSz="-635"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defTabSz="-635"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defTabSz="-635"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defTabSz="-635"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defTabSz="-635"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defTabSz="-635"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Arial Black" panose="020B0A04020102020204" pitchFamily="34" charset="0"/>
                <a:ea typeface="黑体" panose="02010609060101010101" pitchFamily="2" charset="-122"/>
              </a:rPr>
              <a:t>冒泡排序法算法：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从</a:t>
            </a:r>
            <a:r>
              <a:rPr lang="en-US" altLang="zh-CN" b="1" dirty="0">
                <a:latin typeface="Arial" panose="020B0604020202020204" pitchFamily="34" charset="0"/>
              </a:rPr>
              <a:t>a[0]</a:t>
            </a:r>
            <a:r>
              <a:rPr lang="zh-CN" altLang="en-US" b="1" dirty="0">
                <a:latin typeface="Arial" panose="020B0604020202020204" pitchFamily="34" charset="0"/>
              </a:rPr>
              <a:t>至</a:t>
            </a:r>
            <a:r>
              <a:rPr lang="en-US" altLang="zh-CN" b="1" dirty="0">
                <a:latin typeface="Arial" panose="020B0604020202020204" pitchFamily="34" charset="0"/>
              </a:rPr>
              <a:t>a[9]</a:t>
            </a:r>
            <a:r>
              <a:rPr lang="zh-CN" altLang="en-US" b="1" dirty="0">
                <a:latin typeface="Arial" panose="020B0604020202020204" pitchFamily="34" charset="0"/>
              </a:rPr>
              <a:t>，依次把两个相邻的元素两两比较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zh-CN" altLang="en-US" b="1" dirty="0">
                <a:latin typeface="Arial" panose="020B0604020202020204" pitchFamily="34" charset="0"/>
              </a:rPr>
              <a:t>即</a:t>
            </a:r>
          </a:p>
          <a:p>
            <a:pPr algn="ctr" eaLnBrk="1" hangingPunct="1"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宋体" panose="02010600030101010101" pitchFamily="2" charset="-122"/>
                <a:ea typeface="楷体_GB2312" pitchFamily="49" charset="-122"/>
              </a:rPr>
              <a:t>…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a[8]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a[9]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</a:t>
            </a:r>
          </a:p>
          <a:p>
            <a:pPr eaLnBrk="1" hangingPunct="1">
              <a:defRPr/>
            </a:pPr>
            <a:r>
              <a:rPr lang="zh-CN" altLang="en-US" b="1" dirty="0">
                <a:latin typeface="Arial" panose="020B0604020202020204" pitchFamily="34" charset="0"/>
              </a:rPr>
              <a:t>     如果左大于右 ，则交换两元素的值；否则，不交换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（即大者下沉、小者上浮）</a:t>
            </a:r>
            <a:r>
              <a:rPr lang="zh-CN" altLang="en-US" b="1" dirty="0">
                <a:latin typeface="Arial" panose="020B0604020202020204" pitchFamily="34" charset="0"/>
              </a:rPr>
              <a:t>。结果是将最大者交换到</a:t>
            </a:r>
            <a:r>
              <a:rPr lang="en-US" altLang="zh-CN" b="1" dirty="0">
                <a:latin typeface="Arial" panose="020B0604020202020204" pitchFamily="34" charset="0"/>
              </a:rPr>
              <a:t>a[9]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</a:p>
          <a:p>
            <a:pPr eaLnBrk="1" hangingPunct="1">
              <a:defRPr/>
            </a:pPr>
            <a:r>
              <a:rPr lang="en-US" altLang="zh-CN" b="1" dirty="0">
                <a:latin typeface="Arial" panose="020B0604020202020204" pitchFamily="34" charset="0"/>
              </a:rPr>
              <a:t>(2) </a:t>
            </a:r>
            <a:r>
              <a:rPr lang="zh-CN" altLang="en-US" b="1" dirty="0">
                <a:latin typeface="Arial" panose="020B0604020202020204" pitchFamily="34" charset="0"/>
              </a:rPr>
              <a:t>再从</a:t>
            </a:r>
            <a:r>
              <a:rPr lang="en-US" altLang="zh-CN" b="1" dirty="0">
                <a:latin typeface="Arial" panose="020B0604020202020204" pitchFamily="34" charset="0"/>
              </a:rPr>
              <a:t>a[0]</a:t>
            </a:r>
            <a:r>
              <a:rPr lang="zh-CN" altLang="en-US" b="1" dirty="0">
                <a:latin typeface="Arial" panose="020B0604020202020204" pitchFamily="34" charset="0"/>
              </a:rPr>
              <a:t>至</a:t>
            </a:r>
            <a:r>
              <a:rPr lang="en-US" altLang="zh-CN" b="1" dirty="0">
                <a:latin typeface="Arial" panose="020B0604020202020204" pitchFamily="34" charset="0"/>
              </a:rPr>
              <a:t>a[8]</a:t>
            </a:r>
            <a:r>
              <a:rPr lang="zh-CN" altLang="en-US" b="1" dirty="0">
                <a:latin typeface="Arial" panose="020B0604020202020204" pitchFamily="34" charset="0"/>
              </a:rPr>
              <a:t>，</a:t>
            </a:r>
          </a:p>
          <a:p>
            <a:pPr algn="ctr" eaLnBrk="1" hangingPunct="1"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Arial" panose="020B0604020202020204"/>
                <a:ea typeface="楷体_GB2312" pitchFamily="49" charset="-122"/>
              </a:rPr>
              <a:t>…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a[7]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a[8]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</a:t>
            </a:r>
          </a:p>
          <a:p>
            <a:pPr eaLnBrk="1" hangingPunct="1">
              <a:defRPr/>
            </a:pPr>
            <a:r>
              <a:rPr lang="zh-CN" altLang="en-US" b="1" dirty="0">
                <a:latin typeface="Arial" panose="020B0604020202020204" pitchFamily="34" charset="0"/>
              </a:rPr>
              <a:t>     如果左大于右，则交换两元素的值。结果是将最大者交换到</a:t>
            </a:r>
            <a:r>
              <a:rPr lang="en-US" altLang="zh-CN" b="1" dirty="0">
                <a:latin typeface="Arial" panose="020B0604020202020204" pitchFamily="34" charset="0"/>
              </a:rPr>
              <a:t>a[8]</a:t>
            </a:r>
            <a:r>
              <a:rPr lang="zh-CN" altLang="en-US" b="1" dirty="0">
                <a:latin typeface="Arial" panose="020B0604020202020204" pitchFamily="34" charset="0"/>
              </a:rPr>
              <a:t>。</a:t>
            </a:r>
          </a:p>
          <a:p>
            <a:pPr eaLnBrk="1" hangingPunct="1">
              <a:buFontTx/>
              <a:buAutoNum type="arabicParenBoth" startAt="3"/>
              <a:defRPr/>
            </a:pPr>
            <a:r>
              <a:rPr lang="zh-CN" altLang="en-US" b="1" dirty="0">
                <a:latin typeface="Arial" panose="020B0604020202020204" pitchFamily="34" charset="0"/>
              </a:rPr>
              <a:t>依此类推，从</a:t>
            </a:r>
            <a:r>
              <a:rPr lang="en-US" altLang="zh-CN" b="1" dirty="0">
                <a:latin typeface="Arial" panose="020B0604020202020204" pitchFamily="34" charset="0"/>
              </a:rPr>
              <a:t>a[0]</a:t>
            </a:r>
            <a:r>
              <a:rPr lang="zh-CN" altLang="en-US" b="1" dirty="0">
                <a:latin typeface="Arial" panose="020B0604020202020204" pitchFamily="34" charset="0"/>
              </a:rPr>
              <a:t>至</a:t>
            </a:r>
            <a:r>
              <a:rPr lang="en-US" altLang="zh-CN" b="1" dirty="0">
                <a:latin typeface="Arial" panose="020B0604020202020204" pitchFamily="34" charset="0"/>
              </a:rPr>
              <a:t>a[k], </a:t>
            </a:r>
          </a:p>
          <a:p>
            <a:pPr algn="ctr" eaLnBrk="1" hangingPunct="1">
              <a:defRPr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a[0]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a[2]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比较、</a:t>
            </a:r>
            <a:r>
              <a:rPr lang="en-US" altLang="zh-CN" b="1" dirty="0">
                <a:latin typeface="Arial" panose="020B0604020202020204"/>
                <a:ea typeface="楷体_GB2312" pitchFamily="49" charset="-122"/>
              </a:rPr>
              <a:t>…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a[k-1]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a[k]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比较</a:t>
            </a:r>
          </a:p>
          <a:p>
            <a:pPr eaLnBrk="1" hangingPunct="1">
              <a:defRPr/>
            </a:pPr>
            <a:r>
              <a:rPr lang="zh-CN" altLang="en-US" b="1" dirty="0">
                <a:latin typeface="Arial" panose="020B0604020202020204" pitchFamily="34" charset="0"/>
              </a:rPr>
              <a:t>      如果左大于右，则交换两元素的值。结果是将最大者交换到</a:t>
            </a:r>
            <a:r>
              <a:rPr lang="en-US" altLang="zh-CN" b="1" dirty="0">
                <a:latin typeface="Arial" panose="020B0604020202020204" pitchFamily="34" charset="0"/>
              </a:rPr>
              <a:t>a[k],  </a:t>
            </a:r>
            <a:r>
              <a:rPr lang="zh-CN" altLang="en-US" b="1" dirty="0">
                <a:latin typeface="Arial" panose="020B0604020202020204" pitchFamily="34" charset="0"/>
              </a:rPr>
              <a:t>直至</a:t>
            </a:r>
            <a:r>
              <a:rPr lang="en-US" altLang="zh-CN" b="1" dirty="0">
                <a:latin typeface="Arial" panose="020B0604020202020204" pitchFamily="34" charset="0"/>
              </a:rPr>
              <a:t>k&lt;1</a:t>
            </a:r>
            <a:r>
              <a:rPr lang="zh-CN" altLang="en-US" b="1" dirty="0">
                <a:latin typeface="Arial" panose="020B0604020202020204" pitchFamily="34" charset="0"/>
              </a:rPr>
              <a:t>时停止。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</a:p>
        </p:txBody>
      </p:sp>
      <p:sp>
        <p:nvSpPr>
          <p:cNvPr id="30725" name="Rectangle 15"/>
          <p:cNvSpPr>
            <a:spLocks noChangeArrowheads="1"/>
          </p:cNvSpPr>
          <p:nvPr/>
        </p:nvSpPr>
        <p:spPr bwMode="auto">
          <a:xfrm>
            <a:off x="2030413" y="341313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</a:rPr>
              <a:t>换个例子再冒泡：用冒泡法对</a:t>
            </a:r>
            <a:r>
              <a:rPr lang="en-US" altLang="zh-CN" sz="2600">
                <a:solidFill>
                  <a:srgbClr val="FF0000"/>
                </a:solidFill>
                <a:latin typeface="华文新魏" panose="02010800040101010101" pitchFamily="2" charset="-122"/>
              </a:rPr>
              <a:t>10</a:t>
            </a: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</a:rPr>
              <a:t>个数排序</a:t>
            </a:r>
            <a:r>
              <a:rPr lang="en-US" altLang="zh-CN" sz="2600">
                <a:solidFill>
                  <a:srgbClr val="FF0000"/>
                </a:solidFill>
                <a:latin typeface="华文新魏" panose="02010800040101010101" pitchFamily="2" charset="-122"/>
              </a:rPr>
              <a:t>(</a:t>
            </a:r>
            <a:r>
              <a:rPr lang="zh-CN" altLang="en-US" sz="2600">
                <a:solidFill>
                  <a:srgbClr val="FF0000"/>
                </a:solidFill>
                <a:latin typeface="宋体" panose="02010600030101010101" pitchFamily="2" charset="-122"/>
              </a:rPr>
              <a:t>由小到大</a:t>
            </a:r>
            <a:r>
              <a:rPr lang="en-US" altLang="zh-CN" sz="2600">
                <a:solidFill>
                  <a:srgbClr val="FF0000"/>
                </a:solidFill>
                <a:latin typeface="华文新魏" panose="02010800040101010101" pitchFamily="2" charset="-122"/>
              </a:rPr>
              <a:t>)</a:t>
            </a:r>
            <a:r>
              <a:rPr lang="zh-CN" altLang="en-US" sz="2600">
                <a:solidFill>
                  <a:srgbClr val="FF0000"/>
                </a:solidFill>
                <a:latin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575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448300" y="873125"/>
            <a:ext cx="693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A[3]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826000" y="873125"/>
            <a:ext cx="693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A[2]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688389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A[8]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503614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A[0]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151314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A[1]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122989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A[4]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770689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A[5]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427914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A[6]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8066089" y="87312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A[7]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5052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23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41529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56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8006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 dirty="0">
                <a:latin typeface="Arial" panose="020B0604020202020204" pitchFamily="34" charset="0"/>
              </a:rPr>
              <a:t>83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4483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52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0960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7437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88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7391400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78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8004176" y="1271589"/>
            <a:ext cx="68421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25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8688388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123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9336088" y="1271589"/>
            <a:ext cx="6477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34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9299575" y="874714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A[9]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279651" y="1327150"/>
            <a:ext cx="1114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原始状态</a:t>
            </a:r>
          </a:p>
        </p:txBody>
      </p:sp>
      <p:sp>
        <p:nvSpPr>
          <p:cNvPr id="82967" name="Line 23"/>
          <p:cNvSpPr>
            <a:spLocks noChangeShapeType="1"/>
          </p:cNvSpPr>
          <p:nvPr/>
        </p:nvSpPr>
        <p:spPr bwMode="auto">
          <a:xfrm>
            <a:off x="2243138" y="4041775"/>
            <a:ext cx="763111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968" name="Group 24"/>
          <p:cNvGrpSpPr/>
          <p:nvPr/>
        </p:nvGrpSpPr>
        <p:grpSpPr bwMode="auto">
          <a:xfrm>
            <a:off x="1774826" y="1952626"/>
            <a:ext cx="8207375" cy="504825"/>
            <a:chOff x="249" y="1502"/>
            <a:chExt cx="5170" cy="318"/>
          </a:xfrm>
        </p:grpSpPr>
        <p:sp>
          <p:nvSpPr>
            <p:cNvPr id="31836" name="Text Box 25"/>
            <p:cNvSpPr txBox="1">
              <a:spLocks noChangeArrowheads="1"/>
            </p:cNvSpPr>
            <p:nvPr/>
          </p:nvSpPr>
          <p:spPr bwMode="auto">
            <a:xfrm>
              <a:off x="249" y="1525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1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  <p:sp>
          <p:nvSpPr>
            <p:cNvPr id="31837" name="Rectangle 26"/>
            <p:cNvSpPr>
              <a:spLocks noChangeArrowheads="1"/>
            </p:cNvSpPr>
            <p:nvPr/>
          </p:nvSpPr>
          <p:spPr bwMode="auto">
            <a:xfrm>
              <a:off x="1338" y="1502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838" name="Rectangle 27"/>
            <p:cNvSpPr>
              <a:spLocks noChangeArrowheads="1"/>
            </p:cNvSpPr>
            <p:nvPr/>
          </p:nvSpPr>
          <p:spPr bwMode="auto">
            <a:xfrm>
              <a:off x="1746" y="1502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839" name="Rectangle 28"/>
            <p:cNvSpPr>
              <a:spLocks noChangeArrowheads="1"/>
            </p:cNvSpPr>
            <p:nvPr/>
          </p:nvSpPr>
          <p:spPr bwMode="auto">
            <a:xfrm>
              <a:off x="2154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840" name="Rectangle 29"/>
            <p:cNvSpPr>
              <a:spLocks noChangeArrowheads="1"/>
            </p:cNvSpPr>
            <p:nvPr/>
          </p:nvSpPr>
          <p:spPr bwMode="auto">
            <a:xfrm>
              <a:off x="2562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841" name="Rectangle 30"/>
            <p:cNvSpPr>
              <a:spLocks noChangeArrowheads="1"/>
            </p:cNvSpPr>
            <p:nvPr/>
          </p:nvSpPr>
          <p:spPr bwMode="auto">
            <a:xfrm>
              <a:off x="2970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842" name="Rectangle 31"/>
            <p:cNvSpPr>
              <a:spLocks noChangeArrowheads="1"/>
            </p:cNvSpPr>
            <p:nvPr/>
          </p:nvSpPr>
          <p:spPr bwMode="auto">
            <a:xfrm>
              <a:off x="3378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843" name="Rectangle 32"/>
            <p:cNvSpPr>
              <a:spLocks noChangeArrowheads="1"/>
            </p:cNvSpPr>
            <p:nvPr/>
          </p:nvSpPr>
          <p:spPr bwMode="auto">
            <a:xfrm>
              <a:off x="3786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844" name="Rectangle 33"/>
            <p:cNvSpPr>
              <a:spLocks noChangeArrowheads="1"/>
            </p:cNvSpPr>
            <p:nvPr/>
          </p:nvSpPr>
          <p:spPr bwMode="auto">
            <a:xfrm>
              <a:off x="4195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845" name="Rectangle 34"/>
            <p:cNvSpPr>
              <a:spLocks noChangeArrowheads="1"/>
            </p:cNvSpPr>
            <p:nvPr/>
          </p:nvSpPr>
          <p:spPr bwMode="auto">
            <a:xfrm>
              <a:off x="4603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846" name="Rectangle 35"/>
            <p:cNvSpPr>
              <a:spLocks noChangeArrowheads="1"/>
            </p:cNvSpPr>
            <p:nvPr/>
          </p:nvSpPr>
          <p:spPr bwMode="auto">
            <a:xfrm>
              <a:off x="5011" y="1502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</p:grpSp>
      <p:sp>
        <p:nvSpPr>
          <p:cNvPr id="82980" name="Oval 36"/>
          <p:cNvSpPr>
            <a:spLocks noChangeArrowheads="1"/>
          </p:cNvSpPr>
          <p:nvPr/>
        </p:nvSpPr>
        <p:spPr bwMode="auto">
          <a:xfrm>
            <a:off x="3611564" y="1089025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2" charset="-122"/>
              </a:rPr>
              <a:t>1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不交换</a:t>
            </a:r>
          </a:p>
        </p:txBody>
      </p:sp>
      <p:grpSp>
        <p:nvGrpSpPr>
          <p:cNvPr id="82981" name="Group 37"/>
          <p:cNvGrpSpPr/>
          <p:nvPr/>
        </p:nvGrpSpPr>
        <p:grpSpPr bwMode="auto">
          <a:xfrm>
            <a:off x="1776414" y="2636839"/>
            <a:ext cx="8207375" cy="504825"/>
            <a:chOff x="250" y="1933"/>
            <a:chExt cx="5170" cy="318"/>
          </a:xfrm>
        </p:grpSpPr>
        <p:sp>
          <p:nvSpPr>
            <p:cNvPr id="31825" name="Text Box 38"/>
            <p:cNvSpPr txBox="1">
              <a:spLocks noChangeArrowheads="1"/>
            </p:cNvSpPr>
            <p:nvPr/>
          </p:nvSpPr>
          <p:spPr bwMode="auto">
            <a:xfrm>
              <a:off x="250" y="1956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2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  <p:sp>
          <p:nvSpPr>
            <p:cNvPr id="31826" name="Rectangle 39"/>
            <p:cNvSpPr>
              <a:spLocks noChangeArrowheads="1"/>
            </p:cNvSpPr>
            <p:nvPr/>
          </p:nvSpPr>
          <p:spPr bwMode="auto">
            <a:xfrm>
              <a:off x="1339" y="193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827" name="Rectangle 40"/>
            <p:cNvSpPr>
              <a:spLocks noChangeArrowheads="1"/>
            </p:cNvSpPr>
            <p:nvPr/>
          </p:nvSpPr>
          <p:spPr bwMode="auto">
            <a:xfrm>
              <a:off x="1747" y="193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828" name="Rectangle 41"/>
            <p:cNvSpPr>
              <a:spLocks noChangeArrowheads="1"/>
            </p:cNvSpPr>
            <p:nvPr/>
          </p:nvSpPr>
          <p:spPr bwMode="auto">
            <a:xfrm>
              <a:off x="2155" y="193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829" name="Rectangle 42"/>
            <p:cNvSpPr>
              <a:spLocks noChangeArrowheads="1"/>
            </p:cNvSpPr>
            <p:nvPr/>
          </p:nvSpPr>
          <p:spPr bwMode="auto">
            <a:xfrm>
              <a:off x="2563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830" name="Rectangle 43"/>
            <p:cNvSpPr>
              <a:spLocks noChangeArrowheads="1"/>
            </p:cNvSpPr>
            <p:nvPr/>
          </p:nvSpPr>
          <p:spPr bwMode="auto">
            <a:xfrm>
              <a:off x="2971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831" name="Rectangle 44"/>
            <p:cNvSpPr>
              <a:spLocks noChangeArrowheads="1"/>
            </p:cNvSpPr>
            <p:nvPr/>
          </p:nvSpPr>
          <p:spPr bwMode="auto">
            <a:xfrm>
              <a:off x="3379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832" name="Rectangle 45"/>
            <p:cNvSpPr>
              <a:spLocks noChangeArrowheads="1"/>
            </p:cNvSpPr>
            <p:nvPr/>
          </p:nvSpPr>
          <p:spPr bwMode="auto">
            <a:xfrm>
              <a:off x="3787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833" name="Rectangle 46"/>
            <p:cNvSpPr>
              <a:spLocks noChangeArrowheads="1"/>
            </p:cNvSpPr>
            <p:nvPr/>
          </p:nvSpPr>
          <p:spPr bwMode="auto">
            <a:xfrm>
              <a:off x="4196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834" name="Rectangle 47"/>
            <p:cNvSpPr>
              <a:spLocks noChangeArrowheads="1"/>
            </p:cNvSpPr>
            <p:nvPr/>
          </p:nvSpPr>
          <p:spPr bwMode="auto">
            <a:xfrm>
              <a:off x="4604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835" name="Rectangle 48"/>
            <p:cNvSpPr>
              <a:spLocks noChangeArrowheads="1"/>
            </p:cNvSpPr>
            <p:nvPr/>
          </p:nvSpPr>
          <p:spPr bwMode="auto">
            <a:xfrm>
              <a:off x="5012" y="193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</p:grpSp>
      <p:sp>
        <p:nvSpPr>
          <p:cNvPr id="82993" name="Oval 49"/>
          <p:cNvSpPr>
            <a:spLocks noChangeArrowheads="1"/>
          </p:cNvSpPr>
          <p:nvPr/>
        </p:nvSpPr>
        <p:spPr bwMode="auto">
          <a:xfrm>
            <a:off x="4259264" y="1701800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2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不交换</a:t>
            </a:r>
          </a:p>
        </p:txBody>
      </p:sp>
      <p:sp>
        <p:nvSpPr>
          <p:cNvPr id="82994" name="Oval 50"/>
          <p:cNvSpPr>
            <a:spLocks noChangeArrowheads="1"/>
          </p:cNvSpPr>
          <p:nvPr/>
        </p:nvSpPr>
        <p:spPr bwMode="auto">
          <a:xfrm>
            <a:off x="4906964" y="2349500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3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交换</a:t>
            </a:r>
          </a:p>
        </p:txBody>
      </p:sp>
      <p:grpSp>
        <p:nvGrpSpPr>
          <p:cNvPr id="82995" name="Group 51"/>
          <p:cNvGrpSpPr/>
          <p:nvPr/>
        </p:nvGrpSpPr>
        <p:grpSpPr bwMode="auto">
          <a:xfrm>
            <a:off x="1811338" y="3321051"/>
            <a:ext cx="8172450" cy="504825"/>
            <a:chOff x="272" y="2364"/>
            <a:chExt cx="5148" cy="318"/>
          </a:xfrm>
        </p:grpSpPr>
        <p:sp>
          <p:nvSpPr>
            <p:cNvPr id="31814" name="Rectangle 52"/>
            <p:cNvSpPr>
              <a:spLocks noChangeArrowheads="1"/>
            </p:cNvSpPr>
            <p:nvPr/>
          </p:nvSpPr>
          <p:spPr bwMode="auto">
            <a:xfrm>
              <a:off x="1339" y="236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815" name="Rectangle 53"/>
            <p:cNvSpPr>
              <a:spLocks noChangeArrowheads="1"/>
            </p:cNvSpPr>
            <p:nvPr/>
          </p:nvSpPr>
          <p:spPr bwMode="auto">
            <a:xfrm>
              <a:off x="1747" y="236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816" name="Rectangle 54"/>
            <p:cNvSpPr>
              <a:spLocks noChangeArrowheads="1"/>
            </p:cNvSpPr>
            <p:nvPr/>
          </p:nvSpPr>
          <p:spPr bwMode="auto">
            <a:xfrm>
              <a:off x="2155" y="236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817" name="Rectangle 55"/>
            <p:cNvSpPr>
              <a:spLocks noChangeArrowheads="1"/>
            </p:cNvSpPr>
            <p:nvPr/>
          </p:nvSpPr>
          <p:spPr bwMode="auto">
            <a:xfrm>
              <a:off x="2563" y="236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818" name="Rectangle 56"/>
            <p:cNvSpPr>
              <a:spLocks noChangeArrowheads="1"/>
            </p:cNvSpPr>
            <p:nvPr/>
          </p:nvSpPr>
          <p:spPr bwMode="auto">
            <a:xfrm>
              <a:off x="2971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819" name="Rectangle 57"/>
            <p:cNvSpPr>
              <a:spLocks noChangeArrowheads="1"/>
            </p:cNvSpPr>
            <p:nvPr/>
          </p:nvSpPr>
          <p:spPr bwMode="auto">
            <a:xfrm>
              <a:off x="3379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820" name="Rectangle 58"/>
            <p:cNvSpPr>
              <a:spLocks noChangeArrowheads="1"/>
            </p:cNvSpPr>
            <p:nvPr/>
          </p:nvSpPr>
          <p:spPr bwMode="auto">
            <a:xfrm>
              <a:off x="3787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821" name="Rectangle 59"/>
            <p:cNvSpPr>
              <a:spLocks noChangeArrowheads="1"/>
            </p:cNvSpPr>
            <p:nvPr/>
          </p:nvSpPr>
          <p:spPr bwMode="auto">
            <a:xfrm>
              <a:off x="4196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822" name="Rectangle 60"/>
            <p:cNvSpPr>
              <a:spLocks noChangeArrowheads="1"/>
            </p:cNvSpPr>
            <p:nvPr/>
          </p:nvSpPr>
          <p:spPr bwMode="auto">
            <a:xfrm>
              <a:off x="4604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823" name="Rectangle 61"/>
            <p:cNvSpPr>
              <a:spLocks noChangeArrowheads="1"/>
            </p:cNvSpPr>
            <p:nvPr/>
          </p:nvSpPr>
          <p:spPr bwMode="auto">
            <a:xfrm>
              <a:off x="5012" y="23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1824" name="Text Box 62"/>
            <p:cNvSpPr txBox="1">
              <a:spLocks noChangeArrowheads="1"/>
            </p:cNvSpPr>
            <p:nvPr/>
          </p:nvSpPr>
          <p:spPr bwMode="auto">
            <a:xfrm>
              <a:off x="272" y="2405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</p:grpSp>
      <p:grpSp>
        <p:nvGrpSpPr>
          <p:cNvPr id="83007" name="Group 63"/>
          <p:cNvGrpSpPr/>
          <p:nvPr/>
        </p:nvGrpSpPr>
        <p:grpSpPr bwMode="auto">
          <a:xfrm>
            <a:off x="1847850" y="4940301"/>
            <a:ext cx="8134350" cy="504825"/>
            <a:chOff x="295" y="3384"/>
            <a:chExt cx="5124" cy="318"/>
          </a:xfrm>
        </p:grpSpPr>
        <p:sp>
          <p:nvSpPr>
            <p:cNvPr id="31803" name="Rectangle 64"/>
            <p:cNvSpPr>
              <a:spLocks noChangeArrowheads="1"/>
            </p:cNvSpPr>
            <p:nvPr/>
          </p:nvSpPr>
          <p:spPr bwMode="auto">
            <a:xfrm>
              <a:off x="1338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804" name="Rectangle 65"/>
            <p:cNvSpPr>
              <a:spLocks noChangeArrowheads="1"/>
            </p:cNvSpPr>
            <p:nvPr/>
          </p:nvSpPr>
          <p:spPr bwMode="auto">
            <a:xfrm>
              <a:off x="1746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805" name="Rectangle 66"/>
            <p:cNvSpPr>
              <a:spLocks noChangeArrowheads="1"/>
            </p:cNvSpPr>
            <p:nvPr/>
          </p:nvSpPr>
          <p:spPr bwMode="auto">
            <a:xfrm>
              <a:off x="2154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806" name="Rectangle 67"/>
            <p:cNvSpPr>
              <a:spLocks noChangeArrowheads="1"/>
            </p:cNvSpPr>
            <p:nvPr/>
          </p:nvSpPr>
          <p:spPr bwMode="auto">
            <a:xfrm>
              <a:off x="2562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807" name="Rectangle 68"/>
            <p:cNvSpPr>
              <a:spLocks noChangeArrowheads="1"/>
            </p:cNvSpPr>
            <p:nvPr/>
          </p:nvSpPr>
          <p:spPr bwMode="auto">
            <a:xfrm>
              <a:off x="2970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808" name="Rectangle 69"/>
            <p:cNvSpPr>
              <a:spLocks noChangeArrowheads="1"/>
            </p:cNvSpPr>
            <p:nvPr/>
          </p:nvSpPr>
          <p:spPr bwMode="auto">
            <a:xfrm>
              <a:off x="3378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809" name="Rectangle 70"/>
            <p:cNvSpPr>
              <a:spLocks noChangeArrowheads="1"/>
            </p:cNvSpPr>
            <p:nvPr/>
          </p:nvSpPr>
          <p:spPr bwMode="auto">
            <a:xfrm>
              <a:off x="3786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810" name="Rectangle 71"/>
            <p:cNvSpPr>
              <a:spLocks noChangeArrowheads="1"/>
            </p:cNvSpPr>
            <p:nvPr/>
          </p:nvSpPr>
          <p:spPr bwMode="auto">
            <a:xfrm>
              <a:off x="4195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811" name="Rectangle 72"/>
            <p:cNvSpPr>
              <a:spLocks noChangeArrowheads="1"/>
            </p:cNvSpPr>
            <p:nvPr/>
          </p:nvSpPr>
          <p:spPr bwMode="auto">
            <a:xfrm>
              <a:off x="4603" y="338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812" name="Rectangle 73"/>
            <p:cNvSpPr>
              <a:spLocks noChangeArrowheads="1"/>
            </p:cNvSpPr>
            <p:nvPr/>
          </p:nvSpPr>
          <p:spPr bwMode="auto">
            <a:xfrm>
              <a:off x="5011" y="338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1813" name="Text Box 74"/>
            <p:cNvSpPr txBox="1">
              <a:spLocks noChangeArrowheads="1"/>
            </p:cNvSpPr>
            <p:nvPr/>
          </p:nvSpPr>
          <p:spPr bwMode="auto">
            <a:xfrm>
              <a:off x="295" y="3425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8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</p:grpSp>
      <p:grpSp>
        <p:nvGrpSpPr>
          <p:cNvPr id="83019" name="Group 75"/>
          <p:cNvGrpSpPr/>
          <p:nvPr/>
        </p:nvGrpSpPr>
        <p:grpSpPr bwMode="auto">
          <a:xfrm>
            <a:off x="1811338" y="5624514"/>
            <a:ext cx="8172450" cy="504825"/>
            <a:chOff x="272" y="3815"/>
            <a:chExt cx="5148" cy="318"/>
          </a:xfrm>
        </p:grpSpPr>
        <p:sp>
          <p:nvSpPr>
            <p:cNvPr id="31792" name="Rectangle 76"/>
            <p:cNvSpPr>
              <a:spLocks noChangeArrowheads="1"/>
            </p:cNvSpPr>
            <p:nvPr/>
          </p:nvSpPr>
          <p:spPr bwMode="auto">
            <a:xfrm>
              <a:off x="1339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793" name="Rectangle 77"/>
            <p:cNvSpPr>
              <a:spLocks noChangeArrowheads="1"/>
            </p:cNvSpPr>
            <p:nvPr/>
          </p:nvSpPr>
          <p:spPr bwMode="auto">
            <a:xfrm>
              <a:off x="1747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794" name="Rectangle 78"/>
            <p:cNvSpPr>
              <a:spLocks noChangeArrowheads="1"/>
            </p:cNvSpPr>
            <p:nvPr/>
          </p:nvSpPr>
          <p:spPr bwMode="auto">
            <a:xfrm>
              <a:off x="2155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795" name="Rectangle 79"/>
            <p:cNvSpPr>
              <a:spLocks noChangeArrowheads="1"/>
            </p:cNvSpPr>
            <p:nvPr/>
          </p:nvSpPr>
          <p:spPr bwMode="auto">
            <a:xfrm>
              <a:off x="2563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796" name="Rectangle 80"/>
            <p:cNvSpPr>
              <a:spLocks noChangeArrowheads="1"/>
            </p:cNvSpPr>
            <p:nvPr/>
          </p:nvSpPr>
          <p:spPr bwMode="auto">
            <a:xfrm>
              <a:off x="2971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797" name="Rectangle 81"/>
            <p:cNvSpPr>
              <a:spLocks noChangeArrowheads="1"/>
            </p:cNvSpPr>
            <p:nvPr/>
          </p:nvSpPr>
          <p:spPr bwMode="auto">
            <a:xfrm>
              <a:off x="3379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798" name="Rectangle 82"/>
            <p:cNvSpPr>
              <a:spLocks noChangeArrowheads="1"/>
            </p:cNvSpPr>
            <p:nvPr/>
          </p:nvSpPr>
          <p:spPr bwMode="auto">
            <a:xfrm>
              <a:off x="3787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799" name="Rectangle 83"/>
            <p:cNvSpPr>
              <a:spLocks noChangeArrowheads="1"/>
            </p:cNvSpPr>
            <p:nvPr/>
          </p:nvSpPr>
          <p:spPr bwMode="auto">
            <a:xfrm>
              <a:off x="4196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800" name="Rectangle 84"/>
            <p:cNvSpPr>
              <a:spLocks noChangeArrowheads="1"/>
            </p:cNvSpPr>
            <p:nvPr/>
          </p:nvSpPr>
          <p:spPr bwMode="auto">
            <a:xfrm>
              <a:off x="4604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1801" name="Rectangle 85"/>
            <p:cNvSpPr>
              <a:spLocks noChangeArrowheads="1"/>
            </p:cNvSpPr>
            <p:nvPr/>
          </p:nvSpPr>
          <p:spPr bwMode="auto">
            <a:xfrm>
              <a:off x="5012" y="381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802" name="Text Box 86"/>
            <p:cNvSpPr txBox="1">
              <a:spLocks noChangeArrowheads="1"/>
            </p:cNvSpPr>
            <p:nvPr/>
          </p:nvSpPr>
          <p:spPr bwMode="auto">
            <a:xfrm>
              <a:off x="272" y="3860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9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</p:grpSp>
      <p:grpSp>
        <p:nvGrpSpPr>
          <p:cNvPr id="83031" name="Group 87"/>
          <p:cNvGrpSpPr/>
          <p:nvPr/>
        </p:nvGrpSpPr>
        <p:grpSpPr bwMode="auto">
          <a:xfrm>
            <a:off x="1811338" y="4257676"/>
            <a:ext cx="8172450" cy="504825"/>
            <a:chOff x="272" y="2954"/>
            <a:chExt cx="5148" cy="318"/>
          </a:xfrm>
        </p:grpSpPr>
        <p:sp>
          <p:nvSpPr>
            <p:cNvPr id="31781" name="Rectangle 88"/>
            <p:cNvSpPr>
              <a:spLocks noChangeArrowheads="1"/>
            </p:cNvSpPr>
            <p:nvPr/>
          </p:nvSpPr>
          <p:spPr bwMode="auto">
            <a:xfrm>
              <a:off x="1339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1782" name="Rectangle 89"/>
            <p:cNvSpPr>
              <a:spLocks noChangeArrowheads="1"/>
            </p:cNvSpPr>
            <p:nvPr/>
          </p:nvSpPr>
          <p:spPr bwMode="auto">
            <a:xfrm>
              <a:off x="1747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1783" name="Rectangle 90"/>
            <p:cNvSpPr>
              <a:spLocks noChangeArrowheads="1"/>
            </p:cNvSpPr>
            <p:nvPr/>
          </p:nvSpPr>
          <p:spPr bwMode="auto">
            <a:xfrm>
              <a:off x="2155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1784" name="Rectangle 91"/>
            <p:cNvSpPr>
              <a:spLocks noChangeArrowheads="1"/>
            </p:cNvSpPr>
            <p:nvPr/>
          </p:nvSpPr>
          <p:spPr bwMode="auto">
            <a:xfrm>
              <a:off x="2563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1785" name="Rectangle 92"/>
            <p:cNvSpPr>
              <a:spLocks noChangeArrowheads="1"/>
            </p:cNvSpPr>
            <p:nvPr/>
          </p:nvSpPr>
          <p:spPr bwMode="auto">
            <a:xfrm>
              <a:off x="2971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1786" name="Rectangle 93"/>
            <p:cNvSpPr>
              <a:spLocks noChangeArrowheads="1"/>
            </p:cNvSpPr>
            <p:nvPr/>
          </p:nvSpPr>
          <p:spPr bwMode="auto">
            <a:xfrm>
              <a:off x="3379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1787" name="Rectangle 94"/>
            <p:cNvSpPr>
              <a:spLocks noChangeArrowheads="1"/>
            </p:cNvSpPr>
            <p:nvPr/>
          </p:nvSpPr>
          <p:spPr bwMode="auto">
            <a:xfrm>
              <a:off x="3787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1788" name="Rectangle 95"/>
            <p:cNvSpPr>
              <a:spLocks noChangeArrowheads="1"/>
            </p:cNvSpPr>
            <p:nvPr/>
          </p:nvSpPr>
          <p:spPr bwMode="auto">
            <a:xfrm>
              <a:off x="4196" y="295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1789" name="Rectangle 96"/>
            <p:cNvSpPr>
              <a:spLocks noChangeArrowheads="1"/>
            </p:cNvSpPr>
            <p:nvPr/>
          </p:nvSpPr>
          <p:spPr bwMode="auto">
            <a:xfrm>
              <a:off x="4604" y="295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1790" name="Rectangle 97"/>
            <p:cNvSpPr>
              <a:spLocks noChangeArrowheads="1"/>
            </p:cNvSpPr>
            <p:nvPr/>
          </p:nvSpPr>
          <p:spPr bwMode="auto">
            <a:xfrm>
              <a:off x="5012" y="295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1791" name="Text Box 98"/>
            <p:cNvSpPr txBox="1">
              <a:spLocks noChangeArrowheads="1"/>
            </p:cNvSpPr>
            <p:nvPr/>
          </p:nvSpPr>
          <p:spPr bwMode="auto">
            <a:xfrm>
              <a:off x="272" y="2995"/>
              <a:ext cx="10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7</a:t>
              </a:r>
              <a:r>
                <a:rPr lang="zh-CN" altLang="en-US" sz="1800">
                  <a:latin typeface="Arial" panose="020B0604020202020204" pitchFamily="34" charset="0"/>
                </a:rPr>
                <a:t>次比较结果</a:t>
              </a:r>
            </a:p>
          </p:txBody>
        </p:sp>
      </p:grpSp>
      <p:sp>
        <p:nvSpPr>
          <p:cNvPr id="83043" name="Oval 99"/>
          <p:cNvSpPr>
            <a:spLocks noChangeArrowheads="1"/>
          </p:cNvSpPr>
          <p:nvPr/>
        </p:nvSpPr>
        <p:spPr bwMode="auto">
          <a:xfrm>
            <a:off x="8831264" y="4725988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9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交换</a:t>
            </a:r>
          </a:p>
        </p:txBody>
      </p:sp>
      <p:sp>
        <p:nvSpPr>
          <p:cNvPr id="83044" name="Oval 100"/>
          <p:cNvSpPr>
            <a:spLocks noChangeArrowheads="1"/>
          </p:cNvSpPr>
          <p:nvPr/>
        </p:nvSpPr>
        <p:spPr bwMode="auto">
          <a:xfrm>
            <a:off x="8183564" y="4041775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8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不交换</a:t>
            </a:r>
          </a:p>
        </p:txBody>
      </p:sp>
      <p:sp>
        <p:nvSpPr>
          <p:cNvPr id="83045" name="Oval 101"/>
          <p:cNvSpPr>
            <a:spLocks noChangeArrowheads="1"/>
          </p:cNvSpPr>
          <p:nvPr/>
        </p:nvSpPr>
        <p:spPr bwMode="auto">
          <a:xfrm>
            <a:off x="5591176" y="3068638"/>
            <a:ext cx="1044575" cy="9715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比较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4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不交换</a:t>
            </a:r>
          </a:p>
        </p:txBody>
      </p:sp>
      <p:sp>
        <p:nvSpPr>
          <p:cNvPr id="83046" name="Text Box 102"/>
          <p:cNvSpPr txBox="1">
            <a:spLocks noChangeArrowheads="1"/>
          </p:cNvSpPr>
          <p:nvPr/>
        </p:nvSpPr>
        <p:spPr bwMode="auto">
          <a:xfrm>
            <a:off x="4332289" y="188914"/>
            <a:ext cx="34305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一轮冒泡过程示意图</a:t>
            </a:r>
          </a:p>
        </p:txBody>
      </p:sp>
    </p:spTree>
    <p:extLst>
      <p:ext uri="{BB962C8B-B14F-4D97-AF65-F5344CB8AC3E}">
        <p14:creationId xmlns:p14="http://schemas.microsoft.com/office/powerpoint/2010/main" val="306172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0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8" dur="10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9" dur="10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1000"/>
                                        <p:tgtEl>
                                          <p:spTgt spid="83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7" dur="1000"/>
                                        <p:tgtEl>
                                          <p:spTgt spid="83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1000"/>
                                        <p:tgtEl>
                                          <p:spTgt spid="8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7" grpId="0" animBg="1"/>
      <p:bldP spid="82980" grpId="0" animBg="1"/>
      <p:bldP spid="82993" grpId="0" animBg="1"/>
      <p:bldP spid="82994" grpId="0" animBg="1"/>
      <p:bldP spid="83043" grpId="0" animBg="1"/>
      <p:bldP spid="83044" grpId="0" animBg="1"/>
      <p:bldP spid="830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140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519739" y="1449389"/>
            <a:ext cx="693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A[3]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897439" y="1449389"/>
            <a:ext cx="6937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A[2]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8759825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A[8]</a:t>
            </a: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3575050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A[0]</a:t>
            </a: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222750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A[1]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194425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A[4]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6842125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A[5]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7499350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A[6]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8137525" y="1449389"/>
            <a:ext cx="6937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A[7]</a:t>
            </a:r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9371014" y="1450975"/>
            <a:ext cx="6937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0">
                <a:latin typeface="Arial Black" panose="020B0A04020102020204" pitchFamily="34" charset="0"/>
              </a:rPr>
              <a:t>A[9]</a:t>
            </a:r>
          </a:p>
        </p:txBody>
      </p:sp>
      <p:grpSp>
        <p:nvGrpSpPr>
          <p:cNvPr id="32781" name="Group 12"/>
          <p:cNvGrpSpPr/>
          <p:nvPr/>
        </p:nvGrpSpPr>
        <p:grpSpPr bwMode="auto">
          <a:xfrm>
            <a:off x="2386013" y="1847851"/>
            <a:ext cx="7669212" cy="504825"/>
            <a:chOff x="543" y="1164"/>
            <a:chExt cx="4831" cy="318"/>
          </a:xfrm>
        </p:grpSpPr>
        <p:sp>
          <p:nvSpPr>
            <p:cNvPr id="32851" name="Rectangle 13"/>
            <p:cNvSpPr>
              <a:spLocks noChangeArrowheads="1"/>
            </p:cNvSpPr>
            <p:nvPr/>
          </p:nvSpPr>
          <p:spPr bwMode="auto">
            <a:xfrm>
              <a:off x="1293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852" name="Rectangle 14"/>
            <p:cNvSpPr>
              <a:spLocks noChangeArrowheads="1"/>
            </p:cNvSpPr>
            <p:nvPr/>
          </p:nvSpPr>
          <p:spPr bwMode="auto">
            <a:xfrm>
              <a:off x="1701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853" name="Rectangle 15"/>
            <p:cNvSpPr>
              <a:spLocks noChangeArrowheads="1"/>
            </p:cNvSpPr>
            <p:nvPr/>
          </p:nvSpPr>
          <p:spPr bwMode="auto">
            <a:xfrm>
              <a:off x="2109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54" name="Rectangle 16"/>
            <p:cNvSpPr>
              <a:spLocks noChangeArrowheads="1"/>
            </p:cNvSpPr>
            <p:nvPr/>
          </p:nvSpPr>
          <p:spPr bwMode="auto">
            <a:xfrm>
              <a:off x="2517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55" name="Rectangle 17"/>
            <p:cNvSpPr>
              <a:spLocks noChangeArrowheads="1"/>
            </p:cNvSpPr>
            <p:nvPr/>
          </p:nvSpPr>
          <p:spPr bwMode="auto">
            <a:xfrm>
              <a:off x="2925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56" name="Rectangle 18"/>
            <p:cNvSpPr>
              <a:spLocks noChangeArrowheads="1"/>
            </p:cNvSpPr>
            <p:nvPr/>
          </p:nvSpPr>
          <p:spPr bwMode="auto">
            <a:xfrm>
              <a:off x="3333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57" name="Rectangle 19"/>
            <p:cNvSpPr>
              <a:spLocks noChangeArrowheads="1"/>
            </p:cNvSpPr>
            <p:nvPr/>
          </p:nvSpPr>
          <p:spPr bwMode="auto">
            <a:xfrm>
              <a:off x="3741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58" name="Rectangle 20"/>
            <p:cNvSpPr>
              <a:spLocks noChangeArrowheads="1"/>
            </p:cNvSpPr>
            <p:nvPr/>
          </p:nvSpPr>
          <p:spPr bwMode="auto">
            <a:xfrm>
              <a:off x="4150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59" name="Rectangle 21"/>
            <p:cNvSpPr>
              <a:spLocks noChangeArrowheads="1"/>
            </p:cNvSpPr>
            <p:nvPr/>
          </p:nvSpPr>
          <p:spPr bwMode="auto">
            <a:xfrm>
              <a:off x="4558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2860" name="Rectangle 22"/>
            <p:cNvSpPr>
              <a:spLocks noChangeArrowheads="1"/>
            </p:cNvSpPr>
            <p:nvPr/>
          </p:nvSpPr>
          <p:spPr bwMode="auto">
            <a:xfrm>
              <a:off x="4966" y="116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61" name="Text Box 23"/>
            <p:cNvSpPr txBox="1">
              <a:spLocks noChangeArrowheads="1"/>
            </p:cNvSpPr>
            <p:nvPr/>
          </p:nvSpPr>
          <p:spPr bwMode="auto">
            <a:xfrm>
              <a:off x="543" y="1199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原始状态</a:t>
              </a:r>
            </a:p>
          </p:txBody>
        </p:sp>
      </p:grp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1971675" y="908051"/>
            <a:ext cx="8320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可以看出外循环需要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9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次，第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次的内循环次数为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9-k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grpSp>
        <p:nvGrpSpPr>
          <p:cNvPr id="83993" name="Group 25"/>
          <p:cNvGrpSpPr/>
          <p:nvPr/>
        </p:nvGrpSpPr>
        <p:grpSpPr bwMode="auto">
          <a:xfrm>
            <a:off x="2028826" y="2528889"/>
            <a:ext cx="8024813" cy="504825"/>
            <a:chOff x="318" y="1593"/>
            <a:chExt cx="5055" cy="318"/>
          </a:xfrm>
        </p:grpSpPr>
        <p:sp>
          <p:nvSpPr>
            <p:cNvPr id="32840" name="Rectangle 26"/>
            <p:cNvSpPr>
              <a:spLocks noChangeArrowheads="1"/>
            </p:cNvSpPr>
            <p:nvPr/>
          </p:nvSpPr>
          <p:spPr bwMode="auto">
            <a:xfrm>
              <a:off x="1292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841" name="Rectangle 27"/>
            <p:cNvSpPr>
              <a:spLocks noChangeArrowheads="1"/>
            </p:cNvSpPr>
            <p:nvPr/>
          </p:nvSpPr>
          <p:spPr bwMode="auto">
            <a:xfrm>
              <a:off x="1700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842" name="Rectangle 28"/>
            <p:cNvSpPr>
              <a:spLocks noChangeArrowheads="1"/>
            </p:cNvSpPr>
            <p:nvPr/>
          </p:nvSpPr>
          <p:spPr bwMode="auto">
            <a:xfrm>
              <a:off x="2108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43" name="Rectangle 29"/>
            <p:cNvSpPr>
              <a:spLocks noChangeArrowheads="1"/>
            </p:cNvSpPr>
            <p:nvPr/>
          </p:nvSpPr>
          <p:spPr bwMode="auto">
            <a:xfrm>
              <a:off x="2516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44" name="Rectangle 30"/>
            <p:cNvSpPr>
              <a:spLocks noChangeArrowheads="1"/>
            </p:cNvSpPr>
            <p:nvPr/>
          </p:nvSpPr>
          <p:spPr bwMode="auto">
            <a:xfrm>
              <a:off x="2924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45" name="Rectangle 31"/>
            <p:cNvSpPr>
              <a:spLocks noChangeArrowheads="1"/>
            </p:cNvSpPr>
            <p:nvPr/>
          </p:nvSpPr>
          <p:spPr bwMode="auto">
            <a:xfrm>
              <a:off x="3332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46" name="Rectangle 32"/>
            <p:cNvSpPr>
              <a:spLocks noChangeArrowheads="1"/>
            </p:cNvSpPr>
            <p:nvPr/>
          </p:nvSpPr>
          <p:spPr bwMode="auto">
            <a:xfrm>
              <a:off x="3740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47" name="Rectangle 33"/>
            <p:cNvSpPr>
              <a:spLocks noChangeArrowheads="1"/>
            </p:cNvSpPr>
            <p:nvPr/>
          </p:nvSpPr>
          <p:spPr bwMode="auto">
            <a:xfrm>
              <a:off x="4149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48" name="Rectangle 34"/>
            <p:cNvSpPr>
              <a:spLocks noChangeArrowheads="1"/>
            </p:cNvSpPr>
            <p:nvPr/>
          </p:nvSpPr>
          <p:spPr bwMode="auto">
            <a:xfrm>
              <a:off x="4557" y="159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49" name="Rectangle 35"/>
            <p:cNvSpPr>
              <a:spLocks noChangeArrowheads="1"/>
            </p:cNvSpPr>
            <p:nvPr/>
          </p:nvSpPr>
          <p:spPr bwMode="auto">
            <a:xfrm>
              <a:off x="4965" y="1593"/>
              <a:ext cx="408" cy="31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2850" name="Text Box 36"/>
            <p:cNvSpPr txBox="1">
              <a:spLocks noChangeArrowheads="1"/>
            </p:cNvSpPr>
            <p:nvPr/>
          </p:nvSpPr>
          <p:spPr bwMode="auto">
            <a:xfrm>
              <a:off x="318" y="1628"/>
              <a:ext cx="9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1</a:t>
              </a:r>
              <a:r>
                <a:rPr lang="zh-CN" altLang="en-US" sz="1800">
                  <a:latin typeface="Arial" panose="020B0604020202020204" pitchFamily="34" charset="0"/>
                </a:rPr>
                <a:t>轮比较后</a:t>
              </a:r>
            </a:p>
          </p:txBody>
        </p:sp>
      </p:grpSp>
      <p:grpSp>
        <p:nvGrpSpPr>
          <p:cNvPr id="84005" name="Group 37"/>
          <p:cNvGrpSpPr/>
          <p:nvPr/>
        </p:nvGrpSpPr>
        <p:grpSpPr bwMode="auto">
          <a:xfrm>
            <a:off x="2028826" y="3213101"/>
            <a:ext cx="8024813" cy="504825"/>
            <a:chOff x="318" y="2024"/>
            <a:chExt cx="5055" cy="318"/>
          </a:xfrm>
        </p:grpSpPr>
        <p:sp>
          <p:nvSpPr>
            <p:cNvPr id="32829" name="Rectangle 38"/>
            <p:cNvSpPr>
              <a:spLocks noChangeArrowheads="1"/>
            </p:cNvSpPr>
            <p:nvPr/>
          </p:nvSpPr>
          <p:spPr bwMode="auto">
            <a:xfrm>
              <a:off x="1292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830" name="Rectangle 39"/>
            <p:cNvSpPr>
              <a:spLocks noChangeArrowheads="1"/>
            </p:cNvSpPr>
            <p:nvPr/>
          </p:nvSpPr>
          <p:spPr bwMode="auto">
            <a:xfrm>
              <a:off x="1700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31" name="Rectangle 40"/>
            <p:cNvSpPr>
              <a:spLocks noChangeArrowheads="1"/>
            </p:cNvSpPr>
            <p:nvPr/>
          </p:nvSpPr>
          <p:spPr bwMode="auto">
            <a:xfrm>
              <a:off x="2108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832" name="Rectangle 41"/>
            <p:cNvSpPr>
              <a:spLocks noChangeArrowheads="1"/>
            </p:cNvSpPr>
            <p:nvPr/>
          </p:nvSpPr>
          <p:spPr bwMode="auto">
            <a:xfrm>
              <a:off x="2516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33" name="Rectangle 42"/>
            <p:cNvSpPr>
              <a:spLocks noChangeArrowheads="1"/>
            </p:cNvSpPr>
            <p:nvPr/>
          </p:nvSpPr>
          <p:spPr bwMode="auto">
            <a:xfrm>
              <a:off x="4558" y="2024"/>
              <a:ext cx="408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34" name="Rectangle 43"/>
            <p:cNvSpPr>
              <a:spLocks noChangeArrowheads="1"/>
            </p:cNvSpPr>
            <p:nvPr/>
          </p:nvSpPr>
          <p:spPr bwMode="auto">
            <a:xfrm>
              <a:off x="2925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35" name="Rectangle 44"/>
            <p:cNvSpPr>
              <a:spLocks noChangeArrowheads="1"/>
            </p:cNvSpPr>
            <p:nvPr/>
          </p:nvSpPr>
          <p:spPr bwMode="auto">
            <a:xfrm>
              <a:off x="3333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36" name="Rectangle 45"/>
            <p:cNvSpPr>
              <a:spLocks noChangeArrowheads="1"/>
            </p:cNvSpPr>
            <p:nvPr/>
          </p:nvSpPr>
          <p:spPr bwMode="auto">
            <a:xfrm>
              <a:off x="3742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37" name="Rectangle 46"/>
            <p:cNvSpPr>
              <a:spLocks noChangeArrowheads="1"/>
            </p:cNvSpPr>
            <p:nvPr/>
          </p:nvSpPr>
          <p:spPr bwMode="auto">
            <a:xfrm>
              <a:off x="4150" y="2024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38" name="Rectangle 47"/>
            <p:cNvSpPr>
              <a:spLocks noChangeArrowheads="1"/>
            </p:cNvSpPr>
            <p:nvPr/>
          </p:nvSpPr>
          <p:spPr bwMode="auto">
            <a:xfrm>
              <a:off x="4965" y="2024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2839" name="Text Box 48"/>
            <p:cNvSpPr txBox="1">
              <a:spLocks noChangeArrowheads="1"/>
            </p:cNvSpPr>
            <p:nvPr/>
          </p:nvSpPr>
          <p:spPr bwMode="auto">
            <a:xfrm>
              <a:off x="318" y="2059"/>
              <a:ext cx="9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2</a:t>
              </a:r>
              <a:r>
                <a:rPr lang="zh-CN" altLang="en-US" sz="1800">
                  <a:latin typeface="Arial" panose="020B0604020202020204" pitchFamily="34" charset="0"/>
                </a:rPr>
                <a:t>轮比较后</a:t>
              </a:r>
            </a:p>
          </p:txBody>
        </p:sp>
      </p:grpSp>
      <p:grpSp>
        <p:nvGrpSpPr>
          <p:cNvPr id="84017" name="Group 49"/>
          <p:cNvGrpSpPr/>
          <p:nvPr/>
        </p:nvGrpSpPr>
        <p:grpSpPr bwMode="auto">
          <a:xfrm>
            <a:off x="2027238" y="3897314"/>
            <a:ext cx="8024812" cy="504825"/>
            <a:chOff x="317" y="2455"/>
            <a:chExt cx="5055" cy="318"/>
          </a:xfrm>
        </p:grpSpPr>
        <p:sp>
          <p:nvSpPr>
            <p:cNvPr id="32818" name="Rectangle 50"/>
            <p:cNvSpPr>
              <a:spLocks noChangeArrowheads="1"/>
            </p:cNvSpPr>
            <p:nvPr/>
          </p:nvSpPr>
          <p:spPr bwMode="auto">
            <a:xfrm>
              <a:off x="1291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819" name="Rectangle 51"/>
            <p:cNvSpPr>
              <a:spLocks noChangeArrowheads="1"/>
            </p:cNvSpPr>
            <p:nvPr/>
          </p:nvSpPr>
          <p:spPr bwMode="auto">
            <a:xfrm>
              <a:off x="1699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20" name="Rectangle 52"/>
            <p:cNvSpPr>
              <a:spLocks noChangeArrowheads="1"/>
            </p:cNvSpPr>
            <p:nvPr/>
          </p:nvSpPr>
          <p:spPr bwMode="auto">
            <a:xfrm>
              <a:off x="2107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821" name="Rectangle 53"/>
            <p:cNvSpPr>
              <a:spLocks noChangeArrowheads="1"/>
            </p:cNvSpPr>
            <p:nvPr/>
          </p:nvSpPr>
          <p:spPr bwMode="auto">
            <a:xfrm>
              <a:off x="2515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22" name="Rectangle 54"/>
            <p:cNvSpPr>
              <a:spLocks noChangeArrowheads="1"/>
            </p:cNvSpPr>
            <p:nvPr/>
          </p:nvSpPr>
          <p:spPr bwMode="auto">
            <a:xfrm>
              <a:off x="4557" y="245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4150" y="2455"/>
              <a:ext cx="408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2925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3334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26" name="Rectangle 58"/>
            <p:cNvSpPr>
              <a:spLocks noChangeArrowheads="1"/>
            </p:cNvSpPr>
            <p:nvPr/>
          </p:nvSpPr>
          <p:spPr bwMode="auto">
            <a:xfrm>
              <a:off x="3742" y="2455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27" name="Rectangle 59"/>
            <p:cNvSpPr>
              <a:spLocks noChangeArrowheads="1"/>
            </p:cNvSpPr>
            <p:nvPr/>
          </p:nvSpPr>
          <p:spPr bwMode="auto">
            <a:xfrm>
              <a:off x="4964" y="2455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2828" name="Text Box 60"/>
            <p:cNvSpPr txBox="1">
              <a:spLocks noChangeArrowheads="1"/>
            </p:cNvSpPr>
            <p:nvPr/>
          </p:nvSpPr>
          <p:spPr bwMode="auto">
            <a:xfrm>
              <a:off x="317" y="2490"/>
              <a:ext cx="9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3</a:t>
              </a:r>
              <a:r>
                <a:rPr lang="zh-CN" altLang="en-US" sz="1800">
                  <a:latin typeface="Arial" panose="020B0604020202020204" pitchFamily="34" charset="0"/>
                </a:rPr>
                <a:t>轮比较后</a:t>
              </a:r>
            </a:p>
          </p:txBody>
        </p:sp>
      </p:grpSp>
      <p:sp>
        <p:nvSpPr>
          <p:cNvPr id="84029" name="Line 61"/>
          <p:cNvSpPr>
            <a:spLocks noChangeShapeType="1"/>
          </p:cNvSpPr>
          <p:nvPr/>
        </p:nvSpPr>
        <p:spPr bwMode="auto">
          <a:xfrm>
            <a:off x="2243138" y="4760913"/>
            <a:ext cx="777716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4030" name="Group 62"/>
          <p:cNvGrpSpPr/>
          <p:nvPr/>
        </p:nvGrpSpPr>
        <p:grpSpPr bwMode="auto">
          <a:xfrm>
            <a:off x="2030413" y="5084764"/>
            <a:ext cx="8024812" cy="504825"/>
            <a:chOff x="319" y="3203"/>
            <a:chExt cx="5055" cy="318"/>
          </a:xfrm>
        </p:grpSpPr>
        <p:sp>
          <p:nvSpPr>
            <p:cNvPr id="32807" name="Rectangle 63"/>
            <p:cNvSpPr>
              <a:spLocks noChangeArrowheads="1"/>
            </p:cNvSpPr>
            <p:nvPr/>
          </p:nvSpPr>
          <p:spPr bwMode="auto">
            <a:xfrm>
              <a:off x="1293" y="320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808" name="Rectangle 64"/>
            <p:cNvSpPr>
              <a:spLocks noChangeArrowheads="1"/>
            </p:cNvSpPr>
            <p:nvPr/>
          </p:nvSpPr>
          <p:spPr bwMode="auto">
            <a:xfrm>
              <a:off x="2925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809" name="Rectangle 65"/>
            <p:cNvSpPr>
              <a:spLocks noChangeArrowheads="1"/>
            </p:cNvSpPr>
            <p:nvPr/>
          </p:nvSpPr>
          <p:spPr bwMode="auto">
            <a:xfrm>
              <a:off x="3742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10" name="Rectangle 66"/>
            <p:cNvSpPr>
              <a:spLocks noChangeArrowheads="1"/>
            </p:cNvSpPr>
            <p:nvPr/>
          </p:nvSpPr>
          <p:spPr bwMode="auto">
            <a:xfrm>
              <a:off x="2517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11" name="Rectangle 67"/>
            <p:cNvSpPr>
              <a:spLocks noChangeArrowheads="1"/>
            </p:cNvSpPr>
            <p:nvPr/>
          </p:nvSpPr>
          <p:spPr bwMode="auto">
            <a:xfrm>
              <a:off x="4559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12" name="Rectangle 68"/>
            <p:cNvSpPr>
              <a:spLocks noChangeArrowheads="1"/>
            </p:cNvSpPr>
            <p:nvPr/>
          </p:nvSpPr>
          <p:spPr bwMode="auto">
            <a:xfrm>
              <a:off x="4152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13" name="Rectangle 69"/>
            <p:cNvSpPr>
              <a:spLocks noChangeArrowheads="1"/>
            </p:cNvSpPr>
            <p:nvPr/>
          </p:nvSpPr>
          <p:spPr bwMode="auto">
            <a:xfrm>
              <a:off x="3333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14" name="Rectangle 70"/>
            <p:cNvSpPr>
              <a:spLocks noChangeArrowheads="1"/>
            </p:cNvSpPr>
            <p:nvPr/>
          </p:nvSpPr>
          <p:spPr bwMode="auto">
            <a:xfrm>
              <a:off x="1700" y="3203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15" name="Rectangle 71"/>
            <p:cNvSpPr>
              <a:spLocks noChangeArrowheads="1"/>
            </p:cNvSpPr>
            <p:nvPr/>
          </p:nvSpPr>
          <p:spPr bwMode="auto">
            <a:xfrm>
              <a:off x="2109" y="3203"/>
              <a:ext cx="408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16" name="Rectangle 72"/>
            <p:cNvSpPr>
              <a:spLocks noChangeArrowheads="1"/>
            </p:cNvSpPr>
            <p:nvPr/>
          </p:nvSpPr>
          <p:spPr bwMode="auto">
            <a:xfrm>
              <a:off x="4966" y="3203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  <p:sp>
          <p:nvSpPr>
            <p:cNvPr id="32817" name="Text Box 73"/>
            <p:cNvSpPr txBox="1">
              <a:spLocks noChangeArrowheads="1"/>
            </p:cNvSpPr>
            <p:nvPr/>
          </p:nvSpPr>
          <p:spPr bwMode="auto">
            <a:xfrm>
              <a:off x="319" y="3238"/>
              <a:ext cx="9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8</a:t>
              </a:r>
              <a:r>
                <a:rPr lang="zh-CN" altLang="en-US" sz="1800">
                  <a:latin typeface="Arial" panose="020B0604020202020204" pitchFamily="34" charset="0"/>
                </a:rPr>
                <a:t>轮比较后</a:t>
              </a:r>
            </a:p>
          </p:txBody>
        </p:sp>
      </p:grpSp>
      <p:grpSp>
        <p:nvGrpSpPr>
          <p:cNvPr id="84042" name="Group 74"/>
          <p:cNvGrpSpPr/>
          <p:nvPr/>
        </p:nvGrpSpPr>
        <p:grpSpPr bwMode="auto">
          <a:xfrm>
            <a:off x="2030414" y="5805489"/>
            <a:ext cx="8023225" cy="504825"/>
            <a:chOff x="319" y="3657"/>
            <a:chExt cx="5054" cy="318"/>
          </a:xfrm>
        </p:grpSpPr>
        <p:sp>
          <p:nvSpPr>
            <p:cNvPr id="32796" name="Text Box 75"/>
            <p:cNvSpPr txBox="1">
              <a:spLocks noChangeArrowheads="1"/>
            </p:cNvSpPr>
            <p:nvPr/>
          </p:nvSpPr>
          <p:spPr bwMode="auto">
            <a:xfrm>
              <a:off x="319" y="3669"/>
              <a:ext cx="9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</a:rPr>
                <a:t>第</a:t>
              </a:r>
              <a:r>
                <a:rPr lang="en-US" altLang="zh-CN" sz="1800">
                  <a:latin typeface="Arial" panose="020B0604020202020204" pitchFamily="34" charset="0"/>
                </a:rPr>
                <a:t>9</a:t>
              </a:r>
              <a:r>
                <a:rPr lang="zh-CN" altLang="en-US" sz="1800">
                  <a:latin typeface="Arial" panose="020B0604020202020204" pitchFamily="34" charset="0"/>
                </a:rPr>
                <a:t>轮比较后</a:t>
              </a:r>
            </a:p>
          </p:txBody>
        </p:sp>
        <p:sp>
          <p:nvSpPr>
            <p:cNvPr id="32797" name="Rectangle 76"/>
            <p:cNvSpPr>
              <a:spLocks noChangeArrowheads="1"/>
            </p:cNvSpPr>
            <p:nvPr/>
          </p:nvSpPr>
          <p:spPr bwMode="auto">
            <a:xfrm>
              <a:off x="1292" y="3657"/>
              <a:ext cx="408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23</a:t>
              </a:r>
            </a:p>
          </p:txBody>
        </p:sp>
        <p:sp>
          <p:nvSpPr>
            <p:cNvPr id="32798" name="Rectangle 77"/>
            <p:cNvSpPr>
              <a:spLocks noChangeArrowheads="1"/>
            </p:cNvSpPr>
            <p:nvPr/>
          </p:nvSpPr>
          <p:spPr bwMode="auto">
            <a:xfrm>
              <a:off x="2924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56</a:t>
              </a:r>
            </a:p>
          </p:txBody>
        </p:sp>
        <p:sp>
          <p:nvSpPr>
            <p:cNvPr id="32799" name="Rectangle 78"/>
            <p:cNvSpPr>
              <a:spLocks noChangeArrowheads="1"/>
            </p:cNvSpPr>
            <p:nvPr/>
          </p:nvSpPr>
          <p:spPr bwMode="auto">
            <a:xfrm>
              <a:off x="3741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83</a:t>
              </a:r>
            </a:p>
          </p:txBody>
        </p:sp>
        <p:sp>
          <p:nvSpPr>
            <p:cNvPr id="32800" name="Rectangle 79"/>
            <p:cNvSpPr>
              <a:spLocks noChangeArrowheads="1"/>
            </p:cNvSpPr>
            <p:nvPr/>
          </p:nvSpPr>
          <p:spPr bwMode="auto">
            <a:xfrm>
              <a:off x="2516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52</a:t>
              </a:r>
            </a:p>
          </p:txBody>
        </p:sp>
        <p:sp>
          <p:nvSpPr>
            <p:cNvPr id="32801" name="Rectangle 80"/>
            <p:cNvSpPr>
              <a:spLocks noChangeArrowheads="1"/>
            </p:cNvSpPr>
            <p:nvPr/>
          </p:nvSpPr>
          <p:spPr bwMode="auto">
            <a:xfrm>
              <a:off x="4558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2802" name="Rectangle 81"/>
            <p:cNvSpPr>
              <a:spLocks noChangeArrowheads="1"/>
            </p:cNvSpPr>
            <p:nvPr/>
          </p:nvSpPr>
          <p:spPr bwMode="auto">
            <a:xfrm>
              <a:off x="4151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88</a:t>
              </a:r>
            </a:p>
          </p:txBody>
        </p:sp>
        <p:sp>
          <p:nvSpPr>
            <p:cNvPr id="32803" name="Rectangle 82"/>
            <p:cNvSpPr>
              <a:spLocks noChangeArrowheads="1"/>
            </p:cNvSpPr>
            <p:nvPr/>
          </p:nvSpPr>
          <p:spPr bwMode="auto">
            <a:xfrm>
              <a:off x="3332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78</a:t>
              </a:r>
            </a:p>
          </p:txBody>
        </p:sp>
        <p:sp>
          <p:nvSpPr>
            <p:cNvPr id="32804" name="Rectangle 83"/>
            <p:cNvSpPr>
              <a:spLocks noChangeArrowheads="1"/>
            </p:cNvSpPr>
            <p:nvPr/>
          </p:nvSpPr>
          <p:spPr bwMode="auto">
            <a:xfrm>
              <a:off x="1699" y="3657"/>
              <a:ext cx="408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32805" name="Rectangle 84"/>
            <p:cNvSpPr>
              <a:spLocks noChangeArrowheads="1"/>
            </p:cNvSpPr>
            <p:nvPr/>
          </p:nvSpPr>
          <p:spPr bwMode="auto">
            <a:xfrm>
              <a:off x="2108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32806" name="Rectangle 85"/>
            <p:cNvSpPr>
              <a:spLocks noChangeArrowheads="1"/>
            </p:cNvSpPr>
            <p:nvPr/>
          </p:nvSpPr>
          <p:spPr bwMode="auto">
            <a:xfrm>
              <a:off x="4965" y="3657"/>
              <a:ext cx="408" cy="3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u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Font typeface="Wingdings" panose="05000000000000000000" pitchFamily="2" charset="2"/>
                <a:buChar char="µ"/>
                <a:defRPr kumimoji="1"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123</a:t>
              </a:r>
            </a:p>
          </p:txBody>
        </p:sp>
      </p:grpSp>
      <p:grpSp>
        <p:nvGrpSpPr>
          <p:cNvPr id="84054" name="Group 86"/>
          <p:cNvGrpSpPr/>
          <p:nvPr/>
        </p:nvGrpSpPr>
        <p:grpSpPr bwMode="auto">
          <a:xfrm>
            <a:off x="2189163" y="2349500"/>
            <a:ext cx="1617662" cy="3924300"/>
            <a:chOff x="181" y="1570"/>
            <a:chExt cx="1019" cy="2472"/>
          </a:xfrm>
        </p:grpSpPr>
        <p:sp>
          <p:nvSpPr>
            <p:cNvPr id="32794" name="Arc 87"/>
            <p:cNvSpPr/>
            <p:nvPr/>
          </p:nvSpPr>
          <p:spPr bwMode="auto">
            <a:xfrm flipH="1">
              <a:off x="181" y="1570"/>
              <a:ext cx="544" cy="2472"/>
            </a:xfrm>
            <a:custGeom>
              <a:avLst/>
              <a:gdLst>
                <a:gd name="T0" fmla="*/ 0 w 43082"/>
                <a:gd name="T1" fmla="*/ 0 h 43200"/>
                <a:gd name="T2" fmla="*/ 0 w 43082"/>
                <a:gd name="T3" fmla="*/ 0 h 43200"/>
                <a:gd name="T4" fmla="*/ 0 w 4308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082" h="43200" fill="none" extrusionOk="0">
                  <a:moveTo>
                    <a:pt x="0" y="19344"/>
                  </a:moveTo>
                  <a:cubicBezTo>
                    <a:pt x="1154" y="8348"/>
                    <a:pt x="10426" y="-1"/>
                    <a:pt x="21482" y="0"/>
                  </a:cubicBezTo>
                  <a:cubicBezTo>
                    <a:pt x="33411" y="0"/>
                    <a:pt x="43082" y="9670"/>
                    <a:pt x="43082" y="21600"/>
                  </a:cubicBezTo>
                  <a:cubicBezTo>
                    <a:pt x="43082" y="33529"/>
                    <a:pt x="33411" y="43200"/>
                    <a:pt x="21482" y="43200"/>
                  </a:cubicBezTo>
                  <a:cubicBezTo>
                    <a:pt x="11184" y="43200"/>
                    <a:pt x="2318" y="35930"/>
                    <a:pt x="300" y="25832"/>
                  </a:cubicBezTo>
                </a:path>
                <a:path w="43082" h="43200" stroke="0" extrusionOk="0">
                  <a:moveTo>
                    <a:pt x="0" y="19344"/>
                  </a:moveTo>
                  <a:cubicBezTo>
                    <a:pt x="1154" y="8348"/>
                    <a:pt x="10426" y="-1"/>
                    <a:pt x="21482" y="0"/>
                  </a:cubicBezTo>
                  <a:cubicBezTo>
                    <a:pt x="33411" y="0"/>
                    <a:pt x="43082" y="9670"/>
                    <a:pt x="43082" y="21600"/>
                  </a:cubicBezTo>
                  <a:cubicBezTo>
                    <a:pt x="43082" y="33529"/>
                    <a:pt x="33411" y="43200"/>
                    <a:pt x="21482" y="43200"/>
                  </a:cubicBezTo>
                  <a:cubicBezTo>
                    <a:pt x="11184" y="43200"/>
                    <a:pt x="2318" y="35930"/>
                    <a:pt x="300" y="25832"/>
                  </a:cubicBezTo>
                  <a:lnTo>
                    <a:pt x="21482" y="21600"/>
                  </a:lnTo>
                  <a:lnTo>
                    <a:pt x="0" y="1934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56" name="Text Box 88"/>
            <p:cNvSpPr txBox="1">
              <a:spLocks noChangeArrowheads="1"/>
            </p:cNvSpPr>
            <p:nvPr/>
          </p:nvSpPr>
          <p:spPr bwMode="auto">
            <a:xfrm>
              <a:off x="499" y="2727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外循环</a:t>
              </a:r>
            </a:p>
          </p:txBody>
        </p:sp>
      </p:grpSp>
      <p:grpSp>
        <p:nvGrpSpPr>
          <p:cNvPr id="84057" name="Group 89"/>
          <p:cNvGrpSpPr/>
          <p:nvPr/>
        </p:nvGrpSpPr>
        <p:grpSpPr bwMode="auto">
          <a:xfrm flipH="1">
            <a:off x="3683000" y="3700464"/>
            <a:ext cx="4402138" cy="1101725"/>
            <a:chOff x="2580" y="2256"/>
            <a:chExt cx="2773" cy="694"/>
          </a:xfrm>
        </p:grpSpPr>
        <p:sp>
          <p:nvSpPr>
            <p:cNvPr id="32792" name="Arc 90"/>
            <p:cNvSpPr/>
            <p:nvPr/>
          </p:nvSpPr>
          <p:spPr bwMode="auto">
            <a:xfrm>
              <a:off x="2580" y="2256"/>
              <a:ext cx="2773" cy="589"/>
            </a:xfrm>
            <a:custGeom>
              <a:avLst/>
              <a:gdLst>
                <a:gd name="T0" fmla="*/ 0 w 37755"/>
                <a:gd name="T1" fmla="*/ 0 h 43200"/>
                <a:gd name="T2" fmla="*/ 0 w 37755"/>
                <a:gd name="T3" fmla="*/ 0 h 43200"/>
                <a:gd name="T4" fmla="*/ 0 w 3775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755" h="43200" fill="none" extrusionOk="0">
                  <a:moveTo>
                    <a:pt x="0" y="7262"/>
                  </a:moveTo>
                  <a:cubicBezTo>
                    <a:pt x="4099" y="2643"/>
                    <a:pt x="9979" y="-1"/>
                    <a:pt x="16155" y="0"/>
                  </a:cubicBezTo>
                  <a:cubicBezTo>
                    <a:pt x="28084" y="0"/>
                    <a:pt x="37755" y="9670"/>
                    <a:pt x="37755" y="21600"/>
                  </a:cubicBezTo>
                  <a:cubicBezTo>
                    <a:pt x="37755" y="33529"/>
                    <a:pt x="28084" y="43200"/>
                    <a:pt x="16155" y="43200"/>
                  </a:cubicBezTo>
                  <a:cubicBezTo>
                    <a:pt x="10112" y="43200"/>
                    <a:pt x="4346" y="40669"/>
                    <a:pt x="256" y="36221"/>
                  </a:cubicBezTo>
                </a:path>
                <a:path w="37755" h="43200" stroke="0" extrusionOk="0">
                  <a:moveTo>
                    <a:pt x="0" y="7262"/>
                  </a:moveTo>
                  <a:cubicBezTo>
                    <a:pt x="4099" y="2643"/>
                    <a:pt x="9979" y="-1"/>
                    <a:pt x="16155" y="0"/>
                  </a:cubicBezTo>
                  <a:cubicBezTo>
                    <a:pt x="28084" y="0"/>
                    <a:pt x="37755" y="9670"/>
                    <a:pt x="37755" y="21600"/>
                  </a:cubicBezTo>
                  <a:cubicBezTo>
                    <a:pt x="37755" y="33529"/>
                    <a:pt x="28084" y="43200"/>
                    <a:pt x="16155" y="43200"/>
                  </a:cubicBezTo>
                  <a:cubicBezTo>
                    <a:pt x="10112" y="43200"/>
                    <a:pt x="4346" y="40669"/>
                    <a:pt x="256" y="36221"/>
                  </a:cubicBezTo>
                  <a:lnTo>
                    <a:pt x="16155" y="21600"/>
                  </a:lnTo>
                  <a:lnTo>
                    <a:pt x="0" y="7262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59" name="Text Box 91"/>
            <p:cNvSpPr txBox="1">
              <a:spLocks noChangeArrowheads="1"/>
            </p:cNvSpPr>
            <p:nvPr/>
          </p:nvSpPr>
          <p:spPr bwMode="auto">
            <a:xfrm>
              <a:off x="4598" y="2659"/>
              <a:ext cx="7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2" charset="-122"/>
                </a:rPr>
                <a:t>内循环</a:t>
              </a:r>
            </a:p>
          </p:txBody>
        </p:sp>
      </p:grpSp>
      <p:sp>
        <p:nvSpPr>
          <p:cNvPr id="84061" name="Rectangle 93"/>
          <p:cNvSpPr>
            <a:spLocks noGrp="1" noChangeArrowheads="1"/>
          </p:cNvSpPr>
          <p:nvPr>
            <p:ph type="title"/>
          </p:nvPr>
        </p:nvSpPr>
        <p:spPr>
          <a:xfrm>
            <a:off x="2098675" y="200026"/>
            <a:ext cx="8001000" cy="708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全程冒泡示意图</a:t>
            </a:r>
          </a:p>
        </p:txBody>
      </p:sp>
    </p:spTree>
    <p:extLst>
      <p:ext uri="{BB962C8B-B14F-4D97-AF65-F5344CB8AC3E}">
        <p14:creationId xmlns:p14="http://schemas.microsoft.com/office/powerpoint/2010/main" val="302740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8" dur="20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总结一下，对数组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个元素升序排序，要这样冒泡：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1784" y="1551754"/>
            <a:ext cx="9257210" cy="4819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363538">
              <a:lnSpc>
                <a:spcPct val="120000"/>
              </a:lnSpc>
            </a:pPr>
            <a:r>
              <a:rPr lang="en-US" altLang="zh-CN" sz="3200" dirty="0" smtClean="0"/>
              <a:t>for(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=0;i&lt;n-1;i++)  </a:t>
            </a:r>
            <a:r>
              <a:rPr lang="en-US" altLang="zh-CN" sz="3200" dirty="0" smtClean="0">
                <a:solidFill>
                  <a:srgbClr val="008000"/>
                </a:solidFill>
              </a:rPr>
              <a:t>//</a:t>
            </a:r>
            <a:r>
              <a:rPr lang="zh-CN" altLang="en-US" sz="3200" dirty="0" smtClean="0">
                <a:solidFill>
                  <a:srgbClr val="008000"/>
                </a:solidFill>
              </a:rPr>
              <a:t>外循环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n-1</a:t>
            </a:r>
            <a:r>
              <a:rPr lang="zh-CN" altLang="en-US" sz="3200" dirty="0" smtClean="0">
                <a:solidFill>
                  <a:srgbClr val="008000"/>
                </a:solidFill>
              </a:rPr>
              <a:t>次</a:t>
            </a:r>
            <a:endParaRPr lang="zh-CN" altLang="en-US" sz="32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3200" dirty="0"/>
              <a:t>	</a:t>
            </a:r>
            <a:r>
              <a:rPr lang="en-US" altLang="zh-CN" sz="3200" dirty="0" smtClean="0"/>
              <a:t>for(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j=0;j&lt;n-1-i;j++)</a:t>
            </a:r>
            <a:r>
              <a:rPr lang="en-US" altLang="zh-CN" sz="3200" dirty="0"/>
              <a:t>		</a:t>
            </a:r>
            <a:r>
              <a:rPr lang="en-US" altLang="zh-CN" sz="3200" dirty="0" smtClean="0">
                <a:solidFill>
                  <a:srgbClr val="008000"/>
                </a:solidFill>
              </a:rPr>
              <a:t>//</a:t>
            </a:r>
            <a:r>
              <a:rPr lang="zh-CN" altLang="en-US" sz="3200" dirty="0" smtClean="0">
                <a:solidFill>
                  <a:srgbClr val="008000"/>
                </a:solidFill>
              </a:rPr>
              <a:t>内循环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n-1-i</a:t>
            </a:r>
            <a:r>
              <a:rPr lang="zh-CN" altLang="en-US" sz="3200" dirty="0" smtClean="0">
                <a:solidFill>
                  <a:srgbClr val="008000"/>
                </a:solidFill>
              </a:rPr>
              <a:t>次</a:t>
            </a:r>
            <a:r>
              <a:rPr lang="zh-CN" altLang="en-US" sz="3200" dirty="0"/>
              <a:t>	</a:t>
            </a:r>
            <a:endParaRPr lang="en-US" altLang="zh-CN" sz="3200" dirty="0" smtClean="0"/>
          </a:p>
          <a:p>
            <a:pPr defTabSz="363538">
              <a:lnSpc>
                <a:spcPct val="120000"/>
              </a:lnSpc>
            </a:pPr>
            <a:r>
              <a:rPr lang="zh-CN" altLang="en-US" sz="3200" dirty="0"/>
              <a:t>	</a:t>
            </a:r>
            <a:r>
              <a:rPr lang="zh-CN" altLang="en-US" sz="3200" dirty="0" smtClean="0"/>
              <a:t>    </a:t>
            </a:r>
            <a:r>
              <a:rPr lang="en-US" altLang="zh-CN" sz="3200" dirty="0" smtClean="0"/>
              <a:t>if (a[j]&gt;a[j+1</a:t>
            </a:r>
            <a:r>
              <a:rPr lang="en-US" altLang="zh-CN" sz="3200" dirty="0"/>
              <a:t>])	</a:t>
            </a:r>
            <a:r>
              <a:rPr lang="en-US" altLang="zh-CN" sz="3200" dirty="0" smtClean="0">
                <a:solidFill>
                  <a:srgbClr val="008000"/>
                </a:solidFill>
              </a:rPr>
              <a:t>//</a:t>
            </a:r>
            <a:r>
              <a:rPr lang="zh-CN" altLang="en-US" sz="3200" dirty="0">
                <a:solidFill>
                  <a:srgbClr val="008000"/>
                </a:solidFill>
              </a:rPr>
              <a:t>相邻两</a:t>
            </a:r>
            <a:r>
              <a:rPr lang="zh-CN" altLang="en-US" sz="3200" dirty="0" smtClean="0">
                <a:solidFill>
                  <a:srgbClr val="008000"/>
                </a:solidFill>
              </a:rPr>
              <a:t>个数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a[j]</a:t>
            </a:r>
            <a:r>
              <a:rPr lang="zh-CN" altLang="en-US" sz="3200" dirty="0" smtClean="0">
                <a:solidFill>
                  <a:srgbClr val="008000"/>
                </a:solidFill>
              </a:rPr>
              <a:t>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a[j+1]</a:t>
            </a:r>
            <a:r>
              <a:rPr lang="zh-CN" altLang="en-US" sz="3200" dirty="0" smtClean="0">
                <a:solidFill>
                  <a:srgbClr val="008000"/>
                </a:solidFill>
              </a:rPr>
              <a:t>比较 </a:t>
            </a:r>
            <a:endParaRPr lang="zh-CN" altLang="en-US" sz="32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3200" dirty="0"/>
              <a:t>		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3200" dirty="0" smtClean="0"/>
              <a:t>            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t=a[j];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3200" dirty="0" smtClean="0"/>
              <a:t>               a[j]=a[j+1];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3200" dirty="0" smtClean="0"/>
              <a:t>               a[j+1</a:t>
            </a:r>
            <a:r>
              <a:rPr lang="en-US" altLang="zh-CN" sz="3200" dirty="0"/>
              <a:t>]=t</a:t>
            </a:r>
            <a:r>
              <a:rPr lang="en-US" altLang="zh-CN" sz="3200" dirty="0" smtClean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3200" dirty="0" smtClean="0"/>
              <a:t>        }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284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i,j,t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for(j=0;j&lt;9;j++)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进行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次循环，实现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=0;i&lt;9-j;i++)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在每一趟中进行</a:t>
            </a:r>
            <a:r>
              <a:rPr lang="en-US" altLang="zh-CN" sz="1400" dirty="0">
                <a:solidFill>
                  <a:srgbClr val="008000"/>
                </a:solidFill>
              </a:rPr>
              <a:t>9-j</a:t>
            </a:r>
            <a:r>
              <a:rPr lang="zh-CN" altLang="en-US" sz="1400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if(a[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	</a:t>
            </a:r>
            <a:r>
              <a:rPr lang="en-US" altLang="zh-CN" sz="1400" dirty="0"/>
              <a:t>{t=a[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28340" y="2843836"/>
            <a:ext cx="110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</a:t>
            </a:r>
            <a:endParaRPr lang="zh-CN" altLang="en-US" sz="1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897147" y="1361604"/>
            <a:ext cx="5046453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例如，</a:t>
            </a:r>
            <a:r>
              <a:rPr lang="en-US" altLang="zh-CN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zh-CN" altLang="en-US" smtClean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</a:t>
            </a:r>
            <a:r>
              <a:rPr lang="zh-CN" altLang="en-US" smtClean="0">
                <a:solidFill>
                  <a:schemeClr val="tx1"/>
                </a:solidFill>
              </a:rPr>
              <a:t>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a[1]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a[1]</a:t>
            </a:r>
            <a:r>
              <a:rPr lang="en-US" altLang="zh-CN" dirty="0" smtClean="0">
                <a:solidFill>
                  <a:schemeClr val="tx1"/>
                </a:solidFill>
              </a:rPr>
              <a:t>[0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a[2]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0]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2259034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1647644" y="2019060"/>
            <a:ext cx="6228272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 dirty="0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的数组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47645" y="2886288"/>
            <a:ext cx="6228271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a[3,4</a:t>
            </a:r>
            <a:r>
              <a:rPr lang="en-US" altLang="zh-CN" dirty="0">
                <a:solidFill>
                  <a:srgbClr val="000000"/>
                </a:solidFill>
              </a:rPr>
              <a:t>], </a:t>
            </a:r>
            <a:r>
              <a:rPr lang="en-US" altLang="zh-CN" dirty="0" smtClean="0">
                <a:solidFill>
                  <a:srgbClr val="000000"/>
                </a:solidFill>
              </a:rPr>
              <a:t>b[5,10];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在一对方括号</a:t>
            </a:r>
            <a:r>
              <a:rPr lang="zh-CN" altLang="en-US" dirty="0" smtClean="0">
                <a:solidFill>
                  <a:srgbClr val="008000"/>
                </a:solidFill>
              </a:rPr>
              <a:t>内不能写</a:t>
            </a:r>
            <a:r>
              <a:rPr lang="zh-CN" altLang="en-US" dirty="0">
                <a:solidFill>
                  <a:srgbClr val="008000"/>
                </a:solidFill>
              </a:rPr>
              <a:t>两个</a:t>
            </a:r>
            <a:r>
              <a:rPr lang="zh-CN" altLang="en-US" dirty="0" smtClean="0">
                <a:solidFill>
                  <a:srgbClr val="008000"/>
                </a:solidFill>
              </a:rPr>
              <a:t>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609" y="2828494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084" y="2168546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9" y="2011589"/>
            <a:ext cx="1844517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聊聊数组的长度问题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300063" cy="4753655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zh-CN" altLang="en-US" dirty="0" smtClean="0"/>
              <a:t>先下结论：数组长度最好</a:t>
            </a:r>
            <a:r>
              <a:rPr lang="zh-CN" altLang="en-US" dirty="0" smtClean="0">
                <a:solidFill>
                  <a:srgbClr val="FF0000"/>
                </a:solidFill>
              </a:rPr>
              <a:t>预先</a:t>
            </a:r>
            <a:r>
              <a:rPr lang="zh-CN" altLang="en-US" dirty="0">
                <a:solidFill>
                  <a:srgbClr val="FF0000"/>
                </a:solidFill>
              </a:rPr>
              <a:t>给定</a:t>
            </a:r>
            <a:r>
              <a:rPr lang="zh-CN" altLang="en-US" dirty="0"/>
              <a:t>。如果事先不能确定数组需要多大，就取</a:t>
            </a:r>
            <a:r>
              <a:rPr lang="zh-CN" altLang="en-US" b="1" dirty="0">
                <a:solidFill>
                  <a:srgbClr val="FF0000"/>
                </a:solidFill>
              </a:rPr>
              <a:t>可能用到的最大值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zh-CN" dirty="0"/>
          </a:p>
          <a:p>
            <a:r>
              <a:rPr lang="zh-CN" altLang="en-US" dirty="0" smtClean="0"/>
              <a:t>会这么说，是因为</a:t>
            </a:r>
            <a:r>
              <a:rPr lang="en-US" altLang="zh-CN" dirty="0" smtClean="0"/>
              <a:t>C99</a:t>
            </a:r>
            <a:r>
              <a:rPr lang="zh-CN" altLang="en-US" dirty="0"/>
              <a:t>支持变长</a:t>
            </a:r>
            <a:r>
              <a:rPr lang="zh-CN" altLang="en-US" dirty="0" smtClean="0"/>
              <a:t>数组</a:t>
            </a:r>
            <a:r>
              <a:rPr lang="zh-CN" altLang="en-US" dirty="0"/>
              <a:t>（</a:t>
            </a:r>
            <a:r>
              <a:rPr lang="en-US" altLang="zh-CN" dirty="0" smtClean="0"/>
              <a:t>VLA, variable </a:t>
            </a:r>
            <a:r>
              <a:rPr lang="en-US" altLang="zh-CN" dirty="0"/>
              <a:t>length 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），所以下面这个写法居然是</a:t>
            </a:r>
            <a:r>
              <a:rPr lang="zh-CN" altLang="en-US" b="1" dirty="0" smtClean="0">
                <a:solidFill>
                  <a:srgbClr val="FF0000"/>
                </a:solidFill>
              </a:rPr>
              <a:t>对的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这么写的优点是</a:t>
            </a:r>
            <a:r>
              <a:rPr lang="zh-CN" altLang="en-US" dirty="0" smtClean="0">
                <a:solidFill>
                  <a:srgbClr val="FF0000"/>
                </a:solidFill>
              </a:rPr>
              <a:t>节约空间</a:t>
            </a:r>
            <a:r>
              <a:rPr lang="zh-CN" altLang="en-US" dirty="0" smtClean="0"/>
              <a:t>，缺点是</a:t>
            </a:r>
            <a:r>
              <a:rPr lang="zh-CN" altLang="en-US" dirty="0" smtClean="0">
                <a:solidFill>
                  <a:srgbClr val="FF0000"/>
                </a:solidFill>
              </a:rPr>
              <a:t>没法控制用户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 smtClean="0">
                <a:solidFill>
                  <a:srgbClr val="FF0000"/>
                </a:solidFill>
              </a:rPr>
              <a:t>的风险。</a:t>
            </a:r>
            <a:r>
              <a:rPr lang="zh-CN" altLang="en-US" dirty="0" smtClean="0"/>
              <a:t>一个过大的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或者</a:t>
            </a:r>
            <a:r>
              <a:rPr lang="zh-CN" altLang="en-US" dirty="0"/>
              <a:t>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，都会让程序挂掉。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14732" y="3476444"/>
            <a:ext cx="7911140" cy="181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size</a:t>
            </a:r>
            <a:r>
              <a:rPr lang="en-US" altLang="zh-CN" sz="2800" dirty="0"/>
              <a:t>;</a:t>
            </a:r>
            <a:endParaRPr lang="en-US" altLang="zh-CN" sz="2800" dirty="0" smtClean="0"/>
          </a:p>
          <a:p>
            <a:r>
              <a:rPr lang="en-US" altLang="zh-CN" sz="2800" dirty="0" err="1"/>
              <a:t>printf</a:t>
            </a:r>
            <a:r>
              <a:rPr lang="en-US" altLang="zh-CN" sz="2800" dirty="0" smtClean="0"/>
              <a:t>("</a:t>
            </a:r>
            <a:r>
              <a:rPr lang="zh-CN" altLang="en-US" sz="2800" dirty="0" smtClean="0"/>
              <a:t>请输入数组大小：</a:t>
            </a:r>
            <a:r>
              <a:rPr lang="en-US" altLang="zh-CN" sz="2800" dirty="0" smtClean="0"/>
              <a:t>");</a:t>
            </a:r>
            <a:endParaRPr lang="en-US" altLang="zh-CN" sz="2800" dirty="0"/>
          </a:p>
          <a:p>
            <a:r>
              <a:rPr lang="en-US" altLang="zh-CN" sz="2800" dirty="0" err="1" smtClean="0"/>
              <a:t>scanf</a:t>
            </a:r>
            <a:r>
              <a:rPr lang="en-US" altLang="zh-CN" sz="2800" dirty="0"/>
              <a:t>("%d", &amp;size);</a:t>
            </a:r>
          </a:p>
          <a:p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arr</a:t>
            </a:r>
            <a:r>
              <a:rPr lang="en-US" altLang="zh-CN" sz="2800" dirty="0"/>
              <a:t>[ size </a:t>
            </a:r>
            <a:r>
              <a:rPr lang="en-US" altLang="zh-CN" sz="2800" dirty="0" smtClean="0"/>
              <a:t>]; //</a:t>
            </a:r>
            <a:r>
              <a:rPr lang="zh-CN" altLang="en-US" sz="2800" dirty="0" smtClean="0"/>
              <a:t>所以课本的说法现在是错的。。。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2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736915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a[2][3][4];</a:t>
            </a:r>
            <a:r>
              <a:rPr lang="zh-CN" altLang="en-US" dirty="0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 smtClean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992" y="2095274"/>
            <a:ext cx="4189374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可以是整型常量或整型表达式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dirty="0" smtClean="0">
                <a:solidFill>
                  <a:schemeClr val="tx1"/>
                </a:solidFill>
              </a:rPr>
              <a:t>赋值，如：</a:t>
            </a:r>
            <a:r>
              <a:rPr lang="en-US" altLang="zh-CN" dirty="0" smtClean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</a:rPr>
              <a:t>3×4</a:t>
            </a:r>
            <a:r>
              <a:rPr lang="zh-CN" altLang="en-US" sz="1600" dirty="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a[3][4]=</a:t>
            </a:r>
            <a:r>
              <a:rPr lang="en-US" altLang="zh-CN" sz="1600" dirty="0"/>
              <a:t>3</a:t>
            </a:r>
            <a:r>
              <a:rPr lang="en-US" altLang="zh-CN" sz="1600" dirty="0" smtClean="0"/>
              <a:t>;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不存在</a:t>
            </a:r>
            <a:r>
              <a:rPr lang="en-US" altLang="zh-CN" sz="1600" dirty="0" smtClean="0">
                <a:solidFill>
                  <a:srgbClr val="008000"/>
                </a:solidFill>
              </a:rPr>
              <a:t>a[3][4]</a:t>
            </a:r>
            <a:r>
              <a:rPr lang="zh-CN" altLang="en-US" sz="1600" dirty="0" smtClean="0">
                <a:solidFill>
                  <a:srgbClr val="008000"/>
                </a:solidFill>
              </a:rPr>
              <a:t>元素</a:t>
            </a:r>
            <a:endParaRPr lang="en-US" altLang="zh-CN" sz="16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0~2</a:t>
            </a:r>
            <a:r>
              <a:rPr lang="zh-CN" altLang="en-US" sz="1600" dirty="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dirty="0" smtClean="0">
                <a:solidFill>
                  <a:srgbClr val="008000"/>
                </a:solidFill>
              </a:rPr>
              <a:t>0~3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(1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分行给二维数组赋</a:t>
            </a:r>
            <a:r>
              <a:rPr lang="zh-CN" altLang="en-US" sz="1600" dirty="0" smtClean="0">
                <a:solidFill>
                  <a:schemeClr val="tx1"/>
                </a:solidFill>
              </a:rPr>
              <a:t>初值。（最清楚直观）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可以对部分元素赋初值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en-US" altLang="zh-CN" sz="1600" dirty="0">
                <a:solidFill>
                  <a:schemeClr val="tx1"/>
                </a:solidFill>
              </a:rPr>
              <a:t>4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r>
              <a:rPr lang="zh-CN" altLang="en-US" sz="1600" dirty="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维的长度不能省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533344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a[3][4]={{1,2,3,4},{5,6,7,8},{9,10,11,12}};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533344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3245" y="3351340"/>
            <a:ext cx="421869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a[3][4]={{</a:t>
            </a:r>
            <a:r>
              <a:rPr lang="en-US" altLang="zh-CN" sz="1600" dirty="0"/>
              <a:t>1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5</a:t>
            </a:r>
            <a:r>
              <a:rPr lang="en-US" altLang="zh-CN" sz="1600" dirty="0" smtClean="0"/>
              <a:t>},{</a:t>
            </a:r>
            <a:r>
              <a:rPr lang="en-US" altLang="zh-CN" sz="1600" dirty="0"/>
              <a:t>9</a:t>
            </a:r>
            <a:r>
              <a:rPr lang="en-US" altLang="zh-CN" sz="1600" dirty="0" smtClean="0"/>
              <a:t>}};		  </a:t>
            </a:r>
            <a:r>
              <a:rPr lang="zh-CN" altLang="en-US" sz="1600" dirty="0" smtClean="0"/>
              <a:t>①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33245" y="3828425"/>
            <a:ext cx="410980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},{0,6},{0,0,11}}; </a:t>
            </a:r>
            <a:r>
              <a:rPr lang="zh-CN" altLang="en-US" sz="1600" dirty="0" smtClean="0"/>
              <a:t>②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3245" y="4305510"/>
            <a:ext cx="410980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a[3][4]={{1},{</a:t>
            </a:r>
            <a:r>
              <a:rPr lang="en-US" altLang="zh-CN" sz="1600" dirty="0" smtClean="0"/>
              <a:t>5,6}};		     </a:t>
            </a:r>
            <a:r>
              <a:rPr lang="zh-CN" altLang="en-US" sz="1600" dirty="0" smtClean="0"/>
              <a:t>③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①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②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③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33245" y="4782596"/>
            <a:ext cx="410980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a[3][4]={{1</a:t>
            </a:r>
            <a:r>
              <a:rPr lang="en-US" altLang="zh-CN" sz="1600" dirty="0" smtClean="0"/>
              <a:t>},{},{9}};	        </a:t>
            </a:r>
            <a:r>
              <a:rPr lang="zh-CN" altLang="en-US" sz="1600" dirty="0" smtClean="0"/>
              <a:t>④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④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33244" y="5511434"/>
            <a:ext cx="49601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a[3][4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535726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26" y="5444387"/>
                <a:ext cx="108937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6481021" y="5511434"/>
            <a:ext cx="44486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 dirty="0"/>
              <a:t> a</a:t>
            </a:r>
            <a:r>
              <a:rPr lang="en-US" altLang="zh-CN" sz="1600" dirty="0" smtClean="0"/>
              <a:t>[][</a:t>
            </a:r>
            <a:r>
              <a:rPr lang="en-US" altLang="zh-CN" sz="1600" dirty="0"/>
              <a:t>4</a:t>
            </a:r>
            <a:r>
              <a:rPr lang="en-US" altLang="zh-CN" sz="1600" dirty="0" smtClean="0"/>
              <a:t>]={1,2,3,4,5,6,7,8,9,10,11,12};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</a:t>
            </a:r>
            <a:r>
              <a:rPr lang="en-US" altLang="zh-CN" sz="1600" smtClean="0"/>
              <a:t>[][</a:t>
            </a:r>
            <a:r>
              <a:rPr lang="en-US" altLang="zh-CN" sz="1600"/>
              <a:t>4</a:t>
            </a:r>
            <a:r>
              <a:rPr lang="en-US" altLang="zh-CN" sz="1600" smtClean="0"/>
              <a:t>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b[3][2],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=0;i&lt;=1;i++)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 (j=0;j&lt;=2;j++)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>
                <a:solidFill>
                  <a:schemeClr val="accent6"/>
                </a:solidFill>
              </a:rPr>
              <a:t>b[j][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]=a[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][j];</a:t>
            </a: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数组元素的值赋给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("array b:\n</a:t>
            </a:r>
            <a:r>
              <a:rPr lang="en-US" altLang="zh-CN" sz="1400" dirty="0" smtClean="0"/>
              <a:t>");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	</a:t>
            </a:r>
            <a:r>
              <a:rPr lang="en-US" altLang="zh-CN" sz="1400" dirty="0" smtClean="0"/>
              <a:t>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for(j=0;j&lt;=1;j++)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处理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("%5d",b[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49405" y="490882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i,j,row</a:t>
            </a:r>
            <a:r>
              <a:rPr lang="en-US" altLang="zh-CN" sz="1400" dirty="0"/>
              <a:t>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a[3][4]={{1,2,3,4},{9,8,7,6},{-10,10,-5,2</a:t>
            </a:r>
            <a:r>
              <a:rPr lang="en-US" altLang="zh-CN" sz="1400" dirty="0" smtClean="0"/>
              <a:t>}};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max=a[0][0</a:t>
            </a:r>
            <a:r>
              <a:rPr lang="en-US" altLang="zh-CN" sz="1400" dirty="0" smtClean="0"/>
              <a:t>];			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先认为</a:t>
            </a:r>
            <a:r>
              <a:rPr lang="en-US" altLang="zh-CN" sz="1400" dirty="0">
                <a:solidFill>
                  <a:srgbClr val="008000"/>
                </a:solidFill>
              </a:rPr>
              <a:t>a[0][0]</a:t>
            </a:r>
            <a:r>
              <a:rPr lang="zh-CN" altLang="en-US" sz="1400" dirty="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dirty="0"/>
              <a:t>		if(a[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][j]&gt;max</a:t>
            </a:r>
            <a:r>
              <a:rPr lang="en-US" altLang="zh-CN" sz="1400" dirty="0" smtClean="0"/>
              <a:t>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如果某元素大于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，就取代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{	max=a[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 dirty="0"/>
              <a:t>			row=</a:t>
            </a:r>
            <a:r>
              <a:rPr lang="en-US" altLang="zh-CN" sz="1400" dirty="0" err="1"/>
              <a:t>i</a:t>
            </a:r>
            <a:r>
              <a:rPr lang="en-US" altLang="zh-CN" sz="1400" dirty="0" smtClean="0"/>
              <a:t>;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err="1"/>
              <a:t>colum</a:t>
            </a:r>
            <a:r>
              <a:rPr lang="en-US" altLang="zh-CN" sz="1400" dirty="0"/>
              <a:t>=j</a:t>
            </a:r>
            <a:r>
              <a:rPr lang="en-US" altLang="zh-CN" sz="1400" dirty="0" smtClean="0"/>
              <a:t>;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("max=%d\</a:t>
            </a:r>
            <a:r>
              <a:rPr lang="en-US" altLang="zh-CN" sz="1400" dirty="0" err="1"/>
              <a:t>nrow</a:t>
            </a:r>
            <a:r>
              <a:rPr lang="en-US" altLang="zh-CN" sz="1400" dirty="0"/>
              <a:t>=%d\</a:t>
            </a:r>
            <a:r>
              <a:rPr lang="en-US" altLang="zh-CN" sz="1400" dirty="0" err="1"/>
              <a:t>ncolum</a:t>
            </a:r>
            <a:r>
              <a:rPr lang="en-US" altLang="zh-CN" sz="1400" dirty="0"/>
              <a:t>=%d\n",</a:t>
            </a:r>
            <a:r>
              <a:rPr lang="en-US" altLang="zh-CN" sz="1400" dirty="0" err="1"/>
              <a:t>max,row,colum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</a:t>
            </a:r>
            <a:r>
              <a:rPr lang="en-US" altLang="zh-CN" sz="1400" smtClean="0"/>
              <a:t>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4400" dirty="0"/>
              <a:t>进入字符数组前，插播一段广告</a:t>
            </a:r>
            <a:r>
              <a:rPr lang="en-US" altLang="zh-CN" sz="4400" dirty="0"/>
              <a:t>……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9979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83296"/>
            <a:ext cx="7772400" cy="769441"/>
          </a:xfrm>
          <a:noFill/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二维数组例程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56320"/>
            <a:ext cx="8534400" cy="4953000"/>
          </a:xfrm>
          <a:noFill/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接下来有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个数组例程，求扩散，求山寨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用指定值初始化数组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打印数组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数组求和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609600" indent="-609600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数组按列求和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7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4500">
                <a:ea typeface="宋体" panose="02010600030101010101" pitchFamily="2" charset="-122"/>
                <a:cs typeface="Times New Roman" panose="02020603050405020304" pitchFamily="18" charset="0"/>
              </a:rPr>
              <a:t>用指定值初始化数组</a:t>
            </a:r>
            <a:endParaRPr lang="en-US" altLang="zh-CN" sz="450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794750" cy="47752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85000" lnSpcReduction="2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a[10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][20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],m=10,n=20;</a:t>
            </a: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m;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j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j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j++)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("%d", &amp;a[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][j]);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40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3300" dirty="0" smtClean="0">
                <a:solidFill>
                  <a:schemeClr val="bg1"/>
                </a:solidFill>
                <a:ea typeface="宋体" panose="02010600030101010101" pitchFamily="2" charset="-122"/>
              </a:rPr>
              <a:t>友情提醒：二维数组是按行存储的，所以尽量按行访问，不要这样写代码（</a:t>
            </a:r>
            <a:r>
              <a:rPr lang="zh-CN" altLang="en-US" sz="3300" dirty="0">
                <a:solidFill>
                  <a:schemeClr val="bg1"/>
                </a:solidFill>
                <a:ea typeface="宋体" panose="02010600030101010101" pitchFamily="2" charset="-122"/>
              </a:rPr>
              <a:t>因为</a:t>
            </a:r>
            <a:r>
              <a:rPr lang="zh-CN" altLang="en-US" sz="3300" dirty="0" smtClean="0">
                <a:solidFill>
                  <a:schemeClr val="bg1"/>
                </a:solidFill>
                <a:ea typeface="宋体" panose="02010600030101010101" pitchFamily="2" charset="-122"/>
              </a:rPr>
              <a:t>非常耗时）：</a:t>
            </a:r>
            <a:endParaRPr lang="en-US" altLang="zh-CN" sz="3300" dirty="0" smtClean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(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j = 0; j &lt; n;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j++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 for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m;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("%d", &amp;a[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][j]);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打印数组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832850" cy="43873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a[10][20],m=10,n=20;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m;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{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  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j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j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j++)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("%d ", 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][j]);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("\n");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数组求和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1778000"/>
            <a:ext cx="8832850" cy="359521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a[10][20],m=10,n=20;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40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40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sum </a:t>
            </a:r>
            <a:r>
              <a:rPr lang="en-US" altLang="zh-CN" sz="4000" b="1" dirty="0">
                <a:solidFill>
                  <a:srgbClr val="FFFF00"/>
                </a:solidFill>
                <a:ea typeface="宋体" panose="02010600030101010101" pitchFamily="2" charset="-122"/>
              </a:rPr>
              <a:t>= 0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m; 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for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40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 j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= 0; j &lt; </a:t>
            </a:r>
            <a:r>
              <a:rPr lang="en-US" altLang="zh-CN" sz="40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j++)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    sum += a[</a:t>
            </a:r>
            <a:r>
              <a:rPr lang="en-US" altLang="zh-CN" sz="40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4000" dirty="0">
                <a:solidFill>
                  <a:schemeClr val="bg1"/>
                </a:solidFill>
                <a:ea typeface="宋体" panose="02010600030101010101" pitchFamily="2" charset="-122"/>
              </a:rPr>
              <a:t>][j];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5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数组长度有没有上限？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有些时候需要一个超大数组，</a:t>
            </a:r>
            <a:r>
              <a:rPr lang="zh-CN" altLang="en-US" dirty="0" smtClean="0"/>
              <a:t>例如存储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万个</a:t>
            </a:r>
            <a:r>
              <a:rPr lang="zh-CN" altLang="en-US" dirty="0" smtClean="0"/>
              <a:t>整数，</a:t>
            </a:r>
            <a:r>
              <a:rPr lang="zh-CN" altLang="en-US" dirty="0" smtClean="0"/>
              <a:t>那么是否可以声明成：</a:t>
            </a:r>
            <a:endParaRPr lang="en-US" altLang="zh-CN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a[1000000];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很遗憾答案是：</a:t>
            </a:r>
            <a:r>
              <a:rPr lang="en-US" altLang="zh-CN" b="1" dirty="0" smtClean="0">
                <a:solidFill>
                  <a:srgbClr val="FF0000"/>
                </a:solidFill>
              </a:rPr>
              <a:t>NO!</a:t>
            </a:r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需要更大空间，需要在</a:t>
            </a:r>
            <a:r>
              <a:rPr lang="zh-CN" altLang="en-US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上分配，这个问题我们回头再聊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2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563" y="381000"/>
            <a:ext cx="8564562" cy="782638"/>
          </a:xfrm>
        </p:spPr>
        <p:txBody>
          <a:bodyPr/>
          <a:lstStyle/>
          <a:p>
            <a:r>
              <a:rPr lang="en-US" altLang="zh-CN" sz="4500" dirty="0"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4500" dirty="0">
                <a:ea typeface="宋体" panose="02010600030101010101" pitchFamily="2" charset="-122"/>
                <a:cs typeface="Times New Roman" panose="02020603050405020304" pitchFamily="18" charset="0"/>
              </a:rPr>
              <a:t>找数组按列求和</a:t>
            </a:r>
            <a:endParaRPr lang="en-US" altLang="zh-CN" sz="4500" dirty="0">
              <a:ea typeface="宋体" panose="02010600030101010101" pitchFamily="2" charset="-122"/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9938" y="1778000"/>
            <a:ext cx="8718550" cy="395525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a[10][20],m=10,n=20;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//……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中间对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的元素</a:t>
            </a:r>
            <a:r>
              <a:rPr lang="zh-CN" altLang="en-US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赋值</a:t>
            </a:r>
            <a:endParaRPr lang="en-US" altLang="zh-CN" sz="36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sum[20] </a:t>
            </a:r>
            <a:r>
              <a:rPr lang="en-US" altLang="zh-CN" sz="3600" b="1" dirty="0">
                <a:solidFill>
                  <a:srgbClr val="FFFF00"/>
                </a:solidFill>
                <a:ea typeface="宋体" panose="02010600030101010101" pitchFamily="2" charset="-122"/>
              </a:rPr>
              <a:t>= {0}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;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for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j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= 0; j &lt;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n;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j++)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 for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err="1" smtClean="0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= 0;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3600" dirty="0" smtClean="0">
                <a:solidFill>
                  <a:schemeClr val="bg1"/>
                </a:solidFill>
                <a:ea typeface="宋体" panose="02010600030101010101" pitchFamily="2" charset="-122"/>
              </a:rPr>
              <a:t>m; 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++)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    sum[j] += a[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][j];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altLang="zh-CN" sz="360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注意上面循环中</a:t>
            </a:r>
            <a:r>
              <a:rPr lang="en-US" altLang="zh-CN" sz="3600" dirty="0" err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chemeClr val="bg1"/>
                </a:solidFill>
                <a:ea typeface="宋体" panose="02010600030101010101" pitchFamily="2" charset="-122"/>
              </a:rPr>
              <a:t>, j</a:t>
            </a:r>
            <a:r>
              <a:rPr lang="zh-CN" altLang="en-US" sz="3600" dirty="0">
                <a:solidFill>
                  <a:schemeClr val="bg1"/>
                </a:solidFill>
                <a:ea typeface="宋体" panose="02010600030101010101" pitchFamily="2" charset="-122"/>
              </a:rPr>
              <a:t>的顺序</a:t>
            </a:r>
            <a:endParaRPr lang="en-US" altLang="zh-CN" sz="36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495800" y="25146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876800" y="29718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2246312" y="2906714"/>
            <a:ext cx="8170168" cy="1500187"/>
          </a:xfrm>
        </p:spPr>
        <p:txBody>
          <a:bodyPr/>
          <a:lstStyle/>
          <a:p>
            <a:r>
              <a:rPr lang="zh-CN" altLang="en-US" sz="4400" dirty="0"/>
              <a:t>广告结束，现在开始字符数组。</a:t>
            </a:r>
          </a:p>
        </p:txBody>
      </p:sp>
    </p:spTree>
    <p:extLst>
      <p:ext uri="{BB962C8B-B14F-4D97-AF65-F5344CB8AC3E}">
        <p14:creationId xmlns:p14="http://schemas.microsoft.com/office/powerpoint/2010/main" val="205000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用来存放字符数据的数组是</a:t>
            </a:r>
            <a:r>
              <a:rPr lang="zh-CN" altLang="en-US" b="1" dirty="0"/>
              <a:t>字符数组</a:t>
            </a:r>
            <a:r>
              <a:rPr lang="zh-CN" altLang="en-US" dirty="0"/>
              <a:t>。在字符数组中的一个</a:t>
            </a:r>
            <a:r>
              <a:rPr lang="zh-CN" altLang="en-US" dirty="0" smtClean="0"/>
              <a:t>元素存放</a:t>
            </a:r>
            <a:r>
              <a:rPr lang="zh-CN" altLang="en-US" dirty="0"/>
              <a:t>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990869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char c[10];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c[0]=</a:t>
            </a:r>
            <a:r>
              <a:rPr lang="en-US" altLang="zh-CN" sz="1600" dirty="0" smtClean="0">
                <a:solidFill>
                  <a:schemeClr val="tx1"/>
                </a:solidFill>
              </a:rPr>
              <a:t>'I'; c[1]=' ';c[2]='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a';c</a:t>
            </a:r>
            <a:r>
              <a:rPr lang="en-US" altLang="zh-CN" sz="1600" dirty="0" smtClean="0">
                <a:solidFill>
                  <a:schemeClr val="tx1"/>
                </a:solidFill>
              </a:rPr>
              <a:t>[3]='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m';c</a:t>
            </a:r>
            <a:r>
              <a:rPr lang="en-US" altLang="zh-CN" sz="1600" dirty="0" smtClean="0">
                <a:solidFill>
                  <a:schemeClr val="tx1"/>
                </a:solidFill>
              </a:rPr>
              <a:t>[4]=' ';c[5]='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h';c</a:t>
            </a:r>
            <a:r>
              <a:rPr lang="en-US" altLang="zh-CN" sz="1600" dirty="0" smtClean="0">
                <a:solidFill>
                  <a:schemeClr val="tx1"/>
                </a:solidFill>
              </a:rPr>
              <a:t>[6]='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a';c</a:t>
            </a:r>
            <a:r>
              <a:rPr lang="en-US" altLang="zh-CN" sz="1600" dirty="0" smtClean="0">
                <a:solidFill>
                  <a:schemeClr val="tx1"/>
                </a:solidFill>
              </a:rPr>
              <a:t>[7]='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p';c</a:t>
            </a:r>
            <a:r>
              <a:rPr lang="en-US" altLang="zh-CN" sz="1600" dirty="0" smtClean="0">
                <a:solidFill>
                  <a:schemeClr val="tx1"/>
                </a:solidFill>
              </a:rPr>
              <a:t>[8]='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p';c</a:t>
            </a:r>
            <a:r>
              <a:rPr lang="en-US" altLang="zh-CN" sz="1600" dirty="0" smtClean="0">
                <a:solidFill>
                  <a:schemeClr val="tx1"/>
                </a:solidFill>
              </a:rPr>
              <a:t>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990869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</a:t>
            </a:r>
            <a:r>
              <a:rPr lang="en-US" altLang="zh-CN" sz="1600" smtClean="0">
                <a:solidFill>
                  <a:schemeClr val="tx1"/>
                </a:solidFill>
              </a:rPr>
              <a:t>]='a'; 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花括号中提供的初值</a:t>
            </a:r>
            <a:r>
              <a:rPr lang="zh-CN" altLang="en-US" sz="1600" smtClean="0">
                <a:solidFill>
                  <a:schemeClr val="tx1"/>
                </a:solidFill>
              </a:rPr>
              <a:t>个数</a:t>
            </a:r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zh-CN" altLang="en-US" sz="1600" smtClean="0">
                <a:solidFill>
                  <a:schemeClr val="tx1"/>
                </a:solidFill>
              </a:rPr>
              <a:t>即</a:t>
            </a:r>
            <a:r>
              <a:rPr lang="zh-CN" altLang="en-US" sz="1600">
                <a:solidFill>
                  <a:schemeClr val="tx1"/>
                </a:solidFill>
              </a:rPr>
              <a:t>字符</a:t>
            </a:r>
            <a:r>
              <a:rPr lang="zh-CN" altLang="en-US" sz="1600" smtClean="0">
                <a:solidFill>
                  <a:schemeClr val="tx1"/>
                </a:solidFill>
              </a:rPr>
              <a:t>个数）大于</a:t>
            </a:r>
            <a:r>
              <a:rPr lang="zh-CN" altLang="en-US" sz="1600">
                <a:solidFill>
                  <a:schemeClr val="tx1"/>
                </a:solidFill>
              </a:rPr>
              <a:t>数组长度，则出现语法</a:t>
            </a:r>
            <a:r>
              <a:rPr lang="zh-CN" altLang="en-US" sz="1600" smtClean="0">
                <a:solidFill>
                  <a:schemeClr val="tx1"/>
                </a:solidFill>
              </a:rPr>
              <a:t>错误。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 smtClean="0">
                <a:solidFill>
                  <a:schemeClr val="tx1"/>
                </a:solidFill>
              </a:rPr>
              <a:t>′\0</a:t>
            </a:r>
            <a:r>
              <a:rPr lang="en-US" altLang="zh-CN" sz="1600">
                <a:solidFill>
                  <a:schemeClr val="tx1"/>
                </a:solidFill>
              </a:rPr>
              <a:t>′)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</a:t>
            </a:r>
            <a:r>
              <a:rPr lang="zh-CN" altLang="en-US" sz="1600" smtClean="0">
                <a:solidFill>
                  <a:schemeClr val="tx1"/>
                </a:solidFill>
              </a:rPr>
              <a:t>数组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11308404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/>
              <a:t>char </a:t>
            </a:r>
            <a:r>
              <a:rPr lang="pt-BR" altLang="zh-CN" sz="1600" dirty="0" smtClean="0"/>
              <a:t>c[10]={′</a:t>
            </a:r>
            <a:r>
              <a:rPr lang="pt-BR" altLang="zh-CN" sz="1600" dirty="0"/>
              <a:t>I′,′ ′ ,′a′,′m′,′ ′,′h′,′a′,′p′,′p′,′y</a:t>
            </a:r>
            <a:r>
              <a:rPr lang="pt-BR" altLang="zh-CN" sz="1600" dirty="0" smtClean="0"/>
              <a:t>′};	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把</a:t>
            </a:r>
            <a:r>
              <a:rPr lang="en-US" altLang="zh-CN" sz="1600" dirty="0">
                <a:solidFill>
                  <a:srgbClr val="008000"/>
                </a:solidFill>
              </a:rPr>
              <a:t>10</a:t>
            </a:r>
            <a:r>
              <a:rPr lang="zh-CN" altLang="en-US" sz="1600" dirty="0">
                <a:solidFill>
                  <a:srgbClr val="008000"/>
                </a:solidFill>
              </a:rPr>
              <a:t>个字符依次赋给</a:t>
            </a:r>
            <a:r>
              <a:rPr lang="en-US" altLang="zh-CN" sz="1600" dirty="0" smtClean="0">
                <a:solidFill>
                  <a:srgbClr val="008000"/>
                </a:solidFill>
              </a:rPr>
              <a:t>c[0]</a:t>
            </a:r>
            <a:r>
              <a:rPr lang="zh-CN" altLang="en-US" sz="1600" dirty="0" smtClean="0">
                <a:solidFill>
                  <a:srgbClr val="008000"/>
                </a:solidFill>
              </a:rPr>
              <a:t>～</a:t>
            </a:r>
            <a:r>
              <a:rPr lang="en-US" altLang="zh-CN" sz="1600" dirty="0" smtClean="0">
                <a:solidFill>
                  <a:srgbClr val="008000"/>
                </a:solidFill>
              </a:rPr>
              <a:t>c[9]</a:t>
            </a:r>
            <a:endParaRPr lang="pt-BR" altLang="zh-CN" sz="1600" dirty="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92929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</a:t>
            </a:r>
            <a:r>
              <a:rPr lang="pt-BR" altLang="zh-CN" sz="1600" smtClean="0"/>
              <a:t>har c</a:t>
            </a:r>
            <a:r>
              <a:rPr lang="en-US" altLang="zh-CN" sz="1600" smtClean="0"/>
              <a:t>[</a:t>
            </a:r>
            <a:r>
              <a:rPr lang="pt-BR" altLang="zh-CN" sz="1600" smtClean="0"/>
              <a:t>10</a:t>
            </a:r>
            <a:r>
              <a:rPr lang="en-US" altLang="zh-CN" sz="1600" smtClean="0"/>
              <a:t>]</a:t>
            </a:r>
            <a:r>
              <a:rPr lang="pt-BR" altLang="zh-CN" sz="1600" smtClean="0"/>
              <a:t>={′</a:t>
            </a:r>
            <a:r>
              <a:rPr lang="pt-BR" altLang="zh-CN" sz="1600"/>
              <a:t>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3" y="5155756"/>
            <a:ext cx="9122046" cy="778581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char diamond[5][5]={{′ </a:t>
            </a:r>
            <a:r>
              <a:rPr lang="en-US" altLang="zh-CN" sz="1600" dirty="0"/>
              <a:t>′,′ </a:t>
            </a:r>
            <a:r>
              <a:rPr lang="en-US" altLang="zh-CN" sz="1600" dirty="0" smtClean="0"/>
              <a:t>′,′*′},{′ ′,′*′,′ ′,′*′},{′*′,′ </a:t>
            </a:r>
            <a:r>
              <a:rPr lang="en-US" altLang="zh-CN" sz="1600" dirty="0"/>
              <a:t>′,′ </a:t>
            </a:r>
            <a:r>
              <a:rPr lang="en-US" altLang="zh-CN" sz="1600" dirty="0" smtClean="0"/>
              <a:t>′,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dirty="0" smtClean="0"/>
              <a:t>′ ′,′*′},{′ ′,′*′,′ ′,′*′},{′ </a:t>
            </a:r>
            <a:r>
              <a:rPr lang="en-US" altLang="zh-CN" sz="1600" dirty="0"/>
              <a:t>′,′ </a:t>
            </a:r>
            <a:r>
              <a:rPr lang="en-US" altLang="zh-CN" sz="1600" dirty="0" smtClean="0"/>
              <a:t>′,′*′}};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1007095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 smtClean="0"/>
              <a:t>char c</a:t>
            </a:r>
            <a:r>
              <a:rPr lang="en-US" altLang="zh-CN" sz="1600" dirty="0" smtClean="0"/>
              <a:t>[]</a:t>
            </a:r>
            <a:r>
              <a:rPr lang="pt-BR" altLang="zh-CN" sz="1600" dirty="0" smtClean="0"/>
              <a:t>={′</a:t>
            </a:r>
            <a:r>
              <a:rPr lang="pt-BR" altLang="zh-CN" sz="1600" dirty="0"/>
              <a:t>I′,′ ′,′a′,′m′,′ ′,′h′,′a′,′p′,′p′,′y</a:t>
            </a:r>
            <a:r>
              <a:rPr lang="pt-BR" altLang="zh-CN" sz="1600" dirty="0" smtClean="0"/>
              <a:t>′};	</a:t>
            </a:r>
            <a:r>
              <a:rPr lang="pt-BR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数组</a:t>
            </a:r>
            <a:r>
              <a:rPr lang="en-US" altLang="zh-CN" sz="1600" dirty="0">
                <a:solidFill>
                  <a:srgbClr val="008000"/>
                </a:solidFill>
              </a:rPr>
              <a:t>c</a:t>
            </a:r>
            <a:r>
              <a:rPr lang="zh-CN" altLang="en-US" sz="1600" dirty="0">
                <a:solidFill>
                  <a:srgbClr val="008000"/>
                </a:solidFill>
              </a:rPr>
              <a:t>的长度自动定为</a:t>
            </a:r>
            <a:r>
              <a:rPr lang="en-US" altLang="zh-CN" sz="1600" dirty="0" smtClean="0">
                <a:solidFill>
                  <a:srgbClr val="008000"/>
                </a:solidFill>
              </a:rPr>
              <a:t>10</a:t>
            </a:r>
            <a:endParaRPr lang="en-US" altLang="zh-CN" sz="1600" dirty="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801573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{</a:t>
            </a:r>
            <a:r>
              <a:rPr lang="en-US" altLang="zh-CN" sz="1400" dirty="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 for </a:t>
            </a:r>
            <a:r>
              <a:rPr lang="en-US" altLang="zh-CN" sz="1400" dirty="0"/>
              <a:t>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c",diamond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1100758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en-US" altLang="zh-CN" sz="20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长度。</a:t>
            </a:r>
            <a:endParaRPr lang="en-US" altLang="zh-CN" sz="2000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为了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′\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0′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dirty="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8" y="3802554"/>
            <a:ext cx="9438341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63188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/>
              <a:t>″C program</a:t>
            </a:r>
            <a:r>
              <a:rPr lang="en-US" altLang="zh-CN" sz="1600" dirty="0" smtClean="0"/>
              <a:t>″  </a:t>
            </a:r>
            <a:r>
              <a:rPr lang="zh-CN" altLang="en-US" sz="1600" dirty="0" smtClean="0">
                <a:solidFill>
                  <a:srgbClr val="0070C0"/>
                </a:solidFill>
              </a:rPr>
              <a:t>字符串</a:t>
            </a:r>
            <a:r>
              <a:rPr lang="zh-CN" altLang="en-US" sz="1600" dirty="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dirty="0" smtClean="0">
                <a:solidFill>
                  <a:srgbClr val="0070C0"/>
                </a:solidFill>
              </a:rPr>
              <a:t>，占</a:t>
            </a:r>
            <a:r>
              <a:rPr lang="en-US" altLang="zh-CN" sz="1600" dirty="0">
                <a:solidFill>
                  <a:srgbClr val="0070C0"/>
                </a:solidFill>
              </a:rPr>
              <a:t>10</a:t>
            </a:r>
            <a:r>
              <a:rPr lang="zh-CN" altLang="en-US" sz="1600" dirty="0">
                <a:solidFill>
                  <a:srgbClr val="0070C0"/>
                </a:solidFill>
              </a:rPr>
              <a:t>个字节</a:t>
            </a:r>
            <a:r>
              <a:rPr lang="zh-CN" altLang="en-US" sz="1600" dirty="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dirty="0" smtClean="0">
                <a:solidFill>
                  <a:srgbClr val="0070C0"/>
                </a:solidFill>
              </a:rPr>
              <a:t>9</a:t>
            </a:r>
            <a:r>
              <a:rPr lang="zh-CN" altLang="en-US" sz="1600" dirty="0" smtClean="0">
                <a:solidFill>
                  <a:srgbClr val="0070C0"/>
                </a:solidFill>
              </a:rPr>
              <a:t>个字节，最后</a:t>
            </a:r>
            <a:r>
              <a:rPr lang="zh-CN" altLang="en-US" sz="1600" dirty="0">
                <a:solidFill>
                  <a:srgbClr val="0070C0"/>
                </a:solidFill>
              </a:rPr>
              <a:t>一个字节</a:t>
            </a:r>
            <a:r>
              <a:rPr lang="en-US" altLang="zh-CN" sz="1600" dirty="0" smtClean="0">
                <a:solidFill>
                  <a:srgbClr val="0070C0"/>
                </a:solidFill>
              </a:rPr>
              <a:t>′\</a:t>
            </a:r>
            <a:r>
              <a:rPr lang="en-US" altLang="zh-CN" sz="1600" dirty="0">
                <a:solidFill>
                  <a:srgbClr val="0070C0"/>
                </a:solidFill>
              </a:rPr>
              <a:t>0′</a:t>
            </a:r>
            <a:r>
              <a:rPr lang="zh-CN" altLang="en-US" sz="1600" dirty="0">
                <a:solidFill>
                  <a:srgbClr val="0070C0"/>
                </a:solidFill>
              </a:rPr>
              <a:t>是由系统自动加上的</a:t>
            </a:r>
            <a:endParaRPr lang="en-US" altLang="zh-CN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</a:t>
            </a:r>
            <a:r>
              <a:rPr lang="en-US" altLang="zh-CN" sz="1600" smtClean="0"/>
              <a:t>("How </a:t>
            </a:r>
            <a:r>
              <a:rPr lang="en-US" altLang="zh-CN" sz="1600"/>
              <a:t>do you do?\</a:t>
            </a:r>
            <a:r>
              <a:rPr lang="en-US" altLang="zh-CN" sz="160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</a:t>
            </a:r>
            <a:r>
              <a:rPr lang="en-US" altLang="zh-CN" sz="1600" smtClean="0"/>
              <a:t>c[]={"I  </a:t>
            </a:r>
            <a:r>
              <a:rPr lang="en-US" altLang="zh-CN" sz="1600"/>
              <a:t>am  </a:t>
            </a:r>
            <a:r>
              <a:rPr lang="en-US" altLang="zh-CN" sz="160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smtClean="0"/>
              <a:t>或 </a:t>
            </a:r>
            <a:r>
              <a:rPr lang="en-US" altLang="zh-CN" sz="1600"/>
              <a:t>char </a:t>
            </a:r>
            <a:r>
              <a:rPr lang="en-US" altLang="zh-CN" sz="1600" smtClean="0"/>
              <a:t>c[]="I </a:t>
            </a:r>
            <a:r>
              <a:rPr lang="en-US" altLang="zh-CN" sz="1600"/>
              <a:t>am </a:t>
            </a:r>
            <a:r>
              <a:rPr lang="en-US" altLang="zh-CN" sz="1600" smtClean="0"/>
              <a:t>happy";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</a:t>
            </a:r>
            <a:r>
              <a:rPr lang="zh-CN" altLang="en-US" sz="1600" smtClean="0">
                <a:solidFill>
                  <a:srgbClr val="0070C0"/>
                </a:solidFill>
              </a:rPr>
              <a:t>单引号括</a:t>
            </a:r>
            <a:r>
              <a:rPr lang="zh-CN" altLang="en-US" sz="1600">
                <a:solidFill>
                  <a:srgbClr val="0070C0"/>
                </a:solidFill>
              </a:rPr>
              <a:t>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661246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</a:t>
            </a:r>
            <a:r>
              <a:rPr lang="pt-BR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</a:rPr>
              <a:t>[]</a:t>
            </a:r>
            <a:r>
              <a:rPr lang="pt-BR" altLang="zh-CN" sz="1600" dirty="0" smtClean="0">
                <a:solidFill>
                  <a:schemeClr val="tx1"/>
                </a:solidFill>
              </a:rPr>
              <a:t>={′</a:t>
            </a:r>
            <a:r>
              <a:rPr lang="pt-BR" altLang="zh-CN" sz="1600" dirty="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dirty="0" smtClean="0">
                <a:solidFill>
                  <a:schemeClr val="tx1"/>
                </a:solidFill>
              </a:rPr>
              <a:t>′,′\</a:t>
            </a:r>
            <a:r>
              <a:rPr lang="pt-BR" altLang="zh-CN" sz="1600" dirty="0">
                <a:solidFill>
                  <a:schemeClr val="tx1"/>
                </a:solidFill>
              </a:rPr>
              <a:t>0</a:t>
            </a:r>
            <a:r>
              <a:rPr lang="pt-BR" altLang="zh-CN" sz="1600" dirty="0" smtClean="0">
                <a:solidFill>
                  <a:schemeClr val="tx1"/>
                </a:solidFill>
              </a:rPr>
              <a:t>′};</a:t>
            </a:r>
            <a:endParaRPr lang="pt-BR" altLang="zh-CN" sz="16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666626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</a:t>
            </a:r>
            <a:r>
              <a:rPr lang="pt-BR" altLang="zh-CN" sz="1600" dirty="0" smtClean="0">
                <a:solidFill>
                  <a:schemeClr val="tx1"/>
                </a:solidFill>
              </a:rPr>
              <a:t>c</a:t>
            </a:r>
            <a:r>
              <a:rPr lang="en-US" altLang="zh-CN" sz="1600" dirty="0" smtClean="0">
                <a:solidFill>
                  <a:schemeClr val="tx1"/>
                </a:solidFill>
              </a:rPr>
              <a:t>[]</a:t>
            </a:r>
            <a:r>
              <a:rPr lang="pt-BR" altLang="zh-CN" sz="1600" dirty="0" smtClean="0">
                <a:solidFill>
                  <a:schemeClr val="tx1"/>
                </a:solidFill>
              </a:rPr>
              <a:t>={′</a:t>
            </a:r>
            <a:r>
              <a:rPr lang="pt-BR" altLang="zh-CN" sz="1600" dirty="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[10]</a:t>
            </a:r>
            <a:r>
              <a:rPr lang="pt-BR" altLang="zh-CN" sz="160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 smtClean="0">
                <a:solidFill>
                  <a:srgbClr val="0070C0"/>
                </a:solidFill>
              </a:rPr>
              <a:t>′\0</a:t>
            </a:r>
            <a:r>
              <a:rPr lang="en-US" altLang="zh-CN" sz="1600">
                <a:solidFill>
                  <a:srgbClr val="0070C0"/>
                </a:solidFill>
              </a:rPr>
              <a:t>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smtClean="0">
                <a:solidFill>
                  <a:srgbClr val="0070C0"/>
                </a:solidFill>
              </a:rPr>
              <a:t>空字符。</a:t>
            </a:r>
            <a:endParaRPr lang="en-US" altLang="zh-CN" sz="160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3"/>
            <a:ext cx="4775773" cy="29970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c[15]={'I',' ','</a:t>
            </a:r>
            <a:r>
              <a:rPr lang="en-US" altLang="zh-CN" sz="1400" dirty="0" err="1"/>
              <a:t>a','m</a:t>
            </a:r>
            <a:r>
              <a:rPr lang="en-US" altLang="zh-CN" sz="1400" dirty="0"/>
              <a:t>',' ','a',' ','</a:t>
            </a:r>
            <a:r>
              <a:rPr lang="en-US" altLang="zh-CN" sz="1400" dirty="0" err="1"/>
              <a:t>s','t','u','d','e','n','t</a:t>
            </a:r>
            <a:r>
              <a:rPr lang="en-US" altLang="zh-CN" sz="1400" dirty="0"/>
              <a:t>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chemeClr val="accent6"/>
                </a:solidFill>
              </a:rPr>
              <a:t>%</a:t>
            </a:r>
            <a:r>
              <a:rPr lang="en-US" altLang="zh-CN" sz="1400" dirty="0" err="1">
                <a:solidFill>
                  <a:schemeClr val="accent6"/>
                </a:solidFill>
              </a:rPr>
              <a:t>c</a:t>
            </a:r>
            <a:r>
              <a:rPr lang="en-US" altLang="zh-CN" sz="1400" dirty="0" err="1"/>
              <a:t>",</a:t>
            </a:r>
            <a:r>
              <a:rPr lang="en-US" altLang="zh-CN" sz="1400" dirty="0" err="1">
                <a:solidFill>
                  <a:schemeClr val="accent6"/>
                </a:solidFill>
              </a:rPr>
              <a:t>c</a:t>
            </a:r>
            <a:r>
              <a:rPr lang="en-US" altLang="zh-CN" sz="1400" dirty="0">
                <a:solidFill>
                  <a:schemeClr val="accent6"/>
                </a:solidFill>
              </a:rPr>
              <a:t>[</a:t>
            </a:r>
            <a:r>
              <a:rPr lang="en-US" altLang="zh-CN" sz="1400" dirty="0" err="1">
                <a:solidFill>
                  <a:schemeClr val="accent6"/>
                </a:solidFill>
              </a:rPr>
              <a:t>i</a:t>
            </a:r>
            <a:r>
              <a:rPr lang="en-US" altLang="zh-CN" sz="1400" dirty="0">
                <a:solidFill>
                  <a:schemeClr val="accent6"/>
                </a:solidFill>
              </a:rPr>
              <a:t>]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536830" y="3794227"/>
            <a:ext cx="8350369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(1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输出</a:t>
            </a:r>
            <a:r>
              <a:rPr lang="zh-CN" altLang="en-US" dirty="0">
                <a:solidFill>
                  <a:srgbClr val="000000"/>
                </a:solidFill>
              </a:rPr>
              <a:t>的字符中不包括结束符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(2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用</a:t>
            </a:r>
            <a:r>
              <a:rPr lang="zh-CN" altLang="en-US" dirty="0">
                <a:solidFill>
                  <a:srgbClr val="000000"/>
                </a:solidFill>
              </a:rPr>
              <a:t>“</a:t>
            </a:r>
            <a:r>
              <a:rPr lang="en-US" altLang="zh-CN" dirty="0">
                <a:solidFill>
                  <a:srgbClr val="000000"/>
                </a:solidFill>
              </a:rPr>
              <a:t>%s”</a:t>
            </a:r>
            <a:r>
              <a:rPr lang="zh-CN" altLang="en-US" dirty="0">
                <a:solidFill>
                  <a:srgbClr val="000000"/>
                </a:solidFill>
              </a:rPr>
              <a:t>格式符输出字符串时，</a:t>
            </a:r>
            <a:r>
              <a:rPr lang="en-US" altLang="zh-CN" dirty="0" err="1">
                <a:solidFill>
                  <a:srgbClr val="000000"/>
                </a:solidFill>
              </a:rPr>
              <a:t>printf</a:t>
            </a:r>
            <a:r>
              <a:rPr lang="zh-CN" altLang="en-US" dirty="0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(3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dirty="0" smtClean="0">
                <a:solidFill>
                  <a:srgbClr val="000000"/>
                </a:solidFill>
              </a:rPr>
              <a:t>′\</a:t>
            </a:r>
            <a:r>
              <a:rPr lang="en-US" altLang="zh-CN" dirty="0">
                <a:solidFill>
                  <a:srgbClr val="000000"/>
                </a:solidFill>
              </a:rPr>
              <a:t>0′</a:t>
            </a:r>
            <a:r>
              <a:rPr lang="zh-CN" altLang="en-US" dirty="0">
                <a:solidFill>
                  <a:srgbClr val="000000"/>
                </a:solidFill>
              </a:rPr>
              <a:t>结束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(4</a:t>
            </a:r>
            <a:r>
              <a:rPr lang="en-US" altLang="zh-CN" dirty="0" smtClean="0">
                <a:solidFill>
                  <a:srgbClr val="000000"/>
                </a:solidFill>
              </a:rPr>
              <a:t>) </a:t>
            </a:r>
            <a:r>
              <a:rPr lang="zh-CN" altLang="en-US" dirty="0" smtClean="0">
                <a:solidFill>
                  <a:srgbClr val="000000"/>
                </a:solidFill>
              </a:rPr>
              <a:t>如果</a:t>
            </a:r>
            <a:r>
              <a:rPr lang="zh-CN" altLang="en-US" dirty="0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，则遇第一个</a:t>
            </a:r>
            <a:r>
              <a:rPr lang="en-US" altLang="zh-CN" dirty="0" smtClean="0">
                <a:solidFill>
                  <a:srgbClr val="000000"/>
                </a:solidFill>
              </a:rPr>
              <a:t>′\0</a:t>
            </a:r>
            <a:r>
              <a:rPr lang="en-US" altLang="zh-CN" dirty="0">
                <a:solidFill>
                  <a:srgbClr val="000000"/>
                </a:solidFill>
              </a:rPr>
              <a:t>′</a:t>
            </a:r>
            <a:r>
              <a:rPr lang="zh-CN" altLang="en-US" dirty="0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32564" y="1385630"/>
            <a:ext cx="3021752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</a:t>
            </a:r>
            <a:r>
              <a:rPr lang="en-US" altLang="zh-CN" sz="1400" dirty="0" smtClean="0"/>
              <a:t>c[6];</a:t>
            </a:r>
            <a:endParaRPr lang="en-US" altLang="zh-CN" sz="1400" dirty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chemeClr val="accent6"/>
                </a:solidFill>
              </a:rPr>
              <a:t>%</a:t>
            </a:r>
            <a:r>
              <a:rPr lang="en-US" altLang="zh-CN" sz="1400" dirty="0" err="1" smtClean="0">
                <a:solidFill>
                  <a:schemeClr val="accent6"/>
                </a:solidFill>
              </a:rPr>
              <a:t>s</a:t>
            </a:r>
            <a:r>
              <a:rPr lang="en-US" altLang="zh-CN" sz="1400" dirty="0" err="1" smtClean="0"/>
              <a:t>",</a:t>
            </a:r>
            <a:r>
              <a:rPr lang="en-US" altLang="zh-CN" sz="1400" dirty="0" err="1">
                <a:solidFill>
                  <a:schemeClr val="accent6"/>
                </a:solidFill>
              </a:rPr>
              <a:t>c</a:t>
            </a:r>
            <a:r>
              <a:rPr lang="en-US" altLang="zh-CN" sz="1400" dirty="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从键盘输入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China</a:t>
            </a:r>
            <a:r>
              <a:rPr lang="en-US" altLang="zh-CN" dirty="0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系统</a:t>
            </a:r>
            <a:r>
              <a:rPr lang="zh-CN" altLang="en-US" dirty="0">
                <a:solidFill>
                  <a:srgbClr val="000000"/>
                </a:solidFill>
              </a:rPr>
              <a:t>会自动在</a:t>
            </a:r>
            <a:r>
              <a:rPr lang="en-US" altLang="zh-CN" dirty="0">
                <a:solidFill>
                  <a:srgbClr val="000000"/>
                </a:solidFill>
              </a:rPr>
              <a:t>China</a:t>
            </a:r>
            <a:r>
              <a:rPr lang="zh-CN" altLang="en-US" dirty="0">
                <a:solidFill>
                  <a:srgbClr val="000000"/>
                </a:solidFill>
              </a:rPr>
              <a:t>后面加一个</a:t>
            </a:r>
            <a:r>
              <a:rPr lang="en-US" altLang="zh-CN" dirty="0" smtClean="0">
                <a:solidFill>
                  <a:srgbClr val="000000"/>
                </a:solidFill>
              </a:rPr>
              <a:t>′\</a:t>
            </a:r>
            <a:r>
              <a:rPr lang="en-US" altLang="zh-CN" dirty="0">
                <a:solidFill>
                  <a:srgbClr val="000000"/>
                </a:solidFill>
              </a:rPr>
              <a:t>0′</a:t>
            </a:r>
            <a:r>
              <a:rPr lang="zh-CN" altLang="en-US" dirty="0">
                <a:solidFill>
                  <a:srgbClr val="000000"/>
                </a:solidFill>
              </a:rPr>
              <a:t>结束符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2563" y="2955797"/>
            <a:ext cx="3021751" cy="1478180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char </a:t>
            </a:r>
            <a:r>
              <a:rPr lang="en-US" altLang="zh-CN" sz="1400" dirty="0"/>
              <a:t>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 smtClean="0"/>
              <a:t>scanf</a:t>
            </a:r>
            <a:r>
              <a:rPr lang="en-US" altLang="zh-CN" sz="1400" dirty="0"/>
              <a:t>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如果利用一个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zh-CN" altLang="en-US" dirty="0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 dirty="0">
                <a:solidFill>
                  <a:srgbClr val="000000"/>
                </a:solidFill>
              </a:rPr>
              <a:t>空格</a:t>
            </a:r>
            <a:r>
              <a:rPr lang="zh-CN" altLang="en-US" dirty="0">
                <a:solidFill>
                  <a:srgbClr val="000000"/>
                </a:solidFill>
              </a:rPr>
              <a:t>分隔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从</a:t>
            </a:r>
            <a:r>
              <a:rPr lang="zh-CN" altLang="en-US" dirty="0">
                <a:solidFill>
                  <a:srgbClr val="000000"/>
                </a:solidFill>
              </a:rPr>
              <a:t>键盘输入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How are you? </a:t>
            </a:r>
            <a:r>
              <a:rPr lang="en-US" altLang="zh-CN" dirty="0" smtClean="0">
                <a:solidFill>
                  <a:srgbClr val="000000"/>
                </a:solidFill>
              </a:rPr>
              <a:t>↙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0000"/>
                </a:solidFill>
              </a:rPr>
              <a:t>由于有空格字符分隔，作为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457312"/>
              </p:ext>
            </p:extLst>
          </p:nvPr>
        </p:nvGraphicFramePr>
        <p:xfrm>
          <a:off x="8367615" y="3419198"/>
          <a:ext cx="370902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171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618171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618171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618171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618171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618171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str1:</a:t>
                      </a:r>
                      <a:endParaRPr lang="zh-CN" alt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\0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/>
                        <a:t>\0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732564" y="4952828"/>
            <a:ext cx="3021750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char </a:t>
            </a:r>
            <a:r>
              <a:rPr lang="pt-BR" altLang="zh-CN" sz="1600" dirty="0" smtClean="0">
                <a:solidFill>
                  <a:schemeClr val="tx1"/>
                </a:solidFill>
              </a:rPr>
              <a:t>str</a:t>
            </a:r>
            <a:r>
              <a:rPr lang="en-US" altLang="zh-CN" sz="1600" dirty="0" smtClean="0">
                <a:solidFill>
                  <a:schemeClr val="tx1"/>
                </a:solidFill>
              </a:rPr>
              <a:t>[</a:t>
            </a:r>
            <a:r>
              <a:rPr lang="pt-BR" altLang="zh-CN" sz="1600" dirty="0" smtClean="0">
                <a:solidFill>
                  <a:schemeClr val="tx1"/>
                </a:solidFill>
              </a:rPr>
              <a:t>13</a:t>
            </a:r>
            <a:r>
              <a:rPr lang="en-US" altLang="zh-CN" sz="1600" dirty="0" smtClean="0">
                <a:solidFill>
                  <a:schemeClr val="tx1"/>
                </a:solidFill>
              </a:rPr>
              <a:t>]</a:t>
            </a:r>
            <a:r>
              <a:rPr lang="pt-BR" altLang="zh-CN" sz="1600" dirty="0" smtClean="0">
                <a:solidFill>
                  <a:schemeClr val="tx1"/>
                </a:solidFill>
              </a:rPr>
              <a:t>;</a:t>
            </a:r>
            <a:endParaRPr lang="pt-BR" altLang="zh-CN" sz="1600" dirty="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 dirty="0">
                <a:solidFill>
                  <a:schemeClr val="tx1"/>
                </a:solidFill>
              </a:rPr>
              <a:t>scanf</a:t>
            </a:r>
            <a:r>
              <a:rPr lang="pt-BR" altLang="zh-CN" sz="1600" dirty="0" smtClean="0">
                <a:solidFill>
                  <a:schemeClr val="tx1"/>
                </a:solidFill>
              </a:rPr>
              <a:t>("%s"</a:t>
            </a:r>
            <a:r>
              <a:rPr lang="en-US" altLang="zh-CN" sz="1600" dirty="0" smtClean="0">
                <a:solidFill>
                  <a:schemeClr val="tx1"/>
                </a:solidFill>
              </a:rPr>
              <a:t>,</a:t>
            </a:r>
            <a:r>
              <a:rPr lang="pt-BR" altLang="zh-CN" sz="1600" dirty="0" smtClean="0">
                <a:solidFill>
                  <a:schemeClr val="tx1"/>
                </a:solidFill>
              </a:rPr>
              <a:t>str</a:t>
            </a:r>
            <a:r>
              <a:rPr lang="pt-BR" altLang="zh-CN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738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H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6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  <p:sp>
        <p:nvSpPr>
          <p:cNvPr id="12" name="圆角矩形标注 11"/>
          <p:cNvSpPr/>
          <p:nvPr/>
        </p:nvSpPr>
        <p:spPr bwMode="auto">
          <a:xfrm>
            <a:off x="7811965" y="5009351"/>
            <a:ext cx="4096909" cy="842618"/>
          </a:xfrm>
          <a:prstGeom prst="wedgeRoundRectCallout">
            <a:avLst>
              <a:gd name="adj1" fmla="val 42721"/>
              <a:gd name="adj2" fmla="val -1586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</a:rPr>
              <a:t>%s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处理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\0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之后的内容，所以红色</a:t>
            </a:r>
            <a:endParaRPr kumimoji="1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\0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无法保证。</a:t>
            </a:r>
          </a:p>
        </p:txBody>
      </p:sp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数组最大能定义多大？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由于数组申请的</a:t>
            </a:r>
            <a:r>
              <a:rPr lang="zh-CN" altLang="en-US" dirty="0" smtClean="0"/>
              <a:t>是空间是在</a:t>
            </a:r>
            <a:r>
              <a:rPr lang="zh-CN" altLang="en-US" dirty="0" smtClean="0">
                <a:solidFill>
                  <a:srgbClr val="FF0000"/>
                </a:solidFill>
              </a:rPr>
              <a:t>栈</a:t>
            </a:r>
            <a:r>
              <a:rPr lang="zh-CN" altLang="en-US" dirty="0" smtClean="0"/>
              <a:t>上分配的，所以最大</a:t>
            </a:r>
            <a:r>
              <a:rPr lang="zh-CN" altLang="en-US" dirty="0"/>
              <a:t>申请</a:t>
            </a:r>
            <a:r>
              <a:rPr lang="zh-CN" altLang="en-US" dirty="0" smtClean="0"/>
              <a:t>空间显然</a:t>
            </a:r>
            <a:r>
              <a:rPr lang="zh-CN" altLang="en-US" dirty="0" smtClean="0">
                <a:solidFill>
                  <a:srgbClr val="FF0000"/>
                </a:solidFill>
              </a:rPr>
              <a:t>不能超过栈</a:t>
            </a:r>
            <a:r>
              <a:rPr lang="zh-CN" altLang="en-US" dirty="0">
                <a:solidFill>
                  <a:srgbClr val="FF0000"/>
                </a:solidFill>
              </a:rPr>
              <a:t>空间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默认</a:t>
            </a:r>
            <a:r>
              <a:rPr lang="zh-CN" altLang="en-US" dirty="0"/>
              <a:t>的栈空间只有</a:t>
            </a:r>
            <a:r>
              <a:rPr lang="en-US" altLang="zh-CN" b="1" dirty="0">
                <a:solidFill>
                  <a:srgbClr val="FF0000"/>
                </a:solidFill>
              </a:rPr>
              <a:t>1M</a:t>
            </a:r>
            <a:r>
              <a:rPr lang="zh-CN" altLang="en-US" dirty="0" smtClean="0"/>
              <a:t>。并且，由于数组需要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>
                <a:solidFill>
                  <a:srgbClr val="FF0000"/>
                </a:solidFill>
              </a:rPr>
              <a:t>存储空间</a:t>
            </a:r>
            <a:r>
              <a:rPr lang="zh-CN" altLang="en-US" dirty="0" smtClean="0"/>
              <a:t>，实际能够用于分配的空间</a:t>
            </a:r>
            <a:r>
              <a:rPr lang="zh-CN" altLang="en-US" dirty="0"/>
              <a:t>比</a:t>
            </a:r>
            <a:r>
              <a:rPr lang="zh-CN" altLang="en-US" dirty="0" smtClean="0"/>
              <a:t>栈空间小很多。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根据默认的</a:t>
            </a:r>
            <a:r>
              <a:rPr lang="en-US" altLang="zh-CN" dirty="0" smtClean="0"/>
              <a:t>1M</a:t>
            </a:r>
            <a:r>
              <a:rPr lang="zh-CN" altLang="en-US" dirty="0" smtClean="0"/>
              <a:t>可以估算数组长度的</a:t>
            </a:r>
            <a:r>
              <a:rPr lang="zh-CN" altLang="en-US" b="1" dirty="0" smtClean="0">
                <a:solidFill>
                  <a:srgbClr val="FF0000"/>
                </a:solidFill>
              </a:rPr>
              <a:t>默认上限</a:t>
            </a:r>
            <a:r>
              <a:rPr lang="zh-CN" altLang="en-US" dirty="0" smtClean="0"/>
              <a:t>。</a:t>
            </a:r>
            <a:r>
              <a:rPr lang="zh-CN" altLang="en-US" dirty="0"/>
              <a:t>对于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数组，理论上可以到</a:t>
            </a:r>
            <a:r>
              <a:rPr lang="en-US" altLang="zh-CN" dirty="0" smtClean="0"/>
              <a:t>1024*1024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1048576</a:t>
            </a:r>
            <a:r>
              <a:rPr lang="zh-CN" altLang="en-US" dirty="0" smtClean="0"/>
              <a:t>；</a:t>
            </a:r>
            <a:r>
              <a:rPr lang="zh-CN" altLang="en-US" dirty="0"/>
              <a:t>对于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数组，理论上只能到</a:t>
            </a:r>
            <a:r>
              <a:rPr lang="en-US" altLang="zh-CN" dirty="0" smtClean="0"/>
              <a:t>1024*1024/4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262144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所以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慎用</a:t>
            </a:r>
            <a:r>
              <a:rPr lang="zh-CN" altLang="en-US" dirty="0" smtClean="0"/>
              <a:t>长度达到</a:t>
            </a:r>
            <a:r>
              <a:rPr lang="zh-CN" altLang="en-US" dirty="0" smtClean="0">
                <a:solidFill>
                  <a:srgbClr val="FF0000"/>
                </a:solidFill>
              </a:rPr>
              <a:t>十万级别</a:t>
            </a:r>
            <a:r>
              <a:rPr lang="zh-CN" altLang="en-US" dirty="0" smtClean="0"/>
              <a:t>的数组，因为</a:t>
            </a:r>
            <a:r>
              <a:rPr lang="zh-CN" altLang="en-US" dirty="0" smtClean="0"/>
              <a:t>有程序崩溃的风险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97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en-US" altLang="zh-CN" smtClean="0">
                <a:solidFill>
                  <a:srgbClr val="000000"/>
                </a:solidFill>
              </a:rPr>
              <a:t>("%s", &amp;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en-US" altLang="zh-CN" smtClean="0">
                <a:solidFill>
                  <a:srgbClr val="000000"/>
                </a:solidFill>
              </a:rPr>
              <a:t>);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o",c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用八进制形式输出数组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7135244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("%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s",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从数组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r>
              <a:rPr lang="zh-CN" altLang="en-US" dirty="0">
                <a:solidFill>
                  <a:srgbClr val="008000"/>
                </a:solidFill>
              </a:rPr>
              <a:t>的起始</a:t>
            </a:r>
            <a:r>
              <a:rPr lang="zh-CN" altLang="en-US" dirty="0" smtClean="0">
                <a:solidFill>
                  <a:srgbClr val="008000"/>
                </a:solidFill>
              </a:rPr>
              <a:t>地址开始连续输出字符，直到</a:t>
            </a:r>
            <a:r>
              <a:rPr lang="en-US" altLang="zh-CN" dirty="0" smtClean="0">
                <a:solidFill>
                  <a:srgbClr val="008000"/>
                </a:solidFill>
              </a:rPr>
              <a:t>\0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79626"/>
              </p:ext>
            </p:extLst>
          </p:nvPr>
        </p:nvGraphicFramePr>
        <p:xfrm>
          <a:off x="9233328" y="325951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数组</a:t>
                      </a:r>
                      <a:endParaRPr lang="en-US" altLang="zh-CN" sz="14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\0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使用字符串处理函数</a:t>
            </a:r>
          </a:p>
        </p:txBody>
      </p:sp>
    </p:spTree>
    <p:extLst>
      <p:ext uri="{BB962C8B-B14F-4D97-AF65-F5344CB8AC3E}">
        <p14:creationId xmlns:p14="http://schemas.microsoft.com/office/powerpoint/2010/main" val="26524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输出字符串的函数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puts(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905774" y="2095274"/>
            <a:ext cx="4494362" cy="303943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作用：将</a:t>
            </a:r>
            <a:r>
              <a:rPr lang="zh-CN" altLang="en-US" dirty="0">
                <a:solidFill>
                  <a:schemeClr val="tx1"/>
                </a:solidFill>
              </a:rPr>
              <a:t>一个字符串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结束的字符序列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输出到终端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函数输出的字符串中可以包含转义字符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在用</a:t>
            </a:r>
            <a:r>
              <a:rPr lang="en-US" altLang="zh-CN" dirty="0">
                <a:solidFill>
                  <a:schemeClr val="tx1"/>
                </a:solidFill>
              </a:rPr>
              <a:t>puts</a:t>
            </a:r>
            <a:r>
              <a:rPr lang="zh-CN" altLang="en-US" dirty="0">
                <a:solidFill>
                  <a:schemeClr val="tx1"/>
                </a:solidFill>
              </a:rPr>
              <a:t>输出时将字符串结束标志</a:t>
            </a:r>
            <a:r>
              <a:rPr lang="en-US" altLang="zh-CN" dirty="0" smtClean="0">
                <a:solidFill>
                  <a:schemeClr val="tx1"/>
                </a:solidFill>
              </a:rPr>
              <a:t>′\0</a:t>
            </a:r>
            <a:r>
              <a:rPr lang="en-US" altLang="zh-CN" dirty="0">
                <a:solidFill>
                  <a:schemeClr val="tx1"/>
                </a:solidFill>
              </a:rPr>
              <a:t>′</a:t>
            </a:r>
            <a:r>
              <a:rPr lang="zh-CN" altLang="en-US" dirty="0">
                <a:solidFill>
                  <a:schemeClr val="tx1"/>
                </a:solidFill>
              </a:rPr>
              <a:t>转换成</a:t>
            </a:r>
            <a:r>
              <a:rPr lang="en-US" altLang="zh-CN" dirty="0">
                <a:solidFill>
                  <a:schemeClr val="tx1"/>
                </a:solidFill>
              </a:rPr>
              <a:t>′\n′</a:t>
            </a:r>
            <a:r>
              <a:rPr lang="zh-CN" altLang="en-US" dirty="0">
                <a:solidFill>
                  <a:schemeClr val="tx1"/>
                </a:solidFill>
              </a:rPr>
              <a:t>，即输出完字符串后换行。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str[]={"China\nBeijing"};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puts(str);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return 0;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4384" y="4239358"/>
            <a:ext cx="3448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输入字符串的函数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ge</a:t>
            </a:r>
            <a:r>
              <a:rPr lang="en-US" altLang="zh-CN" b="1" smtClean="0"/>
              <a:t>ts(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42164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作用：从终端输入一个字符串到字符数组，并且得到一个函数值。该函数值是字符数组的起始</a:t>
            </a:r>
            <a:r>
              <a:rPr lang="zh-CN" altLang="en-US" smtClean="0">
                <a:solidFill>
                  <a:schemeClr val="tx1"/>
                </a:solidFill>
              </a:rPr>
              <a:t>地址。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400693"/>
          </a:xfrm>
          <a:prstGeom prst="roundRect">
            <a:avLst>
              <a:gd name="adj" fmla="val 7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gets(</a:t>
            </a:r>
            <a:r>
              <a:rPr lang="en-US" altLang="zh-CN" dirty="0" err="1" smtClean="0">
                <a:solidFill>
                  <a:srgbClr val="000000"/>
                </a:solidFill>
              </a:rPr>
              <a:t>str</a:t>
            </a:r>
            <a:r>
              <a:rPr lang="en-US" altLang="zh-CN" dirty="0" smtClean="0">
                <a:solidFill>
                  <a:srgbClr val="000000"/>
                </a:solidFill>
              </a:rPr>
              <a:t>);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en-US" altLang="zh-CN" dirty="0" err="1">
                <a:solidFill>
                  <a:srgbClr val="008000"/>
                </a:solidFill>
              </a:rPr>
              <a:t>str</a:t>
            </a:r>
            <a:r>
              <a:rPr lang="zh-CN" altLang="en-US" dirty="0">
                <a:solidFill>
                  <a:srgbClr val="008000"/>
                </a:solidFill>
              </a:rPr>
              <a:t>是已定义的字符数组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9" name="MH_Desc_1"/>
          <p:cNvSpPr/>
          <p:nvPr>
            <p:custDataLst>
              <p:tags r:id="rId2"/>
            </p:custDataLst>
          </p:nvPr>
        </p:nvSpPr>
        <p:spPr>
          <a:xfrm>
            <a:off x="5747146" y="2095274"/>
            <a:ext cx="5527579" cy="249431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如果从键盘输入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Computer</a:t>
            </a:r>
            <a:r>
              <a:rPr lang="en-US" altLang="zh-CN" dirty="0">
                <a:solidFill>
                  <a:schemeClr val="tx1"/>
                </a:solidFill>
              </a:rPr>
              <a:t>↙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将</a:t>
            </a:r>
            <a:r>
              <a:rPr lang="zh-CN" altLang="en-US" dirty="0">
                <a:solidFill>
                  <a:schemeClr val="tx1"/>
                </a:solidFill>
              </a:rPr>
              <a:t>输入的字符串</a:t>
            </a:r>
            <a:r>
              <a:rPr lang="en-US" altLang="zh-CN" dirty="0">
                <a:solidFill>
                  <a:schemeClr val="tx1"/>
                </a:solidFill>
              </a:rPr>
              <a:t>″Computer″</a:t>
            </a:r>
            <a:r>
              <a:rPr lang="zh-CN" altLang="en-US" dirty="0">
                <a:solidFill>
                  <a:schemeClr val="tx1"/>
                </a:solidFill>
              </a:rPr>
              <a:t>送给字符数组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（请注意，送给数组的共有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个字符，而不是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个字符），返回的函数值是字符数组</a:t>
            </a:r>
            <a:r>
              <a:rPr lang="en-US" altLang="zh-CN" dirty="0" err="1">
                <a:solidFill>
                  <a:schemeClr val="tx1"/>
                </a:solidFill>
              </a:rPr>
              <a:t>str</a:t>
            </a:r>
            <a:r>
              <a:rPr lang="zh-CN" altLang="en-US" dirty="0">
                <a:solidFill>
                  <a:schemeClr val="tx1"/>
                </a:solidFill>
              </a:rPr>
              <a:t>的第一个元素的地址。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47146" y="4991886"/>
            <a:ext cx="5298831" cy="522287"/>
            <a:chOff x="10187984" y="4266795"/>
            <a:chExt cx="5298831" cy="522287"/>
          </a:xfrm>
        </p:grpSpPr>
        <p:sp>
          <p:nvSpPr>
            <p:cNvPr id="11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4524130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gets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函数只能输出或输入一个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字符串。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5185190" y="4487457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6403834" y="5846116"/>
            <a:ext cx="464214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puts(str1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gets(str1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>
                <a:solidFill>
                  <a:srgbClr val="000000"/>
                </a:solidFill>
              </a:rPr>
              <a:t>str2</a:t>
            </a:r>
            <a:r>
              <a:rPr lang="en-US" altLang="zh-CN" smtClean="0">
                <a:solidFill>
                  <a:srgbClr val="000000"/>
                </a:solidFill>
              </a:rPr>
              <a:t>);</a:t>
            </a: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47146" y="5788322"/>
            <a:ext cx="542925" cy="552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9993" y="4011283"/>
            <a:ext cx="395908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puts</a:t>
            </a:r>
            <a:r>
              <a:rPr lang="zh-CN" altLang="en-US" sz="2400" dirty="0" smtClean="0"/>
              <a:t>会将</a:t>
            </a:r>
            <a:r>
              <a:rPr lang="en-US" altLang="zh-CN" sz="2400" dirty="0" smtClean="0"/>
              <a:t>\0</a:t>
            </a:r>
            <a:r>
              <a:rPr lang="zh-CN" altLang="en-US" sz="2400" dirty="0" smtClean="0"/>
              <a:t>转为</a:t>
            </a:r>
            <a:r>
              <a:rPr lang="en-US" altLang="zh-CN" sz="2400" dirty="0" smtClean="0"/>
              <a:t>\n</a:t>
            </a:r>
            <a:r>
              <a:rPr lang="zh-CN" altLang="en-US" sz="2400" dirty="0" smtClean="0"/>
              <a:t>，与此相反，</a:t>
            </a:r>
            <a:r>
              <a:rPr lang="en-US" altLang="zh-CN" sz="2400" dirty="0" smtClean="0"/>
              <a:t>gets</a:t>
            </a:r>
            <a:r>
              <a:rPr lang="zh-CN" altLang="en-US" sz="2400" dirty="0" smtClean="0"/>
              <a:t>会连</a:t>
            </a:r>
            <a:r>
              <a:rPr lang="en-US" altLang="zh-CN" sz="2400" dirty="0" smtClean="0"/>
              <a:t>\n</a:t>
            </a:r>
            <a:r>
              <a:rPr lang="zh-CN" altLang="en-US" sz="2400" dirty="0" smtClean="0"/>
              <a:t>一起读</a:t>
            </a:r>
            <a:r>
              <a:rPr lang="zh-CN" altLang="en-US" sz="2400" dirty="0"/>
              <a:t>入</a:t>
            </a:r>
            <a:r>
              <a:rPr lang="zh-CN" altLang="en-US" sz="2400" dirty="0" smtClean="0"/>
              <a:t>，再将</a:t>
            </a:r>
            <a:r>
              <a:rPr lang="en-US" altLang="zh-CN" sz="2400" dirty="0" smtClean="0"/>
              <a:t>\n</a:t>
            </a:r>
            <a:r>
              <a:rPr lang="zh-CN" altLang="en-US" sz="2400" dirty="0" smtClean="0"/>
              <a:t>转为</a:t>
            </a:r>
            <a:r>
              <a:rPr lang="en-US" altLang="zh-CN" sz="2400" dirty="0" smtClean="0"/>
              <a:t>\0</a:t>
            </a:r>
            <a:r>
              <a:rPr lang="zh-CN" altLang="en-US" sz="2400" dirty="0" smtClean="0"/>
              <a:t>，然后送到</a:t>
            </a:r>
            <a:r>
              <a:rPr lang="en-US" altLang="zh-CN" sz="2400" dirty="0" err="1" smtClean="0"/>
              <a:t>str</a:t>
            </a:r>
            <a:r>
              <a:rPr lang="zh-CN" altLang="en-US" sz="2400" dirty="0" smtClean="0"/>
              <a:t>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24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s",s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gets(s)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scanf</a:t>
            </a:r>
            <a:r>
              <a:rPr lang="zh-CN" altLang="en-US" dirty="0" smtClean="0"/>
              <a:t>不能读入</a:t>
            </a:r>
            <a:r>
              <a:rPr lang="zh-CN" altLang="en-US" b="1" dirty="0" smtClean="0">
                <a:solidFill>
                  <a:srgbClr val="FF0000"/>
                </a:solidFill>
              </a:rPr>
              <a:t>空格</a:t>
            </a:r>
            <a:r>
              <a:rPr lang="zh-CN" altLang="en-US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回车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则都可以读入。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同样输入</a:t>
            </a:r>
            <a:r>
              <a:rPr lang="en-US" altLang="zh-CN" dirty="0" smtClean="0"/>
              <a:t>123&lt;</a:t>
            </a:r>
            <a:r>
              <a:rPr lang="zh-CN" altLang="en-US" dirty="0" smtClean="0"/>
              <a:t>回车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，左边的程序马上就执行完，</a:t>
            </a:r>
            <a:r>
              <a:rPr lang="en-US" altLang="zh-CN" dirty="0" err="1" smtClean="0"/>
              <a:t>ch</a:t>
            </a:r>
            <a:r>
              <a:rPr lang="zh-CN" altLang="en-US" dirty="0" smtClean="0"/>
              <a:t>得到回车符；但是右边的程序会停留在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处，等待用户输入。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4561" y="3299416"/>
            <a:ext cx="2954655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char </a:t>
            </a:r>
            <a:r>
              <a:rPr lang="en-US" altLang="zh-CN" sz="2400" dirty="0" smtClean="0"/>
              <a:t>s[10],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s",</a:t>
            </a:r>
            <a:r>
              <a:rPr lang="en-US" altLang="zh-CN" sz="2400" dirty="0" err="1" smtClean="0"/>
              <a:t>s</a:t>
            </a:r>
            <a:r>
              <a:rPr lang="en-US" altLang="zh-CN" sz="2400" dirty="0" smtClean="0"/>
              <a:t>);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getchar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return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917721" y="3299416"/>
            <a:ext cx="2954655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char </a:t>
            </a:r>
            <a:r>
              <a:rPr lang="en-US" altLang="zh-CN" sz="2400" dirty="0" smtClean="0"/>
              <a:t>s[10],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gets(s);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getchar</a:t>
            </a:r>
            <a:r>
              <a:rPr lang="en-US" altLang="zh-CN" sz="2400" dirty="0"/>
              <a:t>();</a:t>
            </a:r>
          </a:p>
          <a:p>
            <a:r>
              <a:rPr lang="en-US" altLang="zh-CN" sz="2400" dirty="0"/>
              <a:t>    return 0;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3236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</a:t>
            </a:r>
            <a:r>
              <a:rPr lang="zh-CN" altLang="en-US" dirty="0" smtClean="0"/>
              <a:t>是一个悲伤的故事，主角就是</a:t>
            </a:r>
            <a:r>
              <a:rPr lang="en-US" altLang="zh-CN" dirty="0" smtClean="0"/>
              <a:t>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gets</a:t>
            </a:r>
            <a:r>
              <a:rPr lang="zh-CN" altLang="en-US" dirty="0"/>
              <a:t>有</a:t>
            </a:r>
            <a:r>
              <a:rPr lang="zh-CN" altLang="en-US" dirty="0" smtClean="0"/>
              <a:t>个危险的隐患：它不能防止缓冲区溢出。如果用户输入的字符串</a:t>
            </a:r>
            <a:r>
              <a:rPr lang="zh-CN" altLang="en-US" dirty="0" smtClean="0"/>
              <a:t>长度远超过</a:t>
            </a:r>
            <a:r>
              <a:rPr lang="zh-CN" altLang="en-US" dirty="0" smtClean="0"/>
              <a:t>数组</a:t>
            </a:r>
            <a:r>
              <a:rPr lang="zh-CN" altLang="en-US" dirty="0"/>
              <a:t>长度</a:t>
            </a:r>
            <a:r>
              <a:rPr lang="zh-CN" altLang="en-US" dirty="0" smtClean="0"/>
              <a:t>，程序直接就挂了。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由于溢出的风险实在太大，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函数在</a:t>
            </a:r>
            <a:r>
              <a:rPr lang="en-US" altLang="zh-CN" dirty="0" smtClean="0"/>
              <a:t>C11</a:t>
            </a:r>
            <a:r>
              <a:rPr lang="zh-CN" altLang="en-US" dirty="0" smtClean="0"/>
              <a:t>标准中被无情</a:t>
            </a:r>
            <a:r>
              <a:rPr lang="zh-CN" altLang="en-US" dirty="0" smtClean="0"/>
              <a:t>抛弃。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新标准</a:t>
            </a:r>
            <a:r>
              <a:rPr lang="zh-CN" altLang="en-US" b="1" dirty="0" smtClean="0">
                <a:solidFill>
                  <a:srgbClr val="FF0000"/>
                </a:solidFill>
              </a:rPr>
              <a:t>建议采用</a:t>
            </a:r>
            <a:r>
              <a:rPr lang="en-US" altLang="zh-CN" dirty="0" err="1" smtClean="0"/>
              <a:t>gets_s</a:t>
            </a:r>
            <a:r>
              <a:rPr lang="zh-CN" altLang="en-US" dirty="0" smtClean="0"/>
              <a:t>函数来替代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。更加悲催的</a:t>
            </a:r>
            <a:r>
              <a:rPr lang="zh-CN" altLang="en-US" dirty="0"/>
              <a:t>是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gets_s</a:t>
            </a:r>
            <a:r>
              <a:rPr lang="zh-CN" altLang="en-US" dirty="0" smtClean="0"/>
              <a:t>函数在很多编译器根本都还没有实现，其中就有</a:t>
            </a:r>
            <a:r>
              <a:rPr lang="en-US" altLang="zh-CN" dirty="0" smtClean="0"/>
              <a:t>GCC</a:t>
            </a:r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所以目前给大家的建议就是：</a:t>
            </a:r>
            <a:r>
              <a:rPr lang="en-US" altLang="zh-CN" dirty="0" smtClean="0"/>
              <a:t>gets</a:t>
            </a:r>
            <a:r>
              <a:rPr lang="zh-CN" altLang="en-US" dirty="0" smtClean="0"/>
              <a:t>能不用就不用。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如果实在想读入</a:t>
            </a:r>
            <a:r>
              <a:rPr lang="zh-CN" altLang="en-US" u="sng" dirty="0" smtClean="0">
                <a:solidFill>
                  <a:srgbClr val="FF0000"/>
                </a:solidFill>
              </a:rPr>
              <a:t>带空格的字符串</a:t>
            </a:r>
            <a:r>
              <a:rPr lang="zh-CN" altLang="en-US" dirty="0" smtClean="0"/>
              <a:t>怎么办呢？请看下一页。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gets</a:t>
            </a:r>
            <a:r>
              <a:rPr lang="zh-CN" altLang="en-US" dirty="0" smtClean="0"/>
              <a:t>的备胎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fgets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600" dirty="0" err="1" smtClean="0"/>
              <a:t>fgets</a:t>
            </a:r>
            <a:r>
              <a:rPr lang="zh-CN" altLang="en-US" sz="2600" dirty="0" smtClean="0"/>
              <a:t>的主业是文件读取，挪过来读字符串其实是兼职，所以它和</a:t>
            </a:r>
            <a:r>
              <a:rPr lang="en-US" altLang="zh-CN" sz="2600" dirty="0" smtClean="0"/>
              <a:t>gets</a:t>
            </a:r>
            <a:r>
              <a:rPr lang="zh-CN" altLang="en-US" sz="2600" dirty="0" smtClean="0"/>
              <a:t>函数的用法还是有点区别的，特别是对</a:t>
            </a:r>
            <a:r>
              <a:rPr lang="en-US" altLang="zh-CN" sz="2600" dirty="0" smtClean="0"/>
              <a:t>'\n'</a:t>
            </a:r>
            <a:r>
              <a:rPr lang="zh-CN" altLang="en-US" sz="2600" dirty="0" smtClean="0"/>
              <a:t>的处理。</a:t>
            </a:r>
            <a:endParaRPr lang="en-US" altLang="zh-CN" sz="2600" dirty="0" smtClean="0"/>
          </a:p>
          <a:p>
            <a:pPr>
              <a:lnSpc>
                <a:spcPct val="100000"/>
              </a:lnSpc>
            </a:pPr>
            <a:r>
              <a:rPr lang="zh-CN" altLang="en-US" sz="2600" dirty="0" smtClean="0"/>
              <a:t>下面的代码演示如何读入一行字符（字符数</a:t>
            </a:r>
            <a:r>
              <a:rPr lang="en-US" altLang="zh-CN" sz="2600" dirty="0" smtClean="0"/>
              <a:t>&lt;=80</a:t>
            </a:r>
            <a:r>
              <a:rPr lang="zh-CN" altLang="en-US" sz="2600" dirty="0" smtClean="0"/>
              <a:t>，不包括回车）：</a:t>
            </a:r>
            <a:endParaRPr lang="en-US" altLang="zh-CN" sz="2600" dirty="0" smtClean="0"/>
          </a:p>
          <a:p>
            <a:pPr>
              <a:lnSpc>
                <a:spcPct val="100000"/>
              </a:lnSpc>
            </a:pPr>
            <a:endParaRPr lang="en-US" altLang="zh-CN" sz="2600" dirty="0" smtClean="0"/>
          </a:p>
          <a:p>
            <a:endParaRPr lang="zh-CN" altLang="en-US" sz="2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0061" y="3554082"/>
            <a:ext cx="3605842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过时的不安全用法：</a:t>
            </a:r>
            <a:endParaRPr lang="en-US" altLang="zh-CN" sz="2400" dirty="0" smtClean="0"/>
          </a:p>
          <a:p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[81];</a:t>
            </a:r>
          </a:p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最后一个位置留给</a:t>
            </a:r>
            <a:r>
              <a:rPr lang="en-US" altLang="zh-CN" sz="2400" dirty="0" smtClean="0"/>
              <a:t>\n</a:t>
            </a:r>
          </a:p>
          <a:p>
            <a:r>
              <a:rPr lang="en-US" altLang="zh-CN" sz="2400" dirty="0" smtClean="0"/>
              <a:t>gets(</a:t>
            </a:r>
            <a:r>
              <a:rPr lang="en-US" altLang="zh-CN" sz="2400" dirty="0" err="1" smtClean="0"/>
              <a:t>str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//gets</a:t>
            </a:r>
            <a:r>
              <a:rPr lang="zh-CN" altLang="en-US" sz="2400" dirty="0" smtClean="0"/>
              <a:t>会自动把</a:t>
            </a:r>
            <a:r>
              <a:rPr lang="en-US" altLang="zh-CN" sz="2400" dirty="0" smtClean="0"/>
              <a:t>\n</a:t>
            </a:r>
            <a:r>
              <a:rPr lang="zh-CN" altLang="en-US" sz="2400" dirty="0" smtClean="0"/>
              <a:t>转</a:t>
            </a:r>
            <a:r>
              <a:rPr lang="en-US" altLang="zh-CN" sz="2400" dirty="0" smtClean="0"/>
              <a:t>\0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078083" y="3554082"/>
            <a:ext cx="5933537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推荐的安全用法：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char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[82]; //</a:t>
            </a:r>
            <a:r>
              <a:rPr lang="zh-CN" altLang="en-US" sz="2400" b="1" dirty="0" smtClean="0"/>
              <a:t>最后两个位置留给</a:t>
            </a:r>
            <a:r>
              <a:rPr lang="en-US" altLang="zh-CN" sz="2400" b="1" dirty="0" smtClean="0"/>
              <a:t>\n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\0</a:t>
            </a:r>
          </a:p>
          <a:p>
            <a:r>
              <a:rPr lang="en-US" altLang="zh-CN" sz="2400" b="1" dirty="0" err="1"/>
              <a:t>fgets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82, </a:t>
            </a:r>
            <a:r>
              <a:rPr lang="en-US" altLang="zh-CN" sz="2400" b="1" dirty="0" err="1"/>
              <a:t>stdin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len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strlen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str</a:t>
            </a:r>
            <a:r>
              <a:rPr lang="en-US" altLang="zh-CN" sz="2400" b="1" dirty="0"/>
              <a:t>) - 1;</a:t>
            </a:r>
          </a:p>
          <a:p>
            <a:r>
              <a:rPr lang="en-US" altLang="zh-CN" sz="2400" b="1" dirty="0" smtClean="0"/>
              <a:t>if </a:t>
            </a:r>
            <a:r>
              <a:rPr lang="en-US" altLang="zh-CN" sz="2400" b="1" dirty="0"/>
              <a:t>(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len</a:t>
            </a:r>
            <a:r>
              <a:rPr lang="en-US" altLang="zh-CN" sz="2400" b="1" dirty="0" smtClean="0"/>
              <a:t>] </a:t>
            </a:r>
            <a:r>
              <a:rPr lang="en-US" altLang="zh-CN" sz="2400" b="1" dirty="0"/>
              <a:t>== </a:t>
            </a:r>
            <a:r>
              <a:rPr lang="en-US" altLang="zh-CN" sz="2400" b="1" dirty="0" smtClean="0"/>
              <a:t>'\n') //</a:t>
            </a:r>
            <a:r>
              <a:rPr lang="zh-CN" altLang="en-US" sz="2400" b="1" dirty="0" smtClean="0"/>
              <a:t>手工</a:t>
            </a:r>
            <a:r>
              <a:rPr lang="en-US" altLang="zh-CN" sz="2400" b="1" dirty="0" smtClean="0"/>
              <a:t>\n</a:t>
            </a:r>
            <a:r>
              <a:rPr lang="zh-CN" altLang="en-US" sz="2400" b="1" dirty="0" smtClean="0"/>
              <a:t>转</a:t>
            </a:r>
            <a:r>
              <a:rPr lang="en-US" altLang="zh-CN" sz="2400" b="1" dirty="0" smtClean="0"/>
              <a:t>\0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400" b="1" dirty="0" err="1" smtClean="0"/>
              <a:t>str</a:t>
            </a:r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len</a:t>
            </a:r>
            <a:r>
              <a:rPr lang="en-US" altLang="zh-CN" sz="2400" b="1" dirty="0" smtClean="0"/>
              <a:t>] </a:t>
            </a:r>
            <a:r>
              <a:rPr lang="en-US" altLang="zh-CN" sz="2400" b="1" dirty="0"/>
              <a:t>= '\0';</a:t>
            </a:r>
            <a:endParaRPr lang="zh-CN" altLang="en-US" sz="24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1130062" y="5549670"/>
            <a:ext cx="3605841" cy="969237"/>
          </a:xfrm>
          <a:prstGeom prst="wedgeRoundRectCallout">
            <a:avLst>
              <a:gd name="adj1" fmla="val 61359"/>
              <a:gd name="adj2" fmla="val -11091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如果不介意</a:t>
            </a:r>
            <a:r>
              <a:rPr lang="en-US" altLang="zh-CN" b="1" dirty="0" smtClean="0">
                <a:solidFill>
                  <a:schemeClr val="tx1"/>
                </a:solidFill>
              </a:rPr>
              <a:t>\0</a:t>
            </a:r>
            <a:r>
              <a:rPr lang="zh-CN" altLang="en-US" b="1" dirty="0" smtClean="0">
                <a:solidFill>
                  <a:schemeClr val="tx1"/>
                </a:solidFill>
              </a:rPr>
              <a:t>前面的</a:t>
            </a:r>
            <a:r>
              <a:rPr lang="en-US" altLang="zh-CN" b="1" dirty="0" smtClean="0">
                <a:solidFill>
                  <a:schemeClr val="tx1"/>
                </a:solidFill>
              </a:rPr>
              <a:t>\n</a:t>
            </a:r>
            <a:r>
              <a:rPr lang="zh-CN" altLang="en-US" b="1" dirty="0" smtClean="0">
                <a:solidFill>
                  <a:schemeClr val="tx1"/>
                </a:solidFill>
              </a:rPr>
              <a:t>，例如程序是用来统计单词数量的，那么去掉</a:t>
            </a:r>
            <a:r>
              <a:rPr lang="zh-CN" altLang="en-US" b="1" dirty="0">
                <a:solidFill>
                  <a:schemeClr val="tx1"/>
                </a:solidFill>
              </a:rPr>
              <a:t>这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行也是可以的。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104210" y="4720043"/>
            <a:ext cx="4605847" cy="10814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连接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/>
              <a:t>strcat</a:t>
            </a:r>
            <a:r>
              <a:rPr lang="en-US" altLang="zh-CN" b="1" smtClean="0"/>
              <a:t>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4"/>
            <a:ext cx="10328241" cy="21193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作用：把两个字符数组中的字符串连接起来，把字符串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接到字符串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的后面，结果放在字符数组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中，函数调用后得到一个函数值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的地址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必须足够大，以便容纳连接后的新字符串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连接</a:t>
            </a:r>
            <a:r>
              <a:rPr lang="zh-CN" altLang="en-US">
                <a:solidFill>
                  <a:schemeClr val="tx1"/>
                </a:solidFill>
              </a:rPr>
              <a:t>前两个字符串的后面都有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，连接时将字符串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后面的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取消，只在新串最后保留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16435" y="4317017"/>
            <a:ext cx="5285287" cy="1373199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char </a:t>
            </a:r>
            <a:r>
              <a:rPr lang="en-US" altLang="zh-CN" dirty="0" smtClean="0">
                <a:solidFill>
                  <a:srgbClr val="000000"/>
                </a:solidFill>
              </a:rPr>
              <a:t>str1[30]={"People′s </a:t>
            </a:r>
            <a:r>
              <a:rPr lang="en-US" altLang="zh-CN" dirty="0">
                <a:solidFill>
                  <a:srgbClr val="000000"/>
                </a:solidFill>
              </a:rPr>
              <a:t>Republic of </a:t>
            </a:r>
            <a:r>
              <a:rPr lang="en-US" altLang="zh-CN" dirty="0" smtClean="0">
                <a:solidFill>
                  <a:srgbClr val="000000"/>
                </a:solidFill>
              </a:rPr>
              <a:t>"};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char str2[]={"China"};</a:t>
            </a:r>
            <a:endParaRPr lang="en-US" altLang="zh-CN" dirty="0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</a:rPr>
              <a:t>("%s", </a:t>
            </a:r>
            <a:r>
              <a:rPr lang="en-US" altLang="zh-CN" dirty="0" err="1">
                <a:solidFill>
                  <a:srgbClr val="000000"/>
                </a:solidFill>
              </a:rPr>
              <a:t>strcat</a:t>
            </a:r>
            <a:r>
              <a:rPr lang="en-US" altLang="zh-CN" dirty="0">
                <a:solidFill>
                  <a:srgbClr val="000000"/>
                </a:solidFill>
              </a:rPr>
              <a:t>(str1, str2));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5382" y="4435254"/>
            <a:ext cx="3851031" cy="4659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输出：</a:t>
            </a:r>
            <a:r>
              <a:rPr lang="en-US" altLang="zh-CN" smtClean="0"/>
              <a:t>People's Republic of China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41828"/>
              </p:ext>
            </p:extLst>
          </p:nvPr>
        </p:nvGraphicFramePr>
        <p:xfrm>
          <a:off x="1159570" y="5394725"/>
          <a:ext cx="10250597" cy="131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9567">
                  <a:extLst>
                    <a:ext uri="{9D8B030D-6E8A-4147-A177-3AD203B41FA5}">
                      <a16:colId xmlns:a16="http://schemas.microsoft.com/office/drawing/2014/main" val="3593887525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328708299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59025081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750104928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05194836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64215034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57165964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66596021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985827532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544226615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406751857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518622226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647148479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459708014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47324019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940101418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443762957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627079428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086508134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29854312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2288977770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201199673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167737917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724100416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861618261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288020494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323041116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414208604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4241550078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461798770"/>
                    </a:ext>
                  </a:extLst>
                </a:gridCol>
                <a:gridCol w="315701">
                  <a:extLst>
                    <a:ext uri="{9D8B030D-6E8A-4147-A177-3AD203B41FA5}">
                      <a16:colId xmlns:a16="http://schemas.microsoft.com/office/drawing/2014/main" val="1265229533"/>
                    </a:ext>
                  </a:extLst>
                </a:gridCol>
              </a:tblGrid>
              <a:tr h="36407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dirty="0" smtClean="0"/>
                        <a:t>连接前</a:t>
                      </a:r>
                      <a:endParaRPr lang="en-US" altLang="zh-CN" sz="1200" dirty="0" smtClean="0"/>
                    </a:p>
                    <a:p>
                      <a:pPr algn="r"/>
                      <a:r>
                        <a:rPr lang="en-US" altLang="zh-CN" sz="1200" dirty="0" smtClean="0"/>
                        <a:t>str1:</a:t>
                      </a:r>
                      <a:endParaRPr lang="zh-CN" altLang="en-US" sz="12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82474"/>
                  </a:ext>
                </a:extLst>
              </a:tr>
              <a:tr h="364070">
                <a:tc>
                  <a:txBody>
                    <a:bodyPr/>
                    <a:lstStyle/>
                    <a:p>
                      <a:pPr algn="r"/>
                      <a:endParaRPr lang="en-US" altLang="zh-CN" sz="1200" dirty="0" smtClean="0"/>
                    </a:p>
                    <a:p>
                      <a:pPr algn="r"/>
                      <a:r>
                        <a:rPr lang="en-US" altLang="zh-CN" sz="1200" dirty="0" smtClean="0"/>
                        <a:t>str2:</a:t>
                      </a:r>
                      <a:endParaRPr lang="zh-CN" altLang="en-US" sz="1200" dirty="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36000" marR="36000" marT="36000" marB="36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96267"/>
                  </a:ext>
                </a:extLst>
              </a:tr>
              <a:tr h="36407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200" smtClean="0"/>
                        <a:t>连接后</a:t>
                      </a:r>
                      <a:endParaRPr lang="en-US" altLang="zh-CN" sz="1200" smtClean="0"/>
                    </a:p>
                    <a:p>
                      <a:pPr algn="r"/>
                      <a:r>
                        <a:rPr lang="en-US" altLang="zh-CN" sz="1200" smtClean="0"/>
                        <a:t>str1:</a:t>
                      </a:r>
                      <a:endParaRPr lang="zh-CN" altLang="en-US" sz="1200"/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</a:t>
                      </a:r>
                      <a:endParaRPr lang="zh-CN" altLang="en-US" sz="1200" dirty="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'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s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R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e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p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u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b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l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o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f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 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C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h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i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n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a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/>
                        <a:t>\0</a:t>
                      </a:r>
                      <a:endParaRPr lang="zh-CN" altLang="en-US" sz="120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\0</a:t>
                      </a:r>
                      <a:endParaRPr lang="zh-CN" altLang="en-US" sz="1200" dirty="0"/>
                    </a:p>
                  </a:txBody>
                  <a:tcPr marL="36000" marR="36000" marT="36000" marB="36000" anchor="b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557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95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8972" y="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</a:t>
            </a:r>
            <a:r>
              <a:rPr lang="zh-CN" altLang="en-US"/>
              <a:t>复制</a:t>
            </a:r>
            <a:r>
              <a:rPr lang="zh-CN" altLang="en-US" smtClean="0"/>
              <a:t>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8546" y="109051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strcpy(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38545" y="1628345"/>
            <a:ext cx="10265179" cy="509827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必须定义得足够大，以便容纳被复制的字符串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。字符数组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的长度不应小于字符串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1”</a:t>
            </a:r>
            <a:r>
              <a:rPr lang="zh-CN" altLang="en-US">
                <a:solidFill>
                  <a:schemeClr val="tx1"/>
                </a:solidFill>
              </a:rPr>
              <a:t>必须写成数组名</a:t>
            </a:r>
            <a:r>
              <a:rPr lang="zh-CN" altLang="en-US" smtClean="0">
                <a:solidFill>
                  <a:schemeClr val="tx1"/>
                </a:solidFill>
              </a:rPr>
              <a:t>形式，</a:t>
            </a:r>
            <a:r>
              <a:rPr lang="zh-CN" altLang="en-US">
                <a:solidFill>
                  <a:schemeClr val="tx1"/>
                </a:solidFill>
              </a:rPr>
              <a:t>“字符串</a:t>
            </a:r>
            <a:r>
              <a:rPr lang="en-US" altLang="zh-CN">
                <a:solidFill>
                  <a:schemeClr val="tx1"/>
                </a:solidFill>
              </a:rPr>
              <a:t>2”</a:t>
            </a:r>
            <a:r>
              <a:rPr lang="zh-CN" altLang="en-US">
                <a:solidFill>
                  <a:schemeClr val="tx1"/>
                </a:solidFill>
              </a:rPr>
              <a:t>可以是字符数组名，也可以是一个字符串常量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若在</a:t>
            </a:r>
            <a:r>
              <a:rPr lang="zh-CN" altLang="en-US">
                <a:solidFill>
                  <a:schemeClr val="tx1"/>
                </a:solidFill>
              </a:rPr>
              <a:t>复制前未</a:t>
            </a:r>
            <a:r>
              <a:rPr lang="zh-CN" altLang="en-US" smtClean="0">
                <a:solidFill>
                  <a:schemeClr val="tx1"/>
                </a:solidFill>
              </a:rPr>
              <a:t>对</a:t>
            </a:r>
            <a:r>
              <a:rPr lang="zh-CN" altLang="en-US">
                <a:solidFill>
                  <a:schemeClr val="tx1"/>
                </a:solidFill>
              </a:rPr>
              <a:t>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初始化</a:t>
            </a:r>
            <a:r>
              <a:rPr lang="zh-CN" altLang="en-US">
                <a:solidFill>
                  <a:schemeClr val="tx1"/>
                </a:solidFill>
              </a:rPr>
              <a:t>或赋值，</a:t>
            </a:r>
            <a:r>
              <a:rPr lang="zh-CN" altLang="en-US" smtClean="0">
                <a:solidFill>
                  <a:schemeClr val="tx1"/>
                </a:solidFill>
              </a:rPr>
              <a:t>则其各</a:t>
            </a:r>
            <a:r>
              <a:rPr lang="zh-CN" altLang="en-US">
                <a:solidFill>
                  <a:schemeClr val="tx1"/>
                </a:solidFill>
              </a:rPr>
              <a:t>字节中的</a:t>
            </a:r>
            <a:r>
              <a:rPr lang="zh-CN" altLang="en-US" smtClean="0">
                <a:solidFill>
                  <a:schemeClr val="tx1"/>
                </a:solidFill>
              </a:rPr>
              <a:t>内容无法预知，</a:t>
            </a:r>
            <a:r>
              <a:rPr lang="zh-CN" altLang="en-US">
                <a:solidFill>
                  <a:schemeClr val="tx1"/>
                </a:solidFill>
              </a:rPr>
              <a:t>复制时</a:t>
            </a:r>
            <a:r>
              <a:rPr lang="zh-CN" altLang="en-US" smtClean="0">
                <a:solidFill>
                  <a:schemeClr val="tx1"/>
                </a:solidFill>
              </a:rPr>
              <a:t>将字符串</a:t>
            </a:r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chemeClr val="tx1"/>
                </a:solidFill>
              </a:rPr>
              <a:t>其后的</a:t>
            </a:r>
            <a:r>
              <a:rPr lang="en-US" altLang="zh-CN" smtClean="0">
                <a:solidFill>
                  <a:schemeClr val="tx1"/>
                </a:solidFill>
              </a:rPr>
              <a:t>′\0</a:t>
            </a:r>
            <a:r>
              <a:rPr lang="en-US" altLang="zh-CN">
                <a:solidFill>
                  <a:schemeClr val="tx1"/>
                </a:solidFill>
              </a:rPr>
              <a:t>′</a:t>
            </a:r>
            <a:r>
              <a:rPr lang="zh-CN" altLang="en-US">
                <a:solidFill>
                  <a:schemeClr val="tx1"/>
                </a:solidFill>
              </a:rPr>
              <a:t>一起复制到字符数组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中，取代字符数组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中前面的字符，未被取代的字符保持原有内容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不能用赋值语句将一个字符串常量或字符数组直接给一个字符数组。字符数组名是一个地址常量，它不能改变值，正如数值型数组名不能被赋值一样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 可以用</a:t>
            </a:r>
            <a:r>
              <a:rPr lang="en-US" altLang="zh-CN">
                <a:solidFill>
                  <a:schemeClr val="tx1"/>
                </a:solidFill>
              </a:rPr>
              <a:t>strncpy</a:t>
            </a:r>
            <a:r>
              <a:rPr lang="zh-CN" altLang="en-US">
                <a:solidFill>
                  <a:schemeClr val="tx1"/>
                </a:solidFill>
              </a:rPr>
              <a:t>函数将字符串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中前面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个字符复制到字符数组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中去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将</a:t>
            </a:r>
            <a:r>
              <a:rPr lang="en-US" altLang="zh-CN">
                <a:solidFill>
                  <a:schemeClr val="tx1"/>
                </a:solidFill>
              </a:rPr>
              <a:t>str2</a:t>
            </a:r>
            <a:r>
              <a:rPr lang="zh-CN" altLang="en-US">
                <a:solidFill>
                  <a:schemeClr val="tx1"/>
                </a:solidFill>
              </a:rPr>
              <a:t>中最前面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个字符复制到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中，取代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中原有的最前面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个字符。但复制的字符个数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不应多于</a:t>
            </a:r>
            <a:r>
              <a:rPr lang="en-US" altLang="zh-CN">
                <a:solidFill>
                  <a:schemeClr val="tx1"/>
                </a:solidFill>
              </a:rPr>
              <a:t>str1</a:t>
            </a:r>
            <a:r>
              <a:rPr lang="zh-CN" altLang="en-US">
                <a:solidFill>
                  <a:schemeClr val="tx1"/>
                </a:solidFill>
              </a:rPr>
              <a:t>中原有的字符（不包括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118437" y="246121"/>
            <a:ext cx="5285287" cy="917413"/>
          </a:xfrm>
          <a:prstGeom prst="roundRect">
            <a:avLst>
              <a:gd name="adj" fmla="val 6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char </a:t>
            </a:r>
            <a:r>
              <a:rPr lang="en-US" altLang="zh-CN" smtClean="0">
                <a:solidFill>
                  <a:srgbClr val="000000"/>
                </a:solidFill>
              </a:rPr>
              <a:t>str1[10], str2[]="China";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strcpy(str1, str2); </a:t>
            </a:r>
            <a:r>
              <a:rPr lang="zh-CN" altLang="en-US" smtClean="0">
                <a:solidFill>
                  <a:srgbClr val="000000"/>
                </a:solidFill>
              </a:rPr>
              <a:t>或 </a:t>
            </a:r>
            <a:r>
              <a:rPr lang="en-US" altLang="zh-CN" smtClean="0">
                <a:solidFill>
                  <a:srgbClr val="000000"/>
                </a:solidFill>
              </a:rPr>
              <a:t>strcpy(str1, "China");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2596" y="1229161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执行后，str</a:t>
            </a:r>
            <a:r>
              <a:rPr lang="zh-CN" altLang="en-US" dirty="0" smtClean="0"/>
              <a:t>1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30714"/>
              </p:ext>
            </p:extLst>
          </p:nvPr>
        </p:nvGraphicFramePr>
        <p:xfrm>
          <a:off x="7800110" y="1227653"/>
          <a:ext cx="41561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5610">
                  <a:extLst>
                    <a:ext uri="{9D8B030D-6E8A-4147-A177-3AD203B41FA5}">
                      <a16:colId xmlns:a16="http://schemas.microsoft.com/office/drawing/2014/main" val="1508465596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3473677060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1898696398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1822992295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2604962709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1081005807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1443403563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3121062607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491388917"/>
                    </a:ext>
                  </a:extLst>
                </a:gridCol>
                <a:gridCol w="415610">
                  <a:extLst>
                    <a:ext uri="{9D8B030D-6E8A-4147-A177-3AD203B41FA5}">
                      <a16:colId xmlns:a16="http://schemas.microsoft.com/office/drawing/2014/main" val="372239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h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\0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47418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7237562" y="4823784"/>
            <a:ext cx="4166162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str1="China"; str1=str2;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1806" y="4765990"/>
            <a:ext cx="542925" cy="5524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73641" y="5402065"/>
            <a:ext cx="3330083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strncpy(str1, str2, 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字符串比较函数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strcmp(</a:t>
            </a:r>
            <a:r>
              <a:rPr lang="zh-CN" altLang="en-US" b="1" smtClean="0"/>
              <a:t>字符串</a:t>
            </a:r>
            <a:r>
              <a:rPr lang="en-US" altLang="zh-CN" b="1" smtClean="0"/>
              <a:t>1, </a:t>
            </a:r>
            <a:r>
              <a:rPr lang="zh-CN" altLang="en-US" b="1" smtClean="0"/>
              <a:t>字符串</a:t>
            </a:r>
            <a:r>
              <a:rPr lang="en-US" altLang="zh-CN" b="1" smtClean="0"/>
              <a:t>2)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095273"/>
            <a:ext cx="9841337" cy="433705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作用：比较字符串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和字符串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字符串比较的</a:t>
            </a:r>
            <a:r>
              <a:rPr lang="zh-CN" altLang="en-US" b="1" dirty="0">
                <a:solidFill>
                  <a:schemeClr val="tx1"/>
                </a:solidFill>
              </a:rPr>
              <a:t>规则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将两个字符串自左至右逐个字符相比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码值大小比较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，直到出现不同的字符或遇到</a:t>
            </a:r>
            <a:r>
              <a:rPr lang="en-US" altLang="zh-CN" dirty="0" smtClean="0">
                <a:solidFill>
                  <a:schemeClr val="tx1"/>
                </a:solidFill>
              </a:rPr>
              <a:t>′\</a:t>
            </a:r>
            <a:r>
              <a:rPr lang="en-US" altLang="zh-CN" dirty="0">
                <a:solidFill>
                  <a:schemeClr val="tx1"/>
                </a:solidFill>
              </a:rPr>
              <a:t>0′</a:t>
            </a:r>
            <a:r>
              <a:rPr lang="zh-CN" altLang="en-US" dirty="0">
                <a:solidFill>
                  <a:schemeClr val="tx1"/>
                </a:solidFill>
              </a:rPr>
              <a:t>为止。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如全部字符相同，则认为两个字符串相等；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若出现不相同的字符，则以第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对不相同的字符的比较结果为准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比较的</a:t>
            </a:r>
            <a:r>
              <a:rPr lang="zh-CN" altLang="en-US" b="1" dirty="0">
                <a:solidFill>
                  <a:schemeClr val="tx1"/>
                </a:solidFill>
              </a:rPr>
              <a:t>结果</a:t>
            </a:r>
            <a:r>
              <a:rPr lang="zh-CN" altLang="en-US" dirty="0">
                <a:solidFill>
                  <a:schemeClr val="tx1"/>
                </a:solidFill>
              </a:rPr>
              <a:t>由函数值带回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1)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与字符串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相同，则函数值为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1&gt;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，则函数值为一个正整数。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如果字符串</a:t>
            </a:r>
            <a:r>
              <a:rPr lang="en-US" altLang="zh-CN" dirty="0">
                <a:solidFill>
                  <a:schemeClr val="tx1"/>
                </a:solidFill>
              </a:rPr>
              <a:t>1&lt;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，则函数值为一个负整数。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715616" y="636403"/>
            <a:ext cx="5285287" cy="1222214"/>
          </a:xfrm>
          <a:prstGeom prst="roundRect">
            <a:avLst>
              <a:gd name="adj" fmla="val 52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str2</a:t>
            </a:r>
            <a:r>
              <a:rPr lang="en-US" altLang="zh-CN">
                <a:solidFill>
                  <a:srgbClr val="000000"/>
                </a:solidFill>
              </a:rPr>
              <a:t>);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strcmp("China", "Korea");</a:t>
            </a:r>
            <a:endParaRPr lang="en-US" altLang="zh-CN">
              <a:solidFill>
                <a:srgbClr val="000000"/>
              </a:solidFill>
            </a:endParaRP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strcmp(str1, "Beijing");</a:t>
            </a: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256770" y="4518922"/>
            <a:ext cx="4744132" cy="1892388"/>
            <a:chOff x="10187984" y="4266795"/>
            <a:chExt cx="4744132" cy="1892388"/>
          </a:xfrm>
        </p:grpSpPr>
        <p:sp>
          <p:nvSpPr>
            <p:cNvPr id="10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1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3956967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对两个字符串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比较不能直接用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str1&gt;str2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进行比较，因为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代表地址而不代表数组中全部元素，而只能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 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strcmp(str1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str2)&gt;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0)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实现，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系统分别找到两个字符数组的第一个元素，然后顺序比较数组中各个元素的值。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4630491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964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</a:t>
            </a:r>
            <a:r>
              <a:rPr lang="zh-CN" altLang="en-US" dirty="0" smtClean="0">
                <a:solidFill>
                  <a:schemeClr val="tx1"/>
                </a:solidFill>
              </a:rPr>
              <a:t>元素，不能</a:t>
            </a:r>
            <a:r>
              <a:rPr lang="zh-CN" altLang="en-US" dirty="0">
                <a:solidFill>
                  <a:schemeClr val="tx1"/>
                </a:solidFill>
              </a:rPr>
              <a:t>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544407" y="2767419"/>
            <a:ext cx="4727275" cy="2520573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前面有</a:t>
            </a:r>
            <a:r>
              <a:rPr lang="en-US" altLang="zh-CN" dirty="0" err="1">
                <a:solidFill>
                  <a:srgbClr val="008000"/>
                </a:solidFill>
              </a:rPr>
              <a:t>int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这是定义数组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指定数组包含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 dirty="0">
                <a:solidFill>
                  <a:srgbClr val="008000"/>
                </a:solidFill>
              </a:rPr>
              <a:t>个</a:t>
            </a:r>
            <a:r>
              <a:rPr lang="zh-CN" altLang="en-US" dirty="0" smtClean="0">
                <a:solidFill>
                  <a:srgbClr val="008000"/>
                </a:solidFill>
              </a:rPr>
              <a:t>元素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endParaRPr lang="zh-CN" altLang="en-US" dirty="0"/>
          </a:p>
          <a:p>
            <a:pPr defTabSz="363538">
              <a:lnSpc>
                <a:spcPct val="120000"/>
              </a:lnSpc>
            </a:pPr>
            <a:r>
              <a:rPr lang="en-US" altLang="zh-CN" dirty="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这里的</a:t>
            </a:r>
            <a:r>
              <a:rPr lang="en-US" altLang="zh-CN" dirty="0">
                <a:solidFill>
                  <a:srgbClr val="008000"/>
                </a:solidFill>
              </a:rPr>
              <a:t>a[6]</a:t>
            </a:r>
            <a:r>
              <a:rPr lang="zh-CN" altLang="en-US" dirty="0">
                <a:solidFill>
                  <a:srgbClr val="008000"/>
                </a:solidFill>
              </a:rPr>
              <a:t>表示引用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数组中序号为</a:t>
            </a:r>
            <a:r>
              <a:rPr lang="en-US" altLang="zh-CN" dirty="0">
                <a:solidFill>
                  <a:srgbClr val="008000"/>
                </a:solidFill>
              </a:rPr>
              <a:t>6</a:t>
            </a:r>
            <a:r>
              <a:rPr lang="zh-CN" altLang="en-US" dirty="0">
                <a:solidFill>
                  <a:srgbClr val="008000"/>
                </a:solidFill>
              </a:rPr>
              <a:t>的元素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测字符串长度的函数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strlen(</a:t>
            </a:r>
            <a:r>
              <a:rPr lang="zh-CN" altLang="en-US" b="1" smtClean="0"/>
              <a:t>字符数组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20767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作用：测试字符串长度的函数。函数的值为字符串中的实际长度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不包括</a:t>
            </a:r>
            <a:r>
              <a:rPr lang="en-US" altLang="zh-CN" smtClean="0">
                <a:solidFill>
                  <a:schemeClr val="tx1"/>
                </a:solidFill>
              </a:rPr>
              <a:t>′\</a:t>
            </a:r>
            <a:r>
              <a:rPr lang="en-US" altLang="zh-CN">
                <a:solidFill>
                  <a:schemeClr val="tx1"/>
                </a:solidFill>
              </a:rPr>
              <a:t>0′</a:t>
            </a:r>
            <a:r>
              <a:rPr lang="zh-CN" altLang="en-US">
                <a:solidFill>
                  <a:schemeClr val="tx1"/>
                </a:solidFill>
              </a:rPr>
              <a:t>在内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47147" y="1457924"/>
            <a:ext cx="5285287" cy="2714095"/>
          </a:xfrm>
          <a:prstGeom prst="roundRect">
            <a:avLst>
              <a:gd name="adj" fmla="val 2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&lt;stdio.h&gt;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#include &lt;string.h&gt;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int main()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{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char str[10]="China";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	printf("%d,%</a:t>
            </a:r>
            <a:r>
              <a:rPr lang="en-US" altLang="zh-CN" smtClean="0">
                <a:solidFill>
                  <a:srgbClr val="000000"/>
                </a:solidFill>
              </a:rPr>
              <a:t>d\n",</a:t>
            </a:r>
            <a:r>
              <a:rPr lang="en-US" altLang="zh-CN">
                <a:solidFill>
                  <a:schemeClr val="accent6"/>
                </a:solidFill>
              </a:rPr>
              <a:t>strlen(str)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>
                <a:solidFill>
                  <a:schemeClr val="accent6"/>
                </a:solidFill>
              </a:rPr>
              <a:t>strlen("China")</a:t>
            </a:r>
            <a:r>
              <a:rPr lang="en-US" altLang="zh-CN">
                <a:solidFill>
                  <a:srgbClr val="000000"/>
                </a:solidFill>
              </a:rPr>
              <a:t>);	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}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27234" y="4529108"/>
            <a:ext cx="35052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39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转换</a:t>
            </a:r>
            <a:r>
              <a:rPr lang="zh-CN" altLang="en-US" dirty="0" smtClean="0"/>
              <a:t>为大小写</a:t>
            </a:r>
            <a:r>
              <a:rPr lang="zh-CN" altLang="en-US" dirty="0"/>
              <a:t>的函数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strlwr(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字符串中大写字母换成小写字母。</a:t>
            </a:r>
          </a:p>
        </p:txBody>
      </p:sp>
      <p:sp>
        <p:nvSpPr>
          <p:cNvPr id="9" name="矩形 8"/>
          <p:cNvSpPr/>
          <p:nvPr/>
        </p:nvSpPr>
        <p:spPr>
          <a:xfrm>
            <a:off x="6688007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b="1" smtClean="0"/>
              <a:t>strupr(</a:t>
            </a:r>
            <a:r>
              <a:rPr lang="zh-CN" altLang="en-US" b="1" smtClean="0"/>
              <a:t>字符串</a:t>
            </a:r>
            <a:r>
              <a:rPr lang="en-US" altLang="zh-CN" b="1" smtClean="0"/>
              <a:t>)</a:t>
            </a:r>
            <a:endParaRPr lang="zh-CN" altLang="en-US" b="1"/>
          </a:p>
        </p:txBody>
      </p:sp>
      <p:sp>
        <p:nvSpPr>
          <p:cNvPr id="10" name="MH_Desc_1"/>
          <p:cNvSpPr/>
          <p:nvPr>
            <p:custDataLst>
              <p:tags r:id="rId2"/>
            </p:custDataLst>
          </p:nvPr>
        </p:nvSpPr>
        <p:spPr>
          <a:xfrm>
            <a:off x="6688007" y="2095274"/>
            <a:ext cx="3889512" cy="97374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作用：将</a:t>
            </a:r>
            <a:r>
              <a:rPr lang="zh-CN" altLang="en-US">
                <a:solidFill>
                  <a:schemeClr val="tx1"/>
                </a:solidFill>
              </a:rPr>
              <a:t>字符串</a:t>
            </a:r>
            <a:r>
              <a:rPr lang="zh-CN" altLang="en-US" smtClean="0">
                <a:solidFill>
                  <a:schemeClr val="tx1"/>
                </a:solidFill>
              </a:rPr>
              <a:t>中小写</a:t>
            </a:r>
            <a:r>
              <a:rPr lang="zh-CN" altLang="en-US">
                <a:solidFill>
                  <a:schemeClr val="tx1"/>
                </a:solidFill>
              </a:rPr>
              <a:t>字母换</a:t>
            </a:r>
            <a:r>
              <a:rPr lang="zh-CN" altLang="en-US" smtClean="0">
                <a:solidFill>
                  <a:schemeClr val="tx1"/>
                </a:solidFill>
              </a:rPr>
              <a:t>成大写</a:t>
            </a:r>
            <a:r>
              <a:rPr lang="zh-CN" altLang="en-US">
                <a:solidFill>
                  <a:schemeClr val="tx1"/>
                </a:solidFill>
              </a:rPr>
              <a:t>字母。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59566" y="3478398"/>
            <a:ext cx="9417953" cy="1892388"/>
            <a:chOff x="10187984" y="4266795"/>
            <a:chExt cx="9417953" cy="1892388"/>
          </a:xfrm>
        </p:grpSpPr>
        <p:sp>
          <p:nvSpPr>
            <p:cNvPr id="12" name="MH_Other_1"/>
            <p:cNvSpPr/>
            <p:nvPr>
              <p:custDataLst>
                <p:tags r:id="rId3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4"/>
              </p:custDataLst>
            </p:nvPr>
          </p:nvSpPr>
          <p:spPr>
            <a:xfrm>
              <a:off x="10962685" y="4266795"/>
              <a:ext cx="8643252" cy="1892388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以上介绍了常用的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种字符串处理函数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，它们属于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库函数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。库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函数并非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语言本身的组成部分，而是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语言编译系统为方便用户使用而提供的公共函数。不同的编译系统提供的函数数量和函数名、函数功能都不尽相同，使用时要小心，必要时查一下库函数手册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在使用字符串处理函数时，应当在程序文件的开头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#</a:t>
              </a:r>
              <a:r>
                <a:rPr lang="en-US" altLang="zh-CN" sz="1600" b="1">
                  <a:solidFill>
                    <a:schemeClr val="accent1"/>
                  </a:solidFill>
                </a:rPr>
                <a:t>include &lt;string.h</a:t>
              </a:r>
              <a:r>
                <a:rPr lang="en-US" altLang="zh-CN" sz="1600" b="1" smtClean="0">
                  <a:solidFill>
                    <a:schemeClr val="accent1"/>
                  </a:solidFill>
                </a:rPr>
                <a:t>&gt;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把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string.h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文件包含到本文件中。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 rot="16200000">
              <a:off x="19304312" y="585755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41977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6.8】</a:t>
            </a:r>
            <a:r>
              <a:rPr lang="zh-CN" altLang="en-US" sz="2000">
                <a:solidFill>
                  <a:schemeClr val="accent1"/>
                </a:solidFill>
              </a:rPr>
              <a:t>输入一行字符，统计其中有多少个单词，单词之间用空格分隔开。</a:t>
            </a:r>
          </a:p>
        </p:txBody>
      </p:sp>
      <p:sp>
        <p:nvSpPr>
          <p:cNvPr id="27" name="MH_Desc_1"/>
          <p:cNvSpPr/>
          <p:nvPr>
            <p:custDataLst>
              <p:tags r:id="rId1"/>
            </p:custDataLst>
          </p:nvPr>
        </p:nvSpPr>
        <p:spPr>
          <a:xfrm>
            <a:off x="399393" y="1993398"/>
            <a:ext cx="6747757" cy="201804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string</a:t>
            </a:r>
            <a:r>
              <a:rPr lang="zh-CN" altLang="en-US" smtClean="0">
                <a:solidFill>
                  <a:schemeClr val="tx1"/>
                </a:solidFill>
              </a:rPr>
              <a:t>：用于存放字符串。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i</a:t>
            </a:r>
            <a:r>
              <a:rPr lang="zh-CN" altLang="en-US" smtClean="0">
                <a:solidFill>
                  <a:schemeClr val="tx1"/>
                </a:solidFill>
              </a:rPr>
              <a:t>：计数器，用于遍历字符串中的每个字符。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：用于判断是否开始了一个新单词的标志。若</a:t>
            </a:r>
            <a:r>
              <a:rPr lang="en-US" altLang="zh-CN">
                <a:solidFill>
                  <a:schemeClr val="tx1"/>
                </a:solidFill>
              </a:rPr>
              <a:t>word=0</a:t>
            </a:r>
            <a:r>
              <a:rPr lang="zh-CN" altLang="en-US">
                <a:solidFill>
                  <a:schemeClr val="tx1"/>
                </a:solidFill>
              </a:rPr>
              <a:t>表示未出现新单词，如出现了新单词，就把</a:t>
            </a:r>
            <a:r>
              <a:rPr lang="en-US" altLang="zh-CN">
                <a:solidFill>
                  <a:schemeClr val="tx1"/>
                </a:solidFill>
              </a:rPr>
              <a:t>word</a:t>
            </a:r>
            <a:r>
              <a:rPr lang="zh-CN" altLang="en-US">
                <a:solidFill>
                  <a:schemeClr val="tx1"/>
                </a:solidFill>
              </a:rPr>
              <a:t>置成</a:t>
            </a:r>
            <a:r>
              <a:rPr lang="en-US" altLang="zh-CN" smtClean="0">
                <a:solidFill>
                  <a:schemeClr val="tx1"/>
                </a:solidFill>
              </a:rPr>
              <a:t>1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mtClean="0">
                <a:solidFill>
                  <a:schemeClr val="tx1"/>
                </a:solidFill>
              </a:rPr>
              <a:t>num</a:t>
            </a:r>
            <a:r>
              <a:rPr lang="zh-CN" altLang="en-US">
                <a:solidFill>
                  <a:schemeClr val="tx1"/>
                </a:solidFill>
              </a:rPr>
              <a:t>：用于统计单词</a:t>
            </a:r>
            <a:r>
              <a:rPr lang="zh-CN" altLang="en-US" smtClean="0">
                <a:solidFill>
                  <a:schemeClr val="tx1"/>
                </a:solidFill>
              </a:rPr>
              <a:t>数。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0299"/>
              </p:ext>
            </p:extLst>
          </p:nvPr>
        </p:nvGraphicFramePr>
        <p:xfrm>
          <a:off x="7651532" y="1146323"/>
          <a:ext cx="4193626" cy="286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3087">
                  <a:extLst>
                    <a:ext uri="{9D8B030D-6E8A-4147-A177-3AD203B41FA5}">
                      <a16:colId xmlns:a16="http://schemas.microsoft.com/office/drawing/2014/main" val="1627250164"/>
                    </a:ext>
                  </a:extLst>
                </a:gridCol>
                <a:gridCol w="1543725">
                  <a:extLst>
                    <a:ext uri="{9D8B030D-6E8A-4147-A177-3AD203B41FA5}">
                      <a16:colId xmlns:a16="http://schemas.microsoft.com/office/drawing/2014/main" val="81599492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3754875169"/>
                    </a:ext>
                  </a:extLst>
                </a:gridCol>
                <a:gridCol w="1048407">
                  <a:extLst>
                    <a:ext uri="{9D8B030D-6E8A-4147-A177-3AD203B41FA5}">
                      <a16:colId xmlns:a16="http://schemas.microsoft.com/office/drawing/2014/main" val="4116121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输入一个字符串给</a:t>
                      </a:r>
                      <a:r>
                        <a:rPr lang="en-US" altLang="zh-CN" sz="1400" smtClean="0"/>
                        <a:t>string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7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0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((c=string[i])</a:t>
                      </a:r>
                      <a:r>
                        <a:rPr lang="zh-CN" altLang="en-US" sz="1400" smtClean="0"/>
                        <a:t>≠</a:t>
                      </a:r>
                      <a:r>
                        <a:rPr lang="en-US" altLang="zh-CN" sz="1400" smtClean="0"/>
                        <a:t>'\0')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609891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816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word=0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真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假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975781"/>
                  </a:ext>
                </a:extLst>
              </a:tr>
              <a:tr h="1334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word=1</a:t>
                      </a:r>
                    </a:p>
                    <a:p>
                      <a:r>
                        <a:rPr lang="en-US" altLang="zh-CN" sz="1400" smtClean="0"/>
                        <a:t>num=num+1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089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668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num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0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122979" y="2030383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等于空格</a:t>
            </a:r>
            <a:r>
              <a:rPr lang="en-US" altLang="zh-CN" sz="1400" smtClean="0"/>
              <a:t>?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10134064" y="2313655"/>
            <a:ext cx="1250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word</a:t>
            </a:r>
            <a:r>
              <a:rPr lang="zh-CN" altLang="en-US" sz="1400" smtClean="0"/>
              <a:t>等于</a:t>
            </a:r>
            <a:r>
              <a:rPr lang="en-US" altLang="zh-CN" sz="1400" smtClean="0"/>
              <a:t>0?</a:t>
            </a:r>
            <a:endParaRPr lang="zh-CN" altLang="en-US" sz="1400"/>
          </a:p>
        </p:txBody>
      </p:sp>
      <p:sp>
        <p:nvSpPr>
          <p:cNvPr id="29" name="圆角矩形 28"/>
          <p:cNvSpPr/>
          <p:nvPr/>
        </p:nvSpPr>
        <p:spPr>
          <a:xfrm>
            <a:off x="399393" y="4100356"/>
            <a:ext cx="11445765" cy="248962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string[81];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i,num</a:t>
            </a:r>
            <a:r>
              <a:rPr lang="en-US" altLang="zh-CN" sz="1400" dirty="0"/>
              <a:t>=0,word=0;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c;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gets(string</a:t>
            </a:r>
            <a:r>
              <a:rPr lang="en-US" altLang="zh-CN" sz="1400" dirty="0" smtClean="0"/>
              <a:t>);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输入一个字符串给字符数组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=0;(c=string[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])!='\0';i++) 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只要字符不是</a:t>
            </a:r>
            <a:r>
              <a:rPr lang="en-US" altLang="zh-CN" sz="1400" dirty="0">
                <a:solidFill>
                  <a:srgbClr val="008000"/>
                </a:solidFill>
              </a:rPr>
              <a:t>'\0'</a:t>
            </a:r>
            <a:r>
              <a:rPr lang="zh-CN" altLang="en-US" sz="1400" dirty="0">
                <a:solidFill>
                  <a:srgbClr val="008000"/>
                </a:solidFill>
              </a:rPr>
              <a:t>就循环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if(c==' ') word=0</a:t>
            </a:r>
            <a:r>
              <a:rPr lang="en-US" altLang="zh-CN" sz="1400" dirty="0" smtClean="0"/>
              <a:t>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若是空格字符，使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else if(word==0</a:t>
            </a:r>
            <a:r>
              <a:rPr lang="en-US" altLang="zh-CN" sz="1400" dirty="0" smtClean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如果不是空格字符且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原值为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{	word=1</a:t>
            </a:r>
            <a:r>
              <a:rPr lang="en-US" altLang="zh-CN" sz="1400" dirty="0" smtClean="0"/>
              <a:t>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使</a:t>
            </a:r>
            <a:r>
              <a:rPr lang="en-US" altLang="zh-CN" sz="1400" dirty="0">
                <a:solidFill>
                  <a:srgbClr val="008000"/>
                </a:solidFill>
              </a:rPr>
              <a:t>word</a:t>
            </a:r>
            <a:r>
              <a:rPr lang="zh-CN" altLang="en-US" sz="1400" dirty="0">
                <a:solidFill>
                  <a:srgbClr val="008000"/>
                </a:solidFill>
              </a:rPr>
              <a:t>置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	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++; </a:t>
            </a:r>
            <a:r>
              <a:rPr lang="en-US" altLang="zh-CN" sz="1400" dirty="0" smtClean="0"/>
              <a:t>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</a:rPr>
              <a:t>num</a:t>
            </a:r>
            <a:r>
              <a:rPr lang="zh-CN" altLang="en-US" sz="1400" dirty="0">
                <a:solidFill>
                  <a:srgbClr val="008000"/>
                </a:solidFill>
              </a:rPr>
              <a:t>累加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，表示增加一个单词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("There are %d words in this line.\n",</a:t>
            </a:r>
            <a:r>
              <a:rPr lang="en-US" altLang="zh-CN" sz="1400" dirty="0" err="1"/>
              <a:t>num</a:t>
            </a:r>
            <a:r>
              <a:rPr lang="en-US" altLang="zh-CN" sz="1400" dirty="0" smtClean="0"/>
              <a:t>);	  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输出单词数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72297" y="4100356"/>
            <a:ext cx="0" cy="248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616618" y="45041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8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9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10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1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2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3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11963" y="58766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2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3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4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5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6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7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96998" y="5761310"/>
            <a:ext cx="3495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21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1524001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anose="020B0604020202020204" pitchFamily="34" charset="0"/>
            </a:endParaRPr>
          </a:p>
        </p:txBody>
      </p:sp>
      <p:sp>
        <p:nvSpPr>
          <p:cNvPr id="92163" name="Rectangle 6"/>
          <p:cNvSpPr>
            <a:spLocks noChangeArrowheads="1"/>
          </p:cNvSpPr>
          <p:nvPr/>
        </p:nvSpPr>
        <p:spPr bwMode="auto">
          <a:xfrm>
            <a:off x="1524001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>
              <a:latin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rot="16200000" flipH="1">
            <a:off x="2470315" y="5530929"/>
            <a:ext cx="428625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>
            <a:off x="3970502" y="3530678"/>
            <a:ext cx="16430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10800000">
            <a:off x="2684628" y="5459492"/>
            <a:ext cx="2928937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041940" y="1816179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Y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5400000">
            <a:off x="2411577" y="1732041"/>
            <a:ext cx="5461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流程图: 决策 31"/>
          <p:cNvSpPr>
            <a:spLocks noChangeArrowheads="1"/>
          </p:cNvSpPr>
          <p:nvPr/>
        </p:nvSpPr>
        <p:spPr bwMode="auto">
          <a:xfrm>
            <a:off x="1327315" y="1959054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c</a:t>
            </a:r>
            <a:r>
              <a:rPr lang="en-US" altLang="zh-CN" sz="2800" b="0" dirty="0">
                <a:latin typeface="Arial" panose="020B0604020202020204" pitchFamily="34" charset="0"/>
              </a:rPr>
              <a:t>=</a:t>
            </a:r>
            <a:r>
              <a:rPr lang="zh-CN" altLang="en-US" sz="2800" b="0" dirty="0">
                <a:latin typeface="Arial" panose="020B0604020202020204" pitchFamily="34" charset="0"/>
              </a:rPr>
              <a:t>空格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33" name="直接连接符 32"/>
          <p:cNvCxnSpPr>
            <a:cxnSpLocks noChangeShapeType="1"/>
          </p:cNvCxnSpPr>
          <p:nvPr/>
        </p:nvCxnSpPr>
        <p:spPr bwMode="auto">
          <a:xfrm>
            <a:off x="4041940" y="2316241"/>
            <a:ext cx="15716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rot="5400000">
            <a:off x="5400046" y="2529760"/>
            <a:ext cx="428625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 rot="5400000">
            <a:off x="2433802" y="2922666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流程图: 过程 39"/>
          <p:cNvSpPr>
            <a:spLocks noChangeArrowheads="1"/>
          </p:cNvSpPr>
          <p:nvPr/>
        </p:nvSpPr>
        <p:spPr bwMode="auto">
          <a:xfrm>
            <a:off x="4756314" y="2744866"/>
            <a:ext cx="1714500" cy="500062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word=0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756065" y="2601992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N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2" name="流程图: 决策 41"/>
          <p:cNvSpPr>
            <a:spLocks noChangeArrowheads="1"/>
          </p:cNvSpPr>
          <p:nvPr/>
        </p:nvSpPr>
        <p:spPr bwMode="auto">
          <a:xfrm>
            <a:off x="1327315" y="3173492"/>
            <a:ext cx="2714625" cy="714375"/>
          </a:xfrm>
          <a:prstGeom prst="flowChartDecision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word=0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cxnSp>
        <p:nvCxnSpPr>
          <p:cNvPr id="43" name="直接箭头连接符 42"/>
          <p:cNvCxnSpPr>
            <a:cxnSpLocks noChangeShapeType="1"/>
          </p:cNvCxnSpPr>
          <p:nvPr/>
        </p:nvCxnSpPr>
        <p:spPr bwMode="auto">
          <a:xfrm rot="5400000">
            <a:off x="2435390" y="4137104"/>
            <a:ext cx="500062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756065" y="3816429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Y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5" name="流程图: 过程 44"/>
          <p:cNvSpPr>
            <a:spLocks noChangeArrowheads="1"/>
          </p:cNvSpPr>
          <p:nvPr/>
        </p:nvSpPr>
        <p:spPr bwMode="auto">
          <a:xfrm>
            <a:off x="1827377" y="4387928"/>
            <a:ext cx="1714500" cy="928688"/>
          </a:xfrm>
          <a:prstGeom prst="flowChartProcess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</a:ln>
        </p:spPr>
        <p:txBody>
          <a:bodyPr wrap="none" lIns="0" tIns="0" rIns="0" bIns="0"/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word=1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num++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899065" y="3078242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N</a:t>
            </a:r>
            <a:endParaRPr lang="zh-CN" altLang="en-US" sz="2800">
              <a:latin typeface="Arial" panose="020B0604020202020204" pitchFamily="34" charset="0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rot="5400000" flipH="1" flipV="1">
            <a:off x="4506283" y="4352210"/>
            <a:ext cx="2214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6470815" y="538638"/>
            <a:ext cx="552592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这个</a:t>
            </a:r>
            <a:r>
              <a:rPr lang="zh-CN" altLang="en-US" sz="3200" dirty="0"/>
              <a:t>算法可以简单理解成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r>
              <a:rPr lang="zh-CN" altLang="en-US" sz="3200" b="1" dirty="0">
                <a:solidFill>
                  <a:schemeClr val="accent1"/>
                </a:solidFill>
              </a:rPr>
              <a:t>数单词</a:t>
            </a:r>
            <a:r>
              <a:rPr lang="zh-CN" altLang="en-US" sz="3200" dirty="0"/>
              <a:t>相当于</a:t>
            </a:r>
            <a:r>
              <a:rPr lang="zh-CN" altLang="en-US" sz="3200" b="1" dirty="0">
                <a:solidFill>
                  <a:schemeClr val="accent1"/>
                </a:solidFill>
              </a:rPr>
              <a:t>数单词首字母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word</a:t>
            </a:r>
            <a:r>
              <a:rPr lang="zh-CN" altLang="en-US" sz="3200" dirty="0"/>
              <a:t>其实是</a:t>
            </a:r>
            <a:r>
              <a:rPr lang="zh-CN" altLang="en-US" sz="3200" b="1" dirty="0">
                <a:solidFill>
                  <a:schemeClr val="accent1"/>
                </a:solidFill>
              </a:rPr>
              <a:t>首字母</a:t>
            </a:r>
            <a:r>
              <a:rPr lang="zh-CN" altLang="en-US" sz="3200" dirty="0"/>
              <a:t>出现标识。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核心代码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7326477" y="2510630"/>
            <a:ext cx="2982661" cy="275447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if(c==' ')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    word=0;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else if (word==0)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{   word=1;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     </a:t>
            </a:r>
            <a:r>
              <a:rPr lang="en-US" altLang="zh-CN" dirty="0" err="1">
                <a:latin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</a:rPr>
              <a:t>++;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4100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 animBg="1"/>
      <p:bldP spid="40" grpId="0" animBg="1"/>
      <p:bldP spid="41" grpId="0"/>
      <p:bldP spid="42" grpId="0" animBg="1"/>
      <p:bldP spid="44" grpId="0"/>
      <p:bldP spid="45" grpId="0" animBg="1"/>
      <p:bldP spid="4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11823" y="365125"/>
            <a:ext cx="10826821" cy="1325563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 smtClean="0">
                <a:solidFill>
                  <a:srgbClr val="FF0000"/>
                </a:solidFill>
              </a:rPr>
              <a:t>首字母</a:t>
            </a:r>
            <a:r>
              <a:rPr lang="zh-CN" altLang="en-US" dirty="0" smtClean="0"/>
              <a:t>的逻辑改写核心代码</a:t>
            </a:r>
            <a:r>
              <a:rPr lang="zh-CN" altLang="en-US" dirty="0"/>
              <a:t>，</a:t>
            </a:r>
            <a:r>
              <a:rPr lang="en-US" altLang="zh-CN" dirty="0" smtClean="0"/>
              <a:t>word=0</a:t>
            </a:r>
            <a:r>
              <a:rPr lang="zh-CN" altLang="en-US" dirty="0" smtClean="0"/>
              <a:t>表示首字母未出现</a:t>
            </a:r>
            <a:endParaRPr lang="zh-CN" altLang="en-US" dirty="0"/>
          </a:p>
        </p:txBody>
      </p:sp>
      <p:sp>
        <p:nvSpPr>
          <p:cNvPr id="95234" name="内容占位符 2"/>
          <p:cNvSpPr>
            <a:spLocks noGrp="1"/>
          </p:cNvSpPr>
          <p:nvPr>
            <p:ph idx="1"/>
          </p:nvPr>
        </p:nvSpPr>
        <p:spPr>
          <a:xfrm>
            <a:off x="908539" y="1517894"/>
            <a:ext cx="3012831" cy="279912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 smtClean="0">
                <a:latin typeface="Arial" panose="020B0604020202020204" pitchFamily="34" charset="0"/>
              </a:rPr>
              <a:t>if (c</a:t>
            </a:r>
            <a:r>
              <a:rPr lang="en-US" altLang="zh-CN" dirty="0">
                <a:latin typeface="Arial" panose="020B0604020202020204" pitchFamily="34" charset="0"/>
              </a:rPr>
              <a:t>==' ')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    word=0;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else if (word==0)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{   word=1;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     </a:t>
            </a:r>
            <a:r>
              <a:rPr lang="en-US" altLang="zh-CN" dirty="0" err="1">
                <a:latin typeface="Arial" panose="020B0604020202020204" pitchFamily="34" charset="0"/>
              </a:rPr>
              <a:t>num</a:t>
            </a:r>
            <a:r>
              <a:rPr lang="en-US" altLang="zh-CN" dirty="0">
                <a:latin typeface="Arial" panose="020B0604020202020204" pitchFamily="34" charset="0"/>
              </a:rPr>
              <a:t>++; </a:t>
            </a:r>
            <a:endParaRPr lang="zh-CN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91915" y="1517894"/>
            <a:ext cx="6901248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/>
              <a:t>//</a:t>
            </a:r>
            <a:r>
              <a:rPr lang="zh-CN" altLang="en-US" sz="2400" b="1" dirty="0" smtClean="0"/>
              <a:t>如果当前字符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字母</a:t>
            </a:r>
          </a:p>
          <a:p>
            <a:r>
              <a:rPr lang="en-US" altLang="zh-CN" sz="2400" b="1" dirty="0" smtClean="0"/>
              <a:t>if </a:t>
            </a:r>
            <a:r>
              <a:rPr lang="en-US" altLang="zh-CN" sz="2400" b="1" dirty="0"/>
              <a:t>((c&gt;='a' &amp;&amp; c&lt;='z') || (c&gt;='A' &amp;&amp; c&lt;='Z'))</a:t>
            </a:r>
          </a:p>
          <a:p>
            <a:r>
              <a:rPr lang="en-US" altLang="zh-CN" sz="2400" b="1" dirty="0" smtClean="0"/>
              <a:t>{</a:t>
            </a:r>
            <a:endParaRPr lang="en-US" altLang="zh-CN" sz="2400" b="1" dirty="0"/>
          </a:p>
          <a:p>
            <a:r>
              <a:rPr lang="en-US" altLang="zh-CN" sz="2400" b="1" dirty="0" smtClean="0"/>
              <a:t> 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如果首字母未出</a:t>
            </a:r>
            <a:r>
              <a:rPr lang="zh-CN" altLang="en-US" sz="2400" b="1" dirty="0" smtClean="0"/>
              <a:t>，</a:t>
            </a:r>
            <a:r>
              <a:rPr lang="zh-CN" altLang="en-US" sz="2400" b="1" dirty="0"/>
              <a:t>则</a:t>
            </a:r>
            <a:r>
              <a:rPr lang="zh-CN" altLang="en-US" sz="2400" b="1" dirty="0" smtClean="0"/>
              <a:t>新</a:t>
            </a:r>
            <a:r>
              <a:rPr lang="zh-CN" altLang="en-US" sz="2400" b="1" dirty="0"/>
              <a:t>单词开始</a:t>
            </a:r>
          </a:p>
          <a:p>
            <a:r>
              <a:rPr lang="zh-CN" altLang="en-US" sz="2400" b="1" dirty="0" smtClean="0"/>
              <a:t>   </a:t>
            </a:r>
            <a:r>
              <a:rPr lang="en-US" altLang="zh-CN" sz="2400" b="1" dirty="0" smtClean="0"/>
              <a:t>if (</a:t>
            </a:r>
            <a:r>
              <a:rPr lang="en-US" altLang="zh-CN" sz="2400" b="1" dirty="0"/>
              <a:t>word==0)</a:t>
            </a:r>
          </a:p>
          <a:p>
            <a:r>
              <a:rPr lang="en-US" altLang="zh-CN" sz="2400" b="1" dirty="0" smtClean="0"/>
              <a:t>   </a:t>
            </a:r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en-US" altLang="zh-CN" sz="2400" b="1" dirty="0"/>
              <a:t>word=1;	</a:t>
            </a:r>
            <a:r>
              <a:rPr lang="en-US" altLang="zh-CN" sz="2400" b="1" dirty="0" smtClean="0"/>
              <a:t>//</a:t>
            </a:r>
            <a:r>
              <a:rPr lang="zh-CN" altLang="en-US" sz="2400" b="1" dirty="0"/>
              <a:t>首字母重现江湖</a:t>
            </a:r>
          </a:p>
          <a:p>
            <a:r>
              <a:rPr lang="zh-CN" altLang="en-US" sz="2400" b="1" dirty="0"/>
              <a:t> </a:t>
            </a:r>
            <a:r>
              <a:rPr lang="zh-CN" altLang="en-US" sz="2400" b="1" dirty="0" smtClean="0"/>
              <a:t>     </a:t>
            </a:r>
            <a:r>
              <a:rPr lang="en-US" altLang="zh-CN" sz="2400" b="1" dirty="0" err="1"/>
              <a:t>num</a:t>
            </a:r>
            <a:r>
              <a:rPr lang="en-US" altLang="zh-CN" sz="2400" b="1" dirty="0"/>
              <a:t>++; 	</a:t>
            </a:r>
            <a:r>
              <a:rPr lang="en-US" altLang="zh-CN" sz="2400" b="1" dirty="0" smtClean="0"/>
              <a:t>//</a:t>
            </a:r>
            <a:r>
              <a:rPr lang="zh-CN" altLang="en-US" sz="2400" b="1" dirty="0"/>
              <a:t>单词数</a:t>
            </a:r>
            <a:r>
              <a:rPr lang="en-US" altLang="zh-CN" sz="2400" b="1" dirty="0"/>
              <a:t>+1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en-US" altLang="zh-CN" sz="2400" b="1" dirty="0"/>
              <a:t>}</a:t>
            </a:r>
          </a:p>
          <a:p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r>
              <a:rPr lang="en-US" altLang="zh-CN" sz="2400" b="1" dirty="0" smtClean="0"/>
              <a:t>else</a:t>
            </a:r>
            <a:endParaRPr lang="en-US" altLang="zh-CN" sz="2400" b="1" dirty="0"/>
          </a:p>
          <a:p>
            <a:r>
              <a:rPr lang="en-US" altLang="zh-CN" sz="2400" b="1" dirty="0" smtClean="0"/>
              <a:t>   </a:t>
            </a:r>
            <a:r>
              <a:rPr lang="en-US" altLang="zh-CN" sz="2400" b="1" dirty="0"/>
              <a:t>word=0;	</a:t>
            </a:r>
            <a:r>
              <a:rPr lang="en-US" altLang="zh-CN" sz="2400" b="1" dirty="0" smtClean="0"/>
              <a:t>//</a:t>
            </a:r>
            <a:r>
              <a:rPr lang="zh-CN" altLang="en-US" sz="2400" b="1" dirty="0"/>
              <a:t>连字母都不是，显然更不是首字母</a:t>
            </a:r>
          </a:p>
        </p:txBody>
      </p:sp>
    </p:spTree>
    <p:extLst>
      <p:ext uri="{BB962C8B-B14F-4D97-AF65-F5344CB8AC3E}">
        <p14:creationId xmlns:p14="http://schemas.microsoft.com/office/powerpoint/2010/main" val="33688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7604" y="313367"/>
            <a:ext cx="6701287" cy="1325563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其实</a:t>
            </a:r>
            <a:r>
              <a:rPr lang="zh-CN" altLang="en-US" dirty="0" smtClean="0">
                <a:solidFill>
                  <a:srgbClr val="FF0000"/>
                </a:solidFill>
              </a:rPr>
              <a:t>首字母</a:t>
            </a:r>
            <a:r>
              <a:rPr lang="zh-CN" altLang="en-US" dirty="0" smtClean="0"/>
              <a:t>逻辑还可以这么理解：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b="1" dirty="0" smtClean="0"/>
              <a:t>前一字符</a:t>
            </a:r>
            <a:r>
              <a:rPr lang="zh-CN" altLang="en-US" b="1" dirty="0"/>
              <a:t>是</a:t>
            </a:r>
            <a:r>
              <a:rPr lang="zh-CN" altLang="en-US" b="1" dirty="0" smtClean="0">
                <a:solidFill>
                  <a:srgbClr val="FF0000"/>
                </a:solidFill>
              </a:rPr>
              <a:t>非字母</a:t>
            </a:r>
            <a:r>
              <a:rPr lang="zh-CN" altLang="en-US" b="1" dirty="0" smtClean="0"/>
              <a:t>，当前字符是</a:t>
            </a:r>
            <a:r>
              <a:rPr lang="zh-CN" altLang="en-US" b="1" dirty="0" smtClean="0">
                <a:solidFill>
                  <a:srgbClr val="FF0000"/>
                </a:solidFill>
              </a:rPr>
              <a:t>字母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6511506" cy="473907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en-US" altLang="zh-CN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   char </a:t>
            </a:r>
            <a:r>
              <a:rPr lang="en-US" altLang="zh-CN" b="1" dirty="0" smtClean="0"/>
              <a:t>s[82];  //</a:t>
            </a:r>
            <a:r>
              <a:rPr lang="zh-CN" altLang="en-US" b="1" dirty="0" smtClean="0"/>
              <a:t>变量名可以写短一些</a:t>
            </a:r>
            <a:endParaRPr lang="en-US" altLang="zh-CN" b="1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i,num</a:t>
            </a:r>
            <a:r>
              <a:rPr lang="en-US" altLang="zh-CN" b="1" dirty="0"/>
              <a:t>=0;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b="1" dirty="0" err="1" smtClean="0"/>
              <a:t>fgets</a:t>
            </a:r>
            <a:r>
              <a:rPr lang="en-US" altLang="zh-CN" b="1" dirty="0" smtClean="0"/>
              <a:t>(s, 82, </a:t>
            </a:r>
            <a:r>
              <a:rPr lang="en-US" altLang="zh-CN" b="1" dirty="0" err="1" smtClean="0"/>
              <a:t>stdin</a:t>
            </a:r>
            <a:r>
              <a:rPr lang="en-US" altLang="zh-CN" b="1" dirty="0" smtClean="0"/>
              <a:t>); //</a:t>
            </a:r>
            <a:r>
              <a:rPr lang="zh-CN" altLang="en-US" b="1" dirty="0" smtClean="0"/>
              <a:t>从标准输入文件读取</a:t>
            </a:r>
            <a:endParaRPr lang="en-US" altLang="zh-CN" b="1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if (s[0] != ' ') </a:t>
            </a:r>
            <a:r>
              <a:rPr lang="en-US" altLang="zh-CN" b="1" dirty="0" err="1" smtClean="0"/>
              <a:t>num</a:t>
            </a:r>
            <a:r>
              <a:rPr lang="en-US" altLang="zh-CN" b="1" dirty="0" smtClean="0"/>
              <a:t>=1; //</a:t>
            </a:r>
            <a:r>
              <a:rPr lang="zh-CN" altLang="en-US" b="1" dirty="0" smtClean="0"/>
              <a:t>第一个单词</a:t>
            </a:r>
            <a:endParaRPr lang="en-US" altLang="zh-CN" b="1" dirty="0"/>
          </a:p>
          <a:p>
            <a:pPr>
              <a:lnSpc>
                <a:spcPct val="100000"/>
              </a:lnSpc>
              <a:buNone/>
            </a:pPr>
            <a:r>
              <a:rPr lang="en-US" altLang="zh-CN" b="1"/>
              <a:t>    </a:t>
            </a:r>
            <a:r>
              <a:rPr lang="en-US" altLang="zh-CN" b="1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=0;s[i+1]!='\</a:t>
            </a:r>
            <a:r>
              <a:rPr lang="en-US" altLang="zh-CN" b="1" dirty="0"/>
              <a:t>0';i++)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   {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       if </a:t>
            </a:r>
            <a:r>
              <a:rPr lang="en-US" altLang="zh-CN" b="1" dirty="0" smtClean="0"/>
              <a:t>(s[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]==' ' </a:t>
            </a:r>
            <a:r>
              <a:rPr lang="en-US" altLang="zh-CN" b="1" dirty="0"/>
              <a:t>&amp;&amp; </a:t>
            </a:r>
            <a:r>
              <a:rPr lang="en-US" altLang="zh-CN" b="1" dirty="0" smtClean="0"/>
              <a:t>s[i+1]!=' </a:t>
            </a:r>
            <a:r>
              <a:rPr lang="en-US" altLang="zh-CN" b="1" dirty="0"/>
              <a:t>') </a:t>
            </a:r>
            <a:r>
              <a:rPr lang="en-US" altLang="zh-CN" b="1" dirty="0" err="1"/>
              <a:t>num</a:t>
            </a:r>
            <a:r>
              <a:rPr lang="en-US" altLang="zh-CN" b="1" dirty="0"/>
              <a:t>++;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b="1" dirty="0" smtClean="0"/>
              <a:t>    }</a:t>
            </a:r>
            <a:endParaRPr lang="en-US" altLang="zh-CN" b="1" dirty="0"/>
          </a:p>
          <a:p>
            <a:pPr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b="1" dirty="0" err="1" smtClean="0"/>
              <a:t>printf</a:t>
            </a:r>
            <a:r>
              <a:rPr lang="en-US" altLang="zh-CN" b="1" dirty="0"/>
              <a:t>("%d words\n",</a:t>
            </a:r>
            <a:r>
              <a:rPr lang="en-US" altLang="zh-CN" b="1" dirty="0" err="1"/>
              <a:t>num</a:t>
            </a:r>
            <a:r>
              <a:rPr lang="en-US" altLang="zh-CN" b="1" dirty="0"/>
              <a:t>); </a:t>
            </a:r>
            <a:endParaRPr lang="zh-CN" altLang="zh-CN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</a:t>
            </a:r>
            <a:r>
              <a:rPr lang="en-US" altLang="zh-CN" b="1" dirty="0" smtClean="0">
                <a:solidFill>
                  <a:schemeClr val="bg1"/>
                </a:solidFill>
              </a:rPr>
              <a:t>……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37894" y="1825624"/>
            <a:ext cx="395819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注意第一个单词之前可能没有空格，所以需要单独处理，剩下只要考虑</a:t>
            </a:r>
            <a:r>
              <a:rPr lang="en-US" altLang="zh-CN" sz="2400" dirty="0" smtClean="0"/>
              <a:t>s[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s[i+1]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737894" y="3484906"/>
            <a:ext cx="3958198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本题中，</a:t>
            </a:r>
            <a:r>
              <a:rPr lang="zh-CN" altLang="en-US" sz="2400" dirty="0" smtClean="0">
                <a:solidFill>
                  <a:srgbClr val="FF0000"/>
                </a:solidFill>
              </a:rPr>
              <a:t>非字母</a:t>
            </a:r>
            <a:r>
              <a:rPr lang="zh-CN" altLang="en-US" sz="2400" dirty="0" smtClean="0"/>
              <a:t>就</a:t>
            </a:r>
            <a:r>
              <a:rPr lang="zh-CN" altLang="en-US" sz="2400" dirty="0">
                <a:solidFill>
                  <a:srgbClr val="FF0000"/>
                </a:solidFill>
              </a:rPr>
              <a:t>只能</a:t>
            </a:r>
            <a:r>
              <a:rPr lang="zh-CN" altLang="en-US" sz="2400" dirty="0" smtClean="0">
                <a:solidFill>
                  <a:srgbClr val="FF0000"/>
                </a:solidFill>
              </a:rPr>
              <a:t>是空格</a:t>
            </a:r>
            <a:r>
              <a:rPr lang="zh-CN" altLang="en-US" sz="2400" dirty="0" smtClean="0"/>
              <a:t>，所以可以这么判断。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如果单词之间的分隔符还包括逗号，句号，分号，感叹号，判断逻辑写起来就复杂多了（当然还是可以写），这时建议用上一页的写法。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55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821" y="29919"/>
            <a:ext cx="10922342" cy="1464547"/>
          </a:xfrm>
        </p:spPr>
        <p:txBody>
          <a:bodyPr/>
          <a:lstStyle/>
          <a:p>
            <a:r>
              <a:rPr lang="zh-CN" altLang="en-US"/>
              <a:t>字符数组应用举例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248" y="1147395"/>
            <a:ext cx="5973037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6.9】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个字符串</a:t>
            </a:r>
            <a:r>
              <a:rPr lang="en-US" altLang="zh-CN" sz="2000">
                <a:solidFill>
                  <a:schemeClr val="accent1"/>
                </a:solidFill>
              </a:rPr>
              <a:t>,</a:t>
            </a:r>
            <a:r>
              <a:rPr lang="zh-CN" altLang="en-US" sz="2000">
                <a:solidFill>
                  <a:schemeClr val="accent1"/>
                </a:solidFill>
              </a:rPr>
              <a:t>要求找出其中“最大”者。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325821" y="2675956"/>
            <a:ext cx="11445765" cy="267881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216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</a:rPr>
              <a:t>#include&lt;</a:t>
            </a:r>
            <a:r>
              <a:rPr lang="en-US" altLang="zh-CN" sz="1400" dirty="0" err="1">
                <a:solidFill>
                  <a:schemeClr val="accent6"/>
                </a:solidFill>
              </a:rPr>
              <a:t>string.h</a:t>
            </a:r>
            <a:r>
              <a:rPr lang="en-US" altLang="zh-CN" sz="1400" dirty="0">
                <a:solidFill>
                  <a:schemeClr val="accent6"/>
                </a:solidFill>
              </a:rPr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char 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[3][20];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定义二维字符数组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char string[20];	</a:t>
            </a:r>
            <a:endParaRPr lang="en-US" altLang="zh-CN" sz="14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定义一维字符数组，作为交换字符串时的临时字符数组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=0;i&lt;3;i++)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gets(</a:t>
            </a:r>
            <a:r>
              <a:rPr lang="en-US" altLang="zh-CN" sz="1400" dirty="0" err="1"/>
              <a:t>str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读入</a:t>
            </a:r>
            <a:r>
              <a:rPr lang="en-US" altLang="zh-CN" sz="1400" dirty="0">
                <a:solidFill>
                  <a:srgbClr val="008000"/>
                </a:solidFill>
              </a:rPr>
              <a:t>3</a:t>
            </a:r>
            <a:r>
              <a:rPr lang="zh-CN" altLang="en-US" sz="1400" dirty="0">
                <a:solidFill>
                  <a:srgbClr val="008000"/>
                </a:solidFill>
              </a:rPr>
              <a:t>个</a:t>
            </a:r>
            <a:r>
              <a:rPr lang="zh-CN" altLang="en-US" sz="1400" dirty="0" smtClean="0">
                <a:solidFill>
                  <a:srgbClr val="008000"/>
                </a:solidFill>
              </a:rPr>
              <a:t>字符串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[0],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[1])&gt;0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[0]);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</a:t>
            </a:r>
            <a:r>
              <a:rPr lang="en-US" altLang="zh-CN" sz="1400" dirty="0" smtClean="0">
                <a:solidFill>
                  <a:srgbClr val="008000"/>
                </a:solidFill>
              </a:rPr>
              <a:t>]</a:t>
            </a:r>
            <a:r>
              <a:rPr lang="zh-CN" altLang="en-US" sz="1400" dirty="0" smtClean="0">
                <a:solidFill>
                  <a:srgbClr val="008000"/>
                </a:solidFill>
              </a:rPr>
              <a:t> 赋</a:t>
            </a:r>
            <a:r>
              <a:rPr lang="zh-CN" altLang="en-US" sz="1400" dirty="0">
                <a:solidFill>
                  <a:srgbClr val="008000"/>
                </a:solidFill>
              </a:rPr>
              <a:t>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else	</a:t>
            </a:r>
            <a:r>
              <a:rPr lang="en-US" altLang="zh-CN" sz="1400" dirty="0" smtClean="0"/>
              <a:t>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[0]</a:t>
            </a:r>
            <a:r>
              <a:rPr lang="zh-CN" altLang="en-US" sz="1400" dirty="0">
                <a:solidFill>
                  <a:srgbClr val="008000"/>
                </a:solidFill>
              </a:rPr>
              <a:t>小于等于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[1]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[1]);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[1</a:t>
            </a:r>
            <a:r>
              <a:rPr lang="en-US" altLang="zh-CN" sz="1400" dirty="0" smtClean="0">
                <a:solidFill>
                  <a:srgbClr val="008000"/>
                </a:solidFill>
              </a:rPr>
              <a:t>]</a:t>
            </a:r>
            <a:r>
              <a:rPr lang="zh-CN" altLang="en-US" sz="1400" dirty="0" smtClean="0">
                <a:solidFill>
                  <a:srgbClr val="008000"/>
                </a:solidFill>
              </a:rPr>
              <a:t> 赋</a:t>
            </a:r>
            <a:r>
              <a:rPr lang="zh-CN" altLang="en-US" sz="1400" dirty="0">
                <a:solidFill>
                  <a:srgbClr val="008000"/>
                </a:solidFill>
              </a:rPr>
              <a:t>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if(</a:t>
            </a:r>
            <a:r>
              <a:rPr lang="en-US" altLang="zh-CN" sz="1400" dirty="0" err="1">
                <a:solidFill>
                  <a:schemeClr val="accent6"/>
                </a:solidFill>
              </a:rPr>
              <a:t>strcmp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</a:t>
            </a:r>
            <a:r>
              <a:rPr lang="en-US" altLang="zh-CN" sz="1400" dirty="0">
                <a:solidFill>
                  <a:schemeClr val="accent6"/>
                </a:solidFill>
              </a:rPr>
              <a:t>[2],string)&gt;0</a:t>
            </a:r>
            <a:r>
              <a:rPr lang="en-US" altLang="zh-CN" sz="1400" dirty="0"/>
              <a:t>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[2]</a:t>
            </a:r>
            <a:r>
              <a:rPr lang="zh-CN" altLang="en-US" sz="1400" dirty="0">
                <a:solidFill>
                  <a:srgbClr val="008000"/>
                </a:solidFill>
              </a:rPr>
              <a:t>大于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chemeClr val="accent6"/>
                </a:solidFill>
              </a:rPr>
              <a:t>strcpy</a:t>
            </a:r>
            <a:r>
              <a:rPr lang="en-US" altLang="zh-CN" sz="1400" dirty="0">
                <a:solidFill>
                  <a:schemeClr val="accent6"/>
                </a:solidFill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</a:rPr>
              <a:t>string,str</a:t>
            </a:r>
            <a:r>
              <a:rPr lang="en-US" altLang="zh-CN" sz="1400" dirty="0">
                <a:solidFill>
                  <a:schemeClr val="accent6"/>
                </a:solidFill>
              </a:rPr>
              <a:t>[2]);</a:t>
            </a: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把</a:t>
            </a:r>
            <a:r>
              <a:rPr lang="en-US" altLang="zh-CN" sz="1400" dirty="0" err="1">
                <a:solidFill>
                  <a:srgbClr val="008000"/>
                </a:solidFill>
              </a:rPr>
              <a:t>str</a:t>
            </a:r>
            <a:r>
              <a:rPr lang="en-US" altLang="zh-CN" sz="1400" dirty="0">
                <a:solidFill>
                  <a:srgbClr val="008000"/>
                </a:solidFill>
              </a:rPr>
              <a:t>[2</a:t>
            </a:r>
            <a:r>
              <a:rPr lang="en-US" altLang="zh-CN" sz="1400" dirty="0" smtClean="0">
                <a:solidFill>
                  <a:srgbClr val="008000"/>
                </a:solidFill>
              </a:rPr>
              <a:t>]</a:t>
            </a:r>
            <a:r>
              <a:rPr lang="zh-CN" altLang="en-US" sz="1400" dirty="0" smtClean="0">
                <a:solidFill>
                  <a:srgbClr val="008000"/>
                </a:solidFill>
              </a:rPr>
              <a:t> 赋</a:t>
            </a:r>
            <a:r>
              <a:rPr lang="zh-CN" altLang="en-US" sz="1400" dirty="0">
                <a:solidFill>
                  <a:srgbClr val="008000"/>
                </a:solidFill>
              </a:rPr>
              <a:t>给字符数组</a:t>
            </a:r>
            <a:r>
              <a:rPr lang="en-US" altLang="zh-CN" sz="1400" dirty="0">
                <a:solidFill>
                  <a:srgbClr val="008000"/>
                </a:solidFill>
              </a:rPr>
              <a:t>string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</a:t>
            </a:r>
            <a:r>
              <a:rPr lang="en-US" altLang="zh-CN" sz="1400" dirty="0" err="1"/>
              <a:t>nthe</a:t>
            </a:r>
            <a:r>
              <a:rPr lang="en-US" altLang="zh-CN" sz="1400" dirty="0"/>
              <a:t> largest string is:\</a:t>
            </a:r>
            <a:r>
              <a:rPr lang="en-US" altLang="zh-CN" sz="1400" dirty="0" err="1"/>
              <a:t>n%s</a:t>
            </a:r>
            <a:r>
              <a:rPr lang="en-US" altLang="zh-CN" sz="1400" dirty="0"/>
              <a:t>\</a:t>
            </a:r>
            <a:r>
              <a:rPr lang="en-US" altLang="zh-CN" sz="1400" dirty="0" err="1"/>
              <a:t>n",string</a:t>
            </a:r>
            <a:r>
              <a:rPr lang="en-US" altLang="zh-CN" sz="1400" dirty="0"/>
              <a:t>);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输出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698725" y="2675956"/>
            <a:ext cx="0" cy="2678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5543046" y="3079768"/>
            <a:ext cx="325496" cy="260107"/>
            <a:chOff x="5926033" y="1926699"/>
            <a:chExt cx="325496" cy="260107"/>
          </a:xfrm>
        </p:grpSpPr>
        <p:sp>
          <p:nvSpPr>
            <p:cNvPr id="32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3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4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5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6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37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391" y="4452278"/>
            <a:ext cx="325496" cy="260106"/>
            <a:chOff x="5926033" y="5434781"/>
            <a:chExt cx="325496" cy="260106"/>
          </a:xfrm>
        </p:grpSpPr>
        <p:sp>
          <p:nvSpPr>
            <p:cNvPr id="39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0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1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2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3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57363"/>
              </p:ext>
            </p:extLst>
          </p:nvPr>
        </p:nvGraphicFramePr>
        <p:xfrm>
          <a:off x="252248" y="1681117"/>
          <a:ext cx="695189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192">
                  <a:extLst>
                    <a:ext uri="{9D8B030D-6E8A-4147-A177-3AD203B41FA5}">
                      <a16:colId xmlns:a16="http://schemas.microsoft.com/office/drawing/2014/main" val="96934473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6252162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75520133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0501291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20009949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6092495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3385714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48068850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9129219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835101978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20766410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0237542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9928071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75692377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14985392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969456910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2861184607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3529129331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347844916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593729444"/>
                    </a:ext>
                  </a:extLst>
                </a:gridCol>
                <a:gridCol w="311535">
                  <a:extLst>
                    <a:ext uri="{9D8B030D-6E8A-4147-A177-3AD203B41FA5}">
                      <a16:colId xmlns:a16="http://schemas.microsoft.com/office/drawing/2014/main" val="1862695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str[0]: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o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l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d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48116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str[1]: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7790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str[2]:</a:t>
                      </a:r>
                      <a:endParaRPr lang="zh-CN" altLang="en-US" sz="1400"/>
                    </a:p>
                  </a:txBody>
                  <a:tcPr marL="36000" marR="3600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e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r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91379245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22818"/>
              </p:ext>
            </p:extLst>
          </p:nvPr>
        </p:nvGraphicFramePr>
        <p:xfrm>
          <a:off x="7546428" y="317371"/>
          <a:ext cx="4225158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579">
                  <a:extLst>
                    <a:ext uri="{9D8B030D-6E8A-4147-A177-3AD203B41FA5}">
                      <a16:colId xmlns:a16="http://schemas.microsoft.com/office/drawing/2014/main" val="3663328456"/>
                    </a:ext>
                  </a:extLst>
                </a:gridCol>
                <a:gridCol w="2112579">
                  <a:extLst>
                    <a:ext uri="{9D8B030D-6E8A-4147-A177-3AD203B41FA5}">
                      <a16:colId xmlns:a16="http://schemas.microsoft.com/office/drawing/2014/main" val="283479636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读入</a:t>
                      </a:r>
                      <a:r>
                        <a:rPr lang="en-US" altLang="zh-CN" sz="1400" smtClean="0"/>
                        <a:t>3</a:t>
                      </a:r>
                      <a:r>
                        <a:rPr lang="zh-CN" altLang="en-US" sz="1400" smtClean="0"/>
                        <a:t>个字符串给</a:t>
                      </a:r>
                      <a:r>
                        <a:rPr lang="en-US" altLang="zh-CN" sz="1400" smtClean="0"/>
                        <a:t>str[0],str[1],str[2]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8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str[0]=&gt;string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str[1]=&gt;string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26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Y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4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str[2]=&gt;string</a:t>
                      </a:r>
                      <a:endParaRPr lang="zh-CN" altLang="en-US" sz="14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137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string</a:t>
                      </a:r>
                      <a:r>
                        <a:rPr lang="zh-CN" altLang="en-US" sz="1400" smtClean="0"/>
                        <a:t>中的字符串</a:t>
                      </a:r>
                      <a:endParaRPr lang="zh-CN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00516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082848" y="638776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str[0]&gt;str[1]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9082848" y="1429891"/>
            <a:ext cx="1261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str[2]&gt;string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266884" y="5279194"/>
            <a:ext cx="3467100" cy="1447800"/>
          </a:xfrm>
          <a:prstGeom prst="rect">
            <a:avLst/>
          </a:prstGeom>
        </p:spPr>
      </p:pic>
      <p:grpSp>
        <p:nvGrpSpPr>
          <p:cNvPr id="47" name="组合 46"/>
          <p:cNvGrpSpPr/>
          <p:nvPr/>
        </p:nvGrpSpPr>
        <p:grpSpPr>
          <a:xfrm>
            <a:off x="325821" y="5435211"/>
            <a:ext cx="7661271" cy="1291783"/>
            <a:chOff x="8050696" y="5019261"/>
            <a:chExt cx="7661271" cy="129178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8" name="剪去单角的矩形 47"/>
            <p:cNvSpPr/>
            <p:nvPr/>
          </p:nvSpPr>
          <p:spPr>
            <a:xfrm>
              <a:off x="8050696" y="5019261"/>
              <a:ext cx="7661271" cy="129178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8388004" y="5054496"/>
              <a:ext cx="7176820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(1) </a:t>
              </a:r>
              <a:r>
                <a:rPr lang="zh-CN" altLang="en-US" sz="1400">
                  <a:solidFill>
                    <a:schemeClr val="bg1"/>
                  </a:solidFill>
                </a:rPr>
                <a:t>流程图和程序注释中的“大于”是指两个字符串的比较中的“大于”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>
                  <a:solidFill>
                    <a:schemeClr val="bg1"/>
                  </a:solidFill>
                </a:rPr>
                <a:t>(2) 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是一维字符数组，其中可以存放一个字符串。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strcpy</a:t>
              </a:r>
              <a:r>
                <a:rPr lang="zh-CN" altLang="en-US" sz="1400">
                  <a:solidFill>
                    <a:schemeClr val="bg1"/>
                  </a:solidFill>
                </a:rPr>
                <a:t>函数在将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str[0]</a:t>
              </a:r>
              <a:r>
                <a:rPr lang="zh-CN" altLang="en-US" sz="1400">
                  <a:solidFill>
                    <a:schemeClr val="bg1"/>
                  </a:solidFill>
                </a:rPr>
                <a:t>，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str[1]</a:t>
              </a:r>
              <a:r>
                <a:rPr lang="zh-CN" altLang="en-US" sz="1400">
                  <a:solidFill>
                    <a:schemeClr val="bg1"/>
                  </a:solidFill>
                </a:rPr>
                <a:t>或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str[2]</a:t>
              </a:r>
              <a:r>
                <a:rPr lang="zh-CN" altLang="en-US" sz="1400">
                  <a:solidFill>
                    <a:schemeClr val="bg1"/>
                  </a:solidFill>
                </a:rPr>
                <a:t>复制到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时，最后都有一个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。因此，最后用</a:t>
              </a:r>
              <a:r>
                <a:rPr lang="en-US" altLang="zh-CN" sz="1400">
                  <a:solidFill>
                    <a:schemeClr val="bg1"/>
                  </a:solidFill>
                </a:rPr>
                <a:t>%s</a:t>
              </a:r>
              <a:r>
                <a:rPr lang="zh-CN" altLang="en-US" sz="1400">
                  <a:solidFill>
                    <a:schemeClr val="bg1"/>
                  </a:solidFill>
                </a:rPr>
                <a:t>格式输出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时，遇到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中第一个</a:t>
              </a:r>
              <a:r>
                <a:rPr lang="en-US" altLang="zh-CN" sz="1400" smtClean="0">
                  <a:solidFill>
                    <a:schemeClr val="bg1"/>
                  </a:solidFill>
                </a:rPr>
                <a:t>′\</a:t>
              </a:r>
              <a:r>
                <a:rPr lang="en-US" altLang="zh-CN" sz="1400">
                  <a:solidFill>
                    <a:schemeClr val="bg1"/>
                  </a:solidFill>
                </a:rPr>
                <a:t>0′</a:t>
              </a:r>
              <a:r>
                <a:rPr lang="zh-CN" altLang="en-US" sz="1400">
                  <a:solidFill>
                    <a:schemeClr val="bg1"/>
                  </a:solidFill>
                </a:rPr>
                <a:t>即结束输出，并不是把</a:t>
              </a:r>
              <a:r>
                <a:rPr lang="en-US" altLang="zh-CN" sz="1400">
                  <a:solidFill>
                    <a:schemeClr val="bg1"/>
                  </a:solidFill>
                </a:rPr>
                <a:t>string</a:t>
              </a:r>
              <a:r>
                <a:rPr lang="zh-CN" altLang="en-US" sz="1400">
                  <a:solidFill>
                    <a:schemeClr val="bg1"/>
                  </a:solidFill>
                </a:rPr>
                <a:t>中的全部字符输出。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3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5150422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</a:t>
            </a:r>
            <a:r>
              <a:rPr lang="en-US" altLang="zh-CN" sz="1400" dirty="0" smtClean="0"/>
              <a:t>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i,a</a:t>
            </a:r>
            <a:r>
              <a:rPr lang="en-US" altLang="zh-CN" sz="1400" dirty="0"/>
              <a:t>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&lt;=9;i++)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对数组元素</a:t>
            </a:r>
            <a:r>
              <a:rPr lang="en-US" altLang="zh-CN" sz="1400" dirty="0">
                <a:solidFill>
                  <a:srgbClr val="008000"/>
                </a:solidFill>
              </a:rPr>
              <a:t>a[0]~a[9]</a:t>
            </a:r>
            <a:r>
              <a:rPr lang="zh-CN" altLang="en-US" sz="1400" dirty="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=9;i&gt;=0;i--)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a[9]~a[0]</a:t>
            </a:r>
            <a:r>
              <a:rPr lang="zh-CN" altLang="en-US" sz="1400" dirty="0">
                <a:solidFill>
                  <a:srgbClr val="008000"/>
                </a:solidFill>
              </a:rPr>
              <a:t>共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585946" y="4277249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循环使</a:t>
              </a:r>
              <a:r>
                <a:rPr lang="en-US" altLang="zh-CN" sz="1400" dirty="0">
                  <a:solidFill>
                    <a:schemeClr val="bg1"/>
                  </a:solidFill>
                </a:rPr>
                <a:t>a[0]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a[9]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0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9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</a:rPr>
                <a:t>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</a:t>
              </a: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循环按</a:t>
              </a:r>
              <a:r>
                <a:rPr lang="en-US" altLang="zh-CN" sz="1400" dirty="0">
                  <a:solidFill>
                    <a:schemeClr val="bg1"/>
                  </a:solidFill>
                </a:rPr>
                <a:t>a[9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]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a[0</a:t>
              </a:r>
              <a:r>
                <a:rPr lang="en-US" altLang="zh-CN" sz="1400" dirty="0">
                  <a:solidFill>
                    <a:schemeClr val="bg1"/>
                  </a:solidFill>
                </a:rPr>
                <a:t>]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22877"/>
              </p:ext>
            </p:extLst>
          </p:nvPr>
        </p:nvGraphicFramePr>
        <p:xfrm>
          <a:off x="4008708" y="4623788"/>
          <a:ext cx="473848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3848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73848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6219645" y="3122763"/>
            <a:ext cx="4684143" cy="835859"/>
          </a:xfrm>
          <a:prstGeom prst="wedgeRectCallout">
            <a:avLst>
              <a:gd name="adj1" fmla="val -60907"/>
              <a:gd name="adj2" fmla="val -22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循环建议用：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</a:t>
            </a:r>
          </a:p>
          <a:p>
            <a:pPr algn="ctr"/>
            <a:r>
              <a:rPr lang="zh-CN" altLang="en-US" dirty="0" smtClean="0"/>
              <a:t>甚至更干脆用：</a:t>
            </a:r>
            <a:r>
              <a:rPr lang="en-US" altLang="zh-CN" b="1" dirty="0" smtClean="0"/>
              <a:t>for(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=0;i&lt;10;i++)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谈谈数组越界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声明一个数组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a[5]</a:t>
            </a:r>
            <a:r>
              <a:rPr lang="zh-CN" altLang="en-US" dirty="0" smtClean="0"/>
              <a:t>后，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语言认为内存现在变成了</a:t>
            </a:r>
            <a:r>
              <a:rPr lang="zh-CN" altLang="en-US" dirty="0"/>
              <a:t>下面</a:t>
            </a:r>
            <a:r>
              <a:rPr lang="zh-CN" altLang="en-US" dirty="0" smtClean="0"/>
              <a:t>这样：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的眼中数组名 </a:t>
            </a:r>
            <a:r>
              <a:rPr lang="en-US" altLang="zh-CN" dirty="0" smtClean="0"/>
              <a:t>a </a:t>
            </a:r>
            <a:r>
              <a:rPr lang="zh-CN" altLang="en-US" dirty="0" smtClean="0"/>
              <a:t>就是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地址基准点</a:t>
            </a:r>
            <a:r>
              <a:rPr lang="zh-CN" altLang="en-US" dirty="0" smtClean="0"/>
              <a:t>，没什么特别含义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下标就是个</a:t>
            </a:r>
            <a:r>
              <a:rPr lang="zh-CN" altLang="en-US" dirty="0" smtClean="0">
                <a:solidFill>
                  <a:srgbClr val="FF0000"/>
                </a:solidFill>
              </a:rPr>
              <a:t>偏移量</a:t>
            </a:r>
            <a:r>
              <a:rPr lang="zh-CN" altLang="en-US" dirty="0" smtClean="0"/>
              <a:t>，仅仅用于确定数组元素的位置。</a:t>
            </a:r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显然</a:t>
            </a:r>
            <a:r>
              <a:rPr lang="en-US" altLang="zh-CN" dirty="0" smtClean="0"/>
              <a:t>a[-1],a[5],a[6]…</a:t>
            </a:r>
            <a:r>
              <a:rPr lang="zh-CN" altLang="en-US" dirty="0" smtClean="0"/>
              <a:t>都已越界，但是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语言并不做下标越界检查，所以任何下标（例如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编译都是合法</a:t>
            </a:r>
            <a:r>
              <a:rPr lang="zh-CN" altLang="en-US" dirty="0" smtClean="0"/>
              <a:t>的。但是运行的时候，那就呵呵了</a:t>
            </a:r>
            <a:r>
              <a:rPr lang="en-US" altLang="zh-CN" dirty="0" smtClean="0"/>
              <a:t>……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96603"/>
              </p:ext>
            </p:extLst>
          </p:nvPr>
        </p:nvGraphicFramePr>
        <p:xfrm>
          <a:off x="1631504" y="2437008"/>
          <a:ext cx="88569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51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a[-2]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a[-1]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T="45549" marB="4554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4032069" y="2941064"/>
            <a:ext cx="0" cy="4204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CE8C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10214</Words>
  <Application>Microsoft Office PowerPoint</Application>
  <PresentationFormat>宽屏</PresentationFormat>
  <Paragraphs>1533</Paragraphs>
  <Slides>76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5" baseType="lpstr">
      <vt:lpstr>Monotype Sorts</vt:lpstr>
      <vt:lpstr>等线</vt:lpstr>
      <vt:lpstr>等线 Light</vt:lpstr>
      <vt:lpstr>黑体</vt:lpstr>
      <vt:lpstr>华文隶书</vt:lpstr>
      <vt:lpstr>华文新魏</vt:lpstr>
      <vt:lpstr>华文中宋</vt:lpstr>
      <vt:lpstr>楷体_GB2312</vt:lpstr>
      <vt:lpstr>宋体</vt:lpstr>
      <vt:lpstr>微软雅黑</vt:lpstr>
      <vt:lpstr>Arial</vt:lpstr>
      <vt:lpstr>Arial Black</vt:lpstr>
      <vt:lpstr>Baskerville Old Face</vt:lpstr>
      <vt:lpstr>Calibri</vt:lpstr>
      <vt:lpstr>Cambria Math</vt:lpstr>
      <vt:lpstr>Microsoft New Tai Lue</vt:lpstr>
      <vt:lpstr>Times New Roman</vt:lpstr>
      <vt:lpstr>Wingdings</vt:lpstr>
      <vt:lpstr>Office 主题​​</vt:lpstr>
      <vt:lpstr>PowerPoint 演示文稿</vt:lpstr>
      <vt:lpstr>为什么需要数组</vt:lpstr>
      <vt:lpstr>定义一维数组</vt:lpstr>
      <vt:lpstr>聊聊数组的长度问题</vt:lpstr>
      <vt:lpstr>数组长度有没有上限？</vt:lpstr>
      <vt:lpstr>数组最大能定义多大？</vt:lpstr>
      <vt:lpstr>引用一维数组元素</vt:lpstr>
      <vt:lpstr>引用一维数组元素</vt:lpstr>
      <vt:lpstr>谈谈数组越界</vt:lpstr>
      <vt:lpstr>有个越界的例子</vt:lpstr>
      <vt:lpstr>又一个越界的例子</vt:lpstr>
      <vt:lpstr>再举个越界的例子</vt:lpstr>
      <vt:lpstr>关于数组越界的结论</vt:lpstr>
      <vt:lpstr>一维数组的初始化</vt:lpstr>
      <vt:lpstr>一维数组程序举例</vt:lpstr>
      <vt:lpstr>PowerPoint 演示文稿</vt:lpstr>
      <vt:lpstr>一维数组例程</vt:lpstr>
      <vt:lpstr>1. 用指定值初始化数组</vt:lpstr>
      <vt:lpstr>2. 打印数组</vt:lpstr>
      <vt:lpstr>3. 数组求和</vt:lpstr>
      <vt:lpstr>4. 找数组最大值</vt:lpstr>
      <vt:lpstr>5. 找数组最小值及其所在下标</vt:lpstr>
      <vt:lpstr>6. 用数组查表</vt:lpstr>
      <vt:lpstr>6. 用数组查表－续</vt:lpstr>
      <vt:lpstr>7. 用数组计数</vt:lpstr>
      <vt:lpstr>计数器 V1.0</vt:lpstr>
      <vt:lpstr>有没有更简单的方法？</vt:lpstr>
      <vt:lpstr>计数器 V2.0</vt:lpstr>
      <vt:lpstr>7. 用数组计数－总结</vt:lpstr>
      <vt:lpstr>PowerPoint 演示文稿</vt:lpstr>
      <vt:lpstr>一维数组程序举例</vt:lpstr>
      <vt:lpstr>PowerPoint 演示文稿</vt:lpstr>
      <vt:lpstr>PowerPoint 演示文稿</vt:lpstr>
      <vt:lpstr>全程冒泡示意图</vt:lpstr>
      <vt:lpstr>总结一下，对数组a的n个元素升序排序，要这样冒泡：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</vt:lpstr>
      <vt:lpstr>PowerPoint 演示文稿</vt:lpstr>
      <vt:lpstr>二维数组例程</vt:lpstr>
      <vt:lpstr>1. 用指定值初始化数组</vt:lpstr>
      <vt:lpstr>2. 打印数组</vt:lpstr>
      <vt:lpstr>3. 数组求和</vt:lpstr>
      <vt:lpstr>4. 找数组按列求和</vt:lpstr>
      <vt:lpstr>PowerPoint 演示文稿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  <vt:lpstr>使用字符串处理函数</vt:lpstr>
      <vt:lpstr>输出字符串的函数</vt:lpstr>
      <vt:lpstr>输入字符串的函数</vt:lpstr>
      <vt:lpstr>scanf("%s",s) 和 gets(s)</vt:lpstr>
      <vt:lpstr>这是一个悲伤的故事，主角就是gets</vt:lpstr>
      <vt:lpstr>gets的备胎——fgets</vt:lpstr>
      <vt:lpstr>字符串连接函数</vt:lpstr>
      <vt:lpstr>字符串复制函数</vt:lpstr>
      <vt:lpstr>字符串比较函数</vt:lpstr>
      <vt:lpstr>测字符串长度的函数</vt:lpstr>
      <vt:lpstr>转换为大小写的函数</vt:lpstr>
      <vt:lpstr>字符数组应用举例</vt:lpstr>
      <vt:lpstr>核心代码</vt:lpstr>
      <vt:lpstr>用首字母的逻辑改写核心代码，word=0表示首字母未出现</vt:lpstr>
      <vt:lpstr>其实首字母逻辑还可以这么理解： 前一字符是非字母，当前字符是字母</vt:lpstr>
      <vt:lpstr>字符数组应用举例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sway</dc:creator>
  <cp:lastModifiedBy>sway</cp:lastModifiedBy>
  <cp:revision>588</cp:revision>
  <dcterms:created xsi:type="dcterms:W3CDTF">2017-08-03T06:51:45Z</dcterms:created>
  <dcterms:modified xsi:type="dcterms:W3CDTF">2023-11-01T00:19:36Z</dcterms:modified>
</cp:coreProperties>
</file>