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2.xml" ContentType="application/vnd.openxmlformats-officedocument.presentationml.notesSlide+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1.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24.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5.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6.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27.xml" ContentType="application/vnd.openxmlformats-officedocument.presentationml.notesSlide+xml"/>
  <Override PartName="/ppt/tags/tag176.xml" ContentType="application/vnd.openxmlformats-officedocument.presentationml.tags+xml"/>
  <Override PartName="/ppt/notesSlides/notesSlide28.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9.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30.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31.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2.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33.xml" ContentType="application/vnd.openxmlformats-officedocument.presentationml.notesSlide+xml"/>
  <Override PartName="/ppt/tags/tag244.xml" ContentType="application/vnd.openxmlformats-officedocument.presentationml.tags+xml"/>
  <Override PartName="/ppt/notesSlides/notesSlide34.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35.xml" ContentType="application/vnd.openxmlformats-officedocument.presentationml.notesSlide+xml"/>
  <Override PartName="/ppt/tags/tag251.xml" ContentType="application/vnd.openxmlformats-officedocument.presentationml.tags+xml"/>
  <Override PartName="/ppt/notesSlides/notesSlide36.xml" ContentType="application/vnd.openxmlformats-officedocument.presentationml.notesSlide+xml"/>
  <Override PartName="/ppt/tags/tag252.xml" ContentType="application/vnd.openxmlformats-officedocument.presentationml.tags+xml"/>
  <Override PartName="/ppt/notesSlides/notesSlide37.xml" ContentType="application/vnd.openxmlformats-officedocument.presentationml.notesSlide+xml"/>
  <Override PartName="/ppt/tags/tag253.xml" ContentType="application/vnd.openxmlformats-officedocument.presentationml.tags+xml"/>
  <Override PartName="/ppt/notesSlides/notesSlide38.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39.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40.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41.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42.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43.xml" ContentType="application/vnd.openxmlformats-officedocument.presentationml.notesSlide+xml"/>
  <Override PartName="/ppt/tags/tag275.xml" ContentType="application/vnd.openxmlformats-officedocument.presentationml.tags+xml"/>
  <Override PartName="/ppt/notesSlides/notesSlide44.xml" ContentType="application/vnd.openxmlformats-officedocument.presentationml.notesSlide+xml"/>
  <Override PartName="/ppt/tags/tag276.xml" ContentType="application/vnd.openxmlformats-officedocument.presentationml.tags+xml"/>
  <Override PartName="/ppt/notesSlides/notesSlide45.xml" ContentType="application/vnd.openxmlformats-officedocument.presentationml.notesSlide+xml"/>
  <Override PartName="/ppt/tags/tag277.xml" ContentType="application/vnd.openxmlformats-officedocument.presentationml.tags+xml"/>
  <Override PartName="/ppt/notesSlides/notesSlide46.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47.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48.xml" ContentType="application/vnd.openxmlformats-officedocument.presentationml.notesSlide+xml"/>
  <Override PartName="/ppt/theme/themeOverride1.xml" ContentType="application/vnd.openxmlformats-officedocument.themeOverr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4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5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5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4.xml" ContentType="application/vnd.openxmlformats-officedocument.themeOverr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52.xml" ContentType="application/vnd.openxmlformats-officedocument.presentationml.notesSlide+xml"/>
  <Override PartName="/ppt/theme/themeOverride5.xml" ContentType="application/vnd.openxmlformats-officedocument.themeOverr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53.xml" ContentType="application/vnd.openxmlformats-officedocument.presentationml.notesSlide+xml"/>
  <Override PartName="/ppt/theme/themeOverride6.xml" ContentType="application/vnd.openxmlformats-officedocument.themeOverr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54.xml" ContentType="application/vnd.openxmlformats-officedocument.presentationml.notesSlide+xml"/>
  <Override PartName="/ppt/theme/themeOverride7.xml" ContentType="application/vnd.openxmlformats-officedocument.themeOverr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55.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56.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3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8" r:id="rId2"/>
    <p:sldId id="257" r:id="rId3"/>
    <p:sldId id="259" r:id="rId4"/>
    <p:sldId id="309" r:id="rId5"/>
    <p:sldId id="390" r:id="rId6"/>
    <p:sldId id="311" r:id="rId7"/>
    <p:sldId id="310" r:id="rId8"/>
    <p:sldId id="288" r:id="rId9"/>
    <p:sldId id="312" r:id="rId10"/>
    <p:sldId id="313" r:id="rId11"/>
    <p:sldId id="314" r:id="rId12"/>
    <p:sldId id="315" r:id="rId13"/>
    <p:sldId id="316" r:id="rId14"/>
    <p:sldId id="389" r:id="rId15"/>
    <p:sldId id="317" r:id="rId16"/>
    <p:sldId id="318" r:id="rId17"/>
    <p:sldId id="321" r:id="rId18"/>
    <p:sldId id="322" r:id="rId19"/>
    <p:sldId id="323" r:id="rId20"/>
    <p:sldId id="385" r:id="rId21"/>
    <p:sldId id="319" r:id="rId22"/>
    <p:sldId id="320" r:id="rId23"/>
    <p:sldId id="324" r:id="rId24"/>
    <p:sldId id="325" r:id="rId25"/>
    <p:sldId id="326" r:id="rId26"/>
    <p:sldId id="328" r:id="rId27"/>
    <p:sldId id="327" r:id="rId28"/>
    <p:sldId id="329" r:id="rId29"/>
    <p:sldId id="330" r:id="rId30"/>
    <p:sldId id="331" r:id="rId31"/>
    <p:sldId id="332" r:id="rId32"/>
    <p:sldId id="333" r:id="rId33"/>
    <p:sldId id="384" r:id="rId34"/>
    <p:sldId id="334" r:id="rId35"/>
    <p:sldId id="335" r:id="rId36"/>
    <p:sldId id="336" r:id="rId37"/>
    <p:sldId id="337" r:id="rId38"/>
    <p:sldId id="338" r:id="rId39"/>
    <p:sldId id="339" r:id="rId40"/>
    <p:sldId id="386" r:id="rId41"/>
    <p:sldId id="340" r:id="rId42"/>
    <p:sldId id="341" r:id="rId43"/>
    <p:sldId id="342" r:id="rId44"/>
    <p:sldId id="343" r:id="rId45"/>
    <p:sldId id="388" r:id="rId46"/>
    <p:sldId id="382" r:id="rId47"/>
    <p:sldId id="344" r:id="rId48"/>
    <p:sldId id="345" r:id="rId49"/>
    <p:sldId id="346" r:id="rId50"/>
    <p:sldId id="347" r:id="rId51"/>
    <p:sldId id="348" r:id="rId52"/>
    <p:sldId id="349" r:id="rId53"/>
    <p:sldId id="350" r:id="rId54"/>
    <p:sldId id="387"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70" r:id="rId74"/>
    <p:sldId id="369" r:id="rId75"/>
    <p:sldId id="371" r:id="rId76"/>
    <p:sldId id="372" r:id="rId77"/>
    <p:sldId id="373" r:id="rId78"/>
    <p:sldId id="374" r:id="rId79"/>
    <p:sldId id="375" r:id="rId80"/>
    <p:sldId id="376" r:id="rId81"/>
    <p:sldId id="377" r:id="rId82"/>
    <p:sldId id="378" r:id="rId83"/>
    <p:sldId id="379" r:id="rId84"/>
    <p:sldId id="380" r:id="rId85"/>
    <p:sldId id="383" r:id="rId86"/>
    <p:sldId id="381"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7179" autoAdjust="0"/>
  </p:normalViewPr>
  <p:slideViewPr>
    <p:cSldViewPr snapToGrid="0">
      <p:cViewPr varScale="1">
        <p:scale>
          <a:sx n="76" d="100"/>
          <a:sy n="76" d="100"/>
        </p:scale>
        <p:origin x="898"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E5CB94-A408-48BC-8571-6C202706C21B}" type="doc">
      <dgm:prSet loTypeId="urn:microsoft.com/office/officeart/2005/8/layout/process2" loCatId="process" qsTypeId="urn:microsoft.com/office/officeart/2005/8/quickstyle/simple1" qsCatId="simple" csTypeId="urn:microsoft.com/office/officeart/2005/8/colors/accent1_2" csCatId="accent1" phldr="1"/>
      <dgm:spPr/>
    </dgm:pt>
    <dgm:pt modelId="{89329CF5-47B3-4FB6-B39E-5291555725AC}">
      <dgm:prSet phldrT="[文本]"/>
      <dgm:spPr/>
      <dgm:t>
        <a:bodyPr/>
        <a:lstStyle/>
        <a:p>
          <a:r>
            <a:rPr lang="en-US" altLang="zh-CN" b="1" dirty="0" smtClean="0"/>
            <a:t>max(</a:t>
          </a:r>
          <a:r>
            <a:rPr lang="en-US" altLang="zh-CN" b="1" dirty="0" err="1" smtClean="0"/>
            <a:t>a,b</a:t>
          </a:r>
          <a:r>
            <a:rPr lang="en-US" altLang="zh-CN" b="1" dirty="0" smtClean="0"/>
            <a:t>)</a:t>
          </a:r>
          <a:r>
            <a:rPr lang="zh-CN" altLang="en-US" b="1" dirty="0" smtClean="0"/>
            <a:t>触发函数调用</a:t>
          </a:r>
          <a:endParaRPr lang="zh-CN" altLang="en-US" dirty="0"/>
        </a:p>
      </dgm:t>
    </dgm:pt>
    <dgm:pt modelId="{C2651770-1AAA-407A-8760-5A8610E785EA}" type="parTrans" cxnId="{5ECE48FF-EE56-443A-9658-CAABE4362364}">
      <dgm:prSet/>
      <dgm:spPr/>
      <dgm:t>
        <a:bodyPr/>
        <a:lstStyle/>
        <a:p>
          <a:endParaRPr lang="zh-CN" altLang="en-US"/>
        </a:p>
      </dgm:t>
    </dgm:pt>
    <dgm:pt modelId="{0867D082-DEAE-41A6-B20F-0E15D0ABE7B3}" type="sibTrans" cxnId="{5ECE48FF-EE56-443A-9658-CAABE4362364}">
      <dgm:prSet/>
      <dgm:spPr/>
      <dgm:t>
        <a:bodyPr/>
        <a:lstStyle/>
        <a:p>
          <a:endParaRPr lang="zh-CN" altLang="en-US"/>
        </a:p>
      </dgm:t>
    </dgm:pt>
    <dgm:pt modelId="{061E22C4-78A7-4AD8-B300-A61CC5AF319D}">
      <dgm:prSet phldrT="[文本]"/>
      <dgm:spPr/>
      <dgm:t>
        <a:bodyPr/>
        <a:lstStyle/>
        <a:p>
          <a:r>
            <a:rPr lang="zh-CN" altLang="en-US" b="1" dirty="0" smtClean="0"/>
            <a:t>保存现场，创建形参</a:t>
          </a:r>
          <a:endParaRPr lang="zh-CN" altLang="en-US" b="1" dirty="0"/>
        </a:p>
      </dgm:t>
    </dgm:pt>
    <dgm:pt modelId="{4E231280-9C86-4773-98CD-C8224B06E773}" type="parTrans" cxnId="{5320E5C6-1753-44BC-B5F1-BEED321C6C95}">
      <dgm:prSet/>
      <dgm:spPr/>
      <dgm:t>
        <a:bodyPr/>
        <a:lstStyle/>
        <a:p>
          <a:endParaRPr lang="zh-CN" altLang="en-US"/>
        </a:p>
      </dgm:t>
    </dgm:pt>
    <dgm:pt modelId="{A61F7DFA-A57B-4962-AE61-6370F05A9310}" type="sibTrans" cxnId="{5320E5C6-1753-44BC-B5F1-BEED321C6C95}">
      <dgm:prSet/>
      <dgm:spPr/>
      <dgm:t>
        <a:bodyPr/>
        <a:lstStyle/>
        <a:p>
          <a:endParaRPr lang="zh-CN" altLang="en-US"/>
        </a:p>
      </dgm:t>
    </dgm:pt>
    <dgm:pt modelId="{3BB889E0-CC36-465F-8F5B-B75C2B80513A}">
      <dgm:prSet phldrT="[文本]"/>
      <dgm:spPr/>
      <dgm:t>
        <a:bodyPr/>
        <a:lstStyle/>
        <a:p>
          <a:r>
            <a:rPr lang="zh-CN" altLang="en-US" b="1" dirty="0" smtClean="0"/>
            <a:t>参数传递</a:t>
          </a:r>
          <a:endParaRPr lang="zh-CN" altLang="en-US" b="1" dirty="0"/>
        </a:p>
      </dgm:t>
    </dgm:pt>
    <dgm:pt modelId="{6A70A174-8CCB-4129-832E-5C808C56F3D4}" type="parTrans" cxnId="{F9BA6728-F53F-495A-BAAD-DE39A2B991F8}">
      <dgm:prSet/>
      <dgm:spPr/>
      <dgm:t>
        <a:bodyPr/>
        <a:lstStyle/>
        <a:p>
          <a:endParaRPr lang="zh-CN" altLang="en-US"/>
        </a:p>
      </dgm:t>
    </dgm:pt>
    <dgm:pt modelId="{93450356-C728-4F68-8573-55CAC635BA24}" type="sibTrans" cxnId="{F9BA6728-F53F-495A-BAAD-DE39A2B991F8}">
      <dgm:prSet/>
      <dgm:spPr/>
      <dgm:t>
        <a:bodyPr/>
        <a:lstStyle/>
        <a:p>
          <a:endParaRPr lang="zh-CN" altLang="en-US"/>
        </a:p>
      </dgm:t>
    </dgm:pt>
    <dgm:pt modelId="{E105C625-EB86-4428-87FF-4256C4C5822C}">
      <dgm:prSet phldrT="[文本]"/>
      <dgm:spPr/>
      <dgm:t>
        <a:bodyPr/>
        <a:lstStyle/>
        <a:p>
          <a:r>
            <a:rPr lang="zh-CN" altLang="en-US" b="1" dirty="0" smtClean="0"/>
            <a:t>进入函数执行</a:t>
          </a:r>
          <a:endParaRPr lang="zh-CN" altLang="en-US" b="1" dirty="0"/>
        </a:p>
      </dgm:t>
    </dgm:pt>
    <dgm:pt modelId="{D99CE42B-634D-4FF2-A391-619932376EA9}" type="parTrans" cxnId="{ACB08C64-57FA-4649-9B4A-17864D48EDEA}">
      <dgm:prSet/>
      <dgm:spPr/>
      <dgm:t>
        <a:bodyPr/>
        <a:lstStyle/>
        <a:p>
          <a:endParaRPr lang="zh-CN" altLang="en-US"/>
        </a:p>
      </dgm:t>
    </dgm:pt>
    <dgm:pt modelId="{1DA51392-3C3B-4131-B0FB-36F710A4C72C}" type="sibTrans" cxnId="{ACB08C64-57FA-4649-9B4A-17864D48EDEA}">
      <dgm:prSet/>
      <dgm:spPr/>
      <dgm:t>
        <a:bodyPr/>
        <a:lstStyle/>
        <a:p>
          <a:endParaRPr lang="zh-CN" altLang="en-US"/>
        </a:p>
      </dgm:t>
    </dgm:pt>
    <dgm:pt modelId="{B881DB23-9310-4711-BADB-DCD901570179}">
      <dgm:prSet phldrT="[文本]"/>
      <dgm:spPr/>
      <dgm:t>
        <a:bodyPr/>
        <a:lstStyle/>
        <a:p>
          <a:r>
            <a:rPr lang="zh-CN" altLang="en-US" b="1" dirty="0" smtClean="0"/>
            <a:t>销毁形参，恢复现场</a:t>
          </a:r>
          <a:endParaRPr lang="zh-CN" altLang="en-US" b="1" dirty="0"/>
        </a:p>
      </dgm:t>
    </dgm:pt>
    <dgm:pt modelId="{22F80A89-BCBF-4772-8106-7C22B18C32DF}" type="parTrans" cxnId="{201A143B-6683-4268-8932-5C331BB5F374}">
      <dgm:prSet/>
      <dgm:spPr/>
      <dgm:t>
        <a:bodyPr/>
        <a:lstStyle/>
        <a:p>
          <a:endParaRPr lang="zh-CN" altLang="en-US"/>
        </a:p>
      </dgm:t>
    </dgm:pt>
    <dgm:pt modelId="{A8ECA944-E619-4F37-9334-8ADF02212FD0}" type="sibTrans" cxnId="{201A143B-6683-4268-8932-5C331BB5F374}">
      <dgm:prSet/>
      <dgm:spPr/>
      <dgm:t>
        <a:bodyPr/>
        <a:lstStyle/>
        <a:p>
          <a:endParaRPr lang="zh-CN" altLang="en-US"/>
        </a:p>
      </dgm:t>
    </dgm:pt>
    <dgm:pt modelId="{B2CE614E-5660-4E20-8F5E-6D2FFFE4768A}">
      <dgm:prSet phldrT="[文本]"/>
      <dgm:spPr/>
      <dgm:t>
        <a:bodyPr/>
        <a:lstStyle/>
        <a:p>
          <a:r>
            <a:rPr lang="zh-CN" altLang="en-US" b="1" dirty="0" smtClean="0"/>
            <a:t>填写返回值到指定位置</a:t>
          </a:r>
          <a:endParaRPr lang="zh-CN" altLang="en-US" b="1" dirty="0"/>
        </a:p>
      </dgm:t>
    </dgm:pt>
    <dgm:pt modelId="{9F1A9AFE-BCDE-4478-AA5B-603028BDE123}" type="parTrans" cxnId="{CC5ADF66-4949-4E4A-8C0F-6B9ECF9E5943}">
      <dgm:prSet/>
      <dgm:spPr/>
      <dgm:t>
        <a:bodyPr/>
        <a:lstStyle/>
        <a:p>
          <a:endParaRPr lang="zh-CN" altLang="en-US"/>
        </a:p>
      </dgm:t>
    </dgm:pt>
    <dgm:pt modelId="{439C853E-7868-4C95-9412-DCC9A14C56C6}" type="sibTrans" cxnId="{CC5ADF66-4949-4E4A-8C0F-6B9ECF9E5943}">
      <dgm:prSet/>
      <dgm:spPr/>
      <dgm:t>
        <a:bodyPr/>
        <a:lstStyle/>
        <a:p>
          <a:endParaRPr lang="zh-CN" altLang="en-US"/>
        </a:p>
      </dgm:t>
    </dgm:pt>
    <dgm:pt modelId="{5158F023-97A3-44C0-83D4-C7C45F7008AA}" type="pres">
      <dgm:prSet presAssocID="{A3E5CB94-A408-48BC-8571-6C202706C21B}" presName="linearFlow" presStyleCnt="0">
        <dgm:presLayoutVars>
          <dgm:resizeHandles val="exact"/>
        </dgm:presLayoutVars>
      </dgm:prSet>
      <dgm:spPr/>
    </dgm:pt>
    <dgm:pt modelId="{B65E9E5C-6272-4B8E-B37E-08CE39379750}" type="pres">
      <dgm:prSet presAssocID="{89329CF5-47B3-4FB6-B39E-5291555725AC}" presName="node" presStyleLbl="node1" presStyleIdx="0" presStyleCnt="6">
        <dgm:presLayoutVars>
          <dgm:bulletEnabled val="1"/>
        </dgm:presLayoutVars>
      </dgm:prSet>
      <dgm:spPr/>
      <dgm:t>
        <a:bodyPr/>
        <a:lstStyle/>
        <a:p>
          <a:endParaRPr lang="zh-CN" altLang="en-US"/>
        </a:p>
      </dgm:t>
    </dgm:pt>
    <dgm:pt modelId="{B277350A-7DC0-4322-91A3-D66A835AF890}" type="pres">
      <dgm:prSet presAssocID="{0867D082-DEAE-41A6-B20F-0E15D0ABE7B3}" presName="sibTrans" presStyleLbl="sibTrans2D1" presStyleIdx="0" presStyleCnt="5"/>
      <dgm:spPr/>
      <dgm:t>
        <a:bodyPr/>
        <a:lstStyle/>
        <a:p>
          <a:endParaRPr lang="zh-CN" altLang="en-US"/>
        </a:p>
      </dgm:t>
    </dgm:pt>
    <dgm:pt modelId="{277E2207-71C7-4B53-BA26-80D0BC680D3D}" type="pres">
      <dgm:prSet presAssocID="{0867D082-DEAE-41A6-B20F-0E15D0ABE7B3}" presName="connectorText" presStyleLbl="sibTrans2D1" presStyleIdx="0" presStyleCnt="5"/>
      <dgm:spPr/>
      <dgm:t>
        <a:bodyPr/>
        <a:lstStyle/>
        <a:p>
          <a:endParaRPr lang="zh-CN" altLang="en-US"/>
        </a:p>
      </dgm:t>
    </dgm:pt>
    <dgm:pt modelId="{1BF2D34E-67C2-4493-BF4B-6F5FF2AA5282}" type="pres">
      <dgm:prSet presAssocID="{061E22C4-78A7-4AD8-B300-A61CC5AF319D}" presName="node" presStyleLbl="node1" presStyleIdx="1" presStyleCnt="6">
        <dgm:presLayoutVars>
          <dgm:bulletEnabled val="1"/>
        </dgm:presLayoutVars>
      </dgm:prSet>
      <dgm:spPr/>
      <dgm:t>
        <a:bodyPr/>
        <a:lstStyle/>
        <a:p>
          <a:endParaRPr lang="zh-CN" altLang="en-US"/>
        </a:p>
      </dgm:t>
    </dgm:pt>
    <dgm:pt modelId="{18B75313-21BB-48BA-867D-2DCFF60A8FFE}" type="pres">
      <dgm:prSet presAssocID="{A61F7DFA-A57B-4962-AE61-6370F05A9310}" presName="sibTrans" presStyleLbl="sibTrans2D1" presStyleIdx="1" presStyleCnt="5"/>
      <dgm:spPr/>
      <dgm:t>
        <a:bodyPr/>
        <a:lstStyle/>
        <a:p>
          <a:endParaRPr lang="zh-CN" altLang="en-US"/>
        </a:p>
      </dgm:t>
    </dgm:pt>
    <dgm:pt modelId="{F4387860-87CC-418D-8CA8-ADA638373BD3}" type="pres">
      <dgm:prSet presAssocID="{A61F7DFA-A57B-4962-AE61-6370F05A9310}" presName="connectorText" presStyleLbl="sibTrans2D1" presStyleIdx="1" presStyleCnt="5"/>
      <dgm:spPr/>
      <dgm:t>
        <a:bodyPr/>
        <a:lstStyle/>
        <a:p>
          <a:endParaRPr lang="zh-CN" altLang="en-US"/>
        </a:p>
      </dgm:t>
    </dgm:pt>
    <dgm:pt modelId="{DB910DD9-3EAD-4DC6-9C6D-293A9F51B1F7}" type="pres">
      <dgm:prSet presAssocID="{3BB889E0-CC36-465F-8F5B-B75C2B80513A}" presName="node" presStyleLbl="node1" presStyleIdx="2" presStyleCnt="6">
        <dgm:presLayoutVars>
          <dgm:bulletEnabled val="1"/>
        </dgm:presLayoutVars>
      </dgm:prSet>
      <dgm:spPr/>
      <dgm:t>
        <a:bodyPr/>
        <a:lstStyle/>
        <a:p>
          <a:endParaRPr lang="zh-CN" altLang="en-US"/>
        </a:p>
      </dgm:t>
    </dgm:pt>
    <dgm:pt modelId="{09A521BA-F621-4841-AE36-F941EE5AA9CD}" type="pres">
      <dgm:prSet presAssocID="{93450356-C728-4F68-8573-55CAC635BA24}" presName="sibTrans" presStyleLbl="sibTrans2D1" presStyleIdx="2" presStyleCnt="5"/>
      <dgm:spPr/>
      <dgm:t>
        <a:bodyPr/>
        <a:lstStyle/>
        <a:p>
          <a:endParaRPr lang="zh-CN" altLang="en-US"/>
        </a:p>
      </dgm:t>
    </dgm:pt>
    <dgm:pt modelId="{CF82A364-6421-4235-970C-ACF445286CEC}" type="pres">
      <dgm:prSet presAssocID="{93450356-C728-4F68-8573-55CAC635BA24}" presName="connectorText" presStyleLbl="sibTrans2D1" presStyleIdx="2" presStyleCnt="5"/>
      <dgm:spPr/>
      <dgm:t>
        <a:bodyPr/>
        <a:lstStyle/>
        <a:p>
          <a:endParaRPr lang="zh-CN" altLang="en-US"/>
        </a:p>
      </dgm:t>
    </dgm:pt>
    <dgm:pt modelId="{62FC4635-A8B9-4F83-B419-672EBD72DCF0}" type="pres">
      <dgm:prSet presAssocID="{E105C625-EB86-4428-87FF-4256C4C5822C}" presName="node" presStyleLbl="node1" presStyleIdx="3" presStyleCnt="6">
        <dgm:presLayoutVars>
          <dgm:bulletEnabled val="1"/>
        </dgm:presLayoutVars>
      </dgm:prSet>
      <dgm:spPr/>
      <dgm:t>
        <a:bodyPr/>
        <a:lstStyle/>
        <a:p>
          <a:endParaRPr lang="zh-CN" altLang="en-US"/>
        </a:p>
      </dgm:t>
    </dgm:pt>
    <dgm:pt modelId="{ECBA5AFC-E3D1-4356-B8F6-A5DD4587F64D}" type="pres">
      <dgm:prSet presAssocID="{1DA51392-3C3B-4131-B0FB-36F710A4C72C}" presName="sibTrans" presStyleLbl="sibTrans2D1" presStyleIdx="3" presStyleCnt="5"/>
      <dgm:spPr/>
      <dgm:t>
        <a:bodyPr/>
        <a:lstStyle/>
        <a:p>
          <a:endParaRPr lang="zh-CN" altLang="en-US"/>
        </a:p>
      </dgm:t>
    </dgm:pt>
    <dgm:pt modelId="{C25DAD6D-3A9C-463D-A318-56291E1CB971}" type="pres">
      <dgm:prSet presAssocID="{1DA51392-3C3B-4131-B0FB-36F710A4C72C}" presName="connectorText" presStyleLbl="sibTrans2D1" presStyleIdx="3" presStyleCnt="5"/>
      <dgm:spPr/>
      <dgm:t>
        <a:bodyPr/>
        <a:lstStyle/>
        <a:p>
          <a:endParaRPr lang="zh-CN" altLang="en-US"/>
        </a:p>
      </dgm:t>
    </dgm:pt>
    <dgm:pt modelId="{2FD0F55A-D5D4-4A35-BDE9-04C434D779D0}" type="pres">
      <dgm:prSet presAssocID="{B2CE614E-5660-4E20-8F5E-6D2FFFE4768A}" presName="node" presStyleLbl="node1" presStyleIdx="4" presStyleCnt="6">
        <dgm:presLayoutVars>
          <dgm:bulletEnabled val="1"/>
        </dgm:presLayoutVars>
      </dgm:prSet>
      <dgm:spPr/>
      <dgm:t>
        <a:bodyPr/>
        <a:lstStyle/>
        <a:p>
          <a:endParaRPr lang="zh-CN" altLang="en-US"/>
        </a:p>
      </dgm:t>
    </dgm:pt>
    <dgm:pt modelId="{02F2A118-859B-48BC-9C0E-E4B42D021DF8}" type="pres">
      <dgm:prSet presAssocID="{439C853E-7868-4C95-9412-DCC9A14C56C6}" presName="sibTrans" presStyleLbl="sibTrans2D1" presStyleIdx="4" presStyleCnt="5"/>
      <dgm:spPr/>
      <dgm:t>
        <a:bodyPr/>
        <a:lstStyle/>
        <a:p>
          <a:endParaRPr lang="zh-CN" altLang="en-US"/>
        </a:p>
      </dgm:t>
    </dgm:pt>
    <dgm:pt modelId="{2FA57EED-E683-4650-8C9E-8C0253F14A58}" type="pres">
      <dgm:prSet presAssocID="{439C853E-7868-4C95-9412-DCC9A14C56C6}" presName="connectorText" presStyleLbl="sibTrans2D1" presStyleIdx="4" presStyleCnt="5"/>
      <dgm:spPr/>
      <dgm:t>
        <a:bodyPr/>
        <a:lstStyle/>
        <a:p>
          <a:endParaRPr lang="zh-CN" altLang="en-US"/>
        </a:p>
      </dgm:t>
    </dgm:pt>
    <dgm:pt modelId="{985F42E8-4F63-470F-AEBD-DC58CAFEF847}" type="pres">
      <dgm:prSet presAssocID="{B881DB23-9310-4711-BADB-DCD901570179}" presName="node" presStyleLbl="node1" presStyleIdx="5" presStyleCnt="6">
        <dgm:presLayoutVars>
          <dgm:bulletEnabled val="1"/>
        </dgm:presLayoutVars>
      </dgm:prSet>
      <dgm:spPr/>
      <dgm:t>
        <a:bodyPr/>
        <a:lstStyle/>
        <a:p>
          <a:endParaRPr lang="zh-CN" altLang="en-US"/>
        </a:p>
      </dgm:t>
    </dgm:pt>
  </dgm:ptLst>
  <dgm:cxnLst>
    <dgm:cxn modelId="{6EECDA47-32D9-4D85-97DD-66BD34B6A38B}" type="presOf" srcId="{061E22C4-78A7-4AD8-B300-A61CC5AF319D}" destId="{1BF2D34E-67C2-4493-BF4B-6F5FF2AA5282}" srcOrd="0" destOrd="0" presId="urn:microsoft.com/office/officeart/2005/8/layout/process2"/>
    <dgm:cxn modelId="{BAAAB103-D193-4D97-9D3E-A721D7DFE324}" type="presOf" srcId="{89329CF5-47B3-4FB6-B39E-5291555725AC}" destId="{B65E9E5C-6272-4B8E-B37E-08CE39379750}" srcOrd="0" destOrd="0" presId="urn:microsoft.com/office/officeart/2005/8/layout/process2"/>
    <dgm:cxn modelId="{7F60E91A-5AB8-49A8-AD32-31A9797E78AC}" type="presOf" srcId="{A61F7DFA-A57B-4962-AE61-6370F05A9310}" destId="{18B75313-21BB-48BA-867D-2DCFF60A8FFE}" srcOrd="0" destOrd="0" presId="urn:microsoft.com/office/officeart/2005/8/layout/process2"/>
    <dgm:cxn modelId="{2428B53F-117A-4CBF-940B-8A17E7958C4B}" type="presOf" srcId="{439C853E-7868-4C95-9412-DCC9A14C56C6}" destId="{2FA57EED-E683-4650-8C9E-8C0253F14A58}" srcOrd="1" destOrd="0" presId="urn:microsoft.com/office/officeart/2005/8/layout/process2"/>
    <dgm:cxn modelId="{F9BA6728-F53F-495A-BAAD-DE39A2B991F8}" srcId="{A3E5CB94-A408-48BC-8571-6C202706C21B}" destId="{3BB889E0-CC36-465F-8F5B-B75C2B80513A}" srcOrd="2" destOrd="0" parTransId="{6A70A174-8CCB-4129-832E-5C808C56F3D4}" sibTransId="{93450356-C728-4F68-8573-55CAC635BA24}"/>
    <dgm:cxn modelId="{ACB08C64-57FA-4649-9B4A-17864D48EDEA}" srcId="{A3E5CB94-A408-48BC-8571-6C202706C21B}" destId="{E105C625-EB86-4428-87FF-4256C4C5822C}" srcOrd="3" destOrd="0" parTransId="{D99CE42B-634D-4FF2-A391-619932376EA9}" sibTransId="{1DA51392-3C3B-4131-B0FB-36F710A4C72C}"/>
    <dgm:cxn modelId="{82318079-4CAF-40FD-8739-DEA56002DC35}" type="presOf" srcId="{93450356-C728-4F68-8573-55CAC635BA24}" destId="{CF82A364-6421-4235-970C-ACF445286CEC}" srcOrd="1" destOrd="0" presId="urn:microsoft.com/office/officeart/2005/8/layout/process2"/>
    <dgm:cxn modelId="{3B7C13EF-6275-4162-8DC6-C3FAD1CA997A}" type="presOf" srcId="{B881DB23-9310-4711-BADB-DCD901570179}" destId="{985F42E8-4F63-470F-AEBD-DC58CAFEF847}" srcOrd="0" destOrd="0" presId="urn:microsoft.com/office/officeart/2005/8/layout/process2"/>
    <dgm:cxn modelId="{5ECE48FF-EE56-443A-9658-CAABE4362364}" srcId="{A3E5CB94-A408-48BC-8571-6C202706C21B}" destId="{89329CF5-47B3-4FB6-B39E-5291555725AC}" srcOrd="0" destOrd="0" parTransId="{C2651770-1AAA-407A-8760-5A8610E785EA}" sibTransId="{0867D082-DEAE-41A6-B20F-0E15D0ABE7B3}"/>
    <dgm:cxn modelId="{486B69F4-55BB-4434-A0EA-D12D8FB83C08}" type="presOf" srcId="{0867D082-DEAE-41A6-B20F-0E15D0ABE7B3}" destId="{B277350A-7DC0-4322-91A3-D66A835AF890}" srcOrd="0" destOrd="0" presId="urn:microsoft.com/office/officeart/2005/8/layout/process2"/>
    <dgm:cxn modelId="{FDD3AA4A-6591-41F9-ADA2-ABF9162F7139}" type="presOf" srcId="{1DA51392-3C3B-4131-B0FB-36F710A4C72C}" destId="{C25DAD6D-3A9C-463D-A318-56291E1CB971}" srcOrd="1" destOrd="0" presId="urn:microsoft.com/office/officeart/2005/8/layout/process2"/>
    <dgm:cxn modelId="{CC5ADF66-4949-4E4A-8C0F-6B9ECF9E5943}" srcId="{A3E5CB94-A408-48BC-8571-6C202706C21B}" destId="{B2CE614E-5660-4E20-8F5E-6D2FFFE4768A}" srcOrd="4" destOrd="0" parTransId="{9F1A9AFE-BCDE-4478-AA5B-603028BDE123}" sibTransId="{439C853E-7868-4C95-9412-DCC9A14C56C6}"/>
    <dgm:cxn modelId="{5320E5C6-1753-44BC-B5F1-BEED321C6C95}" srcId="{A3E5CB94-A408-48BC-8571-6C202706C21B}" destId="{061E22C4-78A7-4AD8-B300-A61CC5AF319D}" srcOrd="1" destOrd="0" parTransId="{4E231280-9C86-4773-98CD-C8224B06E773}" sibTransId="{A61F7DFA-A57B-4962-AE61-6370F05A9310}"/>
    <dgm:cxn modelId="{01BCCFA5-BEFB-410C-A062-C6B21528D5B4}" type="presOf" srcId="{E105C625-EB86-4428-87FF-4256C4C5822C}" destId="{62FC4635-A8B9-4F83-B419-672EBD72DCF0}" srcOrd="0" destOrd="0" presId="urn:microsoft.com/office/officeart/2005/8/layout/process2"/>
    <dgm:cxn modelId="{F6A8FCBD-42BA-44DB-A25B-6CECC643CBB6}" type="presOf" srcId="{3BB889E0-CC36-465F-8F5B-B75C2B80513A}" destId="{DB910DD9-3EAD-4DC6-9C6D-293A9F51B1F7}" srcOrd="0" destOrd="0" presId="urn:microsoft.com/office/officeart/2005/8/layout/process2"/>
    <dgm:cxn modelId="{7DC20B3C-95C7-4EC8-9B4F-256EF6CB841E}" type="presOf" srcId="{A61F7DFA-A57B-4962-AE61-6370F05A9310}" destId="{F4387860-87CC-418D-8CA8-ADA638373BD3}" srcOrd="1" destOrd="0" presId="urn:microsoft.com/office/officeart/2005/8/layout/process2"/>
    <dgm:cxn modelId="{B3679438-2305-4B67-9276-43392DFA8B68}" type="presOf" srcId="{A3E5CB94-A408-48BC-8571-6C202706C21B}" destId="{5158F023-97A3-44C0-83D4-C7C45F7008AA}" srcOrd="0" destOrd="0" presId="urn:microsoft.com/office/officeart/2005/8/layout/process2"/>
    <dgm:cxn modelId="{5A5DD575-1461-48ED-90B9-374E57697D64}" type="presOf" srcId="{B2CE614E-5660-4E20-8F5E-6D2FFFE4768A}" destId="{2FD0F55A-D5D4-4A35-BDE9-04C434D779D0}" srcOrd="0" destOrd="0" presId="urn:microsoft.com/office/officeart/2005/8/layout/process2"/>
    <dgm:cxn modelId="{89838A6D-11F4-4A4B-8949-CB1A03DC0195}" type="presOf" srcId="{93450356-C728-4F68-8573-55CAC635BA24}" destId="{09A521BA-F621-4841-AE36-F941EE5AA9CD}" srcOrd="0" destOrd="0" presId="urn:microsoft.com/office/officeart/2005/8/layout/process2"/>
    <dgm:cxn modelId="{8C26AE68-7349-4759-A3F7-14C4C094BDE3}" type="presOf" srcId="{1DA51392-3C3B-4131-B0FB-36F710A4C72C}" destId="{ECBA5AFC-E3D1-4356-B8F6-A5DD4587F64D}" srcOrd="0" destOrd="0" presId="urn:microsoft.com/office/officeart/2005/8/layout/process2"/>
    <dgm:cxn modelId="{201A143B-6683-4268-8932-5C331BB5F374}" srcId="{A3E5CB94-A408-48BC-8571-6C202706C21B}" destId="{B881DB23-9310-4711-BADB-DCD901570179}" srcOrd="5" destOrd="0" parTransId="{22F80A89-BCBF-4772-8106-7C22B18C32DF}" sibTransId="{A8ECA944-E619-4F37-9334-8ADF02212FD0}"/>
    <dgm:cxn modelId="{E1CCF911-1897-4A9C-A753-3812564A44ED}" type="presOf" srcId="{439C853E-7868-4C95-9412-DCC9A14C56C6}" destId="{02F2A118-859B-48BC-9C0E-E4B42D021DF8}" srcOrd="0" destOrd="0" presId="urn:microsoft.com/office/officeart/2005/8/layout/process2"/>
    <dgm:cxn modelId="{934BFBD7-A865-4165-ACFB-973050767061}" type="presOf" srcId="{0867D082-DEAE-41A6-B20F-0E15D0ABE7B3}" destId="{277E2207-71C7-4B53-BA26-80D0BC680D3D}" srcOrd="1" destOrd="0" presId="urn:microsoft.com/office/officeart/2005/8/layout/process2"/>
    <dgm:cxn modelId="{E2CDDBDA-928B-43C4-8DF5-FFD12C28717A}" type="presParOf" srcId="{5158F023-97A3-44C0-83D4-C7C45F7008AA}" destId="{B65E9E5C-6272-4B8E-B37E-08CE39379750}" srcOrd="0" destOrd="0" presId="urn:microsoft.com/office/officeart/2005/8/layout/process2"/>
    <dgm:cxn modelId="{DC0E166F-52C3-4DE0-829E-C0E53F7CD718}" type="presParOf" srcId="{5158F023-97A3-44C0-83D4-C7C45F7008AA}" destId="{B277350A-7DC0-4322-91A3-D66A835AF890}" srcOrd="1" destOrd="0" presId="urn:microsoft.com/office/officeart/2005/8/layout/process2"/>
    <dgm:cxn modelId="{A20B376A-B97A-45ED-8723-1D83D03D8938}" type="presParOf" srcId="{B277350A-7DC0-4322-91A3-D66A835AF890}" destId="{277E2207-71C7-4B53-BA26-80D0BC680D3D}" srcOrd="0" destOrd="0" presId="urn:microsoft.com/office/officeart/2005/8/layout/process2"/>
    <dgm:cxn modelId="{149A93CD-91C7-4488-8C2C-078C100E4279}" type="presParOf" srcId="{5158F023-97A3-44C0-83D4-C7C45F7008AA}" destId="{1BF2D34E-67C2-4493-BF4B-6F5FF2AA5282}" srcOrd="2" destOrd="0" presId="urn:microsoft.com/office/officeart/2005/8/layout/process2"/>
    <dgm:cxn modelId="{6E1D38C1-C8DC-44BD-837E-79E45AA8880A}" type="presParOf" srcId="{5158F023-97A3-44C0-83D4-C7C45F7008AA}" destId="{18B75313-21BB-48BA-867D-2DCFF60A8FFE}" srcOrd="3" destOrd="0" presId="urn:microsoft.com/office/officeart/2005/8/layout/process2"/>
    <dgm:cxn modelId="{5A6690F7-19D1-40AA-A53E-6E810E6E44B8}" type="presParOf" srcId="{18B75313-21BB-48BA-867D-2DCFF60A8FFE}" destId="{F4387860-87CC-418D-8CA8-ADA638373BD3}" srcOrd="0" destOrd="0" presId="urn:microsoft.com/office/officeart/2005/8/layout/process2"/>
    <dgm:cxn modelId="{8D3A673D-641E-4FFA-BEBA-63BC253C2A22}" type="presParOf" srcId="{5158F023-97A3-44C0-83D4-C7C45F7008AA}" destId="{DB910DD9-3EAD-4DC6-9C6D-293A9F51B1F7}" srcOrd="4" destOrd="0" presId="urn:microsoft.com/office/officeart/2005/8/layout/process2"/>
    <dgm:cxn modelId="{8CF8C839-B879-4C4B-ABCE-8F45AF01C498}" type="presParOf" srcId="{5158F023-97A3-44C0-83D4-C7C45F7008AA}" destId="{09A521BA-F621-4841-AE36-F941EE5AA9CD}" srcOrd="5" destOrd="0" presId="urn:microsoft.com/office/officeart/2005/8/layout/process2"/>
    <dgm:cxn modelId="{97703381-8C10-4F76-A086-A2CE4221EA5A}" type="presParOf" srcId="{09A521BA-F621-4841-AE36-F941EE5AA9CD}" destId="{CF82A364-6421-4235-970C-ACF445286CEC}" srcOrd="0" destOrd="0" presId="urn:microsoft.com/office/officeart/2005/8/layout/process2"/>
    <dgm:cxn modelId="{12F71B38-2BB6-4AE1-8D95-7B052E71881E}" type="presParOf" srcId="{5158F023-97A3-44C0-83D4-C7C45F7008AA}" destId="{62FC4635-A8B9-4F83-B419-672EBD72DCF0}" srcOrd="6" destOrd="0" presId="urn:microsoft.com/office/officeart/2005/8/layout/process2"/>
    <dgm:cxn modelId="{74C112D6-D4D9-45AF-97A1-6AFCD1499D51}" type="presParOf" srcId="{5158F023-97A3-44C0-83D4-C7C45F7008AA}" destId="{ECBA5AFC-E3D1-4356-B8F6-A5DD4587F64D}" srcOrd="7" destOrd="0" presId="urn:microsoft.com/office/officeart/2005/8/layout/process2"/>
    <dgm:cxn modelId="{2A5D982F-A718-452B-92EC-EF0CD529C647}" type="presParOf" srcId="{ECBA5AFC-E3D1-4356-B8F6-A5DD4587F64D}" destId="{C25DAD6D-3A9C-463D-A318-56291E1CB971}" srcOrd="0" destOrd="0" presId="urn:microsoft.com/office/officeart/2005/8/layout/process2"/>
    <dgm:cxn modelId="{FED3992F-E749-4AB6-8906-2D5F29C1B905}" type="presParOf" srcId="{5158F023-97A3-44C0-83D4-C7C45F7008AA}" destId="{2FD0F55A-D5D4-4A35-BDE9-04C434D779D0}" srcOrd="8" destOrd="0" presId="urn:microsoft.com/office/officeart/2005/8/layout/process2"/>
    <dgm:cxn modelId="{F19A36FE-436B-4A32-9CAE-FF66833AD77B}" type="presParOf" srcId="{5158F023-97A3-44C0-83D4-C7C45F7008AA}" destId="{02F2A118-859B-48BC-9C0E-E4B42D021DF8}" srcOrd="9" destOrd="0" presId="urn:microsoft.com/office/officeart/2005/8/layout/process2"/>
    <dgm:cxn modelId="{0390321F-A818-45A7-B2EA-47782A32623D}" type="presParOf" srcId="{02F2A118-859B-48BC-9C0E-E4B42D021DF8}" destId="{2FA57EED-E683-4650-8C9E-8C0253F14A58}" srcOrd="0" destOrd="0" presId="urn:microsoft.com/office/officeart/2005/8/layout/process2"/>
    <dgm:cxn modelId="{844A7312-CC34-44D6-95FC-11D5B62ABBEF}" type="presParOf" srcId="{5158F023-97A3-44C0-83D4-C7C45F7008AA}" destId="{985F42E8-4F63-470F-AEBD-DC58CAFEF847}"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按作用域角度分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局部变量</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自动变量，即动态局部变量（离开函数，值就消失）</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smtClean="0"/>
            <a:t>静态局部变量（离开函数，值仍保留）</a:t>
          </a:r>
          <a:endParaRPr lang="zh-CN" altLang="en-US" sz="1600"/>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smtClean="0"/>
            <a:t>全局变量</a:t>
          </a:r>
          <a:endParaRPr lang="zh-CN" altLang="en-US" sz="1600"/>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smtClean="0"/>
            <a:t>静态外部变量（只限本文件引用）</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smtClean="0"/>
            <a:t>寄存器变量（离开函数，值就消失）</a:t>
          </a:r>
          <a:endParaRPr lang="zh-CN" altLang="en-US" sz="1600"/>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smtClean="0"/>
            <a:t>（形式参数可以定义为自动变量或寄存器变量）</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外部变量（即非静态的外部变量，允许其他文件引用）</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3F76BA4F-0E31-43D1-A67A-DC86314883F9}" srcId="{9EAB8647-6D27-491A-B8A1-35A50E2E725C}" destId="{76F902CA-C065-462F-B66D-420303498236}" srcOrd="1" destOrd="0" parTransId="{F7488A1A-2866-4832-8387-C72C7BB682DE}" sibTransId="{65FAEB09-6BCC-4F33-891B-4BEB2BB1D4F5}"/>
    <dgm:cxn modelId="{BCF10542-AB85-4C15-8F01-66A9A7C470CD}" type="presOf" srcId="{76F902CA-C065-462F-B66D-420303498236}" destId="{AB48AF42-1AA9-4F06-B905-732EF1235BBA}"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EC56ECE-E344-4D5A-8FC8-B8C64BEBE062}" type="presOf" srcId="{A0F10D81-AB68-42D4-A7B0-F9482EC32B78}" destId="{35BD36B7-9BE2-441D-92FD-530A77BD66B1}"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17D6B069-936D-4FC2-81CE-52AC5824BF75}" type="presOf" srcId="{F7488A1A-2866-4832-8387-C72C7BB682DE}" destId="{8648147B-C1ED-4F99-B2F1-3D0949C61C44}"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0FD10DB-DF78-4B43-B143-F9DE51E05EDD}" type="presOf" srcId="{F8EBBBD9-227D-4DC3-89DD-9AC7E0CDCA8C}" destId="{CE40F644-EB12-4FD9-9BB6-655185B42EE2}" srcOrd="1" destOrd="0" presId="urn:microsoft.com/office/officeart/2005/8/layout/hierarchy2"/>
    <dgm:cxn modelId="{DABCB7BE-5DF7-44B9-84D4-D141E7B29754}" type="presOf" srcId="{C6FD0EBE-3856-49E3-8F08-0FD85A196ECC}" destId="{A935A54B-5AF7-481B-8960-F01D7B7CBA95}" srcOrd="0" destOrd="0" presId="urn:microsoft.com/office/officeart/2005/8/layout/hierarchy2"/>
    <dgm:cxn modelId="{32E4570C-E515-4F15-8FF1-7FCF5D1DE5F4}" type="presOf" srcId="{F7488A1A-2866-4832-8387-C72C7BB682DE}" destId="{DFB3FF7C-948B-421D-8F13-49186FDCA399}" srcOrd="0" destOrd="0" presId="urn:microsoft.com/office/officeart/2005/8/layout/hierarchy2"/>
    <dgm:cxn modelId="{9ED421B3-D0AE-4EFC-B520-9A69426C1B20}" type="presOf" srcId="{24F7E07B-8675-4189-B759-FF21E6A33C41}" destId="{494DA38D-49EE-4C1A-B3B2-63034F41DF81}"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295B2F17-C4BB-4D5A-A448-E53DF13EBDFE}" type="presOf" srcId="{15835F6A-1EEE-497C-9353-F7FED0820979}" destId="{5F5687B9-66F3-4B02-8AE9-670A615502A1}" srcOrd="1" destOrd="0" presId="urn:microsoft.com/office/officeart/2005/8/layout/hierarchy2"/>
    <dgm:cxn modelId="{5EB558AD-32F8-447B-BA18-9AC792B0457B}" type="presOf" srcId="{1B9F89BD-CEC2-43E5-9366-C3FDD7F6EBDA}" destId="{324C4295-D856-4ECC-A954-C60358AA6939}"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7D943695-181B-4842-9BF5-F6D46CC38804}" srcId="{76F902CA-C065-462F-B66D-420303498236}" destId="{C6FD0EBE-3856-49E3-8F08-0FD85A196ECC}" srcOrd="0" destOrd="0" parTransId="{F8EBBBD9-227D-4DC3-89DD-9AC7E0CDCA8C}" sibTransId="{6CACC922-8C1B-4507-BC76-EDC7816E3A4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按变量的生存期分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动态存储</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a:t>
          </a:r>
          <a:r>
            <a:rPr lang="en-US" altLang="en-US" sz="1600" smtClean="0"/>
            <a:t>(</a:t>
          </a:r>
          <a:r>
            <a:rPr lang="zh-CN" altLang="en-US" sz="1600" smtClean="0"/>
            <a:t>本函数内有效</a:t>
          </a:r>
          <a:r>
            <a:rPr lang="en-US" altLang="en-US" sz="1600" smtClean="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smtClean="0"/>
            <a:t>静态局部变量（函数内有效）</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smtClean="0"/>
            <a:t>静态存储</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静态外部变量（本文件内有效）</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smtClean="0"/>
            <a:t>寄存器变量</a:t>
          </a:r>
          <a:r>
            <a:rPr lang="en-US" altLang="en-US" sz="1600" smtClean="0"/>
            <a:t>(</a:t>
          </a:r>
          <a:r>
            <a:rPr lang="zh-CN" altLang="en-US" sz="1600" smtClean="0"/>
            <a:t>本函数内有效</a:t>
          </a:r>
          <a:r>
            <a:rPr lang="en-US" altLang="en-US" sz="1600" smtClean="0"/>
            <a:t>)</a:t>
          </a:r>
          <a:endParaRPr lang="zh-CN" altLang="en-US" sz="1600" smtClean="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smtClean="0"/>
            <a:t>形式参数</a:t>
          </a:r>
          <a:r>
            <a:rPr lang="en-US" altLang="en-US" sz="1600" smtClean="0"/>
            <a:t>(</a:t>
          </a:r>
          <a:r>
            <a:rPr lang="zh-CN" altLang="en-US" sz="1600" smtClean="0"/>
            <a:t>本函数内有效</a:t>
          </a:r>
          <a:r>
            <a:rPr lang="en-US" altLang="en-US" sz="1600" smtClean="0"/>
            <a:t>)</a:t>
          </a:r>
          <a:endParaRPr lang="zh-CN" altLang="en-US" sz="1600" smtClean="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smtClean="0"/>
            <a:t>外部变量（用</a:t>
          </a:r>
          <a:r>
            <a:rPr lang="en-US" altLang="zh-CN" sz="1600" smtClean="0"/>
            <a:t>extern</a:t>
          </a:r>
          <a:r>
            <a:rPr lang="zh-CN" altLang="en-US" sz="1600" smtClean="0"/>
            <a:t>声明后，其他文件可引用）</a:t>
          </a:r>
          <a:endParaRPr lang="zh-CN" altLang="en-US" sz="1600"/>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07F6410E-C18F-40D0-9B12-E8C6D8158093}" type="presOf" srcId="{2F2254E7-E9E2-446A-A124-F2F2D9EED7B4}" destId="{24BFCF41-32BF-4502-9AA0-6083BBEA75DB}" srcOrd="0" destOrd="0" presId="urn:microsoft.com/office/officeart/2005/8/layout/hierarchy2"/>
    <dgm:cxn modelId="{FC735152-583F-4835-AC87-F53F594DA993}" type="presOf" srcId="{08AE46DC-0CAE-4DA8-A1BA-D802E85CB44C}" destId="{61423441-CF44-4A5B-83D1-99C8D5BDCFC2}"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C6D5135B-4865-42E1-ADE8-160FD12185A4}" type="presOf" srcId="{F8EBBBD9-227D-4DC3-89DD-9AC7E0CDCA8C}" destId="{94CB5FB9-0A6B-4E1A-8C0D-77A3266208E4}" srcOrd="0"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28F13DC6-79DF-48D7-B151-5D6001769EC4}" type="presOf" srcId="{15835F6A-1EEE-497C-9353-F7FED0820979}" destId="{9487F4F1-48FC-446E-9CC1-8CC0E68299DD}"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486D82CB-82C0-401B-8CFC-318C4A70FFBF}" type="presOf" srcId="{5D67D741-1065-4E34-89E2-37748741D151}" destId="{FDAB2609-7A53-45AC-9EEF-9A3F0A964E40}" srcOrd="0"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3F8043E5-CF92-4536-A158-AE832B86B4A4}" type="presOf" srcId="{15B8A0DB-40A2-4F5C-9517-32B67A92FE9B}" destId="{71D9F2EA-F352-4A2F-B197-03CE4528C2F1}" srcOrd="1" destOrd="0" presId="urn:microsoft.com/office/officeart/2005/8/layout/hierarchy2"/>
    <dgm:cxn modelId="{11A4A8D1-2634-49AB-8C12-2FAB259B5D07}" type="presOf" srcId="{07E63637-DB1B-46B5-8F91-D7BC058F780F}" destId="{36C82E94-DB8E-4ADA-AA52-30605374B0C0}"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8F34271D-9416-4C17-83B3-DF66E0D7EBC2}" srcId="{AD143DF5-B084-44E6-A507-0B4A417F35FF}" destId="{2F2254E7-E9E2-446A-A124-F2F2D9EED7B4}" srcOrd="2" destOrd="0" parTransId="{D199BC24-2841-43B4-843F-4CBBDD0E47D4}" sibTransId="{0D45A02F-44AE-42C3-9D24-3B546BA17334}"/>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F3AC1DC7-02CE-4A84-B4F5-50DB74F2B79B}" type="presOf" srcId="{C6FD0EBE-3856-49E3-8F08-0FD85A196ECC}" destId="{A935A54B-5AF7-481B-8960-F01D7B7CBA95}"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9E81A45B-F514-4600-9258-FAA778DE19E6}" type="presOf" srcId="{F8EBBBD9-227D-4DC3-89DD-9AC7E0CDCA8C}" destId="{CE40F644-EB12-4FD9-9BB6-655185B42EE2}"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7D943695-181B-4842-9BF5-F6D46CC38804}" srcId="{07E63637-DB1B-46B5-8F91-D7BC058F780F}" destId="{C6FD0EBE-3856-49E3-8F08-0FD85A196ECC}" srcOrd="0" destOrd="0" parTransId="{F8EBBBD9-227D-4DC3-89DD-9AC7E0CDCA8C}" sibTransId="{6CACC922-8C1B-4507-BC76-EDC7816E3A42}"/>
    <dgm:cxn modelId="{E3F05754-D886-4C63-AB62-E254756A8077}" type="presOf" srcId="{D199BC24-2841-43B4-843F-4CBBDD0E47D4}" destId="{55C18256-291B-4C05-B7E9-75E904FBEF79}" srcOrd="1"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按变量值存放的位置分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smtClean="0"/>
            <a:t>内存中静态存储区</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smtClean="0"/>
            <a:t>静态局部变量</a:t>
          </a:r>
          <a:endParaRPr lang="zh-CN" altLang="en-US" sz="1600"/>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smtClean="0"/>
            <a:t>静态外部变量（函数外部静态变量）</a:t>
          </a:r>
          <a:endParaRPr lang="zh-CN" altLang="en-US" sz="1600"/>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smtClean="0"/>
            <a:t>外部变量（可为其他文件引用）</a:t>
          </a:r>
          <a:endParaRPr lang="zh-CN" altLang="en-US" sz="1600"/>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smtClean="0"/>
            <a:t>内存中动态存储区：自动变量和形式参数</a:t>
          </a:r>
          <a:endParaRPr lang="zh-CN" altLang="en-US" sz="1600"/>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smtClean="0"/>
            <a:t>CPU</a:t>
          </a:r>
          <a:r>
            <a:rPr lang="zh-CN" altLang="en-US" sz="1600" smtClean="0"/>
            <a:t>中的寄存器：寄存器变量</a:t>
          </a:r>
          <a:endParaRPr lang="zh-CN" altLang="en-US" sz="1600"/>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9E5C-6272-4B8E-B37E-08CE39379750}">
      <dsp:nvSpPr>
        <dsp:cNvPr id="0" name=""/>
        <dsp:cNvSpPr/>
      </dsp:nvSpPr>
      <dsp:spPr>
        <a:xfrm>
          <a:off x="1277039" y="2064"/>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smtClean="0"/>
            <a:t>max(</a:t>
          </a:r>
          <a:r>
            <a:rPr lang="en-US" altLang="zh-CN" sz="1700" b="1" kern="1200" dirty="0" err="1" smtClean="0"/>
            <a:t>a,b</a:t>
          </a:r>
          <a:r>
            <a:rPr lang="en-US" altLang="zh-CN" sz="1700" b="1" kern="1200" dirty="0" smtClean="0"/>
            <a:t>)</a:t>
          </a:r>
          <a:r>
            <a:rPr lang="zh-CN" altLang="en-US" sz="1700" b="1" kern="1200" dirty="0" smtClean="0"/>
            <a:t>触发函数调用</a:t>
          </a:r>
          <a:endParaRPr lang="zh-CN" altLang="en-US" sz="1700" kern="1200" dirty="0"/>
        </a:p>
      </dsp:txBody>
      <dsp:txXfrm>
        <a:off x="1294960" y="19985"/>
        <a:ext cx="2289392" cy="576030"/>
      </dsp:txXfrm>
    </dsp:sp>
    <dsp:sp modelId="{B277350A-7DC0-4322-91A3-D66A835AF890}">
      <dsp:nvSpPr>
        <dsp:cNvPr id="0" name=""/>
        <dsp:cNvSpPr/>
      </dsp:nvSpPr>
      <dsp:spPr>
        <a:xfrm rot="5400000">
          <a:off x="2324930" y="629234"/>
          <a:ext cx="229452" cy="275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2357053" y="652179"/>
        <a:ext cx="165206" cy="160616"/>
      </dsp:txXfrm>
    </dsp:sp>
    <dsp:sp modelId="{1BF2D34E-67C2-4493-BF4B-6F5FF2AA5282}">
      <dsp:nvSpPr>
        <dsp:cNvPr id="0" name=""/>
        <dsp:cNvSpPr/>
      </dsp:nvSpPr>
      <dsp:spPr>
        <a:xfrm>
          <a:off x="1277039" y="919873"/>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t>保存现场，创建形参</a:t>
          </a:r>
          <a:endParaRPr lang="zh-CN" altLang="en-US" sz="1700" b="1" kern="1200" dirty="0"/>
        </a:p>
      </dsp:txBody>
      <dsp:txXfrm>
        <a:off x="1294960" y="937794"/>
        <a:ext cx="2289392" cy="576030"/>
      </dsp:txXfrm>
    </dsp:sp>
    <dsp:sp modelId="{18B75313-21BB-48BA-867D-2DCFF60A8FFE}">
      <dsp:nvSpPr>
        <dsp:cNvPr id="0" name=""/>
        <dsp:cNvSpPr/>
      </dsp:nvSpPr>
      <dsp:spPr>
        <a:xfrm rot="5400000">
          <a:off x="2324930" y="1547042"/>
          <a:ext cx="229452" cy="275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2357053" y="1569987"/>
        <a:ext cx="165206" cy="160616"/>
      </dsp:txXfrm>
    </dsp:sp>
    <dsp:sp modelId="{DB910DD9-3EAD-4DC6-9C6D-293A9F51B1F7}">
      <dsp:nvSpPr>
        <dsp:cNvPr id="0" name=""/>
        <dsp:cNvSpPr/>
      </dsp:nvSpPr>
      <dsp:spPr>
        <a:xfrm>
          <a:off x="1277039" y="1837682"/>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t>参数传递</a:t>
          </a:r>
          <a:endParaRPr lang="zh-CN" altLang="en-US" sz="1700" b="1" kern="1200" dirty="0"/>
        </a:p>
      </dsp:txBody>
      <dsp:txXfrm>
        <a:off x="1294960" y="1855603"/>
        <a:ext cx="2289392" cy="576030"/>
      </dsp:txXfrm>
    </dsp:sp>
    <dsp:sp modelId="{09A521BA-F621-4841-AE36-F941EE5AA9CD}">
      <dsp:nvSpPr>
        <dsp:cNvPr id="0" name=""/>
        <dsp:cNvSpPr/>
      </dsp:nvSpPr>
      <dsp:spPr>
        <a:xfrm rot="5400000">
          <a:off x="2324930" y="2464851"/>
          <a:ext cx="229452" cy="275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2357053" y="2487796"/>
        <a:ext cx="165206" cy="160616"/>
      </dsp:txXfrm>
    </dsp:sp>
    <dsp:sp modelId="{62FC4635-A8B9-4F83-B419-672EBD72DCF0}">
      <dsp:nvSpPr>
        <dsp:cNvPr id="0" name=""/>
        <dsp:cNvSpPr/>
      </dsp:nvSpPr>
      <dsp:spPr>
        <a:xfrm>
          <a:off x="1277039" y="2755491"/>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t>进入函数执行</a:t>
          </a:r>
          <a:endParaRPr lang="zh-CN" altLang="en-US" sz="1700" b="1" kern="1200" dirty="0"/>
        </a:p>
      </dsp:txBody>
      <dsp:txXfrm>
        <a:off x="1294960" y="2773412"/>
        <a:ext cx="2289392" cy="576030"/>
      </dsp:txXfrm>
    </dsp:sp>
    <dsp:sp modelId="{ECBA5AFC-E3D1-4356-B8F6-A5DD4587F64D}">
      <dsp:nvSpPr>
        <dsp:cNvPr id="0" name=""/>
        <dsp:cNvSpPr/>
      </dsp:nvSpPr>
      <dsp:spPr>
        <a:xfrm rot="5400000">
          <a:off x="2324930" y="3382660"/>
          <a:ext cx="229452" cy="275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2357053" y="3405605"/>
        <a:ext cx="165206" cy="160616"/>
      </dsp:txXfrm>
    </dsp:sp>
    <dsp:sp modelId="{2FD0F55A-D5D4-4A35-BDE9-04C434D779D0}">
      <dsp:nvSpPr>
        <dsp:cNvPr id="0" name=""/>
        <dsp:cNvSpPr/>
      </dsp:nvSpPr>
      <dsp:spPr>
        <a:xfrm>
          <a:off x="1277039" y="3673299"/>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t>填写返回值到指定位置</a:t>
          </a:r>
          <a:endParaRPr lang="zh-CN" altLang="en-US" sz="1700" b="1" kern="1200" dirty="0"/>
        </a:p>
      </dsp:txBody>
      <dsp:txXfrm>
        <a:off x="1294960" y="3691220"/>
        <a:ext cx="2289392" cy="576030"/>
      </dsp:txXfrm>
    </dsp:sp>
    <dsp:sp modelId="{02F2A118-859B-48BC-9C0E-E4B42D021DF8}">
      <dsp:nvSpPr>
        <dsp:cNvPr id="0" name=""/>
        <dsp:cNvSpPr/>
      </dsp:nvSpPr>
      <dsp:spPr>
        <a:xfrm rot="5400000">
          <a:off x="2324930" y="4300469"/>
          <a:ext cx="229452" cy="2753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5400000">
        <a:off x="2357053" y="4323414"/>
        <a:ext cx="165206" cy="160616"/>
      </dsp:txXfrm>
    </dsp:sp>
    <dsp:sp modelId="{985F42E8-4F63-470F-AEBD-DC58CAFEF847}">
      <dsp:nvSpPr>
        <dsp:cNvPr id="0" name=""/>
        <dsp:cNvSpPr/>
      </dsp:nvSpPr>
      <dsp:spPr>
        <a:xfrm>
          <a:off x="1277039" y="4591108"/>
          <a:ext cx="2325234" cy="6118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smtClean="0"/>
            <a:t>销毁形参，恢复现场</a:t>
          </a:r>
          <a:endParaRPr lang="zh-CN" altLang="en-US" sz="1700" b="1" kern="1200" dirty="0"/>
        </a:p>
      </dsp:txBody>
      <dsp:txXfrm>
        <a:off x="1294960" y="4609029"/>
        <a:ext cx="2289392" cy="57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4872" y="2571111"/>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按作用域角度分</a:t>
          </a:r>
          <a:endParaRPr lang="zh-CN" altLang="en-US" sz="1600" kern="1200"/>
        </a:p>
      </dsp:txBody>
      <dsp:txXfrm>
        <a:off x="29709" y="2595948"/>
        <a:ext cx="1646305" cy="798315"/>
      </dsp:txXfrm>
    </dsp:sp>
    <dsp:sp modelId="{85E08284-7A50-4E49-8713-95E6F558FD58}">
      <dsp:nvSpPr>
        <dsp:cNvPr id="0" name=""/>
        <dsp:cNvSpPr/>
      </dsp:nvSpPr>
      <dsp:spPr>
        <a:xfrm rot="18501265">
          <a:off x="1493419"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2539115"/>
        <a:ext cx="54662" cy="54662"/>
      </dsp:txXfrm>
    </dsp:sp>
    <dsp:sp modelId="{DD44B907-6941-43E8-9D36-B5F3C2FC6BDE}">
      <dsp:nvSpPr>
        <dsp:cNvPr id="0" name=""/>
        <dsp:cNvSpPr/>
      </dsp:nvSpPr>
      <dsp:spPr>
        <a:xfrm>
          <a:off x="2379243" y="1713793"/>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局部变量</a:t>
          </a:r>
          <a:endParaRPr lang="zh-CN" altLang="en-US" sz="1600" kern="1200"/>
        </a:p>
      </dsp:txBody>
      <dsp:txXfrm>
        <a:off x="2404080" y="1738630"/>
        <a:ext cx="1646305" cy="798315"/>
      </dsp:txXfrm>
    </dsp:sp>
    <dsp:sp modelId="{F0F69C3E-30A5-4A07-A515-84ED773806FD}">
      <dsp:nvSpPr>
        <dsp:cNvPr id="0" name=""/>
        <dsp:cNvSpPr/>
      </dsp:nvSpPr>
      <dsp:spPr>
        <a:xfrm rot="18501265">
          <a:off x="3867790" y="1695045"/>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1681798"/>
        <a:ext cx="54662" cy="54662"/>
      </dsp:txXfrm>
    </dsp:sp>
    <dsp:sp modelId="{822E0AFE-9352-4928-A5A0-88A0A40E533D}">
      <dsp:nvSpPr>
        <dsp:cNvPr id="0" name=""/>
        <dsp:cNvSpPr/>
      </dsp:nvSpPr>
      <dsp:spPr>
        <a:xfrm>
          <a:off x="4753614" y="105829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自动变量，即动态局部变量（离开函数，值就消失）</a:t>
          </a:r>
          <a:endParaRPr lang="zh-CN" altLang="en-US" sz="1600" kern="1200"/>
        </a:p>
      </dsp:txBody>
      <dsp:txXfrm>
        <a:off x="4766628" y="1071311"/>
        <a:ext cx="4938103" cy="418318"/>
      </dsp:txXfrm>
    </dsp:sp>
    <dsp:sp modelId="{CA0924DD-CBB4-47D6-BB0E-942F53B6AA52}">
      <dsp:nvSpPr>
        <dsp:cNvPr id="0" name=""/>
        <dsp:cNvSpPr/>
      </dsp:nvSpPr>
      <dsp:spPr>
        <a:xfrm rot="20229404">
          <a:off x="4046356" y="1980817"/>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1976499"/>
        <a:ext cx="36806" cy="36806"/>
      </dsp:txXfrm>
    </dsp:sp>
    <dsp:sp modelId="{FBFB39F2-1C70-4D3D-B4DA-07D018E25088}">
      <dsp:nvSpPr>
        <dsp:cNvPr id="0" name=""/>
        <dsp:cNvSpPr/>
      </dsp:nvSpPr>
      <dsp:spPr>
        <a:xfrm>
          <a:off x="4753614" y="162984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静态局部变量（离开函数，值仍保留）</a:t>
          </a:r>
          <a:endParaRPr lang="zh-CN" altLang="en-US" sz="1600" kern="1200"/>
        </a:p>
      </dsp:txBody>
      <dsp:txXfrm>
        <a:off x="4766628" y="1642856"/>
        <a:ext cx="4938103" cy="418318"/>
      </dsp:txXfrm>
    </dsp:sp>
    <dsp:sp modelId="{184B900F-34E4-4D9E-BF00-AF359F81F52E}">
      <dsp:nvSpPr>
        <dsp:cNvPr id="0" name=""/>
        <dsp:cNvSpPr/>
      </dsp:nvSpPr>
      <dsp:spPr>
        <a:xfrm rot="1370596">
          <a:off x="4046356" y="2266590"/>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2262271"/>
        <a:ext cx="36806" cy="36806"/>
      </dsp:txXfrm>
    </dsp:sp>
    <dsp:sp modelId="{494DA38D-49EE-4C1A-B3B2-63034F41DF81}">
      <dsp:nvSpPr>
        <dsp:cNvPr id="0" name=""/>
        <dsp:cNvSpPr/>
      </dsp:nvSpPr>
      <dsp:spPr>
        <a:xfrm>
          <a:off x="4753614" y="220138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寄存器变量（离开函数，值就消失）</a:t>
          </a:r>
          <a:endParaRPr lang="zh-CN" altLang="en-US" sz="1600" kern="1200"/>
        </a:p>
      </dsp:txBody>
      <dsp:txXfrm>
        <a:off x="4766628" y="2214401"/>
        <a:ext cx="4938103" cy="418318"/>
      </dsp:txXfrm>
    </dsp:sp>
    <dsp:sp modelId="{9487F4F1-48FC-446E-9CC1-8CC0E68299DD}">
      <dsp:nvSpPr>
        <dsp:cNvPr id="0" name=""/>
        <dsp:cNvSpPr/>
      </dsp:nvSpPr>
      <dsp:spPr>
        <a:xfrm rot="3098735">
          <a:off x="3867790"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2539115"/>
        <a:ext cx="54662" cy="54662"/>
      </dsp:txXfrm>
    </dsp:sp>
    <dsp:sp modelId="{36C82E94-DB8E-4ADA-AA52-30605374B0C0}">
      <dsp:nvSpPr>
        <dsp:cNvPr id="0" name=""/>
        <dsp:cNvSpPr/>
      </dsp:nvSpPr>
      <dsp:spPr>
        <a:xfrm>
          <a:off x="4753614" y="277293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（形式参数可以定义为自动变量或寄存器变量）</a:t>
          </a:r>
          <a:endParaRPr lang="zh-CN" altLang="en-US" sz="1600" kern="1200"/>
        </a:p>
      </dsp:txBody>
      <dsp:txXfrm>
        <a:off x="4766628" y="2785946"/>
        <a:ext cx="4938103" cy="418318"/>
      </dsp:txXfrm>
    </dsp:sp>
    <dsp:sp modelId="{DFB3FF7C-948B-421D-8F13-49186FDCA399}">
      <dsp:nvSpPr>
        <dsp:cNvPr id="0" name=""/>
        <dsp:cNvSpPr/>
      </dsp:nvSpPr>
      <dsp:spPr>
        <a:xfrm rot="3098735">
          <a:off x="1493419" y="3409680"/>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3396433"/>
        <a:ext cx="54662" cy="54662"/>
      </dsp:txXfrm>
    </dsp:sp>
    <dsp:sp modelId="{AB48AF42-1AA9-4F06-B905-732EF1235BBA}">
      <dsp:nvSpPr>
        <dsp:cNvPr id="0" name=""/>
        <dsp:cNvSpPr/>
      </dsp:nvSpPr>
      <dsp:spPr>
        <a:xfrm>
          <a:off x="2379243" y="3428428"/>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全局变量</a:t>
          </a:r>
          <a:endParaRPr lang="zh-CN" altLang="en-US" sz="1600" kern="1200"/>
        </a:p>
      </dsp:txBody>
      <dsp:txXfrm>
        <a:off x="2404080" y="3453265"/>
        <a:ext cx="1646305" cy="798315"/>
      </dsp:txXfrm>
    </dsp:sp>
    <dsp:sp modelId="{94CB5FB9-0A6B-4E1A-8C0D-77A3266208E4}">
      <dsp:nvSpPr>
        <dsp:cNvPr id="0" name=""/>
        <dsp:cNvSpPr/>
      </dsp:nvSpPr>
      <dsp:spPr>
        <a:xfrm rot="20229404">
          <a:off x="4046356" y="3695452"/>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691134"/>
        <a:ext cx="36806" cy="36806"/>
      </dsp:txXfrm>
    </dsp:sp>
    <dsp:sp modelId="{A935A54B-5AF7-481B-8960-F01D7B7CBA95}">
      <dsp:nvSpPr>
        <dsp:cNvPr id="0" name=""/>
        <dsp:cNvSpPr/>
      </dsp:nvSpPr>
      <dsp:spPr>
        <a:xfrm>
          <a:off x="4753614" y="334447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静态外部变量（只限本文件引用）</a:t>
          </a:r>
          <a:endParaRPr lang="zh-CN" altLang="en-US" sz="1600" kern="1200"/>
        </a:p>
      </dsp:txBody>
      <dsp:txXfrm>
        <a:off x="4766628" y="3357491"/>
        <a:ext cx="4938103" cy="418318"/>
      </dsp:txXfrm>
    </dsp:sp>
    <dsp:sp modelId="{35BD36B7-9BE2-441D-92FD-530A77BD66B1}">
      <dsp:nvSpPr>
        <dsp:cNvPr id="0" name=""/>
        <dsp:cNvSpPr/>
      </dsp:nvSpPr>
      <dsp:spPr>
        <a:xfrm rot="1370596">
          <a:off x="4046356" y="3981225"/>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976906"/>
        <a:ext cx="36806" cy="36806"/>
      </dsp:txXfrm>
    </dsp:sp>
    <dsp:sp modelId="{324C4295-D856-4ECC-A954-C60358AA6939}">
      <dsp:nvSpPr>
        <dsp:cNvPr id="0" name=""/>
        <dsp:cNvSpPr/>
      </dsp:nvSpPr>
      <dsp:spPr>
        <a:xfrm>
          <a:off x="4753614" y="391602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外部变量（即非静态的外部变量，允许其他文件引用）</a:t>
          </a:r>
          <a:endParaRPr lang="zh-CN" altLang="en-US" sz="1600" kern="1200"/>
        </a:p>
      </dsp:txBody>
      <dsp:txXfrm>
        <a:off x="4766628" y="3929036"/>
        <a:ext cx="4938103" cy="418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1033" y="2285080"/>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按变量的生存期分</a:t>
          </a:r>
          <a:endParaRPr lang="zh-CN" altLang="en-US" sz="1600" kern="1200"/>
        </a:p>
      </dsp:txBody>
      <dsp:txXfrm>
        <a:off x="25908" y="2309955"/>
        <a:ext cx="1648875" cy="799562"/>
      </dsp:txXfrm>
    </dsp:sp>
    <dsp:sp modelId="{85E08284-7A50-4E49-8713-95E6F558FD58}">
      <dsp:nvSpPr>
        <dsp:cNvPr id="0" name=""/>
        <dsp:cNvSpPr/>
      </dsp:nvSpPr>
      <dsp:spPr>
        <a:xfrm rot="18503733">
          <a:off x="1492398" y="2266935"/>
          <a:ext cx="1093969" cy="28212"/>
        </a:xfrm>
        <a:custGeom>
          <a:avLst/>
          <a:gdLst/>
          <a:ahLst/>
          <a:cxnLst/>
          <a:rect l="0" t="0" r="0" b="0"/>
          <a:pathLst>
            <a:path>
              <a:moveTo>
                <a:pt x="0" y="14106"/>
              </a:moveTo>
              <a:lnTo>
                <a:pt x="109396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34" y="2253692"/>
        <a:ext cx="54698" cy="54698"/>
      </dsp:txXfrm>
    </dsp:sp>
    <dsp:sp modelId="{DD44B907-6941-43E8-9D36-B5F3C2FC6BDE}">
      <dsp:nvSpPr>
        <dsp:cNvPr id="0" name=""/>
        <dsp:cNvSpPr/>
      </dsp:nvSpPr>
      <dsp:spPr>
        <a:xfrm>
          <a:off x="2379108" y="1427691"/>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动态存储</a:t>
          </a:r>
          <a:endParaRPr lang="zh-CN" altLang="en-US" sz="1600" kern="1200"/>
        </a:p>
      </dsp:txBody>
      <dsp:txXfrm>
        <a:off x="2403983" y="1452566"/>
        <a:ext cx="1648875" cy="799562"/>
      </dsp:txXfrm>
    </dsp:sp>
    <dsp:sp modelId="{F0F69C3E-30A5-4A07-A515-84ED773806FD}">
      <dsp:nvSpPr>
        <dsp:cNvPr id="0" name=""/>
        <dsp:cNvSpPr/>
      </dsp:nvSpPr>
      <dsp:spPr>
        <a:xfrm rot="19196447">
          <a:off x="3973594" y="1552578"/>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5265" y="1544492"/>
        <a:ext cx="44386" cy="44386"/>
      </dsp:txXfrm>
    </dsp:sp>
    <dsp:sp modelId="{822E0AFE-9352-4928-A5A0-88A0A40E533D}">
      <dsp:nvSpPr>
        <dsp:cNvPr id="0" name=""/>
        <dsp:cNvSpPr/>
      </dsp:nvSpPr>
      <dsp:spPr>
        <a:xfrm>
          <a:off x="4757183" y="1059059"/>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自动变量</a:t>
          </a:r>
          <a:r>
            <a:rPr lang="en-US" altLang="en-US" sz="1600" kern="1200" smtClean="0"/>
            <a:t>(</a:t>
          </a:r>
          <a:r>
            <a:rPr lang="zh-CN" altLang="en-US" sz="1600" kern="1200" smtClean="0"/>
            <a:t>本函数内有效</a:t>
          </a:r>
          <a:r>
            <a:rPr lang="en-US" altLang="en-US" sz="1600" kern="1200" smtClean="0"/>
            <a:t>)</a:t>
          </a:r>
          <a:endParaRPr lang="zh-CN" altLang="en-US" sz="1600" kern="1200"/>
        </a:p>
      </dsp:txBody>
      <dsp:txXfrm>
        <a:off x="4770185" y="1072061"/>
        <a:ext cx="4938397" cy="417923"/>
      </dsp:txXfrm>
    </dsp:sp>
    <dsp:sp modelId="{61423441-CF44-4A5B-83D1-99C8D5BDCFC2}">
      <dsp:nvSpPr>
        <dsp:cNvPr id="0" name=""/>
        <dsp:cNvSpPr/>
      </dsp:nvSpPr>
      <dsp:spPr>
        <a:xfrm>
          <a:off x="4077733" y="1838240"/>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00472" y="1835361"/>
        <a:ext cx="33972" cy="33972"/>
      </dsp:txXfrm>
    </dsp:sp>
    <dsp:sp modelId="{CBB9E03C-B4B3-4247-B44C-8298666D3F85}">
      <dsp:nvSpPr>
        <dsp:cNvPr id="0" name=""/>
        <dsp:cNvSpPr/>
      </dsp:nvSpPr>
      <dsp:spPr>
        <a:xfrm>
          <a:off x="4757183" y="1630383"/>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寄存器变量</a:t>
          </a:r>
          <a:r>
            <a:rPr lang="en-US" altLang="en-US" sz="1600" kern="1200" smtClean="0"/>
            <a:t>(</a:t>
          </a:r>
          <a:r>
            <a:rPr lang="zh-CN" altLang="en-US" sz="1600" kern="1200" smtClean="0"/>
            <a:t>本函数内有效</a:t>
          </a:r>
          <a:r>
            <a:rPr lang="en-US" altLang="en-US" sz="1600" kern="1200" smtClean="0"/>
            <a:t>)</a:t>
          </a:r>
          <a:endParaRPr lang="zh-CN" altLang="en-US" sz="1600" kern="1200" smtClean="0"/>
        </a:p>
      </dsp:txBody>
      <dsp:txXfrm>
        <a:off x="4770185" y="1643385"/>
        <a:ext cx="4938397" cy="417923"/>
      </dsp:txXfrm>
    </dsp:sp>
    <dsp:sp modelId="{CB7E44ED-960D-4342-84B4-293ED54074CF}">
      <dsp:nvSpPr>
        <dsp:cNvPr id="0" name=""/>
        <dsp:cNvSpPr/>
      </dsp:nvSpPr>
      <dsp:spPr>
        <a:xfrm rot="2403553">
          <a:off x="3973594" y="2123902"/>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5265" y="2115816"/>
        <a:ext cx="44386" cy="44386"/>
      </dsp:txXfrm>
    </dsp:sp>
    <dsp:sp modelId="{24BFCF41-32BF-4502-9AA0-6083BBEA75DB}">
      <dsp:nvSpPr>
        <dsp:cNvPr id="0" name=""/>
        <dsp:cNvSpPr/>
      </dsp:nvSpPr>
      <dsp:spPr>
        <a:xfrm>
          <a:off x="4757183" y="2201707"/>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形式参数</a:t>
          </a:r>
          <a:r>
            <a:rPr lang="en-US" altLang="en-US" sz="1600" kern="1200" smtClean="0"/>
            <a:t>(</a:t>
          </a:r>
          <a:r>
            <a:rPr lang="zh-CN" altLang="en-US" sz="1600" kern="1200" smtClean="0"/>
            <a:t>本函数内有效</a:t>
          </a:r>
          <a:r>
            <a:rPr lang="en-US" altLang="en-US" sz="1600" kern="1200" smtClean="0"/>
            <a:t>)</a:t>
          </a:r>
          <a:endParaRPr lang="zh-CN" altLang="en-US" sz="1600" kern="1200" smtClean="0"/>
        </a:p>
      </dsp:txBody>
      <dsp:txXfrm>
        <a:off x="4770185" y="2214709"/>
        <a:ext cx="4938397" cy="417923"/>
      </dsp:txXfrm>
    </dsp:sp>
    <dsp:sp modelId="{9487F4F1-48FC-446E-9CC1-8CC0E68299DD}">
      <dsp:nvSpPr>
        <dsp:cNvPr id="0" name=""/>
        <dsp:cNvSpPr/>
      </dsp:nvSpPr>
      <dsp:spPr>
        <a:xfrm rot="3094692">
          <a:off x="1492715" y="3123921"/>
          <a:ext cx="1093337" cy="28212"/>
        </a:xfrm>
        <a:custGeom>
          <a:avLst/>
          <a:gdLst/>
          <a:ahLst/>
          <a:cxnLst/>
          <a:rect l="0" t="0" r="0" b="0"/>
          <a:pathLst>
            <a:path>
              <a:moveTo>
                <a:pt x="0" y="14106"/>
              </a:moveTo>
              <a:lnTo>
                <a:pt x="1093337"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50" y="3110694"/>
        <a:ext cx="54666" cy="54666"/>
      </dsp:txXfrm>
    </dsp:sp>
    <dsp:sp modelId="{36C82E94-DB8E-4ADA-AA52-30605374B0C0}">
      <dsp:nvSpPr>
        <dsp:cNvPr id="0" name=""/>
        <dsp:cNvSpPr/>
      </dsp:nvSpPr>
      <dsp:spPr>
        <a:xfrm>
          <a:off x="2379108" y="3140856"/>
          <a:ext cx="1698251" cy="85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静态存储</a:t>
          </a:r>
          <a:endParaRPr lang="zh-CN" altLang="en-US" sz="1600" kern="1200"/>
        </a:p>
      </dsp:txBody>
      <dsp:txXfrm>
        <a:off x="2404031" y="3165779"/>
        <a:ext cx="1648405" cy="801080"/>
      </dsp:txXfrm>
    </dsp:sp>
    <dsp:sp modelId="{94CB5FB9-0A6B-4E1A-8C0D-77A3266208E4}">
      <dsp:nvSpPr>
        <dsp:cNvPr id="0" name=""/>
        <dsp:cNvSpPr/>
      </dsp:nvSpPr>
      <dsp:spPr>
        <a:xfrm rot="19196447">
          <a:off x="3973220" y="3266551"/>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4891" y="3258464"/>
        <a:ext cx="44386" cy="44386"/>
      </dsp:txXfrm>
    </dsp:sp>
    <dsp:sp modelId="{A935A54B-5AF7-481B-8960-F01D7B7CBA95}">
      <dsp:nvSpPr>
        <dsp:cNvPr id="0" name=""/>
        <dsp:cNvSpPr/>
      </dsp:nvSpPr>
      <dsp:spPr>
        <a:xfrm>
          <a:off x="4756810" y="2773031"/>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静态局部变量（函数内有效）</a:t>
          </a:r>
          <a:endParaRPr lang="zh-CN" altLang="en-US" sz="1600" kern="1200"/>
        </a:p>
      </dsp:txBody>
      <dsp:txXfrm>
        <a:off x="4769812" y="2786033"/>
        <a:ext cx="4938397" cy="417923"/>
      </dsp:txXfrm>
    </dsp:sp>
    <dsp:sp modelId="{35BD36B7-9BE2-441D-92FD-530A77BD66B1}">
      <dsp:nvSpPr>
        <dsp:cNvPr id="0" name=""/>
        <dsp:cNvSpPr/>
      </dsp:nvSpPr>
      <dsp:spPr>
        <a:xfrm>
          <a:off x="4077360" y="3552213"/>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400098" y="3549333"/>
        <a:ext cx="33972" cy="33972"/>
      </dsp:txXfrm>
    </dsp:sp>
    <dsp:sp modelId="{324C4295-D856-4ECC-A954-C60358AA6939}">
      <dsp:nvSpPr>
        <dsp:cNvPr id="0" name=""/>
        <dsp:cNvSpPr/>
      </dsp:nvSpPr>
      <dsp:spPr>
        <a:xfrm>
          <a:off x="4756810" y="3344356"/>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静态外部变量（本文件内有效）</a:t>
          </a:r>
          <a:endParaRPr lang="zh-CN" altLang="en-US" sz="1600" kern="1200"/>
        </a:p>
      </dsp:txBody>
      <dsp:txXfrm>
        <a:off x="4769812" y="3357358"/>
        <a:ext cx="4938397" cy="417923"/>
      </dsp:txXfrm>
    </dsp:sp>
    <dsp:sp modelId="{F6E9A38F-6E1B-4F19-9DC3-3F8D099FAE03}">
      <dsp:nvSpPr>
        <dsp:cNvPr id="0" name=""/>
        <dsp:cNvSpPr/>
      </dsp:nvSpPr>
      <dsp:spPr>
        <a:xfrm rot="2403553">
          <a:off x="3973220" y="3837875"/>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4891" y="3829788"/>
        <a:ext cx="44386" cy="44386"/>
      </dsp:txXfrm>
    </dsp:sp>
    <dsp:sp modelId="{D30AA896-B5B4-4AA6-B615-0D958BC154F3}">
      <dsp:nvSpPr>
        <dsp:cNvPr id="0" name=""/>
        <dsp:cNvSpPr/>
      </dsp:nvSpPr>
      <dsp:spPr>
        <a:xfrm>
          <a:off x="4756810" y="3915680"/>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外部变量（用</a:t>
          </a:r>
          <a:r>
            <a:rPr lang="en-US" altLang="zh-CN" sz="1600" kern="1200" smtClean="0"/>
            <a:t>extern</a:t>
          </a:r>
          <a:r>
            <a:rPr lang="zh-CN" altLang="en-US" sz="1600" kern="1200" smtClean="0"/>
            <a:t>声明后，其他文件可引用）</a:t>
          </a:r>
          <a:endParaRPr lang="zh-CN" altLang="en-US" sz="1600" kern="1200"/>
        </a:p>
      </dsp:txBody>
      <dsp:txXfrm>
        <a:off x="4769812" y="3928682"/>
        <a:ext cx="4938397" cy="417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2735" y="2444067"/>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按变量值存放的位置分</a:t>
          </a:r>
          <a:endParaRPr lang="zh-CN" altLang="en-US" sz="1600" kern="1200"/>
        </a:p>
      </dsp:txBody>
      <dsp:txXfrm>
        <a:off x="33810" y="2475142"/>
        <a:ext cx="2059808" cy="998829"/>
      </dsp:txXfrm>
    </dsp:sp>
    <dsp:sp modelId="{85E08284-7A50-4E49-8713-95E6F558FD58}">
      <dsp:nvSpPr>
        <dsp:cNvPr id="0" name=""/>
        <dsp:cNvSpPr/>
      </dsp:nvSpPr>
      <dsp:spPr>
        <a:xfrm rot="18750504">
          <a:off x="1921006" y="2493928"/>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517681" y="2480147"/>
        <a:ext cx="62807" cy="62807"/>
      </dsp:txXfrm>
    </dsp:sp>
    <dsp:sp modelId="{DD44B907-6941-43E8-9D36-B5F3C2FC6BDE}">
      <dsp:nvSpPr>
        <dsp:cNvPr id="0" name=""/>
        <dsp:cNvSpPr/>
      </dsp:nvSpPr>
      <dsp:spPr>
        <a:xfrm>
          <a:off x="2973477" y="1797724"/>
          <a:ext cx="212195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内存中静态存储区</a:t>
          </a:r>
          <a:endParaRPr lang="zh-CN" altLang="en-US" sz="1600" kern="1200"/>
        </a:p>
      </dsp:txBody>
      <dsp:txXfrm>
        <a:off x="2988170" y="1812417"/>
        <a:ext cx="2092572" cy="472255"/>
      </dsp:txXfrm>
    </dsp:sp>
    <dsp:sp modelId="{DF686C6E-6463-4C18-B5E6-C3608BD9DD7F}">
      <dsp:nvSpPr>
        <dsp:cNvPr id="0" name=""/>
        <dsp:cNvSpPr/>
      </dsp:nvSpPr>
      <dsp:spPr>
        <a:xfrm rot="19750021">
          <a:off x="5025581" y="1777603"/>
          <a:ext cx="988491" cy="35244"/>
        </a:xfrm>
        <a:custGeom>
          <a:avLst/>
          <a:gdLst/>
          <a:ahLst/>
          <a:cxnLst/>
          <a:rect l="0" t="0" r="0" b="0"/>
          <a:pathLst>
            <a:path>
              <a:moveTo>
                <a:pt x="0" y="17622"/>
              </a:moveTo>
              <a:lnTo>
                <a:pt x="988491"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5115" y="1770513"/>
        <a:ext cx="49424" cy="49424"/>
      </dsp:txXfrm>
    </dsp:sp>
    <dsp:sp modelId="{821A32BD-E3FB-4755-894D-A033B8243A26}">
      <dsp:nvSpPr>
        <dsp:cNvPr id="0" name=""/>
        <dsp:cNvSpPr/>
      </dsp:nvSpPr>
      <dsp:spPr>
        <a:xfrm>
          <a:off x="5944219" y="1334532"/>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a:t>
          </a:r>
          <a:endParaRPr lang="zh-CN" altLang="en-US" sz="1600" kern="1200"/>
        </a:p>
      </dsp:txBody>
      <dsp:txXfrm>
        <a:off x="5956367" y="1346680"/>
        <a:ext cx="3733331" cy="390451"/>
      </dsp:txXfrm>
    </dsp:sp>
    <dsp:sp modelId="{DCD6E85E-AE8F-4CF7-AD0F-446D87A602D5}">
      <dsp:nvSpPr>
        <dsp:cNvPr id="0" name=""/>
        <dsp:cNvSpPr/>
      </dsp:nvSpPr>
      <dsp:spPr>
        <a:xfrm rot="271831">
          <a:off x="5094105" y="2064550"/>
          <a:ext cx="851443" cy="35244"/>
        </a:xfrm>
        <a:custGeom>
          <a:avLst/>
          <a:gdLst/>
          <a:ahLst/>
          <a:cxnLst/>
          <a:rect l="0" t="0" r="0" b="0"/>
          <a:pathLst>
            <a:path>
              <a:moveTo>
                <a:pt x="0" y="17622"/>
              </a:moveTo>
              <a:lnTo>
                <a:pt x="851443"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8541" y="2060886"/>
        <a:ext cx="42572" cy="42572"/>
      </dsp:txXfrm>
    </dsp:sp>
    <dsp:sp modelId="{DB841FD5-997B-4A0B-8749-2D903B3BF392}">
      <dsp:nvSpPr>
        <dsp:cNvPr id="0" name=""/>
        <dsp:cNvSpPr/>
      </dsp:nvSpPr>
      <dsp:spPr>
        <a:xfrm>
          <a:off x="5944219" y="1908426"/>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静态外部变量（函数外部静态变量）</a:t>
          </a:r>
          <a:endParaRPr lang="zh-CN" altLang="en-US" sz="1600" kern="1200"/>
        </a:p>
      </dsp:txBody>
      <dsp:txXfrm>
        <a:off x="5956367" y="1920574"/>
        <a:ext cx="3733331" cy="390451"/>
      </dsp:txXfrm>
    </dsp:sp>
    <dsp:sp modelId="{79298B7E-0BD0-441D-8DBB-776298EF699C}">
      <dsp:nvSpPr>
        <dsp:cNvPr id="0" name=""/>
        <dsp:cNvSpPr/>
      </dsp:nvSpPr>
      <dsp:spPr>
        <a:xfrm rot="2223989">
          <a:off x="4987966" y="2351497"/>
          <a:ext cx="1063722" cy="35244"/>
        </a:xfrm>
        <a:custGeom>
          <a:avLst/>
          <a:gdLst/>
          <a:ahLst/>
          <a:cxnLst/>
          <a:rect l="0" t="0" r="0" b="0"/>
          <a:pathLst>
            <a:path>
              <a:moveTo>
                <a:pt x="0" y="17622"/>
              </a:moveTo>
              <a:lnTo>
                <a:pt x="1063722"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3234" y="2342526"/>
        <a:ext cx="53186" cy="53186"/>
      </dsp:txXfrm>
    </dsp:sp>
    <dsp:sp modelId="{22188E78-1DD5-4C59-871B-FA6A8B456787}">
      <dsp:nvSpPr>
        <dsp:cNvPr id="0" name=""/>
        <dsp:cNvSpPr/>
      </dsp:nvSpPr>
      <dsp:spPr>
        <a:xfrm>
          <a:off x="5944219" y="2482321"/>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外部变量（可为其他文件引用）</a:t>
          </a:r>
          <a:endParaRPr lang="zh-CN" altLang="en-US" sz="1600" kern="1200"/>
        </a:p>
      </dsp:txBody>
      <dsp:txXfrm>
        <a:off x="5956367" y="2494469"/>
        <a:ext cx="3733331" cy="390451"/>
      </dsp:txXfrm>
    </dsp:sp>
    <dsp:sp modelId="{B694E5B9-AA54-471B-950B-0550223EFA84}">
      <dsp:nvSpPr>
        <dsp:cNvPr id="0" name=""/>
        <dsp:cNvSpPr/>
      </dsp:nvSpPr>
      <dsp:spPr>
        <a:xfrm rot="1041163">
          <a:off x="2104457" y="3089546"/>
          <a:ext cx="889256" cy="35244"/>
        </a:xfrm>
        <a:custGeom>
          <a:avLst/>
          <a:gdLst/>
          <a:ahLst/>
          <a:cxnLst/>
          <a:rect l="0" t="0" r="0" b="0"/>
          <a:pathLst>
            <a:path>
              <a:moveTo>
                <a:pt x="0" y="17622"/>
              </a:moveTo>
              <a:lnTo>
                <a:pt x="889256"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26854" y="3084937"/>
        <a:ext cx="44462" cy="44462"/>
      </dsp:txXfrm>
    </dsp:sp>
    <dsp:sp modelId="{2CBA548F-C3AF-4ECC-97F1-CD5079D35437}">
      <dsp:nvSpPr>
        <dsp:cNvPr id="0" name=""/>
        <dsp:cNvSpPr/>
      </dsp:nvSpPr>
      <dsp:spPr>
        <a:xfrm>
          <a:off x="2973477" y="2988959"/>
          <a:ext cx="674453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内存中动态存储区：自动变量和形式参数</a:t>
          </a:r>
          <a:endParaRPr lang="zh-CN" altLang="en-US" sz="1600" kern="1200"/>
        </a:p>
      </dsp:txBody>
      <dsp:txXfrm>
        <a:off x="2988170" y="3003652"/>
        <a:ext cx="6715152" cy="472255"/>
      </dsp:txXfrm>
    </dsp:sp>
    <dsp:sp modelId="{0E047A06-AC6E-41C3-ABD2-E32D1B5DF4FA}">
      <dsp:nvSpPr>
        <dsp:cNvPr id="0" name=""/>
        <dsp:cNvSpPr/>
      </dsp:nvSpPr>
      <dsp:spPr>
        <a:xfrm rot="2849496">
          <a:off x="1921006" y="3419941"/>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17681" y="3406159"/>
        <a:ext cx="62807" cy="62807"/>
      </dsp:txXfrm>
    </dsp:sp>
    <dsp:sp modelId="{27AEE529-2B7C-4364-8F8B-60C6D6610070}">
      <dsp:nvSpPr>
        <dsp:cNvPr id="0" name=""/>
        <dsp:cNvSpPr/>
      </dsp:nvSpPr>
      <dsp:spPr>
        <a:xfrm>
          <a:off x="2973477" y="3649748"/>
          <a:ext cx="6746406"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smtClean="0"/>
            <a:t>CPU</a:t>
          </a:r>
          <a:r>
            <a:rPr lang="zh-CN" altLang="en-US" sz="1600" kern="1200" smtClean="0"/>
            <a:t>中的寄存器：寄存器变量</a:t>
          </a:r>
          <a:endParaRPr lang="zh-CN" altLang="en-US" sz="1600" kern="1200"/>
        </a:p>
      </dsp:txBody>
      <dsp:txXfrm>
        <a:off x="2988170" y="3664441"/>
        <a:ext cx="6717020" cy="4722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117853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6801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105090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760767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1627551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1521354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44</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414333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4277982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3677429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2441716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4128071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1919693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3047772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2739804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68</a:t>
            </a:fld>
            <a:endParaRPr lang="zh-CN" altLang="en-US"/>
          </a:p>
        </p:txBody>
      </p:sp>
    </p:spTree>
    <p:extLst>
      <p:ext uri="{BB962C8B-B14F-4D97-AF65-F5344CB8AC3E}">
        <p14:creationId xmlns:p14="http://schemas.microsoft.com/office/powerpoint/2010/main" val="3779437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69</a:t>
            </a:fld>
            <a:endParaRPr lang="zh-CN" altLang="en-US"/>
          </a:p>
        </p:txBody>
      </p:sp>
    </p:spTree>
    <p:extLst>
      <p:ext uri="{BB962C8B-B14F-4D97-AF65-F5344CB8AC3E}">
        <p14:creationId xmlns:p14="http://schemas.microsoft.com/office/powerpoint/2010/main" val="871135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1464457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71</a:t>
            </a:fld>
            <a:endParaRPr lang="zh-CN" altLang="en-US"/>
          </a:p>
        </p:txBody>
      </p:sp>
    </p:spTree>
    <p:extLst>
      <p:ext uri="{BB962C8B-B14F-4D97-AF65-F5344CB8AC3E}">
        <p14:creationId xmlns:p14="http://schemas.microsoft.com/office/powerpoint/2010/main" val="3217555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72</a:t>
            </a:fld>
            <a:endParaRPr lang="zh-CN" altLang="en-US"/>
          </a:p>
        </p:txBody>
      </p:sp>
    </p:spTree>
    <p:extLst>
      <p:ext uri="{BB962C8B-B14F-4D97-AF65-F5344CB8AC3E}">
        <p14:creationId xmlns:p14="http://schemas.microsoft.com/office/powerpoint/2010/main" val="2495550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7832237"/>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815798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4487251"/>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114130"/>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10244674"/>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98361731"/>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33017372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81</a:t>
            </a:fld>
            <a:endParaRPr lang="zh-CN" altLang="en-US"/>
          </a:p>
        </p:txBody>
      </p:sp>
    </p:spTree>
    <p:extLst>
      <p:ext uri="{BB962C8B-B14F-4D97-AF65-F5344CB8AC3E}">
        <p14:creationId xmlns:p14="http://schemas.microsoft.com/office/powerpoint/2010/main" val="1848828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84</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85</a:t>
            </a:fld>
            <a:endParaRPr lang="zh-CN" altLang="en-US"/>
          </a:p>
        </p:txBody>
      </p:sp>
    </p:spTree>
    <p:extLst>
      <p:ext uri="{BB962C8B-B14F-4D97-AF65-F5344CB8AC3E}">
        <p14:creationId xmlns:p14="http://schemas.microsoft.com/office/powerpoint/2010/main" val="266369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2023/11/8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12.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6" Type="http://schemas.openxmlformats.org/officeDocument/2006/relationships/image" Target="../media/image5.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3.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2.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6" Type="http://schemas.openxmlformats.org/officeDocument/2006/relationships/image" Target="../media/image6.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Layout" Target="../slideLayouts/slideLayout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6" Type="http://schemas.openxmlformats.org/officeDocument/2006/relationships/image" Target="../media/image7.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image" Target="../media/image3.png"/><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slideLayout" Target="../slideLayouts/slideLayout2.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2" Type="http://schemas.openxmlformats.org/officeDocument/2006/relationships/tags" Target="../tags/tag70.xml"/><Relationship Id="rId16" Type="http://schemas.openxmlformats.org/officeDocument/2006/relationships/image" Target="../media/image8.png"/><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image" Target="../media/image3.png"/><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image" Target="../media/image9.png"/><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notesSlide" Target="../notesSlides/notesSlide17.xml"/><Relationship Id="rId2" Type="http://schemas.openxmlformats.org/officeDocument/2006/relationships/tags" Target="../tags/tag84.xml"/><Relationship Id="rId16" Type="http://schemas.openxmlformats.org/officeDocument/2006/relationships/slideLayout" Target="../slideLayouts/slideLayout2.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tags" Target="../tags/tag97.xml"/><Relationship Id="rId10" Type="http://schemas.openxmlformats.org/officeDocument/2006/relationships/tags" Target="../tags/tag92.xml"/><Relationship Id="rId19" Type="http://schemas.openxmlformats.org/officeDocument/2006/relationships/image" Target="../media/image10.png"/><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slideLayout" Target="../slideLayouts/slideLayout2.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6" Type="http://schemas.openxmlformats.org/officeDocument/2006/relationships/image" Target="../media/image11.png"/><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image" Target="../media/image3.png"/><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12.xml"/><Relationship Id="rId7"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s/_rels/slide37.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slideLayout" Target="../slideLayouts/slideLayout2.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tags" Target="../tags/tag127.xml"/><Relationship Id="rId2" Type="http://schemas.openxmlformats.org/officeDocument/2006/relationships/tags" Target="../tags/tag117.xml"/><Relationship Id="rId16" Type="http://schemas.openxmlformats.org/officeDocument/2006/relationships/image" Target="../media/image12.png"/><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3.png"/><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image" Target="../media/image3.pn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notesSlide" Target="../notesSlides/notesSlide24.xml"/><Relationship Id="rId2" Type="http://schemas.openxmlformats.org/officeDocument/2006/relationships/tags" Target="../tags/tag129.xml"/><Relationship Id="rId16" Type="http://schemas.openxmlformats.org/officeDocument/2006/relationships/slideLayout" Target="../slideLayouts/slideLayout2.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19" Type="http://schemas.openxmlformats.org/officeDocument/2006/relationships/image" Target="../media/image13.png"/><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39.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image" Target="../media/image14.png"/><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notesSlide" Target="../notesSlides/notesSlide25.xml"/><Relationship Id="rId2" Type="http://schemas.openxmlformats.org/officeDocument/2006/relationships/tags" Target="../tags/tag144.xml"/><Relationship Id="rId16" Type="http://schemas.openxmlformats.org/officeDocument/2006/relationships/slideLayout" Target="../slideLayouts/slideLayout2.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5" Type="http://schemas.openxmlformats.org/officeDocument/2006/relationships/tags" Target="../tags/tag15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160.xml"/><Relationship Id="rId7"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s/_rels/slide42.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slideLayout" Target="../slideLayouts/slideLayout2.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tags" Target="../tags/tag175.xml"/><Relationship Id="rId2" Type="http://schemas.openxmlformats.org/officeDocument/2006/relationships/tags" Target="../tags/tag165.xml"/><Relationship Id="rId16" Type="http://schemas.openxmlformats.org/officeDocument/2006/relationships/image" Target="../media/image15.png"/><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image" Target="../media/image3.png"/><Relationship Id="rId10" Type="http://schemas.openxmlformats.org/officeDocument/2006/relationships/tags" Target="../tags/tag173.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76.xml"/><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slideLayout" Target="../slideLayouts/slideLayout2.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tags" Target="../tags/tag188.xml"/><Relationship Id="rId2" Type="http://schemas.openxmlformats.org/officeDocument/2006/relationships/tags" Target="../tags/tag178.xml"/><Relationship Id="rId16" Type="http://schemas.openxmlformats.org/officeDocument/2006/relationships/image" Target="../media/image18.png"/><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image" Target="../media/image3.png"/><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tags" Target="../tags/tag200.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5" Type="http://schemas.openxmlformats.org/officeDocument/2006/relationships/tags" Target="../tags/tag193.xml"/><Relationship Id="rId15" Type="http://schemas.openxmlformats.org/officeDocument/2006/relationships/image" Target="../media/image3.png"/><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2.xml"/><Relationship Id="rId1" Type="http://schemas.openxmlformats.org/officeDocument/2006/relationships/tags" Target="../tags/tag20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2.xml"/><Relationship Id="rId5" Type="http://schemas.openxmlformats.org/officeDocument/2006/relationships/tags" Target="../tags/tag209.xml"/><Relationship Id="rId4" Type="http://schemas.openxmlformats.org/officeDocument/2006/relationships/tags" Target="../tags/tag20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slideLayout" Target="../slideLayouts/slideLayout2.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tags" Target="../tags/tag223.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5" Type="http://schemas.openxmlformats.org/officeDocument/2006/relationships/image" Target="../media/image22.png"/><Relationship Id="rId10" Type="http://schemas.openxmlformats.org/officeDocument/2006/relationships/tags" Target="../tags/tag221.xml"/><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5.xml"/><Relationship Id="rId1" Type="http://schemas.openxmlformats.org/officeDocument/2006/relationships/tags" Target="../tags/tag224.xml"/></Relationships>
</file>

<file path=ppt/slides/_rels/slide54.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slideLayout" Target="../slideLayouts/slideLayout2.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240.xml"/><Relationship Id="rId7" Type="http://schemas.openxmlformats.org/officeDocument/2006/relationships/slideLayout" Target="../slideLayouts/slideLayout2.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44.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247.xml"/><Relationship Id="rId7" Type="http://schemas.openxmlformats.org/officeDocument/2006/relationships/slideLayout" Target="../slideLayouts/slideLayout2.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51.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53.xml"/></Relationships>
</file>

<file path=ppt/slides/_rels/slide64.xml.rels><?xml version="1.0" encoding="UTF-8" standalone="yes"?>
<Relationships xmlns="http://schemas.openxmlformats.org/package/2006/relationships"><Relationship Id="rId3" Type="http://schemas.openxmlformats.org/officeDocument/2006/relationships/tags" Target="../tags/tag256.xml"/><Relationship Id="rId7" Type="http://schemas.openxmlformats.org/officeDocument/2006/relationships/image" Target="../media/image26.png"/><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image" Target="../media/image3.png"/><Relationship Id="rId5" Type="http://schemas.openxmlformats.org/officeDocument/2006/relationships/notesSlide" Target="../notesSlides/notesSlide39.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260.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263.xml"/><Relationship Id="rId7" Type="http://schemas.openxmlformats.org/officeDocument/2006/relationships/slideLayout" Target="../slideLayouts/slideLayout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67.xml.rels><?xml version="1.0" encoding="UTF-8" standalone="yes"?>
<Relationships xmlns="http://schemas.openxmlformats.org/package/2006/relationships"><Relationship Id="rId3" Type="http://schemas.openxmlformats.org/officeDocument/2006/relationships/tags" Target="../tags/tag269.xml"/><Relationship Id="rId7" Type="http://schemas.openxmlformats.org/officeDocument/2006/relationships/image" Target="../media/image27.png"/><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270.xml"/></Relationships>
</file>

<file path=ppt/slides/_rels/slide68.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image" Target="../media/image28.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tags" Target="../tags/tag27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7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76.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77.xml"/></Relationships>
</file>

<file path=ppt/slides/_rels/slide72.xml.rels><?xml version="1.0" encoding="UTF-8" standalone="yes"?>
<Relationships xmlns="http://schemas.openxmlformats.org/package/2006/relationships"><Relationship Id="rId3" Type="http://schemas.openxmlformats.org/officeDocument/2006/relationships/tags" Target="../tags/tag280.xml"/><Relationship Id="rId7" Type="http://schemas.openxmlformats.org/officeDocument/2006/relationships/image" Target="../media/image16.png"/><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281.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48.xml"/><Relationship Id="rId3" Type="http://schemas.openxmlformats.org/officeDocument/2006/relationships/tags" Target="../tags/tag284.xml"/><Relationship Id="rId7" Type="http://schemas.openxmlformats.org/officeDocument/2006/relationships/slideLayout" Target="../slideLayouts/slideLayout7.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49.xml"/><Relationship Id="rId13" Type="http://schemas.microsoft.com/office/2007/relationships/diagramDrawing" Target="../diagrams/drawing2.xml"/><Relationship Id="rId3" Type="http://schemas.openxmlformats.org/officeDocument/2006/relationships/tags" Target="../tags/tag290.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diagramQuickStyle" Target="../diagrams/quickStyle2.xml"/><Relationship Id="rId5" Type="http://schemas.openxmlformats.org/officeDocument/2006/relationships/tags" Target="../tags/tag292.xml"/><Relationship Id="rId10" Type="http://schemas.openxmlformats.org/officeDocument/2006/relationships/diagramLayout" Target="../diagrams/layout2.xml"/><Relationship Id="rId4" Type="http://schemas.openxmlformats.org/officeDocument/2006/relationships/tags" Target="../tags/tag291.xml"/><Relationship Id="rId9" Type="http://schemas.openxmlformats.org/officeDocument/2006/relationships/diagramData" Target="../diagrams/data2.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50.xml"/><Relationship Id="rId13" Type="http://schemas.microsoft.com/office/2007/relationships/diagramDrawing" Target="../diagrams/drawing3.xml"/><Relationship Id="rId3" Type="http://schemas.openxmlformats.org/officeDocument/2006/relationships/tags" Target="../tags/tag296.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diagramQuickStyle" Target="../diagrams/quickStyle3.xml"/><Relationship Id="rId5" Type="http://schemas.openxmlformats.org/officeDocument/2006/relationships/tags" Target="../tags/tag298.xml"/><Relationship Id="rId10" Type="http://schemas.openxmlformats.org/officeDocument/2006/relationships/diagramLayout" Target="../diagrams/layout3.xml"/><Relationship Id="rId4" Type="http://schemas.openxmlformats.org/officeDocument/2006/relationships/tags" Target="../tags/tag297.xml"/><Relationship Id="rId9" Type="http://schemas.openxmlformats.org/officeDocument/2006/relationships/diagramData" Target="../diagrams/data3.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51.xml"/><Relationship Id="rId13" Type="http://schemas.microsoft.com/office/2007/relationships/diagramDrawing" Target="../diagrams/drawing4.xml"/><Relationship Id="rId3" Type="http://schemas.openxmlformats.org/officeDocument/2006/relationships/tags" Target="../tags/tag302.xml"/><Relationship Id="rId7" Type="http://schemas.openxmlformats.org/officeDocument/2006/relationships/slideLayout" Target="../slideLayouts/slideLayout7.xml"/><Relationship Id="rId12" Type="http://schemas.openxmlformats.org/officeDocument/2006/relationships/diagramColors" Target="../diagrams/colors4.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11" Type="http://schemas.openxmlformats.org/officeDocument/2006/relationships/diagramQuickStyle" Target="../diagrams/quickStyle4.xml"/><Relationship Id="rId5" Type="http://schemas.openxmlformats.org/officeDocument/2006/relationships/tags" Target="../tags/tag304.xml"/><Relationship Id="rId10" Type="http://schemas.openxmlformats.org/officeDocument/2006/relationships/diagramLayout" Target="../diagrams/layout4.xml"/><Relationship Id="rId4" Type="http://schemas.openxmlformats.org/officeDocument/2006/relationships/tags" Target="../tags/tag303.xml"/><Relationship Id="rId9" Type="http://schemas.openxmlformats.org/officeDocument/2006/relationships/diagramData" Target="../diagrams/data4.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308.xml"/><Relationship Id="rId7" Type="http://schemas.openxmlformats.org/officeDocument/2006/relationships/slideLayout" Target="../slideLayouts/slideLayout7.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314.xml"/><Relationship Id="rId7" Type="http://schemas.openxmlformats.org/officeDocument/2006/relationships/slideLayout" Target="../slideLayouts/slideLayout7.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320.xml"/><Relationship Id="rId7" Type="http://schemas.openxmlformats.org/officeDocument/2006/relationships/slideLayout" Target="../slideLayouts/slideLayout7.xml"/><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0.xml.rels><?xml version="1.0" encoding="UTF-8" standalone="yes"?>
<Relationships xmlns="http://schemas.openxmlformats.org/package/2006/relationships"><Relationship Id="rId3" Type="http://schemas.openxmlformats.org/officeDocument/2006/relationships/tags" Target="../tags/tag326.xml"/><Relationship Id="rId7" Type="http://schemas.openxmlformats.org/officeDocument/2006/relationships/image" Target="../media/image31.png"/><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notesSlide" Target="../notesSlides/notesSlide55.xml"/><Relationship Id="rId5" Type="http://schemas.openxmlformats.org/officeDocument/2006/relationships/slideLayout" Target="../slideLayouts/slideLayout2.xml"/><Relationship Id="rId4" Type="http://schemas.openxmlformats.org/officeDocument/2006/relationships/tags" Target="../tags/tag327.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330.xml"/><Relationship Id="rId7" Type="http://schemas.openxmlformats.org/officeDocument/2006/relationships/slideLayout" Target="../slideLayouts/slideLayout2.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1346212"/>
            <a:ext cx="3657600"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261843"/>
            <a:ext cx="10522778" cy="35823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a:solidFill>
                  <a:schemeClr val="tx1"/>
                </a:solidFill>
              </a:rPr>
              <a:t>1. </a:t>
            </a:r>
            <a:r>
              <a:rPr lang="zh-CN" altLang="en-US" b="1">
                <a:solidFill>
                  <a:schemeClr val="tx1"/>
                </a:solidFill>
              </a:rPr>
              <a:t>函数调用语句</a:t>
            </a:r>
          </a:p>
          <a:p>
            <a:pPr algn="just">
              <a:lnSpc>
                <a:spcPct val="150000"/>
              </a:lnSpc>
              <a:defRPr/>
            </a:pPr>
            <a:r>
              <a:rPr lang="zh-CN" altLang="en-US">
                <a:solidFill>
                  <a:schemeClr val="tx1"/>
                </a:solidFill>
              </a:rPr>
              <a:t>把函数调用单独作为一个语句。如</a:t>
            </a:r>
            <a:r>
              <a:rPr lang="en-US" altLang="zh-CN">
                <a:solidFill>
                  <a:schemeClr val="tx1"/>
                </a:solidFill>
              </a:rPr>
              <a:t>printf_star();</a:t>
            </a:r>
          </a:p>
          <a:p>
            <a:pPr algn="just">
              <a:lnSpc>
                <a:spcPct val="150000"/>
              </a:lnSpc>
              <a:defRPr/>
            </a:pPr>
            <a:r>
              <a:rPr lang="zh-CN" altLang="en-US">
                <a:solidFill>
                  <a:schemeClr val="tx1"/>
                </a:solidFill>
              </a:rPr>
              <a:t>这时不要求函数带回值，只要求函数完成一定的操作。</a:t>
            </a:r>
          </a:p>
          <a:p>
            <a:pPr algn="just">
              <a:lnSpc>
                <a:spcPct val="150000"/>
              </a:lnSpc>
              <a:defRPr/>
            </a:pPr>
            <a:r>
              <a:rPr lang="en-US" altLang="zh-CN" b="1">
                <a:solidFill>
                  <a:schemeClr val="tx1"/>
                </a:solidFill>
              </a:rPr>
              <a:t>2. </a:t>
            </a:r>
            <a:r>
              <a:rPr lang="zh-CN" altLang="en-US" b="1">
                <a:solidFill>
                  <a:schemeClr val="tx1"/>
                </a:solidFill>
              </a:rPr>
              <a:t>函数表达式</a:t>
            </a:r>
          </a:p>
          <a:p>
            <a:pPr algn="just">
              <a:lnSpc>
                <a:spcPct val="150000"/>
              </a:lnSpc>
              <a:defRPr/>
            </a:pPr>
            <a:r>
              <a:rPr lang="zh-CN" altLang="en-US">
                <a:solidFill>
                  <a:schemeClr val="tx1"/>
                </a:solidFill>
              </a:rPr>
              <a:t>函数调用出现在另一个表达式中，如</a:t>
            </a:r>
            <a:r>
              <a:rPr lang="en-US" altLang="zh-CN">
                <a:solidFill>
                  <a:schemeClr val="tx1"/>
                </a:solidFill>
              </a:rPr>
              <a:t>c=max(a,b);</a:t>
            </a:r>
            <a:r>
              <a:rPr lang="zh-CN" altLang="en-US">
                <a:solidFill>
                  <a:schemeClr val="tx1"/>
                </a:solidFill>
              </a:rPr>
              <a:t> </a:t>
            </a:r>
            <a:endParaRPr lang="en-US" altLang="zh-CN">
              <a:solidFill>
                <a:schemeClr val="tx1"/>
              </a:solidFill>
            </a:endParaRPr>
          </a:p>
          <a:p>
            <a:pPr algn="just">
              <a:lnSpc>
                <a:spcPct val="150000"/>
              </a:lnSpc>
              <a:defRPr/>
            </a:pPr>
            <a:r>
              <a:rPr lang="zh-CN" altLang="en-US">
                <a:solidFill>
                  <a:schemeClr val="tx1"/>
                </a:solidFill>
              </a:rPr>
              <a:t>这时要求函数带回一个确定的值以参加表达式的运算。</a:t>
            </a:r>
            <a:endParaRPr lang="en-US" altLang="zh-CN">
              <a:solidFill>
                <a:schemeClr val="tx1"/>
              </a:solidFill>
            </a:endParaRPr>
          </a:p>
          <a:p>
            <a:pPr algn="just">
              <a:lnSpc>
                <a:spcPct val="150000"/>
              </a:lnSpc>
              <a:defRPr/>
            </a:pPr>
            <a:r>
              <a:rPr lang="en-US" altLang="zh-CN" b="1">
                <a:solidFill>
                  <a:schemeClr val="tx1"/>
                </a:solidFill>
              </a:rPr>
              <a:t>3. </a:t>
            </a:r>
            <a:r>
              <a:rPr lang="zh-CN" altLang="en-US" b="1">
                <a:solidFill>
                  <a:schemeClr val="tx1"/>
                </a:solidFill>
              </a:rPr>
              <a:t>函数参数</a:t>
            </a:r>
          </a:p>
          <a:p>
            <a:pPr algn="just">
              <a:lnSpc>
                <a:spcPct val="150000"/>
              </a:lnSpc>
              <a:defRPr/>
            </a:pPr>
            <a:r>
              <a:rPr lang="zh-CN" altLang="en-US">
                <a:solidFill>
                  <a:schemeClr val="tx1"/>
                </a:solidFill>
              </a:rPr>
              <a:t>函数调用作为另一个函数调用时的实参。如</a:t>
            </a:r>
            <a:r>
              <a:rPr lang="en-US" altLang="zh-CN">
                <a:solidFill>
                  <a:schemeClr val="tx1"/>
                </a:solidFill>
              </a:rPr>
              <a:t>m=max(a,max(b,c));</a:t>
            </a:r>
            <a:r>
              <a:rPr lang="zh-CN" altLang="en-US">
                <a:solidFill>
                  <a:schemeClr val="tx1"/>
                </a:solidFill>
              </a:rPr>
              <a:t>，又如</a:t>
            </a:r>
            <a:r>
              <a:rPr lang="en-US" altLang="zh-CN">
                <a:solidFill>
                  <a:schemeClr val="tx1"/>
                </a:solidFill>
              </a:rPr>
              <a:t>:printf (″%d″, max (a,b));</a:t>
            </a:r>
          </a:p>
        </p:txBody>
      </p:sp>
    </p:spTree>
    <p:extLst>
      <p:ext uri="{BB962C8B-B14F-4D97-AF65-F5344CB8AC3E}">
        <p14:creationId xmlns:p14="http://schemas.microsoft.com/office/powerpoint/2010/main" val="79940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444422"/>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5816926"/>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1685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t>c=max(</a:t>
            </a:r>
            <a:r>
              <a:rPr lang="en-US" altLang="zh-CN" sz="1400" dirty="0" err="1"/>
              <a:t>a,b</a:t>
            </a:r>
            <a:r>
              <a:rPr lang="en-US" altLang="zh-CN" sz="1400" dirty="0"/>
              <a:t>);		(main</a:t>
            </a:r>
            <a:r>
              <a:rPr lang="zh-CN" altLang="en-US" sz="1400" dirty="0"/>
              <a:t>函数</a:t>
            </a:r>
            <a:r>
              <a:rPr lang="en-US" altLang="zh-CN" sz="1400" dirty="0"/>
              <a:t>)</a:t>
            </a:r>
          </a:p>
          <a:p>
            <a:pPr defTabSz="357188"/>
            <a:endParaRPr lang="en-US" altLang="zh-CN" sz="1400" dirty="0"/>
          </a:p>
          <a:p>
            <a:pPr defTabSz="357188"/>
            <a:r>
              <a:rPr lang="en-US" altLang="zh-CN" sz="1400" dirty="0"/>
              <a:t>int max(int </a:t>
            </a:r>
            <a:r>
              <a:rPr lang="en-US" altLang="zh-CN" sz="1400" dirty="0" err="1"/>
              <a:t>x,int</a:t>
            </a:r>
            <a:r>
              <a:rPr lang="en-US" altLang="zh-CN" sz="1400" dirty="0"/>
              <a:t> y)	(max</a:t>
            </a:r>
            <a:r>
              <a:rPr lang="zh-CN" altLang="en-US" sz="1400" dirty="0"/>
              <a:t>函数</a:t>
            </a:r>
            <a:r>
              <a:rPr lang="en-US" altLang="zh-CN" sz="1400" dirty="0"/>
              <a:t>)</a:t>
            </a:r>
          </a:p>
          <a:p>
            <a:pPr defTabSz="357188"/>
            <a:r>
              <a:rPr lang="en-US" altLang="zh-CN" sz="1400" dirty="0"/>
              <a:t>{	int z;</a:t>
            </a:r>
          </a:p>
          <a:p>
            <a:pPr defTabSz="357188"/>
            <a:r>
              <a:rPr lang="en-US" altLang="zh-CN" sz="1400" dirty="0"/>
              <a:t>	z=x&gt;</a:t>
            </a:r>
            <a:r>
              <a:rPr lang="en-US" altLang="zh-CN" sz="1400" dirty="0" err="1"/>
              <a:t>y?x:y</a:t>
            </a:r>
            <a:r>
              <a:rPr lang="en-US" altLang="zh-CN" sz="1400" dirty="0"/>
              <a:t>;</a:t>
            </a:r>
          </a:p>
          <a:p>
            <a:pPr defTabSz="357188"/>
            <a:r>
              <a:rPr lang="en-US" altLang="zh-CN" sz="1400" dirty="0"/>
              <a:t>	return(z);</a:t>
            </a:r>
          </a:p>
          <a:p>
            <a:pPr defTabSz="357188"/>
            <a:r>
              <a:rPr lang="en-US" altLang="zh-CN" sz="1400" dirty="0"/>
              <a:t>}</a:t>
            </a:r>
          </a:p>
        </p:txBody>
      </p:sp>
      <p:cxnSp>
        <p:nvCxnSpPr>
          <p:cNvPr id="9" name="直接箭头连接符 8">
            <a:extLst>
              <a:ext uri="{FF2B5EF4-FFF2-40B4-BE49-F238E27FC236}">
                <a16:creationId xmlns:a16="http://schemas.microsoft.com/office/drawing/2014/main" id="{571C3061-4673-46BD-9281-6C76C8F099C7}"/>
              </a:ext>
            </a:extLst>
          </p:cNvPr>
          <p:cNvCxnSpPr/>
          <p:nvPr/>
        </p:nvCxnSpPr>
        <p:spPr>
          <a:xfrm>
            <a:off x="8622507" y="4670491"/>
            <a:ext cx="264318"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13637EBE-6BCF-4F0B-95ED-E746070E1B08}"/>
              </a:ext>
            </a:extLst>
          </p:cNvPr>
          <p:cNvCxnSpPr>
            <a:cxnSpLocks/>
          </p:cNvCxnSpPr>
          <p:nvPr/>
        </p:nvCxnSpPr>
        <p:spPr>
          <a:xfrm>
            <a:off x="8419151" y="4670491"/>
            <a:ext cx="203356"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FBCC0A8-1C21-4E55-ACA2-D874B3F8C7B9}"/>
              </a:ext>
            </a:extLst>
          </p:cNvPr>
          <p:cNvSpPr/>
          <p:nvPr/>
        </p:nvSpPr>
        <p:spPr>
          <a:xfrm>
            <a:off x="742986" y="6188100"/>
            <a:ext cx="1067613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在调用函数过程</a:t>
            </a:r>
            <a:r>
              <a:rPr lang="zh-CN" altLang="en-US" dirty="0" smtClean="0"/>
              <a:t>中实参</a:t>
            </a:r>
            <a:r>
              <a:rPr lang="zh-CN" altLang="en-US" dirty="0"/>
              <a:t>与形参间的</a:t>
            </a:r>
            <a:r>
              <a:rPr lang="zh-CN" altLang="en-US" dirty="0" smtClean="0"/>
              <a:t>数据传递是</a:t>
            </a:r>
            <a:r>
              <a:rPr lang="zh-CN" altLang="en-US" b="1" dirty="0" smtClean="0"/>
              <a:t>单向传递</a:t>
            </a:r>
            <a:r>
              <a:rPr lang="zh-CN" altLang="en-US" dirty="0" smtClean="0"/>
              <a:t>，即：实参</a:t>
            </a:r>
            <a:r>
              <a:rPr lang="en-US" altLang="zh-CN" dirty="0" smtClean="0">
                <a:sym typeface="Wingdings" panose="05000000000000000000" pitchFamily="2" charset="2"/>
              </a:rPr>
              <a:t></a:t>
            </a:r>
            <a:r>
              <a:rPr lang="zh-CN" altLang="en-US" dirty="0" smtClean="0">
                <a:sym typeface="Wingdings" panose="05000000000000000000" pitchFamily="2" charset="2"/>
              </a:rPr>
              <a:t>形参，传递完成后</a:t>
            </a:r>
            <a:r>
              <a:rPr lang="zh-CN" altLang="en-US" b="1" dirty="0" smtClean="0">
                <a:sym typeface="Wingdings" panose="05000000000000000000" pitchFamily="2" charset="2"/>
              </a:rPr>
              <a:t>二者完全无关</a:t>
            </a:r>
            <a:r>
              <a:rPr lang="zh-CN" altLang="en-US" dirty="0" smtClean="0">
                <a:sym typeface="Wingdings" panose="05000000000000000000" pitchFamily="2" charset="2"/>
              </a:rPr>
              <a:t>。</a:t>
            </a:r>
            <a:endParaRPr lang="zh-CN" altLang="en-US" dirty="0">
              <a:solidFill>
                <a:schemeClr val="lt1"/>
              </a:solidFill>
            </a:endParaRPr>
          </a:p>
        </p:txBody>
      </p:sp>
      <p:pic>
        <p:nvPicPr>
          <p:cNvPr id="4" name="图片 3"/>
          <p:cNvPicPr>
            <a:picLocks noChangeAspect="1"/>
          </p:cNvPicPr>
          <p:nvPr/>
        </p:nvPicPr>
        <p:blipFill>
          <a:blip r:embed="rId16" cstate="print"/>
          <a:stretch>
            <a:fillRect/>
          </a:stretch>
        </p:blipFill>
        <p:spPr>
          <a:xfrm>
            <a:off x="7808307" y="3374617"/>
            <a:ext cx="3486150" cy="847725"/>
          </a:xfrm>
          <a:prstGeom prst="rect">
            <a:avLst/>
          </a:prstGeom>
        </p:spPr>
      </p:pic>
    </p:spTree>
    <p:extLst>
      <p:ext uri="{BB962C8B-B14F-4D97-AF65-F5344CB8AC3E}">
        <p14:creationId xmlns:p14="http://schemas.microsoft.com/office/powerpoint/2010/main" val="2154163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函数调用的过程</a:t>
            </a:r>
          </a:p>
        </p:txBody>
      </p:sp>
      <p:sp>
        <p:nvSpPr>
          <p:cNvPr id="11" name="MH_Desc_1"/>
          <p:cNvSpPr/>
          <p:nvPr>
            <p:custDataLst>
              <p:tags r:id="rId1"/>
            </p:custDataLst>
          </p:nvPr>
        </p:nvSpPr>
        <p:spPr>
          <a:xfrm>
            <a:off x="643111"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dirty="0">
                <a:solidFill>
                  <a:schemeClr val="tx1"/>
                </a:solidFill>
              </a:rPr>
              <a:t>(2) </a:t>
            </a:r>
            <a:r>
              <a:rPr lang="zh-CN" altLang="en-US" dirty="0">
                <a:solidFill>
                  <a:schemeClr val="tx1"/>
                </a:solidFill>
              </a:rPr>
              <a:t>将实参的值传递给对应形参。</a:t>
            </a:r>
            <a:endParaRPr lang="en-US" altLang="zh-CN" dirty="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a:lnSpc>
                <a:spcPct val="150000"/>
              </a:lnSpc>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a:lnSpc>
                <a:spcPct val="150000"/>
              </a:lnSpc>
              <a:defRPr/>
            </a:pPr>
            <a:r>
              <a:rPr lang="en-US" altLang="zh-CN" dirty="0">
                <a:solidFill>
                  <a:schemeClr val="tx1"/>
                </a:solidFill>
              </a:rPr>
              <a:t>(5) </a:t>
            </a:r>
            <a:r>
              <a:rPr lang="zh-CN" altLang="en-US" dirty="0">
                <a:solidFill>
                  <a:schemeClr val="tx1"/>
                </a:solidFill>
              </a:rPr>
              <a:t>调用结束，形参单元被释放。注意</a:t>
            </a:r>
            <a:r>
              <a:rPr lang="en-US" altLang="zh-CN" dirty="0">
                <a:solidFill>
                  <a:schemeClr val="tx1"/>
                </a:solidFill>
              </a:rPr>
              <a:t>: </a:t>
            </a:r>
            <a:r>
              <a:rPr lang="zh-CN" altLang="en-US"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a16="http://schemas.microsoft.com/office/drawing/2014/main" id="{60B2259A-F35B-42F5-B1C9-6A0D69A38806}"/>
              </a:ext>
            </a:extLst>
          </p:cNvPr>
          <p:cNvGrpSpPr/>
          <p:nvPr/>
        </p:nvGrpSpPr>
        <p:grpSpPr>
          <a:xfrm>
            <a:off x="643111" y="4902645"/>
            <a:ext cx="10717315" cy="940943"/>
            <a:chOff x="8582294" y="4088153"/>
            <a:chExt cx="10717315" cy="940943"/>
          </a:xfrm>
        </p:grpSpPr>
        <p:sp>
          <p:nvSpPr>
            <p:cNvPr id="6" name="MH_Other_1">
              <a:extLst>
                <a:ext uri="{FF2B5EF4-FFF2-40B4-BE49-F238E27FC236}">
                  <a16:creationId xmlns:a16="http://schemas.microsoft.com/office/drawing/2014/main"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dirty="0">
                  <a:solidFill>
                    <a:schemeClr val="tx1">
                      <a:lumMod val="75000"/>
                      <a:lumOff val="25000"/>
                    </a:schemeClr>
                  </a:solidFill>
                </a:rPr>
                <a:t>实参向形参的数据传递是“值传递”，单向传递，只能由实参传给形参，而不能由形参传给实参。实参和形参在内存中占有不同的</a:t>
              </a:r>
              <a:r>
                <a:rPr lang="zh-CN" altLang="en-US" dirty="0" smtClean="0">
                  <a:solidFill>
                    <a:schemeClr val="tx1">
                      <a:lumMod val="75000"/>
                      <a:lumOff val="25000"/>
                    </a:schemeClr>
                  </a:solidFill>
                </a:rPr>
                <a:t>存储单元，实参</a:t>
              </a:r>
              <a:r>
                <a:rPr lang="zh-CN" altLang="en-US" dirty="0">
                  <a:solidFill>
                    <a:schemeClr val="tx1">
                      <a:lumMod val="75000"/>
                      <a:lumOff val="25000"/>
                    </a:schemeClr>
                  </a:solidFill>
                </a:rPr>
                <a:t>无法得到形参的值。</a:t>
              </a:r>
            </a:p>
          </p:txBody>
        </p:sp>
        <p:sp>
          <p:nvSpPr>
            <p:cNvPr id="8" name="MH_Other_2">
              <a:extLst>
                <a:ext uri="{FF2B5EF4-FFF2-40B4-BE49-F238E27FC236}">
                  <a16:creationId xmlns:a16="http://schemas.microsoft.com/office/drawing/2014/main"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34562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函数调用的</a:t>
            </a:r>
            <a:r>
              <a:rPr lang="zh-CN" altLang="en-US" dirty="0" smtClean="0"/>
              <a:t>过程图示</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597247174"/>
              </p:ext>
            </p:extLst>
          </p:nvPr>
        </p:nvGraphicFramePr>
        <p:xfrm>
          <a:off x="838199" y="1376624"/>
          <a:ext cx="4879313" cy="5205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798655" y="5365820"/>
            <a:ext cx="184731" cy="369332"/>
          </a:xfrm>
          <a:prstGeom prst="rect">
            <a:avLst/>
          </a:prstGeom>
          <a:noFill/>
        </p:spPr>
        <p:txBody>
          <a:bodyPr wrap="none" rtlCol="0">
            <a:spAutoFit/>
          </a:bodyPr>
          <a:lstStyle/>
          <a:p>
            <a:endParaRPr lang="zh-CN" altLang="en-US" dirty="0"/>
          </a:p>
        </p:txBody>
      </p:sp>
      <p:sp>
        <p:nvSpPr>
          <p:cNvPr id="10" name="线形标注 1 9"/>
          <p:cNvSpPr/>
          <p:nvPr/>
        </p:nvSpPr>
        <p:spPr>
          <a:xfrm>
            <a:off x="6096000" y="1027906"/>
            <a:ext cx="3938954" cy="4119824"/>
          </a:xfrm>
          <a:prstGeom prst="borderCallout1">
            <a:avLst>
              <a:gd name="adj1" fmla="val 21677"/>
              <a:gd name="adj2" fmla="val -1190"/>
              <a:gd name="adj3" fmla="val 61280"/>
              <a:gd name="adj4" fmla="val -39098"/>
            </a:avLst>
          </a:prstGeom>
          <a:ln w="25400">
            <a:headEnd type="triangle"/>
            <a:tailEnd type="none"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r>
              <a:rPr lang="zh-CN" altLang="en-US" sz="2400" dirty="0" smtClean="0"/>
              <a:t>按照形参出现顺序，从左到右（</a:t>
            </a:r>
            <a:r>
              <a:rPr lang="en-US" altLang="zh-CN" sz="2400" dirty="0" smtClean="0"/>
              <a:t>or </a:t>
            </a:r>
            <a:r>
              <a:rPr lang="zh-CN" altLang="en-US" sz="2400" dirty="0" smtClean="0"/>
              <a:t>从右到左</a:t>
            </a:r>
            <a:r>
              <a:rPr lang="zh-CN" altLang="en-US" sz="2400" dirty="0" smtClean="0"/>
              <a:t>）</a:t>
            </a:r>
            <a:r>
              <a:rPr lang="zh-CN" altLang="en-US" sz="2400" dirty="0" smtClean="0"/>
              <a:t>复制实参</a:t>
            </a:r>
            <a:r>
              <a:rPr lang="zh-CN" altLang="en-US" sz="2400" dirty="0" smtClean="0"/>
              <a:t>：</a:t>
            </a:r>
            <a:endParaRPr lang="en-US" altLang="zh-CN" sz="2400" dirty="0" smtClean="0"/>
          </a:p>
          <a:p>
            <a:pPr algn="ctr"/>
            <a:r>
              <a:rPr lang="zh-CN" altLang="en-US" sz="2400" b="1" dirty="0" smtClean="0">
                <a:solidFill>
                  <a:schemeClr val="tx1"/>
                </a:solidFill>
              </a:rPr>
              <a:t>形参</a:t>
            </a:r>
            <a:r>
              <a:rPr lang="en-US" altLang="zh-CN" sz="2400" b="1" dirty="0" smtClean="0">
                <a:solidFill>
                  <a:schemeClr val="tx1"/>
                </a:solidFill>
              </a:rPr>
              <a:t>1=</a:t>
            </a:r>
            <a:r>
              <a:rPr lang="zh-CN" altLang="en-US" sz="2400" b="1" dirty="0" smtClean="0">
                <a:solidFill>
                  <a:schemeClr val="tx1"/>
                </a:solidFill>
              </a:rPr>
              <a:t>实参</a:t>
            </a:r>
            <a:r>
              <a:rPr lang="en-US" altLang="zh-CN" sz="2400" b="1" dirty="0" smtClean="0">
                <a:solidFill>
                  <a:schemeClr val="tx1"/>
                </a:solidFill>
              </a:rPr>
              <a:t>1</a:t>
            </a:r>
          </a:p>
          <a:p>
            <a:pPr algn="ctr"/>
            <a:r>
              <a:rPr lang="zh-CN" altLang="en-US" sz="2400" b="1" dirty="0" smtClean="0">
                <a:solidFill>
                  <a:schemeClr val="tx1"/>
                </a:solidFill>
              </a:rPr>
              <a:t>形参</a:t>
            </a:r>
            <a:r>
              <a:rPr lang="en-US" altLang="zh-CN" sz="2400" b="1" dirty="0" smtClean="0">
                <a:solidFill>
                  <a:schemeClr val="tx1"/>
                </a:solidFill>
              </a:rPr>
              <a:t>2=</a:t>
            </a:r>
            <a:r>
              <a:rPr lang="zh-CN" altLang="en-US" sz="2400" b="1" dirty="0" smtClean="0">
                <a:solidFill>
                  <a:schemeClr val="tx1"/>
                </a:solidFill>
              </a:rPr>
              <a:t>实参</a:t>
            </a:r>
            <a:r>
              <a:rPr lang="en-US" altLang="zh-CN" sz="2400" b="1" dirty="0" smtClean="0">
                <a:solidFill>
                  <a:schemeClr val="tx1"/>
                </a:solidFill>
              </a:rPr>
              <a:t>2</a:t>
            </a:r>
          </a:p>
          <a:p>
            <a:pPr algn="ctr"/>
            <a:r>
              <a:rPr lang="en-US" altLang="zh-CN" sz="2400" b="1" dirty="0" smtClean="0">
                <a:solidFill>
                  <a:schemeClr val="tx1"/>
                </a:solidFill>
              </a:rPr>
              <a:t>…</a:t>
            </a:r>
          </a:p>
          <a:p>
            <a:pPr algn="ctr"/>
            <a:r>
              <a:rPr lang="zh-CN" altLang="en-US" sz="2400" b="1" dirty="0" smtClean="0">
                <a:solidFill>
                  <a:schemeClr val="tx1"/>
                </a:solidFill>
              </a:rPr>
              <a:t>形参</a:t>
            </a:r>
            <a:r>
              <a:rPr lang="en-US" altLang="zh-CN" sz="2400" b="1" dirty="0" smtClean="0">
                <a:solidFill>
                  <a:schemeClr val="tx1"/>
                </a:solidFill>
              </a:rPr>
              <a:t>n=</a:t>
            </a:r>
            <a:r>
              <a:rPr lang="zh-CN" altLang="en-US" sz="2400" b="1" dirty="0" smtClean="0">
                <a:solidFill>
                  <a:schemeClr val="tx1"/>
                </a:solidFill>
              </a:rPr>
              <a:t>实参</a:t>
            </a:r>
            <a:r>
              <a:rPr lang="en-US" altLang="zh-CN" sz="2400" b="1" dirty="0" smtClean="0">
                <a:solidFill>
                  <a:schemeClr val="tx1"/>
                </a:solidFill>
              </a:rPr>
              <a:t>n</a:t>
            </a:r>
          </a:p>
          <a:p>
            <a:pPr algn="ctr"/>
            <a:endParaRPr lang="en-US" altLang="zh-CN" sz="2400" dirty="0" smtClean="0"/>
          </a:p>
          <a:p>
            <a:r>
              <a:rPr lang="zh-CN" altLang="en-US" sz="2400" dirty="0" smtClean="0"/>
              <a:t> 具体到本例，就是：</a:t>
            </a:r>
            <a:endParaRPr lang="en-US" altLang="zh-CN" sz="2400" dirty="0" smtClean="0"/>
          </a:p>
          <a:p>
            <a:pPr algn="ctr"/>
            <a:r>
              <a:rPr lang="en-US" altLang="zh-CN" sz="2400" b="1" dirty="0" smtClean="0"/>
              <a:t>x=a</a:t>
            </a:r>
          </a:p>
          <a:p>
            <a:pPr algn="ctr"/>
            <a:r>
              <a:rPr lang="en-US" altLang="zh-CN" sz="2400" b="1" dirty="0" smtClean="0"/>
              <a:t>y=b</a:t>
            </a:r>
            <a:endParaRPr lang="zh-CN" altLang="en-US" sz="2400" b="1" dirty="0" smtClean="0"/>
          </a:p>
        </p:txBody>
      </p:sp>
      <p:sp>
        <p:nvSpPr>
          <p:cNvPr id="3" name="文本框 2"/>
          <p:cNvSpPr txBox="1"/>
          <p:nvPr/>
        </p:nvSpPr>
        <p:spPr>
          <a:xfrm>
            <a:off x="5194998" y="5381341"/>
            <a:ext cx="6290268"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400" dirty="0" smtClean="0">
                <a:solidFill>
                  <a:schemeClr val="tx1"/>
                </a:solidFill>
              </a:rPr>
              <a:t>注意：形参和实参在内存中是同时存在，互不干涉的。例如上面的</a:t>
            </a:r>
            <a:r>
              <a:rPr lang="en-US" altLang="zh-CN" sz="2400" dirty="0" smtClean="0">
                <a:solidFill>
                  <a:schemeClr val="tx1"/>
                </a:solidFill>
              </a:rPr>
              <a:t>x</a:t>
            </a:r>
            <a:r>
              <a:rPr lang="zh-CN" altLang="en-US" sz="2400" dirty="0" smtClean="0">
                <a:solidFill>
                  <a:schemeClr val="tx1"/>
                </a:solidFill>
              </a:rPr>
              <a:t>和</a:t>
            </a:r>
            <a:r>
              <a:rPr lang="en-US" altLang="zh-CN" sz="2400" dirty="0" smtClean="0">
                <a:solidFill>
                  <a:schemeClr val="tx1"/>
                </a:solidFill>
              </a:rPr>
              <a:t>a</a:t>
            </a:r>
            <a:r>
              <a:rPr lang="zh-CN" altLang="en-US" sz="2400" dirty="0" smtClean="0">
                <a:solidFill>
                  <a:schemeClr val="tx1"/>
                </a:solidFill>
              </a:rPr>
              <a:t>。</a:t>
            </a:r>
            <a:endParaRPr lang="en-US" altLang="zh-CN" sz="2400" dirty="0" smtClean="0">
              <a:solidFill>
                <a:schemeClr val="tx1"/>
              </a:solidFill>
            </a:endParaRPr>
          </a:p>
          <a:p>
            <a:r>
              <a:rPr lang="zh-CN" altLang="en-US" sz="2400" dirty="0" smtClean="0">
                <a:solidFill>
                  <a:schemeClr val="tx1"/>
                </a:solidFill>
              </a:rPr>
              <a:t>通俗一点的解释就是：</a:t>
            </a:r>
            <a:r>
              <a:rPr lang="zh-CN" altLang="en-US" sz="2400" b="1" dirty="0" smtClean="0">
                <a:solidFill>
                  <a:srgbClr val="FF0000"/>
                </a:solidFill>
              </a:rPr>
              <a:t>形参是实参的复制品</a:t>
            </a:r>
            <a:r>
              <a:rPr lang="zh-CN" altLang="en-US" sz="2400" dirty="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4180680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对于不带回值的函数，应当用定义函数为“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a:t>
            </a:r>
            <a:r>
              <a:rPr lang="zh-CN" altLang="en-US" strike="sngStrike" dirty="0">
                <a:solidFill>
                  <a:schemeClr val="tx1"/>
                </a:solidFill>
              </a:rPr>
              <a:t>此时在函数体中不得出现</a:t>
            </a:r>
            <a:r>
              <a:rPr lang="en-US" altLang="zh-CN" strike="sngStrike" dirty="0">
                <a:solidFill>
                  <a:schemeClr val="tx1"/>
                </a:solidFill>
              </a:rPr>
              <a:t>return</a:t>
            </a:r>
            <a:r>
              <a:rPr lang="zh-CN" altLang="en-US" strike="sngStrike"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函数值</a:t>
            </a:r>
            <a:r>
              <a:rPr lang="en-US" altLang="zh-CN" sz="2000" dirty="0">
                <a:solidFill>
                  <a:schemeClr val="accent1"/>
                </a:solidFill>
              </a:rPr>
              <a:t>(</a:t>
            </a:r>
            <a:r>
              <a:rPr lang="zh-CN" altLang="en-US" sz="2000" dirty="0">
                <a:solidFill>
                  <a:schemeClr val="accent1"/>
                </a:solidFill>
              </a:rPr>
              <a:t>函数的返回值</a:t>
            </a:r>
            <a:r>
              <a:rPr lang="en-US" altLang="zh-CN" sz="2000" dirty="0">
                <a:solidFill>
                  <a:schemeClr val="accent1"/>
                </a:solidFill>
              </a:rPr>
              <a:t>)</a:t>
            </a:r>
            <a:r>
              <a:rPr lang="zh-CN" altLang="en-US" sz="2000" dirty="0">
                <a:solidFill>
                  <a:schemeClr val="accent1"/>
                </a:solidFill>
              </a:rPr>
              <a:t>。</a:t>
            </a:r>
          </a:p>
        </p:txBody>
      </p:sp>
      <p:sp>
        <p:nvSpPr>
          <p:cNvPr id="5" name="圆角矩形 4">
            <a:extLst>
              <a:ext uri="{FF2B5EF4-FFF2-40B4-BE49-F238E27FC236}">
                <a16:creationId xmlns:a16="http://schemas.microsoft.com/office/drawing/2014/main" id="{DA1B878B-C834-478D-A9E9-9874A06140C8}"/>
              </a:ext>
            </a:extLst>
          </p:cNvPr>
          <p:cNvSpPr/>
          <p:nvPr/>
        </p:nvSpPr>
        <p:spPr>
          <a:xfrm>
            <a:off x="6001768" y="3034777"/>
            <a:ext cx="5973416" cy="1046945"/>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a:lnSpc>
                <a:spcPct val="120000"/>
              </a:lnSpc>
              <a:defRPr/>
            </a:pPr>
            <a:r>
              <a:rPr lang="en-US" altLang="zh-CN" sz="1600" dirty="0">
                <a:solidFill>
                  <a:schemeClr val="tx1"/>
                </a:solidFill>
              </a:rPr>
              <a:t>char letter (char c1,char c2)	//</a:t>
            </a:r>
            <a:r>
              <a:rPr lang="zh-CN" altLang="en-US" sz="1600" dirty="0">
                <a:solidFill>
                  <a:schemeClr val="tx1"/>
                </a:solidFill>
              </a:rPr>
              <a:t>函数值为字符型</a:t>
            </a:r>
          </a:p>
          <a:p>
            <a:pPr algn="just">
              <a:lnSpc>
                <a:spcPct val="120000"/>
              </a:lnSpc>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
        <p:nvSpPr>
          <p:cNvPr id="4" name="圆角矩形标注 3"/>
          <p:cNvSpPr/>
          <p:nvPr/>
        </p:nvSpPr>
        <p:spPr>
          <a:xfrm>
            <a:off x="1828800" y="6172200"/>
            <a:ext cx="7891670" cy="467139"/>
          </a:xfrm>
          <a:prstGeom prst="wedgeRoundRectCallout">
            <a:avLst>
              <a:gd name="adj1" fmla="val 35418"/>
              <a:gd name="adj2" fmla="val -82181"/>
              <a:gd name="adj3" fmla="val 16667"/>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2400" dirty="0" smtClean="0"/>
              <a:t>可以出现</a:t>
            </a:r>
            <a:r>
              <a:rPr lang="en-US" altLang="zh-CN" sz="2400" dirty="0" smtClean="0"/>
              <a:t>return</a:t>
            </a:r>
            <a:r>
              <a:rPr lang="zh-CN" altLang="en-US" sz="2400" dirty="0" smtClean="0"/>
              <a:t>，不过只能单用，也就是：</a:t>
            </a:r>
            <a:r>
              <a:rPr lang="en-US" altLang="zh-CN" sz="2400" b="1" dirty="0" smtClean="0">
                <a:latin typeface="Arial Unicode MS" panose="020B0604020202020204" pitchFamily="34" charset="-122"/>
                <a:ea typeface="Arial Unicode MS" panose="020B0604020202020204" pitchFamily="34" charset="-122"/>
                <a:cs typeface="Arial Unicode MS" panose="020B0604020202020204" pitchFamily="34" charset="-122"/>
              </a:rPr>
              <a:t>return ;</a:t>
            </a:r>
            <a:endParaRPr lang="zh-CN" altLang="en-US" sz="2400" b="1"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657540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函数的返回值</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将例</a:t>
            </a:r>
            <a:r>
              <a:rPr lang="en-US" altLang="zh-CN" sz="2000" dirty="0">
                <a:solidFill>
                  <a:schemeClr val="accent1"/>
                </a:solidFill>
              </a:rPr>
              <a:t>7.2</a:t>
            </a:r>
            <a:r>
              <a:rPr lang="zh-CN" altLang="en-US" sz="2000" dirty="0">
                <a:solidFill>
                  <a:schemeClr val="accent1"/>
                </a:solidFill>
              </a:rPr>
              <a:t>稍作改动，将在</a:t>
            </a:r>
            <a:r>
              <a:rPr lang="en-US" altLang="zh-CN" sz="2000" dirty="0">
                <a:solidFill>
                  <a:schemeClr val="accent1"/>
                </a:solidFill>
              </a:rPr>
              <a:t>max</a:t>
            </a:r>
            <a:r>
              <a:rPr lang="zh-CN" altLang="en-US" sz="2000" dirty="0">
                <a:solidFill>
                  <a:schemeClr val="accent1"/>
                </a:solidFill>
              </a:rPr>
              <a:t>函数中定义的变量</a:t>
            </a:r>
            <a:r>
              <a:rPr lang="en-US" altLang="zh-CN" sz="2000" dirty="0">
                <a:solidFill>
                  <a:schemeClr val="accent1"/>
                </a:solidFill>
              </a:rPr>
              <a:t>z</a:t>
            </a:r>
            <a:r>
              <a:rPr lang="zh-CN" altLang="en-US" sz="2000" dirty="0">
                <a:solidFill>
                  <a:schemeClr val="accent1"/>
                </a:solidFill>
              </a:rPr>
              <a:t>改为</a:t>
            </a:r>
            <a:r>
              <a:rPr lang="en-US" altLang="zh-CN" sz="2000" dirty="0">
                <a:solidFill>
                  <a:schemeClr val="accent1"/>
                </a:solidFill>
              </a:rPr>
              <a:t>float</a:t>
            </a:r>
            <a:r>
              <a:rPr lang="zh-CN" altLang="en-US" sz="2000" dirty="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wrap="square" rtlCol="0">
              <a:spAutoFit/>
            </a:bodyPr>
            <a:lstStyle/>
            <a:p>
              <a:r>
                <a:rPr lang="en-US" altLang="zh-CN" sz="1400" dirty="0">
                  <a:solidFill>
                    <a:schemeClr val="bg1"/>
                  </a:solidFill>
                </a:rPr>
                <a:t>max</a:t>
              </a:r>
              <a:r>
                <a:rPr lang="zh-CN" altLang="en-US" sz="1400" dirty="0">
                  <a:solidFill>
                    <a:schemeClr val="bg1"/>
                  </a:solidFill>
                </a:rPr>
                <a:t>函数的形参是</a:t>
              </a:r>
              <a:r>
                <a:rPr lang="en-US" altLang="zh-CN" sz="1400" dirty="0">
                  <a:solidFill>
                    <a:schemeClr val="bg1"/>
                  </a:solidFill>
                </a:rPr>
                <a:t>float</a:t>
              </a:r>
              <a:r>
                <a:rPr lang="zh-CN" altLang="en-US" sz="1400" dirty="0">
                  <a:solidFill>
                    <a:schemeClr val="bg1"/>
                  </a:solidFill>
                </a:rPr>
                <a:t>型，实参也是</a:t>
              </a:r>
              <a:r>
                <a:rPr lang="en-US" altLang="zh-CN" sz="1400" dirty="0">
                  <a:solidFill>
                    <a:schemeClr val="bg1"/>
                  </a:solidFill>
                </a:rPr>
                <a:t>float</a:t>
              </a:r>
              <a:r>
                <a:rPr lang="zh-CN" altLang="en-US" sz="1400" dirty="0">
                  <a:solidFill>
                    <a:schemeClr val="bg1"/>
                  </a:solidFill>
                </a:rPr>
                <a:t>型，在</a:t>
              </a:r>
              <a:r>
                <a:rPr lang="en-US" altLang="zh-CN" sz="1400" dirty="0">
                  <a:solidFill>
                    <a:schemeClr val="bg1"/>
                  </a:solidFill>
                </a:rPr>
                <a:t>main</a:t>
              </a:r>
              <a:r>
                <a:rPr lang="zh-CN" altLang="en-US" sz="1400" dirty="0">
                  <a:solidFill>
                    <a:schemeClr val="bg1"/>
                  </a:solidFill>
                </a:rPr>
                <a:t>函数中输入给</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的值是</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。在调用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时，把</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。执行函数</a:t>
              </a:r>
              <a:r>
                <a:rPr lang="en-US" altLang="zh-CN" sz="1400" dirty="0">
                  <a:solidFill>
                    <a:schemeClr val="bg1"/>
                  </a:solidFill>
                </a:rPr>
                <a:t>max</a:t>
              </a:r>
              <a:r>
                <a:rPr lang="zh-CN" altLang="en-US" sz="1400" dirty="0">
                  <a:solidFill>
                    <a:schemeClr val="bg1"/>
                  </a:solidFill>
                </a:rPr>
                <a:t>中的条件表达式“</a:t>
              </a:r>
              <a:r>
                <a:rPr lang="en-US" altLang="zh-CN" sz="1400" dirty="0">
                  <a:solidFill>
                    <a:schemeClr val="bg1"/>
                  </a:solidFill>
                </a:rPr>
                <a:t>z=x&gt;</a:t>
              </a:r>
              <a:r>
                <a:rPr lang="en-US" altLang="zh-CN" sz="1400" dirty="0" err="1">
                  <a:solidFill>
                    <a:schemeClr val="bg1"/>
                  </a:solidFill>
                </a:rPr>
                <a:t>y?x:y</a:t>
              </a:r>
              <a:r>
                <a:rPr lang="en-US" altLang="zh-CN" sz="1400" dirty="0">
                  <a:solidFill>
                    <a:schemeClr val="bg1"/>
                  </a:solidFill>
                </a:rPr>
                <a:t>”</a:t>
              </a:r>
              <a:r>
                <a:rPr lang="zh-CN" altLang="en-US" sz="1400" dirty="0">
                  <a:solidFill>
                    <a:schemeClr val="bg1"/>
                  </a:solidFill>
                </a:rPr>
                <a:t>，使得变量</a:t>
              </a:r>
              <a:r>
                <a:rPr lang="en-US" altLang="zh-CN" sz="1400" dirty="0">
                  <a:solidFill>
                    <a:schemeClr val="bg1"/>
                  </a:solidFill>
                </a:rPr>
                <a:t>z</a:t>
              </a:r>
              <a:r>
                <a:rPr lang="zh-CN" altLang="en-US" sz="1400" dirty="0">
                  <a:solidFill>
                    <a:schemeClr val="bg1"/>
                  </a:solidFill>
                </a:rPr>
                <a:t>得到的值为</a:t>
              </a:r>
              <a:r>
                <a:rPr lang="en-US" altLang="zh-CN" sz="1400" dirty="0">
                  <a:solidFill>
                    <a:schemeClr val="bg1"/>
                  </a:solidFill>
                </a:rPr>
                <a:t>2.6</a:t>
              </a:r>
              <a:r>
                <a:rPr lang="zh-CN" altLang="en-US" sz="1400" dirty="0">
                  <a:solidFill>
                    <a:schemeClr val="bg1"/>
                  </a:solidFill>
                </a:rPr>
                <a:t>。现在出现了矛盾</a:t>
              </a:r>
              <a:r>
                <a:rPr lang="en-US" altLang="zh-CN" sz="1400" dirty="0">
                  <a:solidFill>
                    <a:schemeClr val="bg1"/>
                  </a:solidFill>
                </a:rPr>
                <a:t>: </a:t>
              </a:r>
              <a:r>
                <a:rPr lang="zh-CN" altLang="en-US" sz="1400" dirty="0">
                  <a:solidFill>
                    <a:schemeClr val="bg1"/>
                  </a:solidFill>
                </a:rPr>
                <a:t>函数定义为</a:t>
              </a:r>
              <a:r>
                <a:rPr lang="en-US" altLang="zh-CN" sz="1400" dirty="0">
                  <a:solidFill>
                    <a:schemeClr val="bg1"/>
                  </a:solidFill>
                </a:rPr>
                <a:t>int</a:t>
              </a:r>
              <a:r>
                <a:rPr lang="zh-CN" altLang="en-US" sz="1400" dirty="0">
                  <a:solidFill>
                    <a:schemeClr val="bg1"/>
                  </a:solidFill>
                </a:rPr>
                <a:t>型，而</a:t>
              </a:r>
              <a:r>
                <a:rPr lang="en-US" altLang="zh-CN" sz="1400" dirty="0">
                  <a:solidFill>
                    <a:schemeClr val="bg1"/>
                  </a:solidFill>
                </a:rPr>
                <a:t>return</a:t>
              </a:r>
              <a:r>
                <a:rPr lang="zh-CN" altLang="en-US" sz="1400" dirty="0">
                  <a:solidFill>
                    <a:schemeClr val="bg1"/>
                  </a:solidFill>
                </a:rPr>
                <a:t>语句中的</a:t>
              </a:r>
              <a:r>
                <a:rPr lang="en-US" altLang="zh-CN" sz="1400" dirty="0">
                  <a:solidFill>
                    <a:schemeClr val="bg1"/>
                  </a:solidFill>
                </a:rPr>
                <a:t>z</a:t>
              </a:r>
              <a:r>
                <a:rPr lang="zh-CN" altLang="en-US" sz="1400" dirty="0">
                  <a:solidFill>
                    <a:schemeClr val="bg1"/>
                  </a:solidFill>
                </a:rPr>
                <a:t>为</a:t>
              </a:r>
              <a:r>
                <a:rPr lang="en-US" altLang="zh-CN" sz="1400" dirty="0">
                  <a:solidFill>
                    <a:schemeClr val="bg1"/>
                  </a:solidFill>
                </a:rPr>
                <a:t>float</a:t>
              </a:r>
              <a:r>
                <a:rPr lang="zh-CN" altLang="en-US" sz="1400" dirty="0">
                  <a:solidFill>
                    <a:schemeClr val="bg1"/>
                  </a:solidFill>
                </a:rPr>
                <a:t>型，要把</a:t>
              </a:r>
              <a:r>
                <a:rPr lang="en-US" altLang="zh-CN" sz="1400" dirty="0">
                  <a:solidFill>
                    <a:schemeClr val="bg1"/>
                  </a:solidFill>
                </a:rPr>
                <a:t>z</a:t>
              </a:r>
              <a:r>
                <a:rPr lang="zh-CN" altLang="en-US" sz="1400" dirty="0">
                  <a:solidFill>
                    <a:schemeClr val="bg1"/>
                  </a:solidFill>
                </a:rPr>
                <a:t>的值作为函数的返回值，二者不一致。</a:t>
              </a:r>
              <a:endParaRPr lang="en-US" altLang="zh-CN" sz="1400" dirty="0">
                <a:solidFill>
                  <a:schemeClr val="bg1"/>
                </a:solidFill>
              </a:endParaRPr>
            </a:p>
            <a:p>
              <a:r>
                <a:rPr lang="zh-CN" altLang="en-US" sz="1400" dirty="0">
                  <a:solidFill>
                    <a:schemeClr val="bg1"/>
                  </a:solidFill>
                </a:rPr>
                <a:t>怎样处理呢？按赋值规则处理，先将</a:t>
              </a:r>
              <a:r>
                <a:rPr lang="en-US" altLang="zh-CN" sz="1400" dirty="0">
                  <a:solidFill>
                    <a:schemeClr val="bg1"/>
                  </a:solidFill>
                </a:rPr>
                <a:t>z</a:t>
              </a:r>
              <a:r>
                <a:rPr lang="zh-CN" altLang="en-US" sz="1400" dirty="0">
                  <a:solidFill>
                    <a:schemeClr val="bg1"/>
                  </a:solidFill>
                </a:rPr>
                <a:t>的值转换为</a:t>
              </a:r>
              <a:r>
                <a:rPr lang="en-US" altLang="zh-CN" sz="1400" dirty="0">
                  <a:solidFill>
                    <a:schemeClr val="bg1"/>
                  </a:solidFill>
                </a:rPr>
                <a:t>int</a:t>
              </a:r>
              <a:r>
                <a:rPr lang="zh-CN" altLang="en-US" sz="1400" dirty="0">
                  <a:solidFill>
                    <a:schemeClr val="bg1"/>
                  </a:solidFill>
                </a:rPr>
                <a:t>型，得到</a:t>
              </a:r>
              <a:r>
                <a:rPr lang="en-US" altLang="zh-CN" sz="1400" dirty="0">
                  <a:solidFill>
                    <a:schemeClr val="bg1"/>
                  </a:solidFill>
                </a:rPr>
                <a:t>2</a:t>
              </a:r>
              <a:r>
                <a:rPr lang="zh-CN" altLang="en-US" sz="1400" dirty="0">
                  <a:solidFill>
                    <a:schemeClr val="bg1"/>
                  </a:solidFill>
                </a:rPr>
                <a:t>，它就是函数得到的返回值。</a:t>
              </a:r>
            </a:p>
            <a:p>
              <a:r>
                <a:rPr lang="zh-CN" altLang="en-US" sz="1400" dirty="0">
                  <a:solidFill>
                    <a:schemeClr val="bg1"/>
                  </a:solidFill>
                </a:rPr>
                <a:t>如果将</a:t>
              </a:r>
              <a:r>
                <a:rPr lang="en-US" altLang="zh-CN" sz="1400" dirty="0">
                  <a:solidFill>
                    <a:schemeClr val="bg1"/>
                  </a:solidFill>
                </a:rPr>
                <a:t>main</a:t>
              </a:r>
              <a:r>
                <a:rPr lang="zh-CN" altLang="en-US" sz="1400" dirty="0">
                  <a:solidFill>
                    <a:schemeClr val="bg1"/>
                  </a:solidFill>
                </a:rPr>
                <a:t>函数中的</a:t>
              </a:r>
              <a:r>
                <a:rPr lang="en-US" altLang="zh-CN" sz="1400" dirty="0">
                  <a:solidFill>
                    <a:schemeClr val="bg1"/>
                  </a:solidFill>
                </a:rPr>
                <a:t>c</a:t>
              </a:r>
              <a:r>
                <a:rPr lang="zh-CN" altLang="en-US" sz="1400" dirty="0">
                  <a:solidFill>
                    <a:schemeClr val="bg1"/>
                  </a:solidFill>
                </a:rPr>
                <a:t>改为</a:t>
              </a:r>
              <a:r>
                <a:rPr lang="en-US" altLang="zh-CN" sz="1400" dirty="0">
                  <a:solidFill>
                    <a:schemeClr val="bg1"/>
                  </a:solidFill>
                </a:rPr>
                <a:t>float</a:t>
              </a:r>
              <a:r>
                <a:rPr lang="zh-CN" altLang="en-US" sz="1400" dirty="0">
                  <a:solidFill>
                    <a:schemeClr val="bg1"/>
                  </a:solidFill>
                </a:rPr>
                <a:t>型，用</a:t>
              </a:r>
              <a:r>
                <a:rPr lang="en-US" altLang="zh-CN" sz="1400" dirty="0">
                  <a:solidFill>
                    <a:schemeClr val="bg1"/>
                  </a:solidFill>
                </a:rPr>
                <a:t>%f</a:t>
              </a:r>
              <a:r>
                <a:rPr lang="zh-CN" altLang="en-US" sz="1400" dirty="0">
                  <a:solidFill>
                    <a:schemeClr val="bg1"/>
                  </a:solidFill>
                </a:rPr>
                <a:t>格式符输出，输出</a:t>
              </a:r>
              <a:r>
                <a:rPr lang="en-US" altLang="zh-CN" sz="1400" dirty="0">
                  <a:solidFill>
                    <a:schemeClr val="bg1"/>
                  </a:solidFill>
                </a:rPr>
                <a:t>2.000000</a:t>
              </a:r>
              <a:r>
                <a:rPr lang="zh-CN" altLang="en-US" sz="1400" dirty="0">
                  <a:solidFill>
                    <a:schemeClr val="bg1"/>
                  </a:solidFill>
                </a:rPr>
                <a:t>。因为调用</a:t>
              </a:r>
              <a:r>
                <a:rPr lang="en-US" altLang="zh-CN" sz="1400" dirty="0">
                  <a:solidFill>
                    <a:schemeClr val="bg1"/>
                  </a:solidFill>
                </a:rPr>
                <a:t>max</a:t>
              </a:r>
              <a:r>
                <a:rPr lang="zh-CN" altLang="en-US" sz="1400" dirty="0">
                  <a:solidFill>
                    <a:schemeClr val="bg1"/>
                  </a:solidFill>
                </a:rPr>
                <a:t>函数得到的是</a:t>
              </a:r>
              <a:r>
                <a:rPr lang="en-US" altLang="zh-CN" sz="1400" dirty="0">
                  <a:solidFill>
                    <a:schemeClr val="bg1"/>
                  </a:solidFill>
                </a:rPr>
                <a:t>int</a:t>
              </a:r>
              <a:r>
                <a:rPr lang="zh-CN" altLang="en-US" sz="1400" dirty="0">
                  <a:solidFill>
                    <a:schemeClr val="bg1"/>
                  </a:solidFill>
                </a:rPr>
                <a:t>型，函数值为整数</a:t>
              </a:r>
              <a:r>
                <a:rPr lang="en-US" altLang="zh-CN" sz="1400" dirty="0">
                  <a:solidFill>
                    <a:schemeClr val="bg1"/>
                  </a:solidFill>
                </a:rPr>
                <a:t>2</a:t>
              </a:r>
              <a:r>
                <a:rPr lang="zh-CN" altLang="en-US" sz="1400" dirty="0">
                  <a:solidFill>
                    <a:schemeClr val="bg1"/>
                  </a:solidFill>
                </a:rPr>
                <a:t>。</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max(float </a:t>
            </a:r>
            <a:r>
              <a:rPr lang="en-US" altLang="zh-CN" sz="1400" dirty="0" err="1"/>
              <a:t>x,float</a:t>
            </a:r>
            <a:r>
              <a:rPr lang="en-US" altLang="zh-CN" sz="1400" dirty="0"/>
              <a:t> y);	</a:t>
            </a:r>
          </a:p>
          <a:p>
            <a:pPr defTabSz="363538">
              <a:lnSpc>
                <a:spcPct val="120000"/>
              </a:lnSpc>
            </a:pPr>
            <a:r>
              <a:rPr lang="zh-CN" altLang="en-US" sz="1400" dirty="0"/>
              <a:t>	</a:t>
            </a:r>
            <a:r>
              <a:rPr lang="en-US" altLang="zh-CN" sz="1400" dirty="0"/>
              <a:t>float </a:t>
            </a:r>
            <a:r>
              <a:rPr lang="en-US" altLang="zh-CN" sz="1400" dirty="0" err="1"/>
              <a:t>a,b</a:t>
            </a:r>
            <a:r>
              <a:rPr lang="en-US" altLang="zh-CN" sz="1400" dirty="0"/>
              <a:t>;</a:t>
            </a:r>
          </a:p>
          <a:p>
            <a:pPr defTabSz="363538">
              <a:lnSpc>
                <a:spcPct val="120000"/>
              </a:lnSpc>
            </a:pPr>
            <a:r>
              <a:rPr lang="en-US" altLang="zh-CN" sz="1400" dirty="0"/>
              <a:t>	int c;</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a:lnSpc>
                <a:spcPct val="120000"/>
              </a:lnSpc>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a:lnSpc>
                <a:spcPct val="120000"/>
              </a:lnSpc>
            </a:pPr>
            <a:r>
              <a:rPr lang="en-US" altLang="zh-CN" sz="1400" dirty="0"/>
              <a:t>{</a:t>
            </a:r>
          </a:p>
          <a:p>
            <a:pPr defTabSz="363538">
              <a:lnSpc>
                <a:spcPct val="120000"/>
              </a:lnSpc>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a:lnSpc>
                <a:spcPct val="120000"/>
              </a:lnSpc>
            </a:pPr>
            <a:r>
              <a:rPr lang="en-US" altLang="zh-CN" sz="1400" dirty="0"/>
              <a:t>	z=x&gt;</a:t>
            </a:r>
            <a:r>
              <a:rPr lang="en-US" altLang="zh-CN" sz="1400" dirty="0" err="1"/>
              <a:t>y?x:y</a:t>
            </a:r>
            <a:r>
              <a:rPr lang="en-US" altLang="zh-CN" sz="1400" dirty="0"/>
              <a:t>;</a:t>
            </a:r>
          </a:p>
          <a:p>
            <a:pPr defTabSz="363538">
              <a:lnSpc>
                <a:spcPct val="120000"/>
              </a:lnSpc>
            </a:pPr>
            <a:r>
              <a:rPr lang="en-US" altLang="zh-CN" sz="1400" dirty="0"/>
              <a:t>	</a:t>
            </a:r>
            <a:r>
              <a:rPr lang="en-US" altLang="zh-CN" sz="1400" dirty="0">
                <a:solidFill>
                  <a:schemeClr val="tx1"/>
                </a:solidFill>
              </a:rPr>
              <a:t>return(z);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997289" y="2213594"/>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41610" y="2517390"/>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786875" y="3799565"/>
            <a:ext cx="3486150" cy="819150"/>
          </a:xfrm>
          <a:prstGeom prst="rect">
            <a:avLst/>
          </a:prstGeom>
        </p:spPr>
      </p:pic>
    </p:spTree>
    <p:extLst>
      <p:ext uri="{BB962C8B-B14F-4D97-AF65-F5344CB8AC3E}">
        <p14:creationId xmlns:p14="http://schemas.microsoft.com/office/powerpoint/2010/main" val="4163841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首先被调用的函数必须是已经定义的函数（是库函数或用户自己定义的函数）。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362331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输入两个实数，用一个函数求出它们之和。</a:t>
            </a:r>
          </a:p>
        </p:txBody>
      </p:sp>
      <p:grpSp>
        <p:nvGrpSpPr>
          <p:cNvPr id="51" name="组合 50"/>
          <p:cNvGrpSpPr/>
          <p:nvPr/>
        </p:nvGrpSpPr>
        <p:grpSpPr>
          <a:xfrm>
            <a:off x="746307" y="4810997"/>
            <a:ext cx="10651381" cy="1843665"/>
            <a:chOff x="8050697" y="5019263"/>
            <a:chExt cx="10651381" cy="1358672"/>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323439"/>
            </a:xfrm>
            <a:prstGeom prst="rect">
              <a:avLst/>
            </a:prstGeom>
            <a:noFill/>
          </p:spPr>
          <p:txBody>
            <a:bodyPr wrap="square" rtlCol="0">
              <a:spAutoFit/>
            </a:bodyPr>
            <a:lstStyle/>
            <a:p>
              <a:r>
                <a:rPr lang="zh-CN" altLang="en-US" sz="1600" dirty="0">
                  <a:solidFill>
                    <a:schemeClr val="bg1"/>
                  </a:solidFill>
                </a:rPr>
                <a:t>函数的声明和函数定义中的第</a:t>
              </a:r>
              <a:r>
                <a:rPr lang="en-US" altLang="zh-CN" sz="1600" dirty="0">
                  <a:solidFill>
                    <a:schemeClr val="bg1"/>
                  </a:solidFill>
                </a:rPr>
                <a:t>1</a:t>
              </a:r>
              <a:r>
                <a:rPr lang="zh-CN" altLang="en-US" sz="1600" dirty="0">
                  <a:solidFill>
                    <a:schemeClr val="bg1"/>
                  </a:solidFill>
                </a:rPr>
                <a:t>行（函数首部）基本上是相同的，只差一个分号</a:t>
              </a:r>
              <a:r>
                <a:rPr lang="en-US" altLang="zh-CN" sz="1600" dirty="0">
                  <a:solidFill>
                    <a:schemeClr val="bg1"/>
                  </a:solidFill>
                </a:rPr>
                <a:t>(</a:t>
              </a:r>
              <a:r>
                <a:rPr lang="zh-CN" altLang="en-US" sz="1600" dirty="0">
                  <a:solidFill>
                    <a:schemeClr val="bg1"/>
                  </a:solidFill>
                </a:rPr>
                <a:t>函数声明比函数定义中的首行多一个分号</a:t>
              </a:r>
              <a:r>
                <a:rPr lang="en-US" altLang="zh-CN" sz="1600" dirty="0">
                  <a:solidFill>
                    <a:schemeClr val="bg1"/>
                  </a:solidFill>
                </a:rPr>
                <a:t>)</a:t>
              </a:r>
              <a:r>
                <a:rPr lang="zh-CN" altLang="en-US" sz="1600" dirty="0">
                  <a:solidFill>
                    <a:schemeClr val="bg1"/>
                  </a:solidFill>
                </a:rPr>
                <a:t>。</a:t>
              </a:r>
              <a:endParaRPr lang="en-US" altLang="zh-CN" sz="1600" dirty="0">
                <a:solidFill>
                  <a:schemeClr val="bg1"/>
                </a:solidFill>
              </a:endParaRPr>
            </a:p>
            <a:p>
              <a:r>
                <a:rPr lang="zh-CN" altLang="en-US" sz="1600" dirty="0">
                  <a:solidFill>
                    <a:schemeClr val="bg1"/>
                  </a:solidFill>
                </a:rPr>
                <a:t>函数的首行</a:t>
              </a:r>
              <a:r>
                <a:rPr lang="en-US" altLang="zh-CN" sz="1600" dirty="0">
                  <a:solidFill>
                    <a:schemeClr val="bg1"/>
                  </a:solidFill>
                </a:rPr>
                <a:t>(</a:t>
              </a:r>
              <a:r>
                <a:rPr lang="zh-CN" altLang="en-US" sz="1600" dirty="0">
                  <a:solidFill>
                    <a:schemeClr val="bg1"/>
                  </a:solidFill>
                </a:rPr>
                <a:t>即函数首部</a:t>
              </a:r>
              <a:r>
                <a:rPr lang="en-US" altLang="zh-CN" sz="1600" dirty="0">
                  <a:solidFill>
                    <a:schemeClr val="bg1"/>
                  </a:solidFill>
                </a:rPr>
                <a:t>)</a:t>
              </a:r>
              <a:r>
                <a:rPr lang="zh-CN" altLang="en-US" sz="1600" dirty="0">
                  <a:solidFill>
                    <a:schemeClr val="bg1"/>
                  </a:solidFill>
                </a:rPr>
                <a:t>称为</a:t>
              </a:r>
              <a:r>
                <a:rPr lang="zh-CN" altLang="en-US" sz="1600" b="1" dirty="0">
                  <a:solidFill>
                    <a:schemeClr val="bg1"/>
                  </a:solidFill>
                </a:rPr>
                <a:t>函数原型</a:t>
              </a:r>
              <a:r>
                <a:rPr lang="en-US" altLang="zh-CN" sz="1600" dirty="0">
                  <a:solidFill>
                    <a:schemeClr val="bg1"/>
                  </a:solidFill>
                </a:rPr>
                <a:t>(function  prototype)</a:t>
              </a:r>
              <a:r>
                <a:rPr lang="zh-CN" altLang="en-US" sz="1600" dirty="0">
                  <a:solidFill>
                    <a:schemeClr val="bg1"/>
                  </a:solidFill>
                </a:rPr>
                <a:t>。</a:t>
              </a:r>
              <a:endParaRPr lang="en-US" altLang="zh-CN" sz="1600" dirty="0">
                <a:solidFill>
                  <a:schemeClr val="bg1"/>
                </a:solidFill>
              </a:endParaRPr>
            </a:p>
            <a:p>
              <a:r>
                <a:rPr lang="zh-CN" altLang="en-US" sz="1600" dirty="0">
                  <a:solidFill>
                    <a:schemeClr val="bg1"/>
                  </a:solidFill>
                </a:rPr>
                <a:t>因为在函数的首部包含了检查调用函数是否合法的基本信息</a:t>
              </a:r>
              <a:r>
                <a:rPr lang="en-US" altLang="zh-CN" sz="1600" dirty="0">
                  <a:solidFill>
                    <a:schemeClr val="bg1"/>
                  </a:solidFill>
                </a:rPr>
                <a:t>(</a:t>
              </a:r>
              <a:r>
                <a:rPr lang="zh-CN" altLang="en-US" sz="1600" dirty="0">
                  <a:solidFill>
                    <a:schemeClr val="bg1"/>
                  </a:solidFill>
                </a:rPr>
                <a:t>它包括了函数名、函数值类型、参数个数、参数类型和参数顺序</a:t>
              </a:r>
              <a:r>
                <a:rPr lang="en-US" altLang="zh-CN" sz="1600" dirty="0">
                  <a:solidFill>
                    <a:schemeClr val="bg1"/>
                  </a:solidFill>
                </a:rPr>
                <a:t>)</a:t>
              </a:r>
              <a:r>
                <a:rPr lang="zh-CN" altLang="en-US" sz="16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a:lnSpc>
                <a:spcPct val="120000"/>
              </a:lnSpc>
            </a:pPr>
            <a:r>
              <a:rPr lang="zh-CN" altLang="en-US" sz="1400" dirty="0"/>
              <a:t>	</a:t>
            </a:r>
            <a:r>
              <a:rPr lang="en-US" altLang="zh-CN" sz="1400" dirty="0"/>
              <a:t>float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en-US" altLang="zh-CN" sz="1400" dirty="0"/>
              <a:t>{	float z;</a:t>
            </a:r>
          </a:p>
          <a:p>
            <a:pPr defTabSz="363538">
              <a:lnSpc>
                <a:spcPct val="120000"/>
              </a:lnSpc>
            </a:pPr>
            <a:r>
              <a:rPr lang="en-US" altLang="zh-CN" sz="1400" dirty="0"/>
              <a:t>	z=</a:t>
            </a:r>
            <a:r>
              <a:rPr lang="en-US" altLang="zh-CN" sz="1400" dirty="0" err="1"/>
              <a:t>x+y</a:t>
            </a:r>
            <a:r>
              <a:rPr lang="en-US" altLang="zh-CN" sz="1400" dirty="0"/>
              <a:t>;</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389122" y="3722294"/>
            <a:ext cx="3476625" cy="847725"/>
          </a:xfrm>
          <a:prstGeom prst="rect">
            <a:avLst/>
          </a:prstGeom>
        </p:spPr>
      </p:pic>
    </p:spTree>
    <p:extLst>
      <p:ext uri="{BB962C8B-B14F-4D97-AF65-F5344CB8AC3E}">
        <p14:creationId xmlns:p14="http://schemas.microsoft.com/office/powerpoint/2010/main" val="76380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2947847"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a16="http://schemas.microsoft.com/office/drawing/2014/main" id="{E25D5FCF-31B7-4195-AFA7-86C342DA6070}"/>
              </a:ext>
            </a:extLst>
          </p:cNvPr>
          <p:cNvSpPr/>
          <p:nvPr/>
        </p:nvSpPr>
        <p:spPr>
          <a:xfrm>
            <a:off x="4029642" y="2317778"/>
            <a:ext cx="7469931"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float add(float x, float y);</a:t>
            </a:r>
          </a:p>
          <a:p>
            <a:pPr algn="just" defTabSz="536575">
              <a:lnSpc>
                <a:spcPct val="120000"/>
              </a:lnSpc>
              <a:defRPr/>
            </a:pPr>
            <a:r>
              <a:rPr lang="en-US" altLang="zh-CN" sz="1600" dirty="0">
                <a:solidFill>
                  <a:schemeClr val="tx1"/>
                </a:solidFill>
              </a:rPr>
              <a:t>float add(float, float);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float add(float a, </a:t>
            </a:r>
            <a:r>
              <a:rPr lang="zh-CN" altLang="en-US" sz="1600" dirty="0">
                <a:solidFill>
                  <a:schemeClr val="tx1"/>
                </a:solidFill>
              </a:rPr>
              <a:t> </a:t>
            </a:r>
            <a:r>
              <a:rPr lang="en-US" altLang="zh-CN" sz="1600" dirty="0">
                <a:solidFill>
                  <a:schemeClr val="tx1"/>
                </a:solidFill>
              </a:rPr>
              <a:t>float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。合法</a:t>
            </a:r>
          </a:p>
        </p:txBody>
      </p:sp>
      <p:sp>
        <p:nvSpPr>
          <p:cNvPr id="5" name="矩形 4">
            <a:extLst>
              <a:ext uri="{FF2B5EF4-FFF2-40B4-BE49-F238E27FC236}">
                <a16:creationId xmlns:a16="http://schemas.microsoft.com/office/drawing/2014/main"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圆角矩形 4">
            <a:extLst>
              <a:ext uri="{FF2B5EF4-FFF2-40B4-BE49-F238E27FC236}">
                <a16:creationId xmlns:a16="http://schemas.microsoft.com/office/drawing/2014/main" id="{4FEB176B-445E-40E8-A3AB-C13146CFB9E2}"/>
              </a:ext>
            </a:extLst>
          </p:cNvPr>
          <p:cNvSpPr/>
          <p:nvPr/>
        </p:nvSpPr>
        <p:spPr>
          <a:xfrm>
            <a:off x="4029642" y="3448688"/>
            <a:ext cx="7469932" cy="2204055"/>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int </a:t>
            </a:r>
            <a:r>
              <a:rPr lang="en-US" altLang="zh-CN" sz="1600" dirty="0" err="1">
                <a:solidFill>
                  <a:schemeClr val="tx1"/>
                </a:solidFill>
              </a:rPr>
              <a:t>i</a:t>
            </a:r>
            <a:r>
              <a:rPr lang="en-US" altLang="zh-CN" sz="1600" dirty="0">
                <a:solidFill>
                  <a:schemeClr val="tx1"/>
                </a:solidFill>
              </a:rPr>
              <a:t> (</a:t>
            </a:r>
            <a:r>
              <a:rPr lang="en-US" altLang="zh-CN" sz="1600" dirty="0" err="1">
                <a:solidFill>
                  <a:schemeClr val="tx1"/>
                </a:solidFill>
              </a:rPr>
              <a:t>float,float</a:t>
            </a:r>
            <a:r>
              <a:rPr lang="en-US" altLang="zh-CN" sz="1600" dirty="0">
                <a:solidFill>
                  <a:schemeClr val="tx1"/>
                </a:solidFill>
              </a:rPr>
              <a:t>);</a:t>
            </a:r>
            <a:endParaRPr lang="zh-CN" altLang="en-US" sz="1600" dirty="0">
              <a:solidFill>
                <a:schemeClr val="tx1"/>
              </a:solidFill>
            </a:endParaRPr>
          </a:p>
          <a:p>
            <a:pPr algn="just">
              <a:lnSpc>
                <a:spcPct val="120000"/>
              </a:lnSpc>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a:lnSpc>
                <a:spcPct val="120000"/>
              </a:lnSpc>
              <a:defRPr/>
            </a:pPr>
            <a:r>
              <a:rPr lang="en-US" altLang="zh-CN" sz="1600" dirty="0">
                <a:solidFill>
                  <a:schemeClr val="tx1"/>
                </a:solidFill>
              </a:rPr>
              <a:t>int main() { … }</a:t>
            </a:r>
          </a:p>
          <a:p>
            <a:pPr algn="just">
              <a:lnSpc>
                <a:spcPct val="120000"/>
              </a:lnSpc>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a:lnSpc>
                <a:spcPct val="120000"/>
              </a:lnSpc>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a:lnSpc>
                <a:spcPct val="120000"/>
              </a:lnSpc>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a:lnSpc>
                <a:spcPct val="120000"/>
              </a:lnSpc>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Tree>
    <p:extLst>
      <p:ext uri="{BB962C8B-B14F-4D97-AF65-F5344CB8AC3E}">
        <p14:creationId xmlns:p14="http://schemas.microsoft.com/office/powerpoint/2010/main" val="3588635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6" y="1625566"/>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xmlns="">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cstate="print"/>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3889149" y="1625563"/>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xmlns="">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cstate="print"/>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26323"/>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a:solidFill>
                <a:schemeClr val="tx1"/>
              </a:solidFill>
            </a:endParaRP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关于函数声明</a:t>
            </a:r>
            <a:endParaRPr lang="zh-CN" altLang="en-US" dirty="0"/>
          </a:p>
        </p:txBody>
      </p:sp>
      <p:sp>
        <p:nvSpPr>
          <p:cNvPr id="3" name="内容占位符 2"/>
          <p:cNvSpPr>
            <a:spLocks noGrp="1"/>
          </p:cNvSpPr>
          <p:nvPr>
            <p:ph idx="1"/>
          </p:nvPr>
        </p:nvSpPr>
        <p:spPr>
          <a:xfrm>
            <a:off x="838200" y="1587086"/>
            <a:ext cx="10515600" cy="4704384"/>
          </a:xfrm>
          <a:ln>
            <a:solidFill>
              <a:srgbClr val="FF0000"/>
            </a:solidFill>
          </a:ln>
        </p:spPr>
        <p:txBody>
          <a:bodyPr>
            <a:noAutofit/>
          </a:bodyPr>
          <a:lstStyle/>
          <a:p>
            <a:pPr>
              <a:lnSpc>
                <a:spcPct val="170000"/>
              </a:lnSpc>
              <a:spcBef>
                <a:spcPts val="0"/>
              </a:spcBef>
            </a:pPr>
            <a:r>
              <a:rPr lang="zh-CN" altLang="en-US" sz="2400" dirty="0" smtClean="0"/>
              <a:t>函数声明是表明有这么一个函数存在，它接收什么类型的形参、接收几个形参、返回值是什么类型，形参名对</a:t>
            </a:r>
            <a:r>
              <a:rPr lang="en-US" altLang="zh-CN" sz="2400" dirty="0" smtClean="0"/>
              <a:t>C</a:t>
            </a:r>
            <a:r>
              <a:rPr lang="zh-CN" altLang="en-US" sz="2400" dirty="0" smtClean="0"/>
              <a:t>来说是没有用的。</a:t>
            </a:r>
            <a:endParaRPr lang="en-US" altLang="zh-CN" sz="2400" dirty="0" smtClean="0"/>
          </a:p>
          <a:p>
            <a:pPr>
              <a:lnSpc>
                <a:spcPct val="170000"/>
              </a:lnSpc>
              <a:spcBef>
                <a:spcPts val="0"/>
              </a:spcBef>
            </a:pPr>
            <a:r>
              <a:rPr lang="zh-CN" altLang="en-US" sz="2400" dirty="0" smtClean="0"/>
              <a:t>但是形参名有助于对函数的理解，例如：</a:t>
            </a:r>
            <a:endParaRPr lang="en-US" altLang="zh-CN" sz="2400" dirty="0" smtClean="0"/>
          </a:p>
          <a:p>
            <a:pPr marL="0" indent="0">
              <a:lnSpc>
                <a:spcPct val="170000"/>
              </a:lnSpc>
              <a:spcBef>
                <a:spcPts val="0"/>
              </a:spcBef>
              <a:buNone/>
            </a:pPr>
            <a:r>
              <a:rPr lang="en-US" altLang="zh-CN" sz="1800" dirty="0" smtClean="0"/>
              <a:t>  BOOL </a:t>
            </a:r>
            <a:r>
              <a:rPr lang="zh-CN" altLang="zh-CN" sz="1800" dirty="0"/>
              <a:t>StretchBlt( int x, int y, int nWidth, int nHeight, CDC* pSrcDC, int xSrc, int ySrc, int nSrcWidth, int nSrcHeight, DWORD dwRop );</a:t>
            </a:r>
          </a:p>
          <a:p>
            <a:pPr marL="0" indent="0">
              <a:lnSpc>
                <a:spcPct val="170000"/>
              </a:lnSpc>
              <a:spcBef>
                <a:spcPts val="0"/>
              </a:spcBef>
              <a:buNone/>
            </a:pPr>
            <a:r>
              <a:rPr lang="en-US" altLang="zh-CN" sz="2400" dirty="0"/>
              <a:t> </a:t>
            </a:r>
            <a:r>
              <a:rPr lang="en-US" altLang="zh-CN" sz="2400" dirty="0" smtClean="0"/>
              <a:t> </a:t>
            </a:r>
            <a:r>
              <a:rPr lang="zh-CN" altLang="en-US" sz="2400" dirty="0" smtClean="0"/>
              <a:t>如果去掉形参名，</a:t>
            </a:r>
            <a:r>
              <a:rPr lang="zh-CN" altLang="en-US" sz="2400" dirty="0"/>
              <a:t>完全</a:t>
            </a:r>
            <a:r>
              <a:rPr lang="zh-CN" altLang="en-US" sz="2400" dirty="0" smtClean="0"/>
              <a:t>可以通过编译，大家自行感受一下可读性：</a:t>
            </a:r>
            <a:endParaRPr lang="en-US" altLang="zh-CN" sz="2400" dirty="0" smtClean="0"/>
          </a:p>
          <a:p>
            <a:pPr marL="0" indent="0">
              <a:lnSpc>
                <a:spcPct val="170000"/>
              </a:lnSpc>
              <a:spcBef>
                <a:spcPts val="0"/>
              </a:spcBef>
              <a:buNone/>
            </a:pPr>
            <a:r>
              <a:rPr lang="en-US" altLang="zh-CN" sz="1800" dirty="0" smtClean="0"/>
              <a:t>  BOOL </a:t>
            </a:r>
            <a:r>
              <a:rPr lang="zh-CN" altLang="zh-CN" sz="1800" dirty="0"/>
              <a:t>StretchBlt</a:t>
            </a:r>
            <a:r>
              <a:rPr lang="zh-CN" altLang="zh-CN" sz="1800" dirty="0" smtClean="0"/>
              <a:t>(int,int,int,int,CDC*,int,int,int,int,DWORD);</a:t>
            </a:r>
            <a:endParaRPr lang="en-US" altLang="zh-CN" sz="2400" dirty="0" smtClean="0"/>
          </a:p>
          <a:p>
            <a:pPr>
              <a:lnSpc>
                <a:spcPct val="170000"/>
              </a:lnSpc>
              <a:spcBef>
                <a:spcPts val="0"/>
              </a:spcBef>
            </a:pPr>
            <a:r>
              <a:rPr lang="zh-CN" altLang="en-US" sz="2400" dirty="0" smtClean="0"/>
              <a:t>建议函数声明直接</a:t>
            </a:r>
            <a:r>
              <a:rPr lang="zh-CN" altLang="en-US" sz="2400" dirty="0"/>
              <a:t>复制</a:t>
            </a:r>
            <a:r>
              <a:rPr lang="zh-CN" altLang="en-US" sz="2400" dirty="0" smtClean="0"/>
              <a:t>函数定义的头部，最后补个分号即可。</a:t>
            </a:r>
            <a:endParaRPr lang="zh-CN" altLang="en-US" sz="2400" dirty="0"/>
          </a:p>
        </p:txBody>
      </p:sp>
    </p:spTree>
    <p:extLst>
      <p:ext uri="{BB962C8B-B14F-4D97-AF65-F5344CB8AC3E}">
        <p14:creationId xmlns:p14="http://schemas.microsoft.com/office/powerpoint/2010/main" val="331939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468928"/>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id="{F5712713-8328-4652-AFD1-020FD40A01A4}"/>
              </a:ext>
            </a:extLst>
          </p:cNvPr>
          <p:cNvSpPr/>
          <p:nvPr/>
        </p:nvSpPr>
        <p:spPr>
          <a:xfrm>
            <a:off x="573536" y="1362763"/>
            <a:ext cx="10786889" cy="1015663"/>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id="{4F62E611-5D3B-4255-92D3-57C52617941F}"/>
              </a:ext>
            </a:extLst>
          </p:cNvPr>
          <p:cNvGrpSpPr/>
          <p:nvPr/>
        </p:nvGrpSpPr>
        <p:grpSpPr>
          <a:xfrm>
            <a:off x="7643124" y="3060220"/>
            <a:ext cx="3717302" cy="2813806"/>
            <a:chOff x="7826004" y="2812568"/>
            <a:chExt cx="3717302" cy="2585323"/>
          </a:xfrm>
        </p:grpSpPr>
        <p:sp>
          <p:nvSpPr>
            <p:cNvPr id="3" name="文本框 2">
              <a:extLst>
                <a:ext uri="{FF2B5EF4-FFF2-40B4-BE49-F238E27FC236}">
                  <a16:creationId xmlns:a16="http://schemas.microsoft.com/office/drawing/2014/main"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D30DD41-A3D5-48CF-9168-ABC6E8FAD058}"/>
                </a:ext>
              </a:extLst>
            </p:cNvPr>
            <p:cNvCxnSpPr/>
            <p:nvPr/>
          </p:nvCxnSpPr>
          <p:spPr>
            <a:xfrm>
              <a:off x="8298969" y="4148827"/>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451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1793454"/>
            <a:ext cx="11319642"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cstate="print"/>
          <a:stretch>
            <a:fillRect/>
          </a:stretch>
        </p:blipFill>
        <p:spPr>
          <a:xfrm>
            <a:off x="8219944" y="375451"/>
            <a:ext cx="3686175" cy="847725"/>
          </a:xfrm>
          <a:prstGeom prst="rect">
            <a:avLst/>
          </a:prstGeom>
        </p:spPr>
      </p:pic>
    </p:spTree>
    <p:extLst>
      <p:ext uri="{BB962C8B-B14F-4D97-AF65-F5344CB8AC3E}">
        <p14:creationId xmlns:p14="http://schemas.microsoft.com/office/powerpoint/2010/main" val="138437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16:creationId xmlns:a16="http://schemas.microsoft.com/office/drawing/2014/main" id="{20AC2CE0-D7CF-4BCB-B52D-5F2C0B946D9D}"/>
              </a:ext>
            </a:extLst>
          </p:cNvPr>
          <p:cNvSpPr/>
          <p:nvPr>
            <p:custDataLst>
              <p:tags r:id="rId1"/>
            </p:custDataLst>
          </p:nvPr>
        </p:nvSpPr>
        <p:spPr>
          <a:xfrm>
            <a:off x="838198" y="1432604"/>
            <a:ext cx="10304870" cy="43153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endParaRPr lang="zh-CN" altLang="en-US"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(2) 在max4函数中，3个调用max2的语句可以用以下一行代替: </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甚至可以取消变量m，max4函数可写成</a:t>
            </a:r>
          </a:p>
          <a:p>
            <a:endParaRPr lang="zh-CN" altLang="en-US"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16:creationId xmlns:a16="http://schemas.microsoft.com/office/drawing/2014/main" id="{F043106B-6C21-4EC0-B722-CE132FFA1123}"/>
              </a:ext>
            </a:extLst>
          </p:cNvPr>
          <p:cNvSpPr>
            <a:spLocks noGrp="1"/>
          </p:cNvSpPr>
          <p:nvPr>
            <p:ph type="title"/>
          </p:nvPr>
        </p:nvSpPr>
        <p:spPr>
          <a:xfrm>
            <a:off x="838198" y="888540"/>
            <a:ext cx="1898694" cy="530356"/>
          </a:xfrm>
        </p:spPr>
        <p:style>
          <a:lnRef idx="3">
            <a:schemeClr val="lt1"/>
          </a:lnRef>
          <a:fillRef idx="1">
            <a:schemeClr val="accent1"/>
          </a:fillRef>
          <a:effectRef idx="1">
            <a:schemeClr val="accent1"/>
          </a:effectRef>
          <a:fontRef idx="minor">
            <a:schemeClr val="lt1"/>
          </a:fontRef>
        </p:style>
        <p:txBody>
          <a:bodyPr>
            <a:normAutofit/>
          </a:bodyPr>
          <a:lstStyle/>
          <a:p>
            <a:pPr algn="ctr"/>
            <a:r>
              <a:rPr lang="zh-CN" altLang="en-US" sz="2800" dirty="0"/>
              <a:t>程序改进</a:t>
            </a:r>
          </a:p>
        </p:txBody>
      </p:sp>
      <p:sp>
        <p:nvSpPr>
          <p:cNvPr id="4" name="箭头: 虚尾 3">
            <a:extLst>
              <a:ext uri="{FF2B5EF4-FFF2-40B4-BE49-F238E27FC236}">
                <a16:creationId xmlns:a16="http://schemas.microsoft.com/office/drawing/2014/main" id="{B5CF6B69-FE39-4677-A236-74E0184AF528}"/>
              </a:ext>
            </a:extLst>
          </p:cNvPr>
          <p:cNvSpPr/>
          <p:nvPr/>
        </p:nvSpPr>
        <p:spPr>
          <a:xfrm rot="5400000">
            <a:off x="1318209" y="240113"/>
            <a:ext cx="938671" cy="47296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圆角矩形 4">
            <a:extLst>
              <a:ext uri="{FF2B5EF4-FFF2-40B4-BE49-F238E27FC236}">
                <a16:creationId xmlns:a16="http://schemas.microsoft.com/office/drawing/2014/main" id="{3E91D787-9F5E-4E69-A1A7-2E9A6D0A944A}"/>
              </a:ext>
            </a:extLst>
          </p:cNvPr>
          <p:cNvSpPr/>
          <p:nvPr/>
        </p:nvSpPr>
        <p:spPr>
          <a:xfrm>
            <a:off x="933296" y="1827211"/>
            <a:ext cx="8300156" cy="646140"/>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int max2(int a,int b)</a:t>
            </a:r>
            <a:r>
              <a:rPr lang="en-US" altLang="zh-CN" sz="1600" dirty="0"/>
              <a:t>	</a:t>
            </a:r>
            <a:r>
              <a:rPr lang="zh-CN" altLang="en-US" sz="1600" dirty="0">
                <a:solidFill>
                  <a:srgbClr val="008000"/>
                </a:solidFill>
              </a:rPr>
              <a:t>//定义max2函数 </a:t>
            </a:r>
          </a:p>
          <a:p>
            <a:r>
              <a:rPr lang="zh-CN" altLang="en-US" sz="1600" dirty="0"/>
              <a:t>{return(a&gt;=b?a:b);}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16:creationId xmlns:a16="http://schemas.microsoft.com/office/drawing/2014/main" id="{C7A86BAD-4B3E-4DF4-82B3-066B5375E2EA}"/>
              </a:ext>
            </a:extLst>
          </p:cNvPr>
          <p:cNvSpPr/>
          <p:nvPr/>
        </p:nvSpPr>
        <p:spPr>
          <a:xfrm>
            <a:off x="933296" y="2939255"/>
            <a:ext cx="8300156" cy="406421"/>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16:creationId xmlns:a16="http://schemas.microsoft.com/office/drawing/2014/main" id="{012C3643-CE25-48D6-9B98-14DA39289465}"/>
              </a:ext>
            </a:extLst>
          </p:cNvPr>
          <p:cNvSpPr/>
          <p:nvPr/>
        </p:nvSpPr>
        <p:spPr>
          <a:xfrm>
            <a:off x="933296" y="3811581"/>
            <a:ext cx="8300156" cy="1121190"/>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zh-CN" altLang="en-US" sz="1600" dirty="0"/>
              <a:t>int max4(int a,int b,int c,int d) </a:t>
            </a:r>
          </a:p>
          <a:p>
            <a:pPr defTabSz="358775"/>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a:r>
              <a:rPr lang="en-US" altLang="zh-CN" sz="1600" dirty="0"/>
              <a:t>	</a:t>
            </a:r>
            <a:r>
              <a:rPr lang="zh-CN" altLang="en-US" sz="1600" dirty="0"/>
              <a:t>return max2(max2(max2(a,b),c),d);</a:t>
            </a:r>
          </a:p>
          <a:p>
            <a:pPr defTabSz="358775"/>
            <a:r>
              <a:rPr lang="zh-CN" altLang="en-US" sz="1600" dirty="0"/>
              <a:t>}</a:t>
            </a:r>
          </a:p>
        </p:txBody>
      </p:sp>
    </p:spTree>
    <p:extLst>
      <p:ext uri="{BB962C8B-B14F-4D97-AF65-F5344CB8AC3E}">
        <p14:creationId xmlns:p14="http://schemas.microsoft.com/office/powerpoint/2010/main" val="2706452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val="947206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id="{F35115DA-A7A7-47C7-9867-3A4FBFDE4FF9}"/>
              </a:ext>
            </a:extLst>
          </p:cNvPr>
          <p:cNvSpPr/>
          <p:nvPr>
            <p:custDataLst>
              <p:tags r:id="rId1"/>
            </p:custDataLst>
          </p:nvPr>
        </p:nvSpPr>
        <p:spPr>
          <a:xfrm>
            <a:off x="1324946" y="4628756"/>
            <a:ext cx="9606289"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7" name="矩形 6">
            <a:extLst>
              <a:ext uri="{FF2B5EF4-FFF2-40B4-BE49-F238E27FC236}">
                <a16:creationId xmlns:a16="http://schemas.microsoft.com/office/drawing/2014/main" id="{21983D48-D2BC-4B15-970C-D5804ADC9B68}"/>
              </a:ext>
            </a:extLst>
          </p:cNvPr>
          <p:cNvSpPr/>
          <p:nvPr/>
        </p:nvSpPr>
        <p:spPr>
          <a:xfrm>
            <a:off x="1089992" y="1355925"/>
            <a:ext cx="10786889" cy="400110"/>
          </a:xfrm>
          <a:prstGeom prst="rect">
            <a:avLst/>
          </a:prstGeom>
        </p:spPr>
        <p:txBody>
          <a:bodyPr wrap="square">
            <a:spAutoFit/>
          </a:bodyPr>
          <a:lstStyle/>
          <a:p>
            <a:r>
              <a:rPr lang="zh-CN" altLang="en-US" sz="2000" dirty="0">
                <a:solidFill>
                  <a:schemeClr val="accent1"/>
                </a:solidFill>
              </a:rPr>
              <a:t>在调用一个函数的过程中又出现</a:t>
            </a:r>
            <a:r>
              <a:rPr lang="zh-CN" altLang="en-US" sz="2000" b="1" dirty="0">
                <a:solidFill>
                  <a:schemeClr val="accent1"/>
                </a:solidFill>
              </a:rPr>
              <a:t>直接或间接地调用该函数本身，称为函数的递归调用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id="{49B5B2BA-202C-4BCB-9300-6FFABA2BCB7F}"/>
              </a:ext>
            </a:extLst>
          </p:cNvPr>
          <p:cNvSpPr/>
          <p:nvPr/>
        </p:nvSpPr>
        <p:spPr>
          <a:xfrm>
            <a:off x="1198156" y="2039952"/>
            <a:ext cx="4786434" cy="1605036"/>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a:r>
              <a:rPr lang="zh-CN" altLang="en-US" sz="1600" dirty="0"/>
              <a:t>	</a:t>
            </a:r>
            <a:r>
              <a:rPr lang="en-US" altLang="zh-CN" sz="1600" dirty="0"/>
              <a:t>return (2*z);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id="{70C6097D-1C29-4CEA-88F9-418DCC585C86}"/>
              </a:ext>
            </a:extLst>
          </p:cNvPr>
          <p:cNvSpPr txBox="1"/>
          <p:nvPr/>
        </p:nvSpPr>
        <p:spPr>
          <a:xfrm>
            <a:off x="6041345" y="22423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id="{061DF911-5652-45E0-9DC5-FCA0FD6E33DC}"/>
              </a:ext>
            </a:extLst>
          </p:cNvPr>
          <p:cNvSpPr txBox="1"/>
          <p:nvPr/>
        </p:nvSpPr>
        <p:spPr>
          <a:xfrm>
            <a:off x="7863839" y="22423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id="{FF598814-0228-4A99-9496-449FE7AB5A63}"/>
              </a:ext>
            </a:extLst>
          </p:cNvPr>
          <p:cNvCxnSpPr>
            <a:cxnSpLocks/>
          </p:cNvCxnSpPr>
          <p:nvPr/>
        </p:nvCxnSpPr>
        <p:spPr>
          <a:xfrm>
            <a:off x="7715921"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F745416-0BF7-422A-BB2B-01DB04A6B19A}"/>
              </a:ext>
            </a:extLst>
          </p:cNvPr>
          <p:cNvCxnSpPr/>
          <p:nvPr/>
        </p:nvCxnSpPr>
        <p:spPr>
          <a:xfrm>
            <a:off x="6952592" y="26170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8471ED5B-FCE7-432F-A87A-6659F7997843}"/>
              </a:ext>
            </a:extLst>
          </p:cNvPr>
          <p:cNvSpPr/>
          <p:nvPr/>
        </p:nvSpPr>
        <p:spPr>
          <a:xfrm>
            <a:off x="6211614" y="24720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3E0BBCAF-CBA1-4988-8F61-3F21204CF041}"/>
              </a:ext>
            </a:extLst>
          </p:cNvPr>
          <p:cNvCxnSpPr/>
          <p:nvPr/>
        </p:nvCxnSpPr>
        <p:spPr>
          <a:xfrm>
            <a:off x="8560675" y="26139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A2FD621-2889-44FB-9269-36B00B54101A}"/>
              </a:ext>
            </a:extLst>
          </p:cNvPr>
          <p:cNvCxnSpPr/>
          <p:nvPr/>
        </p:nvCxnSpPr>
        <p:spPr>
          <a:xfrm>
            <a:off x="10357944" y="26493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AD9A315-6E2F-49EA-BB83-D40D406642C0}"/>
              </a:ext>
            </a:extLst>
          </p:cNvPr>
          <p:cNvCxnSpPr>
            <a:cxnSpLocks/>
          </p:cNvCxnSpPr>
          <p:nvPr/>
        </p:nvCxnSpPr>
        <p:spPr>
          <a:xfrm flipV="1">
            <a:off x="8765628" y="26493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id="{C0FE0BDF-B24C-4ED0-8B99-B7B7CA731C68}"/>
              </a:ext>
            </a:extLst>
          </p:cNvPr>
          <p:cNvSpPr/>
          <p:nvPr/>
        </p:nvSpPr>
        <p:spPr>
          <a:xfrm>
            <a:off x="8040414" y="21819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56161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20" name="矩形 19">
            <a:extLst>
              <a:ext uri="{FF2B5EF4-FFF2-40B4-BE49-F238E27FC236}">
                <a16:creationId xmlns:a16="http://schemas.microsoft.com/office/drawing/2014/main"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chemeClr val="accent1"/>
                  </a:solidFill>
                </a:rPr>
                <a:t>age(5)										age(5)</a:t>
              </a:r>
            </a:p>
            <a:p>
              <a:r>
                <a:rPr lang="en-US" altLang="zh-CN" dirty="0">
                  <a:solidFill>
                    <a:schemeClr val="accent1"/>
                  </a:solidFill>
                </a:rPr>
                <a:t>=age(4)+2									=18</a:t>
              </a:r>
            </a:p>
            <a:p>
              <a:endParaRPr lang="en-US" altLang="zh-CN" dirty="0">
                <a:solidFill>
                  <a:schemeClr val="accent1"/>
                </a:solidFill>
              </a:endParaRPr>
            </a:p>
            <a:p>
              <a:r>
                <a:rPr lang="en-US" altLang="zh-CN" dirty="0">
                  <a:solidFill>
                    <a:schemeClr val="accent1"/>
                  </a:solidFill>
                </a:rPr>
                <a:t>	age(4)								age(4)</a:t>
              </a:r>
            </a:p>
            <a:p>
              <a:r>
                <a:rPr lang="en-US" altLang="zh-CN" dirty="0">
                  <a:solidFill>
                    <a:schemeClr val="accent1"/>
                  </a:solidFill>
                </a:rPr>
                <a:t>	=age(3)+2							=16</a:t>
              </a:r>
            </a:p>
            <a:p>
              <a:endParaRPr lang="en-US" altLang="zh-CN" dirty="0">
                <a:solidFill>
                  <a:schemeClr val="accent1"/>
                </a:solidFill>
              </a:endParaRPr>
            </a:p>
            <a:p>
              <a:r>
                <a:rPr lang="en-US" altLang="zh-CN" dirty="0">
                  <a:solidFill>
                    <a:schemeClr val="accent1"/>
                  </a:solidFill>
                </a:rPr>
                <a:t>		age(3)						age(3)</a:t>
              </a:r>
            </a:p>
            <a:p>
              <a:r>
                <a:rPr lang="en-US" altLang="zh-CN" dirty="0">
                  <a:solidFill>
                    <a:schemeClr val="accent1"/>
                  </a:solidFill>
                </a:rPr>
                <a:t>		=age(2)+2					=14</a:t>
              </a:r>
            </a:p>
            <a:p>
              <a:endParaRPr lang="en-US" altLang="zh-CN" dirty="0">
                <a:solidFill>
                  <a:schemeClr val="accent1"/>
                </a:solidFill>
              </a:endParaRPr>
            </a:p>
            <a:p>
              <a:r>
                <a:rPr lang="en-US" altLang="zh-CN" dirty="0">
                  <a:solidFill>
                    <a:schemeClr val="accent1"/>
                  </a:solidFill>
                </a:rPr>
                <a:t>			age(2)				age(2)</a:t>
              </a:r>
            </a:p>
            <a:p>
              <a:r>
                <a:rPr lang="en-US" altLang="zh-CN" dirty="0">
                  <a:solidFill>
                    <a:schemeClr val="accent1"/>
                  </a:solidFill>
                </a:rPr>
                <a:t>			=age(1)+2			=12</a:t>
              </a:r>
            </a:p>
            <a:p>
              <a:r>
                <a:rPr lang="en-US" altLang="zh-CN" dirty="0">
                  <a:solidFill>
                    <a:schemeClr val="accent1"/>
                  </a:solidFill>
                </a:rPr>
                <a:t>					age(1)=10</a:t>
              </a:r>
              <a:endParaRPr lang="zh-CN" altLang="en-US" dirty="0">
                <a:solidFill>
                  <a:schemeClr val="accent1"/>
                </a:solidFill>
              </a:endParaRPr>
            </a:p>
          </p:txBody>
        </p:sp>
        <p:cxnSp>
          <p:nvCxnSpPr>
            <p:cNvPr id="7" name="直接连接符 6">
              <a:extLst>
                <a:ext uri="{FF2B5EF4-FFF2-40B4-BE49-F238E27FC236}">
                  <a16:creationId xmlns:a16="http://schemas.microsoft.com/office/drawing/2014/main"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6" name="箭头: 圆角右 25">
              <a:extLst>
                <a:ext uri="{FF2B5EF4-FFF2-40B4-BE49-F238E27FC236}">
                  <a16:creationId xmlns:a16="http://schemas.microsoft.com/office/drawing/2014/main"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7" name="箭头: 圆角右 26">
              <a:extLst>
                <a:ext uri="{FF2B5EF4-FFF2-40B4-BE49-F238E27FC236}">
                  <a16:creationId xmlns:a16="http://schemas.microsoft.com/office/drawing/2014/main"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8" name="箭头: 圆角右 27">
              <a:extLst>
                <a:ext uri="{FF2B5EF4-FFF2-40B4-BE49-F238E27FC236}">
                  <a16:creationId xmlns:a16="http://schemas.microsoft.com/office/drawing/2014/main"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9" name="箭头: 圆角右 28">
              <a:extLst>
                <a:ext uri="{FF2B5EF4-FFF2-40B4-BE49-F238E27FC236}">
                  <a16:creationId xmlns:a16="http://schemas.microsoft.com/office/drawing/2014/main" id="{C65CCC3C-30EB-4189-B729-6B197282F842}"/>
                </a:ext>
              </a:extLst>
            </p:cNvPr>
            <p:cNvSpPr/>
            <p:nvPr/>
          </p:nvSpPr>
          <p:spPr>
            <a:xfrm rot="16200000" flipV="1">
              <a:off x="6778716" y="5725579"/>
              <a:ext cx="239636" cy="11360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0" name="箭头: 圆角右 29">
              <a:extLst>
                <a:ext uri="{FF2B5EF4-FFF2-40B4-BE49-F238E27FC236}">
                  <a16:creationId xmlns:a16="http://schemas.microsoft.com/office/drawing/2014/main"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1" name="箭头: 圆角右 30">
              <a:extLst>
                <a:ext uri="{FF2B5EF4-FFF2-40B4-BE49-F238E27FC236}">
                  <a16:creationId xmlns:a16="http://schemas.microsoft.com/office/drawing/2014/main" id="{C26F4284-ED43-42BA-84A2-67ACBF34A4BF}"/>
                </a:ext>
              </a:extLst>
            </p:cNvPr>
            <p:cNvSpPr/>
            <p:nvPr/>
          </p:nvSpPr>
          <p:spPr>
            <a:xfrm rot="16200000" flipV="1">
              <a:off x="8758271"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4" name="箭头: 圆角右 33">
              <a:extLst>
                <a:ext uri="{FF2B5EF4-FFF2-40B4-BE49-F238E27FC236}">
                  <a16:creationId xmlns:a16="http://schemas.microsoft.com/office/drawing/2014/main" id="{D7305079-0F85-4873-9094-AAECA536C801}"/>
                </a:ext>
              </a:extLst>
            </p:cNvPr>
            <p:cNvSpPr/>
            <p:nvPr/>
          </p:nvSpPr>
          <p:spPr>
            <a:xfrm rot="16200000" flipV="1">
              <a:off x="9653752"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grpSp>
    </p:spTree>
    <p:extLst>
      <p:ext uri="{BB962C8B-B14F-4D97-AF65-F5344CB8AC3E}">
        <p14:creationId xmlns:p14="http://schemas.microsoft.com/office/powerpoint/2010/main" val="1350535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a:lnSpc>
                <a:spcPct val="120000"/>
              </a:lnSpc>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a:lnSpc>
                <a:spcPct val="120000"/>
              </a:lnSpc>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id="{FA0AD153-FB8D-4887-9372-C88D19B83B13}"/>
              </a:ext>
            </a:extLst>
          </p:cNvPr>
          <p:cNvGraphicFramePr>
            <a:graphicFrameLocks noGrp="1"/>
          </p:cNvGraphicFramePr>
          <p:nvPr>
            <p:extLst>
              <p:ext uri="{D42A27DB-BD31-4B8C-83A1-F6EECF244321}">
                <p14:modId xmlns:p14="http://schemas.microsoft.com/office/powerpoint/2010/main" val="414563479"/>
              </p:ext>
            </p:extLst>
          </p:nvPr>
        </p:nvGraphicFramePr>
        <p:xfrm>
          <a:off x="5293520" y="3508369"/>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13" name="组合 12">
            <a:extLst>
              <a:ext uri="{FF2B5EF4-FFF2-40B4-BE49-F238E27FC236}">
                <a16:creationId xmlns:a16="http://schemas.microsoft.com/office/drawing/2014/main"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560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xmlns="">
          <p:sp>
            <p:nvSpPr>
              <p:cNvPr id="20" name="矩形 19">
                <a:extLst>
                  <a:ext uri="{FF2B5EF4-FFF2-40B4-BE49-F238E27FC236}">
                    <a16:creationId xmlns:a16="http://schemas.microsoft.com/office/drawing/2014/main" xmlns=""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cstate="print"/>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int y;</a:t>
            </a:r>
          </a:p>
          <a:p>
            <a:pPr defTabSz="363538">
              <a:lnSpc>
                <a:spcPct val="120000"/>
              </a:lnSpc>
            </a:pPr>
            <a:r>
              <a:rPr lang="en-US" altLang="zh-CN" sz="1400" dirty="0"/>
              <a:t>	</a:t>
            </a:r>
            <a:r>
              <a:rPr lang="en-US" altLang="zh-CN" sz="1400" dirty="0" err="1"/>
              <a:t>printf</a:t>
            </a:r>
            <a:r>
              <a:rPr lang="en-US" altLang="zh-CN" sz="1400" dirty="0"/>
              <a:t>("input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a:t>
            </a:r>
            <a:r>
              <a:rPr lang="en-US" altLang="zh-CN" sz="1400" dirty="0" err="1"/>
              <a:t>fac</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f;</a:t>
            </a:r>
          </a:p>
          <a:p>
            <a:pPr defTabSz="363538">
              <a:lnSpc>
                <a:spcPct val="120000"/>
              </a:lnSpc>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a:lnSpc>
                <a:spcPct val="120000"/>
              </a:lnSpc>
            </a:pPr>
            <a:r>
              <a:rPr lang="en-US" altLang="zh-CN" sz="1400" dirty="0"/>
              <a:t>		f=1;			</a:t>
            </a:r>
            <a:r>
              <a:rPr lang="en-US" altLang="zh-CN" sz="1400" dirty="0" smtClean="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a:t>
            </a:r>
            <a:r>
              <a:rPr lang="en-US" altLang="zh-CN" sz="1400" dirty="0" err="1"/>
              <a:t>fac</a:t>
            </a:r>
            <a:r>
              <a:rPr lang="en-US" altLang="zh-CN" sz="1400" dirty="0"/>
              <a:t>(n-1)*n</a:t>
            </a:r>
            <a:r>
              <a:rPr lang="en-US" altLang="zh-CN" sz="1400" dirty="0" smtClean="0"/>
              <a:t>; </a:t>
            </a:r>
            <a:r>
              <a:rPr lang="en-US" altLang="zh-CN" sz="1400" dirty="0">
                <a:solidFill>
                  <a:srgbClr val="008000"/>
                </a:solidFill>
              </a:rPr>
              <a:t>//n&gt;1</a:t>
            </a:r>
            <a:r>
              <a:rPr lang="zh-CN" altLang="en-US" sz="1400" dirty="0">
                <a:solidFill>
                  <a:srgbClr val="008000"/>
                </a:solidFill>
              </a:rPr>
              <a:t>时，</a:t>
            </a:r>
            <a:r>
              <a:rPr lang="en-US" altLang="zh-CN" sz="1400" dirty="0">
                <a:solidFill>
                  <a:srgbClr val="008000"/>
                </a:solidFill>
              </a:rPr>
              <a:t>n!=n*(n-1)</a:t>
            </a: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id="{5499DC45-698C-4024-B3E7-1CBF7E3EC15A}"/>
              </a:ext>
            </a:extLst>
          </p:cNvPr>
          <p:cNvGraphicFramePr>
            <a:graphicFrameLocks noGrp="1"/>
          </p:cNvGraphicFramePr>
          <p:nvPr>
            <p:extLst>
              <p:ext uri="{D42A27DB-BD31-4B8C-83A1-F6EECF244321}">
                <p14:modId xmlns:p14="http://schemas.microsoft.com/office/powerpoint/2010/main"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42" name="组合 41">
            <a:extLst>
              <a:ext uri="{FF2B5EF4-FFF2-40B4-BE49-F238E27FC236}">
                <a16:creationId xmlns:a16="http://schemas.microsoft.com/office/drawing/2014/main"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17545ED2-DA8A-47EF-94D4-E66974757BFA}"/>
              </a:ext>
            </a:extLst>
          </p:cNvPr>
          <p:cNvGrpSpPr/>
          <p:nvPr/>
        </p:nvGrpSpPr>
        <p:grpSpPr>
          <a:xfrm>
            <a:off x="8250332" y="3155514"/>
            <a:ext cx="3576744" cy="2988349"/>
            <a:chOff x="8582294" y="4088153"/>
            <a:chExt cx="3690953" cy="2988349"/>
          </a:xfrm>
        </p:grpSpPr>
        <p:sp>
          <p:nvSpPr>
            <p:cNvPr id="54"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55"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3"/>
              <a:ext cx="2901703"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1971622" y="67748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3971754" y="843019"/>
            <a:ext cx="3476625" cy="819150"/>
          </a:xfrm>
          <a:prstGeom prst="rect">
            <a:avLst/>
          </a:prstGeom>
        </p:spPr>
      </p:pic>
    </p:spTree>
    <p:extLst>
      <p:ext uri="{BB962C8B-B14F-4D97-AF65-F5344CB8AC3E}">
        <p14:creationId xmlns:p14="http://schemas.microsoft.com/office/powerpoint/2010/main" val="1785119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7.8】Hanoi</a:t>
            </a:r>
            <a:r>
              <a:rPr lang="zh-CN" altLang="en-US" sz="1800" dirty="0">
                <a:solidFill>
                  <a:schemeClr val="accent1"/>
                </a:solidFill>
              </a:rPr>
              <a:t>（汉诺）塔问题。古代有一个梵塔，塔内有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A,B,C</a:t>
            </a:r>
            <a:r>
              <a:rPr lang="zh-CN" altLang="en-US" sz="1800" dirty="0">
                <a:solidFill>
                  <a:schemeClr val="accent1"/>
                </a:solidFill>
              </a:rPr>
              <a:t>。开始时</a:t>
            </a:r>
            <a:r>
              <a:rPr lang="en-US" altLang="zh-CN" sz="1800" dirty="0">
                <a:solidFill>
                  <a:schemeClr val="accent1"/>
                </a:solidFill>
              </a:rPr>
              <a:t>A</a:t>
            </a:r>
            <a:r>
              <a:rPr lang="zh-CN" altLang="en-US" sz="1800" dirty="0">
                <a:solidFill>
                  <a:schemeClr val="accent1"/>
                </a:solidFill>
              </a:rPr>
              <a:t>座上有</a:t>
            </a:r>
            <a:r>
              <a:rPr lang="en-US" altLang="zh-CN" sz="1800" dirty="0">
                <a:solidFill>
                  <a:schemeClr val="accent1"/>
                </a:solidFill>
              </a:rPr>
              <a:t>64</a:t>
            </a:r>
            <a:r>
              <a:rPr lang="zh-CN" altLang="en-US" sz="1800" dirty="0">
                <a:solidFill>
                  <a:schemeClr val="accent1"/>
                </a:solidFill>
              </a:rPr>
              <a:t>个盘子，盘子大小不等，大的在下，小的在上。有一个老和尚想把这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val="3700296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3711785"/>
            </a:xfrm>
            <a:prstGeom prst="rect">
              <a:avLst/>
            </a:prstGeom>
            <a:noFill/>
          </p:spPr>
          <p:txBody>
            <a:bodyPr wrap="square" rtlCol="0">
              <a:spAutoFit/>
            </a:bodyPr>
            <a:lstStyle/>
            <a:p>
              <a:pPr>
                <a:lnSpc>
                  <a:spcPct val="120000"/>
                </a:lnSpc>
              </a:pPr>
              <a:r>
                <a:rPr lang="en-US" altLang="zh-CN" sz="1400">
                  <a:solidFill>
                    <a:schemeClr val="bg1"/>
                  </a:solidFill>
                </a:rPr>
                <a:t>print_star</a:t>
              </a:r>
              <a:r>
                <a:rPr lang="zh-CN" altLang="en-US" sz="1400">
                  <a:solidFill>
                    <a:schemeClr val="bg1"/>
                  </a:solidFill>
                </a:rPr>
                <a:t>和</a:t>
              </a:r>
              <a:r>
                <a:rPr lang="en-US" altLang="zh-CN" sz="1400">
                  <a:solidFill>
                    <a:schemeClr val="bg1"/>
                  </a:solidFill>
                </a:rPr>
                <a:t>print_message</a:t>
              </a:r>
              <a:r>
                <a:rPr lang="zh-CN" altLang="en-US" sz="1400">
                  <a:solidFill>
                    <a:schemeClr val="bg1"/>
                  </a:solidFill>
                </a:rPr>
                <a:t>都是用户定义的函数名，分别用来输出一排“*”号和一行文字信息。在定义这两个函数时指定函数的类型为</a:t>
              </a:r>
              <a:r>
                <a:rPr lang="en-US" altLang="zh-CN" sz="1400">
                  <a:solidFill>
                    <a:schemeClr val="bg1"/>
                  </a:solidFill>
                </a:rPr>
                <a:t>void</a:t>
              </a:r>
              <a:r>
                <a:rPr lang="zh-CN" altLang="en-US" sz="1400">
                  <a:solidFill>
                    <a:schemeClr val="bg1"/>
                  </a:solidFill>
                </a:rPr>
                <a:t>，意为函数无类型，即无函数值，也就是说，执行这两个函数后不会把任何值带回</a:t>
              </a:r>
              <a:r>
                <a:rPr lang="en-US" altLang="zh-CN" sz="1400">
                  <a:solidFill>
                    <a:schemeClr val="bg1"/>
                  </a:solidFill>
                </a:rPr>
                <a:t>main</a:t>
              </a:r>
              <a:r>
                <a:rPr lang="zh-CN" altLang="en-US" sz="1400">
                  <a:solidFill>
                    <a:schemeClr val="bg1"/>
                  </a:solidFill>
                </a:rPr>
                <a:t>函数。</a:t>
              </a:r>
            </a:p>
            <a:p>
              <a:pPr>
                <a:lnSpc>
                  <a:spcPct val="120000"/>
                </a:lnSpc>
              </a:pPr>
              <a:endParaRPr lang="zh-CN" altLang="en-US" sz="1400">
                <a:solidFill>
                  <a:schemeClr val="bg1"/>
                </a:solidFill>
              </a:endParaRPr>
            </a:p>
            <a:p>
              <a:pPr>
                <a:lnSpc>
                  <a:spcPct val="120000"/>
                </a:lnSpc>
              </a:pPr>
              <a:r>
                <a:rPr lang="zh-CN" altLang="en-US" sz="1400">
                  <a:solidFill>
                    <a:schemeClr val="bg1"/>
                  </a:solidFill>
                </a:rPr>
                <a:t>在程序中，定义</a:t>
              </a:r>
              <a:r>
                <a:rPr lang="en-US" altLang="zh-CN" sz="1400">
                  <a:solidFill>
                    <a:schemeClr val="bg1"/>
                  </a:solidFill>
                </a:rPr>
                <a:t>print_star</a:t>
              </a:r>
              <a:r>
                <a:rPr lang="zh-CN" altLang="en-US" sz="1400">
                  <a:solidFill>
                    <a:schemeClr val="bg1"/>
                  </a:solidFill>
                </a:rPr>
                <a:t>函数和</a:t>
              </a:r>
              <a:r>
                <a:rPr lang="en-US" altLang="zh-CN" sz="1400">
                  <a:solidFill>
                    <a:schemeClr val="bg1"/>
                  </a:solidFill>
                </a:rPr>
                <a:t>print_message</a:t>
              </a:r>
              <a:r>
                <a:rPr lang="zh-CN" altLang="en-US" sz="1400">
                  <a:solidFill>
                    <a:schemeClr val="bg1"/>
                  </a:solidFill>
                </a:rPr>
                <a:t>函数的位置是在</a:t>
              </a:r>
              <a:r>
                <a:rPr lang="en-US" altLang="zh-CN" sz="1400">
                  <a:solidFill>
                    <a:schemeClr val="bg1"/>
                  </a:solidFill>
                </a:rPr>
                <a:t>main</a:t>
              </a:r>
              <a:r>
                <a:rPr lang="zh-CN" altLang="en-US" sz="1400">
                  <a:solidFill>
                    <a:schemeClr val="bg1"/>
                  </a:solidFill>
                </a:rPr>
                <a:t>函数的后面，在这种情况下，应当在</a:t>
              </a:r>
              <a:r>
                <a:rPr lang="en-US" altLang="zh-CN" sz="1400">
                  <a:solidFill>
                    <a:schemeClr val="bg1"/>
                  </a:solidFill>
                </a:rPr>
                <a:t>main</a:t>
              </a:r>
              <a:r>
                <a:rPr lang="zh-CN" altLang="en-US" sz="1400">
                  <a:solidFill>
                    <a:schemeClr val="bg1"/>
                  </a:solidFill>
                </a:rPr>
                <a:t>函数之前或</a:t>
              </a:r>
              <a:r>
                <a:rPr lang="en-US" altLang="zh-CN" sz="1400">
                  <a:solidFill>
                    <a:schemeClr val="bg1"/>
                  </a:solidFill>
                </a:rPr>
                <a:t>main</a:t>
              </a:r>
              <a:r>
                <a:rPr lang="zh-CN" altLang="en-US" sz="1400">
                  <a:solidFill>
                    <a:schemeClr val="bg1"/>
                  </a:solidFill>
                </a:rPr>
                <a:t>函数中的开头部分，对以上两个函数进行“声明”。</a:t>
              </a:r>
              <a:r>
                <a:rPr lang="zh-CN" altLang="en-US" sz="1400" b="1">
                  <a:solidFill>
                    <a:schemeClr val="bg1"/>
                  </a:solidFill>
                </a:rPr>
                <a:t>函数声明</a:t>
              </a:r>
              <a:r>
                <a:rPr lang="zh-CN" altLang="en-US" sz="1400">
                  <a:solidFill>
                    <a:schemeClr val="bg1"/>
                  </a:solidFill>
                </a:rPr>
                <a:t>的作用是把有关函数的信息</a:t>
              </a:r>
              <a:r>
                <a:rPr lang="en-US" altLang="zh-CN" sz="1400">
                  <a:solidFill>
                    <a:schemeClr val="bg1"/>
                  </a:solidFill>
                </a:rPr>
                <a:t>(</a:t>
              </a:r>
              <a:r>
                <a:rPr lang="zh-CN" altLang="en-US" sz="1400">
                  <a:solidFill>
                    <a:schemeClr val="bg1"/>
                  </a:solidFill>
                </a:rPr>
                <a:t>函数名、函数类型、函数参数的个数与类型</a:t>
              </a:r>
              <a:r>
                <a:rPr lang="en-US" altLang="zh-CN" sz="1400">
                  <a:solidFill>
                    <a:schemeClr val="bg1"/>
                  </a:solidFill>
                </a:rPr>
                <a:t>)</a:t>
              </a:r>
              <a:r>
                <a:rPr lang="zh-CN" altLang="en-US" sz="1400">
                  <a:solidFill>
                    <a:schemeClr val="bg1"/>
                  </a:solidFill>
                </a:rPr>
                <a:t>通知编译系统，以便在编译系统对程序进行编译时，在进行到</a:t>
              </a:r>
              <a:r>
                <a:rPr lang="en-US" altLang="zh-CN" sz="1400">
                  <a:solidFill>
                    <a:schemeClr val="bg1"/>
                  </a:solidFill>
                </a:rPr>
                <a:t>main</a:t>
              </a:r>
              <a:r>
                <a:rPr lang="zh-CN" altLang="en-US" sz="1400">
                  <a:solidFill>
                    <a:schemeClr val="bg1"/>
                  </a:solidFill>
                </a:rPr>
                <a:t>函数调用</a:t>
              </a:r>
              <a:r>
                <a:rPr lang="en-US" altLang="zh-CN" sz="1400">
                  <a:solidFill>
                    <a:schemeClr val="bg1"/>
                  </a:solidFill>
                </a:rPr>
                <a:t>print_star()</a:t>
              </a:r>
              <a:r>
                <a:rPr lang="zh-CN" altLang="en-US" sz="1400">
                  <a:solidFill>
                    <a:schemeClr val="bg1"/>
                  </a:solidFill>
                </a:rPr>
                <a:t>和 </a:t>
              </a:r>
              <a:r>
                <a:rPr lang="en-US" altLang="zh-CN" sz="1400">
                  <a:solidFill>
                    <a:schemeClr val="bg1"/>
                  </a:solidFill>
                </a:rPr>
                <a:t>print_message()</a:t>
              </a:r>
              <a:r>
                <a:rPr lang="zh-CN" altLang="en-US" sz="1400">
                  <a:solidFill>
                    <a:schemeClr val="bg1"/>
                  </a:solidFill>
                </a:rPr>
                <a:t>时知道它们是函数而不是变量或其他对象。此外，还对调用函数的正确性进行检查</a:t>
              </a:r>
              <a:r>
                <a:rPr lang="en-US" altLang="zh-CN" sz="1400">
                  <a:solidFill>
                    <a:schemeClr val="bg1"/>
                  </a:solidFill>
                </a:rPr>
                <a:t>(</a:t>
              </a:r>
              <a:r>
                <a:rPr lang="zh-CN" altLang="en-US" sz="1400">
                  <a:solidFill>
                    <a:schemeClr val="bg1"/>
                  </a:solidFill>
                </a:rPr>
                <a:t>如类型、函数名、参数个数、参数类型等是否正确</a:t>
              </a:r>
              <a:r>
                <a:rPr lang="en-US" altLang="zh-CN" sz="1400">
                  <a:solidFill>
                    <a:schemeClr val="bg1"/>
                  </a:solidFill>
                </a:rPr>
                <a:t>)</a:t>
              </a:r>
              <a:r>
                <a:rPr lang="zh-CN" altLang="en-US" sz="1400">
                  <a:solidFill>
                    <a:schemeClr val="bg1"/>
                  </a:solidFill>
                </a:rPr>
                <a:t>。</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092612" y="1216132"/>
            <a:ext cx="3486150" cy="1047750"/>
          </a:xfrm>
          <a:prstGeom prst="rect">
            <a:avLst/>
          </a:prstGeom>
        </p:spPr>
      </p:pic>
    </p:spTree>
    <p:extLst>
      <p:ext uri="{BB962C8B-B14F-4D97-AF65-F5344CB8AC3E}">
        <p14:creationId xmlns:p14="http://schemas.microsoft.com/office/powerpoint/2010/main"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val="27491671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2942424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hanoi</a:t>
            </a:r>
            <a:r>
              <a:rPr lang="en-US" altLang="zh-CN" sz="1400" dirty="0"/>
              <a:t>(n-1,one,three,two);</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a:t>
            </a:r>
            <a:r>
              <a:rPr lang="en-US" altLang="zh-CN" sz="1400" dirty="0" err="1"/>
              <a:t>hanoi</a:t>
            </a:r>
            <a:r>
              <a:rPr lang="en-US" altLang="zh-CN" sz="1400" dirty="0"/>
              <a:t>(n-1,two,one,three);</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8165306" y="4630039"/>
            <a:ext cx="3457575" cy="1914525"/>
          </a:xfrm>
          <a:prstGeom prst="rect">
            <a:avLst/>
          </a:prstGeom>
        </p:spPr>
      </p:pic>
    </p:spTree>
    <p:extLst>
      <p:ext uri="{BB962C8B-B14F-4D97-AF65-F5344CB8AC3E}">
        <p14:creationId xmlns:p14="http://schemas.microsoft.com/office/powerpoint/2010/main" val="3866559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p:nvPr/>
        </p:nvSpPr>
        <p:spPr bwMode="auto">
          <a:xfrm>
            <a:off x="1563689" y="2047541"/>
            <a:ext cx="2389187" cy="1300162"/>
          </a:xfrm>
          <a:prstGeom prst="rect">
            <a:avLst/>
          </a:prstGeom>
          <a:noFill/>
          <a:ln w="38100">
            <a:solidFill>
              <a:schemeClr val="tx1"/>
            </a:solidFill>
            <a:miter lim="800000"/>
          </a:ln>
        </p:spPr>
        <p:txBody>
          <a:bodyPr/>
          <a:lstStyle/>
          <a:p>
            <a:pPr marL="342900" indent="-342900" algn="ctr">
              <a:lnSpc>
                <a:spcPts val="2400"/>
              </a:lnSpc>
              <a:spcBef>
                <a:spcPct val="20000"/>
              </a:spcBef>
              <a:defRPr/>
            </a:pPr>
            <a:endParaRPr lang="pt-BR" altLang="zh-CN" sz="2000" b="1" kern="0" dirty="0" smtClean="0"/>
          </a:p>
          <a:p>
            <a:pPr marL="342900" indent="-342900" algn="ctr">
              <a:lnSpc>
                <a:spcPts val="2400"/>
              </a:lnSpc>
              <a:spcBef>
                <a:spcPct val="20000"/>
              </a:spcBef>
              <a:defRPr/>
            </a:pPr>
            <a:r>
              <a:rPr lang="pt-BR" altLang="zh-CN" sz="2000" b="1" kern="0" dirty="0" smtClean="0"/>
              <a:t>h(3,</a:t>
            </a:r>
            <a:r>
              <a:rPr lang="pt-BR" altLang="zh-CN" sz="2000" b="1" kern="0" dirty="0"/>
              <a:t>'A', 'B</a:t>
            </a:r>
            <a:r>
              <a:rPr lang="pt-BR" altLang="zh-CN" sz="2000" b="1" kern="0" dirty="0" smtClean="0"/>
              <a:t>','C')</a:t>
            </a:r>
            <a:endParaRPr lang="pt-BR" altLang="zh-CN" sz="2000" b="1" kern="0" dirty="0"/>
          </a:p>
        </p:txBody>
      </p:sp>
      <p:sp>
        <p:nvSpPr>
          <p:cNvPr id="2" name="标题 1"/>
          <p:cNvSpPr>
            <a:spLocks noGrp="1"/>
          </p:cNvSpPr>
          <p:nvPr>
            <p:ph type="title"/>
          </p:nvPr>
        </p:nvSpPr>
        <p:spPr>
          <a:xfrm>
            <a:off x="1546224" y="365125"/>
            <a:ext cx="9807575" cy="730251"/>
          </a:xfrm>
        </p:spPr>
        <p:txBody>
          <a:bodyPr/>
          <a:lstStyle/>
          <a:p>
            <a:r>
              <a:rPr lang="zh-CN" altLang="en-US" dirty="0" smtClean="0"/>
              <a:t>递归函数的执行</a:t>
            </a:r>
            <a:endParaRPr lang="zh-CN" altLang="en-US" dirty="0"/>
          </a:p>
        </p:txBody>
      </p:sp>
      <p:sp>
        <p:nvSpPr>
          <p:cNvPr id="4" name="内容占位符 2"/>
          <p:cNvSpPr txBox="1"/>
          <p:nvPr/>
        </p:nvSpPr>
        <p:spPr bwMode="auto">
          <a:xfrm>
            <a:off x="2024064" y="1487153"/>
            <a:ext cx="1500187" cy="642938"/>
          </a:xfrm>
          <a:prstGeom prst="rect">
            <a:avLst/>
          </a:prstGeom>
          <a:noFill/>
          <a:ln w="9525">
            <a:noFill/>
            <a:miter lim="800000"/>
          </a:ln>
        </p:spPr>
        <p:txBody>
          <a:bodyPr/>
          <a:lstStyle/>
          <a:p>
            <a:pPr marL="342900" indent="-342900" algn="ctr">
              <a:lnSpc>
                <a:spcPct val="120000"/>
              </a:lnSpc>
              <a:spcBef>
                <a:spcPct val="20000"/>
              </a:spcBef>
              <a:defRPr/>
            </a:pPr>
            <a:r>
              <a:rPr lang="en-US" altLang="zh-CN" sz="2800" b="1" kern="0" dirty="0"/>
              <a:t>main</a:t>
            </a:r>
            <a:endParaRPr lang="zh-CN" altLang="en-US" sz="2800" b="1" kern="0" dirty="0"/>
          </a:p>
        </p:txBody>
      </p:sp>
      <p:sp>
        <p:nvSpPr>
          <p:cNvPr id="6" name="内容占位符 2"/>
          <p:cNvSpPr txBox="1"/>
          <p:nvPr/>
        </p:nvSpPr>
        <p:spPr bwMode="auto">
          <a:xfrm>
            <a:off x="4381500" y="2058654"/>
            <a:ext cx="2857500" cy="1285875"/>
          </a:xfrm>
          <a:prstGeom prst="rect">
            <a:avLst/>
          </a:prstGeom>
          <a:noFill/>
          <a:ln w="38100">
            <a:solidFill>
              <a:schemeClr val="tx1"/>
            </a:solidFill>
            <a:miter lim="800000"/>
          </a:ln>
        </p:spPr>
        <p:txBody>
          <a:bodyPr tIns="108000"/>
          <a:lstStyle/>
          <a:p>
            <a:pPr marL="342900" indent="-342900" algn="ctr">
              <a:lnSpc>
                <a:spcPts val="2400"/>
              </a:lnSpc>
              <a:spcBef>
                <a:spcPct val="20000"/>
              </a:spcBef>
              <a:defRPr/>
            </a:pPr>
            <a:r>
              <a:rPr lang="pt-BR" altLang="zh-CN" sz="2000" b="1" kern="0" dirty="0"/>
              <a:t>h(2,'A','C','B')</a:t>
            </a:r>
          </a:p>
          <a:p>
            <a:pPr marL="342900" indent="-342900" algn="ctr">
              <a:lnSpc>
                <a:spcPts val="2400"/>
              </a:lnSpc>
              <a:spcBef>
                <a:spcPct val="20000"/>
              </a:spcBef>
              <a:defRPr/>
            </a:pPr>
            <a:r>
              <a:rPr lang="pt-BR" altLang="zh-CN" sz="2000" b="1" kern="0" dirty="0"/>
              <a:t>④ A-&gt;C</a:t>
            </a:r>
          </a:p>
          <a:p>
            <a:pPr marL="342900" indent="-342900" algn="ctr">
              <a:lnSpc>
                <a:spcPts val="2400"/>
              </a:lnSpc>
              <a:spcBef>
                <a:spcPct val="20000"/>
              </a:spcBef>
              <a:defRPr/>
            </a:pPr>
            <a:r>
              <a:rPr lang="pt-BR" altLang="zh-CN" sz="2000" b="1" kern="0" dirty="0"/>
              <a:t>h(2,'B','A','C')</a:t>
            </a:r>
            <a:endParaRPr lang="pt-BR" altLang="zh-CN" sz="2800" b="1" kern="0" dirty="0"/>
          </a:p>
        </p:txBody>
      </p:sp>
      <p:sp>
        <p:nvSpPr>
          <p:cNvPr id="7" name="内容占位符 2"/>
          <p:cNvSpPr txBox="1"/>
          <p:nvPr/>
        </p:nvSpPr>
        <p:spPr bwMode="auto">
          <a:xfrm>
            <a:off x="4381501" y="1215691"/>
            <a:ext cx="2786063" cy="914400"/>
          </a:xfrm>
          <a:prstGeom prst="rect">
            <a:avLst/>
          </a:prstGeom>
          <a:noFill/>
          <a:ln w="9525">
            <a:noFill/>
            <a:miter lim="800000"/>
          </a:ln>
        </p:spPr>
        <p:txBody>
          <a:bodyPr/>
          <a:lstStyle/>
          <a:p>
            <a:pPr marL="342900" indent="-342900" algn="ctr">
              <a:lnSpc>
                <a:spcPts val="2400"/>
              </a:lnSpc>
              <a:spcBef>
                <a:spcPct val="20000"/>
              </a:spcBef>
              <a:defRPr/>
            </a:pPr>
            <a:r>
              <a:rPr lang="en-US" altLang="zh-CN" sz="2800" b="1" kern="0" dirty="0" err="1"/>
              <a:t>hanoi</a:t>
            </a:r>
            <a:r>
              <a:rPr lang="zh-CN" altLang="en-US" sz="2800" b="1" kern="0" dirty="0"/>
              <a:t>函数</a:t>
            </a:r>
            <a:endParaRPr lang="en-US" altLang="zh-CN" sz="2800" b="1" kern="0" dirty="0"/>
          </a:p>
          <a:p>
            <a:pPr marL="342900" indent="-342900" algn="ctr">
              <a:lnSpc>
                <a:spcPts val="2400"/>
              </a:lnSpc>
              <a:spcBef>
                <a:spcPct val="20000"/>
              </a:spcBef>
              <a:defRPr/>
            </a:pPr>
            <a:r>
              <a:rPr lang="en-US" altLang="zh-CN" sz="2800" b="1" kern="0" dirty="0"/>
              <a:t>n=3</a:t>
            </a:r>
            <a:endParaRPr lang="zh-CN" altLang="en-US" sz="2800" b="1" kern="0" dirty="0"/>
          </a:p>
        </p:txBody>
      </p:sp>
      <p:sp>
        <p:nvSpPr>
          <p:cNvPr id="9" name="内容占位符 2"/>
          <p:cNvSpPr txBox="1"/>
          <p:nvPr/>
        </p:nvSpPr>
        <p:spPr bwMode="auto">
          <a:xfrm>
            <a:off x="7662863" y="2058654"/>
            <a:ext cx="2857500" cy="1285875"/>
          </a:xfrm>
          <a:prstGeom prst="rect">
            <a:avLst/>
          </a:prstGeom>
          <a:noFill/>
          <a:ln w="38100">
            <a:solidFill>
              <a:schemeClr val="tx1"/>
            </a:solidFill>
            <a:miter lim="800000"/>
          </a:ln>
        </p:spPr>
        <p:txBody>
          <a:bodyPr tIns="108000"/>
          <a:lstStyle/>
          <a:p>
            <a:pPr marL="342900" indent="-342900" algn="ctr">
              <a:lnSpc>
                <a:spcPts val="2400"/>
              </a:lnSpc>
              <a:spcBef>
                <a:spcPct val="20000"/>
              </a:spcBef>
              <a:defRPr/>
            </a:pPr>
            <a:r>
              <a:rPr lang="pt-BR" altLang="zh-CN" sz="2000" b="1" kern="0" dirty="0"/>
              <a:t>h(1,'A','B','C')</a:t>
            </a:r>
          </a:p>
          <a:p>
            <a:pPr marL="342900" indent="-342900" algn="ctr">
              <a:lnSpc>
                <a:spcPts val="2400"/>
              </a:lnSpc>
              <a:spcBef>
                <a:spcPct val="20000"/>
              </a:spcBef>
              <a:defRPr/>
            </a:pPr>
            <a:r>
              <a:rPr lang="pt-BR" altLang="zh-CN" sz="2000" b="1" kern="0" dirty="0"/>
              <a:t>② A-&gt;B</a:t>
            </a:r>
          </a:p>
          <a:p>
            <a:pPr marL="342900" indent="-342900" algn="ctr">
              <a:lnSpc>
                <a:spcPts val="2400"/>
              </a:lnSpc>
              <a:spcBef>
                <a:spcPct val="20000"/>
              </a:spcBef>
              <a:defRPr/>
            </a:pPr>
            <a:r>
              <a:rPr lang="pt-BR" altLang="zh-CN" sz="2000" b="1" kern="0" dirty="0"/>
              <a:t>h(1,'C','A','B')</a:t>
            </a:r>
          </a:p>
        </p:txBody>
      </p:sp>
      <p:sp>
        <p:nvSpPr>
          <p:cNvPr id="10" name="内容占位符 2"/>
          <p:cNvSpPr txBox="1"/>
          <p:nvPr/>
        </p:nvSpPr>
        <p:spPr bwMode="auto">
          <a:xfrm>
            <a:off x="7667625" y="1215691"/>
            <a:ext cx="2857500" cy="914400"/>
          </a:xfrm>
          <a:prstGeom prst="rect">
            <a:avLst/>
          </a:prstGeom>
          <a:noFill/>
          <a:ln w="9525">
            <a:noFill/>
            <a:miter lim="800000"/>
          </a:ln>
        </p:spPr>
        <p:txBody>
          <a:bodyPr/>
          <a:lstStyle/>
          <a:p>
            <a:pPr marL="342900" indent="-342900" algn="ctr">
              <a:lnSpc>
                <a:spcPts val="2400"/>
              </a:lnSpc>
              <a:spcBef>
                <a:spcPct val="20000"/>
              </a:spcBef>
              <a:defRPr/>
            </a:pPr>
            <a:r>
              <a:rPr lang="en-US" altLang="zh-CN" sz="2800" b="1" kern="0" dirty="0" err="1"/>
              <a:t>hanoi</a:t>
            </a:r>
            <a:r>
              <a:rPr lang="zh-CN" altLang="en-US" sz="2800" b="1" kern="0" dirty="0"/>
              <a:t>函数</a:t>
            </a:r>
            <a:endParaRPr lang="en-US" altLang="zh-CN" sz="2800" b="1" kern="0" dirty="0"/>
          </a:p>
          <a:p>
            <a:pPr marL="342900" indent="-342900" algn="ctr">
              <a:lnSpc>
                <a:spcPts val="2400"/>
              </a:lnSpc>
              <a:spcBef>
                <a:spcPct val="20000"/>
              </a:spcBef>
              <a:defRPr/>
            </a:pPr>
            <a:r>
              <a:rPr lang="en-US" altLang="zh-CN" sz="2800" b="1" kern="0" dirty="0"/>
              <a:t>n=2</a:t>
            </a:r>
            <a:endParaRPr lang="zh-CN" altLang="en-US" sz="2800" b="1" kern="0" dirty="0"/>
          </a:p>
        </p:txBody>
      </p:sp>
      <p:sp>
        <p:nvSpPr>
          <p:cNvPr id="11" name="内容占位符 2"/>
          <p:cNvSpPr txBox="1"/>
          <p:nvPr/>
        </p:nvSpPr>
        <p:spPr bwMode="auto">
          <a:xfrm>
            <a:off x="4381500" y="5073317"/>
            <a:ext cx="2857500" cy="1285875"/>
          </a:xfrm>
          <a:prstGeom prst="rect">
            <a:avLst/>
          </a:prstGeom>
          <a:noFill/>
          <a:ln w="38100">
            <a:solidFill>
              <a:schemeClr val="tx1"/>
            </a:solidFill>
            <a:miter lim="800000"/>
          </a:ln>
        </p:spPr>
        <p:txBody>
          <a:bodyPr tIns="360000"/>
          <a:lstStyle/>
          <a:p>
            <a:pPr marL="342900" indent="-342900" algn="ctr">
              <a:lnSpc>
                <a:spcPct val="120000"/>
              </a:lnSpc>
              <a:spcBef>
                <a:spcPct val="20000"/>
              </a:spcBef>
              <a:defRPr/>
            </a:pPr>
            <a:r>
              <a:rPr lang="pt-BR" altLang="zh-CN" sz="2400" b="1" kern="0" dirty="0"/>
              <a:t>③ </a:t>
            </a:r>
            <a:r>
              <a:rPr lang="en-US" altLang="zh-CN" sz="2400" b="1" kern="0" dirty="0"/>
              <a:t>C-&gt;B</a:t>
            </a:r>
          </a:p>
        </p:txBody>
      </p:sp>
      <p:sp>
        <p:nvSpPr>
          <p:cNvPr id="12" name="内容占位符 2"/>
          <p:cNvSpPr txBox="1"/>
          <p:nvPr/>
        </p:nvSpPr>
        <p:spPr bwMode="auto">
          <a:xfrm>
            <a:off x="4381501" y="4287504"/>
            <a:ext cx="2786063" cy="842963"/>
          </a:xfrm>
          <a:prstGeom prst="rect">
            <a:avLst/>
          </a:prstGeom>
          <a:noFill/>
          <a:ln w="9525">
            <a:noFill/>
            <a:miter lim="800000"/>
          </a:ln>
        </p:spPr>
        <p:txBody>
          <a:bodyPr/>
          <a:lstStyle/>
          <a:p>
            <a:pPr marL="342900" indent="-342900" algn="ctr">
              <a:lnSpc>
                <a:spcPts val="2400"/>
              </a:lnSpc>
              <a:spcBef>
                <a:spcPct val="20000"/>
              </a:spcBef>
              <a:defRPr/>
            </a:pPr>
            <a:r>
              <a:rPr lang="en-US" altLang="zh-CN" sz="2800" b="1" kern="0" dirty="0" err="1"/>
              <a:t>hanoi</a:t>
            </a:r>
            <a:r>
              <a:rPr lang="zh-CN" altLang="en-US" sz="2800" b="1" kern="0" dirty="0"/>
              <a:t>函数</a:t>
            </a:r>
            <a:endParaRPr lang="en-US" altLang="zh-CN" sz="2800" b="1" kern="0" dirty="0"/>
          </a:p>
          <a:p>
            <a:pPr marL="342900" indent="-342900" algn="ctr">
              <a:lnSpc>
                <a:spcPts val="2400"/>
              </a:lnSpc>
              <a:spcBef>
                <a:spcPct val="20000"/>
              </a:spcBef>
              <a:defRPr/>
            </a:pPr>
            <a:r>
              <a:rPr lang="en-US" altLang="zh-CN" sz="2800" b="1" kern="0" dirty="0"/>
              <a:t>n=1</a:t>
            </a:r>
            <a:endParaRPr lang="zh-CN" altLang="en-US" sz="2800" b="1" kern="0" dirty="0"/>
          </a:p>
        </p:txBody>
      </p:sp>
      <p:sp>
        <p:nvSpPr>
          <p:cNvPr id="13" name="内容占位符 2"/>
          <p:cNvSpPr txBox="1"/>
          <p:nvPr/>
        </p:nvSpPr>
        <p:spPr bwMode="auto">
          <a:xfrm>
            <a:off x="7662863" y="5073317"/>
            <a:ext cx="2857500" cy="1285875"/>
          </a:xfrm>
          <a:prstGeom prst="rect">
            <a:avLst/>
          </a:prstGeom>
          <a:noFill/>
          <a:ln w="38100">
            <a:solidFill>
              <a:schemeClr val="tx1"/>
            </a:solidFill>
            <a:miter lim="800000"/>
          </a:ln>
        </p:spPr>
        <p:txBody>
          <a:bodyPr tIns="144000"/>
          <a:lstStyle/>
          <a:p>
            <a:pPr marL="342900" indent="-342900" algn="ctr">
              <a:lnSpc>
                <a:spcPts val="2400"/>
              </a:lnSpc>
              <a:spcBef>
                <a:spcPct val="20000"/>
              </a:spcBef>
              <a:defRPr/>
            </a:pPr>
            <a:endParaRPr lang="en-US" altLang="zh-CN" sz="1600" b="1" kern="0" dirty="0"/>
          </a:p>
          <a:p>
            <a:pPr marL="342900" indent="-342900" algn="ctr">
              <a:lnSpc>
                <a:spcPts val="2400"/>
              </a:lnSpc>
              <a:spcBef>
                <a:spcPct val="20000"/>
              </a:spcBef>
              <a:defRPr/>
            </a:pPr>
            <a:r>
              <a:rPr lang="pt-BR" altLang="zh-CN" sz="2400" b="1" kern="0" dirty="0"/>
              <a:t>① </a:t>
            </a:r>
            <a:r>
              <a:rPr lang="en-US" altLang="zh-CN" sz="2400" b="1" kern="0" dirty="0"/>
              <a:t>A-&gt;C </a:t>
            </a:r>
            <a:endParaRPr lang="en-US" altLang="zh-CN" sz="1600" b="1" kern="0" dirty="0"/>
          </a:p>
        </p:txBody>
      </p:sp>
      <p:sp>
        <p:nvSpPr>
          <p:cNvPr id="14" name="内容占位符 2"/>
          <p:cNvSpPr txBox="1"/>
          <p:nvPr/>
        </p:nvSpPr>
        <p:spPr bwMode="auto">
          <a:xfrm>
            <a:off x="7667625" y="4287504"/>
            <a:ext cx="2857500" cy="771525"/>
          </a:xfrm>
          <a:prstGeom prst="rect">
            <a:avLst/>
          </a:prstGeom>
          <a:noFill/>
          <a:ln w="9525">
            <a:noFill/>
            <a:miter lim="800000"/>
          </a:ln>
        </p:spPr>
        <p:txBody>
          <a:bodyPr/>
          <a:lstStyle/>
          <a:p>
            <a:pPr marL="342900" indent="-342900" algn="ctr">
              <a:lnSpc>
                <a:spcPts val="2400"/>
              </a:lnSpc>
              <a:spcBef>
                <a:spcPct val="20000"/>
              </a:spcBef>
              <a:defRPr/>
            </a:pPr>
            <a:r>
              <a:rPr lang="en-US" altLang="zh-CN" sz="2800" b="1" kern="0" dirty="0" err="1"/>
              <a:t>hanoi</a:t>
            </a:r>
            <a:r>
              <a:rPr lang="zh-CN" altLang="en-US" sz="2800" b="1" kern="0" dirty="0"/>
              <a:t>函数</a:t>
            </a:r>
            <a:endParaRPr lang="en-US" altLang="zh-CN" sz="2800" b="1" kern="0" dirty="0"/>
          </a:p>
          <a:p>
            <a:pPr marL="342900" indent="-342900" algn="ctr">
              <a:lnSpc>
                <a:spcPts val="2400"/>
              </a:lnSpc>
              <a:spcBef>
                <a:spcPct val="20000"/>
              </a:spcBef>
              <a:defRPr/>
            </a:pPr>
            <a:r>
              <a:rPr lang="en-US" altLang="zh-CN" sz="2800" b="1" kern="0" dirty="0"/>
              <a:t>n=1</a:t>
            </a:r>
            <a:endParaRPr lang="zh-CN" altLang="en-US" sz="2800" b="1" kern="0" dirty="0"/>
          </a:p>
        </p:txBody>
      </p:sp>
      <p:cxnSp>
        <p:nvCxnSpPr>
          <p:cNvPr id="17" name="直接箭头连接符 55"/>
          <p:cNvCxnSpPr>
            <a:cxnSpLocks noChangeShapeType="1"/>
          </p:cNvCxnSpPr>
          <p:nvPr/>
        </p:nvCxnSpPr>
        <p:spPr bwMode="auto">
          <a:xfrm flipV="1">
            <a:off x="3524250" y="1430004"/>
            <a:ext cx="1500188" cy="1071563"/>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6096001" y="1430003"/>
            <a:ext cx="2214563" cy="700088"/>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a:endCxn id="14" idx="0"/>
          </p:cNvCxnSpPr>
          <p:nvPr/>
        </p:nvCxnSpPr>
        <p:spPr bwMode="auto">
          <a:xfrm flipH="1">
            <a:off x="9096375" y="2501567"/>
            <a:ext cx="71438" cy="178593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a:endCxn id="12" idx="0"/>
          </p:cNvCxnSpPr>
          <p:nvPr/>
        </p:nvCxnSpPr>
        <p:spPr bwMode="auto">
          <a:xfrm flipH="1">
            <a:off x="5775325" y="3173079"/>
            <a:ext cx="2355850" cy="1114425"/>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951539" y="3138153"/>
            <a:ext cx="2359025" cy="3221038"/>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flipH="1" flipV="1">
            <a:off x="9310688" y="2501567"/>
            <a:ext cx="673100" cy="3857625"/>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flipH="1" flipV="1">
            <a:off x="6091239" y="2444416"/>
            <a:ext cx="3113087" cy="889000"/>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flipH="1" flipV="1">
            <a:off x="3489327" y="2781723"/>
            <a:ext cx="1462088" cy="505657"/>
          </a:xfrm>
          <a:prstGeom prst="straightConnector1">
            <a:avLst/>
          </a:prstGeom>
          <a:noFill/>
          <a:ln w="38100" algn="ctr">
            <a:solidFill>
              <a:srgbClr val="FF0000"/>
            </a:solidFill>
            <a:miter lim="800000"/>
            <a:tailEnd type="arrow" w="med" len="med"/>
          </a:ln>
          <a:extLst>
            <a:ext uri="{909E8E84-426E-40DD-AFC4-6F175D3DCCD1}">
              <a14:hiddenFill xmlns:a14="http://schemas.microsoft.com/office/drawing/2010/main">
                <a:noFill/>
              </a14:hiddenFill>
            </a:ext>
          </a:extLst>
        </p:spPr>
      </p:cxnSp>
      <p:sp>
        <p:nvSpPr>
          <p:cNvPr id="28" name="下箭头 27"/>
          <p:cNvSpPr>
            <a:spLocks noChangeArrowheads="1"/>
          </p:cNvSpPr>
          <p:nvPr/>
        </p:nvSpPr>
        <p:spPr bwMode="auto">
          <a:xfrm rot="3283472">
            <a:off x="4225926" y="2900029"/>
            <a:ext cx="500063" cy="2106613"/>
          </a:xfrm>
          <a:prstGeom prst="downArrow">
            <a:avLst>
              <a:gd name="adj1" fmla="val 50000"/>
              <a:gd name="adj2" fmla="val 49967"/>
            </a:avLst>
          </a:prstGeom>
          <a:solidFill>
            <a:schemeClr val="accent1"/>
          </a:solidFill>
          <a:ln w="9525" algn="ctr">
            <a:solidFill>
              <a:schemeClr val="tx1"/>
            </a:solidFill>
            <a:miter lim="800000"/>
          </a:ln>
        </p:spPr>
        <p:txBody>
          <a:bodyPr wrap="none"/>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内容占位符 2"/>
          <p:cNvSpPr txBox="1"/>
          <p:nvPr/>
        </p:nvSpPr>
        <p:spPr bwMode="auto">
          <a:xfrm>
            <a:off x="1546225" y="4649454"/>
            <a:ext cx="2438400" cy="1439863"/>
          </a:xfrm>
          <a:prstGeom prst="rect">
            <a:avLst/>
          </a:prstGeom>
          <a:noFill/>
          <a:ln w="38100">
            <a:solidFill>
              <a:schemeClr val="tx1"/>
            </a:solidFill>
            <a:miter lim="800000"/>
          </a:ln>
        </p:spPr>
        <p:txBody>
          <a:bodyPr lIns="0" tIns="0" rIns="0" bIns="0"/>
          <a:lstStyle/>
          <a:p>
            <a:pPr marL="342900" indent="-342900">
              <a:lnSpc>
                <a:spcPct val="120000"/>
              </a:lnSpc>
              <a:spcBef>
                <a:spcPct val="20000"/>
              </a:spcBef>
              <a:defRPr/>
            </a:pPr>
            <a:r>
              <a:rPr lang="zh-CN" altLang="en-US" sz="2400" b="1" kern="0" dirty="0"/>
              <a:t>类似上一个</a:t>
            </a:r>
            <a:r>
              <a:rPr lang="en-US" altLang="zh-CN" sz="2400" b="1" kern="0" dirty="0" err="1"/>
              <a:t>hanoi</a:t>
            </a:r>
            <a:r>
              <a:rPr lang="zh-CN" altLang="en-US" sz="2400" b="1" kern="0" dirty="0"/>
              <a:t>调用，请自行展开。</a:t>
            </a:r>
          </a:p>
        </p:txBody>
      </p:sp>
      <p:sp>
        <p:nvSpPr>
          <p:cNvPr id="23"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 name="文本框 2"/>
          <p:cNvSpPr txBox="1"/>
          <p:nvPr/>
        </p:nvSpPr>
        <p:spPr>
          <a:xfrm>
            <a:off x="5024438" y="513474"/>
            <a:ext cx="595167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z="2000" dirty="0" smtClean="0"/>
              <a:t>4</a:t>
            </a:r>
            <a:r>
              <a:rPr lang="zh-CN" altLang="en-US" sz="2000" dirty="0" smtClean="0"/>
              <a:t>个参数分别表示：盘子数、源盘、辅助盘、目标盘</a:t>
            </a:r>
            <a:endParaRPr lang="zh-CN" altLang="en-US" sz="2000" dirty="0"/>
          </a:p>
        </p:txBody>
      </p:sp>
    </p:spTree>
    <p:extLst>
      <p:ext uri="{BB962C8B-B14F-4D97-AF65-F5344CB8AC3E}">
        <p14:creationId xmlns:p14="http://schemas.microsoft.com/office/powerpoint/2010/main" val="312161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blinds(horizontal)">
                                      <p:cBhvr>
                                        <p:cTn id="26" dur="5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ox(in)">
                                      <p:cBhvr>
                                        <p:cTn id="3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blinds(horizontal)">
                                      <p:cBhvr>
                                        <p:cTn id="41" dur="500"/>
                                        <p:tgtEl>
                                          <p:spTgt spid="10">
                                            <p:txEl>
                                              <p:pRg st="0" end="0"/>
                                            </p:txEl>
                                          </p:spTgt>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blinds(horizontal)">
                                      <p:cBhvr>
                                        <p:cTn id="45" dur="500"/>
                                        <p:tgtEl>
                                          <p:spTgt spid="1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ox(in)">
                                      <p:cBhvr>
                                        <p:cTn id="55"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
                                            <p:txEl>
                                              <p:pRg st="0" end="0"/>
                                            </p:txEl>
                                          </p:spTgt>
                                        </p:tgtEl>
                                        <p:attrNameLst>
                                          <p:attrName>style.visibility</p:attrName>
                                        </p:attrNameLst>
                                      </p:cBhvr>
                                      <p:to>
                                        <p:strVal val="visible"/>
                                      </p:to>
                                    </p:set>
                                    <p:animEffect transition="in" filter="blinds(horizontal)">
                                      <p:cBhvr>
                                        <p:cTn id="60" dur="500"/>
                                        <p:tgtEl>
                                          <p:spTgt spid="14">
                                            <p:txEl>
                                              <p:pRg st="0" end="0"/>
                                            </p:txEl>
                                          </p:spTgt>
                                        </p:tgtEl>
                                      </p:cBhvr>
                                    </p:animEffect>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14">
                                            <p:txEl>
                                              <p:pRg st="1" end="1"/>
                                            </p:txEl>
                                          </p:spTgt>
                                        </p:tgtEl>
                                        <p:attrNameLst>
                                          <p:attrName>style.visibility</p:attrName>
                                        </p:attrNameLst>
                                      </p:cBhvr>
                                      <p:to>
                                        <p:strVal val="visible"/>
                                      </p:to>
                                    </p:set>
                                    <p:animEffect transition="in" filter="blinds(horizontal)">
                                      <p:cBhvr>
                                        <p:cTn id="64" dur="500"/>
                                        <p:tgtEl>
                                          <p:spTgt spid="14">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linds(horizontal)">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box(in)">
                                      <p:cBhvr>
                                        <p:cTn id="74"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ox(in)">
                                      <p:cBhvr>
                                        <p:cTn id="79"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2">
                                            <p:txEl>
                                              <p:pRg st="0" end="0"/>
                                            </p:txEl>
                                          </p:spTgt>
                                        </p:tgtEl>
                                        <p:attrNameLst>
                                          <p:attrName>style.visibility</p:attrName>
                                        </p:attrNameLst>
                                      </p:cBhvr>
                                      <p:to>
                                        <p:strVal val="visible"/>
                                      </p:to>
                                    </p:set>
                                    <p:animEffect transition="in" filter="blinds(horizontal)">
                                      <p:cBhvr>
                                        <p:cTn id="84" dur="500"/>
                                        <p:tgtEl>
                                          <p:spTgt spid="12">
                                            <p:txEl>
                                              <p:pRg st="0" end="0"/>
                                            </p:txEl>
                                          </p:spTgt>
                                        </p:tgtEl>
                                      </p:cBhvr>
                                    </p:animEffect>
                                  </p:childTnLst>
                                </p:cTn>
                              </p:par>
                            </p:childTnLst>
                          </p:cTn>
                        </p:par>
                        <p:par>
                          <p:cTn id="85" fill="hold">
                            <p:stCondLst>
                              <p:cond delay="500"/>
                            </p:stCondLst>
                            <p:childTnLst>
                              <p:par>
                                <p:cTn id="86" presetID="3" presetClass="entr" presetSubtype="10" fill="hold" nodeType="afterEffect">
                                  <p:stCondLst>
                                    <p:cond delay="0"/>
                                  </p:stCondLst>
                                  <p:childTnLst>
                                    <p:set>
                                      <p:cBhvr>
                                        <p:cTn id="87" dur="1" fill="hold">
                                          <p:stCondLst>
                                            <p:cond delay="0"/>
                                          </p:stCondLst>
                                        </p:cTn>
                                        <p:tgtEl>
                                          <p:spTgt spid="12">
                                            <p:txEl>
                                              <p:pRg st="1" end="1"/>
                                            </p:txEl>
                                          </p:spTgt>
                                        </p:tgtEl>
                                        <p:attrNameLst>
                                          <p:attrName>style.visibility</p:attrName>
                                        </p:attrNameLst>
                                      </p:cBhvr>
                                      <p:to>
                                        <p:strVal val="visible"/>
                                      </p:to>
                                    </p:set>
                                    <p:animEffect transition="in" filter="blinds(horizontal)">
                                      <p:cBhvr>
                                        <p:cTn id="88" dur="500"/>
                                        <p:tgtEl>
                                          <p:spTgt spid="12">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blinds(horizontal)">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ox(in)">
                                      <p:cBhvr>
                                        <p:cTn id="98"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ox(in)">
                                      <p:cBhvr>
                                        <p:cTn id="103"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blinds(horizontal)">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box(in)">
                                      <p:cBhvr>
                                        <p:cTn id="11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28" grpId="0" animBg="1"/>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val="1599650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EE69A1A-DAD9-4712-B6AC-00E5A41A29B9}"/>
              </a:ext>
            </a:extLst>
          </p:cNvPr>
          <p:cNvGraphicFramePr>
            <a:graphicFrameLocks noGrp="1"/>
          </p:cNvGraphicFramePr>
          <p:nvPr>
            <p:extLst>
              <p:ext uri="{D42A27DB-BD31-4B8C-83A1-F6EECF244321}">
                <p14:modId xmlns:p14="http://schemas.microsoft.com/office/powerpoint/2010/main" val="1391795287"/>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val="178988089"/>
                    </a:ext>
                  </a:extLst>
                </a:gridCol>
                <a:gridCol w="4064000">
                  <a:extLst>
                    <a:ext uri="{9D8B030D-6E8A-4147-A177-3AD203B41FA5}">
                      <a16:colId xmlns:a16="http://schemas.microsoft.com/office/drawing/2014/main"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smtClean="0"/>
                        <a:t>实际参数</a:t>
                      </a:r>
                      <a:endParaRPr lang="zh-CN" altLang="en-US" sz="2000" dirty="0"/>
                    </a:p>
                  </a:txBody>
                  <a:tcPr anchor="ctr"/>
                </a:tc>
                <a:extLst>
                  <a:ext uri="{0D108BD9-81ED-4DB2-BD59-A6C34878D82A}">
                    <a16:rowId xmlns:a16="http://schemas.microsoft.com/office/drawing/2014/main"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val="1187610419"/>
                  </a:ext>
                </a:extLst>
              </a:tr>
            </a:tbl>
          </a:graphicData>
        </a:graphic>
      </p:graphicFrame>
    </p:spTree>
    <p:extLst>
      <p:ext uri="{BB962C8B-B14F-4D97-AF65-F5344CB8AC3E}">
        <p14:creationId xmlns:p14="http://schemas.microsoft.com/office/powerpoint/2010/main" val="233206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5701610"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4776729"/>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748959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输入</a:t>
            </a:r>
            <a:r>
              <a:rPr lang="en-US" altLang="zh-CN" sz="2000" dirty="0">
                <a:solidFill>
                  <a:schemeClr val="accent1"/>
                </a:solidFill>
              </a:rPr>
              <a:t>10</a:t>
            </a:r>
            <a:r>
              <a:rPr lang="zh-CN" altLang="en-US" sz="2000" dirty="0">
                <a:solidFill>
                  <a:schemeClr val="accent1"/>
                </a:solidFill>
              </a:rPr>
              <a:t>个数，要求输出其中值最大的元素和该数是第几个数。</a:t>
            </a:r>
          </a:p>
        </p:txBody>
      </p:sp>
      <p:grpSp>
        <p:nvGrpSpPr>
          <p:cNvPr id="51" name="组合 50"/>
          <p:cNvGrpSpPr/>
          <p:nvPr/>
        </p:nvGrpSpPr>
        <p:grpSpPr>
          <a:xfrm>
            <a:off x="402050" y="4762305"/>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wrap="square" rtlCol="0">
              <a:spAutoFit/>
            </a:bodyPr>
            <a:lstStyle/>
            <a:p>
              <a:r>
                <a:rPr lang="zh-CN" altLang="zh-CN" sz="1400" dirty="0">
                  <a:solidFill>
                    <a:schemeClr val="bg1"/>
                  </a:solidFill>
                </a:rPr>
                <a:t>从键盘输入</a:t>
              </a:r>
              <a:r>
                <a:rPr lang="en-US" altLang="zh-CN" sz="1400" dirty="0">
                  <a:solidFill>
                    <a:schemeClr val="bg1"/>
                  </a:solidFill>
                </a:rPr>
                <a:t>10</a:t>
              </a:r>
              <a:r>
                <a:rPr lang="zh-CN" altLang="zh-CN" sz="1400" dirty="0">
                  <a:solidFill>
                    <a:schemeClr val="bg1"/>
                  </a:solidFill>
                </a:rPr>
                <a:t>个数给</a:t>
              </a:r>
              <a:r>
                <a:rPr lang="en-US" altLang="zh-CN" sz="1400" dirty="0">
                  <a:solidFill>
                    <a:schemeClr val="bg1"/>
                  </a:solidFill>
                </a:rPr>
                <a:t>a[0]~a[9]</a:t>
              </a:r>
              <a:r>
                <a:rPr lang="zh-CN" altLang="zh-CN" sz="1400" dirty="0">
                  <a:solidFill>
                    <a:schemeClr val="bg1"/>
                  </a:solidFill>
                </a:rPr>
                <a:t>。变量</a:t>
              </a:r>
              <a:r>
                <a:rPr lang="en-US" altLang="zh-CN" sz="1400" dirty="0">
                  <a:solidFill>
                    <a:schemeClr val="bg1"/>
                  </a:solidFill>
                </a:rPr>
                <a:t>m</a:t>
              </a:r>
              <a:r>
                <a:rPr lang="zh-CN" altLang="zh-CN" sz="1400" dirty="0">
                  <a:solidFill>
                    <a:schemeClr val="bg1"/>
                  </a:solidFill>
                </a:rPr>
                <a:t>用来存放当前已比较过的各数中的最大者。开始时设</a:t>
              </a:r>
              <a:r>
                <a:rPr lang="en-US" altLang="zh-CN" sz="1400" dirty="0">
                  <a:solidFill>
                    <a:schemeClr val="bg1"/>
                  </a:solidFill>
                </a:rPr>
                <a:t>m</a:t>
              </a:r>
              <a:r>
                <a:rPr lang="zh-CN" altLang="zh-CN" sz="1400" dirty="0">
                  <a:solidFill>
                    <a:schemeClr val="bg1"/>
                  </a:solidFill>
                </a:rPr>
                <a:t>的值为</a:t>
              </a:r>
              <a:r>
                <a:rPr lang="en-US" altLang="zh-CN" sz="1400" dirty="0">
                  <a:solidFill>
                    <a:schemeClr val="bg1"/>
                  </a:solidFill>
                </a:rPr>
                <a:t>a[0]</a:t>
              </a:r>
              <a:r>
                <a:rPr lang="zh-CN" altLang="zh-CN" sz="1400" dirty="0">
                  <a:solidFill>
                    <a:schemeClr val="bg1"/>
                  </a:solidFill>
                </a:rPr>
                <a:t>，然后依次将</a:t>
              </a:r>
              <a:r>
                <a:rPr lang="en-US" altLang="zh-CN" sz="1400" dirty="0">
                  <a:solidFill>
                    <a:schemeClr val="bg1"/>
                  </a:solidFill>
                </a:rPr>
                <a:t>m</a:t>
              </a:r>
              <a:r>
                <a:rPr lang="zh-CN" altLang="zh-CN" sz="1400" dirty="0">
                  <a:solidFill>
                    <a:schemeClr val="bg1"/>
                  </a:solidFill>
                </a:rPr>
                <a:t>与</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比，如果</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大于</a:t>
              </a:r>
              <a:r>
                <a:rPr lang="en-US" altLang="zh-CN" sz="1400" dirty="0">
                  <a:solidFill>
                    <a:schemeClr val="bg1"/>
                  </a:solidFill>
                </a:rPr>
                <a:t>m</a:t>
              </a:r>
              <a:r>
                <a:rPr lang="zh-CN" altLang="zh-CN" sz="1400" dirty="0">
                  <a:solidFill>
                    <a:schemeClr val="bg1"/>
                  </a:solidFill>
                </a:rPr>
                <a:t>，就以</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的原值。下一次以</a:t>
              </a:r>
              <a:r>
                <a:rPr lang="en-US" altLang="zh-CN" sz="1400" dirty="0">
                  <a:solidFill>
                    <a:schemeClr val="bg1"/>
                  </a:solidFill>
                </a:rPr>
                <a:t>m</a:t>
              </a:r>
              <a:r>
                <a:rPr lang="zh-CN" altLang="zh-CN" sz="1400" dirty="0">
                  <a:solidFill>
                    <a:schemeClr val="bg1"/>
                  </a:solidFill>
                </a:rPr>
                <a:t>的新值与下一个</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比较。经过</a:t>
              </a:r>
              <a:r>
                <a:rPr lang="en-US" altLang="zh-CN" sz="1400" dirty="0">
                  <a:solidFill>
                    <a:schemeClr val="bg1"/>
                  </a:solidFill>
                </a:rPr>
                <a:t>9</a:t>
              </a:r>
              <a:r>
                <a:rPr lang="zh-CN" altLang="zh-CN" sz="1400" dirty="0">
                  <a:solidFill>
                    <a:schemeClr val="bg1"/>
                  </a:solidFill>
                </a:rPr>
                <a:t>轮循环的比较，</a:t>
              </a:r>
              <a:r>
                <a:rPr lang="en-US" altLang="zh-CN" sz="1400" dirty="0">
                  <a:solidFill>
                    <a:schemeClr val="bg1"/>
                  </a:solidFill>
                </a:rPr>
                <a:t>m</a:t>
              </a:r>
              <a:r>
                <a:rPr lang="zh-CN" altLang="zh-CN" sz="1400" dirty="0">
                  <a:solidFill>
                    <a:schemeClr val="bg1"/>
                  </a:solidFill>
                </a:rPr>
                <a:t>最后的值就是</a:t>
              </a:r>
              <a:r>
                <a:rPr lang="en-US" altLang="zh-CN" sz="1400" dirty="0">
                  <a:solidFill>
                    <a:schemeClr val="bg1"/>
                  </a:solidFill>
                </a:rPr>
                <a:t>10</a:t>
              </a:r>
              <a:r>
                <a:rPr lang="zh-CN" altLang="zh-CN" sz="1400" dirty="0">
                  <a:solidFill>
                    <a:schemeClr val="bg1"/>
                  </a:solidFill>
                </a:rPr>
                <a:t>个数的最大数。</a:t>
              </a:r>
            </a:p>
            <a:p>
              <a:r>
                <a:rPr lang="zh-CN" altLang="zh-CN" sz="1400" dirty="0">
                  <a:solidFill>
                    <a:schemeClr val="bg1"/>
                  </a:solidFill>
                </a:rPr>
                <a:t>请注意分析怎样得到最大数是</a:t>
              </a:r>
              <a:r>
                <a:rPr lang="en-US" altLang="zh-CN" sz="1400" dirty="0">
                  <a:solidFill>
                    <a:schemeClr val="bg1"/>
                  </a:solidFill>
                </a:rPr>
                <a:t>10</a:t>
              </a:r>
              <a:r>
                <a:rPr lang="zh-CN" altLang="zh-CN" sz="1400" dirty="0">
                  <a:solidFill>
                    <a:schemeClr val="bg1"/>
                  </a:solidFill>
                </a:rPr>
                <a:t>个数中第几个数。当每次出现以</a:t>
              </a:r>
              <a:r>
                <a:rPr lang="en-US" altLang="zh-CN" sz="1400" dirty="0">
                  <a:solidFill>
                    <a:schemeClr val="bg1"/>
                  </a:solidFill>
                </a:rPr>
                <a:t>max(</a:t>
              </a:r>
              <a:r>
                <a:rPr lang="en-US" altLang="zh-CN" sz="1400" dirty="0" err="1">
                  <a:solidFill>
                    <a:schemeClr val="bg1"/>
                  </a:solidFill>
                </a:rPr>
                <a:t>m,a</a:t>
              </a:r>
              <a:r>
                <a:rPr lang="en-US" altLang="zh-CN" sz="1400" dirty="0">
                  <a:solidFill>
                    <a:schemeClr val="bg1"/>
                  </a:solidFill>
                </a:rPr>
                <a:t>[</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的原值时，就把</a:t>
              </a:r>
              <a:r>
                <a:rPr lang="en-US" altLang="zh-CN" sz="1400" dirty="0" err="1">
                  <a:solidFill>
                    <a:schemeClr val="bg1"/>
                  </a:solidFill>
                </a:rPr>
                <a:t>i</a:t>
              </a:r>
              <a:r>
                <a:rPr lang="zh-CN" altLang="zh-CN" sz="1400" dirty="0">
                  <a:solidFill>
                    <a:schemeClr val="bg1"/>
                  </a:solidFill>
                </a:rPr>
                <a:t>的值保存在变量</a:t>
              </a:r>
              <a:r>
                <a:rPr lang="en-US" altLang="zh-CN" sz="1400" dirty="0">
                  <a:solidFill>
                    <a:schemeClr val="bg1"/>
                  </a:solidFill>
                </a:rPr>
                <a:t>n</a:t>
              </a:r>
              <a:r>
                <a:rPr lang="zh-CN" altLang="zh-CN" sz="1400" dirty="0">
                  <a:solidFill>
                    <a:schemeClr val="bg1"/>
                  </a:solidFill>
                </a:rPr>
                <a:t>中。</a:t>
              </a:r>
              <a:r>
                <a:rPr lang="en-US" altLang="zh-CN" sz="1400" dirty="0">
                  <a:solidFill>
                    <a:schemeClr val="bg1"/>
                  </a:solidFill>
                </a:rPr>
                <a:t>n</a:t>
              </a:r>
              <a:r>
                <a:rPr lang="zh-CN" altLang="zh-CN" sz="1400" dirty="0">
                  <a:solidFill>
                    <a:schemeClr val="bg1"/>
                  </a:solidFill>
                </a:rPr>
                <a:t>最后的值就是最大数的序号</a:t>
              </a:r>
              <a:r>
                <a:rPr lang="en-US" altLang="zh-CN" sz="1400" dirty="0">
                  <a:solidFill>
                    <a:schemeClr val="bg1"/>
                  </a:solidFill>
                </a:rPr>
                <a:t>(</a:t>
              </a:r>
              <a:r>
                <a:rPr lang="zh-CN" altLang="zh-CN" sz="1400" dirty="0">
                  <a:solidFill>
                    <a:schemeClr val="bg1"/>
                  </a:solidFill>
                </a:rPr>
                <a:t>注意序号从</a:t>
              </a:r>
              <a:r>
                <a:rPr lang="en-US" altLang="zh-CN" sz="1400" dirty="0">
                  <a:solidFill>
                    <a:schemeClr val="bg1"/>
                  </a:solidFill>
                </a:rPr>
                <a:t>0</a:t>
              </a:r>
              <a:r>
                <a:rPr lang="zh-CN" altLang="zh-CN" sz="1400" dirty="0">
                  <a:solidFill>
                    <a:schemeClr val="bg1"/>
                  </a:solidFill>
                </a:rPr>
                <a:t>开始</a:t>
              </a:r>
              <a:r>
                <a:rPr lang="en-US" altLang="zh-CN" sz="1400" dirty="0">
                  <a:solidFill>
                    <a:schemeClr val="bg1"/>
                  </a:solidFill>
                </a:rPr>
                <a:t>)</a:t>
              </a:r>
              <a:r>
                <a:rPr lang="zh-CN" altLang="zh-CN" sz="1400" dirty="0">
                  <a:solidFill>
                    <a:schemeClr val="bg1"/>
                  </a:solidFill>
                </a:rPr>
                <a:t>，如果要输出</a:t>
              </a:r>
              <a:r>
                <a:rPr lang="en-US" altLang="zh-CN" sz="1400" dirty="0">
                  <a:solidFill>
                    <a:schemeClr val="bg1"/>
                  </a:solidFill>
                </a:rPr>
                <a:t>“</a:t>
              </a:r>
              <a:r>
                <a:rPr lang="zh-CN" altLang="zh-CN" sz="1400" dirty="0">
                  <a:solidFill>
                    <a:schemeClr val="bg1"/>
                  </a:solidFill>
                </a:rPr>
                <a:t>最大数是</a:t>
              </a:r>
              <a:r>
                <a:rPr lang="en-US" altLang="zh-CN" sz="1400" dirty="0">
                  <a:solidFill>
                    <a:schemeClr val="bg1"/>
                  </a:solidFill>
                </a:rPr>
                <a:t>10</a:t>
              </a:r>
              <a:r>
                <a:rPr lang="zh-CN" altLang="zh-CN" sz="1400" dirty="0">
                  <a:solidFill>
                    <a:schemeClr val="bg1"/>
                  </a:solidFill>
                </a:rPr>
                <a:t>个数中第几个数</a:t>
              </a:r>
              <a:r>
                <a:rPr lang="en-US" altLang="zh-CN" sz="1400" dirty="0">
                  <a:solidFill>
                    <a:schemeClr val="bg1"/>
                  </a:solidFill>
                </a:rPr>
                <a:t>”</a:t>
              </a:r>
              <a:r>
                <a:rPr lang="zh-CN" altLang="zh-CN" sz="1400" dirty="0">
                  <a:solidFill>
                    <a:schemeClr val="bg1"/>
                  </a:solidFill>
                </a:rPr>
                <a:t>，应为</a:t>
              </a:r>
              <a:r>
                <a:rPr lang="en-US" altLang="zh-CN" sz="1400" dirty="0">
                  <a:solidFill>
                    <a:schemeClr val="bg1"/>
                  </a:solidFill>
                </a:rPr>
                <a:t>n+1</a:t>
              </a:r>
              <a:r>
                <a:rPr lang="zh-CN" altLang="zh-CN" sz="1400" dirty="0">
                  <a:solidFill>
                    <a:schemeClr val="bg1"/>
                  </a:solidFill>
                </a:rPr>
                <a:t>。因为数组元素序号从</a:t>
              </a:r>
              <a:r>
                <a:rPr lang="en-US" altLang="zh-CN" sz="1400" dirty="0">
                  <a:solidFill>
                    <a:schemeClr val="bg1"/>
                  </a:solidFill>
                </a:rPr>
                <a:t>0</a:t>
              </a:r>
              <a:r>
                <a:rPr lang="zh-CN" altLang="zh-CN" sz="1400" dirty="0">
                  <a:solidFill>
                    <a:schemeClr val="bg1"/>
                  </a:solidFill>
                </a:rPr>
                <a:t>开始。</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76032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10 integer numbers:");</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for(</a:t>
            </a:r>
            <a:r>
              <a:rPr lang="en-US" altLang="zh-CN" sz="1400" dirty="0" err="1"/>
              <a:t>i</a:t>
            </a:r>
            <a:r>
              <a:rPr lang="en-US" altLang="zh-CN" sz="1400" dirty="0"/>
              <a:t>=1,m=a[0],n=0;i&lt;10;i++)</a:t>
            </a:r>
          </a:p>
          <a:p>
            <a:pPr defTabSz="363538">
              <a:lnSpc>
                <a:spcPct val="120000"/>
              </a:lnSpc>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a:lnSpc>
                <a:spcPct val="120000"/>
              </a:lnSpc>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a:lnSpc>
                <a:spcPct val="120000"/>
              </a:lnSpc>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27689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01516" y="395031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515479" y="4762305"/>
            <a:ext cx="4324350" cy="1133475"/>
          </a:xfrm>
          <a:prstGeom prst="rect">
            <a:avLst/>
          </a:prstGeom>
        </p:spPr>
      </p:pic>
    </p:spTree>
    <p:extLst>
      <p:ext uri="{BB962C8B-B14F-4D97-AF65-F5344CB8AC3E}">
        <p14:creationId xmlns:p14="http://schemas.microsoft.com/office/powerpoint/2010/main" val="3987003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7.10】</a:t>
            </a:r>
            <a:r>
              <a:rPr lang="zh-CN" altLang="en-US" sz="2000" dirty="0">
                <a:solidFill>
                  <a:schemeClr val="accent1"/>
                </a:solidFill>
              </a:rPr>
              <a:t>有一个一维数组</a:t>
            </a:r>
            <a:r>
              <a:rPr lang="en-US" altLang="zh-CN" sz="2000" dirty="0">
                <a:solidFill>
                  <a:schemeClr val="accent1"/>
                </a:solidFill>
              </a:rPr>
              <a:t>score</a:t>
            </a:r>
            <a:r>
              <a:rPr lang="zh-CN" altLang="en-US" sz="2000" dirty="0">
                <a:solidFill>
                  <a:schemeClr val="accent1"/>
                </a:solidFill>
              </a:rPr>
              <a:t>，内放</a:t>
            </a:r>
            <a:r>
              <a:rPr lang="en-US" altLang="zh-CN" sz="2000" dirty="0">
                <a:solidFill>
                  <a:schemeClr val="accent1"/>
                </a:solidFill>
              </a:rPr>
              <a:t>10</a:t>
            </a:r>
            <a:r>
              <a:rPr lang="zh-CN" altLang="en-US" sz="2000" dirty="0">
                <a:solidFill>
                  <a:schemeClr val="accent1"/>
                </a:solidFill>
              </a:rPr>
              <a:t>个学生成绩，求平均成绩。</a:t>
            </a:r>
          </a:p>
        </p:txBody>
      </p:sp>
      <p:grpSp>
        <p:nvGrpSpPr>
          <p:cNvPr id="51" name="组合 50"/>
          <p:cNvGrpSpPr/>
          <p:nvPr/>
        </p:nvGrpSpPr>
        <p:grpSpPr>
          <a:xfrm>
            <a:off x="399984" y="5238622"/>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wrap="square" rtlCol="0">
              <a:spAutoFit/>
            </a:bodyPr>
            <a:lstStyle/>
            <a:p>
              <a:r>
                <a:rPr lang="en-US" altLang="zh-CN" sz="1600" dirty="0">
                  <a:solidFill>
                    <a:schemeClr val="bg1"/>
                  </a:solidFill>
                </a:rPr>
                <a:t>(1) </a:t>
              </a:r>
              <a:r>
                <a:rPr lang="zh-CN" altLang="zh-CN" sz="1600" dirty="0">
                  <a:solidFill>
                    <a:schemeClr val="bg1"/>
                  </a:solidFill>
                </a:rPr>
                <a:t>用数组名作函数参数，应该在主调函数和被调用函数分别定义数组。</a:t>
              </a:r>
            </a:p>
            <a:p>
              <a:r>
                <a:rPr lang="en-US" altLang="zh-CN" sz="1600" dirty="0">
                  <a:solidFill>
                    <a:schemeClr val="bg1"/>
                  </a:solidFill>
                </a:rPr>
                <a:t>(2) </a:t>
              </a:r>
              <a:r>
                <a:rPr lang="zh-CN" altLang="zh-CN" sz="1600" dirty="0">
                  <a:solidFill>
                    <a:schemeClr val="bg1"/>
                  </a:solidFill>
                </a:rPr>
                <a:t>实参数组与形参数组类型必须一致。</a:t>
              </a:r>
            </a:p>
            <a:p>
              <a:r>
                <a:rPr lang="en-US" altLang="zh-CN" sz="1600" dirty="0">
                  <a:solidFill>
                    <a:schemeClr val="bg1"/>
                  </a:solidFill>
                </a:rPr>
                <a:t>(3) </a:t>
              </a:r>
              <a:r>
                <a:rPr lang="zh-CN" altLang="zh-CN" sz="1600" dirty="0">
                  <a:solidFill>
                    <a:schemeClr val="bg1"/>
                  </a:solidFill>
                </a:rPr>
                <a:t>在定义</a:t>
              </a:r>
              <a:r>
                <a:rPr lang="en-US" altLang="zh-CN" sz="1600" dirty="0">
                  <a:solidFill>
                    <a:schemeClr val="bg1"/>
                  </a:solidFill>
                </a:rPr>
                <a:t>average</a:t>
              </a:r>
              <a:r>
                <a:rPr lang="zh-CN" altLang="zh-CN" sz="1600" dirty="0">
                  <a:solidFill>
                    <a:schemeClr val="bg1"/>
                  </a:solidFill>
                </a:rPr>
                <a:t>函数时，声明形参数组的大小为</a:t>
              </a:r>
              <a:r>
                <a:rPr lang="en-US" altLang="zh-CN" sz="1600" dirty="0">
                  <a:solidFill>
                    <a:schemeClr val="bg1"/>
                  </a:solidFill>
                </a:rPr>
                <a:t>10</a:t>
              </a:r>
              <a:r>
                <a:rPr lang="zh-CN" altLang="zh-CN" sz="1600" dirty="0">
                  <a:solidFill>
                    <a:schemeClr val="bg1"/>
                  </a:solidFill>
                </a:rPr>
                <a:t>，但在实际上，指定其大小是不起任何作用的，因为</a:t>
              </a:r>
              <a:r>
                <a:rPr lang="en-US" altLang="zh-CN" sz="1600" dirty="0">
                  <a:solidFill>
                    <a:schemeClr val="bg1"/>
                  </a:solidFill>
                </a:rPr>
                <a:t>C</a:t>
              </a:r>
              <a:r>
                <a:rPr lang="zh-CN" altLang="zh-CN" sz="1600" dirty="0">
                  <a:solidFill>
                    <a:schemeClr val="bg1"/>
                  </a:solidFill>
                </a:rPr>
                <a:t>语言编译系统并不检查形参数组大小，只是将实参数组的首元素的地址传给形参数组名。</a:t>
              </a:r>
              <a:endParaRPr lang="en-US" altLang="zh-CN" sz="1600" dirty="0">
                <a:solidFill>
                  <a:schemeClr val="bg1"/>
                </a:solidFill>
              </a:endParaRPr>
            </a:p>
            <a:p>
              <a:r>
                <a:rPr lang="en-US" altLang="zh-CN" sz="1600" dirty="0">
                  <a:solidFill>
                    <a:schemeClr val="bg1"/>
                  </a:solidFill>
                </a:rPr>
                <a:t>(4) </a:t>
              </a:r>
              <a:r>
                <a:rPr lang="zh-CN" altLang="zh-CN" sz="1600" dirty="0">
                  <a:solidFill>
                    <a:schemeClr val="bg1"/>
                  </a:solidFill>
                </a:rPr>
                <a:t>形参数组可以不指定大小，在定义数组时在数组名后面跟一个空的方括号</a:t>
              </a:r>
              <a:r>
                <a:rPr lang="zh-CN" altLang="en-US" sz="1600" dirty="0">
                  <a:solidFill>
                    <a:schemeClr val="bg1"/>
                  </a:solidFill>
                </a:rPr>
                <a:t>。</a:t>
              </a:r>
              <a:endParaRPr lang="zh-CN" altLang="zh-CN" sz="1600" dirty="0">
                <a:solidFill>
                  <a:schemeClr val="bg1"/>
                </a:solidFill>
              </a:endParaRP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score[10],aver;</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("input 10 scores:\n");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=1;i&lt;10;i++)</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a:lnSpc>
                <a:spcPct val="120000"/>
              </a:lnSpc>
            </a:pPr>
            <a:r>
              <a:rPr lang="zh-CN" altLang="en-US" sz="1400" dirty="0"/>
              <a:t>	</a:t>
            </a:r>
            <a:r>
              <a:rPr lang="en-US" altLang="zh-CN" sz="1400" dirty="0"/>
              <a:t>aver=sum/10;</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204309"/>
            <a:ext cx="367540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26" name="组合 25">
            <a:extLst>
              <a:ext uri="{FF2B5EF4-FFF2-40B4-BE49-F238E27FC236}">
                <a16:creationId xmlns:a16="http://schemas.microsoft.com/office/drawing/2014/main" id="{1AA1FD9A-69A9-4087-BCCF-813E351B8518}"/>
              </a:ext>
            </a:extLst>
          </p:cNvPr>
          <p:cNvGrpSpPr/>
          <p:nvPr/>
        </p:nvGrpSpPr>
        <p:grpSpPr>
          <a:xfrm>
            <a:off x="7772069" y="471838"/>
            <a:ext cx="4100427" cy="1308661"/>
            <a:chOff x="8582294" y="4088153"/>
            <a:chExt cx="4231358" cy="1308661"/>
          </a:xfrm>
        </p:grpSpPr>
        <p:sp>
          <p:nvSpPr>
            <p:cNvPr id="27"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8"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3442108"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2512027" y="509518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8405396" y="4004792"/>
            <a:ext cx="3467100" cy="1162050"/>
          </a:xfrm>
          <a:prstGeom prst="rect">
            <a:avLst/>
          </a:prstGeom>
        </p:spPr>
      </p:pic>
    </p:spTree>
    <p:extLst>
      <p:ext uri="{BB962C8B-B14F-4D97-AF65-F5344CB8AC3E}">
        <p14:creationId xmlns:p14="http://schemas.microsoft.com/office/powerpoint/2010/main" val="1989901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7" y="1246658"/>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有两个班级，分别有</a:t>
            </a:r>
            <a:r>
              <a:rPr lang="en-US" altLang="zh-CN" sz="2000" dirty="0">
                <a:solidFill>
                  <a:schemeClr val="accent1"/>
                </a:solidFill>
              </a:rPr>
              <a:t>35</a:t>
            </a:r>
            <a:r>
              <a:rPr lang="zh-CN" altLang="en-US" sz="2000" dirty="0">
                <a:solidFill>
                  <a:schemeClr val="accent1"/>
                </a:solidFill>
              </a:rPr>
              <a:t>和</a:t>
            </a:r>
            <a:r>
              <a:rPr lang="en-US" altLang="zh-CN" sz="2000" dirty="0">
                <a:solidFill>
                  <a:schemeClr val="accent1"/>
                </a:solidFill>
              </a:rPr>
              <a:t>30</a:t>
            </a:r>
            <a:r>
              <a:rPr lang="zh-CN" altLang="en-US" sz="2000" dirty="0">
                <a:solidFill>
                  <a:schemeClr val="accent1"/>
                </a:solidFill>
              </a:rPr>
              <a:t>名学生，调用</a:t>
            </a:r>
            <a:r>
              <a:rPr lang="en-US" altLang="zh-CN" sz="2000" dirty="0">
                <a:solidFill>
                  <a:schemeClr val="accent1"/>
                </a:solidFill>
              </a:rPr>
              <a:t>average</a:t>
            </a:r>
            <a:r>
              <a:rPr lang="zh-CN" altLang="en-US" sz="2000" dirty="0">
                <a:solidFill>
                  <a:schemeClr val="accent1"/>
                </a:solidFill>
              </a:rPr>
              <a:t>函数，分别求这两个班的学生的平均成绩。</a:t>
            </a:r>
          </a:p>
        </p:txBody>
      </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score1[5]={98.5,97,91.5,60,55</a:t>
            </a:r>
            <a:r>
              <a:rPr lang="en-US" altLang="zh-CN" sz="1400" dirty="0" smtClean="0"/>
              <a:t>};</a:t>
            </a:r>
            <a:r>
              <a:rPr lang="en-US" altLang="zh-CN" sz="1400" dirty="0" smtClean="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a:lnSpc>
                <a:spcPct val="120000"/>
              </a:lnSpc>
            </a:pPr>
            <a:r>
              <a:rPr lang="zh-CN" altLang="en-US" sz="1400" dirty="0"/>
              <a:t>	</a:t>
            </a:r>
            <a:r>
              <a:rPr lang="en-US" altLang="zh-CN" sz="1400" dirty="0"/>
              <a:t>float score2[10]={67.5,89.5,99,69.5,77,89.5,76.5,54,60,99.5};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a:lnSpc>
                <a:spcPct val="120000"/>
              </a:lnSpc>
            </a:pPr>
            <a:r>
              <a:rPr lang="zh-CN" altLang="en-US"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a:t>float </a:t>
            </a:r>
            <a:r>
              <a:rPr lang="en-US" altLang="zh-CN" sz="1400" dirty="0" smtClean="0"/>
              <a:t>average(float array</a:t>
            </a:r>
            <a:r>
              <a:rPr lang="en-US" altLang="zh-CN" sz="1400" dirty="0"/>
              <a:t>[],</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函数，未指定形参数组</a:t>
            </a:r>
            <a:r>
              <a:rPr lang="zh-CN" altLang="en-US" sz="1400" spc="-100" dirty="0" smtClean="0">
                <a:solidFill>
                  <a:srgbClr val="008000"/>
                </a:solidFill>
              </a:rPr>
              <a:t>长度</a:t>
            </a:r>
            <a:endParaRPr lang="zh-CN" altLang="en-US" sz="1400" spc="-100" dirty="0">
              <a:solidFill>
                <a:srgbClr val="008000"/>
              </a:solidFill>
            </a:endParaRP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a:lnSpc>
                <a:spcPct val="120000"/>
              </a:lnSpc>
            </a:pPr>
            <a:r>
              <a:rPr lang="zh-CN" altLang="en-US" sz="1400" dirty="0"/>
              <a:t>	</a:t>
            </a:r>
            <a:r>
              <a:rPr lang="en-US" altLang="zh-CN" sz="1400" dirty="0"/>
              <a:t>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id="{4023858B-A1DC-4982-86E0-792A8D4D79CA}"/>
              </a:ext>
            </a:extLst>
          </p:cNvPr>
          <p:cNvGrpSpPr/>
          <p:nvPr/>
        </p:nvGrpSpPr>
        <p:grpSpPr>
          <a:xfrm>
            <a:off x="402050" y="5021928"/>
            <a:ext cx="11470446" cy="1564611"/>
            <a:chOff x="8582294" y="4088153"/>
            <a:chExt cx="10717315" cy="1564611"/>
          </a:xfrm>
        </p:grpSpPr>
        <p:sp>
          <p:nvSpPr>
            <p:cNvPr id="31" name="MH_Other_1">
              <a:extLst>
                <a:ext uri="{FF2B5EF4-FFF2-40B4-BE49-F238E27FC236}">
                  <a16:creationId xmlns:a16="http://schemas.microsoft.com/office/drawing/2014/main"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E66576CD-3CB7-4413-8466-314DF96E091B}"/>
              </a:ext>
            </a:extLst>
          </p:cNvPr>
          <p:cNvGraphicFramePr>
            <a:graphicFrameLocks noGrp="1"/>
          </p:cNvGraphicFramePr>
          <p:nvPr>
            <p:extLst>
              <p:ext uri="{D42A27DB-BD31-4B8C-83A1-F6EECF244321}">
                <p14:modId xmlns:p14="http://schemas.microsoft.com/office/powerpoint/2010/main" val="3807058481"/>
              </p:ext>
            </p:extLst>
          </p:nvPr>
        </p:nvGraphicFramePr>
        <p:xfrm>
          <a:off x="2324859" y="5498839"/>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val="651436457"/>
                    </a:ext>
                  </a:extLst>
                </a:gridCol>
                <a:gridCol w="720000">
                  <a:extLst>
                    <a:ext uri="{9D8B030D-6E8A-4147-A177-3AD203B41FA5}">
                      <a16:colId xmlns:a16="http://schemas.microsoft.com/office/drawing/2014/main" val="3070806124"/>
                    </a:ext>
                  </a:extLst>
                </a:gridCol>
                <a:gridCol w="720000">
                  <a:extLst>
                    <a:ext uri="{9D8B030D-6E8A-4147-A177-3AD203B41FA5}">
                      <a16:colId xmlns:a16="http://schemas.microsoft.com/office/drawing/2014/main" val="1875661413"/>
                    </a:ext>
                  </a:extLst>
                </a:gridCol>
                <a:gridCol w="720000">
                  <a:extLst>
                    <a:ext uri="{9D8B030D-6E8A-4147-A177-3AD203B41FA5}">
                      <a16:colId xmlns:a16="http://schemas.microsoft.com/office/drawing/2014/main" val="2812624939"/>
                    </a:ext>
                  </a:extLst>
                </a:gridCol>
                <a:gridCol w="720000">
                  <a:extLst>
                    <a:ext uri="{9D8B030D-6E8A-4147-A177-3AD203B41FA5}">
                      <a16:colId xmlns:a16="http://schemas.microsoft.com/office/drawing/2014/main" val="1298573315"/>
                    </a:ext>
                  </a:extLst>
                </a:gridCol>
                <a:gridCol w="720000">
                  <a:extLst>
                    <a:ext uri="{9D8B030D-6E8A-4147-A177-3AD203B41FA5}">
                      <a16:colId xmlns:a16="http://schemas.microsoft.com/office/drawing/2014/main" val="2393763993"/>
                    </a:ext>
                  </a:extLst>
                </a:gridCol>
                <a:gridCol w="720000">
                  <a:extLst>
                    <a:ext uri="{9D8B030D-6E8A-4147-A177-3AD203B41FA5}">
                      <a16:colId xmlns:a16="http://schemas.microsoft.com/office/drawing/2014/main" val="1894218839"/>
                    </a:ext>
                  </a:extLst>
                </a:gridCol>
                <a:gridCol w="720000">
                  <a:extLst>
                    <a:ext uri="{9D8B030D-6E8A-4147-A177-3AD203B41FA5}">
                      <a16:colId xmlns:a16="http://schemas.microsoft.com/office/drawing/2014/main" val="1785015020"/>
                    </a:ext>
                  </a:extLst>
                </a:gridCol>
                <a:gridCol w="720000">
                  <a:extLst>
                    <a:ext uri="{9D8B030D-6E8A-4147-A177-3AD203B41FA5}">
                      <a16:colId xmlns:a16="http://schemas.microsoft.com/office/drawing/2014/main" val="2698522093"/>
                    </a:ext>
                  </a:extLst>
                </a:gridCol>
                <a:gridCol w="720000">
                  <a:extLst>
                    <a:ext uri="{9D8B030D-6E8A-4147-A177-3AD203B41FA5}">
                      <a16:colId xmlns:a16="http://schemas.microsoft.com/office/drawing/2014/main" val="1333458723"/>
                    </a:ext>
                  </a:extLst>
                </a:gridCol>
                <a:gridCol w="720000">
                  <a:extLst>
                    <a:ext uri="{9D8B030D-6E8A-4147-A177-3AD203B41FA5}">
                      <a16:colId xmlns:a16="http://schemas.microsoft.com/office/drawing/2014/main" val="2762926639"/>
                    </a:ext>
                  </a:extLst>
                </a:gridCol>
              </a:tblGrid>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a[9]</a:t>
                      </a:r>
                      <a:endParaRPr lang="zh-CN" altLang="en-US" sz="1400" dirty="0">
                        <a:solidFill>
                          <a:schemeClr val="accent1"/>
                        </a:solidFill>
                      </a:endParaRPr>
                    </a:p>
                  </a:txBody>
                  <a:tcPr>
                    <a:noFill/>
                  </a:tcPr>
                </a:tc>
                <a:extLst>
                  <a:ext uri="{0D108BD9-81ED-4DB2-BD59-A6C34878D82A}">
                    <a16:rowId xmlns:a16="http://schemas.microsoft.com/office/drawing/2014/main" val="4271001786"/>
                  </a:ext>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16:rowId xmlns:a16="http://schemas.microsoft.com/office/drawing/2014/main" val="702591949"/>
                  </a:ext>
                </a:extLst>
              </a:tr>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b[9]</a:t>
                      </a:r>
                      <a:endParaRPr lang="zh-CN" altLang="en-US" sz="1400" dirty="0">
                        <a:solidFill>
                          <a:schemeClr val="accent1"/>
                        </a:solidFill>
                      </a:endParaRPr>
                    </a:p>
                  </a:txBody>
                  <a:tcPr>
                    <a:noFill/>
                  </a:tcPr>
                </a:tc>
                <a:extLst>
                  <a:ext uri="{0D108BD9-81ED-4DB2-BD59-A6C34878D82A}">
                    <a16:rowId xmlns:a16="http://schemas.microsoft.com/office/drawing/2014/main" val="3336277784"/>
                  </a:ext>
                </a:extLst>
              </a:tr>
            </a:tbl>
          </a:graphicData>
        </a:graphic>
      </p:graphicFrame>
      <p:pic>
        <p:nvPicPr>
          <p:cNvPr id="5" name="图片 4"/>
          <p:cNvPicPr>
            <a:picLocks noChangeAspect="1"/>
          </p:cNvPicPr>
          <p:nvPr/>
        </p:nvPicPr>
        <p:blipFill>
          <a:blip r:embed="rId18" cstate="print"/>
          <a:stretch>
            <a:fillRect/>
          </a:stretch>
        </p:blipFill>
        <p:spPr>
          <a:xfrm>
            <a:off x="8608469" y="3956627"/>
            <a:ext cx="3448050" cy="838200"/>
          </a:xfrm>
          <a:prstGeom prst="rect">
            <a:avLst/>
          </a:prstGeom>
        </p:spPr>
      </p:pic>
    </p:spTree>
    <p:extLst>
      <p:ext uri="{BB962C8B-B14F-4D97-AF65-F5344CB8AC3E}">
        <p14:creationId xmlns:p14="http://schemas.microsoft.com/office/powerpoint/2010/main" val="2068710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为什么要用</a:t>
            </a:r>
            <a:r>
              <a:rPr lang="zh-CN" altLang="en-US" dirty="0" smtClean="0"/>
              <a:t>函数－</a:t>
            </a:r>
            <a:r>
              <a:rPr lang="en-US" altLang="zh-CN" dirty="0" smtClean="0"/>
              <a:t>1</a:t>
            </a:r>
            <a:endParaRPr lang="zh-CN" altLang="en-US" dirty="0"/>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400" dirty="0">
                <a:solidFill>
                  <a:schemeClr val="tx1"/>
                </a:solidFill>
              </a:rPr>
              <a:t>(1) </a:t>
            </a:r>
            <a:r>
              <a:rPr lang="zh-CN" altLang="en-US" sz="2400" dirty="0">
                <a:solidFill>
                  <a:schemeClr val="tx1"/>
                </a:solidFill>
              </a:rPr>
              <a:t>一个</a:t>
            </a:r>
            <a:r>
              <a:rPr lang="en-US" altLang="zh-CN" sz="2400" dirty="0">
                <a:solidFill>
                  <a:schemeClr val="tx1"/>
                </a:solidFill>
              </a:rPr>
              <a:t>C</a:t>
            </a:r>
            <a:r>
              <a:rPr lang="zh-CN" altLang="en-US" sz="2400" dirty="0">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2400" dirty="0">
                <a:solidFill>
                  <a:schemeClr val="tx1"/>
                </a:solidFill>
              </a:rPr>
              <a:t>C</a:t>
            </a:r>
            <a:r>
              <a:rPr lang="zh-CN" altLang="en-US" sz="2400" dirty="0">
                <a:solidFill>
                  <a:schemeClr val="tx1"/>
                </a:solidFill>
              </a:rPr>
              <a:t>程序共用。</a:t>
            </a:r>
          </a:p>
          <a:p>
            <a:pPr algn="just">
              <a:lnSpc>
                <a:spcPct val="150000"/>
              </a:lnSpc>
              <a:defRPr/>
            </a:pPr>
            <a:r>
              <a:rPr lang="en-US" altLang="zh-CN" sz="2400" dirty="0">
                <a:solidFill>
                  <a:schemeClr val="tx1"/>
                </a:solidFill>
              </a:rPr>
              <a:t>(2) </a:t>
            </a:r>
            <a:r>
              <a:rPr lang="zh-CN" altLang="en-US" sz="2400" dirty="0">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p>
          <a:p>
            <a:pPr algn="just">
              <a:lnSpc>
                <a:spcPct val="150000"/>
              </a:lnSpc>
              <a:defRPr/>
            </a:pPr>
            <a:r>
              <a:rPr lang="en-US" altLang="zh-CN" sz="2400" dirty="0">
                <a:solidFill>
                  <a:schemeClr val="tx1"/>
                </a:solidFill>
              </a:rPr>
              <a:t>(3) C</a:t>
            </a:r>
            <a:r>
              <a:rPr lang="zh-CN" altLang="en-US" sz="2400" dirty="0">
                <a:solidFill>
                  <a:schemeClr val="tx1"/>
                </a:solidFill>
              </a:rPr>
              <a:t>程序的执行是从</a:t>
            </a:r>
            <a:r>
              <a:rPr lang="en-US" altLang="zh-CN" sz="2400" dirty="0">
                <a:solidFill>
                  <a:schemeClr val="tx1"/>
                </a:solidFill>
              </a:rPr>
              <a:t>main</a:t>
            </a:r>
            <a:r>
              <a:rPr lang="zh-CN" altLang="en-US" sz="2400" dirty="0">
                <a:solidFill>
                  <a:schemeClr val="tx1"/>
                </a:solidFill>
              </a:rPr>
              <a:t>函数开始的，如果在</a:t>
            </a:r>
            <a:r>
              <a:rPr lang="en-US" altLang="zh-CN" sz="2400" dirty="0">
                <a:solidFill>
                  <a:schemeClr val="tx1"/>
                </a:solidFill>
              </a:rPr>
              <a:t>main</a:t>
            </a:r>
            <a:r>
              <a:rPr lang="zh-CN" altLang="en-US" sz="2400" dirty="0">
                <a:solidFill>
                  <a:schemeClr val="tx1"/>
                </a:solidFill>
              </a:rPr>
              <a:t>函数中调用其他函数，在调用后流程返回到</a:t>
            </a:r>
            <a:r>
              <a:rPr lang="en-US" altLang="zh-CN" sz="2400" dirty="0">
                <a:solidFill>
                  <a:schemeClr val="tx1"/>
                </a:solidFill>
              </a:rPr>
              <a:t>main</a:t>
            </a:r>
            <a:r>
              <a:rPr lang="zh-CN" altLang="en-US" sz="2400" dirty="0">
                <a:solidFill>
                  <a:schemeClr val="tx1"/>
                </a:solidFill>
              </a:rPr>
              <a:t>函数，在</a:t>
            </a:r>
            <a:r>
              <a:rPr lang="en-US" altLang="zh-CN" sz="2400" dirty="0">
                <a:solidFill>
                  <a:schemeClr val="tx1"/>
                </a:solidFill>
              </a:rPr>
              <a:t>main</a:t>
            </a:r>
            <a:r>
              <a:rPr lang="zh-CN" altLang="en-US" sz="2400" dirty="0">
                <a:solidFill>
                  <a:schemeClr val="tx1"/>
                </a:solidFill>
              </a:rPr>
              <a:t>函数中结束整个程序的运行</a:t>
            </a:r>
            <a:r>
              <a:rPr lang="zh-CN" altLang="en-US" sz="2400" dirty="0" smtClean="0">
                <a:solidFill>
                  <a:schemeClr val="tx1"/>
                </a:solidFill>
              </a:rPr>
              <a:t>。</a:t>
            </a:r>
            <a:endParaRPr lang="zh-CN" altLang="en-US" sz="2400" dirty="0">
              <a:solidFill>
                <a:schemeClr val="tx1"/>
              </a:solidFill>
            </a:endParaRPr>
          </a:p>
        </p:txBody>
      </p:sp>
    </p:spTree>
    <p:extLst>
      <p:ext uri="{BB962C8B-B14F-4D97-AF65-F5344CB8AC3E}">
        <p14:creationId xmlns:p14="http://schemas.microsoft.com/office/powerpoint/2010/main" val="300639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总结一下</a:t>
            </a:r>
            <a:endParaRPr lang="zh-CN" altLang="en-US" dirty="0"/>
          </a:p>
        </p:txBody>
      </p:sp>
      <p:sp>
        <p:nvSpPr>
          <p:cNvPr id="3" name="内容占位符 2"/>
          <p:cNvSpPr>
            <a:spLocks noGrp="1"/>
          </p:cNvSpPr>
          <p:nvPr>
            <p:ph idx="1"/>
          </p:nvPr>
        </p:nvSpPr>
        <p:spPr>
          <a:xfrm>
            <a:off x="838199" y="1825624"/>
            <a:ext cx="10787743" cy="4685707"/>
          </a:xfrm>
          <a:ln>
            <a:solidFill>
              <a:schemeClr val="accent1"/>
            </a:solidFill>
          </a:ln>
        </p:spPr>
        <p:txBody>
          <a:bodyPr/>
          <a:lstStyle/>
          <a:p>
            <a:r>
              <a:rPr lang="zh-CN" altLang="en-US" dirty="0" smtClean="0"/>
              <a:t>上例中，</a:t>
            </a:r>
            <a:r>
              <a:rPr lang="en-US" altLang="zh-CN" dirty="0" smtClean="0"/>
              <a:t>score1</a:t>
            </a:r>
            <a:r>
              <a:rPr lang="zh-CN" altLang="en-US" dirty="0" smtClean="0"/>
              <a:t>作为实参，传递到函数内部的是</a:t>
            </a:r>
            <a:r>
              <a:rPr lang="zh-CN" altLang="en-US" dirty="0" smtClean="0">
                <a:solidFill>
                  <a:srgbClr val="FF0000"/>
                </a:solidFill>
              </a:rPr>
              <a:t>数组首地址</a:t>
            </a:r>
            <a:r>
              <a:rPr lang="zh-CN" altLang="en-US" dirty="0" smtClean="0"/>
              <a:t>，而不是整个数组。</a:t>
            </a:r>
            <a:endParaRPr lang="en-US" altLang="zh-CN" dirty="0" smtClean="0"/>
          </a:p>
          <a:p>
            <a:r>
              <a:rPr lang="en-US" altLang="zh-CN" dirty="0" smtClean="0"/>
              <a:t>average</a:t>
            </a:r>
            <a:r>
              <a:rPr lang="zh-CN" altLang="en-US" dirty="0" smtClean="0"/>
              <a:t>访问的</a:t>
            </a:r>
            <a:r>
              <a:rPr lang="en-US" altLang="zh-CN" dirty="0" smtClean="0"/>
              <a:t>array</a:t>
            </a:r>
            <a:r>
              <a:rPr lang="zh-CN" altLang="en-US" dirty="0" smtClean="0"/>
              <a:t>数组，由于地址与</a:t>
            </a:r>
            <a:r>
              <a:rPr lang="en-US" altLang="zh-CN" dirty="0" smtClean="0"/>
              <a:t>score1</a:t>
            </a:r>
            <a:r>
              <a:rPr lang="zh-CN" altLang="en-US" dirty="0" smtClean="0"/>
              <a:t>相同，所以实质上，</a:t>
            </a:r>
            <a:r>
              <a:rPr lang="en-US" altLang="zh-CN" dirty="0" smtClean="0"/>
              <a:t>score1</a:t>
            </a:r>
            <a:r>
              <a:rPr lang="zh-CN" altLang="en-US" dirty="0" smtClean="0"/>
              <a:t>和</a:t>
            </a:r>
            <a:r>
              <a:rPr lang="en-US" altLang="zh-CN" dirty="0" smtClean="0"/>
              <a:t>array</a:t>
            </a:r>
            <a:r>
              <a:rPr lang="zh-CN" altLang="en-US" dirty="0" smtClean="0"/>
              <a:t>是同一个数组（完全重合）。或者说，这一块内存现在有两个名字，</a:t>
            </a:r>
            <a:r>
              <a:rPr lang="en-US" altLang="zh-CN" dirty="0" smtClean="0"/>
              <a:t>score1</a:t>
            </a:r>
            <a:r>
              <a:rPr lang="zh-CN" altLang="en-US" dirty="0" smtClean="0"/>
              <a:t>和</a:t>
            </a:r>
            <a:r>
              <a:rPr lang="en-US" altLang="zh-CN" dirty="0" smtClean="0"/>
              <a:t>array</a:t>
            </a:r>
            <a:r>
              <a:rPr lang="zh-CN" altLang="en-US" dirty="0" smtClean="0"/>
              <a:t>。</a:t>
            </a:r>
            <a:endParaRPr lang="en-US" altLang="zh-CN" dirty="0" smtClean="0"/>
          </a:p>
          <a:p>
            <a:r>
              <a:rPr lang="zh-CN" altLang="en-US" dirty="0" smtClean="0"/>
              <a:t>当然，单纯如</a:t>
            </a:r>
            <a:r>
              <a:rPr lang="en-US" altLang="zh-CN" dirty="0" smtClean="0"/>
              <a:t>C</a:t>
            </a:r>
            <a:r>
              <a:rPr lang="zh-CN" altLang="en-US" dirty="0" smtClean="0"/>
              <a:t>语言，其实并不知道什么叫</a:t>
            </a:r>
            <a:r>
              <a:rPr lang="zh-CN" altLang="en-US" dirty="0" smtClean="0">
                <a:solidFill>
                  <a:srgbClr val="FF0000"/>
                </a:solidFill>
              </a:rPr>
              <a:t>首地址</a:t>
            </a:r>
            <a:r>
              <a:rPr lang="zh-CN" altLang="en-US" dirty="0" smtClean="0"/>
              <a:t>，也不懂</a:t>
            </a:r>
            <a:r>
              <a:rPr lang="zh-CN" altLang="en-US" dirty="0" smtClean="0">
                <a:solidFill>
                  <a:srgbClr val="FF0000"/>
                </a:solidFill>
              </a:rPr>
              <a:t>数组到哪里结束</a:t>
            </a:r>
            <a:r>
              <a:rPr lang="zh-CN" altLang="en-US" dirty="0" smtClean="0"/>
              <a:t>，所以你随便给它一个地址，骗它说这是数组的开始，它一定会相信的。。。</a:t>
            </a:r>
            <a:endParaRPr lang="en-US" altLang="zh-CN" dirty="0" smtClean="0"/>
          </a:p>
          <a:p>
            <a:r>
              <a:rPr lang="zh-CN" altLang="en-US" dirty="0" smtClean="0"/>
              <a:t>下面这两个函数调用完全没有问题，猜猜看功能是什么？</a:t>
            </a:r>
            <a:endParaRPr lang="en-US" altLang="zh-CN" dirty="0" smtClean="0"/>
          </a:p>
          <a:p>
            <a:pPr marL="0" indent="0">
              <a:buNone/>
            </a:pPr>
            <a:endParaRPr lang="en-US" altLang="zh-CN" dirty="0" smtClean="0"/>
          </a:p>
          <a:p>
            <a:endParaRPr lang="en-US" altLang="zh-CN" dirty="0" smtClean="0"/>
          </a:p>
        </p:txBody>
      </p:sp>
      <p:sp>
        <p:nvSpPr>
          <p:cNvPr id="4" name="文本框 3"/>
          <p:cNvSpPr txBox="1"/>
          <p:nvPr/>
        </p:nvSpPr>
        <p:spPr>
          <a:xfrm>
            <a:off x="1006336" y="5788680"/>
            <a:ext cx="1017932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sz="2800" b="1" dirty="0" smtClean="0"/>
              <a:t>float f1=average(score1, 3), f2=average(&amp;score2[5], 5);</a:t>
            </a:r>
            <a:endParaRPr lang="zh-CN" altLang="en-US" sz="2800" b="1" dirty="0"/>
          </a:p>
        </p:txBody>
      </p:sp>
    </p:spTree>
    <p:extLst>
      <p:ext uri="{BB962C8B-B14F-4D97-AF65-F5344CB8AC3E}">
        <p14:creationId xmlns:p14="http://schemas.microsoft.com/office/powerpoint/2010/main" val="26489184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所谓选择法就是先将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找出一个未经排序的数中最小的一个。共比较</a:t>
            </a:r>
            <a:r>
              <a:rPr lang="en-US" altLang="zh-CN" dirty="0"/>
              <a:t>9</a:t>
            </a:r>
            <a:r>
              <a:rPr lang="zh-CN" altLang="en-US" dirty="0"/>
              <a:t>轮。</a:t>
            </a:r>
          </a:p>
        </p:txBody>
      </p:sp>
      <p:grpSp>
        <p:nvGrpSpPr>
          <p:cNvPr id="41" name="组合 40">
            <a:extLst>
              <a:ext uri="{FF2B5EF4-FFF2-40B4-BE49-F238E27FC236}">
                <a16:creationId xmlns:a16="http://schemas.microsoft.com/office/drawing/2014/main"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BDC07919-1E6C-47E6-8FCB-2725CA41BF65}"/>
              </a:ext>
            </a:extLst>
          </p:cNvPr>
          <p:cNvGraphicFramePr>
            <a:graphicFrameLocks noGrp="1"/>
          </p:cNvGraphicFramePr>
          <p:nvPr>
            <p:extLst>
              <p:ext uri="{D42A27DB-BD31-4B8C-83A1-F6EECF244321}">
                <p14:modId xmlns:p14="http://schemas.microsoft.com/office/powerpoint/2010/main" val="436030280"/>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val="1531548174"/>
                    </a:ext>
                  </a:extLst>
                </a:gridCol>
                <a:gridCol w="758153">
                  <a:extLst>
                    <a:ext uri="{9D8B030D-6E8A-4147-A177-3AD203B41FA5}">
                      <a16:colId xmlns:a16="http://schemas.microsoft.com/office/drawing/2014/main" val="2646365754"/>
                    </a:ext>
                  </a:extLst>
                </a:gridCol>
                <a:gridCol w="758153">
                  <a:extLst>
                    <a:ext uri="{9D8B030D-6E8A-4147-A177-3AD203B41FA5}">
                      <a16:colId xmlns:a16="http://schemas.microsoft.com/office/drawing/2014/main" val="423371678"/>
                    </a:ext>
                  </a:extLst>
                </a:gridCol>
                <a:gridCol w="758153">
                  <a:extLst>
                    <a:ext uri="{9D8B030D-6E8A-4147-A177-3AD203B41FA5}">
                      <a16:colId xmlns:a16="http://schemas.microsoft.com/office/drawing/2014/main" val="2457439468"/>
                    </a:ext>
                  </a:extLst>
                </a:gridCol>
                <a:gridCol w="758153">
                  <a:extLst>
                    <a:ext uri="{9D8B030D-6E8A-4147-A177-3AD203B41FA5}">
                      <a16:colId xmlns:a16="http://schemas.microsoft.com/office/drawing/2014/main" val="1366245101"/>
                    </a:ext>
                  </a:extLst>
                </a:gridCol>
                <a:gridCol w="5686147">
                  <a:extLst>
                    <a:ext uri="{9D8B030D-6E8A-4147-A177-3AD203B41FA5}">
                      <a16:colId xmlns:a16="http://schemas.microsoft.com/office/drawing/2014/main"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val="1278638392"/>
                  </a:ext>
                </a:extLst>
              </a:tr>
              <a:tr h="370840">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1</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16:rowId xmlns:a16="http://schemas.microsoft.com/office/drawing/2014/main" val="1017520220"/>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16:rowId xmlns:a16="http://schemas.microsoft.com/office/drawing/2014/main" val="2090629314"/>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16:rowId xmlns:a16="http://schemas.microsoft.com/office/drawing/2014/main" val="3334329325"/>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6</a:t>
                      </a:r>
                      <a:endParaRPr lang="zh-CN" altLang="en-US" sz="1800" dirty="0"/>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16:rowId xmlns:a16="http://schemas.microsoft.com/office/drawing/2014/main" val="2349103116"/>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16:rowId xmlns:a16="http://schemas.microsoft.com/office/drawing/2014/main" val="27423444"/>
                  </a:ext>
                </a:extLst>
              </a:tr>
            </a:tbl>
          </a:graphicData>
        </a:graphic>
      </p:graphicFrame>
    </p:spTree>
    <p:extLst>
      <p:ext uri="{BB962C8B-B14F-4D97-AF65-F5344CB8AC3E}">
        <p14:creationId xmlns:p14="http://schemas.microsoft.com/office/powerpoint/2010/main" val="1010491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923330"/>
            </a:xfrm>
            <a:prstGeom prst="rect">
              <a:avLst/>
            </a:prstGeom>
            <a:noFill/>
          </p:spPr>
          <p:txBody>
            <a:bodyPr wrap="square" rtlCol="0">
              <a:spAutoFit/>
            </a:bodyPr>
            <a:lstStyle/>
            <a:p>
              <a:r>
                <a:rPr lang="zh-CN" altLang="en-US" dirty="0">
                  <a:solidFill>
                    <a:schemeClr val="bg1"/>
                  </a:solidFill>
                </a:rPr>
                <a:t>可以看到在执行函数调用语句“</a:t>
              </a:r>
              <a:r>
                <a:rPr lang="en-US" altLang="zh-CN" dirty="0">
                  <a:solidFill>
                    <a:schemeClr val="bg1"/>
                  </a:solidFill>
                </a:rPr>
                <a:t>sort(a,10)</a:t>
              </a:r>
              <a:r>
                <a:rPr lang="zh-CN" altLang="en-US" dirty="0">
                  <a:solidFill>
                    <a:schemeClr val="bg1"/>
                  </a:solidFill>
                </a:rPr>
                <a:t>；”之前和之后，</a:t>
              </a:r>
              <a:r>
                <a:rPr lang="en-US" altLang="zh-CN" dirty="0">
                  <a:solidFill>
                    <a:schemeClr val="bg1"/>
                  </a:solidFill>
                </a:rPr>
                <a:t>a</a:t>
              </a:r>
              <a:r>
                <a:rPr lang="zh-CN" altLang="en-US" dirty="0">
                  <a:solidFill>
                    <a:schemeClr val="bg1"/>
                  </a:solidFill>
                </a:rPr>
                <a:t>数组中各元素的值是不同的。原来是无序的，执行“</a:t>
              </a:r>
              <a:r>
                <a:rPr lang="en-US" altLang="zh-CN" dirty="0">
                  <a:solidFill>
                    <a:schemeClr val="bg1"/>
                  </a:solidFill>
                </a:rPr>
                <a:t>sort(a,10);</a:t>
              </a:r>
              <a:r>
                <a:rPr lang="zh-CN" altLang="en-US" dirty="0">
                  <a:solidFill>
                    <a:schemeClr val="bg1"/>
                  </a:solidFill>
                </a:rPr>
                <a:t>”后，</a:t>
              </a:r>
              <a:r>
                <a:rPr lang="en-US" altLang="zh-CN" dirty="0">
                  <a:solidFill>
                    <a:schemeClr val="bg1"/>
                  </a:solidFill>
                </a:rPr>
                <a:t>a</a:t>
              </a:r>
              <a:r>
                <a:rPr lang="zh-CN" altLang="en-US" dirty="0">
                  <a:solidFill>
                    <a:schemeClr val="bg1"/>
                  </a:solidFill>
                </a:rPr>
                <a:t>数组已经排好序了，这是由于形参数组</a:t>
              </a:r>
              <a:r>
                <a:rPr lang="en-US" altLang="zh-CN" dirty="0">
                  <a:solidFill>
                    <a:schemeClr val="bg1"/>
                  </a:solidFill>
                </a:rPr>
                <a:t>array</a:t>
              </a:r>
              <a:r>
                <a:rPr lang="zh-CN" altLang="en-US" dirty="0">
                  <a:solidFill>
                    <a:schemeClr val="bg1"/>
                  </a:solidFill>
                </a:rPr>
                <a:t>已用选择法进行排序了，形参数组改变也使实参数组随之改变。</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a:lnSpc>
                <a:spcPct val="120000"/>
              </a:lnSpc>
            </a:pPr>
            <a:r>
              <a:rPr lang="en-US" altLang="zh-CN" sz="1400" dirty="0"/>
              <a:t>	</a:t>
            </a:r>
            <a:r>
              <a:rPr lang="en-US" altLang="zh-CN" sz="1400" dirty="0" err="1"/>
              <a:t>printf</a:t>
            </a:r>
            <a:r>
              <a:rPr lang="en-US" altLang="zh-CN" sz="1400" dirty="0"/>
              <a:t>("The sorted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if(array[j]&lt;array[k])</a:t>
            </a:r>
          </a:p>
          <a:p>
            <a:pPr defTabSz="363538">
              <a:lnSpc>
                <a:spcPct val="120000"/>
              </a:lnSpc>
            </a:pPr>
            <a:r>
              <a:rPr lang="en-US" altLang="zh-CN" sz="1400" dirty="0"/>
              <a:t>				k=j;</a:t>
            </a:r>
          </a:p>
          <a:p>
            <a:pPr defTabSz="363538">
              <a:lnSpc>
                <a:spcPct val="120000"/>
              </a:lnSpc>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7998619" y="3310490"/>
            <a:ext cx="3467100" cy="1162050"/>
          </a:xfrm>
          <a:prstGeom prst="rect">
            <a:avLst/>
          </a:prstGeom>
        </p:spPr>
      </p:pic>
    </p:spTree>
    <p:extLst>
      <p:ext uri="{BB962C8B-B14F-4D97-AF65-F5344CB8AC3E}">
        <p14:creationId xmlns:p14="http://schemas.microsoft.com/office/powerpoint/2010/main" val="19833921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1" y="1264443"/>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在定义二维数组时，必须指定列数</a:t>
            </a:r>
            <a:r>
              <a:rPr lang="en-US" altLang="zh-CN" dirty="0">
                <a:solidFill>
                  <a:schemeClr val="tx1"/>
                </a:solidFill>
              </a:rPr>
              <a:t>(</a:t>
            </a:r>
            <a:r>
              <a:rPr lang="zh-CN" altLang="en-US" dirty="0">
                <a:solidFill>
                  <a:schemeClr val="tx1"/>
                </a:solidFill>
              </a:rPr>
              <a:t>即一行中包含几个元素</a:t>
            </a:r>
            <a:r>
              <a:rPr lang="en-US" altLang="zh-CN"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dirty="0">
                <a:solidFill>
                  <a:schemeClr val="tx1"/>
                </a:solidFill>
              </a:rPr>
              <a:t>C</a:t>
            </a:r>
            <a:r>
              <a:rPr lang="zh-CN" altLang="en-US" dirty="0">
                <a:solidFill>
                  <a:schemeClr val="tx1"/>
                </a:solidFill>
              </a:rPr>
              <a:t>语言编译系统不检查第一维的大小。</a:t>
            </a:r>
          </a:p>
        </p:txBody>
      </p:sp>
      <p:sp>
        <p:nvSpPr>
          <p:cNvPr id="9" name="圆角矩形 14">
            <a:extLst>
              <a:ext uri="{FF2B5EF4-FFF2-40B4-BE49-F238E27FC236}">
                <a16:creationId xmlns:a16="http://schemas.microsoft.com/office/drawing/2014/main" id="{4DE7CEEA-2845-4EC0-941D-A40616EBBB6B}"/>
              </a:ext>
            </a:extLst>
          </p:cNvPr>
          <p:cNvSpPr/>
          <p:nvPr/>
        </p:nvSpPr>
        <p:spPr>
          <a:xfrm>
            <a:off x="4455467" y="1967648"/>
            <a:ext cx="644775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16:creationId xmlns:a16="http://schemas.microsoft.com/office/drawing/2014/main" id="{05305299-58EB-4BB0-8E01-6E9CF0485897}"/>
              </a:ext>
            </a:extLst>
          </p:cNvPr>
          <p:cNvSpPr/>
          <p:nvPr/>
        </p:nvSpPr>
        <p:spPr>
          <a:xfrm>
            <a:off x="4455466" y="2705303"/>
            <a:ext cx="6447759"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a:lnSpc>
                <a:spcPct val="150000"/>
              </a:lnSpc>
              <a:defRPr/>
            </a:pPr>
            <a:endParaRPr lang="zh-CN" altLang="en-US" dirty="0">
              <a:solidFill>
                <a:schemeClr val="tx1"/>
              </a:solidFill>
            </a:endParaRPr>
          </a:p>
        </p:txBody>
      </p:sp>
      <p:pic>
        <p:nvPicPr>
          <p:cNvPr id="12" name="图片 11">
            <a:extLst>
              <a:ext uri="{FF2B5EF4-FFF2-40B4-BE49-F238E27FC236}">
                <a16:creationId xmlns:a16="http://schemas.microsoft.com/office/drawing/2014/main" id="{F85C959A-118B-495F-B8CB-F9B90295EF73}"/>
              </a:ext>
            </a:extLst>
          </p:cNvPr>
          <p:cNvPicPr>
            <a:picLocks noChangeAspect="1"/>
          </p:cNvPicPr>
          <p:nvPr/>
        </p:nvPicPr>
        <p:blipFill>
          <a:blip r:embed="rId4" cstate="print"/>
          <a:stretch>
            <a:fillRect/>
          </a:stretch>
        </p:blipFill>
        <p:spPr>
          <a:xfrm>
            <a:off x="3798779" y="2647509"/>
            <a:ext cx="542925" cy="552450"/>
          </a:xfrm>
          <a:prstGeom prst="rect">
            <a:avLst/>
          </a:prstGeom>
        </p:spPr>
      </p:pic>
      <p:pic>
        <p:nvPicPr>
          <p:cNvPr id="13" name="图片 12">
            <a:extLst>
              <a:ext uri="{FF2B5EF4-FFF2-40B4-BE49-F238E27FC236}">
                <a16:creationId xmlns:a16="http://schemas.microsoft.com/office/drawing/2014/main" id="{EC7F420D-6316-480A-A6EA-5B56568F664C}"/>
              </a:ext>
            </a:extLst>
          </p:cNvPr>
          <p:cNvPicPr>
            <a:picLocks noChangeAspect="1"/>
          </p:cNvPicPr>
          <p:nvPr/>
        </p:nvPicPr>
        <p:blipFill>
          <a:blip r:embed="rId5" cstate="print"/>
          <a:stretch>
            <a:fillRect/>
          </a:stretch>
        </p:blipFill>
        <p:spPr>
          <a:xfrm>
            <a:off x="3789254" y="1933939"/>
            <a:ext cx="552450" cy="542925"/>
          </a:xfrm>
          <a:prstGeom prst="rect">
            <a:avLst/>
          </a:prstGeom>
        </p:spPr>
      </p:pic>
    </p:spTree>
    <p:extLst>
      <p:ext uri="{BB962C8B-B14F-4D97-AF65-F5344CB8AC3E}">
        <p14:creationId xmlns:p14="http://schemas.microsoft.com/office/powerpoint/2010/main" val="245794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grpSp>
        <p:nvGrpSpPr>
          <p:cNvPr id="51" name="组合 50"/>
          <p:cNvGrpSpPr/>
          <p:nvPr/>
        </p:nvGrpSpPr>
        <p:grpSpPr>
          <a:xfrm>
            <a:off x="439269" y="4565001"/>
            <a:ext cx="11472512" cy="1477990"/>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077218"/>
            </a:xfrm>
            <a:prstGeom prst="rect">
              <a:avLst/>
            </a:prstGeom>
            <a:noFill/>
          </p:spPr>
          <p:txBody>
            <a:bodyPr wrap="square" rtlCol="0">
              <a:spAutoFit/>
            </a:bodyPr>
            <a:lstStyle/>
            <a:p>
              <a:r>
                <a:rPr lang="zh-CN" altLang="zh-CN" sz="1600" dirty="0">
                  <a:solidFill>
                    <a:schemeClr val="bg1"/>
                  </a:solidFill>
                </a:rPr>
                <a:t>形参数组</a:t>
              </a:r>
              <a:r>
                <a:rPr lang="en-US" altLang="zh-CN" sz="1600" dirty="0">
                  <a:solidFill>
                    <a:schemeClr val="bg1"/>
                  </a:solidFill>
                </a:rPr>
                <a:t>array</a:t>
              </a:r>
              <a:r>
                <a:rPr lang="zh-CN" altLang="zh-CN" sz="1600" dirty="0">
                  <a:solidFill>
                    <a:schemeClr val="bg1"/>
                  </a:solidFill>
                </a:rPr>
                <a:t>第</a:t>
              </a:r>
              <a:r>
                <a:rPr lang="en-US" altLang="zh-CN" sz="1600" dirty="0">
                  <a:solidFill>
                    <a:schemeClr val="bg1"/>
                  </a:solidFill>
                </a:rPr>
                <a:t>1</a:t>
              </a:r>
              <a:r>
                <a:rPr lang="zh-CN" altLang="zh-CN" sz="1600" dirty="0">
                  <a:solidFill>
                    <a:schemeClr val="bg1"/>
                  </a:solidFill>
                </a:rPr>
                <a:t>维的大小省略，第</a:t>
              </a:r>
              <a:r>
                <a:rPr lang="en-US" altLang="zh-CN" sz="1600" dirty="0">
                  <a:solidFill>
                    <a:schemeClr val="bg1"/>
                  </a:solidFill>
                </a:rPr>
                <a:t>2</a:t>
              </a:r>
              <a:r>
                <a:rPr lang="zh-CN" altLang="zh-CN" sz="1600" dirty="0">
                  <a:solidFill>
                    <a:schemeClr val="bg1"/>
                  </a:solidFill>
                </a:rPr>
                <a:t>维大小不能省略，而且要和实参数组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2</a:t>
              </a:r>
              <a:r>
                <a:rPr lang="zh-CN" altLang="zh-CN" sz="1600" dirty="0">
                  <a:solidFill>
                    <a:schemeClr val="bg1"/>
                  </a:solidFill>
                </a:rPr>
                <a:t>维的大小相同。在主函数调用</a:t>
              </a:r>
              <a:r>
                <a:rPr lang="en-US" altLang="zh-CN" sz="1600" dirty="0" err="1">
                  <a:solidFill>
                    <a:schemeClr val="bg1"/>
                  </a:solidFill>
                </a:rPr>
                <a:t>max_value</a:t>
              </a:r>
              <a:r>
                <a:rPr lang="zh-CN" altLang="zh-CN" sz="1600" dirty="0">
                  <a:solidFill>
                    <a:schemeClr val="bg1"/>
                  </a:solidFill>
                </a:rPr>
                <a:t>函数时，把实参二维数组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1</a:t>
              </a:r>
              <a:r>
                <a:rPr lang="zh-CN" altLang="zh-CN" sz="1600" dirty="0">
                  <a:solidFill>
                    <a:schemeClr val="bg1"/>
                  </a:solidFill>
                </a:rPr>
                <a:t>行的起始地址传递给形参数组</a:t>
              </a:r>
              <a:r>
                <a:rPr lang="en-US" altLang="zh-CN" sz="1600" dirty="0">
                  <a:solidFill>
                    <a:schemeClr val="bg1"/>
                  </a:solidFill>
                </a:rPr>
                <a:t>array</a:t>
              </a:r>
              <a:r>
                <a:rPr lang="zh-CN" altLang="zh-CN" sz="1600" dirty="0">
                  <a:solidFill>
                    <a:schemeClr val="bg1"/>
                  </a:solidFill>
                </a:rPr>
                <a:t>，因此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1</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1</a:t>
              </a:r>
              <a:r>
                <a:rPr lang="zh-CN" altLang="zh-CN" sz="1600" dirty="0">
                  <a:solidFill>
                    <a:schemeClr val="bg1"/>
                  </a:solidFill>
                </a:rPr>
                <a:t>行的起始地址相同。由于两个数组的列数相同，因此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2</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2</a:t>
              </a:r>
              <a:r>
                <a:rPr lang="zh-CN" altLang="zh-CN" sz="1600" dirty="0">
                  <a:solidFill>
                    <a:schemeClr val="bg1"/>
                  </a:solidFill>
                </a:rPr>
                <a:t>行的起始地址相同。</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与</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同占一个存储单元，它们具有同一个值。实际上，</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就是</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，在函数中对</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的操作就是对</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a:lnSpc>
                <a:spcPct val="120000"/>
              </a:lnSpc>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a:lnSpc>
                <a:spcPct val="120000"/>
              </a:lnSpc>
            </a:pPr>
            <a:r>
              <a:rPr lang="en-US" altLang="zh-CN" sz="1400" dirty="0"/>
              <a:t>	max=array[0][0];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for(j=0;j&lt;4;j++)</a:t>
            </a:r>
          </a:p>
          <a:p>
            <a:pPr defTabSz="363538">
              <a:lnSpc>
                <a:spcPct val="120000"/>
              </a:lnSpc>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8274493" y="3660541"/>
            <a:ext cx="3467100" cy="714375"/>
          </a:xfrm>
          <a:prstGeom prst="rect">
            <a:avLst/>
          </a:prstGeom>
        </p:spPr>
      </p:pic>
    </p:spTree>
    <p:extLst>
      <p:ext uri="{BB962C8B-B14F-4D97-AF65-F5344CB8AC3E}">
        <p14:creationId xmlns:p14="http://schemas.microsoft.com/office/powerpoint/2010/main" val="27902846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多维数组作参数的不足</a:t>
            </a:r>
            <a:endParaRPr lang="zh-CN" altLang="en-US" dirty="0"/>
          </a:p>
        </p:txBody>
      </p:sp>
      <p:sp>
        <p:nvSpPr>
          <p:cNvPr id="3" name="内容占位符 2"/>
          <p:cNvSpPr>
            <a:spLocks noGrp="1"/>
          </p:cNvSpPr>
          <p:nvPr>
            <p:ph idx="1"/>
          </p:nvPr>
        </p:nvSpPr>
        <p:spPr>
          <a:ln>
            <a:solidFill>
              <a:schemeClr val="accent1"/>
            </a:solidFill>
          </a:ln>
        </p:spPr>
        <p:txBody>
          <a:bodyPr/>
          <a:lstStyle/>
          <a:p>
            <a:r>
              <a:rPr lang="zh-CN" altLang="en-US" dirty="0" smtClean="0"/>
              <a:t>上面的例子中，形参是二维数组：</a:t>
            </a:r>
            <a:endParaRPr lang="en-US" altLang="zh-CN" dirty="0" smtClean="0"/>
          </a:p>
          <a:p>
            <a:pPr marL="457200" lvl="1" indent="0">
              <a:buNone/>
            </a:pPr>
            <a:r>
              <a:rPr lang="en-US" altLang="zh-CN" dirty="0" smtClean="0"/>
              <a:t> </a:t>
            </a:r>
            <a:r>
              <a:rPr lang="en-US" altLang="zh-CN" dirty="0" err="1"/>
              <a:t>int</a:t>
            </a:r>
            <a:r>
              <a:rPr lang="en-US" altLang="zh-CN" dirty="0"/>
              <a:t> </a:t>
            </a:r>
            <a:r>
              <a:rPr lang="en-US" altLang="zh-CN" dirty="0" err="1"/>
              <a:t>max_value</a:t>
            </a:r>
            <a:r>
              <a:rPr lang="en-US" altLang="zh-CN" dirty="0"/>
              <a:t>(</a:t>
            </a:r>
            <a:r>
              <a:rPr lang="en-US" altLang="zh-CN" dirty="0" err="1">
                <a:solidFill>
                  <a:schemeClr val="accent6"/>
                </a:solidFill>
              </a:rPr>
              <a:t>int</a:t>
            </a:r>
            <a:r>
              <a:rPr lang="en-US" altLang="zh-CN" dirty="0">
                <a:solidFill>
                  <a:schemeClr val="accent6"/>
                </a:solidFill>
              </a:rPr>
              <a:t> array[][4</a:t>
            </a:r>
            <a:r>
              <a:rPr lang="en-US" altLang="zh-CN" dirty="0" smtClean="0">
                <a:solidFill>
                  <a:schemeClr val="accent6"/>
                </a:solidFill>
              </a:rPr>
              <a:t>]</a:t>
            </a:r>
            <a:r>
              <a:rPr lang="en-US" altLang="zh-CN" dirty="0" smtClean="0"/>
              <a:t>);</a:t>
            </a:r>
          </a:p>
          <a:p>
            <a:r>
              <a:rPr lang="zh-CN" altLang="en-US" dirty="0" smtClean="0"/>
              <a:t>这么做的不足在于：</a:t>
            </a:r>
            <a:r>
              <a:rPr lang="zh-CN" altLang="en-US" dirty="0" smtClean="0">
                <a:solidFill>
                  <a:srgbClr val="FF0000"/>
                </a:solidFill>
              </a:rPr>
              <a:t>实参只能使用</a:t>
            </a:r>
            <a:r>
              <a:rPr lang="zh-CN" altLang="en-US" dirty="0">
                <a:solidFill>
                  <a:srgbClr val="FF0000"/>
                </a:solidFill>
              </a:rPr>
              <a:t>列</a:t>
            </a:r>
            <a:r>
              <a:rPr lang="zh-CN" altLang="en-US" dirty="0" smtClean="0">
                <a:solidFill>
                  <a:srgbClr val="FF0000"/>
                </a:solidFill>
              </a:rPr>
              <a:t>数</a:t>
            </a:r>
            <a:r>
              <a:rPr lang="en-US" altLang="zh-CN" dirty="0" smtClean="0">
                <a:solidFill>
                  <a:srgbClr val="FF0000"/>
                </a:solidFill>
              </a:rPr>
              <a:t>=4</a:t>
            </a:r>
            <a:r>
              <a:rPr lang="zh-CN" altLang="en-US" dirty="0" smtClean="0">
                <a:solidFill>
                  <a:srgbClr val="FF0000"/>
                </a:solidFill>
              </a:rPr>
              <a:t>的数组</a:t>
            </a:r>
            <a:r>
              <a:rPr lang="zh-CN" altLang="en-US" dirty="0" smtClean="0"/>
              <a:t>，否则参数不匹配。但是显然，无论二维数组是多少行和多少列，求最大值的操作其实并无区别。</a:t>
            </a:r>
            <a:endParaRPr lang="en-US" altLang="zh-CN" dirty="0" smtClean="0"/>
          </a:p>
          <a:p>
            <a:r>
              <a:rPr lang="zh-CN" altLang="en-US" dirty="0" smtClean="0"/>
              <a:t>实际中，形参的多维数组通常</a:t>
            </a:r>
            <a:r>
              <a:rPr lang="zh-CN" altLang="en-US" dirty="0">
                <a:solidFill>
                  <a:srgbClr val="FF0000"/>
                </a:solidFill>
              </a:rPr>
              <a:t>降</a:t>
            </a:r>
            <a:r>
              <a:rPr lang="zh-CN" altLang="en-US" dirty="0" smtClean="0">
                <a:solidFill>
                  <a:srgbClr val="FF0000"/>
                </a:solidFill>
              </a:rPr>
              <a:t>维</a:t>
            </a:r>
            <a:r>
              <a:rPr lang="zh-CN" altLang="en-US" dirty="0" smtClean="0"/>
              <a:t>成一维数组，然后再把行和列两个指标也作为参数传入，这样上述例子就可以改为：</a:t>
            </a:r>
            <a:endParaRPr lang="en-US" altLang="zh-CN" dirty="0" smtClean="0"/>
          </a:p>
          <a:p>
            <a:pPr marL="457200" lvl="1" indent="0">
              <a:buNone/>
            </a:pPr>
            <a:r>
              <a:rPr lang="en-US" altLang="zh-CN" dirty="0" err="1"/>
              <a:t>int</a:t>
            </a:r>
            <a:r>
              <a:rPr lang="en-US" altLang="zh-CN" dirty="0"/>
              <a:t> </a:t>
            </a:r>
            <a:r>
              <a:rPr lang="en-US" altLang="zh-CN" dirty="0" err="1"/>
              <a:t>max_value</a:t>
            </a:r>
            <a:r>
              <a:rPr lang="en-US" altLang="zh-CN" dirty="0"/>
              <a:t>(</a:t>
            </a:r>
            <a:r>
              <a:rPr lang="en-US" altLang="zh-CN" dirty="0" err="1">
                <a:solidFill>
                  <a:schemeClr val="accent6"/>
                </a:solidFill>
              </a:rPr>
              <a:t>int</a:t>
            </a:r>
            <a:r>
              <a:rPr lang="en-US" altLang="zh-CN" dirty="0">
                <a:solidFill>
                  <a:schemeClr val="accent6"/>
                </a:solidFill>
              </a:rPr>
              <a:t> </a:t>
            </a:r>
            <a:r>
              <a:rPr lang="en-US" altLang="zh-CN" dirty="0" smtClean="0">
                <a:solidFill>
                  <a:schemeClr val="accent6"/>
                </a:solidFill>
              </a:rPr>
              <a:t>array[], </a:t>
            </a:r>
            <a:r>
              <a:rPr lang="en-US" altLang="zh-CN" dirty="0" err="1" smtClean="0">
                <a:solidFill>
                  <a:schemeClr val="accent6"/>
                </a:solidFill>
              </a:rPr>
              <a:t>int</a:t>
            </a:r>
            <a:r>
              <a:rPr lang="en-US" altLang="zh-CN" dirty="0" smtClean="0">
                <a:solidFill>
                  <a:schemeClr val="accent6"/>
                </a:solidFill>
              </a:rPr>
              <a:t> row, </a:t>
            </a:r>
            <a:r>
              <a:rPr lang="en-US" altLang="zh-CN" dirty="0" err="1" smtClean="0">
                <a:solidFill>
                  <a:schemeClr val="accent6"/>
                </a:solidFill>
              </a:rPr>
              <a:t>int</a:t>
            </a:r>
            <a:r>
              <a:rPr lang="en-US" altLang="zh-CN" dirty="0" smtClean="0">
                <a:solidFill>
                  <a:schemeClr val="accent6"/>
                </a:solidFill>
              </a:rPr>
              <a:t> col</a:t>
            </a:r>
            <a:r>
              <a:rPr lang="en-US" altLang="zh-CN" dirty="0" smtClean="0"/>
              <a:t>);</a:t>
            </a:r>
            <a:endParaRPr lang="en-US" altLang="zh-CN" dirty="0"/>
          </a:p>
          <a:p>
            <a:pPr marL="457200" lvl="1"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732133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smtClean="0"/>
              <a:t>教你一招：多维数组降维成一维数组</a:t>
            </a:r>
            <a:endParaRPr lang="zh-CN" altLang="en-US" dirty="0"/>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zh-CN" altLang="en-US" sz="2000" dirty="0" smtClean="0">
                <a:solidFill>
                  <a:schemeClr val="accent1"/>
                </a:solidFill>
              </a:rPr>
              <a:t>  有</a:t>
            </a:r>
            <a:r>
              <a:rPr lang="zh-CN" altLang="en-US" sz="2000" dirty="0">
                <a:solidFill>
                  <a:schemeClr val="accent1"/>
                </a:solidFill>
              </a:rPr>
              <a:t>一</a:t>
            </a:r>
            <a:r>
              <a:rPr lang="zh-CN" altLang="en-US" sz="2000" dirty="0" smtClean="0">
                <a:solidFill>
                  <a:schemeClr val="accent1"/>
                </a:solidFill>
              </a:rPr>
              <a:t>个</a:t>
            </a:r>
            <a:r>
              <a:rPr lang="en-US" altLang="zh-CN" sz="2000" dirty="0" err="1" smtClean="0">
                <a:solidFill>
                  <a:schemeClr val="accent1"/>
                </a:solidFill>
              </a:rPr>
              <a:t>m×n</a:t>
            </a:r>
            <a:r>
              <a:rPr lang="zh-CN" altLang="en-US" sz="2000" dirty="0" smtClean="0">
                <a:solidFill>
                  <a:schemeClr val="accent1"/>
                </a:solidFill>
              </a:rPr>
              <a:t>的</a:t>
            </a:r>
            <a:r>
              <a:rPr lang="zh-CN" altLang="en-US" sz="2000" dirty="0">
                <a:solidFill>
                  <a:schemeClr val="accent1"/>
                </a:solidFill>
              </a:rPr>
              <a:t>矩阵，求所有元素中的最大</a:t>
            </a:r>
            <a:r>
              <a:rPr lang="zh-CN" altLang="en-US" sz="2000" dirty="0" smtClean="0">
                <a:solidFill>
                  <a:schemeClr val="accent1"/>
                </a:solidFill>
              </a:rPr>
              <a:t>值及所在行列下标。</a:t>
            </a:r>
            <a:endParaRPr lang="zh-CN" altLang="en-US" sz="2000" dirty="0">
              <a:solidFill>
                <a:schemeClr val="accent1"/>
              </a:solidFill>
            </a:endParaRPr>
          </a:p>
        </p:txBody>
      </p:sp>
      <p:grpSp>
        <p:nvGrpSpPr>
          <p:cNvPr id="51" name="组合 50"/>
          <p:cNvGrpSpPr/>
          <p:nvPr/>
        </p:nvGrpSpPr>
        <p:grpSpPr>
          <a:xfrm>
            <a:off x="439269" y="4565001"/>
            <a:ext cx="11472512" cy="1618734"/>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174359"/>
            </a:xfrm>
            <a:prstGeom prst="rect">
              <a:avLst/>
            </a:prstGeom>
            <a:noFill/>
          </p:spPr>
          <p:txBody>
            <a:bodyPr wrap="square" rtlCol="0">
              <a:spAutoFit/>
            </a:bodyPr>
            <a:lstStyle/>
            <a:p>
              <a:r>
                <a:rPr lang="zh-CN" altLang="zh-CN" sz="2400" dirty="0">
                  <a:solidFill>
                    <a:schemeClr val="bg1"/>
                  </a:solidFill>
                </a:rPr>
                <a:t>形参数组</a:t>
              </a:r>
              <a:r>
                <a:rPr lang="en-US" altLang="zh-CN" sz="2400" dirty="0" smtClean="0">
                  <a:solidFill>
                    <a:schemeClr val="bg1"/>
                  </a:solidFill>
                </a:rPr>
                <a:t>array</a:t>
              </a:r>
              <a:r>
                <a:rPr lang="zh-CN" altLang="en-US" sz="2400" dirty="0" smtClean="0">
                  <a:solidFill>
                    <a:schemeClr val="bg1"/>
                  </a:solidFill>
                </a:rPr>
                <a:t>变成了一维数组，所以实参必须传入</a:t>
              </a:r>
              <a:r>
                <a:rPr lang="en-US" altLang="zh-CN" sz="2400" dirty="0" smtClean="0">
                  <a:solidFill>
                    <a:schemeClr val="bg1"/>
                  </a:solidFill>
                </a:rPr>
                <a:t>a[0]</a:t>
              </a:r>
              <a:r>
                <a:rPr lang="zh-CN" altLang="en-US" sz="2400" dirty="0" smtClean="0">
                  <a:solidFill>
                    <a:schemeClr val="bg1"/>
                  </a:solidFill>
                </a:rPr>
                <a:t>，即二维数组的第一行</a:t>
              </a:r>
              <a:r>
                <a:rPr lang="zh-CN" altLang="zh-CN" sz="2400" dirty="0" smtClean="0">
                  <a:solidFill>
                    <a:schemeClr val="bg1"/>
                  </a:solidFill>
                </a:rPr>
                <a:t>。</a:t>
              </a:r>
              <a:r>
                <a:rPr lang="zh-CN" altLang="en-US" sz="2400" dirty="0" smtClean="0">
                  <a:solidFill>
                    <a:schemeClr val="bg1"/>
                  </a:solidFill>
                </a:rPr>
                <a:t>第一行只有</a:t>
              </a:r>
              <a:r>
                <a:rPr lang="en-US" altLang="zh-CN" sz="2400" dirty="0" smtClean="0">
                  <a:solidFill>
                    <a:schemeClr val="bg1"/>
                  </a:solidFill>
                </a:rPr>
                <a:t>4</a:t>
              </a:r>
              <a:r>
                <a:rPr lang="zh-CN" altLang="en-US" sz="2400" dirty="0" smtClean="0">
                  <a:solidFill>
                    <a:schemeClr val="bg1"/>
                  </a:solidFill>
                </a:rPr>
                <a:t>个元素，但是</a:t>
              </a:r>
              <a:r>
                <a:rPr lang="en-US" altLang="zh-CN" sz="2400" dirty="0" smtClean="0">
                  <a:solidFill>
                    <a:schemeClr val="bg1"/>
                  </a:solidFill>
                </a:rPr>
                <a:t>C</a:t>
              </a:r>
              <a:r>
                <a:rPr lang="zh-CN" altLang="en-US" sz="2400" dirty="0" smtClean="0">
                  <a:solidFill>
                    <a:schemeClr val="bg1"/>
                  </a:solidFill>
                </a:rPr>
                <a:t>语言显然是不知道的，所以可以骗它说有</a:t>
              </a:r>
              <a:r>
                <a:rPr lang="en-US" altLang="zh-CN" sz="2400" b="1" dirty="0">
                  <a:solidFill>
                    <a:schemeClr val="bg1"/>
                  </a:solidFill>
                </a:rPr>
                <a:t>row*col</a:t>
              </a:r>
              <a:r>
                <a:rPr lang="zh-CN" altLang="en-US" sz="2400" dirty="0" smtClean="0">
                  <a:solidFill>
                    <a:schemeClr val="bg1"/>
                  </a:solidFill>
                </a:rPr>
                <a:t>个元素。然后在</a:t>
              </a:r>
              <a:r>
                <a:rPr lang="en-US" altLang="zh-CN" sz="2400" dirty="0" smtClean="0">
                  <a:solidFill>
                    <a:schemeClr val="bg1"/>
                  </a:solidFill>
                </a:rPr>
                <a:t>max_value2</a:t>
              </a:r>
              <a:r>
                <a:rPr lang="zh-CN" altLang="en-US" sz="2400" dirty="0" smtClean="0">
                  <a:solidFill>
                    <a:schemeClr val="bg1"/>
                  </a:solidFill>
                </a:rPr>
                <a:t>函数中，</a:t>
              </a:r>
              <a:r>
                <a:rPr lang="en-US" altLang="zh-CN" sz="2400" dirty="0" smtClean="0">
                  <a:solidFill>
                    <a:schemeClr val="bg1"/>
                  </a:solidFill>
                </a:rPr>
                <a:t>array[</a:t>
              </a:r>
              <a:r>
                <a:rPr lang="en-US" altLang="zh-CN" sz="2400" dirty="0" err="1" smtClean="0">
                  <a:solidFill>
                    <a:schemeClr val="bg1"/>
                  </a:solidFill>
                </a:rPr>
                <a:t>i</a:t>
              </a:r>
              <a:r>
                <a:rPr lang="en-US" altLang="zh-CN" sz="2400" dirty="0" smtClean="0">
                  <a:solidFill>
                    <a:schemeClr val="bg1"/>
                  </a:solidFill>
                </a:rPr>
                <a:t>]</a:t>
              </a:r>
              <a:r>
                <a:rPr lang="zh-CN" altLang="en-US" sz="2400" dirty="0" smtClean="0">
                  <a:solidFill>
                    <a:schemeClr val="bg1"/>
                  </a:solidFill>
                </a:rPr>
                <a:t>就愉快地越过了第一行的边界，一路访问整个二维数组的所有元素，从而找到二维数组最大值和所在下标。</a:t>
              </a:r>
              <a:endParaRPr lang="zh-CN" altLang="zh-CN" sz="2400" dirty="0">
                <a:solidFill>
                  <a:schemeClr val="bg1"/>
                </a:solidFill>
              </a:endParaRP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max_value2(</a:t>
            </a:r>
            <a:r>
              <a:rPr lang="en-US" altLang="zh-CN" sz="1400" b="1" dirty="0" err="1"/>
              <a:t>int</a:t>
            </a:r>
            <a:r>
              <a:rPr lang="en-US" altLang="zh-CN" sz="1400" b="1" dirty="0"/>
              <a:t> array[], </a:t>
            </a:r>
            <a:r>
              <a:rPr lang="en-US" altLang="zh-CN" sz="1400" b="1" dirty="0" err="1"/>
              <a:t>int</a:t>
            </a:r>
            <a:r>
              <a:rPr lang="en-US" altLang="zh-CN" sz="1400" b="1" dirty="0"/>
              <a:t> </a:t>
            </a:r>
            <a:r>
              <a:rPr lang="en-US" altLang="zh-CN" sz="1400" b="1" dirty="0" smtClean="0"/>
              <a:t>row, </a:t>
            </a:r>
            <a:r>
              <a:rPr lang="en-US" altLang="zh-CN" sz="1400" b="1" dirty="0" err="1" smtClean="0"/>
              <a:t>int</a:t>
            </a:r>
            <a:r>
              <a:rPr lang="en-US" altLang="zh-CN" sz="1400" b="1" dirty="0" smtClean="0"/>
              <a:t> col, </a:t>
            </a:r>
            <a:r>
              <a:rPr lang="en-US" altLang="zh-CN" sz="1400" b="1" dirty="0" err="1" smtClean="0"/>
              <a:t>int</a:t>
            </a:r>
            <a:r>
              <a:rPr lang="en-US" altLang="zh-CN" sz="1400" b="1" dirty="0" smtClean="0"/>
              <a:t> r[]</a:t>
            </a:r>
            <a:r>
              <a:rPr lang="en-US" altLang="zh-CN" sz="1400" dirty="0" smtClean="0"/>
              <a:t>);</a:t>
            </a:r>
            <a:endParaRPr lang="zh-CN" altLang="en-US" sz="1400" dirty="0"/>
          </a:p>
          <a:p>
            <a:pPr defTabSz="363538">
              <a:lnSpc>
                <a:spcPct val="120000"/>
              </a:lnSpc>
            </a:pPr>
            <a:r>
              <a:rPr lang="zh-CN" altLang="en-US" sz="1400" dirty="0"/>
              <a:t>	</a:t>
            </a:r>
            <a:r>
              <a:rPr lang="en-US" altLang="zh-CN" sz="1400" dirty="0" err="1"/>
              <a:t>int</a:t>
            </a:r>
            <a:r>
              <a:rPr lang="en-US" altLang="zh-CN" sz="1400" dirty="0"/>
              <a:t> a[3][4]={{1,3,5,7},{2,4,6,8},{15,17,34,12</a:t>
            </a:r>
            <a:r>
              <a:rPr lang="en-US" altLang="zh-CN" sz="1400" dirty="0" smtClean="0"/>
              <a:t>}}, r[2];</a:t>
            </a:r>
            <a:endParaRPr lang="zh-CN" altLang="en-US" sz="1400" dirty="0"/>
          </a:p>
          <a:p>
            <a:pPr defTabSz="363538">
              <a:lnSpc>
                <a:spcPct val="120000"/>
              </a:lnSpc>
            </a:pPr>
            <a:r>
              <a:rPr lang="zh-CN" altLang="en-US" sz="1400" dirty="0"/>
              <a:t>	</a:t>
            </a:r>
            <a:r>
              <a:rPr lang="en-US" altLang="zh-CN" sz="1400" dirty="0" err="1"/>
              <a:t>printf</a:t>
            </a:r>
            <a:r>
              <a:rPr lang="en-US" altLang="zh-CN" sz="1400" dirty="0"/>
              <a:t>("Max value is %d\n",max_value2(</a:t>
            </a:r>
            <a:r>
              <a:rPr lang="en-US" altLang="zh-CN" sz="1400" b="1" dirty="0"/>
              <a:t>a[0], </a:t>
            </a:r>
            <a:r>
              <a:rPr lang="en-US" altLang="zh-CN" sz="1400" b="1" dirty="0" smtClean="0"/>
              <a:t>3, 4, r</a:t>
            </a:r>
            <a:r>
              <a:rPr lang="en-US" altLang="zh-CN" sz="1400" dirty="0" smtClean="0"/>
              <a:t>));</a:t>
            </a:r>
          </a:p>
          <a:p>
            <a:pPr defTabSz="363538">
              <a:lnSpc>
                <a:spcPct val="120000"/>
              </a:lnSpc>
            </a:pPr>
            <a:r>
              <a:rPr lang="en-US" altLang="zh-CN" sz="1400"/>
              <a:t> </a:t>
            </a:r>
            <a:r>
              <a:rPr lang="en-US" altLang="zh-CN" sz="1400" smtClean="0"/>
              <a:t>      </a:t>
            </a:r>
            <a:r>
              <a:rPr lang="en-US" altLang="zh-CN" sz="1400" dirty="0" err="1" smtClean="0"/>
              <a:t>printf</a:t>
            </a:r>
            <a:r>
              <a:rPr lang="en-US" altLang="zh-CN" sz="1400" dirty="0" smtClean="0"/>
              <a:t>("Position is (%</a:t>
            </a:r>
            <a:r>
              <a:rPr lang="en-US" altLang="zh-CN" sz="1400" dirty="0" err="1" smtClean="0"/>
              <a:t>d,%d</a:t>
            </a:r>
            <a:r>
              <a:rPr lang="en-US" altLang="zh-CN" sz="1400" dirty="0" smtClean="0"/>
              <a:t>)\n", r[0], r[1]);</a:t>
            </a:r>
            <a:endParaRPr lang="en-US" altLang="zh-CN" sz="1400" dirty="0"/>
          </a:p>
          <a:p>
            <a:pPr defTabSz="363538">
              <a:lnSpc>
                <a:spcPct val="120000"/>
              </a:lnSpc>
            </a:pPr>
            <a:r>
              <a:rPr lang="en-US" altLang="zh-CN" sz="1400" dirty="0"/>
              <a:t>	</a:t>
            </a:r>
            <a:r>
              <a:rPr lang="en-US" altLang="zh-CN" sz="1400" dirty="0" smtClean="0"/>
              <a:t>return </a:t>
            </a:r>
            <a:r>
              <a:rPr lang="en-US" altLang="zh-CN" sz="1400" dirty="0"/>
              <a:t>0;</a:t>
            </a:r>
          </a:p>
          <a:p>
            <a:pPr defTabSz="363538">
              <a:lnSpc>
                <a:spcPct val="120000"/>
              </a:lnSpc>
            </a:pPr>
            <a:r>
              <a:rPr lang="en-US" altLang="zh-CN" sz="1400" dirty="0" smtClean="0"/>
              <a:t>}</a:t>
            </a:r>
          </a:p>
          <a:p>
            <a:pPr defTabSz="363538">
              <a:lnSpc>
                <a:spcPct val="120000"/>
              </a:lnSpc>
            </a:pPr>
            <a:r>
              <a:rPr lang="en-US" altLang="zh-CN" sz="1400" dirty="0"/>
              <a:t>	</a:t>
            </a:r>
            <a:endParaRPr lang="zh-CN" altLang="en-US" sz="1400" dirty="0"/>
          </a:p>
          <a:p>
            <a:pPr defTabSz="363538">
              <a:lnSpc>
                <a:spcPct val="120000"/>
              </a:lnSpc>
            </a:pPr>
            <a:r>
              <a:rPr lang="en-US" altLang="zh-CN" sz="1400" dirty="0" err="1"/>
              <a:t>int</a:t>
            </a:r>
            <a:r>
              <a:rPr lang="en-US" altLang="zh-CN" sz="1400" dirty="0"/>
              <a:t> max_value2(</a:t>
            </a:r>
            <a:r>
              <a:rPr lang="en-US" altLang="zh-CN" sz="1400" dirty="0" err="1"/>
              <a:t>int</a:t>
            </a:r>
            <a:r>
              <a:rPr lang="en-US" altLang="zh-CN" sz="1400" dirty="0"/>
              <a:t> array[], </a:t>
            </a:r>
            <a:r>
              <a:rPr lang="en-US" altLang="zh-CN" sz="1400" dirty="0" err="1"/>
              <a:t>int</a:t>
            </a:r>
            <a:r>
              <a:rPr lang="en-US" altLang="zh-CN" sz="1400" dirty="0"/>
              <a:t> row, </a:t>
            </a:r>
            <a:r>
              <a:rPr lang="en-US" altLang="zh-CN" sz="1400" dirty="0" err="1"/>
              <a:t>int</a:t>
            </a:r>
            <a:r>
              <a:rPr lang="en-US" altLang="zh-CN" sz="1400" dirty="0"/>
              <a:t> col, </a:t>
            </a:r>
            <a:r>
              <a:rPr lang="en-US" altLang="zh-CN" sz="1400" dirty="0" err="1"/>
              <a:t>int</a:t>
            </a:r>
            <a:r>
              <a:rPr lang="en-US" altLang="zh-CN" sz="1400" dirty="0"/>
              <a:t> r</a:t>
            </a:r>
            <a:r>
              <a:rPr lang="en-US" altLang="zh-CN" sz="1400" dirty="0" smtClean="0"/>
              <a:t>[])</a:t>
            </a:r>
          </a:p>
          <a:p>
            <a:pPr defTabSz="363538">
              <a:lnSpc>
                <a:spcPct val="120000"/>
              </a:lnSpc>
            </a:pPr>
            <a:r>
              <a:rPr lang="en-US" altLang="zh-CN" sz="1400" dirty="0" smtClean="0"/>
              <a:t>{</a:t>
            </a:r>
            <a:r>
              <a:rPr lang="en-US" altLang="zh-CN" sz="1400" dirty="0"/>
              <a:t>	</a:t>
            </a:r>
            <a:r>
              <a:rPr lang="en-US" altLang="zh-CN" sz="1400" dirty="0" err="1"/>
              <a:t>int</a:t>
            </a:r>
            <a:r>
              <a:rPr lang="en-US" altLang="zh-CN" sz="1400" dirty="0"/>
              <a:t> </a:t>
            </a:r>
            <a:r>
              <a:rPr lang="en-US" altLang="zh-CN" sz="1400" dirty="0" err="1"/>
              <a:t>i,max</a:t>
            </a:r>
            <a:r>
              <a:rPr lang="en-US" altLang="zh-CN" sz="1400" dirty="0"/>
              <a:t>;</a:t>
            </a:r>
          </a:p>
          <a:p>
            <a:pPr defTabSz="363538">
              <a:lnSpc>
                <a:spcPct val="120000"/>
              </a:lnSpc>
            </a:pPr>
            <a:r>
              <a:rPr lang="en-US" altLang="zh-CN" sz="1400" dirty="0"/>
              <a:t>	max=array[0</a:t>
            </a:r>
            <a:r>
              <a:rPr lang="en-US" altLang="zh-CN" sz="1400" dirty="0" smtClean="0"/>
              <a:t>];r[0]=r[1]=0;</a:t>
            </a:r>
            <a:endParaRPr lang="en-US" altLang="zh-CN" sz="1400" dirty="0"/>
          </a:p>
          <a:p>
            <a:pPr defTabSz="363538">
              <a:lnSpc>
                <a:spcPct val="120000"/>
              </a:lnSpc>
            </a:pPr>
            <a:r>
              <a:rPr lang="en-US" altLang="zh-CN" sz="1400" dirty="0"/>
              <a:t>	</a:t>
            </a:r>
            <a:r>
              <a:rPr lang="en-US" altLang="zh-CN" sz="1400" dirty="0" smtClean="0"/>
              <a:t>for(</a:t>
            </a:r>
            <a:r>
              <a:rPr lang="en-US" altLang="zh-CN" sz="1400" dirty="0" err="1" smtClean="0"/>
              <a:t>i</a:t>
            </a:r>
            <a:r>
              <a:rPr lang="en-US" altLang="zh-CN" sz="1400" dirty="0" smtClean="0"/>
              <a:t>=0;i&lt;</a:t>
            </a:r>
            <a:r>
              <a:rPr lang="en-US" altLang="zh-CN" sz="1400" b="1" dirty="0" smtClean="0"/>
              <a:t>row*</a:t>
            </a:r>
            <a:r>
              <a:rPr lang="en-US" altLang="zh-CN" sz="1400" b="1" dirty="0" err="1" smtClean="0"/>
              <a:t>col</a:t>
            </a:r>
            <a:r>
              <a:rPr lang="en-US" altLang="zh-CN" sz="1400" dirty="0" err="1" smtClean="0"/>
              <a:t>;i</a:t>
            </a:r>
            <a:r>
              <a:rPr lang="en-US" altLang="zh-CN" sz="1400" dirty="0"/>
              <a:t>++)</a:t>
            </a:r>
          </a:p>
          <a:p>
            <a:pPr defTabSz="363538">
              <a:lnSpc>
                <a:spcPct val="120000"/>
              </a:lnSpc>
            </a:pPr>
            <a:r>
              <a:rPr lang="en-US" altLang="zh-CN" sz="1400" dirty="0"/>
              <a:t>		if(array[</a:t>
            </a:r>
            <a:r>
              <a:rPr lang="en-US" altLang="zh-CN" sz="1400" dirty="0" err="1"/>
              <a:t>i</a:t>
            </a:r>
            <a:r>
              <a:rPr lang="en-US" altLang="zh-CN" sz="1400" dirty="0"/>
              <a:t>]&gt;max</a:t>
            </a:r>
            <a:r>
              <a:rPr lang="en-US" altLang="zh-CN" sz="1400" dirty="0" smtClean="0"/>
              <a:t>)</a:t>
            </a:r>
          </a:p>
          <a:p>
            <a:pPr defTabSz="363538">
              <a:lnSpc>
                <a:spcPct val="120000"/>
              </a:lnSpc>
            </a:pPr>
            <a:r>
              <a:rPr lang="en-US" altLang="zh-CN" sz="1400" dirty="0"/>
              <a:t> </a:t>
            </a:r>
            <a:r>
              <a:rPr lang="en-US" altLang="zh-CN" sz="1400" dirty="0" smtClean="0"/>
              <a:t>              { </a:t>
            </a:r>
            <a:r>
              <a:rPr lang="en-US" altLang="zh-CN" sz="1400" dirty="0"/>
              <a:t>max=array[</a:t>
            </a:r>
            <a:r>
              <a:rPr lang="en-US" altLang="zh-CN" sz="1400" dirty="0" err="1"/>
              <a:t>i</a:t>
            </a:r>
            <a:r>
              <a:rPr lang="en-US" altLang="zh-CN" sz="1400" dirty="0" smtClean="0"/>
              <a:t>]; </a:t>
            </a:r>
            <a:r>
              <a:rPr lang="en-US" altLang="zh-CN" sz="1400" b="1" dirty="0" smtClean="0"/>
              <a:t>r[0]=</a:t>
            </a:r>
            <a:r>
              <a:rPr lang="en-US" altLang="zh-CN" sz="1400" b="1" dirty="0" err="1" smtClean="0"/>
              <a:t>i</a:t>
            </a:r>
            <a:r>
              <a:rPr lang="en-US" altLang="zh-CN" sz="1400" b="1" dirty="0" smtClean="0"/>
              <a:t>/col; r[1]=</a:t>
            </a:r>
            <a:r>
              <a:rPr lang="en-US" altLang="zh-CN" sz="1400" b="1" dirty="0" err="1" smtClean="0"/>
              <a:t>i%col</a:t>
            </a:r>
            <a:r>
              <a:rPr lang="en-US" altLang="zh-CN" sz="1400" b="1" dirty="0" smtClean="0"/>
              <a:t>;</a:t>
            </a:r>
          </a:p>
          <a:p>
            <a:pPr defTabSz="363538">
              <a:lnSpc>
                <a:spcPct val="120000"/>
              </a:lnSpc>
            </a:pPr>
            <a:r>
              <a:rPr lang="en-US" altLang="zh-CN" sz="1400" dirty="0"/>
              <a:t> </a:t>
            </a:r>
            <a:r>
              <a:rPr lang="en-US" altLang="zh-CN" sz="1400" dirty="0" smtClean="0"/>
              <a:t>              }</a:t>
            </a:r>
            <a:endParaRPr lang="zh-CN" altLang="en-US" sz="1400" dirty="0"/>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5" name="圆角矩形标注 4"/>
          <p:cNvSpPr/>
          <p:nvPr/>
        </p:nvSpPr>
        <p:spPr>
          <a:xfrm>
            <a:off x="8786191" y="3633906"/>
            <a:ext cx="2823176" cy="580285"/>
          </a:xfrm>
          <a:prstGeom prst="wedgeRoundRectCallout">
            <a:avLst>
              <a:gd name="adj1" fmla="val -27034"/>
              <a:gd name="adj2" fmla="val -79663"/>
              <a:gd name="adj3" fmla="val 16667"/>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sz="1600" dirty="0" smtClean="0"/>
              <a:t>从索引值</a:t>
            </a:r>
            <a:r>
              <a:rPr lang="en-US" altLang="zh-CN" sz="1600" dirty="0" err="1" smtClean="0"/>
              <a:t>i</a:t>
            </a:r>
            <a:r>
              <a:rPr lang="zh-CN" altLang="en-US" sz="1600" dirty="0" smtClean="0"/>
              <a:t>反求二维行、列</a:t>
            </a:r>
            <a:r>
              <a:rPr lang="zh-CN" altLang="en-US" sz="1600" dirty="0"/>
              <a:t>下</a:t>
            </a:r>
            <a:r>
              <a:rPr lang="zh-CN" altLang="en-US" sz="1600" dirty="0" smtClean="0"/>
              <a:t>标</a:t>
            </a:r>
          </a:p>
        </p:txBody>
      </p:sp>
    </p:spTree>
    <p:extLst>
      <p:ext uri="{BB962C8B-B14F-4D97-AF65-F5344CB8AC3E}">
        <p14:creationId xmlns:p14="http://schemas.microsoft.com/office/powerpoint/2010/main" val="3515878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id="{FDBD27D5-56C4-4BAD-A653-04E5D9156C5E}"/>
              </a:ext>
            </a:extLst>
          </p:cNvPr>
          <p:cNvSpPr/>
          <p:nvPr/>
        </p:nvSpPr>
        <p:spPr>
          <a:xfrm>
            <a:off x="2647556" y="3925642"/>
            <a:ext cx="6896888" cy="400110"/>
          </a:xfrm>
          <a:prstGeom prst="rect">
            <a:avLst/>
          </a:prstGeom>
        </p:spPr>
        <p:txBody>
          <a:bodyPr wrap="square">
            <a:spAutoFit/>
          </a:bodyPr>
          <a:lstStyle/>
          <a:p>
            <a:r>
              <a:rPr lang="zh-CN" altLang="en-US" sz="20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val="31066869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a:lnSpc>
                <a:spcPct val="150000"/>
              </a:lnSpc>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Tree>
    <p:extLst>
      <p:ext uri="{BB962C8B-B14F-4D97-AF65-F5344CB8AC3E}">
        <p14:creationId xmlns:p14="http://schemas.microsoft.com/office/powerpoint/2010/main" val="2299547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mc:Choice xmlns:a14="http://schemas.microsoft.com/office/drawing/2010/main" Requires="a14">
          <p:sp>
            <p:nvSpPr>
              <p:cNvPr id="5" name="圆角矩形 14">
                <a:extLst>
                  <a:ext uri="{FF2B5EF4-FFF2-40B4-BE49-F238E27FC236}">
                    <a16:creationId xmlns:a16="http://schemas.microsoft.com/office/drawing/2014/main" id="{101691AB-63B3-48F8-BBD8-F65326798D1B}"/>
                  </a:ext>
                </a:extLst>
              </p:cNvPr>
              <p:cNvSpPr/>
              <p:nvPr/>
            </p:nvSpPr>
            <p:spPr>
              <a:xfrm>
                <a:off x="572316" y="885231"/>
                <a:ext cx="5096964"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a:solidFill>
                      <a:schemeClr val="tx1"/>
                    </a:solidFill>
                  </a:rPr>
                  <a:t>float f1(</a:t>
                </a:r>
                <a:r>
                  <a:rPr lang="en-US" altLang="zh-CN" dirty="0" err="1">
                    <a:solidFill>
                      <a:schemeClr val="tx1"/>
                    </a:solidFill>
                  </a:rPr>
                  <a:t>int</a:t>
                </a:r>
                <a:r>
                  <a:rPr lang="en-US" altLang="zh-CN" dirty="0">
                    <a:solidFill>
                      <a:schemeClr val="tx1"/>
                    </a:solidFill>
                  </a:rPr>
                  <a:t> a)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f1 </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b,c</a:t>
                </a:r>
                <a:r>
                  <a:rPr lang="en-US" altLang="zh-CN" dirty="0">
                    <a:solidFill>
                      <a:schemeClr val="tx1"/>
                    </a:solidFill>
                  </a:rPr>
                  <a:t>;	</a:t>
                </a:r>
                <a:r>
                  <a:rPr lang="en-US" altLang="zh-CN" dirty="0" smtClean="0">
                    <a:solidFill>
                      <a:srgbClr val="008000"/>
                    </a:solidFill>
                  </a:rPr>
                  <a:t>//</a:t>
                </a:r>
                <a:r>
                  <a:rPr lang="zh-CN" altLang="en-US" dirty="0">
                    <a:solidFill>
                      <a:srgbClr val="008000"/>
                    </a:solidFill>
                  </a:rPr>
                  <a:t>在函数</a:t>
                </a:r>
                <a:r>
                  <a:rPr lang="en-US" altLang="zh-CN" dirty="0">
                    <a:solidFill>
                      <a:srgbClr val="008000"/>
                    </a:solidFill>
                  </a:rPr>
                  <a:t>f1</a:t>
                </a:r>
                <a:r>
                  <a:rPr lang="zh-CN" altLang="en-US" dirty="0">
                    <a:solidFill>
                      <a:srgbClr val="008000"/>
                    </a:solidFill>
                  </a:rPr>
                  <a:t>中定义</a:t>
                </a:r>
                <a:r>
                  <a:rPr lang="en-US" altLang="zh-CN" dirty="0" err="1">
                    <a:solidFill>
                      <a:srgbClr val="008000"/>
                    </a:solidFill>
                  </a:rPr>
                  <a:t>b,c</a:t>
                </a:r>
                <a:endParaRPr lang="en-US" altLang="zh-CN" dirty="0">
                  <a:solidFill>
                    <a:srgbClr val="008000"/>
                  </a:solidFill>
                </a:endParaRP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smtClean="0">
                    <a:solidFill>
                      <a:schemeClr val="tx1"/>
                    </a:solidFill>
                  </a:rPr>
                  <a:t>       </a:t>
                </a:r>
                <a:r>
                  <a:rPr lang="en-US" altLang="zh-CN" dirty="0" smtClean="0">
                    <a:solidFill>
                      <a:schemeClr val="accent1"/>
                    </a:solidFill>
                  </a:rPr>
                  <a:t>a</a:t>
                </a:r>
                <a:r>
                  <a:rPr lang="zh-CN" altLang="en-US" dirty="0">
                    <a:solidFill>
                      <a:schemeClr val="accent1"/>
                    </a:solidFill>
                  </a:rPr>
                  <a:t>，</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p>
              <a:p>
                <a:pPr algn="just">
                  <a:lnSpc>
                    <a:spcPct val="150000"/>
                  </a:lnSpc>
                  <a:defRPr/>
                </a:pPr>
                <a:r>
                  <a:rPr lang="en-US" altLang="zh-CN" dirty="0">
                    <a:solidFill>
                      <a:schemeClr val="tx1"/>
                    </a:solidFill>
                  </a:rPr>
                  <a:t>char f2(</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x,int</a:t>
                </a:r>
                <a:r>
                  <a:rPr lang="en-US" altLang="zh-CN" dirty="0">
                    <a:solidFill>
                      <a:schemeClr val="tx1"/>
                    </a:solidFill>
                  </a:rPr>
                  <a:t> y</a:t>
                </a:r>
                <a:r>
                  <a:rPr lang="en-US" altLang="zh-CN" dirty="0" smtClean="0">
                    <a:solidFill>
                      <a:schemeClr val="tx1"/>
                    </a:solidFill>
                  </a:rPr>
                  <a:t>)</a:t>
                </a:r>
                <a:r>
                  <a:rPr lang="en-US" altLang="zh-CN" dirty="0">
                    <a:solidFill>
                      <a:schemeClr val="tx1"/>
                    </a:solidFill>
                  </a:rPr>
                  <a:t>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f2</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i,j</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smtClean="0">
                    <a:solidFill>
                      <a:schemeClr val="accent1"/>
                    </a:solidFill>
                  </a:rPr>
                  <a:t>x</a:t>
                </a:r>
                <a:r>
                  <a:rPr lang="zh-CN" altLang="en-US" dirty="0">
                    <a:solidFill>
                      <a:schemeClr val="accent1"/>
                    </a:solidFill>
                  </a:rPr>
                  <a:t>，</a:t>
                </a:r>
                <a:r>
                  <a:rPr lang="en-US" altLang="zh-CN" dirty="0">
                    <a:solidFill>
                      <a:schemeClr val="accent1"/>
                    </a:solidFill>
                  </a:rPr>
                  <a:t>y</a:t>
                </a:r>
                <a:r>
                  <a:rPr lang="zh-CN" altLang="en-US" dirty="0">
                    <a:solidFill>
                      <a:schemeClr val="accent1"/>
                    </a:solidFill>
                  </a:rPr>
                  <a:t>，</a:t>
                </a:r>
                <a:r>
                  <a:rPr lang="en-US" altLang="zh-CN" dirty="0" err="1">
                    <a:solidFill>
                      <a:schemeClr val="accent1"/>
                    </a:solidFill>
                  </a:rPr>
                  <a:t>i</a:t>
                </a:r>
                <a:r>
                  <a:rPr lang="zh-CN" altLang="en-US" dirty="0">
                    <a:solidFill>
                      <a:schemeClr val="accent1"/>
                    </a:solidFill>
                  </a:rPr>
                  <a:t>，</a:t>
                </a:r>
                <a:r>
                  <a:rPr lang="en-US" altLang="zh-CN" dirty="0">
                    <a:solidFill>
                      <a:schemeClr val="accent1"/>
                    </a:solidFill>
                  </a:rPr>
                  <a:t>j</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endParaRPr lang="zh-CN" altLang="en-US" dirty="0">
                  <a:solidFill>
                    <a:schemeClr val="tx1"/>
                  </a:solidFill>
                </a:endParaRPr>
              </a:p>
              <a:p>
                <a:pPr algn="just">
                  <a:lnSpc>
                    <a:spcPct val="150000"/>
                  </a:lnSpc>
                  <a:defRPr/>
                </a:pPr>
                <a:r>
                  <a:rPr lang="en-US" altLang="zh-CN" dirty="0" err="1">
                    <a:solidFill>
                      <a:schemeClr val="tx1"/>
                    </a:solidFill>
                  </a:rPr>
                  <a:t>int</a:t>
                </a:r>
                <a:r>
                  <a:rPr lang="en-US" altLang="zh-CN" dirty="0">
                    <a:solidFill>
                      <a:schemeClr val="tx1"/>
                    </a:solidFill>
                  </a:rPr>
                  <a:t> main()		</a:t>
                </a:r>
                <a:r>
                  <a:rPr lang="en-US" altLang="zh-CN" dirty="0">
                    <a:solidFill>
                      <a:srgbClr val="008000"/>
                    </a:solidFill>
                  </a:rPr>
                  <a:t>//</a:t>
                </a:r>
                <a:r>
                  <a:rPr lang="zh-CN" altLang="en-US" dirty="0">
                    <a:solidFill>
                      <a:srgbClr val="008000"/>
                    </a:solidFill>
                  </a:rPr>
                  <a:t>主函数</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m,n</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smtClean="0">
                    <a:solidFill>
                      <a:schemeClr val="tx1"/>
                    </a:solidFill>
                  </a:rPr>
                  <a:t>         </a:t>
                </a:r>
                <a:r>
                  <a:rPr lang="en-US" altLang="zh-CN" dirty="0" smtClean="0">
                    <a:solidFill>
                      <a:schemeClr val="accent1"/>
                    </a:solidFill>
                  </a:rPr>
                  <a:t>m</a:t>
                </a:r>
                <a:r>
                  <a:rPr lang="zh-CN" altLang="en-US" dirty="0">
                    <a:solidFill>
                      <a:schemeClr val="accent1"/>
                    </a:solidFill>
                  </a:rPr>
                  <a:t>，</a:t>
                </a:r>
                <a:r>
                  <a:rPr lang="en-US" altLang="zh-CN" dirty="0">
                    <a:solidFill>
                      <a:schemeClr val="accent1"/>
                    </a:solidFill>
                  </a:rPr>
                  <a:t>n</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return 0;</a:t>
                </a:r>
              </a:p>
              <a:p>
                <a:pPr algn="just">
                  <a:lnSpc>
                    <a:spcPct val="150000"/>
                  </a:lnSpc>
                  <a:defRPr/>
                </a:pPr>
                <a:r>
                  <a:rPr lang="en-US" altLang="zh-CN" dirty="0">
                    <a:solidFill>
                      <a:schemeClr val="tx1"/>
                    </a:solidFill>
                  </a:rPr>
                  <a:t>}</a:t>
                </a:r>
                <a:endParaRPr lang="en-US" altLang="zh-CN" dirty="0">
                  <a:solidFill>
                    <a:srgbClr val="008000"/>
                  </a:solidFill>
                </a:endParaRPr>
              </a:p>
            </p:txBody>
          </p:sp>
        </mc:Choice>
        <mc:Fallback>
          <p:sp>
            <p:nvSpPr>
              <p:cNvPr id="5" name="圆角矩形 14">
                <a:extLst>
                  <a:ext uri="{FF2B5EF4-FFF2-40B4-BE49-F238E27FC236}">
                    <a16:creationId xmlns:a16="http://schemas.microsoft.com/office/drawing/2014/main" id="{101691AB-63B3-48F8-BBD8-F65326798D1B}"/>
                  </a:ext>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a:blip r:embed="rId4"/>
                <a:stretch>
                  <a:fillRect l="-477" b="-778"/>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1916605" y="149457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1926548" y="315074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id="{579A087E-BBFB-403F-ADB1-08D00C66469D}"/>
              </a:ext>
            </a:extLst>
          </p:cNvPr>
          <p:cNvSpPr/>
          <p:nvPr/>
        </p:nvSpPr>
        <p:spPr>
          <a:xfrm>
            <a:off x="1916604" y="4753698"/>
            <a:ext cx="138736" cy="1161523"/>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5908915" y="885231"/>
            <a:ext cx="552423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a:lnSpc>
                <a:spcPct val="120000"/>
              </a:lnSpc>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a:lnSpc>
                <a:spcPct val="120000"/>
              </a:lnSpc>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a:lnSpc>
                <a:spcPct val="120000"/>
              </a:lnSpc>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mc:AlternateContent xmlns:mc="http://schemas.openxmlformats.org/markup-compatibility/2006">
        <mc:Choice xmlns:a14="http://schemas.microsoft.com/office/drawing/2010/main" Requires="a14">
          <p:sp>
            <p:nvSpPr>
              <p:cNvPr id="9" name="圆角矩形 14">
                <a:extLst>
                  <a:ext uri="{FF2B5EF4-FFF2-40B4-BE49-F238E27FC236}">
                    <a16:creationId xmlns:a16="http://schemas.microsoft.com/office/drawing/2014/main" id="{D0F44C92-EFFB-4639-900A-95317A721017}"/>
                  </a:ext>
                </a:extLst>
              </p:cNvPr>
              <p:cNvSpPr/>
              <p:nvPr/>
            </p:nvSpPr>
            <p:spPr>
              <a:xfrm>
                <a:off x="5908914" y="3955958"/>
                <a:ext cx="5763873" cy="2306105"/>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1600" dirty="0">
                    <a:solidFill>
                      <a:schemeClr val="tx1"/>
                    </a:solidFill>
                  </a:rPr>
                  <a:t>int main ()</a:t>
                </a:r>
              </a:p>
              <a:p>
                <a:pPr algn="just" defTabSz="358775">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a,b</a:t>
                </a:r>
                <a:r>
                  <a:rPr lang="en-US" altLang="zh-CN" sz="1600" dirty="0">
                    <a:solidFill>
                      <a:schemeClr val="tx1"/>
                    </a:solidFill>
                  </a:rPr>
                  <a:t>;</a:t>
                </a:r>
              </a:p>
              <a:p>
                <a:pPr algn="just" defTabSz="358775">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	{	</a:t>
                </a:r>
                <a:r>
                  <a:rPr lang="en-US" altLang="zh-CN" sz="1600" dirty="0" err="1">
                    <a:solidFill>
                      <a:schemeClr val="tx1"/>
                    </a:solidFill>
                  </a:rPr>
                  <a:t>int</a:t>
                </a:r>
                <a:r>
                  <a:rPr lang="en-US" altLang="zh-CN" sz="1600" dirty="0">
                    <a:solidFill>
                      <a:schemeClr val="tx1"/>
                    </a:solidFill>
                  </a:rPr>
                  <a:t> c;</a:t>
                </a:r>
              </a:p>
              <a:p>
                <a:pPr algn="just" defTabSz="358775">
                  <a:defRPr/>
                </a:pPr>
                <a:r>
                  <a:rPr lang="en-US" altLang="zh-CN" sz="1600" dirty="0">
                    <a:solidFill>
                      <a:schemeClr val="tx1"/>
                    </a:solidFill>
                  </a:rPr>
                  <a:t>		c=</a:t>
                </a:r>
                <a:r>
                  <a:rPr lang="en-US" altLang="zh-CN" sz="1600" dirty="0" err="1">
                    <a:solidFill>
                      <a:schemeClr val="tx1"/>
                    </a:solidFill>
                  </a:rPr>
                  <a:t>a+b</a:t>
                </a:r>
                <a:r>
                  <a:rPr lang="en-US" altLang="zh-CN" sz="1600" dirty="0">
                    <a:solidFill>
                      <a:schemeClr val="tx1"/>
                    </a:solidFill>
                  </a:rPr>
                  <a:t>;	</a:t>
                </a:r>
                <a:r>
                  <a:rPr lang="en-US" altLang="zh-CN" sz="1600" dirty="0" smtClean="0">
                    <a:solidFill>
                      <a:schemeClr val="tx1"/>
                    </a:solidFill>
                  </a:rPr>
                  <a:t>  </a:t>
                </a:r>
                <a:r>
                  <a:rPr lang="en-US" altLang="zh-CN" sz="1600" dirty="0" smtClean="0">
                    <a:solidFill>
                      <a:schemeClr val="accent1"/>
                    </a:solidFill>
                  </a:rPr>
                  <a:t>c</a:t>
                </a:r>
                <a:r>
                  <a:rPr lang="zh-CN" altLang="en-US" sz="1600" dirty="0">
                    <a:solidFill>
                      <a:schemeClr val="accent1"/>
                    </a:solidFill>
                  </a:rPr>
                  <a:t>在此复合语句内</a:t>
                </a:r>
                <a:r>
                  <a:rPr lang="zh-CN" altLang="en-US" sz="1600" dirty="0" smtClean="0">
                    <a:solidFill>
                      <a:schemeClr val="accent1"/>
                    </a:solidFill>
                  </a:rPr>
                  <a:t>有效 </a:t>
                </a:r>
                <a:r>
                  <a:rPr lang="en-US" altLang="zh-CN" sz="1600" dirty="0" smtClean="0">
                    <a:solidFill>
                      <a:schemeClr val="accent1"/>
                    </a:solidFill>
                  </a:rPr>
                  <a:t>   </a:t>
                </a:r>
                <a:r>
                  <a:rPr lang="en-US" altLang="zh-CN" sz="1600" dirty="0" err="1">
                    <a:solidFill>
                      <a:schemeClr val="accent1"/>
                    </a:solidFill>
                  </a:rPr>
                  <a:t>a,b</a:t>
                </a:r>
                <a:r>
                  <a:rPr lang="zh-CN" altLang="en-US" sz="1600" dirty="0">
                    <a:solidFill>
                      <a:schemeClr val="accent1"/>
                    </a:solidFill>
                  </a:rPr>
                  <a:t>在此范围内有效</a:t>
                </a:r>
                <a:endParaRPr lang="en-US" altLang="zh-CN" sz="1600" dirty="0">
                  <a:solidFill>
                    <a:schemeClr val="accent1"/>
                  </a:solidFill>
                </a:endParaRP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defRPr/>
                </a:pPr>
                <a:r>
                  <a:rPr lang="en-US" altLang="zh-CN" sz="1600" dirty="0">
                    <a:solidFill>
                      <a:schemeClr val="tx1"/>
                    </a:solidFill>
                  </a:rPr>
                  <a:t>	}</a:t>
                </a: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a:t>
                </a:r>
                <a:endParaRPr lang="zh-CN" altLang="en-US" sz="1600" dirty="0">
                  <a:solidFill>
                    <a:schemeClr val="tx1"/>
                  </a:solidFill>
                </a:endParaRPr>
              </a:p>
            </p:txBody>
          </p:sp>
        </mc:Choice>
        <mc:Fallback>
          <p:sp>
            <p:nvSpPr>
              <p:cNvPr id="9" name="圆角矩形 14">
                <a:extLst>
                  <a:ext uri="{FF2B5EF4-FFF2-40B4-BE49-F238E27FC236}">
                    <a16:creationId xmlns:a16="http://schemas.microsoft.com/office/drawing/2014/main" id="{D0F44C92-EFFB-4639-900A-95317A721017}"/>
                  </a:ext>
                </a:extLst>
              </p:cNvPr>
              <p:cNvSpPr>
                <a:spLocks noRot="1" noChangeAspect="1" noMove="1" noResize="1" noEditPoints="1" noAdjustHandles="1" noChangeArrowheads="1" noChangeShapeType="1" noTextEdit="1"/>
              </p:cNvSpPr>
              <p:nvPr/>
            </p:nvSpPr>
            <p:spPr>
              <a:xfrm>
                <a:off x="5908914" y="3955958"/>
                <a:ext cx="5763873" cy="2306105"/>
              </a:xfrm>
              <a:prstGeom prst="roundRect">
                <a:avLst>
                  <a:gd name="adj" fmla="val 1496"/>
                </a:avLst>
              </a:prstGeom>
              <a:blipFill>
                <a:blip r:embed="rId5"/>
                <a:stretch>
                  <a:fillRect l="-316" b="-2895"/>
                </a:stretch>
              </a:blipFill>
            </p:spPr>
            <p:txBody>
              <a:bodyPr/>
              <a:lstStyle/>
              <a:p>
                <a:r>
                  <a:rPr lang="zh-CN" altLang="en-US">
                    <a:noFill/>
                  </a:rPr>
                  <a:t> </a:t>
                </a:r>
              </a:p>
            </p:txBody>
          </p:sp>
        </mc:Fallback>
      </mc:AlternateContent>
      <p:sp>
        <p:nvSpPr>
          <p:cNvPr id="10" name="右大括号 9">
            <a:extLst>
              <a:ext uri="{FF2B5EF4-FFF2-40B4-BE49-F238E27FC236}">
                <a16:creationId xmlns:a16="http://schemas.microsoft.com/office/drawing/2014/main" id="{0B3D87AF-0B90-4D26-8D2B-130BA33A60F1}"/>
              </a:ext>
            </a:extLst>
          </p:cNvPr>
          <p:cNvSpPr/>
          <p:nvPr/>
        </p:nvSpPr>
        <p:spPr>
          <a:xfrm>
            <a:off x="7327812" y="4769457"/>
            <a:ext cx="88287" cy="679106"/>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id="{ED4D062B-5FED-46A5-B2BF-2931AF225D5E}"/>
              </a:ext>
            </a:extLst>
          </p:cNvPr>
          <p:cNvSpPr/>
          <p:nvPr/>
        </p:nvSpPr>
        <p:spPr>
          <a:xfrm>
            <a:off x="9499750" y="4208204"/>
            <a:ext cx="88288" cy="18016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03870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为什么要用</a:t>
            </a:r>
            <a:r>
              <a:rPr lang="zh-CN" altLang="en-US" dirty="0" smtClean="0"/>
              <a:t>函数－</a:t>
            </a:r>
            <a:r>
              <a:rPr lang="en-US" altLang="zh-CN" dirty="0" smtClean="0"/>
              <a:t>2</a:t>
            </a:r>
            <a:endParaRPr lang="zh-CN" altLang="en-US" dirty="0"/>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2200" dirty="0" smtClean="0">
                <a:solidFill>
                  <a:schemeClr val="tx1"/>
                </a:solidFill>
              </a:rPr>
              <a:t>(</a:t>
            </a:r>
            <a:r>
              <a:rPr lang="en-US" altLang="zh-CN" sz="2200" dirty="0">
                <a:solidFill>
                  <a:schemeClr val="tx1"/>
                </a:solidFill>
              </a:rPr>
              <a:t>4) </a:t>
            </a:r>
            <a:r>
              <a:rPr lang="zh-CN" altLang="en-US" sz="2200" dirty="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2200" dirty="0">
                <a:solidFill>
                  <a:schemeClr val="tx1"/>
                </a:solidFill>
              </a:rPr>
              <a:t>main</a:t>
            </a:r>
            <a:r>
              <a:rPr lang="zh-CN" altLang="en-US" sz="2200" dirty="0">
                <a:solidFill>
                  <a:schemeClr val="tx1"/>
                </a:solidFill>
              </a:rPr>
              <a:t>函数。</a:t>
            </a:r>
            <a:r>
              <a:rPr lang="en-US" altLang="zh-CN" sz="2200" dirty="0">
                <a:solidFill>
                  <a:schemeClr val="tx1"/>
                </a:solidFill>
              </a:rPr>
              <a:t>main</a:t>
            </a:r>
            <a:r>
              <a:rPr lang="zh-CN" altLang="en-US" sz="2200" dirty="0">
                <a:solidFill>
                  <a:schemeClr val="tx1"/>
                </a:solidFill>
              </a:rPr>
              <a:t>函数是被操作系统调用的。</a:t>
            </a:r>
          </a:p>
          <a:p>
            <a:pPr algn="just">
              <a:lnSpc>
                <a:spcPct val="150000"/>
              </a:lnSpc>
              <a:defRPr/>
            </a:pPr>
            <a:r>
              <a:rPr lang="en-US" altLang="zh-CN" sz="2200" dirty="0">
                <a:solidFill>
                  <a:schemeClr val="tx1"/>
                </a:solidFill>
              </a:rPr>
              <a:t>(5) </a:t>
            </a:r>
            <a:r>
              <a:rPr lang="zh-CN" altLang="en-US" sz="2200" dirty="0">
                <a:solidFill>
                  <a:schemeClr val="tx1"/>
                </a:solidFill>
              </a:rPr>
              <a:t>从用户使用的角度看，函数有两种。</a:t>
            </a:r>
          </a:p>
          <a:p>
            <a:pPr algn="just">
              <a:lnSpc>
                <a:spcPct val="150000"/>
              </a:lnSpc>
              <a:defRPr/>
            </a:pPr>
            <a:r>
              <a:rPr lang="zh-CN" altLang="en-US" sz="2200" dirty="0">
                <a:solidFill>
                  <a:schemeClr val="tx1"/>
                </a:solidFill>
              </a:rPr>
              <a:t>① 库函数，它是由系统提供的，用户不必自己定义，可直接使用它们。应该说明，不同的</a:t>
            </a:r>
            <a:r>
              <a:rPr lang="en-US" altLang="zh-CN" sz="2200" dirty="0">
                <a:solidFill>
                  <a:schemeClr val="tx1"/>
                </a:solidFill>
              </a:rPr>
              <a:t>C</a:t>
            </a:r>
            <a:r>
              <a:rPr lang="zh-CN" altLang="en-US" sz="2200" dirty="0">
                <a:solidFill>
                  <a:schemeClr val="tx1"/>
                </a:solidFill>
              </a:rPr>
              <a:t>语言编译系统提供的库函数的数量和功能会有一些不同，当然许多基本的函数是共同的。</a:t>
            </a:r>
          </a:p>
          <a:p>
            <a:pPr algn="just">
              <a:lnSpc>
                <a:spcPct val="150000"/>
              </a:lnSpc>
              <a:defRPr/>
            </a:pPr>
            <a:r>
              <a:rPr lang="zh-CN" altLang="en-US" sz="2200" dirty="0">
                <a:solidFill>
                  <a:schemeClr val="tx1"/>
                </a:solidFill>
              </a:rPr>
              <a:t>② 用户自己定义的函数。它是用以解决用户专门需要的函数。</a:t>
            </a:r>
          </a:p>
          <a:p>
            <a:pPr algn="just">
              <a:lnSpc>
                <a:spcPct val="150000"/>
              </a:lnSpc>
              <a:defRPr/>
            </a:pPr>
            <a:r>
              <a:rPr lang="en-US" altLang="zh-CN" sz="2200" dirty="0">
                <a:solidFill>
                  <a:schemeClr val="tx1"/>
                </a:solidFill>
              </a:rPr>
              <a:t>(6) </a:t>
            </a:r>
            <a:r>
              <a:rPr lang="zh-CN" altLang="en-US" sz="2200" dirty="0">
                <a:solidFill>
                  <a:schemeClr val="tx1"/>
                </a:solidFill>
              </a:rPr>
              <a:t>从函数的形式看，函数分两类。</a:t>
            </a:r>
          </a:p>
          <a:p>
            <a:pPr algn="just">
              <a:lnSpc>
                <a:spcPct val="150000"/>
              </a:lnSpc>
              <a:defRPr/>
            </a:pPr>
            <a:r>
              <a:rPr lang="zh-CN" altLang="en-US" sz="2200" dirty="0">
                <a:solidFill>
                  <a:schemeClr val="tx1"/>
                </a:solidFill>
              </a:rPr>
              <a:t>① 无参函数。在调用无参函数时，主调函数不向被调用函数传递数据。</a:t>
            </a:r>
          </a:p>
          <a:p>
            <a:pPr algn="just">
              <a:lnSpc>
                <a:spcPct val="150000"/>
              </a:lnSpc>
              <a:defRPr/>
            </a:pPr>
            <a:r>
              <a:rPr lang="zh-CN" altLang="en-US" sz="2200" dirty="0">
                <a:solidFill>
                  <a:schemeClr val="tx1"/>
                </a:solidFill>
              </a:rPr>
              <a:t>② 有参函数。在调用函数时，主调函数在调用被调用函数时，通过参数向被调用函数传递数据。</a:t>
            </a:r>
          </a:p>
        </p:txBody>
      </p:sp>
    </p:spTree>
    <p:extLst>
      <p:ext uri="{BB962C8B-B14F-4D97-AF65-F5344CB8AC3E}">
        <p14:creationId xmlns:p14="http://schemas.microsoft.com/office/powerpoint/2010/main" val="603184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id="{90DCFD8E-ADC7-44B2-ABB5-5F6C327FA0FD}"/>
              </a:ext>
            </a:extLst>
          </p:cNvPr>
          <p:cNvGrpSpPr/>
          <p:nvPr/>
        </p:nvGrpSpPr>
        <p:grpSpPr>
          <a:xfrm>
            <a:off x="1247080" y="3331865"/>
            <a:ext cx="9516999" cy="522288"/>
            <a:chOff x="8582294" y="4088153"/>
            <a:chExt cx="8892128" cy="522288"/>
          </a:xfrm>
        </p:grpSpPr>
        <p:sp>
          <p:nvSpPr>
            <p:cNvPr id="6" name="MH_Other_1">
              <a:extLst>
                <a:ext uri="{FF2B5EF4-FFF2-40B4-BE49-F238E27FC236}">
                  <a16:creationId xmlns:a16="http://schemas.microsoft.com/office/drawing/2014/main"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id="{32EC84D7-6433-44B7-BEF3-8FFFF66E224B}"/>
                </a:ext>
              </a:extLst>
            </p:cNvPr>
            <p:cNvSpPr/>
            <p:nvPr>
              <p:custDataLst>
                <p:tags r:id="rId4"/>
              </p:custDataLst>
            </p:nvPr>
          </p:nvSpPr>
          <p:spPr>
            <a:xfrm>
              <a:off x="9371543" y="4088153"/>
              <a:ext cx="8102879"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093318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cstate="print"/>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程序设计人员中有一个习惯（但非规定），将全局变量名的第</a:t>
            </a:r>
            <a:r>
              <a:rPr lang="en-US" altLang="zh-CN" dirty="0">
                <a:solidFill>
                  <a:schemeClr val="tx1"/>
                </a:solidFill>
              </a:rPr>
              <a:t>1</a:t>
            </a:r>
            <a:r>
              <a:rPr lang="zh-CN" altLang="en-US" dirty="0">
                <a:solidFill>
                  <a:schemeClr val="tx1"/>
                </a:solidFill>
              </a:rPr>
              <a:t>个字母用大写表示。</a:t>
            </a:r>
          </a:p>
        </p:txBody>
      </p:sp>
      <p:sp>
        <p:nvSpPr>
          <p:cNvPr id="3" name="文本框 2">
            <a:extLst>
              <a:ext uri="{FF2B5EF4-FFF2-40B4-BE49-F238E27FC236}">
                <a16:creationId xmlns:a16="http://schemas.microsoft.com/office/drawing/2014/main" id="{D3A1BAEE-15E4-44B7-88FC-C1D54BFABFB2}"/>
              </a:ext>
            </a:extLst>
          </p:cNvPr>
          <p:cNvSpPr txBox="1"/>
          <p:nvPr/>
        </p:nvSpPr>
        <p:spPr>
          <a:xfrm>
            <a:off x="4085623"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id="{50C8C42A-86F5-4614-BA04-A22A6525424B}"/>
              </a:ext>
            </a:extLst>
          </p:cNvPr>
          <p:cNvSpPr txBox="1"/>
          <p:nvPr/>
        </p:nvSpPr>
        <p:spPr>
          <a:xfrm>
            <a:off x="4990562"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val="104357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1"/>
            <a:ext cx="10515600" cy="1325563"/>
          </a:xfrm>
        </p:spPr>
        <p:txBody>
          <a:bodyPr/>
          <a:lstStyle/>
          <a:p>
            <a:r>
              <a:rPr lang="zh-CN" altLang="en-US" dirty="0"/>
              <a:t>全局变量</a:t>
            </a:r>
          </a:p>
        </p:txBody>
      </p:sp>
      <p:sp>
        <p:nvSpPr>
          <p:cNvPr id="3" name="内容占位符 2"/>
          <p:cNvSpPr>
            <a:spLocks noGrp="1"/>
          </p:cNvSpPr>
          <p:nvPr>
            <p:ph idx="1"/>
          </p:nvPr>
        </p:nvSpPr>
        <p:spPr>
          <a:xfrm>
            <a:off x="381349" y="833136"/>
            <a:ext cx="726184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有一个一维数组，内放</a:t>
            </a:r>
            <a:r>
              <a:rPr lang="en-US" altLang="zh-CN" sz="2000" dirty="0">
                <a:solidFill>
                  <a:schemeClr val="accent1"/>
                </a:solidFill>
              </a:rPr>
              <a:t>10</a:t>
            </a:r>
            <a:r>
              <a:rPr lang="zh-CN" altLang="en-US" sz="2000" dirty="0">
                <a:solidFill>
                  <a:schemeClr val="accent1"/>
                </a:solidFill>
              </a:rPr>
              <a:t>个学生成绩，写一个函数，当主函数调用此函数后，能求出平均分、最高分和最低分。</a:t>
            </a:r>
          </a:p>
        </p:txBody>
      </p:sp>
      <p:sp>
        <p:nvSpPr>
          <p:cNvPr id="32" name="圆角矩形 12">
            <a:extLst>
              <a:ext uri="{FF2B5EF4-FFF2-40B4-BE49-F238E27FC236}">
                <a16:creationId xmlns:a16="http://schemas.microsoft.com/office/drawing/2014/main" id="{0F049BFC-9696-4323-94B2-76251E60074B}"/>
              </a:ext>
            </a:extLst>
          </p:cNvPr>
          <p:cNvSpPr/>
          <p:nvPr/>
        </p:nvSpPr>
        <p:spPr>
          <a:xfrm>
            <a:off x="149087" y="1685353"/>
            <a:ext cx="11936895" cy="344466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a:t>
            </a:r>
            <a:r>
              <a:rPr lang="en-US" altLang="zh-CN" sz="1400" dirty="0" err="1"/>
              <a:t>ave,score</a:t>
            </a:r>
            <a:r>
              <a:rPr lang="en-US" altLang="zh-CN" sz="1400" dirty="0"/>
              <a:t>[10];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ave</a:t>
            </a:r>
            <a:r>
              <a:rPr lang="en-US" altLang="zh-CN" sz="1400" dirty="0"/>
              <a:t>=average(score,10);</a:t>
            </a:r>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Max=Min=array[0];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a:endCxn id="32" idx="2"/>
          </p:cNvCxnSpPr>
          <p:nvPr/>
        </p:nvCxnSpPr>
        <p:spPr>
          <a:xfrm>
            <a:off x="6047422" y="1685353"/>
            <a:ext cx="70113" cy="3444664"/>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99208" y="2596818"/>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a:extLst>
              <a:ext uri="{FF2B5EF4-FFF2-40B4-BE49-F238E27FC236}">
                <a16:creationId xmlns:a16="http://schemas.microsoft.com/office/drawing/2014/main" id="{12554F07-65D9-4D5F-8772-15902C155E12}"/>
              </a:ext>
            </a:extLst>
          </p:cNvPr>
          <p:cNvGraphicFramePr>
            <a:graphicFrameLocks noGrp="1"/>
          </p:cNvGraphicFramePr>
          <p:nvPr>
            <p:extLst>
              <p:ext uri="{D42A27DB-BD31-4B8C-83A1-F6EECF244321}">
                <p14:modId xmlns:p14="http://schemas.microsoft.com/office/powerpoint/2010/main" val="3980533481"/>
              </p:ext>
            </p:extLst>
          </p:nvPr>
        </p:nvGraphicFramePr>
        <p:xfrm>
          <a:off x="2681539" y="5181524"/>
          <a:ext cx="8128002" cy="1463040"/>
        </p:xfrm>
        <a:graphic>
          <a:graphicData uri="http://schemas.openxmlformats.org/drawingml/2006/table">
            <a:tbl>
              <a:tblPr>
                <a:tableStyleId>{5C22544A-7EE6-4342-B048-85BDC9FD1C3A}</a:tableStyleId>
              </a:tblPr>
              <a:tblGrid>
                <a:gridCol w="1354667">
                  <a:extLst>
                    <a:ext uri="{9D8B030D-6E8A-4147-A177-3AD203B41FA5}">
                      <a16:colId xmlns:a16="http://schemas.microsoft.com/office/drawing/2014/main" val="2893189547"/>
                    </a:ext>
                  </a:extLst>
                </a:gridCol>
                <a:gridCol w="1354667">
                  <a:extLst>
                    <a:ext uri="{9D8B030D-6E8A-4147-A177-3AD203B41FA5}">
                      <a16:colId xmlns:a16="http://schemas.microsoft.com/office/drawing/2014/main" val="3980275582"/>
                    </a:ext>
                  </a:extLst>
                </a:gridCol>
                <a:gridCol w="1354667">
                  <a:extLst>
                    <a:ext uri="{9D8B030D-6E8A-4147-A177-3AD203B41FA5}">
                      <a16:colId xmlns:a16="http://schemas.microsoft.com/office/drawing/2014/main" val="1345451165"/>
                    </a:ext>
                  </a:extLst>
                </a:gridCol>
                <a:gridCol w="1354667">
                  <a:extLst>
                    <a:ext uri="{9D8B030D-6E8A-4147-A177-3AD203B41FA5}">
                      <a16:colId xmlns:a16="http://schemas.microsoft.com/office/drawing/2014/main" val="3755551808"/>
                    </a:ext>
                  </a:extLst>
                </a:gridCol>
                <a:gridCol w="1354667">
                  <a:extLst>
                    <a:ext uri="{9D8B030D-6E8A-4147-A177-3AD203B41FA5}">
                      <a16:colId xmlns:a16="http://schemas.microsoft.com/office/drawing/2014/main" val="2100454449"/>
                    </a:ext>
                  </a:extLst>
                </a:gridCol>
                <a:gridCol w="1354667">
                  <a:extLst>
                    <a:ext uri="{9D8B030D-6E8A-4147-A177-3AD203B41FA5}">
                      <a16:colId xmlns:a16="http://schemas.microsoft.com/office/drawing/2014/main" val="2366929106"/>
                    </a:ext>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012277578"/>
                  </a:ext>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344621967"/>
                  </a:ext>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16:rowId xmlns:a16="http://schemas.microsoft.com/office/drawing/2014/main" val="225524533"/>
                  </a:ext>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79535983"/>
                  </a:ext>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2787301349"/>
                  </a:ext>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365559222"/>
                  </a:ext>
                </a:extLst>
              </a:tr>
            </a:tbl>
          </a:graphicData>
        </a:graphic>
      </p:graphicFrame>
      <p:sp>
        <p:nvSpPr>
          <p:cNvPr id="7" name="文本框 6">
            <a:extLst>
              <a:ext uri="{FF2B5EF4-FFF2-40B4-BE49-F238E27FC236}">
                <a16:creationId xmlns:a16="http://schemas.microsoft.com/office/drawing/2014/main" id="{53E8EA32-F10C-44A3-8381-74C6DEA678F3}"/>
              </a:ext>
            </a:extLst>
          </p:cNvPr>
          <p:cNvSpPr txBox="1"/>
          <p:nvPr/>
        </p:nvSpPr>
        <p:spPr>
          <a:xfrm>
            <a:off x="567296" y="5262386"/>
            <a:ext cx="1879512" cy="369332"/>
          </a:xfrm>
          <a:prstGeom prst="rect">
            <a:avLst/>
          </a:prstGeom>
          <a:noFill/>
        </p:spPr>
        <p:txBody>
          <a:bodyPr wrap="square" rtlCol="0">
            <a:spAutoFit/>
          </a:bodyPr>
          <a:lstStyle/>
          <a:p>
            <a:r>
              <a:rPr lang="zh-CN" altLang="en-US" dirty="0"/>
              <a:t>变量的关系：</a:t>
            </a:r>
          </a:p>
        </p:txBody>
      </p:sp>
      <p:cxnSp>
        <p:nvCxnSpPr>
          <p:cNvPr id="9" name="直接箭头连接符 8">
            <a:extLst>
              <a:ext uri="{FF2B5EF4-FFF2-40B4-BE49-F238E27FC236}">
                <a16:creationId xmlns:a16="http://schemas.microsoft.com/office/drawing/2014/main" id="{DC81B15D-7B78-4EC5-BAD1-53CB42C2D3AF}"/>
              </a:ext>
            </a:extLst>
          </p:cNvPr>
          <p:cNvCxnSpPr/>
          <p:nvPr/>
        </p:nvCxnSpPr>
        <p:spPr>
          <a:xfrm>
            <a:off x="740979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F3B9986-3D6B-4EB0-8F38-6B57C305616D}"/>
              </a:ext>
            </a:extLst>
          </p:cNvPr>
          <p:cNvCxnSpPr/>
          <p:nvPr/>
        </p:nvCxnSpPr>
        <p:spPr>
          <a:xfrm>
            <a:off x="877193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7CE55D2-B603-4355-A287-6E23E3ED6ADA}"/>
              </a:ext>
            </a:extLst>
          </p:cNvPr>
          <p:cNvCxnSpPr/>
          <p:nvPr/>
        </p:nvCxnSpPr>
        <p:spPr>
          <a:xfrm>
            <a:off x="8778239" y="6136215"/>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7D924F4-F536-4328-9EC4-16F5BF8DD179}"/>
              </a:ext>
            </a:extLst>
          </p:cNvPr>
          <p:cNvCxnSpPr/>
          <p:nvPr/>
        </p:nvCxnSpPr>
        <p:spPr>
          <a:xfrm>
            <a:off x="7409793" y="6142521"/>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75F011B-E3ED-4FBC-A751-C51AB63C6570}"/>
              </a:ext>
            </a:extLst>
          </p:cNvPr>
          <p:cNvCxnSpPr/>
          <p:nvPr/>
        </p:nvCxnSpPr>
        <p:spPr>
          <a:xfrm>
            <a:off x="6069176" y="6130503"/>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47E3CA7-E3ED-415A-8577-426ECD7D0DD4}"/>
              </a:ext>
            </a:extLst>
          </p:cNvPr>
          <p:cNvCxnSpPr/>
          <p:nvPr/>
        </p:nvCxnSpPr>
        <p:spPr>
          <a:xfrm>
            <a:off x="4688117" y="6136215"/>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5FBA4E7-27FE-4881-BA74-338765B90438}"/>
              </a:ext>
            </a:extLst>
          </p:cNvPr>
          <p:cNvCxnSpPr/>
          <p:nvPr/>
        </p:nvCxnSpPr>
        <p:spPr>
          <a:xfrm>
            <a:off x="3357507" y="6130503"/>
            <a:ext cx="0" cy="29072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5" cstate="print"/>
          <a:stretch>
            <a:fillRect/>
          </a:stretch>
        </p:blipFill>
        <p:spPr>
          <a:xfrm>
            <a:off x="7751167" y="680363"/>
            <a:ext cx="3805449" cy="923957"/>
          </a:xfrm>
          <a:prstGeom prst="rect">
            <a:avLst/>
          </a:prstGeom>
        </p:spPr>
      </p:pic>
    </p:spTree>
    <p:extLst>
      <p:ext uri="{BB962C8B-B14F-4D97-AF65-F5344CB8AC3E}">
        <p14:creationId xmlns:p14="http://schemas.microsoft.com/office/powerpoint/2010/main" val="2705945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a:lnSpc>
                <a:spcPct val="120000"/>
              </a:lnSpc>
              <a:spcAft>
                <a:spcPts val="600"/>
              </a:spcAft>
              <a:defRPr/>
            </a:pPr>
            <a:r>
              <a:rPr lang="en-US" altLang="zh-CN" dirty="0">
                <a:solidFill>
                  <a:schemeClr val="tx1"/>
                </a:solidFill>
              </a:rPr>
              <a:t>① </a:t>
            </a:r>
            <a:r>
              <a:rPr lang="zh-CN" altLang="en-US"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dirty="0">
                <a:solidFill>
                  <a:schemeClr val="tx1"/>
                </a:solidFill>
              </a:rPr>
              <a:t>② 它使函数的通用性降低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内聚性”强、与其他模块的“耦合性”弱。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程序中的函数做成一个相对的封闭体，除了可以通过“实参</a:t>
            </a:r>
            <a:r>
              <a:rPr lang="en-US" altLang="zh-CN" dirty="0">
                <a:solidFill>
                  <a:schemeClr val="tx1"/>
                </a:solidFill>
              </a:rPr>
              <a:t>—</a:t>
            </a:r>
            <a:r>
              <a:rPr lang="zh-CN" altLang="en-US" dirty="0">
                <a:solidFill>
                  <a:schemeClr val="tx1"/>
                </a:solidFill>
              </a:rPr>
              <a:t>形参”的渠道与外界发生联系外，没有其他渠道。这样的程序移植性好，可读性强。</a:t>
            </a:r>
          </a:p>
          <a:p>
            <a:pPr algn="just">
              <a:lnSpc>
                <a:spcPct val="120000"/>
              </a:lnSpc>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Tree>
    <p:extLst>
      <p:ext uri="{BB962C8B-B14F-4D97-AF65-F5344CB8AC3E}">
        <p14:creationId xmlns:p14="http://schemas.microsoft.com/office/powerpoint/2010/main" val="2628607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不用全局变量</a:t>
            </a:r>
            <a:r>
              <a:rPr lang="zh-CN" altLang="en-US" dirty="0"/>
              <a:t>，</a:t>
            </a:r>
            <a:r>
              <a:rPr lang="zh-CN" altLang="en-US" dirty="0" smtClean="0"/>
              <a:t>改写例</a:t>
            </a:r>
            <a:r>
              <a:rPr lang="en-US" altLang="zh-CN" dirty="0"/>
              <a:t>7.14</a:t>
            </a:r>
            <a:endParaRPr lang="zh-CN" altLang="en-US" dirty="0"/>
          </a:p>
        </p:txBody>
      </p:sp>
      <p:sp>
        <p:nvSpPr>
          <p:cNvPr id="5" name="内容占位符 4"/>
          <p:cNvSpPr>
            <a:spLocks noGrp="1"/>
          </p:cNvSpPr>
          <p:nvPr>
            <p:ph idx="1"/>
          </p:nvPr>
        </p:nvSpPr>
        <p:spPr/>
        <p:txBody>
          <a:bodyPr/>
          <a:lstStyle/>
          <a:p>
            <a:r>
              <a:rPr lang="zh-CN" altLang="en-US" dirty="0" smtClean="0"/>
              <a:t>利用实参数组和形参数组</a:t>
            </a:r>
            <a:r>
              <a:rPr lang="zh-CN" altLang="en-US" dirty="0" smtClean="0">
                <a:solidFill>
                  <a:srgbClr val="FF0000"/>
                </a:solidFill>
              </a:rPr>
              <a:t>内存重叠</a:t>
            </a:r>
            <a:r>
              <a:rPr lang="zh-CN" altLang="en-US" dirty="0" smtClean="0"/>
              <a:t>的特点，可以在函数中把结果填入形参数组，等返回后，实参数组</a:t>
            </a:r>
            <a:r>
              <a:rPr lang="zh-CN" altLang="en-US" dirty="0"/>
              <a:t>中自然就收到</a:t>
            </a:r>
            <a:r>
              <a:rPr lang="zh-CN" altLang="en-US" dirty="0" smtClean="0"/>
              <a:t>值了。</a:t>
            </a:r>
            <a:endParaRPr lang="en-US" altLang="zh-CN" dirty="0" smtClean="0"/>
          </a:p>
          <a:p>
            <a:r>
              <a:rPr lang="zh-CN" altLang="en-US" dirty="0" smtClean="0"/>
              <a:t>这里实参</a:t>
            </a:r>
            <a:r>
              <a:rPr lang="en-US" altLang="zh-CN" dirty="0" smtClean="0"/>
              <a:t>res</a:t>
            </a:r>
            <a:r>
              <a:rPr lang="zh-CN" altLang="en-US" dirty="0" smtClean="0"/>
              <a:t>的作用就是用</a:t>
            </a:r>
            <a:r>
              <a:rPr lang="en-US" altLang="zh-CN" dirty="0" smtClean="0"/>
              <a:t>res[0]</a:t>
            </a:r>
            <a:r>
              <a:rPr lang="zh-CN" altLang="en-US" dirty="0" smtClean="0"/>
              <a:t>接收</a:t>
            </a:r>
            <a:r>
              <a:rPr lang="en-US" altLang="zh-CN" dirty="0" smtClean="0"/>
              <a:t>Max</a:t>
            </a:r>
            <a:r>
              <a:rPr lang="zh-CN" altLang="en-US" dirty="0" smtClean="0"/>
              <a:t>，</a:t>
            </a:r>
            <a:r>
              <a:rPr lang="en-US" altLang="zh-CN" dirty="0" smtClean="0"/>
              <a:t>res[1]</a:t>
            </a:r>
            <a:r>
              <a:rPr lang="zh-CN" altLang="en-US" dirty="0" smtClean="0"/>
              <a:t>接收</a:t>
            </a:r>
            <a:r>
              <a:rPr lang="en-US" altLang="zh-CN" dirty="0" smtClean="0"/>
              <a:t>Min</a:t>
            </a:r>
            <a:r>
              <a:rPr lang="zh-CN" altLang="en-US" dirty="0" smtClean="0"/>
              <a:t>。</a:t>
            </a:r>
            <a:endParaRPr lang="zh-CN" altLang="en-US" dirty="0"/>
          </a:p>
        </p:txBody>
      </p:sp>
      <p:sp>
        <p:nvSpPr>
          <p:cNvPr id="4" name="圆角矩形 12">
            <a:extLst>
              <a:ext uri="{FF2B5EF4-FFF2-40B4-BE49-F238E27FC236}">
                <a16:creationId xmlns:a16="http://schemas.microsoft.com/office/drawing/2014/main" id="{0F049BFC-9696-4323-94B2-76251E60074B}"/>
              </a:ext>
            </a:extLst>
          </p:cNvPr>
          <p:cNvSpPr/>
          <p:nvPr/>
        </p:nvSpPr>
        <p:spPr>
          <a:xfrm>
            <a:off x="127552" y="3196099"/>
            <a:ext cx="11936895" cy="356250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smtClean="0"/>
              <a:t>int</a:t>
            </a:r>
            <a:r>
              <a:rPr lang="en-US" altLang="zh-CN" sz="1400" dirty="0" smtClean="0"/>
              <a:t> </a:t>
            </a:r>
            <a:r>
              <a:rPr lang="en-US" altLang="zh-CN" sz="1400" dirty="0"/>
              <a:t>main()</a:t>
            </a:r>
          </a:p>
          <a:p>
            <a:pPr defTabSz="363538">
              <a:lnSpc>
                <a:spcPct val="120000"/>
              </a:lnSpc>
            </a:pPr>
            <a:r>
              <a:rPr lang="en-US" altLang="zh-CN" sz="1400" dirty="0"/>
              <a:t>{	float average(float array[],</a:t>
            </a:r>
            <a:r>
              <a:rPr lang="en-US" altLang="zh-CN" sz="1400" dirty="0" err="1"/>
              <a:t>int</a:t>
            </a:r>
            <a:r>
              <a:rPr lang="en-US" altLang="zh-CN" sz="1400" dirty="0"/>
              <a:t> </a:t>
            </a:r>
            <a:r>
              <a:rPr lang="en-US" altLang="zh-CN" sz="1400" dirty="0" smtClean="0"/>
              <a:t>n, </a:t>
            </a:r>
            <a:r>
              <a:rPr lang="en-US" altLang="zh-CN" b="1" dirty="0" smtClean="0">
                <a:solidFill>
                  <a:srgbClr val="FF0000"/>
                </a:solidFill>
              </a:rPr>
              <a:t>float r[]</a:t>
            </a:r>
            <a:r>
              <a:rPr lang="en-US" altLang="zh-CN" sz="1400" dirty="0" smtClean="0"/>
              <a:t>);</a:t>
            </a:r>
            <a:endParaRPr lang="en-US" altLang="zh-CN" sz="1400" dirty="0"/>
          </a:p>
          <a:p>
            <a:pPr defTabSz="363538">
              <a:lnSpc>
                <a:spcPct val="120000"/>
              </a:lnSpc>
            </a:pPr>
            <a:r>
              <a:rPr lang="en-US" altLang="zh-CN" sz="1400" dirty="0"/>
              <a:t>	float </a:t>
            </a:r>
            <a:r>
              <a:rPr lang="en-US" altLang="zh-CN" sz="1400" dirty="0" err="1"/>
              <a:t>ave,score</a:t>
            </a:r>
            <a:r>
              <a:rPr lang="en-US" altLang="zh-CN" sz="1400" dirty="0"/>
              <a:t>[10</a:t>
            </a:r>
            <a:r>
              <a:rPr lang="en-US" altLang="zh-CN" sz="1400" dirty="0" smtClean="0"/>
              <a:t>],</a:t>
            </a:r>
            <a:r>
              <a:rPr lang="en-US" altLang="zh-CN" b="1" dirty="0" smtClean="0">
                <a:solidFill>
                  <a:srgbClr val="FF0000"/>
                </a:solidFill>
              </a:rPr>
              <a:t>res[2</a:t>
            </a:r>
            <a:r>
              <a:rPr lang="en-US" altLang="zh-CN" b="1" dirty="0">
                <a:solidFill>
                  <a:srgbClr val="FF0000"/>
                </a:solidFill>
              </a:rPr>
              <a:t>]</a:t>
            </a:r>
            <a:r>
              <a:rPr lang="en-US" altLang="zh-CN" sz="1400" dirty="0"/>
              <a:t>;</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smtClean="0"/>
              <a:t>i</a:t>
            </a:r>
            <a:r>
              <a:rPr lang="en-US" altLang="zh-CN" sz="1400" dirty="0" smtClean="0"/>
              <a:t>;</a:t>
            </a:r>
            <a:endParaRPr lang="en-US" altLang="zh-CN" sz="1400" dirty="0"/>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smtClean="0"/>
              <a:t>ave</a:t>
            </a:r>
            <a:r>
              <a:rPr lang="en-US" altLang="zh-CN" sz="1400" dirty="0" smtClean="0"/>
              <a:t>=average(score,10,</a:t>
            </a:r>
            <a:r>
              <a:rPr lang="en-US" altLang="zh-CN" b="1" dirty="0" smtClean="0">
                <a:solidFill>
                  <a:srgbClr val="FF0000"/>
                </a:solidFill>
              </a:rPr>
              <a:t>res</a:t>
            </a:r>
            <a:r>
              <a:rPr lang="en-US" altLang="zh-CN" sz="1400" dirty="0" smtClean="0"/>
              <a:t>);</a:t>
            </a:r>
            <a:endParaRPr lang="en-US" altLang="zh-CN" sz="1400" dirty="0"/>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smtClean="0"/>
              <a:t>",</a:t>
            </a:r>
          </a:p>
          <a:p>
            <a:pPr defTabSz="363538">
              <a:lnSpc>
                <a:spcPct val="120000"/>
              </a:lnSpc>
            </a:pPr>
            <a:r>
              <a:rPr lang="en-US" altLang="zh-CN" sz="1400" dirty="0"/>
              <a:t> </a:t>
            </a:r>
            <a:r>
              <a:rPr lang="en-US" altLang="zh-CN" sz="1400" dirty="0" smtClean="0"/>
              <a:t>           </a:t>
            </a:r>
            <a:r>
              <a:rPr lang="en-US" altLang="zh-CN" b="1" dirty="0" smtClean="0">
                <a:solidFill>
                  <a:srgbClr val="FF0000"/>
                </a:solidFill>
              </a:rPr>
              <a:t>res[0],res[1],</a:t>
            </a:r>
            <a:r>
              <a:rPr lang="en-US" altLang="zh-CN" sz="1400" dirty="0" err="1" smtClean="0"/>
              <a:t>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r>
              <a:rPr lang="en-US" altLang="zh-CN" sz="1400" dirty="0" smtClean="0"/>
              <a:t>float </a:t>
            </a:r>
            <a:r>
              <a:rPr lang="en-US" altLang="zh-CN" sz="1400" dirty="0"/>
              <a:t>average(float array[],</a:t>
            </a:r>
            <a:r>
              <a:rPr lang="en-US" altLang="zh-CN" sz="1400" dirty="0" err="1"/>
              <a:t>int</a:t>
            </a:r>
            <a:r>
              <a:rPr lang="en-US" altLang="zh-CN" sz="1400" dirty="0"/>
              <a:t> </a:t>
            </a:r>
            <a:r>
              <a:rPr lang="en-US" altLang="zh-CN" sz="1400" dirty="0" err="1" smtClean="0"/>
              <a:t>n,</a:t>
            </a:r>
            <a:r>
              <a:rPr lang="en-US" altLang="zh-CN" b="1" dirty="0" err="1" smtClean="0">
                <a:solidFill>
                  <a:srgbClr val="FF0000"/>
                </a:solidFill>
              </a:rPr>
              <a:t>float</a:t>
            </a:r>
            <a:r>
              <a:rPr lang="en-US" altLang="zh-CN" b="1" dirty="0" smtClean="0">
                <a:solidFill>
                  <a:srgbClr val="FF0000"/>
                </a:solidFill>
              </a:rPr>
              <a:t> r[]</a:t>
            </a:r>
            <a:r>
              <a:rPr lang="en-US" altLang="zh-CN" sz="1400" dirty="0" smtClean="0"/>
              <a:t>)</a:t>
            </a:r>
            <a:endParaRPr lang="zh-CN" altLang="en-US" sz="1400" dirty="0">
              <a:solidFill>
                <a:srgbClr val="008000"/>
              </a:solidFill>
            </a:endParaRP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a:t>
            </a:r>
            <a:r>
              <a:rPr lang="en-US" altLang="zh-CN" b="1" dirty="0" smtClean="0">
                <a:solidFill>
                  <a:srgbClr val="FF0000"/>
                </a:solidFill>
              </a:rPr>
              <a:t>r[0]=r[1]=</a:t>
            </a:r>
            <a:r>
              <a:rPr lang="en-US" altLang="zh-CN" sz="1400" dirty="0" smtClean="0"/>
              <a:t>array[0</a:t>
            </a:r>
            <a:r>
              <a:rPr lang="en-US" altLang="zh-CN" sz="1400" dirty="0"/>
              <a:t>];</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smtClean="0"/>
              <a:t>]&gt;</a:t>
            </a:r>
            <a:r>
              <a:rPr lang="en-US" altLang="zh-CN" b="1" dirty="0" smtClean="0">
                <a:solidFill>
                  <a:srgbClr val="FF0000"/>
                </a:solidFill>
              </a:rPr>
              <a:t>r[0]</a:t>
            </a:r>
            <a:r>
              <a:rPr lang="en-US" altLang="zh-CN" sz="1400" dirty="0" smtClean="0"/>
              <a:t>) </a:t>
            </a:r>
            <a:r>
              <a:rPr lang="en-US" altLang="zh-CN" b="1" dirty="0" smtClean="0">
                <a:solidFill>
                  <a:srgbClr val="FF0000"/>
                </a:solidFill>
              </a:rPr>
              <a:t>r[0</a:t>
            </a:r>
            <a:r>
              <a:rPr lang="en-US" altLang="zh-CN" b="1" dirty="0">
                <a:solidFill>
                  <a:srgbClr val="FF0000"/>
                </a:solidFill>
              </a:rPr>
              <a:t>]</a:t>
            </a:r>
            <a:r>
              <a:rPr lang="en-US" altLang="zh-CN" sz="1400" dirty="0"/>
              <a:t>=array[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a:t>
            </a:r>
            <a:r>
              <a:rPr lang="en-US" altLang="zh-CN" b="1" dirty="0" smtClean="0">
                <a:solidFill>
                  <a:srgbClr val="FF0000"/>
                </a:solidFill>
              </a:rPr>
              <a:t>r[1]</a:t>
            </a:r>
            <a:r>
              <a:rPr lang="en-US" altLang="zh-CN" sz="1400" dirty="0" smtClean="0"/>
              <a:t>) </a:t>
            </a:r>
            <a:r>
              <a:rPr lang="en-US" altLang="zh-CN" b="1" dirty="0" smtClean="0">
                <a:solidFill>
                  <a:srgbClr val="FF0000"/>
                </a:solidFill>
              </a:rPr>
              <a:t>r[1]</a:t>
            </a:r>
            <a:r>
              <a:rPr lang="en-US" altLang="zh-CN" sz="1400" dirty="0" smtClean="0"/>
              <a:t>=</a:t>
            </a:r>
            <a:r>
              <a:rPr lang="en-US" altLang="zh-CN" sz="1400" dirty="0"/>
              <a:t>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7" name="直接连接符 6">
            <a:extLst>
              <a:ext uri="{FF2B5EF4-FFF2-40B4-BE49-F238E27FC236}">
                <a16:creationId xmlns:a16="http://schemas.microsoft.com/office/drawing/2014/main" id="{38E8941E-13B4-4987-9474-849FD4958D72}"/>
              </a:ext>
            </a:extLst>
          </p:cNvPr>
          <p:cNvCxnSpPr>
            <a:cxnSpLocks/>
          </p:cNvCxnSpPr>
          <p:nvPr/>
        </p:nvCxnSpPr>
        <p:spPr>
          <a:xfrm>
            <a:off x="6047422" y="3265671"/>
            <a:ext cx="70113" cy="3444664"/>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699B58EF-6F58-486F-9246-0CBE3EB7CEF9}"/>
              </a:ext>
            </a:extLst>
          </p:cNvPr>
          <p:cNvGrpSpPr/>
          <p:nvPr/>
        </p:nvGrpSpPr>
        <p:grpSpPr>
          <a:xfrm>
            <a:off x="5899208" y="4177136"/>
            <a:ext cx="325496" cy="260107"/>
            <a:chOff x="5926033" y="1926699"/>
            <a:chExt cx="325496" cy="260107"/>
          </a:xfrm>
        </p:grpSpPr>
        <p:sp>
          <p:nvSpPr>
            <p:cNvPr id="9"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0"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1"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3"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15" name="组合 14">
            <a:extLst>
              <a:ext uri="{FF2B5EF4-FFF2-40B4-BE49-F238E27FC236}">
                <a16:creationId xmlns:a16="http://schemas.microsoft.com/office/drawing/2014/main" id="{A3C566BD-2ED9-4DBB-8D0B-C8674569A874}"/>
              </a:ext>
            </a:extLst>
          </p:cNvPr>
          <p:cNvGrpSpPr/>
          <p:nvPr/>
        </p:nvGrpSpPr>
        <p:grpSpPr>
          <a:xfrm>
            <a:off x="5899208" y="5583951"/>
            <a:ext cx="325496" cy="260106"/>
            <a:chOff x="5926033" y="5434781"/>
            <a:chExt cx="325496" cy="260106"/>
          </a:xfrm>
        </p:grpSpPr>
        <p:sp>
          <p:nvSpPr>
            <p:cNvPr id="16"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2435427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全局变量</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a:lnSpc>
                <a:spcPct val="120000"/>
              </a:lnSpc>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a:lnSpc>
                <a:spcPct val="120000"/>
              </a:lnSpc>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a:lnSpc>
                <a:spcPct val="120000"/>
              </a:lnSpc>
            </a:pPr>
            <a:r>
              <a:rPr lang="en-US" altLang="zh-CN" sz="1400" dirty="0"/>
              <a:t>{	</a:t>
            </a:r>
            <a:r>
              <a:rPr lang="en-US" altLang="zh-CN" sz="1400" dirty="0" err="1"/>
              <a:t>int</a:t>
            </a:r>
            <a:r>
              <a:rPr lang="en-US" altLang="zh-CN" sz="1400" dirty="0"/>
              <a:t> c;</a:t>
            </a:r>
          </a:p>
          <a:p>
            <a:pPr defTabSz="363538">
              <a:lnSpc>
                <a:spcPct val="120000"/>
              </a:lnSpc>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a:lnSpc>
                <a:spcPct val="120000"/>
              </a:lnSpc>
            </a:pPr>
            <a:r>
              <a:rPr lang="zh-CN" altLang="en-US" sz="1400" dirty="0"/>
              <a:t>	</a:t>
            </a:r>
            <a:r>
              <a:rPr lang="en-US" altLang="zh-CN" sz="1400" dirty="0"/>
              <a:t>return(c);</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3539430"/>
            </a:xfrm>
            <a:prstGeom prst="rect">
              <a:avLst/>
            </a:prstGeom>
            <a:noFill/>
          </p:spPr>
          <p:txBody>
            <a:bodyPr wrap="square" rtlCol="0">
              <a:spAutoFit/>
            </a:bodyPr>
            <a:lstStyle/>
            <a:p>
              <a:r>
                <a:rPr lang="zh-CN" altLang="en-US" sz="1600" dirty="0">
                  <a:solidFill>
                    <a:schemeClr val="bg1"/>
                  </a:solidFill>
                </a:rPr>
                <a:t>程序第</a:t>
              </a:r>
              <a:r>
                <a:rPr lang="en-US" altLang="zh-CN" sz="1600" dirty="0">
                  <a:solidFill>
                    <a:schemeClr val="bg1"/>
                  </a:solidFill>
                </a:rPr>
                <a:t>2</a:t>
              </a:r>
              <a:r>
                <a:rPr lang="zh-CN" altLang="en-US" sz="1600" dirty="0">
                  <a:solidFill>
                    <a:schemeClr val="bg1"/>
                  </a:solidFill>
                </a:rPr>
                <a:t>行定义了全局变量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，并对其初始化。</a:t>
              </a:r>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第</a:t>
              </a:r>
              <a:r>
                <a:rPr lang="en-US" altLang="zh-CN" sz="1600" dirty="0">
                  <a:solidFill>
                    <a:schemeClr val="bg1"/>
                  </a:solidFill>
                </a:rPr>
                <a:t>3</a:t>
              </a:r>
              <a:r>
                <a:rPr lang="zh-CN" altLang="en-US" sz="1600" dirty="0">
                  <a:solidFill>
                    <a:schemeClr val="bg1"/>
                  </a:solidFill>
                </a:rPr>
                <a:t>行是</a:t>
              </a:r>
              <a:r>
                <a:rPr lang="en-US" altLang="zh-CN" sz="1600" dirty="0">
                  <a:solidFill>
                    <a:schemeClr val="bg1"/>
                  </a:solidFill>
                </a:rPr>
                <a:t>main</a:t>
              </a:r>
              <a:r>
                <a:rPr lang="zh-CN" altLang="en-US" sz="1600" dirty="0">
                  <a:solidFill>
                    <a:schemeClr val="bg1"/>
                  </a:solidFill>
                </a:rPr>
                <a:t>函数，在</a:t>
              </a:r>
              <a:r>
                <a:rPr lang="en-US" altLang="zh-CN" sz="1600" dirty="0">
                  <a:solidFill>
                    <a:schemeClr val="bg1"/>
                  </a:solidFill>
                </a:rPr>
                <a:t>main</a:t>
              </a:r>
              <a:r>
                <a:rPr lang="zh-CN" altLang="en-US" sz="1600" dirty="0">
                  <a:solidFill>
                    <a:schemeClr val="bg1"/>
                  </a:solidFill>
                </a:rPr>
                <a:t>函数中</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6</a:t>
              </a:r>
              <a:r>
                <a:rPr lang="zh-CN" altLang="en-US" sz="1600" dirty="0">
                  <a:solidFill>
                    <a:schemeClr val="bg1"/>
                  </a:solidFill>
                </a:rPr>
                <a:t>行</a:t>
              </a:r>
              <a:r>
                <a:rPr lang="en-US" altLang="zh-CN" sz="1600" dirty="0">
                  <a:solidFill>
                    <a:schemeClr val="bg1"/>
                  </a:solidFill>
                </a:rPr>
                <a:t>)</a:t>
              </a:r>
              <a:r>
                <a:rPr lang="zh-CN" altLang="en-US" sz="1600" dirty="0">
                  <a:solidFill>
                    <a:schemeClr val="bg1"/>
                  </a:solidFill>
                </a:rPr>
                <a:t>定义了一个局部变量</a:t>
              </a:r>
              <a:r>
                <a:rPr lang="en-US" altLang="zh-CN" sz="1600" dirty="0">
                  <a:solidFill>
                    <a:schemeClr val="bg1"/>
                  </a:solidFill>
                </a:rPr>
                <a:t>a</a:t>
              </a:r>
              <a:r>
                <a:rPr lang="zh-CN" altLang="en-US" sz="1600" dirty="0">
                  <a:solidFill>
                    <a:schemeClr val="bg1"/>
                  </a:solidFill>
                </a:rPr>
                <a:t>。局部变量</a:t>
              </a:r>
              <a:r>
                <a:rPr lang="en-US" altLang="zh-CN" sz="1600" dirty="0">
                  <a:solidFill>
                    <a:schemeClr val="bg1"/>
                  </a:solidFill>
                </a:rPr>
                <a:t>a</a:t>
              </a:r>
              <a:r>
                <a:rPr lang="zh-CN" altLang="en-US" sz="1600" dirty="0">
                  <a:solidFill>
                    <a:schemeClr val="bg1"/>
                  </a:solidFill>
                </a:rPr>
                <a:t>的作用范围为第</a:t>
              </a:r>
              <a:r>
                <a:rPr lang="en-US" altLang="zh-CN" sz="1600" dirty="0">
                  <a:solidFill>
                    <a:schemeClr val="bg1"/>
                  </a:solidFill>
                </a:rPr>
                <a:t>6~8</a:t>
              </a:r>
              <a:r>
                <a:rPr lang="zh-CN" altLang="en-US" sz="1600" dirty="0">
                  <a:solidFill>
                    <a:schemeClr val="bg1"/>
                  </a:solidFill>
                </a:rPr>
                <a:t>行。在此范围内全局变量</a:t>
              </a:r>
              <a:r>
                <a:rPr lang="en-US" altLang="zh-CN" sz="1600" dirty="0">
                  <a:solidFill>
                    <a:schemeClr val="bg1"/>
                  </a:solidFill>
                </a:rPr>
                <a:t>a</a:t>
              </a:r>
              <a:r>
                <a:rPr lang="zh-CN" altLang="en-US" sz="1600" dirty="0">
                  <a:solidFill>
                    <a:schemeClr val="bg1"/>
                  </a:solidFill>
                </a:rPr>
                <a:t>被局部变量</a:t>
              </a:r>
              <a:r>
                <a:rPr lang="en-US" altLang="zh-CN" sz="1600" dirty="0">
                  <a:solidFill>
                    <a:schemeClr val="bg1"/>
                  </a:solidFill>
                </a:rPr>
                <a:t>a</a:t>
              </a:r>
              <a:r>
                <a:rPr lang="zh-CN" altLang="en-US" sz="1600" dirty="0">
                  <a:solidFill>
                    <a:schemeClr val="bg1"/>
                  </a:solidFill>
                </a:rPr>
                <a:t>屏蔽，相当于全局变量</a:t>
              </a:r>
              <a:r>
                <a:rPr lang="en-US" altLang="zh-CN" sz="1600" dirty="0">
                  <a:solidFill>
                    <a:schemeClr val="bg1"/>
                  </a:solidFill>
                </a:rPr>
                <a:t>a</a:t>
              </a:r>
              <a:r>
                <a:rPr lang="zh-CN" altLang="en-US" sz="1600" dirty="0">
                  <a:solidFill>
                    <a:schemeClr val="bg1"/>
                  </a:solidFill>
                </a:rPr>
                <a:t>在此范围内不存在</a:t>
              </a:r>
              <a:r>
                <a:rPr lang="en-US" altLang="zh-CN" sz="1600" dirty="0">
                  <a:solidFill>
                    <a:schemeClr val="bg1"/>
                  </a:solidFill>
                </a:rPr>
                <a:t>(</a:t>
              </a:r>
              <a:r>
                <a:rPr lang="zh-CN" altLang="en-US" sz="1600" dirty="0">
                  <a:solidFill>
                    <a:schemeClr val="bg1"/>
                  </a:solidFill>
                </a:rPr>
                <a:t>即它不起作用</a:t>
              </a:r>
              <a:r>
                <a:rPr lang="en-US" altLang="zh-CN" sz="1600" dirty="0">
                  <a:solidFill>
                    <a:schemeClr val="bg1"/>
                  </a:solidFill>
                </a:rPr>
                <a:t>)</a:t>
              </a:r>
              <a:r>
                <a:rPr lang="zh-CN" altLang="en-US" sz="1600" dirty="0">
                  <a:solidFill>
                    <a:schemeClr val="bg1"/>
                  </a:solidFill>
                </a:rPr>
                <a:t>，而全局变量</a:t>
              </a:r>
              <a:r>
                <a:rPr lang="en-US" altLang="zh-CN" sz="1600" dirty="0">
                  <a:solidFill>
                    <a:schemeClr val="bg1"/>
                  </a:solidFill>
                </a:rPr>
                <a:t>b</a:t>
              </a:r>
              <a:r>
                <a:rPr lang="zh-CN" altLang="en-US" sz="1600" dirty="0">
                  <a:solidFill>
                    <a:schemeClr val="bg1"/>
                  </a:solidFill>
                </a:rPr>
                <a:t>在此范围内有效。因此第</a:t>
              </a:r>
              <a:r>
                <a:rPr lang="en-US" altLang="zh-CN" sz="1600" dirty="0">
                  <a:solidFill>
                    <a:schemeClr val="bg1"/>
                  </a:solidFill>
                </a:rPr>
                <a:t>6</a:t>
              </a:r>
              <a:r>
                <a:rPr lang="zh-CN" altLang="en-US" sz="1600" dirty="0">
                  <a:solidFill>
                    <a:schemeClr val="bg1"/>
                  </a:solidFill>
                </a:rPr>
                <a:t>行中</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的实参</a:t>
              </a:r>
              <a:r>
                <a:rPr lang="en-US" altLang="zh-CN" sz="1600" dirty="0">
                  <a:solidFill>
                    <a:schemeClr val="bg1"/>
                  </a:solidFill>
                </a:rPr>
                <a:t>a</a:t>
              </a:r>
              <a:r>
                <a:rPr lang="zh-CN" altLang="en-US" sz="1600" dirty="0">
                  <a:solidFill>
                    <a:schemeClr val="bg1"/>
                  </a:solidFill>
                </a:rPr>
                <a:t>应是局部变量</a:t>
              </a:r>
              <a:r>
                <a:rPr lang="en-US" altLang="zh-CN" sz="1600" dirty="0">
                  <a:solidFill>
                    <a:schemeClr val="bg1"/>
                  </a:solidFill>
                </a:rPr>
                <a:t>a</a:t>
              </a:r>
              <a:r>
                <a:rPr lang="zh-CN" altLang="en-US" sz="1600" dirty="0">
                  <a:solidFill>
                    <a:schemeClr val="bg1"/>
                  </a:solidFill>
                </a:rPr>
                <a:t>，所以</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相当于</a:t>
              </a:r>
              <a:r>
                <a:rPr lang="en-US" altLang="zh-CN" sz="1600" dirty="0">
                  <a:solidFill>
                    <a:schemeClr val="bg1"/>
                  </a:solidFill>
                </a:rPr>
                <a:t>max(8,5)</a:t>
              </a:r>
              <a:r>
                <a:rPr lang="zh-CN" altLang="en-US" sz="1600" dirty="0">
                  <a:solidFill>
                    <a:schemeClr val="bg1"/>
                  </a:solidFill>
                </a:rPr>
                <a:t>。它的值为</a:t>
              </a:r>
              <a:r>
                <a:rPr lang="en-US" altLang="zh-CN" sz="1600" dirty="0">
                  <a:solidFill>
                    <a:schemeClr val="bg1"/>
                  </a:solidFill>
                </a:rPr>
                <a:t>8</a:t>
              </a:r>
              <a:r>
                <a:rPr lang="zh-CN" altLang="en-US" sz="1600" dirty="0">
                  <a:solidFill>
                    <a:schemeClr val="bg1"/>
                  </a:solidFill>
                </a:rPr>
                <a:t>。</a:t>
              </a:r>
            </a:p>
            <a:p>
              <a:endParaRPr lang="zh-CN" altLang="en-US" sz="1600" dirty="0">
                <a:solidFill>
                  <a:schemeClr val="bg1"/>
                </a:solidFill>
              </a:endParaRPr>
            </a:p>
            <a:p>
              <a:r>
                <a:rPr lang="zh-CN" altLang="en-US" sz="1600" dirty="0">
                  <a:solidFill>
                    <a:schemeClr val="bg1"/>
                  </a:solidFill>
                </a:rPr>
                <a:t>第</a:t>
              </a:r>
              <a:r>
                <a:rPr lang="en-US" altLang="zh-CN" sz="1600" dirty="0">
                  <a:solidFill>
                    <a:schemeClr val="bg1"/>
                  </a:solidFill>
                </a:rPr>
                <a:t>10</a:t>
              </a:r>
              <a:r>
                <a:rPr lang="zh-CN" altLang="en-US" sz="1600" dirty="0">
                  <a:solidFill>
                    <a:schemeClr val="bg1"/>
                  </a:solidFill>
                </a:rPr>
                <a:t>行起定义</a:t>
              </a:r>
              <a:r>
                <a:rPr lang="en-US" altLang="zh-CN" sz="1600" dirty="0">
                  <a:solidFill>
                    <a:schemeClr val="bg1"/>
                  </a:solidFill>
                </a:rPr>
                <a:t>max</a:t>
              </a:r>
              <a:r>
                <a:rPr lang="zh-CN" altLang="en-US" sz="1600" dirty="0">
                  <a:solidFill>
                    <a:schemeClr val="bg1"/>
                  </a:solidFill>
                </a:rPr>
                <a:t>函数，形参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是局部变量。全局变量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在</a:t>
              </a:r>
              <a:r>
                <a:rPr lang="en-US" altLang="zh-CN" sz="1600" dirty="0">
                  <a:solidFill>
                    <a:schemeClr val="bg1"/>
                  </a:solidFill>
                </a:rPr>
                <a:t>max</a:t>
              </a:r>
              <a:r>
                <a:rPr lang="zh-CN" altLang="en-US" sz="1600" dirty="0">
                  <a:solidFill>
                    <a:schemeClr val="bg1"/>
                  </a:solidFill>
                </a:rPr>
                <a:t>函数范围内不起作用，所以函数</a:t>
              </a:r>
              <a:r>
                <a:rPr lang="en-US" altLang="zh-CN" sz="1600" dirty="0">
                  <a:solidFill>
                    <a:schemeClr val="bg1"/>
                  </a:solidFill>
                </a:rPr>
                <a:t>max</a:t>
              </a:r>
              <a:r>
                <a:rPr lang="zh-CN" altLang="en-US" sz="1600" dirty="0">
                  <a:solidFill>
                    <a:schemeClr val="bg1"/>
                  </a:solidFill>
                </a:rPr>
                <a:t>中的</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不是全局变量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，而是形参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，它们的值是由实参传给形参的，即</a:t>
              </a:r>
              <a:r>
                <a:rPr lang="en-US" altLang="zh-CN" sz="1600" dirty="0">
                  <a:solidFill>
                    <a:schemeClr val="bg1"/>
                  </a:solidFill>
                </a:rPr>
                <a:t>8</a:t>
              </a:r>
              <a:r>
                <a:rPr lang="zh-CN" altLang="en-US" sz="1600" dirty="0">
                  <a:solidFill>
                    <a:schemeClr val="bg1"/>
                  </a:solidFill>
                </a:rPr>
                <a:t>和</a:t>
              </a:r>
              <a:r>
                <a:rPr lang="en-US" altLang="zh-CN" sz="1600" dirty="0">
                  <a:solidFill>
                    <a:schemeClr val="bg1"/>
                  </a:solidFill>
                </a:rPr>
                <a:t>5</a:t>
              </a:r>
              <a:r>
                <a:rPr lang="zh-CN" altLang="en-US" sz="1600" dirty="0">
                  <a:solidFill>
                    <a:schemeClr val="bg1"/>
                  </a:solidFill>
                </a:rPr>
                <a:t>。</a:t>
              </a:r>
              <a:endParaRPr lang="zh-CN" altLang="zh-CN" sz="1600" dirty="0">
                <a:solidFill>
                  <a:schemeClr val="bg1"/>
                </a:solidFill>
              </a:endParaRPr>
            </a:p>
          </p:txBody>
        </p:sp>
      </p:grpSp>
      <p:pic>
        <p:nvPicPr>
          <p:cNvPr id="4" name="图片 3"/>
          <p:cNvPicPr>
            <a:picLocks noChangeAspect="1"/>
          </p:cNvPicPr>
          <p:nvPr/>
        </p:nvPicPr>
        <p:blipFill>
          <a:blip r:embed="rId4" cstate="print"/>
          <a:stretch>
            <a:fillRect/>
          </a:stretch>
        </p:blipFill>
        <p:spPr>
          <a:xfrm>
            <a:off x="3006888" y="5333999"/>
            <a:ext cx="3467100" cy="676275"/>
          </a:xfrm>
          <a:prstGeom prst="rect">
            <a:avLst/>
          </a:prstGeom>
        </p:spPr>
      </p:pic>
    </p:spTree>
    <p:extLst>
      <p:ext uri="{BB962C8B-B14F-4D97-AF65-F5344CB8AC3E}">
        <p14:creationId xmlns:p14="http://schemas.microsoft.com/office/powerpoint/2010/main" val="3465558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val="1076075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92604" y="5291079"/>
            <a:ext cx="7200000" cy="611187"/>
            <a:chOff x="1643964" y="5414964"/>
            <a:chExt cx="7200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60291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1" y="1264443"/>
            <a:ext cx="10717315"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dirty="0">
                <a:solidFill>
                  <a:schemeClr val="tx1"/>
                </a:solidFill>
              </a:rPr>
              <a:t>在动态存储区中存放以下数据</a:t>
            </a:r>
            <a:r>
              <a:rPr lang="en-US" altLang="zh-CN" dirty="0">
                <a:solidFill>
                  <a:schemeClr val="tx1"/>
                </a:solidFill>
              </a:rPr>
              <a:t>: </a:t>
            </a:r>
          </a:p>
          <a:p>
            <a:pPr algn="just">
              <a:lnSpc>
                <a:spcPct val="150000"/>
              </a:lnSpc>
              <a:defRPr/>
            </a:pPr>
            <a:r>
              <a:rPr lang="en-US" altLang="zh-CN" dirty="0">
                <a:solidFill>
                  <a:schemeClr val="tx1"/>
                </a:solidFill>
              </a:rPr>
              <a:t>① </a:t>
            </a:r>
            <a:r>
              <a:rPr lang="zh-CN" altLang="en-US" dirty="0">
                <a:solidFill>
                  <a:schemeClr val="tx1"/>
                </a:solidFill>
              </a:rPr>
              <a:t>函数形式参数。在调用函数时给形参分配存储空间。</a:t>
            </a:r>
          </a:p>
          <a:p>
            <a:pPr algn="just">
              <a:lnSpc>
                <a:spcPct val="150000"/>
              </a:lnSpc>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a:lnSpc>
                <a:spcPct val="150000"/>
              </a:lnSpc>
              <a:defRPr/>
            </a:pPr>
            <a:r>
              <a:rPr lang="zh-CN" altLang="en-US" dirty="0">
                <a:solidFill>
                  <a:schemeClr val="tx1"/>
                </a:solidFill>
              </a:rPr>
              <a:t>③ 函数调用时的现场保护和返回地址等。</a:t>
            </a:r>
          </a:p>
          <a:p>
            <a:pPr algn="just">
              <a:lnSpc>
                <a:spcPct val="150000"/>
              </a:lnSpc>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id="{1275EECD-7643-4FD2-AA24-4A8BBD3F6C62}"/>
              </a:ext>
            </a:extLst>
          </p:cNvPr>
          <p:cNvGraphicFramePr>
            <a:graphicFrameLocks noGrp="1"/>
          </p:cNvGraphicFramePr>
          <p:nvPr>
            <p:extLst>
              <p:ext uri="{D42A27DB-BD31-4B8C-83A1-F6EECF244321}">
                <p14:modId xmlns:p14="http://schemas.microsoft.com/office/powerpoint/2010/main" val="1452419994"/>
              </p:ext>
            </p:extLst>
          </p:nvPr>
        </p:nvGraphicFramePr>
        <p:xfrm>
          <a:off x="7836693" y="2384160"/>
          <a:ext cx="2694781" cy="1483360"/>
        </p:xfrm>
        <a:graphic>
          <a:graphicData uri="http://schemas.openxmlformats.org/drawingml/2006/table">
            <a:tbl>
              <a:tblPr>
                <a:tableStyleId>{5C22544A-7EE6-4342-B048-85BDC9FD1C3A}</a:tableStyleId>
              </a:tblPr>
              <a:tblGrid>
                <a:gridCol w="2694781">
                  <a:extLst>
                    <a:ext uri="{9D8B030D-6E8A-4147-A177-3AD203B41FA5}">
                      <a16:colId xmlns:a16="http://schemas.microsoft.com/office/drawing/2014/main" val="4263479346"/>
                    </a:ext>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val="3180336922"/>
                  </a:ext>
                </a:extLst>
              </a:tr>
              <a:tr h="370840">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val="1621041895"/>
                  </a:ext>
                </a:extLst>
              </a:tr>
              <a:tr h="370840">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val="2309316307"/>
                  </a:ext>
                </a:extLst>
              </a:tr>
              <a:tr h="370840">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val="2475419817"/>
                  </a:ext>
                </a:extLst>
              </a:tr>
            </a:tbl>
          </a:graphicData>
        </a:graphic>
      </p:graphicFrame>
    </p:spTree>
    <p:extLst>
      <p:ext uri="{BB962C8B-B14F-4D97-AF65-F5344CB8AC3E}">
        <p14:creationId xmlns:p14="http://schemas.microsoft.com/office/powerpoint/2010/main" val="927647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存储类别</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r>
              <a:rPr lang="zh-CN" altLang="en-US" sz="2400" dirty="0">
                <a:solidFill>
                  <a:schemeClr val="tx1">
                    <a:lumMod val="65000"/>
                    <a:lumOff val="35000"/>
                  </a:schemeClr>
                </a:solidFill>
                <a:latin typeface="+mn-ea"/>
                <a:ea typeface="+mn-ea"/>
              </a:rPr>
              <a:t>存储类别指的是数据在内存中存储的方式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如静态存储和动态存储</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 </a:t>
            </a:r>
          </a:p>
          <a:p>
            <a:pPr marL="0" indent="0">
              <a:lnSpc>
                <a:spcPct val="120000"/>
              </a:lnSpc>
              <a:spcBef>
                <a:spcPts val="600"/>
              </a:spcBef>
              <a:buNone/>
            </a:pPr>
            <a:r>
              <a:rPr lang="zh-CN" altLang="en-US" sz="2400" dirty="0">
                <a:solidFill>
                  <a:schemeClr val="tx1">
                    <a:lumMod val="65000"/>
                    <a:lumOff val="35000"/>
                  </a:schemeClr>
                </a:solidFill>
                <a:latin typeface="+mn-ea"/>
                <a:ea typeface="+mn-ea"/>
              </a:rPr>
              <a:t>在定义和声明变量和函数时，一般应同时指定其数据类型和存储类别，也可以采用默认方式指定（即如果用户不指定，系统会隐含地指定为某一种存储类别）。</a:t>
            </a: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smtClean="0">
                <a:solidFill>
                  <a:schemeClr val="tx1">
                    <a:lumMod val="65000"/>
                    <a:lumOff val="35000"/>
                  </a:schemeClr>
                </a:solidFill>
                <a:latin typeface="+mn-ea"/>
                <a:ea typeface="+mn-ea"/>
              </a:rPr>
              <a:t>static</a:t>
            </a:r>
            <a:r>
              <a:rPr lang="zh-CN" altLang="en-US" sz="2400" b="1" dirty="0" smtClean="0">
                <a:solidFill>
                  <a:schemeClr val="tx1">
                    <a:lumMod val="65000"/>
                    <a:lumOff val="35000"/>
                  </a:schemeClr>
                </a:solidFill>
                <a:latin typeface="+mn-ea"/>
                <a:ea typeface="+mn-ea"/>
              </a:rPr>
              <a:t>）</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。根据变量的存储类别，可以知道变量的作用域和生存期。</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7506879" y="5533080"/>
            <a:ext cx="3600000" cy="644997"/>
            <a:chOff x="5243964" y="5381154"/>
            <a:chExt cx="3600000" cy="64499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5743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val="2032188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45877" y="1025180"/>
            <a:ext cx="306229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函数中的局部变量，如果不专门声明为</a:t>
            </a:r>
            <a:r>
              <a:rPr lang="en-US" altLang="zh-CN" sz="2000" dirty="0">
                <a:solidFill>
                  <a:schemeClr val="tx1"/>
                </a:solidFill>
              </a:rPr>
              <a:t>static</a:t>
            </a:r>
            <a:r>
              <a:rPr lang="zh-CN" altLang="en-US" sz="20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2000" b="1" dirty="0">
                <a:solidFill>
                  <a:schemeClr val="tx1"/>
                </a:solidFill>
              </a:rPr>
              <a:t>自动变量</a:t>
            </a: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实际上，关键字</a:t>
            </a:r>
            <a:r>
              <a:rPr lang="en-US" altLang="zh-CN" sz="2000" dirty="0">
                <a:solidFill>
                  <a:schemeClr val="tx1"/>
                </a:solidFill>
              </a:rPr>
              <a:t>auto</a:t>
            </a:r>
            <a:r>
              <a:rPr lang="zh-CN" altLang="en-US" sz="2000" dirty="0">
                <a:solidFill>
                  <a:schemeClr val="tx1"/>
                </a:solidFill>
              </a:rPr>
              <a:t>可以省略，</a:t>
            </a:r>
            <a:r>
              <a:rPr lang="zh-CN" altLang="en-US" sz="2000" b="1" dirty="0">
                <a:solidFill>
                  <a:schemeClr val="tx1"/>
                </a:solidFill>
              </a:rPr>
              <a:t>不写</a:t>
            </a:r>
            <a:r>
              <a:rPr lang="en-US" altLang="zh-CN" sz="2000" b="1" dirty="0">
                <a:solidFill>
                  <a:schemeClr val="tx1"/>
                </a:solidFill>
              </a:rPr>
              <a:t>auto</a:t>
            </a:r>
            <a:r>
              <a:rPr lang="zh-CN" altLang="en-US" sz="2000" b="1" dirty="0">
                <a:solidFill>
                  <a:schemeClr val="tx1"/>
                </a:solidFill>
              </a:rPr>
              <a:t>则隐含指定为“自动存储类别”</a:t>
            </a:r>
            <a:r>
              <a:rPr lang="zh-CN" altLang="en-US" sz="2000" dirty="0">
                <a:solidFill>
                  <a:schemeClr val="tx1"/>
                </a:solidFill>
              </a:rPr>
              <a:t>，它属于动态存储方式。程序中大多数变量属于自动变量。</a:t>
            </a: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81B73C8E-79CB-4F4E-829B-E13EEDDD322F}"/>
                  </a:ext>
                </a:extLst>
              </p:cNvPr>
              <p:cNvSpPr/>
              <p:nvPr/>
            </p:nvSpPr>
            <p:spPr>
              <a:xfrm>
                <a:off x="2750800" y="3561246"/>
                <a:ext cx="3911836" cy="1408009"/>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err="1"/>
                  <a:t>int</a:t>
                </a:r>
                <a:r>
                  <a:rPr lang="en-US" altLang="zh-CN" sz="1400" dirty="0"/>
                  <a:t> f(</a:t>
                </a:r>
                <a:r>
                  <a:rPr lang="en-US" altLang="zh-CN" sz="1400" dirty="0" err="1"/>
                  <a:t>int</a:t>
                </a:r>
                <a:r>
                  <a:rPr lang="en-US" altLang="zh-CN" sz="1400" dirty="0"/>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为形参</a:t>
                </a:r>
              </a:p>
              <a:p>
                <a:pPr defTabSz="363538">
                  <a:lnSpc>
                    <a:spcPct val="120000"/>
                  </a:lnSpc>
                </a:pPr>
                <a:r>
                  <a:rPr lang="en-US" altLang="zh-CN" sz="1400" dirty="0"/>
                  <a:t>{</a:t>
                </a:r>
              </a:p>
              <a:p>
                <a:pPr defTabSz="363538">
                  <a:lnSpc>
                    <a:spcPct val="120000"/>
                  </a:lnSpc>
                </a:pPr>
                <a:r>
                  <a:rPr lang="en-US" altLang="zh-CN" sz="1400" dirty="0"/>
                  <a:t>	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b,c</a:t>
                </a:r>
                <a:r>
                  <a:rPr lang="zh-CN" altLang="en-US" sz="1400" dirty="0">
                    <a:solidFill>
                      <a:srgbClr val="008000"/>
                    </a:solidFill>
                  </a:rPr>
                  <a:t>为自动变量 </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dirty="0"/>
              </a:p>
              <a:p>
                <a:pPr defTabSz="363538">
                  <a:lnSpc>
                    <a:spcPct val="120000"/>
                  </a:lnSpc>
                </a:pPr>
                <a:r>
                  <a:rPr lang="en-US" altLang="zh-CN" sz="1400" dirty="0"/>
                  <a:t>}</a:t>
                </a:r>
              </a:p>
            </p:txBody>
          </p:sp>
        </mc:Choice>
        <mc:Fallback xmlns="">
          <p:sp>
            <p:nvSpPr>
              <p:cNvPr id="13" name="圆角矩形 12">
                <a:extLst>
                  <a:ext uri="{FF2B5EF4-FFF2-40B4-BE49-F238E27FC236}">
                    <a16:creationId xmlns:a16="http://schemas.microsoft.com/office/drawing/2014/main" xmlns:a14="http://schemas.microsoft.com/office/drawing/2010/main" xmlns="" id="{81B73C8E-79CB-4F4E-829B-E13EEDDD322F}"/>
                  </a:ext>
                </a:extLst>
              </p:cNvPr>
              <p:cNvSpPr>
                <a:spLocks noRot="1" noChangeAspect="1" noMove="1" noResize="1" noEditPoints="1" noAdjustHandles="1" noChangeArrowheads="1" noChangeShapeType="1" noTextEdit="1"/>
              </p:cNvSpPr>
              <p:nvPr/>
            </p:nvSpPr>
            <p:spPr>
              <a:xfrm>
                <a:off x="2750800" y="3561246"/>
                <a:ext cx="3911836" cy="1408009"/>
              </a:xfrm>
              <a:prstGeom prst="roundRect">
                <a:avLst>
                  <a:gd name="adj" fmla="val 3878"/>
                </a:avLst>
              </a:prstGeom>
              <a:blipFill rotWithShape="0">
                <a:blip r:embed="rId4"/>
                <a:stretch>
                  <a:fillRect b="-429"/>
                </a:stretch>
              </a:blipFill>
            </p:spPr>
            <p:txBody>
              <a:bodyPr/>
              <a:lstStyle/>
              <a:p>
                <a:r>
                  <a:rPr lang="zh-CN" altLang="en-US">
                    <a:noFill/>
                  </a:rPr>
                  <a:t> </a:t>
                </a:r>
              </a:p>
            </p:txBody>
          </p:sp>
        </mc:Fallback>
      </mc:AlternateContent>
      <p:sp>
        <p:nvSpPr>
          <p:cNvPr id="14" name="圆角矩形 12">
            <a:extLst>
              <a:ext uri="{FF2B5EF4-FFF2-40B4-BE49-F238E27FC236}">
                <a16:creationId xmlns:a16="http://schemas.microsoft.com/office/drawing/2014/main" id="{5382CD89-35B6-4BD4-B332-B011068CC402}"/>
              </a:ext>
            </a:extLst>
          </p:cNvPr>
          <p:cNvSpPr/>
          <p:nvPr/>
        </p:nvSpPr>
        <p:spPr>
          <a:xfrm>
            <a:off x="5319444" y="5616652"/>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等价于</a:t>
            </a:r>
            <a:r>
              <a:rPr lang="en-US" altLang="zh-CN" sz="1400" dirty="0" err="1">
                <a:solidFill>
                  <a:srgbClr val="008000"/>
                </a:solidFill>
              </a:rPr>
              <a:t>int</a:t>
            </a:r>
            <a:r>
              <a:rPr lang="en-US" altLang="zh-CN" sz="1400" dirty="0">
                <a:solidFill>
                  <a:srgbClr val="008000"/>
                </a:solidFill>
              </a:rPr>
              <a:t> </a:t>
            </a:r>
            <a:r>
              <a:rPr lang="en-US" altLang="zh-CN" sz="1400" dirty="0" err="1">
                <a:solidFill>
                  <a:srgbClr val="008000"/>
                </a:solidFill>
              </a:rPr>
              <a:t>b,c</a:t>
            </a:r>
            <a:r>
              <a:rPr lang="en-US" altLang="zh-CN" sz="1400" dirty="0">
                <a:solidFill>
                  <a:srgbClr val="008000"/>
                </a:solidFill>
              </a:rPr>
              <a:t>=3;</a:t>
            </a:r>
            <a:endParaRPr lang="zh-CN" altLang="en-US" sz="1400" dirty="0">
              <a:solidFill>
                <a:srgbClr val="008000"/>
              </a:solidFill>
            </a:endParaRPr>
          </a:p>
        </p:txBody>
      </p:sp>
    </p:spTree>
    <p:extLst>
      <p:ext uri="{BB962C8B-B14F-4D97-AF65-F5344CB8AC3E}">
        <p14:creationId xmlns:p14="http://schemas.microsoft.com/office/powerpoint/2010/main" val="1579892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CCE8CF">
              <a:lumMod val="95000"/>
            </a:sysClr>
          </a:solidFill>
          <a:ln w="12700" cap="flat" cmpd="sng" algn="ctr">
            <a:solidFill>
              <a:sysClr val="window" lastClr="CCE8C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b="1"/>
              <a:t>静态局部变量</a:t>
            </a:r>
            <a:r>
              <a:rPr lang="zh-CN" altLang="en-US"/>
              <a:t>”，用关键字</a:t>
            </a:r>
            <a:r>
              <a:rPr lang="zh-CN" altLang="en-US" b="1"/>
              <a:t>static</a:t>
            </a:r>
            <a:r>
              <a:rPr lang="zh-CN" altLang="en-US"/>
              <a:t>进行声明。</a:t>
            </a:r>
            <a:endParaRPr lang="zh-CN" altLang="en-US" dirty="0"/>
          </a:p>
        </p:txBody>
      </p:sp>
    </p:spTree>
    <p:extLst>
      <p:ext uri="{BB962C8B-B14F-4D97-AF65-F5344CB8AC3E}">
        <p14:creationId xmlns:p14="http://schemas.microsoft.com/office/powerpoint/2010/main" val="1966209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7" name="内容占位符 2">
            <a:extLst>
              <a:ext uri="{FF2B5EF4-FFF2-40B4-BE49-F238E27FC236}">
                <a16:creationId xmlns:a16="http://schemas.microsoft.com/office/drawing/2014/main" id="{DEE98492-60FF-49E2-8724-1EAAB782A764}"/>
              </a:ext>
            </a:extLst>
          </p:cNvPr>
          <p:cNvSpPr>
            <a:spLocks noGrp="1"/>
          </p:cNvSpPr>
          <p:nvPr>
            <p:ph idx="1"/>
          </p:nvPr>
        </p:nvSpPr>
        <p:spPr>
          <a:xfrm>
            <a:off x="692255" y="1621961"/>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7.16】</a:t>
            </a:r>
            <a:r>
              <a:rPr lang="zh-CN" altLang="en-US" sz="2000" dirty="0">
                <a:solidFill>
                  <a:schemeClr val="accent1"/>
                </a:solidFill>
              </a:rPr>
              <a:t>考察静态局部变量的值。</a:t>
            </a:r>
          </a:p>
        </p:txBody>
      </p:sp>
      <p:sp>
        <p:nvSpPr>
          <p:cNvPr id="8" name="圆角矩形 12">
            <a:extLst>
              <a:ext uri="{FF2B5EF4-FFF2-40B4-BE49-F238E27FC236}">
                <a16:creationId xmlns:a16="http://schemas.microsoft.com/office/drawing/2014/main" id="{063F0C42-A814-4358-AE0D-79EC638A445B}"/>
              </a:ext>
            </a:extLst>
          </p:cNvPr>
          <p:cNvSpPr/>
          <p:nvPr/>
        </p:nvSpPr>
        <p:spPr>
          <a:xfrm>
            <a:off x="924483" y="2224865"/>
            <a:ext cx="4320048" cy="42369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f(</a:t>
            </a:r>
            <a:r>
              <a:rPr lang="en-US" altLang="zh-CN" sz="1400" dirty="0" err="1"/>
              <a:t>int</a:t>
            </a:r>
            <a:r>
              <a:rPr lang="en-US" altLang="zh-CN" sz="1400" dirty="0"/>
              <a:t> a)</a:t>
            </a:r>
          </a:p>
          <a:p>
            <a:pPr defTabSz="363538">
              <a:lnSpc>
                <a:spcPct val="120000"/>
              </a:lnSpc>
            </a:pPr>
            <a:r>
              <a:rPr lang="en-US" altLang="zh-CN" sz="1400" dirty="0"/>
              <a:t>{	</a:t>
            </a:r>
            <a:r>
              <a:rPr lang="en-US" altLang="zh-CN" sz="1400" dirty="0">
                <a:solidFill>
                  <a:schemeClr val="accent6"/>
                </a:solidFill>
              </a:rPr>
              <a:t>auto</a:t>
            </a:r>
            <a:r>
              <a:rPr lang="en-US" altLang="zh-CN" sz="1400" dirty="0"/>
              <a:t> </a:t>
            </a:r>
            <a:r>
              <a:rPr lang="en-US" altLang="zh-CN" sz="1400" dirty="0" err="1"/>
              <a:t>int</a:t>
            </a:r>
            <a:r>
              <a:rPr lang="en-US" altLang="zh-CN" sz="1400" dirty="0"/>
              <a:t> b=0;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a:solidFill>
                  <a:srgbClr val="008000"/>
                </a:solidFill>
              </a:rPr>
              <a:t>//</a:t>
            </a:r>
            <a:r>
              <a:rPr lang="zh-CN" altLang="en-US" sz="1400" dirty="0">
                <a:solidFill>
                  <a:srgbClr val="008000"/>
                </a:solidFill>
              </a:rPr>
              <a:t>静态局部变量</a:t>
            </a:r>
          </a:p>
          <a:p>
            <a:pPr defTabSz="363538">
              <a:lnSpc>
                <a:spcPct val="120000"/>
              </a:lnSpc>
            </a:pPr>
            <a:r>
              <a:rPr lang="zh-CN" altLang="en-US" sz="1400" dirty="0"/>
              <a:t>	</a:t>
            </a:r>
            <a:r>
              <a:rPr lang="en-US" altLang="zh-CN" sz="1400" dirty="0"/>
              <a:t>b=b+1;</a:t>
            </a:r>
          </a:p>
          <a:p>
            <a:pPr defTabSz="363538">
              <a:lnSpc>
                <a:spcPct val="120000"/>
              </a:lnSpc>
            </a:pPr>
            <a:r>
              <a:rPr lang="en-US" altLang="zh-CN" sz="1400" dirty="0"/>
              <a:t>	c=c+1;</a:t>
            </a:r>
          </a:p>
          <a:p>
            <a:pPr defTabSz="363538">
              <a:lnSpc>
                <a:spcPct val="120000"/>
              </a:lnSpc>
            </a:pPr>
            <a:r>
              <a:rPr lang="en-US" altLang="zh-CN" sz="1400" dirty="0"/>
              <a:t>	return(</a:t>
            </a:r>
            <a:r>
              <a:rPr lang="en-US" altLang="zh-CN" sz="1400" dirty="0" err="1"/>
              <a:t>a+b+c</a:t>
            </a:r>
            <a:r>
              <a:rPr lang="en-US" altLang="zh-CN" sz="1400" dirty="0"/>
              <a:t>);</a:t>
            </a:r>
          </a:p>
          <a:p>
            <a:pPr defTabSz="363538">
              <a:lnSpc>
                <a:spcPct val="120000"/>
              </a:lnSpc>
            </a:pPr>
            <a:r>
              <a:rPr lang="en-US" altLang="zh-CN" sz="1400" dirty="0"/>
              <a:t>}</a:t>
            </a:r>
          </a:p>
        </p:txBody>
      </p:sp>
      <p:grpSp>
        <p:nvGrpSpPr>
          <p:cNvPr id="10" name="组合 9">
            <a:extLst>
              <a:ext uri="{FF2B5EF4-FFF2-40B4-BE49-F238E27FC236}">
                <a16:creationId xmlns:a16="http://schemas.microsoft.com/office/drawing/2014/main" id="{D70550B2-F8CE-4459-AD5F-A5FC24B92E42}"/>
              </a:ext>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A673DA0-2A55-4237-9B95-2A571CA5A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id="{A7AB3081-2D95-4750-BACD-8DAEED0B97DD}"/>
                </a:ext>
              </a:extLst>
            </p:cNvPr>
            <p:cNvSpPr txBox="1"/>
            <p:nvPr/>
          </p:nvSpPr>
          <p:spPr>
            <a:xfrm>
              <a:off x="8388005" y="5054496"/>
              <a:ext cx="4660754" cy="338554"/>
            </a:xfrm>
            <a:prstGeom prst="rect">
              <a:avLst/>
            </a:prstGeom>
            <a:noFill/>
          </p:spPr>
          <p:txBody>
            <a:bodyPr wrap="square" rtlCol="0">
              <a:spAutoFit/>
            </a:bodyPr>
            <a:lstStyle/>
            <a:p>
              <a:r>
                <a:rPr lang="zh-CN" altLang="en-US" sz="1600" dirty="0">
                  <a:solidFill>
                    <a:schemeClr val="bg1"/>
                  </a:solidFill>
                </a:rPr>
                <a:t>静态变量与自动变量的值的比较分析</a:t>
              </a:r>
              <a:endParaRPr lang="zh-CN" altLang="zh-CN" sz="1600" dirty="0">
                <a:solidFill>
                  <a:schemeClr val="bg1"/>
                </a:solidFill>
              </a:endParaRPr>
            </a:p>
          </p:txBody>
        </p:sp>
      </p:grpSp>
      <p:graphicFrame>
        <p:nvGraphicFramePr>
          <p:cNvPr id="3" name="表格 2">
            <a:extLst>
              <a:ext uri="{FF2B5EF4-FFF2-40B4-BE49-F238E27FC236}">
                <a16:creationId xmlns:a16="http://schemas.microsoft.com/office/drawing/2014/main" id="{A5C85DA2-B22D-4FD2-9CD6-8EF2CF4FCBC0}"/>
              </a:ext>
            </a:extLst>
          </p:cNvPr>
          <p:cNvGraphicFramePr>
            <a:graphicFrameLocks noGrp="1"/>
          </p:cNvGraphicFramePr>
          <p:nvPr>
            <p:extLst>
              <p:ext uri="{D42A27DB-BD31-4B8C-83A1-F6EECF244321}">
                <p14:modId xmlns:p14="http://schemas.microsoft.com/office/powerpoint/2010/main" val="2451652424"/>
              </p:ext>
            </p:extLst>
          </p:nvPr>
        </p:nvGraphicFramePr>
        <p:xfrm>
          <a:off x="5938425" y="2679382"/>
          <a:ext cx="4690212" cy="1854200"/>
        </p:xfrm>
        <a:graphic>
          <a:graphicData uri="http://schemas.openxmlformats.org/drawingml/2006/table">
            <a:tbl>
              <a:tblPr>
                <a:tableStyleId>{5C22544A-7EE6-4342-B048-85BDC9FD1C3A}</a:tableStyleId>
              </a:tblPr>
              <a:tblGrid>
                <a:gridCol w="781702">
                  <a:extLst>
                    <a:ext uri="{9D8B030D-6E8A-4147-A177-3AD203B41FA5}">
                      <a16:colId xmlns:a16="http://schemas.microsoft.com/office/drawing/2014/main" val="464541393"/>
                    </a:ext>
                  </a:extLst>
                </a:gridCol>
                <a:gridCol w="781702">
                  <a:extLst>
                    <a:ext uri="{9D8B030D-6E8A-4147-A177-3AD203B41FA5}">
                      <a16:colId xmlns:a16="http://schemas.microsoft.com/office/drawing/2014/main" val="3739033778"/>
                    </a:ext>
                  </a:extLst>
                </a:gridCol>
                <a:gridCol w="781702">
                  <a:extLst>
                    <a:ext uri="{9D8B030D-6E8A-4147-A177-3AD203B41FA5}">
                      <a16:colId xmlns:a16="http://schemas.microsoft.com/office/drawing/2014/main" val="2224826163"/>
                    </a:ext>
                  </a:extLst>
                </a:gridCol>
                <a:gridCol w="781702">
                  <a:extLst>
                    <a:ext uri="{9D8B030D-6E8A-4147-A177-3AD203B41FA5}">
                      <a16:colId xmlns:a16="http://schemas.microsoft.com/office/drawing/2014/main" val="3477587243"/>
                    </a:ext>
                  </a:extLst>
                </a:gridCol>
                <a:gridCol w="781702">
                  <a:extLst>
                    <a:ext uri="{9D8B030D-6E8A-4147-A177-3AD203B41FA5}">
                      <a16:colId xmlns:a16="http://schemas.microsoft.com/office/drawing/2014/main" val="2366959069"/>
                    </a:ext>
                  </a:extLst>
                </a:gridCol>
                <a:gridCol w="781702">
                  <a:extLst>
                    <a:ext uri="{9D8B030D-6E8A-4147-A177-3AD203B41FA5}">
                      <a16:colId xmlns:a16="http://schemas.microsoft.com/office/drawing/2014/main" val="2012038182"/>
                    </a:ext>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44833173"/>
                  </a:ext>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16:rowId xmlns:a16="http://schemas.microsoft.com/office/drawing/2014/main" val="2844422664"/>
                  </a:ext>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16:rowId xmlns:a16="http://schemas.microsoft.com/office/drawing/2014/main" val="225215031"/>
                  </a:ext>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16:rowId xmlns:a16="http://schemas.microsoft.com/office/drawing/2014/main" val="1612473532"/>
                  </a:ext>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16:rowId xmlns:a16="http://schemas.microsoft.com/office/drawing/2014/main" val="826785626"/>
                  </a:ext>
                </a:extLst>
              </a:tr>
            </a:tbl>
          </a:graphicData>
        </a:graphic>
      </p:graphicFrame>
      <p:pic>
        <p:nvPicPr>
          <p:cNvPr id="4" name="图片 3"/>
          <p:cNvPicPr>
            <a:picLocks noChangeAspect="1"/>
          </p:cNvPicPr>
          <p:nvPr/>
        </p:nvPicPr>
        <p:blipFill>
          <a:blip r:embed="rId4" cstate="print"/>
          <a:stretch>
            <a:fillRect/>
          </a:stretch>
        </p:blipFill>
        <p:spPr>
          <a:xfrm>
            <a:off x="5492075" y="5298412"/>
            <a:ext cx="3467100" cy="981075"/>
          </a:xfrm>
          <a:prstGeom prst="rect">
            <a:avLst/>
          </a:prstGeom>
        </p:spPr>
      </p:pic>
    </p:spTree>
    <p:extLst>
      <p:ext uri="{BB962C8B-B14F-4D97-AF65-F5344CB8AC3E}">
        <p14:creationId xmlns:p14="http://schemas.microsoft.com/office/powerpoint/2010/main" val="1897775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3890464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7.17】</a:t>
            </a:r>
            <a:r>
              <a:rPr lang="zh-CN" altLang="en-US" sz="2000" smtClean="0">
                <a:solidFill>
                  <a:schemeClr val="accent1"/>
                </a:solidFill>
              </a:rPr>
              <a:t>输出</a:t>
            </a:r>
            <a:r>
              <a:rPr lang="en-US" altLang="zh-CN" sz="2000" smtClean="0">
                <a:solidFill>
                  <a:schemeClr val="accent1"/>
                </a:solidFill>
              </a:rPr>
              <a:t>1</a:t>
            </a:r>
            <a:r>
              <a:rPr lang="zh-CN" altLang="en-US" sz="2000" smtClean="0">
                <a:solidFill>
                  <a:schemeClr val="accent1"/>
                </a:solidFill>
              </a:rPr>
              <a:t>到</a:t>
            </a:r>
            <a:r>
              <a:rPr lang="en-US" altLang="zh-CN" sz="2000" smtClean="0">
                <a:solidFill>
                  <a:schemeClr val="accent1"/>
                </a:solidFill>
              </a:rPr>
              <a:t>5</a:t>
            </a:r>
            <a:r>
              <a:rPr lang="zh-CN" altLang="en-US" sz="2000" smtClean="0">
                <a:solidFill>
                  <a:schemeClr val="accent1"/>
                </a:solidFill>
              </a:rPr>
              <a:t>的阶乘值。</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fac(int n);</a:t>
            </a:r>
          </a:p>
          <a:p>
            <a:pPr defTabSz="363538">
              <a:lnSpc>
                <a:spcPct val="120000"/>
              </a:lnSpc>
            </a:pPr>
            <a:r>
              <a:rPr lang="en-US" altLang="zh-CN" sz="1400"/>
              <a:t>	int i;</a:t>
            </a:r>
          </a:p>
          <a:p>
            <a:pPr defTabSz="363538">
              <a:lnSpc>
                <a:spcPct val="120000"/>
              </a:lnSpc>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a:lnSpc>
                <a:spcPct val="120000"/>
              </a:lnSpc>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int fac(int n)</a:t>
            </a:r>
          </a:p>
          <a:p>
            <a:pPr defTabSz="363538">
              <a:lnSpc>
                <a:spcPct val="120000"/>
              </a:lnSpc>
            </a:pPr>
            <a:r>
              <a:rPr lang="en-US" altLang="zh-CN" sz="1400"/>
              <a:t>{	</a:t>
            </a:r>
            <a:r>
              <a:rPr lang="en-US" altLang="zh-CN" sz="1400">
                <a:solidFill>
                  <a:schemeClr val="accent6"/>
                </a:solidFill>
              </a:rPr>
              <a:t>static int f=1;</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f</a:t>
            </a:r>
            <a:r>
              <a:rPr lang="zh-CN" altLang="en-US" sz="1400">
                <a:solidFill>
                  <a:srgbClr val="008000"/>
                </a:solidFill>
              </a:rPr>
              <a:t>保留了上次调用结束时的值</a:t>
            </a:r>
          </a:p>
          <a:p>
            <a:pPr defTabSz="363538">
              <a:lnSpc>
                <a:spcPct val="120000"/>
              </a:lnSpc>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a:lnSpc>
                <a:spcPct val="120000"/>
              </a:lnSpc>
            </a:pPr>
            <a:r>
              <a:rPr lang="en-US" altLang="zh-CN" sz="1400"/>
              <a:t>	return(f);		</a:t>
            </a:r>
            <a:r>
              <a:rPr lang="en-US" altLang="zh-CN" sz="1400" smtClean="0"/>
              <a:t>	</a:t>
            </a:r>
            <a:r>
              <a:rPr lang="en-US" altLang="zh-CN" sz="1400" smtClean="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1569660"/>
            </a:xfrm>
            <a:prstGeom prst="rect">
              <a:avLst/>
            </a:prstGeom>
            <a:noFill/>
          </p:spPr>
          <p:txBody>
            <a:bodyPr wrap="square" rtlCol="0">
              <a:spAutoFit/>
            </a:bodyPr>
            <a:lstStyle/>
            <a:p>
              <a:r>
                <a:rPr lang="en-US" altLang="zh-CN" sz="1600">
                  <a:solidFill>
                    <a:schemeClr val="bg1"/>
                  </a:solidFill>
                </a:rPr>
                <a:t>(1) </a:t>
              </a:r>
              <a:r>
                <a:rPr lang="zh-CN" altLang="en-US" sz="1600">
                  <a:solidFill>
                    <a:schemeClr val="bg1"/>
                  </a:solidFill>
                </a:rPr>
                <a:t>每次调用</a:t>
              </a:r>
              <a:r>
                <a:rPr lang="en-US" altLang="zh-CN" sz="1600">
                  <a:solidFill>
                    <a:schemeClr val="bg1"/>
                  </a:solidFill>
                </a:rPr>
                <a:t>fac(i)</a:t>
              </a:r>
              <a:r>
                <a:rPr lang="zh-CN" altLang="en-US" sz="1600">
                  <a:solidFill>
                    <a:schemeClr val="bg1"/>
                  </a:solidFill>
                </a:rPr>
                <a:t>，输出一个</a:t>
              </a:r>
              <a:r>
                <a:rPr lang="en-US" altLang="zh-CN" sz="1600">
                  <a:solidFill>
                    <a:schemeClr val="bg1"/>
                  </a:solidFill>
                </a:rPr>
                <a:t>i!</a:t>
              </a:r>
              <a:r>
                <a:rPr lang="zh-CN" altLang="en-US" sz="1600">
                  <a:solidFill>
                    <a:schemeClr val="bg1"/>
                  </a:solidFill>
                </a:rPr>
                <a:t>，同时保留这个</a:t>
              </a:r>
              <a:r>
                <a:rPr lang="en-US" altLang="zh-CN" sz="1600">
                  <a:solidFill>
                    <a:schemeClr val="bg1"/>
                  </a:solidFill>
                </a:rPr>
                <a:t>i!</a:t>
              </a:r>
              <a:r>
                <a:rPr lang="zh-CN" altLang="en-US" sz="1600">
                  <a:solidFill>
                    <a:schemeClr val="bg1"/>
                  </a:solidFill>
                </a:rPr>
                <a:t>的值以便下次再乘</a:t>
              </a:r>
              <a:r>
                <a:rPr lang="en-US" altLang="zh-CN" sz="1600">
                  <a:solidFill>
                    <a:schemeClr val="bg1"/>
                  </a:solidFill>
                </a:rPr>
                <a:t>(i+1)</a:t>
              </a:r>
              <a:r>
                <a:rPr lang="zh-CN" altLang="en-US" sz="1600">
                  <a:solidFill>
                    <a:schemeClr val="bg1"/>
                  </a:solidFill>
                </a:rPr>
                <a:t>。</a:t>
              </a:r>
            </a:p>
            <a:p>
              <a:endParaRPr lang="zh-CN" altLang="en-US" sz="1600">
                <a:solidFill>
                  <a:schemeClr val="bg1"/>
                </a:solidFill>
              </a:endParaRPr>
            </a:p>
            <a:p>
              <a:r>
                <a:rPr lang="en-US" altLang="zh-CN" sz="1600">
                  <a:solidFill>
                    <a:schemeClr val="bg1"/>
                  </a:solidFill>
                </a:rPr>
                <a:t>(2) </a:t>
              </a:r>
              <a:r>
                <a:rPr lang="zh-CN" altLang="en-US" sz="1600">
                  <a:solidFill>
                    <a:schemeClr val="bg1"/>
                  </a:solidFill>
                </a:rPr>
                <a:t>如果函数中的变量只被引用而不改变值，则定义为静态局部变量</a:t>
              </a:r>
              <a:r>
                <a:rPr lang="en-US" altLang="zh-CN" sz="1600">
                  <a:solidFill>
                    <a:schemeClr val="bg1"/>
                  </a:solidFill>
                </a:rPr>
                <a:t>(</a:t>
              </a:r>
              <a:r>
                <a:rPr lang="zh-CN" altLang="en-US" sz="1600">
                  <a:solidFill>
                    <a:schemeClr val="bg1"/>
                  </a:solidFill>
                </a:rPr>
                <a:t>同时初始化</a:t>
              </a:r>
              <a:r>
                <a:rPr lang="en-US" altLang="zh-CN" sz="1600">
                  <a:solidFill>
                    <a:schemeClr val="bg1"/>
                  </a:solidFill>
                </a:rPr>
                <a:t>)</a:t>
              </a:r>
              <a:r>
                <a:rPr lang="zh-CN" altLang="en-US" sz="1600">
                  <a:solidFill>
                    <a:schemeClr val="bg1"/>
                  </a:solidFill>
                </a:rPr>
                <a:t>比较方便，以免每次调用时重新赋值。</a:t>
              </a:r>
              <a:endParaRPr lang="zh-CN" altLang="zh-CN" sz="1600" dirty="0">
                <a:solidFill>
                  <a:schemeClr val="bg1"/>
                </a:solidFill>
              </a:endParaRPr>
            </a:p>
          </p:txBody>
        </p:sp>
      </p:grpSp>
      <p:pic>
        <p:nvPicPr>
          <p:cNvPr id="4" name="图片 3"/>
          <p:cNvPicPr>
            <a:picLocks noChangeAspect="1"/>
          </p:cNvPicPr>
          <p:nvPr/>
        </p:nvPicPr>
        <p:blipFill>
          <a:blip r:embed="rId7" cstate="print"/>
          <a:stretch>
            <a:fillRect/>
          </a:stretch>
        </p:blipFill>
        <p:spPr>
          <a:xfrm>
            <a:off x="3130666" y="5146119"/>
            <a:ext cx="3476625" cy="1152525"/>
          </a:xfrm>
          <a:prstGeom prst="rect">
            <a:avLst/>
          </a:prstGeom>
        </p:spPr>
      </p:pic>
      <p:grpSp>
        <p:nvGrpSpPr>
          <p:cNvPr id="10" name="组合 9">
            <a:extLst>
              <a:ext uri="{FF2B5EF4-FFF2-40B4-BE49-F238E27FC236}">
                <a16:creationId xmlns:a16="http://schemas.microsoft.com/office/drawing/2014/main" id="{1AA1FD9A-69A9-4087-BCCF-813E351B8518}"/>
              </a:ext>
            </a:extLst>
          </p:cNvPr>
          <p:cNvGrpSpPr/>
          <p:nvPr/>
        </p:nvGrpSpPr>
        <p:grpSpPr>
          <a:xfrm>
            <a:off x="6618613" y="3650111"/>
            <a:ext cx="5082850" cy="1707080"/>
            <a:chOff x="8582294" y="4088153"/>
            <a:chExt cx="5245151" cy="1707080"/>
          </a:xfrm>
        </p:grpSpPr>
        <p:sp>
          <p:nvSpPr>
            <p:cNvPr id="11"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393126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78"/>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76004" y="1027476"/>
            <a:ext cx="369721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76003" y="1546840"/>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a:solidFill>
                  <a:schemeClr val="tx1"/>
                </a:solidFill>
              </a:rPr>
              <a:t>一般情况下，变量（包括静态存储方式和动态存储方式）的值是存放在内存中的。当程序中用到哪一个变量的值时，由控制器发出指令将内存中该变量</a:t>
            </a:r>
            <a:r>
              <a:rPr lang="zh-CN" altLang="en-US" smtClean="0">
                <a:solidFill>
                  <a:schemeClr val="tx1"/>
                </a:solidFill>
              </a:rPr>
              <a:t>的值送</a:t>
            </a:r>
            <a:r>
              <a:rPr lang="zh-CN" altLang="en-US">
                <a:solidFill>
                  <a:schemeClr val="tx1"/>
                </a:solidFill>
              </a:rPr>
              <a:t>到运算器中。 经过运算器进行运算，如果需要存数，再从运算器将数据送到内存</a:t>
            </a:r>
            <a:r>
              <a:rPr lang="zh-CN" altLang="en-US" smtClean="0">
                <a:solidFill>
                  <a:schemeClr val="tx1"/>
                </a:solidFill>
              </a:rPr>
              <a:t>存放。</a:t>
            </a:r>
            <a:endParaRPr lang="zh-CN" altLang="en-US">
              <a:solidFill>
                <a:schemeClr val="tx1"/>
              </a:solidFill>
            </a:endParaRPr>
          </a:p>
          <a:p>
            <a:pPr algn="just">
              <a:lnSpc>
                <a:spcPct val="120000"/>
              </a:lnSpc>
              <a:spcAft>
                <a:spcPts val="600"/>
              </a:spcAft>
              <a:defRPr/>
            </a:pPr>
            <a:r>
              <a:rPr lang="zh-CN" altLang="en-US" smtClean="0">
                <a:solidFill>
                  <a:schemeClr val="tx1"/>
                </a:solidFill>
              </a:rPr>
              <a:t>如果</a:t>
            </a:r>
            <a:r>
              <a:rPr lang="zh-CN" altLang="en-US">
                <a:solidFill>
                  <a:schemeClr val="tx1"/>
                </a:solidFill>
              </a:rPr>
              <a:t>有一些变量使用频繁（例如，在一个函数中执行</a:t>
            </a:r>
            <a:r>
              <a:rPr lang="en-US" altLang="zh-CN">
                <a:solidFill>
                  <a:schemeClr val="tx1"/>
                </a:solidFill>
              </a:rPr>
              <a:t>10 000</a:t>
            </a:r>
            <a:r>
              <a:rPr lang="zh-CN" altLang="en-US">
                <a:solidFill>
                  <a:schemeClr val="tx1"/>
                </a:solidFill>
              </a:rPr>
              <a:t>次循环，每次循环中都要引用某局部变量），则为存取变量的值要花费不少时间。为提高执行效率，允许将局部变量的值放在</a:t>
            </a:r>
            <a:r>
              <a:rPr lang="en-US" altLang="zh-CN">
                <a:solidFill>
                  <a:schemeClr val="tx1"/>
                </a:solidFill>
              </a:rPr>
              <a:t>CPU</a:t>
            </a:r>
            <a:r>
              <a:rPr lang="zh-CN" altLang="en-US">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a:solidFill>
                  <a:schemeClr val="tx1"/>
                </a:solidFill>
              </a:rPr>
              <a:t>register</a:t>
            </a:r>
            <a:r>
              <a:rPr lang="zh-CN" altLang="en-US">
                <a:solidFill>
                  <a:schemeClr val="tx1"/>
                </a:solidFill>
              </a:rPr>
              <a:t>作声明。如</a:t>
            </a:r>
          </a:p>
          <a:p>
            <a:pPr algn="just">
              <a:lnSpc>
                <a:spcPct val="120000"/>
              </a:lnSpc>
              <a:spcAft>
                <a:spcPts val="600"/>
              </a:spcAft>
              <a:defRPr/>
            </a:pPr>
            <a:endParaRPr lang="zh-CN" altLang="en-US">
              <a:solidFill>
                <a:schemeClr val="tx1"/>
              </a:solidFill>
            </a:endParaRPr>
          </a:p>
          <a:p>
            <a:pPr algn="just">
              <a:lnSpc>
                <a:spcPct val="120000"/>
              </a:lnSpc>
              <a:spcAft>
                <a:spcPts val="600"/>
              </a:spcAft>
              <a:defRPr/>
            </a:pPr>
            <a:r>
              <a:rPr lang="zh-CN" altLang="en-US">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a:solidFill>
                  <a:schemeClr val="tx1"/>
                </a:solidFill>
              </a:rPr>
              <a:t>register</a:t>
            </a:r>
            <a:r>
              <a:rPr lang="zh-CN" altLang="en-US">
                <a:solidFill>
                  <a:schemeClr val="tx1"/>
                </a:solidFill>
              </a:rPr>
              <a:t>声明变量的必要性不大。</a:t>
            </a:r>
            <a:endParaRPr lang="zh-CN" altLang="en-US" dirty="0">
              <a:solidFill>
                <a:schemeClr val="tx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676002" y="4125782"/>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register int  f</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grpSp>
        <p:nvGrpSpPr>
          <p:cNvPr id="6" name="组合 5">
            <a:extLst>
              <a:ext uri="{FF2B5EF4-FFF2-40B4-BE49-F238E27FC236}">
                <a16:creationId xmlns:a16="http://schemas.microsoft.com/office/drawing/2014/main" id="{90DCFD8E-ADC7-44B2-ABB5-5F6C327FA0FD}"/>
              </a:ext>
            </a:extLst>
          </p:cNvPr>
          <p:cNvGrpSpPr/>
          <p:nvPr/>
        </p:nvGrpSpPr>
        <p:grpSpPr>
          <a:xfrm>
            <a:off x="676002" y="5357191"/>
            <a:ext cx="10962720" cy="795131"/>
            <a:chOff x="8582294" y="4088152"/>
            <a:chExt cx="10242925"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45367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a:solidFill>
                    <a:schemeClr val="tx1">
                      <a:lumMod val="75000"/>
                      <a:lumOff val="25000"/>
                    </a:schemeClr>
                  </a:solidFill>
                </a:rPr>
                <a:t>3</a:t>
              </a:r>
              <a:r>
                <a:rPr lang="zh-CN" altLang="en-US">
                  <a:solidFill>
                    <a:schemeClr val="tx1">
                      <a:lumMod val="75000"/>
                      <a:lumOff val="25000"/>
                    </a:schemeClr>
                  </a:solidFill>
                </a:rPr>
                <a:t>种局部变量的存储位置是不同的</a:t>
              </a:r>
              <a:r>
                <a:rPr lang="en-US" altLang="zh-CN">
                  <a:solidFill>
                    <a:schemeClr val="tx1">
                      <a:lumMod val="75000"/>
                      <a:lumOff val="25000"/>
                    </a:schemeClr>
                  </a:solidFill>
                </a:rPr>
                <a:t>: </a:t>
              </a:r>
              <a:r>
                <a:rPr lang="zh-CN" altLang="en-US">
                  <a:solidFill>
                    <a:schemeClr val="tx1">
                      <a:lumMod val="75000"/>
                      <a:lumOff val="25000"/>
                    </a:schemeClr>
                  </a:solidFill>
                </a:rPr>
                <a:t>自动变量存储在动态存储区；静态局部变量存储在静态存储区；寄存器存储在</a:t>
              </a:r>
              <a:r>
                <a:rPr lang="en-US" altLang="zh-CN">
                  <a:solidFill>
                    <a:schemeClr val="tx1">
                      <a:lumMod val="75000"/>
                      <a:lumOff val="25000"/>
                    </a:schemeClr>
                  </a:solidFill>
                </a:rPr>
                <a:t>CPU</a:t>
              </a:r>
              <a:r>
                <a:rPr lang="zh-CN" altLang="en-US">
                  <a:solidFill>
                    <a:schemeClr val="tx1">
                      <a:lumMod val="75000"/>
                      <a:lumOff val="25000"/>
                    </a:schemeClr>
                  </a:solidFill>
                </a:rPr>
                <a:t>中的寄存器中。</a:t>
              </a:r>
              <a:endParaRPr lang="zh-CN" altLang="en-US" dirty="0">
                <a:solidFill>
                  <a:schemeClr val="tx1">
                    <a:lumMod val="75000"/>
                    <a:lumOff val="25000"/>
                  </a:schemeClr>
                </a:solidFill>
              </a:endParaRPr>
            </a:p>
          </p:txBody>
        </p:sp>
        <p:sp>
          <p:nvSpPr>
            <p:cNvPr id="10"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7033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153863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5" name="内容占位符 2"/>
          <p:cNvSpPr>
            <a:spLocks noGrp="1"/>
          </p:cNvSpPr>
          <p:nvPr>
            <p:ph idx="1"/>
          </p:nvPr>
        </p:nvSpPr>
        <p:spPr>
          <a:xfrm>
            <a:off x="745861" y="3345588"/>
            <a:ext cx="591571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7.18】</a:t>
            </a:r>
            <a:r>
              <a:rPr lang="zh-CN" altLang="en-US" sz="2000">
                <a:solidFill>
                  <a:schemeClr val="accent1"/>
                </a:solidFill>
              </a:rPr>
              <a:t>调用函数，求</a:t>
            </a:r>
            <a:r>
              <a:rPr lang="en-US" altLang="zh-CN" sz="2000">
                <a:solidFill>
                  <a:schemeClr val="accent1"/>
                </a:solidFill>
              </a:rPr>
              <a:t>3</a:t>
            </a:r>
            <a:r>
              <a:rPr lang="zh-CN" altLang="en-US" sz="2000">
                <a:solidFill>
                  <a:schemeClr val="accent1"/>
                </a:solidFill>
              </a:rPr>
              <a:t>个整数中的大者。</a:t>
            </a:r>
            <a:endParaRPr lang="zh-CN" altLang="en-US" sz="2000" dirty="0">
              <a:solidFill>
                <a:schemeClr val="accent1"/>
              </a:solidFill>
            </a:endParaRPr>
          </a:p>
        </p:txBody>
      </p:sp>
      <p:sp>
        <p:nvSpPr>
          <p:cNvPr id="6" name="圆角矩形 12">
            <a:extLst>
              <a:ext uri="{FF2B5EF4-FFF2-40B4-BE49-F238E27FC236}">
                <a16:creationId xmlns:a16="http://schemas.microsoft.com/office/drawing/2014/main" id="{0F049BFC-9696-4323-94B2-76251E60074B}"/>
              </a:ext>
            </a:extLst>
          </p:cNvPr>
          <p:cNvSpPr/>
          <p:nvPr/>
        </p:nvSpPr>
        <p:spPr>
          <a:xfrm>
            <a:off x="5732227" y="2882348"/>
            <a:ext cx="6204669" cy="38412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dirty="0"/>
              <a:t>#include &lt;</a:t>
            </a:r>
            <a:r>
              <a:rPr lang="en-US" altLang="zh-CN" sz="1400" dirty="0" err="1"/>
              <a:t>stdio.h</a:t>
            </a:r>
            <a:r>
              <a:rPr lang="en-US" altLang="zh-CN" sz="1400" dirty="0"/>
              <a:t>&gt;</a:t>
            </a:r>
          </a:p>
          <a:p>
            <a:pPr defTabSz="363538">
              <a:lnSpc>
                <a:spcPct val="110000"/>
              </a:lnSpc>
            </a:pPr>
            <a:r>
              <a:rPr lang="en-US" altLang="zh-CN" sz="1400" dirty="0" err="1"/>
              <a:t>int</a:t>
            </a:r>
            <a:r>
              <a:rPr lang="en-US" altLang="zh-CN" sz="1400" dirty="0"/>
              <a:t> main()</a:t>
            </a:r>
          </a:p>
          <a:p>
            <a:pPr defTabSz="363538">
              <a:lnSpc>
                <a:spcPct val="110000"/>
              </a:lnSpc>
            </a:pPr>
            <a:r>
              <a:rPr lang="en-US" altLang="zh-CN" sz="1400" dirty="0"/>
              <a:t>{	</a:t>
            </a:r>
            <a:r>
              <a:rPr lang="en-US" altLang="zh-CN" sz="1400" dirty="0" err="1"/>
              <a:t>int</a:t>
            </a:r>
            <a:r>
              <a:rPr lang="en-US" altLang="zh-CN" sz="1400" dirty="0"/>
              <a:t> max();</a:t>
            </a:r>
          </a:p>
          <a:p>
            <a:pPr defTabSz="363538">
              <a:lnSpc>
                <a:spcPct val="110000"/>
              </a:lnSpc>
            </a:pPr>
            <a:r>
              <a:rPr lang="en-US" altLang="zh-CN" sz="1400" dirty="0"/>
              <a:t>	</a:t>
            </a:r>
            <a:r>
              <a:rPr lang="en-US" altLang="zh-CN" sz="1400" dirty="0">
                <a:solidFill>
                  <a:schemeClr val="accent6"/>
                </a:solidFill>
              </a:rPr>
              <a:t>extern </a:t>
            </a:r>
            <a:r>
              <a:rPr lang="en-US" altLang="zh-CN" sz="1400" dirty="0" err="1">
                <a:solidFill>
                  <a:schemeClr val="accent6"/>
                </a:solidFill>
              </a:rPr>
              <a:t>int</a:t>
            </a:r>
            <a:r>
              <a:rPr lang="en-US" altLang="zh-CN" sz="1400" dirty="0">
                <a:solidFill>
                  <a:schemeClr val="accent6"/>
                </a:solidFill>
              </a:rPr>
              <a:t> A,B,C;</a:t>
            </a:r>
            <a:r>
              <a:rPr lang="en-US" altLang="zh-CN" sz="1400" dirty="0"/>
              <a:t>	</a:t>
            </a:r>
            <a:r>
              <a:rPr lang="en-US" altLang="zh-CN" sz="1400" dirty="0">
                <a:solidFill>
                  <a:srgbClr val="008000"/>
                </a:solidFill>
              </a:rPr>
              <a:t>//</a:t>
            </a:r>
            <a:r>
              <a:rPr lang="zh-CN" altLang="en-US" sz="1400" dirty="0">
                <a:solidFill>
                  <a:srgbClr val="008000"/>
                </a:solidFill>
              </a:rPr>
              <a:t>把外部变量</a:t>
            </a:r>
            <a:r>
              <a:rPr lang="en-US" altLang="zh-CN" sz="1400" dirty="0">
                <a:solidFill>
                  <a:srgbClr val="008000"/>
                </a:solidFill>
              </a:rPr>
              <a:t>A,B,C</a:t>
            </a:r>
            <a:r>
              <a:rPr lang="zh-CN" altLang="en-US" sz="1400" dirty="0">
                <a:solidFill>
                  <a:srgbClr val="008000"/>
                </a:solidFill>
              </a:rPr>
              <a:t>的作用域扩展到从此处开始</a:t>
            </a:r>
          </a:p>
          <a:p>
            <a:pPr defTabSz="363538">
              <a:lnSpc>
                <a:spcPct val="110000"/>
              </a:lnSpc>
            </a:pPr>
            <a:r>
              <a:rPr lang="zh-CN" altLang="en-US" sz="1400" dirty="0"/>
              <a:t>	</a:t>
            </a:r>
            <a:r>
              <a:rPr lang="en-US" altLang="zh-CN" sz="1400" dirty="0" err="1"/>
              <a:t>printf</a:t>
            </a:r>
            <a:r>
              <a:rPr lang="en-US" altLang="zh-CN" sz="1400" dirty="0"/>
              <a:t>("Please enter three integer numbers:");</a:t>
            </a:r>
          </a:p>
          <a:p>
            <a:pPr defTabSz="363538">
              <a:lnSpc>
                <a:spcPct val="110000"/>
              </a:lnSpc>
            </a:pPr>
            <a:r>
              <a:rPr lang="en-US" altLang="zh-CN" sz="1400" dirty="0"/>
              <a:t>	</a:t>
            </a:r>
            <a:r>
              <a:rPr lang="en-US" altLang="zh-CN" sz="1400" dirty="0" err="1"/>
              <a:t>scanf</a:t>
            </a:r>
            <a:r>
              <a:rPr lang="en-US" altLang="zh-CN" sz="1400" dirty="0"/>
              <a:t>("%d %d %</a:t>
            </a:r>
            <a:r>
              <a:rPr lang="en-US" altLang="zh-CN" sz="1400" dirty="0" err="1"/>
              <a:t>d",&amp;A,&amp;B,&amp;C</a:t>
            </a:r>
            <a:r>
              <a:rPr lang="en-US" altLang="zh-CN" sz="1400" dirty="0" smtClean="0"/>
              <a:t>);	</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3</a:t>
            </a:r>
            <a:r>
              <a:rPr lang="zh-CN" altLang="en-US" sz="1400" dirty="0">
                <a:solidFill>
                  <a:srgbClr val="008000"/>
                </a:solidFill>
              </a:rPr>
              <a:t>个整数给</a:t>
            </a:r>
            <a:r>
              <a:rPr lang="en-US" altLang="zh-CN" sz="1400" dirty="0">
                <a:solidFill>
                  <a:srgbClr val="008000"/>
                </a:solidFill>
              </a:rPr>
              <a:t>A,B,C</a:t>
            </a:r>
          </a:p>
          <a:p>
            <a:pPr defTabSz="363538">
              <a:lnSpc>
                <a:spcPct val="110000"/>
              </a:lnSpc>
            </a:pPr>
            <a:r>
              <a:rPr lang="en-US" altLang="zh-CN" sz="1400" dirty="0"/>
              <a:t>	</a:t>
            </a:r>
            <a:r>
              <a:rPr lang="en-US" altLang="zh-CN" sz="1400" dirty="0" err="1"/>
              <a:t>printf</a:t>
            </a:r>
            <a:r>
              <a:rPr lang="en-US" altLang="zh-CN" sz="1400" dirty="0"/>
              <a:t>("max is %d\</a:t>
            </a:r>
            <a:r>
              <a:rPr lang="en-US" altLang="zh-CN" sz="1400" dirty="0" err="1"/>
              <a:t>n",max</a:t>
            </a:r>
            <a:r>
              <a:rPr lang="en-US" altLang="zh-CN" sz="1400" dirty="0"/>
              <a:t>());</a:t>
            </a:r>
          </a:p>
          <a:p>
            <a:pPr defTabSz="363538">
              <a:lnSpc>
                <a:spcPct val="110000"/>
              </a:lnSpc>
            </a:pPr>
            <a:r>
              <a:rPr lang="en-US" altLang="zh-CN" sz="1400" dirty="0"/>
              <a:t>	return 0;</a:t>
            </a:r>
          </a:p>
          <a:p>
            <a:pPr defTabSz="363538">
              <a:lnSpc>
                <a:spcPct val="110000"/>
              </a:lnSpc>
            </a:pPr>
            <a:r>
              <a:rPr lang="en-US" altLang="zh-CN" sz="1400" dirty="0" smtClean="0"/>
              <a:t>}</a:t>
            </a:r>
            <a:endParaRPr lang="en-US" altLang="zh-CN" sz="1400" dirty="0"/>
          </a:p>
          <a:p>
            <a:pPr defTabSz="363538">
              <a:lnSpc>
                <a:spcPct val="110000"/>
              </a:lnSpc>
            </a:pPr>
            <a:r>
              <a:rPr lang="en-US" altLang="zh-CN" sz="1400" dirty="0" err="1">
                <a:solidFill>
                  <a:schemeClr val="accent6"/>
                </a:solidFill>
              </a:rPr>
              <a:t>int</a:t>
            </a:r>
            <a:r>
              <a:rPr lang="en-US" altLang="zh-CN" sz="1400" dirty="0">
                <a:solidFill>
                  <a:schemeClr val="accent6"/>
                </a:solidFill>
              </a:rPr>
              <a:t> A,B,C;</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定义外部变量</a:t>
            </a:r>
            <a:r>
              <a:rPr lang="en-US" altLang="zh-CN" sz="1400" dirty="0">
                <a:solidFill>
                  <a:srgbClr val="008000"/>
                </a:solidFill>
              </a:rPr>
              <a:t>A,B,C</a:t>
            </a:r>
          </a:p>
          <a:p>
            <a:pPr defTabSz="363538">
              <a:lnSpc>
                <a:spcPct val="110000"/>
              </a:lnSpc>
            </a:pPr>
            <a:r>
              <a:rPr lang="en-US" altLang="zh-CN" sz="1400" dirty="0" err="1"/>
              <a:t>int</a:t>
            </a:r>
            <a:r>
              <a:rPr lang="en-US" altLang="zh-CN" sz="1400" dirty="0"/>
              <a:t> max()</a:t>
            </a:r>
          </a:p>
          <a:p>
            <a:pPr defTabSz="363538">
              <a:lnSpc>
                <a:spcPct val="110000"/>
              </a:lnSpc>
            </a:pPr>
            <a:r>
              <a:rPr lang="en-US" altLang="zh-CN" sz="1400" dirty="0"/>
              <a:t>{	</a:t>
            </a:r>
            <a:r>
              <a:rPr lang="en-US" altLang="zh-CN" sz="1400" dirty="0" err="1"/>
              <a:t>int</a:t>
            </a:r>
            <a:r>
              <a:rPr lang="en-US" altLang="zh-CN" sz="1400" dirty="0"/>
              <a:t> m;</a:t>
            </a:r>
          </a:p>
          <a:p>
            <a:pPr defTabSz="363538">
              <a:lnSpc>
                <a:spcPct val="110000"/>
              </a:lnSpc>
            </a:pPr>
            <a:r>
              <a:rPr lang="en-US" altLang="zh-CN" sz="1400" dirty="0"/>
              <a:t>	m=A&gt;B?A:B;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10000"/>
              </a:lnSpc>
            </a:pPr>
            <a:r>
              <a:rPr lang="zh-CN" altLang="en-US" sz="1400" dirty="0"/>
              <a:t>	</a:t>
            </a:r>
            <a:r>
              <a:rPr lang="en-US" altLang="zh-CN" sz="1400" dirty="0"/>
              <a:t>if(C&gt;m) m=C;	</a:t>
            </a:r>
            <a:r>
              <a:rPr lang="en-US" altLang="zh-CN" sz="1400" dirty="0" smtClean="0"/>
              <a:t>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A,B,C</a:t>
            </a:r>
            <a:r>
              <a:rPr lang="zh-CN" altLang="en-US" sz="1400" dirty="0">
                <a:solidFill>
                  <a:srgbClr val="008000"/>
                </a:solidFill>
              </a:rPr>
              <a:t>三者中的大者放在</a:t>
            </a:r>
            <a:r>
              <a:rPr lang="en-US" altLang="zh-CN" sz="1400" dirty="0">
                <a:solidFill>
                  <a:srgbClr val="008000"/>
                </a:solidFill>
              </a:rPr>
              <a:t>m</a:t>
            </a:r>
            <a:r>
              <a:rPr lang="zh-CN" altLang="en-US" sz="1400" dirty="0">
                <a:solidFill>
                  <a:srgbClr val="008000"/>
                </a:solidFill>
              </a:rPr>
              <a:t>中</a:t>
            </a:r>
          </a:p>
          <a:p>
            <a:pPr defTabSz="363538">
              <a:lnSpc>
                <a:spcPct val="11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m</a:t>
            </a:r>
            <a:r>
              <a:rPr lang="zh-CN" altLang="en-US" sz="1400" dirty="0">
                <a:solidFill>
                  <a:srgbClr val="008000"/>
                </a:solidFill>
              </a:rPr>
              <a:t>的值</a:t>
            </a:r>
          </a:p>
          <a:p>
            <a:pPr defTabSz="363538">
              <a:lnSpc>
                <a:spcPct val="110000"/>
              </a:lnSpc>
            </a:pPr>
            <a:r>
              <a:rPr lang="en-US" altLang="zh-CN" sz="1400" dirty="0"/>
              <a:t>}</a:t>
            </a:r>
          </a:p>
        </p:txBody>
      </p:sp>
      <p:grpSp>
        <p:nvGrpSpPr>
          <p:cNvPr id="7" name="组合 6">
            <a:extLst>
              <a:ext uri="{FF2B5EF4-FFF2-40B4-BE49-F238E27FC236}">
                <a16:creationId xmlns:a16="http://schemas.microsoft.com/office/drawing/2014/main" id="{1AA1FD9A-69A9-4087-BCCF-813E351B8518}"/>
              </a:ext>
            </a:extLst>
          </p:cNvPr>
          <p:cNvGrpSpPr/>
          <p:nvPr/>
        </p:nvGrpSpPr>
        <p:grpSpPr>
          <a:xfrm>
            <a:off x="924480" y="4595911"/>
            <a:ext cx="4664681" cy="2127731"/>
            <a:chOff x="8582294" y="4088152"/>
            <a:chExt cx="4813630" cy="2127731"/>
          </a:xfrm>
        </p:grpSpPr>
        <p:sp>
          <p:nvSpPr>
            <p:cNvPr id="8"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r>
                <a:rPr lang="zh-CN" altLang="en-US" sz="1400" smtClean="0">
                  <a:solidFill>
                    <a:schemeClr val="tx1">
                      <a:lumMod val="75000"/>
                      <a:lumOff val="25000"/>
                    </a:schemeClr>
                  </a:solidFill>
                </a:rPr>
                <a:t>。</a:t>
              </a:r>
              <a:endParaRPr lang="zh-CN" altLang="en-US" sz="14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r>
                <a:rPr lang="zh-CN" altLang="en-US" sz="1400" smtClean="0">
                  <a:solidFill>
                    <a:schemeClr val="tx1">
                      <a:lumMod val="75000"/>
                      <a:lumOff val="25000"/>
                    </a:schemeClr>
                  </a:solidFill>
                </a:rPr>
                <a:t>。</a:t>
              </a:r>
              <a:endParaRPr lang="zh-CN" altLang="en-US" sz="1400" dirty="0">
                <a:solidFill>
                  <a:schemeClr val="tx1">
                    <a:lumMod val="75000"/>
                    <a:lumOff val="25000"/>
                  </a:schemeClr>
                </a:solidFill>
              </a:endParaRP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 name="图片 2"/>
          <p:cNvPicPr>
            <a:picLocks noChangeAspect="1"/>
          </p:cNvPicPr>
          <p:nvPr/>
        </p:nvPicPr>
        <p:blipFill>
          <a:blip r:embed="rId7" cstate="print"/>
          <a:stretch>
            <a:fillRect/>
          </a:stretch>
        </p:blipFill>
        <p:spPr>
          <a:xfrm>
            <a:off x="7984849" y="2820751"/>
            <a:ext cx="3376653" cy="821831"/>
          </a:xfrm>
          <a:prstGeom prst="rect">
            <a:avLst/>
          </a:prstGeom>
        </p:spPr>
      </p:pic>
    </p:spTree>
    <p:extLst>
      <p:ext uri="{BB962C8B-B14F-4D97-AF65-F5344CB8AC3E}">
        <p14:creationId xmlns:p14="http://schemas.microsoft.com/office/powerpoint/2010/main" val="783672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4440475"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如果一个程序包含两个文件，在两个文件中都要用到同一个外部变量</a:t>
            </a:r>
            <a:r>
              <a:rPr lang="en-US" altLang="zh-CN">
                <a:solidFill>
                  <a:schemeClr val="tx1"/>
                </a:solidFill>
              </a:rPr>
              <a:t>Num</a:t>
            </a:r>
            <a:r>
              <a:rPr lang="zh-CN" altLang="en-US">
                <a:solidFill>
                  <a:schemeClr val="tx1"/>
                </a:solidFill>
              </a:rPr>
              <a:t>，不能分别在两个文件中各自定义一个外部变量</a:t>
            </a:r>
            <a:r>
              <a:rPr lang="en-US" altLang="zh-CN">
                <a:solidFill>
                  <a:schemeClr val="tx1"/>
                </a:solidFill>
              </a:rPr>
              <a:t>Num</a:t>
            </a:r>
            <a:r>
              <a:rPr lang="zh-CN" altLang="en-US">
                <a:solidFill>
                  <a:schemeClr val="tx1"/>
                </a:solidFill>
              </a:rPr>
              <a:t>，否则在进行程序的连接时会出现“重复定义”的错误。正确的做法是</a:t>
            </a:r>
            <a:r>
              <a:rPr lang="en-US" altLang="zh-CN">
                <a:solidFill>
                  <a:schemeClr val="tx1"/>
                </a:solidFill>
              </a:rPr>
              <a:t>: </a:t>
            </a:r>
            <a:r>
              <a:rPr lang="zh-CN" altLang="en-US">
                <a:solidFill>
                  <a:schemeClr val="tx1"/>
                </a:solidFill>
              </a:rPr>
              <a:t>在任一个文件中定义外部变量</a:t>
            </a:r>
            <a:r>
              <a:rPr lang="en-US" altLang="zh-CN">
                <a:solidFill>
                  <a:schemeClr val="tx1"/>
                </a:solidFill>
              </a:rPr>
              <a:t>Num</a:t>
            </a:r>
            <a:r>
              <a:rPr lang="zh-CN" altLang="en-US">
                <a:solidFill>
                  <a:schemeClr val="tx1"/>
                </a:solidFill>
              </a:rPr>
              <a:t>，而在另一文件中用</a:t>
            </a:r>
            <a:r>
              <a:rPr lang="en-US" altLang="zh-CN">
                <a:solidFill>
                  <a:schemeClr val="tx1"/>
                </a:solidFill>
              </a:rPr>
              <a:t>extern</a:t>
            </a:r>
            <a:r>
              <a:rPr lang="zh-CN" altLang="en-US">
                <a:solidFill>
                  <a:schemeClr val="tx1"/>
                </a:solidFill>
              </a:rPr>
              <a:t>对</a:t>
            </a:r>
            <a:r>
              <a:rPr lang="en-US" altLang="zh-CN">
                <a:solidFill>
                  <a:schemeClr val="tx1"/>
                </a:solidFill>
              </a:rPr>
              <a:t>Num</a:t>
            </a:r>
            <a:r>
              <a:rPr lang="zh-CN" altLang="en-US">
                <a:solidFill>
                  <a:schemeClr val="tx1"/>
                </a:solidFill>
              </a:rPr>
              <a:t>作“外部变量声明”，即“</a:t>
            </a:r>
            <a:r>
              <a:rPr lang="en-US" altLang="zh-CN">
                <a:solidFill>
                  <a:schemeClr val="tx1"/>
                </a:solidFill>
              </a:rPr>
              <a:t>extern Num; ”</a:t>
            </a:r>
            <a:r>
              <a:rPr lang="zh-CN" altLang="en-US">
                <a:solidFill>
                  <a:schemeClr val="tx1"/>
                </a:solidFill>
              </a:rPr>
              <a:t>。在编译和连接时，系统会由此知道</a:t>
            </a:r>
            <a:r>
              <a:rPr lang="en-US" altLang="zh-CN">
                <a:solidFill>
                  <a:schemeClr val="tx1"/>
                </a:solidFill>
              </a:rPr>
              <a:t>Num</a:t>
            </a:r>
            <a:r>
              <a:rPr lang="zh-CN" altLang="en-US">
                <a:solidFill>
                  <a:schemeClr val="tx1"/>
                </a:solidFill>
              </a:rPr>
              <a:t>有“外部链接”，可以从别处找到已定义的外部变量</a:t>
            </a:r>
            <a:r>
              <a:rPr lang="en-US" altLang="zh-CN">
                <a:solidFill>
                  <a:schemeClr val="tx1"/>
                </a:solidFill>
              </a:rPr>
              <a:t>Num</a:t>
            </a:r>
            <a:r>
              <a:rPr lang="zh-CN" altLang="en-US">
                <a:solidFill>
                  <a:schemeClr val="tx1"/>
                </a:solidFill>
              </a:rPr>
              <a:t>，并将在另一文件中定义的外部变量</a:t>
            </a:r>
            <a:r>
              <a:rPr lang="en-US" altLang="zh-CN">
                <a:solidFill>
                  <a:schemeClr val="tx1"/>
                </a:solidFill>
              </a:rPr>
              <a:t>Num</a:t>
            </a:r>
            <a:r>
              <a:rPr lang="zh-CN" altLang="en-US">
                <a:solidFill>
                  <a:schemeClr val="tx1"/>
                </a:solidFill>
              </a:rPr>
              <a:t>的作用域扩展到本文件，在本文件中可以合法地引用外部变量</a:t>
            </a:r>
            <a:r>
              <a:rPr lang="en-US" altLang="zh-CN">
                <a:solidFill>
                  <a:schemeClr val="tx1"/>
                </a:solidFill>
              </a:rPr>
              <a:t>Num</a:t>
            </a:r>
            <a:r>
              <a:rPr lang="zh-CN" altLang="en-US">
                <a:solidFill>
                  <a:schemeClr val="tx1"/>
                </a:solidFill>
              </a:rPr>
              <a:t>。</a:t>
            </a:r>
            <a:endParaRPr lang="zh-CN" altLang="en-US" dirty="0">
              <a:solidFill>
                <a:schemeClr val="tx1"/>
              </a:solidFill>
            </a:endParaRPr>
          </a:p>
        </p:txBody>
      </p:sp>
      <p:sp>
        <p:nvSpPr>
          <p:cNvPr id="5" name="内容占位符 2"/>
          <p:cNvSpPr>
            <a:spLocks noGrp="1"/>
          </p:cNvSpPr>
          <p:nvPr>
            <p:ph idx="1"/>
          </p:nvPr>
        </p:nvSpPr>
        <p:spPr>
          <a:xfrm>
            <a:off x="5616034"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smtClean="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5818854" y="1526963"/>
            <a:ext cx="4316234" cy="3053128"/>
            <a:chOff x="5732227" y="2882349"/>
            <a:chExt cx="5683485" cy="3053128"/>
          </a:xfrm>
        </p:grpSpPr>
        <p:sp>
          <p:nvSpPr>
            <p:cNvPr id="6" name="圆角矩形 12">
              <a:extLst>
                <a:ext uri="{FF2B5EF4-FFF2-40B4-BE49-F238E27FC236}">
                  <a16:creationId xmlns:a16="http://schemas.microsoft.com/office/drawing/2014/main" id="{0F049BFC-9696-4323-94B2-76251E60074B}"/>
                </a:ext>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a:t>
              </a:r>
              <a:r>
                <a:rPr lang="en-US" altLang="zh-CN" sz="1400"/>
                <a:t>include &lt;stdio.h&gt;</a:t>
              </a:r>
            </a:p>
            <a:p>
              <a:pPr defTabSz="363538"/>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定义外部变量</a:t>
              </a:r>
            </a:p>
            <a:p>
              <a:pPr defTabSz="363538"/>
              <a:r>
                <a:rPr lang="en-US" altLang="zh-CN" sz="1400"/>
                <a:t>int main()</a:t>
              </a:r>
            </a:p>
            <a:p>
              <a:pPr defTabSz="363538"/>
              <a:r>
                <a:rPr lang="en-US" altLang="zh-CN" sz="1400"/>
                <a:t>{	int power(int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int b=3,c,d,m;</a:t>
              </a:r>
            </a:p>
            <a:p>
              <a:pPr defTabSz="363538"/>
              <a:r>
                <a:rPr lang="en-US" altLang="zh-CN" sz="1400"/>
                <a:t>	printf("enter the number a and its power m:\n");</a:t>
              </a:r>
            </a:p>
            <a:p>
              <a:pPr defTabSz="363538"/>
              <a:r>
                <a:rPr lang="en-US" altLang="zh-CN" sz="1400"/>
                <a:t>	scanf("%d,%d",&amp;A,&amp;m);</a:t>
              </a:r>
            </a:p>
            <a:p>
              <a:pPr defTabSz="363538"/>
              <a:r>
                <a:rPr lang="en-US" altLang="zh-CN" sz="1400"/>
                <a:t>	c=A*b;</a:t>
              </a:r>
            </a:p>
            <a:p>
              <a:pPr defTabSz="363538"/>
              <a:r>
                <a:rPr lang="en-US" altLang="zh-CN" sz="1400"/>
                <a:t>	printf("%d*%d=%d\n",A,b,c);</a:t>
              </a:r>
            </a:p>
            <a:p>
              <a:pPr defTabSz="363538"/>
              <a:r>
                <a:rPr lang="en-US" altLang="zh-CN" sz="1400"/>
                <a:t>	d=power(m);</a:t>
              </a:r>
            </a:p>
            <a:p>
              <a:pPr defTabSz="363538"/>
              <a:r>
                <a:rPr lang="en-US" altLang="zh-CN" sz="1400"/>
                <a:t>	printf("%d**%d=%d\n",A,m,d);</a:t>
              </a:r>
            </a:p>
            <a:p>
              <a:pPr defTabSz="363538"/>
              <a:r>
                <a:rPr lang="en-US" altLang="zh-CN" sz="1400"/>
                <a:t>	return 0</a:t>
              </a:r>
              <a:r>
                <a:rPr lang="en-US" altLang="zh-CN" sz="1400" smtClean="0"/>
                <a:t>;</a:t>
              </a:r>
            </a:p>
            <a:p>
              <a:pPr defTabSz="363538"/>
              <a:r>
                <a:rPr lang="en-US" altLang="zh-CN" sz="1400" smtClean="0"/>
                <a:t>}</a:t>
              </a:r>
              <a:endParaRPr lang="en-US" altLang="zh-CN" sz="1400" dirty="0"/>
            </a:p>
          </p:txBody>
        </p:sp>
        <p:sp>
          <p:nvSpPr>
            <p:cNvPr id="12"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4" name="组合 13"/>
          <p:cNvGrpSpPr/>
          <p:nvPr/>
        </p:nvGrpSpPr>
        <p:grpSpPr>
          <a:xfrm>
            <a:off x="5818853" y="4690919"/>
            <a:ext cx="4316234" cy="1988177"/>
            <a:chOff x="5732227" y="2882348"/>
            <a:chExt cx="5683485" cy="1988177"/>
          </a:xfrm>
        </p:grpSpPr>
        <p:sp>
          <p:nvSpPr>
            <p:cNvPr id="15" name="圆角矩形 12">
              <a:extLst>
                <a:ext uri="{FF2B5EF4-FFF2-40B4-BE49-F238E27FC236}">
                  <a16:creationId xmlns:a16="http://schemas.microsoft.com/office/drawing/2014/main" id="{0F049BFC-9696-4323-94B2-76251E60074B}"/>
                </a:ext>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extern A;</a:t>
              </a:r>
            </a:p>
            <a:p>
              <a:pPr defTabSz="363538"/>
              <a:r>
                <a:rPr lang="en-US" altLang="zh-CN" sz="1400" smtClean="0">
                  <a:solidFill>
                    <a:srgbClr val="008000"/>
                  </a:solidFill>
                </a:rPr>
                <a:t>//</a:t>
              </a:r>
              <a:r>
                <a:rPr lang="zh-CN" altLang="en-US" sz="1400" smtClean="0">
                  <a:solidFill>
                    <a:srgbClr val="008000"/>
                  </a:solidFill>
                </a:rPr>
                <a:t>把</a:t>
              </a:r>
              <a:r>
                <a:rPr lang="en-US" altLang="zh-CN" sz="1400" smtClean="0">
                  <a:solidFill>
                    <a:srgbClr val="008000"/>
                  </a:solidFill>
                </a:rPr>
                <a:t>file1</a:t>
              </a:r>
              <a:r>
                <a:rPr lang="zh-CN" altLang="en-US" sz="1400" smtClean="0">
                  <a:solidFill>
                    <a:srgbClr val="008000"/>
                  </a:solidFill>
                </a:rPr>
                <a:t>中定义</a:t>
              </a:r>
              <a:r>
                <a:rPr lang="zh-CN" altLang="en-US" sz="1400">
                  <a:solidFill>
                    <a:srgbClr val="008000"/>
                  </a:solidFill>
                </a:rPr>
                <a:t>的外部变量的作用域扩展到本文件</a:t>
              </a:r>
            </a:p>
            <a:p>
              <a:pPr defTabSz="363538"/>
              <a:r>
                <a:rPr lang="en-US" altLang="zh-CN" sz="1400"/>
                <a:t>int power(int n)</a:t>
              </a:r>
            </a:p>
            <a:p>
              <a:pPr defTabSz="363538"/>
              <a:r>
                <a:rPr lang="en-US" altLang="zh-CN" sz="1400"/>
                <a:t>{	int i,y=1;</a:t>
              </a:r>
            </a:p>
            <a:p>
              <a:pPr defTabSz="363538"/>
              <a:r>
                <a:rPr lang="en-US" altLang="zh-CN" sz="1400"/>
                <a:t>	for(i=1;i&lt;=n;i++)</a:t>
              </a:r>
            </a:p>
            <a:p>
              <a:pPr defTabSz="363538"/>
              <a:r>
                <a:rPr lang="en-US" altLang="zh-CN" sz="1400"/>
                <a:t>	y*=A;</a:t>
              </a:r>
            </a:p>
            <a:p>
              <a:pPr defTabSz="363538"/>
              <a:r>
                <a:rPr lang="en-US" altLang="zh-CN" sz="1400"/>
                <a:t>	return(y);</a:t>
              </a:r>
            </a:p>
            <a:p>
              <a:pPr defTabSz="363538"/>
              <a:r>
                <a:rPr lang="en-US" altLang="zh-CN" sz="1400"/>
                <a:t>}</a:t>
              </a:r>
              <a:endParaRPr lang="en-US" altLang="zh-CN" sz="1400" dirty="0"/>
            </a:p>
          </p:txBody>
        </p:sp>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17" name="图片 16"/>
          <p:cNvPicPr>
            <a:picLocks noChangeAspect="1"/>
          </p:cNvPicPr>
          <p:nvPr/>
        </p:nvPicPr>
        <p:blipFill>
          <a:blip r:embed="rId7" cstate="print"/>
          <a:stretch>
            <a:fillRect/>
          </a:stretch>
        </p:blipFill>
        <p:spPr>
          <a:xfrm>
            <a:off x="8441635" y="5638332"/>
            <a:ext cx="3505200" cy="1114425"/>
          </a:xfrm>
          <a:prstGeom prst="rect">
            <a:avLst/>
          </a:prstGeom>
        </p:spPr>
      </p:pic>
      <p:grpSp>
        <p:nvGrpSpPr>
          <p:cNvPr id="18" name="组合 17">
            <a:extLst>
              <a:ext uri="{FF2B5EF4-FFF2-40B4-BE49-F238E27FC236}">
                <a16:creationId xmlns:a16="http://schemas.microsoft.com/office/drawing/2014/main" id="{1AA1FD9A-69A9-4087-BCCF-813E351B8518}"/>
              </a:ext>
            </a:extLst>
          </p:cNvPr>
          <p:cNvGrpSpPr/>
          <p:nvPr/>
        </p:nvGrpSpPr>
        <p:grpSpPr>
          <a:xfrm>
            <a:off x="9578043" y="1537954"/>
            <a:ext cx="2368792" cy="3903093"/>
            <a:chOff x="8582294" y="4088152"/>
            <a:chExt cx="2444430" cy="3903093"/>
          </a:xfrm>
        </p:grpSpPr>
        <p:sp>
          <p:nvSpPr>
            <p:cNvPr id="1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1655181" cy="38994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endParaRPr lang="zh-CN" altLang="en-US" sz="1400" dirty="0">
                <a:solidFill>
                  <a:schemeClr val="tx1">
                    <a:lumMod val="75000"/>
                    <a:lumOff val="25000"/>
                  </a:schemeClr>
                </a:solidFill>
              </a:endParaRPr>
            </a:p>
          </p:txBody>
        </p:sp>
        <p:sp>
          <p:nvSpPr>
            <p:cNvPr id="2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0725098" y="76896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47988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extern</a:t>
            </a:r>
            <a:r>
              <a:rPr lang="zh-CN" altLang="en-US">
                <a:solidFill>
                  <a:schemeClr val="tx1"/>
                </a:solidFill>
              </a:rPr>
              <a:t>既可以用来扩展外部变量在本文件中的作用域，又可以使外部变量的作用域从一个文件扩展到程序中的其他文件</a:t>
            </a:r>
            <a:r>
              <a:rPr lang="zh-CN" altLang="en-US" smtClean="0">
                <a:solidFill>
                  <a:schemeClr val="tx1"/>
                </a:solidFill>
              </a:rPr>
              <a:t>，系统在编译过程中遇到</a:t>
            </a:r>
            <a:r>
              <a:rPr lang="en-US" altLang="zh-CN">
                <a:solidFill>
                  <a:schemeClr val="tx1"/>
                </a:solidFill>
              </a:rPr>
              <a:t>extern</a:t>
            </a:r>
            <a:r>
              <a:rPr lang="zh-CN" altLang="en-US">
                <a:solidFill>
                  <a:schemeClr val="tx1"/>
                </a:solidFill>
              </a:rPr>
              <a:t>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先</a:t>
            </a:r>
            <a:r>
              <a:rPr lang="zh-CN" altLang="en-US">
                <a:solidFill>
                  <a:schemeClr val="tx1"/>
                </a:solidFill>
              </a:rPr>
              <a:t>在本文件中找外部变量的定义，如果找到，就在本文件中扩展作用域</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找不到，就在连接时从其他文件中找外部变量的定义。如果从其他文件中找到了，就将作用域扩展到本文件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再找不到，就按出错处理。</a:t>
            </a:r>
            <a:endParaRPr lang="zh-CN" altLang="en-US" dirty="0">
              <a:solidFill>
                <a:schemeClr val="tx1"/>
              </a:solidFill>
            </a:endParaRPr>
          </a:p>
        </p:txBody>
      </p:sp>
    </p:spTree>
    <p:extLst>
      <p:ext uri="{BB962C8B-B14F-4D97-AF65-F5344CB8AC3E}">
        <p14:creationId xmlns:p14="http://schemas.microsoft.com/office/powerpoint/2010/main" val="250922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为什么定义函数</a:t>
            </a:r>
          </a:p>
        </p:txBody>
      </p:sp>
      <p:sp>
        <p:nvSpPr>
          <p:cNvPr id="11" name="MH_Desc_1"/>
          <p:cNvSpPr/>
          <p:nvPr>
            <p:custDataLst>
              <p:tags r:id="rId1"/>
            </p:custDataLst>
          </p:nvPr>
        </p:nvSpPr>
        <p:spPr>
          <a:xfrm>
            <a:off x="643111" y="1898374"/>
            <a:ext cx="10717315" cy="2985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定义函数应包括以下几个内容</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指定函数的名字，以便以后按名调用。</a:t>
            </a:r>
          </a:p>
          <a:p>
            <a:pPr algn="just">
              <a:lnSpc>
                <a:spcPct val="150000"/>
              </a:lnSpc>
              <a:defRPr/>
            </a:pPr>
            <a:r>
              <a:rPr lang="en-US" altLang="zh-CN" sz="2000" dirty="0">
                <a:solidFill>
                  <a:schemeClr val="tx1"/>
                </a:solidFill>
              </a:rPr>
              <a:t>(2) </a:t>
            </a:r>
            <a:r>
              <a:rPr lang="zh-CN" altLang="en-US" sz="2000" dirty="0">
                <a:solidFill>
                  <a:schemeClr val="tx1"/>
                </a:solidFill>
              </a:rPr>
              <a:t>指定函数的类型，即函数返回值的类型。</a:t>
            </a:r>
          </a:p>
          <a:p>
            <a:pPr algn="just">
              <a:lnSpc>
                <a:spcPct val="150000"/>
              </a:lnSpc>
              <a:defRPr/>
            </a:pPr>
            <a:r>
              <a:rPr lang="en-US" altLang="zh-CN" sz="2000" dirty="0">
                <a:solidFill>
                  <a:schemeClr val="tx1"/>
                </a:solidFill>
              </a:rPr>
              <a:t>(3) </a:t>
            </a:r>
            <a:r>
              <a:rPr lang="zh-CN" altLang="en-US" sz="2000" dirty="0">
                <a:solidFill>
                  <a:schemeClr val="tx1"/>
                </a:solidFill>
              </a:rPr>
              <a:t>指定函数的参数的名字和类型，以便在调用函数时向它们传递数据。对无参函数不需要这项。</a:t>
            </a:r>
          </a:p>
          <a:p>
            <a:pPr algn="just">
              <a:lnSpc>
                <a:spcPct val="150000"/>
              </a:lnSpc>
              <a:defRPr/>
            </a:pPr>
            <a:r>
              <a:rPr lang="en-US" altLang="zh-CN" sz="2000" dirty="0">
                <a:solidFill>
                  <a:schemeClr val="tx1"/>
                </a:solidFill>
              </a:rPr>
              <a:t>(4) </a:t>
            </a:r>
            <a:r>
              <a:rPr lang="zh-CN" altLang="en-US" sz="2000" dirty="0">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a:solidFill>
                  <a:schemeClr val="accent1"/>
                </a:solidFill>
              </a:rPr>
              <a:t>C语言要求，在程序中用到的所有函数，必须“</a:t>
            </a:r>
            <a:r>
              <a:rPr lang="zh-CN" altLang="en-US" sz="2000" b="1">
                <a:solidFill>
                  <a:schemeClr val="accent1"/>
                </a:solidFill>
              </a:rPr>
              <a:t>先定义，后使用</a:t>
            </a:r>
            <a:r>
              <a:rPr lang="zh-CN" altLang="en-US" sz="2000">
                <a:solidFill>
                  <a:schemeClr val="accent1"/>
                </a:solidFill>
              </a:rPr>
              <a:t>”。</a:t>
            </a:r>
          </a:p>
        </p:txBody>
      </p:sp>
    </p:spTree>
    <p:extLst>
      <p:ext uri="{BB962C8B-B14F-4D97-AF65-F5344CB8AC3E}">
        <p14:creationId xmlns:p14="http://schemas.microsoft.com/office/powerpoint/2010/main" val="19876564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有时在程序设计中希望某些外部变量只限于被本文件引用，而不能被其他文件引用。这时可以在定义外部变量时加一个</a:t>
            </a:r>
            <a:r>
              <a:rPr lang="en-US" altLang="zh-CN">
                <a:solidFill>
                  <a:schemeClr val="tx1"/>
                </a:solidFill>
              </a:rPr>
              <a:t>static</a:t>
            </a:r>
            <a:r>
              <a:rPr lang="zh-CN" altLang="en-US">
                <a:solidFill>
                  <a:schemeClr val="tx1"/>
                </a:solidFill>
              </a:rPr>
              <a:t>声明</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这种加上</a:t>
            </a:r>
            <a:r>
              <a:rPr lang="en-US" altLang="zh-CN">
                <a:solidFill>
                  <a:schemeClr val="tx1"/>
                </a:solidFill>
              </a:rPr>
              <a:t>static</a:t>
            </a:r>
            <a:r>
              <a:rPr lang="zh-CN" altLang="en-US">
                <a:solidFill>
                  <a:schemeClr val="tx1"/>
                </a:solidFill>
              </a:rPr>
              <a:t>声明、只能用于本文件的外部变量称为</a:t>
            </a:r>
            <a:r>
              <a:rPr lang="zh-CN" altLang="en-US" b="1">
                <a:solidFill>
                  <a:schemeClr val="tx1"/>
                </a:solidFill>
              </a:rPr>
              <a:t>静态外部变量</a:t>
            </a:r>
            <a:r>
              <a:rPr lang="zh-CN" altLang="en-US">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a:solidFill>
                  <a:schemeClr val="tx1"/>
                </a:solidFill>
              </a:rPr>
              <a:t>static</a:t>
            </a:r>
            <a:r>
              <a:rPr lang="zh-CN" altLang="en-US">
                <a:solidFill>
                  <a:schemeClr val="tx1"/>
                </a:solidFill>
              </a:rPr>
              <a:t>即可。这就为程序的模块化、通用性提供方便。如果已确认其他文件不需要引用本文件的外部变量，就可以对本文件中的外部变量都加上</a:t>
            </a:r>
            <a:r>
              <a:rPr lang="en-US" altLang="zh-CN">
                <a:solidFill>
                  <a:schemeClr val="tx1"/>
                </a:solidFill>
              </a:rPr>
              <a:t>static</a:t>
            </a:r>
            <a:r>
              <a:rPr lang="zh-CN" altLang="en-US">
                <a:solidFill>
                  <a:schemeClr val="tx1"/>
                </a:solidFill>
              </a:rPr>
              <a:t>，成为静态外部变量，以免被其他文件误用</a:t>
            </a:r>
            <a:r>
              <a:rPr lang="zh-CN" altLang="en-US" smtClean="0">
                <a:solidFill>
                  <a:schemeClr val="tx1"/>
                </a:solidFill>
              </a:rPr>
              <a:t>。至于</a:t>
            </a:r>
            <a:r>
              <a:rPr lang="zh-CN" altLang="en-US">
                <a:solidFill>
                  <a:schemeClr val="tx1"/>
                </a:solidFill>
              </a:rPr>
              <a:t>在各文件中在函数内定义的局部变量，本来就不能被函数外引用，更不能被其他文件引用，因此是安全的。</a:t>
            </a:r>
            <a:endParaRPr lang="zh-CN" altLang="en-US" dirty="0">
              <a:solidFill>
                <a:schemeClr val="tx1"/>
              </a:solidFill>
            </a:endParaRPr>
          </a:p>
        </p:txBody>
      </p:sp>
      <p:grpSp>
        <p:nvGrpSpPr>
          <p:cNvPr id="14" name="组合 13"/>
          <p:cNvGrpSpPr/>
          <p:nvPr/>
        </p:nvGrpSpPr>
        <p:grpSpPr>
          <a:xfrm>
            <a:off x="924480" y="2502127"/>
            <a:ext cx="2703303" cy="1503343"/>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static int A;</a:t>
                  </a:r>
                </a:p>
                <a:p>
                  <a:pPr defTabSz="363538"/>
                  <a:r>
                    <a:rPr lang="en-US" altLang="zh-CN" sz="1400" smtClean="0"/>
                    <a:t>int main()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xmlns="">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7" name="组合 16"/>
          <p:cNvGrpSpPr/>
          <p:nvPr/>
        </p:nvGrpSpPr>
        <p:grpSpPr>
          <a:xfrm>
            <a:off x="3899593" y="1988605"/>
            <a:ext cx="2703303" cy="2016865"/>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extern A;</a:t>
                  </a:r>
                </a:p>
                <a:p>
                  <a:pPr defTabSz="363538"/>
                  <a:r>
                    <a:rPr lang="en-US" altLang="zh-CN" sz="1400" smtClean="0"/>
                    <a:t>void fun(int 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smtClean="0">
                    <a:solidFill>
                      <a:schemeClr val="tx1"/>
                    </a:solidFill>
                    <a:ea typeface="Cambria Math" panose="02040503050406030204" pitchFamily="18" charset="0"/>
                  </a:endParaRPr>
                </a:p>
                <a:p>
                  <a:pPr algn="just" defTabSz="358775">
                    <a:lnSpc>
                      <a:spcPct val="120000"/>
                    </a:lnSpc>
                    <a:defRPr/>
                  </a:pPr>
                  <a:r>
                    <a:rPr lang="en-US" altLang="zh-CN" sz="1400" smtClean="0"/>
                    <a:t>	A=A*n;		//</a:t>
                  </a:r>
                  <a:r>
                    <a:rPr lang="zh-CN" altLang="en-US" sz="1400" smtClean="0"/>
                    <a:t>出错</a:t>
                  </a:r>
                  <a:endParaRPr lang="en-US" altLang="zh-CN" sz="1400" smtClean="0"/>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xmlns="">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6040430" y="3005204"/>
            <a:ext cx="542925" cy="552450"/>
          </a:xfrm>
          <a:prstGeom prst="rect">
            <a:avLst/>
          </a:prstGeom>
        </p:spPr>
      </p:pic>
    </p:spTree>
    <p:extLst>
      <p:ext uri="{BB962C8B-B14F-4D97-AF65-F5344CB8AC3E}">
        <p14:creationId xmlns:p14="http://schemas.microsoft.com/office/powerpoint/2010/main" val="2932628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不要误认为对外部变量加</a:t>
            </a:r>
            <a:r>
              <a:rPr lang="en-US" altLang="zh-CN">
                <a:solidFill>
                  <a:schemeClr val="tx1"/>
                </a:solidFill>
              </a:rPr>
              <a:t>static</a:t>
            </a:r>
            <a:r>
              <a:rPr lang="zh-CN" altLang="en-US">
                <a:solidFill>
                  <a:schemeClr val="tx1"/>
                </a:solidFill>
              </a:rPr>
              <a:t>声明后才采取静态存储方式（存放在静态存储区中），而不加</a:t>
            </a:r>
            <a:r>
              <a:rPr lang="en-US" altLang="zh-CN">
                <a:solidFill>
                  <a:schemeClr val="tx1"/>
                </a:solidFill>
              </a:rPr>
              <a:t>static</a:t>
            </a:r>
            <a:r>
              <a:rPr lang="zh-CN" altLang="en-US">
                <a:solidFill>
                  <a:schemeClr val="tx1"/>
                </a:solidFill>
              </a:rPr>
              <a:t>的是采取动态存储（存放在动态存储区）</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声明</a:t>
            </a:r>
            <a:r>
              <a:rPr lang="zh-CN" altLang="en-US">
                <a:solidFill>
                  <a:schemeClr val="tx1"/>
                </a:solidFill>
              </a:rPr>
              <a:t>局部变量的存储类型和声明全局变量的存储类型的含义是不同的</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对于</a:t>
            </a:r>
            <a:r>
              <a:rPr lang="zh-CN" altLang="en-US">
                <a:solidFill>
                  <a:schemeClr val="tx1"/>
                </a:solidFill>
              </a:rPr>
              <a:t>局部变量来说，声明存储类型的作用是指定变量存储的区域</a:t>
            </a:r>
            <a:r>
              <a:rPr lang="en-US" altLang="zh-CN">
                <a:solidFill>
                  <a:schemeClr val="tx1"/>
                </a:solidFill>
              </a:rPr>
              <a:t>(</a:t>
            </a:r>
            <a:r>
              <a:rPr lang="zh-CN" altLang="en-US">
                <a:solidFill>
                  <a:schemeClr val="tx1"/>
                </a:solidFill>
              </a:rPr>
              <a:t>静态存储区或动态存储区</a:t>
            </a:r>
            <a:r>
              <a:rPr lang="en-US" altLang="zh-CN">
                <a:solidFill>
                  <a:schemeClr val="tx1"/>
                </a:solidFill>
              </a:rPr>
              <a:t>)</a:t>
            </a:r>
            <a:r>
              <a:rPr lang="zh-CN" altLang="en-US">
                <a:solidFill>
                  <a:schemeClr val="tx1"/>
                </a:solidFill>
              </a:rPr>
              <a:t>以及由此产生的生存期的问题，而对于全局变量来说，由于都是在编译时分配内存的，都存放在静态存储区，声明存储类型的作用是变量作用域的扩展问题。</a:t>
            </a:r>
            <a:endParaRPr lang="zh-CN" altLang="en-US" dirty="0">
              <a:solidFill>
                <a:schemeClr val="tx1"/>
              </a:solidFill>
            </a:endParaRPr>
          </a:p>
        </p:txBody>
      </p:sp>
    </p:spTree>
    <p:extLst>
      <p:ext uri="{BB962C8B-B14F-4D97-AF65-F5344CB8AC3E}">
        <p14:creationId xmlns:p14="http://schemas.microsoft.com/office/powerpoint/2010/main" val="3065407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7"/>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844969" y="1385285"/>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a16="http://schemas.microsoft.com/office/drawing/2014/main" id="{09BAB517-D8AA-4565-A59F-334343DF4404}"/>
              </a:ext>
            </a:extLst>
          </p:cNvPr>
          <p:cNvSpPr/>
          <p:nvPr>
            <p:custDataLst>
              <p:tags r:id="rId1"/>
            </p:custDataLst>
          </p:nvPr>
        </p:nvSpPr>
        <p:spPr>
          <a:xfrm>
            <a:off x="844968" y="1904649"/>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用</a:t>
            </a:r>
            <a:r>
              <a:rPr lang="en-US" altLang="zh-CN" b="1" smtClean="0">
                <a:solidFill>
                  <a:schemeClr val="tx1"/>
                </a:solidFill>
              </a:rPr>
              <a:t>static</a:t>
            </a:r>
            <a:r>
              <a:rPr lang="zh-CN" altLang="en-US" smtClean="0">
                <a:solidFill>
                  <a:schemeClr val="tx1"/>
                </a:solidFill>
              </a:rPr>
              <a:t>声明</a:t>
            </a:r>
            <a:r>
              <a:rPr lang="zh-CN" altLang="en-US">
                <a:solidFill>
                  <a:schemeClr val="tx1"/>
                </a:solidFill>
              </a:rPr>
              <a:t>一个变量的</a:t>
            </a:r>
            <a:r>
              <a:rPr lang="zh-CN" altLang="en-US" b="1">
                <a:solidFill>
                  <a:schemeClr val="tx1"/>
                </a:solidFill>
              </a:rPr>
              <a:t>作用</a:t>
            </a:r>
            <a:r>
              <a:rPr lang="zh-CN" altLang="en-US">
                <a:solidFill>
                  <a:schemeClr val="tx1"/>
                </a:solidFill>
              </a:rPr>
              <a:t>是</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对局部变量用</a:t>
            </a:r>
            <a:r>
              <a:rPr lang="en-US" altLang="zh-CN">
                <a:solidFill>
                  <a:schemeClr val="tx1"/>
                </a:solidFill>
              </a:rPr>
              <a:t>static</a:t>
            </a:r>
            <a:r>
              <a:rPr lang="zh-CN" altLang="en-US">
                <a:solidFill>
                  <a:schemeClr val="tx1"/>
                </a:solidFill>
              </a:rPr>
              <a:t>声明，把它分配在静态存储区，该变量在整个程序执行期间不释放，其所分配的空间始终存在</a:t>
            </a:r>
            <a:r>
              <a:rPr lang="zh-CN" altLang="en-US" smtClean="0">
                <a:solidFill>
                  <a:schemeClr val="tx1"/>
                </a:solidFill>
              </a:rPr>
              <a:t>。</a:t>
            </a: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对全局变量用</a:t>
            </a:r>
            <a:r>
              <a:rPr lang="en-US" altLang="zh-CN">
                <a:solidFill>
                  <a:schemeClr val="tx1"/>
                </a:solidFill>
              </a:rPr>
              <a:t>static</a:t>
            </a:r>
            <a:r>
              <a:rPr lang="zh-CN" altLang="en-US">
                <a:solidFill>
                  <a:schemeClr val="tx1"/>
                </a:solidFill>
              </a:rPr>
              <a:t>声明，则该变量的作用域只限于本文件模块</a:t>
            </a:r>
            <a:r>
              <a:rPr lang="en-US" altLang="zh-CN">
                <a:solidFill>
                  <a:schemeClr val="tx1"/>
                </a:solidFill>
              </a:rPr>
              <a:t>(</a:t>
            </a:r>
            <a:r>
              <a:rPr lang="zh-CN" altLang="en-US">
                <a:solidFill>
                  <a:schemeClr val="tx1"/>
                </a:solidFill>
              </a:rPr>
              <a:t>即被声明的文件中</a:t>
            </a:r>
            <a:r>
              <a:rPr lang="en-US" altLang="zh-CN">
                <a:solidFill>
                  <a:schemeClr val="tx1"/>
                </a:solidFill>
              </a:rPr>
              <a:t>)</a:t>
            </a:r>
            <a:r>
              <a:rPr lang="zh-CN" altLang="en-US">
                <a:solidFill>
                  <a:schemeClr val="tx1"/>
                </a:solidFill>
              </a:rPr>
              <a:t>。</a:t>
            </a:r>
            <a:endParaRPr lang="zh-CN" altLang="en-US" dirty="0">
              <a:solidFill>
                <a:schemeClr val="tx1"/>
              </a:solidFill>
            </a:endParaRPr>
          </a:p>
        </p:txBody>
      </p:sp>
      <p:grpSp>
        <p:nvGrpSpPr>
          <p:cNvPr id="6" name="组合 5">
            <a:extLst>
              <a:ext uri="{FF2B5EF4-FFF2-40B4-BE49-F238E27FC236}">
                <a16:creationId xmlns:a16="http://schemas.microsoft.com/office/drawing/2014/main" id="{1AA1FD9A-69A9-4087-BCCF-813E351B8518}"/>
              </a:ext>
            </a:extLst>
          </p:cNvPr>
          <p:cNvGrpSpPr/>
          <p:nvPr/>
        </p:nvGrpSpPr>
        <p:grpSpPr>
          <a:xfrm>
            <a:off x="790758" y="3727174"/>
            <a:ext cx="10491231" cy="1093304"/>
            <a:chOff x="8582294" y="4088152"/>
            <a:chExt cx="10826229" cy="1093304"/>
          </a:xfrm>
        </p:grpSpPr>
        <p:sp>
          <p:nvSpPr>
            <p:cNvPr id="7"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2" y="4088152"/>
              <a:ext cx="10036981"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auto</a:t>
              </a:r>
              <a:r>
                <a:rPr lang="zh-CN" altLang="en-US" sz="1400">
                  <a:solidFill>
                    <a:schemeClr val="tx1">
                      <a:lumMod val="75000"/>
                      <a:lumOff val="25000"/>
                    </a:schemeClr>
                  </a:solidFill>
                </a:rPr>
                <a:t>，</a:t>
              </a:r>
              <a:r>
                <a:rPr lang="en-US" altLang="zh-CN" sz="1400">
                  <a:solidFill>
                    <a:schemeClr val="tx1">
                      <a:lumMod val="75000"/>
                      <a:lumOff val="25000"/>
                    </a:schemeClr>
                  </a:solidFill>
                </a:rPr>
                <a:t>register</a:t>
              </a:r>
              <a:r>
                <a:rPr lang="zh-CN" altLang="en-US" sz="1400">
                  <a:solidFill>
                    <a:schemeClr val="tx1">
                      <a:lumMod val="75000"/>
                      <a:lumOff val="25000"/>
                    </a:schemeClr>
                  </a:solidFill>
                </a:rPr>
                <a:t>和</a:t>
              </a:r>
              <a:r>
                <a:rPr lang="en-US" altLang="zh-CN" sz="1400">
                  <a:solidFill>
                    <a:schemeClr val="tx1">
                      <a:lumMod val="75000"/>
                      <a:lumOff val="25000"/>
                    </a:schemeClr>
                  </a:solidFill>
                </a:rPr>
                <a:t>static</a:t>
              </a:r>
              <a:r>
                <a:rPr lang="zh-CN" altLang="en-US" sz="1400">
                  <a:solidFill>
                    <a:schemeClr val="tx1">
                      <a:lumMod val="75000"/>
                      <a:lumOff val="25000"/>
                    </a:schemeClr>
                  </a:solidFill>
                </a:rPr>
                <a:t>声明变量时，是在定义变量的基础上加上这些关键字，而不能单独使用。</a:t>
              </a:r>
              <a:endParaRPr lang="zh-CN" altLang="en-US" sz="1400" dirty="0">
                <a:solidFill>
                  <a:schemeClr val="tx1">
                    <a:lumMod val="75000"/>
                    <a:lumOff val="25000"/>
                  </a:schemeClr>
                </a:solidFill>
              </a:endParaRPr>
            </a:p>
          </p:txBody>
        </p:sp>
        <p:sp>
          <p:nvSpPr>
            <p:cNvPr id="10"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106754" y="48798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圆角矩形 12">
            <a:extLst>
              <a:ext uri="{FF2B5EF4-FFF2-40B4-BE49-F238E27FC236}">
                <a16:creationId xmlns:a16="http://schemas.microsoft.com/office/drawing/2014/main" id="{0F049BFC-9696-4323-94B2-76251E60074B}"/>
              </a:ext>
            </a:extLst>
          </p:cNvPr>
          <p:cNvSpPr/>
          <p:nvPr/>
        </p:nvSpPr>
        <p:spPr>
          <a:xfrm>
            <a:off x="1948437" y="4113276"/>
            <a:ext cx="3726806" cy="556591"/>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dirty="0" err="1"/>
              <a:t>int</a:t>
            </a:r>
            <a:r>
              <a:rPr lang="en-US" altLang="zh-CN" sz="1400" dirty="0"/>
              <a:t> a</a:t>
            </a:r>
            <a:r>
              <a:rPr lang="en-US" altLang="zh-CN" sz="1400" dirty="0" smtClean="0"/>
              <a:t>;	</a:t>
            </a:r>
            <a:r>
              <a:rPr lang="en-US" altLang="zh-CN" sz="1400" dirty="0" smtClean="0">
                <a:solidFill>
                  <a:srgbClr val="008000"/>
                </a:solidFill>
              </a:rPr>
              <a:t>//</a:t>
            </a:r>
            <a:r>
              <a:rPr lang="zh-CN" altLang="en-US" sz="1400" dirty="0">
                <a:solidFill>
                  <a:srgbClr val="008000"/>
                </a:solidFill>
              </a:rPr>
              <a:t>先定义整型变量</a:t>
            </a:r>
            <a:r>
              <a:rPr lang="en-US" altLang="zh-CN" sz="1400" dirty="0">
                <a:solidFill>
                  <a:srgbClr val="008000"/>
                </a:solidFill>
              </a:rPr>
              <a:t>a </a:t>
            </a:r>
          </a:p>
          <a:p>
            <a:pPr defTabSz="363538">
              <a:lnSpc>
                <a:spcPct val="110000"/>
              </a:lnSpc>
            </a:pPr>
            <a:r>
              <a:rPr lang="en-US" altLang="zh-CN" sz="1400" dirty="0"/>
              <a:t>static a</a:t>
            </a:r>
            <a:r>
              <a:rPr lang="en-US" altLang="zh-CN" sz="1400" dirty="0" smtClean="0"/>
              <a:t>;</a:t>
            </a:r>
            <a:r>
              <a:rPr lang="en-US" altLang="zh-CN" sz="1400" dirty="0" smtClean="0">
                <a:solidFill>
                  <a:srgbClr val="008000"/>
                </a:solidFill>
              </a:rPr>
              <a:t>//</a:t>
            </a:r>
            <a:r>
              <a:rPr lang="zh-CN" altLang="en-US" sz="1400" dirty="0">
                <a:solidFill>
                  <a:srgbClr val="008000"/>
                </a:solidFill>
              </a:rPr>
              <a:t>企图再将变量</a:t>
            </a:r>
            <a:r>
              <a:rPr lang="en-US" altLang="zh-CN" sz="1400" dirty="0">
                <a:solidFill>
                  <a:srgbClr val="008000"/>
                </a:solidFill>
              </a:rPr>
              <a:t>a</a:t>
            </a:r>
            <a:r>
              <a:rPr lang="zh-CN" altLang="en-US" sz="1400" dirty="0">
                <a:solidFill>
                  <a:srgbClr val="008000"/>
                </a:solidFill>
              </a:rPr>
              <a:t>声明为静态变量 </a:t>
            </a:r>
            <a:endParaRPr lang="en-US" altLang="zh-CN" sz="1400" dirty="0">
              <a:solidFill>
                <a:srgbClr val="008000"/>
              </a:solidFill>
            </a:endParaRPr>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7" cstate="print"/>
          <a:stretch>
            <a:fillRect/>
          </a:stretch>
        </p:blipFill>
        <p:spPr>
          <a:xfrm>
            <a:off x="5820871" y="4090085"/>
            <a:ext cx="542925" cy="552450"/>
          </a:xfrm>
          <a:prstGeom prst="rect">
            <a:avLst/>
          </a:prstGeom>
        </p:spPr>
      </p:pic>
      <p:sp>
        <p:nvSpPr>
          <p:cNvPr id="3" name="矩形 2"/>
          <p:cNvSpPr/>
          <p:nvPr/>
        </p:nvSpPr>
        <p:spPr>
          <a:xfrm>
            <a:off x="6378249" y="4237041"/>
            <a:ext cx="1107996" cy="369332"/>
          </a:xfrm>
          <a:prstGeom prst="rect">
            <a:avLst/>
          </a:prstGeom>
        </p:spPr>
        <p:txBody>
          <a:bodyPr wrap="none">
            <a:spAutoFit/>
          </a:bodyPr>
          <a:lstStyle/>
          <a:p>
            <a:r>
              <a:rPr lang="zh-CN" altLang="en-US" b="1" dirty="0">
                <a:solidFill>
                  <a:schemeClr val="accent1"/>
                </a:solidFill>
              </a:rPr>
              <a:t>重新定义</a:t>
            </a:r>
          </a:p>
        </p:txBody>
      </p:sp>
    </p:spTree>
    <p:extLst>
      <p:ext uri="{BB962C8B-B14F-4D97-AF65-F5344CB8AC3E}">
        <p14:creationId xmlns:p14="http://schemas.microsoft.com/office/powerpoint/2010/main" val="17067288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34699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一个数据的定义，需要指定两种属性</a:t>
            </a:r>
            <a:r>
              <a:rPr lang="en-US" altLang="zh-CN" sz="1800">
                <a:solidFill>
                  <a:srgbClr val="FFFFFF"/>
                </a:solidFill>
                <a:latin typeface="+mn-ea"/>
                <a:ea typeface="+mn-ea"/>
              </a:rPr>
              <a:t>: </a:t>
            </a:r>
            <a:r>
              <a:rPr lang="zh-CN" altLang="en-US" sz="1800" b="1">
                <a:solidFill>
                  <a:srgbClr val="FFFFFF"/>
                </a:solidFill>
                <a:latin typeface="+mn-ea"/>
                <a:ea typeface="+mn-ea"/>
              </a:rPr>
              <a:t>数据类型</a:t>
            </a:r>
            <a:r>
              <a:rPr lang="zh-CN" altLang="en-US" sz="1800">
                <a:solidFill>
                  <a:srgbClr val="FFFFFF"/>
                </a:solidFill>
                <a:latin typeface="+mn-ea"/>
                <a:ea typeface="+mn-ea"/>
              </a:rPr>
              <a:t>和</a:t>
            </a:r>
            <a:r>
              <a:rPr lang="zh-CN" altLang="en-US" sz="1800" b="1">
                <a:solidFill>
                  <a:srgbClr val="FFFFFF"/>
                </a:solidFill>
                <a:latin typeface="+mn-ea"/>
                <a:ea typeface="+mn-ea"/>
              </a:rPr>
              <a:t>存储类别</a:t>
            </a:r>
            <a:r>
              <a:rPr lang="zh-CN" altLang="en-US" sz="1800">
                <a:solidFill>
                  <a:srgbClr val="FFFFFF"/>
                </a:solidFill>
                <a:latin typeface="+mn-ea"/>
                <a:ea typeface="+mn-ea"/>
              </a:rPr>
              <a:t>，分别使用两个关键字</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此外，可以用</a:t>
            </a:r>
            <a:r>
              <a:rPr lang="en-US" altLang="zh-CN" sz="1800">
                <a:solidFill>
                  <a:srgbClr val="FFFFFF"/>
                </a:solidFill>
                <a:latin typeface="+mn-ea"/>
                <a:ea typeface="+mn-ea"/>
              </a:rPr>
              <a:t>extern</a:t>
            </a:r>
            <a:r>
              <a:rPr lang="zh-CN" altLang="en-US" sz="1800">
                <a:solidFill>
                  <a:srgbClr val="FFFFFF"/>
                </a:solidFill>
                <a:latin typeface="+mn-ea"/>
                <a:ea typeface="+mn-ea"/>
              </a:rPr>
              <a:t>声明已定义的外部</a:t>
            </a:r>
            <a:r>
              <a:rPr lang="zh-CN" altLang="en-US" sz="1800" smtClean="0">
                <a:solidFill>
                  <a:srgbClr val="FFFFFF"/>
                </a:solidFill>
                <a:latin typeface="+mn-ea"/>
                <a:ea typeface="+mn-ea"/>
              </a:rPr>
              <a:t>变量。</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id="{81B73C8E-79CB-4F4E-829B-E13EEDDD322F}"/>
              </a:ext>
            </a:extLst>
          </p:cNvPr>
          <p:cNvSpPr/>
          <p:nvPr/>
        </p:nvSpPr>
        <p:spPr>
          <a:xfrm>
            <a:off x="3783983" y="2298976"/>
            <a:ext cx="5816730"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static int a</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静态局部整型变量或静态外部整型变量 </a:t>
            </a:r>
          </a:p>
          <a:p>
            <a:pPr defTabSz="363538">
              <a:lnSpc>
                <a:spcPct val="120000"/>
              </a:lnSpc>
            </a:pPr>
            <a:r>
              <a:rPr lang="en-US" altLang="zh-CN" sz="1600">
                <a:solidFill>
                  <a:schemeClr val="bg1"/>
                </a:solidFill>
              </a:rPr>
              <a:t>auto char c</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自动变量，在函数内</a:t>
            </a:r>
            <a:r>
              <a:rPr lang="zh-CN" altLang="en-US" sz="1600" smtClean="0">
                <a:solidFill>
                  <a:srgbClr val="92D050"/>
                </a:solidFill>
              </a:rPr>
              <a:t>定义</a:t>
            </a:r>
            <a:endParaRPr lang="zh-CN" altLang="en-US" sz="1600">
              <a:solidFill>
                <a:srgbClr val="92D050"/>
              </a:solidFill>
            </a:endParaRPr>
          </a:p>
          <a:p>
            <a:pPr defTabSz="363538">
              <a:lnSpc>
                <a:spcPct val="120000"/>
              </a:lnSpc>
            </a:pPr>
            <a:r>
              <a:rPr lang="en-US" altLang="zh-CN" sz="1600">
                <a:solidFill>
                  <a:schemeClr val="bg1"/>
                </a:solidFill>
              </a:rPr>
              <a:t>register int d</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16:creationId xmlns:a16="http://schemas.microsoft.com/office/drawing/2014/main" id="{81B73C8E-79CB-4F4E-829B-E13EEDDD322F}"/>
              </a:ext>
            </a:extLst>
          </p:cNvPr>
          <p:cNvSpPr/>
          <p:nvPr/>
        </p:nvSpPr>
        <p:spPr>
          <a:xfrm>
            <a:off x="3783983" y="3933032"/>
            <a:ext cx="5816730"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extern </a:t>
            </a:r>
            <a:r>
              <a:rPr lang="en-US" altLang="zh-CN" sz="1600" smtClean="0">
                <a:solidFill>
                  <a:schemeClr val="bg1"/>
                </a:solidFill>
              </a:rPr>
              <a:t>b;		</a:t>
            </a:r>
            <a:r>
              <a:rPr lang="en-US" altLang="zh-CN" sz="1600" smtClean="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extLst>
      <p:ext uri="{BB962C8B-B14F-4D97-AF65-F5344CB8AC3E}">
        <p14:creationId xmlns:p14="http://schemas.microsoft.com/office/powerpoint/2010/main" val="825886336"/>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a:t>
            </a:r>
            <a:r>
              <a:rPr lang="en-US" altLang="zh-CN" sz="1800">
                <a:solidFill>
                  <a:srgbClr val="FFFFFF"/>
                </a:solidFill>
                <a:latin typeface="+mn-ea"/>
                <a:ea typeface="+mn-ea"/>
              </a:rPr>
              <a:t>1) </a:t>
            </a:r>
            <a:r>
              <a:rPr lang="zh-CN" altLang="en-US" sz="1800">
                <a:solidFill>
                  <a:srgbClr val="FFFFFF"/>
                </a:solidFill>
                <a:latin typeface="+mn-ea"/>
                <a:ea typeface="+mn-ea"/>
              </a:rPr>
              <a:t>从作用域角度分，有局部变量和全局变量。它们采用的存储类别如下</a:t>
            </a:r>
            <a:r>
              <a:rPr lang="en-US" altLang="zh-CN" sz="1800">
                <a:solidFill>
                  <a:srgbClr val="FFFFFF"/>
                </a:solidFill>
                <a:latin typeface="+mn-ea"/>
                <a:ea typeface="+mn-ea"/>
              </a:rPr>
              <a:t>: </a:t>
            </a: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174548454"/>
              </p:ext>
            </p:extLst>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282241194"/>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a:t>
            </a:r>
            <a:r>
              <a:rPr lang="zh-CN" altLang="en-US" sz="1800">
                <a:solidFill>
                  <a:srgbClr val="FFFFFF"/>
                </a:solidFill>
                <a:latin typeface="+mn-ea"/>
                <a:ea typeface="+mn-ea"/>
              </a:rPr>
              <a:t>从变量存在的时间</a:t>
            </a:r>
            <a:r>
              <a:rPr lang="en-US" altLang="zh-CN" sz="1800">
                <a:solidFill>
                  <a:srgbClr val="FFFFFF"/>
                </a:solidFill>
                <a:latin typeface="+mn-ea"/>
                <a:ea typeface="+mn-ea"/>
              </a:rPr>
              <a:t>(</a:t>
            </a:r>
            <a:r>
              <a:rPr lang="zh-CN" altLang="en-US" sz="1800">
                <a:solidFill>
                  <a:srgbClr val="FFFFFF"/>
                </a:solidFill>
                <a:latin typeface="+mn-ea"/>
                <a:ea typeface="+mn-ea"/>
              </a:rPr>
              <a:t>生存期</a:t>
            </a:r>
            <a:r>
              <a:rPr lang="en-US" altLang="zh-CN" sz="1800">
                <a:solidFill>
                  <a:srgbClr val="FFFFFF"/>
                </a:solidFill>
                <a:latin typeface="+mn-ea"/>
                <a:ea typeface="+mn-ea"/>
              </a:rPr>
              <a:t>)</a:t>
            </a:r>
            <a:r>
              <a:rPr lang="zh-CN" altLang="en-US" sz="1800">
                <a:solidFill>
                  <a:srgbClr val="FFFFFF"/>
                </a:solidFill>
                <a:latin typeface="+mn-ea"/>
                <a:ea typeface="+mn-ea"/>
              </a:rPr>
              <a:t>来区分</a:t>
            </a:r>
            <a:r>
              <a:rPr lang="en-US" altLang="zh-CN" sz="1800">
                <a:solidFill>
                  <a:srgbClr val="FFFFFF"/>
                </a:solidFill>
                <a:latin typeface="+mn-ea"/>
                <a:ea typeface="+mn-ea"/>
              </a:rPr>
              <a:t>,</a:t>
            </a:r>
            <a:r>
              <a:rPr lang="zh-CN" altLang="en-US" sz="1800">
                <a:solidFill>
                  <a:srgbClr val="FFFFFF"/>
                </a:solidFill>
                <a:latin typeface="+mn-ea"/>
                <a:ea typeface="+mn-ea"/>
              </a:rPr>
              <a:t>有动态存储和静态存储两种类型。静态存储是程序整个运行时间都存在</a:t>
            </a:r>
            <a:r>
              <a:rPr lang="en-US" altLang="zh-CN" sz="1800">
                <a:solidFill>
                  <a:srgbClr val="FFFFFF"/>
                </a:solidFill>
                <a:latin typeface="+mn-ea"/>
                <a:ea typeface="+mn-ea"/>
              </a:rPr>
              <a:t>,</a:t>
            </a:r>
            <a:r>
              <a:rPr lang="zh-CN" altLang="en-US" sz="1800">
                <a:solidFill>
                  <a:srgbClr val="FFFFFF"/>
                </a:solidFill>
                <a:latin typeface="+mn-ea"/>
                <a:ea typeface="+mn-ea"/>
              </a:rPr>
              <a:t>而动态存储则是在调用函数时临时分配单元。</a:t>
            </a: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954697251"/>
              </p:ext>
            </p:extLst>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182018003"/>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(3)</a:t>
            </a:r>
            <a:r>
              <a:rPr lang="zh-CN" altLang="en-US" sz="1800">
                <a:solidFill>
                  <a:srgbClr val="FFFFFF"/>
                </a:solidFill>
                <a:latin typeface="+mn-ea"/>
                <a:ea typeface="+mn-ea"/>
              </a:rPr>
              <a:t>从变量值存放的位置来区分</a:t>
            </a:r>
            <a:r>
              <a:rPr lang="en-US" altLang="zh-CN" sz="1800">
                <a:solidFill>
                  <a:srgbClr val="FFFFFF"/>
                </a:solidFill>
                <a:latin typeface="+mn-ea"/>
                <a:ea typeface="+mn-ea"/>
              </a:rPr>
              <a:t>,</a:t>
            </a:r>
            <a:r>
              <a:rPr lang="zh-CN" altLang="en-US" sz="1800">
                <a:solidFill>
                  <a:srgbClr val="FFFFFF"/>
                </a:solidFill>
                <a:latin typeface="+mn-ea"/>
                <a:ea typeface="+mn-ea"/>
              </a:rPr>
              <a:t>可分为</a:t>
            </a:r>
            <a:r>
              <a:rPr lang="en-US" altLang="zh-CN" sz="180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79093163"/>
              </p:ext>
            </p:extLst>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767724114"/>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id="{81B73C8E-79CB-4F4E-829B-E13EEDDD322F}"/>
              </a:ext>
            </a:extLst>
          </p:cNvPr>
          <p:cNvSpPr/>
          <p:nvPr/>
        </p:nvSpPr>
        <p:spPr>
          <a:xfrm>
            <a:off x="1355094" y="1743852"/>
            <a:ext cx="4568141" cy="437835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bg1"/>
                </a:solidFill>
              </a:rPr>
              <a:t>int a;</a:t>
            </a:r>
          </a:p>
          <a:p>
            <a:pPr defTabSz="363538"/>
            <a:r>
              <a:rPr lang="en-US" altLang="zh-CN" sz="1400">
                <a:solidFill>
                  <a:schemeClr val="bg1"/>
                </a:solidFill>
              </a:rPr>
              <a:t>int main()</a:t>
            </a:r>
          </a:p>
          <a:p>
            <a:pPr defTabSz="363538"/>
            <a:r>
              <a:rPr lang="en-US" altLang="zh-CN" sz="1400">
                <a:solidFill>
                  <a:schemeClr val="bg1"/>
                </a:solidFill>
              </a:rPr>
              <a:t>{</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	f1();</a:t>
            </a:r>
          </a:p>
          <a:p>
            <a:pPr defTabSz="363538"/>
            <a:r>
              <a:rPr lang="en-US" altLang="zh-CN" sz="1400">
                <a:solidFill>
                  <a:schemeClr val="bg1"/>
                </a:solidFill>
              </a:rPr>
              <a:t>}</a:t>
            </a:r>
          </a:p>
          <a:p>
            <a:pPr defTabSz="363538"/>
            <a:r>
              <a:rPr lang="en-US" altLang="zh-CN" sz="1400">
                <a:solidFill>
                  <a:schemeClr val="bg1"/>
                </a:solidFill>
              </a:rPr>
              <a:t>void f1()</a:t>
            </a:r>
          </a:p>
          <a:p>
            <a:pPr defTabSz="363538"/>
            <a:r>
              <a:rPr lang="en-US" altLang="zh-CN" sz="1400">
                <a:solidFill>
                  <a:schemeClr val="bg1"/>
                </a:solidFill>
              </a:rPr>
              <a:t>{</a:t>
            </a:r>
          </a:p>
          <a:p>
            <a:pPr defTabSz="363538"/>
            <a:r>
              <a:rPr lang="en-US" altLang="zh-CN" sz="1400">
                <a:solidFill>
                  <a:schemeClr val="bg1"/>
                </a:solidFill>
              </a:rPr>
              <a:t>	auto int b;</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a:t>
            </a:r>
          </a:p>
          <a:p>
            <a:pPr defTabSz="363538"/>
            <a:r>
              <a:rPr lang="en-US" altLang="zh-CN" sz="1400">
                <a:solidFill>
                  <a:schemeClr val="bg1"/>
                </a:solidFill>
              </a:rPr>
              <a:t>void f2()</a:t>
            </a:r>
          </a:p>
          <a:p>
            <a:pPr defTabSz="363538"/>
            <a:r>
              <a:rPr lang="en-US" altLang="zh-CN" sz="1400">
                <a:solidFill>
                  <a:schemeClr val="bg1"/>
                </a:solidFill>
              </a:rPr>
              <a:t>{</a:t>
            </a:r>
          </a:p>
          <a:p>
            <a:pPr defTabSz="363538"/>
            <a:r>
              <a:rPr lang="en-US" altLang="zh-CN" sz="1400">
                <a:solidFill>
                  <a:schemeClr val="bg1"/>
                </a:solidFill>
              </a:rPr>
              <a:t>	static int c;</a:t>
            </a:r>
          </a:p>
          <a:p>
            <a:pPr defTabSz="363538"/>
            <a:r>
              <a:rPr lang="en-US" altLang="zh-CN" sz="1400">
                <a:solidFill>
                  <a:schemeClr val="bg1"/>
                </a:solidFill>
              </a:rPr>
              <a:t>	</a:t>
            </a:r>
          </a:p>
          <a:p>
            <a:pPr defTabSz="363538"/>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09617" y="1628776"/>
            <a:ext cx="6096000" cy="1754326"/>
          </a:xfrm>
          <a:prstGeom prst="rect">
            <a:avLst/>
          </a:prstGeom>
        </p:spPr>
        <p:txBody>
          <a:bodyPr>
            <a:spAutoFit/>
          </a:bodyPr>
          <a:lstStyle/>
          <a:p>
            <a:pPr>
              <a:lnSpc>
                <a:spcPct val="150000"/>
              </a:lnSpc>
              <a:spcBef>
                <a:spcPct val="0"/>
              </a:spcBef>
              <a:buNone/>
            </a:pPr>
            <a:r>
              <a:rPr lang="en-US" altLang="zh-CN">
                <a:solidFill>
                  <a:srgbClr val="FFFFFF"/>
                </a:solidFill>
                <a:latin typeface="+mn-ea"/>
              </a:rPr>
              <a:t>(4)</a:t>
            </a:r>
            <a:r>
              <a:rPr lang="zh-CN" altLang="en-US">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ndParaRPr>
          </a:p>
        </p:txBody>
      </p:sp>
      <p:grpSp>
        <p:nvGrpSpPr>
          <p:cNvPr id="19" name="组合 18"/>
          <p:cNvGrpSpPr/>
          <p:nvPr/>
        </p:nvGrpSpPr>
        <p:grpSpPr>
          <a:xfrm>
            <a:off x="3563900" y="1888435"/>
            <a:ext cx="922897" cy="413818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38554"/>
            </a:xfrm>
            <a:prstGeom prst="rect">
              <a:avLst/>
            </a:prstGeom>
            <a:noFill/>
            <a:ln>
              <a:noFill/>
            </a:ln>
          </p:spPr>
          <p:txBody>
            <a:bodyPr wrap="square" rtlCol="0">
              <a:spAutoFit/>
            </a:bodyPr>
            <a:lstStyle/>
            <a:p>
              <a:r>
                <a:rPr lang="en-US" altLang="zh-CN" sz="1600" smtClean="0">
                  <a:solidFill>
                    <a:srgbClr val="FFFF00"/>
                  </a:solidFill>
                </a:rPr>
                <a:t>a</a:t>
              </a:r>
              <a:r>
                <a:rPr lang="zh-CN" altLang="en-US" sz="1600" smtClean="0">
                  <a:solidFill>
                    <a:srgbClr val="FFFF00"/>
                  </a:solidFill>
                </a:rPr>
                <a:t>作用域</a:t>
              </a:r>
              <a:endParaRPr lang="zh-CN" altLang="en-US" sz="1600">
                <a:solidFill>
                  <a:srgbClr val="FFFF00"/>
                </a:solidFill>
              </a:endParaRPr>
            </a:p>
          </p:txBody>
        </p:sp>
        <p:cxnSp>
          <p:nvCxnSpPr>
            <p:cNvPr id="20" name="直接连接符 19"/>
            <p:cNvCxnSpPr>
              <a:endCxn id="14" idx="2"/>
            </p:cNvCxnSpPr>
            <p:nvPr/>
          </p:nvCxnSpPr>
          <p:spPr>
            <a:xfrm flipV="1">
              <a:off x="4025348" y="4360684"/>
              <a:ext cx="1" cy="1662741"/>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5" y="4065104"/>
            <a:ext cx="922897" cy="943339"/>
            <a:chOff x="3580268" y="2017643"/>
            <a:chExt cx="922897" cy="4047846"/>
          </a:xfrm>
        </p:grpSpPr>
        <p:cxnSp>
          <p:nvCxnSpPr>
            <p:cNvPr id="25" name="直接连接符 24"/>
            <p:cNvCxnSpPr>
              <a:endCxn id="28" idx="0"/>
            </p:cNvCxnSpPr>
            <p:nvPr/>
          </p:nvCxnSpPr>
          <p:spPr>
            <a:xfrm>
              <a:off x="4041716"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noFill/>
            </a:ln>
          </p:spPr>
          <p:txBody>
            <a:bodyPr wrap="square" rtlCol="0">
              <a:spAutoFit/>
            </a:bodyPr>
            <a:lstStyle/>
            <a:p>
              <a:r>
                <a:rPr lang="en-US" altLang="zh-CN" sz="1600">
                  <a:solidFill>
                    <a:srgbClr val="FFFF00"/>
                  </a:solidFill>
                </a:rPr>
                <a:t>b</a:t>
              </a:r>
              <a:r>
                <a:rPr lang="zh-CN" altLang="en-US" sz="1600" smtClean="0">
                  <a:solidFill>
                    <a:srgbClr val="FFFF00"/>
                  </a:solidFill>
                </a:rPr>
                <a:t>作用域</a:t>
              </a:r>
              <a:endParaRPr lang="zh-CN" altLang="en-US" sz="1600">
                <a:solidFill>
                  <a:srgbClr val="FFFF00"/>
                </a:solidFill>
              </a:endParaRPr>
            </a:p>
          </p:txBody>
        </p:sp>
        <p:cxnSp>
          <p:nvCxnSpPr>
            <p:cNvPr id="29" name="直接连接符 28"/>
            <p:cNvCxnSpPr>
              <a:endCxn id="28" idx="2"/>
            </p:cNvCxnSpPr>
            <p:nvPr/>
          </p:nvCxnSpPr>
          <p:spPr>
            <a:xfrm flipV="1">
              <a:off x="4041716" y="4785774"/>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7" y="5093286"/>
            <a:ext cx="922897" cy="938810"/>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5"/>
              <a:ext cx="922897" cy="1452727"/>
            </a:xfrm>
            <a:prstGeom prst="rect">
              <a:avLst/>
            </a:prstGeom>
            <a:noFill/>
            <a:ln>
              <a:noFill/>
            </a:ln>
          </p:spPr>
          <p:txBody>
            <a:bodyPr wrap="square" rtlCol="0">
              <a:spAutoFit/>
            </a:bodyPr>
            <a:lstStyle/>
            <a:p>
              <a:r>
                <a:rPr lang="en-US" altLang="zh-CN" sz="1600" smtClean="0">
                  <a:solidFill>
                    <a:srgbClr val="FFFF00"/>
                  </a:solidFill>
                </a:rPr>
                <a:t>c</a:t>
              </a:r>
              <a:r>
                <a:rPr lang="zh-CN" altLang="en-US" sz="1600" smtClean="0">
                  <a:solidFill>
                    <a:srgbClr val="FFFF00"/>
                  </a:solidFill>
                </a:rPr>
                <a:t>作用域</a:t>
              </a:r>
              <a:endParaRPr lang="zh-CN" altLang="en-US" sz="1600">
                <a:solidFill>
                  <a:srgbClr val="FFFF00"/>
                </a:solidFill>
              </a:endParaRP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405503" y="3298159"/>
            <a:ext cx="5904198" cy="1569660"/>
            <a:chOff x="6201419" y="4104860"/>
            <a:chExt cx="5904198" cy="1569660"/>
          </a:xfrm>
        </p:grpSpPr>
        <p:sp>
          <p:nvSpPr>
            <p:cNvPr id="30" name="文本框 29"/>
            <p:cNvSpPr txBox="1"/>
            <p:nvPr/>
          </p:nvSpPr>
          <p:spPr>
            <a:xfrm>
              <a:off x="6201419" y="4104860"/>
              <a:ext cx="5904198" cy="1569660"/>
            </a:xfrm>
            <a:prstGeom prst="rect">
              <a:avLst/>
            </a:prstGeom>
            <a:noFill/>
          </p:spPr>
          <p:txBody>
            <a:bodyPr wrap="square" rtlCol="0">
              <a:spAutoFit/>
            </a:bodyPr>
            <a:lstStyle/>
            <a:p>
              <a:pPr defTabSz="447675">
                <a:lnSpc>
                  <a:spcPct val="150000"/>
                </a:lnSpc>
              </a:pPr>
              <a:r>
                <a:rPr lang="en-US" altLang="zh-CN" sz="1600" dirty="0" smtClean="0">
                  <a:solidFill>
                    <a:srgbClr val="FFFF00"/>
                  </a:solidFill>
                </a:rPr>
                <a:t>		main   f2    main   f1   f2   f1   main</a:t>
              </a:r>
            </a:p>
            <a:p>
              <a:pPr defTabSz="447675">
                <a:lnSpc>
                  <a:spcPct val="150000"/>
                </a:lnSpc>
              </a:pPr>
              <a:r>
                <a:rPr lang="en-US" altLang="zh-CN" sz="1600" dirty="0" smtClean="0">
                  <a:solidFill>
                    <a:srgbClr val="FFFF00"/>
                  </a:solidFill>
                </a:rPr>
                <a:t>a</a:t>
              </a:r>
              <a:r>
                <a:rPr lang="zh-CN" altLang="en-US" sz="1600" dirty="0" smtClean="0">
                  <a:solidFill>
                    <a:srgbClr val="FFFF00"/>
                  </a:solidFill>
                </a:rPr>
                <a:t>生存期</a:t>
              </a:r>
              <a:endParaRPr lang="en-US" altLang="zh-CN" sz="1600" dirty="0" smtClean="0">
                <a:solidFill>
                  <a:srgbClr val="FFFF00"/>
                </a:solidFill>
              </a:endParaRPr>
            </a:p>
            <a:p>
              <a:pPr defTabSz="447675">
                <a:lnSpc>
                  <a:spcPct val="150000"/>
                </a:lnSpc>
              </a:pPr>
              <a:r>
                <a:rPr lang="en-US" altLang="zh-CN" sz="1600" dirty="0" smtClean="0">
                  <a:solidFill>
                    <a:srgbClr val="FFFF00"/>
                  </a:solidFill>
                </a:rPr>
                <a:t>b</a:t>
              </a:r>
              <a:r>
                <a:rPr lang="zh-CN" altLang="en-US" sz="1600" dirty="0" smtClean="0">
                  <a:solidFill>
                    <a:srgbClr val="FFFF00"/>
                  </a:solidFill>
                </a:rPr>
                <a:t>生存期</a:t>
              </a:r>
              <a:endParaRPr lang="en-US" altLang="zh-CN" sz="1600" dirty="0" smtClean="0">
                <a:solidFill>
                  <a:srgbClr val="FFFF00"/>
                </a:solidFill>
              </a:endParaRPr>
            </a:p>
            <a:p>
              <a:pPr defTabSz="447675">
                <a:lnSpc>
                  <a:spcPct val="150000"/>
                </a:lnSpc>
              </a:pPr>
              <a:r>
                <a:rPr lang="en-US" altLang="zh-CN" sz="1600" dirty="0" smtClean="0">
                  <a:solidFill>
                    <a:srgbClr val="FFFF00"/>
                  </a:solidFill>
                </a:rPr>
                <a:t>c</a:t>
              </a:r>
              <a:r>
                <a:rPr lang="zh-CN" altLang="en-US" sz="1600" dirty="0" smtClean="0">
                  <a:solidFill>
                    <a:srgbClr val="FFFF00"/>
                  </a:solidFill>
                </a:rPr>
                <a:t>生存期</a:t>
              </a:r>
              <a:endParaRPr lang="zh-CN" altLang="en-US" sz="1600" dirty="0">
                <a:solidFill>
                  <a:srgbClr val="FFFF00"/>
                </a:solidFill>
              </a:endParaRP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5962012" y="4902541"/>
            <a:ext cx="6096000" cy="1323439"/>
          </a:xfrm>
          <a:prstGeom prst="rect">
            <a:avLst/>
          </a:prstGeom>
        </p:spPr>
        <p:txBody>
          <a:bodyPr>
            <a:spAutoFit/>
          </a:bodyPr>
          <a:lstStyle/>
          <a:p>
            <a:r>
              <a:rPr lang="zh-CN" altLang="en-US" sz="1600">
                <a:solidFill>
                  <a:schemeClr val="bg1"/>
                </a:solidFill>
              </a:rPr>
              <a:t>如果一个变量在某个文件或函数范围内是有效的，就称该范围为该变量的</a:t>
            </a:r>
            <a:r>
              <a:rPr lang="zh-CN" altLang="en-US" sz="1600" b="1">
                <a:solidFill>
                  <a:schemeClr val="bg1"/>
                </a:solidFill>
              </a:rPr>
              <a:t>作用域</a:t>
            </a:r>
            <a:r>
              <a:rPr lang="zh-CN" altLang="en-US" sz="1600">
                <a:solidFill>
                  <a:schemeClr val="bg1"/>
                </a:solidFill>
              </a:rPr>
              <a:t>，在此作用域内可以引用该变量，在专业书中称变量在此作用域内“</a:t>
            </a:r>
            <a:r>
              <a:rPr lang="zh-CN" altLang="en-US" sz="1600" b="1">
                <a:solidFill>
                  <a:schemeClr val="bg1"/>
                </a:solidFill>
              </a:rPr>
              <a:t>可见</a:t>
            </a:r>
            <a:r>
              <a:rPr lang="zh-CN" altLang="en-US" sz="1600">
                <a:solidFill>
                  <a:schemeClr val="bg1"/>
                </a:solidFill>
              </a:rPr>
              <a:t>”，这种性质称为变量的</a:t>
            </a:r>
            <a:r>
              <a:rPr lang="zh-CN" altLang="en-US" sz="1600" b="1">
                <a:solidFill>
                  <a:schemeClr val="bg1"/>
                </a:solidFill>
              </a:rPr>
              <a:t>可见性</a:t>
            </a:r>
            <a:r>
              <a:rPr lang="zh-CN" altLang="en-US" sz="1600" smtClean="0">
                <a:solidFill>
                  <a:schemeClr val="bg1"/>
                </a:solidFill>
              </a:rPr>
              <a:t>。</a:t>
            </a:r>
            <a:endParaRPr lang="en-US" altLang="zh-CN" sz="1600" smtClean="0">
              <a:solidFill>
                <a:schemeClr val="bg1"/>
              </a:solidFill>
            </a:endParaRPr>
          </a:p>
          <a:p>
            <a:r>
              <a:rPr lang="zh-CN" altLang="en-US" sz="1600" smtClean="0">
                <a:solidFill>
                  <a:schemeClr val="bg1"/>
                </a:solidFill>
              </a:rPr>
              <a:t>如果</a:t>
            </a:r>
            <a:r>
              <a:rPr lang="zh-CN" altLang="en-US" sz="1600">
                <a:solidFill>
                  <a:schemeClr val="bg1"/>
                </a:solidFill>
              </a:rPr>
              <a:t>一个变量值在某一时刻是存在的，则认为这一时刻属于该变量的</a:t>
            </a:r>
            <a:r>
              <a:rPr lang="zh-CN" altLang="en-US" sz="1600" b="1">
                <a:solidFill>
                  <a:schemeClr val="bg1"/>
                </a:solidFill>
              </a:rPr>
              <a:t>生存期</a:t>
            </a:r>
            <a:r>
              <a:rPr lang="zh-CN" altLang="en-US" sz="1600">
                <a:solidFill>
                  <a:schemeClr val="bg1"/>
                </a:solidFill>
              </a:rPr>
              <a:t>，或称该变量在此时刻“</a:t>
            </a:r>
            <a:r>
              <a:rPr lang="zh-CN" altLang="en-US" sz="1600" b="1">
                <a:solidFill>
                  <a:schemeClr val="bg1"/>
                </a:solidFill>
              </a:rPr>
              <a:t>存在</a:t>
            </a:r>
            <a:r>
              <a:rPr lang="zh-CN" altLang="en-US" sz="1600">
                <a:solidFill>
                  <a:schemeClr val="bg1"/>
                </a:solidFill>
              </a:rPr>
              <a:t>”。</a:t>
            </a:r>
          </a:p>
        </p:txBody>
      </p:sp>
    </p:spTree>
    <p:custDataLst>
      <p:tags r:id="rId1"/>
    </p:custDataLst>
    <p:extLst>
      <p:ext uri="{BB962C8B-B14F-4D97-AF65-F5344CB8AC3E}">
        <p14:creationId xmlns:p14="http://schemas.microsoft.com/office/powerpoint/2010/main" val="223372237"/>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800">
                <a:solidFill>
                  <a:srgbClr val="FFFFFF"/>
                </a:solidFill>
                <a:latin typeface="+mn-ea"/>
                <a:ea typeface="+mn-ea"/>
              </a:rPr>
              <a:t>各种类型变量的作用域和存在性的情况</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3878771091"/>
              </p:ext>
            </p:extLst>
          </p:nvPr>
        </p:nvGraphicFramePr>
        <p:xfrm>
          <a:off x="2094182" y="2608101"/>
          <a:ext cx="8878400" cy="222504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808368265"/>
                    </a:ext>
                  </a:extLst>
                </a:gridCol>
                <a:gridCol w="1625600">
                  <a:extLst>
                    <a:ext uri="{9D8B030D-6E8A-4147-A177-3AD203B41FA5}">
                      <a16:colId xmlns:a16="http://schemas.microsoft.com/office/drawing/2014/main" val="1642273667"/>
                    </a:ext>
                  </a:extLst>
                </a:gridCol>
                <a:gridCol w="1625600">
                  <a:extLst>
                    <a:ext uri="{9D8B030D-6E8A-4147-A177-3AD203B41FA5}">
                      <a16:colId xmlns:a16="http://schemas.microsoft.com/office/drawing/2014/main" val="3095053251"/>
                    </a:ext>
                  </a:extLst>
                </a:gridCol>
                <a:gridCol w="1625600">
                  <a:extLst>
                    <a:ext uri="{9D8B030D-6E8A-4147-A177-3AD203B41FA5}">
                      <a16:colId xmlns:a16="http://schemas.microsoft.com/office/drawing/2014/main" val="3256328149"/>
                    </a:ext>
                  </a:extLst>
                </a:gridCol>
                <a:gridCol w="1625600">
                  <a:extLst>
                    <a:ext uri="{9D8B030D-6E8A-4147-A177-3AD203B41FA5}">
                      <a16:colId xmlns:a16="http://schemas.microsoft.com/office/drawing/2014/main" val="1515624401"/>
                    </a:ext>
                  </a:extLst>
                </a:gridCol>
              </a:tblGrid>
              <a:tr h="370840">
                <a:tc rowSpan="2">
                  <a:txBody>
                    <a:bodyPr/>
                    <a:lstStyle/>
                    <a:p>
                      <a:pPr algn="ctr"/>
                      <a:r>
                        <a:rPr lang="zh-CN" altLang="en-US" sz="1600" dirty="0" smtClean="0">
                          <a:solidFill>
                            <a:schemeClr val="bg1"/>
                          </a:solidFill>
                        </a:rPr>
                        <a:t>变量存储类别</a:t>
                      </a:r>
                      <a:endParaRPr lang="zh-CN" altLang="en-US" sz="1600" dirty="0">
                        <a:solidFill>
                          <a:schemeClr val="bg1"/>
                        </a:solidFill>
                      </a:endParaRPr>
                    </a:p>
                  </a:txBody>
                  <a:tcPr anchor="ctr">
                    <a:solidFill>
                      <a:schemeClr val="accent1"/>
                    </a:solidFill>
                  </a:tcPr>
                </a:tc>
                <a:tc gridSpan="2">
                  <a:txBody>
                    <a:bodyPr/>
                    <a:lstStyle/>
                    <a:p>
                      <a:pPr algn="ctr"/>
                      <a:r>
                        <a:rPr lang="zh-CN" altLang="en-US" sz="1600" dirty="0" smtClean="0">
                          <a:solidFill>
                            <a:schemeClr val="bg1"/>
                          </a:solidFill>
                        </a:rPr>
                        <a:t>函数内</a:t>
                      </a:r>
                      <a:endParaRPr lang="zh-CN" altLang="en-US" sz="1600" dirty="0">
                        <a:solidFill>
                          <a:schemeClr val="bg1"/>
                        </a:solidFill>
                      </a:endParaRPr>
                    </a:p>
                  </a:txBody>
                  <a:tcPr anchor="ctr">
                    <a:solidFill>
                      <a:schemeClr val="accent1"/>
                    </a:solidFill>
                  </a:tcPr>
                </a:tc>
                <a:tc hMerge="1">
                  <a:txBody>
                    <a:bodyPr/>
                    <a:lstStyle/>
                    <a:p>
                      <a:endParaRPr lang="zh-CN" altLang="en-US"/>
                    </a:p>
                  </a:txBody>
                  <a:tcPr/>
                </a:tc>
                <a:tc gridSpan="2">
                  <a:txBody>
                    <a:bodyPr/>
                    <a:lstStyle/>
                    <a:p>
                      <a:pPr algn="ctr"/>
                      <a:r>
                        <a:rPr lang="zh-CN" altLang="en-US" sz="1600" dirty="0" smtClean="0">
                          <a:solidFill>
                            <a:schemeClr val="bg1"/>
                          </a:solidFill>
                        </a:rPr>
                        <a:t>函数外</a:t>
                      </a:r>
                      <a:endParaRPr lang="zh-CN" altLang="en-US" sz="1600" dirty="0">
                        <a:solidFill>
                          <a:schemeClr val="bg1"/>
                        </a:solidFill>
                      </a:endParaRPr>
                    </a:p>
                  </a:txBody>
                  <a:tcPr anchor="ctr">
                    <a:solidFill>
                      <a:schemeClr val="accent1"/>
                    </a:solidFill>
                  </a:tcPr>
                </a:tc>
                <a:tc hMerge="1">
                  <a:txBody>
                    <a:bodyPr/>
                    <a:lstStyle/>
                    <a:p>
                      <a:endParaRPr lang="zh-CN" altLang="en-US"/>
                    </a:p>
                  </a:txBody>
                  <a:tcPr/>
                </a:tc>
                <a:extLst>
                  <a:ext uri="{0D108BD9-81ED-4DB2-BD59-A6C34878D82A}">
                    <a16:rowId xmlns:a16="http://schemas.microsoft.com/office/drawing/2014/main" val="4055421402"/>
                  </a:ext>
                </a:extLst>
              </a:tr>
              <a:tr h="370840">
                <a:tc vMerge="1">
                  <a:txBody>
                    <a:bodyPr/>
                    <a:lstStyle/>
                    <a:p>
                      <a:endParaRPr lang="zh-CN" altLang="en-US"/>
                    </a:p>
                  </a:txBody>
                  <a:tcPr/>
                </a:tc>
                <a:tc>
                  <a:txBody>
                    <a:bodyPr/>
                    <a:lstStyle/>
                    <a:p>
                      <a:pPr algn="ctr"/>
                      <a:r>
                        <a:rPr lang="zh-CN" altLang="en-US" sz="1600" smtClean="0">
                          <a:solidFill>
                            <a:schemeClr val="bg1"/>
                          </a:solidFill>
                        </a:rPr>
                        <a:t>作用域</a:t>
                      </a:r>
                      <a:endParaRPr lang="zh-CN" altLang="en-US" sz="1600">
                        <a:solidFill>
                          <a:schemeClr val="bg1"/>
                        </a:solidFill>
                      </a:endParaRPr>
                    </a:p>
                  </a:txBody>
                  <a:tcPr anchor="ctr">
                    <a:solidFill>
                      <a:schemeClr val="accent1"/>
                    </a:solidFill>
                  </a:tcPr>
                </a:tc>
                <a:tc>
                  <a:txBody>
                    <a:bodyPr/>
                    <a:lstStyle/>
                    <a:p>
                      <a:pPr algn="ctr"/>
                      <a:r>
                        <a:rPr lang="zh-CN" altLang="en-US" sz="1600" smtClean="0">
                          <a:solidFill>
                            <a:schemeClr val="bg1"/>
                          </a:solidFill>
                        </a:rPr>
                        <a:t>存在性</a:t>
                      </a:r>
                      <a:endParaRPr lang="zh-CN" altLang="en-US" sz="1600">
                        <a:solidFill>
                          <a:schemeClr val="bg1"/>
                        </a:solidFill>
                      </a:endParaRPr>
                    </a:p>
                  </a:txBody>
                  <a:tcPr anchor="ctr">
                    <a:solidFill>
                      <a:schemeClr val="accent1"/>
                    </a:solidFill>
                  </a:tcPr>
                </a:tc>
                <a:tc>
                  <a:txBody>
                    <a:bodyPr/>
                    <a:lstStyle/>
                    <a:p>
                      <a:pPr algn="ctr"/>
                      <a:r>
                        <a:rPr lang="zh-CN" altLang="en-US" sz="1600" dirty="0" smtClean="0">
                          <a:solidFill>
                            <a:schemeClr val="bg1"/>
                          </a:solidFill>
                        </a:rPr>
                        <a:t>作用域</a:t>
                      </a:r>
                      <a:endParaRPr lang="zh-CN" altLang="en-US" sz="1600" dirty="0">
                        <a:solidFill>
                          <a:schemeClr val="bg1"/>
                        </a:solidFill>
                      </a:endParaRPr>
                    </a:p>
                  </a:txBody>
                  <a:tcPr anchor="ctr">
                    <a:solidFill>
                      <a:schemeClr val="accent1"/>
                    </a:solidFill>
                  </a:tcPr>
                </a:tc>
                <a:tc>
                  <a:txBody>
                    <a:bodyPr/>
                    <a:lstStyle/>
                    <a:p>
                      <a:pPr algn="ctr"/>
                      <a:r>
                        <a:rPr lang="zh-CN" altLang="en-US" sz="1600" dirty="0" smtClean="0">
                          <a:solidFill>
                            <a:schemeClr val="bg1"/>
                          </a:solidFill>
                        </a:rPr>
                        <a:t>存在性</a:t>
                      </a:r>
                      <a:endParaRPr lang="zh-CN" altLang="en-US" sz="1600" dirty="0">
                        <a:solidFill>
                          <a:schemeClr val="bg1"/>
                        </a:solidFill>
                      </a:endParaRPr>
                    </a:p>
                  </a:txBody>
                  <a:tcPr anchor="ctr">
                    <a:solidFill>
                      <a:schemeClr val="accent1"/>
                    </a:solidFill>
                  </a:tcPr>
                </a:tc>
                <a:extLst>
                  <a:ext uri="{0D108BD9-81ED-4DB2-BD59-A6C34878D82A}">
                    <a16:rowId xmlns:a16="http://schemas.microsoft.com/office/drawing/2014/main" val="2578348498"/>
                  </a:ext>
                </a:extLst>
              </a:tr>
              <a:tr h="370840">
                <a:tc>
                  <a:txBody>
                    <a:bodyPr/>
                    <a:lstStyle/>
                    <a:p>
                      <a:pPr algn="ctr"/>
                      <a:r>
                        <a:rPr lang="zh-CN" altLang="en-US" sz="1600" dirty="0" smtClean="0">
                          <a:solidFill>
                            <a:schemeClr val="bg1"/>
                          </a:solidFill>
                        </a:rPr>
                        <a:t>自动变量和寄存器变量</a:t>
                      </a:r>
                      <a:endParaRPr lang="zh-CN" altLang="en-US" sz="1600" dirty="0">
                        <a:solidFill>
                          <a:schemeClr val="bg1"/>
                        </a:solidFill>
                      </a:endParaRPr>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en-US" altLang="zh-CN" sz="1600" smtClean="0"/>
                        <a:t>×</a:t>
                      </a:r>
                      <a:endParaRPr lang="zh-CN" altLang="en-US" sz="1600"/>
                    </a:p>
                  </a:txBody>
                  <a:tcPr anchor="ctr"/>
                </a:tc>
                <a:extLst>
                  <a:ext uri="{0D108BD9-81ED-4DB2-BD59-A6C34878D82A}">
                    <a16:rowId xmlns:a16="http://schemas.microsoft.com/office/drawing/2014/main" val="963311965"/>
                  </a:ext>
                </a:extLst>
              </a:tr>
              <a:tr h="370840">
                <a:tc>
                  <a:txBody>
                    <a:bodyPr/>
                    <a:lstStyle/>
                    <a:p>
                      <a:pPr algn="ctr"/>
                      <a:r>
                        <a:rPr lang="zh-CN" altLang="en-US" sz="1600" dirty="0" smtClean="0">
                          <a:solidFill>
                            <a:schemeClr val="bg1"/>
                          </a:solidFill>
                        </a:rPr>
                        <a:t>静态局部变量</a:t>
                      </a:r>
                      <a:endParaRPr lang="zh-CN" altLang="en-US" sz="1600" dirty="0">
                        <a:solidFill>
                          <a:schemeClr val="bg1"/>
                        </a:solidFill>
                      </a:endParaRPr>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3418460338"/>
                  </a:ext>
                </a:extLst>
              </a:tr>
              <a:tr h="370840">
                <a:tc>
                  <a:txBody>
                    <a:bodyPr/>
                    <a:lstStyle/>
                    <a:p>
                      <a:pPr algn="ctr"/>
                      <a:r>
                        <a:rPr lang="zh-CN" altLang="en-US" sz="1600" dirty="0" smtClean="0">
                          <a:solidFill>
                            <a:schemeClr val="bg1"/>
                          </a:solidFill>
                        </a:rPr>
                        <a:t>静态外部变量</a:t>
                      </a:r>
                      <a:endParaRPr lang="zh-CN" altLang="en-US" sz="1600" dirty="0">
                        <a:solidFill>
                          <a:schemeClr val="bg1"/>
                        </a:solidFill>
                      </a:endParaRPr>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√（只限本文件）</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2277285191"/>
                  </a:ext>
                </a:extLst>
              </a:tr>
              <a:tr h="370840">
                <a:tc>
                  <a:txBody>
                    <a:bodyPr/>
                    <a:lstStyle/>
                    <a:p>
                      <a:pPr algn="ctr"/>
                      <a:r>
                        <a:rPr lang="zh-CN" altLang="en-US" sz="1600" dirty="0" smtClean="0">
                          <a:solidFill>
                            <a:schemeClr val="bg1"/>
                          </a:solidFill>
                        </a:rPr>
                        <a:t>外部变量</a:t>
                      </a:r>
                      <a:endParaRPr lang="zh-CN" altLang="en-US" sz="1600" dirty="0">
                        <a:solidFill>
                          <a:schemeClr val="bg1"/>
                        </a:solidFill>
                      </a:endParaRPr>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2617226350"/>
                  </a:ext>
                </a:extLst>
              </a:tr>
            </a:tbl>
          </a:graphicData>
        </a:graphic>
      </p:graphicFrame>
    </p:spTree>
    <p:custDataLst>
      <p:tags r:id="rId1"/>
    </p:custDataLst>
    <p:extLst>
      <p:ext uri="{BB962C8B-B14F-4D97-AF65-F5344CB8AC3E}">
        <p14:creationId xmlns:p14="http://schemas.microsoft.com/office/powerpoint/2010/main" val="1963181546"/>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(5)static</a:t>
            </a:r>
            <a:r>
              <a:rPr lang="zh-CN" altLang="en-US" sz="1800">
                <a:solidFill>
                  <a:srgbClr val="FFFFFF"/>
                </a:solidFill>
                <a:latin typeface="+mn-ea"/>
                <a:ea typeface="+mn-ea"/>
              </a:rPr>
              <a:t>对局部变量和全局变量的作用不同</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局部变量</a:t>
            </a:r>
            <a:r>
              <a:rPr lang="zh-CN" altLang="en-US" sz="1800" smtClean="0">
                <a:solidFill>
                  <a:srgbClr val="FFFFFF"/>
                </a:solidFill>
                <a:latin typeface="+mn-ea"/>
                <a:ea typeface="+mn-ea"/>
              </a:rPr>
              <a:t>来说</a:t>
            </a:r>
            <a:r>
              <a:rPr lang="zh-CN" altLang="en-US" sz="1800">
                <a:solidFill>
                  <a:srgbClr val="FFFFFF"/>
                </a:solidFill>
                <a:latin typeface="+mn-ea"/>
                <a:ea typeface="+mn-ea"/>
              </a:rPr>
              <a:t>，</a:t>
            </a:r>
            <a:r>
              <a:rPr lang="zh-CN" altLang="en-US" sz="1800" smtClean="0">
                <a:solidFill>
                  <a:srgbClr val="FFFFFF"/>
                </a:solidFill>
                <a:latin typeface="+mn-ea"/>
                <a:ea typeface="+mn-ea"/>
              </a:rPr>
              <a:t>它</a:t>
            </a:r>
            <a:r>
              <a:rPr lang="zh-CN" altLang="en-US" sz="1800">
                <a:solidFill>
                  <a:srgbClr val="FFFFFF"/>
                </a:solidFill>
                <a:latin typeface="+mn-ea"/>
                <a:ea typeface="+mn-ea"/>
              </a:rPr>
              <a:t>使变量由动态存储方式改变为静态存储方式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而</a:t>
            </a:r>
            <a:r>
              <a:rPr lang="zh-CN" altLang="en-US" sz="1800">
                <a:solidFill>
                  <a:srgbClr val="FFFFFF"/>
                </a:solidFill>
                <a:latin typeface="+mn-ea"/>
                <a:ea typeface="+mn-ea"/>
              </a:rPr>
              <a:t>对全局变量</a:t>
            </a:r>
            <a:r>
              <a:rPr lang="zh-CN" altLang="en-US" sz="1800" smtClean="0">
                <a:solidFill>
                  <a:srgbClr val="FFFFFF"/>
                </a:solidFill>
                <a:latin typeface="+mn-ea"/>
                <a:ea typeface="+mn-ea"/>
              </a:rPr>
              <a:t>来说，它</a:t>
            </a:r>
            <a:r>
              <a:rPr lang="zh-CN" altLang="en-US" sz="1800">
                <a:solidFill>
                  <a:srgbClr val="FFFFFF"/>
                </a:solidFill>
                <a:latin typeface="+mn-ea"/>
                <a:ea typeface="+mn-ea"/>
              </a:rPr>
              <a:t>使变量局部化</a:t>
            </a:r>
            <a:r>
              <a:rPr lang="en-US" altLang="zh-CN" sz="1800">
                <a:solidFill>
                  <a:srgbClr val="FFFFFF"/>
                </a:solidFill>
                <a:latin typeface="+mn-ea"/>
                <a:ea typeface="+mn-ea"/>
              </a:rPr>
              <a:t>(</a:t>
            </a:r>
            <a:r>
              <a:rPr lang="zh-CN" altLang="en-US" sz="1800">
                <a:solidFill>
                  <a:srgbClr val="FFFFFF"/>
                </a:solidFill>
                <a:latin typeface="+mn-ea"/>
                <a:ea typeface="+mn-ea"/>
              </a:rPr>
              <a:t>局部于本文件</a:t>
            </a:r>
            <a:r>
              <a:rPr lang="en-US" altLang="zh-CN" sz="1800" smtClean="0">
                <a:solidFill>
                  <a:srgbClr val="FFFFFF"/>
                </a:solidFill>
                <a:latin typeface="+mn-ea"/>
                <a:ea typeface="+mn-ea"/>
              </a:rPr>
              <a:t>)</a:t>
            </a:r>
            <a:r>
              <a:rPr lang="zh-CN" altLang="en-US" sz="1800" smtClean="0">
                <a:solidFill>
                  <a:srgbClr val="FFFFFF"/>
                </a:solidFill>
                <a:latin typeface="+mn-ea"/>
                <a:ea typeface="+mn-ea"/>
              </a:rPr>
              <a:t>，但</a:t>
            </a:r>
            <a:r>
              <a:rPr lang="zh-CN" altLang="en-US" sz="1800">
                <a:solidFill>
                  <a:srgbClr val="FFFFFF"/>
                </a:solidFill>
                <a:latin typeface="+mn-ea"/>
                <a:ea typeface="+mn-ea"/>
              </a:rPr>
              <a:t>仍为静态存储方式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从</a:t>
            </a:r>
            <a:r>
              <a:rPr lang="zh-CN" altLang="en-US" sz="1800">
                <a:solidFill>
                  <a:srgbClr val="FFFFFF"/>
                </a:solidFill>
                <a:latin typeface="+mn-ea"/>
                <a:ea typeface="+mn-ea"/>
              </a:rPr>
              <a:t>作用域角度</a:t>
            </a:r>
            <a:r>
              <a:rPr lang="zh-CN" altLang="en-US" sz="1800" smtClean="0">
                <a:solidFill>
                  <a:srgbClr val="FFFFFF"/>
                </a:solidFill>
                <a:latin typeface="+mn-ea"/>
                <a:ea typeface="+mn-ea"/>
              </a:rPr>
              <a:t>看，凡</a:t>
            </a:r>
            <a:r>
              <a:rPr lang="zh-CN" altLang="en-US" sz="1800">
                <a:solidFill>
                  <a:srgbClr val="FFFFFF"/>
                </a:solidFill>
                <a:latin typeface="+mn-ea"/>
                <a:ea typeface="+mn-ea"/>
              </a:rPr>
              <a:t>有</a:t>
            </a:r>
            <a:r>
              <a:rPr lang="en-US" altLang="zh-CN" sz="1800">
                <a:solidFill>
                  <a:srgbClr val="FFFFFF"/>
                </a:solidFill>
                <a:latin typeface="+mn-ea"/>
                <a:ea typeface="+mn-ea"/>
              </a:rPr>
              <a:t>static</a:t>
            </a:r>
            <a:r>
              <a:rPr lang="zh-CN" altLang="en-US" sz="1800">
                <a:solidFill>
                  <a:srgbClr val="FFFFFF"/>
                </a:solidFill>
                <a:latin typeface="+mn-ea"/>
                <a:ea typeface="+mn-ea"/>
              </a:rPr>
              <a:t>声明</a:t>
            </a:r>
            <a:r>
              <a:rPr lang="zh-CN" altLang="en-US" sz="1800" smtClean="0">
                <a:solidFill>
                  <a:srgbClr val="FFFFFF"/>
                </a:solidFill>
                <a:latin typeface="+mn-ea"/>
                <a:ea typeface="+mn-ea"/>
              </a:rPr>
              <a:t>的，其</a:t>
            </a:r>
            <a:r>
              <a:rPr lang="zh-CN" altLang="en-US" sz="1800">
                <a:solidFill>
                  <a:srgbClr val="FFFFFF"/>
                </a:solidFill>
                <a:latin typeface="+mn-ea"/>
                <a:ea typeface="+mn-ea"/>
              </a:rPr>
              <a:t>作用域都是局限</a:t>
            </a:r>
            <a:r>
              <a:rPr lang="zh-CN" altLang="en-US" sz="1800" smtClean="0">
                <a:solidFill>
                  <a:srgbClr val="FFFFFF"/>
                </a:solidFill>
                <a:latin typeface="+mn-ea"/>
                <a:ea typeface="+mn-ea"/>
              </a:rPr>
              <a:t>的，或者</a:t>
            </a:r>
            <a:r>
              <a:rPr lang="zh-CN" altLang="en-US" sz="1800">
                <a:solidFill>
                  <a:srgbClr val="FFFFFF"/>
                </a:solidFill>
                <a:latin typeface="+mn-ea"/>
                <a:ea typeface="+mn-ea"/>
              </a:rPr>
              <a:t>局限于本函数内</a:t>
            </a:r>
            <a:r>
              <a:rPr lang="en-US" altLang="zh-CN" sz="1800">
                <a:solidFill>
                  <a:srgbClr val="FFFFFF"/>
                </a:solidFill>
                <a:latin typeface="+mn-ea"/>
                <a:ea typeface="+mn-ea"/>
              </a:rPr>
              <a:t>(</a:t>
            </a:r>
            <a:r>
              <a:rPr lang="zh-CN" altLang="en-US" sz="1800">
                <a:solidFill>
                  <a:srgbClr val="FFFFFF"/>
                </a:solidFill>
                <a:latin typeface="+mn-ea"/>
                <a:ea typeface="+mn-ea"/>
              </a:rPr>
              <a:t>静态局部变量</a:t>
            </a:r>
            <a:r>
              <a:rPr lang="en-US" altLang="zh-CN" sz="1800" smtClean="0">
                <a:solidFill>
                  <a:srgbClr val="FFFFFF"/>
                </a:solidFill>
                <a:latin typeface="+mn-ea"/>
                <a:ea typeface="+mn-ea"/>
              </a:rPr>
              <a:t>)</a:t>
            </a:r>
            <a:r>
              <a:rPr lang="zh-CN" altLang="en-US" sz="1800" smtClean="0">
                <a:solidFill>
                  <a:srgbClr val="FFFFFF"/>
                </a:solidFill>
                <a:latin typeface="+mn-ea"/>
                <a:ea typeface="+mn-ea"/>
              </a:rPr>
              <a:t>，或者</a:t>
            </a:r>
            <a:r>
              <a:rPr lang="zh-CN" altLang="en-US" sz="1800">
                <a:solidFill>
                  <a:srgbClr val="FFFFFF"/>
                </a:solidFill>
                <a:latin typeface="+mn-ea"/>
                <a:ea typeface="+mn-ea"/>
              </a:rPr>
              <a:t>局限于本文件内</a:t>
            </a:r>
            <a:r>
              <a:rPr lang="en-US" altLang="zh-CN" sz="1800">
                <a:solidFill>
                  <a:srgbClr val="FFFFFF"/>
                </a:solidFill>
                <a:latin typeface="+mn-ea"/>
                <a:ea typeface="+mn-ea"/>
              </a:rPr>
              <a:t>(</a:t>
            </a:r>
            <a:r>
              <a:rPr lang="zh-CN" altLang="en-US" sz="1800">
                <a:solidFill>
                  <a:srgbClr val="FFFFFF"/>
                </a:solidFill>
                <a:latin typeface="+mn-ea"/>
                <a:ea typeface="+mn-ea"/>
              </a:rPr>
              <a:t>静态外部变量</a:t>
            </a:r>
            <a:r>
              <a:rPr lang="en-US" altLang="zh-CN" sz="1800">
                <a:solidFill>
                  <a:srgbClr val="FFFFFF"/>
                </a:solidFill>
                <a:latin typeface="+mn-ea"/>
                <a:ea typeface="+mn-ea"/>
              </a:rPr>
              <a:t>)</a:t>
            </a:r>
            <a:r>
              <a:rPr lang="zh-CN" altLang="en-US" sz="1800">
                <a:solidFill>
                  <a:srgbClr val="FFFFFF"/>
                </a:solidFill>
                <a:latin typeface="+mn-ea"/>
                <a:ea typeface="+mn-ea"/>
              </a:rPr>
              <a:t>。</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24521075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a:t>定义函数的方法</a:t>
            </a:r>
          </a:p>
        </p:txBody>
      </p:sp>
      <p:sp>
        <p:nvSpPr>
          <p:cNvPr id="4" name="矩形 3"/>
          <p:cNvSpPr/>
          <p:nvPr/>
        </p:nvSpPr>
        <p:spPr>
          <a:xfrm>
            <a:off x="918559" y="1888823"/>
            <a:ext cx="2319129"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5" name="MH_Desc_1"/>
          <p:cNvSpPr/>
          <p:nvPr>
            <p:custDataLst>
              <p:tags r:id="rId1"/>
            </p:custDataLst>
          </p:nvPr>
        </p:nvSpPr>
        <p:spPr>
          <a:xfrm>
            <a:off x="918558" y="3315390"/>
            <a:ext cx="5237075" cy="31347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函数名后面括号内的</a:t>
            </a:r>
            <a:r>
              <a:rPr lang="en-US" altLang="zh-CN">
                <a:solidFill>
                  <a:schemeClr val="tx1"/>
                </a:solidFill>
              </a:rPr>
              <a:t>void</a:t>
            </a:r>
            <a:r>
              <a:rPr lang="zh-CN" altLang="en-US">
                <a:solidFill>
                  <a:schemeClr val="tx1"/>
                </a:solidFill>
              </a:rPr>
              <a:t>表示“空”，即函数没有参数。</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函数体包括</a:t>
            </a:r>
            <a:r>
              <a:rPr lang="zh-CN" altLang="en-US" b="1">
                <a:solidFill>
                  <a:schemeClr val="tx1"/>
                </a:solidFill>
              </a:rPr>
              <a:t>声明部分</a:t>
            </a:r>
            <a:r>
              <a:rPr lang="zh-CN" altLang="en-US">
                <a:solidFill>
                  <a:schemeClr val="tx1"/>
                </a:solidFill>
              </a:rPr>
              <a:t>和</a:t>
            </a:r>
            <a:r>
              <a:rPr lang="zh-CN" altLang="en-US" b="1">
                <a:solidFill>
                  <a:schemeClr val="tx1"/>
                </a:solidFill>
              </a:rPr>
              <a:t>语句部分</a:t>
            </a:r>
            <a:r>
              <a:rPr lang="zh-CN" altLang="en-US">
                <a:solidFill>
                  <a:schemeClr val="tx1"/>
                </a:solidFill>
              </a:rPr>
              <a:t>。</a:t>
            </a: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在定义函数时要用“类型标识符”</a:t>
            </a:r>
            <a:r>
              <a:rPr lang="en-US" altLang="zh-CN">
                <a:solidFill>
                  <a:schemeClr val="tx1"/>
                </a:solidFill>
              </a:rPr>
              <a:t>(</a:t>
            </a:r>
            <a:r>
              <a:rPr lang="zh-CN" altLang="en-US">
                <a:solidFill>
                  <a:schemeClr val="tx1"/>
                </a:solidFill>
              </a:rPr>
              <a:t>即类型名</a:t>
            </a:r>
            <a:r>
              <a:rPr lang="en-US" altLang="zh-CN">
                <a:solidFill>
                  <a:schemeClr val="tx1"/>
                </a:solidFill>
              </a:rPr>
              <a:t>)</a:t>
            </a:r>
            <a:r>
              <a:rPr lang="zh-CN" altLang="en-US">
                <a:solidFill>
                  <a:schemeClr val="tx1"/>
                </a:solidFill>
              </a:rPr>
              <a:t>指定函数值的类型，即指定函数带回来的值的类型。</a:t>
            </a:r>
          </a:p>
        </p:txBody>
      </p:sp>
      <p:sp>
        <p:nvSpPr>
          <p:cNvPr id="3" name="文本框 2"/>
          <p:cNvSpPr txBox="1"/>
          <p:nvPr/>
        </p:nvSpPr>
        <p:spPr>
          <a:xfrm>
            <a:off x="871331" y="1464730"/>
            <a:ext cx="1979544" cy="400110"/>
          </a:xfrm>
          <a:prstGeom prst="rect">
            <a:avLst/>
          </a:prstGeom>
          <a:noFill/>
        </p:spPr>
        <p:txBody>
          <a:bodyPr wrap="square" rtlCol="0">
            <a:spAutoFit/>
          </a:bodyPr>
          <a:lstStyle/>
          <a:p>
            <a:r>
              <a:rPr lang="zh-CN" altLang="en-US" sz="2000"/>
              <a:t>定义无参函数</a:t>
            </a:r>
          </a:p>
        </p:txBody>
      </p:sp>
      <p:cxnSp>
        <p:nvCxnSpPr>
          <p:cNvPr id="12" name="直接连接符 11"/>
          <p:cNvCxnSpPr/>
          <p:nvPr/>
        </p:nvCxnSpPr>
        <p:spPr>
          <a:xfrm>
            <a:off x="918559" y="1775989"/>
            <a:ext cx="5237074"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36504" y="1898374"/>
            <a:ext cx="2584174"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(void)</a:t>
            </a:r>
          </a:p>
          <a:p>
            <a:r>
              <a:rPr lang="en-US" altLang="zh-CN" b="1"/>
              <a:t>{</a:t>
            </a:r>
          </a:p>
          <a:p>
            <a:pPr defTabSz="625475"/>
            <a:r>
              <a:rPr lang="en-US" altLang="zh-CN" b="1"/>
              <a:t>	</a:t>
            </a:r>
            <a:r>
              <a:rPr lang="zh-CN" altLang="en-US" b="1"/>
              <a:t>函数体</a:t>
            </a:r>
            <a:endParaRPr lang="en-US" altLang="zh-CN" b="1"/>
          </a:p>
          <a:p>
            <a:r>
              <a:rPr lang="en-US" altLang="zh-CN" b="1"/>
              <a:t>}</a:t>
            </a:r>
            <a:endParaRPr lang="zh-CN" altLang="en-US" b="1"/>
          </a:p>
        </p:txBody>
      </p:sp>
      <p:sp>
        <p:nvSpPr>
          <p:cNvPr id="16" name="文本框 15"/>
          <p:cNvSpPr txBox="1"/>
          <p:nvPr/>
        </p:nvSpPr>
        <p:spPr>
          <a:xfrm>
            <a:off x="3328374" y="2400960"/>
            <a:ext cx="417444" cy="369332"/>
          </a:xfrm>
          <a:prstGeom prst="rect">
            <a:avLst/>
          </a:prstGeom>
          <a:noFill/>
        </p:spPr>
        <p:txBody>
          <a:bodyPr wrap="square" rtlCol="0">
            <a:spAutoFit/>
          </a:bodyPr>
          <a:lstStyle/>
          <a:p>
            <a:pPr algn="ctr"/>
            <a:r>
              <a:rPr lang="zh-CN" altLang="en-US"/>
              <a:t>或</a:t>
            </a:r>
          </a:p>
        </p:txBody>
      </p:sp>
      <p:cxnSp>
        <p:nvCxnSpPr>
          <p:cNvPr id="25" name="直接连接符 24"/>
          <p:cNvCxnSpPr/>
          <p:nvPr/>
        </p:nvCxnSpPr>
        <p:spPr>
          <a:xfrm>
            <a:off x="6783564" y="1464730"/>
            <a:ext cx="0" cy="5030657"/>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548810" y="1775990"/>
            <a:ext cx="3513442" cy="132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类型名  函数名</a:t>
            </a:r>
            <a:r>
              <a:rPr lang="en-US" altLang="zh-CN" b="1" dirty="0"/>
              <a:t>(</a:t>
            </a:r>
            <a:r>
              <a:rPr lang="zh-CN" altLang="en-US" b="1" dirty="0"/>
              <a:t>形式参数表列</a:t>
            </a:r>
            <a:r>
              <a:rPr lang="en-US" altLang="zh-CN" b="1" dirty="0"/>
              <a:t>)</a:t>
            </a:r>
          </a:p>
          <a:p>
            <a:r>
              <a:rPr lang="en-US" altLang="zh-CN" b="1" dirty="0"/>
              <a:t>{</a:t>
            </a:r>
          </a:p>
          <a:p>
            <a:pPr defTabSz="625475"/>
            <a:r>
              <a:rPr lang="en-US" altLang="zh-CN" b="1" dirty="0"/>
              <a:t>	</a:t>
            </a:r>
            <a:r>
              <a:rPr lang="zh-CN" altLang="en-US" b="1" dirty="0"/>
              <a:t>函数体</a:t>
            </a:r>
            <a:endParaRPr lang="en-US" altLang="zh-CN" b="1" dirty="0"/>
          </a:p>
          <a:p>
            <a:r>
              <a:rPr lang="en-US" altLang="zh-CN" b="1" dirty="0"/>
              <a:t>}</a:t>
            </a:r>
            <a:endParaRPr lang="zh-CN" altLang="en-US" b="1" dirty="0"/>
          </a:p>
        </p:txBody>
      </p:sp>
      <p:sp>
        <p:nvSpPr>
          <p:cNvPr id="28" name="文本框 27"/>
          <p:cNvSpPr txBox="1"/>
          <p:nvPr/>
        </p:nvSpPr>
        <p:spPr>
          <a:xfrm>
            <a:off x="7501582" y="1341958"/>
            <a:ext cx="1979544" cy="400110"/>
          </a:xfrm>
          <a:prstGeom prst="rect">
            <a:avLst/>
          </a:prstGeom>
          <a:noFill/>
        </p:spPr>
        <p:txBody>
          <a:bodyPr wrap="square" rtlCol="0">
            <a:spAutoFit/>
          </a:bodyPr>
          <a:lstStyle/>
          <a:p>
            <a:r>
              <a:rPr lang="zh-CN" altLang="en-US" sz="2000"/>
              <a:t>定义有参函数</a:t>
            </a:r>
          </a:p>
        </p:txBody>
      </p:sp>
      <p:cxnSp>
        <p:nvCxnSpPr>
          <p:cNvPr id="29" name="直接连接符 28"/>
          <p:cNvCxnSpPr/>
          <p:nvPr/>
        </p:nvCxnSpPr>
        <p:spPr>
          <a:xfrm>
            <a:off x="7548810" y="1663156"/>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7548810" y="3212762"/>
            <a:ext cx="3260035" cy="1411357"/>
          </a:xfrm>
          <a:prstGeom prst="roundRect">
            <a:avLst>
              <a:gd name="adj" fmla="val 229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int max(int </a:t>
            </a:r>
            <a:r>
              <a:rPr lang="en-US" altLang="zh-CN" sz="1400" dirty="0" err="1">
                <a:solidFill>
                  <a:schemeClr val="tx1"/>
                </a:solidFill>
              </a:rPr>
              <a:t>x,int</a:t>
            </a:r>
            <a:r>
              <a:rPr lang="en-US" altLang="zh-CN" sz="1400" dirty="0">
                <a:solidFill>
                  <a:schemeClr val="tx1"/>
                </a:solidFill>
              </a:rPr>
              <a:t> y)</a:t>
            </a:r>
          </a:p>
          <a:p>
            <a:pPr defTabSz="363538">
              <a:lnSpc>
                <a:spcPct val="120000"/>
              </a:lnSpc>
            </a:pPr>
            <a:r>
              <a:rPr lang="en-US" altLang="zh-CN" sz="1400" dirty="0">
                <a:solidFill>
                  <a:schemeClr val="tx1"/>
                </a:solidFill>
              </a:rPr>
              <a:t>{	int z;		</a:t>
            </a:r>
            <a:r>
              <a:rPr lang="en-US" altLang="zh-CN" sz="1400" dirty="0">
                <a:solidFill>
                  <a:srgbClr val="008000"/>
                </a:solidFill>
              </a:rPr>
              <a:t>//</a:t>
            </a:r>
            <a:r>
              <a:rPr lang="zh-CN" altLang="en-US" sz="1400" dirty="0">
                <a:solidFill>
                  <a:srgbClr val="008000"/>
                </a:solidFill>
              </a:rPr>
              <a:t>声明部分</a:t>
            </a:r>
          </a:p>
          <a:p>
            <a:pPr defTabSz="363538">
              <a:lnSpc>
                <a:spcPct val="120000"/>
              </a:lnSpc>
            </a:pPr>
            <a:r>
              <a:rPr lang="zh-CN" altLang="en-US" sz="1400" dirty="0">
                <a:solidFill>
                  <a:schemeClr val="tx1"/>
                </a:solidFill>
              </a:rPr>
              <a:t>	</a:t>
            </a:r>
            <a:r>
              <a:rPr lang="en-US" altLang="zh-CN" sz="1400" dirty="0">
                <a:solidFill>
                  <a:schemeClr val="tx1"/>
                </a:solidFill>
              </a:rPr>
              <a:t>z=x&gt;</a:t>
            </a:r>
            <a:r>
              <a:rPr lang="en-US" altLang="zh-CN" sz="1400" dirty="0" err="1">
                <a:solidFill>
                  <a:schemeClr val="tx1"/>
                </a:solidFill>
              </a:rPr>
              <a:t>y?x:y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执行语句部分</a:t>
            </a:r>
          </a:p>
          <a:p>
            <a:pPr defTabSz="363538">
              <a:lnSpc>
                <a:spcPct val="120000"/>
              </a:lnSpc>
            </a:pPr>
            <a:r>
              <a:rPr lang="zh-CN" altLang="en-US" sz="1400" dirty="0">
                <a:solidFill>
                  <a:schemeClr val="tx1"/>
                </a:solidFill>
              </a:rPr>
              <a:t>	</a:t>
            </a:r>
            <a:r>
              <a:rPr lang="en-US" altLang="zh-CN" sz="1400" dirty="0">
                <a:solidFill>
                  <a:schemeClr val="tx1"/>
                </a:solidFill>
              </a:rPr>
              <a:t>return(z);</a:t>
            </a:r>
          </a:p>
          <a:p>
            <a:pPr defTabSz="363538">
              <a:lnSpc>
                <a:spcPct val="120000"/>
              </a:lnSpc>
            </a:pPr>
            <a:r>
              <a:rPr lang="en-US" altLang="zh-CN" sz="1400" dirty="0">
                <a:solidFill>
                  <a:schemeClr val="tx1"/>
                </a:solidFill>
              </a:rPr>
              <a:t>}</a:t>
            </a:r>
          </a:p>
        </p:txBody>
      </p:sp>
      <p:sp>
        <p:nvSpPr>
          <p:cNvPr id="32" name="矩形 31"/>
          <p:cNvSpPr/>
          <p:nvPr/>
        </p:nvSpPr>
        <p:spPr>
          <a:xfrm>
            <a:off x="7596038" y="5187359"/>
            <a:ext cx="3257530" cy="76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a:t>类型名  函数名</a:t>
            </a:r>
            <a:r>
              <a:rPr lang="en-US" altLang="zh-CN" b="1"/>
              <a:t>()</a:t>
            </a:r>
          </a:p>
          <a:p>
            <a:r>
              <a:rPr lang="en-US" altLang="zh-CN" b="1"/>
              <a:t>{ }</a:t>
            </a:r>
            <a:endParaRPr lang="zh-CN" altLang="en-US" b="1"/>
          </a:p>
        </p:txBody>
      </p:sp>
      <p:sp>
        <p:nvSpPr>
          <p:cNvPr id="39" name="文本框 38"/>
          <p:cNvSpPr txBox="1"/>
          <p:nvPr/>
        </p:nvSpPr>
        <p:spPr>
          <a:xfrm>
            <a:off x="7548810" y="4763266"/>
            <a:ext cx="1979544" cy="400110"/>
          </a:xfrm>
          <a:prstGeom prst="rect">
            <a:avLst/>
          </a:prstGeom>
          <a:noFill/>
        </p:spPr>
        <p:txBody>
          <a:bodyPr wrap="square" rtlCol="0">
            <a:spAutoFit/>
          </a:bodyPr>
          <a:lstStyle/>
          <a:p>
            <a:r>
              <a:rPr lang="zh-CN" altLang="en-US" sz="2000"/>
              <a:t>定义空函数</a:t>
            </a:r>
          </a:p>
        </p:txBody>
      </p:sp>
      <p:cxnSp>
        <p:nvCxnSpPr>
          <p:cNvPr id="41" name="直接连接符 40"/>
          <p:cNvCxnSpPr/>
          <p:nvPr/>
        </p:nvCxnSpPr>
        <p:spPr>
          <a:xfrm>
            <a:off x="7596038" y="5074525"/>
            <a:ext cx="325753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42" name="MH_Desc_1"/>
          <p:cNvSpPr/>
          <p:nvPr>
            <p:custDataLst>
              <p:tags r:id="rId2"/>
            </p:custDataLst>
          </p:nvPr>
        </p:nvSpPr>
        <p:spPr>
          <a:xfrm>
            <a:off x="7599989" y="5999733"/>
            <a:ext cx="3257530" cy="450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函数体为空，什么也不做。</a:t>
            </a:r>
          </a:p>
        </p:txBody>
      </p:sp>
    </p:spTree>
    <p:extLst>
      <p:ext uri="{BB962C8B-B14F-4D97-AF65-F5344CB8AC3E}">
        <p14:creationId xmlns:p14="http://schemas.microsoft.com/office/powerpoint/2010/main" val="28776244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3"/>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0" y="1015966"/>
            <a:ext cx="10717315" cy="47030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在声明部分出现的变量有两种情况</a:t>
            </a:r>
            <a:r>
              <a:rPr lang="en-US" altLang="zh-CN" dirty="0">
                <a:solidFill>
                  <a:schemeClr val="tx1"/>
                </a:solidFill>
              </a:rPr>
              <a:t>: </a:t>
            </a:r>
            <a:r>
              <a:rPr lang="zh-CN" altLang="en-US" dirty="0">
                <a:solidFill>
                  <a:schemeClr val="tx1"/>
                </a:solidFill>
              </a:rPr>
              <a:t>一种是需要建立存储空间的</a:t>
            </a:r>
            <a:r>
              <a:rPr lang="en-US" altLang="zh-CN" dirty="0">
                <a:solidFill>
                  <a:schemeClr val="tx1"/>
                </a:solidFill>
              </a:rPr>
              <a:t>(</a:t>
            </a:r>
            <a:r>
              <a:rPr lang="zh-CN" altLang="en-US" dirty="0">
                <a:solidFill>
                  <a:schemeClr val="tx1"/>
                </a:solidFill>
              </a:rPr>
              <a:t>如“</a:t>
            </a:r>
            <a:r>
              <a:rPr lang="en-US" altLang="zh-CN" dirty="0" err="1">
                <a:solidFill>
                  <a:schemeClr val="tx1"/>
                </a:solidFill>
              </a:rPr>
              <a:t>int</a:t>
            </a:r>
            <a:r>
              <a:rPr lang="en-US" altLang="zh-CN" dirty="0">
                <a:solidFill>
                  <a:schemeClr val="tx1"/>
                </a:solidFill>
              </a:rPr>
              <a:t> a;”)</a:t>
            </a:r>
            <a:r>
              <a:rPr lang="zh-CN" altLang="en-US" dirty="0">
                <a:solidFill>
                  <a:schemeClr val="tx1"/>
                </a:solidFill>
              </a:rPr>
              <a:t>，另一种是不需要建立存储空间的（如“</a:t>
            </a:r>
            <a:r>
              <a:rPr lang="en-US" altLang="zh-CN" dirty="0">
                <a:solidFill>
                  <a:schemeClr val="tx1"/>
                </a:solidFill>
              </a:rPr>
              <a:t>extern </a:t>
            </a:r>
            <a:r>
              <a:rPr lang="en-US" altLang="zh-CN" dirty="0" smtClean="0">
                <a:solidFill>
                  <a:schemeClr val="tx1"/>
                </a:solidFill>
              </a:rPr>
              <a:t>a;</a:t>
            </a:r>
            <a:r>
              <a:rPr lang="zh-CN" altLang="en-US" dirty="0" smtClean="0">
                <a:solidFill>
                  <a:schemeClr val="tx1"/>
                </a:solidFill>
              </a:rPr>
              <a:t>”</a:t>
            </a:r>
            <a:r>
              <a:rPr lang="zh-CN" altLang="en-US" dirty="0">
                <a:solidFill>
                  <a:schemeClr val="tx1"/>
                </a:solidFill>
              </a:rPr>
              <a:t>）。前者称为</a:t>
            </a:r>
            <a:r>
              <a:rPr lang="zh-CN" altLang="en-US" b="1" dirty="0">
                <a:solidFill>
                  <a:schemeClr val="tx1"/>
                </a:solidFill>
              </a:rPr>
              <a:t>定义性声明</a:t>
            </a:r>
            <a:r>
              <a:rPr lang="en-US" altLang="zh-CN" dirty="0">
                <a:solidFill>
                  <a:schemeClr val="tx1"/>
                </a:solidFill>
              </a:rPr>
              <a:t>(defining declaration)</a:t>
            </a:r>
            <a:r>
              <a:rPr lang="zh-CN" altLang="en-US" dirty="0">
                <a:solidFill>
                  <a:schemeClr val="tx1"/>
                </a:solidFill>
              </a:rPr>
              <a:t>，或简称</a:t>
            </a:r>
            <a:r>
              <a:rPr lang="zh-CN" altLang="en-US" b="1" dirty="0">
                <a:solidFill>
                  <a:schemeClr val="tx1"/>
                </a:solidFill>
              </a:rPr>
              <a:t>定义</a:t>
            </a:r>
            <a:r>
              <a:rPr lang="zh-CN" altLang="en-US" dirty="0">
                <a:solidFill>
                  <a:schemeClr val="tx1"/>
                </a:solidFill>
              </a:rPr>
              <a:t>（</a:t>
            </a:r>
            <a:r>
              <a:rPr lang="en-US" altLang="zh-CN" dirty="0">
                <a:solidFill>
                  <a:schemeClr val="tx1"/>
                </a:solidFill>
              </a:rPr>
              <a:t>definition</a:t>
            </a:r>
            <a:r>
              <a:rPr lang="zh-CN" altLang="en-US" dirty="0">
                <a:solidFill>
                  <a:schemeClr val="tx1"/>
                </a:solidFill>
              </a:rPr>
              <a:t>）；后者称为</a:t>
            </a:r>
            <a:r>
              <a:rPr lang="zh-CN" altLang="en-US" b="1" dirty="0">
                <a:solidFill>
                  <a:schemeClr val="tx1"/>
                </a:solidFill>
              </a:rPr>
              <a:t>引用性声明</a:t>
            </a:r>
            <a:r>
              <a:rPr lang="en-US" altLang="zh-CN" dirty="0">
                <a:solidFill>
                  <a:schemeClr val="tx1"/>
                </a:solidFill>
              </a:rPr>
              <a:t>(referencing declaration)</a:t>
            </a:r>
            <a:r>
              <a:rPr lang="zh-CN" altLang="en-US" dirty="0" smtClean="0">
                <a:solidFill>
                  <a:schemeClr val="tx1"/>
                </a:solidFill>
              </a:rPr>
              <a:t>。一般把</a:t>
            </a:r>
            <a:r>
              <a:rPr lang="zh-CN" altLang="en-US" b="1" dirty="0">
                <a:solidFill>
                  <a:schemeClr val="tx1"/>
                </a:solidFill>
              </a:rPr>
              <a:t>建立存储空间的声明称定义</a:t>
            </a:r>
            <a:r>
              <a:rPr lang="zh-CN" altLang="en-US" dirty="0">
                <a:solidFill>
                  <a:schemeClr val="tx1"/>
                </a:solidFill>
              </a:rPr>
              <a:t>，而把</a:t>
            </a:r>
            <a:r>
              <a:rPr lang="zh-CN" altLang="en-US" b="1" dirty="0">
                <a:solidFill>
                  <a:schemeClr val="tx1"/>
                </a:solidFill>
              </a:rPr>
              <a:t>不需要建立存储空间的声明称为声明</a:t>
            </a:r>
            <a:r>
              <a:rPr lang="zh-CN" altLang="en-US" dirty="0" smtClean="0">
                <a:solidFill>
                  <a:schemeClr val="tx1"/>
                </a:solidFill>
              </a:rPr>
              <a:t>。</a:t>
            </a:r>
            <a:endParaRPr lang="en-US" altLang="zh-CN" dirty="0" smtClean="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smtClean="0">
              <a:solidFill>
                <a:schemeClr val="tx1"/>
              </a:solidFill>
            </a:endParaRPr>
          </a:p>
          <a:p>
            <a:pPr algn="just">
              <a:lnSpc>
                <a:spcPct val="120000"/>
              </a:lnSpc>
              <a:defRPr/>
            </a:pPr>
            <a:endParaRPr lang="en-US" altLang="zh-CN" dirty="0" smtClean="0">
              <a:solidFill>
                <a:schemeClr val="tx1"/>
              </a:solidFill>
            </a:endParaRPr>
          </a:p>
          <a:p>
            <a:pPr algn="just">
              <a:lnSpc>
                <a:spcPct val="120000"/>
              </a:lnSpc>
              <a:defRPr/>
            </a:pPr>
            <a:endParaRPr lang="en-US" altLang="zh-CN" dirty="0">
              <a:solidFill>
                <a:schemeClr val="tx1"/>
              </a:solidFill>
            </a:endParaRPr>
          </a:p>
          <a:p>
            <a:pPr algn="just">
              <a:lnSpc>
                <a:spcPct val="120000"/>
              </a:lnSpc>
              <a:defRPr/>
            </a:pPr>
            <a:endParaRPr lang="en-US" altLang="zh-CN" dirty="0" smtClean="0">
              <a:solidFill>
                <a:schemeClr val="tx1"/>
              </a:solidFill>
            </a:endParaRPr>
          </a:p>
          <a:p>
            <a:pPr algn="just">
              <a:lnSpc>
                <a:spcPct val="120000"/>
              </a:lnSpc>
              <a:defRPr/>
            </a:pPr>
            <a:r>
              <a:rPr lang="zh-CN" altLang="en-US" dirty="0">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a16="http://schemas.microsoft.com/office/drawing/2014/main" id="{0F049BFC-9696-4323-94B2-76251E60074B}"/>
                  </a:ext>
                </a:extLst>
              </p:cNvPr>
              <p:cNvSpPr/>
              <p:nvPr/>
            </p:nvSpPr>
            <p:spPr>
              <a:xfrm>
                <a:off x="2075995" y="2341529"/>
                <a:ext cx="7871424" cy="1624184"/>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int main</a:t>
                </a:r>
                <a:r>
                  <a:rPr lang="en-US" altLang="zh-CN" sz="1400" smtClean="0"/>
                  <a:t>()</a:t>
                </a:r>
                <a:endParaRPr lang="en-US" altLang="zh-CN" sz="1400"/>
              </a:p>
              <a:p>
                <a:pPr defTabSz="363538"/>
                <a:r>
                  <a:rPr lang="en-US" altLang="zh-CN" sz="1400" smtClean="0"/>
                  <a:t>{</a:t>
                </a:r>
                <a:endParaRPr lang="en-US" altLang="zh-CN" sz="1400"/>
              </a:p>
              <a:p>
                <a:pPr lvl="1" defTabSz="363538"/>
                <a:r>
                  <a:rPr lang="en-US" altLang="zh-CN" sz="1400"/>
                  <a:t>extern </a:t>
                </a:r>
                <a:r>
                  <a:rPr lang="en-US" altLang="zh-CN" sz="1400" smtClean="0"/>
                  <a:t>A;		</a:t>
                </a:r>
                <a:r>
                  <a:rPr lang="en-US" altLang="zh-CN" sz="1400" smtClean="0">
                    <a:solidFill>
                      <a:srgbClr val="008000"/>
                    </a:solidFill>
                  </a:rPr>
                  <a:t>//</a:t>
                </a:r>
                <a:r>
                  <a:rPr lang="zh-CN" altLang="en-US" sz="1400">
                    <a:solidFill>
                      <a:srgbClr val="008000"/>
                    </a:solidFill>
                  </a:rPr>
                  <a:t>是声明，不是定义。声明将已定义的外部变量</a:t>
                </a:r>
                <a:r>
                  <a:rPr lang="en-US" altLang="zh-CN" sz="1400">
                    <a:solidFill>
                      <a:srgbClr val="008000"/>
                    </a:solidFill>
                  </a:rPr>
                  <a:t>A</a:t>
                </a:r>
                <a:r>
                  <a:rPr lang="zh-CN" altLang="en-US" sz="1400">
                    <a:solidFill>
                      <a:srgbClr val="008000"/>
                    </a:solidFill>
                  </a:rPr>
                  <a:t>的作用域扩展到</a:t>
                </a:r>
                <a:r>
                  <a:rPr lang="zh-CN" altLang="en-US" sz="1400" smtClean="0">
                    <a:solidFill>
                      <a:srgbClr val="008000"/>
                    </a:solidFill>
                  </a:rPr>
                  <a:t>此</a:t>
                </a:r>
                <a:endParaRPr lang="en-US" altLang="zh-CN" sz="1400">
                  <a:solidFill>
                    <a:srgbClr val="008000"/>
                  </a:solidFill>
                </a:endParaRPr>
              </a:p>
              <a:p>
                <a:pPr lvl="1" defTabSz="363538"/>
                <a:r>
                  <a:rPr lang="en-US" altLang="zh-CN" sz="1400" smtClean="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a:p>
              <a:p>
                <a:pPr lvl="1" defTabSz="363538"/>
                <a:r>
                  <a:rPr lang="en-US" altLang="zh-CN" sz="1400"/>
                  <a:t>return 0</a:t>
                </a:r>
                <a:r>
                  <a:rPr lang="en-US" altLang="zh-CN" sz="1400" smtClean="0"/>
                  <a:t>;</a:t>
                </a:r>
                <a:endParaRPr lang="en-US" altLang="zh-CN" sz="1400"/>
              </a:p>
              <a:p>
                <a:pPr defTabSz="363538"/>
                <a:r>
                  <a:rPr lang="en-US" altLang="zh-CN" sz="1400" smtClean="0"/>
                  <a:t>}</a:t>
                </a:r>
                <a:endParaRPr lang="en-US" altLang="zh-CN" sz="1400"/>
              </a:p>
              <a:p>
                <a:pPr defTabSz="363538"/>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是定义，定义</a:t>
                </a:r>
                <a:r>
                  <a:rPr lang="en-US" altLang="zh-CN" sz="1400">
                    <a:solidFill>
                      <a:srgbClr val="008000"/>
                    </a:solidFill>
                  </a:rPr>
                  <a:t>A</a:t>
                </a:r>
                <a:r>
                  <a:rPr lang="zh-CN" altLang="en-US" sz="1400">
                    <a:solidFill>
                      <a:srgbClr val="008000"/>
                    </a:solidFill>
                  </a:rPr>
                  <a:t>为整型外部变量</a:t>
                </a:r>
                <a:endParaRPr lang="en-US" altLang="zh-CN" sz="1400" dirty="0">
                  <a:solidFill>
                    <a:srgbClr val="008000"/>
                  </a:solidFill>
                </a:endParaRPr>
              </a:p>
            </p:txBody>
          </p:sp>
        </mc:Choice>
        <mc:Fallback xmlns="">
          <p:sp>
            <p:nvSpPr>
              <p:cNvPr id="5" name="圆角矩形 12">
                <a:extLst>
                  <a:ext uri="{FF2B5EF4-FFF2-40B4-BE49-F238E27FC236}">
                    <a16:creationId xmlns:a16="http://schemas.microsoft.com/office/drawing/2014/main" xmlns:a14="http://schemas.microsoft.com/office/drawing/2010/main" xmlns="" id="{0F049BFC-9696-4323-94B2-76251E60074B}"/>
                  </a:ext>
                </a:extLst>
              </p:cNvPr>
              <p:cNvSpPr>
                <a:spLocks noRot="1" noChangeAspect="1" noMove="1" noResize="1" noEditPoints="1" noAdjustHandles="1" noChangeArrowheads="1" noChangeShapeType="1" noTextEdit="1"/>
              </p:cNvSpPr>
              <p:nvPr/>
            </p:nvSpPr>
            <p:spPr>
              <a:xfrm>
                <a:off x="2075995" y="2341529"/>
                <a:ext cx="7871424" cy="1624184"/>
              </a:xfrm>
              <a:prstGeom prst="roundRect">
                <a:avLst>
                  <a:gd name="adj" fmla="val 4058"/>
                </a:avLst>
              </a:prstGeom>
              <a:blipFill rotWithShape="0">
                <a:blip r:embed="rId7"/>
                <a:stretch>
                  <a:fillRect b="-2230"/>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0DCFD8E-ADC7-44B2-ABB5-5F6C327FA0FD}"/>
              </a:ext>
            </a:extLst>
          </p:cNvPr>
          <p:cNvGrpSpPr/>
          <p:nvPr/>
        </p:nvGrpSpPr>
        <p:grpSpPr>
          <a:xfrm>
            <a:off x="653050" y="5818428"/>
            <a:ext cx="10717315" cy="795131"/>
            <a:chOff x="8582294" y="4088152"/>
            <a:chExt cx="10013633"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27670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a:t>
            </a:r>
            <a:r>
              <a:rPr lang="zh-CN" altLang="en-US" sz="2400" smtClean="0">
                <a:solidFill>
                  <a:schemeClr val="tx1">
                    <a:lumMod val="65000"/>
                    <a:lumOff val="35000"/>
                  </a:schemeClr>
                </a:solidFill>
                <a:latin typeface="+mn-ea"/>
                <a:ea typeface="+mn-ea"/>
              </a:rPr>
              <a:t>的，因为</a:t>
            </a:r>
            <a:r>
              <a:rPr lang="zh-CN" altLang="en-US" sz="2400">
                <a:solidFill>
                  <a:schemeClr val="tx1">
                    <a:lumMod val="65000"/>
                    <a:lumOff val="35000"/>
                  </a:schemeClr>
                </a:solidFill>
                <a:latin typeface="+mn-ea"/>
                <a:ea typeface="+mn-ea"/>
              </a:rPr>
              <a:t>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a:t>
            </a:r>
            <a:r>
              <a:rPr lang="zh-CN" altLang="en-US" sz="2400" smtClean="0">
                <a:solidFill>
                  <a:schemeClr val="tx1">
                    <a:lumMod val="65000"/>
                    <a:lumOff val="35000"/>
                  </a:schemeClr>
                </a:solidFill>
                <a:latin typeface="+mn-ea"/>
                <a:ea typeface="+mn-ea"/>
              </a:rPr>
              <a:t>调用，将</a:t>
            </a:r>
            <a:r>
              <a:rPr lang="zh-CN" altLang="en-US" sz="2400">
                <a:solidFill>
                  <a:schemeClr val="tx1">
                    <a:lumMod val="65000"/>
                    <a:lumOff val="35000"/>
                  </a:schemeClr>
                </a:solidFill>
                <a:latin typeface="+mn-ea"/>
                <a:ea typeface="+mn-ea"/>
              </a:rPr>
              <a:t>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095545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static </a:t>
            </a:r>
            <a:r>
              <a:rPr lang="zh-CN" altLang="en-US" sz="2000" b="1" dirty="0"/>
              <a:t>类型名 函数名</a:t>
            </a:r>
            <a:r>
              <a:rPr lang="en-US" altLang="zh-CN" sz="2000" b="1" dirty="0"/>
              <a:t>(</a:t>
            </a:r>
            <a:r>
              <a:rPr lang="zh-CN" altLang="en-US" sz="2000" b="1" dirty="0"/>
              <a:t>形参表</a:t>
            </a:r>
            <a:r>
              <a:rPr lang="en-US" altLang="zh-CN" sz="2000" b="1" dirty="0"/>
              <a:t>); </a:t>
            </a:r>
            <a:endParaRPr lang="zh-CN" altLang="en-US" sz="2000" b="1" dirty="0"/>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solidFill>
                  <a:schemeClr val="tx1"/>
                </a:solidFill>
              </a:rPr>
              <a:t>static </a:t>
            </a:r>
            <a:r>
              <a:rPr lang="en-US" altLang="zh-CN" dirty="0" err="1">
                <a:solidFill>
                  <a:schemeClr val="tx1"/>
                </a:solidFill>
              </a:rPr>
              <a:t>int</a:t>
            </a:r>
            <a:r>
              <a:rPr lang="en-US" altLang="zh-CN" dirty="0">
                <a:solidFill>
                  <a:schemeClr val="tx1"/>
                </a:solidFill>
              </a:rPr>
              <a:t> fun(</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a,int</a:t>
            </a:r>
            <a:r>
              <a:rPr lang="en-US" altLang="zh-CN" dirty="0">
                <a:solidFill>
                  <a:schemeClr val="tx1"/>
                </a:solidFill>
              </a:rPr>
              <a:t> b</a:t>
            </a:r>
            <a:r>
              <a:rPr lang="en-US" altLang="zh-CN" dirty="0" smtClean="0">
                <a:solidFill>
                  <a:schemeClr val="tx1"/>
                </a:solidFill>
              </a:rPr>
              <a:t>);</a:t>
            </a:r>
          </a:p>
          <a:p>
            <a:pPr defTabSz="363538"/>
            <a:r>
              <a:rPr lang="en-US" altLang="zh-CN" dirty="0" smtClean="0">
                <a:solidFill>
                  <a:srgbClr val="008000"/>
                </a:solidFill>
              </a:rPr>
              <a:t>//</a:t>
            </a:r>
            <a:r>
              <a:rPr lang="zh-CN" altLang="en-US" dirty="0">
                <a:solidFill>
                  <a:srgbClr val="008000"/>
                </a:solidFill>
              </a:rPr>
              <a:t>表示</a:t>
            </a:r>
            <a:r>
              <a:rPr lang="en-US" altLang="zh-CN" dirty="0">
                <a:solidFill>
                  <a:srgbClr val="008000"/>
                </a:solidFill>
              </a:rPr>
              <a:t>fun</a:t>
            </a:r>
            <a:r>
              <a:rPr lang="zh-CN" altLang="en-US" dirty="0">
                <a:solidFill>
                  <a:srgbClr val="008000"/>
                </a:solidFill>
              </a:rPr>
              <a:t>是一个内部函数，不能被其他文件</a:t>
            </a:r>
            <a:r>
              <a:rPr lang="zh-CN" altLang="en-US" dirty="0" smtClean="0">
                <a:solidFill>
                  <a:srgbClr val="008000"/>
                </a:solidFill>
              </a:rPr>
              <a:t>调用</a:t>
            </a:r>
            <a:endParaRPr lang="zh-CN" altLang="en-US" dirty="0">
              <a:solidFill>
                <a:srgbClr val="008000"/>
              </a:solidFill>
            </a:endParaRPr>
          </a:p>
        </p:txBody>
      </p:sp>
      <p:sp>
        <p:nvSpPr>
          <p:cNvPr id="6" name="MH_Desc_1"/>
          <p:cNvSpPr/>
          <p:nvPr>
            <p:custDataLst>
              <p:tags r:id="rId1"/>
            </p:custDataLst>
          </p:nvPr>
        </p:nvSpPr>
        <p:spPr>
          <a:xfrm>
            <a:off x="927100" y="2261843"/>
            <a:ext cx="10522778" cy="29164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内部函数又称静态函数，因为它是用</a:t>
            </a:r>
            <a:r>
              <a:rPr lang="en-US" altLang="zh-CN" b="1" dirty="0">
                <a:solidFill>
                  <a:schemeClr val="tx1"/>
                </a:solidFill>
              </a:rPr>
              <a:t>static</a:t>
            </a:r>
            <a:r>
              <a:rPr lang="zh-CN" altLang="en-US" dirty="0">
                <a:solidFill>
                  <a:schemeClr val="tx1"/>
                </a:solidFill>
              </a:rPr>
              <a:t>声明的。使用内部</a:t>
            </a:r>
            <a:r>
              <a:rPr lang="zh-CN" altLang="en-US" dirty="0" smtClean="0">
                <a:solidFill>
                  <a:schemeClr val="tx1"/>
                </a:solidFill>
              </a:rPr>
              <a:t>函数</a:t>
            </a:r>
            <a:r>
              <a:rPr lang="zh-CN" altLang="en-US" dirty="0">
                <a:solidFill>
                  <a:schemeClr val="tx1"/>
                </a:solidFill>
              </a:rPr>
              <a:t>，</a:t>
            </a:r>
            <a:r>
              <a:rPr lang="zh-CN" altLang="en-US" dirty="0" smtClean="0">
                <a:solidFill>
                  <a:schemeClr val="tx1"/>
                </a:solidFill>
              </a:rPr>
              <a:t>可以</a:t>
            </a:r>
            <a:r>
              <a:rPr lang="zh-CN" altLang="en-US" dirty="0">
                <a:solidFill>
                  <a:schemeClr val="tx1"/>
                </a:solidFill>
              </a:rPr>
              <a:t>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dirty="0">
              <a:solidFill>
                <a:schemeClr val="tx1"/>
              </a:solidFill>
            </a:endParaRPr>
          </a:p>
          <a:p>
            <a:pPr algn="just">
              <a:lnSpc>
                <a:spcPct val="150000"/>
              </a:lnSpc>
              <a:defRPr/>
            </a:pPr>
            <a:r>
              <a:rPr lang="zh-CN" altLang="en-US" dirty="0">
                <a:solidFill>
                  <a:schemeClr val="tx1"/>
                </a:solidFill>
              </a:rPr>
              <a:t>通常把只能由本文件使用的函数和外部变量放在文件的开头，前面都冠以</a:t>
            </a:r>
            <a:r>
              <a:rPr lang="en-US" altLang="zh-CN" dirty="0">
                <a:solidFill>
                  <a:schemeClr val="tx1"/>
                </a:solidFill>
              </a:rPr>
              <a:t>static</a:t>
            </a:r>
            <a:r>
              <a:rPr lang="zh-CN" altLang="en-US" dirty="0">
                <a:solidFill>
                  <a:schemeClr val="tx1"/>
                </a:solidFill>
              </a:rPr>
              <a:t>使之局部化，其他文件不能引用。这就提高了程序的可靠性。</a:t>
            </a:r>
            <a:endParaRPr lang="en-US" altLang="zh-CN" dirty="0">
              <a:solidFill>
                <a:schemeClr val="tx1"/>
              </a:solidFill>
            </a:endParaRPr>
          </a:p>
        </p:txBody>
      </p:sp>
    </p:spTree>
    <p:extLst>
      <p:ext uri="{BB962C8B-B14F-4D97-AF65-F5344CB8AC3E}">
        <p14:creationId xmlns:p14="http://schemas.microsoft.com/office/powerpoint/2010/main" val="2372722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extern</a:t>
            </a:r>
            <a:r>
              <a:rPr lang="en-US" altLang="zh-CN" sz="2000" b="1" dirty="0" smtClean="0"/>
              <a:t> </a:t>
            </a:r>
            <a:r>
              <a:rPr lang="zh-CN" altLang="en-US" sz="2000" b="1" dirty="0"/>
              <a:t>类型名 函数名</a:t>
            </a:r>
            <a:r>
              <a:rPr lang="en-US" altLang="zh-CN" sz="2000" b="1" dirty="0"/>
              <a:t>(</a:t>
            </a:r>
            <a:r>
              <a:rPr lang="zh-CN" altLang="en-US" sz="2000" b="1" dirty="0"/>
              <a:t>形参表</a:t>
            </a:r>
            <a:r>
              <a:rPr lang="en-US" altLang="zh-CN" sz="2000" b="1" dirty="0"/>
              <a:t>); </a:t>
            </a:r>
            <a:endParaRPr lang="zh-CN" altLang="en-US" sz="2000" b="1" dirty="0"/>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smtClean="0">
                <a:solidFill>
                  <a:schemeClr val="tx1"/>
                </a:solidFill>
              </a:rPr>
              <a:t>extern </a:t>
            </a:r>
            <a:r>
              <a:rPr lang="en-US" altLang="zh-CN" dirty="0" err="1">
                <a:solidFill>
                  <a:schemeClr val="tx1"/>
                </a:solidFill>
              </a:rPr>
              <a:t>int</a:t>
            </a:r>
            <a:r>
              <a:rPr lang="en-US" altLang="zh-CN" dirty="0">
                <a:solidFill>
                  <a:schemeClr val="tx1"/>
                </a:solidFill>
              </a:rPr>
              <a:t> fun(</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a,int</a:t>
            </a:r>
            <a:r>
              <a:rPr lang="en-US" altLang="zh-CN" dirty="0">
                <a:solidFill>
                  <a:schemeClr val="tx1"/>
                </a:solidFill>
              </a:rPr>
              <a:t> b</a:t>
            </a:r>
            <a:r>
              <a:rPr lang="en-US" altLang="zh-CN" dirty="0" smtClean="0">
                <a:solidFill>
                  <a:schemeClr val="tx1"/>
                </a:solidFill>
              </a:rPr>
              <a:t>);</a:t>
            </a:r>
          </a:p>
          <a:p>
            <a:pPr defTabSz="363538"/>
            <a:r>
              <a:rPr lang="en-US" altLang="zh-CN" dirty="0" smtClean="0">
                <a:solidFill>
                  <a:srgbClr val="008000"/>
                </a:solidFill>
              </a:rPr>
              <a:t>//</a:t>
            </a:r>
            <a:r>
              <a:rPr lang="zh-CN" altLang="en-US" dirty="0">
                <a:solidFill>
                  <a:srgbClr val="008000"/>
                </a:solidFill>
              </a:rPr>
              <a:t>表示</a:t>
            </a:r>
            <a:r>
              <a:rPr lang="en-US" altLang="zh-CN" dirty="0" smtClean="0">
                <a:solidFill>
                  <a:srgbClr val="008000"/>
                </a:solidFill>
              </a:rPr>
              <a:t>fun</a:t>
            </a:r>
            <a:r>
              <a:rPr lang="zh-CN" altLang="en-US" dirty="0" smtClean="0">
                <a:solidFill>
                  <a:srgbClr val="008000"/>
                </a:solidFill>
              </a:rPr>
              <a:t>可以被</a:t>
            </a:r>
            <a:r>
              <a:rPr lang="zh-CN" altLang="en-US" dirty="0">
                <a:solidFill>
                  <a:srgbClr val="008000"/>
                </a:solidFill>
              </a:rPr>
              <a:t>其他文件</a:t>
            </a:r>
            <a:r>
              <a:rPr lang="zh-CN" altLang="en-US" dirty="0" smtClean="0">
                <a:solidFill>
                  <a:srgbClr val="008000"/>
                </a:solidFill>
              </a:rPr>
              <a:t>调用</a:t>
            </a:r>
            <a:endParaRPr lang="zh-CN" altLang="en-US" dirty="0">
              <a:solidFill>
                <a:srgbClr val="008000"/>
              </a:solidFill>
            </a:endParaRPr>
          </a:p>
        </p:txBody>
      </p:sp>
      <p:sp>
        <p:nvSpPr>
          <p:cNvPr id="6" name="MH_Desc_1"/>
          <p:cNvSpPr/>
          <p:nvPr>
            <p:custDataLst>
              <p:tags r:id="rId1"/>
            </p:custDataLst>
          </p:nvPr>
        </p:nvSpPr>
        <p:spPr>
          <a:xfrm>
            <a:off x="927100" y="2261843"/>
            <a:ext cx="10522778" cy="16044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在需要调用此函数的其他文件</a:t>
            </a:r>
            <a:r>
              <a:rPr lang="zh-CN" altLang="en-US" smtClean="0">
                <a:solidFill>
                  <a:schemeClr val="tx1"/>
                </a:solidFill>
              </a:rPr>
              <a:t>中，需要</a:t>
            </a:r>
            <a:r>
              <a:rPr lang="zh-CN" altLang="en-US">
                <a:solidFill>
                  <a:schemeClr val="tx1"/>
                </a:solidFill>
              </a:rPr>
              <a:t>对此函数作声明</a:t>
            </a:r>
            <a:r>
              <a:rPr lang="en-US" altLang="zh-CN">
                <a:solidFill>
                  <a:schemeClr val="tx1"/>
                </a:solidFill>
              </a:rPr>
              <a:t>(</a:t>
            </a:r>
            <a:r>
              <a:rPr lang="zh-CN" altLang="en-US">
                <a:solidFill>
                  <a:schemeClr val="tx1"/>
                </a:solidFill>
              </a:rPr>
              <a:t>不要忘记，即使在本文件中调用一个函数，也要用函数原型进行声明</a:t>
            </a:r>
            <a:r>
              <a:rPr lang="en-US" altLang="zh-CN">
                <a:solidFill>
                  <a:schemeClr val="tx1"/>
                </a:solidFill>
              </a:rPr>
              <a:t>)</a:t>
            </a:r>
            <a:r>
              <a:rPr lang="zh-CN" altLang="en-US">
                <a:solidFill>
                  <a:schemeClr val="tx1"/>
                </a:solidFill>
              </a:rPr>
              <a:t>。在对此函数作声明时，要加关键字</a:t>
            </a:r>
            <a:r>
              <a:rPr lang="en-US" altLang="zh-CN" b="1">
                <a:solidFill>
                  <a:schemeClr val="tx1"/>
                </a:solidFill>
              </a:rPr>
              <a:t>extern</a:t>
            </a:r>
            <a:r>
              <a:rPr lang="zh-CN" altLang="en-US">
                <a:solidFill>
                  <a:schemeClr val="tx1"/>
                </a:solidFill>
              </a:rPr>
              <a:t>，表示该函数“是在其他文件中定义的外部函数”。</a:t>
            </a:r>
            <a:endParaRPr lang="en-US" altLang="zh-CN">
              <a:solidFill>
                <a:schemeClr val="tx1"/>
              </a:solidFill>
            </a:endParaRPr>
          </a:p>
        </p:txBody>
      </p:sp>
    </p:spTree>
    <p:extLst>
      <p:ext uri="{BB962C8B-B14F-4D97-AF65-F5344CB8AC3E}">
        <p14:creationId xmlns:p14="http://schemas.microsoft.com/office/powerpoint/2010/main" val="38688438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7.20】</a:t>
            </a:r>
            <a:r>
              <a:rPr lang="zh-CN" altLang="en-US" sz="2000">
                <a:solidFill>
                  <a:schemeClr val="accent1"/>
                </a:solidFill>
              </a:rPr>
              <a:t>有一个字符串</a:t>
            </a:r>
            <a:r>
              <a:rPr lang="en-US" altLang="zh-CN" sz="2000">
                <a:solidFill>
                  <a:schemeClr val="accent1"/>
                </a:solidFill>
              </a:rPr>
              <a:t>,</a:t>
            </a:r>
            <a:r>
              <a:rPr lang="zh-CN" altLang="en-US" sz="2000">
                <a:solidFill>
                  <a:schemeClr val="accent1"/>
                </a:solidFill>
              </a:rPr>
              <a:t>内有若干个字符</a:t>
            </a:r>
            <a:r>
              <a:rPr lang="en-US" altLang="zh-CN" sz="2000">
                <a:solidFill>
                  <a:schemeClr val="accent1"/>
                </a:solidFill>
              </a:rPr>
              <a:t>,</a:t>
            </a:r>
            <a:r>
              <a:rPr lang="zh-CN" altLang="en-US" sz="2000">
                <a:solidFill>
                  <a:schemeClr val="accent1"/>
                </a:solidFill>
              </a:rPr>
              <a:t>现输入一个字符</a:t>
            </a:r>
            <a:r>
              <a:rPr lang="en-US" altLang="zh-CN" sz="2000">
                <a:solidFill>
                  <a:schemeClr val="accent1"/>
                </a:solidFill>
              </a:rPr>
              <a:t>,</a:t>
            </a:r>
            <a:r>
              <a:rPr lang="zh-CN" altLang="en-US" sz="2000">
                <a:solidFill>
                  <a:schemeClr val="accent1"/>
                </a:solidFill>
              </a:rPr>
              <a:t>要求程序将字符串中该字符删去。用外部函数实现。</a:t>
            </a:r>
            <a:endParaRPr lang="zh-CN" altLang="en-US" sz="2000" dirty="0">
              <a:solidFill>
                <a:schemeClr val="accent1"/>
              </a:solidFill>
            </a:endParaRPr>
          </a:p>
        </p:txBody>
      </p:sp>
      <p:sp>
        <p:nvSpPr>
          <p:cNvPr id="10" name="矩形 9">
            <a:extLst>
              <a:ext uri="{FF2B5EF4-FFF2-40B4-BE49-F238E27FC236}">
                <a16:creationId xmlns:a16="http://schemas.microsoft.com/office/drawing/2014/main" id="{6C07DC8C-E04B-4C35-8F1A-B354926361B7}"/>
              </a:ext>
            </a:extLst>
          </p:cNvPr>
          <p:cNvSpPr/>
          <p:nvPr/>
        </p:nvSpPr>
        <p:spPr>
          <a:xfrm>
            <a:off x="567296" y="1654383"/>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en-US" altLang="zh-CN" smtClean="0"/>
              <a:t> </a:t>
            </a:r>
            <a:r>
              <a:rPr lang="zh-CN" altLang="en-US" smtClean="0"/>
              <a:t>设要删除空格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50810979"/>
              </p:ext>
            </p:extLst>
          </p:nvPr>
        </p:nvGraphicFramePr>
        <p:xfrm>
          <a:off x="3220895" y="1343145"/>
          <a:ext cx="8030200" cy="1112520"/>
        </p:xfrm>
        <a:graphic>
          <a:graphicData uri="http://schemas.openxmlformats.org/drawingml/2006/table">
            <a:tbl>
              <a:tblPr>
                <a:tableStyleId>{5C22544A-7EE6-4342-B048-85BDC9FD1C3A}</a:tableStyleId>
              </a:tblPr>
              <a:tblGrid>
                <a:gridCol w="401510">
                  <a:extLst>
                    <a:ext uri="{9D8B030D-6E8A-4147-A177-3AD203B41FA5}">
                      <a16:colId xmlns:a16="http://schemas.microsoft.com/office/drawing/2014/main" val="4145497622"/>
                    </a:ext>
                  </a:extLst>
                </a:gridCol>
                <a:gridCol w="401510">
                  <a:extLst>
                    <a:ext uri="{9D8B030D-6E8A-4147-A177-3AD203B41FA5}">
                      <a16:colId xmlns:a16="http://schemas.microsoft.com/office/drawing/2014/main" val="3912856172"/>
                    </a:ext>
                  </a:extLst>
                </a:gridCol>
                <a:gridCol w="401510">
                  <a:extLst>
                    <a:ext uri="{9D8B030D-6E8A-4147-A177-3AD203B41FA5}">
                      <a16:colId xmlns:a16="http://schemas.microsoft.com/office/drawing/2014/main" val="2195606352"/>
                    </a:ext>
                  </a:extLst>
                </a:gridCol>
                <a:gridCol w="401510">
                  <a:extLst>
                    <a:ext uri="{9D8B030D-6E8A-4147-A177-3AD203B41FA5}">
                      <a16:colId xmlns:a16="http://schemas.microsoft.com/office/drawing/2014/main" val="833190743"/>
                    </a:ext>
                  </a:extLst>
                </a:gridCol>
                <a:gridCol w="401510">
                  <a:extLst>
                    <a:ext uri="{9D8B030D-6E8A-4147-A177-3AD203B41FA5}">
                      <a16:colId xmlns:a16="http://schemas.microsoft.com/office/drawing/2014/main" val="2769904404"/>
                    </a:ext>
                  </a:extLst>
                </a:gridCol>
                <a:gridCol w="401510">
                  <a:extLst>
                    <a:ext uri="{9D8B030D-6E8A-4147-A177-3AD203B41FA5}">
                      <a16:colId xmlns:a16="http://schemas.microsoft.com/office/drawing/2014/main" val="2555043520"/>
                    </a:ext>
                  </a:extLst>
                </a:gridCol>
                <a:gridCol w="401510">
                  <a:extLst>
                    <a:ext uri="{9D8B030D-6E8A-4147-A177-3AD203B41FA5}">
                      <a16:colId xmlns:a16="http://schemas.microsoft.com/office/drawing/2014/main" val="3015142714"/>
                    </a:ext>
                  </a:extLst>
                </a:gridCol>
                <a:gridCol w="401510">
                  <a:extLst>
                    <a:ext uri="{9D8B030D-6E8A-4147-A177-3AD203B41FA5}">
                      <a16:colId xmlns:a16="http://schemas.microsoft.com/office/drawing/2014/main" val="1040393892"/>
                    </a:ext>
                  </a:extLst>
                </a:gridCol>
                <a:gridCol w="401510">
                  <a:extLst>
                    <a:ext uri="{9D8B030D-6E8A-4147-A177-3AD203B41FA5}">
                      <a16:colId xmlns:a16="http://schemas.microsoft.com/office/drawing/2014/main" val="2343927419"/>
                    </a:ext>
                  </a:extLst>
                </a:gridCol>
                <a:gridCol w="401510">
                  <a:extLst>
                    <a:ext uri="{9D8B030D-6E8A-4147-A177-3AD203B41FA5}">
                      <a16:colId xmlns:a16="http://schemas.microsoft.com/office/drawing/2014/main" val="3542790685"/>
                    </a:ext>
                  </a:extLst>
                </a:gridCol>
                <a:gridCol w="401510">
                  <a:extLst>
                    <a:ext uri="{9D8B030D-6E8A-4147-A177-3AD203B41FA5}">
                      <a16:colId xmlns:a16="http://schemas.microsoft.com/office/drawing/2014/main" val="2179327816"/>
                    </a:ext>
                  </a:extLst>
                </a:gridCol>
                <a:gridCol w="401510">
                  <a:extLst>
                    <a:ext uri="{9D8B030D-6E8A-4147-A177-3AD203B41FA5}">
                      <a16:colId xmlns:a16="http://schemas.microsoft.com/office/drawing/2014/main" val="2482376912"/>
                    </a:ext>
                  </a:extLst>
                </a:gridCol>
                <a:gridCol w="401510">
                  <a:extLst>
                    <a:ext uri="{9D8B030D-6E8A-4147-A177-3AD203B41FA5}">
                      <a16:colId xmlns:a16="http://schemas.microsoft.com/office/drawing/2014/main" val="1952980275"/>
                    </a:ext>
                  </a:extLst>
                </a:gridCol>
                <a:gridCol w="401510">
                  <a:extLst>
                    <a:ext uri="{9D8B030D-6E8A-4147-A177-3AD203B41FA5}">
                      <a16:colId xmlns:a16="http://schemas.microsoft.com/office/drawing/2014/main" val="367723239"/>
                    </a:ext>
                  </a:extLst>
                </a:gridCol>
                <a:gridCol w="401510">
                  <a:extLst>
                    <a:ext uri="{9D8B030D-6E8A-4147-A177-3AD203B41FA5}">
                      <a16:colId xmlns:a16="http://schemas.microsoft.com/office/drawing/2014/main" val="3853439368"/>
                    </a:ext>
                  </a:extLst>
                </a:gridCol>
                <a:gridCol w="401510">
                  <a:extLst>
                    <a:ext uri="{9D8B030D-6E8A-4147-A177-3AD203B41FA5}">
                      <a16:colId xmlns:a16="http://schemas.microsoft.com/office/drawing/2014/main" val="1851887560"/>
                    </a:ext>
                  </a:extLst>
                </a:gridCol>
                <a:gridCol w="401510">
                  <a:extLst>
                    <a:ext uri="{9D8B030D-6E8A-4147-A177-3AD203B41FA5}">
                      <a16:colId xmlns:a16="http://schemas.microsoft.com/office/drawing/2014/main" val="589081741"/>
                    </a:ext>
                  </a:extLst>
                </a:gridCol>
                <a:gridCol w="401510">
                  <a:extLst>
                    <a:ext uri="{9D8B030D-6E8A-4147-A177-3AD203B41FA5}">
                      <a16:colId xmlns:a16="http://schemas.microsoft.com/office/drawing/2014/main" val="2537492083"/>
                    </a:ext>
                  </a:extLst>
                </a:gridCol>
                <a:gridCol w="401510">
                  <a:extLst>
                    <a:ext uri="{9D8B030D-6E8A-4147-A177-3AD203B41FA5}">
                      <a16:colId xmlns:a16="http://schemas.microsoft.com/office/drawing/2014/main" val="3801930559"/>
                    </a:ext>
                  </a:extLst>
                </a:gridCol>
                <a:gridCol w="401510">
                  <a:extLst>
                    <a:ext uri="{9D8B030D-6E8A-4147-A177-3AD203B41FA5}">
                      <a16:colId xmlns:a16="http://schemas.microsoft.com/office/drawing/2014/main" val="3072054065"/>
                    </a:ext>
                  </a:extLst>
                </a:gridCol>
              </a:tblGrid>
              <a:tr h="370840">
                <a:tc>
                  <a:txBody>
                    <a:bodyPr/>
                    <a:lstStyle/>
                    <a:p>
                      <a:pPr algn="ctr"/>
                      <a:r>
                        <a:rPr lang="en-US" altLang="zh-CN" sz="1600" dirty="0" smtClean="0"/>
                        <a:t>T</a:t>
                      </a:r>
                      <a:endParaRPr lang="zh-CN" altLang="en-US" sz="1600" dirty="0"/>
                    </a:p>
                  </a:txBody>
                  <a:tcPr/>
                </a:tc>
                <a:tc>
                  <a:txBody>
                    <a:bodyPr/>
                    <a:lstStyle/>
                    <a:p>
                      <a:pPr algn="ctr"/>
                      <a:r>
                        <a:rPr lang="en-US" altLang="zh-CN" sz="1600" dirty="0" smtClean="0"/>
                        <a:t>h</a:t>
                      </a:r>
                      <a:endParaRPr lang="zh-CN" altLang="en-US" sz="1600" dirty="0"/>
                    </a:p>
                  </a:txBody>
                  <a:tcPr/>
                </a:tc>
                <a:tc>
                  <a:txBody>
                    <a:bodyPr/>
                    <a:lstStyle/>
                    <a:p>
                      <a:pPr algn="ctr"/>
                      <a:r>
                        <a:rPr lang="en-US" altLang="zh-CN" sz="1600" dirty="0" err="1" smtClean="0"/>
                        <a:t>i</a:t>
                      </a:r>
                      <a:endParaRPr lang="zh-CN" altLang="en-US" sz="1600" dirty="0"/>
                    </a:p>
                  </a:txBody>
                  <a:tcPr/>
                </a:tc>
                <a:tc>
                  <a:txBody>
                    <a:bodyPr/>
                    <a:lstStyle/>
                    <a:p>
                      <a:pPr algn="ctr"/>
                      <a:r>
                        <a:rPr lang="en-US" altLang="zh-CN" sz="1600" dirty="0" smtClean="0"/>
                        <a:t>s</a:t>
                      </a:r>
                      <a:endParaRPr lang="zh-CN" altLang="en-US" sz="1600" dirty="0"/>
                    </a:p>
                  </a:txBody>
                  <a:tcPr/>
                </a:tc>
                <a:tc>
                  <a:txBody>
                    <a:bodyPr/>
                    <a:lstStyle/>
                    <a:p>
                      <a:pPr algn="ctr"/>
                      <a:r>
                        <a:rPr lang="en-US" altLang="zh-CN" sz="1600" dirty="0" smtClean="0"/>
                        <a:t> </a:t>
                      </a:r>
                      <a:endParaRPr lang="zh-CN" altLang="en-US" sz="1600" dirty="0"/>
                    </a:p>
                  </a:txBody>
                  <a:tcPr/>
                </a:tc>
                <a:tc>
                  <a:txBody>
                    <a:bodyPr/>
                    <a:lstStyle/>
                    <a:p>
                      <a:pPr algn="ctr"/>
                      <a:r>
                        <a:rPr lang="en-US" altLang="zh-CN" sz="1600" dirty="0" err="1" smtClean="0"/>
                        <a:t>i</a:t>
                      </a:r>
                      <a:endParaRPr lang="zh-CN" altLang="en-US" sz="1600" dirty="0"/>
                    </a:p>
                  </a:txBody>
                  <a:tcPr/>
                </a:tc>
                <a:tc>
                  <a:txBody>
                    <a:bodyPr/>
                    <a:lstStyle/>
                    <a:p>
                      <a:pPr algn="ctr"/>
                      <a:r>
                        <a:rPr lang="en-US" altLang="zh-CN" sz="1600" dirty="0" smtClean="0"/>
                        <a:t>s</a:t>
                      </a:r>
                      <a:endParaRPr lang="zh-CN" altLang="en-US" sz="1600" dirty="0"/>
                    </a:p>
                  </a:txBody>
                  <a:tcPr/>
                </a:tc>
                <a:tc>
                  <a:txBody>
                    <a:bodyPr/>
                    <a:lstStyle/>
                    <a:p>
                      <a:pPr algn="ctr"/>
                      <a:r>
                        <a:rPr lang="en-US" altLang="zh-CN" sz="1600" dirty="0" smtClean="0"/>
                        <a:t> </a:t>
                      </a:r>
                      <a:endParaRPr lang="zh-CN" altLang="en-US" sz="1600" dirty="0"/>
                    </a:p>
                  </a:txBody>
                  <a:tcPr/>
                </a:tc>
                <a:tc>
                  <a:txBody>
                    <a:bodyPr/>
                    <a:lstStyle/>
                    <a:p>
                      <a:pPr algn="ctr"/>
                      <a:r>
                        <a:rPr lang="en-US" altLang="zh-CN" sz="1600" dirty="0" smtClean="0"/>
                        <a:t>a</a:t>
                      </a:r>
                      <a:endParaRPr lang="zh-CN" altLang="en-US" sz="1600" dirty="0"/>
                    </a:p>
                  </a:txBody>
                  <a:tcPr/>
                </a:tc>
                <a:tc>
                  <a:txBody>
                    <a:bodyPr/>
                    <a:lstStyle/>
                    <a:p>
                      <a:pPr algn="ctr"/>
                      <a:r>
                        <a:rPr lang="en-US" altLang="zh-CN" sz="1600" dirty="0" smtClean="0"/>
                        <a:t> </a:t>
                      </a:r>
                      <a:endParaRPr lang="zh-CN" altLang="en-US" sz="1600" dirty="0"/>
                    </a:p>
                  </a:txBody>
                  <a:tcPr/>
                </a:tc>
                <a:tc>
                  <a:txBody>
                    <a:bodyPr/>
                    <a:lstStyle/>
                    <a:p>
                      <a:pPr algn="ctr"/>
                      <a:r>
                        <a:rPr lang="en-US" altLang="zh-CN" sz="1600" dirty="0" smtClean="0"/>
                        <a:t>C</a:t>
                      </a:r>
                      <a:endParaRPr lang="zh-CN" altLang="en-US" sz="1600" dirty="0"/>
                    </a:p>
                  </a:txBody>
                  <a:tcPr/>
                </a:tc>
                <a:tc>
                  <a:txBody>
                    <a:bodyPr/>
                    <a:lstStyle/>
                    <a:p>
                      <a:pPr algn="ctr"/>
                      <a:r>
                        <a:rPr lang="en-US" altLang="zh-CN" sz="1600" dirty="0" smtClean="0"/>
                        <a:t> </a:t>
                      </a:r>
                      <a:endParaRPr lang="zh-CN" altLang="en-US" sz="1600" dirty="0"/>
                    </a:p>
                  </a:txBody>
                  <a:tcPr/>
                </a:tc>
                <a:tc>
                  <a:txBody>
                    <a:bodyPr/>
                    <a:lstStyle/>
                    <a:p>
                      <a:pPr algn="ctr"/>
                      <a:r>
                        <a:rPr lang="en-US" altLang="zh-CN" sz="1600" dirty="0" smtClean="0"/>
                        <a:t>p</a:t>
                      </a:r>
                      <a:endParaRPr lang="zh-CN" altLang="en-US" sz="1600" dirty="0"/>
                    </a:p>
                  </a:txBody>
                  <a:tcPr/>
                </a:tc>
                <a:tc>
                  <a:txBody>
                    <a:bodyPr/>
                    <a:lstStyle/>
                    <a:p>
                      <a:pPr algn="ctr"/>
                      <a:r>
                        <a:rPr lang="en-US" altLang="zh-CN" sz="1600" dirty="0" smtClean="0"/>
                        <a:t>r</a:t>
                      </a:r>
                      <a:endParaRPr lang="zh-CN" altLang="en-US" sz="1600" dirty="0"/>
                    </a:p>
                  </a:txBody>
                  <a:tcPr/>
                </a:tc>
                <a:tc>
                  <a:txBody>
                    <a:bodyPr/>
                    <a:lstStyle/>
                    <a:p>
                      <a:pPr algn="ctr"/>
                      <a:r>
                        <a:rPr lang="en-US" altLang="zh-CN" sz="1600" dirty="0" smtClean="0"/>
                        <a:t>o</a:t>
                      </a:r>
                      <a:endParaRPr lang="zh-CN" altLang="en-US" sz="1600" dirty="0"/>
                    </a:p>
                  </a:txBody>
                  <a:tcPr/>
                </a:tc>
                <a:tc>
                  <a:txBody>
                    <a:bodyPr/>
                    <a:lstStyle/>
                    <a:p>
                      <a:pPr algn="ctr"/>
                      <a:r>
                        <a:rPr lang="en-US" altLang="zh-CN" sz="1600" dirty="0" smtClean="0"/>
                        <a:t>g</a:t>
                      </a:r>
                      <a:endParaRPr lang="zh-CN" altLang="en-US" sz="1600" dirty="0"/>
                    </a:p>
                  </a:txBody>
                  <a:tcPr/>
                </a:tc>
                <a:tc>
                  <a:txBody>
                    <a:bodyPr/>
                    <a:lstStyle/>
                    <a:p>
                      <a:pPr algn="ctr"/>
                      <a:r>
                        <a:rPr lang="en-US" altLang="zh-CN" sz="1600" dirty="0" smtClean="0"/>
                        <a:t>r</a:t>
                      </a:r>
                      <a:endParaRPr lang="zh-CN" altLang="en-US" sz="1600" dirty="0"/>
                    </a:p>
                  </a:txBody>
                  <a:tcPr/>
                </a:tc>
                <a:tc>
                  <a:txBody>
                    <a:bodyPr/>
                    <a:lstStyle/>
                    <a:p>
                      <a:pPr algn="ctr"/>
                      <a:r>
                        <a:rPr lang="en-US" altLang="zh-CN" sz="1600" dirty="0" smtClean="0"/>
                        <a:t>a</a:t>
                      </a:r>
                      <a:endParaRPr lang="zh-CN" altLang="en-US" sz="1600" dirty="0"/>
                    </a:p>
                  </a:txBody>
                  <a:tcPr/>
                </a:tc>
                <a:tc>
                  <a:txBody>
                    <a:bodyPr/>
                    <a:lstStyle/>
                    <a:p>
                      <a:pPr algn="ctr"/>
                      <a:r>
                        <a:rPr lang="en-US" altLang="zh-CN" sz="1600" dirty="0" smtClean="0"/>
                        <a:t>m</a:t>
                      </a:r>
                      <a:endParaRPr lang="zh-CN" altLang="en-US" sz="1600" dirty="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dirty="0"/>
                    </a:p>
                  </a:txBody>
                  <a:tcPr>
                    <a:noFill/>
                  </a:tcPr>
                </a:tc>
                <a:tc>
                  <a:txBody>
                    <a:bodyPr/>
                    <a:lstStyle/>
                    <a:p>
                      <a:pPr algn="ctr"/>
                      <a:endParaRPr lang="zh-CN" altLang="en-US" sz="1600" dirty="0"/>
                    </a:p>
                  </a:txBody>
                  <a:tcPr>
                    <a:noFill/>
                  </a:tcPr>
                </a:tc>
                <a:tc>
                  <a:txBody>
                    <a:bodyPr/>
                    <a:lstStyle/>
                    <a:p>
                      <a:pPr algn="ctr"/>
                      <a:endParaRPr lang="zh-CN" altLang="en-US" sz="1600"/>
                    </a:p>
                  </a:txBody>
                  <a:tcPr>
                    <a:noFill/>
                  </a:tcPr>
                </a:tc>
                <a:extLst>
                  <a:ext uri="{0D108BD9-81ED-4DB2-BD59-A6C34878D82A}">
                    <a16:rowId xmlns:a16="http://schemas.microsoft.com/office/drawing/2014/main" val="1012650553"/>
                  </a:ext>
                </a:extLst>
              </a:tr>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96748"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9431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60181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049077"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426764"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744037" y="1791506"/>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201403" y="1768691"/>
            <a:ext cx="1148027"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60896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016335"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40382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82113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24839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685585"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9112827"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圆角矩形 12">
            <a:extLst>
              <a:ext uri="{FF2B5EF4-FFF2-40B4-BE49-F238E27FC236}">
                <a16:creationId xmlns:a16="http://schemas.microsoft.com/office/drawing/2014/main" id="{0F049BFC-9696-4323-94B2-76251E60074B}"/>
              </a:ext>
            </a:extLst>
          </p:cNvPr>
          <p:cNvSpPr/>
          <p:nvPr/>
        </p:nvSpPr>
        <p:spPr>
          <a:xfrm>
            <a:off x="835026" y="2569647"/>
            <a:ext cx="10237164" cy="3980240"/>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dirty="0" smtClean="0"/>
          </a:p>
          <a:p>
            <a:pPr defTabSz="363538"/>
            <a:endParaRPr lang="en-US" altLang="zh-CN" sz="1400" dirty="0"/>
          </a:p>
          <a:p>
            <a:pPr defTabSz="363538"/>
            <a:endParaRPr lang="en-US" altLang="zh-CN" sz="1400" dirty="0" smtClean="0"/>
          </a:p>
          <a:p>
            <a:pPr defTabSz="363538"/>
            <a:endParaRPr lang="en-US" altLang="zh-CN" sz="1400" dirty="0"/>
          </a:p>
          <a:p>
            <a:pPr defTabSz="363538"/>
            <a:r>
              <a:rPr lang="en-US" altLang="zh-CN" sz="2800" b="1"/>
              <a:t> </a:t>
            </a:r>
            <a:r>
              <a:rPr lang="en-US" altLang="zh-CN" sz="2800" b="1" smtClean="0"/>
              <a:t> </a:t>
            </a:r>
            <a:r>
              <a:rPr lang="en-US" altLang="zh-CN" sz="2800" b="1" smtClean="0">
                <a:latin typeface="Arial Unicode MS" panose="020B0604020202020204" pitchFamily="34" charset="-122"/>
                <a:ea typeface="Arial Unicode MS" panose="020B0604020202020204" pitchFamily="34" charset="-122"/>
                <a:cs typeface="Arial Unicode MS" panose="020B0604020202020204" pitchFamily="34" charset="-122"/>
              </a:rPr>
              <a:t>char </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str</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This is a C program.";</a:t>
            </a:r>
          </a:p>
          <a:p>
            <a:pPr defTabSz="363538"/>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char </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tmp</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[100</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]={0}, </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ch</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defTabSz="363538"/>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int</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i,j</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endParaRPr>
          </a:p>
          <a:p>
            <a:pPr defTabSz="363538"/>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for(</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=j=0</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str</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]!='\0'; </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p>
          <a:p>
            <a:pPr defTabSz="363538"/>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if </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str</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ch</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p>
          <a:p>
            <a:pPr defTabSz="363538"/>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tmp</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j</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str</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1" dirty="0" err="1">
                <a:latin typeface="Arial Unicode MS" panose="020B0604020202020204" pitchFamily="34" charset="-122"/>
                <a:ea typeface="Arial Unicode MS" panose="020B0604020202020204" pitchFamily="34" charset="-122"/>
                <a:cs typeface="Arial Unicode MS" panose="020B0604020202020204" pitchFamily="34" charset="-122"/>
              </a:rPr>
              <a:t>i</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a:t>
            </a:r>
          </a:p>
          <a:p>
            <a:pPr defTabSz="363538"/>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b="1" dirty="0" err="1" smtClean="0">
                <a:latin typeface="Arial Unicode MS" panose="020B0604020202020204" pitchFamily="34" charset="-122"/>
                <a:ea typeface="Arial Unicode MS" panose="020B0604020202020204" pitchFamily="34" charset="-122"/>
                <a:cs typeface="Arial Unicode MS" panose="020B0604020202020204" pitchFamily="34" charset="-122"/>
              </a:rPr>
              <a:t>tmp</a:t>
            </a:r>
            <a:r>
              <a:rPr lang="en-US" altLang="zh-CN" sz="2800" b="1" dirty="0" smtClean="0">
                <a:latin typeface="Arial Unicode MS" panose="020B0604020202020204" pitchFamily="34" charset="-122"/>
                <a:ea typeface="Arial Unicode MS" panose="020B0604020202020204" pitchFamily="34" charset="-122"/>
                <a:cs typeface="Arial Unicode MS" panose="020B0604020202020204" pitchFamily="34" charset="-122"/>
              </a:rPr>
              <a:t>[j</a:t>
            </a:r>
            <a:r>
              <a:rPr lang="en-US" altLang="zh-CN" sz="2800" b="1" dirty="0">
                <a:latin typeface="Arial Unicode MS" panose="020B0604020202020204" pitchFamily="34" charset="-122"/>
                <a:ea typeface="Arial Unicode MS" panose="020B0604020202020204" pitchFamily="34" charset="-122"/>
                <a:cs typeface="Arial Unicode MS" panose="020B0604020202020204" pitchFamily="34" charset="-122"/>
              </a:rPr>
              <a:t>]='\0';</a:t>
            </a:r>
          </a:p>
        </p:txBody>
      </p:sp>
      <p:sp>
        <p:nvSpPr>
          <p:cNvPr id="47" name="圆角矩形 12">
            <a:extLst>
              <a:ext uri="{FF2B5EF4-FFF2-40B4-BE49-F238E27FC236}">
                <a16:creationId xmlns:a16="http://schemas.microsoft.com/office/drawing/2014/main" id="{0F049BFC-9696-4323-94B2-76251E60074B}"/>
              </a:ext>
            </a:extLst>
          </p:cNvPr>
          <p:cNvSpPr/>
          <p:nvPr/>
        </p:nvSpPr>
        <p:spPr>
          <a:xfrm>
            <a:off x="884170" y="2618724"/>
            <a:ext cx="10147850" cy="859353"/>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defTabSz="363538">
              <a:lnSpc>
                <a:spcPct val="110000"/>
              </a:lnSpc>
            </a:pPr>
            <a:r>
              <a:rPr lang="zh-CN" altLang="en-US" sz="2000" b="1" dirty="0" smtClean="0"/>
              <a:t>假设上面数组是</a:t>
            </a:r>
            <a:r>
              <a:rPr lang="en-US" altLang="zh-CN" sz="2000" b="1" dirty="0" err="1" smtClean="0"/>
              <a:t>str</a:t>
            </a:r>
            <a:r>
              <a:rPr lang="zh-CN" altLang="en-US" sz="2000" b="1" dirty="0" smtClean="0"/>
              <a:t>，下面数组是</a:t>
            </a:r>
            <a:r>
              <a:rPr lang="en-US" altLang="zh-CN" sz="2000" b="1" dirty="0" err="1" smtClean="0"/>
              <a:t>tmp</a:t>
            </a:r>
            <a:r>
              <a:rPr lang="zh-CN" altLang="en-US" sz="2000" b="1" dirty="0" smtClean="0"/>
              <a:t>，删除数组会容易很多。思路很简单，就是循环</a:t>
            </a:r>
            <a:r>
              <a:rPr lang="en-US" altLang="zh-CN" sz="2000" b="1" dirty="0" err="1" smtClean="0"/>
              <a:t>str</a:t>
            </a:r>
            <a:r>
              <a:rPr lang="zh-CN" altLang="en-US" sz="2000" b="1" dirty="0" smtClean="0"/>
              <a:t>的每一个字符，</a:t>
            </a:r>
            <a:r>
              <a:rPr lang="zh-CN" altLang="en-US" sz="2000" b="1" dirty="0"/>
              <a:t>遇到</a:t>
            </a:r>
            <a:r>
              <a:rPr lang="zh-CN" altLang="en-US" sz="2000" b="1" dirty="0" smtClean="0"/>
              <a:t>一个需要保留的字符，就直接抄到</a:t>
            </a:r>
            <a:r>
              <a:rPr lang="en-US" altLang="zh-CN" sz="2000" b="1" dirty="0" err="1" smtClean="0"/>
              <a:t>tmp</a:t>
            </a:r>
            <a:r>
              <a:rPr lang="zh-CN" altLang="en-US" sz="2000" b="1" dirty="0" smtClean="0"/>
              <a:t>中。</a:t>
            </a:r>
            <a:endParaRPr lang="en-US" altLang="zh-CN" sz="2000" b="1" dirty="0"/>
          </a:p>
        </p:txBody>
      </p:sp>
      <p:sp>
        <p:nvSpPr>
          <p:cNvPr id="8" name="文本框 7"/>
          <p:cNvSpPr txBox="1"/>
          <p:nvPr/>
        </p:nvSpPr>
        <p:spPr>
          <a:xfrm>
            <a:off x="5426764" y="4072668"/>
            <a:ext cx="5197068"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dirty="0" smtClean="0"/>
              <a:t>进一步研究发现，</a:t>
            </a:r>
            <a:r>
              <a:rPr lang="en-US" altLang="zh-CN" sz="2400" dirty="0" err="1" smtClean="0"/>
              <a:t>tmp</a:t>
            </a:r>
            <a:r>
              <a:rPr lang="zh-CN" altLang="en-US" sz="2400" dirty="0" smtClean="0"/>
              <a:t>数组的下标</a:t>
            </a:r>
            <a:r>
              <a:rPr lang="en-US" altLang="zh-CN" sz="2400" dirty="0" smtClean="0"/>
              <a:t>j</a:t>
            </a:r>
            <a:r>
              <a:rPr lang="zh-CN" altLang="en-US" sz="2400" dirty="0" smtClean="0"/>
              <a:t>总是滞后于</a:t>
            </a:r>
            <a:r>
              <a:rPr lang="en-US" altLang="zh-CN" sz="2400" dirty="0" err="1" smtClean="0"/>
              <a:t>str</a:t>
            </a:r>
            <a:r>
              <a:rPr lang="zh-CN" altLang="en-US" sz="2400" dirty="0" smtClean="0"/>
              <a:t>数组的下标</a:t>
            </a:r>
            <a:r>
              <a:rPr lang="en-US" altLang="zh-CN" sz="2400" dirty="0" err="1" smtClean="0"/>
              <a:t>i</a:t>
            </a:r>
            <a:r>
              <a:rPr lang="zh-CN" altLang="en-US" sz="2400" dirty="0" smtClean="0"/>
              <a:t>（最坏情况下</a:t>
            </a:r>
            <a:r>
              <a:rPr lang="en-US" altLang="zh-CN" sz="2400" dirty="0" err="1" smtClean="0"/>
              <a:t>i,j</a:t>
            </a:r>
            <a:r>
              <a:rPr lang="zh-CN" altLang="en-US" sz="2400" dirty="0" smtClean="0"/>
              <a:t>相等），完全不用担心</a:t>
            </a:r>
            <a:r>
              <a:rPr lang="en-US" altLang="zh-CN" sz="2400" dirty="0" err="1" smtClean="0"/>
              <a:t>i</a:t>
            </a:r>
            <a:r>
              <a:rPr lang="zh-CN" altLang="en-US" sz="2400" dirty="0" smtClean="0"/>
              <a:t>下标的</a:t>
            </a:r>
            <a:r>
              <a:rPr lang="zh-CN" altLang="en-US" sz="2400" b="1" dirty="0" smtClean="0">
                <a:solidFill>
                  <a:srgbClr val="FFFF00"/>
                </a:solidFill>
              </a:rPr>
              <a:t>源内容</a:t>
            </a:r>
            <a:r>
              <a:rPr lang="zh-CN" altLang="en-US" sz="2400" dirty="0" smtClean="0"/>
              <a:t>被</a:t>
            </a:r>
            <a:r>
              <a:rPr lang="en-US" altLang="zh-CN" sz="2400" dirty="0" err="1"/>
              <a:t>j</a:t>
            </a:r>
            <a:r>
              <a:rPr lang="zh-CN" altLang="en-US" sz="2400" dirty="0" smtClean="0"/>
              <a:t>下标的</a:t>
            </a:r>
            <a:r>
              <a:rPr lang="zh-CN" altLang="en-US" sz="2400" b="1" dirty="0">
                <a:solidFill>
                  <a:srgbClr val="FFFF00"/>
                </a:solidFill>
              </a:rPr>
              <a:t>目标</a:t>
            </a:r>
            <a:r>
              <a:rPr lang="zh-CN" altLang="en-US" sz="2400" b="1" dirty="0" smtClean="0">
                <a:solidFill>
                  <a:srgbClr val="FFFF00"/>
                </a:solidFill>
              </a:rPr>
              <a:t>内容</a:t>
            </a:r>
            <a:r>
              <a:rPr lang="zh-CN" altLang="en-US" sz="2400" dirty="0" smtClean="0"/>
              <a:t>所覆盖。所以</a:t>
            </a:r>
            <a:r>
              <a:rPr lang="zh-CN" altLang="en-US" sz="2400" dirty="0"/>
              <a:t>，</a:t>
            </a:r>
            <a:r>
              <a:rPr lang="zh-CN" altLang="en-US" sz="2400" dirty="0" smtClean="0"/>
              <a:t>可以把</a:t>
            </a:r>
            <a:r>
              <a:rPr lang="en-US" altLang="zh-CN" sz="2400" dirty="0" err="1" smtClean="0"/>
              <a:t>tmp</a:t>
            </a:r>
            <a:r>
              <a:rPr lang="zh-CN" altLang="en-US" sz="2400" dirty="0" smtClean="0"/>
              <a:t>直接替换为</a:t>
            </a:r>
            <a:r>
              <a:rPr lang="en-US" altLang="zh-CN" sz="2400" dirty="0" err="1" smtClean="0"/>
              <a:t>str</a:t>
            </a:r>
            <a:r>
              <a:rPr lang="zh-CN" altLang="en-US" sz="2400" dirty="0" smtClean="0"/>
              <a:t>，就地覆盖即可，这就是课本的思路。</a:t>
            </a:r>
            <a:endParaRPr lang="zh-CN" altLang="en-US" sz="2400" dirty="0"/>
          </a:p>
        </p:txBody>
      </p:sp>
    </p:spTree>
    <p:extLst>
      <p:ext uri="{BB962C8B-B14F-4D97-AF65-F5344CB8AC3E}">
        <p14:creationId xmlns:p14="http://schemas.microsoft.com/office/powerpoint/2010/main" val="10548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7.20】</a:t>
            </a:r>
            <a:r>
              <a:rPr lang="zh-CN" altLang="en-US" sz="2000">
                <a:solidFill>
                  <a:schemeClr val="accent1"/>
                </a:solidFill>
              </a:rPr>
              <a:t>有一个字符串</a:t>
            </a:r>
            <a:r>
              <a:rPr lang="en-US" altLang="zh-CN" sz="2000">
                <a:solidFill>
                  <a:schemeClr val="accent1"/>
                </a:solidFill>
              </a:rPr>
              <a:t>,</a:t>
            </a:r>
            <a:r>
              <a:rPr lang="zh-CN" altLang="en-US" sz="2000">
                <a:solidFill>
                  <a:schemeClr val="accent1"/>
                </a:solidFill>
              </a:rPr>
              <a:t>内有若干个字符</a:t>
            </a:r>
            <a:r>
              <a:rPr lang="en-US" altLang="zh-CN" sz="2000">
                <a:solidFill>
                  <a:schemeClr val="accent1"/>
                </a:solidFill>
              </a:rPr>
              <a:t>,</a:t>
            </a:r>
            <a:r>
              <a:rPr lang="zh-CN" altLang="en-US" sz="2000">
                <a:solidFill>
                  <a:schemeClr val="accent1"/>
                </a:solidFill>
              </a:rPr>
              <a:t>现输入一个字符</a:t>
            </a:r>
            <a:r>
              <a:rPr lang="en-US" altLang="zh-CN" sz="2000">
                <a:solidFill>
                  <a:schemeClr val="accent1"/>
                </a:solidFill>
              </a:rPr>
              <a:t>,</a:t>
            </a:r>
            <a:r>
              <a:rPr lang="zh-CN" altLang="en-US" sz="2000">
                <a:solidFill>
                  <a:schemeClr val="accent1"/>
                </a:solidFill>
              </a:rPr>
              <a:t>要求程序将字符串中该字符删去。用外部函数实现。</a:t>
            </a:r>
            <a:endParaRPr lang="zh-CN" altLang="en-US" sz="2000" dirty="0">
              <a:solidFill>
                <a:schemeClr val="accent1"/>
              </a:solidFill>
            </a:endParaRPr>
          </a:p>
        </p:txBody>
      </p:sp>
      <p:sp>
        <p:nvSpPr>
          <p:cNvPr id="10" name="矩形 9">
            <a:extLst>
              <a:ext uri="{FF2B5EF4-FFF2-40B4-BE49-F238E27FC236}">
                <a16:creationId xmlns:a16="http://schemas.microsoft.com/office/drawing/2014/main" id="{6C07DC8C-E04B-4C35-8F1A-B354926361B7}"/>
              </a:ext>
            </a:extLst>
          </p:cNvPr>
          <p:cNvSpPr/>
          <p:nvPr/>
        </p:nvSpPr>
        <p:spPr>
          <a:xfrm>
            <a:off x="567296" y="1654383"/>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en-US" altLang="zh-CN" smtClean="0"/>
              <a:t> </a:t>
            </a:r>
            <a:r>
              <a:rPr lang="zh-CN" altLang="en-US" smtClean="0"/>
              <a:t>设要删除空格</a:t>
            </a:r>
            <a:endParaRPr lang="zh-CN" altLang="en-US" dirty="0"/>
          </a:p>
        </p:txBody>
      </p:sp>
      <p:graphicFrame>
        <p:nvGraphicFramePr>
          <p:cNvPr id="5" name="表格 4"/>
          <p:cNvGraphicFramePr>
            <a:graphicFrameLocks noGrp="1"/>
          </p:cNvGraphicFramePr>
          <p:nvPr>
            <p:extLst/>
          </p:nvPr>
        </p:nvGraphicFramePr>
        <p:xfrm>
          <a:off x="3220895" y="1343145"/>
          <a:ext cx="8030200" cy="1112520"/>
        </p:xfrm>
        <a:graphic>
          <a:graphicData uri="http://schemas.openxmlformats.org/drawingml/2006/table">
            <a:tbl>
              <a:tblPr>
                <a:tableStyleId>{5C22544A-7EE6-4342-B048-85BDC9FD1C3A}</a:tableStyleId>
              </a:tblPr>
              <a:tblGrid>
                <a:gridCol w="401510">
                  <a:extLst>
                    <a:ext uri="{9D8B030D-6E8A-4147-A177-3AD203B41FA5}">
                      <a16:colId xmlns:a16="http://schemas.microsoft.com/office/drawing/2014/main" val="4145497622"/>
                    </a:ext>
                  </a:extLst>
                </a:gridCol>
                <a:gridCol w="401510">
                  <a:extLst>
                    <a:ext uri="{9D8B030D-6E8A-4147-A177-3AD203B41FA5}">
                      <a16:colId xmlns:a16="http://schemas.microsoft.com/office/drawing/2014/main" val="3912856172"/>
                    </a:ext>
                  </a:extLst>
                </a:gridCol>
                <a:gridCol w="401510">
                  <a:extLst>
                    <a:ext uri="{9D8B030D-6E8A-4147-A177-3AD203B41FA5}">
                      <a16:colId xmlns:a16="http://schemas.microsoft.com/office/drawing/2014/main" val="2195606352"/>
                    </a:ext>
                  </a:extLst>
                </a:gridCol>
                <a:gridCol w="401510">
                  <a:extLst>
                    <a:ext uri="{9D8B030D-6E8A-4147-A177-3AD203B41FA5}">
                      <a16:colId xmlns:a16="http://schemas.microsoft.com/office/drawing/2014/main" val="833190743"/>
                    </a:ext>
                  </a:extLst>
                </a:gridCol>
                <a:gridCol w="401510">
                  <a:extLst>
                    <a:ext uri="{9D8B030D-6E8A-4147-A177-3AD203B41FA5}">
                      <a16:colId xmlns:a16="http://schemas.microsoft.com/office/drawing/2014/main" val="2769904404"/>
                    </a:ext>
                  </a:extLst>
                </a:gridCol>
                <a:gridCol w="401510">
                  <a:extLst>
                    <a:ext uri="{9D8B030D-6E8A-4147-A177-3AD203B41FA5}">
                      <a16:colId xmlns:a16="http://schemas.microsoft.com/office/drawing/2014/main" val="2555043520"/>
                    </a:ext>
                  </a:extLst>
                </a:gridCol>
                <a:gridCol w="401510">
                  <a:extLst>
                    <a:ext uri="{9D8B030D-6E8A-4147-A177-3AD203B41FA5}">
                      <a16:colId xmlns:a16="http://schemas.microsoft.com/office/drawing/2014/main" val="3015142714"/>
                    </a:ext>
                  </a:extLst>
                </a:gridCol>
                <a:gridCol w="401510">
                  <a:extLst>
                    <a:ext uri="{9D8B030D-6E8A-4147-A177-3AD203B41FA5}">
                      <a16:colId xmlns:a16="http://schemas.microsoft.com/office/drawing/2014/main" val="1040393892"/>
                    </a:ext>
                  </a:extLst>
                </a:gridCol>
                <a:gridCol w="401510">
                  <a:extLst>
                    <a:ext uri="{9D8B030D-6E8A-4147-A177-3AD203B41FA5}">
                      <a16:colId xmlns:a16="http://schemas.microsoft.com/office/drawing/2014/main" val="2343927419"/>
                    </a:ext>
                  </a:extLst>
                </a:gridCol>
                <a:gridCol w="401510">
                  <a:extLst>
                    <a:ext uri="{9D8B030D-6E8A-4147-A177-3AD203B41FA5}">
                      <a16:colId xmlns:a16="http://schemas.microsoft.com/office/drawing/2014/main" val="3542790685"/>
                    </a:ext>
                  </a:extLst>
                </a:gridCol>
                <a:gridCol w="401510">
                  <a:extLst>
                    <a:ext uri="{9D8B030D-6E8A-4147-A177-3AD203B41FA5}">
                      <a16:colId xmlns:a16="http://schemas.microsoft.com/office/drawing/2014/main" val="2179327816"/>
                    </a:ext>
                  </a:extLst>
                </a:gridCol>
                <a:gridCol w="401510">
                  <a:extLst>
                    <a:ext uri="{9D8B030D-6E8A-4147-A177-3AD203B41FA5}">
                      <a16:colId xmlns:a16="http://schemas.microsoft.com/office/drawing/2014/main" val="2482376912"/>
                    </a:ext>
                  </a:extLst>
                </a:gridCol>
                <a:gridCol w="401510">
                  <a:extLst>
                    <a:ext uri="{9D8B030D-6E8A-4147-A177-3AD203B41FA5}">
                      <a16:colId xmlns:a16="http://schemas.microsoft.com/office/drawing/2014/main" val="1952980275"/>
                    </a:ext>
                  </a:extLst>
                </a:gridCol>
                <a:gridCol w="401510">
                  <a:extLst>
                    <a:ext uri="{9D8B030D-6E8A-4147-A177-3AD203B41FA5}">
                      <a16:colId xmlns:a16="http://schemas.microsoft.com/office/drawing/2014/main" val="367723239"/>
                    </a:ext>
                  </a:extLst>
                </a:gridCol>
                <a:gridCol w="401510">
                  <a:extLst>
                    <a:ext uri="{9D8B030D-6E8A-4147-A177-3AD203B41FA5}">
                      <a16:colId xmlns:a16="http://schemas.microsoft.com/office/drawing/2014/main" val="3853439368"/>
                    </a:ext>
                  </a:extLst>
                </a:gridCol>
                <a:gridCol w="401510">
                  <a:extLst>
                    <a:ext uri="{9D8B030D-6E8A-4147-A177-3AD203B41FA5}">
                      <a16:colId xmlns:a16="http://schemas.microsoft.com/office/drawing/2014/main" val="1851887560"/>
                    </a:ext>
                  </a:extLst>
                </a:gridCol>
                <a:gridCol w="401510">
                  <a:extLst>
                    <a:ext uri="{9D8B030D-6E8A-4147-A177-3AD203B41FA5}">
                      <a16:colId xmlns:a16="http://schemas.microsoft.com/office/drawing/2014/main" val="589081741"/>
                    </a:ext>
                  </a:extLst>
                </a:gridCol>
                <a:gridCol w="401510">
                  <a:extLst>
                    <a:ext uri="{9D8B030D-6E8A-4147-A177-3AD203B41FA5}">
                      <a16:colId xmlns:a16="http://schemas.microsoft.com/office/drawing/2014/main" val="2537492083"/>
                    </a:ext>
                  </a:extLst>
                </a:gridCol>
                <a:gridCol w="401510">
                  <a:extLst>
                    <a:ext uri="{9D8B030D-6E8A-4147-A177-3AD203B41FA5}">
                      <a16:colId xmlns:a16="http://schemas.microsoft.com/office/drawing/2014/main" val="3801930559"/>
                    </a:ext>
                  </a:extLst>
                </a:gridCol>
                <a:gridCol w="401510">
                  <a:extLst>
                    <a:ext uri="{9D8B030D-6E8A-4147-A177-3AD203B41FA5}">
                      <a16:colId xmlns:a16="http://schemas.microsoft.com/office/drawing/2014/main" val="3072054065"/>
                    </a:ext>
                  </a:extLst>
                </a:gridCol>
              </a:tblGrid>
              <a:tr h="370840">
                <a:tc>
                  <a:txBody>
                    <a:bodyPr/>
                    <a:lstStyle/>
                    <a:p>
                      <a:pPr algn="ctr"/>
                      <a:r>
                        <a:rPr lang="en-US" altLang="zh-CN" sz="1600" dirty="0" smtClean="0"/>
                        <a:t>T</a:t>
                      </a:r>
                      <a:endParaRPr lang="zh-CN" altLang="en-US" sz="1600" dirty="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16:rowId xmlns:a16="http://schemas.microsoft.com/office/drawing/2014/main" val="1012650553"/>
                  </a:ext>
                </a:extLst>
              </a:tr>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dirty="0" smtClean="0"/>
                        <a:t>\0</a:t>
                      </a:r>
                      <a:endParaRPr lang="zh-CN" altLang="en-US" sz="1600" dirty="0"/>
                    </a:p>
                  </a:txBody>
                  <a:tcPr/>
                </a:tc>
                <a:extLst>
                  <a:ext uri="{0D108BD9-81ED-4DB2-BD59-A6C34878D82A}">
                    <a16:rowId xmlns:a16="http://schemas.microsoft.com/office/drawing/2014/main"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96748"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9431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60181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5049077"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426764"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744037" y="1791506"/>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201403" y="1768691"/>
            <a:ext cx="1148027"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60896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016335"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40382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82113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24839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685585"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9112827"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05819" y="2569648"/>
            <a:ext cx="6539807" cy="3258527"/>
            <a:chOff x="5732227" y="2882349"/>
            <a:chExt cx="5683485" cy="3258527"/>
          </a:xfrm>
        </p:grpSpPr>
        <p:sp>
          <p:nvSpPr>
            <p:cNvPr id="35" name="圆角矩形 12">
              <a:extLst>
                <a:ext uri="{FF2B5EF4-FFF2-40B4-BE49-F238E27FC236}">
                  <a16:creationId xmlns:a16="http://schemas.microsoft.com/office/drawing/2014/main" id="{0F049BFC-9696-4323-94B2-76251E60074B}"/>
                </a:ext>
              </a:extLst>
            </p:cNvPr>
            <p:cNvSpPr/>
            <p:nvPr/>
          </p:nvSpPr>
          <p:spPr>
            <a:xfrm>
              <a:off x="5732227" y="2882349"/>
              <a:ext cx="5683485"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dirty="0" smtClean="0"/>
            </a:p>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a:t>
              </a:r>
            </a:p>
            <a:p>
              <a:pPr defTabSz="363538"/>
              <a:r>
                <a:rPr lang="en-US" altLang="zh-CN" sz="1400" dirty="0"/>
                <a:t>	</a:t>
              </a:r>
              <a:r>
                <a:rPr lang="en-US" altLang="zh-CN" sz="1400" dirty="0">
                  <a:solidFill>
                    <a:schemeClr val="accent6"/>
                  </a:solidFill>
                </a:rPr>
                <a:t>extern void </a:t>
              </a:r>
              <a:r>
                <a:rPr lang="en-US" altLang="zh-CN" sz="1400" dirty="0" err="1">
                  <a:solidFill>
                    <a:schemeClr val="accent6"/>
                  </a:solidFill>
                </a:rPr>
                <a:t>enter_string</a:t>
              </a:r>
              <a:r>
                <a:rPr lang="en-US" altLang="zh-CN" sz="1400" dirty="0">
                  <a:solidFill>
                    <a:schemeClr val="accent6"/>
                  </a:solidFill>
                </a:rPr>
                <a:t>(char </a:t>
              </a:r>
              <a:r>
                <a:rPr lang="en-US" altLang="zh-CN" sz="1400" dirty="0" err="1">
                  <a:solidFill>
                    <a:schemeClr val="accent6"/>
                  </a:solidFill>
                </a:rPr>
                <a:t>str</a:t>
              </a:r>
              <a:r>
                <a:rPr lang="en-US" altLang="zh-CN" sz="1400" dirty="0" smtClean="0">
                  <a:solidFill>
                    <a:schemeClr val="accent6"/>
                  </a:solidFill>
                </a:rPr>
                <a:t>[]);</a:t>
              </a:r>
              <a:r>
                <a:rPr lang="en-US" altLang="zh-CN" sz="1400" dirty="0" smtClean="0"/>
                <a:t>			</a:t>
              </a:r>
              <a:r>
                <a:rPr lang="en-US" altLang="zh-CN" sz="1400" dirty="0" smtClean="0">
                  <a:solidFill>
                    <a:srgbClr val="008000"/>
                  </a:solidFill>
                </a:rPr>
                <a:t>//</a:t>
              </a:r>
              <a:r>
                <a:rPr lang="zh-CN" altLang="en-US" sz="1400" dirty="0">
                  <a:solidFill>
                    <a:srgbClr val="008000"/>
                  </a:solidFill>
                </a:rPr>
                <a:t>对函数的声明</a:t>
              </a:r>
            </a:p>
            <a:p>
              <a:pPr defTabSz="363538"/>
              <a:r>
                <a:rPr lang="zh-CN" altLang="en-US" sz="1400" dirty="0"/>
                <a:t>	</a:t>
              </a:r>
              <a:r>
                <a:rPr lang="en-US" altLang="zh-CN" sz="1400" dirty="0">
                  <a:solidFill>
                    <a:schemeClr val="accent6"/>
                  </a:solidFill>
                </a:rPr>
                <a:t>extern void </a:t>
              </a:r>
              <a:r>
                <a:rPr lang="en-US" altLang="zh-CN" sz="1400" dirty="0" err="1">
                  <a:solidFill>
                    <a:schemeClr val="accent6"/>
                  </a:solidFill>
                </a:rPr>
                <a:t>delete_string</a:t>
              </a:r>
              <a:r>
                <a:rPr lang="en-US" altLang="zh-CN" sz="1400" dirty="0">
                  <a:solidFill>
                    <a:schemeClr val="accent6"/>
                  </a:solidFill>
                </a:rPr>
                <a:t>(char </a:t>
              </a:r>
              <a:r>
                <a:rPr lang="en-US" altLang="zh-CN" sz="1400" dirty="0" err="1">
                  <a:solidFill>
                    <a:schemeClr val="accent6"/>
                  </a:solidFill>
                </a:rPr>
                <a:t>str</a:t>
              </a:r>
              <a:r>
                <a:rPr lang="en-US" altLang="zh-CN" sz="1400" dirty="0">
                  <a:solidFill>
                    <a:schemeClr val="accent6"/>
                  </a:solidFill>
                </a:rPr>
                <a:t>[],char </a:t>
              </a:r>
              <a:r>
                <a:rPr lang="en-US" altLang="zh-CN" sz="1400" dirty="0" err="1">
                  <a:solidFill>
                    <a:schemeClr val="accent6"/>
                  </a:solidFill>
                </a:rPr>
                <a:t>ch</a:t>
              </a:r>
              <a:r>
                <a:rPr lang="en-US" altLang="zh-CN" sz="1400" dirty="0">
                  <a:solidFill>
                    <a:schemeClr val="accent6"/>
                  </a:solidFill>
                </a:rPr>
                <a:t>); </a:t>
              </a:r>
              <a:r>
                <a:rPr lang="en-US" altLang="zh-CN" sz="1400" dirty="0" smtClean="0"/>
                <a:t>	</a:t>
              </a:r>
              <a:r>
                <a:rPr lang="en-US" altLang="zh-CN" sz="1400" dirty="0">
                  <a:solidFill>
                    <a:srgbClr val="008000"/>
                  </a:solidFill>
                </a:rPr>
                <a:t>//</a:t>
              </a:r>
              <a:r>
                <a:rPr lang="zh-CN" altLang="en-US" sz="1400" dirty="0">
                  <a:solidFill>
                    <a:srgbClr val="008000"/>
                  </a:solidFill>
                </a:rPr>
                <a:t>对函数的声明</a:t>
              </a:r>
            </a:p>
            <a:p>
              <a:pPr defTabSz="363538"/>
              <a:r>
                <a:rPr lang="zh-CN" altLang="en-US" sz="1400" dirty="0"/>
                <a:t>	</a:t>
              </a:r>
              <a:r>
                <a:rPr lang="en-US" altLang="zh-CN" sz="1400" dirty="0">
                  <a:solidFill>
                    <a:schemeClr val="accent6"/>
                  </a:solidFill>
                </a:rPr>
                <a:t>extern void </a:t>
              </a:r>
              <a:r>
                <a:rPr lang="en-US" altLang="zh-CN" sz="1400" dirty="0" err="1">
                  <a:solidFill>
                    <a:schemeClr val="accent6"/>
                  </a:solidFill>
                </a:rPr>
                <a:t>print_string</a:t>
              </a:r>
              <a:r>
                <a:rPr lang="en-US" altLang="zh-CN" sz="1400" dirty="0">
                  <a:solidFill>
                    <a:schemeClr val="accent6"/>
                  </a:solidFill>
                </a:rPr>
                <a:t>(char </a:t>
              </a:r>
              <a:r>
                <a:rPr lang="en-US" altLang="zh-CN" sz="1400" dirty="0" err="1">
                  <a:solidFill>
                    <a:schemeClr val="accent6"/>
                  </a:solidFill>
                </a:rPr>
                <a:t>str</a:t>
              </a:r>
              <a:r>
                <a:rPr lang="en-US" altLang="zh-CN" sz="1400" dirty="0" smtClean="0">
                  <a:solidFill>
                    <a:schemeClr val="accent6"/>
                  </a:solidFill>
                </a:rPr>
                <a:t>[]);</a:t>
              </a:r>
              <a:r>
                <a:rPr lang="en-US" altLang="zh-CN" sz="1400" dirty="0" smtClean="0"/>
                <a:t>			</a:t>
              </a:r>
              <a:r>
                <a:rPr lang="en-US" altLang="zh-CN" sz="1400" dirty="0">
                  <a:solidFill>
                    <a:srgbClr val="008000"/>
                  </a:solidFill>
                </a:rPr>
                <a:t>//</a:t>
              </a:r>
              <a:r>
                <a:rPr lang="zh-CN" altLang="en-US" sz="1400" dirty="0">
                  <a:solidFill>
                    <a:srgbClr val="008000"/>
                  </a:solidFill>
                </a:rPr>
                <a:t>对函数的声明</a:t>
              </a:r>
            </a:p>
            <a:p>
              <a:pPr defTabSz="363538"/>
              <a:r>
                <a:rPr lang="zh-CN" altLang="en-US" sz="1400" dirty="0"/>
                <a:t>	</a:t>
              </a:r>
              <a:r>
                <a:rPr lang="en-US" altLang="zh-CN" sz="1400" dirty="0">
                  <a:solidFill>
                    <a:srgbClr val="008000"/>
                  </a:solidFill>
                </a:rPr>
                <a:t>//</a:t>
              </a:r>
              <a:r>
                <a:rPr lang="zh-CN" altLang="en-US" sz="1400" dirty="0">
                  <a:solidFill>
                    <a:srgbClr val="008000"/>
                  </a:solidFill>
                </a:rPr>
                <a:t>以上</a:t>
              </a:r>
              <a:r>
                <a:rPr lang="en-US" altLang="zh-CN" sz="1400" dirty="0">
                  <a:solidFill>
                    <a:srgbClr val="008000"/>
                  </a:solidFill>
                </a:rPr>
                <a:t>3</a:t>
              </a:r>
              <a:r>
                <a:rPr lang="zh-CN" altLang="en-US" sz="1400" dirty="0">
                  <a:solidFill>
                    <a:srgbClr val="008000"/>
                  </a:solidFill>
                </a:rPr>
                <a:t>行声明了在本函数中将要调用的已在其他文件中定义的</a:t>
              </a:r>
              <a:r>
                <a:rPr lang="en-US" altLang="zh-CN" sz="1400" dirty="0">
                  <a:solidFill>
                    <a:srgbClr val="008000"/>
                  </a:solidFill>
                </a:rPr>
                <a:t>3</a:t>
              </a:r>
              <a:r>
                <a:rPr lang="zh-CN" altLang="en-US" sz="1400" dirty="0">
                  <a:solidFill>
                    <a:srgbClr val="008000"/>
                  </a:solidFill>
                </a:rPr>
                <a:t>个函数</a:t>
              </a:r>
            </a:p>
            <a:p>
              <a:pPr defTabSz="363538"/>
              <a:r>
                <a:rPr lang="zh-CN" altLang="en-US" sz="1400" dirty="0"/>
                <a:t>	</a:t>
              </a:r>
              <a:r>
                <a:rPr lang="en-US" altLang="zh-CN" sz="1400" dirty="0"/>
                <a:t>char </a:t>
              </a:r>
              <a:r>
                <a:rPr lang="en-US" altLang="zh-CN" sz="1400" dirty="0" err="1"/>
                <a:t>c,str</a:t>
              </a:r>
              <a:r>
                <a:rPr lang="en-US" altLang="zh-CN" sz="1400" dirty="0"/>
                <a:t>[80];</a:t>
              </a:r>
            </a:p>
            <a:p>
              <a:pPr defTabSz="363538"/>
              <a:r>
                <a:rPr lang="en-US" altLang="zh-CN" sz="1400" dirty="0"/>
                <a:t>	</a:t>
              </a:r>
              <a:r>
                <a:rPr lang="en-US" altLang="zh-CN" sz="1400" dirty="0" err="1"/>
                <a:t>enter_string</a:t>
              </a:r>
              <a:r>
                <a:rPr lang="en-US" altLang="zh-CN" sz="1400" dirty="0"/>
                <a:t>(</a:t>
              </a:r>
              <a:r>
                <a:rPr lang="en-US" altLang="zh-CN" sz="1400" dirty="0" err="1"/>
                <a:t>str</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调用在其他文件中定义的</a:t>
              </a:r>
              <a:r>
                <a:rPr lang="en-US" altLang="zh-CN" sz="1400" dirty="0" err="1">
                  <a:solidFill>
                    <a:srgbClr val="008000"/>
                  </a:solidFill>
                </a:rPr>
                <a:t>enter_string</a:t>
              </a:r>
              <a:r>
                <a:rPr lang="zh-CN" altLang="en-US" sz="1400" dirty="0">
                  <a:solidFill>
                    <a:srgbClr val="008000"/>
                  </a:solidFill>
                </a:rPr>
                <a:t>函数</a:t>
              </a:r>
            </a:p>
            <a:p>
              <a:pPr defTabSz="363538"/>
              <a:r>
                <a:rPr lang="zh-CN" altLang="en-US" sz="1400" dirty="0"/>
                <a:t>	</a:t>
              </a:r>
              <a:r>
                <a:rPr lang="en-US" altLang="zh-CN" sz="1400" dirty="0" err="1"/>
                <a:t>scanf</a:t>
              </a:r>
              <a:r>
                <a:rPr lang="en-US" altLang="zh-CN" sz="1400" dirty="0"/>
                <a:t>("%</a:t>
              </a:r>
              <a:r>
                <a:rPr lang="en-US" altLang="zh-CN" sz="1400" dirty="0" err="1"/>
                <a:t>c",&amp;c</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输入要求删去的字符</a:t>
              </a:r>
            </a:p>
            <a:p>
              <a:pPr defTabSz="363538"/>
              <a:r>
                <a:rPr lang="zh-CN" altLang="en-US" sz="1400" dirty="0"/>
                <a:t>	</a:t>
              </a:r>
              <a:r>
                <a:rPr lang="en-US" altLang="zh-CN" sz="1400" dirty="0" err="1"/>
                <a:t>delete_string</a:t>
              </a:r>
              <a:r>
                <a:rPr lang="en-US" altLang="zh-CN" sz="1400" dirty="0"/>
                <a:t>(</a:t>
              </a:r>
              <a:r>
                <a:rPr lang="en-US" altLang="zh-CN" sz="1400" dirty="0" err="1"/>
                <a:t>str,c</a:t>
              </a:r>
              <a:r>
                <a:rPr lang="en-US" altLang="zh-CN" sz="1400" dirty="0" smtClean="0"/>
                <a:t>);	</a:t>
              </a:r>
              <a:r>
                <a:rPr lang="en-US" altLang="zh-CN" sz="1400" dirty="0">
                  <a:solidFill>
                    <a:srgbClr val="008000"/>
                  </a:solidFill>
                </a:rPr>
                <a:t>//</a:t>
              </a:r>
              <a:r>
                <a:rPr lang="zh-CN" altLang="en-US" sz="1400" dirty="0">
                  <a:solidFill>
                    <a:srgbClr val="008000"/>
                  </a:solidFill>
                </a:rPr>
                <a:t>调用在其他文件中定义的</a:t>
              </a:r>
              <a:r>
                <a:rPr lang="en-US" altLang="zh-CN" sz="1400" dirty="0" err="1">
                  <a:solidFill>
                    <a:srgbClr val="008000"/>
                  </a:solidFill>
                </a:rPr>
                <a:t>delete_string</a:t>
              </a:r>
              <a:r>
                <a:rPr lang="zh-CN" altLang="en-US" sz="1400" dirty="0">
                  <a:solidFill>
                    <a:srgbClr val="008000"/>
                  </a:solidFill>
                </a:rPr>
                <a:t>函数 </a:t>
              </a:r>
            </a:p>
            <a:p>
              <a:pPr defTabSz="363538"/>
              <a:r>
                <a:rPr lang="zh-CN" altLang="en-US" sz="1400" dirty="0"/>
                <a:t>	</a:t>
              </a:r>
              <a:r>
                <a:rPr lang="en-US" altLang="zh-CN" sz="1400" dirty="0" err="1"/>
                <a:t>print_string</a:t>
              </a:r>
              <a:r>
                <a:rPr lang="en-US" altLang="zh-CN" sz="1400" dirty="0"/>
                <a:t>(</a:t>
              </a:r>
              <a:r>
                <a:rPr lang="en-US" altLang="zh-CN" sz="1400" dirty="0" err="1"/>
                <a:t>str</a:t>
              </a:r>
              <a:r>
                <a:rPr lang="en-US" altLang="zh-CN" sz="1400" dirty="0" smtClean="0"/>
                <a:t>);		</a:t>
              </a:r>
              <a:r>
                <a:rPr lang="en-US" altLang="zh-CN" sz="1400" dirty="0">
                  <a:solidFill>
                    <a:srgbClr val="008000"/>
                  </a:solidFill>
                </a:rPr>
                <a:t>//</a:t>
              </a:r>
              <a:r>
                <a:rPr lang="zh-CN" altLang="en-US" sz="1400" dirty="0">
                  <a:solidFill>
                    <a:srgbClr val="008000"/>
                  </a:solidFill>
                </a:rPr>
                <a:t>调用在其他文件中定义的</a:t>
              </a:r>
              <a:r>
                <a:rPr lang="en-US" altLang="zh-CN" sz="1400" dirty="0" err="1">
                  <a:solidFill>
                    <a:srgbClr val="008000"/>
                  </a:solidFill>
                </a:rPr>
                <a:t>print_string</a:t>
              </a:r>
              <a:r>
                <a:rPr lang="zh-CN" altLang="en-US" sz="1400" dirty="0">
                  <a:solidFill>
                    <a:srgbClr val="008000"/>
                  </a:solidFill>
                </a:rPr>
                <a:t>函数</a:t>
              </a:r>
            </a:p>
            <a:p>
              <a:pPr defTabSz="363538"/>
              <a:r>
                <a:rPr lang="zh-CN" altLang="en-US" sz="1400" dirty="0"/>
                <a:t>	</a:t>
              </a:r>
              <a:r>
                <a:rPr lang="en-US" altLang="zh-CN" sz="1400" dirty="0"/>
                <a:t>return 0;</a:t>
              </a:r>
            </a:p>
            <a:p>
              <a:pPr defTabSz="363538"/>
              <a:r>
                <a:rPr lang="en-US" altLang="zh-CN" sz="1400" dirty="0"/>
                <a:t>}</a:t>
              </a:r>
              <a:endParaRPr lang="zh-CN" altLang="en-US" sz="1400" dirty="0"/>
            </a:p>
          </p:txBody>
        </p:sp>
        <p:sp>
          <p:nvSpPr>
            <p:cNvPr id="36" name="圆角矩形 12">
              <a:extLst>
                <a:ext uri="{FF2B5EF4-FFF2-40B4-BE49-F238E27FC236}">
                  <a16:creationId xmlns:a16="http://schemas.microsoft.com/office/drawing/2014/main" id="{0F049BFC-9696-4323-94B2-76251E60074B}"/>
                </a:ext>
              </a:extLst>
            </p:cNvPr>
            <p:cNvSpPr/>
            <p:nvPr/>
          </p:nvSpPr>
          <p:spPr>
            <a:xfrm>
              <a:off x="5749382" y="2902226"/>
              <a:ext cx="5649055"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37" name="组合 36"/>
          <p:cNvGrpSpPr/>
          <p:nvPr/>
        </p:nvGrpSpPr>
        <p:grpSpPr>
          <a:xfrm>
            <a:off x="705819" y="5857991"/>
            <a:ext cx="6539807" cy="900618"/>
            <a:chOff x="5732227" y="2882350"/>
            <a:chExt cx="5683485" cy="900618"/>
          </a:xfrm>
        </p:grpSpPr>
        <p:sp>
          <p:nvSpPr>
            <p:cNvPr id="38" name="圆角矩形 12">
              <a:extLst>
                <a:ext uri="{FF2B5EF4-FFF2-40B4-BE49-F238E27FC236}">
                  <a16:creationId xmlns:a16="http://schemas.microsoft.com/office/drawing/2014/main" id="{0F049BFC-9696-4323-94B2-76251E60074B}"/>
                </a:ext>
              </a:extLst>
            </p:cNvPr>
            <p:cNvSpPr/>
            <p:nvPr/>
          </p:nvSpPr>
          <p:spPr>
            <a:xfrm>
              <a:off x="5732227" y="2882350"/>
              <a:ext cx="5683485"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smtClean="0"/>
            </a:p>
            <a:p>
              <a:pPr defTabSz="363538"/>
              <a:r>
                <a:rPr lang="en-US" altLang="zh-CN" sz="1400" smtClean="0"/>
                <a:t>void </a:t>
              </a:r>
              <a:r>
                <a:rPr lang="en-US" altLang="zh-CN" sz="1400"/>
                <a:t>enter_string(char str[80</a:t>
              </a:r>
              <a:r>
                <a:rPr lang="en-US" altLang="zh-CN" sz="1400" smtClean="0"/>
                <a:t>])	</a:t>
              </a:r>
              <a:r>
                <a:rPr lang="en-US" altLang="zh-CN" sz="1400" smtClean="0">
                  <a:solidFill>
                    <a:srgbClr val="008000"/>
                  </a:solidFill>
                </a:rPr>
                <a:t>//</a:t>
              </a:r>
              <a:r>
                <a:rPr lang="zh-CN" altLang="en-US" sz="1400">
                  <a:solidFill>
                    <a:srgbClr val="008000"/>
                  </a:solidFill>
                </a:rPr>
                <a:t>定义外部函数</a:t>
              </a:r>
              <a:r>
                <a:rPr lang="en-US" altLang="zh-CN" sz="1400">
                  <a:solidFill>
                    <a:srgbClr val="008000"/>
                  </a:solidFill>
                </a:rPr>
                <a:t>enter_string</a:t>
              </a:r>
            </a:p>
            <a:p>
              <a:pPr defTabSz="363538"/>
              <a:r>
                <a:rPr lang="en-US" altLang="zh-CN" sz="1400"/>
                <a:t>{	gets(str); </a:t>
              </a:r>
              <a:r>
                <a:rPr lang="en-US" altLang="zh-CN" sz="1400" smtClean="0"/>
                <a:t>					</a:t>
              </a:r>
              <a:r>
                <a:rPr lang="en-US" altLang="zh-CN" sz="1400">
                  <a:solidFill>
                    <a:srgbClr val="008000"/>
                  </a:solidFill>
                </a:rPr>
                <a:t>//</a:t>
              </a:r>
              <a:r>
                <a:rPr lang="zh-CN" altLang="en-US" sz="1400">
                  <a:solidFill>
                    <a:srgbClr val="008000"/>
                  </a:solidFill>
                </a:rPr>
                <a:t>向字符数组输入字符串</a:t>
              </a:r>
              <a:endParaRPr lang="en-US" altLang="zh-CN" sz="1400">
                <a:solidFill>
                  <a:srgbClr val="008000"/>
                </a:solidFill>
              </a:endParaRPr>
            </a:p>
            <a:p>
              <a:pPr defTabSz="363538"/>
              <a:r>
                <a:rPr lang="en-US" altLang="zh-CN" sz="1400" smtClean="0"/>
                <a:t>}</a:t>
              </a:r>
              <a:endParaRPr lang="zh-CN" altLang="en-US" sz="1400" dirty="0"/>
            </a:p>
          </p:txBody>
        </p:sp>
        <p:sp>
          <p:nvSpPr>
            <p:cNvPr id="39" name="圆角矩形 12">
              <a:extLst>
                <a:ext uri="{FF2B5EF4-FFF2-40B4-BE49-F238E27FC236}">
                  <a16:creationId xmlns:a16="http://schemas.microsoft.com/office/drawing/2014/main" id="{0F049BFC-9696-4323-94B2-76251E60074B}"/>
                </a:ext>
              </a:extLst>
            </p:cNvPr>
            <p:cNvSpPr/>
            <p:nvPr/>
          </p:nvSpPr>
          <p:spPr>
            <a:xfrm>
              <a:off x="5749383" y="2902226"/>
              <a:ext cx="5649054"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grpSp>
        <p:nvGrpSpPr>
          <p:cNvPr id="40" name="组合 39"/>
          <p:cNvGrpSpPr/>
          <p:nvPr/>
        </p:nvGrpSpPr>
        <p:grpSpPr>
          <a:xfrm>
            <a:off x="7513422" y="2569647"/>
            <a:ext cx="3181073" cy="2171317"/>
            <a:chOff x="5732227" y="2882349"/>
            <a:chExt cx="5683485" cy="1936622"/>
          </a:xfrm>
        </p:grpSpPr>
        <p:sp>
          <p:nvSpPr>
            <p:cNvPr id="41" name="圆角矩形 12">
              <a:extLst>
                <a:ext uri="{FF2B5EF4-FFF2-40B4-BE49-F238E27FC236}">
                  <a16:creationId xmlns:a16="http://schemas.microsoft.com/office/drawing/2014/main" id="{0F049BFC-9696-4323-94B2-76251E60074B}"/>
                </a:ext>
              </a:extLst>
            </p:cNvPr>
            <p:cNvSpPr/>
            <p:nvPr/>
          </p:nvSpPr>
          <p:spPr>
            <a:xfrm>
              <a:off x="5732227" y="2882349"/>
              <a:ext cx="5683485" cy="193662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dirty="0" smtClean="0"/>
            </a:p>
            <a:p>
              <a:pPr defTabSz="363538">
                <a:lnSpc>
                  <a:spcPct val="110000"/>
                </a:lnSpc>
              </a:pPr>
              <a:r>
                <a:rPr lang="en-US" altLang="zh-CN" sz="1400" dirty="0" smtClean="0"/>
                <a:t>void </a:t>
              </a:r>
              <a:r>
                <a:rPr lang="en-US" altLang="zh-CN" sz="1400" dirty="0" err="1"/>
                <a:t>delete_string</a:t>
              </a:r>
              <a:r>
                <a:rPr lang="en-US" altLang="zh-CN" sz="1400" dirty="0"/>
                <a:t>(char </a:t>
              </a:r>
              <a:r>
                <a:rPr lang="en-US" altLang="zh-CN" sz="1400" dirty="0" err="1"/>
                <a:t>str</a:t>
              </a:r>
              <a:r>
                <a:rPr lang="en-US" altLang="zh-CN" sz="1400" dirty="0"/>
                <a:t>[],char </a:t>
              </a:r>
              <a:r>
                <a:rPr lang="en-US" altLang="zh-CN" sz="1400" dirty="0" err="1"/>
                <a:t>ch</a:t>
              </a:r>
              <a:r>
                <a:rPr lang="en-US" altLang="zh-CN" sz="1400" dirty="0" smtClean="0"/>
                <a:t>)</a:t>
              </a:r>
            </a:p>
            <a:p>
              <a:pPr defTabSz="363538">
                <a:lnSpc>
                  <a:spcPct val="110000"/>
                </a:lnSpc>
              </a:pPr>
              <a:r>
                <a:rPr lang="en-US" altLang="zh-CN" sz="1400" dirty="0">
                  <a:solidFill>
                    <a:srgbClr val="008000"/>
                  </a:solidFill>
                </a:rPr>
                <a:t>//</a:t>
              </a:r>
              <a:r>
                <a:rPr lang="zh-CN" altLang="en-US" sz="1400" dirty="0">
                  <a:solidFill>
                    <a:srgbClr val="008000"/>
                  </a:solidFill>
                </a:rPr>
                <a:t>定义外部函数</a:t>
              </a:r>
              <a:r>
                <a:rPr lang="en-US" altLang="zh-CN" sz="1400" dirty="0" err="1">
                  <a:solidFill>
                    <a:srgbClr val="008000"/>
                  </a:solidFill>
                </a:rPr>
                <a:t>delete_string</a:t>
              </a:r>
              <a:endParaRPr lang="en-US" altLang="zh-CN" sz="1400" dirty="0">
                <a:solidFill>
                  <a:srgbClr val="008000"/>
                </a:solidFill>
              </a:endParaRPr>
            </a:p>
            <a:p>
              <a:pPr defTabSz="363538">
                <a:lnSpc>
                  <a:spcPct val="110000"/>
                </a:lnSpc>
              </a:pPr>
              <a:r>
                <a:rPr lang="en-US" altLang="zh-CN" sz="1400" dirty="0"/>
                <a:t>{	</a:t>
              </a:r>
              <a:r>
                <a:rPr lang="en-US" altLang="zh-CN" sz="1400" dirty="0" err="1"/>
                <a:t>int</a:t>
              </a:r>
              <a:r>
                <a:rPr lang="en-US" altLang="zh-CN" sz="1400" dirty="0"/>
                <a:t> </a:t>
              </a:r>
              <a:r>
                <a:rPr lang="en-US" altLang="zh-CN" sz="1400" dirty="0" err="1"/>
                <a:t>i,j</a:t>
              </a:r>
              <a:r>
                <a:rPr lang="en-US" altLang="zh-CN" sz="1400" dirty="0"/>
                <a:t>;</a:t>
              </a:r>
            </a:p>
            <a:p>
              <a:pPr defTabSz="363538">
                <a:lnSpc>
                  <a:spcPct val="110000"/>
                </a:lnSpc>
              </a:pPr>
              <a:r>
                <a:rPr lang="en-US" altLang="zh-CN" sz="1400" dirty="0"/>
                <a:t>	</a:t>
              </a:r>
              <a:r>
                <a:rPr lang="en-US" altLang="zh-CN" sz="1400" dirty="0" smtClean="0"/>
                <a:t>for(</a:t>
              </a:r>
              <a:r>
                <a:rPr lang="en-US" altLang="zh-CN" sz="1400" dirty="0" err="1" smtClean="0"/>
                <a:t>i</a:t>
              </a:r>
              <a:r>
                <a:rPr lang="en-US" altLang="zh-CN" sz="1400" dirty="0" smtClean="0"/>
                <a:t>=j=0;str[</a:t>
              </a:r>
              <a:r>
                <a:rPr lang="en-US" altLang="zh-CN" sz="1400" dirty="0" err="1" smtClean="0"/>
                <a:t>i</a:t>
              </a:r>
              <a:r>
                <a:rPr lang="en-US" altLang="zh-CN" sz="1400" dirty="0"/>
                <a:t>]!='\0';i++)</a:t>
              </a:r>
            </a:p>
            <a:p>
              <a:pPr defTabSz="363538">
                <a:lnSpc>
                  <a:spcPct val="110000"/>
                </a:lnSpc>
              </a:pPr>
              <a:r>
                <a:rPr lang="en-US" altLang="zh-CN" sz="1400" dirty="0"/>
                <a:t>		if(</a:t>
              </a:r>
              <a:r>
                <a:rPr lang="en-US" altLang="zh-CN" sz="1400" dirty="0" err="1"/>
                <a:t>str</a:t>
              </a:r>
              <a:r>
                <a:rPr lang="en-US" altLang="zh-CN" sz="1400" dirty="0"/>
                <a:t>[</a:t>
              </a:r>
              <a:r>
                <a:rPr lang="en-US" altLang="zh-CN" sz="1400" dirty="0" err="1"/>
                <a:t>i</a:t>
              </a:r>
              <a:r>
                <a:rPr lang="en-US" altLang="zh-CN" sz="1400" dirty="0"/>
                <a:t>]!=</a:t>
              </a:r>
              <a:r>
                <a:rPr lang="en-US" altLang="zh-CN" sz="1400" dirty="0" err="1"/>
                <a:t>ch</a:t>
              </a:r>
              <a:r>
                <a:rPr lang="en-US" altLang="zh-CN" sz="1400" dirty="0"/>
                <a:t>)</a:t>
              </a:r>
            </a:p>
            <a:p>
              <a:pPr defTabSz="363538">
                <a:lnSpc>
                  <a:spcPct val="110000"/>
                </a:lnSpc>
              </a:pPr>
              <a:r>
                <a:rPr lang="en-US" altLang="zh-CN" sz="1400" dirty="0"/>
                <a:t>			</a:t>
              </a:r>
              <a:r>
                <a:rPr lang="en-US" altLang="zh-CN" sz="1400" dirty="0" err="1"/>
                <a:t>str</a:t>
              </a:r>
              <a:r>
                <a:rPr lang="en-US" altLang="zh-CN" sz="1400" dirty="0"/>
                <a:t>[</a:t>
              </a:r>
              <a:r>
                <a:rPr lang="en-US" altLang="zh-CN" sz="1400" dirty="0" err="1"/>
                <a:t>j++</a:t>
              </a:r>
              <a:r>
                <a:rPr lang="en-US" altLang="zh-CN" sz="1400" dirty="0"/>
                <a:t>]=</a:t>
              </a:r>
              <a:r>
                <a:rPr lang="en-US" altLang="zh-CN" sz="1400" dirty="0" err="1"/>
                <a:t>str</a:t>
              </a:r>
              <a:r>
                <a:rPr lang="en-US" altLang="zh-CN" sz="1400" dirty="0"/>
                <a:t>[</a:t>
              </a:r>
              <a:r>
                <a:rPr lang="en-US" altLang="zh-CN" sz="1400" dirty="0" err="1"/>
                <a:t>i</a:t>
              </a:r>
              <a:r>
                <a:rPr lang="en-US" altLang="zh-CN" sz="1400" dirty="0"/>
                <a:t>];</a:t>
              </a:r>
            </a:p>
            <a:p>
              <a:pPr defTabSz="363538">
                <a:lnSpc>
                  <a:spcPct val="110000"/>
                </a:lnSpc>
              </a:pPr>
              <a:r>
                <a:rPr lang="en-US" altLang="zh-CN" sz="1400" dirty="0"/>
                <a:t>	</a:t>
              </a:r>
              <a:r>
                <a:rPr lang="en-US" altLang="zh-CN" sz="1400" dirty="0" err="1"/>
                <a:t>str</a:t>
              </a:r>
              <a:r>
                <a:rPr lang="en-US" altLang="zh-CN" sz="1400" dirty="0"/>
                <a:t>[j]='\0';</a:t>
              </a:r>
            </a:p>
            <a:p>
              <a:pPr defTabSz="363538">
                <a:lnSpc>
                  <a:spcPct val="110000"/>
                </a:lnSpc>
              </a:pPr>
              <a:r>
                <a:rPr lang="en-US" altLang="zh-CN" sz="1400" dirty="0"/>
                <a:t>}</a:t>
              </a:r>
              <a:endParaRPr lang="zh-CN" altLang="en-US" sz="1400" dirty="0"/>
            </a:p>
          </p:txBody>
        </p:sp>
        <p:sp>
          <p:nvSpPr>
            <p:cNvPr id="42"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file3.c</a:t>
              </a:r>
              <a:endParaRPr lang="en-US" altLang="zh-CN" sz="1400" b="1" dirty="0"/>
            </a:p>
          </p:txBody>
        </p:sp>
      </p:grpSp>
      <p:grpSp>
        <p:nvGrpSpPr>
          <p:cNvPr id="43" name="组合 42"/>
          <p:cNvGrpSpPr/>
          <p:nvPr/>
        </p:nvGrpSpPr>
        <p:grpSpPr>
          <a:xfrm>
            <a:off x="7493152" y="4802147"/>
            <a:ext cx="3181073" cy="1240844"/>
            <a:chOff x="5732227" y="2882350"/>
            <a:chExt cx="5683485" cy="1106723"/>
          </a:xfrm>
        </p:grpSpPr>
        <p:sp>
          <p:nvSpPr>
            <p:cNvPr id="44" name="圆角矩形 12">
              <a:extLst>
                <a:ext uri="{FF2B5EF4-FFF2-40B4-BE49-F238E27FC236}">
                  <a16:creationId xmlns:a16="http://schemas.microsoft.com/office/drawing/2014/main" id="{0F049BFC-9696-4323-94B2-76251E60074B}"/>
                </a:ext>
              </a:extLst>
            </p:cNvPr>
            <p:cNvSpPr/>
            <p:nvPr/>
          </p:nvSpPr>
          <p:spPr>
            <a:xfrm>
              <a:off x="5732227" y="2882350"/>
              <a:ext cx="5683485" cy="110672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void </a:t>
              </a:r>
              <a:r>
                <a:rPr lang="en-US" altLang="zh-CN" sz="1400"/>
                <a:t>print_string(char str</a:t>
              </a:r>
              <a:r>
                <a:rPr lang="en-US" altLang="zh-CN" sz="1400" smtClean="0"/>
                <a:t>[])</a:t>
              </a:r>
            </a:p>
            <a:p>
              <a:pPr defTabSz="363538">
                <a:lnSpc>
                  <a:spcPct val="110000"/>
                </a:lnSpc>
              </a:pPr>
              <a:r>
                <a:rPr lang="en-US" altLang="zh-CN" sz="1400" smtClean="0"/>
                <a:t>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print_string</a:t>
              </a:r>
            </a:p>
            <a:p>
              <a:pPr defTabSz="363538">
                <a:lnSpc>
                  <a:spcPct val="110000"/>
                </a:lnSpc>
              </a:pPr>
              <a:r>
                <a:rPr lang="en-US" altLang="zh-CN" sz="1400"/>
                <a:t>{	printf("%s\n",str);</a:t>
              </a:r>
            </a:p>
            <a:p>
              <a:pPr defTabSz="363538">
                <a:lnSpc>
                  <a:spcPct val="110000"/>
                </a:lnSpc>
              </a:pPr>
              <a:r>
                <a:rPr lang="en-US" altLang="zh-CN" sz="1400"/>
                <a:t>}</a:t>
              </a:r>
              <a:endParaRPr lang="zh-CN" altLang="en-US" sz="1400" dirty="0"/>
            </a:p>
          </p:txBody>
        </p:sp>
        <p:sp>
          <p:nvSpPr>
            <p:cNvPr id="45"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file4.c</a:t>
              </a:r>
              <a:endParaRPr lang="en-US" altLang="zh-CN" sz="1400" b="1" dirty="0"/>
            </a:p>
          </p:txBody>
        </p:sp>
      </p:grpSp>
      <p:pic>
        <p:nvPicPr>
          <p:cNvPr id="13" name="图片 12"/>
          <p:cNvPicPr>
            <a:picLocks noChangeAspect="1"/>
          </p:cNvPicPr>
          <p:nvPr/>
        </p:nvPicPr>
        <p:blipFill>
          <a:blip r:embed="rId3" cstate="print"/>
          <a:stretch>
            <a:fillRect/>
          </a:stretch>
        </p:blipFill>
        <p:spPr>
          <a:xfrm>
            <a:off x="7901309" y="5814685"/>
            <a:ext cx="3448050" cy="971550"/>
          </a:xfrm>
          <a:prstGeom prst="rect">
            <a:avLst/>
          </a:prstGeom>
        </p:spPr>
      </p:pic>
    </p:spTree>
    <p:extLst>
      <p:ext uri="{BB962C8B-B14F-4D97-AF65-F5344CB8AC3E}">
        <p14:creationId xmlns:p14="http://schemas.microsoft.com/office/powerpoint/2010/main" val="10000453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6" name="MH_Desc_1"/>
          <p:cNvSpPr/>
          <p:nvPr>
            <p:custDataLst>
              <p:tags r:id="rId1"/>
            </p:custDataLst>
          </p:nvPr>
        </p:nvSpPr>
        <p:spPr>
          <a:xfrm>
            <a:off x="838200" y="1426957"/>
            <a:ext cx="10522778" cy="38606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a:t>
            </a:r>
            <a:r>
              <a:rPr lang="en-US" altLang="zh-CN">
                <a:solidFill>
                  <a:schemeClr val="tx1"/>
                </a:solidFill>
              </a:rPr>
              <a:t>extern</a:t>
            </a:r>
            <a:r>
              <a:rPr lang="zh-CN" altLang="en-US">
                <a:solidFill>
                  <a:schemeClr val="tx1"/>
                </a:solidFill>
              </a:rPr>
              <a:t>声明就能够在本文件中调用在其他文件中定义的函数，或者说把该函数的作用域扩展到本文件。</a:t>
            </a:r>
            <a:r>
              <a:rPr lang="en-US" altLang="zh-CN">
                <a:solidFill>
                  <a:schemeClr val="tx1"/>
                </a:solidFill>
              </a:rPr>
              <a:t>extern</a:t>
            </a:r>
            <a:r>
              <a:rPr lang="zh-CN" altLang="en-US">
                <a:solidFill>
                  <a:schemeClr val="tx1"/>
                </a:solidFill>
              </a:rPr>
              <a:t>声明的形式就是在函数原型基础上加关键字</a:t>
            </a:r>
            <a:r>
              <a:rPr lang="en-US" altLang="zh-CN" smtClean="0">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由于函数在本质上是外部的，在程序中经常要调用其他文件中的外部函数，为方便编程，</a:t>
            </a:r>
            <a:r>
              <a:rPr lang="en-US" altLang="zh-CN">
                <a:solidFill>
                  <a:schemeClr val="tx1"/>
                </a:solidFill>
              </a:rPr>
              <a:t>C</a:t>
            </a:r>
            <a:r>
              <a:rPr lang="zh-CN" altLang="en-US">
                <a:solidFill>
                  <a:schemeClr val="tx1"/>
                </a:solidFill>
              </a:rPr>
              <a:t>语言允许在声明函数时省写</a:t>
            </a:r>
            <a:r>
              <a:rPr lang="en-US" altLang="zh-CN">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用函数原型能够把函数的作用域扩展到定义该函数的文件之外（不必使用</a:t>
            </a:r>
            <a:r>
              <a:rPr lang="en-US" altLang="zh-CN">
                <a:solidFill>
                  <a:schemeClr val="tx1"/>
                </a:solidFill>
              </a:rPr>
              <a:t>extern</a:t>
            </a:r>
            <a:r>
              <a:rPr lang="zh-CN" altLang="en-US">
                <a:solidFill>
                  <a:schemeClr val="tx1"/>
                </a:solidFill>
              </a:rPr>
              <a:t>）。只要在使用该函数的每一个文件中包含该函数的函数原型即可。函数原型通知编译系统</a:t>
            </a:r>
            <a:r>
              <a:rPr lang="en-US" altLang="zh-CN">
                <a:solidFill>
                  <a:schemeClr val="tx1"/>
                </a:solidFill>
              </a:rPr>
              <a:t>: </a:t>
            </a:r>
            <a:r>
              <a:rPr lang="zh-CN" altLang="en-US">
                <a:solidFill>
                  <a:schemeClr val="tx1"/>
                </a:solidFill>
              </a:rPr>
              <a:t>该函数在本文件中稍后定义，或在另一文件中定义</a:t>
            </a:r>
            <a:r>
              <a:rPr lang="zh-CN" altLang="en-US" smtClean="0">
                <a:solidFill>
                  <a:schemeClr val="tx1"/>
                </a:solidFill>
              </a:rPr>
              <a:t>。</a:t>
            </a:r>
            <a:endParaRPr lang="zh-CN" altLang="en-US">
              <a:solidFill>
                <a:schemeClr val="tx1"/>
              </a:solidFill>
            </a:endParaRPr>
          </a:p>
          <a:p>
            <a:pPr algn="just">
              <a:lnSpc>
                <a:spcPct val="150000"/>
              </a:lnSpc>
              <a:defRPr/>
            </a:pPr>
            <a:r>
              <a:rPr lang="zh-CN" altLang="en-US">
                <a:solidFill>
                  <a:schemeClr val="tx1"/>
                </a:solidFill>
              </a:rPr>
              <a:t>利用函数原型扩展函数作用域最常见的例子是</a:t>
            </a:r>
            <a:r>
              <a:rPr lang="en-US" altLang="zh-CN">
                <a:solidFill>
                  <a:schemeClr val="tx1"/>
                </a:solidFill>
              </a:rPr>
              <a:t>#include</a:t>
            </a:r>
            <a:r>
              <a:rPr lang="zh-CN" altLang="en-US">
                <a:solidFill>
                  <a:schemeClr val="tx1"/>
                </a:solidFill>
              </a:rPr>
              <a:t>指令的应用。在</a:t>
            </a:r>
            <a:r>
              <a:rPr lang="en-US" altLang="zh-CN">
                <a:solidFill>
                  <a:schemeClr val="tx1"/>
                </a:solidFill>
              </a:rPr>
              <a:t>#include</a:t>
            </a:r>
            <a:r>
              <a:rPr lang="zh-CN" altLang="en-US">
                <a:solidFill>
                  <a:schemeClr val="tx1"/>
                </a:solidFill>
              </a:rPr>
              <a:t>指令所指定的“头文件”中包含调用库函数时所需的信息。</a:t>
            </a:r>
            <a:endParaRPr lang="en-US" altLang="zh-CN">
              <a:solidFill>
                <a:schemeClr val="tx1"/>
              </a:solidFill>
            </a:endParaRPr>
          </a:p>
        </p:txBody>
      </p:sp>
    </p:spTree>
    <p:extLst>
      <p:ext uri="{BB962C8B-B14F-4D97-AF65-F5344CB8AC3E}">
        <p14:creationId xmlns:p14="http://schemas.microsoft.com/office/powerpoint/2010/main" val="1772293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val="3429358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6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1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2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4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4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4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4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4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53.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6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6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6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6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7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8.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8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0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30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30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30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30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30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30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30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30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30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1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31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31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31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31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31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31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3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3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3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3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3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3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heme/theme1.xml><?xml version="1.0" encoding="utf-8"?>
<a:theme xmlns:a="http://schemas.openxmlformats.org/drawingml/2006/main" name="Office 主题​​">
  <a:themeElements>
    <a:clrScheme name="红橙色">
      <a:dk1>
        <a:sysClr val="windowText" lastClr="000000"/>
      </a:dk1>
      <a:lt1>
        <a:sysClr val="window" lastClr="CCE8C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5312</TotalTime>
  <Words>16625</Words>
  <Application>Microsoft Office PowerPoint</Application>
  <PresentationFormat>宽屏</PresentationFormat>
  <Paragraphs>1554</Paragraphs>
  <Slides>86</Slides>
  <Notes>58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86</vt:i4>
      </vt:variant>
    </vt:vector>
  </HeadingPairs>
  <TitlesOfParts>
    <vt:vector size="100" baseType="lpstr">
      <vt:lpstr>Arial Unicode MS</vt:lpstr>
      <vt:lpstr>等线</vt:lpstr>
      <vt:lpstr>等线 Light</vt:lpstr>
      <vt:lpstr>华文隶书</vt:lpstr>
      <vt:lpstr>华文中宋</vt:lpstr>
      <vt:lpstr>宋体</vt:lpstr>
      <vt:lpstr>微软雅黑</vt:lpstr>
      <vt:lpstr>Arial</vt:lpstr>
      <vt:lpstr>Baskerville Old Face</vt:lpstr>
      <vt:lpstr>Calibri</vt:lpstr>
      <vt:lpstr>Cambria Math</vt:lpstr>
      <vt:lpstr>Microsoft New Tai Lue</vt:lpstr>
      <vt:lpstr>Wingdings</vt:lpstr>
      <vt:lpstr>Office 主题​​</vt:lpstr>
      <vt:lpstr>PowerPoint 演示文稿</vt:lpstr>
      <vt:lpstr>为什么要用函数</vt:lpstr>
      <vt:lpstr>为什么要用函数</vt:lpstr>
      <vt:lpstr>为什么要用函数－1</vt:lpstr>
      <vt:lpstr>为什么要用函数－2</vt:lpstr>
      <vt:lpstr>定义函数</vt:lpstr>
      <vt:lpstr>为什么定义函数</vt:lpstr>
      <vt:lpstr>定义函数的方法</vt:lpstr>
      <vt:lpstr>调用函数</vt:lpstr>
      <vt:lpstr>函数调用的形式</vt:lpstr>
      <vt:lpstr>形式参数和实际参数</vt:lpstr>
      <vt:lpstr>实参和形参间的数据传递</vt:lpstr>
      <vt:lpstr>函数调用的过程</vt:lpstr>
      <vt:lpstr>函数调用的过程图示</vt:lpstr>
      <vt:lpstr>函数的返回值</vt:lpstr>
      <vt:lpstr>函数的返回值</vt:lpstr>
      <vt:lpstr>对被调用函数的声明和函数原型</vt:lpstr>
      <vt:lpstr>对被调用函数的声明和函数原型</vt:lpstr>
      <vt:lpstr>对被调用函数的声明和函数原型</vt:lpstr>
      <vt:lpstr>关于函数声明</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PowerPoint 演示文稿</vt:lpstr>
      <vt:lpstr>PowerPoint 演示文稿</vt:lpstr>
      <vt:lpstr>PowerPoint 演示文稿</vt:lpstr>
      <vt:lpstr>递归函数的执行</vt:lpstr>
      <vt:lpstr>数组作为函数参数</vt:lpstr>
      <vt:lpstr>PowerPoint 演示文稿</vt:lpstr>
      <vt:lpstr>数组元素作为函数实参</vt:lpstr>
      <vt:lpstr>数组元素作函数实参</vt:lpstr>
      <vt:lpstr>一维数组名作函数参数</vt:lpstr>
      <vt:lpstr>一维数组名作函数参数</vt:lpstr>
      <vt:lpstr>总结一下</vt:lpstr>
      <vt:lpstr>一维数组名作函数参数</vt:lpstr>
      <vt:lpstr>PowerPoint 演示文稿</vt:lpstr>
      <vt:lpstr>多维数组名作函数参数</vt:lpstr>
      <vt:lpstr>多维数组名作函数参数</vt:lpstr>
      <vt:lpstr>多维数组作参数的不足</vt:lpstr>
      <vt:lpstr>教你一招：多维数组降维成一维数组</vt:lpstr>
      <vt:lpstr>局部变量和全局变量</vt:lpstr>
      <vt:lpstr>PowerPoint 演示文稿</vt:lpstr>
      <vt:lpstr>PowerPoint 演示文稿</vt:lpstr>
      <vt:lpstr>PowerPoint 演示文稿</vt:lpstr>
      <vt:lpstr>PowerPoint 演示文稿</vt:lpstr>
      <vt:lpstr>全局变量</vt:lpstr>
      <vt:lpstr>PowerPoint 演示文稿</vt:lpstr>
      <vt:lpstr>不用全局变量，改写例7.14</vt:lpstr>
      <vt:lpstr>全局变量</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lpstr>内部函数和外部函数</vt:lpstr>
      <vt:lpstr>内部函数</vt:lpstr>
      <vt:lpstr>外部函数</vt:lpstr>
      <vt:lpstr>外部函数</vt:lpstr>
      <vt:lpstr>外部函数</vt:lpstr>
      <vt:lpstr>外部函数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sway</dc:creator>
  <cp:lastModifiedBy>sway</cp:lastModifiedBy>
  <cp:revision>519</cp:revision>
  <dcterms:created xsi:type="dcterms:W3CDTF">2017-08-03T06:51:45Z</dcterms:created>
  <dcterms:modified xsi:type="dcterms:W3CDTF">2023-11-08T00:59:56Z</dcterms:modified>
</cp:coreProperties>
</file>