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4.xml" ContentType="application/vnd.openxmlformats-officedocument.presentationml.tags+xml"/>
  <Override PartName="/ppt/notesSlides/notesSlide16.xml" ContentType="application/vnd.openxmlformats-officedocument.presentationml.notesSlide+xml"/>
  <Override PartName="/ppt/tags/tag75.xml" ContentType="application/vnd.openxmlformats-officedocument.presentationml.tags+xml"/>
  <Override PartName="/ppt/notesSlides/notesSlide1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2.xml" ContentType="application/vnd.openxmlformats-officedocument.presentationml.notesSlide+xml"/>
  <Override PartName="/ppt/tags/tag96.xml" ContentType="application/vnd.openxmlformats-officedocument.presentationml.tags+xml"/>
  <Override PartName="/ppt/notesSlides/notesSlide23.xml" ContentType="application/vnd.openxmlformats-officedocument.presentationml.notesSlide+xml"/>
  <Override PartName="/ppt/tags/tag9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8.xml" ContentType="application/vnd.openxmlformats-officedocument.presentationml.tags+xml"/>
  <Override PartName="/ppt/notesSlides/notesSlide28.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1.xml" ContentType="application/vnd.openxmlformats-officedocument.presentationml.notesSlide+xml"/>
  <Override PartName="/ppt/tags/tag13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37.xml" ContentType="application/vnd.openxmlformats-officedocument.presentationml.tags+xml"/>
  <Override PartName="/ppt/notesSlides/notesSlide39.xml" ContentType="application/vnd.openxmlformats-officedocument.presentationml.notesSlide+xml"/>
  <Override PartName="/ppt/tags/tag13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3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4.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5.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46.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7.xml" ContentType="application/vnd.openxmlformats-officedocument.presentationml.notesSlide+xml"/>
  <Override PartName="/ppt/tags/tag194.xml" ContentType="application/vnd.openxmlformats-officedocument.presentationml.tags+xml"/>
  <Override PartName="/ppt/notesSlides/notesSlide4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49.xml" ContentType="application/vnd.openxmlformats-officedocument.presentationml.notesSlide+xml"/>
  <Override PartName="/ppt/tags/tag20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52.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53.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54.xml" ContentType="application/vnd.openxmlformats-officedocument.presentationml.notesSlide+xml"/>
  <Override PartName="/ppt/theme/themeOverride1.xml" ContentType="application/vnd.openxmlformats-officedocument.themeOverr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55.xml" ContentType="application/vnd.openxmlformats-officedocument.presentationml.notesSlide+xml"/>
  <Override PartName="/ppt/theme/themeOverride2.xml" ContentType="application/vnd.openxmlformats-officedocument.themeOverr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56.xml" ContentType="application/vnd.openxmlformats-officedocument.presentationml.notesSlide+xml"/>
  <Override PartName="/ppt/theme/themeOverride3.xml" ContentType="application/vnd.openxmlformats-officedocument.themeOverr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7.xml" ContentType="application/vnd.openxmlformats-officedocument.presentationml.notesSlide+xml"/>
  <Override PartName="/ppt/theme/themeOverride4.xml" ContentType="application/vnd.openxmlformats-officedocument.themeOverr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58.xml" ContentType="application/vnd.openxmlformats-officedocument.presentationml.notesSlide+xml"/>
  <Override PartName="/ppt/theme/themeOverride5.xml" ContentType="application/vnd.openxmlformats-officedocument.themeOverr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59.xml" ContentType="application/vnd.openxmlformats-officedocument.presentationml.notesSlide+xml"/>
  <Override PartName="/ppt/theme/themeOverride6.xml" ContentType="application/vnd.openxmlformats-officedocument.themeOverr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60.xml" ContentType="application/vnd.openxmlformats-officedocument.presentationml.notesSlide+xml"/>
  <Override PartName="/ppt/theme/themeOverride7.xml" ContentType="application/vnd.openxmlformats-officedocument.themeOverr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61.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8" r:id="rId2"/>
    <p:sldId id="341" r:id="rId3"/>
    <p:sldId id="342" r:id="rId4"/>
    <p:sldId id="343" r:id="rId5"/>
    <p:sldId id="344" r:id="rId6"/>
    <p:sldId id="345" r:id="rId7"/>
    <p:sldId id="346" r:id="rId8"/>
    <p:sldId id="347" r:id="rId9"/>
    <p:sldId id="348" r:id="rId10"/>
    <p:sldId id="261" r:id="rId11"/>
    <p:sldId id="259" r:id="rId12"/>
    <p:sldId id="260" r:id="rId13"/>
    <p:sldId id="263" r:id="rId14"/>
    <p:sldId id="262" r:id="rId15"/>
    <p:sldId id="264" r:id="rId16"/>
    <p:sldId id="265" r:id="rId17"/>
    <p:sldId id="350" r:id="rId18"/>
    <p:sldId id="266" r:id="rId19"/>
    <p:sldId id="267" r:id="rId20"/>
    <p:sldId id="268" r:id="rId21"/>
    <p:sldId id="269" r:id="rId22"/>
    <p:sldId id="270" r:id="rId23"/>
    <p:sldId id="271" r:id="rId24"/>
    <p:sldId id="272" r:id="rId25"/>
    <p:sldId id="274" r:id="rId26"/>
    <p:sldId id="354" r:id="rId27"/>
    <p:sldId id="273"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1" r:id="rId44"/>
    <p:sldId id="290"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2" r:id="rId65"/>
    <p:sldId id="311" r:id="rId66"/>
    <p:sldId id="313" r:id="rId67"/>
    <p:sldId id="314" r:id="rId68"/>
    <p:sldId id="315" r:id="rId69"/>
    <p:sldId id="316" r:id="rId70"/>
    <p:sldId id="318" r:id="rId71"/>
    <p:sldId id="317"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51" r:id="rId87"/>
    <p:sldId id="352" r:id="rId88"/>
    <p:sldId id="353" r:id="rId89"/>
    <p:sldId id="333" r:id="rId90"/>
    <p:sldId id="334" r:id="rId91"/>
    <p:sldId id="335" r:id="rId92"/>
    <p:sldId id="336" r:id="rId93"/>
    <p:sldId id="337" r:id="rId94"/>
    <p:sldId id="338" r:id="rId95"/>
    <p:sldId id="339" r:id="rId96"/>
    <p:sldId id="340"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78" d="100"/>
          <a:sy n="78" d="100"/>
        </p:scale>
        <p:origin x="835"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90.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9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9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9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220552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2199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381635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4061079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2223262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1677063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1071002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3748313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2542055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2082429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869803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28238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398924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44</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4167371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422016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3956623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val="271873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1398795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10233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24693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3973738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687750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1219427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4009979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297586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2878518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956474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6116734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71</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73</a:t>
            </a:fld>
            <a:endParaRPr lang="zh-CN" altLang="en-US"/>
          </a:p>
        </p:txBody>
      </p:sp>
    </p:spTree>
    <p:extLst>
      <p:ext uri="{BB962C8B-B14F-4D97-AF65-F5344CB8AC3E}">
        <p14:creationId xmlns:p14="http://schemas.microsoft.com/office/powerpoint/2010/main" val="152642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74</a:t>
            </a:fld>
            <a:endParaRPr lang="zh-CN" altLang="en-US"/>
          </a:p>
        </p:txBody>
      </p:sp>
    </p:spTree>
    <p:extLst>
      <p:ext uri="{BB962C8B-B14F-4D97-AF65-F5344CB8AC3E}">
        <p14:creationId xmlns:p14="http://schemas.microsoft.com/office/powerpoint/2010/main" val="3367646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4046246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85</a:t>
            </a:fld>
            <a:endParaRPr lang="zh-CN" altLang="en-US"/>
          </a:p>
        </p:txBody>
      </p:sp>
    </p:spTree>
    <p:extLst>
      <p:ext uri="{BB962C8B-B14F-4D97-AF65-F5344CB8AC3E}">
        <p14:creationId xmlns:p14="http://schemas.microsoft.com/office/powerpoint/2010/main" val="675420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0727524"/>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6471168"/>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540323"/>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678611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2585991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xml"/><Relationship Id="rId7"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7.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8.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9.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2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4.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9.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4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23.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notesSlide" Target="../notesSlides/notesSlide30.xml"/><Relationship Id="rId2" Type="http://schemas.openxmlformats.org/officeDocument/2006/relationships/tags" Target="../tags/tag106.xml"/><Relationship Id="rId16" Type="http://schemas.openxmlformats.org/officeDocument/2006/relationships/slideLayout" Target="../slideLayouts/slideLayout2.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4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24.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3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6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6" Type="http://schemas.openxmlformats.org/officeDocument/2006/relationships/image" Target="../media/image34.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6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image" Target="../media/image37.png"/><Relationship Id="rId2" Type="http://schemas.openxmlformats.org/officeDocument/2006/relationships/tags" Target="../tags/tag155.xml"/><Relationship Id="rId16" Type="http://schemas.openxmlformats.org/officeDocument/2006/relationships/image" Target="../media/image36.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image" Target="../media/image35.pn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notesSlide" Target="../notesSlides/notesSlide4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6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image" Target="../media/image38.pn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notesSlide" Target="../notesSlides/notesSlide46.xml"/></Relationships>
</file>

<file path=ppt/slides/_rels/slide67.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39.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notesSlide" Target="../notesSlides/notesSlide4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40.png"/><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notesSlide" Target="../notesSlides/notesSlide4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7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16.xml"/><Relationship Id="rId7"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8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30.xml"/><Relationship Id="rId7" Type="http://schemas.openxmlformats.org/officeDocument/2006/relationships/slideLayout" Target="../slideLayouts/slideLayout7.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55.xml"/><Relationship Id="rId3" Type="http://schemas.openxmlformats.org/officeDocument/2006/relationships/tags" Target="../tags/tag236.xml"/><Relationship Id="rId7"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s>
</file>

<file path=ppt/slides/_rels/slide91.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notesSlide" Target="../notesSlides/notesSlide56.xml"/><Relationship Id="rId5" Type="http://schemas.openxmlformats.org/officeDocument/2006/relationships/tags" Target="../tags/tag244.xml"/><Relationship Id="rId10" Type="http://schemas.openxmlformats.org/officeDocument/2006/relationships/slideLayout" Target="../slideLayouts/slideLayout7.xml"/><Relationship Id="rId4" Type="http://schemas.openxmlformats.org/officeDocument/2006/relationships/tags" Target="../tags/tag243.xml"/><Relationship Id="rId9" Type="http://schemas.openxmlformats.org/officeDocument/2006/relationships/tags" Target="../tags/tag248.xml"/></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51.xml"/><Relationship Id="rId7"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263.xml"/><Relationship Id="rId7"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95.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notesSlide" Target="../notesSlides/notesSlide60.xml"/><Relationship Id="rId5" Type="http://schemas.openxmlformats.org/officeDocument/2006/relationships/tags" Target="../tags/tag271.xml"/><Relationship Id="rId10" Type="http://schemas.openxmlformats.org/officeDocument/2006/relationships/slideLayout" Target="../slideLayouts/slideLayout7.xml"/><Relationship Id="rId4" Type="http://schemas.openxmlformats.org/officeDocument/2006/relationships/tags" Target="../tags/tag270.xml"/><Relationship Id="rId9" Type="http://schemas.openxmlformats.org/officeDocument/2006/relationships/tags" Target="../tags/tag275.xml"/></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61.xml"/><Relationship Id="rId3" Type="http://schemas.openxmlformats.org/officeDocument/2006/relationships/tags" Target="../tags/tag278.xml"/><Relationship Id="rId7" Type="http://schemas.openxmlformats.org/officeDocument/2006/relationships/slideLayout" Target="../slideLayouts/slideLayout7.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extLst>
      <p:ext uri="{BB962C8B-B14F-4D97-AF65-F5344CB8AC3E}">
        <p14:creationId xmlns:p14="http://schemas.microsoft.com/office/powerpoint/2010/main" val="382436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mtClean="0">
                <a:solidFill>
                  <a:schemeClr val="tx1"/>
                </a:solidFill>
              </a:rPr>
              <a:t>“</a:t>
            </a:r>
            <a:r>
              <a:rPr lang="zh-CN" altLang="en-US" b="1" smtClean="0">
                <a:solidFill>
                  <a:schemeClr val="tx1"/>
                </a:solidFill>
              </a:rPr>
              <a:t>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a:t>
            </a:r>
            <a:r>
              <a:rPr lang="zh-CN" altLang="en-US" b="1" smtClean="0">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存储单元的地址和存储单元的</a:t>
            </a:r>
            <a:r>
              <a:rPr lang="zh-CN" altLang="en-US" smtClean="0">
                <a:solidFill>
                  <a:schemeClr val="tx1"/>
                </a:solidFill>
              </a:rPr>
              <a:t>内容是两个不同的概念。</a:t>
            </a:r>
            <a:endParaRPr lang="en-US" altLang="zh-CN" smtClean="0">
              <a:solidFill>
                <a:schemeClr val="tx1"/>
              </a:solidFill>
            </a:endParaRPr>
          </a:p>
          <a:p>
            <a:pPr algn="just">
              <a:lnSpc>
                <a:spcPct val="150000"/>
              </a:lnSpc>
              <a:defRPr/>
            </a:pPr>
            <a:r>
              <a:rPr lang="zh-CN" altLang="en-US">
                <a:solidFill>
                  <a:schemeClr val="tx1"/>
                </a:solidFill>
              </a:rPr>
              <a:t>在程序中一般是通过变量名来引用变量的</a:t>
            </a:r>
            <a:r>
              <a:rPr lang="zh-CN" altLang="en-US" smtClean="0">
                <a:solidFill>
                  <a:schemeClr val="tx1"/>
                </a:solidFill>
              </a:rPr>
              <a:t>值。</a:t>
            </a:r>
            <a:endParaRPr lang="en-US" altLang="zh-CN" smtClean="0">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a:t>
            </a:r>
            <a:r>
              <a:rPr lang="zh-CN" altLang="en-US" smtClean="0">
                <a:solidFill>
                  <a:schemeClr val="tx1"/>
                </a:solidFill>
              </a:rPr>
              <a:t>。还</a:t>
            </a:r>
            <a:r>
              <a:rPr lang="zh-CN" altLang="en-US">
                <a:solidFill>
                  <a:schemeClr val="tx1"/>
                </a:solidFill>
              </a:rPr>
              <a:t>可以采用另一种</a:t>
            </a:r>
            <a:r>
              <a:rPr lang="zh-CN" altLang="en-US" smtClean="0">
                <a:solidFill>
                  <a:schemeClr val="tx1"/>
                </a:solidFill>
              </a:rPr>
              <a:t>称为</a:t>
            </a:r>
            <a:endParaRPr lang="en-US" altLang="zh-CN" smtClean="0">
              <a:solidFill>
                <a:schemeClr val="tx1"/>
              </a:solidFill>
            </a:endParaRPr>
          </a:p>
          <a:p>
            <a:pPr algn="just">
              <a:lnSpc>
                <a:spcPct val="150000"/>
              </a:lnSpc>
              <a:defRPr/>
            </a:pPr>
            <a:r>
              <a:rPr lang="zh-CN" altLang="en-US" smtClean="0">
                <a:solidFill>
                  <a:schemeClr val="tx1"/>
                </a:solidFill>
              </a:rPr>
              <a:t>“</a:t>
            </a:r>
            <a:r>
              <a:rPr lang="zh-CN" altLang="en-US" b="1" smtClean="0">
                <a:solidFill>
                  <a:schemeClr val="tx1"/>
                </a:solidFill>
              </a:rPr>
              <a:t>间接访问</a:t>
            </a:r>
            <a:r>
              <a:rPr lang="zh-CN" altLang="en-US" smtClean="0">
                <a:solidFill>
                  <a:schemeClr val="tx1"/>
                </a:solidFill>
              </a:rPr>
              <a:t>”</a:t>
            </a:r>
            <a:r>
              <a:rPr lang="zh-CN" altLang="en-US">
                <a:solidFill>
                  <a:schemeClr val="tx1"/>
                </a:solidFill>
              </a:rPr>
              <a:t>的方式，即将</a:t>
            </a:r>
            <a:r>
              <a:rPr lang="zh-CN" altLang="en-US" smtClean="0">
                <a:solidFill>
                  <a:schemeClr val="tx1"/>
                </a:solidFill>
              </a:rPr>
              <a:t>变量的</a:t>
            </a:r>
            <a:r>
              <a:rPr lang="zh-CN" altLang="en-US">
                <a:solidFill>
                  <a:schemeClr val="tx1"/>
                </a:solidFill>
              </a:rPr>
              <a:t>地址存放在另一</a:t>
            </a:r>
            <a:r>
              <a:rPr lang="zh-CN" altLang="en-US" smtClean="0">
                <a:solidFill>
                  <a:schemeClr val="tx1"/>
                </a:solidFill>
              </a:rPr>
              <a:t>变量（</a:t>
            </a:r>
            <a:r>
              <a:rPr lang="zh-CN" altLang="en-US" b="1" smtClean="0">
                <a:solidFill>
                  <a:schemeClr val="tx1"/>
                </a:solidFill>
              </a:rPr>
              <a:t>指针变量</a:t>
            </a:r>
            <a:r>
              <a:rPr lang="zh-CN" altLang="en-US" smtClean="0">
                <a:solidFill>
                  <a:schemeClr val="tx1"/>
                </a:solidFill>
              </a:rPr>
              <a:t>）中，</a:t>
            </a:r>
            <a:endParaRPr lang="en-US" altLang="zh-CN" smtClean="0">
              <a:solidFill>
                <a:schemeClr val="tx1"/>
              </a:solidFill>
            </a:endParaRPr>
          </a:p>
          <a:p>
            <a:pPr algn="just">
              <a:lnSpc>
                <a:spcPct val="150000"/>
              </a:lnSpc>
              <a:defRPr/>
            </a:pPr>
            <a:r>
              <a:rPr lang="zh-CN" altLang="en-US" smtClean="0">
                <a:solidFill>
                  <a:schemeClr val="tx1"/>
                </a:solidFill>
              </a:rPr>
              <a:t>然后</a:t>
            </a:r>
            <a:r>
              <a:rPr lang="zh-CN" altLang="en-US">
                <a:solidFill>
                  <a:schemeClr val="tx1"/>
                </a:solidFill>
              </a:rPr>
              <a:t>通过</a:t>
            </a:r>
            <a:r>
              <a:rPr lang="zh-CN" altLang="en-US" smtClean="0">
                <a:solidFill>
                  <a:schemeClr val="tx1"/>
                </a:solidFill>
              </a:rPr>
              <a:t>该指针变量</a:t>
            </a:r>
            <a:r>
              <a:rPr lang="zh-CN" altLang="en-US">
                <a:solidFill>
                  <a:schemeClr val="tx1"/>
                </a:solidFill>
              </a:rPr>
              <a:t>来</a:t>
            </a:r>
            <a:r>
              <a:rPr lang="zh-CN" altLang="en-US" smtClean="0">
                <a:solidFill>
                  <a:schemeClr val="tx1"/>
                </a:solidFill>
              </a:rPr>
              <a:t>找到对应变量的</a:t>
            </a:r>
            <a:r>
              <a:rPr lang="zh-CN" altLang="en-US">
                <a:solidFill>
                  <a:schemeClr val="tx1"/>
                </a:solidFill>
              </a:rPr>
              <a:t>地址，从而</a:t>
            </a:r>
            <a:r>
              <a:rPr lang="zh-CN" altLang="en-US" smtClean="0">
                <a:solidFill>
                  <a:schemeClr val="tx1"/>
                </a:solidFill>
              </a:rPr>
              <a:t>访问变量</a:t>
            </a:r>
            <a:r>
              <a:rPr lang="zh-CN" altLang="en-US">
                <a:solidFill>
                  <a:schemeClr val="tx1"/>
                </a:solidFill>
              </a:rPr>
              <a:t>。</a:t>
            </a:r>
            <a:endParaRPr lang="zh-CN" altLang="en-US" dirty="0">
              <a:solidFill>
                <a:schemeClr val="tx1"/>
              </a:solidFill>
            </a:endParaRPr>
          </a:p>
        </p:txBody>
      </p:sp>
      <p:sp>
        <p:nvSpPr>
          <p:cNvPr id="4" name="圆角矩形 12">
            <a:extLst>
              <a:ext uri="{FF2B5EF4-FFF2-40B4-BE49-F238E27FC236}">
                <a16:creationId xmlns:a16="http://schemas.microsoft.com/office/drawing/2014/main" id="{5382CD89-35B6-4BD4-B332-B011068CC402}"/>
              </a:ext>
            </a:extLst>
          </p:cNvPr>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smtClean="0"/>
              <a:t>int i=1,j=2,k=3;</a:t>
            </a:r>
          </a:p>
          <a:p>
            <a:pPr defTabSz="363538">
              <a:lnSpc>
                <a:spcPct val="120000"/>
              </a:lnSpc>
            </a:pPr>
            <a:r>
              <a:rPr lang="en-US" altLang="zh-CN" sz="1400" smtClean="0">
                <a:solidFill>
                  <a:srgbClr val="008000"/>
                </a:solidFill>
              </a:rPr>
              <a:t>//</a:t>
            </a:r>
            <a:r>
              <a:rPr lang="zh-CN" altLang="en-US" sz="1400" smtClean="0">
                <a:solidFill>
                  <a:srgbClr val="008000"/>
                </a:solidFill>
              </a:rPr>
              <a:t>设</a:t>
            </a:r>
            <a:r>
              <a:rPr lang="en-US" altLang="zh-CN" sz="1400" smtClean="0">
                <a:solidFill>
                  <a:srgbClr val="008000"/>
                </a:solidFill>
              </a:rPr>
              <a:t>int</a:t>
            </a:r>
            <a:r>
              <a:rPr lang="zh-CN" altLang="en-US" sz="1400" smtClean="0">
                <a:solidFill>
                  <a:srgbClr val="008000"/>
                </a:solidFill>
              </a:rPr>
              <a:t>变量占</a:t>
            </a:r>
            <a:r>
              <a:rPr lang="en-US" altLang="zh-CN" sz="1400" smtClean="0">
                <a:solidFill>
                  <a:srgbClr val="008000"/>
                </a:solidFill>
              </a:rPr>
              <a:t>2</a:t>
            </a:r>
            <a:r>
              <a:rPr lang="zh-CN" altLang="en-US" sz="1400" smtClean="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982694125"/>
              </p:ext>
            </p:extLst>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val="1436937349"/>
                    </a:ext>
                  </a:extLst>
                </a:gridCol>
                <a:gridCol w="758757">
                  <a:extLst>
                    <a:ext uri="{9D8B030D-6E8A-4147-A177-3AD203B41FA5}">
                      <a16:colId xmlns:a16="http://schemas.microsoft.com/office/drawing/2014/main" val="263558990"/>
                    </a:ext>
                  </a:extLst>
                </a:gridCol>
                <a:gridCol w="758757">
                  <a:extLst>
                    <a:ext uri="{9D8B030D-6E8A-4147-A177-3AD203B41FA5}">
                      <a16:colId xmlns:a16="http://schemas.microsoft.com/office/drawing/2014/main" val="2153299485"/>
                    </a:ext>
                  </a:extLst>
                </a:gridCol>
              </a:tblGrid>
              <a:tr h="0">
                <a:tc>
                  <a:txBody>
                    <a:bodyPr/>
                    <a:lstStyle/>
                    <a:p>
                      <a:pPr algn="ctr"/>
                      <a:r>
                        <a:rPr lang="zh-CN" altLang="en-US" sz="1400" smtClean="0"/>
                        <a:t>变量名</a:t>
                      </a:r>
                      <a:endParaRPr lang="zh-CN" altLang="en-US" sz="1400"/>
                    </a:p>
                  </a:txBody>
                  <a:tcPr anchor="ctr"/>
                </a:tc>
                <a:tc>
                  <a:txBody>
                    <a:bodyPr/>
                    <a:lstStyle/>
                    <a:p>
                      <a:pPr algn="ctr"/>
                      <a:r>
                        <a:rPr lang="zh-CN" altLang="en-US" sz="1400" smtClean="0"/>
                        <a:t>地址</a:t>
                      </a:r>
                      <a:endParaRPr lang="zh-CN" altLang="en-US" sz="1400"/>
                    </a:p>
                  </a:txBody>
                  <a:tcPr anchor="ctr"/>
                </a:tc>
                <a:tc>
                  <a:txBody>
                    <a:bodyPr/>
                    <a:lstStyle/>
                    <a:p>
                      <a:pPr algn="ctr"/>
                      <a:r>
                        <a:rPr lang="zh-CN" altLang="en-US" sz="1400" smtClean="0"/>
                        <a:t>内容</a:t>
                      </a:r>
                      <a:endParaRPr lang="zh-CN" altLang="en-US" sz="1400"/>
                    </a:p>
                  </a:txBody>
                  <a:tcPr anchor="ctr"/>
                </a:tc>
                <a:extLst>
                  <a:ext uri="{0D108BD9-81ED-4DB2-BD59-A6C34878D82A}">
                    <a16:rowId xmlns:a16="http://schemas.microsoft.com/office/drawing/2014/main" val="1859784197"/>
                  </a:ext>
                </a:extLst>
              </a:tr>
              <a:tr h="0">
                <a:tc rowSpan="2">
                  <a:txBody>
                    <a:bodyPr/>
                    <a:lstStyle/>
                    <a:p>
                      <a:pPr algn="ctr"/>
                      <a:r>
                        <a:rPr lang="en-US" altLang="zh-CN" sz="1400" smtClean="0"/>
                        <a:t>i</a:t>
                      </a:r>
                      <a:endParaRPr lang="zh-CN" altLang="en-US" sz="1400"/>
                    </a:p>
                  </a:txBody>
                  <a:tcPr anchor="ctr"/>
                </a:tc>
                <a:tc>
                  <a:txBody>
                    <a:bodyPr/>
                    <a:lstStyle/>
                    <a:p>
                      <a:pPr algn="ctr"/>
                      <a:r>
                        <a:rPr lang="en-US" altLang="zh-CN" sz="1400" smtClean="0"/>
                        <a:t>2000</a:t>
                      </a:r>
                      <a:endParaRPr lang="zh-CN" altLang="en-US" sz="1400"/>
                    </a:p>
                  </a:txBody>
                  <a:tcPr anchor="ctr"/>
                </a:tc>
                <a:tc rowSpan="2">
                  <a:txBody>
                    <a:bodyPr/>
                    <a:lstStyle/>
                    <a:p>
                      <a:pPr algn="ctr"/>
                      <a:r>
                        <a:rPr lang="en-US" altLang="zh-CN" sz="1400" smtClean="0"/>
                        <a:t>1</a:t>
                      </a:r>
                      <a:endParaRPr lang="zh-CN" altLang="en-US" sz="1400"/>
                    </a:p>
                  </a:txBody>
                  <a:tcPr anchor="ctr"/>
                </a:tc>
                <a:extLst>
                  <a:ext uri="{0D108BD9-81ED-4DB2-BD59-A6C34878D82A}">
                    <a16:rowId xmlns:a16="http://schemas.microsoft.com/office/drawing/2014/main" val="2706791568"/>
                  </a:ext>
                </a:extLst>
              </a:tr>
              <a:tr h="0">
                <a:tc vMerge="1">
                  <a:txBody>
                    <a:bodyPr/>
                    <a:lstStyle/>
                    <a:p>
                      <a:pPr algn="ctr"/>
                      <a:endParaRPr lang="zh-CN" altLang="en-US" sz="1400"/>
                    </a:p>
                  </a:txBody>
                  <a:tcPr/>
                </a:tc>
                <a:tc>
                  <a:txBody>
                    <a:bodyPr/>
                    <a:lstStyle/>
                    <a:p>
                      <a:pPr algn="ctr"/>
                      <a:r>
                        <a:rPr lang="en-US" altLang="zh-CN" sz="1400" smtClean="0"/>
                        <a:t>2001</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4223061391"/>
                  </a:ext>
                </a:extLst>
              </a:tr>
              <a:tr h="0">
                <a:tc rowSpan="2">
                  <a:txBody>
                    <a:bodyPr/>
                    <a:lstStyle/>
                    <a:p>
                      <a:pPr algn="ctr"/>
                      <a:r>
                        <a:rPr lang="en-US" altLang="zh-CN" sz="1400" smtClean="0"/>
                        <a:t>j</a:t>
                      </a:r>
                      <a:endParaRPr lang="zh-CN" altLang="en-US" sz="1400"/>
                    </a:p>
                  </a:txBody>
                  <a:tcPr anchor="ctr"/>
                </a:tc>
                <a:tc>
                  <a:txBody>
                    <a:bodyPr/>
                    <a:lstStyle/>
                    <a:p>
                      <a:pPr algn="ctr"/>
                      <a:r>
                        <a:rPr lang="en-US" altLang="zh-CN" sz="1400" smtClean="0"/>
                        <a:t>2002</a:t>
                      </a:r>
                      <a:endParaRPr lang="zh-CN" altLang="en-US" sz="1400"/>
                    </a:p>
                  </a:txBody>
                  <a:tcPr anchor="ctr"/>
                </a:tc>
                <a:tc rowSpan="2">
                  <a:txBody>
                    <a:bodyPr/>
                    <a:lstStyle/>
                    <a:p>
                      <a:pPr algn="ctr"/>
                      <a:r>
                        <a:rPr lang="en-US" altLang="zh-CN" sz="1400" smtClean="0"/>
                        <a:t>2</a:t>
                      </a:r>
                      <a:endParaRPr lang="zh-CN" altLang="en-US" sz="1400"/>
                    </a:p>
                  </a:txBody>
                  <a:tcPr anchor="ctr"/>
                </a:tc>
                <a:extLst>
                  <a:ext uri="{0D108BD9-81ED-4DB2-BD59-A6C34878D82A}">
                    <a16:rowId xmlns:a16="http://schemas.microsoft.com/office/drawing/2014/main" val="3936367991"/>
                  </a:ext>
                </a:extLst>
              </a:tr>
              <a:tr h="0">
                <a:tc vMerge="1">
                  <a:txBody>
                    <a:bodyPr/>
                    <a:lstStyle/>
                    <a:p>
                      <a:pPr algn="ctr"/>
                      <a:endParaRPr lang="zh-CN" altLang="en-US" sz="1400"/>
                    </a:p>
                  </a:txBody>
                  <a:tcPr/>
                </a:tc>
                <a:tc>
                  <a:txBody>
                    <a:bodyPr/>
                    <a:lstStyle/>
                    <a:p>
                      <a:pPr algn="ctr"/>
                      <a:r>
                        <a:rPr lang="en-US" altLang="zh-CN" sz="1400" smtClean="0"/>
                        <a:t>2003</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59238651"/>
                  </a:ext>
                </a:extLst>
              </a:tr>
              <a:tr h="0">
                <a:tc rowSpan="2">
                  <a:txBody>
                    <a:bodyPr/>
                    <a:lstStyle/>
                    <a:p>
                      <a:pPr algn="ctr"/>
                      <a:r>
                        <a:rPr lang="en-US" altLang="zh-CN" sz="1400" smtClean="0"/>
                        <a:t>k</a:t>
                      </a:r>
                      <a:endParaRPr lang="zh-CN" altLang="en-US" sz="1400"/>
                    </a:p>
                  </a:txBody>
                  <a:tcPr anchor="ctr"/>
                </a:tc>
                <a:tc>
                  <a:txBody>
                    <a:bodyPr/>
                    <a:lstStyle/>
                    <a:p>
                      <a:pPr algn="ctr"/>
                      <a:r>
                        <a:rPr lang="en-US" altLang="zh-CN" sz="1400" smtClean="0"/>
                        <a:t>2004</a:t>
                      </a:r>
                      <a:endParaRPr lang="zh-CN" altLang="en-US" sz="1400"/>
                    </a:p>
                  </a:txBody>
                  <a:tcPr anchor="ctr"/>
                </a:tc>
                <a:tc rowSpan="2">
                  <a:txBody>
                    <a:bodyPr/>
                    <a:lstStyle/>
                    <a:p>
                      <a:pPr algn="ctr"/>
                      <a:r>
                        <a:rPr lang="en-US" altLang="zh-CN" sz="1400" smtClean="0"/>
                        <a:t>3</a:t>
                      </a:r>
                      <a:endParaRPr lang="zh-CN" altLang="en-US" sz="1400"/>
                    </a:p>
                  </a:txBody>
                  <a:tcPr anchor="ctr"/>
                </a:tc>
                <a:extLst>
                  <a:ext uri="{0D108BD9-81ED-4DB2-BD59-A6C34878D82A}">
                    <a16:rowId xmlns:a16="http://schemas.microsoft.com/office/drawing/2014/main" val="3533733941"/>
                  </a:ext>
                </a:extLst>
              </a:tr>
              <a:tr h="0">
                <a:tc vMerge="1">
                  <a:txBody>
                    <a:bodyPr/>
                    <a:lstStyle/>
                    <a:p>
                      <a:pPr algn="ctr"/>
                      <a:endParaRPr lang="zh-CN" altLang="en-US" sz="1400"/>
                    </a:p>
                  </a:txBody>
                  <a:tcPr/>
                </a:tc>
                <a:tc>
                  <a:txBody>
                    <a:bodyPr/>
                    <a:lstStyle/>
                    <a:p>
                      <a:pPr algn="ctr"/>
                      <a:r>
                        <a:rPr lang="en-US" altLang="zh-CN" sz="1400" smtClean="0"/>
                        <a:t>2005</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val="868497401"/>
                  </a:ext>
                </a:extLst>
              </a:tr>
            </a:tbl>
          </a:graphicData>
        </a:graphic>
      </p:graphicFrame>
    </p:spTree>
    <p:extLst>
      <p:ext uri="{BB962C8B-B14F-4D97-AF65-F5344CB8AC3E}">
        <p14:creationId xmlns:p14="http://schemas.microsoft.com/office/powerpoint/2010/main" val="37571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a=100,b=10</a:t>
            </a:r>
            <a:r>
              <a:rPr lang="en-US" altLang="zh-CN" sz="1400" smtClean="0"/>
              <a:t>;</a:t>
            </a:r>
          </a:p>
          <a:p>
            <a:pPr defTabSz="363538">
              <a:lnSpc>
                <a:spcPct val="120000"/>
              </a:lnSpc>
            </a:pPr>
            <a:r>
              <a:rPr lang="en-US" altLang="zh-CN" sz="1400"/>
              <a:t>	</a:t>
            </a:r>
            <a:r>
              <a:rPr lang="en-US" altLang="zh-CN" sz="1400" smtClean="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p>
          <a:p>
            <a:pPr defTabSz="363538">
              <a:lnSpc>
                <a:spcPct val="120000"/>
              </a:lnSpc>
            </a:pPr>
            <a:r>
              <a:rPr lang="zh-CN" altLang="en-US" sz="1400"/>
              <a:t>	</a:t>
            </a:r>
            <a:r>
              <a:rPr lang="en-US" altLang="zh-CN" sz="1400"/>
              <a:t>int *pointer_1,*pointer_2</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p>
          <a:p>
            <a:pPr defTabSz="363538">
              <a:lnSpc>
                <a:spcPct val="120000"/>
              </a:lnSpc>
            </a:pPr>
            <a:r>
              <a:rPr lang="en-US" altLang="zh-CN" sz="1400"/>
              <a:t>	pointer_1=&amp;a</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p>
          <a:p>
            <a:pPr defTabSz="363538">
              <a:lnSpc>
                <a:spcPct val="120000"/>
              </a:lnSpc>
            </a:pPr>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p>
          <a:p>
            <a:pPr defTabSz="363538">
              <a:lnSpc>
                <a:spcPct val="120000"/>
              </a:lnSpc>
            </a:pPr>
            <a:r>
              <a:rPr lang="en-US" altLang="zh-CN" sz="1400"/>
              <a:t>	printf("a=%d,b=%d\n",a,b</a:t>
            </a:r>
            <a:r>
              <a:rPr lang="en-US" altLang="zh-CN" sz="1400" smtClean="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printf("*pointer_1=%d,*pointer_2=%d\n",*pointer_1,*pointer_2);</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7" cstate="print"/>
          <a:stretch>
            <a:fillRect/>
          </a:stretch>
        </p:blipFill>
        <p:spPr>
          <a:xfrm>
            <a:off x="645877" y="5270263"/>
            <a:ext cx="3467100" cy="8477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722199777"/>
              </p:ext>
            </p:extLst>
          </p:nvPr>
        </p:nvGraphicFramePr>
        <p:xfrm>
          <a:off x="7023993" y="1990039"/>
          <a:ext cx="4385178" cy="1483360"/>
        </p:xfrm>
        <a:graphic>
          <a:graphicData uri="http://schemas.openxmlformats.org/drawingml/2006/table">
            <a:tbl>
              <a:tblPr>
                <a:tableStyleId>{5C22544A-7EE6-4342-B048-85BDC9FD1C3A}</a:tableStyleId>
              </a:tblPr>
              <a:tblGrid>
                <a:gridCol w="1303664">
                  <a:extLst>
                    <a:ext uri="{9D8B030D-6E8A-4147-A177-3AD203B41FA5}">
                      <a16:colId xmlns:a16="http://schemas.microsoft.com/office/drawing/2014/main" val="479119075"/>
                    </a:ext>
                  </a:extLst>
                </a:gridCol>
                <a:gridCol w="474186">
                  <a:extLst>
                    <a:ext uri="{9D8B030D-6E8A-4147-A177-3AD203B41FA5}">
                      <a16:colId xmlns:a16="http://schemas.microsoft.com/office/drawing/2014/main" val="1335106484"/>
                    </a:ext>
                  </a:extLst>
                </a:gridCol>
                <a:gridCol w="1303664">
                  <a:extLst>
                    <a:ext uri="{9D8B030D-6E8A-4147-A177-3AD203B41FA5}">
                      <a16:colId xmlns:a16="http://schemas.microsoft.com/office/drawing/2014/main" val="440846564"/>
                    </a:ext>
                  </a:extLst>
                </a:gridCol>
                <a:gridCol w="1303664">
                  <a:extLst>
                    <a:ext uri="{9D8B030D-6E8A-4147-A177-3AD203B41FA5}">
                      <a16:colId xmlns:a16="http://schemas.microsoft.com/office/drawing/2014/main" val="322867452"/>
                    </a:ext>
                  </a:extLst>
                </a:gridCol>
              </a:tblGrid>
              <a:tr h="37084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7084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a:t>
                      </a:r>
                      <a:endParaRPr lang="zh-CN" altLang="en-US" sz="1600"/>
                    </a:p>
                  </a:txBody>
                  <a:tcPr anchor="ctr">
                    <a:lnL w="12700" cmpd="sng">
                      <a:noFill/>
                    </a:lnL>
                    <a:lnR w="12700" cmpd="sng">
                      <a:noFill/>
                    </a:lnR>
                    <a:lnT w="12700" cmpd="sng">
                      <a:noFill/>
                    </a:lnT>
                  </a:tcPr>
                </a:tc>
                <a:tc>
                  <a:txBody>
                    <a:bodyPr/>
                    <a:lstStyle/>
                    <a:p>
                      <a:pPr algn="ctr"/>
                      <a:r>
                        <a:rPr lang="en-US" altLang="zh-CN" sz="1600" dirty="0" smtClean="0"/>
                        <a:t>*pointer_2</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pSp>
        <p:nvGrpSpPr>
          <p:cNvPr id="12" name="组合 11">
            <a:extLst>
              <a:ext uri="{FF2B5EF4-FFF2-40B4-BE49-F238E27FC236}">
                <a16:creationId xmlns:a16="http://schemas.microsoft.com/office/drawing/2014/main" id="{1AA1FD9A-69A9-4087-BCCF-813E351B8518}"/>
              </a:ext>
            </a:extLst>
          </p:cNvPr>
          <p:cNvGrpSpPr/>
          <p:nvPr/>
        </p:nvGrpSpPr>
        <p:grpSpPr>
          <a:xfrm>
            <a:off x="6618613" y="3836959"/>
            <a:ext cx="5082850" cy="1257555"/>
            <a:chOff x="8582294" y="4088152"/>
            <a:chExt cx="5245151" cy="1257555"/>
          </a:xfrm>
        </p:grpSpPr>
        <p:sp>
          <p:nvSpPr>
            <p:cNvPr id="13"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000" dirty="0">
                  <a:solidFill>
                    <a:schemeClr val="tx1">
                      <a:lumMod val="75000"/>
                      <a:lumOff val="25000"/>
                    </a:schemeClr>
                  </a:solidFill>
                </a:rPr>
                <a:t>定义指针变量时，左侧应有类型名，否则就不是定义指针变量。</a:t>
              </a:r>
            </a:p>
          </p:txBody>
        </p:sp>
        <p:sp>
          <p:nvSpPr>
            <p:cNvPr id="15"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a:extLst>
              <a:ext uri="{FF2B5EF4-FFF2-40B4-BE49-F238E27FC236}">
                <a16:creationId xmlns:a16="http://schemas.microsoft.com/office/drawing/2014/main" id="{4DE7CEEA-2845-4EC0-941D-A40616EBBB6B}"/>
              </a:ext>
            </a:extLst>
          </p:cNvPr>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smtClean="0">
                <a:solidFill>
                  <a:schemeClr val="tx1"/>
                </a:solidFill>
              </a:rPr>
              <a:t>*pointer_1;            </a:t>
            </a:r>
            <a:r>
              <a:rPr lang="en-US" altLang="zh-CN" dirty="0" smtClean="0">
                <a:solidFill>
                  <a:srgbClr val="008000"/>
                </a:solidFill>
              </a:rPr>
              <a:t>//</a:t>
            </a:r>
            <a:r>
              <a:rPr lang="zh-CN" altLang="en-US" dirty="0">
                <a:solidFill>
                  <a:srgbClr val="008000"/>
                </a:solidFill>
              </a:rPr>
              <a:t>企图定义</a:t>
            </a:r>
            <a:r>
              <a:rPr lang="en-US" altLang="zh-CN" dirty="0">
                <a:solidFill>
                  <a:srgbClr val="008000"/>
                </a:solidFill>
              </a:rPr>
              <a:t>pointer_1</a:t>
            </a:r>
            <a:r>
              <a:rPr lang="zh-CN" altLang="en-US" dirty="0">
                <a:solidFill>
                  <a:srgbClr val="008000"/>
                </a:solidFill>
              </a:rPr>
              <a:t>为指针变量。出错</a:t>
            </a:r>
            <a:endParaRPr lang="en-US" altLang="zh-CN" dirty="0">
              <a:solidFill>
                <a:srgbClr val="008000"/>
              </a:solidFill>
            </a:endParaRPr>
          </a:p>
        </p:txBody>
      </p:sp>
      <p:sp>
        <p:nvSpPr>
          <p:cNvPr id="17" name="圆角矩形 15">
            <a:extLst>
              <a:ext uri="{FF2B5EF4-FFF2-40B4-BE49-F238E27FC236}">
                <a16:creationId xmlns:a16="http://schemas.microsoft.com/office/drawing/2014/main" id="{05305299-58EB-4BB0-8E01-6E9CF0485897}"/>
              </a:ext>
            </a:extLst>
          </p:cNvPr>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a:t>
            </a:r>
            <a:r>
              <a:rPr lang="en-US" altLang="zh-CN" smtClean="0">
                <a:solidFill>
                  <a:schemeClr val="tx1"/>
                </a:solidFill>
              </a:rPr>
              <a:t>*pointer_1;	</a:t>
            </a:r>
            <a:r>
              <a:rPr lang="en-US" altLang="zh-CN" smtClean="0">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8" cstate="print"/>
          <a:stretch>
            <a:fillRect/>
          </a:stretch>
        </p:blipFill>
        <p:spPr>
          <a:xfrm>
            <a:off x="5121723" y="5229646"/>
            <a:ext cx="542925" cy="552450"/>
          </a:xfrm>
          <a:prstGeom prst="rect">
            <a:avLst/>
          </a:prstGeom>
        </p:spPr>
      </p:pic>
      <p:pic>
        <p:nvPicPr>
          <p:cNvPr id="19" name="图片 18">
            <a:extLst>
              <a:ext uri="{FF2B5EF4-FFF2-40B4-BE49-F238E27FC236}">
                <a16:creationId xmlns:a16="http://schemas.microsoft.com/office/drawing/2014/main" id="{EC7F420D-6316-480A-A6EA-5B56568F664C}"/>
              </a:ext>
            </a:extLst>
          </p:cNvPr>
          <p:cNvPicPr>
            <a:picLocks noChangeAspect="1"/>
          </p:cNvPicPr>
          <p:nvPr/>
        </p:nvPicPr>
        <p:blipFill>
          <a:blip r:embed="rId9" cstate="print"/>
          <a:stretch>
            <a:fillRect/>
          </a:stretch>
        </p:blipFill>
        <p:spPr>
          <a:xfrm>
            <a:off x="5121723" y="5891107"/>
            <a:ext cx="552450" cy="542925"/>
          </a:xfrm>
          <a:prstGeom prst="rect">
            <a:avLst/>
          </a:prstGeom>
        </p:spPr>
      </p:pic>
    </p:spTree>
    <p:extLst>
      <p:ext uri="{BB962C8B-B14F-4D97-AF65-F5344CB8AC3E}">
        <p14:creationId xmlns:p14="http://schemas.microsoft.com/office/powerpoint/2010/main" val="962190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mtClean="0">
                <a:solidFill>
                  <a:schemeClr val="tx1"/>
                </a:solidFill>
              </a:rPr>
              <a:t>int </a:t>
            </a:r>
            <a:r>
              <a:rPr lang="zh-CN" altLang="en-US" smtClean="0">
                <a:solidFill>
                  <a:schemeClr val="tx1"/>
                </a:solidFill>
              </a:rPr>
              <a:t>*</a:t>
            </a:r>
            <a:r>
              <a:rPr lang="en-US" altLang="zh-CN" smtClean="0">
                <a:solidFill>
                  <a:schemeClr val="tx1"/>
                </a:solidFill>
              </a:rPr>
              <a:t>pointer_1</a:t>
            </a:r>
            <a:r>
              <a:rPr lang="en-US" altLang="zh-CN">
                <a:solidFill>
                  <a:schemeClr val="tx1"/>
                </a:solidFill>
              </a:rPr>
              <a:t>, </a:t>
            </a:r>
            <a:r>
              <a:rPr lang="zh-CN" altLang="en-US" smtClean="0">
                <a:solidFill>
                  <a:schemeClr val="tx1"/>
                </a:solidFill>
              </a:rPr>
              <a:t>*</a:t>
            </a:r>
            <a:r>
              <a:rPr lang="en-US" altLang="zh-CN" smtClean="0">
                <a:solidFill>
                  <a:schemeClr val="tx1"/>
                </a:solidFill>
              </a:rPr>
              <a:t>pointer_2</a:t>
            </a:r>
            <a:r>
              <a:rPr lang="en-US" altLang="zh-CN">
                <a:solidFill>
                  <a:schemeClr val="tx1"/>
                </a:solidFill>
              </a:rPr>
              <a:t>;</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前面</a:t>
            </a:r>
            <a:r>
              <a:rPr lang="zh-CN" altLang="en-US">
                <a:solidFill>
                  <a:schemeClr val="tx1"/>
                </a:solidFill>
              </a:rPr>
              <a:t>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在</a:t>
            </a:r>
            <a:r>
              <a:rPr lang="zh-CN" altLang="en-US">
                <a:solidFill>
                  <a:schemeClr val="tx1"/>
                </a:solidFill>
              </a:rPr>
              <a:t>定义指针变量时要</a:t>
            </a:r>
            <a:r>
              <a:rPr lang="zh-CN" altLang="en-US" b="1">
                <a:solidFill>
                  <a:schemeClr val="tx1"/>
                </a:solidFill>
              </a:rPr>
              <a:t>注意</a:t>
            </a:r>
            <a:r>
              <a:rPr lang="en-US" altLang="zh-CN">
                <a:solidFill>
                  <a:schemeClr val="tx1"/>
                </a:solidFill>
              </a:rPr>
              <a:t>: </a:t>
            </a:r>
          </a:p>
          <a:p>
            <a:pPr algn="just">
              <a:lnSpc>
                <a:spcPct val="150000"/>
              </a:lnSpc>
              <a:defRPr/>
            </a:pPr>
            <a:r>
              <a:rPr lang="en-US" altLang="zh-CN" smtClean="0">
                <a:solidFill>
                  <a:schemeClr val="tx1"/>
                </a:solidFill>
              </a:rPr>
              <a:t>(1) </a:t>
            </a:r>
            <a:r>
              <a:rPr lang="zh-CN" altLang="en-US" smtClean="0">
                <a:solidFill>
                  <a:schemeClr val="tx1"/>
                </a:solidFill>
              </a:rPr>
              <a:t>指针</a:t>
            </a:r>
            <a:r>
              <a:rPr lang="zh-CN" altLang="en-US">
                <a:solidFill>
                  <a:schemeClr val="tx1"/>
                </a:solidFill>
              </a:rPr>
              <a:t>变量前面的</a:t>
            </a:r>
            <a:r>
              <a:rPr lang="zh-CN" altLang="en-US" smtClean="0">
                <a:solidFill>
                  <a:schemeClr val="tx1"/>
                </a:solidFill>
              </a:rPr>
              <a:t>“*”</a:t>
            </a:r>
            <a:r>
              <a:rPr lang="zh-CN" altLang="en-US">
                <a:solidFill>
                  <a:schemeClr val="tx1"/>
                </a:solidFill>
              </a:rPr>
              <a:t>表示该变量为指针型变量。指针变量</a:t>
            </a:r>
            <a:r>
              <a:rPr lang="zh-CN" altLang="en-US" smtClean="0">
                <a:solidFill>
                  <a:schemeClr val="tx1"/>
                </a:solidFill>
              </a:rPr>
              <a:t>名则不包含“*”。</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smtClean="0">
                <a:solidFill>
                  <a:schemeClr val="tx1"/>
                </a:solidFill>
              </a:rPr>
              <a:t>int </a:t>
            </a:r>
            <a:r>
              <a:rPr lang="zh-CN" altLang="en-US" b="1" smtClean="0">
                <a:solidFill>
                  <a:schemeClr val="tx1"/>
                </a:solidFill>
              </a:rPr>
              <a:t>*</a:t>
            </a:r>
            <a:r>
              <a:rPr lang="en-US" altLang="zh-CN" b="1" smtClean="0">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(4</a:t>
            </a:r>
            <a:r>
              <a:rPr lang="en-US" altLang="zh-CN" smtClean="0">
                <a:solidFill>
                  <a:schemeClr val="tx1"/>
                </a:solidFill>
              </a:rPr>
              <a:t>) </a:t>
            </a:r>
            <a:r>
              <a:rPr lang="zh-CN" altLang="en-US" smtClean="0">
                <a:solidFill>
                  <a:schemeClr val="tx1"/>
                </a:solidFill>
              </a:rPr>
              <a:t>指针</a:t>
            </a:r>
            <a:r>
              <a:rPr lang="zh-CN" altLang="en-US">
                <a:solidFill>
                  <a:schemeClr val="tx1"/>
                </a:solidFill>
              </a:rPr>
              <a:t>变量中只能存放地址（指针），不要将一个整数赋给一个指针变量。</a:t>
            </a:r>
            <a:endParaRPr lang="en-US" altLang="zh-CN">
              <a:solidFill>
                <a:schemeClr val="tx1"/>
              </a:solidFill>
            </a:endParaRPr>
          </a:p>
        </p:txBody>
      </p:sp>
    </p:spTree>
    <p:extLst>
      <p:ext uri="{BB962C8B-B14F-4D97-AF65-F5344CB8AC3E}">
        <p14:creationId xmlns:p14="http://schemas.microsoft.com/office/powerpoint/2010/main" val="303494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smtClean="0">
                <a:solidFill>
                  <a:schemeClr val="tx1"/>
                </a:solidFill>
              </a:rPr>
              <a:t>① 给</a:t>
            </a:r>
            <a:r>
              <a:rPr lang="zh-CN" altLang="en-US" dirty="0">
                <a:solidFill>
                  <a:schemeClr val="tx1"/>
                </a:solidFill>
              </a:rPr>
              <a:t>指针变量赋值</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② 引用</a:t>
            </a:r>
            <a:r>
              <a:rPr lang="zh-CN" altLang="en-US" dirty="0">
                <a:solidFill>
                  <a:schemeClr val="tx1"/>
                </a:solidFill>
              </a:rPr>
              <a:t>指针变量指向的变量</a:t>
            </a:r>
            <a:r>
              <a:rPr lang="zh-CN" altLang="en-US" dirty="0" smtClean="0">
                <a:solidFill>
                  <a:schemeClr val="tx1"/>
                </a:solidFill>
              </a:rPr>
              <a:t>。</a:t>
            </a:r>
            <a:endParaRPr lang="en-US" altLang="zh-CN" dirty="0">
              <a:solidFill>
                <a:schemeClr val="tx1"/>
              </a:solidFill>
            </a:endParaRPr>
          </a:p>
          <a:p>
            <a:pPr algn="just">
              <a:lnSpc>
                <a:spcPct val="150000"/>
              </a:lnSpc>
              <a:defRPr/>
            </a:pPr>
            <a:r>
              <a:rPr lang="zh-CN" altLang="en-US" dirty="0" smtClean="0">
                <a:solidFill>
                  <a:schemeClr val="tx1"/>
                </a:solidFill>
              </a:rPr>
              <a:t>③ 引用</a:t>
            </a:r>
            <a:r>
              <a:rPr lang="zh-CN" altLang="en-US" dirty="0">
                <a:solidFill>
                  <a:schemeClr val="tx1"/>
                </a:solidFill>
              </a:rPr>
              <a:t>指针变量的值。</a:t>
            </a: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p:txBody>
      </p:sp>
      <p:sp>
        <p:nvSpPr>
          <p:cNvPr id="7" name="圆角矩形 12">
            <a:extLst>
              <a:ext uri="{FF2B5EF4-FFF2-40B4-BE49-F238E27FC236}">
                <a16:creationId xmlns:a16="http://schemas.microsoft.com/office/drawing/2014/main" id="{5382CD89-35B6-4BD4-B332-B011068CC402}"/>
              </a:ext>
            </a:extLst>
          </p:cNvPr>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smtClean="0"/>
              <a:t>int</a:t>
            </a:r>
            <a:r>
              <a:rPr lang="en-US" altLang="zh-CN" sz="1600" dirty="0" smtClean="0"/>
              <a:t> a, *p;</a:t>
            </a:r>
          </a:p>
          <a:p>
            <a:pPr defTabSz="363538">
              <a:lnSpc>
                <a:spcPct val="120000"/>
              </a:lnSpc>
            </a:pPr>
            <a:r>
              <a:rPr lang="en-US" altLang="zh-CN" sz="1600" dirty="0" smtClean="0"/>
              <a:t>p</a:t>
            </a:r>
            <a:r>
              <a:rPr lang="en-US" altLang="zh-CN" sz="1600" dirty="0"/>
              <a:t>=&amp;a</a:t>
            </a:r>
            <a:r>
              <a:rPr lang="en-US" altLang="zh-CN" sz="1600" dirty="0" smtClean="0"/>
              <a:t>;				</a:t>
            </a:r>
            <a:r>
              <a:rPr lang="en-US" altLang="zh-CN" sz="1600" dirty="0" smtClean="0">
                <a:solidFill>
                  <a:srgbClr val="008000"/>
                </a:solidFill>
              </a:rPr>
              <a:t>//</a:t>
            </a:r>
            <a:r>
              <a:rPr lang="zh-CN" altLang="en-US" sz="1600" dirty="0">
                <a:solidFill>
                  <a:srgbClr val="008000"/>
                </a:solidFill>
              </a:rPr>
              <a:t>把</a:t>
            </a:r>
            <a:r>
              <a:rPr lang="en-US" altLang="zh-CN" sz="1600" dirty="0">
                <a:solidFill>
                  <a:srgbClr val="008000"/>
                </a:solidFill>
              </a:rPr>
              <a:t>a</a:t>
            </a:r>
            <a:r>
              <a:rPr lang="zh-CN" altLang="en-US" sz="1600" dirty="0">
                <a:solidFill>
                  <a:srgbClr val="008000"/>
                </a:solidFill>
              </a:rPr>
              <a:t>的地址赋给指针变量</a:t>
            </a:r>
            <a:r>
              <a:rPr lang="en-US" altLang="zh-CN" sz="1600" dirty="0" smtClean="0">
                <a:solidFill>
                  <a:srgbClr val="008000"/>
                </a:solidFill>
              </a:rPr>
              <a:t>p														</a:t>
            </a:r>
            <a:r>
              <a:rPr lang="zh-CN" altLang="en-US" sz="1600" b="1" dirty="0" smtClean="0">
                <a:solidFill>
                  <a:schemeClr val="accent1"/>
                </a:solidFill>
              </a:rPr>
              <a:t>①</a:t>
            </a:r>
            <a:endParaRPr lang="en-US" altLang="zh-CN" sz="1600" b="1" dirty="0" smtClean="0">
              <a:solidFill>
                <a:schemeClr val="accent1"/>
              </a:solidFill>
            </a:endParaRPr>
          </a:p>
          <a:p>
            <a:pPr defTabSz="363538">
              <a:lnSpc>
                <a:spcPct val="120000"/>
              </a:lnSpc>
            </a:pPr>
            <a:r>
              <a:rPr lang="en-US" altLang="zh-CN" sz="1600" dirty="0" err="1" smtClean="0">
                <a:solidFill>
                  <a:schemeClr val="tx1"/>
                </a:solidFill>
              </a:rPr>
              <a:t>printf</a:t>
            </a:r>
            <a:r>
              <a:rPr lang="en-US" altLang="zh-CN" sz="1600" dirty="0" smtClean="0">
                <a:solidFill>
                  <a:schemeClr val="tx1"/>
                </a:solidFill>
              </a:rPr>
              <a:t>("%d",*p);		</a:t>
            </a:r>
            <a:r>
              <a:rPr lang="en-US" altLang="zh-CN" sz="1600" dirty="0" smtClean="0">
                <a:solidFill>
                  <a:srgbClr val="008000"/>
                </a:solidFill>
              </a:rPr>
              <a:t>//</a:t>
            </a:r>
            <a:r>
              <a:rPr lang="zh-CN" altLang="en-US" sz="1600" dirty="0" smtClean="0">
                <a:solidFill>
                  <a:srgbClr val="008000"/>
                </a:solidFill>
              </a:rPr>
              <a:t>以整数形式输出指针变量</a:t>
            </a:r>
            <a:r>
              <a:rPr lang="en-US" altLang="zh-CN" sz="1600" dirty="0" smtClean="0">
                <a:solidFill>
                  <a:srgbClr val="008000"/>
                </a:solidFill>
              </a:rPr>
              <a:t>p</a:t>
            </a:r>
            <a:r>
              <a:rPr lang="zh-CN" altLang="en-US" sz="1600" dirty="0" smtClean="0">
                <a:solidFill>
                  <a:srgbClr val="008000"/>
                </a:solidFill>
              </a:rPr>
              <a:t>所指向的变量的值，即</a:t>
            </a:r>
            <a:r>
              <a:rPr lang="en-US" altLang="zh-CN" sz="1600" dirty="0" smtClean="0">
                <a:solidFill>
                  <a:srgbClr val="008000"/>
                </a:solidFill>
              </a:rPr>
              <a:t>a</a:t>
            </a:r>
            <a:r>
              <a:rPr lang="zh-CN" altLang="en-US" sz="1600" dirty="0" smtClean="0">
                <a:solidFill>
                  <a:srgbClr val="008000"/>
                </a:solidFill>
              </a:rPr>
              <a:t>的值</a:t>
            </a:r>
            <a:r>
              <a:rPr lang="en-US" altLang="zh-CN" sz="1600" dirty="0" smtClean="0">
                <a:solidFill>
                  <a:srgbClr val="008000"/>
                </a:solidFill>
              </a:rPr>
              <a:t>						</a:t>
            </a:r>
            <a:r>
              <a:rPr lang="zh-CN" altLang="en-US" sz="1600" b="1" dirty="0" smtClean="0">
                <a:solidFill>
                  <a:schemeClr val="accent1"/>
                </a:solidFill>
              </a:rPr>
              <a:t>②</a:t>
            </a:r>
            <a:endParaRPr lang="en-US" altLang="zh-CN" sz="1600" b="1" dirty="0" smtClean="0">
              <a:solidFill>
                <a:schemeClr val="accent1"/>
              </a:solidFill>
            </a:endParaRPr>
          </a:p>
          <a:p>
            <a:pPr defTabSz="363538">
              <a:lnSpc>
                <a:spcPct val="120000"/>
              </a:lnSpc>
            </a:pPr>
            <a:r>
              <a:rPr lang="zh-CN" altLang="en-US" sz="1600" dirty="0" smtClean="0">
                <a:solidFill>
                  <a:schemeClr val="tx1"/>
                </a:solidFill>
              </a:rPr>
              <a:t>*</a:t>
            </a:r>
            <a:r>
              <a:rPr lang="en-US" altLang="zh-CN" sz="1600" dirty="0" smtClean="0">
                <a:solidFill>
                  <a:schemeClr val="tx1"/>
                </a:solidFill>
              </a:rPr>
              <a:t>p=1;				</a:t>
            </a:r>
            <a:r>
              <a:rPr lang="en-US" altLang="zh-CN" sz="1600" dirty="0" smtClean="0">
                <a:solidFill>
                  <a:srgbClr val="008000"/>
                </a:solidFill>
              </a:rPr>
              <a:t>//</a:t>
            </a:r>
            <a:r>
              <a:rPr lang="zh-CN" altLang="en-US" sz="1600" dirty="0">
                <a:solidFill>
                  <a:srgbClr val="008000"/>
                </a:solidFill>
              </a:rPr>
              <a:t>将整数</a:t>
            </a:r>
            <a:r>
              <a:rPr lang="en-US" altLang="zh-CN" sz="1600" dirty="0">
                <a:solidFill>
                  <a:srgbClr val="008000"/>
                </a:solidFill>
              </a:rPr>
              <a:t>1</a:t>
            </a:r>
            <a:r>
              <a:rPr lang="zh-CN" altLang="en-US" sz="1600" dirty="0">
                <a:solidFill>
                  <a:srgbClr val="008000"/>
                </a:solidFill>
              </a:rPr>
              <a:t>赋给</a:t>
            </a:r>
            <a:r>
              <a:rPr lang="en-US" altLang="zh-CN" sz="1600" dirty="0">
                <a:solidFill>
                  <a:srgbClr val="008000"/>
                </a:solidFill>
              </a:rPr>
              <a:t>p</a:t>
            </a:r>
            <a:r>
              <a:rPr lang="zh-CN" altLang="en-US" sz="1600" dirty="0">
                <a:solidFill>
                  <a:srgbClr val="008000"/>
                </a:solidFill>
              </a:rPr>
              <a:t>当前所指向的变量，由于</a:t>
            </a:r>
            <a:r>
              <a:rPr lang="en-US" altLang="zh-CN" sz="1600" dirty="0">
                <a:solidFill>
                  <a:srgbClr val="008000"/>
                </a:solidFill>
              </a:rPr>
              <a:t>p</a:t>
            </a:r>
            <a:r>
              <a:rPr lang="zh-CN" altLang="en-US" sz="1600" dirty="0">
                <a:solidFill>
                  <a:srgbClr val="008000"/>
                </a:solidFill>
              </a:rPr>
              <a:t>指向变量</a:t>
            </a:r>
            <a:r>
              <a:rPr lang="en-US" altLang="zh-CN" sz="1600" dirty="0">
                <a:solidFill>
                  <a:srgbClr val="008000"/>
                </a:solidFill>
              </a:rPr>
              <a:t>a</a:t>
            </a:r>
            <a:r>
              <a:rPr lang="zh-CN" altLang="en-US" sz="1600" dirty="0">
                <a:solidFill>
                  <a:srgbClr val="008000"/>
                </a:solidFill>
              </a:rPr>
              <a:t>，相当于把</a:t>
            </a:r>
            <a:r>
              <a:rPr lang="en-US" altLang="zh-CN" sz="1600" dirty="0">
                <a:solidFill>
                  <a:srgbClr val="008000"/>
                </a:solidFill>
              </a:rPr>
              <a:t>1</a:t>
            </a:r>
            <a:r>
              <a:rPr lang="zh-CN" altLang="en-US" sz="1600" dirty="0">
                <a:solidFill>
                  <a:srgbClr val="008000"/>
                </a:solidFill>
              </a:rPr>
              <a:t>赋给</a:t>
            </a:r>
            <a:r>
              <a:rPr lang="en-US" altLang="zh-CN" sz="1600" dirty="0">
                <a:solidFill>
                  <a:srgbClr val="008000"/>
                </a:solidFill>
              </a:rPr>
              <a:t>a</a:t>
            </a:r>
            <a:r>
              <a:rPr lang="zh-CN" altLang="en-US" sz="1600" dirty="0">
                <a:solidFill>
                  <a:srgbClr val="008000"/>
                </a:solidFill>
              </a:rPr>
              <a:t>，即</a:t>
            </a:r>
            <a:r>
              <a:rPr lang="en-US" altLang="zh-CN" sz="1600" dirty="0" smtClean="0">
                <a:solidFill>
                  <a:srgbClr val="008000"/>
                </a:solidFill>
              </a:rPr>
              <a:t>a=1	</a:t>
            </a:r>
            <a:r>
              <a:rPr lang="zh-CN" altLang="en-US" sz="1600" b="1" dirty="0" smtClean="0">
                <a:solidFill>
                  <a:schemeClr val="accent1"/>
                </a:solidFill>
              </a:rPr>
              <a:t>②</a:t>
            </a:r>
            <a:endParaRPr lang="en-US" altLang="zh-CN" sz="1600" b="1" dirty="0">
              <a:solidFill>
                <a:schemeClr val="accent1"/>
              </a:solidFill>
            </a:endParaRPr>
          </a:p>
          <a:p>
            <a:pPr defTabSz="363538">
              <a:lnSpc>
                <a:spcPct val="120000"/>
              </a:lnSpc>
            </a:pPr>
            <a:r>
              <a:rPr lang="en-US" altLang="zh-CN" sz="1600" dirty="0" err="1" smtClean="0">
                <a:solidFill>
                  <a:schemeClr val="tx1"/>
                </a:solidFill>
              </a:rPr>
              <a:t>printf</a:t>
            </a:r>
            <a:r>
              <a:rPr lang="en-US" altLang="zh-CN" sz="1600" dirty="0" smtClean="0">
                <a:solidFill>
                  <a:schemeClr val="tx1"/>
                </a:solidFill>
              </a:rPr>
              <a:t>("%</a:t>
            </a:r>
            <a:r>
              <a:rPr lang="en-US" altLang="zh-CN" sz="1600" dirty="0" err="1" smtClean="0">
                <a:solidFill>
                  <a:schemeClr val="tx1"/>
                </a:solidFill>
              </a:rPr>
              <a:t>o",p</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以八进制形式输出指针变量</a:t>
            </a:r>
            <a:r>
              <a:rPr lang="en-US" altLang="zh-CN" sz="1600" dirty="0">
                <a:solidFill>
                  <a:srgbClr val="008000"/>
                </a:solidFill>
              </a:rPr>
              <a:t>p</a:t>
            </a:r>
            <a:r>
              <a:rPr lang="zh-CN" altLang="en-US" sz="1600" dirty="0">
                <a:solidFill>
                  <a:srgbClr val="008000"/>
                </a:solidFill>
              </a:rPr>
              <a:t>的值，由于</a:t>
            </a:r>
            <a:r>
              <a:rPr lang="en-US" altLang="zh-CN" sz="1600" dirty="0">
                <a:solidFill>
                  <a:srgbClr val="008000"/>
                </a:solidFill>
              </a:rPr>
              <a:t>p</a:t>
            </a:r>
            <a:r>
              <a:rPr lang="zh-CN" altLang="en-US" sz="1600" dirty="0">
                <a:solidFill>
                  <a:srgbClr val="008000"/>
                </a:solidFill>
              </a:rPr>
              <a:t>指向</a:t>
            </a:r>
            <a:r>
              <a:rPr lang="en-US" altLang="zh-CN" sz="1600" dirty="0">
                <a:solidFill>
                  <a:srgbClr val="008000"/>
                </a:solidFill>
              </a:rPr>
              <a:t>a</a:t>
            </a:r>
            <a:r>
              <a:rPr lang="zh-CN" altLang="en-US" sz="1600" dirty="0">
                <a:solidFill>
                  <a:srgbClr val="008000"/>
                </a:solidFill>
              </a:rPr>
              <a:t>，相当于输出</a:t>
            </a:r>
            <a:r>
              <a:rPr lang="en-US" altLang="zh-CN" sz="1600" dirty="0">
                <a:solidFill>
                  <a:srgbClr val="008000"/>
                </a:solidFill>
              </a:rPr>
              <a:t>a</a:t>
            </a:r>
            <a:r>
              <a:rPr lang="zh-CN" altLang="en-US" sz="1600" dirty="0">
                <a:solidFill>
                  <a:srgbClr val="008000"/>
                </a:solidFill>
              </a:rPr>
              <a:t>的地址，即</a:t>
            </a:r>
            <a:r>
              <a:rPr lang="en-US" altLang="zh-CN" sz="1600" dirty="0">
                <a:solidFill>
                  <a:srgbClr val="008000"/>
                </a:solidFill>
              </a:rPr>
              <a:t>&amp;</a:t>
            </a:r>
            <a:r>
              <a:rPr lang="en-US" altLang="zh-CN" sz="1600" dirty="0" smtClean="0">
                <a:solidFill>
                  <a:srgbClr val="008000"/>
                </a:solidFill>
              </a:rPr>
              <a:t>a	</a:t>
            </a:r>
            <a:r>
              <a:rPr lang="zh-CN" altLang="en-US" sz="1600" b="1" dirty="0" smtClean="0">
                <a:solidFill>
                  <a:schemeClr val="accent1"/>
                </a:solidFill>
              </a:rPr>
              <a:t>③</a:t>
            </a:r>
            <a:endParaRPr lang="zh-CN" altLang="en-US" sz="1600" b="1" dirty="0">
              <a:solidFill>
                <a:schemeClr val="accent1"/>
              </a:solidFill>
            </a:endParaRPr>
          </a:p>
        </p:txBody>
      </p:sp>
      <p:grpSp>
        <p:nvGrpSpPr>
          <p:cNvPr id="8" name="组合 7">
            <a:extLst>
              <a:ext uri="{FF2B5EF4-FFF2-40B4-BE49-F238E27FC236}">
                <a16:creationId xmlns:a16="http://schemas.microsoft.com/office/drawing/2014/main" id="{1AA1FD9A-69A9-4087-BCCF-813E351B8518}"/>
              </a:ext>
            </a:extLst>
          </p:cNvPr>
          <p:cNvGrpSpPr/>
          <p:nvPr/>
        </p:nvGrpSpPr>
        <p:grpSpPr>
          <a:xfrm>
            <a:off x="1013150" y="4814783"/>
            <a:ext cx="10436728" cy="1257555"/>
            <a:chOff x="8582294" y="4088152"/>
            <a:chExt cx="10769984" cy="1257555"/>
          </a:xfrm>
        </p:grpSpPr>
        <p:sp>
          <p:nvSpPr>
            <p:cNvPr id="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要</a:t>
              </a:r>
              <a:r>
                <a:rPr lang="zh-CN" altLang="en-US" sz="1600">
                  <a:solidFill>
                    <a:schemeClr val="tx1">
                      <a:lumMod val="75000"/>
                      <a:lumOff val="25000"/>
                    </a:schemeClr>
                  </a:solidFill>
                </a:rPr>
                <a:t>熟练掌握两个有关的</a:t>
              </a:r>
              <a:r>
                <a:rPr lang="zh-CN" altLang="en-US" sz="1600" smtClean="0">
                  <a:solidFill>
                    <a:schemeClr val="tx1">
                      <a:lumMod val="75000"/>
                      <a:lumOff val="25000"/>
                    </a:schemeClr>
                  </a:solidFill>
                </a:rPr>
                <a:t>运算符：</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b="1" smtClean="0">
                  <a:solidFill>
                    <a:schemeClr val="accent1"/>
                  </a:solidFill>
                </a:rPr>
                <a:t>* </a:t>
              </a:r>
              <a:r>
                <a:rPr lang="zh-CN" altLang="en-US" sz="1600" smtClean="0">
                  <a:solidFill>
                    <a:schemeClr val="tx1">
                      <a:lumMod val="75000"/>
                      <a:lumOff val="25000"/>
                    </a:schemeClr>
                  </a:solidFill>
                </a:rPr>
                <a:t>指针</a:t>
              </a:r>
              <a:r>
                <a:rPr lang="zh-CN" altLang="en-US" sz="1600">
                  <a:solidFill>
                    <a:schemeClr val="tx1">
                      <a:lumMod val="75000"/>
                      <a:lumOff val="25000"/>
                    </a:schemeClr>
                  </a:solidFill>
                </a:rPr>
                <a:t>运算符（或称“间接访问”运算符</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30905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73510" y="1913024"/>
            <a:ext cx="6320602" cy="44779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a:t>#include &lt;</a:t>
            </a:r>
            <a:r>
              <a:rPr lang="en-US" altLang="zh-CN" sz="1600" dirty="0" err="1"/>
              <a:t>stdio.h</a:t>
            </a:r>
            <a:r>
              <a:rPr lang="en-US" altLang="zh-CN" sz="1600" dirty="0"/>
              <a:t>&gt;</a:t>
            </a:r>
          </a:p>
          <a:p>
            <a:pPr defTabSz="363538">
              <a:lnSpc>
                <a:spcPct val="120000"/>
              </a:lnSpc>
            </a:pPr>
            <a:r>
              <a:rPr lang="en-US" altLang="zh-CN" sz="1600" dirty="0" err="1"/>
              <a:t>int</a:t>
            </a:r>
            <a:r>
              <a:rPr lang="en-US" altLang="zh-CN" sz="1600" dirty="0"/>
              <a:t> main()</a:t>
            </a:r>
          </a:p>
          <a:p>
            <a:pPr defTabSz="363538">
              <a:lnSpc>
                <a:spcPct val="120000"/>
              </a:lnSpc>
            </a:pPr>
            <a:r>
              <a:rPr lang="en-US" altLang="zh-CN" sz="1600" dirty="0"/>
              <a:t>{	</a:t>
            </a:r>
            <a:r>
              <a:rPr lang="en-US" altLang="zh-CN" sz="1600" dirty="0" err="1"/>
              <a:t>int</a:t>
            </a:r>
            <a:r>
              <a:rPr lang="en-US" altLang="zh-CN" sz="1600" dirty="0"/>
              <a:t> *p1,*p2,*</a:t>
            </a:r>
            <a:r>
              <a:rPr lang="en-US" altLang="zh-CN" sz="1600" dirty="0" err="1"/>
              <a:t>p,a,b</a:t>
            </a:r>
            <a:r>
              <a:rPr lang="en-US" altLang="zh-CN" sz="1600" dirty="0" smtClean="0"/>
              <a:t>;					</a:t>
            </a:r>
            <a:r>
              <a:rPr lang="en-US" altLang="zh-CN" sz="1600" dirty="0" smtClean="0">
                <a:solidFill>
                  <a:srgbClr val="008000"/>
                </a:solidFill>
              </a:rPr>
              <a:t>//</a:t>
            </a:r>
            <a:r>
              <a:rPr lang="en-US" altLang="zh-CN" sz="1600" dirty="0">
                <a:solidFill>
                  <a:srgbClr val="008000"/>
                </a:solidFill>
              </a:rPr>
              <a:t>p1,p2</a:t>
            </a:r>
            <a:r>
              <a:rPr lang="zh-CN" altLang="en-US" sz="1600" dirty="0">
                <a:solidFill>
                  <a:srgbClr val="008000"/>
                </a:solidFill>
              </a:rPr>
              <a:t>的类型是</a:t>
            </a:r>
            <a:r>
              <a:rPr lang="en-US" altLang="zh-CN" sz="1600" dirty="0" err="1">
                <a:solidFill>
                  <a:srgbClr val="008000"/>
                </a:solidFill>
              </a:rPr>
              <a:t>int</a:t>
            </a:r>
            <a:r>
              <a:rPr lang="en-US" altLang="zh-CN" sz="1600" dirty="0">
                <a:solidFill>
                  <a:srgbClr val="008000"/>
                </a:solidFill>
              </a:rPr>
              <a:t> *</a:t>
            </a:r>
            <a:r>
              <a:rPr lang="zh-CN" altLang="en-US" sz="1600" dirty="0">
                <a:solidFill>
                  <a:srgbClr val="008000"/>
                </a:solidFill>
              </a:rPr>
              <a:t>类型</a:t>
            </a:r>
          </a:p>
          <a:p>
            <a:pPr defTabSz="363538">
              <a:lnSpc>
                <a:spcPct val="120000"/>
              </a:lnSpc>
            </a:pPr>
            <a:r>
              <a:rPr lang="zh-CN" altLang="en-US" sz="1600" dirty="0"/>
              <a:t>	</a:t>
            </a:r>
            <a:r>
              <a:rPr lang="en-US" altLang="zh-CN" sz="1600" dirty="0" err="1"/>
              <a:t>printf</a:t>
            </a:r>
            <a:r>
              <a:rPr lang="en-US" altLang="zh-CN" sz="1600" dirty="0"/>
              <a:t>("please enter two integer numbers:");</a:t>
            </a:r>
          </a:p>
          <a:p>
            <a:pPr defTabSz="363538">
              <a:lnSpc>
                <a:spcPct val="120000"/>
              </a:lnSpc>
            </a:pPr>
            <a:r>
              <a:rPr lang="en-US" altLang="zh-CN" sz="1600" dirty="0"/>
              <a:t>	</a:t>
            </a:r>
            <a:r>
              <a:rPr lang="en-US" altLang="zh-CN" sz="1600" dirty="0" err="1"/>
              <a:t>scanf</a:t>
            </a:r>
            <a:r>
              <a:rPr lang="en-US" altLang="zh-CN" sz="1600" dirty="0"/>
              <a:t>("%</a:t>
            </a:r>
            <a:r>
              <a:rPr lang="en-US" altLang="zh-CN" sz="1600" dirty="0" err="1"/>
              <a:t>d,%d",&amp;a,&amp;b</a:t>
            </a:r>
            <a:r>
              <a:rPr lang="en-US" altLang="zh-CN" sz="1600" dirty="0" smtClean="0"/>
              <a:t>);				</a:t>
            </a:r>
            <a:r>
              <a:rPr lang="en-US" altLang="zh-CN" sz="1600" dirty="0">
                <a:solidFill>
                  <a:srgbClr val="008000"/>
                </a:solidFill>
              </a:rPr>
              <a:t>//</a:t>
            </a:r>
            <a:r>
              <a:rPr lang="zh-CN" altLang="en-US" sz="1600" dirty="0">
                <a:solidFill>
                  <a:srgbClr val="008000"/>
                </a:solidFill>
              </a:rPr>
              <a:t>输入两个整数 </a:t>
            </a:r>
          </a:p>
          <a:p>
            <a:pPr defTabSz="363538">
              <a:lnSpc>
                <a:spcPct val="120000"/>
              </a:lnSpc>
            </a:pPr>
            <a:r>
              <a:rPr lang="zh-CN" altLang="en-US" sz="1600" dirty="0"/>
              <a:t>	</a:t>
            </a:r>
            <a:r>
              <a:rPr lang="en-US" altLang="zh-CN" sz="1600" dirty="0"/>
              <a:t>p1=&amp;a</a:t>
            </a:r>
            <a:r>
              <a:rPr lang="en-US" altLang="zh-CN" sz="1600" dirty="0" smtClean="0"/>
              <a:t>;							</a:t>
            </a:r>
            <a:r>
              <a:rPr lang="en-US" altLang="zh-CN" sz="1600" dirty="0">
                <a:solidFill>
                  <a:srgbClr val="008000"/>
                </a:solidFill>
              </a:rPr>
              <a:t>//</a:t>
            </a:r>
            <a:r>
              <a:rPr lang="zh-CN" altLang="en-US" sz="1600" dirty="0">
                <a:solidFill>
                  <a:srgbClr val="008000"/>
                </a:solidFill>
              </a:rPr>
              <a:t>使</a:t>
            </a:r>
            <a:r>
              <a:rPr lang="en-US" altLang="zh-CN" sz="1600" dirty="0">
                <a:solidFill>
                  <a:srgbClr val="008000"/>
                </a:solidFill>
              </a:rPr>
              <a:t>p1</a:t>
            </a:r>
            <a:r>
              <a:rPr lang="zh-CN" altLang="en-US" sz="1600" dirty="0">
                <a:solidFill>
                  <a:srgbClr val="008000"/>
                </a:solidFill>
              </a:rPr>
              <a:t>指向变量</a:t>
            </a:r>
            <a:r>
              <a:rPr lang="en-US" altLang="zh-CN" sz="1600" dirty="0">
                <a:solidFill>
                  <a:srgbClr val="008000"/>
                </a:solidFill>
              </a:rPr>
              <a:t>a</a:t>
            </a:r>
          </a:p>
          <a:p>
            <a:pPr defTabSz="363538">
              <a:lnSpc>
                <a:spcPct val="120000"/>
              </a:lnSpc>
            </a:pPr>
            <a:r>
              <a:rPr lang="en-US" altLang="zh-CN" sz="1600" dirty="0"/>
              <a:t>	p2=&amp;b</a:t>
            </a:r>
            <a:r>
              <a:rPr lang="en-US" altLang="zh-CN" sz="1600" dirty="0" smtClean="0"/>
              <a:t>;							</a:t>
            </a:r>
            <a:r>
              <a:rPr lang="en-US" altLang="zh-CN" sz="1600" dirty="0">
                <a:solidFill>
                  <a:srgbClr val="008000"/>
                </a:solidFill>
              </a:rPr>
              <a:t>//</a:t>
            </a:r>
            <a:r>
              <a:rPr lang="zh-CN" altLang="en-US" sz="1600" dirty="0">
                <a:solidFill>
                  <a:srgbClr val="008000"/>
                </a:solidFill>
              </a:rPr>
              <a:t>使</a:t>
            </a:r>
            <a:r>
              <a:rPr lang="en-US" altLang="zh-CN" sz="1600" dirty="0">
                <a:solidFill>
                  <a:srgbClr val="008000"/>
                </a:solidFill>
              </a:rPr>
              <a:t>p2</a:t>
            </a:r>
            <a:r>
              <a:rPr lang="zh-CN" altLang="en-US" sz="1600" dirty="0">
                <a:solidFill>
                  <a:srgbClr val="008000"/>
                </a:solidFill>
              </a:rPr>
              <a:t>指向变量</a:t>
            </a:r>
            <a:r>
              <a:rPr lang="en-US" altLang="zh-CN" sz="1600" dirty="0">
                <a:solidFill>
                  <a:srgbClr val="008000"/>
                </a:solidFill>
              </a:rPr>
              <a:t>b</a:t>
            </a:r>
          </a:p>
          <a:p>
            <a:pPr defTabSz="363538">
              <a:lnSpc>
                <a:spcPct val="120000"/>
              </a:lnSpc>
            </a:pPr>
            <a:r>
              <a:rPr lang="en-US" altLang="zh-CN" sz="1600" dirty="0"/>
              <a:t>	if(a&lt;b</a:t>
            </a:r>
            <a:r>
              <a:rPr lang="en-US" altLang="zh-CN" sz="1600" dirty="0" smtClean="0"/>
              <a:t>)							</a:t>
            </a:r>
            <a:r>
              <a:rPr lang="en-US" altLang="zh-CN" sz="1600" dirty="0">
                <a:solidFill>
                  <a:srgbClr val="008000"/>
                </a:solidFill>
              </a:rPr>
              <a:t>//</a:t>
            </a:r>
            <a:r>
              <a:rPr lang="zh-CN" altLang="en-US" sz="1600" dirty="0">
                <a:solidFill>
                  <a:srgbClr val="008000"/>
                </a:solidFill>
              </a:rPr>
              <a:t>如果</a:t>
            </a:r>
            <a:r>
              <a:rPr lang="en-US" altLang="zh-CN" sz="1600" dirty="0">
                <a:solidFill>
                  <a:srgbClr val="008000"/>
                </a:solidFill>
              </a:rPr>
              <a:t>a&lt;b</a:t>
            </a:r>
          </a:p>
          <a:p>
            <a:pPr defTabSz="363538">
              <a:lnSpc>
                <a:spcPct val="120000"/>
              </a:lnSpc>
            </a:pPr>
            <a:r>
              <a:rPr lang="en-US" altLang="zh-CN" sz="1600" dirty="0"/>
              <a:t>	{	p=p1;p1=p2;p2=p</a:t>
            </a:r>
            <a:r>
              <a:rPr lang="en-US" altLang="zh-CN" sz="1600" dirty="0" smtClean="0"/>
              <a:t>;}			</a:t>
            </a:r>
            <a:r>
              <a:rPr lang="en-US" altLang="zh-CN" sz="1600" dirty="0">
                <a:solidFill>
                  <a:srgbClr val="008000"/>
                </a:solidFill>
              </a:rPr>
              <a:t>//</a:t>
            </a:r>
            <a:r>
              <a:rPr lang="zh-CN" altLang="en-US" sz="1600" dirty="0">
                <a:solidFill>
                  <a:srgbClr val="008000"/>
                </a:solidFill>
              </a:rPr>
              <a:t>使</a:t>
            </a:r>
            <a:r>
              <a:rPr lang="en-US" altLang="zh-CN" sz="1600" dirty="0">
                <a:solidFill>
                  <a:srgbClr val="008000"/>
                </a:solidFill>
              </a:rPr>
              <a:t>p1</a:t>
            </a:r>
            <a:r>
              <a:rPr lang="zh-CN" altLang="en-US" sz="1600" dirty="0">
                <a:solidFill>
                  <a:srgbClr val="008000"/>
                </a:solidFill>
              </a:rPr>
              <a:t>与</a:t>
            </a:r>
            <a:r>
              <a:rPr lang="en-US" altLang="zh-CN" sz="1600" dirty="0">
                <a:solidFill>
                  <a:srgbClr val="008000"/>
                </a:solidFill>
              </a:rPr>
              <a:t>p2</a:t>
            </a:r>
            <a:r>
              <a:rPr lang="zh-CN" altLang="en-US" sz="1600" dirty="0">
                <a:solidFill>
                  <a:srgbClr val="008000"/>
                </a:solidFill>
              </a:rPr>
              <a:t>的值互换</a:t>
            </a:r>
          </a:p>
          <a:p>
            <a:pPr defTabSz="363538">
              <a:lnSpc>
                <a:spcPct val="120000"/>
              </a:lnSpc>
            </a:pPr>
            <a:r>
              <a:rPr lang="zh-CN" altLang="en-US" sz="1600" dirty="0"/>
              <a:t>	</a:t>
            </a:r>
            <a:r>
              <a:rPr lang="en-US" altLang="zh-CN" sz="1600" dirty="0" err="1"/>
              <a:t>printf</a:t>
            </a:r>
            <a:r>
              <a:rPr lang="en-US" altLang="zh-CN" sz="1600" dirty="0"/>
              <a:t>("a=%</a:t>
            </a:r>
            <a:r>
              <a:rPr lang="en-US" altLang="zh-CN" sz="1600" dirty="0" err="1"/>
              <a:t>d,b</a:t>
            </a:r>
            <a:r>
              <a:rPr lang="en-US" altLang="zh-CN" sz="1600" dirty="0"/>
              <a:t>=%d\n",</a:t>
            </a:r>
            <a:r>
              <a:rPr lang="en-US" altLang="zh-CN" sz="1600" dirty="0" err="1"/>
              <a:t>a,b</a:t>
            </a:r>
            <a:r>
              <a:rPr lang="en-US" altLang="zh-CN" sz="1600" dirty="0" smtClean="0"/>
              <a:t>);			</a:t>
            </a:r>
            <a:r>
              <a:rPr lang="en-US" altLang="zh-CN" sz="1600" dirty="0">
                <a:solidFill>
                  <a:srgbClr val="008000"/>
                </a:solidFill>
              </a:rPr>
              <a:t>//</a:t>
            </a:r>
            <a:r>
              <a:rPr lang="zh-CN" altLang="en-US" sz="1600" dirty="0">
                <a:solidFill>
                  <a:srgbClr val="008000"/>
                </a:solidFill>
              </a:rPr>
              <a:t>输出</a:t>
            </a:r>
            <a:r>
              <a:rPr lang="en-US" altLang="zh-CN" sz="1600" dirty="0" err="1">
                <a:solidFill>
                  <a:srgbClr val="008000"/>
                </a:solidFill>
              </a:rPr>
              <a:t>a,b</a:t>
            </a:r>
            <a:endParaRPr lang="en-US" altLang="zh-CN" sz="1600" dirty="0">
              <a:solidFill>
                <a:srgbClr val="008000"/>
              </a:solidFill>
            </a:endParaRPr>
          </a:p>
          <a:p>
            <a:pPr defTabSz="363538">
              <a:lnSpc>
                <a:spcPct val="120000"/>
              </a:lnSpc>
            </a:pPr>
            <a:r>
              <a:rPr lang="en-US" altLang="zh-CN" sz="1600" dirty="0"/>
              <a:t>	</a:t>
            </a:r>
            <a:r>
              <a:rPr lang="en-US" altLang="zh-CN" sz="1600" dirty="0" err="1"/>
              <a:t>printf</a:t>
            </a:r>
            <a:r>
              <a:rPr lang="en-US" altLang="zh-CN" sz="1600" dirty="0"/>
              <a:t>("max=%</a:t>
            </a:r>
            <a:r>
              <a:rPr lang="en-US" altLang="zh-CN" sz="1600" dirty="0" err="1"/>
              <a:t>d,min</a:t>
            </a:r>
            <a:r>
              <a:rPr lang="en-US" altLang="zh-CN" sz="1600" dirty="0"/>
              <a:t>=%d\n",*p1,*</a:t>
            </a:r>
            <a:r>
              <a:rPr lang="en-US" altLang="zh-CN" sz="1600" dirty="0" smtClean="0"/>
              <a:t>p2);</a:t>
            </a:r>
            <a:r>
              <a:rPr lang="en-US" altLang="zh-CN" sz="1600" dirty="0" smtClean="0">
                <a:solidFill>
                  <a:srgbClr val="008000"/>
                </a:solidFill>
              </a:rPr>
              <a:t>//</a:t>
            </a:r>
            <a:r>
              <a:rPr lang="zh-CN" altLang="en-US" sz="1600" dirty="0">
                <a:solidFill>
                  <a:srgbClr val="008000"/>
                </a:solidFill>
              </a:rPr>
              <a:t>输出</a:t>
            </a:r>
            <a:r>
              <a:rPr lang="en-US" altLang="zh-CN" sz="1600" dirty="0">
                <a:solidFill>
                  <a:srgbClr val="008000"/>
                </a:solidFill>
              </a:rPr>
              <a:t>p1</a:t>
            </a:r>
            <a:r>
              <a:rPr lang="zh-CN" altLang="en-US" sz="1600" dirty="0">
                <a:solidFill>
                  <a:srgbClr val="008000"/>
                </a:solidFill>
              </a:rPr>
              <a:t>和</a:t>
            </a:r>
            <a:r>
              <a:rPr lang="en-US" altLang="zh-CN" sz="1600" dirty="0">
                <a:solidFill>
                  <a:srgbClr val="008000"/>
                </a:solidFill>
              </a:rPr>
              <a:t>p2</a:t>
            </a:r>
            <a:r>
              <a:rPr lang="zh-CN" altLang="en-US" sz="1600" dirty="0">
                <a:solidFill>
                  <a:srgbClr val="008000"/>
                </a:solidFill>
              </a:rPr>
              <a:t>所指向的变量的值</a:t>
            </a:r>
          </a:p>
          <a:p>
            <a:pPr defTabSz="363538">
              <a:lnSpc>
                <a:spcPct val="120000"/>
              </a:lnSpc>
            </a:pPr>
            <a:r>
              <a:rPr lang="zh-CN" altLang="en-US" sz="1600" dirty="0"/>
              <a:t>	</a:t>
            </a:r>
            <a:r>
              <a:rPr lang="en-US" altLang="zh-CN" sz="1600" dirty="0"/>
              <a:t>return 0;</a:t>
            </a:r>
          </a:p>
          <a:p>
            <a:pPr defTabSz="363538">
              <a:lnSpc>
                <a:spcPct val="120000"/>
              </a:lnSpc>
            </a:pPr>
            <a:r>
              <a:rPr lang="en-US" altLang="zh-CN" sz="1600" dirty="0"/>
              <a:t>}</a:t>
            </a:r>
          </a:p>
        </p:txBody>
      </p:sp>
      <p:grpSp>
        <p:nvGrpSpPr>
          <p:cNvPr id="12" name="组合 11">
            <a:extLst>
              <a:ext uri="{FF2B5EF4-FFF2-40B4-BE49-F238E27FC236}">
                <a16:creationId xmlns:a16="http://schemas.microsoft.com/office/drawing/2014/main" id="{1AA1FD9A-69A9-4087-BCCF-813E351B8518}"/>
              </a:ext>
            </a:extLst>
          </p:cNvPr>
          <p:cNvGrpSpPr/>
          <p:nvPr/>
        </p:nvGrpSpPr>
        <p:grpSpPr>
          <a:xfrm>
            <a:off x="6301595" y="4015962"/>
            <a:ext cx="5082850" cy="1665883"/>
            <a:chOff x="8582294" y="4088152"/>
            <a:chExt cx="5245151" cy="1665883"/>
          </a:xfrm>
        </p:grpSpPr>
        <p:sp>
          <p:nvSpPr>
            <p:cNvPr id="13"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实际上</a:t>
              </a:r>
              <a:r>
                <a:rPr lang="zh-CN" altLang="en-US" sz="1600">
                  <a:solidFill>
                    <a:schemeClr val="tx1">
                      <a:lumMod val="75000"/>
                      <a:lumOff val="25000"/>
                    </a:schemeClr>
                  </a:solidFill>
                </a:rPr>
                <a:t>，第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a:t>
              </a:r>
              <a:r>
                <a:rPr lang="zh-CN" altLang="en-US" sz="1600" smtClean="0">
                  <a:solidFill>
                    <a:schemeClr val="tx1">
                      <a:lumMod val="75000"/>
                      <a:lumOff val="25000"/>
                    </a:schemeClr>
                  </a:solidFill>
                </a:rPr>
                <a:t>改为</a:t>
              </a:r>
              <a:r>
                <a:rPr lang="en-US" altLang="zh-CN" sz="1600" smtClean="0">
                  <a:solidFill>
                    <a:schemeClr val="tx1">
                      <a:lumMod val="75000"/>
                      <a:lumOff val="25000"/>
                    </a:schemeClr>
                  </a:solidFill>
                </a:rPr>
                <a:t>{</a:t>
              </a:r>
              <a:r>
                <a:rPr lang="en-US" altLang="zh-CN" sz="1600">
                  <a:solidFill>
                    <a:schemeClr val="tx1">
                      <a:lumMod val="75000"/>
                      <a:lumOff val="25000"/>
                    </a:schemeClr>
                  </a:solidFill>
                </a:rPr>
                <a:t>p1=&amp;b; p2=&amp;a</a:t>
              </a:r>
              <a:r>
                <a:rPr lang="en-US" altLang="zh-CN" sz="1600" smtClean="0">
                  <a:solidFill>
                    <a:schemeClr val="tx1">
                      <a:lumMod val="75000"/>
                      <a:lumOff val="25000"/>
                    </a:schemeClr>
                  </a:solidFill>
                </a:rPr>
                <a:t>;}</a:t>
              </a:r>
              <a:r>
                <a:rPr lang="zh-CN" altLang="en-US" sz="1600" smtClean="0">
                  <a:solidFill>
                    <a:schemeClr val="tx1">
                      <a:lumMod val="75000"/>
                      <a:lumOff val="25000"/>
                    </a:schemeClr>
                  </a:solidFill>
                </a:rPr>
                <a:t>即</a:t>
              </a:r>
              <a:r>
                <a:rPr lang="zh-CN" altLang="en-US" sz="1600">
                  <a:solidFill>
                    <a:schemeClr val="tx1">
                      <a:lumMod val="75000"/>
                      <a:lumOff val="25000"/>
                    </a:schemeClr>
                  </a:solidFill>
                </a:rPr>
                <a:t>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6" cstate="print"/>
          <a:stretch>
            <a:fillRect/>
          </a:stretch>
        </p:blipFill>
        <p:spPr>
          <a:xfrm>
            <a:off x="3451262" y="5292603"/>
            <a:ext cx="3457575" cy="1028700"/>
          </a:xfrm>
          <a:prstGeom prst="rect">
            <a:avLst/>
          </a:prstGeom>
        </p:spPr>
      </p:pic>
      <p:sp>
        <p:nvSpPr>
          <p:cNvPr id="20" name="矩形 19">
            <a:extLst>
              <a:ext uri="{FF2B5EF4-FFF2-40B4-BE49-F238E27FC236}">
                <a16:creationId xmlns:a16="http://schemas.microsoft.com/office/drawing/2014/main" id="{6C07DC8C-E04B-4C35-8F1A-B354926361B7}"/>
              </a:ext>
            </a:extLst>
          </p:cNvPr>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a:extLst>
              <a:ext uri="{FF2B5EF4-FFF2-40B4-BE49-F238E27FC236}">
                <a16:creationId xmlns:a16="http://schemas.microsoft.com/office/drawing/2014/main" id="{72FED9F1-F22B-43A2-AA08-BCBCFA721ADB}"/>
              </a:ext>
            </a:extLst>
          </p:cNvPr>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a:extLst>
                <a:ext uri="{FF2B5EF4-FFF2-40B4-BE49-F238E27FC236}">
                  <a16:creationId xmlns:a16="http://schemas.microsoft.com/office/drawing/2014/main" id="{D2D4F8D5-CA85-40B7-A512-998B7515EC3A}"/>
                </a:ext>
              </a:extLst>
            </p:cNvPr>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F1CAE784-5A64-43D1-8C9C-3122E370A5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extLst>
              <p:ext uri="{D42A27DB-BD31-4B8C-83A1-F6EECF244321}">
                <p14:modId xmlns:p14="http://schemas.microsoft.com/office/powerpoint/2010/main" val="4088382606"/>
              </p:ext>
            </p:extLst>
          </p:nvPr>
        </p:nvGraphicFramePr>
        <p:xfrm>
          <a:off x="7835590" y="2321587"/>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gridCol w="211937">
                  <a:extLst>
                    <a:ext uri="{9D8B030D-6E8A-4147-A177-3AD203B41FA5}">
                      <a16:colId xmlns:a16="http://schemas.microsoft.com/office/drawing/2014/main" val="1335106484"/>
                    </a:ext>
                  </a:extLst>
                </a:gridCol>
                <a:gridCol w="468000">
                  <a:extLst>
                    <a:ext uri="{9D8B030D-6E8A-4147-A177-3AD203B41FA5}">
                      <a16:colId xmlns:a16="http://schemas.microsoft.com/office/drawing/2014/main" val="440846564"/>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800742250"/>
              </p:ext>
            </p:extLst>
          </p:nvPr>
        </p:nvGraphicFramePr>
        <p:xfrm>
          <a:off x="7194361" y="2692427"/>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4120528907"/>
                  </a:ext>
                </a:extLst>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138"/>
            <a:r>
              <a:rPr lang="zh-CN" altLang="en-US" smtClean="0">
                <a:solidFill>
                  <a:schemeClr val="bg1"/>
                </a:solidFill>
              </a:rPr>
              <a:t>交换前</a:t>
            </a:r>
            <a:r>
              <a:rPr lang="en-US" altLang="zh-CN" smtClean="0">
                <a:solidFill>
                  <a:schemeClr val="bg1"/>
                </a:solidFill>
              </a:rPr>
              <a:t>			</a:t>
            </a:r>
            <a:r>
              <a:rPr lang="zh-CN" altLang="en-US" smtClean="0">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extLst>
              <p:ext uri="{D42A27DB-BD31-4B8C-83A1-F6EECF244321}">
                <p14:modId xmlns:p14="http://schemas.microsoft.com/office/powerpoint/2010/main" val="1302264348"/>
              </p:ext>
            </p:extLst>
          </p:nvPr>
        </p:nvGraphicFramePr>
        <p:xfrm>
          <a:off x="9944216" y="2348448"/>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gridCol w="211937">
                  <a:extLst>
                    <a:ext uri="{9D8B030D-6E8A-4147-A177-3AD203B41FA5}">
                      <a16:colId xmlns:a16="http://schemas.microsoft.com/office/drawing/2014/main" val="1335106484"/>
                    </a:ext>
                  </a:extLst>
                </a:gridCol>
                <a:gridCol w="468000">
                  <a:extLst>
                    <a:ext uri="{9D8B030D-6E8A-4147-A177-3AD203B41FA5}">
                      <a16:colId xmlns:a16="http://schemas.microsoft.com/office/drawing/2014/main" val="440846564"/>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800742250"/>
              </p:ext>
            </p:extLst>
          </p:nvPr>
        </p:nvGraphicFramePr>
        <p:xfrm>
          <a:off x="9302987" y="2719288"/>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4120528907"/>
                  </a:ext>
                </a:extLst>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F598814-0228-4A99-9496-449FE7AB5A63}"/>
              </a:ext>
            </a:extLst>
          </p:cNvPr>
          <p:cNvCxnSpPr>
            <a:cxnSpLocks/>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361524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swap(</a:t>
            </a:r>
            <a:r>
              <a:rPr lang="en-US" altLang="zh-CN" sz="1400" dirty="0" err="1"/>
              <a:t>int</a:t>
            </a:r>
            <a:r>
              <a:rPr lang="en-US" altLang="zh-CN" sz="1400" dirty="0"/>
              <a:t> *p1,int *p2</a:t>
            </a:r>
            <a:r>
              <a:rPr lang="en-US" altLang="zh-CN" sz="1400" dirty="0" smtClean="0"/>
              <a:t>);	</a:t>
            </a:r>
            <a:r>
              <a:rPr lang="en-US" altLang="zh-CN" sz="1400" dirty="0" smtClean="0">
                <a:solidFill>
                  <a:srgbClr val="008000"/>
                </a:solidFill>
              </a:rPr>
              <a:t>//</a:t>
            </a:r>
            <a:r>
              <a:rPr lang="zh-CN" altLang="en-US" sz="1400" dirty="0">
                <a:solidFill>
                  <a:srgbClr val="008000"/>
                </a:solidFill>
              </a:rPr>
              <a:t>对</a:t>
            </a:r>
            <a:r>
              <a:rPr lang="en-US" altLang="zh-CN" sz="1400" dirty="0">
                <a:solidFill>
                  <a:srgbClr val="008000"/>
                </a:solidFill>
              </a:rPr>
              <a:t>swap</a:t>
            </a:r>
            <a:r>
              <a:rPr lang="zh-CN" altLang="en-US" sz="1400" dirty="0">
                <a:solidFill>
                  <a:srgbClr val="008000"/>
                </a:solidFill>
              </a:rPr>
              <a:t>函数的声明 </a:t>
            </a:r>
          </a:p>
          <a:p>
            <a:pPr defTabSz="363538"/>
            <a:r>
              <a:rPr lang="zh-CN" altLang="en-US" sz="1400" dirty="0"/>
              <a:t>	</a:t>
            </a:r>
            <a:r>
              <a:rPr lang="en-US" altLang="zh-CN" sz="1400" dirty="0" err="1"/>
              <a:t>int</a:t>
            </a:r>
            <a:r>
              <a:rPr lang="en-US" altLang="zh-CN" sz="1400" dirty="0"/>
              <a:t> </a:t>
            </a:r>
            <a:r>
              <a:rPr lang="en-US" altLang="zh-CN" sz="1400" dirty="0" err="1"/>
              <a:t>a,b</a:t>
            </a:r>
            <a:r>
              <a:rPr lang="en-US" altLang="zh-CN" sz="1400" dirty="0"/>
              <a:t>;</a:t>
            </a:r>
          </a:p>
          <a:p>
            <a:pPr defTabSz="363538"/>
            <a:r>
              <a:rPr lang="en-US" altLang="zh-CN" sz="1400" dirty="0"/>
              <a:t>	</a:t>
            </a:r>
            <a:r>
              <a:rPr lang="en-US" altLang="zh-CN" sz="1400" dirty="0" err="1"/>
              <a:t>int</a:t>
            </a:r>
            <a:r>
              <a:rPr lang="en-US" altLang="zh-CN" sz="1400" dirty="0"/>
              <a:t> *pointer_1,*pointer_2</a:t>
            </a:r>
            <a:r>
              <a:rPr lang="en-US" altLang="zh-CN" sz="1400" dirty="0" smtClean="0"/>
              <a:t>;</a:t>
            </a:r>
            <a:r>
              <a:rPr lang="en-US" altLang="zh-CN" sz="1400" dirty="0" smtClean="0">
                <a:solidFill>
                  <a:srgbClr val="008000"/>
                </a:solidFill>
              </a:rPr>
              <a:t>//</a:t>
            </a:r>
            <a:r>
              <a:rPr lang="zh-CN" altLang="en-US" sz="1400" dirty="0">
                <a:solidFill>
                  <a:srgbClr val="008000"/>
                </a:solidFill>
              </a:rPr>
              <a:t>定义两个</a:t>
            </a:r>
            <a:r>
              <a:rPr lang="en-US" altLang="zh-CN" sz="1400" dirty="0" err="1">
                <a:solidFill>
                  <a:srgbClr val="008000"/>
                </a:solidFill>
              </a:rPr>
              <a:t>int</a:t>
            </a:r>
            <a:r>
              <a:rPr lang="en-US" altLang="zh-CN" sz="1400" dirty="0">
                <a:solidFill>
                  <a:srgbClr val="008000"/>
                </a:solidFill>
              </a:rPr>
              <a:t> *</a:t>
            </a:r>
            <a:r>
              <a:rPr lang="zh-CN" altLang="en-US" sz="1400" dirty="0">
                <a:solidFill>
                  <a:srgbClr val="008000"/>
                </a:solidFill>
              </a:rPr>
              <a:t>型的指针变量</a:t>
            </a:r>
          </a:p>
          <a:p>
            <a:pPr defTabSz="363538"/>
            <a:r>
              <a:rPr lang="zh-CN" altLang="en-US" sz="1400" dirty="0"/>
              <a:t>	</a:t>
            </a:r>
            <a:r>
              <a:rPr lang="en-US" altLang="zh-CN" sz="1400" dirty="0" err="1"/>
              <a:t>printf</a:t>
            </a:r>
            <a:r>
              <a:rPr lang="en-US" altLang="zh-CN" sz="1400" dirty="0"/>
              <a:t>("please enter a and b:");</a:t>
            </a:r>
          </a:p>
          <a:p>
            <a:pPr defTabSz="363538"/>
            <a:r>
              <a:rPr lang="en-US" altLang="zh-CN" sz="1400" dirty="0"/>
              <a:t>	</a:t>
            </a:r>
            <a:r>
              <a:rPr lang="en-US" altLang="zh-CN" sz="1400" dirty="0" err="1"/>
              <a:t>scanf</a:t>
            </a:r>
            <a:r>
              <a:rPr lang="en-US" altLang="zh-CN" sz="1400" dirty="0"/>
              <a:t>("%</a:t>
            </a:r>
            <a:r>
              <a:rPr lang="en-US" altLang="zh-CN" sz="1400" dirty="0" err="1"/>
              <a:t>d,%d",&amp;a,&amp;b</a:t>
            </a:r>
            <a:r>
              <a:rPr lang="en-US" altLang="zh-CN" sz="1400" dirty="0" smtClean="0"/>
              <a:t>);		</a:t>
            </a:r>
            <a:r>
              <a:rPr lang="en-US" altLang="zh-CN" sz="1400" dirty="0">
                <a:solidFill>
                  <a:srgbClr val="008000"/>
                </a:solidFill>
              </a:rPr>
              <a:t>//</a:t>
            </a:r>
            <a:r>
              <a:rPr lang="zh-CN" altLang="en-US" sz="1400" dirty="0">
                <a:solidFill>
                  <a:srgbClr val="008000"/>
                </a:solidFill>
              </a:rPr>
              <a:t>输入两个整数</a:t>
            </a:r>
          </a:p>
          <a:p>
            <a:pPr defTabSz="363538"/>
            <a:r>
              <a:rPr lang="zh-CN" altLang="en-US" sz="1400" dirty="0"/>
              <a:t>	</a:t>
            </a:r>
            <a:r>
              <a:rPr lang="en-US" altLang="zh-CN" sz="1400" dirty="0"/>
              <a:t>pointer_1=&amp;a</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pointer_1</a:t>
            </a:r>
            <a:r>
              <a:rPr lang="zh-CN" altLang="en-US" sz="1400" dirty="0">
                <a:solidFill>
                  <a:srgbClr val="008000"/>
                </a:solidFill>
              </a:rPr>
              <a:t>指向</a:t>
            </a:r>
            <a:r>
              <a:rPr lang="en-US" altLang="zh-CN" sz="1400" dirty="0">
                <a:solidFill>
                  <a:srgbClr val="008000"/>
                </a:solidFill>
              </a:rPr>
              <a:t>a</a:t>
            </a:r>
          </a:p>
          <a:p>
            <a:pPr defTabSz="363538"/>
            <a:r>
              <a:rPr lang="en-US" altLang="zh-CN" sz="1400" dirty="0"/>
              <a:t>	pointer_2=&amp;b</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pointer_2</a:t>
            </a:r>
            <a:r>
              <a:rPr lang="zh-CN" altLang="en-US" sz="1400" dirty="0">
                <a:solidFill>
                  <a:srgbClr val="008000"/>
                </a:solidFill>
              </a:rPr>
              <a:t>指向</a:t>
            </a:r>
            <a:r>
              <a:rPr lang="en-US" altLang="zh-CN" sz="1400" dirty="0">
                <a:solidFill>
                  <a:srgbClr val="008000"/>
                </a:solidFill>
              </a:rPr>
              <a:t>b </a:t>
            </a:r>
          </a:p>
          <a:p>
            <a:pPr defTabSz="363538"/>
            <a:r>
              <a:rPr lang="en-US" altLang="zh-CN" sz="1400" dirty="0"/>
              <a:t>	if(a&lt;b) swap(pointer_1,pointer_2</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，调用</a:t>
            </a:r>
            <a:r>
              <a:rPr lang="en-US" altLang="zh-CN" sz="1400" dirty="0">
                <a:solidFill>
                  <a:srgbClr val="008000"/>
                </a:solidFill>
              </a:rPr>
              <a:t>swap</a:t>
            </a:r>
            <a:r>
              <a:rPr lang="zh-CN" altLang="en-US" sz="1400" dirty="0">
                <a:solidFill>
                  <a:srgbClr val="008000"/>
                </a:solidFill>
              </a:rPr>
              <a:t>函数</a:t>
            </a:r>
          </a:p>
          <a:p>
            <a:pPr defTabSz="363538"/>
            <a:r>
              <a:rPr lang="zh-CN" altLang="en-US" sz="1400" dirty="0"/>
              <a:t>	</a:t>
            </a:r>
            <a:r>
              <a:rPr lang="en-US" altLang="zh-CN" sz="1400" dirty="0" err="1"/>
              <a:t>printf</a:t>
            </a:r>
            <a:r>
              <a:rPr lang="en-US" altLang="zh-CN" sz="1400" dirty="0"/>
              <a:t>("max=%</a:t>
            </a:r>
            <a:r>
              <a:rPr lang="en-US" altLang="zh-CN" sz="1400" dirty="0" err="1"/>
              <a:t>d,min</a:t>
            </a:r>
            <a:r>
              <a:rPr lang="en-US" altLang="zh-CN" sz="1400" dirty="0"/>
              <a:t>=%d\n",</a:t>
            </a:r>
            <a:r>
              <a:rPr lang="en-US" altLang="zh-CN" sz="1400" dirty="0" err="1"/>
              <a:t>a,b</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输出结果</a:t>
            </a:r>
          </a:p>
          <a:p>
            <a:pPr defTabSz="363538"/>
            <a:r>
              <a:rPr lang="zh-CN" altLang="en-US" sz="1400" dirty="0"/>
              <a:t>	</a:t>
            </a:r>
            <a:r>
              <a:rPr lang="en-US" altLang="zh-CN" sz="1400" dirty="0"/>
              <a:t>return 0;</a:t>
            </a:r>
          </a:p>
          <a:p>
            <a:pPr defTabSz="363538"/>
            <a:r>
              <a:rPr lang="en-US" altLang="zh-CN" sz="1400" dirty="0"/>
              <a:t>}</a:t>
            </a:r>
          </a:p>
          <a:p>
            <a:pPr defTabSz="363538"/>
            <a:endParaRPr lang="en-US" altLang="zh-CN" sz="1400" dirty="0"/>
          </a:p>
          <a:p>
            <a:pPr defTabSz="363538"/>
            <a:r>
              <a:rPr lang="en-US" altLang="zh-CN" sz="1400" dirty="0"/>
              <a:t>void swap(</a:t>
            </a:r>
            <a:r>
              <a:rPr lang="en-US" altLang="zh-CN" sz="1400" dirty="0" err="1"/>
              <a:t>int</a:t>
            </a:r>
            <a:r>
              <a:rPr lang="en-US" altLang="zh-CN" sz="1400" dirty="0"/>
              <a:t> *p1,int *p2</a:t>
            </a:r>
            <a:r>
              <a:rPr lang="en-US" altLang="zh-CN" sz="1400" dirty="0" smtClean="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swap</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temp;</a:t>
            </a:r>
          </a:p>
          <a:p>
            <a:pPr defTabSz="363538"/>
            <a:r>
              <a:rPr lang="en-US" altLang="zh-CN" sz="1400" dirty="0"/>
              <a:t>	</a:t>
            </a:r>
            <a:r>
              <a:rPr lang="en-US" altLang="zh-CN" sz="1400" dirty="0">
                <a:solidFill>
                  <a:schemeClr val="accent6"/>
                </a:solidFill>
              </a:rPr>
              <a:t>temp=*p1</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互换</a:t>
            </a:r>
          </a:p>
          <a:p>
            <a:pPr defTabSz="363538"/>
            <a:r>
              <a:rPr lang="zh-CN" altLang="en-US" sz="1400" dirty="0"/>
              <a:t>	</a:t>
            </a:r>
            <a:r>
              <a:rPr lang="zh-CN" altLang="en-US" sz="1400" dirty="0">
                <a:solidFill>
                  <a:schemeClr val="accent6"/>
                </a:solidFill>
              </a:rPr>
              <a:t>*</a:t>
            </a:r>
            <a:r>
              <a:rPr lang="en-US" altLang="zh-CN" sz="1400" dirty="0">
                <a:solidFill>
                  <a:schemeClr val="accent6"/>
                </a:solidFill>
              </a:rPr>
              <a:t>p1=*p2;</a:t>
            </a:r>
          </a:p>
          <a:p>
            <a:pPr defTabSz="363538"/>
            <a:r>
              <a:rPr lang="en-US" altLang="zh-CN" sz="1400" dirty="0"/>
              <a:t>	</a:t>
            </a:r>
            <a:r>
              <a:rPr lang="en-US" altLang="zh-CN" sz="1400" dirty="0">
                <a:solidFill>
                  <a:schemeClr val="accent6"/>
                </a:solidFill>
              </a:rPr>
              <a:t>*p2=temp;</a:t>
            </a:r>
          </a:p>
          <a:p>
            <a:pPr defTabSz="363538"/>
            <a:r>
              <a:rPr lang="en-US" altLang="zh-CN" sz="1400" dirty="0" smtClean="0"/>
              <a:t>}	</a:t>
            </a:r>
            <a:r>
              <a:rPr lang="en-US" altLang="zh-CN" sz="1400" b="1" dirty="0" smtClean="0">
                <a:solidFill>
                  <a:srgbClr val="FF0000"/>
                </a:solidFill>
              </a:rPr>
              <a:t>//</a:t>
            </a:r>
            <a:r>
              <a:rPr lang="zh-CN" altLang="en-US" sz="1400" b="1" dirty="0" smtClean="0">
                <a:solidFill>
                  <a:srgbClr val="FF0000"/>
                </a:solidFill>
              </a:rPr>
              <a:t>本例交换</a:t>
            </a:r>
            <a:r>
              <a:rPr lang="en-US" altLang="zh-CN" sz="1400" b="1" dirty="0">
                <a:solidFill>
                  <a:srgbClr val="FF0000"/>
                </a:solidFill>
              </a:rPr>
              <a:t>a</a:t>
            </a:r>
            <a:r>
              <a:rPr lang="zh-CN" altLang="en-US" sz="1400" b="1" dirty="0">
                <a:solidFill>
                  <a:srgbClr val="FF0000"/>
                </a:solidFill>
              </a:rPr>
              <a:t>和</a:t>
            </a:r>
            <a:r>
              <a:rPr lang="en-US" altLang="zh-CN" sz="1400" b="1" dirty="0">
                <a:solidFill>
                  <a:srgbClr val="FF0000"/>
                </a:solidFill>
              </a:rPr>
              <a:t>b</a:t>
            </a:r>
            <a:r>
              <a:rPr lang="zh-CN" altLang="en-US" sz="1400" b="1" dirty="0">
                <a:solidFill>
                  <a:srgbClr val="FF0000"/>
                </a:solidFill>
              </a:rPr>
              <a:t>的值，而</a:t>
            </a:r>
            <a:r>
              <a:rPr lang="en-US" altLang="zh-CN" sz="1400" b="1" dirty="0">
                <a:solidFill>
                  <a:srgbClr val="FF0000"/>
                </a:solidFill>
              </a:rPr>
              <a:t>p1</a:t>
            </a:r>
            <a:r>
              <a:rPr lang="zh-CN" altLang="en-US" sz="1400" b="1" dirty="0">
                <a:solidFill>
                  <a:srgbClr val="FF0000"/>
                </a:solidFill>
              </a:rPr>
              <a:t>和</a:t>
            </a:r>
            <a:r>
              <a:rPr lang="en-US" altLang="zh-CN" sz="1400" b="1" dirty="0">
                <a:solidFill>
                  <a:srgbClr val="FF0000"/>
                </a:solidFill>
              </a:rPr>
              <a:t>p2</a:t>
            </a:r>
            <a:r>
              <a:rPr lang="zh-CN" altLang="en-US" sz="1400" b="1" dirty="0">
                <a:solidFill>
                  <a:srgbClr val="FF0000"/>
                </a:solidFill>
              </a:rPr>
              <a:t>的值不变。这恰和例</a:t>
            </a:r>
            <a:r>
              <a:rPr lang="en-US" altLang="zh-CN" sz="1400" b="1" dirty="0">
                <a:solidFill>
                  <a:srgbClr val="FF0000"/>
                </a:solidFill>
              </a:rPr>
              <a:t>8.2</a:t>
            </a:r>
            <a:r>
              <a:rPr lang="zh-CN" altLang="en-US" sz="1400" b="1" dirty="0" smtClean="0">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40969" y="3202786"/>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3707878837"/>
              </p:ext>
            </p:extLst>
          </p:nvPr>
        </p:nvGraphicFramePr>
        <p:xfrm>
          <a:off x="567295" y="4377753"/>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257050415"/>
              </p:ext>
            </p:extLst>
          </p:nvPr>
        </p:nvGraphicFramePr>
        <p:xfrm>
          <a:off x="3446712" y="3822840"/>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a</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804692565"/>
              </p:ext>
            </p:extLst>
          </p:nvPr>
        </p:nvGraphicFramePr>
        <p:xfrm>
          <a:off x="9205545" y="4377753"/>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dirty="0" smtClean="0"/>
                        <a:t>&amp;b</a:t>
                      </a:r>
                      <a:endParaRPr lang="zh-CN" altLang="en-US" sz="1600" dirty="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3738778435"/>
              </p:ext>
            </p:extLst>
          </p:nvPr>
        </p:nvGraphicFramePr>
        <p:xfrm>
          <a:off x="6326129" y="3822840"/>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320092511"/>
              </p:ext>
            </p:extLst>
          </p:nvPr>
        </p:nvGraphicFramePr>
        <p:xfrm>
          <a:off x="3481906" y="5265576"/>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283961688"/>
              </p:ext>
            </p:extLst>
          </p:nvPr>
        </p:nvGraphicFramePr>
        <p:xfrm>
          <a:off x="6326129" y="5268492"/>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0088585"/>
                  </a:ext>
                </a:extLst>
              </a:tr>
            </a:tbl>
          </a:graphicData>
        </a:graphic>
      </p:graphicFrame>
      <p:cxnSp>
        <p:nvCxnSpPr>
          <p:cNvPr id="50" name="直接箭头连接符 49"/>
          <p:cNvCxnSpPr/>
          <p:nvPr/>
        </p:nvCxnSpPr>
        <p:spPr>
          <a:xfrm>
            <a:off x="4540037" y="4328982"/>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3183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734687"/>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718873"/>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65954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065250"/>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642496"/>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084617"/>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5" cstate="print"/>
          <a:stretch>
            <a:fillRect/>
          </a:stretch>
        </p:blipFill>
        <p:spPr>
          <a:xfrm>
            <a:off x="8122340" y="762880"/>
            <a:ext cx="3476625" cy="838200"/>
          </a:xfrm>
          <a:prstGeom prst="rect">
            <a:avLst/>
          </a:prstGeom>
        </p:spPr>
      </p:pic>
    </p:spTree>
    <p:extLst>
      <p:ext uri="{BB962C8B-B14F-4D97-AF65-F5344CB8AC3E}">
        <p14:creationId xmlns:p14="http://schemas.microsoft.com/office/powerpoint/2010/main" val="3341527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856034" y="501774"/>
            <a:ext cx="10214044" cy="5879554"/>
          </a:xfrm>
        </p:spPr>
        <p:txBody>
          <a:bodyPr>
            <a:noAutofit/>
          </a:bodyPr>
          <a:lstStyle/>
          <a:p>
            <a:pPr>
              <a:lnSpc>
                <a:spcPts val="3000"/>
              </a:lnSpc>
            </a:pPr>
            <a:r>
              <a:rPr lang="zh-CN" altLang="en-US" sz="2600" dirty="0" smtClean="0"/>
              <a:t>其实，传入一个变量的指针，相当于传入这个变量的地址，所以</a:t>
            </a:r>
            <a:r>
              <a:rPr lang="zh-CN" altLang="en-US" sz="2600" dirty="0"/>
              <a:t>，</a:t>
            </a:r>
            <a:r>
              <a:rPr lang="zh-CN" altLang="en-US" sz="2600" b="1" dirty="0">
                <a:solidFill>
                  <a:srgbClr val="FF0000"/>
                </a:solidFill>
              </a:rPr>
              <a:t>可以直接把地址当作指针使用</a:t>
            </a:r>
            <a:r>
              <a:rPr lang="zh-CN" altLang="en-US" sz="2600" dirty="0"/>
              <a:t>。这里的地址可以是变量地址</a:t>
            </a:r>
            <a:r>
              <a:rPr lang="zh-CN" altLang="en-US" sz="2600" dirty="0" smtClean="0"/>
              <a:t>，字符串常量</a:t>
            </a:r>
            <a:r>
              <a:rPr lang="zh-CN" altLang="en-US" sz="2600" dirty="0"/>
              <a:t>地址，数组名，甚至函数名</a:t>
            </a:r>
            <a:r>
              <a:rPr lang="en-US" altLang="zh-CN" sz="2600" dirty="0"/>
              <a:t>……</a:t>
            </a:r>
            <a:r>
              <a:rPr lang="zh-CN" altLang="en-US" sz="2600" dirty="0"/>
              <a:t>，只要代表地址就行。</a:t>
            </a:r>
            <a:endParaRPr lang="en-US" altLang="zh-CN" sz="2600" dirty="0"/>
          </a:p>
          <a:p>
            <a:pPr>
              <a:lnSpc>
                <a:spcPts val="3000"/>
              </a:lnSpc>
            </a:pPr>
            <a:r>
              <a:rPr lang="zh-CN" altLang="en-US" sz="2000" dirty="0"/>
              <a:t>例如，例题</a:t>
            </a:r>
            <a:r>
              <a:rPr lang="en-US" altLang="zh-CN" sz="2000" dirty="0"/>
              <a:t>8.3</a:t>
            </a:r>
            <a:r>
              <a:rPr lang="zh-CN" altLang="en-US" sz="2000" dirty="0"/>
              <a:t>的</a:t>
            </a:r>
            <a:r>
              <a:rPr lang="en-US" altLang="zh-CN" sz="2000" dirty="0"/>
              <a:t>main</a:t>
            </a:r>
            <a:r>
              <a:rPr lang="zh-CN" altLang="en-US" sz="2000" dirty="0"/>
              <a:t>函数，可以完全不引入指针变量，直接改成下面的写法：</a:t>
            </a:r>
            <a:endParaRPr lang="en-US" altLang="zh-CN" sz="2000" dirty="0"/>
          </a:p>
          <a:p>
            <a:pPr>
              <a:lnSpc>
                <a:spcPts val="2500"/>
              </a:lnSpc>
              <a:buNone/>
            </a:pPr>
            <a:r>
              <a:rPr lang="en-US" altLang="zh-CN" sz="2000" dirty="0"/>
              <a:t>#include &lt;</a:t>
            </a:r>
            <a:r>
              <a:rPr lang="en-US" altLang="zh-CN" sz="2000" dirty="0" err="1"/>
              <a:t>stdio.h</a:t>
            </a:r>
            <a:r>
              <a:rPr lang="en-US" altLang="zh-CN" sz="2000" dirty="0"/>
              <a:t>&gt;</a:t>
            </a:r>
            <a:endParaRPr lang="zh-CN" altLang="zh-CN" sz="2000" dirty="0"/>
          </a:p>
          <a:p>
            <a:pPr>
              <a:lnSpc>
                <a:spcPts val="2500"/>
              </a:lnSpc>
              <a:buNone/>
            </a:pPr>
            <a:r>
              <a:rPr lang="en-US" altLang="zh-CN" sz="2000" dirty="0" err="1"/>
              <a:t>int</a:t>
            </a:r>
            <a:r>
              <a:rPr lang="en-US" altLang="zh-CN" sz="2000" dirty="0"/>
              <a:t> main()</a:t>
            </a:r>
            <a:endParaRPr lang="zh-CN" altLang="zh-CN" sz="2000" dirty="0"/>
          </a:p>
          <a:p>
            <a:pPr>
              <a:lnSpc>
                <a:spcPts val="2500"/>
              </a:lnSpc>
              <a:buNone/>
            </a:pPr>
            <a:r>
              <a:rPr lang="en-US" altLang="zh-CN" sz="2000" dirty="0"/>
              <a:t> {void swap(</a:t>
            </a:r>
            <a:r>
              <a:rPr lang="en-US" altLang="zh-CN" sz="2000" dirty="0" err="1"/>
              <a:t>int</a:t>
            </a:r>
            <a:r>
              <a:rPr lang="en-US" altLang="zh-CN" sz="2000" dirty="0"/>
              <a:t> *p1,int *p2);</a:t>
            </a:r>
            <a:endParaRPr lang="zh-CN" altLang="zh-CN" sz="2000" dirty="0"/>
          </a:p>
          <a:p>
            <a:pPr>
              <a:lnSpc>
                <a:spcPts val="2500"/>
              </a:lnSpc>
              <a:buNone/>
            </a:pPr>
            <a:r>
              <a:rPr lang="en-US" altLang="zh-CN" sz="2000" dirty="0"/>
              <a:t>  </a:t>
            </a:r>
            <a:r>
              <a:rPr lang="en-US" altLang="zh-CN" sz="2000" dirty="0" err="1"/>
              <a:t>int</a:t>
            </a:r>
            <a:r>
              <a:rPr lang="en-US" altLang="zh-CN" sz="2000" dirty="0"/>
              <a:t> </a:t>
            </a:r>
            <a:r>
              <a:rPr lang="en-US" altLang="zh-CN" sz="2000" dirty="0" err="1"/>
              <a:t>a,b</a:t>
            </a:r>
            <a:r>
              <a:rPr lang="en-US" altLang="zh-CN" sz="2000" dirty="0"/>
              <a:t>;</a:t>
            </a:r>
            <a:endParaRPr lang="zh-CN" altLang="zh-CN" sz="2000" dirty="0"/>
          </a:p>
          <a:p>
            <a:pPr>
              <a:lnSpc>
                <a:spcPts val="2500"/>
              </a:lnSpc>
              <a:buNone/>
            </a:pPr>
            <a:r>
              <a:rPr lang="en-US" altLang="zh-CN" sz="2000" dirty="0"/>
              <a:t>  </a:t>
            </a:r>
            <a:r>
              <a:rPr lang="en-US" altLang="zh-CN" sz="2000" dirty="0" err="1"/>
              <a:t>scanf</a:t>
            </a:r>
            <a:r>
              <a:rPr lang="en-US" altLang="zh-CN" sz="2000" dirty="0"/>
              <a:t>("%</a:t>
            </a:r>
            <a:r>
              <a:rPr lang="en-US" altLang="zh-CN" sz="2000" dirty="0" err="1"/>
              <a:t>d,%d",&amp;a,&amp;b</a:t>
            </a:r>
            <a:r>
              <a:rPr lang="en-US" altLang="zh-CN" sz="2000" dirty="0"/>
              <a:t>);</a:t>
            </a:r>
            <a:endParaRPr lang="zh-CN" altLang="zh-CN" sz="2000" dirty="0"/>
          </a:p>
          <a:p>
            <a:pPr>
              <a:lnSpc>
                <a:spcPts val="2500"/>
              </a:lnSpc>
              <a:buNone/>
            </a:pPr>
            <a:r>
              <a:rPr lang="en-US" altLang="zh-CN" sz="2000" dirty="0"/>
              <a:t>  if (a&lt;b)  </a:t>
            </a:r>
            <a:r>
              <a:rPr lang="en-US" altLang="zh-CN" sz="2000" b="1" dirty="0">
                <a:solidFill>
                  <a:srgbClr val="FF0000"/>
                </a:solidFill>
              </a:rPr>
              <a:t>swap(&amp;</a:t>
            </a:r>
            <a:r>
              <a:rPr lang="en-US" altLang="zh-CN" sz="2000" b="1" dirty="0" err="1">
                <a:solidFill>
                  <a:srgbClr val="FF0000"/>
                </a:solidFill>
              </a:rPr>
              <a:t>a,&amp;b</a:t>
            </a:r>
            <a:r>
              <a:rPr lang="en-US" altLang="zh-CN" sz="2000" b="1" dirty="0">
                <a:solidFill>
                  <a:srgbClr val="FF0000"/>
                </a:solidFill>
              </a:rPr>
              <a:t>); </a:t>
            </a:r>
            <a:endParaRPr lang="zh-CN" altLang="zh-CN" sz="2000" b="1" dirty="0">
              <a:solidFill>
                <a:srgbClr val="FF0000"/>
              </a:solidFill>
            </a:endParaRPr>
          </a:p>
          <a:p>
            <a:pPr>
              <a:lnSpc>
                <a:spcPts val="2500"/>
              </a:lnSpc>
              <a:buNone/>
            </a:pPr>
            <a:r>
              <a:rPr lang="en-US" altLang="zh-CN" sz="2000" dirty="0"/>
              <a:t>  </a:t>
            </a:r>
            <a:r>
              <a:rPr lang="en-US" altLang="zh-CN" sz="2000" dirty="0" err="1"/>
              <a:t>printf</a:t>
            </a:r>
            <a:r>
              <a:rPr lang="en-US" altLang="zh-CN" sz="2000" dirty="0"/>
              <a:t>("max=%</a:t>
            </a:r>
            <a:r>
              <a:rPr lang="en-US" altLang="zh-CN" sz="2000" dirty="0" err="1"/>
              <a:t>d,min</a:t>
            </a:r>
            <a:r>
              <a:rPr lang="en-US" altLang="zh-CN" sz="2000" dirty="0"/>
              <a:t>=%d\n",</a:t>
            </a:r>
            <a:r>
              <a:rPr lang="en-US" altLang="zh-CN" sz="2000" dirty="0" err="1"/>
              <a:t>a,b</a:t>
            </a:r>
            <a:r>
              <a:rPr lang="en-US" altLang="zh-CN" sz="2000" dirty="0"/>
              <a:t>);</a:t>
            </a:r>
            <a:endParaRPr lang="zh-CN" altLang="zh-CN" sz="2000" dirty="0"/>
          </a:p>
          <a:p>
            <a:pPr>
              <a:lnSpc>
                <a:spcPts val="2500"/>
              </a:lnSpc>
              <a:buNone/>
            </a:pPr>
            <a:r>
              <a:rPr lang="en-US" altLang="zh-CN" sz="2000" dirty="0"/>
              <a:t>  return 0;</a:t>
            </a:r>
            <a:endParaRPr lang="zh-CN" altLang="zh-CN" sz="2000" dirty="0"/>
          </a:p>
          <a:p>
            <a:pPr>
              <a:lnSpc>
                <a:spcPts val="2500"/>
              </a:lnSpc>
              <a:buNone/>
            </a:pPr>
            <a:r>
              <a:rPr lang="en-US" altLang="zh-CN" sz="2000" dirty="0"/>
              <a:t> }</a:t>
            </a:r>
            <a:endParaRPr lang="zh-CN" altLang="en-US" sz="2000" dirty="0"/>
          </a:p>
        </p:txBody>
      </p:sp>
      <p:sp>
        <p:nvSpPr>
          <p:cNvPr id="9" name="圆角矩形标注 8"/>
          <p:cNvSpPr>
            <a:spLocks noChangeArrowheads="1"/>
          </p:cNvSpPr>
          <p:nvPr/>
        </p:nvSpPr>
        <p:spPr bwMode="auto">
          <a:xfrm>
            <a:off x="4610915" y="4212077"/>
            <a:ext cx="6478622" cy="611868"/>
          </a:xfrm>
          <a:prstGeom prst="wedgeRoundRectCallout">
            <a:avLst>
              <a:gd name="adj1" fmla="val -59441"/>
              <a:gd name="adj2" fmla="val 26508"/>
              <a:gd name="adj3" fmla="val 16667"/>
            </a:avLst>
          </a:prstGeom>
          <a:solidFill>
            <a:srgbClr val="FFFFCC"/>
          </a:solidFill>
          <a:ln w="9525" algn="ctr">
            <a:solidFill>
              <a:schemeClr val="tx1"/>
            </a:solidFill>
            <a:miter lim="800000"/>
            <a:headEnd/>
            <a:tailEnd/>
          </a:ln>
        </p:spPr>
        <p:txBody>
          <a:bodyPr/>
          <a:lstStyle/>
          <a:p>
            <a:pPr algn="ctr" eaLnBrk="1" hangingPunct="1"/>
            <a:r>
              <a:rPr lang="zh-CN" altLang="en-US" sz="2600" b="1" dirty="0">
                <a:solidFill>
                  <a:srgbClr val="0000CC"/>
                </a:solidFill>
              </a:rPr>
              <a:t>直接把</a:t>
            </a:r>
            <a:r>
              <a:rPr lang="en-US" altLang="zh-CN" sz="2600" b="1" dirty="0">
                <a:solidFill>
                  <a:srgbClr val="0000CC"/>
                </a:solidFill>
              </a:rPr>
              <a:t>&amp;a, &amp;b</a:t>
            </a:r>
            <a:r>
              <a:rPr lang="zh-CN" altLang="en-US" sz="2600" b="1" dirty="0">
                <a:solidFill>
                  <a:srgbClr val="0000CC"/>
                </a:solidFill>
              </a:rPr>
              <a:t>当作指针</a:t>
            </a:r>
            <a:r>
              <a:rPr lang="zh-CN" altLang="en-US" sz="2600" b="1" dirty="0" smtClean="0">
                <a:solidFill>
                  <a:srgbClr val="0000CC"/>
                </a:solidFill>
              </a:rPr>
              <a:t>使用，欢迎模仿</a:t>
            </a:r>
            <a:endParaRPr lang="zh-CN" altLang="en-US" sz="2600" b="1" dirty="0">
              <a:solidFill>
                <a:srgbClr val="0000CC"/>
              </a:solidFill>
            </a:endParaRPr>
          </a:p>
        </p:txBody>
      </p:sp>
      <p:sp>
        <p:nvSpPr>
          <p:cNvPr id="2" name="文本框 1"/>
          <p:cNvSpPr txBox="1"/>
          <p:nvPr/>
        </p:nvSpPr>
        <p:spPr>
          <a:xfrm>
            <a:off x="1556426" y="5919663"/>
            <a:ext cx="1018740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sz="2400" dirty="0" smtClean="0"/>
              <a:t>技能</a:t>
            </a:r>
            <a:r>
              <a:rPr lang="en-US" altLang="zh-CN" sz="2400" dirty="0" smtClean="0"/>
              <a:t>get</a:t>
            </a:r>
            <a:r>
              <a:rPr lang="zh-CN" altLang="en-US" sz="2400" dirty="0" smtClean="0"/>
              <a:t>：任何指针作形参的函数，实参除了用指针，也可以直接用地址。</a:t>
            </a:r>
            <a:endParaRPr lang="zh-CN" altLang="en-US" sz="2400" dirty="0"/>
          </a:p>
        </p:txBody>
      </p:sp>
    </p:spTree>
    <p:extLst>
      <p:ext uri="{BB962C8B-B14F-4D97-AF65-F5344CB8AC3E}">
        <p14:creationId xmlns:p14="http://schemas.microsoft.com/office/powerpoint/2010/main" val="198360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a:extLst>
              <a:ext uri="{FF2B5EF4-FFF2-40B4-BE49-F238E27FC236}">
                <a16:creationId xmlns:a16="http://schemas.microsoft.com/office/drawing/2014/main" id="{0F049BFC-9696-4323-94B2-76251E60074B}"/>
              </a:ext>
            </a:extLst>
          </p:cNvPr>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void swap(</a:t>
            </a:r>
            <a:r>
              <a:rPr lang="en-US" altLang="zh-CN" sz="1400" dirty="0" err="1"/>
              <a:t>int</a:t>
            </a:r>
            <a:r>
              <a:rPr lang="en-US" altLang="zh-CN" sz="1400" dirty="0"/>
              <a:t> *p1,int *p2</a:t>
            </a:r>
            <a:r>
              <a:rPr lang="en-US" altLang="zh-CN" sz="1400" dirty="0" smtClean="0"/>
              <a:t>)</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swap</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temp;</a:t>
            </a:r>
          </a:p>
          <a:p>
            <a:pPr defTabSz="363538"/>
            <a:r>
              <a:rPr lang="en-US" altLang="zh-CN" sz="1400" dirty="0"/>
              <a:t>	</a:t>
            </a:r>
            <a:r>
              <a:rPr lang="en-US" altLang="zh-CN" sz="1400" dirty="0">
                <a:solidFill>
                  <a:schemeClr val="tx1"/>
                </a:solidFill>
              </a:rPr>
              <a:t>temp=*p1</a:t>
            </a:r>
            <a:r>
              <a:rPr lang="en-US" altLang="zh-CN" sz="1400" dirty="0" smtClean="0">
                <a:solidFill>
                  <a:schemeClr val="tx1"/>
                </a:solidFill>
              </a:rPr>
              <a:t>;</a:t>
            </a:r>
            <a:r>
              <a:rPr lang="en-US" altLang="zh-CN" sz="1400" dirty="0" smtClean="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互换</a:t>
            </a:r>
          </a:p>
          <a:p>
            <a:pPr defTabSz="363538"/>
            <a:r>
              <a:rPr lang="zh-CN" altLang="en-US" sz="1400" dirty="0"/>
              <a:t>	</a:t>
            </a:r>
            <a:r>
              <a:rPr lang="zh-CN" altLang="en-US" sz="1400" dirty="0">
                <a:solidFill>
                  <a:schemeClr val="tx1"/>
                </a:solidFill>
              </a:rPr>
              <a:t>*</a:t>
            </a:r>
            <a:r>
              <a:rPr lang="en-US" altLang="zh-CN" sz="1400" dirty="0">
                <a:solidFill>
                  <a:schemeClr val="tx1"/>
                </a:solidFill>
              </a:rPr>
              <a:t>p1=*p2;</a:t>
            </a:r>
          </a:p>
          <a:p>
            <a:pPr defTabSz="363538"/>
            <a:r>
              <a:rPr lang="en-US" altLang="zh-CN" sz="1400" dirty="0">
                <a:solidFill>
                  <a:schemeClr val="tx1"/>
                </a:solidFill>
              </a:rPr>
              <a:t>	*p2=temp;</a:t>
            </a:r>
          </a:p>
          <a:p>
            <a:pPr defTabSz="363538"/>
            <a:r>
              <a:rPr lang="en-US" altLang="zh-CN" sz="1400" dirty="0"/>
              <a:t>}</a:t>
            </a:r>
          </a:p>
        </p:txBody>
      </p:sp>
      <p:pic>
        <p:nvPicPr>
          <p:cNvPr id="40" name="图片 39">
            <a:extLst>
              <a:ext uri="{FF2B5EF4-FFF2-40B4-BE49-F238E27FC236}">
                <a16:creationId xmlns:a16="http://schemas.microsoft.com/office/drawing/2014/main" id="{EC7F420D-6316-480A-A6EA-5B56568F664C}"/>
              </a:ext>
            </a:extLst>
          </p:cNvPr>
          <p:cNvPicPr>
            <a:picLocks noChangeAspect="1"/>
          </p:cNvPicPr>
          <p:nvPr/>
        </p:nvPicPr>
        <p:blipFill>
          <a:blip r:embed="rId5" cstate="print"/>
          <a:stretch>
            <a:fillRect/>
          </a:stretch>
        </p:blipFill>
        <p:spPr>
          <a:xfrm>
            <a:off x="3485599" y="2547146"/>
            <a:ext cx="552450" cy="542925"/>
          </a:xfrm>
          <a:prstGeom prst="rect">
            <a:avLst/>
          </a:prstGeom>
        </p:spPr>
      </p:pic>
      <p:sp>
        <p:nvSpPr>
          <p:cNvPr id="41" name="圆角矩形 12">
            <a:extLst>
              <a:ext uri="{FF2B5EF4-FFF2-40B4-BE49-F238E27FC236}">
                <a16:creationId xmlns:a16="http://schemas.microsoft.com/office/drawing/2014/main" id="{0F049BFC-9696-4323-94B2-76251E60074B}"/>
              </a:ext>
            </a:extLst>
          </p:cNvPr>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*p1,int *p2</a:t>
            </a:r>
            <a:r>
              <a:rPr lang="en-US" altLang="zh-CN" sz="1400" smtClean="0">
                <a:solidFill>
                  <a:schemeClr val="tx1"/>
                </a:solidFill>
              </a:rPr>
              <a:t>)</a:t>
            </a:r>
            <a:endParaRPr lang="en-US" altLang="zh-CN" sz="1400">
              <a:solidFill>
                <a:schemeClr val="tx1"/>
              </a:solidFill>
            </a:endParaRPr>
          </a:p>
          <a:p>
            <a:pPr defTabSz="363538"/>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	</a:t>
            </a:r>
            <a:r>
              <a:rPr lang="en-US" altLang="zh-CN" sz="1400" smtClean="0">
                <a:solidFill>
                  <a:schemeClr val="accent1"/>
                </a:solidFill>
              </a:rPr>
              <a:t>*temp</a:t>
            </a:r>
            <a:r>
              <a:rPr lang="en-US" altLang="zh-CN" sz="1400">
                <a:solidFill>
                  <a:schemeClr val="accent1"/>
                </a:solidFill>
              </a:rPr>
              <a:t>=*p1</a:t>
            </a:r>
            <a:r>
              <a:rPr lang="en-US" altLang="zh-CN" sz="1400" smtClean="0">
                <a:solidFill>
                  <a:schemeClr val="accent1"/>
                </a:solidFill>
              </a:rPr>
              <a:t>;</a:t>
            </a:r>
          </a:p>
          <a:p>
            <a:pPr defTabSz="363538"/>
            <a:r>
              <a:rPr lang="en-US" altLang="zh-CN" sz="1400" smtClean="0">
                <a:solidFill>
                  <a:schemeClr val="tx1"/>
                </a:solidFill>
              </a:rPr>
              <a:t> </a:t>
            </a:r>
            <a:r>
              <a:rPr lang="zh-CN" altLang="en-US" sz="1400">
                <a:solidFill>
                  <a:schemeClr val="tx1"/>
                </a:solidFill>
              </a:rPr>
              <a:t>	*</a:t>
            </a:r>
            <a:r>
              <a:rPr lang="en-US" altLang="zh-CN" sz="1400">
                <a:solidFill>
                  <a:schemeClr val="tx1"/>
                </a:solidFill>
              </a:rPr>
              <a:t>p1=*p2;</a:t>
            </a:r>
          </a:p>
          <a:p>
            <a:pPr defTabSz="363538"/>
            <a:r>
              <a:rPr lang="en-US" altLang="zh-CN" sz="1400">
                <a:solidFill>
                  <a:schemeClr val="tx1"/>
                </a:solidFill>
              </a:rPr>
              <a:t>	*p2</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a:t>
            </a:r>
            <a:endParaRPr lang="en-US" altLang="zh-CN" sz="1400" dirty="0">
              <a:solidFill>
                <a:schemeClr val="tx1"/>
              </a:solidFill>
            </a:endParaRPr>
          </a:p>
        </p:txBody>
      </p:sp>
      <p:pic>
        <p:nvPicPr>
          <p:cNvPr id="43" name="图片 42">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6735124" y="201747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smtClean="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a:t>
            </a:r>
            <a:r>
              <a:rPr lang="zh-CN" altLang="en-US" sz="1600" smtClean="0">
                <a:solidFill>
                  <a:schemeClr val="tx1"/>
                </a:solidFill>
              </a:rPr>
              <a:t>而</a:t>
            </a:r>
            <a:r>
              <a:rPr lang="en-US" altLang="zh-CN" sz="1600" smtClean="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a:t>
            </a:r>
            <a:r>
              <a:rPr lang="zh-CN" altLang="en-US" sz="1600" smtClean="0">
                <a:solidFill>
                  <a:schemeClr val="tx1"/>
                </a:solidFill>
              </a:rPr>
              <a:t>对</a:t>
            </a:r>
            <a:r>
              <a:rPr lang="en-US" altLang="zh-CN" sz="1600" smtClean="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a:extLst>
              <a:ext uri="{FF2B5EF4-FFF2-40B4-BE49-F238E27FC236}">
                <a16:creationId xmlns:a16="http://schemas.microsoft.com/office/drawing/2014/main" id="{0F049BFC-9696-4323-94B2-76251E60074B}"/>
              </a:ext>
            </a:extLst>
          </p:cNvPr>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x</a:t>
            </a:r>
            <a:r>
              <a:rPr lang="en-US" altLang="zh-CN" sz="1400" smtClean="0">
                <a:solidFill>
                  <a:schemeClr val="tx1"/>
                </a:solidFill>
              </a:rPr>
              <a:t>,int y)</a:t>
            </a:r>
            <a:endParaRPr lang="en-US" altLang="zh-CN" sz="1400">
              <a:solidFill>
                <a:schemeClr val="tx1"/>
              </a:solidFill>
            </a:endParaRPr>
          </a:p>
          <a:p>
            <a:pPr defTabSz="363538"/>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	</a:t>
            </a:r>
            <a:r>
              <a:rPr lang="en-US" altLang="zh-CN" sz="1400" smtClean="0">
                <a:solidFill>
                  <a:schemeClr val="tx1"/>
                </a:solidFill>
              </a:rPr>
              <a:t>temp=x;</a:t>
            </a:r>
          </a:p>
          <a:p>
            <a:pPr defTabSz="363538"/>
            <a:r>
              <a:rPr lang="en-US" altLang="zh-CN" sz="1400" smtClean="0">
                <a:solidFill>
                  <a:schemeClr val="tx1"/>
                </a:solidFill>
              </a:rPr>
              <a:t> </a:t>
            </a:r>
            <a:r>
              <a:rPr lang="zh-CN" altLang="en-US" sz="1400">
                <a:solidFill>
                  <a:schemeClr val="tx1"/>
                </a:solidFill>
              </a:rPr>
              <a:t>	</a:t>
            </a:r>
            <a:r>
              <a:rPr lang="en-US" altLang="zh-CN" sz="1400" smtClean="0">
                <a:solidFill>
                  <a:schemeClr val="tx1"/>
                </a:solidFill>
              </a:rPr>
              <a:t>x=y;</a:t>
            </a:r>
            <a:endParaRPr lang="en-US" altLang="zh-CN" sz="1400">
              <a:solidFill>
                <a:schemeClr val="tx1"/>
              </a:solidFill>
            </a:endParaRPr>
          </a:p>
          <a:p>
            <a:pPr defTabSz="363538"/>
            <a:r>
              <a:rPr lang="en-US" altLang="zh-CN" sz="1400">
                <a:solidFill>
                  <a:schemeClr val="tx1"/>
                </a:solidFill>
              </a:rPr>
              <a:t>	</a:t>
            </a:r>
            <a:r>
              <a:rPr lang="en-US" altLang="zh-CN" sz="1400" smtClean="0">
                <a:solidFill>
                  <a:schemeClr val="tx1"/>
                </a:solidFill>
              </a:rPr>
              <a:t>y=temp</a:t>
            </a:r>
            <a:r>
              <a:rPr lang="en-US" altLang="zh-CN" sz="1400">
                <a:solidFill>
                  <a:schemeClr val="tx1"/>
                </a:solidFill>
              </a:rPr>
              <a:t>;</a:t>
            </a:r>
          </a:p>
          <a:p>
            <a:pPr defTabSz="363538"/>
            <a:r>
              <a:rPr lang="en-US" altLang="zh-CN" sz="1400">
                <a:solidFill>
                  <a:schemeClr val="tx1"/>
                </a:solidFill>
              </a:rPr>
              <a:t>}</a:t>
            </a:r>
            <a:endParaRPr lang="en-US" altLang="zh-CN" sz="1400" dirty="0">
              <a:solidFill>
                <a:schemeClr val="tx1"/>
              </a:solidFill>
            </a:endParaRPr>
          </a:p>
        </p:txBody>
      </p:sp>
      <p:pic>
        <p:nvPicPr>
          <p:cNvPr id="51" name="图片 50">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10266265" y="201747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a:t>
            </a:r>
            <a:r>
              <a:rPr lang="zh-CN" altLang="en-US" sz="1600" smtClean="0">
                <a:solidFill>
                  <a:schemeClr val="tx1"/>
                </a:solidFill>
              </a:rPr>
              <a:t>给。</a:t>
            </a:r>
            <a:r>
              <a:rPr lang="zh-CN" altLang="en-US" sz="1600">
                <a:solidFill>
                  <a:schemeClr val="tx1"/>
                </a:solidFill>
              </a:rPr>
              <a:t>执行完</a:t>
            </a:r>
            <a:r>
              <a:rPr lang="en-US" altLang="zh-CN" sz="1600">
                <a:solidFill>
                  <a:schemeClr val="tx1"/>
                </a:solidFill>
              </a:rPr>
              <a:t>swap</a:t>
            </a:r>
            <a:r>
              <a:rPr lang="zh-CN" altLang="en-US" sz="1600">
                <a:solidFill>
                  <a:schemeClr val="tx1"/>
                </a:solidFill>
              </a:rPr>
              <a:t>函数后</a:t>
            </a:r>
            <a:r>
              <a:rPr lang="zh-CN" altLang="en-US" sz="1600" smtClean="0">
                <a:solidFill>
                  <a:schemeClr val="tx1"/>
                </a:solidFill>
              </a:rPr>
              <a:t>，</a:t>
            </a:r>
            <a:r>
              <a:rPr lang="en-US" altLang="zh-CN" sz="1600" smtClean="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a:t>
            </a:r>
            <a:r>
              <a:rPr lang="zh-CN" altLang="en-US" sz="1600" smtClean="0">
                <a:solidFill>
                  <a:schemeClr val="tx1"/>
                </a:solidFill>
              </a:rPr>
              <a:t>互换。</a:t>
            </a:r>
            <a:endParaRPr lang="en-US" altLang="zh-CN" sz="1600">
              <a:solidFill>
                <a:schemeClr val="tx1"/>
              </a:solidFill>
            </a:endParaRPr>
          </a:p>
        </p:txBody>
      </p:sp>
      <p:graphicFrame>
        <p:nvGraphicFramePr>
          <p:cNvPr id="57" name="表格 56"/>
          <p:cNvGraphicFramePr>
            <a:graphicFrameLocks noGrp="1"/>
          </p:cNvGraphicFramePr>
          <p:nvPr>
            <p:extLst>
              <p:ext uri="{D42A27DB-BD31-4B8C-83A1-F6EECF244321}">
                <p14:modId xmlns:p14="http://schemas.microsoft.com/office/powerpoint/2010/main" val="2498986500"/>
              </p:ext>
            </p:extLst>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479119075"/>
                    </a:ext>
                  </a:extLst>
                </a:gridCol>
                <a:gridCol w="208280">
                  <a:extLst>
                    <a:ext uri="{9D8B030D-6E8A-4147-A177-3AD203B41FA5}">
                      <a16:colId xmlns:a16="http://schemas.microsoft.com/office/drawing/2014/main" val="1335106484"/>
                    </a:ext>
                  </a:extLst>
                </a:gridCol>
                <a:gridCol w="578676">
                  <a:extLst>
                    <a:ext uri="{9D8B030D-6E8A-4147-A177-3AD203B41FA5}">
                      <a16:colId xmlns:a16="http://schemas.microsoft.com/office/drawing/2014/main" val="440846564"/>
                    </a:ext>
                  </a:extLst>
                </a:gridCol>
              </a:tblGrid>
              <a:tr h="115062">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152888">
                <a:tc>
                  <a:txBody>
                    <a:bodyPr/>
                    <a:lstStyle/>
                    <a:p>
                      <a:pPr algn="ctr"/>
                      <a:r>
                        <a:rPr lang="zh-CN" altLang="en-US" sz="1600" smtClean="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3390088585"/>
                  </a:ext>
                </a:extLst>
              </a:tr>
              <a:tr h="115062">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984904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2586956884"/>
              </p:ext>
            </p:extLst>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479119075"/>
                    </a:ext>
                  </a:extLst>
                </a:gridCol>
                <a:gridCol w="208280">
                  <a:extLst>
                    <a:ext uri="{9D8B030D-6E8A-4147-A177-3AD203B41FA5}">
                      <a16:colId xmlns:a16="http://schemas.microsoft.com/office/drawing/2014/main" val="1335106484"/>
                    </a:ext>
                  </a:extLst>
                </a:gridCol>
                <a:gridCol w="578676">
                  <a:extLst>
                    <a:ext uri="{9D8B030D-6E8A-4147-A177-3AD203B41FA5}">
                      <a16:colId xmlns:a16="http://schemas.microsoft.com/office/drawing/2014/main" val="440846564"/>
                    </a:ext>
                  </a:extLst>
                </a:gridCol>
              </a:tblGrid>
              <a:tr h="115062">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115062">
                <a:tc>
                  <a:txBody>
                    <a:bodyPr/>
                    <a:lstStyle/>
                    <a:p>
                      <a:pPr algn="ctr"/>
                      <a:r>
                        <a:rPr lang="en-US" altLang="zh-CN" sz="1600" smtClean="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3390088585"/>
                  </a:ext>
                </a:extLst>
              </a:tr>
              <a:tr h="115062">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9849041"/>
                  </a:ext>
                </a:extLst>
              </a:tr>
            </a:tbl>
          </a:graphicData>
        </a:graphic>
      </p:graphicFrame>
    </p:spTree>
    <p:extLst>
      <p:ext uri="{BB962C8B-B14F-4D97-AF65-F5344CB8AC3E}">
        <p14:creationId xmlns:p14="http://schemas.microsoft.com/office/powerpoint/2010/main" val="2440112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mtClean="0">
                <a:solidFill>
                  <a:schemeClr val="tx1"/>
                </a:solidFill>
              </a:rPr>
              <a:t>函数</a:t>
            </a:r>
            <a:r>
              <a:rPr lang="zh-CN" altLang="en-US">
                <a:solidFill>
                  <a:schemeClr val="tx1"/>
                </a:solidFill>
              </a:rPr>
              <a:t>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如果</a:t>
            </a:r>
            <a:r>
              <a:rPr lang="zh-CN" altLang="en-US">
                <a:solidFill>
                  <a:schemeClr val="tx1"/>
                </a:solidFill>
              </a:rPr>
              <a:t>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设计</a:t>
            </a:r>
            <a:r>
              <a:rPr lang="zh-CN" altLang="en-US">
                <a:solidFill>
                  <a:schemeClr val="tx1"/>
                </a:solidFill>
              </a:rPr>
              <a:t>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执行该函数的过程中，通过形参指针变量，改变它们所指向的</a:t>
            </a:r>
            <a:r>
              <a:rPr lang="en-US" altLang="zh-CN">
                <a:solidFill>
                  <a:schemeClr val="tx1"/>
                </a:solidFill>
              </a:rPr>
              <a:t>n</a:t>
            </a:r>
            <a:r>
              <a:rPr lang="zh-CN" altLang="en-US">
                <a:solidFill>
                  <a:schemeClr val="tx1"/>
                </a:solidFill>
              </a:rPr>
              <a:t>个变量的值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主调</a:t>
            </a:r>
            <a:r>
              <a:rPr lang="zh-CN" altLang="en-US">
                <a:solidFill>
                  <a:schemeClr val="tx1"/>
                </a:solidFill>
              </a:rPr>
              <a:t>函数中就可以使用这些改变了值的变量。</a:t>
            </a:r>
            <a:endParaRPr lang="en-US" altLang="zh-CN">
              <a:solidFill>
                <a:schemeClr val="tx1"/>
              </a:solidFill>
            </a:endParaRPr>
          </a:p>
        </p:txBody>
      </p:sp>
    </p:spTree>
    <p:extLst>
      <p:ext uri="{BB962C8B-B14F-4D97-AF65-F5344CB8AC3E}">
        <p14:creationId xmlns:p14="http://schemas.microsoft.com/office/powerpoint/2010/main" val="3200089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认识一下指针</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0489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a:t>
            </a:r>
          </a:p>
          <a:p>
            <a:pPr defTabSz="363538"/>
            <a:r>
              <a:rPr lang="en-US" altLang="zh-CN" sz="1400"/>
              <a:t>	int a,b;</a:t>
            </a:r>
          </a:p>
          <a:p>
            <a:pPr defTabSz="363538"/>
            <a:r>
              <a:rPr lang="en-US" altLang="zh-CN" sz="1400"/>
              <a:t>	int *pointer_1,*pointer_2</a:t>
            </a:r>
            <a:r>
              <a:rPr lang="en-US" altLang="zh-CN" sz="1400" smtClean="0"/>
              <a:t>;	</a:t>
            </a:r>
            <a:r>
              <a:rPr lang="en-US" altLang="zh-CN" sz="1400" smtClean="0">
                <a:solidFill>
                  <a:srgbClr val="008000"/>
                </a:solidFill>
              </a:rPr>
              <a:t>//</a:t>
            </a:r>
            <a:r>
              <a:rPr lang="en-US" altLang="zh-CN" sz="1400">
                <a:solidFill>
                  <a:srgbClr val="008000"/>
                </a:solidFill>
              </a:rPr>
              <a:t>pointer_1,pointer_2</a:t>
            </a:r>
            <a:r>
              <a:rPr lang="zh-CN" altLang="en-US" sz="1400">
                <a:solidFill>
                  <a:srgbClr val="008000"/>
                </a:solidFill>
              </a:rPr>
              <a:t>是</a:t>
            </a:r>
            <a:r>
              <a:rPr lang="en-US" altLang="zh-CN" sz="1400" smtClean="0">
                <a:solidFill>
                  <a:srgbClr val="008000"/>
                </a:solidFill>
              </a:rPr>
              <a:t>int *</a:t>
            </a:r>
            <a:r>
              <a:rPr lang="zh-CN" altLang="en-US" sz="1400" smtClean="0">
                <a:solidFill>
                  <a:srgbClr val="008000"/>
                </a:solidFill>
              </a:rPr>
              <a:t>型</a:t>
            </a:r>
            <a:r>
              <a:rPr lang="zh-CN" altLang="en-US" sz="1400">
                <a:solidFill>
                  <a:srgbClr val="008000"/>
                </a:solidFill>
              </a:rPr>
              <a:t>变量</a:t>
            </a:r>
          </a:p>
          <a:p>
            <a:pPr defTabSz="363538"/>
            <a:r>
              <a:rPr lang="zh-CN" altLang="en-US" sz="1400"/>
              <a:t>	</a:t>
            </a:r>
            <a:r>
              <a:rPr lang="en-US" altLang="zh-CN" sz="1400"/>
              <a:t>printf("please enter two integer numbers:");</a:t>
            </a:r>
          </a:p>
          <a:p>
            <a:pPr defTabSz="363538"/>
            <a:r>
              <a:rPr lang="en-US" altLang="zh-CN" sz="1400"/>
              <a:t>	scanf("%d,%d",&amp;a,&amp;b);</a:t>
            </a:r>
          </a:p>
          <a:p>
            <a:pPr defTabSz="363538"/>
            <a:r>
              <a:rPr lang="en-US" altLang="zh-CN" sz="1400"/>
              <a:t>	pointer_1=&amp;a;</a:t>
            </a:r>
          </a:p>
          <a:p>
            <a:pPr defTabSz="363538"/>
            <a:r>
              <a:rPr lang="en-US" altLang="zh-CN" sz="1400"/>
              <a:t>	pointer_2=&amp;b;</a:t>
            </a:r>
          </a:p>
          <a:p>
            <a:pPr defTabSz="363538"/>
            <a:r>
              <a:rPr lang="en-US" altLang="zh-CN" sz="1400"/>
              <a:t>	if(a&lt;b) swap(pointer_1,pointer_2</a:t>
            </a:r>
            <a:r>
              <a:rPr lang="en-US" altLang="zh-CN" sz="1400" smtClean="0"/>
              <a:t>);</a:t>
            </a:r>
          </a:p>
          <a:p>
            <a:pPr defTabSz="363538"/>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538"/>
            <a:r>
              <a:rPr lang="zh-CN" altLang="en-US" sz="1400"/>
              <a:t>	</a:t>
            </a:r>
            <a:r>
              <a:rPr lang="en-US" altLang="zh-CN" sz="1400"/>
              <a:t>printf("max=%d,min=%d\n",*pointer_1,*pointer_2);</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swap(int *p1,int *p2) </a:t>
            </a:r>
            <a:r>
              <a:rPr lang="en-US" altLang="zh-CN" sz="1400" smtClean="0"/>
              <a:t>	</a:t>
            </a:r>
            <a:r>
              <a:rPr lang="en-US" altLang="zh-CN" sz="1400">
                <a:solidFill>
                  <a:srgbClr val="008000"/>
                </a:solidFill>
              </a:rPr>
              <a:t>//</a:t>
            </a:r>
            <a:r>
              <a:rPr lang="zh-CN" altLang="en-US" sz="1400">
                <a:solidFill>
                  <a:srgbClr val="008000"/>
                </a:solidFill>
              </a:rPr>
              <a:t>形参是指针变量</a:t>
            </a:r>
          </a:p>
          <a:p>
            <a:pPr defTabSz="363538"/>
            <a:r>
              <a:rPr lang="en-US" altLang="zh-CN" sz="1400"/>
              <a:t>{	int *p;</a:t>
            </a:r>
          </a:p>
          <a:p>
            <a:pPr defTabSz="363538"/>
            <a:r>
              <a:rPr lang="en-US" altLang="zh-CN" sz="1400"/>
              <a:t>	p=p1</a:t>
            </a:r>
            <a:r>
              <a:rPr lang="en-US" altLang="zh-CN" sz="1400" smtClean="0"/>
              <a:t>;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538"/>
            <a:r>
              <a:rPr lang="zh-CN" altLang="en-US" sz="1400"/>
              <a:t>	</a:t>
            </a:r>
            <a:r>
              <a:rPr lang="en-US" altLang="zh-CN" sz="1400"/>
              <a:t>p1=p2;</a:t>
            </a:r>
          </a:p>
          <a:p>
            <a:pPr defTabSz="363538"/>
            <a:r>
              <a:rPr lang="en-US" altLang="zh-CN" sz="1400"/>
              <a:t>	p2=p;</a:t>
            </a:r>
          </a:p>
          <a:p>
            <a:pPr defTabSz="363538"/>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40969" y="3458670"/>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1464507019"/>
              </p:ext>
            </p:extLst>
          </p:nvPr>
        </p:nvGraphicFramePr>
        <p:xfrm>
          <a:off x="311285" y="4484761"/>
          <a:ext cx="2649430" cy="1341120"/>
        </p:xfrm>
        <a:graphic>
          <a:graphicData uri="http://schemas.openxmlformats.org/drawingml/2006/table">
            <a:tbl>
              <a:tblPr>
                <a:tableStyleId>{5C22544A-7EE6-4342-B048-85BDC9FD1C3A}</a:tableStyleId>
              </a:tblPr>
              <a:tblGrid>
                <a:gridCol w="1205163">
                  <a:extLst>
                    <a:ext uri="{9D8B030D-6E8A-4147-A177-3AD203B41FA5}">
                      <a16:colId xmlns:a16="http://schemas.microsoft.com/office/drawing/2014/main" val="479119075"/>
                    </a:ext>
                  </a:extLst>
                </a:gridCol>
                <a:gridCol w="239104">
                  <a:extLst>
                    <a:ext uri="{9D8B030D-6E8A-4147-A177-3AD203B41FA5}">
                      <a16:colId xmlns:a16="http://schemas.microsoft.com/office/drawing/2014/main" val="1335106484"/>
                    </a:ext>
                  </a:extLst>
                </a:gridCol>
                <a:gridCol w="1205163">
                  <a:extLst>
                    <a:ext uri="{9D8B030D-6E8A-4147-A177-3AD203B41FA5}">
                      <a16:colId xmlns:a16="http://schemas.microsoft.com/office/drawing/2014/main"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pic>
        <p:nvPicPr>
          <p:cNvPr id="6" name="图片 5"/>
          <p:cNvPicPr>
            <a:picLocks noChangeAspect="1"/>
          </p:cNvPicPr>
          <p:nvPr/>
        </p:nvPicPr>
        <p:blipFill>
          <a:blip r:embed="rId15" cstate="print"/>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val="4118561763"/>
              </p:ext>
            </p:extLst>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144917306"/>
              </p:ext>
            </p:extLst>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479119075"/>
                    </a:ext>
                  </a:extLst>
                </a:gridCol>
                <a:gridCol w="216000">
                  <a:extLst>
                    <a:ext uri="{9D8B030D-6E8A-4147-A177-3AD203B41FA5}">
                      <a16:colId xmlns:a16="http://schemas.microsoft.com/office/drawing/2014/main" val="1335106484"/>
                    </a:ext>
                  </a:extLst>
                </a:gridCol>
                <a:gridCol w="1088710">
                  <a:extLst>
                    <a:ext uri="{9D8B030D-6E8A-4147-A177-3AD203B41FA5}">
                      <a16:colId xmlns:a16="http://schemas.microsoft.com/office/drawing/2014/main"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val="1407306021"/>
              </p:ext>
            </p:extLst>
          </p:nvPr>
        </p:nvGraphicFramePr>
        <p:xfrm>
          <a:off x="9156319" y="4486974"/>
          <a:ext cx="2750335" cy="1341120"/>
        </p:xfrm>
        <a:graphic>
          <a:graphicData uri="http://schemas.openxmlformats.org/drawingml/2006/table">
            <a:tbl>
              <a:tblPr>
                <a:tableStyleId>{5C22544A-7EE6-4342-B048-85BDC9FD1C3A}</a:tableStyleId>
              </a:tblPr>
              <a:tblGrid>
                <a:gridCol w="1251062">
                  <a:extLst>
                    <a:ext uri="{9D8B030D-6E8A-4147-A177-3AD203B41FA5}">
                      <a16:colId xmlns:a16="http://schemas.microsoft.com/office/drawing/2014/main" val="479119075"/>
                    </a:ext>
                  </a:extLst>
                </a:gridCol>
                <a:gridCol w="248211">
                  <a:extLst>
                    <a:ext uri="{9D8B030D-6E8A-4147-A177-3AD203B41FA5}">
                      <a16:colId xmlns:a16="http://schemas.microsoft.com/office/drawing/2014/main" val="1335106484"/>
                    </a:ext>
                  </a:extLst>
                </a:gridCol>
                <a:gridCol w="1251062">
                  <a:extLst>
                    <a:ext uri="{9D8B030D-6E8A-4147-A177-3AD203B41FA5}">
                      <a16:colId xmlns:a16="http://schemas.microsoft.com/office/drawing/2014/main"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b</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tcPr>
                </a:tc>
                <a:extLst>
                  <a:ext uri="{0D108BD9-81ED-4DB2-BD59-A6C34878D82A}">
                    <a16:rowId xmlns:a16="http://schemas.microsoft.com/office/drawing/2014/main" val="3390088585"/>
                  </a:ext>
                </a:extLst>
              </a:tr>
            </a:tbl>
          </a:graphicData>
        </a:graphic>
      </p:graphicFrame>
    </p:spTree>
    <p:extLst>
      <p:ext uri="{BB962C8B-B14F-4D97-AF65-F5344CB8AC3E}">
        <p14:creationId xmlns:p14="http://schemas.microsoft.com/office/powerpoint/2010/main" val="257536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exchange(</a:t>
            </a:r>
            <a:r>
              <a:rPr lang="en-US" altLang="zh-CN" sz="1400" dirty="0" err="1"/>
              <a:t>int</a:t>
            </a:r>
            <a:r>
              <a:rPr lang="en-US" altLang="zh-CN" sz="1400" dirty="0"/>
              <a:t> *q1, </a:t>
            </a:r>
            <a:r>
              <a:rPr lang="en-US" altLang="zh-CN" sz="1400" dirty="0" err="1"/>
              <a:t>int</a:t>
            </a:r>
            <a:r>
              <a:rPr lang="en-US" altLang="zh-CN" sz="1400" dirty="0"/>
              <a:t> *q2, </a:t>
            </a:r>
            <a:r>
              <a:rPr lang="en-US" altLang="zh-CN" sz="1400" dirty="0" err="1"/>
              <a:t>int</a:t>
            </a:r>
            <a:r>
              <a:rPr lang="en-US" altLang="zh-CN" sz="1400" dirty="0"/>
              <a:t> *q3</a:t>
            </a:r>
            <a:r>
              <a:rPr lang="en-US" altLang="zh-CN" sz="1400" dirty="0" smtClean="0"/>
              <a:t>);</a:t>
            </a:r>
            <a:r>
              <a:rPr lang="en-US" altLang="zh-CN" sz="1400" dirty="0" smtClean="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t>
            </a:r>
            <a:r>
              <a:rPr lang="en-US" altLang="zh-CN" sz="1400" dirty="0" err="1"/>
              <a:t>a,b,c</a:t>
            </a:r>
            <a:r>
              <a:rPr lang="en-US" altLang="zh-CN" sz="1400" dirty="0"/>
              <a:t>,*p1,*p2,*p3;</a:t>
            </a:r>
          </a:p>
          <a:p>
            <a:pPr defTabSz="363538">
              <a:lnSpc>
                <a:spcPct val="120000"/>
              </a:lnSpc>
            </a:pPr>
            <a:r>
              <a:rPr lang="en-US" altLang="zh-CN" sz="1400" dirty="0"/>
              <a:t>	</a:t>
            </a:r>
            <a:r>
              <a:rPr lang="en-US" altLang="zh-CN" sz="1400" dirty="0" err="1"/>
              <a:t>printf</a:t>
            </a:r>
            <a:r>
              <a:rPr lang="en-US" altLang="zh-CN" sz="1400" dirty="0"/>
              <a:t>("please enter three numbers:");</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d,%d,%d",&amp;a,&amp;b,&amp;c</a:t>
            </a:r>
            <a:r>
              <a:rPr lang="en-US" altLang="zh-CN" sz="1400" dirty="0"/>
              <a:t>);</a:t>
            </a:r>
          </a:p>
          <a:p>
            <a:pPr defTabSz="363538">
              <a:lnSpc>
                <a:spcPct val="120000"/>
              </a:lnSpc>
            </a:pPr>
            <a:r>
              <a:rPr lang="en-US" altLang="zh-CN" sz="1400" dirty="0"/>
              <a:t>	p1=&amp;a;p2=&amp;b;p3=&amp;c;</a:t>
            </a:r>
          </a:p>
          <a:p>
            <a:pPr defTabSz="363538">
              <a:lnSpc>
                <a:spcPct val="120000"/>
              </a:lnSpc>
            </a:pPr>
            <a:r>
              <a:rPr lang="en-US" altLang="zh-CN" sz="1400" dirty="0"/>
              <a:t>	exchange(p1,p2,p3);</a:t>
            </a:r>
          </a:p>
          <a:p>
            <a:pPr defTabSz="363538">
              <a:lnSpc>
                <a:spcPct val="120000"/>
              </a:lnSpc>
            </a:pPr>
            <a:r>
              <a:rPr lang="en-US" altLang="zh-CN" sz="1400" dirty="0"/>
              <a:t>	</a:t>
            </a:r>
            <a:r>
              <a:rPr lang="en-US" altLang="zh-CN" sz="1400" dirty="0" err="1"/>
              <a:t>printf</a:t>
            </a:r>
            <a:r>
              <a:rPr lang="en-US" altLang="zh-CN" sz="1400" dirty="0"/>
              <a:t>("The order is:%</a:t>
            </a:r>
            <a:r>
              <a:rPr lang="en-US" altLang="zh-CN" sz="1400" dirty="0" err="1"/>
              <a:t>d,%d,%d</a:t>
            </a:r>
            <a:r>
              <a:rPr lang="en-US" altLang="zh-CN" sz="1400" dirty="0"/>
              <a:t>\n",</a:t>
            </a:r>
            <a:r>
              <a:rPr lang="en-US" altLang="zh-CN" sz="1400" dirty="0" err="1"/>
              <a:t>a,b,c</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a:t>void exchange(</a:t>
            </a:r>
            <a:r>
              <a:rPr lang="en-US" altLang="zh-CN" sz="1400" dirty="0" err="1"/>
              <a:t>int</a:t>
            </a:r>
            <a:r>
              <a:rPr lang="en-US" altLang="zh-CN" sz="1400" dirty="0"/>
              <a:t> *q1, </a:t>
            </a:r>
            <a:r>
              <a:rPr lang="en-US" altLang="zh-CN" sz="1400" dirty="0" err="1"/>
              <a:t>int</a:t>
            </a:r>
            <a:r>
              <a:rPr lang="en-US" altLang="zh-CN" sz="1400" dirty="0"/>
              <a:t> *q2, </a:t>
            </a:r>
            <a:r>
              <a:rPr lang="en-US" altLang="zh-CN" sz="1400" dirty="0" err="1"/>
              <a:t>int</a:t>
            </a:r>
            <a:r>
              <a:rPr lang="en-US" altLang="zh-CN" sz="1400" dirty="0"/>
              <a:t> *q3</a:t>
            </a:r>
            <a:r>
              <a:rPr lang="en-US" altLang="zh-CN" sz="1400" dirty="0" smtClean="0"/>
              <a:t>)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3</a:t>
            </a:r>
            <a:r>
              <a:rPr lang="zh-CN" altLang="en-US" sz="1400" dirty="0">
                <a:solidFill>
                  <a:srgbClr val="008000"/>
                </a:solidFill>
              </a:rPr>
              <a:t>个变量的值交换的函数 </a:t>
            </a:r>
          </a:p>
          <a:p>
            <a:pPr defTabSz="363538">
              <a:lnSpc>
                <a:spcPct val="120000"/>
              </a:lnSpc>
            </a:pPr>
            <a:r>
              <a:rPr lang="en-US" altLang="zh-CN" sz="1400" dirty="0"/>
              <a:t>{	void swap(</a:t>
            </a:r>
            <a:r>
              <a:rPr lang="en-US" altLang="zh-CN" sz="1400" dirty="0" err="1"/>
              <a:t>int</a:t>
            </a:r>
            <a:r>
              <a:rPr lang="en-US" altLang="zh-CN" sz="1400" dirty="0"/>
              <a:t> *pt1, </a:t>
            </a:r>
            <a:r>
              <a:rPr lang="en-US" altLang="zh-CN" sz="1400" dirty="0" err="1"/>
              <a:t>int</a:t>
            </a:r>
            <a:r>
              <a:rPr lang="en-US" altLang="zh-CN" sz="1400" dirty="0"/>
              <a:t> *pt2); </a:t>
            </a:r>
            <a:r>
              <a:rPr lang="en-US" altLang="zh-CN" sz="1400" dirty="0" smtClean="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if(*q1&lt;*q2) swap(q1,q2</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a:t>
            </a:r>
          </a:p>
          <a:p>
            <a:pPr defTabSz="363538">
              <a:lnSpc>
                <a:spcPct val="120000"/>
              </a:lnSpc>
            </a:pPr>
            <a:r>
              <a:rPr lang="zh-CN" altLang="en-US" sz="1400" dirty="0"/>
              <a:t>	</a:t>
            </a:r>
            <a:r>
              <a:rPr lang="en-US" altLang="zh-CN" sz="1400" dirty="0"/>
              <a:t>if(*q1&lt;*q3) swap(q1,q3</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a&lt;c</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a:t>
            </a:r>
          </a:p>
          <a:p>
            <a:pPr defTabSz="363538">
              <a:lnSpc>
                <a:spcPct val="120000"/>
              </a:lnSpc>
            </a:pPr>
            <a:r>
              <a:rPr lang="zh-CN" altLang="en-US" sz="1400" dirty="0"/>
              <a:t>	</a:t>
            </a:r>
            <a:r>
              <a:rPr lang="en-US" altLang="zh-CN" sz="1400" dirty="0"/>
              <a:t>if(*q2&lt;*q3) swap(q2,q3</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b&lt;c</a:t>
            </a:r>
            <a:r>
              <a:rPr lang="zh-CN" altLang="en-US" sz="1400" dirty="0">
                <a:solidFill>
                  <a:srgbClr val="008000"/>
                </a:solidFill>
              </a:rPr>
              <a:t>，交换</a:t>
            </a:r>
            <a:r>
              <a:rPr lang="en-US" altLang="zh-CN" sz="1400" dirty="0">
                <a:solidFill>
                  <a:srgbClr val="008000"/>
                </a:solidFill>
              </a:rPr>
              <a:t>b</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swap(</a:t>
            </a:r>
            <a:r>
              <a:rPr lang="en-US" altLang="zh-CN" sz="1400" dirty="0" err="1"/>
              <a:t>int</a:t>
            </a:r>
            <a:r>
              <a:rPr lang="en-US" altLang="zh-CN" sz="1400" dirty="0"/>
              <a:t> *pt1, </a:t>
            </a:r>
            <a:r>
              <a:rPr lang="en-US" altLang="zh-CN" sz="1400" dirty="0" err="1"/>
              <a:t>int</a:t>
            </a:r>
            <a:r>
              <a:rPr lang="en-US" altLang="zh-CN" sz="1400" dirty="0"/>
              <a:t> *pt2) </a:t>
            </a:r>
            <a:r>
              <a:rPr lang="en-US" altLang="zh-CN" sz="1400" dirty="0" smtClean="0"/>
              <a:t>	</a:t>
            </a:r>
            <a:r>
              <a:rPr lang="en-US" altLang="zh-CN" sz="1400" dirty="0">
                <a:solidFill>
                  <a:srgbClr val="008000"/>
                </a:solidFill>
              </a:rPr>
              <a:t>//</a:t>
            </a:r>
            <a:r>
              <a:rPr lang="zh-CN" altLang="en-US" sz="1400" dirty="0">
                <a:solidFill>
                  <a:srgbClr val="008000"/>
                </a:solidFill>
              </a:rPr>
              <a:t>交换</a:t>
            </a:r>
            <a:r>
              <a:rPr lang="en-US" altLang="zh-CN" sz="1400" dirty="0">
                <a:solidFill>
                  <a:srgbClr val="008000"/>
                </a:solidFill>
              </a:rPr>
              <a:t>2</a:t>
            </a:r>
            <a:r>
              <a:rPr lang="zh-CN" altLang="en-US" sz="1400" dirty="0">
                <a:solidFill>
                  <a:srgbClr val="008000"/>
                </a:solidFill>
              </a:rPr>
              <a:t>个变量的值的函数</a:t>
            </a:r>
          </a:p>
          <a:p>
            <a:pPr defTabSz="363538">
              <a:lnSpc>
                <a:spcPct val="120000"/>
              </a:lnSpc>
            </a:pPr>
            <a:r>
              <a:rPr lang="en-US" altLang="zh-CN" sz="1400" dirty="0"/>
              <a:t>{	</a:t>
            </a:r>
            <a:r>
              <a:rPr lang="en-US" altLang="zh-CN" sz="1400" dirty="0" err="1"/>
              <a:t>int</a:t>
            </a:r>
            <a:r>
              <a:rPr lang="en-US" altLang="zh-CN" sz="1400" dirty="0"/>
              <a:t> temp;</a:t>
            </a:r>
          </a:p>
          <a:p>
            <a:pPr defTabSz="363538">
              <a:lnSpc>
                <a:spcPct val="120000"/>
              </a:lnSpc>
            </a:pPr>
            <a:r>
              <a:rPr lang="en-US" altLang="zh-CN" sz="1400" dirty="0"/>
              <a:t>	temp=*pt1</a:t>
            </a:r>
            <a:r>
              <a:rPr lang="en-US" altLang="zh-CN" sz="1400" dirty="0" smtClean="0"/>
              <a:t>;				</a:t>
            </a:r>
            <a:r>
              <a:rPr lang="en-US" altLang="zh-CN" sz="1400" dirty="0">
                <a:solidFill>
                  <a:srgbClr val="008000"/>
                </a:solidFill>
              </a:rPr>
              <a:t>//</a:t>
            </a:r>
            <a:r>
              <a:rPr lang="zh-CN" altLang="en-US" sz="1400" dirty="0">
                <a:solidFill>
                  <a:srgbClr val="008000"/>
                </a:solidFill>
              </a:rPr>
              <a:t>交换*</a:t>
            </a:r>
            <a:r>
              <a:rPr lang="en-US" altLang="zh-CN" sz="1400" dirty="0">
                <a:solidFill>
                  <a:srgbClr val="008000"/>
                </a:solidFill>
              </a:rPr>
              <a:t>pt1</a:t>
            </a:r>
            <a:r>
              <a:rPr lang="zh-CN" altLang="en-US" sz="1400" dirty="0">
                <a:solidFill>
                  <a:srgbClr val="008000"/>
                </a:solidFill>
              </a:rPr>
              <a:t>和*</a:t>
            </a:r>
            <a:r>
              <a:rPr lang="en-US" altLang="zh-CN" sz="1400" dirty="0">
                <a:solidFill>
                  <a:srgbClr val="008000"/>
                </a:solidFill>
              </a:rPr>
              <a:t>pt2</a:t>
            </a:r>
            <a:r>
              <a:rPr lang="zh-CN" altLang="en-US" sz="1400" dirty="0">
                <a:solidFill>
                  <a:srgbClr val="008000"/>
                </a:solidFill>
              </a:rPr>
              <a:t>变量的值</a:t>
            </a:r>
          </a:p>
          <a:p>
            <a:pPr defTabSz="363538">
              <a:lnSpc>
                <a:spcPct val="120000"/>
              </a:lnSpc>
            </a:pPr>
            <a:r>
              <a:rPr lang="zh-CN" altLang="en-US" sz="1400" dirty="0"/>
              <a:t>	*</a:t>
            </a:r>
            <a:r>
              <a:rPr lang="en-US" altLang="zh-CN" sz="1400" dirty="0"/>
              <a:t>pt1=*pt2;</a:t>
            </a:r>
          </a:p>
          <a:p>
            <a:pPr defTabSz="363538">
              <a:lnSpc>
                <a:spcPct val="120000"/>
              </a:lnSpc>
            </a:pPr>
            <a:r>
              <a:rPr lang="en-US" altLang="zh-CN" sz="1400" dirty="0"/>
              <a:t>	*pt2=temp;</a:t>
            </a:r>
          </a:p>
          <a:p>
            <a:pPr defTabSz="363538">
              <a:lnSpc>
                <a:spcPct val="120000"/>
              </a:lnSpc>
            </a:pPr>
            <a:r>
              <a:rPr lang="en-US" altLang="zh-CN" sz="1400" dirty="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id="{48EC88E4-3DEA-4882-A2F7-2A2472A7E690}"/>
              </a:ext>
            </a:extLst>
          </p:cNvPr>
          <p:cNvCxnSpPr>
            <a:cxnSpLocks/>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45C967AF-3871-4AAE-A875-A638B32B1FA1}"/>
              </a:ext>
            </a:extLst>
          </p:cNvPr>
          <p:cNvGrpSpPr/>
          <p:nvPr/>
        </p:nvGrpSpPr>
        <p:grpSpPr>
          <a:xfrm>
            <a:off x="5880725" y="2499240"/>
            <a:ext cx="325496" cy="260107"/>
            <a:chOff x="5926033" y="1926699"/>
            <a:chExt cx="325496" cy="260107"/>
          </a:xfrm>
        </p:grpSpPr>
        <p:sp>
          <p:nvSpPr>
            <p:cNvPr id="2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id="{B236A711-9DB9-47FD-9B2E-498AAC59691E}"/>
              </a:ext>
            </a:extLst>
          </p:cNvPr>
          <p:cNvGrpSpPr/>
          <p:nvPr/>
        </p:nvGrpSpPr>
        <p:grpSpPr>
          <a:xfrm>
            <a:off x="5880725" y="4619202"/>
            <a:ext cx="325496" cy="260106"/>
            <a:chOff x="5926033" y="5434781"/>
            <a:chExt cx="325496" cy="260106"/>
          </a:xfrm>
        </p:grpSpPr>
        <p:sp>
          <p:nvSpPr>
            <p:cNvPr id="30"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8145013" y="4659565"/>
            <a:ext cx="3467100" cy="838200"/>
          </a:xfrm>
          <a:prstGeom prst="rect">
            <a:avLst/>
          </a:prstGeom>
        </p:spPr>
      </p:pic>
    </p:spTree>
    <p:extLst>
      <p:ext uri="{BB962C8B-B14F-4D97-AF65-F5344CB8AC3E}">
        <p14:creationId xmlns:p14="http://schemas.microsoft.com/office/powerpoint/2010/main" val="139809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extLst>
      <p:ext uri="{BB962C8B-B14F-4D97-AF65-F5344CB8AC3E}">
        <p14:creationId xmlns:p14="http://schemas.microsoft.com/office/powerpoint/2010/main" val="2686198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smtClean="0">
                <a:solidFill>
                  <a:schemeClr val="tx1"/>
                </a:solidFill>
              </a:rPr>
              <a:t>。</a:t>
            </a:r>
            <a:r>
              <a:rPr lang="zh-CN" altLang="en-US" b="1" smtClean="0">
                <a:solidFill>
                  <a:schemeClr val="tx1"/>
                </a:solidFill>
              </a:rPr>
              <a:t>所谓数组元素的指针就是数组元素的地址。</a:t>
            </a:r>
            <a:r>
              <a:rPr lang="zh-CN" altLang="en-US" smtClean="0">
                <a:solidFill>
                  <a:schemeClr val="tx1"/>
                </a:solidFill>
              </a:rPr>
              <a:t>可以</a:t>
            </a:r>
            <a:r>
              <a:rPr lang="zh-CN" altLang="en-US">
                <a:solidFill>
                  <a:schemeClr val="tx1"/>
                </a:solidFill>
              </a:rPr>
              <a:t>用一个指针变量指向一个数组元素。</a:t>
            </a: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a:t>
            </a:r>
            <a:r>
              <a:rPr lang="zh-CN" altLang="en-US" b="1" smtClean="0">
                <a:solidFill>
                  <a:schemeClr val="tx1"/>
                </a:solidFill>
              </a:rPr>
              <a:t>法</a:t>
            </a:r>
            <a:r>
              <a:rPr lang="zh-CN" altLang="en-US" smtClean="0">
                <a:solidFill>
                  <a:schemeClr val="tx1"/>
                </a:solidFill>
              </a:rPr>
              <a:t>，也</a:t>
            </a:r>
            <a:r>
              <a:rPr lang="zh-CN" altLang="en-US">
                <a:solidFill>
                  <a:schemeClr val="tx1"/>
                </a:solidFill>
              </a:rPr>
              <a:t>可以用</a:t>
            </a:r>
            <a:r>
              <a:rPr lang="zh-CN" altLang="en-US" b="1">
                <a:solidFill>
                  <a:schemeClr val="tx1"/>
                </a:solidFill>
              </a:rPr>
              <a:t>指针法</a:t>
            </a:r>
            <a:r>
              <a:rPr lang="zh-CN" altLang="en-US">
                <a:solidFill>
                  <a:schemeClr val="tx1"/>
                </a:solidFill>
              </a:rPr>
              <a:t>，即通过指向数组元素的指针找到所需的元素</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在定义指针变量时可以对它</a:t>
            </a:r>
            <a:r>
              <a:rPr lang="zh-CN" altLang="en-US" smtClean="0">
                <a:solidFill>
                  <a:schemeClr val="tx1"/>
                </a:solidFill>
              </a:rPr>
              <a:t>初始化：</a:t>
            </a:r>
            <a:endParaRPr lang="en-US" altLang="zh-CN">
              <a:solidFill>
                <a:schemeClr val="tx1"/>
              </a:solidFill>
            </a:endParaRPr>
          </a:p>
        </p:txBody>
      </p:sp>
      <p:sp>
        <p:nvSpPr>
          <p:cNvPr id="7" name="圆角矩形 12">
            <a:extLst>
              <a:ext uri="{FF2B5EF4-FFF2-40B4-BE49-F238E27FC236}">
                <a16:creationId xmlns:a16="http://schemas.microsoft.com/office/drawing/2014/main" id="{5382CD89-35B6-4BD4-B332-B011068CC402}"/>
              </a:ext>
            </a:extLst>
          </p:cNvPr>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int a[10]={1,3,5,7,9,11,13,15,17,19</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p>
          <a:p>
            <a:pPr defTabSz="363538">
              <a:lnSpc>
                <a:spcPct val="120000"/>
              </a:lnSpc>
            </a:pPr>
            <a:r>
              <a:rPr lang="en-US" altLang="zh-CN" sz="1600" smtClean="0"/>
              <a:t>int </a:t>
            </a:r>
            <a:r>
              <a:rPr lang="en-US" altLang="zh-CN" sz="1600"/>
              <a:t>*</a:t>
            </a:r>
            <a:r>
              <a:rPr lang="en-US" altLang="zh-CN" sz="1600" smtClean="0"/>
              <a:t>p;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p>
          <a:p>
            <a:pPr defTabSz="363538">
              <a:lnSpc>
                <a:spcPct val="120000"/>
              </a:lnSpc>
            </a:pPr>
            <a:r>
              <a:rPr lang="en-US" altLang="zh-CN" sz="1600" smtClean="0"/>
              <a:t>p</a:t>
            </a:r>
            <a:r>
              <a:rPr lang="en-US" altLang="zh-CN" sz="1600"/>
              <a:t>=&amp;a[0</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586359377"/>
              </p:ext>
            </p:extLst>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1331296150"/>
                    </a:ext>
                  </a:extLst>
                </a:gridCol>
                <a:gridCol w="708108">
                  <a:extLst>
                    <a:ext uri="{9D8B030D-6E8A-4147-A177-3AD203B41FA5}">
                      <a16:colId xmlns:a16="http://schemas.microsoft.com/office/drawing/2014/main" val="1856924850"/>
                    </a:ext>
                  </a:extLst>
                </a:gridCol>
                <a:gridCol w="36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0">
                <a:tc>
                  <a:txBody>
                    <a:bodyPr/>
                    <a:lstStyle/>
                    <a:p>
                      <a:r>
                        <a:rPr lang="en-US" altLang="zh-CN" sz="1400" smtClean="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&amp;a[0]</a:t>
                      </a:r>
                      <a:endParaRPr lang="zh-CN" altLang="en-US" sz="1400"/>
                    </a:p>
                  </a:txBody>
                  <a:tcPr>
                    <a:lnL w="12700" cmpd="sng">
                      <a:noFill/>
                    </a:lnL>
                    <a:lnR w="12700" cmpd="sng">
                      <a:noFill/>
                    </a:lnR>
                    <a:lnB w="12700" cmpd="sng">
                      <a:noFill/>
                    </a:lnB>
                  </a:tcPr>
                </a:tc>
                <a:tc>
                  <a:txBody>
                    <a:bodyPr/>
                    <a:lstStyle/>
                    <a:p>
                      <a:r>
                        <a:rPr lang="zh-CN" altLang="en-US" sz="1600" smtClean="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anchor="ctr">
                    <a:lnL w="12700" cmpd="sng">
                      <a:noFill/>
                    </a:lnL>
                    <a:lnR w="12700" cmpd="sng">
                      <a:noFill/>
                    </a:lnR>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sp>
        <p:nvSpPr>
          <p:cNvPr id="12" name="圆角矩形 12">
            <a:extLst>
              <a:ext uri="{FF2B5EF4-FFF2-40B4-BE49-F238E27FC236}">
                <a16:creationId xmlns:a16="http://schemas.microsoft.com/office/drawing/2014/main" id="{5382CD89-35B6-4BD4-B332-B011068CC402}"/>
              </a:ext>
            </a:extLst>
          </p:cNvPr>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p=&amp;a[0</a:t>
            </a:r>
            <a:r>
              <a:rPr lang="pt-BR" altLang="zh-CN" sz="1600" dirty="0" smtClean="0"/>
              <a:t>];</a:t>
            </a:r>
            <a:r>
              <a:rPr lang="pt-BR" altLang="zh-CN" sz="1600" dirty="0" smtClean="0">
                <a:solidFill>
                  <a:srgbClr val="008000"/>
                </a:solidFill>
              </a:rPr>
              <a:t>//</a:t>
            </a:r>
            <a:r>
              <a:rPr lang="pt-BR" altLang="zh-CN" sz="1600" dirty="0">
                <a:solidFill>
                  <a:srgbClr val="008000"/>
                </a:solidFill>
              </a:rPr>
              <a:t>p</a:t>
            </a:r>
            <a:r>
              <a:rPr lang="zh-CN" altLang="pt-BR" sz="1600" dirty="0">
                <a:solidFill>
                  <a:srgbClr val="008000"/>
                </a:solidFill>
              </a:rPr>
              <a:t>的值是</a:t>
            </a:r>
            <a:r>
              <a:rPr lang="pt-BR" altLang="zh-CN" sz="1600" dirty="0">
                <a:solidFill>
                  <a:srgbClr val="008000"/>
                </a:solidFill>
              </a:rPr>
              <a:t>a[0]</a:t>
            </a:r>
            <a:r>
              <a:rPr lang="zh-CN" altLang="pt-BR" sz="1600" dirty="0">
                <a:solidFill>
                  <a:srgbClr val="008000"/>
                </a:solidFill>
              </a:rPr>
              <a:t>的地址</a:t>
            </a:r>
            <a:endParaRPr lang="zh-CN" altLang="en-US" sz="1600" dirty="0">
              <a:solidFill>
                <a:srgbClr val="008000"/>
              </a:solidFill>
            </a:endParaRPr>
          </a:p>
        </p:txBody>
      </p:sp>
      <p:sp>
        <p:nvSpPr>
          <p:cNvPr id="13" name="圆角矩形 12">
            <a:extLst>
              <a:ext uri="{FF2B5EF4-FFF2-40B4-BE49-F238E27FC236}">
                <a16:creationId xmlns:a16="http://schemas.microsoft.com/office/drawing/2014/main" id="{5382CD89-35B6-4BD4-B332-B011068CC402}"/>
              </a:ext>
            </a:extLst>
          </p:cNvPr>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p=a</a:t>
            </a:r>
            <a:r>
              <a:rPr lang="pt-BR" altLang="zh-CN" sz="1600" dirty="0" smtClean="0"/>
              <a:t>;</a:t>
            </a:r>
            <a:r>
              <a:rPr lang="pt-BR" altLang="zh-CN" sz="1600" dirty="0" smtClean="0">
                <a:solidFill>
                  <a:srgbClr val="008000"/>
                </a:solidFill>
              </a:rPr>
              <a:t>//</a:t>
            </a:r>
            <a:r>
              <a:rPr lang="pt-BR" altLang="zh-CN" sz="1600" dirty="0">
                <a:solidFill>
                  <a:srgbClr val="008000"/>
                </a:solidFill>
              </a:rPr>
              <a:t>p</a:t>
            </a:r>
            <a:r>
              <a:rPr lang="zh-CN" altLang="en-US" sz="1600" dirty="0">
                <a:solidFill>
                  <a:srgbClr val="008000"/>
                </a:solidFill>
              </a:rPr>
              <a:t>的值是数组</a:t>
            </a:r>
            <a:r>
              <a:rPr lang="pt-BR" altLang="zh-CN" sz="1600" dirty="0">
                <a:solidFill>
                  <a:srgbClr val="008000"/>
                </a:solidFill>
              </a:rPr>
              <a:t>a</a:t>
            </a:r>
            <a:r>
              <a:rPr lang="zh-CN" altLang="en-US" sz="1600" dirty="0">
                <a:solidFill>
                  <a:srgbClr val="008000"/>
                </a:solidFill>
              </a:rPr>
              <a:t>首元素</a:t>
            </a:r>
            <a:r>
              <a:rPr lang="en-US" altLang="zh-CN" sz="1600" dirty="0">
                <a:solidFill>
                  <a:srgbClr val="008000"/>
                </a:solidFill>
              </a:rPr>
              <a:t>(</a:t>
            </a:r>
            <a:r>
              <a:rPr lang="zh-CN" altLang="en-US" sz="1600" dirty="0">
                <a:solidFill>
                  <a:srgbClr val="008000"/>
                </a:solidFill>
              </a:rPr>
              <a:t>即</a:t>
            </a:r>
            <a:r>
              <a:rPr lang="pt-BR" altLang="zh-CN" sz="1600" dirty="0">
                <a:solidFill>
                  <a:srgbClr val="008000"/>
                </a:solidFill>
              </a:rPr>
              <a:t>a[0])</a:t>
            </a:r>
            <a:r>
              <a:rPr lang="zh-CN" altLang="en-US" sz="1600" dirty="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a:extLst>
              <a:ext uri="{FF2B5EF4-FFF2-40B4-BE49-F238E27FC236}">
                <a16:creationId xmlns:a16="http://schemas.microsoft.com/office/drawing/2014/main" id="{5382CD89-35B6-4BD4-B332-B011068CC402}"/>
              </a:ext>
            </a:extLst>
          </p:cNvPr>
          <p:cNvSpPr/>
          <p:nvPr/>
        </p:nvSpPr>
        <p:spPr>
          <a:xfrm>
            <a:off x="4416357" y="5673223"/>
            <a:ext cx="1551180"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i</a:t>
            </a:r>
            <a:r>
              <a:rPr lang="pt-BR" altLang="zh-CN" sz="1600" dirty="0" smtClean="0"/>
              <a:t>nt *p</a:t>
            </a:r>
            <a:r>
              <a:rPr lang="pt-BR" altLang="zh-CN" sz="1600" dirty="0"/>
              <a:t>=&amp;a[0];</a:t>
            </a:r>
            <a:endParaRPr lang="zh-CN" altLang="en-US" sz="1600" dirty="0">
              <a:solidFill>
                <a:srgbClr val="008000"/>
              </a:solidFill>
            </a:endParaRPr>
          </a:p>
        </p:txBody>
      </p:sp>
      <p:sp>
        <p:nvSpPr>
          <p:cNvPr id="19" name="圆角矩形 12">
            <a:extLst>
              <a:ext uri="{FF2B5EF4-FFF2-40B4-BE49-F238E27FC236}">
                <a16:creationId xmlns:a16="http://schemas.microsoft.com/office/drawing/2014/main" id="{5382CD89-35B6-4BD4-B332-B011068CC402}"/>
              </a:ext>
            </a:extLst>
          </p:cNvPr>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int *</a:t>
            </a:r>
            <a:r>
              <a:rPr lang="pt-BR" altLang="zh-CN" sz="1600" dirty="0" smtClean="0"/>
              <a:t>p;</a:t>
            </a:r>
          </a:p>
          <a:p>
            <a:pPr defTabSz="363538">
              <a:lnSpc>
                <a:spcPct val="120000"/>
              </a:lnSpc>
            </a:pPr>
            <a:r>
              <a:rPr lang="pt-BR" altLang="zh-CN" sz="1600" dirty="0"/>
              <a:t>p</a:t>
            </a:r>
            <a:r>
              <a:rPr lang="pt-BR" altLang="zh-CN" sz="1600" dirty="0" smtClean="0"/>
              <a:t>=&amp;</a:t>
            </a:r>
            <a:r>
              <a:rPr lang="pt-BR" altLang="zh-CN" sz="1600" dirty="0"/>
              <a:t>a[0</a:t>
            </a:r>
            <a:r>
              <a:rPr lang="pt-BR" altLang="zh-CN" sz="1600" dirty="0" smtClean="0"/>
              <a:t>];//</a:t>
            </a:r>
            <a:r>
              <a:rPr lang="zh-CN" altLang="en-US" sz="1600" dirty="0" smtClean="0"/>
              <a:t>不应写成</a:t>
            </a:r>
            <a:r>
              <a:rPr lang="en-US" altLang="zh-CN" sz="1600" dirty="0" smtClean="0"/>
              <a:t>*p=&amp;a[0];</a:t>
            </a:r>
            <a:endParaRPr lang="zh-CN" altLang="en-US" sz="1600" dirty="0">
              <a:solidFill>
                <a:srgbClr val="008000"/>
              </a:solidFill>
            </a:endParaRPr>
          </a:p>
        </p:txBody>
      </p:sp>
      <p:sp>
        <p:nvSpPr>
          <p:cNvPr id="20" name="文本框 19"/>
          <p:cNvSpPr txBox="1"/>
          <p:nvPr/>
        </p:nvSpPr>
        <p:spPr>
          <a:xfrm>
            <a:off x="4086249" y="5673223"/>
            <a:ext cx="390992" cy="523220"/>
          </a:xfrm>
          <a:prstGeom prst="rect">
            <a:avLst/>
          </a:prstGeom>
          <a:noFill/>
        </p:spPr>
        <p:txBody>
          <a:bodyPr wrap="square" rtlCol="0">
            <a:spAutoFit/>
          </a:bodyPr>
          <a:lstStyle/>
          <a:p>
            <a:pPr algn="ctr"/>
            <a:r>
              <a:rPr lang="zh-CN" altLang="en-US" sz="2800" dirty="0"/>
              <a:t>≡</a:t>
            </a:r>
            <a:endParaRPr lang="zh-CN" altLang="en-US" sz="2000" dirty="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a:extLst>
              <a:ext uri="{FF2B5EF4-FFF2-40B4-BE49-F238E27FC236}">
                <a16:creationId xmlns:a16="http://schemas.microsoft.com/office/drawing/2014/main" id="{5382CD89-35B6-4BD4-B332-B011068CC402}"/>
              </a:ext>
            </a:extLst>
          </p:cNvPr>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a:t>
            </a:r>
            <a:r>
              <a:rPr lang="pt-BR" altLang="zh-CN" sz="1600" smtClean="0"/>
              <a:t>p=a;</a:t>
            </a:r>
            <a:endParaRPr lang="zh-CN" altLang="en-US" sz="1600">
              <a:solidFill>
                <a:srgbClr val="008000"/>
              </a:solidFill>
            </a:endParaRPr>
          </a:p>
        </p:txBody>
      </p:sp>
    </p:spTree>
    <p:extLst>
      <p:ext uri="{BB962C8B-B14F-4D97-AF65-F5344CB8AC3E}">
        <p14:creationId xmlns:p14="http://schemas.microsoft.com/office/powerpoint/2010/main" val="1812500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a:t>
            </a:r>
            <a:r>
              <a:rPr lang="zh-CN" altLang="en-US" smtClean="0">
                <a:solidFill>
                  <a:schemeClr val="tx1"/>
                </a:solidFill>
              </a:rPr>
              <a:t>运算</a:t>
            </a:r>
            <a:r>
              <a:rPr lang="zh-CN" altLang="en-US">
                <a:solidFill>
                  <a:schemeClr val="tx1"/>
                </a:solidFill>
              </a:rPr>
              <a:t>：</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加一个</a:t>
            </a:r>
            <a:r>
              <a:rPr lang="zh-CN" altLang="en-US">
                <a:solidFill>
                  <a:schemeClr val="tx1"/>
                </a:solidFill>
              </a:rPr>
              <a:t>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，表示指向同一数组中的下一个元素；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减</a:t>
            </a:r>
            <a:r>
              <a:rPr lang="zh-CN" altLang="en-US">
                <a:solidFill>
                  <a:schemeClr val="tx1"/>
                </a:solidFill>
              </a:rPr>
              <a:t>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，表示指向同一数组中的上一个元素；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algn="just">
              <a:lnSpc>
                <a:spcPct val="120000"/>
              </a:lnSpc>
              <a:spcBef>
                <a:spcPts val="600"/>
              </a:spcBef>
              <a:spcAft>
                <a:spcPts val="600"/>
              </a:spcAft>
              <a:defRPr/>
            </a:pPr>
            <a:r>
              <a:rPr lang="zh-CN" altLang="en-US" smtClean="0">
                <a:solidFill>
                  <a:schemeClr val="tx1"/>
                </a:solidFill>
              </a:rPr>
              <a:t>两</a:t>
            </a:r>
            <a:r>
              <a:rPr lang="zh-CN" altLang="en-US">
                <a:solidFill>
                  <a:schemeClr val="tx1"/>
                </a:solidFill>
              </a:rPr>
              <a:t>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smtClean="0">
                <a:solidFill>
                  <a:schemeClr val="tx1"/>
                </a:solidFill>
              </a:rPr>
              <a:t>)</a:t>
            </a:r>
            <a:r>
              <a:rPr lang="zh-CN" altLang="en-US">
                <a:solidFill>
                  <a:schemeClr val="tx1"/>
                </a:solidFill>
              </a:rPr>
              <a:t>，结果</a:t>
            </a:r>
            <a:r>
              <a:rPr lang="zh-CN" altLang="en-US" smtClean="0">
                <a:solidFill>
                  <a:schemeClr val="tx1"/>
                </a:solidFill>
              </a:rPr>
              <a:t>是两</a:t>
            </a:r>
            <a:r>
              <a:rPr lang="zh-CN" altLang="en-US">
                <a:solidFill>
                  <a:schemeClr val="tx1"/>
                </a:solidFill>
              </a:rPr>
              <a:t>个地址之</a:t>
            </a:r>
            <a:r>
              <a:rPr lang="zh-CN" altLang="en-US" smtClean="0">
                <a:solidFill>
                  <a:schemeClr val="tx1"/>
                </a:solidFill>
              </a:rPr>
              <a:t>差除</a:t>
            </a:r>
            <a:r>
              <a:rPr lang="zh-CN" altLang="en-US">
                <a:solidFill>
                  <a:schemeClr val="tx1"/>
                </a:solidFill>
              </a:rPr>
              <a:t>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a:t>
            </a:r>
            <a:r>
              <a:rPr lang="zh-CN" altLang="en-US" smtClean="0">
                <a:solidFill>
                  <a:schemeClr val="tx1"/>
                </a:solidFill>
              </a:rPr>
              <a:t>元素。</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smtClean="0">
                <a:solidFill>
                  <a:schemeClr val="tx1"/>
                </a:solidFill>
              </a:rPr>
              <a:t>。</a:t>
            </a:r>
            <a:r>
              <a:rPr lang="en-US" altLang="zh-CN" smtClean="0">
                <a:solidFill>
                  <a:schemeClr val="tx1"/>
                </a:solidFill>
              </a:rPr>
              <a:t>[]</a:t>
            </a:r>
            <a:r>
              <a:rPr lang="zh-CN" altLang="en-US" smtClean="0">
                <a:solidFill>
                  <a:schemeClr val="tx1"/>
                </a:solidFill>
              </a:rPr>
              <a:t>实际上</a:t>
            </a:r>
            <a:r>
              <a:rPr lang="zh-CN" altLang="en-US">
                <a:solidFill>
                  <a:schemeClr val="tx1"/>
                </a:solidFill>
              </a:rPr>
              <a:t>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p>
        </p:txBody>
      </p:sp>
      <p:grpSp>
        <p:nvGrpSpPr>
          <p:cNvPr id="4" name="组合 3">
            <a:extLst>
              <a:ext uri="{FF2B5EF4-FFF2-40B4-BE49-F238E27FC236}">
                <a16:creationId xmlns:a16="http://schemas.microsoft.com/office/drawing/2014/main" id="{17545ED2-DA8A-47EF-94D4-E66974757BFA}"/>
              </a:ext>
            </a:extLst>
          </p:cNvPr>
          <p:cNvGrpSpPr/>
          <p:nvPr/>
        </p:nvGrpSpPr>
        <p:grpSpPr>
          <a:xfrm>
            <a:off x="7922732" y="1193309"/>
            <a:ext cx="3586780" cy="1505938"/>
            <a:chOff x="8582294" y="4088154"/>
            <a:chExt cx="3701309" cy="1505938"/>
          </a:xfrm>
        </p:grpSpPr>
        <p:sp>
          <p:nvSpPr>
            <p:cNvPr id="5"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a:t>
              </a:r>
              <a:r>
                <a:rPr lang="zh-CN" altLang="en-US" sz="1600" smtClean="0">
                  <a:solidFill>
                    <a:schemeClr val="tx1">
                      <a:lumMod val="75000"/>
                      <a:lumOff val="25000"/>
                    </a:schemeClr>
                  </a:solidFill>
                </a:rPr>
                <a:t>而是根据定义的基类型加上</a:t>
              </a:r>
              <a:r>
                <a:rPr lang="zh-CN" altLang="en-US" sz="1600">
                  <a:solidFill>
                    <a:schemeClr val="tx1">
                      <a:lumMod val="75000"/>
                      <a:lumOff val="25000"/>
                    </a:schemeClr>
                  </a:solidFill>
                </a:rPr>
                <a:t>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val="529420857"/>
              </p:ext>
            </p:extLst>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0">
                <a:tc>
                  <a:txBody>
                    <a:bodyPr/>
                    <a:lstStyle/>
                    <a:p>
                      <a:r>
                        <a:rPr lang="en-US" altLang="zh-CN" sz="1600" smtClean="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0">
                <a:tc>
                  <a:txBody>
                    <a:bodyPr/>
                    <a:lstStyle/>
                    <a:p>
                      <a:r>
                        <a:rPr lang="en-US" altLang="zh-CN" sz="1600" smtClean="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r>
                        <a:rPr lang="en-US" altLang="zh-CN" sz="1400" smtClean="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a:t>
                      </a:r>
                      <a:r>
                        <a:rPr lang="en-US" altLang="zh-CN" sz="1400" smtClean="0"/>
                        <a:t>(p+i)</a:t>
                      </a:r>
                      <a:endParaRPr lang="zh-CN" altLang="en-US" sz="1400"/>
                    </a:p>
                  </a:txBody>
                  <a:tcPr anchor="ctr">
                    <a:lnL w="12700" cmpd="sng">
                      <a:noFill/>
                    </a:lnL>
                    <a:lnR w="12700" cmpd="sng">
                      <a:noFill/>
                    </a:lnR>
                  </a:tcPr>
                </a:tc>
                <a:tc>
                  <a:txBody>
                    <a:bodyPr/>
                    <a:lstStyle/>
                    <a:p>
                      <a:r>
                        <a:rPr lang="en-US" altLang="zh-CN" sz="1400" smtClean="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p+9,a+9</a:t>
                      </a:r>
                      <a:endParaRPr lang="zh-CN" altLang="en-US" sz="140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547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integer numbers:");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a:t>
            </a:r>
            <a:r>
              <a:rPr lang="en-US" altLang="zh-CN" sz="1400" dirty="0">
                <a:solidFill>
                  <a:schemeClr val="accent6"/>
                </a:solidFill>
              </a:rPr>
              <a:t>a[</a:t>
            </a:r>
            <a:r>
              <a:rPr lang="en-US" altLang="zh-CN" sz="1400" dirty="0" err="1">
                <a:solidFill>
                  <a:schemeClr val="accent6"/>
                </a:solidFill>
              </a:rPr>
              <a:t>i</a:t>
            </a:r>
            <a:r>
              <a:rPr lang="en-US" altLang="zh-CN" sz="1400" dirty="0" smtClean="0">
                <a:solidFill>
                  <a:schemeClr val="accent6"/>
                </a:solidFill>
              </a:rPr>
              <a:t>]</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zh-CN" altLang="en-US" sz="1400" dirty="0">
                <a:solidFill>
                  <a:srgbClr val="008000"/>
                </a:solidFill>
              </a:rPr>
              <a:t>数组元素用数组名和下标表示</a:t>
            </a:r>
          </a:p>
          <a:p>
            <a:pPr defTabSz="363538">
              <a:lnSpc>
                <a:spcPct val="120000"/>
              </a:lnSpc>
            </a:pPr>
            <a:r>
              <a:rPr lang="zh-CN" altLang="en-US" sz="1400" dirty="0"/>
              <a:t>	</a:t>
            </a:r>
            <a:r>
              <a:rPr lang="en-US" altLang="zh-CN" sz="1400" dirty="0" err="1"/>
              <a:t>printf</a:t>
            </a:r>
            <a:r>
              <a:rPr lang="en-US" altLang="zh-CN" sz="1400" dirty="0" smtClean="0"/>
              <a:t>("\</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①下标法</a:t>
            </a:r>
            <a:endParaRPr lang="zh-CN" altLang="en-US" sz="1600" b="1"/>
          </a:p>
        </p:txBody>
      </p:sp>
      <p:sp>
        <p:nvSpPr>
          <p:cNvPr id="37" name="圆角矩形 12">
            <a:extLst>
              <a:ext uri="{FF2B5EF4-FFF2-40B4-BE49-F238E27FC236}">
                <a16:creationId xmlns:a16="http://schemas.microsoft.com/office/drawing/2014/main" id="{5382CD89-35B6-4BD4-B332-B011068CC402}"/>
              </a:ext>
            </a:extLst>
          </p:cNvPr>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integer numbers:");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a:t>
            </a:r>
            <a:r>
              <a:rPr lang="en-US" altLang="zh-CN" sz="1400" dirty="0">
                <a:solidFill>
                  <a:schemeClr val="accent6"/>
                </a:solidFill>
              </a:rPr>
              <a:t>*(</a:t>
            </a:r>
            <a:r>
              <a:rPr lang="en-US" altLang="zh-CN" sz="1400" dirty="0" err="1">
                <a:solidFill>
                  <a:schemeClr val="accent6"/>
                </a:solidFill>
              </a:rPr>
              <a:t>a+i</a:t>
            </a:r>
            <a:r>
              <a:rPr lang="en-US" altLang="zh-CN" sz="1400" dirty="0" smtClean="0">
                <a:solidFill>
                  <a:schemeClr val="accent6"/>
                </a:solidFill>
              </a:rPr>
              <a:t>)</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zh-CN" altLang="en-US" sz="1400" dirty="0">
                <a:solidFill>
                  <a:srgbClr val="008000"/>
                </a:solidFill>
              </a:rPr>
              <a:t>通过数组名和元素序号计算元素</a:t>
            </a:r>
            <a:r>
              <a:rPr lang="zh-CN" altLang="en-US" sz="1400" dirty="0" smtClean="0">
                <a:solidFill>
                  <a:srgbClr val="008000"/>
                </a:solidFill>
              </a:rPr>
              <a:t>地址找到</a:t>
            </a:r>
            <a:r>
              <a:rPr lang="zh-CN" altLang="en-US" sz="1400" dirty="0">
                <a:solidFill>
                  <a:srgbClr val="008000"/>
                </a:solidFill>
              </a:rPr>
              <a:t>该元素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②通过</a:t>
            </a:r>
            <a:r>
              <a:rPr lang="zh-CN" altLang="en-US" sz="1600" b="1"/>
              <a:t>数组名计算数组元素地址，找出元素的</a:t>
            </a:r>
            <a:r>
              <a:rPr lang="zh-CN" altLang="en-US" sz="1600" b="1" smtClean="0"/>
              <a:t>值</a:t>
            </a:r>
            <a:endParaRPr lang="zh-CN" altLang="en-US" sz="1600" b="1"/>
          </a:p>
        </p:txBody>
      </p:sp>
      <p:pic>
        <p:nvPicPr>
          <p:cNvPr id="7" name="图片 6"/>
          <p:cNvPicPr>
            <a:picLocks noChangeAspect="1"/>
          </p:cNvPicPr>
          <p:nvPr/>
        </p:nvPicPr>
        <p:blipFill>
          <a:blip r:embed="rId4" cstate="print"/>
          <a:stretch>
            <a:fillRect/>
          </a:stretch>
        </p:blipFill>
        <p:spPr>
          <a:xfrm>
            <a:off x="7916702" y="610690"/>
            <a:ext cx="4238625" cy="809625"/>
          </a:xfrm>
          <a:prstGeom prst="rect">
            <a:avLst/>
          </a:prstGeom>
        </p:spPr>
      </p:pic>
      <p:sp>
        <p:nvSpPr>
          <p:cNvPr id="42" name="圆角矩形 12">
            <a:extLst>
              <a:ext uri="{FF2B5EF4-FFF2-40B4-BE49-F238E27FC236}">
                <a16:creationId xmlns:a16="http://schemas.microsoft.com/office/drawing/2014/main" id="{5382CD89-35B6-4BD4-B332-B011068CC402}"/>
              </a:ext>
            </a:extLst>
          </p:cNvPr>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p,i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integer numbers:");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for(</a:t>
            </a:r>
            <a:r>
              <a:rPr lang="en-US" altLang="zh-CN" sz="1400" dirty="0">
                <a:solidFill>
                  <a:schemeClr val="accent6"/>
                </a:solidFill>
              </a:rPr>
              <a:t>p=</a:t>
            </a:r>
            <a:r>
              <a:rPr lang="en-US" altLang="zh-CN" sz="1400" dirty="0" err="1">
                <a:solidFill>
                  <a:schemeClr val="accent6"/>
                </a:solidFill>
              </a:rPr>
              <a:t>a;p</a:t>
            </a:r>
            <a:r>
              <a:rPr lang="en-US" altLang="zh-CN" sz="1400" dirty="0">
                <a:solidFill>
                  <a:schemeClr val="accent6"/>
                </a:solidFill>
              </a:rPr>
              <a:t>&lt;(a+10);p++</a:t>
            </a:r>
            <a:r>
              <a:rPr lang="en-US" altLang="zh-CN" sz="1400" dirty="0"/>
              <a:t>)</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a:t>
            </a:r>
            <a:r>
              <a:rPr lang="en-US" altLang="zh-CN" sz="1400" dirty="0">
                <a:solidFill>
                  <a:schemeClr val="accent6"/>
                </a:solidFill>
              </a:rPr>
              <a:t>*p</a:t>
            </a:r>
            <a:r>
              <a:rPr lang="en-US" altLang="zh-CN" sz="1400"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用指针指向当前的数组元素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③用</a:t>
            </a:r>
            <a:r>
              <a:rPr lang="zh-CN" altLang="en-US" sz="1600" b="1"/>
              <a:t>指针变量指向数组</a:t>
            </a:r>
            <a:r>
              <a:rPr lang="zh-CN" altLang="en-US" sz="1600" b="1" smtClean="0"/>
              <a:t>元素</a:t>
            </a:r>
            <a:endParaRPr lang="zh-CN" altLang="en-US" sz="1600" b="1"/>
          </a:p>
        </p:txBody>
      </p:sp>
      <p:sp>
        <p:nvSpPr>
          <p:cNvPr id="45" name="MH_Desc_1"/>
          <p:cNvSpPr/>
          <p:nvPr>
            <p:custDataLst>
              <p:tags r:id="rId1"/>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种方法执行效率是相同的。</a:t>
            </a:r>
            <a:r>
              <a:rPr lang="en-US" altLang="zh-CN" sz="1600" dirty="0">
                <a:solidFill>
                  <a:schemeClr val="tx1"/>
                </a:solidFill>
              </a:rPr>
              <a:t>C</a:t>
            </a:r>
            <a:r>
              <a:rPr lang="zh-CN" altLang="en-US" sz="1600" dirty="0">
                <a:solidFill>
                  <a:schemeClr val="tx1"/>
                </a:solidFill>
              </a:rPr>
              <a:t>编译系统是将</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转换为*</a:t>
            </a:r>
            <a:r>
              <a:rPr lang="en-US" altLang="zh-CN" sz="1600" dirty="0">
                <a:solidFill>
                  <a:schemeClr val="tx1"/>
                </a:solidFill>
              </a:rPr>
              <a:t>(</a:t>
            </a:r>
            <a:r>
              <a:rPr lang="en-US" altLang="zh-CN" sz="1600" dirty="0" err="1">
                <a:solidFill>
                  <a:schemeClr val="tx1"/>
                </a:solidFill>
              </a:rPr>
              <a:t>a+i</a:t>
            </a:r>
            <a:r>
              <a:rPr lang="en-US" altLang="zh-CN" sz="1600" dirty="0">
                <a:solidFill>
                  <a:schemeClr val="tx1"/>
                </a:solidFill>
              </a:rPr>
              <a:t>)</a:t>
            </a:r>
            <a:r>
              <a:rPr lang="zh-CN" altLang="en-US" sz="1600" dirty="0">
                <a:solidFill>
                  <a:schemeClr val="tx1"/>
                </a:solidFill>
              </a:rPr>
              <a:t>处理的，即先计算元素地址。因此用第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种方法找数组元素费时较多</a:t>
            </a:r>
            <a:r>
              <a:rPr lang="zh-CN" altLang="en-US" sz="1600" dirty="0" smtClean="0">
                <a:solidFill>
                  <a:schemeClr val="tx1"/>
                </a:solidFill>
              </a:rPr>
              <a:t>。</a:t>
            </a:r>
            <a:endParaRPr lang="en-US" altLang="zh-CN" sz="1600" dirty="0" smtClean="0">
              <a:solidFill>
                <a:schemeClr val="tx1"/>
              </a:solidFill>
            </a:endParaRPr>
          </a:p>
          <a:p>
            <a:pPr algn="just">
              <a:lnSpc>
                <a:spcPct val="120000"/>
              </a:lnSpc>
              <a:spcBef>
                <a:spcPts val="600"/>
              </a:spcBef>
              <a:spcAft>
                <a:spcPts val="600"/>
              </a:spcAft>
              <a:defRPr/>
            </a:pPr>
            <a:r>
              <a:rPr lang="zh-CN" altLang="en-US" sz="1600" dirty="0" smtClean="0">
                <a:solidFill>
                  <a:schemeClr val="tx1"/>
                </a:solidFill>
              </a:rPr>
              <a:t>第</a:t>
            </a:r>
            <a:r>
              <a:rPr lang="en-US" altLang="zh-CN" sz="1600" dirty="0">
                <a:solidFill>
                  <a:schemeClr val="tx1"/>
                </a:solidFill>
              </a:rPr>
              <a:t>(3)</a:t>
            </a:r>
            <a:r>
              <a:rPr lang="zh-CN" altLang="en-US" sz="1600" dirty="0">
                <a:solidFill>
                  <a:schemeClr val="tx1"/>
                </a:solidFill>
              </a:rPr>
              <a:t>种方法比第</a:t>
            </a:r>
            <a:r>
              <a:rPr lang="en-US" altLang="zh-CN" sz="1600" dirty="0">
                <a:solidFill>
                  <a:schemeClr val="tx1"/>
                </a:solidFill>
              </a:rPr>
              <a:t>(1)</a:t>
            </a:r>
            <a:r>
              <a:rPr lang="zh-CN" altLang="en-US" sz="1600" dirty="0">
                <a:solidFill>
                  <a:schemeClr val="tx1"/>
                </a:solidFill>
              </a:rPr>
              <a:t>、第</a:t>
            </a:r>
            <a:r>
              <a:rPr lang="en-US" altLang="zh-CN" sz="1600" dirty="0">
                <a:solidFill>
                  <a:schemeClr val="tx1"/>
                </a:solidFill>
              </a:rPr>
              <a:t>(2)</a:t>
            </a:r>
            <a:r>
              <a:rPr lang="zh-CN" altLang="en-US" sz="1600" dirty="0">
                <a:solidFill>
                  <a:schemeClr val="tx1"/>
                </a:solidFill>
              </a:rPr>
              <a:t>种方法快，用指针变量直接指向元素，不必每次都重新计算地址，像</a:t>
            </a:r>
            <a:r>
              <a:rPr lang="en-US" altLang="zh-CN" sz="1600" dirty="0">
                <a:solidFill>
                  <a:schemeClr val="tx1"/>
                </a:solidFill>
              </a:rPr>
              <a:t>p++</a:t>
            </a:r>
            <a:r>
              <a:rPr lang="zh-CN" altLang="en-US" sz="1600" dirty="0">
                <a:solidFill>
                  <a:schemeClr val="tx1"/>
                </a:solidFill>
              </a:rPr>
              <a:t>这样的自加操作是比较快的。这种有规律地改变地址值</a:t>
            </a:r>
            <a:r>
              <a:rPr lang="en-US" altLang="zh-CN" sz="1600" dirty="0">
                <a:solidFill>
                  <a:schemeClr val="tx1"/>
                </a:solidFill>
              </a:rPr>
              <a:t>(p++)</a:t>
            </a:r>
            <a:r>
              <a:rPr lang="zh-CN" altLang="en-US" sz="1600" dirty="0">
                <a:solidFill>
                  <a:schemeClr val="tx1"/>
                </a:solidFill>
              </a:rPr>
              <a:t>能大大提高执行效率</a:t>
            </a:r>
            <a:r>
              <a:rPr lang="zh-CN" altLang="en-US" sz="1600" dirty="0" smtClean="0">
                <a:solidFill>
                  <a:schemeClr val="tx1"/>
                </a:solidFill>
              </a:rPr>
              <a:t>。</a:t>
            </a:r>
            <a:r>
              <a:rPr lang="zh-CN" altLang="en-US" sz="1600" b="1" dirty="0" smtClean="0">
                <a:solidFill>
                  <a:schemeClr val="tx1"/>
                </a:solidFill>
              </a:rPr>
              <a:t>简单地说，就是</a:t>
            </a:r>
            <a:r>
              <a:rPr lang="en-US" altLang="zh-CN" sz="1600" b="1" dirty="0" smtClean="0">
                <a:solidFill>
                  <a:schemeClr val="tx1"/>
                </a:solidFill>
              </a:rPr>
              <a:t>(3)</a:t>
            </a:r>
            <a:r>
              <a:rPr lang="zh-CN" altLang="en-US" sz="1600" b="1" dirty="0" smtClean="0">
                <a:solidFill>
                  <a:schemeClr val="tx1"/>
                </a:solidFill>
              </a:rPr>
              <a:t>每次循环都无需</a:t>
            </a:r>
            <a:r>
              <a:rPr lang="en-US" altLang="zh-CN" sz="1600" b="1" dirty="0" smtClean="0">
                <a:solidFill>
                  <a:schemeClr val="tx1"/>
                </a:solidFill>
              </a:rPr>
              <a:t>+</a:t>
            </a:r>
            <a:r>
              <a:rPr lang="zh-CN" altLang="en-US" sz="1600" b="1" dirty="0" smtClean="0">
                <a:solidFill>
                  <a:schemeClr val="tx1"/>
                </a:solidFill>
              </a:rPr>
              <a:t>运算，所以比较快。</a:t>
            </a:r>
            <a:endParaRPr lang="zh-CN" altLang="en-US" sz="1600" b="1" dirty="0">
              <a:solidFill>
                <a:schemeClr val="tx1"/>
              </a:solidFill>
            </a:endParaRPr>
          </a:p>
        </p:txBody>
      </p:sp>
    </p:spTree>
    <p:extLst>
      <p:ext uri="{BB962C8B-B14F-4D97-AF65-F5344CB8AC3E}">
        <p14:creationId xmlns:p14="http://schemas.microsoft.com/office/powerpoint/2010/main" val="796998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如何证明</a:t>
            </a:r>
            <a:r>
              <a:rPr lang="en-US" altLang="zh-CN" dirty="0" smtClean="0"/>
              <a:t>a[</a:t>
            </a:r>
            <a:r>
              <a:rPr lang="en-US" altLang="zh-CN" dirty="0" err="1" smtClean="0"/>
              <a:t>i</a:t>
            </a:r>
            <a:r>
              <a:rPr lang="en-US" altLang="zh-CN" dirty="0" smtClean="0"/>
              <a:t>]</a:t>
            </a:r>
            <a:r>
              <a:rPr lang="zh-CN" altLang="en-US" dirty="0" smtClean="0"/>
              <a:t>跟</a:t>
            </a:r>
            <a:r>
              <a:rPr lang="en-US" altLang="zh-CN" dirty="0" smtClean="0"/>
              <a:t>*(</a:t>
            </a:r>
            <a:r>
              <a:rPr lang="en-US" altLang="zh-CN" dirty="0" err="1" smtClean="0"/>
              <a:t>a+i</a:t>
            </a:r>
            <a:r>
              <a:rPr lang="en-US" altLang="zh-CN" dirty="0" smtClean="0"/>
              <a:t>)</a:t>
            </a:r>
            <a:r>
              <a:rPr lang="zh-CN" altLang="en-US" dirty="0" smtClean="0"/>
              <a:t>是一样的</a:t>
            </a:r>
            <a:endParaRPr lang="zh-CN" altLang="en-US" dirty="0"/>
          </a:p>
        </p:txBody>
      </p:sp>
      <p:sp>
        <p:nvSpPr>
          <p:cNvPr id="3" name="内容占位符 2"/>
          <p:cNvSpPr>
            <a:spLocks noGrp="1"/>
          </p:cNvSpPr>
          <p:nvPr>
            <p:ph idx="1"/>
          </p:nvPr>
        </p:nvSpPr>
        <p:spPr>
          <a:xfrm>
            <a:off x="838200" y="1825625"/>
            <a:ext cx="5808406" cy="4351338"/>
          </a:xfrm>
          <a:ln>
            <a:solidFill>
              <a:schemeClr val="accent1"/>
            </a:solidFill>
          </a:ln>
        </p:spPr>
        <p:txBody>
          <a:bodyPr/>
          <a:lstStyle/>
          <a:p>
            <a:r>
              <a:rPr lang="zh-CN" altLang="en-US" dirty="0" smtClean="0"/>
              <a:t>来看看假如它们是一样的，会发生什么？</a:t>
            </a:r>
            <a:endParaRPr lang="en-US" altLang="zh-CN" dirty="0" smtClean="0"/>
          </a:p>
          <a:p>
            <a:pPr marL="0" indent="0">
              <a:buNone/>
            </a:pPr>
            <a:r>
              <a:rPr lang="en-US" altLang="zh-CN" dirty="0" smtClean="0"/>
              <a:t>a[</a:t>
            </a:r>
            <a:r>
              <a:rPr lang="en-US" altLang="zh-CN" dirty="0" err="1" smtClean="0"/>
              <a:t>i</a:t>
            </a:r>
            <a:r>
              <a:rPr lang="en-US" altLang="zh-CN" dirty="0" smtClean="0"/>
              <a:t>]==*(</a:t>
            </a:r>
            <a:r>
              <a:rPr lang="en-US" altLang="zh-CN" dirty="0" err="1" smtClean="0"/>
              <a:t>a+i</a:t>
            </a:r>
            <a:r>
              <a:rPr lang="en-US" altLang="zh-CN" dirty="0" smtClean="0"/>
              <a:t>)</a:t>
            </a:r>
          </a:p>
          <a:p>
            <a:pPr marL="0" indent="0">
              <a:buNone/>
            </a:pPr>
            <a:r>
              <a:rPr lang="en-US" altLang="zh-CN" dirty="0"/>
              <a:t> </a:t>
            </a:r>
            <a:r>
              <a:rPr lang="en-US" altLang="zh-CN" dirty="0" smtClean="0"/>
              <a:t>    ==*(</a:t>
            </a:r>
            <a:r>
              <a:rPr lang="en-US" altLang="zh-CN" dirty="0" err="1" smtClean="0"/>
              <a:t>i+a</a:t>
            </a:r>
            <a:r>
              <a:rPr lang="en-US" altLang="zh-CN" dirty="0" smtClean="0"/>
              <a:t>)</a:t>
            </a:r>
          </a:p>
          <a:p>
            <a:pPr marL="0" indent="0">
              <a:buNone/>
            </a:pPr>
            <a:r>
              <a:rPr lang="en-US" altLang="zh-CN" dirty="0"/>
              <a:t> </a:t>
            </a:r>
            <a:r>
              <a:rPr lang="en-US" altLang="zh-CN" dirty="0" smtClean="0"/>
              <a:t>    ==</a:t>
            </a:r>
            <a:r>
              <a:rPr lang="en-US" altLang="zh-CN" dirty="0" err="1" smtClean="0"/>
              <a:t>i</a:t>
            </a:r>
            <a:r>
              <a:rPr lang="en-US" altLang="zh-CN" dirty="0" smtClean="0"/>
              <a:t>[a]</a:t>
            </a:r>
          </a:p>
          <a:p>
            <a:r>
              <a:rPr lang="zh-CN" altLang="en-US" dirty="0" smtClean="0"/>
              <a:t>所以结论是：</a:t>
            </a:r>
            <a:endParaRPr lang="en-US" altLang="zh-CN" dirty="0" smtClean="0"/>
          </a:p>
          <a:p>
            <a:pPr marL="0" indent="0">
              <a:buNone/>
            </a:pPr>
            <a:r>
              <a:rPr lang="en-US" altLang="zh-CN" dirty="0" smtClean="0"/>
              <a:t>a[</a:t>
            </a:r>
            <a:r>
              <a:rPr lang="en-US" altLang="zh-CN" dirty="0" err="1" smtClean="0"/>
              <a:t>i</a:t>
            </a:r>
            <a:r>
              <a:rPr lang="en-US" altLang="zh-CN" dirty="0" smtClean="0"/>
              <a:t>]==</a:t>
            </a:r>
            <a:r>
              <a:rPr lang="en-US" altLang="zh-CN" dirty="0" err="1" smtClean="0"/>
              <a:t>i</a:t>
            </a:r>
            <a:r>
              <a:rPr lang="en-US" altLang="zh-CN" dirty="0" smtClean="0"/>
              <a:t>[a]</a:t>
            </a:r>
            <a:r>
              <a:rPr lang="zh-CN" altLang="en-US" dirty="0" smtClean="0"/>
              <a:t>？认真的么？？？</a:t>
            </a:r>
            <a:endParaRPr lang="zh-CN" altLang="en-US" dirty="0"/>
          </a:p>
        </p:txBody>
      </p:sp>
      <p:sp>
        <p:nvSpPr>
          <p:cNvPr id="4" name="矩形 3"/>
          <p:cNvSpPr/>
          <p:nvPr/>
        </p:nvSpPr>
        <p:spPr>
          <a:xfrm>
            <a:off x="6912078" y="1098650"/>
            <a:ext cx="5093110" cy="5078313"/>
          </a:xfrm>
          <a:prstGeom prst="rect">
            <a:avLst/>
          </a:prstGeom>
          <a:solidFill>
            <a:schemeClr val="tx1">
              <a:lumMod val="95000"/>
              <a:lumOff val="5000"/>
            </a:schemeClr>
          </a:solidFill>
        </p:spPr>
        <p:txBody>
          <a:bodyPr wrap="square">
            <a:spAutoFit/>
          </a:bodyPr>
          <a:lstStyle/>
          <a:p>
            <a:r>
              <a:rPr lang="en-US" altLang="zh-CN" sz="2000" dirty="0">
                <a:solidFill>
                  <a:srgbClr val="F92672"/>
                </a:solidFill>
                <a:latin typeface="Consolas" panose="020B0609020204030204" pitchFamily="49" charset="0"/>
              </a:rPr>
              <a:t>#include</a:t>
            </a:r>
            <a:r>
              <a:rPr lang="en-US" altLang="zh-CN" sz="2000" dirty="0">
                <a:solidFill>
                  <a:srgbClr val="F8F8F2"/>
                </a:solidFill>
                <a:latin typeface="Consolas" panose="020B0609020204030204" pitchFamily="49" charset="0"/>
              </a:rPr>
              <a:t> </a:t>
            </a:r>
            <a:r>
              <a:rPr lang="en-US" altLang="zh-CN" sz="2000" dirty="0">
                <a:solidFill>
                  <a:srgbClr val="E6DB74"/>
                </a:solidFill>
                <a:latin typeface="Consolas" panose="020B0609020204030204" pitchFamily="49" charset="0"/>
              </a:rPr>
              <a:t>&lt;</a:t>
            </a:r>
            <a:r>
              <a:rPr lang="en-US" altLang="zh-CN" sz="2000" dirty="0" err="1">
                <a:solidFill>
                  <a:srgbClr val="E6DB74"/>
                </a:solidFill>
                <a:latin typeface="Consolas" panose="020B0609020204030204" pitchFamily="49" charset="0"/>
              </a:rPr>
              <a:t>stdio.h</a:t>
            </a:r>
            <a:r>
              <a:rPr lang="en-US" altLang="zh-CN" sz="2000" dirty="0">
                <a:solidFill>
                  <a:srgbClr val="E6DB74"/>
                </a:solidFill>
                <a:latin typeface="Consolas" panose="020B0609020204030204" pitchFamily="49" charset="0"/>
              </a:rPr>
              <a:t>&gt;</a:t>
            </a:r>
            <a:endParaRPr lang="en-US" altLang="zh-CN" sz="2000" dirty="0">
              <a:solidFill>
                <a:srgbClr val="F8F8F2"/>
              </a:solidFill>
              <a:latin typeface="Consolas" panose="020B0609020204030204" pitchFamily="49" charset="0"/>
            </a:endParaRPr>
          </a:p>
          <a:p>
            <a:r>
              <a:rPr lang="en-US" altLang="zh-CN" sz="2000" i="1" dirty="0" err="1">
                <a:solidFill>
                  <a:srgbClr val="66D9EF"/>
                </a:solidFill>
                <a:latin typeface="Consolas" panose="020B0609020204030204" pitchFamily="49" charset="0"/>
              </a:rPr>
              <a:t>int</a:t>
            </a:r>
            <a:r>
              <a:rPr lang="en-US" altLang="zh-CN" sz="2000" dirty="0">
                <a:solidFill>
                  <a:srgbClr val="F8F8F2"/>
                </a:solidFill>
                <a:latin typeface="Consolas" panose="020B0609020204030204" pitchFamily="49" charset="0"/>
              </a:rPr>
              <a:t> </a:t>
            </a:r>
            <a:r>
              <a:rPr lang="en-US" altLang="zh-CN" sz="2000" dirty="0">
                <a:solidFill>
                  <a:srgbClr val="A6E22E"/>
                </a:solidFill>
                <a:latin typeface="Consolas" panose="020B0609020204030204" pitchFamily="49" charset="0"/>
              </a:rPr>
              <a:t>main</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i="1" dirty="0" err="1">
                <a:solidFill>
                  <a:srgbClr val="66D9EF"/>
                </a:solidFill>
                <a:latin typeface="Consolas" panose="020B0609020204030204" pitchFamily="49" charset="0"/>
              </a:rPr>
              <a:t>int</a:t>
            </a:r>
            <a:r>
              <a:rPr lang="en-US" altLang="zh-CN" sz="2000" dirty="0">
                <a:solidFill>
                  <a:srgbClr val="F8F8F2"/>
                </a:solidFill>
                <a:latin typeface="Consolas" panose="020B0609020204030204" pitchFamily="49" charset="0"/>
              </a:rPr>
              <a:t> a[</a:t>
            </a:r>
            <a:r>
              <a:rPr lang="en-US" altLang="zh-CN" sz="2000" dirty="0">
                <a:solidFill>
                  <a:srgbClr val="AE81FF"/>
                </a:solidFill>
                <a:latin typeface="Consolas" panose="020B0609020204030204" pitchFamily="49" charset="0"/>
              </a:rPr>
              <a:t>10</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i="1" dirty="0" err="1">
                <a:solidFill>
                  <a:srgbClr val="66D9EF"/>
                </a:solidFill>
                <a:latin typeface="Consolas" panose="020B0609020204030204" pitchFamily="49" charset="0"/>
              </a:rPr>
              <a:t>int</a:t>
            </a:r>
            <a:r>
              <a:rPr lang="en-US" altLang="zh-CN" sz="2000" dirty="0">
                <a:solidFill>
                  <a:srgbClr val="F8F8F2"/>
                </a:solidFill>
                <a:latin typeface="Consolas" panose="020B0609020204030204" pitchFamily="49" charset="0"/>
              </a:rPr>
              <a:t> </a:t>
            </a:r>
            <a:r>
              <a:rPr lang="en-US" altLang="zh-CN" sz="2000" dirty="0" err="1">
                <a:solidFill>
                  <a:srgbClr val="F8F8F2"/>
                </a:solidFill>
                <a:latin typeface="Consolas" panose="020B0609020204030204" pitchFamily="49" charset="0"/>
              </a:rPr>
              <a:t>i</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err="1">
                <a:solidFill>
                  <a:srgbClr val="A6E22E"/>
                </a:solidFill>
                <a:latin typeface="Consolas" panose="020B0609020204030204" pitchFamily="49" charset="0"/>
              </a:rPr>
              <a:t>printf</a:t>
            </a:r>
            <a:r>
              <a:rPr lang="en-US" altLang="zh-CN" sz="2000" dirty="0">
                <a:solidFill>
                  <a:srgbClr val="F8F8F2"/>
                </a:solidFill>
                <a:latin typeface="Consolas" panose="020B0609020204030204" pitchFamily="49" charset="0"/>
              </a:rPr>
              <a:t>(</a:t>
            </a:r>
            <a:r>
              <a:rPr lang="en-US" altLang="zh-CN" sz="2000" dirty="0">
                <a:solidFill>
                  <a:srgbClr val="E6DB74"/>
                </a:solidFill>
                <a:latin typeface="Consolas" panose="020B0609020204030204" pitchFamily="49" charset="0"/>
              </a:rPr>
              <a:t>"please enter 10 integer numbers:"</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a:solidFill>
                  <a:srgbClr val="F92672"/>
                </a:solidFill>
                <a:latin typeface="Consolas" panose="020B0609020204030204" pitchFamily="49" charset="0"/>
              </a:rPr>
              <a:t>for</a:t>
            </a:r>
            <a:r>
              <a:rPr lang="en-US" altLang="zh-CN" sz="2000" dirty="0">
                <a:solidFill>
                  <a:srgbClr val="F8F8F2"/>
                </a:solidFill>
                <a:latin typeface="Consolas" panose="020B0609020204030204" pitchFamily="49" charset="0"/>
              </a:rPr>
              <a:t>(</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a:t>
            </a:r>
            <a:r>
              <a:rPr lang="en-US" altLang="zh-CN" sz="2000" dirty="0">
                <a:solidFill>
                  <a:srgbClr val="AE81FF"/>
                </a:solidFill>
                <a:latin typeface="Consolas" panose="020B0609020204030204" pitchFamily="49" charset="0"/>
              </a:rPr>
              <a:t>0</a:t>
            </a:r>
            <a:r>
              <a:rPr lang="en-US" altLang="zh-CN" sz="2000" dirty="0">
                <a:solidFill>
                  <a:srgbClr val="F8F8F2"/>
                </a:solidFill>
                <a:latin typeface="Consolas" panose="020B0609020204030204" pitchFamily="49" charset="0"/>
              </a:rPr>
              <a:t>; </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&lt;</a:t>
            </a:r>
            <a:r>
              <a:rPr lang="en-US" altLang="zh-CN" sz="2000" dirty="0">
                <a:solidFill>
                  <a:srgbClr val="AE81FF"/>
                </a:solidFill>
                <a:latin typeface="Consolas" panose="020B0609020204030204" pitchFamily="49" charset="0"/>
              </a:rPr>
              <a:t>10</a:t>
            </a:r>
            <a:r>
              <a:rPr lang="en-US" altLang="zh-CN" sz="2000" dirty="0">
                <a:solidFill>
                  <a:srgbClr val="F8F8F2"/>
                </a:solidFill>
                <a:latin typeface="Consolas" panose="020B0609020204030204" pitchFamily="49" charset="0"/>
              </a:rPr>
              <a:t>; </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err="1">
                <a:solidFill>
                  <a:srgbClr val="A6E22E"/>
                </a:solidFill>
                <a:latin typeface="Consolas" panose="020B0609020204030204" pitchFamily="49" charset="0"/>
              </a:rPr>
              <a:t>scanf</a:t>
            </a:r>
            <a:r>
              <a:rPr lang="en-US" altLang="zh-CN" sz="2000" dirty="0">
                <a:solidFill>
                  <a:srgbClr val="F8F8F2"/>
                </a:solidFill>
                <a:latin typeface="Consolas" panose="020B0609020204030204" pitchFamily="49" charset="0"/>
              </a:rPr>
              <a:t>(</a:t>
            </a:r>
            <a:r>
              <a:rPr lang="en-US" altLang="zh-CN" sz="2000" dirty="0">
                <a:solidFill>
                  <a:srgbClr val="E6DB74"/>
                </a:solidFill>
                <a:latin typeface="Consolas" panose="020B0609020204030204" pitchFamily="49" charset="0"/>
              </a:rPr>
              <a:t>"</a:t>
            </a:r>
            <a:r>
              <a:rPr lang="en-US" altLang="zh-CN" sz="2000" dirty="0">
                <a:solidFill>
                  <a:srgbClr val="AE81FF"/>
                </a:solidFill>
                <a:latin typeface="Consolas" panose="020B0609020204030204" pitchFamily="49" charset="0"/>
              </a:rPr>
              <a:t>%d</a:t>
            </a:r>
            <a:r>
              <a:rPr lang="en-US" altLang="zh-CN" sz="2000" dirty="0">
                <a:solidFill>
                  <a:srgbClr val="E6DB74"/>
                </a:solidFill>
                <a:latin typeface="Consolas" panose="020B0609020204030204" pitchFamily="49" charset="0"/>
              </a:rPr>
              <a:t>"</a:t>
            </a:r>
            <a:r>
              <a:rPr lang="en-US" altLang="zh-CN" sz="2000" dirty="0">
                <a:solidFill>
                  <a:srgbClr val="F8F8F2"/>
                </a:solidFill>
                <a:latin typeface="Consolas" panose="020B0609020204030204" pitchFamily="49" charset="0"/>
              </a:rPr>
              <a:t>,</a:t>
            </a:r>
            <a:r>
              <a:rPr lang="en-US" altLang="zh-CN" sz="2000" dirty="0">
                <a:solidFill>
                  <a:srgbClr val="F92672"/>
                </a:solidFill>
                <a:latin typeface="Consolas" panose="020B0609020204030204" pitchFamily="49" charset="0"/>
              </a:rPr>
              <a:t>&amp;</a:t>
            </a:r>
            <a:r>
              <a:rPr lang="en-US" altLang="zh-CN" sz="2800" b="1" dirty="0" err="1">
                <a:solidFill>
                  <a:srgbClr val="F8F8F2"/>
                </a:solidFill>
                <a:latin typeface="Consolas" panose="020B0609020204030204" pitchFamily="49" charset="0"/>
              </a:rPr>
              <a:t>i</a:t>
            </a:r>
            <a:r>
              <a:rPr lang="en-US" altLang="zh-CN" sz="2800" b="1" dirty="0">
                <a:solidFill>
                  <a:srgbClr val="F8F8F2"/>
                </a:solidFill>
                <a:latin typeface="Consolas" panose="020B0609020204030204" pitchFamily="49" charset="0"/>
              </a:rPr>
              <a:t>[a]</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a:solidFill>
                  <a:srgbClr val="F92672"/>
                </a:solidFill>
                <a:latin typeface="Consolas" panose="020B0609020204030204" pitchFamily="49" charset="0"/>
              </a:rPr>
              <a:t>for</a:t>
            </a:r>
            <a:r>
              <a:rPr lang="en-US" altLang="zh-CN" sz="2000" dirty="0">
                <a:solidFill>
                  <a:srgbClr val="F8F8F2"/>
                </a:solidFill>
                <a:latin typeface="Consolas" panose="020B0609020204030204" pitchFamily="49" charset="0"/>
              </a:rPr>
              <a:t>(</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a:t>
            </a:r>
            <a:r>
              <a:rPr lang="en-US" altLang="zh-CN" sz="2000" dirty="0">
                <a:solidFill>
                  <a:srgbClr val="AE81FF"/>
                </a:solidFill>
                <a:latin typeface="Consolas" panose="020B0609020204030204" pitchFamily="49" charset="0"/>
              </a:rPr>
              <a:t>0</a:t>
            </a:r>
            <a:r>
              <a:rPr lang="en-US" altLang="zh-CN" sz="2000" dirty="0">
                <a:solidFill>
                  <a:srgbClr val="F8F8F2"/>
                </a:solidFill>
                <a:latin typeface="Consolas" panose="020B0609020204030204" pitchFamily="49" charset="0"/>
              </a:rPr>
              <a:t>; </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&lt;</a:t>
            </a:r>
            <a:r>
              <a:rPr lang="en-US" altLang="zh-CN" sz="2000" dirty="0">
                <a:solidFill>
                  <a:srgbClr val="AE81FF"/>
                </a:solidFill>
                <a:latin typeface="Consolas" panose="020B0609020204030204" pitchFamily="49" charset="0"/>
              </a:rPr>
              <a:t>10</a:t>
            </a:r>
            <a:r>
              <a:rPr lang="en-US" altLang="zh-CN" sz="2000" dirty="0">
                <a:solidFill>
                  <a:srgbClr val="F8F8F2"/>
                </a:solidFill>
                <a:latin typeface="Consolas" panose="020B0609020204030204" pitchFamily="49" charset="0"/>
              </a:rPr>
              <a:t>; </a:t>
            </a:r>
            <a:r>
              <a:rPr lang="en-US" altLang="zh-CN" sz="2000" dirty="0" err="1">
                <a:solidFill>
                  <a:srgbClr val="F8F8F2"/>
                </a:solidFill>
                <a:latin typeface="Consolas" panose="020B0609020204030204" pitchFamily="49" charset="0"/>
              </a:rPr>
              <a:t>i</a:t>
            </a:r>
            <a:r>
              <a:rPr lang="en-US" altLang="zh-CN" sz="2000" dirty="0">
                <a:solidFill>
                  <a:srgbClr val="F92672"/>
                </a:solidFill>
                <a:latin typeface="Consolas" panose="020B0609020204030204" pitchFamily="49" charset="0"/>
              </a:rPr>
              <a:t>++</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err="1">
                <a:solidFill>
                  <a:srgbClr val="A6E22E"/>
                </a:solidFill>
                <a:latin typeface="Consolas" panose="020B0609020204030204" pitchFamily="49" charset="0"/>
              </a:rPr>
              <a:t>printf</a:t>
            </a:r>
            <a:r>
              <a:rPr lang="en-US" altLang="zh-CN" sz="2000" dirty="0">
                <a:solidFill>
                  <a:srgbClr val="F8F8F2"/>
                </a:solidFill>
                <a:latin typeface="Consolas" panose="020B0609020204030204" pitchFamily="49" charset="0"/>
              </a:rPr>
              <a:t>(</a:t>
            </a:r>
            <a:r>
              <a:rPr lang="en-US" altLang="zh-CN" sz="2000" dirty="0">
                <a:solidFill>
                  <a:srgbClr val="E6DB74"/>
                </a:solidFill>
                <a:latin typeface="Consolas" panose="020B0609020204030204" pitchFamily="49" charset="0"/>
              </a:rPr>
              <a:t>"</a:t>
            </a:r>
            <a:r>
              <a:rPr lang="en-US" altLang="zh-CN" sz="2000" dirty="0">
                <a:solidFill>
                  <a:srgbClr val="AE81FF"/>
                </a:solidFill>
                <a:latin typeface="Consolas" panose="020B0609020204030204" pitchFamily="49" charset="0"/>
              </a:rPr>
              <a:t>%d</a:t>
            </a:r>
            <a:r>
              <a:rPr lang="en-US" altLang="zh-CN" sz="2000" dirty="0">
                <a:solidFill>
                  <a:srgbClr val="E6DB74"/>
                </a:solidFill>
                <a:latin typeface="Consolas" panose="020B0609020204030204" pitchFamily="49" charset="0"/>
              </a:rPr>
              <a:t> "</a:t>
            </a:r>
            <a:r>
              <a:rPr lang="en-US" altLang="zh-CN" sz="2000" dirty="0">
                <a:solidFill>
                  <a:srgbClr val="F8F8F2"/>
                </a:solidFill>
                <a:latin typeface="Consolas" panose="020B0609020204030204" pitchFamily="49" charset="0"/>
              </a:rPr>
              <a:t>,</a:t>
            </a:r>
            <a:r>
              <a:rPr lang="en-US" altLang="zh-CN" sz="2800" b="1" dirty="0" err="1">
                <a:solidFill>
                  <a:srgbClr val="F8F8F2"/>
                </a:solidFill>
                <a:latin typeface="Consolas" panose="020B0609020204030204" pitchFamily="49" charset="0"/>
              </a:rPr>
              <a:t>i</a:t>
            </a:r>
            <a:r>
              <a:rPr lang="en-US" altLang="zh-CN" sz="2800" b="1" dirty="0">
                <a:solidFill>
                  <a:srgbClr val="F8F8F2"/>
                </a:solidFill>
                <a:latin typeface="Consolas" panose="020B0609020204030204" pitchFamily="49" charset="0"/>
              </a:rPr>
              <a:t>[a]</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a:solidFill>
                  <a:srgbClr val="88846F"/>
                </a:solidFill>
                <a:latin typeface="Consolas" panose="020B0609020204030204" pitchFamily="49" charset="0"/>
              </a:rPr>
              <a:t>//</a:t>
            </a:r>
            <a:r>
              <a:rPr lang="zh-CN" altLang="en-US" sz="2000" dirty="0">
                <a:solidFill>
                  <a:srgbClr val="88846F"/>
                </a:solidFill>
                <a:latin typeface="Consolas" panose="020B0609020204030204" pitchFamily="49" charset="0"/>
              </a:rPr>
              <a:t>数组元素用数组名和下标表示</a:t>
            </a:r>
            <a:endParaRPr lang="zh-CN" altLang="en-US" sz="2000" dirty="0">
              <a:solidFill>
                <a:srgbClr val="F8F8F2"/>
              </a:solidFill>
              <a:latin typeface="Consolas" panose="020B0609020204030204" pitchFamily="49" charset="0"/>
            </a:endParaRPr>
          </a:p>
          <a:p>
            <a:r>
              <a:rPr lang="zh-CN" altLang="en-US" sz="2000" dirty="0">
                <a:solidFill>
                  <a:srgbClr val="F8F8F2"/>
                </a:solidFill>
                <a:latin typeface="Consolas" panose="020B0609020204030204" pitchFamily="49" charset="0"/>
              </a:rPr>
              <a:t>    </a:t>
            </a:r>
            <a:r>
              <a:rPr lang="pt-BR" altLang="zh-CN" sz="2000" dirty="0">
                <a:solidFill>
                  <a:srgbClr val="A6E22E"/>
                </a:solidFill>
                <a:latin typeface="Consolas" panose="020B0609020204030204" pitchFamily="49" charset="0"/>
              </a:rPr>
              <a:t>printf</a:t>
            </a:r>
            <a:r>
              <a:rPr lang="pt-BR" altLang="zh-CN" sz="2000" dirty="0">
                <a:solidFill>
                  <a:srgbClr val="F8F8F2"/>
                </a:solidFill>
                <a:latin typeface="Consolas" panose="020B0609020204030204" pitchFamily="49" charset="0"/>
              </a:rPr>
              <a:t>(</a:t>
            </a:r>
            <a:r>
              <a:rPr lang="pt-BR" altLang="zh-CN" sz="2000" dirty="0">
                <a:solidFill>
                  <a:srgbClr val="E6DB74"/>
                </a:solidFill>
                <a:latin typeface="Consolas" panose="020B0609020204030204" pitchFamily="49" charset="0"/>
              </a:rPr>
              <a:t>"</a:t>
            </a:r>
            <a:r>
              <a:rPr lang="pt-BR" altLang="zh-CN" sz="2000" dirty="0">
                <a:solidFill>
                  <a:srgbClr val="AE81FF"/>
                </a:solidFill>
                <a:latin typeface="Consolas" panose="020B0609020204030204" pitchFamily="49" charset="0"/>
              </a:rPr>
              <a:t>\n%d</a:t>
            </a:r>
            <a:r>
              <a:rPr lang="pt-BR" altLang="zh-CN" sz="2000" dirty="0">
                <a:solidFill>
                  <a:srgbClr val="E6DB74"/>
                </a:solidFill>
                <a:latin typeface="Consolas" panose="020B0609020204030204" pitchFamily="49" charset="0"/>
              </a:rPr>
              <a:t> </a:t>
            </a:r>
            <a:r>
              <a:rPr lang="pt-BR" altLang="zh-CN" sz="2000" dirty="0">
                <a:solidFill>
                  <a:srgbClr val="AE81FF"/>
                </a:solidFill>
                <a:latin typeface="Consolas" panose="020B0609020204030204" pitchFamily="49" charset="0"/>
              </a:rPr>
              <a:t>%d</a:t>
            </a:r>
            <a:r>
              <a:rPr lang="pt-BR" altLang="zh-CN" sz="2000" dirty="0">
                <a:solidFill>
                  <a:srgbClr val="E6DB74"/>
                </a:solidFill>
                <a:latin typeface="Consolas" panose="020B0609020204030204" pitchFamily="49" charset="0"/>
              </a:rPr>
              <a:t>"</a:t>
            </a:r>
            <a:r>
              <a:rPr lang="pt-BR" altLang="zh-CN" sz="2000" dirty="0">
                <a:solidFill>
                  <a:srgbClr val="F8F8F2"/>
                </a:solidFill>
                <a:latin typeface="Consolas" panose="020B0609020204030204" pitchFamily="49" charset="0"/>
              </a:rPr>
              <a:t>,a[</a:t>
            </a:r>
            <a:r>
              <a:rPr lang="pt-BR" altLang="zh-CN" sz="2000" dirty="0">
                <a:solidFill>
                  <a:srgbClr val="AE81FF"/>
                </a:solidFill>
                <a:latin typeface="Consolas" panose="020B0609020204030204" pitchFamily="49" charset="0"/>
              </a:rPr>
              <a:t>2</a:t>
            </a:r>
            <a:r>
              <a:rPr lang="pt-BR" altLang="zh-CN" sz="2000" dirty="0">
                <a:solidFill>
                  <a:srgbClr val="F8F8F2"/>
                </a:solidFill>
                <a:latin typeface="Consolas" panose="020B0609020204030204" pitchFamily="49" charset="0"/>
              </a:rPr>
              <a:t>],</a:t>
            </a:r>
            <a:r>
              <a:rPr lang="pt-BR" altLang="zh-CN" sz="2800" b="1" dirty="0">
                <a:solidFill>
                  <a:srgbClr val="AE81FF"/>
                </a:solidFill>
                <a:latin typeface="Consolas" panose="020B0609020204030204" pitchFamily="49" charset="0"/>
              </a:rPr>
              <a:t>2</a:t>
            </a:r>
            <a:r>
              <a:rPr lang="pt-BR" altLang="zh-CN" sz="2800" b="1" dirty="0">
                <a:solidFill>
                  <a:srgbClr val="F8F8F2"/>
                </a:solidFill>
                <a:latin typeface="Consolas" panose="020B0609020204030204" pitchFamily="49" charset="0"/>
              </a:rPr>
              <a:t>[a]</a:t>
            </a:r>
            <a:r>
              <a:rPr lang="pt-BR"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    </a:t>
            </a:r>
            <a:r>
              <a:rPr lang="en-US" altLang="zh-CN" sz="2000" dirty="0">
                <a:solidFill>
                  <a:srgbClr val="F92672"/>
                </a:solidFill>
                <a:latin typeface="Consolas" panose="020B0609020204030204" pitchFamily="49" charset="0"/>
              </a:rPr>
              <a:t>return</a:t>
            </a:r>
            <a:r>
              <a:rPr lang="en-US" altLang="zh-CN" sz="2000" dirty="0">
                <a:solidFill>
                  <a:srgbClr val="F8F8F2"/>
                </a:solidFill>
                <a:latin typeface="Consolas" panose="020B0609020204030204" pitchFamily="49" charset="0"/>
              </a:rPr>
              <a:t> </a:t>
            </a:r>
            <a:r>
              <a:rPr lang="en-US" altLang="zh-CN" sz="2000" dirty="0">
                <a:solidFill>
                  <a:srgbClr val="AE81FF"/>
                </a:solidFill>
                <a:latin typeface="Consolas" panose="020B0609020204030204" pitchFamily="49" charset="0"/>
              </a:rPr>
              <a:t>0</a:t>
            </a:r>
            <a:r>
              <a:rPr lang="en-US" altLang="zh-CN" sz="2000" dirty="0">
                <a:solidFill>
                  <a:srgbClr val="F8F8F2"/>
                </a:solidFill>
                <a:latin typeface="Consolas" panose="020B0609020204030204" pitchFamily="49" charset="0"/>
              </a:rPr>
              <a:t>;</a:t>
            </a:r>
          </a:p>
          <a:p>
            <a:r>
              <a:rPr lang="en-US" altLang="zh-CN" sz="2000" dirty="0">
                <a:solidFill>
                  <a:srgbClr val="F8F8F2"/>
                </a:solidFill>
                <a:latin typeface="Consolas" panose="020B0609020204030204" pitchFamily="49" charset="0"/>
              </a:rPr>
              <a:t>}</a:t>
            </a:r>
            <a:endParaRPr lang="en-US" altLang="zh-CN" sz="2000" b="0" dirty="0">
              <a:solidFill>
                <a:srgbClr val="F8F8F2"/>
              </a:solidFill>
              <a:effectLst/>
              <a:latin typeface="Consolas" panose="020B0609020204030204" pitchFamily="49" charset="0"/>
            </a:endParaRPr>
          </a:p>
        </p:txBody>
      </p:sp>
      <p:sp>
        <p:nvSpPr>
          <p:cNvPr id="6" name="文本框 5"/>
          <p:cNvSpPr txBox="1"/>
          <p:nvPr/>
        </p:nvSpPr>
        <p:spPr>
          <a:xfrm>
            <a:off x="939392" y="5437239"/>
            <a:ext cx="5606022" cy="461665"/>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2400" dirty="0" smtClean="0"/>
              <a:t>a[</a:t>
            </a:r>
            <a:r>
              <a:rPr lang="en-US" altLang="zh-CN" sz="2400" dirty="0" err="1" smtClean="0"/>
              <a:t>i</a:t>
            </a:r>
            <a:r>
              <a:rPr lang="en-US" altLang="zh-CN" sz="2400" dirty="0" smtClean="0"/>
              <a:t>]</a:t>
            </a:r>
            <a:r>
              <a:rPr lang="zh-CN" altLang="en-US" sz="2400" dirty="0" smtClean="0"/>
              <a:t>真的等于</a:t>
            </a:r>
            <a:r>
              <a:rPr lang="en-US" altLang="zh-CN" sz="2400" dirty="0" err="1" smtClean="0"/>
              <a:t>i</a:t>
            </a:r>
            <a:r>
              <a:rPr lang="en-US" altLang="zh-CN" sz="2400" dirty="0" smtClean="0"/>
              <a:t>[a]</a:t>
            </a:r>
            <a:r>
              <a:rPr lang="zh-CN" altLang="en-US" sz="2400" dirty="0" smtClean="0"/>
              <a:t>，这是个很冷的知识点。</a:t>
            </a:r>
            <a:endParaRPr lang="zh-CN" altLang="en-US" sz="2400" dirty="0"/>
          </a:p>
        </p:txBody>
      </p:sp>
    </p:spTree>
    <p:extLst>
      <p:ext uri="{BB962C8B-B14F-4D97-AF65-F5344CB8AC3E}">
        <p14:creationId xmlns:p14="http://schemas.microsoft.com/office/powerpoint/2010/main" val="384428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a:t>
            </a:r>
            <a:r>
              <a:rPr lang="zh-CN" altLang="en-US" sz="1600" smtClean="0">
                <a:solidFill>
                  <a:schemeClr val="tx1"/>
                </a:solidFill>
              </a:rPr>
              <a:t>。适合初学者使用。</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用</a:t>
            </a:r>
            <a:r>
              <a:rPr lang="zh-CN" altLang="en-US" sz="1600">
                <a:solidFill>
                  <a:schemeClr val="tx1"/>
                </a:solidFill>
              </a:rPr>
              <a:t>地址法或指针变量的方法不直观，难以很快地判断出当前处理的是哪一个元素</a:t>
            </a:r>
            <a:r>
              <a:rPr lang="zh-CN" altLang="en-US" sz="1600" smtClean="0">
                <a:solidFill>
                  <a:schemeClr val="tx1"/>
                </a:solidFill>
              </a:rPr>
              <a:t>。单用指针变量的方法进行</a:t>
            </a:r>
            <a:r>
              <a:rPr lang="zh-CN" altLang="en-US" sz="1600">
                <a:solidFill>
                  <a:schemeClr val="tx1"/>
                </a:solidFill>
              </a:rPr>
              <a:t>控制</a:t>
            </a:r>
            <a:r>
              <a:rPr lang="zh-CN" altLang="en-US" sz="1600" smtClean="0">
                <a:solidFill>
                  <a:schemeClr val="tx1"/>
                </a:solidFill>
              </a:rPr>
              <a:t>，可使程序</a:t>
            </a:r>
            <a:r>
              <a:rPr lang="zh-CN" altLang="en-US" sz="1600">
                <a:solidFill>
                  <a:schemeClr val="tx1"/>
                </a:solidFill>
              </a:rPr>
              <a:t>简洁、高效</a:t>
            </a:r>
            <a:r>
              <a:rPr lang="zh-CN" altLang="en-US" sz="1600" smtClean="0">
                <a:solidFill>
                  <a:schemeClr val="tx1"/>
                </a:solidFill>
              </a:rPr>
              <a:t>。</a:t>
            </a:r>
            <a:endParaRPr lang="zh-CN" altLang="en-US" sz="1600">
              <a:solidFill>
                <a:schemeClr val="tx1"/>
              </a:solidFill>
            </a:endParaRPr>
          </a:p>
        </p:txBody>
      </p:sp>
      <p:grpSp>
        <p:nvGrpSpPr>
          <p:cNvPr id="46" name="组合 45">
            <a:extLst>
              <a:ext uri="{FF2B5EF4-FFF2-40B4-BE49-F238E27FC236}">
                <a16:creationId xmlns:a16="http://schemas.microsoft.com/office/drawing/2014/main" id="{17545ED2-DA8A-47EF-94D4-E66974757BFA}"/>
              </a:ext>
            </a:extLst>
          </p:cNvPr>
          <p:cNvGrpSpPr/>
          <p:nvPr/>
        </p:nvGrpSpPr>
        <p:grpSpPr>
          <a:xfrm>
            <a:off x="564206" y="2657726"/>
            <a:ext cx="10749062" cy="3227508"/>
            <a:chOff x="8582294" y="4088154"/>
            <a:chExt cx="11092289" cy="3227508"/>
          </a:xfrm>
        </p:grpSpPr>
        <p:sp>
          <p:nvSpPr>
            <p:cNvPr id="47"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a:lnSpc>
                  <a:spcPct val="120000"/>
                </a:lnSpc>
                <a:spcAft>
                  <a:spcPts val="600"/>
                </a:spcAft>
                <a:defRPr/>
              </a:pPr>
              <a:r>
                <a:rPr lang="en-US" altLang="zh-CN" sz="1600" smtClean="0">
                  <a:solidFill>
                    <a:schemeClr val="tx1">
                      <a:lumMod val="75000"/>
                      <a:lumOff val="25000"/>
                    </a:schemeClr>
                  </a:solidFill>
                </a:rPr>
                <a:t>(</a:t>
              </a: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如果</a:t>
              </a:r>
              <a:r>
                <a:rPr lang="zh-CN" altLang="en-US" sz="1600">
                  <a:solidFill>
                    <a:schemeClr val="tx1">
                      <a:lumMod val="75000"/>
                      <a:lumOff val="25000"/>
                    </a:schemeClr>
                  </a:solidFill>
                </a:rPr>
                <a:t>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因为</a:t>
              </a:r>
              <a:r>
                <a:rPr lang="zh-CN" altLang="en-US" sz="1600">
                  <a:solidFill>
                    <a:schemeClr val="tx1">
                      <a:lumMod val="75000"/>
                      <a:lumOff val="25000"/>
                    </a:schemeClr>
                  </a:solidFill>
                </a:rPr>
                <a:t>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r>
                <a:rPr lang="zh-CN" altLang="en-US" sz="160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9"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a:extLst>
              <a:ext uri="{FF2B5EF4-FFF2-40B4-BE49-F238E27FC236}">
                <a16:creationId xmlns:a16="http://schemas.microsoft.com/office/drawing/2014/main" id="{5382CD89-35B6-4BD4-B332-B011068CC402}"/>
              </a:ext>
            </a:extLst>
          </p:cNvPr>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r>
              <a:rPr lang="en-US" altLang="zh-CN" sz="1600" smtClean="0">
                <a:solidFill>
                  <a:schemeClr val="tx1">
                    <a:lumMod val="75000"/>
                    <a:lumOff val="25000"/>
                  </a:schemeClr>
                </a:solidFill>
              </a:rPr>
              <a:t>++)</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id="{F85C959A-118B-495F-B8CB-F9B90295EF73}"/>
              </a:ext>
            </a:extLst>
          </p:cNvPr>
          <p:cNvPicPr>
            <a:picLocks noChangeAspect="1"/>
          </p:cNvPicPr>
          <p:nvPr/>
        </p:nvPicPr>
        <p:blipFill>
          <a:blip r:embed="rId7" cstate="print"/>
          <a:stretch>
            <a:fillRect/>
          </a:stretch>
        </p:blipFill>
        <p:spPr>
          <a:xfrm>
            <a:off x="10432905" y="3506127"/>
            <a:ext cx="542925" cy="552450"/>
          </a:xfrm>
          <a:prstGeom prst="rect">
            <a:avLst/>
          </a:prstGeom>
        </p:spPr>
      </p:pic>
    </p:spTree>
    <p:extLst>
      <p:ext uri="{BB962C8B-B14F-4D97-AF65-F5344CB8AC3E}">
        <p14:creationId xmlns:p14="http://schemas.microsoft.com/office/powerpoint/2010/main" val="3602122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7"/>
            <a:ext cx="417802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p,i,a</a:t>
            </a:r>
            <a:r>
              <a:rPr lang="en-US" altLang="zh-CN" sz="1400" dirty="0"/>
              <a:t>[10];</a:t>
            </a:r>
          </a:p>
          <a:p>
            <a:pPr defTabSz="363538">
              <a:lnSpc>
                <a:spcPct val="120000"/>
              </a:lnSpc>
            </a:pPr>
            <a:r>
              <a:rPr lang="en-US" altLang="zh-CN" sz="1400" dirty="0"/>
              <a:t>	p=a</a:t>
            </a:r>
            <a:r>
              <a:rPr lang="en-US" altLang="zh-CN" sz="1400" dirty="0" smtClean="0"/>
              <a:t>;				</a:t>
            </a:r>
            <a:r>
              <a:rPr lang="en-US" altLang="zh-CN" sz="1400" dirty="0" smtClean="0">
                <a:solidFill>
                  <a:srgbClr val="008000"/>
                </a:solidFill>
              </a:rPr>
              <a:t>//p</a:t>
            </a:r>
            <a:r>
              <a:rPr lang="zh-CN" altLang="en-US" sz="1400" dirty="0" smtClean="0">
                <a:solidFill>
                  <a:srgbClr val="008000"/>
                </a:solidFill>
              </a:rPr>
              <a:t>指向</a:t>
            </a:r>
            <a:r>
              <a:rPr lang="en-US" altLang="zh-CN" sz="1400" dirty="0" smtClean="0">
                <a:solidFill>
                  <a:srgbClr val="008000"/>
                </a:solidFill>
              </a:rPr>
              <a:t>a[0]		</a:t>
            </a:r>
            <a:r>
              <a:rPr lang="zh-CN" altLang="en-US" sz="1400" dirty="0" smtClean="0">
                <a:solidFill>
                  <a:srgbClr val="008000"/>
                </a:solidFill>
              </a:rPr>
              <a:t>①</a:t>
            </a:r>
            <a:endParaRPr lang="en-US" altLang="zh-CN" sz="1400" dirty="0" smtClean="0">
              <a:solidFill>
                <a:srgbClr val="008000"/>
              </a:solidFill>
            </a:endParaRPr>
          </a:p>
          <a:p>
            <a:pPr defTabSz="363538">
              <a:lnSpc>
                <a:spcPct val="120000"/>
              </a:lnSpc>
            </a:pPr>
            <a:r>
              <a:rPr lang="en-US" altLang="zh-CN" sz="1400" dirty="0" smtClean="0"/>
              <a:t>	</a:t>
            </a:r>
            <a:r>
              <a:rPr lang="en-US" altLang="zh-CN" sz="1400" dirty="0" err="1" smtClean="0"/>
              <a:t>printf</a:t>
            </a:r>
            <a:r>
              <a:rPr lang="en-US" altLang="zh-CN" sz="1400" dirty="0" smtClean="0"/>
              <a:t>("please enter 10 integer numbers:");</a:t>
            </a:r>
          </a:p>
          <a:p>
            <a:pPr defTabSz="363538">
              <a:lnSpc>
                <a:spcPct val="120000"/>
              </a:lnSpc>
            </a:pPr>
            <a:r>
              <a:rPr lang="en-US" altLang="zh-CN" sz="1400" dirty="0" smtClean="0"/>
              <a:t>	for(</a:t>
            </a:r>
            <a:r>
              <a:rPr lang="en-US" altLang="zh-CN" sz="1400" dirty="0" err="1" smtClean="0"/>
              <a:t>i</a:t>
            </a:r>
            <a:r>
              <a:rPr lang="en-US" altLang="zh-CN" sz="1400" dirty="0" smtClean="0"/>
              <a:t>=0;i&lt;10;i++)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d",p</a:t>
            </a:r>
            <a:r>
              <a:rPr lang="en-US" altLang="zh-CN" sz="1400" dirty="0" smtClean="0"/>
              <a:t>++);</a:t>
            </a:r>
            <a:r>
              <a:rPr lang="en-US" altLang="zh-CN" sz="1400" dirty="0" smtClean="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smtClean="0">
                <a:solidFill>
                  <a:srgbClr val="008000"/>
                </a:solidFill>
              </a:rPr>
              <a:t>个数</a:t>
            </a:r>
            <a:r>
              <a:rPr lang="zh-CN" altLang="en-US" sz="1400" dirty="0">
                <a:solidFill>
                  <a:srgbClr val="008000"/>
                </a:solidFill>
              </a:rPr>
              <a:t>给</a:t>
            </a:r>
            <a:r>
              <a:rPr lang="en-US" altLang="zh-CN" sz="1400" dirty="0">
                <a:solidFill>
                  <a:srgbClr val="008000"/>
                </a:solidFill>
              </a:rPr>
              <a:t>a[0]~a[9]</a:t>
            </a:r>
          </a:p>
          <a:p>
            <a:pPr defTabSz="363538">
              <a:lnSpc>
                <a:spcPct val="120000"/>
              </a:lnSpc>
            </a:pPr>
            <a:r>
              <a:rPr lang="en-US" altLang="zh-CN" sz="1400" dirty="0"/>
              <a:t>	for(</a:t>
            </a:r>
            <a:r>
              <a:rPr lang="en-US" altLang="zh-CN" sz="1400" dirty="0" err="1"/>
              <a:t>i</a:t>
            </a:r>
            <a:r>
              <a:rPr lang="en-US" altLang="zh-CN" sz="1400" dirty="0"/>
              <a:t>=0;i&lt;10;i++,p++)</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",*p</a:t>
            </a:r>
            <a:r>
              <a:rPr lang="en-US" altLang="zh-CN" sz="1400" dirty="0" smtClean="0"/>
              <a:t>);</a:t>
            </a:r>
            <a:r>
              <a:rPr lang="en-US" altLang="zh-CN" sz="1400" dirty="0" smtClean="0">
                <a:solidFill>
                  <a:srgbClr val="008000"/>
                </a:solidFill>
              </a:rPr>
              <a:t>//</a:t>
            </a:r>
            <a:r>
              <a:rPr lang="zh-CN" altLang="en-US" sz="1400" dirty="0">
                <a:solidFill>
                  <a:srgbClr val="008000"/>
                </a:solidFill>
              </a:rPr>
              <a:t>想输出</a:t>
            </a:r>
            <a:r>
              <a:rPr lang="en-US" altLang="zh-CN" sz="1400" dirty="0">
                <a:solidFill>
                  <a:srgbClr val="008000"/>
                </a:solidFill>
              </a:rPr>
              <a:t>a[0]~a[9</a:t>
            </a:r>
            <a:r>
              <a:rPr lang="en-US" altLang="zh-CN" sz="1400" dirty="0" smtClean="0">
                <a:solidFill>
                  <a:srgbClr val="008000"/>
                </a:solidFill>
              </a:rPr>
              <a:t>]	</a:t>
            </a:r>
            <a:r>
              <a:rPr lang="zh-CN" altLang="en-US" sz="1400" dirty="0" smtClean="0">
                <a:solidFill>
                  <a:srgbClr val="008000"/>
                </a:solidFill>
              </a:rPr>
              <a:t>②</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12" name="圆角矩形 12">
            <a:extLst>
              <a:ext uri="{FF2B5EF4-FFF2-40B4-BE49-F238E27FC236}">
                <a16:creationId xmlns:a16="http://schemas.microsoft.com/office/drawing/2014/main" id="{5382CD89-35B6-4BD4-B332-B011068CC402}"/>
              </a:ext>
            </a:extLst>
          </p:cNvPr>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i,a[10],*p=a</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scanf("%d",p++);</a:t>
            </a:r>
          </a:p>
          <a:p>
            <a:pPr defTabSz="363538">
              <a:lnSpc>
                <a:spcPct val="120000"/>
              </a:lnSpc>
            </a:pPr>
            <a:r>
              <a:rPr lang="en-US" altLang="zh-CN" sz="1400"/>
              <a:t>	</a:t>
            </a:r>
            <a:r>
              <a:rPr lang="en-US" altLang="zh-CN" sz="1400">
                <a:solidFill>
                  <a:schemeClr val="accent6"/>
                </a:solidFill>
              </a:rPr>
              <a:t>p=a;	</a:t>
            </a:r>
            <a:r>
              <a:rPr lang="en-US" altLang="zh-CN" sz="1400" smtClean="0"/>
              <a:t>			</a:t>
            </a:r>
            <a:r>
              <a:rPr lang="en-US" altLang="zh-CN" sz="1400" smtClean="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for(i=0;i&lt;10;i++,p++)</a:t>
            </a:r>
          </a:p>
          <a:p>
            <a:pPr defTabSz="363538">
              <a:lnSpc>
                <a:spcPct val="120000"/>
              </a:lnSpc>
            </a:pPr>
            <a:r>
              <a:rPr lang="en-US" altLang="zh-CN" sz="1400"/>
              <a:t>	printf("%d ",*p);</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49031" y="5120397"/>
            <a:ext cx="7419975" cy="800100"/>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1951780064"/>
              </p:ext>
            </p:extLst>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4019418062"/>
                    </a:ext>
                  </a:extLst>
                </a:gridCol>
                <a:gridCol w="708108">
                  <a:extLst>
                    <a:ext uri="{9D8B030D-6E8A-4147-A177-3AD203B41FA5}">
                      <a16:colId xmlns:a16="http://schemas.microsoft.com/office/drawing/2014/main" val="2733368043"/>
                    </a:ext>
                  </a:extLst>
                </a:gridCol>
                <a:gridCol w="708108">
                  <a:extLst>
                    <a:ext uri="{9D8B030D-6E8A-4147-A177-3AD203B41FA5}">
                      <a16:colId xmlns:a16="http://schemas.microsoft.com/office/drawing/2014/main" val="2833889773"/>
                    </a:ext>
                  </a:extLst>
                </a:gridCol>
              </a:tblGrid>
              <a:tr h="148020">
                <a:tc>
                  <a:txBody>
                    <a:bodyPr/>
                    <a:lstStyle/>
                    <a:p>
                      <a:r>
                        <a:rPr lang="zh-CN" altLang="en-US" sz="1400" b="0" smtClean="0"/>
                        <a:t>①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a</a:t>
                      </a:r>
                      <a:r>
                        <a:rPr lang="zh-CN" altLang="en-US" sz="1400" b="0" smtClean="0"/>
                        <a:t>数组</a:t>
                      </a: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smtClean="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148020">
                <a:tc>
                  <a:txBody>
                    <a:bodyPr/>
                    <a:lstStyle/>
                    <a:p>
                      <a:r>
                        <a:rPr lang="zh-CN" altLang="en-US" sz="1400" b="0" smtClean="0"/>
                        <a:t>②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smtClean="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458619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818963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022906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539499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38284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567990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2384828"/>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553441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83505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6985007"/>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cstate="print"/>
          <a:stretch>
            <a:fillRect/>
          </a:stretch>
        </p:blipFill>
        <p:spPr>
          <a:xfrm>
            <a:off x="5362483" y="5441412"/>
            <a:ext cx="4181475" cy="819150"/>
          </a:xfrm>
          <a:prstGeom prst="rect">
            <a:avLst/>
          </a:prstGeom>
        </p:spPr>
      </p:pic>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5" cstate="print"/>
          <a:stretch>
            <a:fillRect/>
          </a:stretch>
        </p:blipFill>
        <p:spPr>
          <a:xfrm>
            <a:off x="4239870" y="4380070"/>
            <a:ext cx="542925" cy="552450"/>
          </a:xfrm>
          <a:prstGeom prst="rect">
            <a:avLst/>
          </a:prstGeom>
        </p:spPr>
      </p:pic>
      <p:pic>
        <p:nvPicPr>
          <p:cNvPr id="21" name="图片 20">
            <a:extLst>
              <a:ext uri="{FF2B5EF4-FFF2-40B4-BE49-F238E27FC236}">
                <a16:creationId xmlns:a16="http://schemas.microsoft.com/office/drawing/2014/main" id="{EC7F420D-6316-480A-A6EA-5B56568F664C}"/>
              </a:ext>
            </a:extLst>
          </p:cNvPr>
          <p:cNvPicPr>
            <a:picLocks noChangeAspect="1"/>
          </p:cNvPicPr>
          <p:nvPr/>
        </p:nvPicPr>
        <p:blipFill>
          <a:blip r:embed="rId6" cstate="print"/>
          <a:stretch>
            <a:fillRect/>
          </a:stretch>
        </p:blipFill>
        <p:spPr>
          <a:xfrm>
            <a:off x="8662555" y="4380070"/>
            <a:ext cx="552450" cy="542925"/>
          </a:xfrm>
          <a:prstGeom prst="rect">
            <a:avLst/>
          </a:prstGeom>
        </p:spPr>
      </p:pic>
    </p:spTree>
    <p:extLst>
      <p:ext uri="{BB962C8B-B14F-4D97-AF65-F5344CB8AC3E}">
        <p14:creationId xmlns:p14="http://schemas.microsoft.com/office/powerpoint/2010/main" val="420591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dirty="0" smtClean="0">
                <a:solidFill>
                  <a:schemeClr val="tx1"/>
                </a:solidFill>
              </a:rPr>
              <a:t>从</a:t>
            </a:r>
            <a:r>
              <a:rPr lang="zh-CN" altLang="en-US" sz="1600" dirty="0">
                <a:solidFill>
                  <a:schemeClr val="tx1"/>
                </a:solidFill>
              </a:rPr>
              <a:t>例</a:t>
            </a:r>
            <a:r>
              <a:rPr lang="en-US" altLang="zh-CN" sz="1600" dirty="0">
                <a:solidFill>
                  <a:schemeClr val="tx1"/>
                </a:solidFill>
              </a:rPr>
              <a:t>8.7</a:t>
            </a:r>
            <a:r>
              <a:rPr lang="zh-CN" altLang="en-US" sz="1600" dirty="0">
                <a:solidFill>
                  <a:schemeClr val="tx1"/>
                </a:solidFill>
              </a:rPr>
              <a:t>可以看到，虽然定义数组时指定它包含</a:t>
            </a:r>
            <a:r>
              <a:rPr lang="en-US" altLang="zh-CN" sz="1600" dirty="0">
                <a:solidFill>
                  <a:schemeClr val="tx1"/>
                </a:solidFill>
              </a:rPr>
              <a:t>10</a:t>
            </a:r>
            <a:r>
              <a:rPr lang="zh-CN" altLang="en-US" sz="1600" dirty="0">
                <a:solidFill>
                  <a:schemeClr val="tx1"/>
                </a:solidFill>
              </a:rPr>
              <a:t>个元素，并用指针变量</a:t>
            </a:r>
            <a:r>
              <a:rPr lang="en-US" altLang="zh-CN" sz="1600" dirty="0">
                <a:solidFill>
                  <a:schemeClr val="tx1"/>
                </a:solidFill>
              </a:rPr>
              <a:t>p</a:t>
            </a:r>
            <a:r>
              <a:rPr lang="zh-CN" altLang="en-US" sz="1600" dirty="0">
                <a:solidFill>
                  <a:schemeClr val="tx1"/>
                </a:solidFill>
              </a:rPr>
              <a:t>指向某一数组元素，但是实际上指针变量</a:t>
            </a:r>
            <a:r>
              <a:rPr lang="en-US" altLang="zh-CN" sz="1600" dirty="0">
                <a:solidFill>
                  <a:schemeClr val="tx1"/>
                </a:solidFill>
              </a:rPr>
              <a:t>p</a:t>
            </a:r>
            <a:r>
              <a:rPr lang="zh-CN" altLang="en-US" sz="1600" dirty="0">
                <a:solidFill>
                  <a:schemeClr val="tx1"/>
                </a:solidFill>
              </a:rPr>
              <a:t>可以指向数组以后的</a:t>
            </a:r>
            <a:r>
              <a:rPr lang="zh-CN" altLang="en-US" sz="1600" dirty="0" smtClean="0">
                <a:solidFill>
                  <a:schemeClr val="tx1"/>
                </a:solidFill>
              </a:rPr>
              <a:t>存储单元，结果不可预期，</a:t>
            </a:r>
            <a:r>
              <a:rPr lang="zh-CN" altLang="en-US" sz="1600" dirty="0">
                <a:solidFill>
                  <a:schemeClr val="tx1"/>
                </a:solidFill>
              </a:rPr>
              <a:t>应避免出现这样的情况</a:t>
            </a:r>
            <a:r>
              <a:rPr lang="zh-CN" altLang="en-US" sz="1600" dirty="0" smtClean="0">
                <a:solidFill>
                  <a:schemeClr val="tx1"/>
                </a:solidFill>
              </a:rPr>
              <a:t>。</a:t>
            </a:r>
            <a:endParaRPr lang="en-US" altLang="zh-CN" sz="1600" dirty="0" smtClean="0">
              <a:solidFill>
                <a:schemeClr val="tx1"/>
              </a:solidFill>
            </a:endParaRPr>
          </a:p>
          <a:p>
            <a:pPr marL="342900" indent="-342900" algn="just">
              <a:lnSpc>
                <a:spcPct val="120000"/>
              </a:lnSpc>
              <a:spcBef>
                <a:spcPts val="600"/>
              </a:spcBef>
              <a:spcAft>
                <a:spcPts val="600"/>
              </a:spcAft>
              <a:buAutoNum type="arabicParenBoth"/>
              <a:defRPr/>
            </a:pPr>
            <a:r>
              <a:rPr lang="zh-CN" altLang="en-US" sz="1600" dirty="0" smtClean="0">
                <a:solidFill>
                  <a:schemeClr val="tx1"/>
                </a:solidFill>
              </a:rPr>
              <a:t>指向</a:t>
            </a:r>
            <a:r>
              <a:rPr lang="zh-CN" altLang="en-US" sz="1600" dirty="0">
                <a:solidFill>
                  <a:schemeClr val="tx1"/>
                </a:solidFill>
              </a:rPr>
              <a:t>数组元素的指针变量也可以带下标，如</a:t>
            </a:r>
            <a:r>
              <a:rPr lang="en-US" altLang="zh-CN" sz="1600" dirty="0">
                <a:solidFill>
                  <a:schemeClr val="tx1"/>
                </a:solidFill>
              </a:rPr>
              <a:t>p[</a:t>
            </a:r>
            <a:r>
              <a:rPr lang="en-US" altLang="zh-CN" sz="1600" dirty="0" err="1">
                <a:solidFill>
                  <a:schemeClr val="tx1"/>
                </a:solidFill>
              </a:rPr>
              <a:t>i</a:t>
            </a:r>
            <a:r>
              <a:rPr lang="en-US" altLang="zh-CN" sz="1600" dirty="0">
                <a:solidFill>
                  <a:schemeClr val="tx1"/>
                </a:solidFill>
              </a:rPr>
              <a:t>]</a:t>
            </a:r>
            <a:r>
              <a:rPr lang="zh-CN" altLang="en-US" sz="1600" dirty="0" smtClean="0">
                <a:solidFill>
                  <a:schemeClr val="tx1"/>
                </a:solidFill>
              </a:rPr>
              <a:t>。</a:t>
            </a:r>
            <a:r>
              <a:rPr lang="en-US" altLang="zh-CN" sz="1600" dirty="0" smtClean="0">
                <a:solidFill>
                  <a:schemeClr val="tx1"/>
                </a:solidFill>
              </a:rPr>
              <a:t>p[</a:t>
            </a:r>
            <a:r>
              <a:rPr lang="en-US" altLang="zh-CN" sz="1600" dirty="0" err="1" smtClean="0">
                <a:solidFill>
                  <a:schemeClr val="tx1"/>
                </a:solidFill>
              </a:rPr>
              <a:t>i</a:t>
            </a:r>
            <a:r>
              <a:rPr lang="en-US" altLang="zh-CN" sz="1600" dirty="0" smtClean="0">
                <a:solidFill>
                  <a:schemeClr val="tx1"/>
                </a:solidFill>
              </a:rPr>
              <a:t>]</a:t>
            </a:r>
            <a:r>
              <a:rPr lang="zh-CN" altLang="en-US" sz="1600" dirty="0" smtClean="0">
                <a:solidFill>
                  <a:schemeClr val="tx1"/>
                </a:solidFill>
              </a:rPr>
              <a:t>被处理</a:t>
            </a:r>
            <a:r>
              <a:rPr lang="zh-CN" altLang="en-US" sz="1600" dirty="0">
                <a:solidFill>
                  <a:schemeClr val="tx1"/>
                </a:solidFill>
              </a:rPr>
              <a:t>成*</a:t>
            </a:r>
            <a:r>
              <a:rPr lang="en-US" altLang="zh-CN" sz="1600" dirty="0">
                <a:solidFill>
                  <a:schemeClr val="tx1"/>
                </a:solidFill>
              </a:rPr>
              <a:t>(</a:t>
            </a:r>
            <a:r>
              <a:rPr lang="en-US" altLang="zh-CN" sz="1600" dirty="0" err="1">
                <a:solidFill>
                  <a:schemeClr val="tx1"/>
                </a:solidFill>
              </a:rPr>
              <a:t>p+i</a:t>
            </a:r>
            <a:r>
              <a:rPr lang="en-US" altLang="zh-CN" sz="1600" dirty="0">
                <a:solidFill>
                  <a:schemeClr val="tx1"/>
                </a:solidFill>
              </a:rPr>
              <a:t>)</a:t>
            </a:r>
            <a:r>
              <a:rPr lang="zh-CN" altLang="en-US" sz="1600" dirty="0">
                <a:solidFill>
                  <a:schemeClr val="tx1"/>
                </a:solidFill>
              </a:rPr>
              <a:t>，如果</a:t>
            </a:r>
            <a:r>
              <a:rPr lang="en-US" altLang="zh-CN" sz="1600" dirty="0">
                <a:solidFill>
                  <a:schemeClr val="tx1"/>
                </a:solidFill>
              </a:rPr>
              <a:t>p</a:t>
            </a:r>
            <a:r>
              <a:rPr lang="zh-CN" altLang="en-US" sz="1600" dirty="0">
                <a:solidFill>
                  <a:schemeClr val="tx1"/>
                </a:solidFill>
              </a:rPr>
              <a:t>是指向一个整型数组元素</a:t>
            </a:r>
            <a:r>
              <a:rPr lang="en-US" altLang="zh-CN" sz="1600" dirty="0">
                <a:solidFill>
                  <a:schemeClr val="tx1"/>
                </a:solidFill>
              </a:rPr>
              <a:t>a[0]</a:t>
            </a:r>
            <a:r>
              <a:rPr lang="zh-CN" altLang="en-US" sz="1600" dirty="0">
                <a:solidFill>
                  <a:schemeClr val="tx1"/>
                </a:solidFill>
              </a:rPr>
              <a:t>，则</a:t>
            </a:r>
            <a:r>
              <a:rPr lang="en-US" altLang="zh-CN" sz="1600" dirty="0">
                <a:solidFill>
                  <a:schemeClr val="tx1"/>
                </a:solidFill>
              </a:rPr>
              <a:t>p[</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代表</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。但是必须弄清楚</a:t>
            </a:r>
            <a:r>
              <a:rPr lang="en-US" altLang="zh-CN" sz="1600" dirty="0">
                <a:solidFill>
                  <a:schemeClr val="tx1"/>
                </a:solidFill>
              </a:rPr>
              <a:t>p</a:t>
            </a:r>
            <a:r>
              <a:rPr lang="zh-CN" altLang="en-US" sz="1600" dirty="0">
                <a:solidFill>
                  <a:schemeClr val="tx1"/>
                </a:solidFill>
              </a:rPr>
              <a:t>的当前值是什么？如果当前</a:t>
            </a:r>
            <a:r>
              <a:rPr lang="en-US" altLang="zh-CN" sz="1600" dirty="0">
                <a:solidFill>
                  <a:schemeClr val="tx1"/>
                </a:solidFill>
              </a:rPr>
              <a:t>p</a:t>
            </a:r>
            <a:r>
              <a:rPr lang="zh-CN" altLang="en-US" sz="1600" dirty="0">
                <a:solidFill>
                  <a:schemeClr val="tx1"/>
                </a:solidFill>
              </a:rPr>
              <a:t>指向</a:t>
            </a:r>
            <a:r>
              <a:rPr lang="en-US" altLang="zh-CN" sz="1600" dirty="0">
                <a:solidFill>
                  <a:schemeClr val="tx1"/>
                </a:solidFill>
              </a:rPr>
              <a:t>a[3]</a:t>
            </a:r>
            <a:r>
              <a:rPr lang="zh-CN" altLang="en-US" sz="1600" dirty="0">
                <a:solidFill>
                  <a:schemeClr val="tx1"/>
                </a:solidFill>
              </a:rPr>
              <a:t>，则</a:t>
            </a:r>
            <a:r>
              <a:rPr lang="en-US" altLang="zh-CN" sz="1600" dirty="0">
                <a:solidFill>
                  <a:schemeClr val="tx1"/>
                </a:solidFill>
              </a:rPr>
              <a:t>p[2]</a:t>
            </a:r>
            <a:r>
              <a:rPr lang="zh-CN" altLang="en-US" sz="1600" dirty="0">
                <a:solidFill>
                  <a:schemeClr val="tx1"/>
                </a:solidFill>
              </a:rPr>
              <a:t>并不代表</a:t>
            </a:r>
            <a:r>
              <a:rPr lang="en-US" altLang="zh-CN" sz="1600" dirty="0">
                <a:solidFill>
                  <a:schemeClr val="tx1"/>
                </a:solidFill>
              </a:rPr>
              <a:t>a[2]</a:t>
            </a:r>
            <a:r>
              <a:rPr lang="zh-CN" altLang="en-US" sz="1600" dirty="0">
                <a:solidFill>
                  <a:schemeClr val="tx1"/>
                </a:solidFill>
              </a:rPr>
              <a:t>，而是</a:t>
            </a:r>
            <a:r>
              <a:rPr lang="en-US" altLang="zh-CN" sz="1600" dirty="0">
                <a:solidFill>
                  <a:schemeClr val="tx1"/>
                </a:solidFill>
              </a:rPr>
              <a:t>a[3+2]</a:t>
            </a:r>
            <a:r>
              <a:rPr lang="zh-CN" altLang="en-US" sz="1600" dirty="0">
                <a:solidFill>
                  <a:schemeClr val="tx1"/>
                </a:solidFill>
              </a:rPr>
              <a:t>，即</a:t>
            </a:r>
            <a:r>
              <a:rPr lang="en-US" altLang="zh-CN" sz="1600" dirty="0">
                <a:solidFill>
                  <a:schemeClr val="tx1"/>
                </a:solidFill>
              </a:rPr>
              <a:t>a[5]</a:t>
            </a:r>
            <a:r>
              <a:rPr lang="zh-CN" altLang="en-US" sz="1600" dirty="0" smtClean="0">
                <a:solidFill>
                  <a:schemeClr val="tx1"/>
                </a:solidFill>
              </a:rPr>
              <a:t>。</a:t>
            </a:r>
            <a:endParaRPr lang="en-US" altLang="zh-CN" sz="1600" dirty="0">
              <a:solidFill>
                <a:schemeClr val="tx1"/>
              </a:solidFill>
            </a:endParaRPr>
          </a:p>
          <a:p>
            <a:pPr marL="342900" indent="-342900" algn="just">
              <a:lnSpc>
                <a:spcPct val="120000"/>
              </a:lnSpc>
              <a:spcBef>
                <a:spcPts val="600"/>
              </a:spcBef>
              <a:spcAft>
                <a:spcPts val="600"/>
              </a:spcAft>
              <a:buAutoNum type="arabicParenBoth"/>
              <a:defRPr/>
            </a:pPr>
            <a:r>
              <a:rPr lang="zh-CN" altLang="en-US" sz="1600" dirty="0" smtClean="0">
                <a:solidFill>
                  <a:schemeClr val="tx1"/>
                </a:solidFill>
              </a:rPr>
              <a:t>利用</a:t>
            </a:r>
            <a:r>
              <a:rPr lang="zh-CN" altLang="en-US" sz="1600" dirty="0">
                <a:solidFill>
                  <a:schemeClr val="tx1"/>
                </a:solidFill>
              </a:rPr>
              <a:t>指针引用数组元素，比较方便灵活，有不少技巧</a:t>
            </a:r>
            <a:r>
              <a:rPr lang="zh-CN" altLang="en-US" sz="1600" dirty="0" smtClean="0">
                <a:solidFill>
                  <a:schemeClr val="tx1"/>
                </a:solidFill>
              </a:rPr>
              <a:t>。请</a:t>
            </a:r>
            <a:r>
              <a:rPr lang="zh-CN" altLang="en-US" sz="1600" dirty="0">
                <a:solidFill>
                  <a:schemeClr val="tx1"/>
                </a:solidFill>
              </a:rPr>
              <a:t>分析下面几种</a:t>
            </a:r>
            <a:r>
              <a:rPr lang="zh-CN" altLang="en-US" sz="1600" dirty="0" smtClean="0">
                <a:solidFill>
                  <a:schemeClr val="tx1"/>
                </a:solidFill>
              </a:rPr>
              <a:t>情况：</a:t>
            </a:r>
            <a:endParaRPr lang="en-US" altLang="zh-CN" sz="1600" dirty="0" smtClean="0">
              <a:solidFill>
                <a:schemeClr val="tx1"/>
              </a:solidFill>
            </a:endParaRPr>
          </a:p>
          <a:p>
            <a:pPr lvl="1" algn="just">
              <a:lnSpc>
                <a:spcPct val="120000"/>
              </a:lnSpc>
              <a:spcBef>
                <a:spcPts val="600"/>
              </a:spcBef>
              <a:spcAft>
                <a:spcPts val="600"/>
              </a:spcAft>
              <a:defRPr/>
            </a:pPr>
            <a:r>
              <a:rPr lang="zh-CN" altLang="en-US" sz="1600" dirty="0" smtClean="0">
                <a:solidFill>
                  <a:schemeClr val="tx1"/>
                </a:solidFill>
              </a:rPr>
              <a:t>设</a:t>
            </a:r>
            <a:r>
              <a:rPr lang="en-US" altLang="zh-CN" sz="1600" dirty="0">
                <a:solidFill>
                  <a:schemeClr val="tx1"/>
                </a:solidFill>
              </a:rPr>
              <a:t>p</a:t>
            </a:r>
            <a:r>
              <a:rPr lang="zh-CN" altLang="en-US" sz="1600" dirty="0">
                <a:solidFill>
                  <a:schemeClr val="tx1"/>
                </a:solidFill>
              </a:rPr>
              <a:t>开始时指向数组</a:t>
            </a:r>
            <a:r>
              <a:rPr lang="en-US" altLang="zh-CN" sz="1600" dirty="0">
                <a:solidFill>
                  <a:schemeClr val="tx1"/>
                </a:solidFill>
              </a:rPr>
              <a:t>a</a:t>
            </a:r>
            <a:r>
              <a:rPr lang="zh-CN" altLang="en-US" sz="1600" dirty="0">
                <a:solidFill>
                  <a:schemeClr val="tx1"/>
                </a:solidFill>
              </a:rPr>
              <a:t>的首元素（即</a:t>
            </a:r>
            <a:r>
              <a:rPr lang="en-US" altLang="zh-CN" sz="1600" dirty="0">
                <a:solidFill>
                  <a:schemeClr val="tx1"/>
                </a:solidFill>
              </a:rPr>
              <a:t>p=a</a:t>
            </a:r>
            <a:r>
              <a:rPr lang="zh-CN" altLang="en-US" sz="1600" dirty="0" smtClean="0">
                <a:solidFill>
                  <a:schemeClr val="tx1"/>
                </a:solidFill>
              </a:rPr>
              <a:t>）：</a:t>
            </a:r>
            <a:r>
              <a:rPr lang="en-US" altLang="zh-CN" sz="1600" dirty="0" smtClean="0">
                <a:solidFill>
                  <a:schemeClr val="tx1"/>
                </a:solidFill>
              </a:rPr>
              <a:t> </a:t>
            </a:r>
            <a:endParaRPr lang="en-US" altLang="zh-CN" sz="1600" dirty="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dirty="0" smtClean="0">
                <a:solidFill>
                  <a:schemeClr val="tx1"/>
                </a:solidFill>
              </a:rPr>
              <a:t>                                                                       </a:t>
            </a:r>
            <a:r>
              <a:rPr lang="zh-CN" altLang="en-US" sz="1600" dirty="0" smtClean="0">
                <a:solidFill>
                  <a:schemeClr val="tx1"/>
                </a:solidFill>
              </a:rPr>
              <a:t>②</a:t>
            </a:r>
            <a:endParaRPr lang="en-US" altLang="zh-CN" sz="1600" dirty="0">
              <a:solidFill>
                <a:schemeClr val="tx1"/>
              </a:solidFill>
            </a:endParaRPr>
          </a:p>
          <a:p>
            <a:pPr algn="just">
              <a:lnSpc>
                <a:spcPct val="120000"/>
              </a:lnSpc>
              <a:spcBef>
                <a:spcPts val="600"/>
              </a:spcBef>
              <a:spcAft>
                <a:spcPts val="600"/>
              </a:spcAft>
              <a:defRPr/>
            </a:pPr>
            <a:endParaRPr lang="zh-CN" altLang="en-US" sz="1600" dirty="0">
              <a:solidFill>
                <a:schemeClr val="tx1"/>
              </a:solidFill>
            </a:endParaRPr>
          </a:p>
          <a:p>
            <a:pPr marL="749300" indent="-301625" algn="just">
              <a:lnSpc>
                <a:spcPct val="120000"/>
              </a:lnSpc>
              <a:spcBef>
                <a:spcPts val="600"/>
              </a:spcBef>
              <a:spcAft>
                <a:spcPts val="600"/>
              </a:spcAft>
              <a:defRPr/>
            </a:pPr>
            <a:r>
              <a:rPr lang="zh-CN" altLang="en-US" sz="1600" dirty="0" smtClean="0">
                <a:solidFill>
                  <a:schemeClr val="tx1"/>
                </a:solidFill>
              </a:rPr>
              <a:t>③ </a:t>
            </a:r>
            <a:r>
              <a:rPr lang="en-US" altLang="zh-CN" sz="1600" dirty="0" smtClean="0">
                <a:solidFill>
                  <a:schemeClr val="tx1"/>
                </a:solidFill>
              </a:rPr>
              <a:t>                                                                        </a:t>
            </a:r>
            <a:r>
              <a:rPr lang="zh-CN" altLang="en-US" sz="1600" dirty="0" smtClean="0">
                <a:solidFill>
                  <a:schemeClr val="tx1"/>
                </a:solidFill>
              </a:rPr>
              <a:t>④  </a:t>
            </a:r>
            <a:endParaRPr lang="en-US" altLang="zh-CN" sz="1600" dirty="0" smtClean="0">
              <a:solidFill>
                <a:schemeClr val="tx1"/>
              </a:solidFill>
            </a:endParaRPr>
          </a:p>
          <a:p>
            <a:pPr marL="749300" indent="-301625" algn="just">
              <a:lnSpc>
                <a:spcPct val="120000"/>
              </a:lnSpc>
              <a:spcBef>
                <a:spcPts val="600"/>
              </a:spcBef>
              <a:spcAft>
                <a:spcPts val="600"/>
              </a:spcAft>
              <a:defRPr/>
            </a:pPr>
            <a:endParaRPr lang="en-US" altLang="zh-CN" sz="1600" dirty="0" smtClean="0">
              <a:solidFill>
                <a:schemeClr val="tx1"/>
              </a:solidFill>
            </a:endParaRPr>
          </a:p>
          <a:p>
            <a:pPr marL="749300" indent="-301625" algn="just">
              <a:lnSpc>
                <a:spcPct val="120000"/>
              </a:lnSpc>
              <a:spcBef>
                <a:spcPts val="600"/>
              </a:spcBef>
              <a:spcAft>
                <a:spcPts val="600"/>
              </a:spcAft>
              <a:defRPr/>
            </a:pPr>
            <a:r>
              <a:rPr lang="zh-CN" altLang="en-US" sz="1600" dirty="0" smtClean="0">
                <a:solidFill>
                  <a:schemeClr val="tx1"/>
                </a:solidFill>
              </a:rPr>
              <a:t>⑤  如果</a:t>
            </a:r>
            <a:r>
              <a:rPr lang="en-US" altLang="zh-CN" sz="1600" dirty="0">
                <a:solidFill>
                  <a:schemeClr val="tx1"/>
                </a:solidFill>
              </a:rPr>
              <a:t>p</a:t>
            </a:r>
            <a:r>
              <a:rPr lang="zh-CN" altLang="en-US" sz="1600" dirty="0">
                <a:solidFill>
                  <a:schemeClr val="tx1"/>
                </a:solidFill>
              </a:rPr>
              <a:t>当前指向</a:t>
            </a:r>
            <a:r>
              <a:rPr lang="en-US" altLang="zh-CN" sz="1600" dirty="0">
                <a:solidFill>
                  <a:schemeClr val="tx1"/>
                </a:solidFill>
              </a:rPr>
              <a:t>a</a:t>
            </a:r>
            <a:r>
              <a:rPr lang="zh-CN" altLang="en-US" sz="1600" dirty="0">
                <a:solidFill>
                  <a:schemeClr val="tx1"/>
                </a:solidFill>
              </a:rPr>
              <a:t>数组中第</a:t>
            </a:r>
            <a:r>
              <a:rPr lang="en-US" altLang="zh-CN" sz="1600" dirty="0" err="1">
                <a:solidFill>
                  <a:schemeClr val="tx1"/>
                </a:solidFill>
              </a:rPr>
              <a:t>i</a:t>
            </a:r>
            <a:r>
              <a:rPr lang="zh-CN" altLang="en-US" sz="1600" dirty="0">
                <a:solidFill>
                  <a:schemeClr val="tx1"/>
                </a:solidFill>
              </a:rPr>
              <a:t>个元素</a:t>
            </a:r>
            <a:r>
              <a:rPr lang="en-US" altLang="zh-CN" sz="1600" dirty="0">
                <a:solidFill>
                  <a:schemeClr val="tx1"/>
                </a:solidFill>
              </a:rPr>
              <a:t>a[</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，则</a:t>
            </a:r>
            <a:r>
              <a:rPr lang="en-US" altLang="zh-CN" sz="1600" dirty="0">
                <a:solidFill>
                  <a:schemeClr val="tx1"/>
                </a:solidFill>
              </a:rPr>
              <a:t>: </a:t>
            </a:r>
          </a:p>
        </p:txBody>
      </p:sp>
      <p:sp>
        <p:nvSpPr>
          <p:cNvPr id="17" name="圆角矩形 16">
            <a:extLst>
              <a:ext uri="{FF2B5EF4-FFF2-40B4-BE49-F238E27FC236}">
                <a16:creationId xmlns:a16="http://schemas.microsoft.com/office/drawing/2014/main" id="{5382CD89-35B6-4BD4-B332-B011068CC402}"/>
              </a:ext>
            </a:extLst>
          </p:cNvPr>
          <p:cNvSpPr/>
          <p:nvPr/>
        </p:nvSpPr>
        <p:spPr>
          <a:xfrm>
            <a:off x="1500158" y="3576279"/>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dirty="0">
                <a:solidFill>
                  <a:schemeClr val="tx1"/>
                </a:solidFill>
              </a:rPr>
              <a:t>p</a:t>
            </a:r>
            <a:r>
              <a:rPr lang="en-US" altLang="zh-CN" sz="1600" dirty="0" smtClean="0">
                <a:solidFill>
                  <a:schemeClr val="tx1"/>
                </a:solidFill>
              </a:rPr>
              <a:t>++;</a:t>
            </a:r>
            <a:r>
              <a:rPr lang="en-US" altLang="zh-CN" sz="1600" dirty="0" smtClean="0">
                <a:solidFill>
                  <a:srgbClr val="008000"/>
                </a:solidFill>
              </a:rPr>
              <a:t>//</a:t>
            </a:r>
            <a:r>
              <a:rPr lang="zh-CN" altLang="en-US" sz="1600" dirty="0">
                <a:solidFill>
                  <a:srgbClr val="008000"/>
                </a:solidFill>
              </a:rPr>
              <a:t>使</a:t>
            </a:r>
            <a:r>
              <a:rPr lang="en-US" altLang="zh-CN" sz="1600" dirty="0">
                <a:solidFill>
                  <a:srgbClr val="008000"/>
                </a:solidFill>
              </a:rPr>
              <a:t>p</a:t>
            </a:r>
            <a:r>
              <a:rPr lang="zh-CN" altLang="en-US" sz="1600" dirty="0">
                <a:solidFill>
                  <a:srgbClr val="008000"/>
                </a:solidFill>
              </a:rPr>
              <a:t>指向下一元素</a:t>
            </a:r>
            <a:r>
              <a:rPr lang="en-US" altLang="zh-CN" sz="1600" dirty="0">
                <a:solidFill>
                  <a:srgbClr val="008000"/>
                </a:solidFill>
              </a:rPr>
              <a:t>a[1]</a:t>
            </a:r>
            <a:endParaRPr lang="en-US" altLang="zh-CN" sz="1600" dirty="0" smtClean="0">
              <a:solidFill>
                <a:srgbClr val="008000"/>
              </a:solidFill>
            </a:endParaRPr>
          </a:p>
          <a:p>
            <a:pPr algn="just">
              <a:spcBef>
                <a:spcPts val="600"/>
              </a:spcBef>
              <a:spcAft>
                <a:spcPts val="600"/>
              </a:spcAft>
              <a:defRPr/>
            </a:pPr>
            <a:r>
              <a:rPr lang="en-US" altLang="zh-CN" sz="1600" dirty="0" smtClean="0">
                <a:solidFill>
                  <a:schemeClr val="tx1"/>
                </a:solidFill>
              </a:rPr>
              <a:t>*</a:t>
            </a:r>
            <a:r>
              <a:rPr lang="en-US" altLang="zh-CN" sz="1600" dirty="0">
                <a:solidFill>
                  <a:schemeClr val="tx1"/>
                </a:solidFill>
              </a:rPr>
              <a:t>p</a:t>
            </a:r>
            <a:r>
              <a:rPr lang="en-US" altLang="zh-CN" sz="1600" dirty="0" smtClean="0">
                <a:solidFill>
                  <a:schemeClr val="tx1"/>
                </a:solidFill>
              </a:rPr>
              <a:t>;</a:t>
            </a:r>
            <a:r>
              <a:rPr lang="en-US" altLang="zh-CN" sz="1600" dirty="0" smtClean="0">
                <a:solidFill>
                  <a:srgbClr val="008000"/>
                </a:solidFill>
              </a:rPr>
              <a:t>//</a:t>
            </a:r>
            <a:r>
              <a:rPr lang="zh-CN" altLang="en-US" sz="1600" dirty="0">
                <a:solidFill>
                  <a:srgbClr val="008000"/>
                </a:solidFill>
              </a:rPr>
              <a:t>得到下一个元素</a:t>
            </a:r>
            <a:r>
              <a:rPr lang="en-US" altLang="zh-CN" sz="1600" dirty="0">
                <a:solidFill>
                  <a:srgbClr val="008000"/>
                </a:solidFill>
              </a:rPr>
              <a:t>a[1]</a:t>
            </a:r>
            <a:r>
              <a:rPr lang="zh-CN" altLang="en-US" sz="1600" dirty="0">
                <a:solidFill>
                  <a:srgbClr val="008000"/>
                </a:solidFill>
              </a:rPr>
              <a:t>的值</a:t>
            </a:r>
            <a:endParaRPr lang="en-US" altLang="zh-CN" sz="1600" dirty="0">
              <a:solidFill>
                <a:srgbClr val="008000"/>
              </a:solidFill>
            </a:endParaRPr>
          </a:p>
        </p:txBody>
      </p:sp>
      <p:sp>
        <p:nvSpPr>
          <p:cNvPr id="19" name="圆角矩形 18">
            <a:extLst>
              <a:ext uri="{FF2B5EF4-FFF2-40B4-BE49-F238E27FC236}">
                <a16:creationId xmlns:a16="http://schemas.microsoft.com/office/drawing/2014/main" id="{5382CD89-35B6-4BD4-B332-B011068CC402}"/>
              </a:ext>
            </a:extLst>
          </p:cNvPr>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smtClean="0">
                <a:solidFill>
                  <a:srgbClr val="008000"/>
                </a:solidFill>
              </a:rPr>
              <a:t>/*</a:t>
            </a:r>
            <a:r>
              <a:rPr lang="zh-CN" altLang="en-US" sz="1600" smtClean="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smtClean="0">
                <a:solidFill>
                  <a:srgbClr val="008000"/>
                </a:solidFill>
              </a:rPr>
              <a:t>1*/</a:t>
            </a:r>
            <a:endParaRPr lang="en-US" altLang="zh-CN" sz="1600">
              <a:solidFill>
                <a:srgbClr val="008000"/>
              </a:solidFill>
            </a:endParaRPr>
          </a:p>
        </p:txBody>
      </p:sp>
      <p:sp>
        <p:nvSpPr>
          <p:cNvPr id="22" name="圆角矩形 21">
            <a:extLst>
              <a:ext uri="{FF2B5EF4-FFF2-40B4-BE49-F238E27FC236}">
                <a16:creationId xmlns:a16="http://schemas.microsoft.com/office/drawing/2014/main" id="{5382CD89-35B6-4BD4-B332-B011068CC402}"/>
              </a:ext>
            </a:extLst>
          </p:cNvPr>
          <p:cNvSpPr/>
          <p:nvPr/>
        </p:nvSpPr>
        <p:spPr>
          <a:xfrm>
            <a:off x="1500158" y="4448318"/>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16:creationId xmlns:a16="http://schemas.microsoft.com/office/drawing/2014/main" id="{5382CD89-35B6-4BD4-B332-B011068CC402}"/>
              </a:ext>
            </a:extLst>
          </p:cNvPr>
          <p:cNvSpPr/>
          <p:nvPr/>
        </p:nvSpPr>
        <p:spPr>
          <a:xfrm>
            <a:off x="5749046" y="4304068"/>
            <a:ext cx="5564221" cy="89374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表示</a:t>
            </a:r>
            <a:r>
              <a:rPr lang="en-US" altLang="zh-CN" sz="1600" dirty="0">
                <a:solidFill>
                  <a:srgbClr val="008000"/>
                </a:solidFill>
              </a:rPr>
              <a:t>p</a:t>
            </a:r>
            <a:r>
              <a:rPr lang="zh-CN" altLang="en-US" sz="1600" dirty="0">
                <a:solidFill>
                  <a:srgbClr val="008000"/>
                </a:solidFill>
              </a:rPr>
              <a:t>所指向的元素值加</a:t>
            </a:r>
            <a:r>
              <a:rPr lang="en-US" altLang="zh-CN" sz="1600" dirty="0">
                <a:solidFill>
                  <a:srgbClr val="008000"/>
                </a:solidFill>
              </a:rPr>
              <a:t>1</a:t>
            </a:r>
            <a:r>
              <a:rPr lang="zh-CN" altLang="en-US" sz="1600" dirty="0">
                <a:solidFill>
                  <a:srgbClr val="008000"/>
                </a:solidFill>
              </a:rPr>
              <a:t>，如果</a:t>
            </a:r>
            <a:r>
              <a:rPr lang="en-US" altLang="zh-CN" sz="1600" dirty="0">
                <a:solidFill>
                  <a:srgbClr val="008000"/>
                </a:solidFill>
              </a:rPr>
              <a:t>p=a, </a:t>
            </a:r>
            <a:r>
              <a:rPr lang="zh-CN" altLang="en-US" sz="1600" dirty="0">
                <a:solidFill>
                  <a:srgbClr val="008000"/>
                </a:solidFill>
              </a:rPr>
              <a:t>则相当于</a:t>
            </a:r>
            <a:r>
              <a:rPr lang="en-US" altLang="zh-CN" sz="1600" dirty="0">
                <a:solidFill>
                  <a:srgbClr val="008000"/>
                </a:solidFill>
              </a:rPr>
              <a:t>++a[0]</a:t>
            </a:r>
            <a:r>
              <a:rPr lang="zh-CN" altLang="en-US" sz="1600" dirty="0">
                <a:solidFill>
                  <a:srgbClr val="008000"/>
                </a:solidFill>
              </a:rPr>
              <a:t>，若</a:t>
            </a:r>
            <a:r>
              <a:rPr lang="en-US" altLang="zh-CN" sz="1600" dirty="0">
                <a:solidFill>
                  <a:srgbClr val="008000"/>
                </a:solidFill>
              </a:rPr>
              <a:t>a[0]</a:t>
            </a:r>
            <a:r>
              <a:rPr lang="zh-CN" altLang="en-US" sz="1600" dirty="0">
                <a:solidFill>
                  <a:srgbClr val="008000"/>
                </a:solidFill>
              </a:rPr>
              <a:t>的值为</a:t>
            </a:r>
            <a:r>
              <a:rPr lang="en-US" altLang="zh-CN" sz="1600" dirty="0">
                <a:solidFill>
                  <a:srgbClr val="008000"/>
                </a:solidFill>
              </a:rPr>
              <a:t>3</a:t>
            </a:r>
            <a:r>
              <a:rPr lang="zh-CN" altLang="en-US" sz="1600" dirty="0">
                <a:solidFill>
                  <a:srgbClr val="008000"/>
                </a:solidFill>
              </a:rPr>
              <a:t>，则</a:t>
            </a:r>
            <a:r>
              <a:rPr lang="en-US" altLang="zh-CN" sz="1600" dirty="0">
                <a:solidFill>
                  <a:srgbClr val="008000"/>
                </a:solidFill>
              </a:rPr>
              <a:t>a[0]</a:t>
            </a:r>
            <a:r>
              <a:rPr lang="zh-CN" altLang="en-US" sz="1600" dirty="0">
                <a:solidFill>
                  <a:srgbClr val="008000"/>
                </a:solidFill>
              </a:rPr>
              <a:t>的值为</a:t>
            </a:r>
            <a:r>
              <a:rPr lang="en-US" altLang="zh-CN" sz="1600" dirty="0">
                <a:solidFill>
                  <a:srgbClr val="008000"/>
                </a:solidFill>
              </a:rPr>
              <a:t>4</a:t>
            </a:r>
            <a:r>
              <a:rPr lang="zh-CN" altLang="en-US" sz="1600" dirty="0">
                <a:solidFill>
                  <a:srgbClr val="008000"/>
                </a:solidFill>
              </a:rPr>
              <a:t>。注意</a:t>
            </a:r>
            <a:r>
              <a:rPr lang="en-US" altLang="zh-CN" sz="1600" dirty="0">
                <a:solidFill>
                  <a:srgbClr val="008000"/>
                </a:solidFill>
              </a:rPr>
              <a:t>: </a:t>
            </a:r>
            <a:r>
              <a:rPr lang="zh-CN" altLang="en-US" sz="1600" dirty="0">
                <a:solidFill>
                  <a:srgbClr val="008000"/>
                </a:solidFill>
              </a:rPr>
              <a:t>是元素</a:t>
            </a:r>
            <a:r>
              <a:rPr lang="en-US" altLang="zh-CN" sz="1600" dirty="0">
                <a:solidFill>
                  <a:srgbClr val="008000"/>
                </a:solidFill>
              </a:rPr>
              <a:t>a[0]</a:t>
            </a:r>
            <a:r>
              <a:rPr lang="zh-CN" altLang="en-US" sz="1600" dirty="0">
                <a:solidFill>
                  <a:srgbClr val="008000"/>
                </a:solidFill>
              </a:rPr>
              <a:t>的值加</a:t>
            </a:r>
            <a:r>
              <a:rPr lang="en-US" altLang="zh-CN" sz="1600" dirty="0">
                <a:solidFill>
                  <a:srgbClr val="008000"/>
                </a:solidFill>
              </a:rPr>
              <a:t>1</a:t>
            </a:r>
            <a:r>
              <a:rPr lang="zh-CN" altLang="en-US" sz="1600" dirty="0">
                <a:solidFill>
                  <a:srgbClr val="008000"/>
                </a:solidFill>
              </a:rPr>
              <a:t>，而不是指针</a:t>
            </a:r>
            <a:r>
              <a:rPr lang="en-US" altLang="zh-CN" sz="1600" dirty="0">
                <a:solidFill>
                  <a:srgbClr val="008000"/>
                </a:solidFill>
              </a:rPr>
              <a:t>p</a:t>
            </a:r>
            <a:r>
              <a:rPr lang="zh-CN" altLang="en-US" sz="1600" dirty="0">
                <a:solidFill>
                  <a:srgbClr val="008000"/>
                </a:solidFill>
              </a:rPr>
              <a:t>的值加</a:t>
            </a:r>
            <a:r>
              <a:rPr lang="en-US" altLang="zh-CN" sz="1600" dirty="0" smtClean="0">
                <a:solidFill>
                  <a:srgbClr val="008000"/>
                </a:solidFill>
              </a:rPr>
              <a:t>1*/</a:t>
            </a:r>
            <a:endParaRPr lang="en-US" altLang="zh-CN" sz="1600" dirty="0">
              <a:solidFill>
                <a:srgbClr val="008000"/>
              </a:solidFill>
            </a:endParaRPr>
          </a:p>
        </p:txBody>
      </p:sp>
      <p:sp>
        <p:nvSpPr>
          <p:cNvPr id="24" name="圆角矩形 23">
            <a:extLst>
              <a:ext uri="{FF2B5EF4-FFF2-40B4-BE49-F238E27FC236}">
                <a16:creationId xmlns:a16="http://schemas.microsoft.com/office/drawing/2014/main" id="{5382CD89-35B6-4BD4-B332-B011068CC402}"/>
              </a:ext>
            </a:extLst>
          </p:cNvPr>
          <p:cNvSpPr/>
          <p:nvPr/>
        </p:nvSpPr>
        <p:spPr>
          <a:xfrm>
            <a:off x="5505849"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a:t>
            </a:r>
            <a:r>
              <a:rPr lang="zh-CN" altLang="en-US" sz="1600" smtClean="0">
                <a:solidFill>
                  <a:srgbClr val="008000"/>
                </a:solidFill>
              </a:rPr>
              <a:t>运算，</a:t>
            </a:r>
            <a:r>
              <a:rPr lang="zh-CN" altLang="en-US" sz="1600">
                <a:solidFill>
                  <a:srgbClr val="008000"/>
                </a:solidFill>
              </a:rPr>
              <a:t>再使</a:t>
            </a:r>
            <a:r>
              <a:rPr lang="en-US" altLang="zh-CN" sz="1600">
                <a:solidFill>
                  <a:srgbClr val="008000"/>
                </a:solidFill>
              </a:rPr>
              <a:t>p</a:t>
            </a:r>
            <a:r>
              <a:rPr lang="zh-CN" altLang="en-US" sz="1600">
                <a:solidFill>
                  <a:srgbClr val="008000"/>
                </a:solidFill>
              </a:rPr>
              <a:t>自</a:t>
            </a:r>
            <a:r>
              <a:rPr lang="zh-CN" altLang="en-US" sz="1600" smtClean="0">
                <a:solidFill>
                  <a:srgbClr val="008000"/>
                </a:solidFill>
              </a:rPr>
              <a:t>减</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a:t>
            </a:r>
            <a:r>
              <a:rPr lang="zh-CN" altLang="en-US" sz="1600" smtClean="0">
                <a:solidFill>
                  <a:srgbClr val="008000"/>
                </a:solidFill>
              </a:rPr>
              <a:t>运算</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a:t>
            </a:r>
            <a:r>
              <a:rPr lang="zh-CN" altLang="en-US" sz="1600" smtClean="0">
                <a:solidFill>
                  <a:srgbClr val="008000"/>
                </a:solidFill>
              </a:rPr>
              <a:t>运算</a:t>
            </a:r>
            <a:endParaRPr lang="zh-CN" altLang="en-US" sz="1600">
              <a:solidFill>
                <a:srgbClr val="008000"/>
              </a:solidFill>
            </a:endParaRPr>
          </a:p>
        </p:txBody>
      </p:sp>
    </p:spTree>
    <p:extLst>
      <p:ext uri="{BB962C8B-B14F-4D97-AF65-F5344CB8AC3E}">
        <p14:creationId xmlns:p14="http://schemas.microsoft.com/office/powerpoint/2010/main" val="893524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先定义一个变量：</a:t>
            </a:r>
            <a:r>
              <a:rPr lang="en-US" altLang="zh-CN" dirty="0" err="1"/>
              <a:t>int</a:t>
            </a:r>
            <a:r>
              <a:rPr lang="en-US" altLang="zh-CN" dirty="0" smtClean="0"/>
              <a:t> </a:t>
            </a:r>
            <a:r>
              <a:rPr lang="en-US" altLang="zh-CN" dirty="0" err="1" smtClean="0"/>
              <a:t>i</a:t>
            </a:r>
            <a:r>
              <a:rPr lang="en-US" altLang="zh-CN" dirty="0" smtClean="0"/>
              <a:t>;</a:t>
            </a:r>
            <a:endParaRPr lang="zh-CN" altLang="en-US" dirty="0"/>
          </a:p>
        </p:txBody>
      </p:sp>
      <p:sp>
        <p:nvSpPr>
          <p:cNvPr id="5" name="内容占位符 4"/>
          <p:cNvSpPr>
            <a:spLocks noGrp="1"/>
          </p:cNvSpPr>
          <p:nvPr>
            <p:ph idx="1"/>
          </p:nvPr>
        </p:nvSpPr>
        <p:spPr>
          <a:ln>
            <a:solidFill>
              <a:schemeClr val="accent1"/>
            </a:solidFill>
          </a:ln>
        </p:spPr>
        <p:txBody>
          <a:bodyPr/>
          <a:lstStyle/>
          <a:p>
            <a:r>
              <a:rPr lang="zh-CN" altLang="en-US" dirty="0" smtClean="0"/>
              <a:t>对于变量</a:t>
            </a:r>
            <a:r>
              <a:rPr lang="en-US" altLang="zh-CN" dirty="0"/>
              <a:t>i</a:t>
            </a:r>
          </a:p>
          <a:p>
            <a:pPr lvl="1"/>
            <a:r>
              <a:rPr lang="zh-CN" altLang="en-US" dirty="0" smtClean="0"/>
              <a:t>它有一个</a:t>
            </a:r>
            <a:r>
              <a:rPr lang="zh-CN" altLang="en-US" dirty="0" smtClean="0"/>
              <a:t>名字：</a:t>
            </a:r>
            <a:r>
              <a:rPr lang="en-US" altLang="zh-CN" dirty="0" err="1" smtClean="0"/>
              <a:t>i</a:t>
            </a:r>
            <a:endParaRPr lang="en-US" altLang="zh-CN" dirty="0" smtClean="0"/>
          </a:p>
          <a:p>
            <a:pPr lvl="1"/>
            <a:r>
              <a:rPr lang="zh-CN" altLang="en-US" dirty="0" smtClean="0">
                <a:sym typeface="Wingdings" panose="05000000000000000000" pitchFamily="2" charset="2"/>
              </a:rPr>
              <a:t>它有一个</a:t>
            </a:r>
            <a:r>
              <a:rPr lang="zh-CN" altLang="en-US" dirty="0" smtClean="0">
                <a:sym typeface="Wingdings" panose="05000000000000000000" pitchFamily="2" charset="2"/>
              </a:rPr>
              <a:t>地址：</a:t>
            </a:r>
            <a:r>
              <a:rPr lang="en-US" altLang="zh-CN" dirty="0" smtClean="0">
                <a:sym typeface="Wingdings" panose="05000000000000000000" pitchFamily="2" charset="2"/>
              </a:rPr>
              <a:t>&amp;</a:t>
            </a:r>
            <a:r>
              <a:rPr lang="en-US" altLang="zh-CN" dirty="0" err="1" smtClean="0">
                <a:sym typeface="Wingdings" panose="05000000000000000000" pitchFamily="2" charset="2"/>
              </a:rPr>
              <a:t>i</a:t>
            </a:r>
            <a:endParaRPr lang="en-US" altLang="zh-CN" dirty="0" smtClean="0">
              <a:sym typeface="Wingdings" panose="05000000000000000000" pitchFamily="2" charset="2"/>
            </a:endParaRPr>
          </a:p>
          <a:p>
            <a:r>
              <a:rPr lang="zh-CN" altLang="en-US" dirty="0" smtClean="0">
                <a:sym typeface="Wingdings" panose="05000000000000000000" pitchFamily="2" charset="2"/>
              </a:rPr>
              <a:t>关于</a:t>
            </a:r>
            <a:r>
              <a:rPr lang="en-US" altLang="zh-CN" dirty="0" err="1" smtClean="0">
                <a:sym typeface="Wingdings" panose="05000000000000000000" pitchFamily="2" charset="2"/>
              </a:rPr>
              <a:t>i</a:t>
            </a:r>
            <a:r>
              <a:rPr lang="zh-CN" altLang="en-US" dirty="0" smtClean="0">
                <a:sym typeface="Wingdings" panose="05000000000000000000" pitchFamily="2" charset="2"/>
              </a:rPr>
              <a:t>的地址</a:t>
            </a:r>
            <a:endParaRPr lang="en-US" altLang="zh-CN" dirty="0" smtClean="0">
              <a:sym typeface="Wingdings" panose="05000000000000000000" pitchFamily="2" charset="2"/>
            </a:endParaRPr>
          </a:p>
          <a:p>
            <a:pPr lvl="1"/>
            <a:r>
              <a:rPr lang="zh-CN" altLang="en-US" dirty="0" smtClean="0"/>
              <a:t>其实</a:t>
            </a:r>
            <a:r>
              <a:rPr lang="en-US" altLang="zh-CN" dirty="0" err="1" smtClean="0"/>
              <a:t>i</a:t>
            </a:r>
            <a:r>
              <a:rPr lang="zh-CN" altLang="en-US" dirty="0" smtClean="0"/>
              <a:t>在内存需要连续占用</a:t>
            </a:r>
            <a:r>
              <a:rPr lang="en-US" altLang="zh-CN" dirty="0" smtClean="0"/>
              <a:t>4</a:t>
            </a:r>
            <a:r>
              <a:rPr lang="zh-CN" altLang="en-US" dirty="0" smtClean="0"/>
              <a:t>个地址，假设占用</a:t>
            </a:r>
            <a:r>
              <a:rPr lang="en-US" altLang="zh-CN" dirty="0" smtClean="0"/>
              <a:t>2000~2003</a:t>
            </a:r>
            <a:r>
              <a:rPr lang="zh-CN" altLang="en-US" dirty="0" smtClean="0"/>
              <a:t>，但是</a:t>
            </a:r>
            <a:r>
              <a:rPr lang="en-US" altLang="zh-CN" dirty="0" smtClean="0"/>
              <a:t>C</a:t>
            </a:r>
            <a:r>
              <a:rPr lang="zh-CN" altLang="en-US" dirty="0" smtClean="0"/>
              <a:t>语言只记录</a:t>
            </a:r>
            <a:r>
              <a:rPr lang="zh-CN" altLang="en-US" b="1" dirty="0" smtClean="0">
                <a:solidFill>
                  <a:srgbClr val="FF0000"/>
                </a:solidFill>
              </a:rPr>
              <a:t>起始地址</a:t>
            </a:r>
            <a:r>
              <a:rPr lang="zh-CN" altLang="en-US" dirty="0" smtClean="0"/>
              <a:t>，</a:t>
            </a:r>
            <a:r>
              <a:rPr lang="zh-CN" altLang="en-US" dirty="0" smtClean="0"/>
              <a:t>所以，</a:t>
            </a:r>
            <a:r>
              <a:rPr lang="en-US" altLang="zh-CN" dirty="0" err="1" smtClean="0"/>
              <a:t>i</a:t>
            </a:r>
            <a:r>
              <a:rPr lang="zh-CN" altLang="en-US" dirty="0" smtClean="0"/>
              <a:t>的地址是</a:t>
            </a:r>
            <a:r>
              <a:rPr lang="en-US" altLang="zh-CN" dirty="0" smtClean="0"/>
              <a:t>2000</a:t>
            </a:r>
            <a:r>
              <a:rPr lang="zh-CN" altLang="en-US" dirty="0" smtClean="0"/>
              <a:t>，因此</a:t>
            </a:r>
            <a:r>
              <a:rPr lang="en-US" altLang="zh-CN" dirty="0" smtClean="0"/>
              <a:t>&amp;</a:t>
            </a:r>
            <a:r>
              <a:rPr lang="en-US" altLang="zh-CN" dirty="0" err="1" smtClean="0"/>
              <a:t>i</a:t>
            </a:r>
            <a:r>
              <a:rPr lang="zh-CN" altLang="en-US" dirty="0" smtClean="0"/>
              <a:t>的值为</a:t>
            </a:r>
            <a:r>
              <a:rPr lang="en-US" altLang="zh-CN" dirty="0" smtClean="0"/>
              <a:t>2000</a:t>
            </a:r>
          </a:p>
          <a:p>
            <a:r>
              <a:rPr lang="zh-CN" altLang="en-US" dirty="0" smtClean="0"/>
              <a:t>关于</a:t>
            </a:r>
            <a:r>
              <a:rPr lang="en-US" altLang="zh-CN" dirty="0" err="1" smtClean="0"/>
              <a:t>i</a:t>
            </a:r>
            <a:r>
              <a:rPr lang="zh-CN" altLang="en-US" dirty="0" smtClean="0"/>
              <a:t>的操作</a:t>
            </a:r>
            <a:endParaRPr lang="en-US" altLang="zh-CN" dirty="0" smtClean="0"/>
          </a:p>
          <a:p>
            <a:pPr lvl="1"/>
            <a:r>
              <a:rPr lang="zh-CN" altLang="en-US" dirty="0" smtClean="0"/>
              <a:t>可以直接通过</a:t>
            </a:r>
            <a:r>
              <a:rPr lang="en-US" altLang="zh-CN" dirty="0" err="1" smtClean="0"/>
              <a:t>i</a:t>
            </a:r>
            <a:r>
              <a:rPr lang="zh-CN" altLang="en-US" dirty="0" smtClean="0"/>
              <a:t>来改变</a:t>
            </a:r>
            <a:r>
              <a:rPr lang="en-US" altLang="zh-CN" dirty="0" smtClean="0"/>
              <a:t>2000~2003</a:t>
            </a:r>
            <a:r>
              <a:rPr lang="zh-CN" altLang="en-US" dirty="0" smtClean="0"/>
              <a:t>的内容，例如执行：</a:t>
            </a:r>
            <a:r>
              <a:rPr lang="en-US" altLang="zh-CN" dirty="0" err="1" smtClean="0"/>
              <a:t>i</a:t>
            </a:r>
            <a:r>
              <a:rPr lang="en-US" altLang="zh-CN" dirty="0" smtClean="0"/>
              <a:t>=10; </a:t>
            </a:r>
            <a:r>
              <a:rPr lang="zh-CN" altLang="en-US" dirty="0" smtClean="0"/>
              <a:t>那么</a:t>
            </a:r>
            <a:r>
              <a:rPr lang="en-US" altLang="zh-CN" dirty="0" smtClean="0"/>
              <a:t>2000~2003</a:t>
            </a:r>
            <a:r>
              <a:rPr lang="zh-CN" altLang="en-US" dirty="0" smtClean="0"/>
              <a:t>这块地址的内容就全变了</a:t>
            </a:r>
            <a:endParaRPr lang="en-US" altLang="zh-CN" dirty="0" smtClean="0"/>
          </a:p>
          <a:p>
            <a:pPr lvl="1"/>
            <a:r>
              <a:rPr lang="zh-CN" altLang="en-US" dirty="0" smtClean="0"/>
              <a:t>其实也可以通过</a:t>
            </a:r>
            <a:r>
              <a:rPr lang="en-US" altLang="zh-CN" dirty="0" smtClean="0"/>
              <a:t>&amp;</a:t>
            </a:r>
            <a:r>
              <a:rPr lang="en-US" altLang="zh-CN" dirty="0" err="1" smtClean="0"/>
              <a:t>i</a:t>
            </a:r>
            <a:r>
              <a:rPr lang="zh-CN" altLang="en-US" b="1" dirty="0" smtClean="0">
                <a:solidFill>
                  <a:srgbClr val="FF0000"/>
                </a:solidFill>
              </a:rPr>
              <a:t>间接改变</a:t>
            </a:r>
            <a:r>
              <a:rPr lang="zh-CN" altLang="en-US" dirty="0" smtClean="0"/>
              <a:t>这块地址的内容，因为</a:t>
            </a:r>
            <a:r>
              <a:rPr lang="en-US" altLang="zh-CN" dirty="0" err="1" smtClean="0"/>
              <a:t>scanf</a:t>
            </a:r>
            <a:r>
              <a:rPr lang="zh-CN" altLang="en-US" dirty="0" smtClean="0"/>
              <a:t>就是这么干的</a:t>
            </a:r>
            <a:endParaRPr lang="en-US" altLang="zh-CN" dirty="0" smtClean="0"/>
          </a:p>
          <a:p>
            <a:pPr lvl="1"/>
            <a:endParaRPr lang="zh-CN" altLang="en-US" dirty="0"/>
          </a:p>
        </p:txBody>
      </p:sp>
    </p:spTree>
    <p:extLst>
      <p:ext uri="{BB962C8B-B14F-4D97-AF65-F5344CB8AC3E}">
        <p14:creationId xmlns:p14="http://schemas.microsoft.com/office/powerpoint/2010/main" val="2678109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xmlns:a14="http://schemas.microsoft.com/office/drawing/2010/main">
        <mc:Choice Requires="a14">
          <p:sp>
            <p:nvSpPr>
              <p:cNvPr id="17" name="圆角矩形 16">
                <a:extLst>
                  <a:ext uri="{FF2B5EF4-FFF2-40B4-BE49-F238E27FC236}">
                    <a16:creationId xmlns:a16="http://schemas.microsoft.com/office/drawing/2014/main" id="{5382CD89-35B6-4BD4-B332-B011068CC402}"/>
                  </a:ext>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a:solidFill>
                      <a:schemeClr val="tx1"/>
                    </a:solidFill>
                  </a:rPr>
                  <a:t>void fun(</a:t>
                </a:r>
                <a:r>
                  <a:rPr lang="en-US" altLang="zh-CN" sz="1400" dirty="0" err="1">
                    <a:solidFill>
                      <a:schemeClr val="tx1"/>
                    </a:solidFill>
                  </a:rPr>
                  <a:t>int</a:t>
                </a:r>
                <a:r>
                  <a:rPr lang="en-US" altLang="zh-CN" sz="1400" dirty="0">
                    <a:solidFill>
                      <a:schemeClr val="tx1"/>
                    </a:solidFill>
                  </a:rPr>
                  <a:t> </a:t>
                </a:r>
                <a:r>
                  <a:rPr lang="en-US" altLang="zh-CN" sz="1400" dirty="0" smtClean="0">
                    <a:solidFill>
                      <a:schemeClr val="accent6"/>
                    </a:solidFill>
                  </a:rPr>
                  <a:t>*</a:t>
                </a:r>
                <a:r>
                  <a:rPr lang="en-US" altLang="zh-CN" sz="1400" dirty="0" err="1" smtClean="0">
                    <a:solidFill>
                      <a:schemeClr val="accent6"/>
                    </a:solidFill>
                  </a:rPr>
                  <a:t>arr</a:t>
                </a:r>
                <a:r>
                  <a:rPr lang="en-US" altLang="zh-CN" sz="1400" dirty="0" smtClean="0">
                    <a:solidFill>
                      <a:schemeClr val="tx1"/>
                    </a:solidFill>
                  </a:rPr>
                  <a:t>, </a:t>
                </a:r>
                <a:r>
                  <a:rPr lang="en-US" altLang="zh-CN" sz="1400" dirty="0" err="1">
                    <a:solidFill>
                      <a:schemeClr val="tx1"/>
                    </a:solidFill>
                  </a:rPr>
                  <a:t>int</a:t>
                </a:r>
                <a:r>
                  <a:rPr lang="en-US" altLang="zh-CN" sz="1400" dirty="0">
                    <a:solidFill>
                      <a:schemeClr val="tx1"/>
                    </a:solidFill>
                  </a:rPr>
                  <a:t> n) </a:t>
                </a:r>
                <a:r>
                  <a:rPr lang="en-US" altLang="zh-CN" sz="1400" dirty="0" smtClean="0">
                    <a:solidFill>
                      <a:srgbClr val="008000"/>
                    </a:solidFill>
                  </a:rPr>
                  <a:t>//</a:t>
                </a:r>
                <a:r>
                  <a:rPr lang="zh-CN" altLang="en-US" sz="1400" dirty="0">
                    <a:solidFill>
                      <a:srgbClr val="008000"/>
                    </a:solidFill>
                  </a:rPr>
                  <a:t>定义</a:t>
                </a:r>
                <a:r>
                  <a:rPr lang="en-US" altLang="zh-CN" sz="1400" dirty="0" smtClean="0">
                    <a:solidFill>
                      <a:srgbClr val="008000"/>
                    </a:solidFill>
                  </a:rPr>
                  <a:t>fun</a:t>
                </a:r>
                <a:endParaRPr lang="zh-CN" altLang="en-US" sz="1400" dirty="0">
                  <a:solidFill>
                    <a:srgbClr val="008000"/>
                  </a:solidFill>
                </a:endParaRP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mc:Choice>
        <mc:Fallback xmlns="">
          <p:sp>
            <p:nvSpPr>
              <p:cNvPr id="17" name="圆角矩形 16">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 23">
                <a:extLst>
                  <a:ext uri="{FF2B5EF4-FFF2-40B4-BE49-F238E27FC236}">
                    <a16:creationId xmlns:a16="http://schemas.microsoft.com/office/drawing/2014/main" id="{5382CD89-35B6-4BD4-B332-B011068CC402}"/>
                  </a:ext>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err="1">
                    <a:solidFill>
                      <a:schemeClr val="tx1"/>
                    </a:solidFill>
                  </a:rPr>
                  <a:t>int</a:t>
                </a:r>
                <a:r>
                  <a:rPr lang="en-US" altLang="zh-CN" sz="1400" dirty="0">
                    <a:solidFill>
                      <a:schemeClr val="tx1"/>
                    </a:solidFill>
                  </a:rPr>
                  <a:t> main()</a:t>
                </a:r>
              </a:p>
              <a:p>
                <a:pPr algn="just" defTabSz="360363">
                  <a:lnSpc>
                    <a:spcPct val="120000"/>
                  </a:lnSpc>
                  <a:defRPr/>
                </a:pPr>
                <a:r>
                  <a:rPr lang="en-US" altLang="zh-CN" sz="1400" dirty="0" smtClean="0">
                    <a:solidFill>
                      <a:schemeClr val="tx1"/>
                    </a:solidFill>
                  </a:rPr>
                  <a:t>{	void </a:t>
                </a:r>
                <a:r>
                  <a:rPr lang="en-US" altLang="zh-CN" sz="1400" dirty="0">
                    <a:solidFill>
                      <a:schemeClr val="tx1"/>
                    </a:solidFill>
                  </a:rPr>
                  <a:t>fun(</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arr</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n</a:t>
                </a:r>
                <a:r>
                  <a:rPr lang="en-US" altLang="zh-CN" sz="1400" dirty="0" smtClean="0">
                    <a:solidFill>
                      <a:schemeClr val="tx1"/>
                    </a:solidFill>
                  </a:rPr>
                  <a:t>);</a:t>
                </a:r>
                <a:r>
                  <a:rPr lang="en-US" altLang="zh-CN" sz="1400" dirty="0" smtClean="0">
                    <a:solidFill>
                      <a:srgbClr val="008000"/>
                    </a:solidFill>
                  </a:rPr>
                  <a:t>//fun</a:t>
                </a:r>
                <a:r>
                  <a:rPr lang="zh-CN" altLang="en-US" sz="1400" dirty="0">
                    <a:solidFill>
                      <a:srgbClr val="008000"/>
                    </a:solidFill>
                  </a:rPr>
                  <a:t>函数的声明</a:t>
                </a: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t>
                </a:r>
                <a:r>
                  <a:rPr lang="en-US" altLang="zh-CN" sz="1400" dirty="0">
                    <a:solidFill>
                      <a:schemeClr val="tx1"/>
                    </a:solidFill>
                  </a:rPr>
                  <a:t>array[10</a:t>
                </a:r>
                <a:r>
                  <a:rPr lang="en-US" altLang="zh-CN" sz="1400" dirty="0" smtClean="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array</a:t>
                </a:r>
                <a:r>
                  <a:rPr lang="zh-CN" altLang="en-US" sz="1400" dirty="0">
                    <a:solidFill>
                      <a:srgbClr val="008000"/>
                    </a:solidFill>
                  </a:rPr>
                  <a:t>数组</a:t>
                </a:r>
              </a:p>
              <a:p>
                <a:pPr algn="just" defTabSz="360363">
                  <a:lnSpc>
                    <a:spcPct val="120000"/>
                  </a:lnSpc>
                  <a:defRPr/>
                </a:pP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dirty="0">
                  <a:solidFill>
                    <a:schemeClr val="tx1"/>
                  </a:solidFill>
                </a:endParaRPr>
              </a:p>
              <a:p>
                <a:pPr algn="just" defTabSz="360363">
                  <a:lnSpc>
                    <a:spcPct val="120000"/>
                  </a:lnSpc>
                  <a:defRPr/>
                </a:pPr>
                <a:r>
                  <a:rPr lang="en-US" altLang="zh-CN" sz="1400" dirty="0" smtClean="0">
                    <a:solidFill>
                      <a:schemeClr val="tx1"/>
                    </a:solidFill>
                  </a:rPr>
                  <a:t>	fun(array,10);</a:t>
                </a:r>
                <a:r>
                  <a:rPr lang="zh-CN" altLang="en-US" sz="1400" dirty="0" smtClean="0">
                    <a:solidFill>
                      <a:schemeClr val="tx1"/>
                    </a:solidFill>
                  </a:rPr>
                  <a:t> </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用数组名作函数的参数</a:t>
                </a:r>
              </a:p>
              <a:p>
                <a:pPr algn="just" defTabSz="360363">
                  <a:lnSpc>
                    <a:spcPct val="120000"/>
                  </a:lnSpc>
                  <a:defRPr/>
                </a:pPr>
                <a:r>
                  <a:rPr lang="en-US" altLang="zh-CN" sz="1400" dirty="0" smtClean="0">
                    <a:solidFill>
                      <a:schemeClr val="tx1"/>
                    </a:solidFill>
                  </a:rPr>
                  <a:t>	return </a:t>
                </a:r>
                <a:r>
                  <a:rPr lang="en-US" altLang="zh-CN" sz="1400" dirty="0">
                    <a:solidFill>
                      <a:schemeClr val="tx1"/>
                    </a:solidFill>
                  </a:rPr>
                  <a:t>0;</a:t>
                </a:r>
              </a:p>
              <a:p>
                <a:pPr algn="just" defTabSz="360363">
                  <a:lnSpc>
                    <a:spcPct val="120000"/>
                  </a:lnSpc>
                  <a:defRPr/>
                </a:pPr>
                <a:r>
                  <a:rPr lang="en-US" altLang="zh-CN" sz="1400" dirty="0" smtClean="0">
                    <a:solidFill>
                      <a:schemeClr val="tx1"/>
                    </a:solidFill>
                  </a:rPr>
                  <a:t>} </a:t>
                </a:r>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void </a:t>
                </a:r>
                <a:r>
                  <a:rPr lang="en-US" altLang="zh-CN" sz="1400" dirty="0">
                    <a:solidFill>
                      <a:schemeClr val="tx1"/>
                    </a:solidFill>
                  </a:rPr>
                  <a:t>fun(</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arr</a:t>
                </a:r>
                <a:r>
                  <a:rPr lang="en-US" altLang="zh-CN" sz="1400" dirty="0" smtClean="0">
                    <a:solidFill>
                      <a:schemeClr val="tx1"/>
                    </a:solidFill>
                  </a:rPr>
                  <a:t>[], </a:t>
                </a:r>
                <a:r>
                  <a:rPr lang="en-US" altLang="zh-CN" sz="1400" dirty="0" err="1">
                    <a:solidFill>
                      <a:schemeClr val="tx1"/>
                    </a:solidFill>
                  </a:rPr>
                  <a:t>int</a:t>
                </a:r>
                <a:r>
                  <a:rPr lang="en-US" altLang="zh-CN" sz="1400" dirty="0">
                    <a:solidFill>
                      <a:schemeClr val="tx1"/>
                    </a:solidFill>
                  </a:rPr>
                  <a:t> n) </a:t>
                </a:r>
                <a:r>
                  <a:rPr lang="en-US" altLang="zh-CN" sz="1400" dirty="0" smtClean="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fun</a:t>
                </a:r>
                <a:r>
                  <a:rPr lang="zh-CN" altLang="en-US" sz="1400" dirty="0">
                    <a:solidFill>
                      <a:srgbClr val="008000"/>
                    </a:solidFill>
                  </a:rPr>
                  <a:t>函数</a:t>
                </a:r>
              </a:p>
              <a:p>
                <a:pPr algn="just" defTabSz="360363">
                  <a:lnSpc>
                    <a:spcPct val="120000"/>
                  </a:lnSpc>
                  <a:defRPr/>
                </a:pPr>
                <a:r>
                  <a:rPr lang="en-US" altLang="zh-CN" sz="1400" dirty="0" smtClean="0">
                    <a:solidFill>
                      <a:schemeClr val="tx1"/>
                    </a:solidFill>
                  </a:rPr>
                  <a:t>{</a:t>
                </a:r>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mc:Choice>
        <mc:Fallback xmlns="">
          <p:sp>
            <p:nvSpPr>
              <p:cNvPr id="24" name="圆角矩形 23">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rotWithShape="0">
                <a:blip r:embed="rId5"/>
                <a:stretch>
                  <a:fillRect/>
                </a:stretch>
              </a:blipFill>
            </p:spPr>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a:t>
            </a:r>
            <a:r>
              <a:rPr lang="zh-CN" altLang="en-US" smtClean="0"/>
              <a:t>。当</a:t>
            </a:r>
            <a:r>
              <a:rPr lang="zh-CN" altLang="en-US"/>
              <a:t>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extLst>
              <p:ext uri="{D42A27DB-BD31-4B8C-83A1-F6EECF244321}">
                <p14:modId xmlns:p14="http://schemas.microsoft.com/office/powerpoint/2010/main" val="2770065044"/>
              </p:ext>
            </p:extLst>
          </p:nvPr>
        </p:nvGraphicFramePr>
        <p:xfrm>
          <a:off x="9077119" y="2859029"/>
          <a:ext cx="2654437" cy="3352800"/>
        </p:xfrm>
        <a:graphic>
          <a:graphicData uri="http://schemas.openxmlformats.org/drawingml/2006/table">
            <a:tbl>
              <a:tblPr>
                <a:tableStyleId>{5C22544A-7EE6-4342-B048-85BDC9FD1C3A}</a:tableStyleId>
              </a:tblPr>
              <a:tblGrid>
                <a:gridCol w="738090">
                  <a:extLst>
                    <a:ext uri="{9D8B030D-6E8A-4147-A177-3AD203B41FA5}">
                      <a16:colId xmlns:a16="http://schemas.microsoft.com/office/drawing/2014/main" val="4019418062"/>
                    </a:ext>
                  </a:extLst>
                </a:gridCol>
                <a:gridCol w="651753">
                  <a:extLst>
                    <a:ext uri="{9D8B030D-6E8A-4147-A177-3AD203B41FA5}">
                      <a16:colId xmlns:a16="http://schemas.microsoft.com/office/drawing/2014/main" val="2733368043"/>
                    </a:ext>
                  </a:extLst>
                </a:gridCol>
                <a:gridCol w="1264594">
                  <a:extLst>
                    <a:ext uri="{9D8B030D-6E8A-4147-A177-3AD203B41FA5}">
                      <a16:colId xmlns:a16="http://schemas.microsoft.com/office/drawing/2014/main" val="2833889773"/>
                    </a:ext>
                  </a:extLst>
                </a:gridCol>
              </a:tblGrid>
              <a:tr h="148020">
                <a:tc>
                  <a:txBody>
                    <a:bodyPr/>
                    <a:lstStyle/>
                    <a:p>
                      <a:pPr>
                        <a:lnSpc>
                          <a:spcPts val="1200"/>
                        </a:lnSpc>
                      </a:pPr>
                      <a:r>
                        <a:rPr lang="en-US" altLang="zh-CN" sz="1400" b="0" dirty="0" smtClean="0"/>
                        <a:t>array</a:t>
                      </a:r>
                    </a:p>
                    <a:p>
                      <a:pPr>
                        <a:lnSpc>
                          <a:spcPts val="1200"/>
                        </a:lnSpc>
                      </a:pPr>
                      <a:r>
                        <a:rPr lang="en-US" altLang="zh-CN" sz="1400" b="0" dirty="0" err="1" smtClean="0"/>
                        <a:t>arr</a:t>
                      </a:r>
                      <a:endParaRPr lang="zh-CN" altLang="en-US" sz="1400" b="0" dirty="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dirty="0" smtClean="0"/>
                        <a:t>array[0]</a:t>
                      </a:r>
                    </a:p>
                    <a:p>
                      <a:pPr>
                        <a:lnSpc>
                          <a:spcPts val="1200"/>
                        </a:lnSpc>
                      </a:pPr>
                      <a:r>
                        <a:rPr lang="en-US" altLang="zh-CN" sz="1400" b="0" dirty="0" err="1" smtClean="0"/>
                        <a:t>arr</a:t>
                      </a:r>
                      <a:r>
                        <a:rPr lang="en-US" altLang="zh-CN" sz="1400" b="0" dirty="0" smtClean="0"/>
                        <a:t>[0]</a:t>
                      </a:r>
                      <a:endParaRPr lang="zh-CN" altLang="en-US" sz="1400" b="0" dirty="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dirty="0" smtClean="0"/>
                    </a:p>
                    <a:p>
                      <a:pPr>
                        <a:lnSpc>
                          <a:spcPts val="1200"/>
                        </a:lnSpc>
                      </a:pPr>
                      <a:endParaRPr lang="zh-CN" altLang="en-US" sz="1400" b="0" dirty="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6655" y="4370825"/>
            <a:ext cx="9134273" cy="2169825"/>
          </a:xfrm>
          <a:prstGeom prst="rect">
            <a:avLst/>
          </a:prstGeom>
        </p:spPr>
        <p:txBody>
          <a:bodyPr wrap="square">
            <a:spAutoFit/>
          </a:bodyPr>
          <a:lstStyle/>
          <a:p>
            <a:pPr>
              <a:lnSpc>
                <a:spcPct val="150000"/>
              </a:lnSpc>
            </a:pPr>
            <a:r>
              <a:rPr lang="zh-CN" altLang="en-US" dirty="0"/>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r>
              <a:rPr lang="zh-CN" altLang="en-US" dirty="0" smtClean="0"/>
              <a:t>。</a:t>
            </a:r>
            <a:endParaRPr lang="zh-CN" altLang="en-US" dirty="0"/>
          </a:p>
          <a:p>
            <a:pPr>
              <a:lnSpc>
                <a:spcPct val="150000"/>
              </a:lnSpc>
            </a:pPr>
            <a:r>
              <a:rPr lang="zh-CN" altLang="en-US" dirty="0"/>
              <a:t>当arr接收了实参数组的首元素地址后，arr就指向实参数组首元素，也就是指向</a:t>
            </a:r>
            <a:r>
              <a:rPr lang="zh-CN" altLang="en-US" dirty="0" smtClean="0"/>
              <a:t>array</a:t>
            </a:r>
            <a:r>
              <a:rPr lang="en-US" altLang="zh-CN" dirty="0" smtClean="0"/>
              <a:t>[</a:t>
            </a:r>
            <a:r>
              <a:rPr lang="zh-CN" altLang="en-US" dirty="0" smtClean="0"/>
              <a:t>0</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4203420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a:t>
            </a:r>
            <a:r>
              <a:rPr lang="zh-CN" altLang="en-US" sz="1600" smtClean="0">
                <a:solidFill>
                  <a:schemeClr val="tx1"/>
                </a:solidFill>
              </a:rPr>
              <a:t>比较</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smtClean="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在</a:t>
            </a:r>
            <a:r>
              <a:rPr lang="zh-CN" altLang="en-US" sz="1600">
                <a:solidFill>
                  <a:schemeClr val="tx1"/>
                </a:solidFill>
              </a:rPr>
              <a:t>函数执行期间，它可以再被赋值。</a:t>
            </a:r>
            <a:endParaRPr lang="en-US" altLang="zh-CN" sz="16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01131092"/>
              </p:ext>
            </p:extLst>
          </p:nvPr>
        </p:nvGraphicFramePr>
        <p:xfrm>
          <a:off x="2192454" y="1607551"/>
          <a:ext cx="7492565" cy="1483360"/>
        </p:xfrm>
        <a:graphic>
          <a:graphicData uri="http://schemas.openxmlformats.org/drawingml/2006/table">
            <a:tbl>
              <a:tblPr firstCol="1">
                <a:tableStyleId>{5C22544A-7EE6-4342-B048-85BDC9FD1C3A}</a:tableStyleId>
              </a:tblPr>
              <a:tblGrid>
                <a:gridCol w="3028565">
                  <a:extLst>
                    <a:ext uri="{9D8B030D-6E8A-4147-A177-3AD203B41FA5}">
                      <a16:colId xmlns:a16="http://schemas.microsoft.com/office/drawing/2014/main" val="2443402173"/>
                    </a:ext>
                  </a:extLst>
                </a:gridCol>
                <a:gridCol w="2232000">
                  <a:extLst>
                    <a:ext uri="{9D8B030D-6E8A-4147-A177-3AD203B41FA5}">
                      <a16:colId xmlns:a16="http://schemas.microsoft.com/office/drawing/2014/main" val="1779821884"/>
                    </a:ext>
                  </a:extLst>
                </a:gridCol>
                <a:gridCol w="2232000">
                  <a:extLst>
                    <a:ext uri="{9D8B030D-6E8A-4147-A177-3AD203B41FA5}">
                      <a16:colId xmlns:a16="http://schemas.microsoft.com/office/drawing/2014/main" val="2718820849"/>
                    </a:ext>
                  </a:extLst>
                </a:gridCol>
              </a:tblGrid>
              <a:tr h="370840">
                <a:tc>
                  <a:txBody>
                    <a:bodyPr/>
                    <a:lstStyle/>
                    <a:p>
                      <a:r>
                        <a:rPr lang="zh-CN" altLang="en-US" sz="1600" b="0" smtClean="0"/>
                        <a:t>实参类型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a:t>
                      </a:r>
                      <a:endParaRPr lang="zh-CN" altLang="en-US" sz="1600" b="0"/>
                    </a:p>
                  </a:txBody>
                  <a:tcPr/>
                </a:tc>
                <a:extLst>
                  <a:ext uri="{0D108BD9-81ED-4DB2-BD59-A6C34878D82A}">
                    <a16:rowId xmlns:a16="http://schemas.microsoft.com/office/drawing/2014/main" val="1717391679"/>
                  </a:ext>
                </a:extLst>
              </a:tr>
              <a:tr h="370840">
                <a:tc>
                  <a:txBody>
                    <a:bodyPr/>
                    <a:lstStyle/>
                    <a:p>
                      <a:r>
                        <a:rPr lang="zh-CN" altLang="en-US" sz="1600" b="0" smtClean="0"/>
                        <a:t>要求形参的类型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数组名或指针变量</a:t>
                      </a:r>
                      <a:endParaRPr lang="zh-CN" altLang="en-US" sz="1600" b="0"/>
                    </a:p>
                  </a:txBody>
                  <a:tcPr/>
                </a:tc>
                <a:extLst>
                  <a:ext uri="{0D108BD9-81ED-4DB2-BD59-A6C34878D82A}">
                    <a16:rowId xmlns:a16="http://schemas.microsoft.com/office/drawing/2014/main" val="3613155926"/>
                  </a:ext>
                </a:extLst>
              </a:tr>
              <a:tr h="370840">
                <a:tc>
                  <a:txBody>
                    <a:bodyPr/>
                    <a:lstStyle/>
                    <a:p>
                      <a:r>
                        <a:rPr lang="zh-CN" altLang="en-US" sz="1600" b="0" smtClean="0"/>
                        <a:t>传递的信息</a:t>
                      </a:r>
                      <a:endParaRPr lang="zh-CN" altLang="en-US" sz="1600" b="0"/>
                    </a:p>
                  </a:txBody>
                  <a:tcPr/>
                </a:tc>
                <a:tc>
                  <a:txBody>
                    <a:bodyPr/>
                    <a:lstStyle/>
                    <a:p>
                      <a:r>
                        <a:rPr lang="zh-CN" altLang="en-US" sz="1600" b="0" smtClean="0"/>
                        <a:t>变量的值</a:t>
                      </a:r>
                      <a:endParaRPr lang="zh-CN" altLang="en-US" sz="1600" b="0"/>
                    </a:p>
                  </a:txBody>
                  <a:tcPr/>
                </a:tc>
                <a:tc>
                  <a:txBody>
                    <a:bodyPr/>
                    <a:lstStyle/>
                    <a:p>
                      <a:r>
                        <a:rPr lang="zh-CN" altLang="en-US" sz="1600" b="0" smtClean="0"/>
                        <a:t>实参数组首元素的地址</a:t>
                      </a:r>
                      <a:endParaRPr lang="zh-CN" altLang="en-US" sz="1600" b="0"/>
                    </a:p>
                  </a:txBody>
                  <a:tcPr/>
                </a:tc>
                <a:extLst>
                  <a:ext uri="{0D108BD9-81ED-4DB2-BD59-A6C34878D82A}">
                    <a16:rowId xmlns:a16="http://schemas.microsoft.com/office/drawing/2014/main" val="714576470"/>
                  </a:ext>
                </a:extLst>
              </a:tr>
              <a:tr h="370840">
                <a:tc>
                  <a:txBody>
                    <a:bodyPr/>
                    <a:lstStyle/>
                    <a:p>
                      <a:r>
                        <a:rPr lang="zh-CN" altLang="en-US" sz="1600" b="0" smtClean="0"/>
                        <a:t>通过函数调用能否改变实参的值</a:t>
                      </a:r>
                      <a:endParaRPr lang="zh-CN" altLang="en-US" sz="1600" b="0"/>
                    </a:p>
                  </a:txBody>
                  <a:tcPr/>
                </a:tc>
                <a:tc>
                  <a:txBody>
                    <a:bodyPr/>
                    <a:lstStyle/>
                    <a:p>
                      <a:r>
                        <a:rPr lang="zh-CN" altLang="en-US" sz="1600" b="0" smtClean="0"/>
                        <a:t>不能改变实参变量的值</a:t>
                      </a:r>
                      <a:endParaRPr lang="zh-CN" altLang="en-US" sz="1600" b="0"/>
                    </a:p>
                  </a:txBody>
                  <a:tcPr/>
                </a:tc>
                <a:tc>
                  <a:txBody>
                    <a:bodyPr/>
                    <a:lstStyle/>
                    <a:p>
                      <a:r>
                        <a:rPr lang="zh-CN" altLang="en-US" sz="1600" b="0" smtClean="0"/>
                        <a:t>能改变实参数组的值</a:t>
                      </a:r>
                      <a:endParaRPr lang="zh-CN" altLang="en-US" sz="1600" b="0"/>
                    </a:p>
                  </a:txBody>
                  <a:tcPr/>
                </a:tc>
                <a:extLst>
                  <a:ext uri="{0D108BD9-81ED-4DB2-BD59-A6C34878D82A}">
                    <a16:rowId xmlns:a16="http://schemas.microsoft.com/office/drawing/2014/main" val="4196687742"/>
                  </a:ext>
                </a:extLst>
              </a:tr>
            </a:tbl>
          </a:graphicData>
        </a:graphic>
      </p:graphicFrame>
      <p:grpSp>
        <p:nvGrpSpPr>
          <p:cNvPr id="15" name="组合 14">
            <a:extLst>
              <a:ext uri="{FF2B5EF4-FFF2-40B4-BE49-F238E27FC236}">
                <a16:creationId xmlns:a16="http://schemas.microsoft.com/office/drawing/2014/main" id="{17545ED2-DA8A-47EF-94D4-E66974757BFA}"/>
              </a:ext>
            </a:extLst>
          </p:cNvPr>
          <p:cNvGrpSpPr/>
          <p:nvPr/>
        </p:nvGrpSpPr>
        <p:grpSpPr>
          <a:xfrm>
            <a:off x="564206" y="4120496"/>
            <a:ext cx="10749062" cy="727500"/>
            <a:chOff x="8582294" y="4088154"/>
            <a:chExt cx="11092289" cy="727500"/>
          </a:xfrm>
        </p:grpSpPr>
        <p:sp>
          <p:nvSpPr>
            <p:cNvPr id="1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a:extLst>
              <a:ext uri="{FF2B5EF4-FFF2-40B4-BE49-F238E27FC236}">
                <a16:creationId xmlns:a16="http://schemas.microsoft.com/office/drawing/2014/main" id="{5382CD89-35B6-4BD4-B332-B011068CC402}"/>
              </a:ext>
            </a:extLst>
          </p:cNvPr>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a:solidFill>
                  <a:schemeClr val="tx1"/>
                </a:solidFill>
              </a:rPr>
              <a:t>void fun </a:t>
            </a:r>
            <a:r>
              <a:rPr lang="en-US" altLang="zh-CN" sz="1400" dirty="0" smtClean="0">
                <a:solidFill>
                  <a:schemeClr val="tx1"/>
                </a:solidFill>
              </a:rPr>
              <a:t>(</a:t>
            </a:r>
            <a:r>
              <a:rPr lang="en-US" altLang="zh-CN" sz="1400" dirty="0" err="1" smtClean="0">
                <a:solidFill>
                  <a:schemeClr val="tx1"/>
                </a:solidFill>
              </a:rPr>
              <a:t>int</a:t>
            </a:r>
            <a:r>
              <a:rPr lang="en-US" altLang="zh-CN" sz="1400" dirty="0" smtClean="0">
                <a:solidFill>
                  <a:schemeClr val="tx1"/>
                </a:solidFill>
              </a:rPr>
              <a:t> </a:t>
            </a:r>
            <a:r>
              <a:rPr lang="en-US" altLang="zh-CN" sz="1400" dirty="0" err="1" smtClean="0">
                <a:solidFill>
                  <a:schemeClr val="tx1"/>
                </a:solidFill>
              </a:rPr>
              <a:t>arr</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printf</a:t>
            </a:r>
            <a:r>
              <a:rPr lang="en-US" altLang="zh-CN" sz="1400" dirty="0">
                <a:solidFill>
                  <a:schemeClr val="tx1"/>
                </a:solidFill>
              </a:rPr>
              <a:t>(″%d\n″, *</a:t>
            </a:r>
            <a:r>
              <a:rPr lang="en-US" altLang="zh-CN" sz="1400" dirty="0" err="1">
                <a:solidFill>
                  <a:schemeClr val="tx1"/>
                </a:solidFill>
              </a:rPr>
              <a:t>arr</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输出</a:t>
            </a:r>
            <a:r>
              <a:rPr lang="en-US" altLang="zh-CN" sz="1400" dirty="0">
                <a:solidFill>
                  <a:srgbClr val="008000"/>
                </a:solidFill>
              </a:rPr>
              <a:t>array[0]</a:t>
            </a:r>
            <a:r>
              <a:rPr lang="zh-CN" altLang="en-US" sz="1400" dirty="0">
                <a:solidFill>
                  <a:srgbClr val="008000"/>
                </a:solidFill>
              </a:rPr>
              <a:t>的值</a:t>
            </a: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arr</a:t>
            </a:r>
            <a:r>
              <a:rPr lang="en-US" altLang="zh-CN" sz="1400" dirty="0" smtClean="0">
                <a:solidFill>
                  <a:schemeClr val="tx1"/>
                </a:solidFill>
              </a:rPr>
              <a:t>=arr+3;			</a:t>
            </a:r>
            <a:r>
              <a:rPr lang="en-US" altLang="zh-CN" sz="1400" dirty="0">
                <a:solidFill>
                  <a:srgbClr val="008000"/>
                </a:solidFill>
              </a:rPr>
              <a:t>//</a:t>
            </a:r>
            <a:r>
              <a:rPr lang="zh-CN" altLang="en-US" sz="1400" dirty="0">
                <a:solidFill>
                  <a:srgbClr val="008000"/>
                </a:solidFill>
              </a:rPr>
              <a:t>形参数组名可以被赋值</a:t>
            </a: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printf</a:t>
            </a:r>
            <a:r>
              <a:rPr lang="en-US" altLang="zh-CN" sz="1400" dirty="0">
                <a:solidFill>
                  <a:schemeClr val="tx1"/>
                </a:solidFill>
              </a:rPr>
              <a:t>(″%d\n″, *</a:t>
            </a:r>
            <a:r>
              <a:rPr lang="en-US" altLang="zh-CN" sz="1400" dirty="0" err="1">
                <a:solidFill>
                  <a:schemeClr val="tx1"/>
                </a:solidFill>
              </a:rPr>
              <a:t>arr</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输出</a:t>
            </a:r>
            <a:r>
              <a:rPr lang="en-US" altLang="zh-CN" sz="1400" dirty="0">
                <a:solidFill>
                  <a:srgbClr val="008000"/>
                </a:solidFill>
              </a:rPr>
              <a:t>array[3]</a:t>
            </a:r>
            <a:r>
              <a:rPr lang="zh-CN" altLang="en-US" sz="1400" dirty="0">
                <a:solidFill>
                  <a:srgbClr val="008000"/>
                </a:solidFill>
              </a:rPr>
              <a:t>的值</a:t>
            </a:r>
          </a:p>
          <a:p>
            <a:pPr algn="just" defTabSz="360363">
              <a:lnSpc>
                <a:spcPct val="120000"/>
              </a:lnSpc>
              <a:defRPr/>
            </a:pPr>
            <a:r>
              <a:rPr lang="en-US" altLang="zh-CN" sz="1400" dirty="0" smtClean="0">
                <a:solidFill>
                  <a:schemeClr val="tx1"/>
                </a:solidFill>
              </a:rPr>
              <a:t>}</a:t>
            </a:r>
            <a:endParaRPr lang="zh-CN" altLang="en-US" sz="1400" dirty="0">
              <a:solidFill>
                <a:srgbClr val="008000"/>
              </a:solidFill>
            </a:endParaRPr>
          </a:p>
        </p:txBody>
      </p:sp>
    </p:spTree>
    <p:extLst>
      <p:ext uri="{BB962C8B-B14F-4D97-AF65-F5344CB8AC3E}">
        <p14:creationId xmlns:p14="http://schemas.microsoft.com/office/powerpoint/2010/main" val="2015219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x[],</a:t>
            </a:r>
            <a:r>
              <a:rPr lang="en-US" altLang="zh-CN" sz="1400" dirty="0" err="1"/>
              <a:t>int</a:t>
            </a:r>
            <a:r>
              <a:rPr lang="en-US" altLang="zh-CN" sz="1400" dirty="0"/>
              <a:t> n);	</a:t>
            </a:r>
            <a:r>
              <a:rPr lang="en-US" altLang="zh-CN" sz="1400" dirty="0">
                <a:solidFill>
                  <a:srgbClr val="008000"/>
                </a:solidFill>
              </a:rPr>
              <a:t>//</a:t>
            </a:r>
            <a:r>
              <a:rPr lang="en-US" altLang="zh-CN" sz="1400" dirty="0" err="1">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smtClean="0"/>
              <a:t>	</a:t>
            </a:r>
            <a:r>
              <a:rPr lang="en-US" altLang="zh-CN" sz="1400" dirty="0" err="1" smtClean="0"/>
              <a:t>printf</a:t>
            </a:r>
            <a:r>
              <a:rPr lang="en-US" altLang="zh-CN" sz="1400" dirty="0"/>
              <a:t>("%d ",a[</a:t>
            </a:r>
            <a:r>
              <a:rPr lang="en-US" altLang="zh-CN" sz="1400" dirty="0" err="1"/>
              <a:t>i</a:t>
            </a:r>
            <a:r>
              <a:rPr lang="en-US" altLang="zh-CN" sz="1400" dirty="0" smtClean="0"/>
              <a:t>]);</a:t>
            </a:r>
            <a:r>
              <a:rPr lang="en-US" altLang="zh-CN" sz="1400" dirty="0" smtClean="0">
                <a:solidFill>
                  <a:srgbClr val="008000"/>
                </a:solidFill>
              </a:rPr>
              <a:t>//</a:t>
            </a:r>
            <a:r>
              <a:rPr lang="zh-CN" altLang="en-US" sz="1400" dirty="0">
                <a:solidFill>
                  <a:srgbClr val="008000"/>
                </a:solidFill>
              </a:rPr>
              <a:t>输出未交换</a:t>
            </a:r>
            <a:r>
              <a:rPr lang="zh-CN" altLang="en-US" sz="1400" dirty="0" smtClean="0">
                <a:solidFill>
                  <a:srgbClr val="008000"/>
                </a:solidFill>
              </a:rPr>
              <a:t>时各</a:t>
            </a:r>
            <a:r>
              <a:rPr lang="zh-CN" altLang="en-US" sz="1400" dirty="0">
                <a:solidFill>
                  <a:srgbClr val="008000"/>
                </a:solidFill>
              </a:rPr>
              <a:t>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a:t>
            </a:r>
            <a:r>
              <a:rPr lang="en-US" altLang="zh-CN" sz="1400" dirty="0" err="1"/>
              <a:t>inv</a:t>
            </a:r>
            <a:r>
              <a:rPr lang="en-US" altLang="zh-CN" sz="1400" dirty="0"/>
              <a:t>(a,10);	</a:t>
            </a:r>
            <a:r>
              <a:rPr lang="en-US" altLang="zh-CN" sz="1400" dirty="0" smtClean="0"/>
              <a:t>			</a:t>
            </a:r>
            <a:r>
              <a:rPr lang="en-US" altLang="zh-CN" sz="1400" dirty="0" smtClean="0">
                <a:solidFill>
                  <a:srgbClr val="008000"/>
                </a:solidFill>
              </a:rPr>
              <a:t>//</a:t>
            </a:r>
            <a:r>
              <a:rPr lang="zh-CN" altLang="en-US" sz="1400" dirty="0">
                <a:solidFill>
                  <a:srgbClr val="008000"/>
                </a:solidFill>
              </a:rPr>
              <a:t>调用</a:t>
            </a:r>
            <a:r>
              <a:rPr lang="en-US" altLang="zh-CN" sz="1400" dirty="0" err="1">
                <a:solidFill>
                  <a:srgbClr val="008000"/>
                </a:solidFill>
              </a:rPr>
              <a:t>inv</a:t>
            </a:r>
            <a:r>
              <a:rPr lang="zh-CN" altLang="en-US" sz="1400" dirty="0">
                <a:solidFill>
                  <a:srgbClr val="008000"/>
                </a:solidFill>
              </a:rPr>
              <a:t>函数，进行交换</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smtClean="0"/>
              <a:t>	</a:t>
            </a:r>
            <a:r>
              <a:rPr lang="en-US" altLang="zh-CN" sz="1400" dirty="0" err="1" smtClean="0"/>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输出交换</a:t>
            </a:r>
            <a:r>
              <a:rPr lang="zh-CN" altLang="en-US" sz="1400" dirty="0" smtClean="0">
                <a:solidFill>
                  <a:srgbClr val="008000"/>
                </a:solidFill>
              </a:rPr>
              <a:t>后各</a:t>
            </a:r>
            <a:r>
              <a:rPr lang="zh-CN" altLang="en-US" sz="1400" dirty="0">
                <a:solidFill>
                  <a:srgbClr val="008000"/>
                </a:solidFill>
              </a:rPr>
              <a:t>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smtClean="0"/>
              <a:t>}</a:t>
            </a:r>
            <a:endParaRPr lang="en-US" altLang="zh-CN" sz="1400" dirty="0"/>
          </a:p>
          <a:p>
            <a:pPr defTabSz="363538"/>
            <a:r>
              <a:rPr lang="en-US" altLang="zh-CN" sz="1400" dirty="0"/>
              <a:t>void </a:t>
            </a:r>
            <a:r>
              <a:rPr lang="en-US" altLang="zh-CN" sz="1400" dirty="0" err="1"/>
              <a:t>inv</a:t>
            </a:r>
            <a:r>
              <a:rPr lang="en-US" altLang="zh-CN" sz="1400" dirty="0"/>
              <a:t>(</a:t>
            </a:r>
            <a:r>
              <a:rPr lang="en-US" altLang="zh-CN" sz="1400" dirty="0" err="1"/>
              <a:t>int</a:t>
            </a:r>
            <a:r>
              <a:rPr lang="en-US" altLang="zh-CN" sz="1400" dirty="0"/>
              <a:t> x[],</a:t>
            </a:r>
            <a:r>
              <a:rPr lang="en-US" altLang="zh-CN" sz="1400" dirty="0" err="1"/>
              <a:t>int</a:t>
            </a:r>
            <a:r>
              <a:rPr lang="en-US" altLang="zh-CN" sz="1400" dirty="0"/>
              <a:t> n)	</a:t>
            </a:r>
            <a:r>
              <a:rPr lang="en-US" altLang="zh-CN" sz="1400" dirty="0" smtClean="0"/>
              <a:t>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是数组名</a:t>
            </a:r>
          </a:p>
          <a:p>
            <a:pPr defTabSz="363538"/>
            <a:r>
              <a:rPr lang="en-US" altLang="zh-CN" sz="1400" dirty="0"/>
              <a:t>{	</a:t>
            </a:r>
            <a:r>
              <a:rPr lang="en-US" altLang="zh-CN" sz="1400" dirty="0" err="1"/>
              <a:t>int</a:t>
            </a:r>
            <a:r>
              <a:rPr lang="en-US" altLang="zh-CN" sz="1400" dirty="0"/>
              <a:t> </a:t>
            </a:r>
            <a:r>
              <a:rPr lang="en-US" altLang="zh-CN" sz="1400" dirty="0" err="1"/>
              <a:t>temp,i,j,m</a:t>
            </a:r>
            <a:r>
              <a:rPr lang="en-US" altLang="zh-CN" sz="1400" dirty="0"/>
              <a:t>=(n-1)/2;</a:t>
            </a:r>
          </a:p>
          <a:p>
            <a:pPr defTabSz="363538"/>
            <a:r>
              <a:rPr lang="en-US" altLang="zh-CN" sz="1400" dirty="0"/>
              <a:t>	for(</a:t>
            </a:r>
            <a:r>
              <a:rPr lang="en-US" altLang="zh-CN" sz="1400" dirty="0" err="1"/>
              <a:t>i</a:t>
            </a:r>
            <a:r>
              <a:rPr lang="en-US" altLang="zh-CN" sz="1400" dirty="0"/>
              <a:t>=0;i&lt;=</a:t>
            </a:r>
            <a:r>
              <a:rPr lang="en-US" altLang="zh-CN" sz="1400" dirty="0" err="1"/>
              <a:t>m;i</a:t>
            </a:r>
            <a:r>
              <a:rPr lang="en-US" altLang="zh-CN" sz="1400" dirty="0"/>
              <a:t>++)</a:t>
            </a:r>
          </a:p>
          <a:p>
            <a:pPr defTabSz="363538"/>
            <a:r>
              <a:rPr lang="en-US" altLang="zh-CN" sz="1400" dirty="0"/>
              <a:t>	{	j=n-1-i;</a:t>
            </a:r>
          </a:p>
          <a:p>
            <a:pPr defTabSz="363538"/>
            <a:r>
              <a:rPr lang="en-US" altLang="zh-CN" sz="1400" dirty="0"/>
              <a:t>		temp=x[</a:t>
            </a:r>
            <a:r>
              <a:rPr lang="en-US" altLang="zh-CN" sz="1400" dirty="0" err="1"/>
              <a:t>i</a:t>
            </a:r>
            <a:r>
              <a:rPr lang="en-US" altLang="zh-CN" sz="1400" dirty="0" smtClean="0"/>
              <a:t>]; x[</a:t>
            </a:r>
            <a:r>
              <a:rPr lang="en-US" altLang="zh-CN" sz="1400" dirty="0" err="1" smtClean="0"/>
              <a:t>i</a:t>
            </a:r>
            <a:r>
              <a:rPr lang="en-US" altLang="zh-CN" sz="1400" dirty="0"/>
              <a:t>]=x[j</a:t>
            </a:r>
            <a:r>
              <a:rPr lang="en-US" altLang="zh-CN" sz="1400" dirty="0" smtClean="0"/>
              <a:t>]; x[j</a:t>
            </a:r>
            <a:r>
              <a:rPr lang="en-US" altLang="zh-CN" sz="1400" dirty="0"/>
              <a:t>]=temp;	</a:t>
            </a:r>
            <a:r>
              <a:rPr lang="en-US" altLang="zh-CN" sz="1400" dirty="0" smtClean="0">
                <a:solidFill>
                  <a:srgbClr val="008000"/>
                </a:solidFill>
              </a:rPr>
              <a:t>//</a:t>
            </a:r>
            <a:r>
              <a:rPr lang="zh-CN" altLang="en-US" sz="1400" dirty="0">
                <a:solidFill>
                  <a:srgbClr val="008000"/>
                </a:solidFill>
              </a:rPr>
              <a:t>把</a:t>
            </a:r>
            <a:r>
              <a:rPr lang="en-US" altLang="zh-CN" sz="1400" dirty="0">
                <a:solidFill>
                  <a:srgbClr val="008000"/>
                </a:solidFill>
              </a:rPr>
              <a:t>x[</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和</a:t>
            </a:r>
            <a:r>
              <a:rPr lang="en-US" altLang="zh-CN" sz="1400" dirty="0">
                <a:solidFill>
                  <a:srgbClr val="008000"/>
                </a:solidFill>
              </a:rPr>
              <a:t>x[j]</a:t>
            </a:r>
            <a:r>
              <a:rPr lang="zh-CN" altLang="en-US" sz="1400" dirty="0">
                <a:solidFill>
                  <a:srgbClr val="008000"/>
                </a:solidFill>
              </a:rPr>
              <a:t>交换</a:t>
            </a:r>
          </a:p>
          <a:p>
            <a:pPr defTabSz="363538"/>
            <a:r>
              <a:rPr lang="zh-CN" altLang="en-US" sz="1400" dirty="0"/>
              <a:t>	</a:t>
            </a:r>
            <a:r>
              <a:rPr lang="en-US" altLang="zh-CN" sz="1400" dirty="0"/>
              <a:t>}</a:t>
            </a:r>
          </a:p>
          <a:p>
            <a:pPr defTabSz="363538"/>
            <a:r>
              <a:rPr lang="en-US" altLang="zh-CN" sz="1400" dirty="0"/>
              <a:t>	return;</a:t>
            </a:r>
          </a:p>
          <a:p>
            <a:pPr defTabSz="363538"/>
            <a:r>
              <a:rPr lang="en-US" altLang="zh-CN" sz="1400" dirty="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075833350"/>
              </p:ext>
            </p:extLst>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val="3817862434"/>
                    </a:ext>
                  </a:extLst>
                </a:gridCol>
                <a:gridCol w="362301">
                  <a:extLst>
                    <a:ext uri="{9D8B030D-6E8A-4147-A177-3AD203B41FA5}">
                      <a16:colId xmlns:a16="http://schemas.microsoft.com/office/drawing/2014/main" val="1037187938"/>
                    </a:ext>
                  </a:extLst>
                </a:gridCol>
                <a:gridCol w="362301">
                  <a:extLst>
                    <a:ext uri="{9D8B030D-6E8A-4147-A177-3AD203B41FA5}">
                      <a16:colId xmlns:a16="http://schemas.microsoft.com/office/drawing/2014/main" val="1037219935"/>
                    </a:ext>
                  </a:extLst>
                </a:gridCol>
                <a:gridCol w="362301">
                  <a:extLst>
                    <a:ext uri="{9D8B030D-6E8A-4147-A177-3AD203B41FA5}">
                      <a16:colId xmlns:a16="http://schemas.microsoft.com/office/drawing/2014/main" val="1525834469"/>
                    </a:ext>
                  </a:extLst>
                </a:gridCol>
                <a:gridCol w="362301">
                  <a:extLst>
                    <a:ext uri="{9D8B030D-6E8A-4147-A177-3AD203B41FA5}">
                      <a16:colId xmlns:a16="http://schemas.microsoft.com/office/drawing/2014/main" val="1911880979"/>
                    </a:ext>
                  </a:extLst>
                </a:gridCol>
                <a:gridCol w="362301">
                  <a:extLst>
                    <a:ext uri="{9D8B030D-6E8A-4147-A177-3AD203B41FA5}">
                      <a16:colId xmlns:a16="http://schemas.microsoft.com/office/drawing/2014/main" val="2997180345"/>
                    </a:ext>
                  </a:extLst>
                </a:gridCol>
                <a:gridCol w="362301">
                  <a:extLst>
                    <a:ext uri="{9D8B030D-6E8A-4147-A177-3AD203B41FA5}">
                      <a16:colId xmlns:a16="http://schemas.microsoft.com/office/drawing/2014/main" val="4032784791"/>
                    </a:ext>
                  </a:extLst>
                </a:gridCol>
                <a:gridCol w="362301">
                  <a:extLst>
                    <a:ext uri="{9D8B030D-6E8A-4147-A177-3AD203B41FA5}">
                      <a16:colId xmlns:a16="http://schemas.microsoft.com/office/drawing/2014/main" val="4217575647"/>
                    </a:ext>
                  </a:extLst>
                </a:gridCol>
                <a:gridCol w="362301">
                  <a:extLst>
                    <a:ext uri="{9D8B030D-6E8A-4147-A177-3AD203B41FA5}">
                      <a16:colId xmlns:a16="http://schemas.microsoft.com/office/drawing/2014/main" val="2313449745"/>
                    </a:ext>
                  </a:extLst>
                </a:gridCol>
                <a:gridCol w="362301">
                  <a:extLst>
                    <a:ext uri="{9D8B030D-6E8A-4147-A177-3AD203B41FA5}">
                      <a16:colId xmlns:a16="http://schemas.microsoft.com/office/drawing/2014/main" val="394942706"/>
                    </a:ext>
                  </a:extLst>
                </a:gridCol>
              </a:tblGrid>
              <a:tr h="0">
                <a:tc>
                  <a:txBody>
                    <a:bodyPr/>
                    <a:lstStyle/>
                    <a:p>
                      <a:pPr algn="ctr"/>
                      <a:r>
                        <a:rPr lang="en-US" altLang="zh-CN" sz="1400" smtClean="0"/>
                        <a:t>3</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9</a:t>
                      </a:r>
                      <a:endParaRPr lang="zh-CN" altLang="en-US" sz="1400"/>
                    </a:p>
                  </a:txBody>
                  <a:tcPr marL="36000" marR="36000" marT="0" marB="0">
                    <a:lnB w="12700" cmpd="sng">
                      <a:noFill/>
                    </a:lnB>
                  </a:tcPr>
                </a:tc>
                <a:tc>
                  <a:txBody>
                    <a:bodyPr/>
                    <a:lstStyle/>
                    <a:p>
                      <a:pPr algn="ctr"/>
                      <a:r>
                        <a:rPr lang="en-US" altLang="zh-CN" sz="1400" smtClean="0"/>
                        <a:t>11</a:t>
                      </a:r>
                      <a:endParaRPr lang="zh-CN" altLang="en-US" sz="1400"/>
                    </a:p>
                  </a:txBody>
                  <a:tcPr marL="36000" marR="36000" marT="0" marB="0">
                    <a:lnB w="12700" cmpd="sng">
                      <a:noFill/>
                    </a:lnB>
                  </a:tcPr>
                </a:tc>
                <a:tc>
                  <a:txBody>
                    <a:bodyPr/>
                    <a:lstStyle/>
                    <a:p>
                      <a:pPr algn="ctr"/>
                      <a:r>
                        <a:rPr lang="en-US" altLang="zh-CN" sz="1400" smtClean="0"/>
                        <a:t>0</a:t>
                      </a:r>
                      <a:endParaRPr lang="zh-CN" altLang="en-US" sz="1400"/>
                    </a:p>
                  </a:txBody>
                  <a:tcPr marL="36000" marR="36000" marT="0" marB="0">
                    <a:lnB w="12700" cmpd="sng">
                      <a:noFill/>
                    </a:lnB>
                  </a:tcPr>
                </a:tc>
                <a:tc>
                  <a:txBody>
                    <a:bodyPr/>
                    <a:lstStyle/>
                    <a:p>
                      <a:pPr algn="ctr"/>
                      <a:r>
                        <a:rPr lang="en-US" altLang="zh-CN" sz="1400" smtClean="0"/>
                        <a:t>6</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5</a:t>
                      </a:r>
                      <a:endParaRPr lang="zh-CN" altLang="en-US" sz="1400"/>
                    </a:p>
                  </a:txBody>
                  <a:tcPr marL="36000" marR="36000" marT="0" marB="0">
                    <a:lnB w="12700" cmpd="sng">
                      <a:noFill/>
                    </a:lnB>
                  </a:tcPr>
                </a:tc>
                <a:tc>
                  <a:txBody>
                    <a:bodyPr/>
                    <a:lstStyle/>
                    <a:p>
                      <a:pPr algn="ctr"/>
                      <a:r>
                        <a:rPr lang="en-US" altLang="zh-CN" sz="1400" smtClean="0"/>
                        <a:t>4</a:t>
                      </a:r>
                      <a:endParaRPr lang="zh-CN" altLang="en-US" sz="1400"/>
                    </a:p>
                  </a:txBody>
                  <a:tcPr marL="36000" marR="36000" marT="0" marB="0">
                    <a:lnB w="12700" cmpd="sng">
                      <a:noFill/>
                    </a:lnB>
                  </a:tcPr>
                </a:tc>
                <a:tc>
                  <a:txBody>
                    <a:bodyPr/>
                    <a:lstStyle/>
                    <a:p>
                      <a:pPr algn="ctr"/>
                      <a:r>
                        <a:rPr lang="en-US" altLang="zh-CN" sz="1400" smtClean="0"/>
                        <a:t>2</a:t>
                      </a:r>
                      <a:endParaRPr lang="zh-CN" altLang="en-US" sz="1400"/>
                    </a:p>
                  </a:txBody>
                  <a:tcPr marL="36000" marR="36000" marT="0" marB="0">
                    <a:lnB w="12700" cmpd="sng">
                      <a:noFill/>
                    </a:lnB>
                  </a:tcPr>
                </a:tc>
                <a:extLst>
                  <a:ext uri="{0D108BD9-81ED-4DB2-BD59-A6C34878D82A}">
                    <a16:rowId xmlns:a16="http://schemas.microsoft.com/office/drawing/2014/main" val="1889355320"/>
                  </a:ext>
                </a:extLst>
              </a:tr>
              <a:tr h="0">
                <a:tc>
                  <a:txBody>
                    <a:bodyPr/>
                    <a:lstStyle/>
                    <a:p>
                      <a:pPr algn="ctr"/>
                      <a:r>
                        <a:rPr lang="zh-CN" altLang="en-US" sz="1800" b="0" smtClean="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748217"/>
                  </a:ext>
                </a:extLst>
              </a:tr>
              <a:tr h="0">
                <a:tc>
                  <a:txBody>
                    <a:bodyPr/>
                    <a:lstStyle/>
                    <a:p>
                      <a:pPr algn="ctr"/>
                      <a:r>
                        <a:rPr lang="en-US" altLang="zh-CN" sz="1400" smtClean="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335906"/>
                  </a:ext>
                </a:extLst>
              </a:tr>
              <a:tr h="0">
                <a:tc>
                  <a:txBody>
                    <a:bodyPr/>
                    <a:lstStyle/>
                    <a:p>
                      <a:pPr algn="ctr"/>
                      <a:r>
                        <a:rPr lang="en-US" altLang="zh-CN" sz="1400" smtClean="0"/>
                        <a:t>2</a:t>
                      </a:r>
                      <a:endParaRPr lang="zh-CN" altLang="en-US" sz="1400"/>
                    </a:p>
                  </a:txBody>
                  <a:tcPr marL="36000" marR="36000" marT="0" marB="0">
                    <a:lnT w="12700" cmpd="sng">
                      <a:noFill/>
                    </a:lnT>
                  </a:tcPr>
                </a:tc>
                <a:tc>
                  <a:txBody>
                    <a:bodyPr/>
                    <a:lstStyle/>
                    <a:p>
                      <a:pPr algn="ctr"/>
                      <a:r>
                        <a:rPr lang="en-US" altLang="zh-CN" sz="1400" smtClean="0"/>
                        <a:t>4</a:t>
                      </a:r>
                      <a:endParaRPr lang="zh-CN" altLang="en-US" sz="1400"/>
                    </a:p>
                  </a:txBody>
                  <a:tcPr marL="36000" marR="36000" marT="0" marB="0">
                    <a:lnT w="12700" cmpd="sng">
                      <a:noFill/>
                    </a:lnT>
                  </a:tcPr>
                </a:tc>
                <a:tc>
                  <a:txBody>
                    <a:bodyPr/>
                    <a:lstStyle/>
                    <a:p>
                      <a:pPr algn="ctr"/>
                      <a:r>
                        <a:rPr lang="en-US" altLang="zh-CN" sz="1400" smtClean="0"/>
                        <a:t>5</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6</a:t>
                      </a:r>
                      <a:endParaRPr lang="zh-CN" altLang="en-US" sz="1400"/>
                    </a:p>
                  </a:txBody>
                  <a:tcPr marL="36000" marR="36000" marT="0" marB="0">
                    <a:lnT w="12700" cmpd="sng">
                      <a:noFill/>
                    </a:lnT>
                  </a:tcPr>
                </a:tc>
                <a:tc>
                  <a:txBody>
                    <a:bodyPr/>
                    <a:lstStyle/>
                    <a:p>
                      <a:pPr algn="ctr"/>
                      <a:r>
                        <a:rPr lang="en-US" altLang="zh-CN" sz="1400" smtClean="0"/>
                        <a:t>0</a:t>
                      </a:r>
                      <a:endParaRPr lang="zh-CN" altLang="en-US" sz="1400"/>
                    </a:p>
                  </a:txBody>
                  <a:tcPr marL="36000" marR="36000" marT="0" marB="0">
                    <a:lnT w="12700" cmpd="sng">
                      <a:noFill/>
                    </a:lnT>
                  </a:tcPr>
                </a:tc>
                <a:tc>
                  <a:txBody>
                    <a:bodyPr/>
                    <a:lstStyle/>
                    <a:p>
                      <a:pPr algn="ctr"/>
                      <a:r>
                        <a:rPr lang="en-US" altLang="zh-CN" sz="1400" smtClean="0"/>
                        <a:t>11</a:t>
                      </a:r>
                      <a:endParaRPr lang="zh-CN" altLang="en-US" sz="1400"/>
                    </a:p>
                  </a:txBody>
                  <a:tcPr marL="36000" marR="36000" marT="0" marB="0">
                    <a:lnT w="12700" cmpd="sng">
                      <a:noFill/>
                    </a:lnT>
                  </a:tcPr>
                </a:tc>
                <a:tc>
                  <a:txBody>
                    <a:bodyPr/>
                    <a:lstStyle/>
                    <a:p>
                      <a:pPr algn="ctr"/>
                      <a:r>
                        <a:rPr lang="en-US" altLang="zh-CN" sz="1400" smtClean="0"/>
                        <a:t>9</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3</a:t>
                      </a:r>
                      <a:endParaRPr lang="zh-CN" altLang="en-US" sz="1400"/>
                    </a:p>
                  </a:txBody>
                  <a:tcPr marL="36000" marR="36000" marT="0" marB="0">
                    <a:lnT w="12700" cmpd="sng">
                      <a:noFill/>
                    </a:lnT>
                  </a:tcPr>
                </a:tc>
                <a:extLst>
                  <a:ext uri="{0D108BD9-81ED-4DB2-BD59-A6C34878D82A}">
                    <a16:rowId xmlns:a16="http://schemas.microsoft.com/office/drawing/2014/main" val="1234631809"/>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a:extLst>
              <a:ext uri="{FF2B5EF4-FFF2-40B4-BE49-F238E27FC236}">
                <a16:creationId xmlns:a16="http://schemas.microsoft.com/office/drawing/2014/main" id="{5382CD89-35B6-4BD4-B332-B011068CC402}"/>
              </a:ext>
            </a:extLst>
          </p:cNvPr>
          <p:cNvSpPr/>
          <p:nvPr/>
        </p:nvSpPr>
        <p:spPr>
          <a:xfrm>
            <a:off x="5705061" y="1595337"/>
            <a:ext cx="4303644"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a:t>
            </a:r>
          </a:p>
          <a:p>
            <a:pPr defTabSz="363538"/>
            <a:r>
              <a:rPr lang="en-US" altLang="zh-CN" sz="1400" dirty="0"/>
              <a:t>	</a:t>
            </a:r>
            <a:r>
              <a:rPr lang="en-US" altLang="zh-CN" sz="1400" dirty="0" err="1"/>
              <a:t>int</a:t>
            </a:r>
            <a:r>
              <a:rPr lang="en-US" altLang="zh-CN" sz="1400" dirty="0"/>
              <a: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a:t>
            </a:r>
            <a:r>
              <a:rPr lang="en-US" altLang="zh-CN" sz="1400" dirty="0" err="1"/>
              <a:t>inv</a:t>
            </a:r>
            <a:r>
              <a:rPr lang="en-US" altLang="zh-CN" sz="1400" dirty="0"/>
              <a:t>(a,10);</a:t>
            </a:r>
          </a:p>
          <a:p>
            <a:pPr defTabSz="363538"/>
            <a:r>
              <a:rPr lang="en-US" altLang="zh-CN" sz="1400" dirty="0"/>
              <a:t>	</a:t>
            </a:r>
            <a:r>
              <a:rPr lang="en-US" altLang="zh-CN" sz="1400" dirty="0" err="1"/>
              <a:t>printf</a:t>
            </a:r>
            <a:r>
              <a:rPr lang="en-US" altLang="zh-CN" sz="1400" dirty="0"/>
              <a:t>("The array has been inverted:\n");</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dirty="0"/>
              <a:t>void </a:t>
            </a:r>
            <a:r>
              <a:rPr lang="en-US" altLang="zh-CN" sz="1400" dirty="0" err="1"/>
              <a:t>inv</a:t>
            </a:r>
            <a:r>
              <a:rPr lang="en-US" altLang="zh-CN" sz="1400" dirty="0"/>
              <a:t>(</a:t>
            </a:r>
            <a:r>
              <a:rPr lang="en-US" altLang="zh-CN" sz="1400" dirty="0" err="1"/>
              <a:t>int</a:t>
            </a:r>
            <a:r>
              <a:rPr lang="en-US" altLang="zh-CN" sz="1400" dirty="0"/>
              <a: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a:t>
            </a:r>
            <a:r>
              <a:rPr lang="en-US" altLang="zh-CN" sz="1400" dirty="0" smtClean="0"/>
              <a:t>)	</a:t>
            </a:r>
            <a:r>
              <a:rPr lang="en-US" altLang="zh-CN" sz="1400" dirty="0" smtClean="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p>
          <a:p>
            <a:pPr defTabSz="363538"/>
            <a:r>
              <a:rPr lang="en-US" altLang="zh-CN" sz="1400" dirty="0"/>
              <a:t>{	</a:t>
            </a:r>
            <a:r>
              <a:rPr lang="en-US" altLang="zh-CN" sz="1400" dirty="0" err="1"/>
              <a:t>int</a:t>
            </a:r>
            <a:r>
              <a:rPr lang="en-US" altLang="zh-CN" sz="1400" dirty="0"/>
              <a:t> </a:t>
            </a:r>
            <a:r>
              <a:rPr lang="en-US" altLang="zh-CN" sz="1400" dirty="0">
                <a:solidFill>
                  <a:schemeClr val="accent6"/>
                </a:solidFill>
              </a:rPr>
              <a:t>*</a:t>
            </a:r>
            <a:r>
              <a:rPr lang="en-US" altLang="zh-CN" sz="1400" dirty="0" err="1">
                <a:solidFill>
                  <a:schemeClr val="accent6"/>
                </a:solidFill>
              </a:rPr>
              <a:t>p</a:t>
            </a:r>
            <a:r>
              <a:rPr lang="en-US" altLang="zh-CN" sz="1400" dirty="0" err="1"/>
              <a:t>,temp</a:t>
            </a:r>
            <a:r>
              <a:rPr lang="en-US" altLang="zh-CN" sz="1400" dirty="0"/>
              <a:t>,</a:t>
            </a:r>
            <a:r>
              <a:rPr lang="en-US" altLang="zh-CN" sz="1400" dirty="0">
                <a:solidFill>
                  <a:schemeClr val="accent6"/>
                </a:solidFill>
              </a:rPr>
              <a:t>*</a:t>
            </a:r>
            <a:r>
              <a:rPr lang="en-US" altLang="zh-CN" sz="1400" dirty="0" err="1">
                <a:solidFill>
                  <a:schemeClr val="accent6"/>
                </a:solidFill>
              </a:rPr>
              <a:t>i</a:t>
            </a:r>
            <a:r>
              <a:rPr lang="en-US" altLang="zh-CN" sz="1400" dirty="0"/>
              <a:t>,</a:t>
            </a:r>
            <a:r>
              <a:rPr lang="en-US" altLang="zh-CN" sz="1400" dirty="0">
                <a:solidFill>
                  <a:schemeClr val="accent6"/>
                </a:solidFill>
              </a:rPr>
              <a:t>*</a:t>
            </a:r>
            <a:r>
              <a:rPr lang="en-US" altLang="zh-CN" sz="1400" dirty="0" err="1">
                <a:solidFill>
                  <a:schemeClr val="accent6"/>
                </a:solidFill>
              </a:rPr>
              <a:t>j</a:t>
            </a:r>
            <a:r>
              <a:rPr lang="en-US" altLang="zh-CN" sz="1400" dirty="0" err="1"/>
              <a:t>,m</a:t>
            </a:r>
            <a:r>
              <a:rPr lang="en-US" altLang="zh-CN" sz="1400" dirty="0"/>
              <a:t>=(n-1)/2;</a:t>
            </a:r>
          </a:p>
          <a:p>
            <a:pPr defTabSz="363538"/>
            <a:r>
              <a:rPr lang="en-US" altLang="zh-CN" sz="1400" dirty="0"/>
              <a:t>	</a:t>
            </a:r>
            <a:r>
              <a:rPr lang="en-US" altLang="zh-CN" sz="1400" dirty="0" err="1">
                <a:solidFill>
                  <a:schemeClr val="accent6"/>
                </a:solidFill>
              </a:rPr>
              <a:t>i</a:t>
            </a:r>
            <a:r>
              <a:rPr lang="en-US" altLang="zh-CN" sz="1400" dirty="0">
                <a:solidFill>
                  <a:schemeClr val="accent6"/>
                </a:solidFill>
              </a:rPr>
              <a:t>=x</a:t>
            </a:r>
            <a:r>
              <a:rPr lang="en-US" altLang="zh-CN" sz="1400" dirty="0" smtClean="0">
                <a:solidFill>
                  <a:schemeClr val="accent6"/>
                </a:solidFill>
              </a:rPr>
              <a:t>; j=x+n-1; p=</a:t>
            </a:r>
            <a:r>
              <a:rPr lang="en-US" altLang="zh-CN" sz="1400" dirty="0" err="1" smtClean="0">
                <a:solidFill>
                  <a:schemeClr val="accent6"/>
                </a:solidFill>
              </a:rPr>
              <a:t>x+m</a:t>
            </a:r>
            <a:r>
              <a:rPr lang="en-US" altLang="zh-CN" sz="1400" dirty="0">
                <a:solidFill>
                  <a:schemeClr val="accent6"/>
                </a:solidFill>
              </a:rPr>
              <a:t>;</a:t>
            </a:r>
          </a:p>
          <a:p>
            <a:pPr defTabSz="363538"/>
            <a:r>
              <a:rPr lang="en-US" altLang="zh-CN" sz="1400" dirty="0"/>
              <a:t>	for(</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&lt;=</a:t>
            </a:r>
            <a:r>
              <a:rPr lang="en-US" altLang="zh-CN" sz="1400" dirty="0" err="1">
                <a:solidFill>
                  <a:schemeClr val="accent6"/>
                </a:solidFill>
              </a:rPr>
              <a:t>p;i</a:t>
            </a:r>
            <a:r>
              <a:rPr lang="en-US" altLang="zh-CN" sz="1400" dirty="0">
                <a:solidFill>
                  <a:schemeClr val="accent6"/>
                </a:solidFill>
              </a:rPr>
              <a:t>++,j--</a:t>
            </a:r>
            <a:r>
              <a:rPr lang="en-US" altLang="zh-CN" sz="1400" dirty="0"/>
              <a:t>)</a:t>
            </a:r>
          </a:p>
          <a:p>
            <a:pPr defTabSz="363538"/>
            <a:r>
              <a:rPr lang="en-US" altLang="zh-CN" sz="1400" dirty="0"/>
              <a:t>	{	</a:t>
            </a:r>
            <a:r>
              <a:rPr lang="en-US" altLang="zh-CN" sz="1400" dirty="0">
                <a:solidFill>
                  <a:schemeClr val="accent6"/>
                </a:solidFill>
              </a:rPr>
              <a:t>temp=*</a:t>
            </a:r>
            <a:r>
              <a:rPr lang="en-US" altLang="zh-CN" sz="1400" dirty="0" err="1">
                <a:solidFill>
                  <a:schemeClr val="accent6"/>
                </a:solidFill>
              </a:rPr>
              <a:t>i</a:t>
            </a:r>
            <a:r>
              <a:rPr lang="en-US" altLang="zh-CN" sz="1400" dirty="0" smtClean="0">
                <a:solidFill>
                  <a:schemeClr val="accent6"/>
                </a:solidFill>
              </a:rPr>
              <a:t>; *</a:t>
            </a:r>
            <a:r>
              <a:rPr lang="en-US" altLang="zh-CN" sz="1400" dirty="0" err="1">
                <a:solidFill>
                  <a:schemeClr val="accent6"/>
                </a:solidFill>
              </a:rPr>
              <a:t>i</a:t>
            </a:r>
            <a:r>
              <a:rPr lang="en-US" altLang="zh-CN" sz="1400" dirty="0">
                <a:solidFill>
                  <a:schemeClr val="accent6"/>
                </a:solidFill>
              </a:rPr>
              <a:t>=*j</a:t>
            </a:r>
            <a:r>
              <a:rPr lang="en-US" altLang="zh-CN" sz="1400" dirty="0" smtClean="0">
                <a:solidFill>
                  <a:schemeClr val="accent6"/>
                </a:solidFill>
              </a:rPr>
              <a:t>; *</a:t>
            </a:r>
            <a:r>
              <a:rPr lang="en-US" altLang="zh-CN" sz="1400" dirty="0">
                <a:solidFill>
                  <a:schemeClr val="accent6"/>
                </a:solidFill>
              </a:rPr>
              <a:t>j=temp</a:t>
            </a:r>
            <a:r>
              <a:rPr lang="en-US" altLang="zh-CN" sz="1400" dirty="0" smtClean="0">
                <a:solidFill>
                  <a:schemeClr val="accent6"/>
                </a:solidFill>
              </a:rPr>
              <a:t>;</a:t>
            </a:r>
            <a:r>
              <a:rPr lang="en-US" altLang="zh-CN" sz="1400" dirty="0" smtClean="0"/>
              <a:t>}</a:t>
            </a:r>
            <a:r>
              <a:rPr lang="en-US" altLang="zh-CN" sz="1400" dirty="0" smtClean="0">
                <a:solidFill>
                  <a:srgbClr val="008000"/>
                </a:solidFill>
              </a:rPr>
              <a:t>//*</a:t>
            </a:r>
            <a:r>
              <a:rPr lang="en-US" altLang="zh-CN" sz="1400" dirty="0" err="1">
                <a:solidFill>
                  <a:srgbClr val="008000"/>
                </a:solidFill>
              </a:rPr>
              <a:t>i</a:t>
            </a:r>
            <a:r>
              <a:rPr lang="zh-CN" altLang="en-US" sz="1400" dirty="0">
                <a:solidFill>
                  <a:srgbClr val="008000"/>
                </a:solidFill>
              </a:rPr>
              <a:t>与*</a:t>
            </a:r>
            <a:r>
              <a:rPr lang="en-US" altLang="zh-CN" sz="1400" dirty="0">
                <a:solidFill>
                  <a:srgbClr val="008000"/>
                </a:solidFill>
              </a:rPr>
              <a:t>j</a:t>
            </a:r>
            <a:r>
              <a:rPr lang="zh-CN" altLang="en-US" sz="1400" dirty="0">
                <a:solidFill>
                  <a:srgbClr val="008000"/>
                </a:solidFill>
              </a:rPr>
              <a:t>交换</a:t>
            </a:r>
          </a:p>
          <a:p>
            <a:pPr defTabSz="363538"/>
            <a:r>
              <a:rPr lang="zh-CN" altLang="en-US" sz="1400" dirty="0"/>
              <a:t>	</a:t>
            </a:r>
            <a:r>
              <a:rPr lang="en-US" altLang="zh-CN" sz="1400" dirty="0"/>
              <a:t>return;</a:t>
            </a:r>
          </a:p>
          <a:p>
            <a:pPr defTabSz="363538"/>
            <a:r>
              <a:rPr lang="en-US" altLang="zh-CN" sz="1400" dirty="0"/>
              <a:t>}</a:t>
            </a:r>
            <a:endParaRPr lang="zh-CN" altLang="en-US" sz="1400" b="1" dirty="0">
              <a:solidFill>
                <a:srgbClr val="008000"/>
              </a:solidFill>
            </a:endParaRPr>
          </a:p>
        </p:txBody>
      </p:sp>
      <p:pic>
        <p:nvPicPr>
          <p:cNvPr id="8" name="图片 7"/>
          <p:cNvPicPr>
            <a:picLocks noChangeAspect="1"/>
          </p:cNvPicPr>
          <p:nvPr/>
        </p:nvPicPr>
        <p:blipFill>
          <a:blip r:embed="rId3"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val="2010460775"/>
              </p:ext>
            </p:extLst>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4019418062"/>
                    </a:ext>
                  </a:extLst>
                </a:gridCol>
                <a:gridCol w="648000">
                  <a:extLst>
                    <a:ext uri="{9D8B030D-6E8A-4147-A177-3AD203B41FA5}">
                      <a16:colId xmlns:a16="http://schemas.microsoft.com/office/drawing/2014/main" val="2733368043"/>
                    </a:ext>
                  </a:extLst>
                </a:gridCol>
                <a:gridCol w="468000">
                  <a:extLst>
                    <a:ext uri="{9D8B030D-6E8A-4147-A177-3AD203B41FA5}">
                      <a16:colId xmlns:a16="http://schemas.microsoft.com/office/drawing/2014/main" val="2833889773"/>
                    </a:ext>
                  </a:extLst>
                </a:gridCol>
              </a:tblGrid>
              <a:tr h="0">
                <a:tc>
                  <a:txBody>
                    <a:bodyPr/>
                    <a:lstStyle/>
                    <a:p>
                      <a:r>
                        <a:rPr lang="en-US" altLang="zh-CN" sz="1600" smtClean="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smtClean="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7121363"/>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57858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marL="72000" marR="72000" marT="36000" marB="36000" anchor="ctr">
                    <a:lnL w="12700" cmpd="sng">
                      <a:noFill/>
                    </a:lnL>
                    <a:lnR w="12700" cmpd="sng">
                      <a:noFill/>
                    </a:lnR>
                  </a:tcPr>
                </a:tc>
                <a:tc>
                  <a:txBody>
                    <a:bodyPr/>
                    <a:lstStyle/>
                    <a:p>
                      <a:r>
                        <a:rPr lang="en-US" altLang="zh-CN" sz="1400" smtClean="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7287361"/>
                  </a:ext>
                </a:extLst>
              </a:tr>
              <a:tr h="0">
                <a:tc>
                  <a:txBody>
                    <a:bodyPr/>
                    <a:lstStyle/>
                    <a:p>
                      <a:r>
                        <a:rPr lang="en-US" altLang="zh-CN" sz="1400" smtClean="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marL="72000" marR="72000" marT="36000" marB="36000" anchor="ctr">
                    <a:lnL w="12700" cmpd="sng">
                      <a:noFill/>
                    </a:lnL>
                    <a:lnR w="12700" cmpd="sng">
                      <a:noFill/>
                    </a:lnR>
                  </a:tcPr>
                </a:tc>
                <a:tc>
                  <a:txBody>
                    <a:bodyPr/>
                    <a:lstStyle/>
                    <a:p>
                      <a:r>
                        <a:rPr lang="en-US" altLang="zh-CN" sz="1400" smtClean="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384970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72000" marR="72000" marT="36000" marB="36000" anchor="ctr">
                    <a:lnL w="12700" cmpd="sng">
                      <a:noFill/>
                    </a:lnL>
                    <a:lnR w="12700" cmpd="sng">
                      <a:noFill/>
                    </a:lnR>
                  </a:tcPr>
                </a:tc>
                <a:tc>
                  <a:txBody>
                    <a:bodyPr/>
                    <a:lstStyle/>
                    <a:p>
                      <a:r>
                        <a:rPr lang="en-US" altLang="zh-CN" sz="1400" smtClean="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6672147"/>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a:t>
                      </a:r>
                      <a:endParaRPr lang="zh-CN" altLang="en-US" sz="1400"/>
                    </a:p>
                  </a:txBody>
                  <a:tcPr marL="72000" marR="72000" marT="36000" marB="36000" anchor="ctr">
                    <a:lnL w="12700" cmpd="sng">
                      <a:noFill/>
                    </a:lnL>
                    <a:lnR w="12700" cmpd="sng">
                      <a:noFill/>
                    </a:lnR>
                  </a:tcPr>
                </a:tc>
                <a:tc>
                  <a:txBody>
                    <a:bodyPr/>
                    <a:lstStyle/>
                    <a:p>
                      <a:r>
                        <a:rPr lang="en-US" altLang="zh-CN" sz="1400" smtClean="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05302871"/>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479342"/>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marL="72000" marR="72000" marT="36000" marB="36000" anchor="ctr">
                    <a:lnL w="12700" cmpd="sng">
                      <a:noFill/>
                    </a:lnL>
                    <a:lnR w="12700" cmpd="sng">
                      <a:noFill/>
                    </a:lnR>
                  </a:tcPr>
                </a:tc>
                <a:tc>
                  <a:txBody>
                    <a:bodyPr/>
                    <a:lstStyle/>
                    <a:p>
                      <a:r>
                        <a:rPr lang="en-US" altLang="zh-CN" sz="1400" smtClean="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j</a:t>
                      </a:r>
                      <a:endParaRPr lang="zh-CN" altLang="en-US" sz="1400" smtClean="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4</a:t>
                      </a:r>
                      <a:endParaRPr lang="zh-CN" altLang="en-US" sz="1400"/>
                    </a:p>
                  </a:txBody>
                  <a:tcPr marL="72000" marR="72000" marT="36000" marB="36000" anchor="ctr">
                    <a:lnL w="12700" cmpd="sng">
                      <a:noFill/>
                    </a:lnL>
                    <a:lnR w="12700" cmpd="sng">
                      <a:noFill/>
                    </a:lnR>
                  </a:tcPr>
                </a:tc>
                <a:tc>
                  <a:txBody>
                    <a:bodyPr/>
                    <a:lstStyle/>
                    <a:p>
                      <a:r>
                        <a:rPr lang="en-US" altLang="zh-CN" sz="1400" smtClean="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8999039"/>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2</a:t>
                      </a:r>
                      <a:endParaRPr lang="zh-CN" altLang="en-US" sz="1400"/>
                    </a:p>
                  </a:txBody>
                  <a:tcPr marL="72000" marR="72000" marT="36000" marB="36000" anchor="ctr">
                    <a:lnL w="12700" cmpd="sng">
                      <a:noFill/>
                    </a:lnL>
                    <a:lnR w="12700" cmpd="sng">
                      <a:noFill/>
                    </a:lnR>
                  </a:tcPr>
                </a:tc>
                <a:tc>
                  <a:txBody>
                    <a:bodyPr/>
                    <a:lstStyle/>
                    <a:p>
                      <a:r>
                        <a:rPr lang="en-US" altLang="zh-CN" sz="1400" smtClean="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181886"/>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310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p>
          <a:p>
            <a:pPr algn="just">
              <a:lnSpc>
                <a:spcPct val="120000"/>
              </a:lnSpc>
              <a:spcBef>
                <a:spcPts val="600"/>
              </a:spcBef>
              <a:spcAft>
                <a:spcPts val="600"/>
              </a:spcAft>
              <a:defRPr/>
            </a:pPr>
            <a:r>
              <a:rPr lang="zh-CN" altLang="en-US" smtClean="0">
                <a:solidFill>
                  <a:schemeClr val="tx1"/>
                </a:solidFill>
              </a:rPr>
              <a:t>① 形参</a:t>
            </a:r>
            <a:r>
              <a:rPr lang="zh-CN" altLang="en-US">
                <a:solidFill>
                  <a:schemeClr val="tx1"/>
                </a:solidFill>
              </a:rPr>
              <a:t>和实参都用数组</a:t>
            </a:r>
            <a:r>
              <a:rPr lang="zh-CN" altLang="en-US" smtClean="0">
                <a:solidFill>
                  <a:schemeClr val="tx1"/>
                </a:solidFill>
              </a:rPr>
              <a:t>名</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② 实参</a:t>
            </a:r>
            <a:r>
              <a:rPr lang="zh-CN" altLang="en-US">
                <a:solidFill>
                  <a:schemeClr val="tx1"/>
                </a:solidFill>
              </a:rPr>
              <a:t>用数组名，形参用指针变量</a:t>
            </a:r>
            <a:r>
              <a:rPr lang="zh-CN" altLang="en-US" smtClean="0">
                <a:solidFill>
                  <a:schemeClr val="tx1"/>
                </a:solidFill>
              </a:rPr>
              <a:t>。</a:t>
            </a:r>
            <a:endParaRPr lang="en-US" altLang="zh-CN">
              <a:solidFill>
                <a:schemeClr val="tx1"/>
              </a:solidFill>
            </a:endParaRPr>
          </a:p>
          <a:p>
            <a:pPr algn="just">
              <a:lnSpc>
                <a:spcPct val="120000"/>
              </a:lnSpc>
              <a:spcBef>
                <a:spcPts val="600"/>
              </a:spcBef>
              <a:spcAft>
                <a:spcPts val="600"/>
              </a:spcAft>
              <a:defRPr/>
            </a:pPr>
            <a:r>
              <a:rPr lang="zh-CN" altLang="en-US" smtClean="0">
                <a:solidFill>
                  <a:schemeClr val="tx1"/>
                </a:solidFill>
              </a:rPr>
              <a:t>③ 实参</a:t>
            </a:r>
            <a:r>
              <a:rPr lang="zh-CN" altLang="en-US">
                <a:solidFill>
                  <a:schemeClr val="tx1"/>
                </a:solidFill>
              </a:rPr>
              <a:t>形参都用指针变量</a:t>
            </a:r>
            <a:r>
              <a:rPr lang="zh-CN" altLang="en-US" smtClean="0">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④ 实参</a:t>
            </a:r>
            <a:r>
              <a:rPr lang="zh-CN" altLang="en-US">
                <a:solidFill>
                  <a:schemeClr val="tx1"/>
                </a:solidFill>
              </a:rPr>
              <a:t>为指针变量，形参为数组名。</a:t>
            </a:r>
            <a:endParaRPr lang="en-US" altLang="zh-CN">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a16="http://schemas.microsoft.com/office/drawing/2014/main" id="{5382CD89-35B6-4BD4-B332-B011068CC402}"/>
                  </a:ext>
                </a:extLst>
              </p:cNvPr>
              <p:cNvSpPr/>
              <p:nvPr/>
            </p:nvSpPr>
            <p:spPr>
              <a:xfrm>
                <a:off x="4422451" y="1934108"/>
                <a:ext cx="1467647" cy="363984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①</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f(a,10);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algn="just"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0" name="圆角矩形 9">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4422451" y="1934108"/>
                <a:ext cx="1467647" cy="3639841"/>
              </a:xfrm>
              <a:prstGeom prst="roundRect">
                <a:avLst>
                  <a:gd name="adj" fmla="val 4209"/>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1">
                <a:extLst>
                  <a:ext uri="{FF2B5EF4-FFF2-40B4-BE49-F238E27FC236}">
                    <a16:creationId xmlns:a16="http://schemas.microsoft.com/office/drawing/2014/main" id="{5382CD89-35B6-4BD4-B332-B011068CC402}"/>
                  </a:ext>
                </a:extLst>
              </p:cNvPr>
              <p:cNvSpPr/>
              <p:nvPr/>
            </p:nvSpPr>
            <p:spPr>
              <a:xfrm>
                <a:off x="6044200" y="1907249"/>
                <a:ext cx="1467647" cy="3666700"/>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smtClean="0">
                    <a:solidFill>
                      <a:schemeClr val="accent1"/>
                    </a:solidFill>
                  </a:rPr>
                  <a:t>②</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f(a,10);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algn="just"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zh-CN" altLang="en-US" sz="1400" dirty="0" smtClean="0">
                    <a:solidFill>
                      <a:schemeClr val="tx1"/>
                    </a:solidFill>
                  </a:rPr>
                  <a:t>*</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2" name="圆角矩形 11">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6044200" y="1907249"/>
                <a:ext cx="1467647" cy="3666700"/>
              </a:xfrm>
              <a:prstGeom prst="roundRect">
                <a:avLst>
                  <a:gd name="adj" fmla="val 4209"/>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5382CD89-35B6-4BD4-B332-B011068CC402}"/>
                  </a:ext>
                </a:extLst>
              </p:cNvPr>
              <p:cNvSpPr/>
              <p:nvPr/>
            </p:nvSpPr>
            <p:spPr>
              <a:xfrm>
                <a:off x="7665949" y="1903227"/>
                <a:ext cx="1736005" cy="3670722"/>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③</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r>
                  <a:rPr lang="zh-CN" altLang="en-US" sz="1400" dirty="0" smtClean="0">
                    <a:solidFill>
                      <a:schemeClr val="tx1"/>
                    </a:solidFill>
                  </a:rPr>
                  <a:t>*</a:t>
                </a:r>
                <a:r>
                  <a:rPr lang="en-US" altLang="zh-CN" sz="1400" dirty="0" smtClean="0">
                    <a:solidFill>
                      <a:schemeClr val="tx1"/>
                    </a:solidFill>
                  </a:rPr>
                  <a:t>p=a;</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f(p,10);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algn="just"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zh-CN" altLang="en-US" sz="1400" dirty="0" smtClean="0">
                    <a:solidFill>
                      <a:schemeClr val="tx1"/>
                    </a:solidFill>
                  </a:rPr>
                  <a:t>*</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3" name="圆角矩形 12">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7665949" y="1903227"/>
                <a:ext cx="1736005" cy="3670722"/>
              </a:xfrm>
              <a:prstGeom prst="roundRect">
                <a:avLst>
                  <a:gd name="adj" fmla="val 4209"/>
                </a:avLst>
              </a:prstGeom>
              <a:blipFill rotWithShape="0">
                <a:blip r:embed="rId6"/>
                <a:stretch>
                  <a:fillRect b="-1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圆角矩形 15">
                <a:extLst>
                  <a:ext uri="{FF2B5EF4-FFF2-40B4-BE49-F238E27FC236}">
                    <a16:creationId xmlns:a16="http://schemas.microsoft.com/office/drawing/2014/main" id="{5382CD89-35B6-4BD4-B332-B011068CC402}"/>
                  </a:ext>
                </a:extLst>
              </p:cNvPr>
              <p:cNvSpPr/>
              <p:nvPr/>
            </p:nvSpPr>
            <p:spPr>
              <a:xfrm>
                <a:off x="9556056" y="1903226"/>
                <a:ext cx="1736005" cy="3670723"/>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④</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r>
                  <a:rPr lang="zh-CN" altLang="en-US" sz="1400" dirty="0" smtClean="0">
                    <a:solidFill>
                      <a:schemeClr val="tx1"/>
                    </a:solidFill>
                  </a:rPr>
                  <a:t>*</a:t>
                </a:r>
                <a:r>
                  <a:rPr lang="en-US" altLang="zh-CN" sz="1400" dirty="0" smtClean="0">
                    <a:solidFill>
                      <a:schemeClr val="tx1"/>
                    </a:solidFill>
                  </a:rPr>
                  <a:t>p=a;</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f(p,10);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algn="just"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6" name="圆角矩形 15">
                <a:extLst>
                  <a:ext uri="{FF2B5EF4-FFF2-40B4-BE49-F238E27FC236}">
                    <a16:creationId xmlns:a16="http://schemas.microsoft.com/office/drawing/2014/main" xmlns:a14="http://schemas.microsoft.com/office/drawing/2010/main" xmlns="" id="{5382CD89-35B6-4BD4-B332-B011068CC402}"/>
                  </a:ext>
                </a:extLst>
              </p:cNvPr>
              <p:cNvSpPr>
                <a:spLocks noRot="1" noChangeAspect="1" noMove="1" noResize="1" noEditPoints="1" noAdjustHandles="1" noChangeArrowheads="1" noChangeShapeType="1" noTextEdit="1"/>
              </p:cNvSpPr>
              <p:nvPr/>
            </p:nvSpPr>
            <p:spPr>
              <a:xfrm>
                <a:off x="9556056" y="1903226"/>
                <a:ext cx="1736005" cy="3670723"/>
              </a:xfrm>
              <a:prstGeom prst="roundRect">
                <a:avLst>
                  <a:gd name="adj" fmla="val 4209"/>
                </a:avLst>
              </a:prstGeom>
              <a:blipFill rotWithShape="0">
                <a:blip r:embed="rId7"/>
                <a:stretch>
                  <a:fillRect b="-1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3917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	</a:t>
            </a:r>
            <a:r>
              <a:rPr lang="en-US" altLang="zh-CN" sz="1400" dirty="0">
                <a:solidFill>
                  <a:srgbClr val="008000"/>
                </a:solidFill>
              </a:rPr>
              <a:t>//</a:t>
            </a:r>
            <a:r>
              <a:rPr lang="en-US" altLang="zh-CN" sz="1400" dirty="0" err="1">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t>
            </a:r>
            <a:r>
              <a:rPr lang="en-US" altLang="zh-CN" sz="1400" dirty="0" err="1"/>
              <a:t>i,arr</a:t>
            </a:r>
            <a:r>
              <a:rPr lang="en-US" altLang="zh-CN" sz="1400" dirty="0"/>
              <a:t>[10],*p=</a:t>
            </a:r>
            <a:r>
              <a:rPr lang="en-US" altLang="zh-CN" sz="1400" dirty="0" err="1"/>
              <a:t>arr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err="1">
                <a:solidFill>
                  <a:srgbClr val="008000"/>
                </a:solidFill>
              </a:rPr>
              <a:t>arr</a:t>
            </a:r>
            <a:r>
              <a:rPr lang="en-US" altLang="zh-CN" sz="1400" dirty="0">
                <a:solidFill>
                  <a:srgbClr val="008000"/>
                </a:solidFill>
              </a:rPr>
              <a:t>[0]</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a:t>
            </a:r>
            <a:r>
              <a:rPr lang="en-US" altLang="zh-CN" sz="1400" dirty="0" err="1"/>
              <a:t>i</a:t>
            </a:r>
            <a:r>
              <a:rPr lang="en-US" altLang="zh-CN" sz="1400" dirty="0"/>
              <a:t>=0;i&lt;10;i++,p++)</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err="1">
                <a:solidFill>
                  <a:srgbClr val="008000"/>
                </a:solidFill>
              </a:rPr>
              <a:t>arr</a:t>
            </a:r>
            <a:r>
              <a:rPr lang="zh-CN" altLang="en-US" sz="1400" dirty="0">
                <a:solidFill>
                  <a:srgbClr val="008000"/>
                </a:solidFill>
              </a:rPr>
              <a:t>数组的元素</a:t>
            </a:r>
          </a:p>
          <a:p>
            <a:pPr defTabSz="363538"/>
            <a:r>
              <a:rPr lang="zh-CN" altLang="en-US" sz="1400" dirty="0"/>
              <a:t>	</a:t>
            </a:r>
            <a:r>
              <a:rPr lang="en-US" altLang="zh-CN" sz="1400" dirty="0" err="1"/>
              <a:t>printf</a:t>
            </a:r>
            <a:r>
              <a:rPr lang="en-US" altLang="zh-CN" sz="1400" dirty="0"/>
              <a:t>("\n");</a:t>
            </a:r>
          </a:p>
          <a:p>
            <a:pPr defTabSz="363538"/>
            <a:r>
              <a:rPr lang="en-US" altLang="zh-CN" sz="1400" dirty="0"/>
              <a:t>	p=</a:t>
            </a:r>
            <a:r>
              <a:rPr lang="en-US" altLang="zh-CN" sz="1400" dirty="0" err="1"/>
              <a:t>arr</a:t>
            </a:r>
            <a:r>
              <a:rPr lang="en-US" altLang="zh-CN" sz="1400" dirty="0"/>
              <a:t>;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重新指向</a:t>
            </a:r>
            <a:r>
              <a:rPr lang="en-US" altLang="zh-CN" sz="1400" dirty="0" err="1">
                <a:solidFill>
                  <a:srgbClr val="008000"/>
                </a:solidFill>
              </a:rPr>
              <a:t>arr</a:t>
            </a:r>
            <a:r>
              <a:rPr lang="en-US" altLang="zh-CN" sz="1400" dirty="0">
                <a:solidFill>
                  <a:srgbClr val="008000"/>
                </a:solidFill>
              </a:rPr>
              <a:t>[0]</a:t>
            </a:r>
          </a:p>
          <a:p>
            <a:pPr defTabSz="363538"/>
            <a:r>
              <a:rPr lang="en-US" altLang="zh-CN" sz="1400" dirty="0"/>
              <a:t>	</a:t>
            </a:r>
            <a:r>
              <a:rPr lang="en-US" altLang="zh-CN" sz="1400" dirty="0" err="1"/>
              <a:t>inv</a:t>
            </a:r>
            <a:r>
              <a:rPr lang="en-US" altLang="zh-CN" sz="1400" dirty="0"/>
              <a:t>(p,10);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inv</a:t>
            </a:r>
            <a:r>
              <a:rPr lang="zh-CN" altLang="en-US" sz="1400" dirty="0">
                <a:solidFill>
                  <a:srgbClr val="008000"/>
                </a:solidFill>
              </a:rPr>
              <a:t>函数，实参</a:t>
            </a:r>
            <a:r>
              <a:rPr lang="en-US" altLang="zh-CN" sz="1400" dirty="0">
                <a:solidFill>
                  <a:srgbClr val="008000"/>
                </a:solidFill>
              </a:rPr>
              <a:t>p</a:t>
            </a:r>
            <a:r>
              <a:rPr lang="zh-CN" altLang="en-US" sz="1400" dirty="0">
                <a:solidFill>
                  <a:srgbClr val="008000"/>
                </a:solidFill>
              </a:rPr>
              <a:t>是指针变量</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for(p=</a:t>
            </a:r>
            <a:r>
              <a:rPr lang="en-US" altLang="zh-CN" sz="1400" dirty="0" err="1"/>
              <a:t>arr;p</a:t>
            </a:r>
            <a:r>
              <a:rPr lang="en-US" altLang="zh-CN" sz="1400" dirty="0"/>
              <a:t>&lt;arr+10;p++)</a:t>
            </a:r>
          </a:p>
          <a:p>
            <a:pPr defTabSz="363538"/>
            <a:r>
              <a:rPr lang="en-US" altLang="zh-CN" sz="1400" dirty="0"/>
              <a:t>		</a:t>
            </a:r>
            <a:r>
              <a:rPr lang="en-US" altLang="zh-CN" sz="1400" dirty="0" err="1"/>
              <a:t>printf</a:t>
            </a:r>
            <a:r>
              <a:rPr lang="en-US" altLang="zh-CN" sz="1400" dirty="0"/>
              <a:t>("%d ",*p);</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dirty="0"/>
              <a:t>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a:t>
            </a:r>
            <a:r>
              <a:rPr lang="en-US" altLang="zh-CN" sz="1400" dirty="0" smtClean="0"/>
              <a:t>)</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inv</a:t>
            </a:r>
            <a:r>
              <a:rPr lang="zh-CN" altLang="en-US" sz="1400" dirty="0">
                <a:solidFill>
                  <a:srgbClr val="008000"/>
                </a:solidFill>
              </a:rPr>
              <a:t>函数，形参</a:t>
            </a:r>
            <a:r>
              <a:rPr lang="en-US" altLang="zh-CN" sz="1400" dirty="0">
                <a:solidFill>
                  <a:srgbClr val="008000"/>
                </a:solidFill>
              </a:rPr>
              <a:t>x</a:t>
            </a:r>
            <a:r>
              <a:rPr lang="zh-CN" altLang="en-US" sz="1400" dirty="0">
                <a:solidFill>
                  <a:srgbClr val="008000"/>
                </a:solidFill>
              </a:rPr>
              <a:t>是指针变量 </a:t>
            </a:r>
          </a:p>
          <a:p>
            <a:pPr defTabSz="363538"/>
            <a:r>
              <a:rPr lang="en-US" altLang="zh-CN" sz="1400" dirty="0"/>
              <a:t>{	</a:t>
            </a:r>
            <a:r>
              <a:rPr lang="en-US" altLang="zh-CN" sz="1400" dirty="0" err="1"/>
              <a:t>int</a:t>
            </a:r>
            <a:r>
              <a:rPr lang="en-US" altLang="zh-CN" sz="1400" dirty="0"/>
              <a:t> *</a:t>
            </a:r>
            <a:r>
              <a:rPr lang="en-US" altLang="zh-CN" sz="1400" dirty="0" err="1"/>
              <a:t>p,m,temp</a:t>
            </a:r>
            <a:r>
              <a:rPr lang="en-US" altLang="zh-CN" sz="1400" dirty="0"/>
              <a:t>,*</a:t>
            </a:r>
            <a:r>
              <a:rPr lang="en-US" altLang="zh-CN" sz="1400" dirty="0" err="1"/>
              <a:t>i</a:t>
            </a:r>
            <a:r>
              <a:rPr lang="en-US" altLang="zh-CN" sz="1400" dirty="0"/>
              <a:t>,*j;</a:t>
            </a:r>
          </a:p>
          <a:p>
            <a:pPr defTabSz="363538"/>
            <a:r>
              <a:rPr lang="en-US" altLang="zh-CN" sz="1400" dirty="0"/>
              <a:t>	m=(n-1)/2;</a:t>
            </a:r>
          </a:p>
          <a:p>
            <a:pPr defTabSz="363538"/>
            <a:r>
              <a:rPr lang="en-US" altLang="zh-CN" sz="1400" dirty="0"/>
              <a:t>	</a:t>
            </a:r>
            <a:r>
              <a:rPr lang="en-US" altLang="zh-CN" sz="1400" dirty="0" err="1"/>
              <a:t>i</a:t>
            </a:r>
            <a:r>
              <a:rPr lang="en-US" altLang="zh-CN" sz="1400" dirty="0"/>
              <a:t>=</a:t>
            </a:r>
            <a:r>
              <a:rPr lang="en-US" altLang="zh-CN" sz="1400" dirty="0" err="1"/>
              <a:t>x;j</a:t>
            </a:r>
            <a:r>
              <a:rPr lang="en-US" altLang="zh-CN" sz="1400" dirty="0"/>
              <a:t>=x+n-1;p=</a:t>
            </a:r>
            <a:r>
              <a:rPr lang="en-US" altLang="zh-CN" sz="1400" dirty="0" err="1"/>
              <a:t>x+m</a:t>
            </a:r>
            <a:r>
              <a:rPr lang="en-US" altLang="zh-CN" sz="1400" dirty="0"/>
              <a:t>;</a:t>
            </a:r>
          </a:p>
          <a:p>
            <a:pPr defTabSz="363538"/>
            <a:r>
              <a:rPr lang="en-US" altLang="zh-CN" sz="1400" dirty="0"/>
              <a:t>	for(;</a:t>
            </a:r>
            <a:r>
              <a:rPr lang="en-US" altLang="zh-CN" sz="1400" dirty="0" err="1"/>
              <a:t>i</a:t>
            </a:r>
            <a:r>
              <a:rPr lang="en-US" altLang="zh-CN" sz="1400" dirty="0"/>
              <a:t>&lt;=</a:t>
            </a:r>
            <a:r>
              <a:rPr lang="en-US" altLang="zh-CN" sz="1400" dirty="0" err="1"/>
              <a:t>p;i</a:t>
            </a:r>
            <a:r>
              <a:rPr lang="en-US" altLang="zh-CN" sz="1400" dirty="0"/>
              <a:t>++,j--)</a:t>
            </a:r>
          </a:p>
          <a:p>
            <a:pPr defTabSz="363538"/>
            <a:r>
              <a:rPr lang="en-US" altLang="zh-CN" sz="1400" dirty="0"/>
              <a:t>	{	temp=*</a:t>
            </a:r>
            <a:r>
              <a:rPr lang="en-US" altLang="zh-CN" sz="1400" dirty="0" err="1"/>
              <a:t>i</a:t>
            </a:r>
            <a:r>
              <a:rPr lang="en-US" altLang="zh-CN" sz="1400" dirty="0"/>
              <a:t>;*</a:t>
            </a:r>
            <a:r>
              <a:rPr lang="en-US" altLang="zh-CN" sz="1400" dirty="0" err="1"/>
              <a:t>i</a:t>
            </a:r>
            <a:r>
              <a:rPr lang="en-US" altLang="zh-CN" sz="1400" dirty="0"/>
              <a:t>=*j;*j=temp;}</a:t>
            </a:r>
          </a:p>
          <a:p>
            <a:pPr defTabSz="363538"/>
            <a:r>
              <a:rPr lang="en-US" altLang="zh-CN" sz="1400" dirty="0"/>
              <a:t>	return;</a:t>
            </a:r>
          </a:p>
          <a:p>
            <a:pPr defTabSz="363538"/>
            <a:r>
              <a:rPr lang="en-US" altLang="zh-CN" sz="1400" dirty="0"/>
              <a:t>}</a:t>
            </a:r>
            <a:endParaRPr lang="zh-CN" altLang="en-US" sz="1400" b="1" dirty="0">
              <a:solidFill>
                <a:srgbClr val="008000"/>
              </a:solidFill>
            </a:endParaRPr>
          </a:p>
        </p:txBody>
      </p:sp>
      <p:sp>
        <p:nvSpPr>
          <p:cNvPr id="13" name="圆角矩形 12">
            <a:extLst>
              <a:ext uri="{FF2B5EF4-FFF2-40B4-BE49-F238E27FC236}">
                <a16:creationId xmlns:a16="http://schemas.microsoft.com/office/drawing/2014/main" id="{5382CD89-35B6-4BD4-B332-B011068CC402}"/>
              </a:ext>
            </a:extLst>
          </p:cNvPr>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t>
            </a:r>
            <a:r>
              <a:rPr lang="en-US" altLang="zh-CN" sz="1400">
                <a:solidFill>
                  <a:schemeClr val="accent6"/>
                </a:solidFill>
              </a:rPr>
              <a:t>*arr</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p>
          <a:p>
            <a:pPr defTabSz="363538"/>
            <a:r>
              <a:rPr lang="zh-CN" altLang="en-US" sz="1400"/>
              <a:t>	</a:t>
            </a:r>
            <a:r>
              <a:rPr lang="en-US" altLang="zh-CN" sz="1400"/>
              <a:t>printf("The original array:\n");</a:t>
            </a:r>
          </a:p>
          <a:p>
            <a:pPr defTabSz="363538"/>
            <a:r>
              <a:rPr lang="en-US" altLang="zh-CN" sz="1400"/>
              <a:t>	for(i=0;i&lt;10;i++)</a:t>
            </a:r>
          </a:p>
          <a:p>
            <a:pPr defTabSz="363538"/>
            <a:r>
              <a:rPr lang="en-US" altLang="zh-CN" sz="1400"/>
              <a:t>		scanf("%d",arr+i);</a:t>
            </a:r>
          </a:p>
          <a:p>
            <a:pPr defTabSz="363538"/>
            <a:r>
              <a:rPr lang="en-US" altLang="zh-CN" sz="1400"/>
              <a:t>	printf("\n");</a:t>
            </a:r>
          </a:p>
          <a:p>
            <a:pPr defTabSz="363538"/>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p>
          <a:p>
            <a:pPr defTabSz="363538"/>
            <a:r>
              <a:rPr lang="zh-CN" altLang="en-US" sz="1400"/>
              <a:t>	</a:t>
            </a:r>
            <a:r>
              <a:rPr lang="en-US" altLang="zh-CN" sz="1400"/>
              <a:t>printf("The array has been inverted:\n");</a:t>
            </a:r>
          </a:p>
          <a:p>
            <a:pPr defTabSz="363538"/>
            <a:r>
              <a:rPr lang="en-US" altLang="zh-CN" sz="1400"/>
              <a:t>	for(i=0;i&lt;10;i++)</a:t>
            </a:r>
          </a:p>
          <a:p>
            <a:pPr defTabSz="363538"/>
            <a:r>
              <a:rPr lang="en-US" altLang="zh-CN" sz="1400"/>
              <a:t>		printf("%d ",*(arr+i));</a:t>
            </a:r>
          </a:p>
          <a:p>
            <a:pPr defTabSz="363538"/>
            <a:r>
              <a:rPr lang="en-US" altLang="zh-CN" sz="1400"/>
              <a:t>	printf("\n");</a:t>
            </a:r>
          </a:p>
          <a:p>
            <a:pPr defTabSz="363538"/>
            <a:r>
              <a:rPr lang="en-US" altLang="zh-CN" sz="1400"/>
              <a:t>	return 0;</a:t>
            </a:r>
          </a:p>
          <a:p>
            <a:pPr defTabSz="363538"/>
            <a:r>
              <a:rPr lang="en-US" altLang="zh-CN" sz="1400"/>
              <a:t>}</a:t>
            </a:r>
            <a:endParaRPr lang="zh-CN" altLang="en-US" sz="1400" b="1" dirty="0">
              <a:solidFill>
                <a:srgbClr val="008000"/>
              </a:solidFill>
            </a:endParaRPr>
          </a:p>
        </p:txBody>
      </p:sp>
      <p:grpSp>
        <p:nvGrpSpPr>
          <p:cNvPr id="15" name="组合 14">
            <a:extLst>
              <a:ext uri="{FF2B5EF4-FFF2-40B4-BE49-F238E27FC236}">
                <a16:creationId xmlns:a16="http://schemas.microsoft.com/office/drawing/2014/main" id="{17545ED2-DA8A-47EF-94D4-E66974757BFA}"/>
              </a:ext>
            </a:extLst>
          </p:cNvPr>
          <p:cNvGrpSpPr/>
          <p:nvPr/>
        </p:nvGrpSpPr>
        <p:grpSpPr>
          <a:xfrm>
            <a:off x="6440240" y="4890119"/>
            <a:ext cx="5387326" cy="854698"/>
            <a:chOff x="8582294" y="4088154"/>
            <a:chExt cx="5559348" cy="854698"/>
          </a:xfrm>
        </p:grpSpPr>
        <p:sp>
          <p:nvSpPr>
            <p:cNvPr id="18"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77049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sort(</a:t>
            </a:r>
            <a:r>
              <a:rPr lang="en-US" altLang="zh-CN" sz="1400" dirty="0" err="1"/>
              <a:t>int</a:t>
            </a:r>
            <a:r>
              <a:rPr lang="en-US" altLang="zh-CN" sz="1400" dirty="0"/>
              <a:t> x[],</a:t>
            </a:r>
            <a:r>
              <a:rPr lang="en-US" altLang="zh-CN" sz="1400" dirty="0" err="1"/>
              <a:t>int</a:t>
            </a:r>
            <a:r>
              <a:rPr lang="en-US" altLang="zh-CN" sz="1400" dirty="0"/>
              <a:t> n);	</a:t>
            </a:r>
            <a:r>
              <a:rPr lang="en-US" altLang="zh-CN" sz="1400" dirty="0">
                <a:solidFill>
                  <a:srgbClr val="008000"/>
                </a:solidFill>
              </a:rPr>
              <a:t>//sort</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t>
            </a:r>
            <a:r>
              <a:rPr lang="en-US" altLang="zh-CN" sz="1400" dirty="0" err="1"/>
              <a:t>i</a:t>
            </a:r>
            <a:r>
              <a:rPr lang="en-US" altLang="zh-CN" sz="1400" dirty="0"/>
              <a:t>,*</a:t>
            </a:r>
            <a:r>
              <a:rPr lang="en-US" altLang="zh-CN" sz="1400" dirty="0" err="1"/>
              <a:t>p,a</a:t>
            </a:r>
            <a:r>
              <a:rPr lang="en-US" altLang="zh-CN" sz="1400" dirty="0"/>
              <a:t>[10];</a:t>
            </a:r>
          </a:p>
          <a:p>
            <a:pPr defTabSz="363538"/>
            <a:r>
              <a:rPr lang="en-US" altLang="zh-CN" sz="1400" dirty="0"/>
              <a:t>	p=a;	</a:t>
            </a:r>
            <a:r>
              <a:rPr lang="en-US" altLang="zh-CN" sz="1400" dirty="0" smtClean="0"/>
              <a:t>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r>
              <a:rPr lang="en-US" altLang="zh-CN" sz="1400" dirty="0"/>
              <a:t>	</a:t>
            </a:r>
            <a:r>
              <a:rPr lang="en-US" altLang="zh-CN" sz="1400" dirty="0" err="1"/>
              <a:t>printf</a:t>
            </a:r>
            <a:r>
              <a:rPr lang="en-US" altLang="zh-CN" sz="1400" dirty="0"/>
              <a:t>("please enter 10 integer numbers:");</a:t>
            </a:r>
          </a:p>
          <a:p>
            <a:pPr defTabSz="363538"/>
            <a:r>
              <a:rPr lang="en-US" altLang="zh-CN" sz="1400" dirty="0"/>
              <a:t>	for(</a:t>
            </a:r>
            <a:r>
              <a:rPr lang="en-US" altLang="zh-CN" sz="1400" dirty="0" err="1"/>
              <a:t>i</a:t>
            </a:r>
            <a:r>
              <a:rPr lang="en-US" altLang="zh-CN" sz="1400" dirty="0"/>
              <a:t>=0;i&lt;10;i++)</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a:t>
            </a:r>
          </a:p>
          <a:p>
            <a:pPr defTabSz="363538"/>
            <a:r>
              <a:rPr lang="zh-CN" altLang="en-US" sz="1400" dirty="0"/>
              <a:t>	</a:t>
            </a:r>
            <a:r>
              <a:rPr lang="en-US" altLang="zh-CN" sz="1400" dirty="0"/>
              <a:t>p=a;	//</a:t>
            </a:r>
            <a:r>
              <a:rPr lang="zh-CN" altLang="en-US" sz="1400" dirty="0"/>
              <a:t>指针变量</a:t>
            </a:r>
            <a:r>
              <a:rPr lang="en-US" altLang="zh-CN" sz="1400" dirty="0"/>
              <a:t>p</a:t>
            </a:r>
            <a:r>
              <a:rPr lang="zh-CN" altLang="en-US" sz="1400" dirty="0"/>
              <a:t>重新指向</a:t>
            </a:r>
            <a:r>
              <a:rPr lang="en-US" altLang="zh-CN" sz="1400" dirty="0"/>
              <a:t>a[0]</a:t>
            </a:r>
          </a:p>
          <a:p>
            <a:pPr defTabSz="363538"/>
            <a:r>
              <a:rPr lang="en-US" altLang="zh-CN" sz="1400" dirty="0"/>
              <a:t>	sort(p,10);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p>
          <a:p>
            <a:pPr defTabSz="363538"/>
            <a:r>
              <a:rPr lang="zh-CN" altLang="en-US" sz="1400" dirty="0"/>
              <a:t>	</a:t>
            </a:r>
            <a:r>
              <a:rPr lang="en-US" altLang="zh-CN" sz="1400" dirty="0"/>
              <a:t>for(p=</a:t>
            </a:r>
            <a:r>
              <a:rPr lang="en-US" altLang="zh-CN" sz="1400" dirty="0" err="1"/>
              <a:t>a,i</a:t>
            </a:r>
            <a:r>
              <a:rPr lang="en-US" altLang="zh-CN" sz="1400" dirty="0"/>
              <a:t>=0;i&lt;10;i++)</a:t>
            </a:r>
          </a:p>
          <a:p>
            <a:pPr defTabSz="363538"/>
            <a:r>
              <a:rPr lang="en-US" altLang="zh-CN" sz="1400" dirty="0"/>
              <a:t>	{	</a:t>
            </a:r>
            <a:r>
              <a:rPr lang="en-US" altLang="zh-CN" sz="1400" dirty="0" err="1"/>
              <a:t>printf</a:t>
            </a:r>
            <a:r>
              <a:rPr lang="en-US" altLang="zh-CN" sz="1400" dirty="0"/>
              <a:t>("%d ",*p);	</a:t>
            </a:r>
            <a:r>
              <a:rPr lang="en-US" altLang="zh-CN" sz="1400" dirty="0">
                <a:solidFill>
                  <a:srgbClr val="008000"/>
                </a:solidFill>
              </a:rPr>
              <a:t>//</a:t>
            </a:r>
            <a:r>
              <a:rPr lang="zh-CN" altLang="en-US" sz="1400" dirty="0">
                <a:solidFill>
                  <a:srgbClr val="008000"/>
                </a:solidFill>
              </a:rPr>
              <a:t>输出排序后的</a:t>
            </a:r>
            <a:r>
              <a:rPr lang="en-US" altLang="zh-CN" sz="1400" dirty="0">
                <a:solidFill>
                  <a:srgbClr val="008000"/>
                </a:solidFill>
              </a:rPr>
              <a:t>10</a:t>
            </a:r>
            <a:r>
              <a:rPr lang="zh-CN" altLang="en-US" sz="1400" dirty="0">
                <a:solidFill>
                  <a:srgbClr val="008000"/>
                </a:solidFill>
              </a:rPr>
              <a:t>个数组元素</a:t>
            </a:r>
          </a:p>
          <a:p>
            <a:pPr defTabSz="363538"/>
            <a:r>
              <a:rPr lang="zh-CN" altLang="en-US" sz="1400" dirty="0"/>
              <a:t>		</a:t>
            </a:r>
            <a:r>
              <a:rPr lang="en-US" altLang="zh-CN" sz="1400" dirty="0"/>
              <a:t>p++;</a:t>
            </a:r>
          </a:p>
          <a:p>
            <a:pPr defTabSz="363538"/>
            <a:r>
              <a:rPr lang="en-US" altLang="zh-CN" sz="1400" dirty="0"/>
              <a:t>	}</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r>
              <a:rPr lang="en-US" altLang="zh-CN" sz="1400" dirty="0" smtClean="0"/>
              <a:t>void </a:t>
            </a:r>
            <a:r>
              <a:rPr lang="en-US" altLang="zh-CN" sz="1400" dirty="0"/>
              <a:t>sort(</a:t>
            </a:r>
            <a:r>
              <a:rPr lang="en-US" altLang="zh-CN" sz="1400" dirty="0" err="1"/>
              <a:t>int</a:t>
            </a:r>
            <a:r>
              <a:rPr lang="en-US" altLang="zh-CN" sz="1400" dirty="0"/>
              <a:t> x[],</a:t>
            </a:r>
            <a:r>
              <a:rPr lang="en-US" altLang="zh-CN" sz="1400" dirty="0" err="1"/>
              <a:t>int</a:t>
            </a:r>
            <a:r>
              <a:rPr lang="en-US" altLang="zh-CN" sz="1400" dirty="0"/>
              <a:t> n)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p>
          <a:p>
            <a:pPr defTabSz="363538"/>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r>
              <a:rPr lang="en-US" altLang="zh-CN" sz="1400" dirty="0"/>
              <a:t>	for(</a:t>
            </a:r>
            <a:r>
              <a:rPr lang="en-US" altLang="zh-CN" sz="1400" dirty="0" err="1"/>
              <a:t>i</a:t>
            </a:r>
            <a:r>
              <a:rPr lang="en-US" altLang="zh-CN" sz="1400" dirty="0"/>
              <a:t>=0;i&lt;n-1;i++)</a:t>
            </a:r>
          </a:p>
          <a:p>
            <a:pPr defTabSz="363538"/>
            <a:r>
              <a:rPr lang="en-US" altLang="zh-CN" sz="1400" dirty="0"/>
              <a:t>	{	k=</a:t>
            </a:r>
            <a:r>
              <a:rPr lang="en-US" altLang="zh-CN" sz="1400" dirty="0" err="1"/>
              <a:t>i</a:t>
            </a:r>
            <a:r>
              <a:rPr lang="en-US" altLang="zh-CN" sz="1400" dirty="0"/>
              <a:t>;</a:t>
            </a:r>
          </a:p>
          <a:p>
            <a:pPr defTabSz="363538"/>
            <a:r>
              <a:rPr lang="en-US" altLang="zh-CN" sz="1400" dirty="0"/>
              <a:t>		for(j=i+1;j&lt;</a:t>
            </a:r>
            <a:r>
              <a:rPr lang="en-US" altLang="zh-CN" sz="1400" dirty="0" err="1"/>
              <a:t>n;j</a:t>
            </a:r>
            <a:r>
              <a:rPr lang="en-US" altLang="zh-CN" sz="1400" dirty="0"/>
              <a:t>++)</a:t>
            </a:r>
          </a:p>
          <a:p>
            <a:pPr defTabSz="363538"/>
            <a:r>
              <a:rPr lang="en-US" altLang="zh-CN" sz="1400" dirty="0"/>
              <a:t>			if(x[j]&gt;x[k]) k=j;</a:t>
            </a:r>
          </a:p>
          <a:p>
            <a:pPr defTabSz="363538"/>
            <a:r>
              <a:rPr lang="en-US" altLang="zh-CN" sz="1400" dirty="0"/>
              <a:t>		if(k!=</a:t>
            </a:r>
            <a:r>
              <a:rPr lang="en-US" altLang="zh-CN" sz="1400" dirty="0" err="1"/>
              <a:t>i</a:t>
            </a:r>
            <a:r>
              <a:rPr lang="en-US" altLang="zh-CN" sz="1400" dirty="0"/>
              <a:t>)</a:t>
            </a:r>
          </a:p>
          <a:p>
            <a:pPr defTabSz="363538"/>
            <a:r>
              <a:rPr lang="en-US" altLang="zh-CN" sz="1400" dirty="0"/>
              <a:t>		{	t=x[</a:t>
            </a:r>
            <a:r>
              <a:rPr lang="en-US" altLang="zh-CN" sz="1400" dirty="0" err="1"/>
              <a:t>i</a:t>
            </a:r>
            <a:r>
              <a:rPr lang="en-US" altLang="zh-CN" sz="1400" dirty="0" smtClean="0"/>
              <a:t>]; x[</a:t>
            </a:r>
            <a:r>
              <a:rPr lang="en-US" altLang="zh-CN" sz="1400" dirty="0" err="1" smtClean="0"/>
              <a:t>i</a:t>
            </a:r>
            <a:r>
              <a:rPr lang="en-US" altLang="zh-CN" sz="1400" dirty="0"/>
              <a:t>]=x[k</a:t>
            </a:r>
            <a:r>
              <a:rPr lang="en-US" altLang="zh-CN" sz="1400" dirty="0" smtClean="0"/>
              <a:t>]; x[k</a:t>
            </a:r>
            <a:r>
              <a:rPr lang="en-US" altLang="zh-CN" sz="1400" dirty="0"/>
              <a:t>]=t;}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cxnSp>
        <p:nvCxnSpPr>
          <p:cNvPr id="13" name="直接连接符 12">
            <a:extLst>
              <a:ext uri="{FF2B5EF4-FFF2-40B4-BE49-F238E27FC236}">
                <a16:creationId xmlns:a16="http://schemas.microsoft.com/office/drawing/2014/main" id="{48EC88E4-3DEA-4882-A2F7-2A2472A7E690}"/>
              </a:ext>
            </a:extLst>
          </p:cNvPr>
          <p:cNvCxnSpPr>
            <a:cxnSpLocks/>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5C967AF-3871-4AAE-A875-A638B32B1FA1}"/>
              </a:ext>
            </a:extLst>
          </p:cNvPr>
          <p:cNvGrpSpPr/>
          <p:nvPr/>
        </p:nvGrpSpPr>
        <p:grpSpPr>
          <a:xfrm>
            <a:off x="5622308" y="2116690"/>
            <a:ext cx="325496" cy="260107"/>
            <a:chOff x="5926033" y="1926699"/>
            <a:chExt cx="325496" cy="260107"/>
          </a:xfrm>
        </p:grpSpPr>
        <p:sp>
          <p:nvSpPr>
            <p:cNvPr id="15"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a:extLst>
              <a:ext uri="{FF2B5EF4-FFF2-40B4-BE49-F238E27FC236}">
                <a16:creationId xmlns:a16="http://schemas.microsoft.com/office/drawing/2014/main" id="{B236A711-9DB9-47FD-9B2E-498AAC59691E}"/>
              </a:ext>
            </a:extLst>
          </p:cNvPr>
          <p:cNvGrpSpPr/>
          <p:nvPr/>
        </p:nvGrpSpPr>
        <p:grpSpPr>
          <a:xfrm>
            <a:off x="5622308" y="4395678"/>
            <a:ext cx="325496" cy="260106"/>
            <a:chOff x="5926033" y="5434781"/>
            <a:chExt cx="325496" cy="260106"/>
          </a:xfrm>
        </p:grpSpPr>
        <p:sp>
          <p:nvSpPr>
            <p:cNvPr id="27"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49030" y="5550311"/>
            <a:ext cx="5029200" cy="838200"/>
          </a:xfrm>
          <a:prstGeom prst="rect">
            <a:avLst/>
          </a:prstGeom>
        </p:spPr>
      </p:pic>
      <p:sp>
        <p:nvSpPr>
          <p:cNvPr id="34" name="圆角矩形 33">
            <a:extLst>
              <a:ext uri="{FF2B5EF4-FFF2-40B4-BE49-F238E27FC236}">
                <a16:creationId xmlns:a16="http://schemas.microsoft.com/office/drawing/2014/main" id="{5382CD89-35B6-4BD4-B332-B011068CC402}"/>
              </a:ext>
            </a:extLst>
          </p:cNvPr>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void sort(</a:t>
            </a:r>
            <a:r>
              <a:rPr lang="en-US" altLang="zh-CN" sz="1400" dirty="0" err="1"/>
              <a:t>int</a:t>
            </a:r>
            <a:r>
              <a:rPr lang="en-US" altLang="zh-CN" sz="1400" dirty="0"/>
              <a: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	</a:t>
            </a:r>
            <a:r>
              <a:rPr lang="en-US" altLang="zh-CN" sz="1400" dirty="0" smtClean="0"/>
              <a:t>			</a:t>
            </a:r>
            <a:r>
              <a:rPr lang="en-US" altLang="zh-CN" sz="1400" dirty="0" smtClean="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p>
          <a:p>
            <a:pPr defTabSz="363538"/>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r>
              <a:rPr lang="en-US" altLang="zh-CN" sz="1400" dirty="0"/>
              <a:t>	for(</a:t>
            </a:r>
            <a:r>
              <a:rPr lang="en-US" altLang="zh-CN" sz="1400" dirty="0" err="1"/>
              <a:t>i</a:t>
            </a:r>
            <a:r>
              <a:rPr lang="en-US" altLang="zh-CN" sz="1400" dirty="0"/>
              <a:t>=0;i&lt;n-1;i++)</a:t>
            </a:r>
          </a:p>
          <a:p>
            <a:pPr defTabSz="363538"/>
            <a:r>
              <a:rPr lang="en-US" altLang="zh-CN" sz="1400" dirty="0"/>
              <a:t>	{	k=</a:t>
            </a:r>
            <a:r>
              <a:rPr lang="en-US" altLang="zh-CN" sz="1400" dirty="0" err="1"/>
              <a:t>i</a:t>
            </a:r>
            <a:r>
              <a:rPr lang="en-US" altLang="zh-CN" sz="1400" dirty="0"/>
              <a:t>;</a:t>
            </a:r>
          </a:p>
          <a:p>
            <a:pPr defTabSz="363538"/>
            <a:r>
              <a:rPr lang="en-US" altLang="zh-CN" sz="1400" dirty="0"/>
              <a:t>		for(j=i+1;j&lt;</a:t>
            </a:r>
            <a:r>
              <a:rPr lang="en-US" altLang="zh-CN" sz="1400" dirty="0" err="1"/>
              <a:t>n;j</a:t>
            </a:r>
            <a:r>
              <a:rPr lang="en-US" altLang="zh-CN" sz="1400" dirty="0"/>
              <a:t>++)</a:t>
            </a:r>
          </a:p>
          <a:p>
            <a:pPr defTabSz="363538"/>
            <a:r>
              <a:rPr lang="en-US" altLang="zh-CN" sz="1400" dirty="0"/>
              <a:t>			if(</a:t>
            </a:r>
            <a:r>
              <a:rPr lang="en-US" altLang="zh-CN" sz="1400" dirty="0">
                <a:solidFill>
                  <a:schemeClr val="accent6"/>
                </a:solidFill>
              </a:rPr>
              <a:t>*(</a:t>
            </a:r>
            <a:r>
              <a:rPr lang="en-US" altLang="zh-CN" sz="1400" dirty="0" err="1">
                <a:solidFill>
                  <a:schemeClr val="accent6"/>
                </a:solidFill>
              </a:rPr>
              <a:t>x+j</a:t>
            </a:r>
            <a:r>
              <a:rPr lang="en-US" altLang="zh-CN" sz="1400" dirty="0">
                <a:solidFill>
                  <a:schemeClr val="accent6"/>
                </a:solidFill>
              </a:rPr>
              <a:t>)&gt;*(</a:t>
            </a:r>
            <a:r>
              <a:rPr lang="en-US" altLang="zh-CN" sz="1400" dirty="0" err="1">
                <a:solidFill>
                  <a:schemeClr val="accent6"/>
                </a:solidFill>
              </a:rPr>
              <a:t>x+k</a:t>
            </a:r>
            <a:r>
              <a:rPr lang="en-US" altLang="zh-CN" sz="1400" dirty="0">
                <a:solidFill>
                  <a:schemeClr val="accent6"/>
                </a:solidFill>
              </a:rPr>
              <a:t>)</a:t>
            </a:r>
            <a:r>
              <a:rPr lang="en-US" altLang="zh-CN" sz="1400" dirty="0"/>
              <a:t>) k=j</a:t>
            </a:r>
            <a:r>
              <a:rPr lang="en-US" altLang="zh-CN" sz="1400" dirty="0" smtClean="0"/>
              <a:t>;</a:t>
            </a:r>
            <a:r>
              <a:rPr lang="en-US" altLang="zh-CN" sz="1400" dirty="0" smtClean="0">
                <a:solidFill>
                  <a:srgbClr val="008000"/>
                </a:solidFill>
              </a:rPr>
              <a:t>//*(</a:t>
            </a:r>
            <a:r>
              <a:rPr lang="en-US" altLang="zh-CN" sz="1400" dirty="0" err="1">
                <a:solidFill>
                  <a:srgbClr val="008000"/>
                </a:solidFill>
              </a:rPr>
              <a:t>x+j</a:t>
            </a:r>
            <a:r>
              <a:rPr lang="en-US" altLang="zh-CN" sz="1400" dirty="0">
                <a:solidFill>
                  <a:srgbClr val="008000"/>
                </a:solidFill>
              </a:rPr>
              <a:t>)</a:t>
            </a:r>
            <a:r>
              <a:rPr lang="zh-CN" altLang="en-US" sz="1400" dirty="0">
                <a:solidFill>
                  <a:srgbClr val="008000"/>
                </a:solidFill>
              </a:rPr>
              <a:t>就是</a:t>
            </a:r>
            <a:r>
              <a:rPr lang="en-US" altLang="zh-CN" sz="1400" dirty="0">
                <a:solidFill>
                  <a:srgbClr val="008000"/>
                </a:solidFill>
              </a:rPr>
              <a:t>x[j]</a:t>
            </a:r>
            <a:r>
              <a:rPr lang="zh-CN" altLang="en-US" sz="1400" dirty="0">
                <a:solidFill>
                  <a:srgbClr val="008000"/>
                </a:solidFill>
              </a:rPr>
              <a:t>，其他亦然</a:t>
            </a:r>
          </a:p>
          <a:p>
            <a:pPr defTabSz="363538"/>
            <a:r>
              <a:rPr lang="zh-CN" altLang="en-US" sz="1400" dirty="0"/>
              <a:t>		</a:t>
            </a:r>
            <a:r>
              <a:rPr lang="en-US" altLang="zh-CN" sz="1400" dirty="0"/>
              <a:t>if(k!=</a:t>
            </a:r>
            <a:r>
              <a:rPr lang="en-US" altLang="zh-CN" sz="1400" dirty="0" err="1"/>
              <a:t>i</a:t>
            </a:r>
            <a:r>
              <a:rPr lang="en-US" altLang="zh-CN" sz="1400" dirty="0"/>
              <a:t>)</a:t>
            </a:r>
          </a:p>
          <a:p>
            <a:pPr defTabSz="363538"/>
            <a:r>
              <a:rPr lang="en-US" altLang="zh-CN" sz="1400" dirty="0"/>
              <a:t>		{	</a:t>
            </a:r>
            <a:r>
              <a:rPr lang="en-US" altLang="zh-CN" sz="1400" dirty="0">
                <a:solidFill>
                  <a:schemeClr val="accent6"/>
                </a:solidFill>
              </a:rPr>
              <a:t>t=*(</a:t>
            </a:r>
            <a:r>
              <a:rPr lang="en-US" altLang="zh-CN" sz="1400" dirty="0" err="1">
                <a:solidFill>
                  <a:schemeClr val="accent6"/>
                </a:solidFill>
              </a:rPr>
              <a:t>x+i</a:t>
            </a:r>
            <a:r>
              <a:rPr lang="en-US" altLang="zh-CN" sz="1400" dirty="0" smtClean="0">
                <a:solidFill>
                  <a:schemeClr val="accent6"/>
                </a:solidFill>
              </a:rPr>
              <a:t>); *(</a:t>
            </a:r>
            <a:r>
              <a:rPr lang="en-US" altLang="zh-CN" sz="1400" dirty="0" err="1">
                <a:solidFill>
                  <a:schemeClr val="accent6"/>
                </a:solidFill>
              </a:rPr>
              <a:t>x+i</a:t>
            </a:r>
            <a:r>
              <a:rPr lang="en-US" altLang="zh-CN" sz="1400" dirty="0">
                <a:solidFill>
                  <a:schemeClr val="accent6"/>
                </a:solidFill>
              </a:rPr>
              <a:t>)=*(</a:t>
            </a:r>
            <a:r>
              <a:rPr lang="en-US" altLang="zh-CN" sz="1400" dirty="0" err="1">
                <a:solidFill>
                  <a:schemeClr val="accent6"/>
                </a:solidFill>
              </a:rPr>
              <a:t>x+k</a:t>
            </a:r>
            <a:r>
              <a:rPr lang="en-US" altLang="zh-CN" sz="1400" dirty="0" smtClean="0">
                <a:solidFill>
                  <a:schemeClr val="accent6"/>
                </a:solidFill>
              </a:rPr>
              <a:t>); *(</a:t>
            </a:r>
            <a:r>
              <a:rPr lang="en-US" altLang="zh-CN" sz="1400" dirty="0" err="1">
                <a:solidFill>
                  <a:schemeClr val="accent6"/>
                </a:solidFill>
              </a:rPr>
              <a:t>x+k</a:t>
            </a:r>
            <a:r>
              <a:rPr lang="en-US" altLang="zh-CN" sz="1400" dirty="0">
                <a:solidFill>
                  <a:schemeClr val="accent6"/>
                </a:solidFill>
              </a:rPr>
              <a:t>)=t;</a:t>
            </a:r>
            <a:r>
              <a:rPr lang="en-US" altLang="zh-CN" sz="1400" dirty="0"/>
              <a: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spTree>
    <p:extLst>
      <p:ext uri="{BB962C8B-B14F-4D97-AF65-F5344CB8AC3E}">
        <p14:creationId xmlns:p14="http://schemas.microsoft.com/office/powerpoint/2010/main" val="1119295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*通过指针引用多维数组</a:t>
            </a:r>
            <a:endParaRPr lang="zh-CN" altLang="en-US" dirty="0"/>
          </a:p>
        </p:txBody>
      </p:sp>
    </p:spTree>
    <p:extLst>
      <p:ext uri="{BB962C8B-B14F-4D97-AF65-F5344CB8AC3E}">
        <p14:creationId xmlns:p14="http://schemas.microsoft.com/office/powerpoint/2010/main" val="1985162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230351146"/>
              </p:ext>
            </p:extLst>
          </p:nvPr>
        </p:nvGraphicFramePr>
        <p:xfrm>
          <a:off x="282104" y="2319091"/>
          <a:ext cx="5058384" cy="2966720"/>
        </p:xfrm>
        <a:graphic>
          <a:graphicData uri="http://schemas.openxmlformats.org/drawingml/2006/table">
            <a:tbl>
              <a:tblPr bandRow="1">
                <a:tableStyleId>{5C22544A-7EE6-4342-B048-85BDC9FD1C3A}</a:tableStyleId>
              </a:tblPr>
              <a:tblGrid>
                <a:gridCol w="843064">
                  <a:extLst>
                    <a:ext uri="{9D8B030D-6E8A-4147-A177-3AD203B41FA5}">
                      <a16:colId xmlns:a16="http://schemas.microsoft.com/office/drawing/2014/main" val="2482923454"/>
                    </a:ext>
                  </a:extLst>
                </a:gridCol>
                <a:gridCol w="843064">
                  <a:extLst>
                    <a:ext uri="{9D8B030D-6E8A-4147-A177-3AD203B41FA5}">
                      <a16:colId xmlns:a16="http://schemas.microsoft.com/office/drawing/2014/main" val="1744308273"/>
                    </a:ext>
                  </a:extLst>
                </a:gridCol>
                <a:gridCol w="843064">
                  <a:extLst>
                    <a:ext uri="{9D8B030D-6E8A-4147-A177-3AD203B41FA5}">
                      <a16:colId xmlns:a16="http://schemas.microsoft.com/office/drawing/2014/main" val="4256870792"/>
                    </a:ext>
                  </a:extLst>
                </a:gridCol>
                <a:gridCol w="843064">
                  <a:extLst>
                    <a:ext uri="{9D8B030D-6E8A-4147-A177-3AD203B41FA5}">
                      <a16:colId xmlns:a16="http://schemas.microsoft.com/office/drawing/2014/main" val="1983368881"/>
                    </a:ext>
                  </a:extLst>
                </a:gridCol>
                <a:gridCol w="843064">
                  <a:extLst>
                    <a:ext uri="{9D8B030D-6E8A-4147-A177-3AD203B41FA5}">
                      <a16:colId xmlns:a16="http://schemas.microsoft.com/office/drawing/2014/main" val="1464239560"/>
                    </a:ext>
                  </a:extLst>
                </a:gridCol>
                <a:gridCol w="843064">
                  <a:extLst>
                    <a:ext uri="{9D8B030D-6E8A-4147-A177-3AD203B41FA5}">
                      <a16:colId xmlns:a16="http://schemas.microsoft.com/office/drawing/2014/main" val="1816234406"/>
                    </a:ext>
                  </a:extLst>
                </a:gridCol>
              </a:tblGrid>
              <a:tr h="370840">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dirty="0" smtClean="0"/>
                        <a:t>a[0]+1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5403266"/>
                  </a:ext>
                </a:extLst>
              </a:tr>
              <a:tr h="370840">
                <a:tc>
                  <a:txBody>
                    <a:bodyPr/>
                    <a:lstStyle/>
                    <a:p>
                      <a:pPr algn="l"/>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7101421"/>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solidFill>
                            <a:schemeClr val="bg1"/>
                          </a:solidFill>
                        </a:rPr>
                        <a:t>2000</a:t>
                      </a:r>
                      <a:endParaRPr lang="zh-CN" altLang="en-US" sz="16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229182378"/>
                  </a:ext>
                </a:extLst>
              </a:tr>
              <a:tr h="370840">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8693237"/>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58595322"/>
                  </a:ext>
                </a:extLst>
              </a:tr>
              <a:tr h="370840">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6267417"/>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05278093"/>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t>23</a:t>
                      </a:r>
                      <a:endParaRPr lang="zh-CN"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8666755"/>
                  </a:ext>
                </a:extLst>
              </a:tr>
            </a:tbl>
          </a:graphicData>
        </a:graphic>
      </p:graphicFrame>
      <p:cxnSp>
        <p:nvCxnSpPr>
          <p:cNvPr id="5" name="直接箭头连接符 4"/>
          <p:cNvCxnSpPr/>
          <p:nvPr/>
        </p:nvCxnSpPr>
        <p:spPr>
          <a:xfrm>
            <a:off x="2109050"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303"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555"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4807"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1112" y="307523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1112" y="382310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1111" y="455859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799" y="306530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a:extLst>
              <a:ext uri="{FF2B5EF4-FFF2-40B4-BE49-F238E27FC236}">
                <a16:creationId xmlns:a16="http://schemas.microsoft.com/office/drawing/2014/main" id="{5382CD89-35B6-4BD4-B332-B011068CC402}"/>
              </a:ext>
            </a:extLst>
          </p:cNvPr>
          <p:cNvSpPr/>
          <p:nvPr/>
        </p:nvSpPr>
        <p:spPr>
          <a:xfrm>
            <a:off x="175100" y="1640694"/>
            <a:ext cx="5330758" cy="406411"/>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600" dirty="0" err="1" smtClean="0"/>
              <a:t>int</a:t>
            </a:r>
            <a:r>
              <a:rPr lang="en-US" altLang="zh-CN" sz="1600" dirty="0" smtClean="0"/>
              <a:t> a[3][4]={{1,3,5,7},{9,11,13,15},{17,19,21,23}};</a:t>
            </a:r>
            <a:endParaRPr lang="zh-CN" altLang="en-US" sz="1600" b="1" dirty="0">
              <a:solidFill>
                <a:srgbClr val="008000"/>
              </a:solidFill>
            </a:endParaRPr>
          </a:p>
        </p:txBody>
      </p:sp>
      <p:cxnSp>
        <p:nvCxnSpPr>
          <p:cNvPr id="23" name="直接箭头连接符 22"/>
          <p:cNvCxnSpPr/>
          <p:nvPr/>
        </p:nvCxnSpPr>
        <p:spPr>
          <a:xfrm>
            <a:off x="685799" y="38271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798" y="45545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1818869975"/>
              </p:ext>
            </p:extLst>
          </p:nvPr>
        </p:nvGraphicFramePr>
        <p:xfrm>
          <a:off x="5669793" y="1640693"/>
          <a:ext cx="5643476" cy="3645117"/>
        </p:xfrm>
        <a:graphic>
          <a:graphicData uri="http://schemas.openxmlformats.org/drawingml/2006/table">
            <a:tbl>
              <a:tblPr firstRow="1" bandRow="1">
                <a:tableStyleId>{5C22544A-7EE6-4342-B048-85BDC9FD1C3A}</a:tableStyleId>
              </a:tblPr>
              <a:tblGrid>
                <a:gridCol w="1844190">
                  <a:extLst>
                    <a:ext uri="{9D8B030D-6E8A-4147-A177-3AD203B41FA5}">
                      <a16:colId xmlns:a16="http://schemas.microsoft.com/office/drawing/2014/main" val="3398584341"/>
                    </a:ext>
                  </a:extLst>
                </a:gridCol>
                <a:gridCol w="2347954">
                  <a:extLst>
                    <a:ext uri="{9D8B030D-6E8A-4147-A177-3AD203B41FA5}">
                      <a16:colId xmlns:a16="http://schemas.microsoft.com/office/drawing/2014/main" val="2614822038"/>
                    </a:ext>
                  </a:extLst>
                </a:gridCol>
                <a:gridCol w="1451332">
                  <a:extLst>
                    <a:ext uri="{9D8B030D-6E8A-4147-A177-3AD203B41FA5}">
                      <a16:colId xmlns:a16="http://schemas.microsoft.com/office/drawing/2014/main" val="1540486763"/>
                    </a:ext>
                  </a:extLst>
                </a:gridCol>
              </a:tblGrid>
              <a:tr h="419706">
                <a:tc>
                  <a:txBody>
                    <a:bodyPr/>
                    <a:lstStyle/>
                    <a:p>
                      <a:pPr algn="ctr"/>
                      <a:r>
                        <a:rPr lang="zh-CN" altLang="en-US" sz="1600" smtClean="0"/>
                        <a:t>表示形式</a:t>
                      </a:r>
                      <a:endParaRPr lang="zh-CN" altLang="en-US" sz="1600"/>
                    </a:p>
                  </a:txBody>
                  <a:tcPr marL="72000" marR="36000"/>
                </a:tc>
                <a:tc>
                  <a:txBody>
                    <a:bodyPr/>
                    <a:lstStyle/>
                    <a:p>
                      <a:pPr algn="ctr"/>
                      <a:r>
                        <a:rPr lang="zh-CN" altLang="en-US" sz="1600" smtClean="0"/>
                        <a:t>含义</a:t>
                      </a:r>
                      <a:endParaRPr lang="zh-CN" altLang="en-US" sz="1600"/>
                    </a:p>
                  </a:txBody>
                  <a:tcPr marL="72000" marR="36000"/>
                </a:tc>
                <a:tc>
                  <a:txBody>
                    <a:bodyPr/>
                    <a:lstStyle/>
                    <a:p>
                      <a:pPr algn="ctr"/>
                      <a:r>
                        <a:rPr lang="zh-CN" altLang="en-US" sz="1600" smtClean="0"/>
                        <a:t>地址</a:t>
                      </a:r>
                      <a:endParaRPr lang="zh-CN" altLang="en-US" sz="1600"/>
                    </a:p>
                  </a:txBody>
                  <a:tcPr marL="72000" marR="36000"/>
                </a:tc>
                <a:extLst>
                  <a:ext uri="{0D108BD9-81ED-4DB2-BD59-A6C34878D82A}">
                    <a16:rowId xmlns:a16="http://schemas.microsoft.com/office/drawing/2014/main" val="2653953213"/>
                  </a:ext>
                </a:extLst>
              </a:tr>
              <a:tr h="655431">
                <a:tc>
                  <a:txBody>
                    <a:bodyPr/>
                    <a:lstStyle/>
                    <a:p>
                      <a:r>
                        <a:rPr lang="en-US" altLang="zh-CN" sz="1600" smtClean="0"/>
                        <a:t>a</a:t>
                      </a:r>
                    </a:p>
                  </a:txBody>
                  <a:tcPr marL="72000" marR="36000"/>
                </a:tc>
                <a:tc>
                  <a:txBody>
                    <a:bodyPr/>
                    <a:lstStyle/>
                    <a:p>
                      <a:r>
                        <a:rPr lang="zh-CN" altLang="en-US" sz="1600" smtClean="0"/>
                        <a:t>二维数组名，指向一维数组</a:t>
                      </a:r>
                      <a:r>
                        <a:rPr lang="en-US" altLang="zh-CN" sz="1600" smtClean="0"/>
                        <a:t>a[0]</a:t>
                      </a:r>
                      <a:r>
                        <a:rPr lang="zh-CN" altLang="en-US" sz="1600" smtClean="0"/>
                        <a:t>，即</a:t>
                      </a:r>
                      <a:r>
                        <a:rPr lang="en-US" altLang="zh-CN" sz="1600" smtClean="0"/>
                        <a:t>0</a:t>
                      </a:r>
                      <a:r>
                        <a:rPr lang="zh-CN" altLang="en-US" sz="1600" smtClean="0"/>
                        <a:t>行起始地址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val="190815593"/>
                  </a:ext>
                </a:extLst>
              </a:tr>
              <a:tr h="419706">
                <a:tc>
                  <a:txBody>
                    <a:bodyPr/>
                    <a:lstStyle/>
                    <a:p>
                      <a:r>
                        <a:rPr lang="en-US" altLang="zh-CN" sz="1600" smtClean="0"/>
                        <a:t>a[0], *(a+0), *a</a:t>
                      </a:r>
                      <a:endParaRPr lang="zh-CN" altLang="en-US" sz="1600"/>
                    </a:p>
                  </a:txBody>
                  <a:tcPr marL="72000" marR="36000"/>
                </a:tc>
                <a:tc>
                  <a:txBody>
                    <a:bodyPr/>
                    <a:lstStyle/>
                    <a:p>
                      <a:r>
                        <a:rPr lang="en-US" altLang="zh-CN" sz="1600" smtClean="0"/>
                        <a:t>0</a:t>
                      </a:r>
                      <a:r>
                        <a:rPr lang="zh-CN" altLang="en-US" sz="1600" smtClean="0"/>
                        <a:t>行</a:t>
                      </a:r>
                      <a:r>
                        <a:rPr lang="en-US" altLang="zh-CN" sz="1600" smtClean="0"/>
                        <a:t>0</a:t>
                      </a:r>
                      <a:r>
                        <a:rPr lang="zh-CN" altLang="en-US" sz="1600" smtClean="0"/>
                        <a:t>列元素地址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val="1304546216"/>
                  </a:ext>
                </a:extLst>
              </a:tr>
              <a:tr h="419706">
                <a:tc>
                  <a:txBody>
                    <a:bodyPr/>
                    <a:lstStyle/>
                    <a:p>
                      <a:r>
                        <a:rPr lang="en-US" altLang="zh-CN" sz="1600" smtClean="0"/>
                        <a:t>a+1,</a:t>
                      </a:r>
                      <a:r>
                        <a:rPr lang="en-US" altLang="zh-CN" sz="1600" baseline="0" smtClean="0"/>
                        <a:t> &amp;a[1]</a:t>
                      </a:r>
                      <a:endParaRPr lang="zh-CN" altLang="en-US" sz="1600"/>
                    </a:p>
                  </a:txBody>
                  <a:tcPr marL="72000" marR="36000"/>
                </a:tc>
                <a:tc>
                  <a:txBody>
                    <a:bodyPr/>
                    <a:lstStyle/>
                    <a:p>
                      <a:r>
                        <a:rPr lang="zh-CN" altLang="en-US" sz="1600" smtClean="0"/>
                        <a:t>指向第</a:t>
                      </a:r>
                      <a:r>
                        <a:rPr lang="en-US" altLang="zh-CN" sz="1600" smtClean="0"/>
                        <a:t>1</a:t>
                      </a:r>
                      <a:r>
                        <a:rPr lang="zh-CN" altLang="en-US" sz="1600" smtClean="0"/>
                        <a:t>行起始地址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val="3475699498"/>
                  </a:ext>
                </a:extLst>
              </a:tr>
              <a:tr h="419706">
                <a:tc>
                  <a:txBody>
                    <a:bodyPr/>
                    <a:lstStyle/>
                    <a:p>
                      <a:r>
                        <a:rPr lang="en-US" altLang="zh-CN" sz="1600" smtClean="0"/>
                        <a:t>a[1], *(a+1)</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0</a:t>
                      </a:r>
                      <a:r>
                        <a:rPr lang="zh-CN" altLang="en-US" sz="1600" smtClean="0"/>
                        <a:t>列元素</a:t>
                      </a:r>
                      <a:r>
                        <a:rPr lang="en-US" altLang="zh-CN" sz="1600" smtClean="0"/>
                        <a:t>a[1][0]</a:t>
                      </a:r>
                      <a:r>
                        <a:rPr lang="zh-CN" altLang="en-US" sz="1600" smtClean="0"/>
                        <a:t>的地址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val="756788806"/>
                  </a:ext>
                </a:extLst>
              </a:tr>
              <a:tr h="655431">
                <a:tc>
                  <a:txBody>
                    <a:bodyPr/>
                    <a:lstStyle/>
                    <a:p>
                      <a:r>
                        <a:rPr lang="en-US" altLang="zh-CN" sz="1600" smtClean="0"/>
                        <a:t>a[1]+2, *(a+1)+2, &amp;a[1][2]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的地址</a:t>
                      </a:r>
                      <a:endParaRPr lang="zh-CN" altLang="en-US" sz="1600"/>
                    </a:p>
                  </a:txBody>
                  <a:tcPr marL="72000" marR="36000"/>
                </a:tc>
                <a:tc>
                  <a:txBody>
                    <a:bodyPr/>
                    <a:lstStyle/>
                    <a:p>
                      <a:r>
                        <a:rPr lang="en-US" altLang="zh-CN" sz="1600" smtClean="0"/>
                        <a:t>2024</a:t>
                      </a:r>
                      <a:endParaRPr lang="zh-CN" altLang="en-US" sz="1600"/>
                    </a:p>
                  </a:txBody>
                  <a:tcPr marL="72000" marR="36000"/>
                </a:tc>
                <a:extLst>
                  <a:ext uri="{0D108BD9-81ED-4DB2-BD59-A6C34878D82A}">
                    <a16:rowId xmlns:a16="http://schemas.microsoft.com/office/drawing/2014/main" val="1913755325"/>
                  </a:ext>
                </a:extLst>
              </a:tr>
              <a:tr h="655431">
                <a:tc>
                  <a:txBody>
                    <a:bodyPr/>
                    <a:lstStyle/>
                    <a:p>
                      <a:r>
                        <a:rPr lang="en-US" altLang="zh-CN" sz="1600" smtClean="0"/>
                        <a:t>*(a[1]+2), *(*(a+1)+2),</a:t>
                      </a:r>
                      <a:r>
                        <a:rPr lang="en-US" altLang="zh-CN" sz="1600" baseline="0" smtClean="0"/>
                        <a:t> 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的值</a:t>
                      </a:r>
                      <a:endParaRPr lang="zh-CN" altLang="en-US" sz="1600"/>
                    </a:p>
                  </a:txBody>
                  <a:tcPr marL="72000" marR="36000"/>
                </a:tc>
                <a:tc>
                  <a:txBody>
                    <a:bodyPr/>
                    <a:lstStyle/>
                    <a:p>
                      <a:r>
                        <a:rPr lang="zh-CN" altLang="en-US" sz="1600" smtClean="0"/>
                        <a:t>是元素值，为</a:t>
                      </a:r>
                      <a:r>
                        <a:rPr lang="en-US" altLang="zh-CN" sz="1600" smtClean="0"/>
                        <a:t>13</a:t>
                      </a:r>
                      <a:endParaRPr lang="zh-CN" altLang="en-US" sz="1600"/>
                    </a:p>
                  </a:txBody>
                  <a:tcPr marL="72000" marR="36000"/>
                </a:tc>
                <a:extLst>
                  <a:ext uri="{0D108BD9-81ED-4DB2-BD59-A6C34878D82A}">
                    <a16:rowId xmlns:a16="http://schemas.microsoft.com/office/drawing/2014/main" val="764590992"/>
                  </a:ext>
                </a:extLst>
              </a:tr>
            </a:tbl>
          </a:graphicData>
        </a:graphic>
      </p:graphicFrame>
    </p:spTree>
    <p:extLst>
      <p:ext uri="{BB962C8B-B14F-4D97-AF65-F5344CB8AC3E}">
        <p14:creationId xmlns:p14="http://schemas.microsoft.com/office/powerpoint/2010/main" val="263191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smtClean="0">
                <a:solidFill>
                  <a:schemeClr val="tx1"/>
                </a:solidFill>
              </a:rPr>
              <a:t>a[0</a:t>
            </a:r>
            <a:r>
              <a:rPr lang="en-US" altLang="zh-CN">
                <a:solidFill>
                  <a:schemeClr val="tx1"/>
                </a:solidFill>
              </a:rPr>
              <a:t>]</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a:t>
            </a:r>
            <a:r>
              <a:rPr lang="zh-CN" altLang="en-US" smtClean="0">
                <a:solidFill>
                  <a:schemeClr val="tx1"/>
                </a:solidFill>
              </a:rPr>
              <a:t>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如果</a:t>
            </a:r>
            <a:r>
              <a:rPr lang="zh-CN" altLang="en-US">
                <a:solidFill>
                  <a:schemeClr val="tx1"/>
                </a:solidFill>
              </a:rPr>
              <a:t>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p>
          <a:p>
            <a:pPr algn="just">
              <a:lnSpc>
                <a:spcPct val="120000"/>
              </a:lnSpc>
              <a:spcBef>
                <a:spcPts val="600"/>
              </a:spcBef>
              <a:spcAft>
                <a:spcPts val="600"/>
              </a:spcAft>
              <a:defRPr/>
            </a:pPr>
            <a:endParaRPr lang="en-US" altLang="zh-CN">
              <a:solidFill>
                <a:schemeClr val="tx1"/>
              </a:solidFill>
            </a:endParaRPr>
          </a:p>
        </p:txBody>
      </p:sp>
      <p:sp>
        <p:nvSpPr>
          <p:cNvPr id="25" name="圆角矩形 24">
            <a:extLst>
              <a:ext uri="{FF2B5EF4-FFF2-40B4-BE49-F238E27FC236}">
                <a16:creationId xmlns:a16="http://schemas.microsoft.com/office/drawing/2014/main" id="{5382CD89-35B6-4BD4-B332-B011068CC402}"/>
              </a:ext>
            </a:extLst>
          </p:cNvPr>
          <p:cNvSpPr/>
          <p:nvPr/>
        </p:nvSpPr>
        <p:spPr>
          <a:xfrm>
            <a:off x="1131581" y="3618937"/>
            <a:ext cx="9614312" cy="90336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1600">
                <a:solidFill>
                  <a:schemeClr val="tx1"/>
                </a:solidFill>
              </a:rPr>
              <a:t>int (*pt)[4</a:t>
            </a:r>
            <a:r>
              <a:rPr lang="en-US" altLang="zh-CN" sz="1600" smtClean="0">
                <a:solidFill>
                  <a:schemeClr val="tx1"/>
                </a:solidFill>
              </a:rPr>
              <a:t>];</a:t>
            </a:r>
          </a:p>
          <a:p>
            <a:pPr algn="just">
              <a:lnSpc>
                <a:spcPct val="120000"/>
              </a:lnSpc>
              <a:spcBef>
                <a:spcPts val="600"/>
              </a:spcBef>
              <a:spcAft>
                <a:spcPts val="600"/>
              </a:spcAft>
              <a:defRPr/>
            </a:pPr>
            <a:r>
              <a:rPr lang="en-US" altLang="zh-CN" sz="1600" smtClean="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a:t>
            </a:r>
            <a:r>
              <a:rPr lang="zh-CN" altLang="en-US" sz="1600" smtClean="0">
                <a:solidFill>
                  <a:srgbClr val="008000"/>
                </a:solidFill>
              </a:rPr>
              <a:t>组</a:t>
            </a:r>
            <a:endParaRPr lang="en-US" altLang="zh-CN" sz="1600">
              <a:solidFill>
                <a:srgbClr val="008000"/>
              </a:solidFill>
            </a:endParaRPr>
          </a:p>
        </p:txBody>
      </p:sp>
    </p:spTree>
    <p:extLst>
      <p:ext uri="{BB962C8B-B14F-4D97-AF65-F5344CB8AC3E}">
        <p14:creationId xmlns:p14="http://schemas.microsoft.com/office/powerpoint/2010/main" val="214775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多维数组元素的地址</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8.11】</a:t>
            </a:r>
            <a:r>
              <a:rPr lang="zh-CN" altLang="en-US" sz="2000">
                <a:solidFill>
                  <a:schemeClr val="accent1"/>
                </a:solidFill>
              </a:rPr>
              <a:t>输出二维数组的有关数据</a:t>
            </a:r>
            <a:r>
              <a:rPr lang="en-US" altLang="zh-CN" sz="2000">
                <a:solidFill>
                  <a:schemeClr val="accent1"/>
                </a:solidFill>
              </a:rPr>
              <a:t>(</a:t>
            </a:r>
            <a:r>
              <a:rPr lang="zh-CN" altLang="en-US" sz="2000">
                <a:solidFill>
                  <a:schemeClr val="accent1"/>
                </a:solidFill>
              </a:rPr>
              <a:t>地址和元素的值</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7"/>
            <a:ext cx="6854405" cy="378173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printf("%d,%d\n",a,*a);	</a:t>
            </a:r>
            <a:r>
              <a:rPr lang="en-US" altLang="zh-CN" sz="1400" smtClean="0"/>
              <a:t>			</a:t>
            </a:r>
            <a:r>
              <a:rPr lang="en-US" altLang="zh-CN" sz="1400" smtClean="0">
                <a:solidFill>
                  <a:srgbClr val="008000"/>
                </a:solidFill>
              </a:rPr>
              <a:t>//</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printf("%d,%d\n",a[0],*(a+0));	</a:t>
            </a:r>
            <a:r>
              <a:rPr lang="en-US" altLang="zh-CN" sz="1400" smtClean="0"/>
              <a:t>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printf("%d,%d\n",&amp;a[0],&amp;a[0][0]);	</a:t>
            </a:r>
            <a:r>
              <a:rPr lang="en-US" altLang="zh-CN" sz="1400" smtClean="0"/>
              <a:t>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printf("%d,%d\n",a[1],a+1);	</a:t>
            </a:r>
            <a:r>
              <a:rPr lang="en-US" altLang="zh-CN" sz="1400" smtClean="0"/>
              <a:t>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p>
          <a:p>
            <a:pPr defTabSz="363538">
              <a:lnSpc>
                <a:spcPct val="120000"/>
              </a:lnSpc>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printf("%d,%d\n",a[2],*(a+2));	</a:t>
            </a:r>
            <a:r>
              <a:rPr lang="en-US" altLang="zh-CN" sz="1400" smtClean="0"/>
              <a:t>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printf("%d,%d\n",&amp;a[2],a+2);	</a:t>
            </a:r>
            <a:r>
              <a:rPr lang="en-US" altLang="zh-CN" sz="1400" smtClean="0"/>
              <a:t>		</a:t>
            </a:r>
            <a:r>
              <a:rPr lang="en-US" altLang="zh-CN" sz="1400">
                <a:solidFill>
                  <a:srgbClr val="008000"/>
                </a:solidFill>
              </a:rPr>
              <a:t>//2</a:t>
            </a:r>
            <a:r>
              <a:rPr lang="zh-CN" altLang="en-US" sz="1400">
                <a:solidFill>
                  <a:srgbClr val="008000"/>
                </a:solidFill>
              </a:rPr>
              <a:t>行起始地址</a:t>
            </a:r>
          </a:p>
          <a:p>
            <a:pPr defTabSz="363538">
              <a:lnSpc>
                <a:spcPct val="120000"/>
              </a:lnSpc>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851268" y="3472070"/>
            <a:ext cx="3457575" cy="1905000"/>
          </a:xfrm>
          <a:prstGeom prst="rect">
            <a:avLst/>
          </a:prstGeom>
        </p:spPr>
      </p:pic>
    </p:spTree>
    <p:extLst>
      <p:ext uri="{BB962C8B-B14F-4D97-AF65-F5344CB8AC3E}">
        <p14:creationId xmlns:p14="http://schemas.microsoft.com/office/powerpoint/2010/main" val="282422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现在我们忽然有</a:t>
            </a:r>
            <a:r>
              <a:rPr lang="zh-CN" altLang="en-US" dirty="0"/>
              <a:t>了</a:t>
            </a:r>
            <a:r>
              <a:rPr lang="zh-CN" altLang="en-US" dirty="0" smtClean="0"/>
              <a:t>一个大胆的想法，要把</a:t>
            </a:r>
            <a:r>
              <a:rPr lang="en-US" altLang="zh-CN" dirty="0" err="1" smtClean="0"/>
              <a:t>i</a:t>
            </a:r>
            <a:r>
              <a:rPr lang="zh-CN" altLang="en-US" dirty="0" smtClean="0"/>
              <a:t>的地址</a:t>
            </a:r>
            <a:r>
              <a:rPr lang="en-US" altLang="zh-CN" dirty="0" smtClean="0"/>
              <a:t>&amp;</a:t>
            </a:r>
            <a:r>
              <a:rPr lang="en-US" altLang="zh-CN" dirty="0" err="1" smtClean="0"/>
              <a:t>i</a:t>
            </a:r>
            <a:r>
              <a:rPr lang="zh-CN" altLang="en-US" dirty="0" smtClean="0"/>
              <a:t>存到另一个变量</a:t>
            </a:r>
            <a:r>
              <a:rPr lang="en-US" altLang="zh-CN" dirty="0" smtClean="0"/>
              <a:t>p</a:t>
            </a:r>
            <a:r>
              <a:rPr lang="zh-CN" altLang="en-US" dirty="0" smtClean="0"/>
              <a:t>中。。。</a:t>
            </a:r>
            <a:endParaRPr lang="zh-CN" altLang="en-US" dirty="0"/>
          </a:p>
        </p:txBody>
      </p:sp>
      <p:sp>
        <p:nvSpPr>
          <p:cNvPr id="3" name="内容占位符 2"/>
          <p:cNvSpPr>
            <a:spLocks noGrp="1"/>
          </p:cNvSpPr>
          <p:nvPr>
            <p:ph idx="1"/>
          </p:nvPr>
        </p:nvSpPr>
        <p:spPr>
          <a:ln>
            <a:solidFill>
              <a:schemeClr val="accent1"/>
            </a:solidFill>
          </a:ln>
        </p:spPr>
        <p:txBody>
          <a:bodyPr/>
          <a:lstStyle/>
          <a:p>
            <a:pPr>
              <a:spcBef>
                <a:spcPts val="1800"/>
              </a:spcBef>
            </a:pPr>
            <a:endParaRPr lang="en-US" altLang="zh-CN" dirty="0" smtClean="0"/>
          </a:p>
          <a:p>
            <a:pPr>
              <a:spcBef>
                <a:spcPts val="0"/>
              </a:spcBef>
            </a:pPr>
            <a:r>
              <a:rPr lang="zh-CN" altLang="en-US" dirty="0" smtClean="0"/>
              <a:t>那么</a:t>
            </a:r>
            <a:r>
              <a:rPr lang="zh-CN" altLang="en-US" dirty="0" smtClean="0"/>
              <a:t>问题来了，</a:t>
            </a:r>
            <a:r>
              <a:rPr lang="en-US" altLang="zh-CN" dirty="0" smtClean="0"/>
              <a:t>p</a:t>
            </a:r>
            <a:r>
              <a:rPr lang="zh-CN" altLang="en-US" dirty="0"/>
              <a:t>显然必须是</a:t>
            </a:r>
            <a:r>
              <a:rPr lang="zh-CN" altLang="en-US" dirty="0" smtClean="0"/>
              <a:t>整数，然而</a:t>
            </a:r>
            <a:r>
              <a:rPr lang="en-US" altLang="zh-CN" dirty="0" smtClean="0"/>
              <a:t>p</a:t>
            </a:r>
            <a:r>
              <a:rPr lang="zh-CN" altLang="en-US" dirty="0" smtClean="0"/>
              <a:t>需要多大？</a:t>
            </a:r>
            <a:endParaRPr lang="en-US" altLang="zh-CN" dirty="0" smtClean="0"/>
          </a:p>
          <a:p>
            <a:pPr lvl="1"/>
            <a:r>
              <a:rPr lang="en-US" altLang="zh-CN" sz="2800" dirty="0" smtClean="0"/>
              <a:t>p</a:t>
            </a:r>
            <a:r>
              <a:rPr lang="zh-CN" altLang="en-US" sz="2800" dirty="0" smtClean="0"/>
              <a:t>的范围取决于你的程序用多少位来表示地址，通常我们说一个程序是</a:t>
            </a:r>
            <a:r>
              <a:rPr lang="en-US" altLang="zh-CN" sz="2800" dirty="0" smtClean="0"/>
              <a:t>32</a:t>
            </a:r>
            <a:r>
              <a:rPr lang="zh-CN" altLang="en-US" sz="2800" dirty="0" smtClean="0"/>
              <a:t>位的，或者</a:t>
            </a:r>
            <a:r>
              <a:rPr lang="en-US" altLang="zh-CN" sz="2800" dirty="0" smtClean="0"/>
              <a:t>64</a:t>
            </a:r>
            <a:r>
              <a:rPr lang="zh-CN" altLang="en-US" sz="2800" dirty="0" smtClean="0"/>
              <a:t>位的，指的就是这个地址位数。</a:t>
            </a:r>
            <a:endParaRPr lang="en-US" altLang="zh-CN" sz="2800" dirty="0" smtClean="0"/>
          </a:p>
          <a:p>
            <a:pPr lvl="1"/>
            <a:endParaRPr lang="en-US" altLang="zh-CN" sz="2800" dirty="0"/>
          </a:p>
          <a:p>
            <a:pPr lvl="1"/>
            <a:r>
              <a:rPr lang="zh-CN" altLang="en-US" sz="2800" dirty="0" smtClean="0"/>
              <a:t>其实</a:t>
            </a:r>
            <a:r>
              <a:rPr lang="zh-CN" altLang="en-US" sz="2800" dirty="0"/>
              <a:t>这个</a:t>
            </a:r>
            <a:r>
              <a:rPr lang="zh-CN" altLang="en-US" sz="2800" dirty="0" smtClean="0"/>
              <a:t>问题</a:t>
            </a:r>
            <a:r>
              <a:rPr lang="en-US" altLang="zh-CN" sz="2800" dirty="0" smtClean="0"/>
              <a:t>C</a:t>
            </a:r>
            <a:r>
              <a:rPr lang="zh-CN" altLang="en-US" sz="2800" dirty="0" smtClean="0"/>
              <a:t>语言会帮你解决，暂时我们先用最趁手的</a:t>
            </a:r>
            <a:r>
              <a:rPr lang="en-US" altLang="zh-CN" sz="2800" dirty="0" err="1" smtClean="0"/>
              <a:t>int</a:t>
            </a:r>
            <a:r>
              <a:rPr lang="zh-CN" altLang="en-US" sz="2800" dirty="0" smtClean="0"/>
              <a:t>，所以有：</a:t>
            </a:r>
            <a:endParaRPr lang="en-US" altLang="zh-CN" sz="2800" dirty="0" smtClean="0"/>
          </a:p>
          <a:p>
            <a:pPr lvl="1"/>
            <a:endParaRPr lang="en-US" altLang="zh-CN" sz="2800" dirty="0" smtClean="0"/>
          </a:p>
          <a:p>
            <a:pPr marL="457200" lvl="1" indent="0">
              <a:buNone/>
            </a:pPr>
            <a:r>
              <a:rPr lang="en-US" altLang="zh-CN" sz="2800" dirty="0" err="1" smtClean="0"/>
              <a:t>int</a:t>
            </a:r>
            <a:r>
              <a:rPr lang="en-US" altLang="zh-CN" sz="2800" dirty="0" smtClean="0"/>
              <a:t> p=&amp;</a:t>
            </a:r>
            <a:r>
              <a:rPr lang="en-US" altLang="zh-CN" sz="2800" dirty="0" err="1" smtClean="0"/>
              <a:t>i</a:t>
            </a:r>
            <a:r>
              <a:rPr lang="en-US" altLang="zh-CN" sz="2800" dirty="0" smtClean="0"/>
              <a:t>; </a:t>
            </a:r>
            <a:r>
              <a:rPr lang="en-US" altLang="zh-CN" sz="2800" dirty="0" smtClean="0"/>
              <a:t>//</a:t>
            </a:r>
            <a:r>
              <a:rPr lang="zh-CN" altLang="en-US" sz="2800" dirty="0" smtClean="0"/>
              <a:t>如果</a:t>
            </a:r>
            <a:r>
              <a:rPr lang="en-US" altLang="zh-CN" sz="2800" dirty="0" err="1" smtClean="0"/>
              <a:t>i</a:t>
            </a:r>
            <a:r>
              <a:rPr lang="zh-CN" altLang="en-US" sz="2800" dirty="0" smtClean="0"/>
              <a:t>的地址是</a:t>
            </a:r>
            <a:r>
              <a:rPr lang="en-US" altLang="zh-CN" sz="2800" dirty="0" smtClean="0"/>
              <a:t>2000</a:t>
            </a:r>
            <a:r>
              <a:rPr lang="zh-CN" altLang="en-US" sz="2800" dirty="0" smtClean="0"/>
              <a:t>，不出意外的话</a:t>
            </a:r>
            <a:r>
              <a:rPr lang="en-US" altLang="zh-CN" sz="2800" dirty="0" smtClean="0"/>
              <a:t>p</a:t>
            </a:r>
            <a:r>
              <a:rPr lang="zh-CN" altLang="en-US" sz="2800" dirty="0" smtClean="0"/>
              <a:t>就是</a:t>
            </a:r>
            <a:r>
              <a:rPr lang="en-US" altLang="zh-CN" sz="2800" dirty="0" smtClean="0"/>
              <a:t>2000</a:t>
            </a:r>
            <a:endParaRPr lang="zh-CN" altLang="en-US" sz="2800" dirty="0"/>
          </a:p>
        </p:txBody>
      </p:sp>
    </p:spTree>
    <p:extLst>
      <p:ext uri="{BB962C8B-B14F-4D97-AF65-F5344CB8AC3E}">
        <p14:creationId xmlns:p14="http://schemas.microsoft.com/office/powerpoint/2010/main" val="3067597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a:extLst>
              <a:ext uri="{FF2B5EF4-FFF2-40B4-BE49-F238E27FC236}">
                <a16:creationId xmlns:a16="http://schemas.microsoft.com/office/drawing/2014/main" id="{5382CD89-35B6-4BD4-B332-B011068CC402}"/>
              </a:ext>
            </a:extLst>
          </p:cNvPr>
          <p:cNvSpPr/>
          <p:nvPr/>
        </p:nvSpPr>
        <p:spPr>
          <a:xfrm>
            <a:off x="749031" y="1595338"/>
            <a:ext cx="5900248" cy="2946846"/>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int *p;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a:t>
            </a:r>
            <a:r>
              <a:rPr lang="en-US" altLang="zh-CN" sz="1400" smtClean="0">
                <a:solidFill>
                  <a:srgbClr val="008000"/>
                </a:solidFill>
              </a:rPr>
              <a:t>int *</a:t>
            </a:r>
            <a:r>
              <a:rPr lang="zh-CN" altLang="en-US" sz="1400">
                <a:solidFill>
                  <a:srgbClr val="008000"/>
                </a:solidFill>
              </a:rPr>
              <a:t>型指针变量</a:t>
            </a:r>
          </a:p>
          <a:p>
            <a:pPr defTabSz="363538">
              <a:lnSpc>
                <a:spcPct val="120000"/>
              </a:lnSpc>
            </a:pPr>
            <a:r>
              <a:rPr lang="zh-CN" altLang="en-US" sz="1400"/>
              <a:t>	</a:t>
            </a:r>
            <a:r>
              <a:rPr lang="en-US" altLang="zh-CN" sz="1400"/>
              <a:t>for(p=a[0];p&lt;a[0]+12;p++)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p>
          <a:p>
            <a:pPr defTabSz="363538">
              <a:lnSpc>
                <a:spcPct val="120000"/>
              </a:lnSpc>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p>
          <a:p>
            <a:pPr defTabSz="363538">
              <a:lnSpc>
                <a:spcPct val="120000"/>
              </a:lnSpc>
            </a:pPr>
            <a:r>
              <a:rPr lang="zh-CN" altLang="en-US" sz="1400"/>
              <a:t>		</a:t>
            </a:r>
            <a:r>
              <a:rPr lang="en-US" altLang="zh-CN" sz="1400"/>
              <a:t>printf("%4d",*p);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1937030" y="5051563"/>
            <a:ext cx="3524250" cy="1200150"/>
          </a:xfrm>
          <a:prstGeom prst="rect">
            <a:avLst/>
          </a:prstGeom>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是一个</a:t>
              </a:r>
              <a:r>
                <a:rPr lang="en-US" altLang="zh-CN" sz="1400">
                  <a:solidFill>
                    <a:schemeClr val="bg1"/>
                  </a:solidFill>
                </a:rPr>
                <a:t>int *</a:t>
              </a:r>
              <a:r>
                <a:rPr lang="zh-CN" altLang="en-US" sz="1400">
                  <a:solidFill>
                    <a:schemeClr val="bg1"/>
                  </a:solidFill>
                </a:rPr>
                <a:t>型</a:t>
              </a:r>
              <a:r>
                <a:rPr lang="en-US" altLang="zh-CN" sz="1400">
                  <a:solidFill>
                    <a:schemeClr val="bg1"/>
                  </a:solidFill>
                </a:rPr>
                <a:t>(</a:t>
              </a:r>
              <a:r>
                <a:rPr lang="zh-CN" altLang="en-US" sz="1400">
                  <a:solidFill>
                    <a:schemeClr val="bg1"/>
                  </a:solidFill>
                </a:rPr>
                <a:t>指向整型数据</a:t>
              </a:r>
              <a:r>
                <a:rPr lang="en-US" altLang="zh-CN" sz="1400">
                  <a:solidFill>
                    <a:schemeClr val="bg1"/>
                  </a:solidFill>
                </a:rPr>
                <a:t>)</a:t>
              </a:r>
              <a:r>
                <a:rPr lang="zh-CN" altLang="en-US" sz="1400">
                  <a:solidFill>
                    <a:schemeClr val="bg1"/>
                  </a:solidFill>
                </a:rPr>
                <a:t>的指针变量，它可以指向一般的整型变量，也可以指向整型的数组元素。每次使</a:t>
              </a:r>
              <a:r>
                <a:rPr lang="en-US" altLang="zh-CN" sz="1400">
                  <a:solidFill>
                    <a:schemeClr val="bg1"/>
                  </a:solidFill>
                </a:rPr>
                <a:t>p</a:t>
              </a:r>
              <a:r>
                <a:rPr lang="zh-CN" altLang="en-US" sz="1400">
                  <a:solidFill>
                    <a:schemeClr val="bg1"/>
                  </a:solidFill>
                </a:rPr>
                <a:t>值加</a:t>
              </a:r>
              <a:r>
                <a:rPr lang="en-US" altLang="zh-CN" sz="1400">
                  <a:solidFill>
                    <a:schemeClr val="bg1"/>
                  </a:solidFill>
                </a:rPr>
                <a:t>1</a:t>
              </a:r>
              <a:r>
                <a:rPr lang="zh-CN" altLang="en-US" sz="1400">
                  <a:solidFill>
                    <a:schemeClr val="bg1"/>
                  </a:solidFill>
                </a:rPr>
                <a:t>，使</a:t>
              </a:r>
              <a:r>
                <a:rPr lang="en-US" altLang="zh-CN" sz="1400">
                  <a:solidFill>
                    <a:schemeClr val="bg1"/>
                  </a:solidFill>
                </a:rPr>
                <a:t>p</a:t>
              </a:r>
              <a:r>
                <a:rPr lang="zh-CN" altLang="en-US" sz="1400">
                  <a:solidFill>
                    <a:schemeClr val="bg1"/>
                  </a:solidFill>
                </a:rPr>
                <a:t>指向下一元素</a:t>
              </a:r>
              <a:r>
                <a:rPr lang="zh-CN" altLang="en-US" sz="1400" smtClean="0">
                  <a:solidFill>
                    <a:schemeClr val="bg1"/>
                  </a:solidFill>
                </a:rPr>
                <a:t>。</a:t>
              </a:r>
              <a:endParaRPr lang="en-US" altLang="zh-CN" sz="1400" smtClean="0">
                <a:solidFill>
                  <a:schemeClr val="bg1"/>
                </a:solidFill>
              </a:endParaRPr>
            </a:p>
            <a:p>
              <a:pPr>
                <a:lnSpc>
                  <a:spcPct val="120000"/>
                </a:lnSpc>
              </a:pPr>
              <a:endParaRPr lang="zh-CN" altLang="en-US" sz="1400">
                <a:solidFill>
                  <a:schemeClr val="bg1"/>
                </a:solidFill>
              </a:endParaRPr>
            </a:p>
            <a:p>
              <a:pPr>
                <a:lnSpc>
                  <a:spcPct val="120000"/>
                </a:lnSpc>
              </a:pPr>
              <a:r>
                <a:rPr lang="zh-CN" altLang="en-US" sz="1400" smtClean="0">
                  <a:solidFill>
                    <a:schemeClr val="bg1"/>
                  </a:solidFill>
                </a:rPr>
                <a:t>如果</a:t>
              </a:r>
              <a:r>
                <a:rPr lang="zh-CN" altLang="en-US" sz="1400">
                  <a:solidFill>
                    <a:schemeClr val="bg1"/>
                  </a:solidFill>
                </a:rPr>
                <a:t>要输出某个指定的数值元素（例如</a:t>
              </a:r>
              <a:r>
                <a:rPr lang="en-US" altLang="zh-CN" sz="1400" smtClean="0">
                  <a:solidFill>
                    <a:schemeClr val="bg1"/>
                  </a:solidFill>
                </a:rPr>
                <a:t>a[2][3]</a:t>
              </a:r>
              <a:r>
                <a:rPr lang="zh-CN" altLang="en-US" sz="1400">
                  <a:solidFill>
                    <a:schemeClr val="bg1"/>
                  </a:solidFill>
                </a:rPr>
                <a:t>），则应事先计算该元素在数组中的相对位置（即相对于数组起始位置的相对位移量）。计算</a:t>
              </a:r>
              <a:r>
                <a:rPr lang="en-US" altLang="zh-CN" sz="1400">
                  <a:solidFill>
                    <a:schemeClr val="bg1"/>
                  </a:solidFill>
                </a:rPr>
                <a:t>a[i][j]</a:t>
              </a:r>
              <a:r>
                <a:rPr lang="zh-CN" altLang="en-US" sz="1400">
                  <a:solidFill>
                    <a:schemeClr val="bg1"/>
                  </a:solidFill>
                </a:rPr>
                <a:t>在数组中的相对位置的计算公式</a:t>
              </a:r>
              <a:r>
                <a:rPr lang="zh-CN" altLang="en-US" sz="1400" smtClean="0">
                  <a:solidFill>
                    <a:schemeClr val="bg1"/>
                  </a:solidFill>
                </a:rPr>
                <a:t>为：</a:t>
              </a:r>
              <a:r>
                <a:rPr lang="en-US" altLang="zh-CN" sz="1400" b="1" smtClean="0">
                  <a:solidFill>
                    <a:schemeClr val="bg1"/>
                  </a:solidFill>
                </a:rPr>
                <a:t>i*m</a:t>
              </a:r>
              <a:r>
                <a:rPr lang="zh-CN" altLang="en-US" sz="1400" b="1">
                  <a:solidFill>
                    <a:schemeClr val="bg1"/>
                  </a:solidFill>
                </a:rPr>
                <a:t>＋</a:t>
              </a:r>
              <a:r>
                <a:rPr lang="en-US" altLang="zh-CN" sz="1400" b="1" smtClean="0">
                  <a:solidFill>
                    <a:schemeClr val="bg1"/>
                  </a:solidFill>
                </a:rPr>
                <a:t>j</a:t>
              </a:r>
              <a:r>
                <a:rPr lang="zh-CN" altLang="en-US" sz="1400">
                  <a:solidFill>
                    <a:schemeClr val="bg1"/>
                  </a:solidFill>
                </a:rPr>
                <a:t>，</a:t>
              </a:r>
              <a:r>
                <a:rPr lang="zh-CN" altLang="en-US" sz="1400" smtClean="0">
                  <a:solidFill>
                    <a:schemeClr val="bg1"/>
                  </a:solidFill>
                </a:rPr>
                <a:t>其中，</a:t>
              </a:r>
              <a:r>
                <a:rPr lang="en-US" altLang="zh-CN" sz="1400" smtClean="0">
                  <a:solidFill>
                    <a:schemeClr val="bg1"/>
                  </a:solidFill>
                </a:rPr>
                <a:t>m</a:t>
              </a:r>
              <a:r>
                <a:rPr lang="zh-CN" altLang="en-US" sz="1400">
                  <a:solidFill>
                    <a:schemeClr val="bg1"/>
                  </a:solidFill>
                </a:rPr>
                <a:t>为二维数组的列数（二维数组大小为</a:t>
              </a:r>
              <a:r>
                <a:rPr lang="en-US" altLang="zh-CN" sz="1400">
                  <a:solidFill>
                    <a:schemeClr val="bg1"/>
                  </a:solidFill>
                </a:rPr>
                <a:t>n×m</a:t>
              </a:r>
              <a:r>
                <a:rPr lang="zh-CN" altLang="en-US" sz="1400">
                  <a:solidFill>
                    <a:schemeClr val="bg1"/>
                  </a:solidFill>
                </a:rPr>
                <a:t>）。</a:t>
              </a:r>
              <a:endParaRPr lang="en-US" altLang="zh-CN" sz="1400" b="1">
                <a:solidFill>
                  <a:schemeClr val="bg1"/>
                </a:solidFill>
              </a:endParaRPr>
            </a:p>
          </p:txBody>
        </p:sp>
      </p:grpSp>
      <p:graphicFrame>
        <p:nvGraphicFramePr>
          <p:cNvPr id="6" name="表格 5"/>
          <p:cNvGraphicFramePr>
            <a:graphicFrameLocks noGrp="1"/>
          </p:cNvGraphicFramePr>
          <p:nvPr>
            <p:extLst>
              <p:ext uri="{D42A27DB-BD31-4B8C-83A1-F6EECF244321}">
                <p14:modId xmlns:p14="http://schemas.microsoft.com/office/powerpoint/2010/main" val="1241764343"/>
              </p:ext>
            </p:extLst>
          </p:nvPr>
        </p:nvGraphicFramePr>
        <p:xfrm>
          <a:off x="6874014" y="4601992"/>
          <a:ext cx="4334920" cy="2011680"/>
        </p:xfrm>
        <a:graphic>
          <a:graphicData uri="http://schemas.openxmlformats.org/drawingml/2006/table">
            <a:tbl>
              <a:tblPr>
                <a:tableStyleId>{5C22544A-7EE6-4342-B048-85BDC9FD1C3A}</a:tableStyleId>
              </a:tblPr>
              <a:tblGrid>
                <a:gridCol w="787784">
                  <a:extLst>
                    <a:ext uri="{9D8B030D-6E8A-4147-A177-3AD203B41FA5}">
                      <a16:colId xmlns:a16="http://schemas.microsoft.com/office/drawing/2014/main" val="1473384322"/>
                    </a:ext>
                  </a:extLst>
                </a:gridCol>
                <a:gridCol w="787784">
                  <a:extLst>
                    <a:ext uri="{9D8B030D-6E8A-4147-A177-3AD203B41FA5}">
                      <a16:colId xmlns:a16="http://schemas.microsoft.com/office/drawing/2014/main" val="1399425595"/>
                    </a:ext>
                  </a:extLst>
                </a:gridCol>
                <a:gridCol w="787784">
                  <a:extLst>
                    <a:ext uri="{9D8B030D-6E8A-4147-A177-3AD203B41FA5}">
                      <a16:colId xmlns:a16="http://schemas.microsoft.com/office/drawing/2014/main" val="3680741158"/>
                    </a:ext>
                  </a:extLst>
                </a:gridCol>
                <a:gridCol w="787784">
                  <a:extLst>
                    <a:ext uri="{9D8B030D-6E8A-4147-A177-3AD203B41FA5}">
                      <a16:colId xmlns:a16="http://schemas.microsoft.com/office/drawing/2014/main" val="3102450959"/>
                    </a:ext>
                  </a:extLst>
                </a:gridCol>
                <a:gridCol w="787784">
                  <a:extLst>
                    <a:ext uri="{9D8B030D-6E8A-4147-A177-3AD203B41FA5}">
                      <a16:colId xmlns:a16="http://schemas.microsoft.com/office/drawing/2014/main" val="3319941944"/>
                    </a:ext>
                  </a:extLst>
                </a:gridCol>
                <a:gridCol w="396000">
                  <a:extLst>
                    <a:ext uri="{9D8B030D-6E8A-4147-A177-3AD203B41FA5}">
                      <a16:colId xmlns:a16="http://schemas.microsoft.com/office/drawing/2014/main" val="1231730530"/>
                    </a:ext>
                  </a:extLst>
                </a:gridCol>
              </a:tblGrid>
              <a:tr h="424420">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mtClean="0"/>
                        <a:t>m</a:t>
                      </a:r>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4719044"/>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smtClean="0"/>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8906330"/>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0871516"/>
                  </a:ext>
                </a:extLst>
              </a:tr>
              <a:tr h="245894">
                <a:tc>
                  <a:txBody>
                    <a:bodyPr/>
                    <a:lstStyle/>
                    <a:p>
                      <a:pPr algn="r"/>
                      <a:r>
                        <a:rPr lang="en-US" altLang="zh-CN" smtClean="0"/>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sz="1400" dirty="0" smtClean="0"/>
                        <a:t>a[2][3]</a:t>
                      </a:r>
                      <a:endParaRPr lang="zh-CN" altLang="en-US" sz="1400" dirty="0"/>
                    </a:p>
                  </a:txBody>
                  <a:tcPr>
                    <a:lnR w="12700" cmpd="sng">
                      <a:noFill/>
                    </a:lnR>
                    <a:lnB w="12700" cmpd="sng">
                      <a:noFill/>
                    </a:lnB>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7394342"/>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j=3</a:t>
                      </a:r>
                      <a:endParaRPr lang="zh-CN" alt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432739"/>
                  </a:ext>
                </a:extLst>
              </a:tr>
            </a:tbl>
          </a:graphicData>
        </a:graphic>
      </p:graphicFrame>
      <p:sp>
        <p:nvSpPr>
          <p:cNvPr id="12" name="左大括号 11"/>
          <p:cNvSpPr/>
          <p:nvPr/>
        </p:nvSpPr>
        <p:spPr>
          <a:xfrm rot="5400000">
            <a:off x="9102710" y="3431959"/>
            <a:ext cx="264550" cy="3137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10803834" y="5133084"/>
            <a:ext cx="218661" cy="1118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20768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a:solidFill>
                  <a:schemeClr val="accent1"/>
                </a:solidFill>
              </a:rPr>
              <a:t>输出二维数组任一行任一列元素的值。</a:t>
            </a: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1595338"/>
            <a:ext cx="6252055" cy="27000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	</a:t>
            </a:r>
            <a:r>
              <a:rPr lang="en-US" altLang="zh-CN" sz="1400" smtClean="0"/>
              <a:t>	</a:t>
            </a:r>
            <a:r>
              <a:rPr lang="en-US" altLang="zh-CN" sz="1400" smtClean="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p>
          <a:p>
            <a:pPr defTabSz="363538">
              <a:lnSpc>
                <a:spcPct val="120000"/>
              </a:lnSpc>
            </a:pPr>
            <a:r>
              <a:rPr lang="zh-CN" altLang="en-US" sz="1400"/>
              <a:t>	</a:t>
            </a:r>
            <a:r>
              <a:rPr lang="en-US" altLang="zh-CN" sz="1400">
                <a:solidFill>
                  <a:srgbClr val="C00000"/>
                </a:solidFill>
              </a:rPr>
              <a:t>p=a;	</a:t>
            </a:r>
            <a:r>
              <a:rPr lang="en-US" altLang="zh-CN" sz="1400" smtClean="0">
                <a:solidFill>
                  <a:srgbClr val="C00000"/>
                </a:solidFill>
              </a:rPr>
              <a:t>	</a:t>
            </a:r>
            <a:r>
              <a:rPr lang="en-US" altLang="zh-CN" sz="1400" smtClean="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p>
          <a:p>
            <a:pPr defTabSz="363538">
              <a:lnSpc>
                <a:spcPct val="120000"/>
              </a:lnSpc>
            </a:pPr>
            <a:r>
              <a:rPr lang="zh-CN" altLang="en-US" sz="1400"/>
              <a:t>	</a:t>
            </a:r>
            <a:r>
              <a:rPr lang="en-US" altLang="zh-CN" sz="1400"/>
              <a:t>printf("please enter row and colum:");</a:t>
            </a:r>
          </a:p>
          <a:p>
            <a:pPr defTabSz="363538">
              <a:lnSpc>
                <a:spcPct val="120000"/>
              </a:lnSpc>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p>
          <a:p>
            <a:pPr defTabSz="363538">
              <a:lnSpc>
                <a:spcPct val="120000"/>
              </a:lnSpc>
            </a:pPr>
            <a:r>
              <a:rPr lang="zh-CN" altLang="en-US" sz="1400"/>
              <a:t>	</a:t>
            </a:r>
            <a:r>
              <a:rPr lang="en-US" altLang="zh-CN" sz="1400"/>
              <a:t>printf("a[%d,%d]=%d\n",</a:t>
            </a:r>
            <a:r>
              <a:rPr lang="en-US" altLang="zh-CN" sz="1400" smtClean="0"/>
              <a:t>i,j</a:t>
            </a:r>
            <a:r>
              <a:rPr lang="en-US" altLang="zh-CN" sz="1400" smtClean="0">
                <a:solidFill>
                  <a:schemeClr val="tx1"/>
                </a:solidFill>
              </a:rPr>
              <a:t>,</a:t>
            </a:r>
            <a:r>
              <a:rPr lang="en-US" altLang="zh-CN" sz="1400" smtClean="0">
                <a:solidFill>
                  <a:schemeClr val="accent6"/>
                </a:solidFill>
              </a:rPr>
              <a:t>*(*(p+i)+j</a:t>
            </a:r>
            <a:r>
              <a:rPr lang="en-US" altLang="zh-CN" sz="1400" smtClean="0"/>
              <a:t>));</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p>
          <a:p>
            <a:pPr defTabSz="363538">
              <a:lnSpc>
                <a:spcPct val="120000"/>
              </a:lnSpc>
            </a:pPr>
            <a:r>
              <a:rPr lang="zh-CN" altLang="en-US" sz="1400"/>
              <a:t>	</a:t>
            </a:r>
            <a:r>
              <a:rPr lang="en-US" altLang="zh-CN" sz="1400"/>
              <a:t>return 0</a:t>
            </a:r>
            <a:r>
              <a:rPr lang="en-US" altLang="zh-CN" sz="1400" smtClean="0"/>
              <a:t>;</a:t>
            </a:r>
            <a:endParaRPr lang="en-US" altLang="zh-CN" sz="1400"/>
          </a:p>
          <a:p>
            <a:pPr defTabSz="363538">
              <a:lnSpc>
                <a:spcPct val="120000"/>
              </a:lnSpc>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936188"/>
            </a:xfrm>
            <a:prstGeom prst="rect">
              <a:avLst/>
            </a:prstGeom>
            <a:noFill/>
          </p:spPr>
          <p:txBody>
            <a:bodyPr wrap="square" rtlCol="0">
              <a:spAutoFit/>
            </a:bodyPr>
            <a:lstStyle/>
            <a:p>
              <a:pPr>
                <a:lnSpc>
                  <a:spcPct val="120000"/>
                </a:lnSpc>
              </a:pPr>
              <a:r>
                <a:rPr lang="zh-CN" altLang="en-US" sz="1400">
                  <a:solidFill>
                    <a:schemeClr val="bg1"/>
                  </a:solidFill>
                </a:rPr>
                <a:t>比较</a:t>
              </a:r>
              <a:r>
                <a:rPr lang="en-US" altLang="zh-CN" sz="1400">
                  <a:solidFill>
                    <a:schemeClr val="bg1"/>
                  </a:solidFill>
                </a:rPr>
                <a:t>: </a:t>
              </a:r>
            </a:p>
            <a:p>
              <a:pPr>
                <a:lnSpc>
                  <a:spcPct val="120000"/>
                </a:lnSpc>
              </a:pPr>
              <a:r>
                <a:rPr lang="en-US" altLang="zh-CN" sz="1400" smtClean="0">
                  <a:solidFill>
                    <a:schemeClr val="bg1"/>
                  </a:solidFill>
                </a:rPr>
                <a:t>① </a:t>
              </a:r>
              <a:r>
                <a:rPr lang="en-US" altLang="zh-CN" sz="1400">
                  <a:solidFill>
                    <a:schemeClr val="bg1"/>
                  </a:solidFill>
                </a:rPr>
                <a:t>int a[4</a:t>
              </a:r>
              <a:r>
                <a:rPr lang="en-US" altLang="zh-CN" sz="1400" smtClean="0">
                  <a:solidFill>
                    <a:schemeClr val="bg1"/>
                  </a:solidFill>
                </a:rPr>
                <a:t>];</a:t>
              </a:r>
              <a:r>
                <a:rPr lang="zh-CN" altLang="en-US" sz="1400" smtClean="0">
                  <a:solidFill>
                    <a:schemeClr val="bg1"/>
                  </a:solidFill>
                </a:rPr>
                <a:t>（</a:t>
              </a:r>
              <a:r>
                <a:rPr lang="en-US" altLang="zh-CN" sz="1400">
                  <a:solidFill>
                    <a:schemeClr val="bg1"/>
                  </a:solidFill>
                </a:rPr>
                <a:t>a</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a:t>
              </a:r>
            </a:p>
            <a:p>
              <a:pPr>
                <a:lnSpc>
                  <a:spcPct val="120000"/>
                </a:lnSpc>
              </a:pPr>
              <a:r>
                <a:rPr lang="zh-CN" altLang="en-US" sz="1400" smtClean="0">
                  <a:solidFill>
                    <a:schemeClr val="bg1"/>
                  </a:solidFill>
                </a:rPr>
                <a:t>② </a:t>
              </a:r>
              <a:r>
                <a:rPr lang="en-US" altLang="zh-CN" sz="1400">
                  <a:solidFill>
                    <a:schemeClr val="bg1"/>
                  </a:solidFill>
                </a:rPr>
                <a:t>int (*p)[4</a:t>
              </a:r>
              <a:r>
                <a:rPr lang="en-US" altLang="zh-CN" sz="1400" smtClean="0">
                  <a:solidFill>
                    <a:schemeClr val="bg1"/>
                  </a:solidFill>
                </a:rPr>
                <a:t>];</a:t>
              </a:r>
              <a:endParaRPr lang="zh-CN" altLang="en-US" sz="1400">
                <a:solidFill>
                  <a:schemeClr val="bg1"/>
                </a:solidFill>
              </a:endParaRPr>
            </a:p>
            <a:p>
              <a:pPr>
                <a:lnSpc>
                  <a:spcPct val="120000"/>
                </a:lnSpc>
              </a:pPr>
              <a:r>
                <a:rPr lang="zh-CN" altLang="en-US" sz="1400" smtClean="0">
                  <a:solidFill>
                    <a:schemeClr val="bg1"/>
                  </a:solidFill>
                </a:rPr>
                <a:t>第</a:t>
              </a:r>
              <a:r>
                <a:rPr lang="zh-CN" altLang="en-US" sz="1400">
                  <a:solidFill>
                    <a:schemeClr val="bg1"/>
                  </a:solidFill>
                </a:rPr>
                <a:t>②种形式表示</a:t>
              </a:r>
              <a:r>
                <a:rPr lang="en-US" altLang="zh-CN" sz="1400">
                  <a:solidFill>
                    <a:schemeClr val="bg1"/>
                  </a:solidFill>
                </a:rPr>
                <a:t>(*p)</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个元素，每个元素为整型。也就是</a:t>
              </a:r>
              <a:r>
                <a:rPr lang="en-US" altLang="zh-CN" sz="1400">
                  <a:solidFill>
                    <a:schemeClr val="bg1"/>
                  </a:solidFill>
                </a:rPr>
                <a:t>p</a:t>
              </a:r>
              <a:r>
                <a:rPr lang="zh-CN" altLang="en-US" sz="1400">
                  <a:solidFill>
                    <a:schemeClr val="bg1"/>
                  </a:solidFill>
                </a:rPr>
                <a:t>所指的对象是有</a:t>
              </a:r>
              <a:r>
                <a:rPr lang="en-US" altLang="zh-CN" sz="1400">
                  <a:solidFill>
                    <a:schemeClr val="bg1"/>
                  </a:solidFill>
                </a:rPr>
                <a:t>4</a:t>
              </a:r>
              <a:r>
                <a:rPr lang="zh-CN" altLang="en-US" sz="1400">
                  <a:solidFill>
                    <a:schemeClr val="bg1"/>
                  </a:solidFill>
                </a:rPr>
                <a:t>个整型元素的数组，即</a:t>
              </a:r>
              <a:r>
                <a:rPr lang="en-US" altLang="zh-CN" sz="1400">
                  <a:solidFill>
                    <a:schemeClr val="bg1"/>
                  </a:solidFill>
                </a:rPr>
                <a:t>p</a:t>
              </a:r>
              <a:r>
                <a:rPr lang="zh-CN" altLang="en-US" sz="1400">
                  <a:solidFill>
                    <a:schemeClr val="bg1"/>
                  </a:solidFill>
                </a:rPr>
                <a:t>是指向一维数组的指针，见图</a:t>
              </a:r>
              <a:r>
                <a:rPr lang="en-US" altLang="zh-CN" sz="1400">
                  <a:solidFill>
                    <a:schemeClr val="bg1"/>
                  </a:solidFill>
                </a:rPr>
                <a:t>8.24</a:t>
              </a:r>
              <a:r>
                <a:rPr lang="zh-CN" altLang="en-US" sz="1400">
                  <a:solidFill>
                    <a:schemeClr val="bg1"/>
                  </a:solidFill>
                </a:rPr>
                <a:t>。应该记住，此时</a:t>
              </a:r>
              <a:r>
                <a:rPr lang="en-US" altLang="zh-CN" sz="1400">
                  <a:solidFill>
                    <a:schemeClr val="bg1"/>
                  </a:solidFill>
                </a:rPr>
                <a:t>p</a:t>
              </a:r>
              <a:r>
                <a:rPr lang="zh-CN" altLang="en-US" sz="1400">
                  <a:solidFill>
                    <a:schemeClr val="bg1"/>
                  </a:solidFill>
                </a:rPr>
                <a:t>只能指向一个包含</a:t>
              </a:r>
              <a:r>
                <a:rPr lang="en-US" altLang="zh-CN" sz="1400">
                  <a:solidFill>
                    <a:schemeClr val="bg1"/>
                  </a:solidFill>
                </a:rPr>
                <a:t>4</a:t>
              </a:r>
              <a:r>
                <a:rPr lang="zh-CN" altLang="en-US" sz="1400">
                  <a:solidFill>
                    <a:schemeClr val="bg1"/>
                  </a:solidFill>
                </a:rPr>
                <a:t>个元素的一维数组，不能指向一维数组中的某一元素。</a:t>
              </a:r>
              <a:r>
                <a:rPr lang="en-US" altLang="zh-CN" sz="1400">
                  <a:solidFill>
                    <a:schemeClr val="bg1"/>
                  </a:solidFill>
                </a:rPr>
                <a:t>p</a:t>
              </a:r>
              <a:r>
                <a:rPr lang="zh-CN" altLang="en-US" sz="1400">
                  <a:solidFill>
                    <a:schemeClr val="bg1"/>
                  </a:solidFill>
                </a:rPr>
                <a:t>的值是该一维数组的起始地址。虽然这个地址（指纯地址）与该一维数组首元素的地址相同，但它们的基类型是不同的。</a:t>
              </a:r>
              <a:endParaRPr lang="en-US" altLang="zh-CN" sz="1400" b="1">
                <a:solidFill>
                  <a:schemeClr val="bg1"/>
                </a:solidFill>
              </a:endParaRPr>
            </a:p>
          </p:txBody>
        </p:sp>
      </p:grpSp>
      <p:pic>
        <p:nvPicPr>
          <p:cNvPr id="4" name="图片 3"/>
          <p:cNvPicPr>
            <a:picLocks noChangeAspect="1"/>
          </p:cNvPicPr>
          <p:nvPr/>
        </p:nvPicPr>
        <p:blipFill>
          <a:blip r:embed="rId4" cstate="print"/>
          <a:stretch>
            <a:fillRect/>
          </a:stretch>
        </p:blipFill>
        <p:spPr>
          <a:xfrm>
            <a:off x="3553035" y="3747609"/>
            <a:ext cx="3448050" cy="8191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408525210"/>
              </p:ext>
            </p:extLst>
          </p:nvPr>
        </p:nvGraphicFramePr>
        <p:xfrm>
          <a:off x="7374862" y="4953733"/>
          <a:ext cx="4037495" cy="870598"/>
        </p:xfrm>
        <a:graphic>
          <a:graphicData uri="http://schemas.openxmlformats.org/drawingml/2006/table">
            <a:tbl>
              <a:tblPr>
                <a:tableStyleId>{5C22544A-7EE6-4342-B048-85BDC9FD1C3A}</a:tableStyleId>
              </a:tblPr>
              <a:tblGrid>
                <a:gridCol w="807499">
                  <a:extLst>
                    <a:ext uri="{9D8B030D-6E8A-4147-A177-3AD203B41FA5}">
                      <a16:colId xmlns:a16="http://schemas.microsoft.com/office/drawing/2014/main" val="3679191698"/>
                    </a:ext>
                  </a:extLst>
                </a:gridCol>
                <a:gridCol w="807499">
                  <a:extLst>
                    <a:ext uri="{9D8B030D-6E8A-4147-A177-3AD203B41FA5}">
                      <a16:colId xmlns:a16="http://schemas.microsoft.com/office/drawing/2014/main" val="360889591"/>
                    </a:ext>
                  </a:extLst>
                </a:gridCol>
                <a:gridCol w="807499">
                  <a:extLst>
                    <a:ext uri="{9D8B030D-6E8A-4147-A177-3AD203B41FA5}">
                      <a16:colId xmlns:a16="http://schemas.microsoft.com/office/drawing/2014/main" val="2447442221"/>
                    </a:ext>
                  </a:extLst>
                </a:gridCol>
                <a:gridCol w="807499">
                  <a:extLst>
                    <a:ext uri="{9D8B030D-6E8A-4147-A177-3AD203B41FA5}">
                      <a16:colId xmlns:a16="http://schemas.microsoft.com/office/drawing/2014/main" val="2693729894"/>
                    </a:ext>
                  </a:extLst>
                </a:gridCol>
                <a:gridCol w="807499">
                  <a:extLst>
                    <a:ext uri="{9D8B030D-6E8A-4147-A177-3AD203B41FA5}">
                      <a16:colId xmlns:a16="http://schemas.microsoft.com/office/drawing/2014/main" val="3174962179"/>
                    </a:ext>
                  </a:extLst>
                </a:gridCol>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smtClean="0"/>
                        <a:t>*p</a:t>
                      </a:r>
                      <a:r>
                        <a:rPr lang="zh-CN" altLang="en-US" sz="1600" smtClean="0"/>
                        <a:t>（数组）</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1036815"/>
                  </a:ext>
                </a:extLst>
              </a:tr>
              <a:tr h="435299">
                <a:tc>
                  <a:txBody>
                    <a:bodyPr/>
                    <a:lstStyle/>
                    <a:p>
                      <a:pPr algn="ctr"/>
                      <a:r>
                        <a:rPr lang="en-US" altLang="zh-CN" sz="1600" smtClean="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smtClean="0"/>
                        <a:t>(*p)[0]</a:t>
                      </a:r>
                      <a:endParaRPr lang="zh-CN" altLang="en-US" sz="1600"/>
                    </a:p>
                  </a:txBody>
                  <a:tcPr>
                    <a:lnL w="12700" cmpd="sng">
                      <a:noFill/>
                    </a:lnL>
                    <a:lnT w="12700" cmpd="sng">
                      <a:noFill/>
                    </a:lnT>
                  </a:tcPr>
                </a:tc>
                <a:tc>
                  <a:txBody>
                    <a:bodyPr/>
                    <a:lstStyle/>
                    <a:p>
                      <a:r>
                        <a:rPr lang="en-US" altLang="zh-CN" sz="1600" smtClean="0"/>
                        <a:t>(*p)[1]</a:t>
                      </a:r>
                      <a:endParaRPr lang="zh-CN" altLang="en-US" sz="1600"/>
                    </a:p>
                  </a:txBody>
                  <a:tcPr>
                    <a:lnT w="12700" cmpd="sng">
                      <a:noFill/>
                    </a:lnT>
                  </a:tcPr>
                </a:tc>
                <a:tc>
                  <a:txBody>
                    <a:bodyPr/>
                    <a:lstStyle/>
                    <a:p>
                      <a:r>
                        <a:rPr lang="en-US" altLang="zh-CN" sz="1600" smtClean="0"/>
                        <a:t>(*p)[2]</a:t>
                      </a:r>
                      <a:endParaRPr lang="zh-CN" altLang="en-US" sz="1600"/>
                    </a:p>
                  </a:txBody>
                  <a:tcPr>
                    <a:lnT w="12700" cmpd="sng">
                      <a:noFill/>
                    </a:lnT>
                  </a:tcPr>
                </a:tc>
                <a:tc>
                  <a:txBody>
                    <a:bodyPr/>
                    <a:lstStyle/>
                    <a:p>
                      <a:r>
                        <a:rPr lang="en-US" altLang="zh-CN" sz="1600" smtClean="0"/>
                        <a:t>(*p)[3]</a:t>
                      </a:r>
                      <a:endParaRPr lang="zh-CN" altLang="en-US" sz="1600"/>
                    </a:p>
                  </a:txBody>
                  <a:tcPr>
                    <a:lnT w="12700" cmpd="sng">
                      <a:noFill/>
                    </a:lnT>
                  </a:tcPr>
                </a:tc>
                <a:extLst>
                  <a:ext uri="{0D108BD9-81ED-4DB2-BD59-A6C34878D82A}">
                    <a16:rowId xmlns:a16="http://schemas.microsoft.com/office/drawing/2014/main" val="2777597306"/>
                  </a:ext>
                </a:extLst>
              </a:tr>
            </a:tbl>
          </a:graphicData>
        </a:graphic>
      </p:graphicFrame>
      <p:cxnSp>
        <p:nvCxnSpPr>
          <p:cNvPr id="15" name="直接箭头连接符 14"/>
          <p:cNvCxnSpPr/>
          <p:nvPr/>
        </p:nvCxnSpPr>
        <p:spPr>
          <a:xfrm>
            <a:off x="7374862" y="5615608"/>
            <a:ext cx="795103"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a:extLst>
              <a:ext uri="{FF2B5EF4-FFF2-40B4-BE49-F238E27FC236}">
                <a16:creationId xmlns:a16="http://schemas.microsoft.com/office/drawing/2014/main" id="{5382CD89-35B6-4BD4-B332-B011068CC402}"/>
              </a:ext>
            </a:extLst>
          </p:cNvPr>
          <p:cNvSpPr/>
          <p:nvPr/>
        </p:nvSpPr>
        <p:spPr>
          <a:xfrm>
            <a:off x="749030" y="4597112"/>
            <a:ext cx="6252055" cy="211343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a[4]={1,3,5,7};	</a:t>
            </a:r>
            <a:r>
              <a:rPr lang="en-US" altLang="zh-CN" sz="1400" smtClean="0"/>
              <a:t>	</a:t>
            </a:r>
            <a:r>
              <a:rPr lang="en-US" altLang="zh-CN" sz="1400" smtClean="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p>
          <a:p>
            <a:pPr defTabSz="363538">
              <a:lnSpc>
                <a:spcPct val="120000"/>
              </a:lnSpc>
            </a:pPr>
            <a:r>
              <a:rPr lang="zh-CN" altLang="en-US" sz="1400"/>
              <a:t>	</a:t>
            </a:r>
            <a:r>
              <a:rPr lang="en-US" altLang="zh-CN" sz="1400"/>
              <a:t>int </a:t>
            </a:r>
            <a:r>
              <a:rPr lang="en-US" altLang="zh-CN" sz="1400">
                <a:solidFill>
                  <a:srgbClr val="C00000"/>
                </a:solidFill>
              </a:rPr>
              <a:t>(*p)[4];</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个元素的一维数组的指针变量中</a:t>
            </a:r>
          </a:p>
          <a:p>
            <a:pPr defTabSz="363538">
              <a:lnSpc>
                <a:spcPct val="120000"/>
              </a:lnSpc>
            </a:pPr>
            <a:r>
              <a:rPr lang="zh-CN" altLang="en-US" sz="1400"/>
              <a:t>	</a:t>
            </a:r>
            <a:r>
              <a:rPr lang="en-US" altLang="zh-CN" sz="1400">
                <a:solidFill>
                  <a:srgbClr val="C00000"/>
                </a:solidFill>
              </a:rPr>
              <a:t>p=&amp;a;	</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p>
          <a:p>
            <a:pPr defTabSz="363538">
              <a:lnSpc>
                <a:spcPct val="120000"/>
              </a:lnSpc>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val="31317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指向由</a:t>
            </a:r>
            <a:r>
              <a:rPr lang="en-US" altLang="zh-CN"/>
              <a:t>m</a:t>
            </a:r>
            <a:r>
              <a:rPr lang="zh-CN" altLang="en-US"/>
              <a:t>个元素组成的一维数组的指针变量</a:t>
            </a:r>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smtClean="0">
                <a:solidFill>
                  <a:schemeClr val="tx1"/>
                </a:solidFill>
              </a:rPr>
              <a:t>int *</a:t>
            </a:r>
            <a:r>
              <a:rPr lang="zh-CN" altLang="en-US">
                <a:solidFill>
                  <a:schemeClr val="tx1"/>
                </a:solidFill>
              </a:rPr>
              <a:t>型，而是</a:t>
            </a:r>
            <a:r>
              <a:rPr lang="en-US" altLang="zh-CN" smtClean="0">
                <a:solidFill>
                  <a:schemeClr val="tx1"/>
                </a:solidFill>
              </a:rPr>
              <a:t>int (*)[</a:t>
            </a:r>
            <a:r>
              <a:rPr lang="en-US" altLang="zh-CN">
                <a:solidFill>
                  <a:schemeClr val="tx1"/>
                </a:solidFill>
              </a:rPr>
              <a:t>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en-US" altLang="zh-CN" smtClean="0">
                <a:solidFill>
                  <a:schemeClr val="tx1"/>
                </a:solidFill>
              </a:rPr>
              <a:t>]</a:t>
            </a:r>
            <a:r>
              <a:rPr lang="zh-CN" altLang="en-US" smtClean="0">
                <a:solidFill>
                  <a:schemeClr val="tx1"/>
                </a:solidFill>
              </a:rPr>
              <a:t>，</a:t>
            </a:r>
            <a:r>
              <a:rPr lang="zh-CN" altLang="en-US">
                <a:solidFill>
                  <a:schemeClr val="tx1"/>
                </a:solidFill>
              </a:rPr>
              <a:t>即</a:t>
            </a:r>
            <a:r>
              <a:rPr lang="en-US" altLang="zh-CN">
                <a:solidFill>
                  <a:schemeClr val="tx1"/>
                </a:solidFill>
              </a:rPr>
              <a:t>&amp;a[2][0</a:t>
            </a:r>
            <a:r>
              <a:rPr lang="en-US" altLang="zh-CN" smtClean="0">
                <a:solidFill>
                  <a:schemeClr val="tx1"/>
                </a:solidFill>
              </a:rPr>
              <a:t>]</a:t>
            </a:r>
            <a:r>
              <a:rPr lang="zh-CN" altLang="en-US" smtClean="0">
                <a:solidFill>
                  <a:schemeClr val="tx1"/>
                </a:solidFill>
              </a:rPr>
              <a:t>，</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extLst>
      <p:ext uri="{BB962C8B-B14F-4D97-AF65-F5344CB8AC3E}">
        <p14:creationId xmlns:p14="http://schemas.microsoft.com/office/powerpoint/2010/main" val="36755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smtClean="0">
              <a:solidFill>
                <a:schemeClr val="tx1">
                  <a:lumMod val="65000"/>
                  <a:lumOff val="35000"/>
                </a:schemeClr>
              </a:solidFill>
              <a:latin typeface="+mn-ea"/>
              <a:ea typeface="+mn-ea"/>
            </a:endParaRPr>
          </a:p>
          <a:p>
            <a:pPr marL="0" indent="0">
              <a:lnSpc>
                <a:spcPct val="150000"/>
              </a:lnSpc>
              <a:buNone/>
            </a:pPr>
            <a:r>
              <a:rPr lang="en-US" altLang="zh-CN" sz="2400" b="1" smtClean="0">
                <a:solidFill>
                  <a:schemeClr val="tx1">
                    <a:lumMod val="65000"/>
                    <a:lumOff val="35000"/>
                  </a:schemeClr>
                </a:solidFill>
                <a:latin typeface="+mn-ea"/>
                <a:ea typeface="+mn-ea"/>
              </a:rPr>
              <a:t>① </a:t>
            </a:r>
            <a:r>
              <a:rPr lang="zh-CN" altLang="en-US" sz="2400" b="1"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指向变量的指针变量</a:t>
            </a:r>
            <a:r>
              <a:rPr lang="zh-CN" altLang="en-US" sz="2400" b="1" smtClean="0">
                <a:solidFill>
                  <a:schemeClr val="tx1">
                    <a:lumMod val="65000"/>
                    <a:lumOff val="35000"/>
                  </a:schemeClr>
                </a:solidFill>
                <a:latin typeface="+mn-ea"/>
                <a:ea typeface="+mn-ea"/>
              </a:rPr>
              <a:t>；</a:t>
            </a:r>
            <a:endParaRPr lang="en-US" altLang="zh-CN" sz="2400" b="1" smtClean="0">
              <a:solidFill>
                <a:schemeClr val="tx1">
                  <a:lumMod val="65000"/>
                  <a:lumOff val="35000"/>
                </a:schemeClr>
              </a:solidFill>
              <a:latin typeface="+mn-ea"/>
              <a:ea typeface="+mn-ea"/>
            </a:endParaRPr>
          </a:p>
          <a:p>
            <a:pPr marL="0" indent="0">
              <a:lnSpc>
                <a:spcPct val="150000"/>
              </a:lnSpc>
              <a:buNone/>
            </a:pPr>
            <a:r>
              <a:rPr lang="zh-CN" altLang="en-US" sz="2400" b="1" smtClean="0">
                <a:solidFill>
                  <a:schemeClr val="tx1">
                    <a:lumMod val="65000"/>
                    <a:lumOff val="35000"/>
                  </a:schemeClr>
                </a:solidFill>
                <a:latin typeface="+mn-ea"/>
                <a:ea typeface="+mn-ea"/>
              </a:rPr>
              <a:t>② 用</a:t>
            </a:r>
            <a:r>
              <a:rPr lang="zh-CN" altLang="en-US" sz="2400" b="1">
                <a:solidFill>
                  <a:schemeClr val="tx1">
                    <a:lumMod val="65000"/>
                    <a:lumOff val="35000"/>
                  </a:schemeClr>
                </a:solidFill>
                <a:latin typeface="+mn-ea"/>
                <a:ea typeface="+mn-ea"/>
              </a:rPr>
              <a:t>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id="{5382CD89-35B6-4BD4-B332-B011068CC402}"/>
              </a:ext>
            </a:extLst>
          </p:cNvPr>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average(float *p,int n);</a:t>
            </a:r>
          </a:p>
          <a:p>
            <a:pPr defTabSz="363538"/>
            <a:r>
              <a:rPr lang="en-US" altLang="zh-CN" sz="1400"/>
              <a:t>	void search(float (*p)[4],int n);</a:t>
            </a:r>
          </a:p>
          <a:p>
            <a:pPr defTabSz="363538"/>
            <a:r>
              <a:rPr lang="en-US" altLang="zh-CN" sz="1400"/>
              <a:t>	float score[3][4]={{65,67,70,60},{80,87,90,81},{90,99,100,98}};</a:t>
            </a:r>
          </a:p>
          <a:p>
            <a:pPr defTabSz="363538"/>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p>
          <a:p>
            <a:pPr defTabSz="363538"/>
            <a:r>
              <a:rPr lang="zh-CN" altLang="en-US" sz="1400"/>
              <a:t>	</a:t>
            </a:r>
            <a:r>
              <a:rPr lang="en-US" altLang="zh-CN" sz="1400"/>
              <a:t>search(</a:t>
            </a:r>
            <a:r>
              <a:rPr lang="en-US" altLang="zh-CN" sz="1400">
                <a:solidFill>
                  <a:schemeClr val="accent6"/>
                </a:solidFill>
              </a:rPr>
              <a:t>score</a:t>
            </a:r>
            <a:r>
              <a:rPr lang="en-US" altLang="zh-CN" sz="1400"/>
              <a:t>,2);		</a:t>
            </a:r>
            <a:r>
              <a:rPr lang="en-US" altLang="zh-CN" sz="1400" smtClean="0"/>
              <a:t>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void average(</a:t>
            </a:r>
            <a:r>
              <a:rPr lang="en-US" altLang="zh-CN" sz="1400">
                <a:solidFill>
                  <a:schemeClr val="accent6"/>
                </a:solidFill>
              </a:rPr>
              <a:t>float *p</a:t>
            </a:r>
            <a:r>
              <a:rPr lang="en-US" altLang="zh-CN" sz="1400"/>
              <a:t>,int n)	</a:t>
            </a:r>
            <a:r>
              <a:rPr lang="en-US" altLang="zh-CN" sz="1400" smtClean="0"/>
              <a:t>	</a:t>
            </a:r>
            <a:r>
              <a:rPr lang="en-US" altLang="zh-CN" sz="1400">
                <a:solidFill>
                  <a:srgbClr val="008000"/>
                </a:solidFill>
              </a:rPr>
              <a:t>//</a:t>
            </a:r>
            <a:r>
              <a:rPr lang="zh-CN" altLang="en-US" sz="1400">
                <a:solidFill>
                  <a:srgbClr val="008000"/>
                </a:solidFill>
              </a:rPr>
              <a:t>定义求平均成绩的函数</a:t>
            </a:r>
          </a:p>
          <a:p>
            <a:pPr defTabSz="363538"/>
            <a:r>
              <a:rPr lang="en-US" altLang="zh-CN" sz="1400"/>
              <a:t>{	float *p_end;</a:t>
            </a:r>
          </a:p>
          <a:p>
            <a:pPr defTabSz="363538"/>
            <a:r>
              <a:rPr lang="en-US" altLang="zh-CN" sz="1400"/>
              <a:t>	float sum=0,aver;</a:t>
            </a:r>
          </a:p>
          <a:p>
            <a:pPr defTabSz="363538"/>
            <a:r>
              <a:rPr lang="en-US" altLang="zh-CN" sz="1400"/>
              <a:t>	p_end=p+n-1</a:t>
            </a:r>
            <a:r>
              <a:rPr lang="en-US" altLang="zh-CN" sz="1400" smtClean="0"/>
              <a:t>;</a:t>
            </a:r>
          </a:p>
          <a:p>
            <a:pPr defTabSz="363538"/>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p>
          <a:p>
            <a:pPr defTabSz="363538"/>
            <a:r>
              <a:rPr lang="zh-CN" altLang="en-US" sz="1400"/>
              <a:t>	</a:t>
            </a:r>
            <a:r>
              <a:rPr lang="en-US" altLang="zh-CN" sz="1400"/>
              <a:t>for(;p&lt;=p_end;p++)</a:t>
            </a:r>
          </a:p>
          <a:p>
            <a:pPr defTabSz="363538"/>
            <a:r>
              <a:rPr lang="en-US" altLang="zh-CN" sz="1400"/>
              <a:t>		sum=sum+(*p);</a:t>
            </a:r>
          </a:p>
          <a:p>
            <a:pPr defTabSz="363538"/>
            <a:r>
              <a:rPr lang="en-US" altLang="zh-CN" sz="1400"/>
              <a:t>	aver=sum/n;</a:t>
            </a:r>
          </a:p>
          <a:p>
            <a:pPr defTabSz="363538"/>
            <a:r>
              <a:rPr lang="en-US" altLang="zh-CN" sz="1400"/>
              <a:t>	printf("average=%5.2f\n",aver);</a:t>
            </a:r>
          </a:p>
          <a:p>
            <a:pPr defTabSz="363538"/>
            <a:r>
              <a:rPr lang="en-US" altLang="zh-CN" sz="1400"/>
              <a:t>}</a:t>
            </a:r>
          </a:p>
          <a:p>
            <a:pPr defTabSz="363538"/>
            <a:endParaRPr lang="en-US" altLang="zh-CN" sz="1400"/>
          </a:p>
          <a:p>
            <a:pPr defTabSz="363538"/>
            <a:r>
              <a:rPr lang="en-US" altLang="zh-CN" sz="1400"/>
              <a:t>void search(</a:t>
            </a:r>
            <a:r>
              <a:rPr lang="en-US" altLang="zh-CN" sz="1400">
                <a:solidFill>
                  <a:schemeClr val="accent6"/>
                </a:solidFill>
              </a:rPr>
              <a:t>float (*p)[4]</a:t>
            </a:r>
            <a:r>
              <a:rPr lang="en-US" altLang="zh-CN" sz="1400"/>
              <a:t>,int n</a:t>
            </a:r>
            <a:r>
              <a:rPr lang="en-US" altLang="zh-CN" sz="1400" smtClean="0"/>
              <a:t>)</a:t>
            </a:r>
          </a:p>
          <a:p>
            <a:pPr defTabSz="363538"/>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p>
          <a:p>
            <a:pPr defTabSz="363538"/>
            <a:r>
              <a:rPr lang="en-US" altLang="zh-CN" sz="1400"/>
              <a:t>{	int i;</a:t>
            </a:r>
          </a:p>
          <a:p>
            <a:pPr defTabSz="363538"/>
            <a:r>
              <a:rPr lang="en-US" altLang="zh-CN" sz="1400"/>
              <a:t>	printf("The score of No.%d are:\n",n);</a:t>
            </a:r>
          </a:p>
          <a:p>
            <a:pPr defTabSz="363538"/>
            <a:r>
              <a:rPr lang="en-US" altLang="zh-CN" sz="1400"/>
              <a:t>	for(i=0;i&lt;4;i++)</a:t>
            </a:r>
          </a:p>
          <a:p>
            <a:pPr defTabSz="363538"/>
            <a:r>
              <a:rPr lang="en-US" altLang="zh-CN" sz="1400"/>
              <a:t>		printf("%5.2f ",</a:t>
            </a:r>
            <a:r>
              <a:rPr lang="en-US" altLang="zh-CN" sz="1400">
                <a:solidFill>
                  <a:schemeClr val="accent6"/>
                </a:solidFill>
              </a:rPr>
              <a:t>*(*(p+n)+i)</a:t>
            </a:r>
            <a:r>
              <a:rPr lang="en-US" altLang="zh-CN" sz="1400"/>
              <a:t>); </a:t>
            </a:r>
          </a:p>
          <a:p>
            <a:pPr defTabSz="363538"/>
            <a:r>
              <a:rPr lang="en-US" altLang="zh-CN" sz="1400"/>
              <a:t>	printf("\n");</a:t>
            </a:r>
          </a:p>
          <a:p>
            <a:pPr defTabSz="363538"/>
            <a:r>
              <a:rPr lang="en-US" altLang="zh-CN" sz="140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id="{48EC88E4-3DEA-4882-A2F7-2A2472A7E690}"/>
              </a:ext>
            </a:extLst>
          </p:cNvPr>
          <p:cNvCxnSpPr>
            <a:cxnSpLocks/>
          </p:cNvCxnSpPr>
          <p:nvPr/>
        </p:nvCxnSpPr>
        <p:spPr>
          <a:xfrm>
            <a:off x="5904326" y="1595337"/>
            <a:ext cx="0" cy="33245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C967AF-3871-4AAE-A875-A638B32B1FA1}"/>
              </a:ext>
            </a:extLst>
          </p:cNvPr>
          <p:cNvGrpSpPr/>
          <p:nvPr/>
        </p:nvGrpSpPr>
        <p:grpSpPr>
          <a:xfrm>
            <a:off x="5741578" y="2116690"/>
            <a:ext cx="325496" cy="260107"/>
            <a:chOff x="5926033" y="1926699"/>
            <a:chExt cx="325496" cy="260107"/>
          </a:xfrm>
        </p:grpSpPr>
        <p:sp>
          <p:nvSpPr>
            <p:cNvPr id="17" name="MH_Other_2">
              <a:extLst>
                <a:ext uri="{FF2B5EF4-FFF2-40B4-BE49-F238E27FC236}">
                  <a16:creationId xmlns:a16="http://schemas.microsoft.com/office/drawing/2014/main"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id="{B236A711-9DB9-47FD-9B2E-498AAC59691E}"/>
              </a:ext>
            </a:extLst>
          </p:cNvPr>
          <p:cNvGrpSpPr/>
          <p:nvPr/>
        </p:nvGrpSpPr>
        <p:grpSpPr>
          <a:xfrm>
            <a:off x="5741578" y="4147199"/>
            <a:ext cx="325496" cy="260106"/>
            <a:chOff x="5926033" y="5434781"/>
            <a:chExt cx="325496" cy="260106"/>
          </a:xfrm>
        </p:grpSpPr>
        <p:sp>
          <p:nvSpPr>
            <p:cNvPr id="24" name="MH_Other_8">
              <a:extLst>
                <a:ext uri="{FF2B5EF4-FFF2-40B4-BE49-F238E27FC236}">
                  <a16:creationId xmlns:a16="http://schemas.microsoft.com/office/drawing/2014/main"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11" name="图片 10"/>
          <p:cNvPicPr>
            <a:picLocks noChangeAspect="1"/>
          </p:cNvPicPr>
          <p:nvPr/>
        </p:nvPicPr>
        <p:blipFill>
          <a:blip r:embed="rId18" cstate="print"/>
          <a:stretch>
            <a:fillRect/>
          </a:stretch>
        </p:blipFill>
        <p:spPr>
          <a:xfrm>
            <a:off x="7973252" y="4632123"/>
            <a:ext cx="3476625" cy="962025"/>
          </a:xfrm>
          <a:prstGeom prst="rect">
            <a:avLst/>
          </a:prstGeom>
        </p:spPr>
      </p:pic>
      <p:grpSp>
        <p:nvGrpSpPr>
          <p:cNvPr id="31" name="组合 30">
            <a:extLst>
              <a:ext uri="{FF2B5EF4-FFF2-40B4-BE49-F238E27FC236}">
                <a16:creationId xmlns:a16="http://schemas.microsoft.com/office/drawing/2014/main" id="{17545ED2-DA8A-47EF-94D4-E66974757BFA}"/>
              </a:ext>
            </a:extLst>
          </p:cNvPr>
          <p:cNvGrpSpPr/>
          <p:nvPr/>
        </p:nvGrpSpPr>
        <p:grpSpPr>
          <a:xfrm>
            <a:off x="749030" y="5113136"/>
            <a:ext cx="6748568" cy="1039185"/>
            <a:chOff x="8582294" y="4088153"/>
            <a:chExt cx="6964056" cy="1039185"/>
          </a:xfrm>
        </p:grpSpPr>
        <p:sp>
          <p:nvSpPr>
            <p:cNvPr id="32"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3"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3"/>
              <a:ext cx="6171201"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smtClean="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smtClean="0">
                  <a:solidFill>
                    <a:schemeClr val="tx1">
                      <a:lumMod val="75000"/>
                      <a:lumOff val="25000"/>
                    </a:schemeClr>
                  </a:solidFill>
                </a:rPr>
                <a:t>int (*)[</a:t>
              </a:r>
              <a:r>
                <a:rPr lang="en-US" altLang="zh-CN" sz="1600">
                  <a:solidFill>
                    <a:schemeClr val="tx1">
                      <a:lumMod val="75000"/>
                      <a:lumOff val="25000"/>
                    </a:schemeClr>
                  </a:solidFill>
                </a:rPr>
                <a:t>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5244725" y="482571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01887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7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5"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id="{5382CD89-35B6-4BD4-B332-B011068CC402}"/>
              </a:ext>
            </a:extLst>
          </p:cNvPr>
          <p:cNvSpPr/>
          <p:nvPr/>
        </p:nvSpPr>
        <p:spPr>
          <a:xfrm>
            <a:off x="758969" y="1873633"/>
            <a:ext cx="10700847" cy="372902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search(float (*p)[4],</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score[3][4]={{65,57,70,60},{58,87,90,81},{90,99,100,98}};</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定义二维数组函数</a:t>
            </a:r>
            <a:r>
              <a:rPr lang="en-US" altLang="zh-CN" sz="1400" dirty="0">
                <a:solidFill>
                  <a:srgbClr val="008000"/>
                </a:solidFill>
              </a:rPr>
              <a:t>score</a:t>
            </a:r>
          </a:p>
          <a:p>
            <a:pPr defTabSz="363538">
              <a:lnSpc>
                <a:spcPct val="120000"/>
              </a:lnSpc>
            </a:pPr>
            <a:r>
              <a:rPr lang="en-US" altLang="zh-CN" sz="1400" dirty="0"/>
              <a:t>	search(</a:t>
            </a:r>
            <a:r>
              <a:rPr lang="en-US" altLang="zh-CN" sz="1400" dirty="0">
                <a:solidFill>
                  <a:schemeClr val="accent6"/>
                </a:solidFill>
              </a:rPr>
              <a:t>score</a:t>
            </a:r>
            <a:r>
              <a:rPr lang="en-US" altLang="zh-CN" sz="1400" dirty="0"/>
              <a:t>,3);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search</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search(</a:t>
            </a:r>
            <a:r>
              <a:rPr lang="en-US" altLang="zh-CN" sz="1400" dirty="0">
                <a:solidFill>
                  <a:schemeClr val="accent6"/>
                </a:solidFill>
              </a:rPr>
              <a:t>float (*p)[4]</a:t>
            </a:r>
            <a:r>
              <a:rPr lang="en-US" altLang="zh-CN" sz="1400" dirty="0"/>
              <a:t>,</a:t>
            </a:r>
            <a:r>
              <a:rPr lang="en-US" altLang="zh-CN" sz="1400" dirty="0" err="1"/>
              <a:t>int</a:t>
            </a:r>
            <a:r>
              <a:rPr lang="en-US" altLang="zh-CN" sz="1400" dirty="0"/>
              <a:t> n</a:t>
            </a:r>
            <a:r>
              <a:rPr lang="en-US" altLang="zh-CN" sz="1400" dirty="0" smtClean="0"/>
              <a:t>)</a:t>
            </a:r>
          </a:p>
          <a:p>
            <a:pPr defTabSz="363538">
              <a:lnSpc>
                <a:spcPct val="120000"/>
              </a:lnSpc>
            </a:pP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p</a:t>
            </a:r>
            <a:r>
              <a:rPr lang="zh-CN" altLang="en-US" sz="1400" dirty="0">
                <a:solidFill>
                  <a:srgbClr val="008000"/>
                </a:solidFill>
              </a:rPr>
              <a:t>是指向包含</a:t>
            </a:r>
            <a:r>
              <a:rPr lang="en-US" altLang="zh-CN" sz="1400" dirty="0">
                <a:solidFill>
                  <a:srgbClr val="008000"/>
                </a:solidFill>
              </a:rPr>
              <a:t>4</a:t>
            </a:r>
            <a:r>
              <a:rPr lang="zh-CN" altLang="en-US" sz="1400" dirty="0">
                <a:solidFill>
                  <a:srgbClr val="008000"/>
                </a:solidFill>
              </a:rPr>
              <a:t>个</a:t>
            </a:r>
            <a:r>
              <a:rPr lang="en-US" altLang="zh-CN" sz="1400" dirty="0">
                <a:solidFill>
                  <a:srgbClr val="008000"/>
                </a:solidFill>
              </a:rPr>
              <a:t>float</a:t>
            </a:r>
            <a:r>
              <a:rPr lang="zh-CN" altLang="en-US" sz="1400" dirty="0">
                <a:solidFill>
                  <a:srgbClr val="008000"/>
                </a:solidFill>
              </a:rPr>
              <a:t>型元素的一维数组的指针变量</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i,j,flag</a:t>
            </a:r>
            <a:r>
              <a:rPr lang="en-US" altLang="zh-CN" sz="1400" dirty="0"/>
              <a:t>;</a:t>
            </a:r>
          </a:p>
          <a:p>
            <a:pPr defTabSz="363538">
              <a:lnSpc>
                <a:spcPct val="120000"/>
              </a:lnSpc>
            </a:pPr>
            <a:r>
              <a:rPr lang="en-US" altLang="zh-CN" sz="1400" dirty="0"/>
              <a:t>	for(j=0;j&lt;</a:t>
            </a:r>
            <a:r>
              <a:rPr lang="en-US" altLang="zh-CN" sz="1400" dirty="0" err="1"/>
              <a:t>n;j</a:t>
            </a:r>
            <a:r>
              <a:rPr lang="en-US" altLang="zh-CN" sz="1400" dirty="0"/>
              <a:t>++)</a:t>
            </a:r>
          </a:p>
          <a:p>
            <a:pPr defTabSz="363538">
              <a:lnSpc>
                <a:spcPct val="120000"/>
              </a:lnSpc>
            </a:pPr>
            <a:r>
              <a:rPr lang="en-US" altLang="zh-CN" sz="1400" dirty="0"/>
              <a:t>	{	flag=0;</a:t>
            </a:r>
          </a:p>
          <a:p>
            <a:pPr defTabSz="363538">
              <a:lnSpc>
                <a:spcPct val="120000"/>
              </a:lnSpc>
            </a:pPr>
            <a:r>
              <a:rPr lang="en-US" altLang="zh-CN" sz="1400" dirty="0"/>
              <a:t>		for(</a:t>
            </a:r>
            <a:r>
              <a:rPr lang="en-US" altLang="zh-CN" sz="1400" dirty="0" err="1"/>
              <a:t>i</a:t>
            </a:r>
            <a:r>
              <a:rPr lang="en-US" altLang="zh-CN" sz="1400" dirty="0"/>
              <a:t>=0;i&lt;4;i++)</a:t>
            </a:r>
          </a:p>
          <a:p>
            <a:pPr defTabSz="363538">
              <a:lnSpc>
                <a:spcPct val="120000"/>
              </a:lnSpc>
            </a:pPr>
            <a:r>
              <a:rPr lang="en-US" altLang="zh-CN" sz="1400" dirty="0"/>
              <a:t>			if(</a:t>
            </a:r>
            <a:r>
              <a:rPr lang="en-US" altLang="zh-CN" sz="1400" dirty="0">
                <a:solidFill>
                  <a:schemeClr val="accent6"/>
                </a:solidFill>
              </a:rPr>
              <a:t>*(*(</a:t>
            </a:r>
            <a:r>
              <a:rPr lang="en-US" altLang="zh-CN" sz="1400" dirty="0" err="1">
                <a:solidFill>
                  <a:schemeClr val="accent6"/>
                </a:solidFill>
              </a:rPr>
              <a:t>p+j</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&lt;60) flag=1</a:t>
            </a:r>
            <a:r>
              <a:rPr lang="en-US" altLang="zh-CN" sz="1400" dirty="0" smtClean="0"/>
              <a:t>;</a:t>
            </a:r>
          </a:p>
          <a:p>
            <a:pPr defTabSz="363538">
              <a:lnSpc>
                <a:spcPct val="120000"/>
              </a:lnSpc>
            </a:pPr>
            <a:r>
              <a:rPr lang="en-US" altLang="zh-CN" sz="1400" dirty="0"/>
              <a:t>	</a:t>
            </a:r>
            <a:r>
              <a:rPr lang="en-US" altLang="zh-CN" sz="1400" dirty="0" smtClean="0"/>
              <a:t>	</a:t>
            </a:r>
            <a:r>
              <a:rPr lang="en-US" altLang="zh-CN" sz="1400" dirty="0"/>
              <a:t>	</a:t>
            </a:r>
            <a:r>
              <a:rPr lang="en-US" altLang="zh-CN" sz="1400" dirty="0">
                <a:solidFill>
                  <a:srgbClr val="008000"/>
                </a:solidFill>
              </a:rPr>
              <a:t>//*(*(</a:t>
            </a:r>
            <a:r>
              <a:rPr lang="en-US" altLang="zh-CN" sz="1400" dirty="0" err="1">
                <a:solidFill>
                  <a:srgbClr val="008000"/>
                </a:solidFill>
              </a:rPr>
              <a:t>p+j</a:t>
            </a:r>
            <a:r>
              <a:rPr lang="en-US" altLang="zh-CN" sz="1400" dirty="0">
                <a:solidFill>
                  <a:srgbClr val="008000"/>
                </a:solidFill>
              </a:rPr>
              <a:t>)+</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就是</a:t>
            </a:r>
            <a:r>
              <a:rPr lang="en-US" altLang="zh-CN" sz="1400" dirty="0">
                <a:solidFill>
                  <a:srgbClr val="008000"/>
                </a:solidFill>
              </a:rPr>
              <a:t>score[j][</a:t>
            </a:r>
            <a:r>
              <a:rPr lang="en-US" altLang="zh-CN" sz="1400" dirty="0" err="1">
                <a:solidFill>
                  <a:srgbClr val="008000"/>
                </a:solidFill>
              </a:rPr>
              <a:t>i</a:t>
            </a:r>
            <a:r>
              <a:rPr lang="en-US" altLang="zh-CN" sz="1400" dirty="0">
                <a:solidFill>
                  <a:srgbClr val="008000"/>
                </a:solidFill>
              </a:rPr>
              <a:t>]</a:t>
            </a:r>
          </a:p>
          <a:p>
            <a:pPr defTabSz="363538">
              <a:lnSpc>
                <a:spcPct val="120000"/>
              </a:lnSpc>
            </a:pPr>
            <a:r>
              <a:rPr lang="en-US" altLang="zh-CN" sz="1400" dirty="0"/>
              <a:t>		if(flag==1)</a:t>
            </a:r>
          </a:p>
          <a:p>
            <a:pPr defTabSz="363538">
              <a:lnSpc>
                <a:spcPct val="120000"/>
              </a:lnSpc>
            </a:pPr>
            <a:r>
              <a:rPr lang="en-US" altLang="zh-CN" sz="1400" dirty="0"/>
              <a:t>		{	</a:t>
            </a:r>
            <a:r>
              <a:rPr lang="en-US" altLang="zh-CN" sz="1400" dirty="0" err="1"/>
              <a:t>printf</a:t>
            </a:r>
            <a:r>
              <a:rPr lang="en-US" altLang="zh-CN" sz="1400" dirty="0"/>
              <a:t>("</a:t>
            </a:r>
            <a:r>
              <a:rPr lang="en-US" altLang="zh-CN" sz="1400" dirty="0" err="1"/>
              <a:t>No.%d</a:t>
            </a:r>
            <a:r>
              <a:rPr lang="en-US" altLang="zh-CN" sz="1400" dirty="0"/>
              <a:t> </a:t>
            </a:r>
            <a:r>
              <a:rPr lang="en-US" altLang="zh-CN" sz="1400" dirty="0" err="1"/>
              <a:t>fails,his</a:t>
            </a:r>
            <a:r>
              <a:rPr lang="en-US" altLang="zh-CN" sz="1400" dirty="0"/>
              <a:t> scores are:\n",j+1);</a:t>
            </a:r>
          </a:p>
          <a:p>
            <a:pPr defTabSz="363538">
              <a:lnSpc>
                <a:spcPct val="120000"/>
              </a:lnSpc>
            </a:pPr>
            <a:r>
              <a:rPr lang="en-US" altLang="zh-CN" sz="1400" dirty="0"/>
              <a:t>			for(</a:t>
            </a:r>
            <a:r>
              <a:rPr lang="en-US" altLang="zh-CN" sz="1400" dirty="0" err="1"/>
              <a:t>i</a:t>
            </a:r>
            <a:r>
              <a:rPr lang="en-US" altLang="zh-CN" sz="1400" dirty="0"/>
              <a:t>=0;i&lt;4;i++)</a:t>
            </a:r>
          </a:p>
          <a:p>
            <a:pPr defTabSz="363538">
              <a:lnSpc>
                <a:spcPct val="120000"/>
              </a:lnSpc>
            </a:pPr>
            <a:r>
              <a:rPr lang="en-US" altLang="zh-CN" sz="1400" dirty="0"/>
              <a:t>				</a:t>
            </a:r>
            <a:r>
              <a:rPr lang="en-US" altLang="zh-CN" sz="1400" dirty="0" err="1"/>
              <a:t>printf</a:t>
            </a:r>
            <a:r>
              <a:rPr lang="en-US" altLang="zh-CN" sz="1400" dirty="0"/>
              <a:t>("%5.1f ",</a:t>
            </a:r>
            <a:r>
              <a:rPr lang="en-US" altLang="zh-CN" sz="1400" dirty="0">
                <a:solidFill>
                  <a:schemeClr val="accent6"/>
                </a:solidFill>
              </a:rPr>
              <a:t>*(*(</a:t>
            </a:r>
            <a:r>
              <a:rPr lang="en-US" altLang="zh-CN" sz="1400" dirty="0" err="1">
                <a:solidFill>
                  <a:schemeClr val="accent6"/>
                </a:solidFill>
              </a:rPr>
              <a:t>p+j</a:t>
            </a:r>
            <a:r>
              <a:rPr lang="en-US" altLang="zh-CN" sz="1400" dirty="0">
                <a:solidFill>
                  <a:schemeClr val="accent6"/>
                </a:solidFill>
              </a:rPr>
              <a:t>)+</a:t>
            </a:r>
            <a:r>
              <a:rPr lang="en-US" altLang="zh-CN" sz="1400" dirty="0" err="1">
                <a:solidFill>
                  <a:schemeClr val="accent6"/>
                </a:solidFill>
              </a:rPr>
              <a:t>i</a:t>
            </a:r>
            <a:r>
              <a:rPr lang="en-US" altLang="zh-CN" sz="1400" dirty="0" smtClean="0"/>
              <a:t>));</a:t>
            </a:r>
          </a:p>
          <a:p>
            <a:pPr defTabSz="363538">
              <a:lnSpc>
                <a:spcPct val="120000"/>
              </a:lnSpc>
            </a:pPr>
            <a:r>
              <a:rPr lang="en-US" altLang="zh-CN" sz="1400" dirty="0"/>
              <a:t>	</a:t>
            </a:r>
            <a:r>
              <a:rPr lang="en-US" altLang="zh-CN" sz="1400" dirty="0" smtClean="0"/>
              <a:t>		</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t>
            </a:r>
            <a:r>
              <a:rPr lang="en-US" altLang="zh-CN" sz="1400" dirty="0" err="1">
                <a:solidFill>
                  <a:srgbClr val="008000"/>
                </a:solidFill>
              </a:rPr>
              <a:t>p+j</a:t>
            </a:r>
            <a:r>
              <a:rPr lang="en-US" altLang="zh-CN" sz="1400" dirty="0">
                <a:solidFill>
                  <a:srgbClr val="008000"/>
                </a:solidFill>
              </a:rPr>
              <a:t>)+</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就是输出</a:t>
            </a:r>
            <a:r>
              <a:rPr lang="en-US" altLang="zh-CN" sz="1400" dirty="0">
                <a:solidFill>
                  <a:srgbClr val="008000"/>
                </a:solidFill>
              </a:rPr>
              <a:t>score[j][</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的值</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a:t>
            </a:r>
          </a:p>
          <a:p>
            <a:pPr defTabSz="363538">
              <a:lnSpc>
                <a:spcPct val="120000"/>
              </a:lnSpc>
            </a:pPr>
            <a:r>
              <a:rPr lang="en-US" altLang="zh-CN" sz="1400" dirty="0"/>
              <a:t>	}</a:t>
            </a:r>
          </a:p>
          <a:p>
            <a:pPr defTabSz="363538">
              <a:lnSpc>
                <a:spcPct val="120000"/>
              </a:lnSpc>
            </a:pPr>
            <a:r>
              <a:rPr lang="en-US" altLang="zh-CN" sz="1400" dirty="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id="{48EC88E4-3DEA-4882-A2F7-2A2472A7E690}"/>
              </a:ext>
            </a:extLst>
          </p:cNvPr>
          <p:cNvCxnSpPr>
            <a:cxnSpLocks/>
            <a:endCxn id="14" idx="2"/>
          </p:cNvCxnSpPr>
          <p:nvPr/>
        </p:nvCxnSpPr>
        <p:spPr>
          <a:xfrm>
            <a:off x="6058979" y="1867024"/>
            <a:ext cx="50414" cy="3735636"/>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C967AF-3871-4AAE-A875-A638B32B1FA1}"/>
              </a:ext>
            </a:extLst>
          </p:cNvPr>
          <p:cNvGrpSpPr/>
          <p:nvPr/>
        </p:nvGrpSpPr>
        <p:grpSpPr>
          <a:xfrm>
            <a:off x="5896231" y="2388377"/>
            <a:ext cx="325496" cy="260107"/>
            <a:chOff x="5926033" y="1926699"/>
            <a:chExt cx="325496" cy="260107"/>
          </a:xfrm>
        </p:grpSpPr>
        <p:sp>
          <p:nvSpPr>
            <p:cNvPr id="17"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id="{B236A711-9DB9-47FD-9B2E-498AAC59691E}"/>
              </a:ext>
            </a:extLst>
          </p:cNvPr>
          <p:cNvGrpSpPr/>
          <p:nvPr/>
        </p:nvGrpSpPr>
        <p:grpSpPr>
          <a:xfrm>
            <a:off x="5896231" y="4349312"/>
            <a:ext cx="325496" cy="260106"/>
            <a:chOff x="5926033" y="5434781"/>
            <a:chExt cx="325496" cy="260106"/>
          </a:xfrm>
        </p:grpSpPr>
        <p:sp>
          <p:nvSpPr>
            <p:cNvPr id="24"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888303" y="4678618"/>
            <a:ext cx="3457575" cy="1133475"/>
          </a:xfrm>
          <a:prstGeom prst="rect">
            <a:avLst/>
          </a:prstGeom>
        </p:spPr>
      </p:pic>
    </p:spTree>
    <p:extLst>
      <p:ext uri="{BB962C8B-B14F-4D97-AF65-F5344CB8AC3E}">
        <p14:creationId xmlns:p14="http://schemas.microsoft.com/office/powerpoint/2010/main" val="23032013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Tree>
    <p:extLst>
      <p:ext uri="{BB962C8B-B14F-4D97-AF65-F5344CB8AC3E}">
        <p14:creationId xmlns:p14="http://schemas.microsoft.com/office/powerpoint/2010/main" val="36818893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000" smtClean="0">
                <a:solidFill>
                  <a:schemeClr val="tx1"/>
                </a:solidFill>
              </a:rPr>
              <a:t>用</a:t>
            </a:r>
            <a:r>
              <a:rPr lang="zh-CN" altLang="en-US" sz="2000">
                <a:solidFill>
                  <a:schemeClr val="tx1"/>
                </a:solidFill>
              </a:rPr>
              <a:t>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r>
              <a:rPr lang="zh-CN" altLang="en-US" sz="2000" smtClean="0">
                <a:solidFill>
                  <a:schemeClr val="tx1"/>
                </a:solidFill>
              </a:rPr>
              <a:t>。</a:t>
            </a:r>
            <a:endParaRPr lang="en-US" altLang="zh-CN" sz="2000" smtClean="0">
              <a:solidFill>
                <a:schemeClr val="tx1"/>
              </a:solidFill>
            </a:endParaRPr>
          </a:p>
          <a:p>
            <a:pPr marL="342900" indent="-342900" algn="just">
              <a:lnSpc>
                <a:spcPct val="150000"/>
              </a:lnSpc>
              <a:spcBef>
                <a:spcPts val="600"/>
              </a:spcBef>
              <a:spcAft>
                <a:spcPts val="600"/>
              </a:spcAft>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p:spTree>
    <p:extLst>
      <p:ext uri="{BB962C8B-B14F-4D97-AF65-F5344CB8AC3E}">
        <p14:creationId xmlns:p14="http://schemas.microsoft.com/office/powerpoint/2010/main" val="30344199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8.16】</a:t>
            </a:r>
            <a:r>
              <a:rPr lang="zh-CN" altLang="en-US" sz="2000" dirty="0">
                <a:solidFill>
                  <a:schemeClr val="accent1"/>
                </a:solidFill>
              </a:rPr>
              <a:t>定义一个字符数组，在其中存放字符串</a:t>
            </a:r>
            <a:r>
              <a:rPr lang="en-US" altLang="zh-CN" sz="2000" dirty="0">
                <a:solidFill>
                  <a:schemeClr val="accent1"/>
                </a:solidFill>
              </a:rPr>
              <a:t>″I love China!″</a:t>
            </a:r>
            <a:r>
              <a:rPr lang="zh-CN" altLang="en-US" sz="2000" dirty="0">
                <a:solidFill>
                  <a:schemeClr val="accent1"/>
                </a:solidFill>
              </a:rPr>
              <a:t>，输出该字符串和第</a:t>
            </a:r>
            <a:r>
              <a:rPr lang="en-US" altLang="zh-CN" sz="2000" dirty="0">
                <a:solidFill>
                  <a:schemeClr val="accent1"/>
                </a:solidFill>
              </a:rPr>
              <a:t>8</a:t>
            </a:r>
            <a:r>
              <a:rPr lang="zh-CN" altLang="en-US" sz="2000" dirty="0">
                <a:solidFill>
                  <a:schemeClr val="accent1"/>
                </a:solidFill>
              </a:rPr>
              <a:t>个字符</a:t>
            </a:r>
            <a:r>
              <a:rPr lang="zh-CN" altLang="en-US" sz="2000" dirty="0" smtClean="0">
                <a:solidFill>
                  <a:schemeClr val="accent1"/>
                </a:solidFill>
              </a:rPr>
              <a:t>。</a:t>
            </a:r>
            <a:endParaRPr lang="en-US" altLang="zh-CN" sz="2000" dirty="0" smtClean="0">
              <a:solidFill>
                <a:schemeClr val="accent1"/>
              </a:solidFill>
            </a:endParaRPr>
          </a:p>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smtClean="0">
                <a:solidFill>
                  <a:schemeClr val="accent1"/>
                </a:solidFill>
              </a:rPr>
              <a:t>8.17】</a:t>
            </a:r>
            <a:r>
              <a:rPr lang="zh-CN" altLang="en-US" sz="2000" dirty="0">
                <a:solidFill>
                  <a:schemeClr val="accent1"/>
                </a:solidFill>
              </a:rPr>
              <a:t>通过字符指针变量输出一个字符串。</a:t>
            </a:r>
          </a:p>
        </p:txBody>
      </p:sp>
      <p:sp>
        <p:nvSpPr>
          <p:cNvPr id="14" name="圆角矩形 12">
            <a:extLst>
              <a:ext uri="{FF2B5EF4-FFF2-40B4-BE49-F238E27FC236}">
                <a16:creationId xmlns:a16="http://schemas.microsoft.com/office/drawing/2014/main" id="{5382CD89-35B6-4BD4-B332-B011068CC402}"/>
              </a:ext>
            </a:extLst>
          </p:cNvPr>
          <p:cNvSpPr/>
          <p:nvPr/>
        </p:nvSpPr>
        <p:spPr>
          <a:xfrm>
            <a:off x="749030" y="2142420"/>
            <a:ext cx="658604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string[]="I love China!";</a:t>
            </a:r>
            <a:r>
              <a:rPr lang="en-US" altLang="zh-CN" sz="1400" dirty="0">
                <a:solidFill>
                  <a:srgbClr val="008000"/>
                </a:solidFill>
              </a:rPr>
              <a:t>	//</a:t>
            </a:r>
            <a:r>
              <a:rPr lang="zh-CN" altLang="en-US" sz="1400" dirty="0">
                <a:solidFill>
                  <a:srgbClr val="008000"/>
                </a:solidFill>
              </a:rPr>
              <a:t>定义字符数组</a:t>
            </a:r>
            <a:r>
              <a:rPr lang="en-US" altLang="zh-CN" sz="1400" dirty="0">
                <a:solidFill>
                  <a:srgbClr val="008000"/>
                </a:solidFill>
              </a:rPr>
              <a:t>sting</a:t>
            </a:r>
          </a:p>
          <a:p>
            <a:pPr defTabSz="363538">
              <a:lnSpc>
                <a:spcPct val="120000"/>
              </a:lnSpc>
            </a:pPr>
            <a:r>
              <a:rPr lang="en-US" altLang="zh-CN" sz="1400" dirty="0"/>
              <a:t>	</a:t>
            </a:r>
            <a:r>
              <a:rPr lang="en-US" altLang="zh-CN" sz="1400" dirty="0" err="1"/>
              <a:t>printf</a:t>
            </a:r>
            <a:r>
              <a:rPr lang="en-US" altLang="zh-CN" sz="1400" dirty="0"/>
              <a:t>("%s\</a:t>
            </a:r>
            <a:r>
              <a:rPr lang="en-US" altLang="zh-CN" sz="1400" dirty="0" err="1"/>
              <a:t>n",string</a:t>
            </a:r>
            <a:r>
              <a:rPr lang="en-US" altLang="zh-CN" sz="1400" dirty="0" smtClean="0"/>
              <a:t>);</a:t>
            </a:r>
            <a:r>
              <a:rPr lang="en-US" altLang="zh-CN" sz="1400" dirty="0" smtClean="0">
                <a:solidFill>
                  <a:srgbClr val="008000"/>
                </a:solidFill>
              </a:rPr>
              <a:t>//</a:t>
            </a:r>
            <a:r>
              <a:rPr lang="zh-CN" altLang="en-US" sz="1400" dirty="0">
                <a:solidFill>
                  <a:srgbClr val="008000"/>
                </a:solidFill>
              </a:rPr>
              <a:t>用</a:t>
            </a:r>
            <a:r>
              <a:rPr lang="en-US" altLang="zh-CN" sz="1400" dirty="0">
                <a:solidFill>
                  <a:srgbClr val="008000"/>
                </a:solidFill>
              </a:rPr>
              <a:t>%s</a:t>
            </a:r>
            <a:r>
              <a:rPr lang="zh-CN" altLang="en-US" sz="1400" dirty="0">
                <a:solidFill>
                  <a:srgbClr val="008000"/>
                </a:solidFill>
              </a:rPr>
              <a:t>格式声明输出</a:t>
            </a:r>
            <a:r>
              <a:rPr lang="en-US" altLang="zh-CN" sz="1400" dirty="0">
                <a:solidFill>
                  <a:srgbClr val="008000"/>
                </a:solidFill>
              </a:rPr>
              <a:t>string</a:t>
            </a:r>
            <a:r>
              <a:rPr lang="zh-CN" altLang="en-US" sz="1400" dirty="0">
                <a:solidFill>
                  <a:srgbClr val="008000"/>
                </a:solidFill>
              </a:rPr>
              <a:t>，可以输出整个字符串</a:t>
            </a:r>
          </a:p>
          <a:p>
            <a:pPr defTabSz="363538">
              <a:lnSpc>
                <a:spcPct val="120000"/>
              </a:lnSpc>
            </a:pPr>
            <a:r>
              <a:rPr lang="zh-CN" altLang="en-US" sz="1400" dirty="0"/>
              <a:t>	</a:t>
            </a:r>
            <a:r>
              <a:rPr lang="en-US" altLang="zh-CN" sz="1400" dirty="0" err="1"/>
              <a:t>printf</a:t>
            </a:r>
            <a:r>
              <a:rPr lang="en-US" altLang="zh-CN" sz="1400" dirty="0"/>
              <a:t>("%c\</a:t>
            </a:r>
            <a:r>
              <a:rPr lang="en-US" altLang="zh-CN" sz="1400" dirty="0" err="1"/>
              <a:t>n",string</a:t>
            </a:r>
            <a:r>
              <a:rPr lang="en-US" altLang="zh-CN" sz="1400" dirty="0"/>
              <a:t>[7]);		</a:t>
            </a:r>
            <a:r>
              <a:rPr lang="en-US" altLang="zh-CN" sz="1400" dirty="0">
                <a:solidFill>
                  <a:srgbClr val="008000"/>
                </a:solidFill>
              </a:rPr>
              <a:t>//</a:t>
            </a:r>
            <a:r>
              <a:rPr lang="zh-CN" altLang="en-US" sz="1400" dirty="0">
                <a:solidFill>
                  <a:srgbClr val="008000"/>
                </a:solidFill>
              </a:rPr>
              <a:t>用</a:t>
            </a:r>
            <a:r>
              <a:rPr lang="en-US" altLang="zh-CN" sz="1400" dirty="0">
                <a:solidFill>
                  <a:srgbClr val="008000"/>
                </a:solidFill>
              </a:rPr>
              <a:t>%c</a:t>
            </a:r>
            <a:r>
              <a:rPr lang="zh-CN" altLang="en-US" sz="1400" dirty="0">
                <a:solidFill>
                  <a:srgbClr val="008000"/>
                </a:solidFill>
              </a:rPr>
              <a:t>格式输出一个字符数组元素 </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a:t>
            </a:r>
            <a:r>
              <a:rPr lang="en-US" altLang="zh-CN" sz="1400" smtClean="0"/>
              <a:t>!";</a:t>
            </a:r>
            <a:r>
              <a:rPr lang="en-US" altLang="zh-CN" sz="1400"/>
              <a:t>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538">
              <a:lnSpc>
                <a:spcPct val="120000"/>
              </a:lnSpc>
            </a:pPr>
            <a:r>
              <a:rPr lang="zh-CN" altLang="en-US" sz="1400"/>
              <a:t>	</a:t>
            </a:r>
            <a:r>
              <a:rPr lang="en-US" altLang="zh-CN" sz="1400"/>
              <a:t>printf("%s\n",string);	</a:t>
            </a:r>
            <a:r>
              <a:rPr lang="en-US" altLang="zh-CN" sz="1400" smtClean="0"/>
              <a:t>	</a:t>
            </a:r>
            <a:r>
              <a:rPr lang="en-US" altLang="zh-CN" sz="1400" smtClean="0">
                <a:solidFill>
                  <a:srgbClr val="008000"/>
                </a:solidFill>
              </a:rPr>
              <a:t>//</a:t>
            </a:r>
            <a:r>
              <a:rPr lang="zh-CN" altLang="en-US" sz="1400">
                <a:solidFill>
                  <a:srgbClr val="008000"/>
                </a:solidFill>
              </a:rPr>
              <a:t>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4" name="图片 3"/>
          <p:cNvPicPr>
            <a:picLocks noChangeAspect="1"/>
          </p:cNvPicPr>
          <p:nvPr/>
        </p:nvPicPr>
        <p:blipFill>
          <a:blip r:embed="rId3" cstate="print"/>
          <a:stretch>
            <a:fillRect/>
          </a:stretch>
        </p:blipFill>
        <p:spPr>
          <a:xfrm>
            <a:off x="3989046" y="3573340"/>
            <a:ext cx="3505200" cy="904875"/>
          </a:xfrm>
          <a:prstGeom prst="rect">
            <a:avLst/>
          </a:prstGeom>
        </p:spPr>
      </p:pic>
      <p:pic>
        <p:nvPicPr>
          <p:cNvPr id="5" name="图片 4"/>
          <p:cNvPicPr>
            <a:picLocks noChangeAspect="1"/>
          </p:cNvPicPr>
          <p:nvPr/>
        </p:nvPicPr>
        <p:blipFill>
          <a:blip r:embed="rId4" cstate="print"/>
          <a:stretch>
            <a:fillRect/>
          </a:stretch>
        </p:blipFill>
        <p:spPr>
          <a:xfrm>
            <a:off x="4046196" y="5787393"/>
            <a:ext cx="3448050" cy="6762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296583597"/>
              </p:ext>
            </p:extLst>
          </p:nvPr>
        </p:nvGraphicFramePr>
        <p:xfrm>
          <a:off x="7712765" y="2024722"/>
          <a:ext cx="2514956" cy="4572000"/>
        </p:xfrm>
        <a:graphic>
          <a:graphicData uri="http://schemas.openxmlformats.org/drawingml/2006/table">
            <a:tbl>
              <a:tblPr>
                <a:tableStyleId>{5C22544A-7EE6-4342-B048-85BDC9FD1C3A}</a:tableStyleId>
              </a:tblPr>
              <a:tblGrid>
                <a:gridCol w="985655">
                  <a:extLst>
                    <a:ext uri="{9D8B030D-6E8A-4147-A177-3AD203B41FA5}">
                      <a16:colId xmlns:a16="http://schemas.microsoft.com/office/drawing/2014/main" val="738932588"/>
                    </a:ext>
                  </a:extLst>
                </a:gridCol>
                <a:gridCol w="494363">
                  <a:extLst>
                    <a:ext uri="{9D8B030D-6E8A-4147-A177-3AD203B41FA5}">
                      <a16:colId xmlns:a16="http://schemas.microsoft.com/office/drawing/2014/main" val="2830740394"/>
                    </a:ext>
                  </a:extLst>
                </a:gridCol>
                <a:gridCol w="1034938">
                  <a:extLst>
                    <a:ext uri="{9D8B030D-6E8A-4147-A177-3AD203B41FA5}">
                      <a16:colId xmlns:a16="http://schemas.microsoft.com/office/drawing/2014/main" val="2004376852"/>
                    </a:ext>
                  </a:extLst>
                </a:gridCol>
              </a:tblGrid>
              <a:tr h="0">
                <a:tc>
                  <a:txBody>
                    <a:bodyPr/>
                    <a:lstStyle/>
                    <a:p>
                      <a:r>
                        <a:rPr lang="en-US" altLang="zh-CN" sz="1400" dirty="0" smtClean="0"/>
                        <a:t>string</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tc>
                  <a:txBody>
                    <a:bodyPr/>
                    <a:lstStyle/>
                    <a:p>
                      <a:r>
                        <a:rPr lang="en-US" altLang="zh-CN" sz="1400" smtClean="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string[1]</a:t>
                      </a:r>
                      <a:endParaRPr lang="zh-CN" altLang="en-US" sz="1400" dirty="0" smtClean="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tc>
                  <a:txBody>
                    <a:bodyPr/>
                    <a:lstStyle/>
                    <a:p>
                      <a:r>
                        <a:rPr lang="en-US" altLang="zh-CN" sz="1400" dirty="0" smtClean="0"/>
                        <a:t>string[2]</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8072173"/>
                  </a:ext>
                </a:extLst>
              </a:tr>
              <a:tr h="0">
                <a:tc>
                  <a:txBody>
                    <a:bodyPr/>
                    <a:lstStyle/>
                    <a:p>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tc>
                  <a:txBody>
                    <a:bodyPr/>
                    <a:lstStyle/>
                    <a:p>
                      <a:r>
                        <a:rPr lang="en-US" altLang="zh-CN" sz="1400" smtClean="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tc>
                  <a:txBody>
                    <a:bodyPr/>
                    <a:lstStyle/>
                    <a:p>
                      <a:r>
                        <a:rPr lang="en-US" altLang="zh-CN" sz="1400" smtClean="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tc>
                  <a:txBody>
                    <a:bodyPr/>
                    <a:lstStyle/>
                    <a:p>
                      <a:r>
                        <a:rPr lang="en-US" altLang="zh-CN" sz="1400" smtClean="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760208"/>
                  </a:ext>
                </a:extLst>
              </a:tr>
              <a:tr h="0">
                <a:tc>
                  <a:txBody>
                    <a:bodyPr/>
                    <a:lstStyle/>
                    <a:p>
                      <a:r>
                        <a:rPr lang="en-US" altLang="zh-CN" sz="1400" dirty="0" smtClean="0"/>
                        <a:t>string[7]</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smtClean="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tc>
                  <a:txBody>
                    <a:bodyPr/>
                    <a:lstStyle/>
                    <a:p>
                      <a:r>
                        <a:rPr lang="en-US" altLang="zh-CN" sz="1400" smtClean="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tc>
                  <a:txBody>
                    <a:bodyPr/>
                    <a:lstStyle/>
                    <a:p>
                      <a:r>
                        <a:rPr lang="en-US" altLang="zh-CN" sz="1400" smtClean="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tc>
                  <a:txBody>
                    <a:bodyPr/>
                    <a:lstStyle/>
                    <a:p>
                      <a:r>
                        <a:rPr lang="en-US" altLang="zh-CN" sz="1400" smtClean="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tc>
                  <a:txBody>
                    <a:bodyPr/>
                    <a:lstStyle/>
                    <a:p>
                      <a:r>
                        <a:rPr lang="en-US" altLang="zh-CN" sz="1400" smtClean="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tc>
                  <a:txBody>
                    <a:bodyPr/>
                    <a:lstStyle/>
                    <a:p>
                      <a:r>
                        <a:rPr lang="en-US" altLang="zh-CN" sz="1400" smtClean="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tc>
                  <a:txBody>
                    <a:bodyPr/>
                    <a:lstStyle/>
                    <a:p>
                      <a:r>
                        <a:rPr lang="en-US" altLang="zh-CN" sz="1400" smtClean="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mpd="sng">
                      <a:noFill/>
                    </a:lnL>
                    <a:lnR w="12700" cmpd="sng">
                      <a:noFill/>
                    </a:lnR>
                  </a:tcPr>
                </a:tc>
                <a:tc>
                  <a:txBody>
                    <a:bodyPr/>
                    <a:lstStyle/>
                    <a:p>
                      <a:r>
                        <a:rPr lang="en-US" altLang="zh-CN" sz="1400" dirty="0" smtClean="0"/>
                        <a:t>string[13]</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8613924"/>
                  </a:ext>
                </a:extLst>
              </a:tr>
            </a:tbl>
          </a:graphicData>
        </a:graphic>
      </p:graphicFrame>
      <p:cxnSp>
        <p:nvCxnSpPr>
          <p:cNvPr id="35" name="直接箭头连接符 34"/>
          <p:cNvCxnSpPr/>
          <p:nvPr/>
        </p:nvCxnSpPr>
        <p:spPr>
          <a:xfrm>
            <a:off x="778233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23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val="2782192202"/>
              </p:ext>
            </p:extLst>
          </p:nvPr>
        </p:nvGraphicFramePr>
        <p:xfrm>
          <a:off x="10277888" y="2031122"/>
          <a:ext cx="1081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dirty="0" smtClean="0"/>
                        <a:t>string</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extLst>
                  <a:ext uri="{0D108BD9-81ED-4DB2-BD59-A6C34878D82A}">
                    <a16:rowId xmlns:a16="http://schemas.microsoft.com/office/drawing/2014/main"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extLst>
                  <a:ext uri="{0D108BD9-81ED-4DB2-BD59-A6C34878D82A}">
                    <a16:rowId xmlns:a16="http://schemas.microsoft.com/office/drawing/2014/main"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38" name="直接箭头连接符 37"/>
          <p:cNvCxnSpPr/>
          <p:nvPr/>
        </p:nvCxnSpPr>
        <p:spPr>
          <a:xfrm>
            <a:off x="10240252"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1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通过字符指针变量输出它所指向的字符串，如</a:t>
            </a:r>
            <a:r>
              <a:rPr lang="en-US" altLang="zh-CN" smtClean="0">
                <a:solidFill>
                  <a:schemeClr val="tx1"/>
                </a:solidFill>
              </a:rPr>
              <a:t>:</a:t>
            </a:r>
          </a:p>
          <a:p>
            <a:pPr algn="just">
              <a:lnSpc>
                <a:spcPct val="150000"/>
              </a:lnSpc>
              <a:spcBef>
                <a:spcPts val="600"/>
              </a:spcBef>
              <a:spcAft>
                <a:spcPts val="600"/>
              </a:spcAft>
              <a:defRPr/>
            </a:pPr>
            <a:r>
              <a:rPr lang="en-US" altLang="zh-CN" smtClean="0">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smtClean="0">
                <a:solidFill>
                  <a:schemeClr val="tx1"/>
                </a:solidFill>
              </a:rPr>
              <a:t>′\0</a:t>
            </a:r>
            <a:r>
              <a:rPr lang="en-US" altLang="zh-CN">
                <a:solidFill>
                  <a:schemeClr val="tx1"/>
                </a:solidFill>
              </a:rPr>
              <a:t>′</a:t>
            </a:r>
            <a:r>
              <a:rPr lang="zh-CN" altLang="en-US">
                <a:solidFill>
                  <a:schemeClr val="tx1"/>
                </a:solidFill>
              </a:rPr>
              <a:t>为止。注意，在内存中，字符串的最后被自动加了一个</a:t>
            </a:r>
            <a:r>
              <a:rPr lang="en-US" altLang="zh-CN" smtClean="0">
                <a:solidFill>
                  <a:schemeClr val="tx1"/>
                </a:solidFill>
              </a:rPr>
              <a:t>′\</a:t>
            </a:r>
            <a:r>
              <a:rPr lang="en-US" altLang="zh-CN">
                <a:solidFill>
                  <a:schemeClr val="tx1"/>
                </a:solidFill>
              </a:rPr>
              <a:t>0</a:t>
            </a:r>
            <a:r>
              <a:rPr lang="en-US" altLang="zh-CN" smtClean="0">
                <a:solidFill>
                  <a:schemeClr val="tx1"/>
                </a:solidFill>
              </a:rPr>
              <a:t>′</a:t>
            </a:r>
            <a:r>
              <a:rPr lang="zh-CN" altLang="en-US" smtClean="0">
                <a:solidFill>
                  <a:schemeClr val="tx1"/>
                </a:solidFill>
              </a:rPr>
              <a:t>。</a:t>
            </a:r>
            <a:endParaRPr lang="en-US" altLang="zh-CN">
              <a:solidFill>
                <a:schemeClr val="tx1"/>
              </a:solidFill>
            </a:endParaRPr>
          </a:p>
        </p:txBody>
      </p:sp>
      <p:sp>
        <p:nvSpPr>
          <p:cNvPr id="4" name="圆角矩形 3">
            <a:extLst>
              <a:ext uri="{FF2B5EF4-FFF2-40B4-BE49-F238E27FC236}">
                <a16:creationId xmlns:a16="http://schemas.microsoft.com/office/drawing/2014/main" id="{5382CD89-35B6-4BD4-B332-B011068CC402}"/>
              </a:ext>
            </a:extLst>
          </p:cNvPr>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smtClean="0">
                <a:solidFill>
                  <a:schemeClr val="tx1"/>
                </a:solidFill>
              </a:rPr>
              <a:t>char *string="I love China!";</a:t>
            </a:r>
            <a:endParaRPr lang="zh-CN" altLang="en-US" sz="1600">
              <a:solidFill>
                <a:srgbClr val="008000"/>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5942842" y="1472886"/>
            <a:ext cx="5856807"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*string</a:t>
            </a:r>
            <a:r>
              <a:rPr lang="pt-BR" altLang="zh-CN" sz="1600" smtClean="0"/>
              <a:t>;		</a:t>
            </a:r>
            <a:r>
              <a:rPr lang="pt-BR" altLang="zh-CN" sz="1600" smtClean="0">
                <a:solidFill>
                  <a:srgbClr val="008000"/>
                </a:solidFill>
              </a:rPr>
              <a:t>//</a:t>
            </a:r>
            <a:r>
              <a:rPr lang="zh-CN" altLang="en-US" sz="1600">
                <a:solidFill>
                  <a:srgbClr val="008000"/>
                </a:solidFill>
              </a:rPr>
              <a:t>定义一个</a:t>
            </a:r>
            <a:r>
              <a:rPr lang="pt-BR" altLang="zh-CN" sz="1600" smtClean="0">
                <a:solidFill>
                  <a:srgbClr val="008000"/>
                </a:solidFill>
              </a:rPr>
              <a:t>char *</a:t>
            </a:r>
            <a:r>
              <a:rPr lang="zh-CN" altLang="en-US" sz="1600">
                <a:solidFill>
                  <a:srgbClr val="008000"/>
                </a:solidFill>
              </a:rPr>
              <a:t>型变量</a:t>
            </a:r>
          </a:p>
          <a:p>
            <a:pPr defTabSz="363538">
              <a:lnSpc>
                <a:spcPct val="120000"/>
              </a:lnSpc>
            </a:pPr>
            <a:r>
              <a:rPr lang="pt-BR" altLang="zh-CN" sz="1600" smtClean="0"/>
              <a:t>string</a:t>
            </a:r>
            <a:r>
              <a:rPr lang="pt-BR" altLang="zh-CN" sz="1600"/>
              <a:t>=″I love China</a:t>
            </a:r>
            <a:r>
              <a:rPr lang="pt-BR" altLang="zh-CN" sz="1600" smtClean="0"/>
              <a:t>!″;</a:t>
            </a:r>
          </a:p>
          <a:p>
            <a:pPr defTabSz="363538">
              <a:lnSpc>
                <a:spcPct val="120000"/>
              </a:lnSpc>
            </a:pPr>
            <a:r>
              <a:rPr lang="pt-BR" altLang="zh-CN" sz="1600" smtClean="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a:extLst>
              <a:ext uri="{FF2B5EF4-FFF2-40B4-BE49-F238E27FC236}">
                <a16:creationId xmlns:a16="http://schemas.microsoft.com/office/drawing/2014/main" id="{17545ED2-DA8A-47EF-94D4-E66974757BFA}"/>
              </a:ext>
            </a:extLst>
          </p:cNvPr>
          <p:cNvGrpSpPr/>
          <p:nvPr/>
        </p:nvGrpSpPr>
        <p:grpSpPr>
          <a:xfrm>
            <a:off x="693414" y="2609951"/>
            <a:ext cx="11106235" cy="985832"/>
            <a:chOff x="8582294" y="4088154"/>
            <a:chExt cx="11092289" cy="985832"/>
          </a:xfrm>
        </p:grpSpPr>
        <p:sp>
          <p:nvSpPr>
            <p:cNvPr id="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被定义为一个指针变量，基类型为字符型</a:t>
              </a:r>
              <a:r>
                <a:rPr lang="zh-CN" altLang="en-US" sz="1600" dirty="0" smtClean="0">
                  <a:solidFill>
                    <a:schemeClr val="tx1">
                      <a:lumMod val="75000"/>
                      <a:lumOff val="25000"/>
                    </a:schemeClr>
                  </a:solidFill>
                </a:rPr>
                <a:t>。它</a:t>
              </a:r>
              <a:r>
                <a:rPr lang="zh-CN" altLang="en-US" sz="1600" dirty="0">
                  <a:solidFill>
                    <a:schemeClr val="tx1">
                      <a:lumMod val="75000"/>
                      <a:lumOff val="25000"/>
                    </a:schemeClr>
                  </a:solidFill>
                </a:rPr>
                <a:t>只能指向一个字符类型数据，而不能同时指向多个字符数据，更不是把</a:t>
              </a:r>
              <a:r>
                <a:rPr lang="en-US" altLang="zh-CN" sz="1600" dirty="0">
                  <a:solidFill>
                    <a:schemeClr val="tx1">
                      <a:lumMod val="75000"/>
                      <a:lumOff val="25000"/>
                    </a:schemeClr>
                  </a:solidFill>
                </a:rPr>
                <a:t>″I love China!″</a:t>
              </a:r>
              <a:r>
                <a:rPr lang="zh-CN" altLang="en-US" sz="1600" dirty="0">
                  <a:solidFill>
                    <a:schemeClr val="tx1">
                      <a:lumMod val="75000"/>
                      <a:lumOff val="25000"/>
                    </a:schemeClr>
                  </a:solidFill>
                </a:rPr>
                <a:t>这些字符存放到</a:t>
              </a: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中（指针变量只能存放地址），也不是把字符串赋给*</a:t>
              </a: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。只是把</a:t>
              </a:r>
              <a:r>
                <a:rPr lang="en-US" altLang="zh-CN" sz="1600" dirty="0">
                  <a:solidFill>
                    <a:schemeClr val="tx1">
                      <a:lumMod val="75000"/>
                      <a:lumOff val="25000"/>
                    </a:schemeClr>
                  </a:solidFill>
                </a:rPr>
                <a:t>″I love China!″</a:t>
              </a:r>
              <a:r>
                <a:rPr lang="zh-CN" altLang="en-US" sz="1600" dirty="0">
                  <a:solidFill>
                    <a:schemeClr val="tx1">
                      <a:lumMod val="75000"/>
                      <a:lumOff val="25000"/>
                    </a:schemeClr>
                  </a:solidFill>
                </a:rPr>
                <a:t>的第</a:t>
              </a:r>
              <a:r>
                <a:rPr lang="en-US" altLang="zh-CN" sz="1600" dirty="0">
                  <a:solidFill>
                    <a:schemeClr val="tx1">
                      <a:lumMod val="75000"/>
                      <a:lumOff val="25000"/>
                    </a:schemeClr>
                  </a:solidFill>
                </a:rPr>
                <a:t>1</a:t>
              </a:r>
              <a:r>
                <a:rPr lang="zh-CN" altLang="en-US" sz="1600" dirty="0">
                  <a:solidFill>
                    <a:schemeClr val="tx1">
                      <a:lumMod val="75000"/>
                      <a:lumOff val="25000"/>
                    </a:schemeClr>
                  </a:solidFill>
                </a:rPr>
                <a:t>个字符的地址赋给指针变量</a:t>
              </a: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a:t>
              </a:r>
            </a:p>
          </p:txBody>
        </p:sp>
        <p:sp>
          <p:nvSpPr>
            <p:cNvPr id="1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a:extLst>
              <a:ext uri="{FF2B5EF4-FFF2-40B4-BE49-F238E27FC236}">
                <a16:creationId xmlns:a16="http://schemas.microsoft.com/office/drawing/2014/main" id="{5382CD89-35B6-4BD4-B332-B011068CC402}"/>
              </a:ext>
            </a:extLst>
          </p:cNvPr>
          <p:cNvSpPr/>
          <p:nvPr/>
        </p:nvSpPr>
        <p:spPr>
          <a:xfrm>
            <a:off x="4134679" y="3716830"/>
            <a:ext cx="7664971"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string=″I am a student.″;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a:extLst>
              <a:ext uri="{FF2B5EF4-FFF2-40B4-BE49-F238E27FC236}">
                <a16:creationId xmlns:a16="http://schemas.microsoft.com/office/drawing/2014/main" id="{5382CD89-35B6-4BD4-B332-B011068CC402}"/>
              </a:ext>
            </a:extLst>
          </p:cNvPr>
          <p:cNvSpPr/>
          <p:nvPr/>
        </p:nvSpPr>
        <p:spPr>
          <a:xfrm>
            <a:off x="5951215" y="4279989"/>
            <a:ext cx="5848435"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printf(″%s\n″,</a:t>
            </a:r>
            <a:r>
              <a:rPr lang="en-US" altLang="zh-CN" sz="1600" smtClean="0">
                <a:solidFill>
                  <a:schemeClr val="tx1"/>
                </a:solidFill>
              </a:rPr>
              <a:t>string);	</a:t>
            </a:r>
            <a:r>
              <a:rPr lang="en-US" altLang="zh-CN" sz="1600" spc="-100" smtClean="0">
                <a:solidFill>
                  <a:srgbClr val="008000"/>
                </a:solidFill>
              </a:rPr>
              <a:t>//%</a:t>
            </a:r>
            <a:r>
              <a:rPr lang="en-US" altLang="zh-CN" sz="1600" spc="-100">
                <a:solidFill>
                  <a:srgbClr val="008000"/>
                </a:solidFill>
              </a:rPr>
              <a:t>s</a:t>
            </a:r>
            <a:r>
              <a:rPr lang="zh-CN" altLang="en-US" sz="1600" spc="-100" smtClean="0">
                <a:solidFill>
                  <a:srgbClr val="008000"/>
                </a:solidFill>
              </a:rPr>
              <a:t>可对字符串</a:t>
            </a:r>
            <a:r>
              <a:rPr lang="zh-CN" altLang="en-US" sz="1600" spc="-100">
                <a:solidFill>
                  <a:srgbClr val="008000"/>
                </a:solidFill>
              </a:rPr>
              <a:t>进行整体的输入输出</a:t>
            </a:r>
          </a:p>
        </p:txBody>
      </p:sp>
    </p:spTree>
    <p:extLst>
      <p:ext uri="{BB962C8B-B14F-4D97-AF65-F5344CB8AC3E}">
        <p14:creationId xmlns:p14="http://schemas.microsoft.com/office/powerpoint/2010/main" val="528341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来一段无聊的代码，</a:t>
            </a:r>
            <a:r>
              <a:rPr lang="en-US" altLang="zh-CN" dirty="0" smtClean="0"/>
              <a:t>p</a:t>
            </a:r>
            <a:r>
              <a:rPr lang="zh-CN" altLang="en-US" dirty="0" smtClean="0"/>
              <a:t>一开始存储了</a:t>
            </a:r>
            <a:r>
              <a:rPr lang="en-US" altLang="zh-CN" dirty="0" err="1" smtClean="0"/>
              <a:t>i</a:t>
            </a:r>
            <a:r>
              <a:rPr lang="zh-CN" altLang="en-US" dirty="0" smtClean="0"/>
              <a:t>的地址，后来又存储了自己的地址。。。</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文本框 3"/>
          <p:cNvSpPr txBox="1"/>
          <p:nvPr/>
        </p:nvSpPr>
        <p:spPr>
          <a:xfrm>
            <a:off x="838200" y="1825625"/>
            <a:ext cx="4893013" cy="409342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000" b="1" dirty="0"/>
              <a:t>#include &lt;</a:t>
            </a:r>
            <a:r>
              <a:rPr lang="en-US" altLang="zh-CN" sz="2000" b="1" dirty="0" err="1"/>
              <a:t>stdio.h</a:t>
            </a:r>
            <a:r>
              <a:rPr lang="en-US" altLang="zh-CN" sz="2000" b="1" dirty="0"/>
              <a:t>&gt;</a:t>
            </a:r>
          </a:p>
          <a:p>
            <a:r>
              <a:rPr lang="en-US" altLang="zh-CN" sz="2000" b="1" dirty="0" err="1" smtClean="0"/>
              <a:t>int</a:t>
            </a:r>
            <a:r>
              <a:rPr lang="en-US" altLang="zh-CN" sz="2000" b="1" dirty="0" smtClean="0"/>
              <a:t> </a:t>
            </a:r>
            <a:r>
              <a:rPr lang="en-US" altLang="zh-CN" sz="2000" b="1" dirty="0"/>
              <a:t>main()</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p;</a:t>
            </a:r>
          </a:p>
          <a:p>
            <a:r>
              <a:rPr lang="en-US" altLang="zh-CN" sz="2000" b="1" dirty="0"/>
              <a:t>    </a:t>
            </a:r>
            <a:r>
              <a:rPr lang="en-US" altLang="zh-CN" sz="2000" b="1" dirty="0" err="1"/>
              <a:t>i</a:t>
            </a:r>
            <a:r>
              <a:rPr lang="en-US" altLang="zh-CN" sz="2000" b="1" dirty="0"/>
              <a:t> = 10;</a:t>
            </a:r>
          </a:p>
          <a:p>
            <a:r>
              <a:rPr lang="en-US" altLang="zh-CN" sz="2000" b="1" dirty="0"/>
              <a:t>    p = &amp;</a:t>
            </a:r>
            <a:r>
              <a:rPr lang="en-US" altLang="zh-CN" sz="2000" b="1" dirty="0" err="1"/>
              <a:t>i</a:t>
            </a:r>
            <a:r>
              <a:rPr lang="en-US" altLang="zh-CN" sz="2000" b="1" dirty="0"/>
              <a:t>;</a:t>
            </a:r>
          </a:p>
          <a:p>
            <a:r>
              <a:rPr lang="en-US" altLang="zh-CN" sz="2000" b="1" dirty="0"/>
              <a:t>    </a:t>
            </a:r>
            <a:r>
              <a:rPr lang="en-US" altLang="zh-CN" sz="2000" b="1" dirty="0" err="1"/>
              <a:t>printf</a:t>
            </a:r>
            <a:r>
              <a:rPr lang="en-US" altLang="zh-CN" sz="2000" b="1" dirty="0"/>
              <a:t>("</a:t>
            </a:r>
            <a:r>
              <a:rPr lang="en-US" altLang="zh-CN" sz="2000" b="1" dirty="0" err="1"/>
              <a:t>i</a:t>
            </a:r>
            <a:r>
              <a:rPr lang="en-US" altLang="zh-CN" sz="2000" b="1" dirty="0"/>
              <a:t>=%d\n", </a:t>
            </a:r>
            <a:r>
              <a:rPr lang="en-US" altLang="zh-CN" sz="2000" b="1" dirty="0" err="1"/>
              <a:t>i</a:t>
            </a:r>
            <a:r>
              <a:rPr lang="en-US" altLang="zh-CN" sz="2000" b="1" dirty="0"/>
              <a:t>);</a:t>
            </a:r>
          </a:p>
          <a:p>
            <a:r>
              <a:rPr lang="en-US" altLang="zh-CN" sz="2000" b="1" dirty="0"/>
              <a:t>    </a:t>
            </a:r>
            <a:r>
              <a:rPr lang="en-US" altLang="zh-CN" sz="2000" b="1" dirty="0" err="1"/>
              <a:t>printf</a:t>
            </a:r>
            <a:r>
              <a:rPr lang="en-US" altLang="zh-CN" sz="2000" b="1" dirty="0"/>
              <a:t>("p=%d\n", p);</a:t>
            </a:r>
          </a:p>
          <a:p>
            <a:r>
              <a:rPr lang="en-US" altLang="zh-CN" sz="2000" b="1" dirty="0"/>
              <a:t>    p = &amp;p;</a:t>
            </a:r>
          </a:p>
          <a:p>
            <a:r>
              <a:rPr lang="en-US" altLang="zh-CN" sz="2000" b="1" dirty="0"/>
              <a:t>    </a:t>
            </a:r>
            <a:r>
              <a:rPr lang="en-US" altLang="zh-CN" sz="2000" b="1" dirty="0" err="1"/>
              <a:t>printf</a:t>
            </a:r>
            <a:r>
              <a:rPr lang="en-US" altLang="zh-CN" sz="2000" b="1" dirty="0"/>
              <a:t>("p=%d\n", p);</a:t>
            </a:r>
          </a:p>
          <a:p>
            <a:endParaRPr lang="en-US" altLang="zh-CN" sz="2000" b="1" dirty="0"/>
          </a:p>
          <a:p>
            <a:r>
              <a:rPr lang="en-US" altLang="zh-CN" sz="2000" b="1" dirty="0"/>
              <a:t>    return 0;</a:t>
            </a:r>
          </a:p>
          <a:p>
            <a:r>
              <a:rPr lang="en-US" altLang="zh-CN" sz="2000" b="1" dirty="0" smtClean="0"/>
              <a:t>}</a:t>
            </a:r>
            <a:endParaRPr lang="zh-CN" altLang="en-US" sz="2000" b="1" dirty="0"/>
          </a:p>
        </p:txBody>
      </p:sp>
      <p:pic>
        <p:nvPicPr>
          <p:cNvPr id="5" name="图片 4"/>
          <p:cNvPicPr>
            <a:picLocks noChangeAspect="1"/>
          </p:cNvPicPr>
          <p:nvPr/>
        </p:nvPicPr>
        <p:blipFill rotWithShape="1">
          <a:blip r:embed="rId2"/>
          <a:srcRect r="34453" b="68323"/>
          <a:stretch/>
        </p:blipFill>
        <p:spPr>
          <a:xfrm>
            <a:off x="6090628" y="1825625"/>
            <a:ext cx="5263171" cy="1656439"/>
          </a:xfrm>
          <a:prstGeom prst="rect">
            <a:avLst/>
          </a:prstGeom>
        </p:spPr>
      </p:pic>
      <p:sp>
        <p:nvSpPr>
          <p:cNvPr id="6" name="文本框 5"/>
          <p:cNvSpPr txBox="1"/>
          <p:nvPr/>
        </p:nvSpPr>
        <p:spPr>
          <a:xfrm>
            <a:off x="6090628" y="3733495"/>
            <a:ext cx="5263171"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dirty="0" smtClean="0"/>
              <a:t>注意看上面的输出，可以发现</a:t>
            </a:r>
            <a:r>
              <a:rPr lang="en-US" altLang="zh-CN" sz="2400" dirty="0" smtClean="0"/>
              <a:t>p</a:t>
            </a:r>
            <a:r>
              <a:rPr lang="zh-CN" altLang="en-US" sz="2400" dirty="0" smtClean="0"/>
              <a:t>虽然存储的是一个地址，但是怎么看都体现不出它的</a:t>
            </a:r>
            <a:r>
              <a:rPr lang="zh-CN" altLang="en-US" sz="2400" b="1" dirty="0" smtClean="0">
                <a:solidFill>
                  <a:srgbClr val="FFFF00"/>
                </a:solidFill>
              </a:rPr>
              <a:t>特殊身份</a:t>
            </a:r>
            <a:r>
              <a:rPr lang="zh-CN" altLang="en-US" sz="2400" dirty="0" smtClean="0"/>
              <a:t>来，下面我们来弥补一下</a:t>
            </a:r>
            <a:r>
              <a:rPr lang="en-US" altLang="zh-CN" sz="2400" dirty="0" smtClean="0"/>
              <a:t>p</a:t>
            </a:r>
            <a:r>
              <a:rPr lang="zh-CN" altLang="en-US" sz="2400" dirty="0" smtClean="0"/>
              <a:t>的失落感。</a:t>
            </a:r>
            <a:endParaRPr lang="zh-CN" altLang="en-US" sz="2400" dirty="0"/>
          </a:p>
        </p:txBody>
      </p:sp>
    </p:spTree>
    <p:extLst>
      <p:ext uri="{BB962C8B-B14F-4D97-AF65-F5344CB8AC3E}">
        <p14:creationId xmlns:p14="http://schemas.microsoft.com/office/powerpoint/2010/main" val="20155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smtClean="0">
                <a:solidFill>
                  <a:schemeClr val="accent1"/>
                </a:solidFill>
              </a:rPr>
              <a:t>。</a:t>
            </a:r>
            <a:r>
              <a:rPr lang="en-US" altLang="zh-CN" sz="2000" smtClean="0">
                <a:solidFill>
                  <a:schemeClr val="accent1"/>
                </a:solidFill>
              </a:rPr>
              <a:t>【</a:t>
            </a:r>
            <a:r>
              <a:rPr lang="zh-CN" altLang="en-US" sz="2000">
                <a:solidFill>
                  <a:schemeClr val="accent1"/>
                </a:solidFill>
              </a:rPr>
              <a:t>例</a:t>
            </a:r>
            <a:r>
              <a:rPr lang="en-US" altLang="zh-CN" sz="2000" smtClean="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smtClean="0">
                <a:solidFill>
                  <a:schemeClr val="accent1"/>
                </a:solidFill>
              </a:rPr>
              <a:t>问题。</a:t>
            </a:r>
            <a:endParaRPr lang="zh-CN" altLang="en-US" sz="2000">
              <a:solidFill>
                <a:schemeClr val="accent1"/>
              </a:solidFill>
            </a:endParaRPr>
          </a:p>
        </p:txBody>
      </p:sp>
      <p:sp>
        <p:nvSpPr>
          <p:cNvPr id="14" name="圆角矩形 12">
            <a:extLst>
              <a:ext uri="{FF2B5EF4-FFF2-40B4-BE49-F238E27FC236}">
                <a16:creationId xmlns:a16="http://schemas.microsoft.com/office/drawing/2014/main" id="{5382CD89-35B6-4BD4-B332-B011068CC402}"/>
              </a:ext>
            </a:extLst>
          </p:cNvPr>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a[]="I am a </a:t>
            </a:r>
            <a:r>
              <a:rPr lang="en-US" altLang="zh-CN" sz="1400" dirty="0" err="1"/>
              <a:t>student.",b</a:t>
            </a:r>
            <a:r>
              <a:rPr lang="en-US" altLang="zh-CN" sz="1400" dirty="0"/>
              <a:t>[20</a:t>
            </a:r>
            <a:r>
              <a:rPr lang="en-US" altLang="zh-CN" sz="1400" dirty="0" smtClean="0"/>
              <a:t>];</a:t>
            </a:r>
            <a:r>
              <a:rPr lang="en-US" altLang="zh-CN" sz="1400" dirty="0" smtClean="0">
                <a:solidFill>
                  <a:srgbClr val="008000"/>
                </a:solidFill>
              </a:rPr>
              <a:t>//</a:t>
            </a:r>
            <a:r>
              <a:rPr lang="zh-CN" altLang="en-US" sz="1400" dirty="0">
                <a:solidFill>
                  <a:srgbClr val="008000"/>
                </a:solidFill>
              </a:rPr>
              <a:t>定义字符数组</a:t>
            </a:r>
          </a:p>
          <a:p>
            <a:pPr defTabSz="363538">
              <a:lnSpc>
                <a:spcPct val="120000"/>
              </a:lnSpc>
            </a:pPr>
            <a:r>
              <a:rPr lang="zh-CN" altLang="en-US"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a:t>
            </a:r>
            <a:r>
              <a:rPr lang="en-US" altLang="zh-CN" sz="1400" dirty="0" err="1"/>
              <a:t>a+i</a:t>
            </a:r>
            <a:r>
              <a:rPr lang="en-US" altLang="zh-CN" sz="1400" dirty="0"/>
              <a:t>)!='\0';i++)</a:t>
            </a:r>
          </a:p>
          <a:p>
            <a:pPr defTabSz="363538">
              <a:lnSpc>
                <a:spcPct val="120000"/>
              </a:lnSpc>
            </a:pPr>
            <a:r>
              <a:rPr lang="en-US" altLang="zh-CN" sz="1400" dirty="0"/>
              <a:t>		*(</a:t>
            </a:r>
            <a:r>
              <a:rPr lang="en-US" altLang="zh-CN" sz="1400" dirty="0" err="1"/>
              <a:t>b+i</a:t>
            </a:r>
            <a:r>
              <a:rPr lang="en-US" altLang="zh-CN" sz="1400" dirty="0"/>
              <a:t>)=*(</a:t>
            </a:r>
            <a:r>
              <a:rPr lang="en-US" altLang="zh-CN" sz="1400" dirty="0" err="1"/>
              <a:t>a+i</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将</a:t>
            </a:r>
            <a:r>
              <a:rPr lang="en-US" altLang="zh-CN" sz="1400" dirty="0">
                <a:solidFill>
                  <a:srgbClr val="008000"/>
                </a:solidFill>
              </a:rPr>
              <a:t>a[</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的值赋给</a:t>
            </a:r>
            <a:r>
              <a:rPr lang="en-US" altLang="zh-CN" sz="1400" dirty="0">
                <a:solidFill>
                  <a:srgbClr val="008000"/>
                </a:solidFill>
              </a:rPr>
              <a:t>b[</a:t>
            </a:r>
            <a:r>
              <a:rPr lang="en-US" altLang="zh-CN" sz="1400" dirty="0" err="1">
                <a:solidFill>
                  <a:srgbClr val="008000"/>
                </a:solidFill>
              </a:rPr>
              <a:t>i</a:t>
            </a:r>
            <a:r>
              <a:rPr lang="en-US" altLang="zh-CN" sz="1400" dirty="0">
                <a:solidFill>
                  <a:srgbClr val="008000"/>
                </a:solidFill>
              </a:rPr>
              <a:t>]</a:t>
            </a:r>
          </a:p>
          <a:p>
            <a:pPr defTabSz="363538">
              <a:lnSpc>
                <a:spcPct val="120000"/>
              </a:lnSpc>
            </a:pPr>
            <a:r>
              <a:rPr lang="en-US" altLang="zh-CN" sz="1400" dirty="0"/>
              <a:t>	*(</a:t>
            </a:r>
            <a:r>
              <a:rPr lang="en-US" altLang="zh-CN" sz="1400" dirty="0" err="1"/>
              <a:t>b+i</a:t>
            </a:r>
            <a:r>
              <a:rPr lang="en-US" altLang="zh-CN" sz="1400" dirty="0"/>
              <a:t>)='\0'; </a:t>
            </a:r>
            <a:r>
              <a:rPr lang="en-US" altLang="zh-CN" sz="1400" dirty="0" smtClean="0"/>
              <a:t>	</a:t>
            </a:r>
            <a:r>
              <a:rPr lang="en-US" altLang="zh-CN" sz="1400" dirty="0" smtClean="0">
                <a:solidFill>
                  <a:srgbClr val="008000"/>
                </a:solidFill>
              </a:rPr>
              <a:t>//</a:t>
            </a:r>
            <a:r>
              <a:rPr lang="zh-CN" altLang="en-US" sz="1400" dirty="0">
                <a:solidFill>
                  <a:srgbClr val="008000"/>
                </a:solidFill>
              </a:rPr>
              <a:t>在</a:t>
            </a:r>
            <a:r>
              <a:rPr lang="en-US" altLang="zh-CN" sz="1400" dirty="0">
                <a:solidFill>
                  <a:srgbClr val="008000"/>
                </a:solidFill>
              </a:rPr>
              <a:t>b</a:t>
            </a:r>
            <a:r>
              <a:rPr lang="zh-CN" altLang="en-US" sz="1400" dirty="0">
                <a:solidFill>
                  <a:srgbClr val="008000"/>
                </a:solidFill>
              </a:rPr>
              <a:t>数组的有效字符之后加</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("string a is:%s\</a:t>
            </a:r>
            <a:r>
              <a:rPr lang="en-US" altLang="zh-CN" sz="1400" dirty="0" err="1"/>
              <a:t>n",a</a:t>
            </a:r>
            <a:r>
              <a:rPr lang="en-US" altLang="zh-CN" sz="1400" dirty="0" smtClean="0"/>
              <a:t>);</a:t>
            </a:r>
            <a:r>
              <a:rPr lang="en-US" altLang="zh-CN" sz="1400" dirty="0" smtClean="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数组</a:t>
            </a:r>
            <a:r>
              <a:rPr lang="zh-CN" altLang="en-US" sz="1400" dirty="0" smtClean="0">
                <a:solidFill>
                  <a:srgbClr val="008000"/>
                </a:solidFill>
              </a:rPr>
              <a:t>中字符</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("string b is:");</a:t>
            </a:r>
          </a:p>
          <a:p>
            <a:pPr defTabSz="363538">
              <a:lnSpc>
                <a:spcPct val="120000"/>
              </a:lnSpc>
            </a:pPr>
            <a:r>
              <a:rPr lang="en-US" altLang="zh-CN" sz="1400" dirty="0"/>
              <a:t>	for(</a:t>
            </a:r>
            <a:r>
              <a:rPr lang="en-US" altLang="zh-CN" sz="1400" dirty="0" err="1"/>
              <a:t>i</a:t>
            </a:r>
            <a:r>
              <a:rPr lang="en-US" altLang="zh-CN" sz="1400" dirty="0"/>
              <a:t>=0;b[</a:t>
            </a:r>
            <a:r>
              <a:rPr lang="en-US" altLang="zh-CN" sz="1400" dirty="0" err="1"/>
              <a:t>i</a:t>
            </a:r>
            <a:r>
              <a:rPr lang="en-US" altLang="zh-CN" sz="1400" dirty="0"/>
              <a:t>]!='\0';i++)</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c",b</a:t>
            </a:r>
            <a:r>
              <a:rPr lang="en-US" altLang="zh-CN" sz="1400" dirty="0"/>
              <a:t>[</a:t>
            </a:r>
            <a:r>
              <a:rPr lang="en-US" altLang="zh-CN" sz="1400" dirty="0" err="1"/>
              <a:t>i</a:t>
            </a:r>
            <a:r>
              <a:rPr lang="en-US" altLang="zh-CN" sz="1400" dirty="0" smtClean="0"/>
              <a:t>]);/</a:t>
            </a:r>
            <a:r>
              <a:rPr lang="en-US" altLang="zh-CN" sz="1400" dirty="0" smtClean="0">
                <a:solidFill>
                  <a:srgbClr val="008000"/>
                </a:solidFill>
              </a:rPr>
              <a:t>/</a:t>
            </a:r>
            <a:r>
              <a:rPr lang="zh-CN" altLang="en-US" sz="1400" dirty="0">
                <a:solidFill>
                  <a:srgbClr val="008000"/>
                </a:solidFill>
              </a:rPr>
              <a:t>逐个输出</a:t>
            </a:r>
            <a:r>
              <a:rPr lang="en-US" altLang="zh-CN" sz="1400" dirty="0">
                <a:solidFill>
                  <a:srgbClr val="008000"/>
                </a:solidFill>
              </a:rPr>
              <a:t>b</a:t>
            </a:r>
            <a:r>
              <a:rPr lang="zh-CN" altLang="en-US" sz="1400" dirty="0">
                <a:solidFill>
                  <a:srgbClr val="008000"/>
                </a:solidFill>
              </a:rPr>
              <a:t>数组</a:t>
            </a:r>
            <a:r>
              <a:rPr lang="zh-CN" altLang="en-US" sz="1400" dirty="0" smtClean="0">
                <a:solidFill>
                  <a:srgbClr val="008000"/>
                </a:solidFill>
              </a:rPr>
              <a:t>中字符</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a[]="I am a </a:t>
            </a:r>
            <a:r>
              <a:rPr lang="en-US" altLang="zh-CN" sz="1400" dirty="0" err="1"/>
              <a:t>boy.",b</a:t>
            </a:r>
            <a:r>
              <a:rPr lang="en-US" altLang="zh-CN" sz="1400" dirty="0"/>
              <a:t>[20],*p1,*p2;</a:t>
            </a:r>
          </a:p>
          <a:p>
            <a:pPr defTabSz="363538">
              <a:lnSpc>
                <a:spcPct val="120000"/>
              </a:lnSpc>
            </a:pPr>
            <a:r>
              <a:rPr lang="en-US" altLang="zh-CN" sz="1400" dirty="0"/>
              <a:t>	p1=a;p2=b</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en-US" altLang="zh-CN" sz="1400" dirty="0">
                <a:solidFill>
                  <a:srgbClr val="008000"/>
                </a:solidFill>
              </a:rPr>
              <a:t>p1,p2</a:t>
            </a:r>
            <a:r>
              <a:rPr lang="zh-CN" altLang="en-US" sz="1400" dirty="0">
                <a:solidFill>
                  <a:srgbClr val="008000"/>
                </a:solidFill>
              </a:rPr>
              <a:t>分别指向</a:t>
            </a:r>
            <a:r>
              <a:rPr lang="en-US" altLang="zh-CN" sz="1400" dirty="0">
                <a:solidFill>
                  <a:srgbClr val="008000"/>
                </a:solidFill>
              </a:rPr>
              <a:t>a</a:t>
            </a:r>
            <a:r>
              <a:rPr lang="zh-CN" altLang="en-US" sz="1400" dirty="0">
                <a:solidFill>
                  <a:srgbClr val="008000"/>
                </a:solidFill>
              </a:rPr>
              <a:t>数组和</a:t>
            </a:r>
            <a:r>
              <a:rPr lang="en-US" altLang="zh-CN" sz="1400" dirty="0">
                <a:solidFill>
                  <a:srgbClr val="008000"/>
                </a:solidFill>
              </a:rPr>
              <a:t>b</a:t>
            </a:r>
            <a:r>
              <a:rPr lang="zh-CN" altLang="en-US" sz="1400" dirty="0">
                <a:solidFill>
                  <a:srgbClr val="008000"/>
                </a:solidFill>
              </a:rPr>
              <a:t>数组中的第一个元素</a:t>
            </a:r>
          </a:p>
          <a:p>
            <a:pPr defTabSz="363538">
              <a:lnSpc>
                <a:spcPct val="120000"/>
              </a:lnSpc>
            </a:pPr>
            <a:r>
              <a:rPr lang="zh-CN" altLang="en-US" sz="1400" dirty="0"/>
              <a:t>	</a:t>
            </a:r>
            <a:r>
              <a:rPr lang="en-US" altLang="zh-CN" sz="1400" dirty="0"/>
              <a:t>for(;*p1!='\0';p1++,p2</a:t>
            </a:r>
            <a:r>
              <a:rPr lang="en-US" altLang="zh-CN" sz="1400" dirty="0" smtClean="0"/>
              <a:t>++)</a:t>
            </a:r>
            <a:r>
              <a:rPr lang="en-US" altLang="zh-CN" sz="1400" dirty="0" smtClean="0">
                <a:solidFill>
                  <a:srgbClr val="008000"/>
                </a:solidFill>
              </a:rPr>
              <a:t>//</a:t>
            </a:r>
            <a:r>
              <a:rPr lang="en-US" altLang="zh-CN" sz="1400" dirty="0">
                <a:solidFill>
                  <a:srgbClr val="008000"/>
                </a:solidFill>
              </a:rPr>
              <a:t>p1,p2</a:t>
            </a:r>
            <a:r>
              <a:rPr lang="zh-CN" altLang="en-US" sz="1400" dirty="0">
                <a:solidFill>
                  <a:srgbClr val="008000"/>
                </a:solidFill>
              </a:rPr>
              <a:t>每次自加</a:t>
            </a:r>
            <a:r>
              <a:rPr lang="en-US" altLang="zh-CN" sz="1400" dirty="0">
                <a:solidFill>
                  <a:srgbClr val="008000"/>
                </a:solidFill>
              </a:rPr>
              <a:t>1</a:t>
            </a:r>
          </a:p>
          <a:p>
            <a:pPr defTabSz="363538">
              <a:lnSpc>
                <a:spcPct val="120000"/>
              </a:lnSpc>
            </a:pPr>
            <a:r>
              <a:rPr lang="en-US" altLang="zh-CN" sz="1400" dirty="0"/>
              <a:t>		*p2=*p1</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	//</a:t>
            </a:r>
            <a:r>
              <a:rPr lang="zh-CN" altLang="en-US" sz="1400" dirty="0">
                <a:solidFill>
                  <a:srgbClr val="008000"/>
                </a:solidFill>
              </a:rPr>
              <a:t>将</a:t>
            </a:r>
            <a:r>
              <a:rPr lang="en-US" altLang="zh-CN" sz="1400" dirty="0">
                <a:solidFill>
                  <a:srgbClr val="008000"/>
                </a:solidFill>
              </a:rPr>
              <a:t>p1</a:t>
            </a:r>
            <a:r>
              <a:rPr lang="zh-CN" altLang="en-US" sz="1400" dirty="0">
                <a:solidFill>
                  <a:srgbClr val="008000"/>
                </a:solidFill>
              </a:rPr>
              <a:t>所指向的元素的值赋给</a:t>
            </a:r>
            <a:r>
              <a:rPr lang="en-US" altLang="zh-CN" sz="1400" dirty="0">
                <a:solidFill>
                  <a:srgbClr val="008000"/>
                </a:solidFill>
              </a:rPr>
              <a:t>p2</a:t>
            </a:r>
            <a:r>
              <a:rPr lang="zh-CN" altLang="en-US" sz="1400" dirty="0">
                <a:solidFill>
                  <a:srgbClr val="008000"/>
                </a:solidFill>
              </a:rPr>
              <a:t>所指向的元素</a:t>
            </a:r>
          </a:p>
          <a:p>
            <a:pPr defTabSz="363538">
              <a:lnSpc>
                <a:spcPct val="120000"/>
              </a:lnSpc>
            </a:pPr>
            <a:r>
              <a:rPr lang="zh-CN" altLang="en-US" sz="1400" dirty="0"/>
              <a:t>	*</a:t>
            </a:r>
            <a:r>
              <a:rPr lang="en-US" altLang="zh-CN" sz="1400" dirty="0"/>
              <a:t>p2='\0</a:t>
            </a:r>
            <a:r>
              <a:rPr lang="en-US" altLang="zh-CN" sz="1400" dirty="0" smtClean="0"/>
              <a:t>';	</a:t>
            </a:r>
            <a:r>
              <a:rPr lang="en-US" altLang="zh-CN" sz="1400" dirty="0" smtClean="0">
                <a:solidFill>
                  <a:srgbClr val="008000"/>
                </a:solidFill>
              </a:rPr>
              <a:t>//</a:t>
            </a:r>
            <a:r>
              <a:rPr lang="zh-CN" altLang="en-US" sz="1400" dirty="0">
                <a:solidFill>
                  <a:srgbClr val="008000"/>
                </a:solidFill>
              </a:rPr>
              <a:t>在复制完全部有效字符后加</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("string a is:%s\</a:t>
            </a:r>
            <a:r>
              <a:rPr lang="en-US" altLang="zh-CN" sz="1400" dirty="0" err="1"/>
              <a:t>n",a</a:t>
            </a:r>
            <a:r>
              <a:rPr lang="en-US" altLang="zh-CN" sz="1400" dirty="0" smtClean="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smtClean="0">
                <a:solidFill>
                  <a:srgbClr val="008000"/>
                </a:solidFill>
              </a:rPr>
              <a:t>数组</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("string b is:%s\</a:t>
            </a:r>
            <a:r>
              <a:rPr lang="en-US" altLang="zh-CN" sz="1400" dirty="0" err="1"/>
              <a:t>n",b</a:t>
            </a:r>
            <a:r>
              <a:rPr lang="en-US" altLang="zh-CN" sz="1400" dirty="0" smtClean="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b</a:t>
            </a:r>
            <a:r>
              <a:rPr lang="zh-CN" altLang="en-US" sz="1400" dirty="0" smtClean="0">
                <a:solidFill>
                  <a:srgbClr val="008000"/>
                </a:solidFill>
              </a:rPr>
              <a:t>数组</a:t>
            </a:r>
            <a:endParaRPr lang="zh-CN" altLang="en-US" sz="1400" dirty="0">
              <a:solidFill>
                <a:srgbClr val="008000"/>
              </a:solidFill>
            </a:endParaRP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dirty="0"/>
          </a:p>
        </p:txBody>
      </p:sp>
      <p:pic>
        <p:nvPicPr>
          <p:cNvPr id="7" name="图片 6"/>
          <p:cNvPicPr>
            <a:picLocks noChangeAspect="1"/>
          </p:cNvPicPr>
          <p:nvPr/>
        </p:nvPicPr>
        <p:blipFill>
          <a:blip r:embed="rId3" cstate="print"/>
          <a:stretch>
            <a:fillRect/>
          </a:stretch>
        </p:blipFill>
        <p:spPr>
          <a:xfrm>
            <a:off x="3621369" y="5223548"/>
            <a:ext cx="3448050" cy="838200"/>
          </a:xfrm>
          <a:prstGeom prst="rect">
            <a:avLst/>
          </a:prstGeom>
        </p:spPr>
      </p:pic>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extLst>
              <p:ext uri="{D42A27DB-BD31-4B8C-83A1-F6EECF244321}">
                <p14:modId xmlns:p14="http://schemas.microsoft.com/office/powerpoint/2010/main" val="219568365"/>
              </p:ext>
            </p:extLst>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val="3805439329"/>
              </p:ext>
            </p:extLst>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738932588"/>
                    </a:ext>
                  </a:extLst>
                </a:gridCol>
                <a:gridCol w="361122">
                  <a:extLst>
                    <a:ext uri="{9D8B030D-6E8A-4147-A177-3AD203B41FA5}">
                      <a16:colId xmlns:a16="http://schemas.microsoft.com/office/drawing/2014/main" val="2830740394"/>
                    </a:ext>
                  </a:extLst>
                </a:gridCol>
              </a:tblGrid>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833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9" y="1920559"/>
            <a:ext cx="5386630"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a:t>
            </a:r>
          </a:p>
          <a:p>
            <a:pPr defTabSz="363538">
              <a:lnSpc>
                <a:spcPct val="120000"/>
              </a:lnSpc>
            </a:pPr>
            <a:r>
              <a:rPr lang="en-US" altLang="zh-CN" sz="1400"/>
              <a:t>	char b[]="You are a student.";</a:t>
            </a:r>
          </a:p>
          <a:p>
            <a:pPr defTabSz="363538">
              <a:lnSpc>
                <a:spcPct val="120000"/>
              </a:lnSpc>
            </a:pPr>
            <a:r>
              <a:rPr lang="en-US" altLang="zh-CN" sz="1400"/>
              <a:t>	printf("string a=%s\nstring b=%s\n",a,b);</a:t>
            </a:r>
          </a:p>
          <a:p>
            <a:pPr defTabSz="363538">
              <a:lnSpc>
                <a:spcPct val="120000"/>
              </a:lnSpc>
            </a:pPr>
            <a:r>
              <a:rPr lang="en-US" altLang="zh-CN" sz="1400"/>
              <a:t>	printf("copy string a to string b:\n");</a:t>
            </a:r>
          </a:p>
          <a:p>
            <a:pPr defTabSz="363538">
              <a:lnSpc>
                <a:spcPct val="120000"/>
              </a:lnSpc>
            </a:pPr>
            <a:r>
              <a:rPr lang="en-US" altLang="zh-CN" sz="1400"/>
              <a:t>	</a:t>
            </a:r>
            <a:r>
              <a:rPr lang="en-US" altLang="zh-CN" sz="1400">
                <a:solidFill>
                  <a:schemeClr val="accent6"/>
                </a:solidFill>
              </a:rPr>
              <a:t>copy_string(a,b);</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用字符数组名作为函数实参</a:t>
            </a:r>
          </a:p>
          <a:p>
            <a:pPr defTabSz="363538">
              <a:lnSpc>
                <a:spcPct val="120000"/>
              </a:lnSpc>
            </a:pPr>
            <a:r>
              <a:rPr lang="zh-CN" altLang="en-US" sz="1400"/>
              <a:t>	</a:t>
            </a:r>
            <a:r>
              <a:rPr lang="en-US" altLang="zh-CN" sz="1400"/>
              <a:t>printf("\nstring a=%s\nstring b=%s\n",a,b);</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extLst>
              <p:ext uri="{D42A27DB-BD31-4B8C-83A1-F6EECF244321}">
                <p14:modId xmlns:p14="http://schemas.microsoft.com/office/powerpoint/2010/main" val="4084749079"/>
              </p:ext>
            </p:extLst>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r>
                        <a:rPr lang="en-US" altLang="zh-CN" sz="1400" smtClean="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r>
                        <a:rPr lang="en-US" altLang="zh-CN" sz="1400" smtClean="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1800846841"/>
              </p:ext>
            </p:extLst>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r>
                        <a:rPr lang="en-US" altLang="zh-CN" sz="1400" smtClean="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r>
                        <a:rPr lang="en-US" altLang="zh-CN" sz="1400" smtClean="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s</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d</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218480855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3731649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862893436"/>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3834966789"/>
              </p:ext>
            </p:extLst>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432000">
                  <a:extLst>
                    <a:ext uri="{9D8B030D-6E8A-4147-A177-3AD203B41FA5}">
                      <a16:colId xmlns:a16="http://schemas.microsoft.com/office/drawing/2014/main" val="2830740394"/>
                    </a:ext>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41253747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7235156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4262579011"/>
                  </a:ext>
                </a:extLst>
              </a:tr>
            </a:tbl>
          </a:graphicData>
        </a:graphic>
      </p:graphicFrame>
    </p:spTree>
    <p:extLst>
      <p:ext uri="{BB962C8B-B14F-4D97-AF65-F5344CB8AC3E}">
        <p14:creationId xmlns:p14="http://schemas.microsoft.com/office/powerpoint/2010/main" val="34749130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8" y="1920559"/>
            <a:ext cx="6194542"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char a[]="I am a teacher.";	</a:t>
            </a:r>
            <a:r>
              <a:rPr lang="en-US" altLang="zh-CN" sz="1400" smtClean="0"/>
              <a: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p>
          <a:p>
            <a:pPr defTabSz="363538">
              <a:lnSpc>
                <a:spcPct val="120000"/>
              </a:lnSpc>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p>
          <a:p>
            <a:pPr defTabSz="363538">
              <a:lnSpc>
                <a:spcPct val="120000"/>
              </a:lnSpc>
            </a:pPr>
            <a:r>
              <a:rPr lang="zh-CN" altLang="en-US" sz="1400"/>
              <a:t>	</a:t>
            </a:r>
            <a:r>
              <a:rPr lang="en-US" altLang="zh-CN" sz="1400"/>
              <a:t>printf("string a=%s\nstring b=%s\n",a,b);</a:t>
            </a:r>
          </a:p>
          <a:p>
            <a:pPr defTabSz="363538">
              <a:lnSpc>
                <a:spcPct val="120000"/>
              </a:lnSpc>
            </a:pPr>
            <a:r>
              <a:rPr lang="en-US" altLang="zh-CN" sz="1400"/>
              <a:t>	printf</a:t>
            </a:r>
            <a:r>
              <a:rPr lang="en-US" altLang="zh-CN" sz="1400" smtClean="0"/>
              <a:t>("copy </a:t>
            </a:r>
            <a:r>
              <a:rPr lang="en-US" altLang="zh-CN" sz="1400"/>
              <a:t>string a to string b:\n");</a:t>
            </a:r>
          </a:p>
          <a:p>
            <a:pPr defTabSz="363538">
              <a:lnSpc>
                <a:spcPct val="120000"/>
              </a:lnSpc>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p>
          <a:p>
            <a:pPr defTabSz="363538">
              <a:lnSpc>
                <a:spcPct val="120000"/>
              </a:lnSpc>
            </a:pPr>
            <a:r>
              <a:rPr lang="zh-CN" altLang="en-US" sz="1400"/>
              <a:t>	</a:t>
            </a:r>
            <a:r>
              <a:rPr lang="en-US" altLang="zh-CN" sz="1400"/>
              <a:t>printf</a:t>
            </a:r>
            <a:r>
              <a:rPr lang="en-US" altLang="zh-CN" sz="1400" smtClean="0"/>
              <a:t>("\nstring </a:t>
            </a:r>
            <a:r>
              <a:rPr lang="en-US" altLang="zh-CN" sz="1400"/>
              <a:t>a=%s\nstring b=%s\n",a,b);</a:t>
            </a:r>
          </a:p>
          <a:p>
            <a:pPr defTabSz="363538">
              <a:lnSpc>
                <a:spcPct val="120000"/>
              </a:lnSpc>
            </a:pPr>
            <a:r>
              <a:rPr lang="en-US" altLang="zh-CN" sz="1400"/>
              <a:t>	return 0;</a:t>
            </a:r>
          </a:p>
          <a:p>
            <a:pPr defTabSz="363538">
              <a:lnSpc>
                <a:spcPct val="120000"/>
              </a:lnSpc>
            </a:pPr>
            <a:r>
              <a:rPr lang="en-US" altLang="zh-CN" sz="1400" smtClean="0"/>
              <a:t>}</a:t>
            </a:r>
            <a:endParaRPr lang="en-US" altLang="zh-CN" sz="1400"/>
          </a:p>
          <a:p>
            <a:pPr defTabSz="363538">
              <a:lnSpc>
                <a:spcPct val="120000"/>
              </a:lnSpc>
            </a:pPr>
            <a:r>
              <a:rPr lang="en-US" altLang="zh-CN" sz="1400"/>
              <a:t>void copy_string(char from[], char to[]) </a:t>
            </a:r>
            <a:r>
              <a:rPr lang="en-US" altLang="zh-CN" sz="1400" smtClean="0"/>
              <a:t>		</a:t>
            </a:r>
            <a:r>
              <a:rPr lang="en-US" altLang="zh-CN" sz="1400">
                <a:solidFill>
                  <a:srgbClr val="008000"/>
                </a:solidFill>
              </a:rPr>
              <a:t>//</a:t>
            </a:r>
            <a:r>
              <a:rPr lang="zh-CN" altLang="en-US" sz="1400">
                <a:solidFill>
                  <a:srgbClr val="008000"/>
                </a:solidFill>
              </a:rPr>
              <a:t>形参为字符数组</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Tree>
    <p:extLst>
      <p:ext uri="{BB962C8B-B14F-4D97-AF65-F5344CB8AC3E}">
        <p14:creationId xmlns:p14="http://schemas.microsoft.com/office/powerpoint/2010/main" val="3979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7937" y="5078896"/>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id="{5382CD89-35B6-4BD4-B332-B011068CC402}"/>
              </a:ext>
            </a:extLst>
          </p:cNvPr>
          <p:cNvSpPr/>
          <p:nvPr/>
        </p:nvSpPr>
        <p:spPr>
          <a:xfrm>
            <a:off x="330740" y="1920559"/>
            <a:ext cx="672841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	</a:t>
            </a:r>
            <a:r>
              <a:rPr lang="en-US" altLang="zh-CN" sz="1400" smtClean="0"/>
              <a:t>	</a:t>
            </a:r>
            <a:r>
              <a:rPr lang="en-US" altLang="zh-CN" sz="1400" smtClean="0">
                <a:solidFill>
                  <a:srgbClr val="008000"/>
                </a:solidFill>
              </a:rPr>
              <a:t>//</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p>
          <a:p>
            <a:pPr defTabSz="363538">
              <a:lnSpc>
                <a:spcPct val="120000"/>
              </a:lnSpc>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p>
          <a:p>
            <a:pPr defTabSz="363538">
              <a:lnSpc>
                <a:spcPct val="120000"/>
              </a:lnSpc>
            </a:pPr>
            <a:r>
              <a:rPr lang="zh-CN" altLang="en-US" sz="1400"/>
              <a:t>	</a:t>
            </a:r>
            <a:r>
              <a:rPr lang="en-US" altLang="zh-CN" sz="1400"/>
              <a:t>char *p=b;	</a:t>
            </a:r>
            <a:r>
              <a:rPr lang="en-US" altLang="zh-CN" sz="1400" smtClean="0"/>
              <a:t>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p>
          <a:p>
            <a:pPr defTabSz="363538">
              <a:lnSpc>
                <a:spcPct val="120000"/>
              </a:lnSpc>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printf</a:t>
            </a:r>
            <a:r>
              <a:rPr lang="en-US" altLang="zh-CN" sz="1400" smtClean="0"/>
              <a:t>("copy </a:t>
            </a:r>
            <a:r>
              <a:rPr lang="en-US" altLang="zh-CN" sz="1400"/>
              <a:t>string a to string b:\n");</a:t>
            </a:r>
          </a:p>
          <a:p>
            <a:pPr defTabSz="363538">
              <a:lnSpc>
                <a:spcPct val="120000"/>
              </a:lnSpc>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p>
          <a:p>
            <a:pPr defTabSz="363538">
              <a:lnSpc>
                <a:spcPct val="120000"/>
              </a:lnSpc>
            </a:pPr>
            <a:r>
              <a:rPr lang="zh-CN" altLang="en-US" sz="1400"/>
              <a:t>	</a:t>
            </a:r>
            <a:r>
              <a:rPr lang="en-US" altLang="zh-CN" sz="1400"/>
              <a:t>printf</a:t>
            </a:r>
            <a:r>
              <a:rPr lang="en-US" altLang="zh-CN" sz="1400" smtClean="0"/>
              <a:t>("\nstring </a:t>
            </a:r>
            <a:r>
              <a:rPr lang="en-US" altLang="zh-CN" sz="1400"/>
              <a:t>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return 0;</a:t>
            </a:r>
          </a:p>
          <a:p>
            <a:pPr defTabSz="363538">
              <a:lnSpc>
                <a:spcPct val="120000"/>
              </a:lnSpc>
            </a:pPr>
            <a:r>
              <a:rPr lang="en-US" altLang="zh-CN" sz="1400" smtClean="0"/>
              <a:t>}</a:t>
            </a:r>
            <a:endParaRPr lang="en-US" altLang="zh-CN" sz="1400"/>
          </a:p>
          <a:p>
            <a:pPr defTabSz="363538">
              <a:lnSpc>
                <a:spcPct val="120000"/>
              </a:lnSpc>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p>
          <a:p>
            <a:pPr defTabSz="363538">
              <a:lnSpc>
                <a:spcPct val="120000"/>
              </a:lnSpc>
            </a:pPr>
            <a:r>
              <a:rPr lang="en-US" altLang="zh-CN" sz="1400"/>
              <a:t>{	for(;*from!='\0';from++,to++)</a:t>
            </a:r>
          </a:p>
          <a:p>
            <a:pPr defTabSz="363538">
              <a:lnSpc>
                <a:spcPct val="120000"/>
              </a:lnSpc>
            </a:pPr>
            <a:r>
              <a:rPr lang="en-US" altLang="zh-CN" sz="1400"/>
              <a:t>	{	*to=*from;}</a:t>
            </a:r>
          </a:p>
          <a:p>
            <a:pPr defTabSz="363538">
              <a:lnSpc>
                <a:spcPct val="120000"/>
              </a:lnSpc>
            </a:pPr>
            <a:r>
              <a:rPr lang="en-US" altLang="zh-CN" sz="1400"/>
              <a:t>	*to='\0';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p>
        </p:txBody>
      </p:sp>
      <p:pic>
        <p:nvPicPr>
          <p:cNvPr id="5" name="图片 4"/>
          <p:cNvPicPr>
            <a:picLocks noChangeAspect="1"/>
          </p:cNvPicPr>
          <p:nvPr/>
        </p:nvPicPr>
        <p:blipFill>
          <a:blip r:embed="rId3" cstate="print"/>
          <a:stretch>
            <a:fillRect/>
          </a:stretch>
        </p:blipFill>
        <p:spPr>
          <a:xfrm>
            <a:off x="3768727" y="5336072"/>
            <a:ext cx="3476625" cy="1428750"/>
          </a:xfrm>
          <a:prstGeom prst="rect">
            <a:avLst/>
          </a:prstGeom>
        </p:spPr>
      </p:pic>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smtClean="0">
                <a:solidFill>
                  <a:schemeClr val="bg1"/>
                </a:solidFill>
              </a:rPr>
              <a:t>改</a:t>
            </a:r>
            <a:endParaRPr lang="en-US" altLang="zh-CN" b="1" smtClean="0">
              <a:solidFill>
                <a:schemeClr val="bg1"/>
              </a:solidFill>
            </a:endParaRPr>
          </a:p>
          <a:p>
            <a:endParaRPr lang="en-US" altLang="zh-CN" b="1" smtClean="0">
              <a:solidFill>
                <a:schemeClr val="bg1"/>
              </a:solidFill>
            </a:endParaRPr>
          </a:p>
          <a:p>
            <a:r>
              <a:rPr lang="zh-CN" altLang="en-US" b="1" smtClean="0">
                <a:solidFill>
                  <a:schemeClr val="bg1"/>
                </a:solidFill>
              </a:rPr>
              <a:t>进</a:t>
            </a:r>
            <a:endParaRPr lang="zh-CN" altLang="en-US" b="1">
              <a:solidFill>
                <a:schemeClr val="bg1"/>
              </a:solidFill>
            </a:endParaRPr>
          </a:p>
        </p:txBody>
      </p:sp>
      <p:sp>
        <p:nvSpPr>
          <p:cNvPr id="17" name="圆角矩形 12">
            <a:extLst>
              <a:ext uri="{FF2B5EF4-FFF2-40B4-BE49-F238E27FC236}">
                <a16:creationId xmlns:a16="http://schemas.microsoft.com/office/drawing/2014/main" id="{5382CD89-35B6-4BD4-B332-B011068CC402}"/>
              </a:ext>
            </a:extLst>
          </p:cNvPr>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to=*from)!='\0</a:t>
            </a:r>
            <a:r>
              <a:rPr lang="en-US" altLang="zh-CN" sz="1400" smtClean="0"/>
              <a:t>')</a:t>
            </a:r>
          </a:p>
          <a:p>
            <a:pPr defTabSz="363538">
              <a:lnSpc>
                <a:spcPct val="120000"/>
              </a:lnSpc>
            </a:pPr>
            <a:r>
              <a:rPr lang="en-US" altLang="zh-CN" sz="1400"/>
              <a:t>	</a:t>
            </a:r>
            <a:r>
              <a:rPr lang="en-US" altLang="zh-CN" sz="1400" smtClean="0"/>
              <a:t>//</a:t>
            </a:r>
            <a:r>
              <a:rPr lang="zh-CN" altLang="en-US" sz="1400" smtClean="0"/>
              <a:t>或</a:t>
            </a:r>
            <a:r>
              <a:rPr lang="en-US" altLang="zh-CN" sz="1400" smtClean="0"/>
              <a:t>while(*</a:t>
            </a:r>
            <a:r>
              <a:rPr lang="en-US" altLang="zh-CN" sz="1400"/>
              <a:t>to=*from</a:t>
            </a:r>
            <a:r>
              <a:rPr lang="en-US" altLang="zh-CN" sz="1400" smtClean="0"/>
              <a:t>)</a:t>
            </a:r>
            <a:endParaRPr lang="en-US" altLang="zh-CN" sz="1400"/>
          </a:p>
          <a:p>
            <a:pPr defTabSz="363538">
              <a:lnSpc>
                <a:spcPct val="120000"/>
              </a:lnSpc>
            </a:pPr>
            <a:r>
              <a:rPr lang="en-US" altLang="zh-CN" sz="1400"/>
              <a:t>	{	to++; from++;}</a:t>
            </a:r>
          </a:p>
          <a:p>
            <a:pPr defTabSz="363538">
              <a:lnSpc>
                <a:spcPct val="120000"/>
              </a:lnSpc>
            </a:pPr>
            <a:r>
              <a:rPr lang="en-US" altLang="zh-CN" sz="1400"/>
              <a:t>}</a:t>
            </a:r>
            <a:endParaRPr lang="zh-CN" altLang="en-US" sz="1400" b="1" dirty="0">
              <a:solidFill>
                <a:srgbClr val="008000"/>
              </a:solidFill>
            </a:endParaRPr>
          </a:p>
        </p:txBody>
      </p:sp>
      <p:sp>
        <p:nvSpPr>
          <p:cNvPr id="18" name="圆角矩形 12">
            <a:extLst>
              <a:ext uri="{FF2B5EF4-FFF2-40B4-BE49-F238E27FC236}">
                <a16:creationId xmlns:a16="http://schemas.microsoft.com/office/drawing/2014/main" id="{5382CD89-35B6-4BD4-B332-B011068CC402}"/>
              </a:ext>
            </a:extLst>
          </p:cNvPr>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to++=*from</a:t>
            </a:r>
            <a:r>
              <a:rPr lang="en-US" altLang="zh-CN" sz="1400" smtClean="0"/>
              <a:t>++)!='\0');</a:t>
            </a:r>
          </a:p>
          <a:p>
            <a:pPr defTabSz="363538">
              <a:lnSpc>
                <a:spcPct val="120000"/>
              </a:lnSpc>
            </a:pPr>
            <a:r>
              <a:rPr lang="en-US" altLang="zh-CN" sz="1400" smtClean="0"/>
              <a:t>	//</a:t>
            </a:r>
            <a:r>
              <a:rPr lang="zh-CN" altLang="en-US" sz="1400"/>
              <a:t>或</a:t>
            </a:r>
            <a:r>
              <a:rPr lang="en-US" altLang="zh-CN" sz="1400"/>
              <a:t>while</a:t>
            </a:r>
            <a:r>
              <a:rPr lang="en-US" altLang="zh-CN" sz="1400" smtClean="0"/>
              <a:t>(*to++=*from++)</a:t>
            </a:r>
            <a:endParaRPr lang="en-US" altLang="zh-CN" sz="1400"/>
          </a:p>
          <a:p>
            <a:pPr defTabSz="363538">
              <a:lnSpc>
                <a:spcPct val="120000"/>
              </a:lnSpc>
            </a:pPr>
            <a:r>
              <a:rPr lang="en-US" altLang="zh-CN" sz="1400" smtClean="0"/>
              <a:t>}</a:t>
            </a:r>
            <a:endParaRPr lang="zh-CN" altLang="en-US" sz="1400" b="1" dirty="0">
              <a:solidFill>
                <a:srgbClr val="008000"/>
              </a:solidFill>
            </a:endParaRPr>
          </a:p>
        </p:txBody>
      </p:sp>
      <p:sp>
        <p:nvSpPr>
          <p:cNvPr id="19" name="圆角矩形 12">
            <a:extLst>
              <a:ext uri="{FF2B5EF4-FFF2-40B4-BE49-F238E27FC236}">
                <a16:creationId xmlns:a16="http://schemas.microsoft.com/office/drawing/2014/main" id="{5382CD89-35B6-4BD4-B332-B011068CC402}"/>
              </a:ext>
            </a:extLst>
          </p:cNvPr>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smtClean="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endParaRPr lang="en-US" altLang="zh-CN" sz="1400" smtClean="0">
              <a:solidFill>
                <a:schemeClr val="accent6"/>
              </a:solidFill>
            </a:endParaRPr>
          </a:p>
          <a:p>
            <a:pPr defTabSz="363538">
              <a:lnSpc>
                <a:spcPct val="120000"/>
              </a:lnSpc>
            </a:pPr>
            <a:r>
              <a:rPr lang="en-US" altLang="zh-CN" sz="1400" smtClean="0"/>
              <a:t>		*to++=*from++;</a:t>
            </a:r>
            <a:endParaRPr lang="zh-CN" altLang="en-US" sz="1400" smtClean="0"/>
          </a:p>
          <a:p>
            <a:pPr defTabSz="363538">
              <a:lnSpc>
                <a:spcPct val="120000"/>
              </a:lnSpc>
            </a:pPr>
            <a:r>
              <a:rPr lang="en-US" altLang="zh-CN" sz="1400" smtClean="0"/>
              <a:t>	</a:t>
            </a:r>
            <a:r>
              <a:rPr lang="zh-CN" altLang="en-US" sz="1400" smtClean="0"/>
              <a:t>*</a:t>
            </a:r>
            <a:r>
              <a:rPr lang="en-US" altLang="zh-CN" sz="1400"/>
              <a:t>to</a:t>
            </a:r>
            <a:r>
              <a:rPr lang="en-US" altLang="zh-CN" sz="1400" smtClean="0"/>
              <a:t>='\0';</a:t>
            </a:r>
          </a:p>
          <a:p>
            <a:pPr defTabSz="363538">
              <a:lnSpc>
                <a:spcPct val="120000"/>
              </a:lnSpc>
            </a:pPr>
            <a:r>
              <a:rPr lang="en-US" altLang="zh-CN" sz="1400"/>
              <a:t>}</a:t>
            </a:r>
            <a:endParaRPr lang="zh-CN" altLang="en-US" sz="1400" dirty="0"/>
          </a:p>
        </p:txBody>
      </p:sp>
      <p:sp>
        <p:nvSpPr>
          <p:cNvPr id="21" name="圆角矩形 12">
            <a:extLst>
              <a:ext uri="{FF2B5EF4-FFF2-40B4-BE49-F238E27FC236}">
                <a16:creationId xmlns:a16="http://schemas.microsoft.com/office/drawing/2014/main" id="{5382CD89-35B6-4BD4-B332-B011068CC402}"/>
              </a:ext>
            </a:extLst>
          </p:cNvPr>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for</a:t>
            </a:r>
            <a:r>
              <a:rPr lang="en-US" altLang="zh-CN" sz="1400" smtClean="0"/>
              <a:t>(</a:t>
            </a:r>
            <a:r>
              <a:rPr lang="en-US" altLang="zh-CN" sz="1400"/>
              <a:t>;</a:t>
            </a:r>
            <a:r>
              <a:rPr lang="en-US" altLang="zh-CN" sz="1400" smtClean="0"/>
              <a:t>(*</a:t>
            </a:r>
            <a:r>
              <a:rPr lang="en-US" altLang="zh-CN" sz="1400"/>
              <a:t>to++=* 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a:t>for</a:t>
            </a:r>
            <a:r>
              <a:rPr lang="en-US" altLang="zh-CN" sz="1400" smtClean="0"/>
              <a:t>(;</a:t>
            </a:r>
            <a:r>
              <a:rPr lang="zh-CN" altLang="en-US" sz="1400" smtClean="0"/>
              <a:t>*</a:t>
            </a:r>
            <a:r>
              <a:rPr lang="en-US" altLang="zh-CN" sz="1400"/>
              <a:t>to++=* from</a:t>
            </a:r>
            <a:r>
              <a:rPr lang="en-US" altLang="zh-CN" sz="1400" smtClean="0"/>
              <a:t>++;</a:t>
            </a:r>
            <a:r>
              <a:rPr lang="en-US" altLang="zh-CN" sz="1400"/>
              <a:t>)</a:t>
            </a:r>
            <a:r>
              <a:rPr lang="en-US" altLang="zh-CN" sz="1400" smtClean="0"/>
              <a:t>;</a:t>
            </a:r>
          </a:p>
          <a:p>
            <a:pPr defTabSz="363538">
              <a:lnSpc>
                <a:spcPct val="120000"/>
              </a:lnSpc>
            </a:pPr>
            <a:r>
              <a:rPr lang="en-US" altLang="zh-CN" sz="1400" smtClean="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a:extLst>
              <a:ext uri="{FF2B5EF4-FFF2-40B4-BE49-F238E27FC236}">
                <a16:creationId xmlns:a16="http://schemas.microsoft.com/office/drawing/2014/main" id="{5382CD89-35B6-4BD4-B332-B011068CC402}"/>
              </a:ext>
            </a:extLst>
          </p:cNvPr>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a:lnSpc>
                <a:spcPct val="120000"/>
              </a:lnSpc>
            </a:pPr>
            <a:r>
              <a:rPr lang="en-US" altLang="zh-CN" sz="1400" smtClean="0"/>
              <a:t>{	char </a:t>
            </a:r>
            <a:r>
              <a:rPr lang="en-US" altLang="zh-CN" sz="1400"/>
              <a:t>*</a:t>
            </a:r>
            <a:r>
              <a:rPr lang="en-US" altLang="zh-CN" sz="1400" smtClean="0"/>
              <a:t>p1, </a:t>
            </a:r>
            <a:r>
              <a:rPr lang="zh-CN" altLang="en-US" sz="1400" smtClean="0"/>
              <a:t>*</a:t>
            </a:r>
            <a:r>
              <a:rPr lang="en-US" altLang="zh-CN" sz="1400"/>
              <a:t>p2;</a:t>
            </a:r>
          </a:p>
          <a:p>
            <a:pPr defTabSz="363538">
              <a:lnSpc>
                <a:spcPct val="120000"/>
              </a:lnSpc>
            </a:pPr>
            <a:r>
              <a:rPr lang="en-US" altLang="zh-CN" sz="1400" smtClean="0"/>
              <a:t>	p1=from;p2=to</a:t>
            </a:r>
            <a:r>
              <a:rPr lang="en-US" altLang="zh-CN" sz="1400"/>
              <a:t>;</a:t>
            </a:r>
          </a:p>
          <a:p>
            <a:pPr defTabSz="363538">
              <a:lnSpc>
                <a:spcPct val="120000"/>
              </a:lnSpc>
            </a:pPr>
            <a:r>
              <a:rPr lang="en-US" altLang="zh-CN" sz="1400" smtClean="0"/>
              <a:t>	while</a:t>
            </a:r>
            <a:r>
              <a:rPr lang="en-US" altLang="zh-CN" sz="1400"/>
              <a:t>((*p2++=*p1</a:t>
            </a:r>
            <a:r>
              <a:rPr lang="en-US" altLang="zh-CN" sz="1400" smtClean="0"/>
              <a:t>++)!='\0');</a:t>
            </a:r>
            <a:endParaRPr lang="en-US" altLang="zh-CN" sz="1400"/>
          </a:p>
          <a:p>
            <a:pPr defTabSz="363538">
              <a:lnSpc>
                <a:spcPct val="120000"/>
              </a:lnSpc>
            </a:pPr>
            <a:r>
              <a:rPr lang="en-US" altLang="zh-CN" sz="1400" smtClean="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08212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91356830"/>
                    </a:ext>
                  </a:extLst>
                </a:gridCol>
                <a:gridCol w="4064000">
                  <a:extLst>
                    <a:ext uri="{9D8B030D-6E8A-4147-A177-3AD203B41FA5}">
                      <a16:colId xmlns:a16="http://schemas.microsoft.com/office/drawing/2014/main" val="1432965470"/>
                    </a:ext>
                  </a:extLst>
                </a:gridCol>
              </a:tblGrid>
              <a:tr h="370840">
                <a:tc>
                  <a:txBody>
                    <a:bodyPr/>
                    <a:lstStyle/>
                    <a:p>
                      <a:r>
                        <a:rPr lang="zh-CN" altLang="en-US" smtClean="0"/>
                        <a:t>实参</a:t>
                      </a:r>
                      <a:endParaRPr lang="zh-CN" altLang="en-US"/>
                    </a:p>
                  </a:txBody>
                  <a:tcPr/>
                </a:tc>
                <a:tc>
                  <a:txBody>
                    <a:bodyPr/>
                    <a:lstStyle/>
                    <a:p>
                      <a:r>
                        <a:rPr lang="zh-CN" altLang="en-US" smtClean="0"/>
                        <a:t>形参</a:t>
                      </a:r>
                      <a:endParaRPr lang="zh-CN" altLang="en-US"/>
                    </a:p>
                  </a:txBody>
                  <a:tcPr/>
                </a:tc>
                <a:extLst>
                  <a:ext uri="{0D108BD9-81ED-4DB2-BD59-A6C34878D82A}">
                    <a16:rowId xmlns:a16="http://schemas.microsoft.com/office/drawing/2014/main" val="379185063"/>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val="1829317148"/>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extLst>
                  <a:ext uri="{0D108BD9-81ED-4DB2-BD59-A6C34878D82A}">
                    <a16:rowId xmlns:a16="http://schemas.microsoft.com/office/drawing/2014/main"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val="327913188"/>
                  </a:ext>
                </a:extLst>
              </a:tr>
            </a:tbl>
          </a:graphicData>
        </a:graphic>
      </p:graphicFrame>
    </p:spTree>
    <p:extLst>
      <p:ext uri="{BB962C8B-B14F-4D97-AF65-F5344CB8AC3E}">
        <p14:creationId xmlns:p14="http://schemas.microsoft.com/office/powerpoint/2010/main" val="866299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dirty="0" smtClean="0">
                <a:solidFill>
                  <a:schemeClr val="tx1"/>
                </a:solidFill>
              </a:rPr>
              <a:t>字符</a:t>
            </a:r>
            <a:r>
              <a:rPr lang="zh-CN" altLang="en-US" sz="1600" b="1" dirty="0">
                <a:solidFill>
                  <a:schemeClr val="tx1"/>
                </a:solidFill>
              </a:rPr>
              <a:t>数组由若干个元素组成，每个元素中放一个字符，而字符指针变量中存放的是</a:t>
            </a:r>
            <a:r>
              <a:rPr lang="zh-CN" altLang="en-US" sz="1600" b="1" dirty="0" smtClean="0">
                <a:solidFill>
                  <a:schemeClr val="tx1"/>
                </a:solidFill>
              </a:rPr>
              <a:t>地址</a:t>
            </a:r>
            <a:r>
              <a:rPr lang="en-US" altLang="zh-CN" sz="1600" dirty="0" smtClean="0">
                <a:solidFill>
                  <a:schemeClr val="tx1"/>
                </a:solidFill>
              </a:rPr>
              <a:t>(</a:t>
            </a:r>
            <a:r>
              <a:rPr lang="zh-CN" altLang="en-US" sz="1600" dirty="0" smtClean="0">
                <a:solidFill>
                  <a:schemeClr val="tx1"/>
                </a:solidFill>
              </a:rPr>
              <a:t>字符串</a:t>
            </a:r>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个字符的</a:t>
            </a:r>
            <a:r>
              <a:rPr lang="zh-CN" altLang="en-US" sz="1600" dirty="0" smtClean="0">
                <a:solidFill>
                  <a:schemeClr val="tx1"/>
                </a:solidFill>
              </a:rPr>
              <a:t>地址</a:t>
            </a:r>
            <a:r>
              <a:rPr lang="en-US" altLang="zh-CN" sz="1600" dirty="0" smtClean="0">
                <a:solidFill>
                  <a:schemeClr val="tx1"/>
                </a:solidFill>
              </a:rPr>
              <a:t>)</a:t>
            </a:r>
            <a:r>
              <a:rPr lang="zh-CN" altLang="en-US" sz="1600" dirty="0" smtClean="0">
                <a:solidFill>
                  <a:schemeClr val="tx1"/>
                </a:solidFill>
              </a:rPr>
              <a:t>，</a:t>
            </a:r>
            <a:r>
              <a:rPr lang="zh-CN" altLang="en-US" sz="1600" dirty="0">
                <a:solidFill>
                  <a:schemeClr val="tx1"/>
                </a:solidFill>
              </a:rPr>
              <a:t>绝不是将字符串放到字符指针变量</a:t>
            </a:r>
            <a:r>
              <a:rPr lang="zh-CN" altLang="en-US" sz="1600" dirty="0" smtClean="0">
                <a:solidFill>
                  <a:schemeClr val="tx1"/>
                </a:solidFill>
              </a:rPr>
              <a:t>中。</a:t>
            </a:r>
            <a:endParaRPr lang="en-US" altLang="zh-CN" sz="1600" dirty="0" smtClean="0">
              <a:solidFill>
                <a:schemeClr val="tx1"/>
              </a:solidFill>
            </a:endParaRPr>
          </a:p>
          <a:p>
            <a:pPr marL="457200" indent="-457200" algn="just">
              <a:lnSpc>
                <a:spcPct val="120000"/>
              </a:lnSpc>
              <a:spcAft>
                <a:spcPts val="600"/>
              </a:spcAft>
              <a:buAutoNum type="arabicParenBoth"/>
              <a:defRPr/>
            </a:pPr>
            <a:r>
              <a:rPr lang="en-US" altLang="zh-CN" sz="1600" dirty="0" smtClean="0">
                <a:solidFill>
                  <a:schemeClr val="tx1"/>
                </a:solidFill>
              </a:rPr>
              <a:t> </a:t>
            </a:r>
            <a:r>
              <a:rPr lang="zh-CN" altLang="en-US" sz="1600" dirty="0">
                <a:solidFill>
                  <a:schemeClr val="tx1"/>
                </a:solidFill>
              </a:rPr>
              <a:t>赋值方式。</a:t>
            </a:r>
            <a:r>
              <a:rPr lang="zh-CN" altLang="en-US" sz="1600" b="1" dirty="0">
                <a:solidFill>
                  <a:schemeClr val="tx1"/>
                </a:solidFill>
              </a:rPr>
              <a:t>可以对字符指针变量赋值，但不能对数组名赋值</a:t>
            </a:r>
            <a:r>
              <a:rPr lang="zh-CN" altLang="en-US" sz="1600" b="1" dirty="0" smtClean="0">
                <a:solidFill>
                  <a:schemeClr val="tx1"/>
                </a:solidFill>
              </a:rPr>
              <a:t>。</a:t>
            </a:r>
            <a:r>
              <a:rPr lang="en-US" altLang="zh-CN" sz="1600" dirty="0" smtClean="0">
                <a:solidFill>
                  <a:schemeClr val="tx1"/>
                </a:solidFill>
              </a:rPr>
              <a:t>(</a:t>
            </a:r>
            <a:r>
              <a:rPr lang="zh-CN" altLang="en-US" sz="1600" dirty="0" smtClean="0">
                <a:solidFill>
                  <a:schemeClr val="tx1"/>
                </a:solidFill>
              </a:rPr>
              <a:t>数组名是常量）</a:t>
            </a: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初始化的含义</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a:solidFill>
                <a:schemeClr val="tx1"/>
              </a:solidFill>
            </a:endParaRPr>
          </a:p>
          <a:p>
            <a:pPr marL="457200" indent="-457200">
              <a:lnSpc>
                <a:spcPct val="120000"/>
              </a:lnSpc>
              <a:spcAft>
                <a:spcPts val="600"/>
              </a:spcAft>
              <a:buAutoNum type="arabicParenBoth"/>
              <a:defRPr/>
            </a:pPr>
            <a:r>
              <a:rPr lang="zh-CN" altLang="en-US" sz="1600" dirty="0">
                <a:solidFill>
                  <a:schemeClr val="tx1"/>
                </a:solidFill>
              </a:rPr>
              <a:t>存储单元的内容。</a:t>
            </a:r>
            <a:r>
              <a:rPr lang="zh-CN" altLang="en-US" sz="1600" b="1" dirty="0">
                <a:solidFill>
                  <a:schemeClr val="tx1"/>
                </a:solidFill>
              </a:rPr>
              <a:t>编译时为字符数组分配若干存储单元</a:t>
            </a:r>
            <a:r>
              <a:rPr lang="zh-CN" altLang="en-US" sz="1600" b="1" dirty="0" smtClean="0">
                <a:solidFill>
                  <a:schemeClr val="tx1"/>
                </a:solidFill>
              </a:rPr>
              <a:t>，</a:t>
            </a:r>
            <a:r>
              <a:rPr lang="en-US" altLang="zh-CN" sz="1600" b="1" dirty="0" smtClean="0">
                <a:solidFill>
                  <a:schemeClr val="tx1"/>
                </a:solidFill>
              </a:rPr>
              <a:t/>
            </a:r>
            <a:br>
              <a:rPr lang="en-US" altLang="zh-CN" sz="1600" b="1" dirty="0" smtClean="0">
                <a:solidFill>
                  <a:schemeClr val="tx1"/>
                </a:solidFill>
              </a:rPr>
            </a:br>
            <a:r>
              <a:rPr lang="zh-CN" altLang="en-US" sz="1600" b="1" dirty="0" smtClean="0">
                <a:solidFill>
                  <a:schemeClr val="tx1"/>
                </a:solidFill>
              </a:rPr>
              <a:t>以</a:t>
            </a:r>
            <a:r>
              <a:rPr lang="zh-CN" altLang="en-US" sz="1600" b="1" dirty="0">
                <a:solidFill>
                  <a:schemeClr val="tx1"/>
                </a:solidFill>
              </a:rPr>
              <a:t>存放各元素的值，而对字符指针变量，只分配一个</a:t>
            </a:r>
            <a:r>
              <a:rPr lang="zh-CN" altLang="en-US" sz="1600" b="1" dirty="0" smtClean="0">
                <a:solidFill>
                  <a:schemeClr val="tx1"/>
                </a:solidFill>
              </a:rPr>
              <a:t>存储单元</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b="1" dirty="0">
                <a:solidFill>
                  <a:schemeClr val="tx1"/>
                </a:solidFill>
              </a:rPr>
              <a:t>指针变量的值是可以改变的，而字符数组名代表一个固定的值</a:t>
            </a:r>
            <a:r>
              <a:rPr lang="en-US" altLang="zh-CN" sz="1600" b="1" dirty="0">
                <a:solidFill>
                  <a:schemeClr val="tx1"/>
                </a:solidFill>
              </a:rPr>
              <a:t>(</a:t>
            </a:r>
            <a:r>
              <a:rPr lang="zh-CN" altLang="en-US" sz="1600" b="1" dirty="0">
                <a:solidFill>
                  <a:schemeClr val="tx1"/>
                </a:solidFill>
              </a:rPr>
              <a:t>数组首元素的地址</a:t>
            </a:r>
            <a:r>
              <a:rPr lang="en-US" altLang="zh-CN" sz="1600" b="1" dirty="0">
                <a:solidFill>
                  <a:schemeClr val="tx1"/>
                </a:solidFill>
              </a:rPr>
              <a:t>)</a:t>
            </a:r>
            <a:r>
              <a:rPr lang="zh-CN" altLang="en-US" sz="1600" b="1" dirty="0">
                <a:solidFill>
                  <a:schemeClr val="tx1"/>
                </a:solidFill>
              </a:rPr>
              <a:t>，不能改变</a:t>
            </a:r>
            <a:r>
              <a:rPr lang="zh-CN" altLang="en-US" sz="1600" b="1" dirty="0" smtClean="0">
                <a:solidFill>
                  <a:schemeClr val="tx1"/>
                </a:solidFill>
              </a:rPr>
              <a:t>。</a:t>
            </a:r>
            <a:endParaRPr lang="en-US" altLang="zh-CN" sz="1600" b="1"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字符数组中各元素的值是可以改变的</a:t>
            </a:r>
            <a:r>
              <a:rPr lang="en-US" altLang="zh-CN" sz="1600" dirty="0">
                <a:solidFill>
                  <a:schemeClr val="tx1"/>
                </a:solidFill>
              </a:rPr>
              <a:t>(</a:t>
            </a:r>
            <a:r>
              <a:rPr lang="zh-CN" altLang="en-US" sz="1600" dirty="0">
                <a:solidFill>
                  <a:schemeClr val="tx1"/>
                </a:solidFill>
              </a:rPr>
              <a:t>可以对它们再赋值</a:t>
            </a:r>
            <a:r>
              <a:rPr lang="en-US" altLang="zh-CN" sz="1600" dirty="0">
                <a:solidFill>
                  <a:schemeClr val="tx1"/>
                </a:solidFill>
              </a:rPr>
              <a:t>)</a:t>
            </a:r>
            <a:r>
              <a:rPr lang="zh-CN" altLang="en-US" sz="1600" dirty="0">
                <a:solidFill>
                  <a:schemeClr val="tx1"/>
                </a:solidFill>
              </a:rPr>
              <a:t>，但字符指针变量指向的字符串常量中的内容是不可以被取代的</a:t>
            </a:r>
            <a:r>
              <a:rPr lang="en-US" altLang="zh-CN" sz="1600" dirty="0">
                <a:solidFill>
                  <a:schemeClr val="tx1"/>
                </a:solidFill>
              </a:rPr>
              <a:t>(</a:t>
            </a:r>
            <a:r>
              <a:rPr lang="zh-CN" altLang="en-US" sz="1600" dirty="0">
                <a:solidFill>
                  <a:schemeClr val="tx1"/>
                </a:solidFill>
              </a:rPr>
              <a:t>不能对它们再赋值</a:t>
            </a:r>
            <a:r>
              <a:rPr lang="en-US" altLang="zh-CN" sz="1600" dirty="0">
                <a:solidFill>
                  <a:schemeClr val="tx1"/>
                </a:solidFill>
              </a:rPr>
              <a:t>)</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引用数组元素。对字符数组可以用下标法</a:t>
            </a:r>
            <a:r>
              <a:rPr lang="en-US" altLang="zh-CN" sz="1600" dirty="0">
                <a:solidFill>
                  <a:schemeClr val="tx1"/>
                </a:solidFill>
              </a:rPr>
              <a:t>(</a:t>
            </a:r>
            <a:r>
              <a:rPr lang="zh-CN" altLang="en-US" sz="1600" dirty="0">
                <a:solidFill>
                  <a:schemeClr val="tx1"/>
                </a:solidFill>
              </a:rPr>
              <a:t>用数组名和下标</a:t>
            </a:r>
            <a:r>
              <a:rPr lang="en-US" altLang="zh-CN" sz="1600" dirty="0">
                <a:solidFill>
                  <a:schemeClr val="tx1"/>
                </a:solidFill>
              </a:rPr>
              <a:t>)</a:t>
            </a:r>
            <a:r>
              <a:rPr lang="zh-CN" altLang="en-US" sz="1600" dirty="0">
                <a:solidFill>
                  <a:schemeClr val="tx1"/>
                </a:solidFill>
              </a:rPr>
              <a:t>引用一个数组元素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，也可以用地址法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引用数组元素</a:t>
            </a:r>
            <a:r>
              <a:rPr lang="en-US" altLang="zh-CN" sz="1600" dirty="0">
                <a:solidFill>
                  <a:schemeClr val="tx1"/>
                </a:solidFill>
              </a:rPr>
              <a:t>a[5]</a:t>
            </a:r>
            <a:r>
              <a:rPr lang="zh-CN" altLang="en-US" sz="1600" dirty="0">
                <a:solidFill>
                  <a:schemeClr val="tx1"/>
                </a:solidFill>
              </a:rPr>
              <a:t>。如果定义了字符指针变量</a:t>
            </a:r>
            <a:r>
              <a:rPr lang="en-US" altLang="zh-CN" sz="1600" dirty="0">
                <a:solidFill>
                  <a:schemeClr val="tx1"/>
                </a:solidFill>
              </a:rPr>
              <a:t>p</a:t>
            </a:r>
            <a:r>
              <a:rPr lang="zh-CN" altLang="en-US" sz="1600" dirty="0">
                <a:solidFill>
                  <a:schemeClr val="tx1"/>
                </a:solidFill>
              </a:rPr>
              <a:t>，并使它指向数组</a:t>
            </a:r>
            <a:r>
              <a:rPr lang="en-US" altLang="zh-CN" sz="1600" dirty="0">
                <a:solidFill>
                  <a:schemeClr val="tx1"/>
                </a:solidFill>
              </a:rPr>
              <a:t>a</a:t>
            </a:r>
            <a:r>
              <a:rPr lang="zh-CN" altLang="en-US" sz="1600" dirty="0">
                <a:solidFill>
                  <a:schemeClr val="tx1"/>
                </a:solidFill>
              </a:rPr>
              <a:t>的首元素，则可以用指针变量带下标的形式引用数组元素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，同样，可以用地址法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引用数组元素</a:t>
            </a:r>
            <a:r>
              <a:rPr lang="en-US" altLang="zh-CN" sz="1600" dirty="0">
                <a:solidFill>
                  <a:schemeClr val="tx1"/>
                </a:solidFill>
              </a:rPr>
              <a:t>a[5]</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用指针变量指向一个格式字符串，可以用它代替</a:t>
            </a:r>
            <a:r>
              <a:rPr lang="en-US" altLang="zh-CN" sz="1600" dirty="0" err="1">
                <a:solidFill>
                  <a:schemeClr val="tx1"/>
                </a:solidFill>
              </a:rPr>
              <a:t>printf</a:t>
            </a:r>
            <a:r>
              <a:rPr lang="zh-CN" altLang="en-US" sz="1600" dirty="0">
                <a:solidFill>
                  <a:schemeClr val="tx1"/>
                </a:solidFill>
              </a:rPr>
              <a:t>函数中的格式字符串</a:t>
            </a:r>
            <a:r>
              <a:rPr lang="zh-CN" altLang="en-US" sz="1600" dirty="0" smtClean="0">
                <a:solidFill>
                  <a:schemeClr val="tx1"/>
                </a:solidFill>
              </a:rPr>
              <a:t>。</a:t>
            </a:r>
            <a:endParaRPr lang="en-US" altLang="zh-CN" sz="1600" dirty="0">
              <a:solidFill>
                <a:schemeClr val="tx1"/>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311285" y="2228500"/>
            <a:ext cx="268610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smtClean="0">
                <a:solidFill>
                  <a:schemeClr val="tx1"/>
                </a:solidFill>
              </a:rPr>
              <a:t>char *a="I love China!";</a:t>
            </a:r>
            <a:endParaRPr lang="zh-CN" altLang="en-US" sz="1600" dirty="0">
              <a:solidFill>
                <a:srgbClr val="008000"/>
              </a:solidFill>
            </a:endParaRPr>
          </a:p>
        </p:txBody>
      </p:sp>
      <p:sp>
        <p:nvSpPr>
          <p:cNvPr id="6" name="圆角矩形 5">
            <a:extLst>
              <a:ext uri="{FF2B5EF4-FFF2-40B4-BE49-F238E27FC236}">
                <a16:creationId xmlns:a16="http://schemas.microsoft.com/office/drawing/2014/main" id="{5382CD89-35B6-4BD4-B332-B011068CC402}"/>
              </a:ext>
            </a:extLst>
          </p:cNvPr>
          <p:cNvSpPr/>
          <p:nvPr/>
        </p:nvSpPr>
        <p:spPr>
          <a:xfrm>
            <a:off x="3463047" y="1995096"/>
            <a:ext cx="2165514"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pt-BR" altLang="zh-CN" sz="1600" smtClean="0"/>
              <a:t>*</a:t>
            </a:r>
            <a:r>
              <a:rPr lang="en-US" altLang="zh-CN" sz="1600" smtClean="0"/>
              <a:t>a</a:t>
            </a:r>
            <a:r>
              <a:rPr lang="pt-BR" altLang="zh-CN" sz="1600" smtClean="0"/>
              <a:t>;	</a:t>
            </a:r>
            <a:endParaRPr lang="zh-CN" altLang="en-US" sz="1600">
              <a:solidFill>
                <a:srgbClr val="008000"/>
              </a:solidFill>
            </a:endParaRPr>
          </a:p>
          <a:p>
            <a:pPr defTabSz="363538">
              <a:lnSpc>
                <a:spcPct val="120000"/>
              </a:lnSpc>
            </a:pPr>
            <a:r>
              <a:rPr lang="pt-BR" altLang="zh-CN" sz="1600" smtClean="0"/>
              <a:t>a=″</a:t>
            </a:r>
            <a:r>
              <a:rPr lang="pt-BR" altLang="zh-CN" sz="1600"/>
              <a:t>I love China</a:t>
            </a:r>
            <a:r>
              <a:rPr lang="pt-BR" altLang="zh-CN" sz="1600" smtClean="0"/>
              <a:t>!″;</a:t>
            </a:r>
          </a:p>
        </p:txBody>
      </p:sp>
      <p:sp>
        <p:nvSpPr>
          <p:cNvPr id="7" name="文本框 6"/>
          <p:cNvSpPr txBox="1"/>
          <p:nvPr/>
        </p:nvSpPr>
        <p:spPr>
          <a:xfrm>
            <a:off x="3010611" y="2184623"/>
            <a:ext cx="390992" cy="523220"/>
          </a:xfrm>
          <a:prstGeom prst="rect">
            <a:avLst/>
          </a:prstGeom>
          <a:noFill/>
        </p:spPr>
        <p:txBody>
          <a:bodyPr wrap="square" rtlCol="0">
            <a:spAutoFit/>
          </a:bodyPr>
          <a:lstStyle/>
          <a:p>
            <a:pPr algn="ctr"/>
            <a:r>
              <a:rPr lang="zh-CN" altLang="en-US" sz="2800" dirty="0"/>
              <a:t>≡</a:t>
            </a:r>
            <a:endParaRPr lang="zh-CN" altLang="en-US" sz="2000" dirty="0"/>
          </a:p>
        </p:txBody>
      </p:sp>
      <p:sp>
        <p:nvSpPr>
          <p:cNvPr id="8" name="圆角矩形 7">
            <a:extLst>
              <a:ext uri="{FF2B5EF4-FFF2-40B4-BE49-F238E27FC236}">
                <a16:creationId xmlns:a16="http://schemas.microsoft.com/office/drawing/2014/main" id="{5382CD89-35B6-4BD4-B332-B011068CC402}"/>
              </a:ext>
            </a:extLst>
          </p:cNvPr>
          <p:cNvSpPr/>
          <p:nvPr/>
        </p:nvSpPr>
        <p:spPr>
          <a:xfrm>
            <a:off x="5810044" y="2228500"/>
            <a:ext cx="3149130"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smtClean="0">
                <a:solidFill>
                  <a:schemeClr val="tx1"/>
                </a:solidFill>
              </a:rPr>
              <a:t>char </a:t>
            </a:r>
            <a:r>
              <a:rPr lang="en-US" altLang="zh-CN" sz="1600" dirty="0" err="1" smtClean="0">
                <a:solidFill>
                  <a:schemeClr val="tx1"/>
                </a:solidFill>
              </a:rPr>
              <a:t>str</a:t>
            </a:r>
            <a:r>
              <a:rPr lang="en-US" altLang="zh-CN" sz="1600" dirty="0" smtClean="0">
                <a:solidFill>
                  <a:schemeClr val="tx1"/>
                </a:solidFill>
              </a:rPr>
              <a:t>[14]="I love China!";</a:t>
            </a:r>
            <a:endParaRPr lang="zh-CN" altLang="en-US" sz="1600" dirty="0">
              <a:solidFill>
                <a:srgbClr val="008000"/>
              </a:solidFill>
            </a:endParaRPr>
          </a:p>
        </p:txBody>
      </p:sp>
      <p:sp>
        <p:nvSpPr>
          <p:cNvPr id="9" name="圆角矩形 8">
            <a:extLst>
              <a:ext uri="{FF2B5EF4-FFF2-40B4-BE49-F238E27FC236}">
                <a16:creationId xmlns:a16="http://schemas.microsoft.com/office/drawing/2014/main" id="{5382CD89-35B6-4BD4-B332-B011068CC402}"/>
              </a:ext>
            </a:extLst>
          </p:cNvPr>
          <p:cNvSpPr/>
          <p:nvPr/>
        </p:nvSpPr>
        <p:spPr>
          <a:xfrm>
            <a:off x="9295163" y="1986294"/>
            <a:ext cx="2574791"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smtClean="0"/>
              <a:t>str[14]</a:t>
            </a:r>
            <a:r>
              <a:rPr lang="pt-BR" altLang="zh-CN" sz="1600" smtClean="0"/>
              <a:t>;	</a:t>
            </a:r>
            <a:endParaRPr lang="zh-CN" altLang="en-US" sz="1600">
              <a:solidFill>
                <a:srgbClr val="008000"/>
              </a:solidFill>
            </a:endParaRPr>
          </a:p>
          <a:p>
            <a:pPr defTabSz="363538">
              <a:lnSpc>
                <a:spcPct val="120000"/>
              </a:lnSpc>
            </a:pPr>
            <a:r>
              <a:rPr lang="pt-BR" altLang="zh-CN" sz="1600" smtClean="0"/>
              <a:t>str[]=″</a:t>
            </a:r>
            <a:r>
              <a:rPr lang="pt-BR" altLang="zh-CN" sz="1600"/>
              <a:t>I love China</a:t>
            </a:r>
            <a:r>
              <a:rPr lang="pt-BR" altLang="zh-CN" sz="1600" smtClean="0"/>
              <a:t>!″;</a:t>
            </a:r>
          </a:p>
        </p:txBody>
      </p:sp>
      <mc:AlternateContent xmlns:mc="http://schemas.openxmlformats.org/markup-compatibility/2006" xmlns:a14="http://schemas.microsoft.com/office/drawing/2010/main">
        <mc:Choice Requires="a14">
          <p:sp>
            <p:nvSpPr>
              <p:cNvPr id="10" name="文本框 9"/>
              <p:cNvSpPr txBox="1"/>
              <p:nvPr/>
            </p:nvSpPr>
            <p:spPr>
              <a:xfrm>
                <a:off x="8983474"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8983474" y="2209305"/>
                <a:ext cx="390992" cy="400110"/>
              </a:xfrm>
              <a:prstGeom prst="rect">
                <a:avLst/>
              </a:prstGeom>
              <a:blipFill rotWithShape="0">
                <a:blip r:embed="rId4"/>
                <a:stretch>
                  <a:fillRect l="-1250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85C959A-118B-495F-B8CB-F9B90295EF73}"/>
              </a:ext>
            </a:extLst>
          </p:cNvPr>
          <p:cNvPicPr>
            <a:picLocks noChangeAspect="1"/>
          </p:cNvPicPr>
          <p:nvPr/>
        </p:nvPicPr>
        <p:blipFill>
          <a:blip r:embed="rId5" cstate="print"/>
          <a:stretch>
            <a:fillRect/>
          </a:stretch>
        </p:blipFill>
        <p:spPr>
          <a:xfrm>
            <a:off x="10993876" y="1777081"/>
            <a:ext cx="542925" cy="552450"/>
          </a:xfrm>
          <a:prstGeom prst="rect">
            <a:avLst/>
          </a:prstGeom>
        </p:spPr>
      </p:pic>
      <p:sp>
        <p:nvSpPr>
          <p:cNvPr id="12" name="圆角矩形 11">
            <a:extLst>
              <a:ext uri="{FF2B5EF4-FFF2-40B4-BE49-F238E27FC236}">
                <a16:creationId xmlns:a16="http://schemas.microsoft.com/office/drawing/2014/main" id="{5382CD89-35B6-4BD4-B332-B011068CC402}"/>
              </a:ext>
            </a:extLst>
          </p:cNvPr>
          <p:cNvSpPr/>
          <p:nvPr/>
        </p:nvSpPr>
        <p:spPr>
          <a:xfrm>
            <a:off x="6737141" y="2858739"/>
            <a:ext cx="1784619"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zh-CN" altLang="en-US" sz="1600" dirty="0" smtClean="0"/>
              <a:t>*</a:t>
            </a:r>
            <a:r>
              <a:rPr lang="en-US" altLang="zh-CN" sz="1600" dirty="0" smtClean="0"/>
              <a:t>a</a:t>
            </a:r>
            <a:r>
              <a:rPr lang="pt-BR" altLang="zh-CN" sz="1600" dirty="0" smtClean="0"/>
              <a:t>;	</a:t>
            </a:r>
            <a:endParaRPr lang="zh-CN" altLang="en-US" sz="1600" dirty="0">
              <a:solidFill>
                <a:srgbClr val="008000"/>
              </a:solidFill>
            </a:endParaRPr>
          </a:p>
          <a:p>
            <a:pPr defTabSz="363538">
              <a:lnSpc>
                <a:spcPct val="120000"/>
              </a:lnSpc>
            </a:pPr>
            <a:r>
              <a:rPr lang="en-US" altLang="zh-CN" sz="1600" dirty="0" err="1" smtClean="0"/>
              <a:t>scanf</a:t>
            </a:r>
            <a:r>
              <a:rPr lang="en-US" altLang="zh-CN" sz="1600" dirty="0" smtClean="0"/>
              <a:t>("%</a:t>
            </a:r>
            <a:r>
              <a:rPr lang="en-US" altLang="zh-CN" sz="1600" dirty="0" err="1" smtClean="0"/>
              <a:t>s",a</a:t>
            </a:r>
            <a:r>
              <a:rPr lang="en-US" altLang="zh-CN" sz="1600" dirty="0" smtClean="0"/>
              <a:t>);</a:t>
            </a:r>
            <a:endParaRPr lang="pt-BR" altLang="zh-CN" sz="1600" dirty="0" smtClean="0"/>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5" cstate="print"/>
          <a:stretch>
            <a:fillRect/>
          </a:stretch>
        </p:blipFill>
        <p:spPr>
          <a:xfrm>
            <a:off x="8098783" y="2962716"/>
            <a:ext cx="542925" cy="552450"/>
          </a:xfrm>
          <a:prstGeom prst="rect">
            <a:avLst/>
          </a:prstGeom>
        </p:spPr>
      </p:pic>
      <p:sp>
        <p:nvSpPr>
          <p:cNvPr id="15" name="圆角矩形 14">
            <a:extLst>
              <a:ext uri="{FF2B5EF4-FFF2-40B4-BE49-F238E27FC236}">
                <a16:creationId xmlns:a16="http://schemas.microsoft.com/office/drawing/2014/main" id="{5382CD89-35B6-4BD4-B332-B011068CC402}"/>
              </a:ext>
            </a:extLst>
          </p:cNvPr>
          <p:cNvSpPr/>
          <p:nvPr/>
        </p:nvSpPr>
        <p:spPr>
          <a:xfrm>
            <a:off x="9178970" y="2841545"/>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zh-CN" altLang="en-US" sz="1600" dirty="0" smtClean="0"/>
              <a:t>*</a:t>
            </a:r>
            <a:r>
              <a:rPr lang="en-US" altLang="zh-CN" sz="1600" dirty="0" err="1" smtClean="0"/>
              <a:t>a,str</a:t>
            </a:r>
            <a:r>
              <a:rPr lang="en-US" altLang="zh-CN" sz="1600" dirty="0" smtClean="0"/>
              <a:t>[10]</a:t>
            </a:r>
            <a:r>
              <a:rPr lang="pt-BR" altLang="zh-CN" sz="1600" dirty="0" smtClean="0"/>
              <a:t>;</a:t>
            </a:r>
          </a:p>
          <a:p>
            <a:pPr defTabSz="363538">
              <a:lnSpc>
                <a:spcPct val="120000"/>
              </a:lnSpc>
            </a:pPr>
            <a:r>
              <a:rPr lang="pt-BR" altLang="zh-CN" sz="1600" dirty="0" smtClean="0"/>
              <a:t>a=str; </a:t>
            </a:r>
            <a:r>
              <a:rPr lang="en-US" altLang="zh-CN" sz="1600" dirty="0" err="1" smtClean="0"/>
              <a:t>scanf</a:t>
            </a:r>
            <a:r>
              <a:rPr lang="en-US" altLang="zh-CN" sz="1600" dirty="0" smtClean="0"/>
              <a:t>("%</a:t>
            </a:r>
            <a:r>
              <a:rPr lang="en-US" altLang="zh-CN" sz="1600" dirty="0" err="1" smtClean="0"/>
              <a:t>s",a</a:t>
            </a:r>
            <a:r>
              <a:rPr lang="en-US" altLang="zh-CN" sz="1600" dirty="0" smtClean="0"/>
              <a:t>);</a:t>
            </a:r>
            <a:endParaRPr lang="pt-BR" altLang="zh-CN" sz="1600" dirty="0" smtClean="0"/>
          </a:p>
        </p:txBody>
      </p:sp>
      <p:pic>
        <p:nvPicPr>
          <p:cNvPr id="16" name="图片 15">
            <a:extLst>
              <a:ext uri="{FF2B5EF4-FFF2-40B4-BE49-F238E27FC236}">
                <a16:creationId xmlns:a16="http://schemas.microsoft.com/office/drawing/2014/main" id="{EC7F420D-6316-480A-A6EA-5B56568F664C}"/>
              </a:ext>
            </a:extLst>
          </p:cNvPr>
          <p:cNvPicPr>
            <a:picLocks noChangeAspect="1"/>
          </p:cNvPicPr>
          <p:nvPr/>
        </p:nvPicPr>
        <p:blipFill>
          <a:blip r:embed="rId6" cstate="print"/>
          <a:stretch>
            <a:fillRect/>
          </a:stretch>
        </p:blipFill>
        <p:spPr>
          <a:xfrm>
            <a:off x="11010233" y="2953232"/>
            <a:ext cx="552450" cy="542925"/>
          </a:xfrm>
          <a:prstGeom prst="rect">
            <a:avLst/>
          </a:prstGeom>
        </p:spPr>
      </p:pic>
      <p:sp>
        <p:nvSpPr>
          <p:cNvPr id="17" name="圆角矩形 16">
            <a:extLst>
              <a:ext uri="{FF2B5EF4-FFF2-40B4-BE49-F238E27FC236}">
                <a16:creationId xmlns:a16="http://schemas.microsoft.com/office/drawing/2014/main" id="{5382CD89-35B6-4BD4-B332-B011068CC402}"/>
              </a:ext>
            </a:extLst>
          </p:cNvPr>
          <p:cNvSpPr/>
          <p:nvPr/>
        </p:nvSpPr>
        <p:spPr>
          <a:xfrm>
            <a:off x="3347978" y="4390094"/>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en-US" altLang="zh-CN" sz="1600" dirty="0" smtClean="0"/>
              <a:t>a[]="House"</a:t>
            </a:r>
            <a:r>
              <a:rPr lang="pt-BR" altLang="zh-CN" sz="1600" dirty="0" smtClean="0"/>
              <a:t>;	</a:t>
            </a:r>
            <a:endParaRPr lang="zh-CN" altLang="en-US" sz="1600" dirty="0">
              <a:solidFill>
                <a:srgbClr val="008000"/>
              </a:solidFill>
            </a:endParaRPr>
          </a:p>
          <a:p>
            <a:pPr defTabSz="363538">
              <a:lnSpc>
                <a:spcPct val="120000"/>
              </a:lnSpc>
            </a:pPr>
            <a:r>
              <a:rPr lang="en-US" altLang="zh-CN" sz="1600" dirty="0" smtClean="0"/>
              <a:t>a[2]='r';</a:t>
            </a:r>
            <a:endParaRPr lang="pt-BR" altLang="zh-CN" sz="1600" dirty="0" smtClean="0"/>
          </a:p>
        </p:txBody>
      </p:sp>
      <p:sp>
        <p:nvSpPr>
          <p:cNvPr id="19" name="圆角矩形 18">
            <a:extLst>
              <a:ext uri="{FF2B5EF4-FFF2-40B4-BE49-F238E27FC236}">
                <a16:creationId xmlns:a16="http://schemas.microsoft.com/office/drawing/2014/main" id="{5382CD89-35B6-4BD4-B332-B011068CC402}"/>
              </a:ext>
            </a:extLst>
          </p:cNvPr>
          <p:cNvSpPr/>
          <p:nvPr/>
        </p:nvSpPr>
        <p:spPr>
          <a:xfrm>
            <a:off x="6089663" y="4390094"/>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zh-CN" altLang="en-US" sz="1600" dirty="0" smtClean="0"/>
              <a:t>*</a:t>
            </a:r>
            <a:r>
              <a:rPr lang="en-US" altLang="zh-CN" sz="1600" dirty="0" smtClean="0"/>
              <a:t>b="House"</a:t>
            </a:r>
            <a:r>
              <a:rPr lang="pt-BR" altLang="zh-CN" sz="1600" dirty="0" smtClean="0"/>
              <a:t>;</a:t>
            </a:r>
          </a:p>
          <a:p>
            <a:pPr defTabSz="363538">
              <a:lnSpc>
                <a:spcPct val="120000"/>
              </a:lnSpc>
            </a:pPr>
            <a:r>
              <a:rPr lang="en-US" altLang="zh-CN" sz="1600" dirty="0" smtClean="0"/>
              <a:t>b[2]='r';</a:t>
            </a:r>
            <a:endParaRPr lang="pt-BR" altLang="zh-CN" sz="1600" dirty="0" smtClean="0"/>
          </a:p>
        </p:txBody>
      </p:sp>
      <p:pic>
        <p:nvPicPr>
          <p:cNvPr id="20" name="图片 19">
            <a:extLst>
              <a:ext uri="{FF2B5EF4-FFF2-40B4-BE49-F238E27FC236}">
                <a16:creationId xmlns:a16="http://schemas.microsoft.com/office/drawing/2014/main" id="{EC7F420D-6316-480A-A6EA-5B56568F664C}"/>
              </a:ext>
            </a:extLst>
          </p:cNvPr>
          <p:cNvPicPr>
            <a:picLocks noChangeAspect="1"/>
          </p:cNvPicPr>
          <p:nvPr/>
        </p:nvPicPr>
        <p:blipFill>
          <a:blip r:embed="rId6" cstate="print"/>
          <a:stretch>
            <a:fillRect/>
          </a:stretch>
        </p:blipFill>
        <p:spPr>
          <a:xfrm>
            <a:off x="5169315" y="4504706"/>
            <a:ext cx="552450" cy="542925"/>
          </a:xfrm>
          <a:prstGeom prst="rect">
            <a:avLst/>
          </a:prstGeom>
        </p:spPr>
      </p:pic>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5" cstate="print"/>
          <a:stretch>
            <a:fillRect/>
          </a:stretch>
        </p:blipFill>
        <p:spPr>
          <a:xfrm>
            <a:off x="7938982" y="4512250"/>
            <a:ext cx="542925" cy="552450"/>
          </a:xfrm>
          <a:prstGeom prst="rect">
            <a:avLst/>
          </a:prstGeom>
        </p:spPr>
      </p:pic>
      <p:sp>
        <p:nvSpPr>
          <p:cNvPr id="21" name="圆角矩形 20">
            <a:extLst>
              <a:ext uri="{FF2B5EF4-FFF2-40B4-BE49-F238E27FC236}">
                <a16:creationId xmlns:a16="http://schemas.microsoft.com/office/drawing/2014/main" id="{5382CD89-35B6-4BD4-B332-B011068CC402}"/>
              </a:ext>
            </a:extLst>
          </p:cNvPr>
          <p:cNvSpPr/>
          <p:nvPr/>
        </p:nvSpPr>
        <p:spPr>
          <a:xfrm>
            <a:off x="8006077" y="5679549"/>
            <a:ext cx="3132094"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t>char *format="a=%d,b=%f\n";</a:t>
            </a:r>
          </a:p>
          <a:p>
            <a:pPr defTabSz="363538">
              <a:lnSpc>
                <a:spcPct val="120000"/>
              </a:lnSpc>
            </a:pPr>
            <a:r>
              <a:rPr lang="en-US" altLang="zh-CN" sz="1600" smtClean="0"/>
              <a:t>printf(format,a,b);</a:t>
            </a:r>
            <a:endParaRPr lang="pt-BR" altLang="zh-CN" sz="1600" smtClean="0"/>
          </a:p>
        </p:txBody>
      </p:sp>
    </p:spTree>
    <p:extLst>
      <p:ext uri="{BB962C8B-B14F-4D97-AF65-F5344CB8AC3E}">
        <p14:creationId xmlns:p14="http://schemas.microsoft.com/office/powerpoint/2010/main" val="24438299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8.21】</a:t>
            </a:r>
            <a:r>
              <a:rPr lang="zh-CN" altLang="en-US" sz="2000">
                <a:solidFill>
                  <a:schemeClr val="accent1"/>
                </a:solidFill>
              </a:rPr>
              <a:t>改变指针变量的值。 </a:t>
            </a:r>
          </a:p>
        </p:txBody>
      </p:sp>
      <p:sp>
        <p:nvSpPr>
          <p:cNvPr id="13" name="圆角矩形 12">
            <a:extLst>
              <a:ext uri="{FF2B5EF4-FFF2-40B4-BE49-F238E27FC236}">
                <a16:creationId xmlns:a16="http://schemas.microsoft.com/office/drawing/2014/main" id="{5382CD89-35B6-4BD4-B332-B011068CC402}"/>
              </a:ext>
            </a:extLst>
          </p:cNvPr>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love China!";</a:t>
            </a:r>
          </a:p>
          <a:p>
            <a:pPr defTabSz="363538">
              <a:lnSpc>
                <a:spcPct val="120000"/>
              </a:lnSpc>
            </a:pPr>
            <a:r>
              <a:rPr lang="en-US" altLang="zh-CN" sz="1400"/>
              <a:t>	a=a+7;	</a:t>
            </a:r>
            <a:r>
              <a:rPr lang="en-US" altLang="zh-CN" sz="1400" smtClean="0"/>
              <a:t>		</a:t>
            </a:r>
            <a:r>
              <a:rPr lang="en-US" altLang="zh-CN" sz="1400" smtClean="0">
                <a:solidFill>
                  <a:srgbClr val="008000"/>
                </a:solidFill>
              </a:rPr>
              <a:t>//</a:t>
            </a:r>
            <a:r>
              <a:rPr lang="zh-CN" altLang="en-US" sz="1400">
                <a:solidFill>
                  <a:srgbClr val="008000"/>
                </a:solidFill>
              </a:rPr>
              <a:t>改变指针变量的值，即改变指针变量的指向</a:t>
            </a:r>
          </a:p>
          <a:p>
            <a:pPr defTabSz="363538">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4367212" y="3090862"/>
            <a:ext cx="3457575" cy="676275"/>
          </a:xfrm>
          <a:prstGeom prst="rect">
            <a:avLst/>
          </a:prstGeom>
        </p:spPr>
      </p:pic>
      <p:sp>
        <p:nvSpPr>
          <p:cNvPr id="15" name="圆角矩形 14">
            <a:extLst>
              <a:ext uri="{FF2B5EF4-FFF2-40B4-BE49-F238E27FC236}">
                <a16:creationId xmlns:a16="http://schemas.microsoft.com/office/drawing/2014/main" id="{5382CD89-35B6-4BD4-B332-B011068CC402}"/>
              </a:ext>
            </a:extLst>
          </p:cNvPr>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t>
            </a:r>
            <a:r>
              <a:rPr lang="en-US" altLang="zh-CN" sz="1400" smtClean="0"/>
              <a:t>str[]={"</a:t>
            </a:r>
            <a:r>
              <a:rPr lang="en-US" altLang="zh-CN" sz="1400"/>
              <a:t>I love China</a:t>
            </a:r>
            <a:r>
              <a:rPr lang="en-US" altLang="zh-CN" sz="1400" smtClean="0"/>
              <a:t>!"};</a:t>
            </a:r>
            <a:endParaRPr lang="en-US" altLang="zh-CN" sz="1400"/>
          </a:p>
          <a:p>
            <a:pPr defTabSz="363538">
              <a:lnSpc>
                <a:spcPct val="120000"/>
              </a:lnSpc>
            </a:pPr>
            <a:r>
              <a:rPr lang="en-US" altLang="zh-CN" sz="1400"/>
              <a:t>	</a:t>
            </a:r>
            <a:r>
              <a:rPr lang="en-US" altLang="zh-CN" sz="1400" smtClean="0"/>
              <a:t>str=str+7;</a:t>
            </a:r>
          </a:p>
          <a:p>
            <a:pPr defTabSz="363538">
              <a:lnSpc>
                <a:spcPct val="120000"/>
              </a:lnSpc>
            </a:pPr>
            <a:r>
              <a:rPr lang="zh-CN" altLang="en-US" sz="1400"/>
              <a:t>	</a:t>
            </a:r>
            <a:r>
              <a:rPr lang="en-US" altLang="zh-CN" sz="1400"/>
              <a:t>printf("%s\n</a:t>
            </a:r>
            <a:r>
              <a:rPr lang="en-US" altLang="zh-CN" sz="1400" smtClean="0"/>
              <a:t>",str);</a:t>
            </a:r>
            <a:endParaRPr lang="zh-CN" altLang="en-US" sz="1400">
              <a:solidFill>
                <a:srgbClr val="008000"/>
              </a:solidFill>
            </a:endParaRP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16" name="图片 15">
            <a:extLst>
              <a:ext uri="{FF2B5EF4-FFF2-40B4-BE49-F238E27FC236}">
                <a16:creationId xmlns:a16="http://schemas.microsoft.com/office/drawing/2014/main" id="{F85C959A-118B-495F-B8CB-F9B90295EF73}"/>
              </a:ext>
            </a:extLst>
          </p:cNvPr>
          <p:cNvPicPr>
            <a:picLocks noChangeAspect="1"/>
          </p:cNvPicPr>
          <p:nvPr/>
        </p:nvPicPr>
        <p:blipFill>
          <a:blip r:embed="rId4" cstate="print"/>
          <a:stretch>
            <a:fillRect/>
          </a:stretch>
        </p:blipFill>
        <p:spPr>
          <a:xfrm>
            <a:off x="3526985" y="4736127"/>
            <a:ext cx="542925" cy="552450"/>
          </a:xfrm>
          <a:prstGeom prst="rect">
            <a:avLst/>
          </a:prstGeom>
        </p:spPr>
      </p:pic>
      <p:grpSp>
        <p:nvGrpSpPr>
          <p:cNvPr id="17" name="组合 16"/>
          <p:cNvGrpSpPr/>
          <p:nvPr/>
        </p:nvGrpSpPr>
        <p:grpSpPr>
          <a:xfrm>
            <a:off x="8556260" y="1681695"/>
            <a:ext cx="2771940" cy="3961506"/>
            <a:chOff x="8108212" y="4330263"/>
            <a:chExt cx="2695107" cy="3961506"/>
          </a:xfrm>
          <a:effectLst>
            <a:outerShdw blurRad="63500" sx="102000" sy="102000" algn="ctr" rotWithShape="0">
              <a:prstClr val="black">
                <a:alpha val="40000"/>
              </a:prstClr>
            </a:outerShdw>
          </a:effectLst>
        </p:grpSpPr>
        <p:sp>
          <p:nvSpPr>
            <p:cNvPr id="18" name="剪去单角的矩形 17"/>
            <p:cNvSpPr/>
            <p:nvPr/>
          </p:nvSpPr>
          <p:spPr>
            <a:xfrm>
              <a:off x="8108212" y="4330263"/>
              <a:ext cx="2695107" cy="3961506"/>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4711067"/>
              <a:ext cx="290352" cy="327244"/>
            </a:xfrm>
            <a:prstGeom prst="rect">
              <a:avLst/>
            </a:prstGeom>
          </p:spPr>
        </p:pic>
        <p:sp>
          <p:nvSpPr>
            <p:cNvPr id="20" name="文本框 19"/>
            <p:cNvSpPr txBox="1"/>
            <p:nvPr/>
          </p:nvSpPr>
          <p:spPr>
            <a:xfrm>
              <a:off x="8463121" y="4686463"/>
              <a:ext cx="2340198" cy="3372142"/>
            </a:xfrm>
            <a:prstGeom prst="rect">
              <a:avLst/>
            </a:prstGeom>
            <a:noFill/>
          </p:spPr>
          <p:txBody>
            <a:bodyPr wrap="square" rtlCol="0">
              <a:spAutoFit/>
            </a:bodyPr>
            <a:lstStyle/>
            <a:p>
              <a:pPr>
                <a:lnSpc>
                  <a:spcPct val="120000"/>
                </a:lnSpc>
              </a:pPr>
              <a:r>
                <a:rPr lang="zh-CN" altLang="en-US" dirty="0">
                  <a:solidFill>
                    <a:schemeClr val="bg1"/>
                  </a:solidFill>
                </a:rPr>
                <a:t>指针变量</a:t>
              </a:r>
              <a:r>
                <a:rPr lang="en-US" altLang="zh-CN" dirty="0">
                  <a:solidFill>
                    <a:schemeClr val="bg1"/>
                  </a:solidFill>
                </a:rPr>
                <a:t>a</a:t>
              </a:r>
              <a:r>
                <a:rPr lang="zh-CN" altLang="en-US" dirty="0">
                  <a:solidFill>
                    <a:schemeClr val="bg1"/>
                  </a:solidFill>
                </a:rPr>
                <a:t>的值是可以变化的。</a:t>
              </a:r>
              <a:r>
                <a:rPr lang="en-US" altLang="zh-CN" dirty="0" err="1">
                  <a:solidFill>
                    <a:schemeClr val="bg1"/>
                  </a:solidFill>
                </a:rPr>
                <a:t>printf</a:t>
              </a:r>
              <a:r>
                <a:rPr lang="zh-CN" altLang="en-US" dirty="0">
                  <a:solidFill>
                    <a:schemeClr val="bg1"/>
                  </a:solidFill>
                </a:rPr>
                <a:t>函数输出字符串时，从指针变量</a:t>
              </a:r>
              <a:r>
                <a:rPr lang="en-US" altLang="zh-CN" dirty="0">
                  <a:solidFill>
                    <a:schemeClr val="bg1"/>
                  </a:solidFill>
                </a:rPr>
                <a:t>a</a:t>
              </a:r>
              <a:r>
                <a:rPr lang="zh-CN" altLang="en-US" dirty="0">
                  <a:solidFill>
                    <a:schemeClr val="bg1"/>
                  </a:solidFill>
                </a:rPr>
                <a:t>当时所指向的元素开始，逐个输出各个字符，直到</a:t>
              </a:r>
              <a:r>
                <a:rPr lang="zh-CN" altLang="en-US" dirty="0" smtClean="0">
                  <a:solidFill>
                    <a:schemeClr val="bg1"/>
                  </a:solidFill>
                </a:rPr>
                <a:t>遇</a:t>
              </a:r>
              <a:r>
                <a:rPr lang="en-US" altLang="zh-CN" dirty="0">
                  <a:solidFill>
                    <a:schemeClr val="bg1"/>
                  </a:solidFill>
                </a:rPr>
                <a:t>'</a:t>
              </a:r>
              <a:r>
                <a:rPr lang="en-US" altLang="zh-CN" dirty="0" smtClean="0">
                  <a:solidFill>
                    <a:schemeClr val="bg1"/>
                  </a:solidFill>
                </a:rPr>
                <a:t>\0'</a:t>
              </a:r>
              <a:r>
                <a:rPr lang="zh-CN" altLang="en-US" dirty="0" smtClean="0">
                  <a:solidFill>
                    <a:schemeClr val="bg1"/>
                  </a:solidFill>
                </a:rPr>
                <a:t>为止</a:t>
              </a:r>
              <a:r>
                <a:rPr lang="zh-CN" altLang="en-US" dirty="0">
                  <a:solidFill>
                    <a:schemeClr val="bg1"/>
                  </a:solidFill>
                </a:rPr>
                <a:t>。而数组名虽然代表地址，但它是常量，它的值是不能改变的。</a:t>
              </a:r>
              <a:endParaRPr lang="en-US" altLang="zh-CN" b="1" dirty="0">
                <a:solidFill>
                  <a:schemeClr val="bg1"/>
                </a:solidFill>
              </a:endParaRPr>
            </a:p>
          </p:txBody>
        </p:sp>
      </p:grpSp>
    </p:spTree>
    <p:extLst>
      <p:ext uri="{BB962C8B-B14F-4D97-AF65-F5344CB8AC3E}">
        <p14:creationId xmlns:p14="http://schemas.microsoft.com/office/powerpoint/2010/main" val="18331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指向函数的指针</a:t>
            </a:r>
            <a:endParaRPr lang="zh-CN" altLang="en-US" dirty="0"/>
          </a:p>
        </p:txBody>
      </p:sp>
    </p:spTree>
    <p:extLst>
      <p:ext uri="{BB962C8B-B14F-4D97-AF65-F5344CB8AC3E}">
        <p14:creationId xmlns:p14="http://schemas.microsoft.com/office/powerpoint/2010/main" val="6505758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什么是函数的指针</a:t>
            </a:r>
          </a:p>
        </p:txBody>
      </p:sp>
      <p:sp>
        <p:nvSpPr>
          <p:cNvPr id="14" name="MH_Desc_1"/>
          <p:cNvSpPr/>
          <p:nvPr>
            <p:custDataLst>
              <p:tags r:id="rId1"/>
            </p:custDataLst>
          </p:nvPr>
        </p:nvSpPr>
        <p:spPr>
          <a:xfrm>
            <a:off x="693415" y="1351722"/>
            <a:ext cx="10749062" cy="46117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b="1" smtClean="0">
                <a:solidFill>
                  <a:schemeClr val="tx1"/>
                </a:solidFill>
              </a:rPr>
              <a:t>函数</a:t>
            </a:r>
            <a:r>
              <a:rPr lang="zh-CN" altLang="en-US" b="1">
                <a:solidFill>
                  <a:schemeClr val="tx1"/>
                </a:solidFill>
              </a:rPr>
              <a:t>名就是函数的指针，它代表函数的起始地址。</a:t>
            </a: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定义一个指向函数的指针变量，用来存放某一函数的起始地址，这就意味着此指针变量指向该函数。例如</a:t>
            </a:r>
            <a:r>
              <a:rPr lang="en-US" altLang="zh-CN">
                <a:solidFill>
                  <a:schemeClr val="tx1"/>
                </a:solidFill>
              </a:rPr>
              <a:t>: </a:t>
            </a:r>
          </a:p>
          <a:p>
            <a:pPr algn="just">
              <a:lnSpc>
                <a:spcPct val="150000"/>
              </a:lnSpc>
              <a:spcBef>
                <a:spcPts val="600"/>
              </a:spcBef>
              <a:spcAft>
                <a:spcPts val="600"/>
              </a:spcAft>
              <a:defRPr/>
            </a:pPr>
            <a:r>
              <a:rPr lang="zh-CN" altLang="en-US" smtClean="0">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smtClean="0">
                <a:solidFill>
                  <a:schemeClr val="tx1"/>
                </a:solidFill>
              </a:rPr>
              <a:t>int (*)(</a:t>
            </a:r>
            <a:r>
              <a:rPr lang="en-US" altLang="zh-CN">
                <a:solidFill>
                  <a:schemeClr val="tx1"/>
                </a:solidFill>
              </a:rPr>
              <a:t>int,int)</a:t>
            </a:r>
            <a:r>
              <a:rPr lang="zh-CN" altLang="en-US">
                <a:solidFill>
                  <a:schemeClr val="tx1"/>
                </a:solidFill>
              </a:rPr>
              <a:t>表示。</a:t>
            </a:r>
            <a:endParaRPr lang="en-US" altLang="zh-CN">
              <a:solidFill>
                <a:schemeClr val="tx1"/>
              </a:solidFill>
            </a:endParaRPr>
          </a:p>
        </p:txBody>
      </p:sp>
      <p:sp>
        <p:nvSpPr>
          <p:cNvPr id="5" name="圆角矩形 4">
            <a:extLst>
              <a:ext uri="{FF2B5EF4-FFF2-40B4-BE49-F238E27FC236}">
                <a16:creationId xmlns:a16="http://schemas.microsoft.com/office/drawing/2014/main" id="{5382CD89-35B6-4BD4-B332-B011068CC402}"/>
              </a:ext>
            </a:extLst>
          </p:cNvPr>
          <p:cNvSpPr/>
          <p:nvPr/>
        </p:nvSpPr>
        <p:spPr>
          <a:xfrm>
            <a:off x="1414706" y="381876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int (*p)(int,int);</a:t>
            </a:r>
          </a:p>
        </p:txBody>
      </p:sp>
    </p:spTree>
    <p:extLst>
      <p:ext uri="{BB962C8B-B14F-4D97-AF65-F5344CB8AC3E}">
        <p14:creationId xmlns:p14="http://schemas.microsoft.com/office/powerpoint/2010/main" val="2690018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用函数指针变量调用函数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8.22】</a:t>
            </a:r>
            <a:r>
              <a:rPr lang="zh-CN" altLang="en-US" sz="2000">
                <a:solidFill>
                  <a:schemeClr val="accent1"/>
                </a:solidFill>
              </a:rPr>
              <a:t>用函数求整数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a:t>
            </a:r>
          </a:p>
        </p:txBody>
      </p:sp>
      <p:sp>
        <p:nvSpPr>
          <p:cNvPr id="14" name="圆角矩形 12">
            <a:extLst>
              <a:ext uri="{FF2B5EF4-FFF2-40B4-BE49-F238E27FC236}">
                <a16:creationId xmlns:a16="http://schemas.microsoft.com/office/drawing/2014/main" id="{5382CD89-35B6-4BD4-B332-B011068CC402}"/>
              </a:ext>
            </a:extLst>
          </p:cNvPr>
          <p:cNvSpPr/>
          <p:nvPr/>
        </p:nvSpPr>
        <p:spPr>
          <a:xfrm>
            <a:off x="768909" y="1920559"/>
            <a:ext cx="4359682"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a,b,c;</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c=max(a,b);	</a:t>
            </a:r>
            <a:r>
              <a:rPr lang="en-US" altLang="zh-CN" sz="1400" smtClean="0"/>
              <a:t>	</a:t>
            </a:r>
            <a:r>
              <a:rPr lang="en-US" altLang="zh-CN" sz="1400" smtClean="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printf("a=%d\nb=%d\nmax=%d\n",a,b,c);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2518638" cy="369332"/>
          </a:xfrm>
          <a:prstGeom prst="rect">
            <a:avLst/>
          </a:prstGeom>
        </p:spPr>
        <p:txBody>
          <a:bodyPr wrap="none">
            <a:spAutoFit/>
          </a:bodyPr>
          <a:lstStyle/>
          <a:p>
            <a:r>
              <a:rPr lang="zh-CN" altLang="en-US"/>
              <a:t>(1)通过函数名调用函数</a:t>
            </a:r>
          </a:p>
        </p:txBody>
      </p:sp>
      <p:pic>
        <p:nvPicPr>
          <p:cNvPr id="6" name="图片 5"/>
          <p:cNvPicPr>
            <a:picLocks noChangeAspect="1"/>
          </p:cNvPicPr>
          <p:nvPr/>
        </p:nvPicPr>
        <p:blipFill>
          <a:blip r:embed="rId3" cstate="print"/>
          <a:stretch>
            <a:fillRect/>
          </a:stretch>
        </p:blipFill>
        <p:spPr>
          <a:xfrm>
            <a:off x="2229288" y="5291841"/>
            <a:ext cx="3457575" cy="1123950"/>
          </a:xfrm>
          <a:prstGeom prst="rect">
            <a:avLst/>
          </a:prstGeom>
        </p:spPr>
      </p:pic>
      <p:sp>
        <p:nvSpPr>
          <p:cNvPr id="13" name="矩形 12"/>
          <p:cNvSpPr/>
          <p:nvPr/>
        </p:nvSpPr>
        <p:spPr>
          <a:xfrm>
            <a:off x="5540314" y="1519835"/>
            <a:ext cx="3966150" cy="369332"/>
          </a:xfrm>
          <a:prstGeom prst="rect">
            <a:avLst/>
          </a:prstGeom>
        </p:spPr>
        <p:txBody>
          <a:bodyPr wrap="none">
            <a:spAutoFit/>
          </a:bodyPr>
          <a:lstStyle/>
          <a:p>
            <a:r>
              <a:rPr lang="en-US" altLang="zh-CN"/>
              <a:t>(2) </a:t>
            </a:r>
            <a:r>
              <a:rPr lang="zh-CN" altLang="en-US"/>
              <a:t>通过指针变量调用它所指向的</a:t>
            </a:r>
            <a:r>
              <a:rPr lang="zh-CN" altLang="en-US" smtClean="0"/>
              <a:t>函数</a:t>
            </a:r>
            <a:endParaRPr lang="zh-CN" altLang="en-US"/>
          </a:p>
        </p:txBody>
      </p:sp>
      <p:sp>
        <p:nvSpPr>
          <p:cNvPr id="15" name="圆角矩形 12">
            <a:extLst>
              <a:ext uri="{FF2B5EF4-FFF2-40B4-BE49-F238E27FC236}">
                <a16:creationId xmlns:a16="http://schemas.microsoft.com/office/drawing/2014/main" id="{5382CD89-35B6-4BD4-B332-B011068CC402}"/>
              </a:ext>
            </a:extLst>
          </p:cNvPr>
          <p:cNvSpPr/>
          <p:nvPr/>
        </p:nvSpPr>
        <p:spPr>
          <a:xfrm>
            <a:off x="5686863" y="1921411"/>
            <a:ext cx="4470929"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solidFill>
                  <a:schemeClr val="accent6"/>
                </a:solidFill>
              </a:rPr>
              <a:t>int</a:t>
            </a:r>
            <a:r>
              <a:rPr lang="en-US" altLang="zh-CN" sz="1400" dirty="0">
                <a:solidFill>
                  <a:schemeClr val="accent6"/>
                </a:solidFill>
              </a:rPr>
              <a:t> (*p)(</a:t>
            </a:r>
            <a:r>
              <a:rPr lang="en-US" altLang="zh-CN" sz="1400" dirty="0" err="1">
                <a:solidFill>
                  <a:schemeClr val="accent6"/>
                </a:solidFill>
              </a:rPr>
              <a:t>int,int</a:t>
            </a:r>
            <a:r>
              <a:rPr lang="en-US" altLang="zh-CN" sz="1400" dirty="0" smtClean="0">
                <a:solidFill>
                  <a:schemeClr val="accent6"/>
                </a:solidFill>
              </a:rPr>
              <a:t>);</a:t>
            </a:r>
            <a:r>
              <a:rPr lang="en-US" altLang="zh-CN" sz="1400" dirty="0" smtClean="0">
                <a:solidFill>
                  <a:srgbClr val="008000"/>
                </a:solidFill>
              </a:rPr>
              <a:t>//</a:t>
            </a:r>
            <a:r>
              <a:rPr lang="zh-CN" altLang="en-US" sz="1400" dirty="0">
                <a:solidFill>
                  <a:srgbClr val="008000"/>
                </a:solidFill>
              </a:rPr>
              <a:t>定义指向函数的指针变量</a:t>
            </a:r>
            <a:r>
              <a:rPr lang="en-US" altLang="zh-CN" sz="1400" dirty="0">
                <a:solidFill>
                  <a:srgbClr val="008000"/>
                </a:solidFill>
              </a:rPr>
              <a:t>p</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a,b,c</a:t>
            </a:r>
            <a:r>
              <a:rPr lang="en-US" altLang="zh-CN" sz="1400" dirty="0"/>
              <a:t>;</a:t>
            </a:r>
          </a:p>
          <a:p>
            <a:pPr defTabSz="363538">
              <a:lnSpc>
                <a:spcPct val="120000"/>
              </a:lnSpc>
            </a:pPr>
            <a:r>
              <a:rPr lang="en-US" altLang="zh-CN" sz="1400" dirty="0"/>
              <a:t>	</a:t>
            </a:r>
            <a:r>
              <a:rPr lang="en-US" altLang="zh-CN" sz="1400" dirty="0">
                <a:solidFill>
                  <a:schemeClr val="accent6"/>
                </a:solidFill>
              </a:rPr>
              <a:t>p=max;</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("please enter a and b:");</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d,%d",&amp;a,&amp;b</a:t>
            </a:r>
            <a:r>
              <a:rPr lang="en-US" altLang="zh-CN" sz="1400" dirty="0"/>
              <a:t>);</a:t>
            </a:r>
          </a:p>
          <a:p>
            <a:pPr defTabSz="363538">
              <a:lnSpc>
                <a:spcPct val="120000"/>
              </a:lnSpc>
            </a:pPr>
            <a:r>
              <a:rPr lang="en-US" altLang="zh-CN" sz="1400" dirty="0"/>
              <a:t>	</a:t>
            </a:r>
            <a:r>
              <a:rPr lang="en-US" altLang="zh-CN" sz="1400" dirty="0">
                <a:solidFill>
                  <a:schemeClr val="accent6"/>
                </a:solidFill>
              </a:rPr>
              <a:t>c=(*p)(</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通过指针变量调用</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("a=%d\</a:t>
            </a:r>
            <a:r>
              <a:rPr lang="en-US" altLang="zh-CN" sz="1400" dirty="0" err="1"/>
              <a:t>nb</a:t>
            </a:r>
            <a:r>
              <a:rPr lang="en-US" altLang="zh-CN" sz="1400" dirty="0"/>
              <a:t>=%d\</a:t>
            </a:r>
            <a:r>
              <a:rPr lang="en-US" altLang="zh-CN" sz="1400" dirty="0" err="1"/>
              <a:t>nmax</a:t>
            </a:r>
            <a:r>
              <a:rPr lang="en-US" altLang="zh-CN" sz="1400" dirty="0"/>
              <a:t>=%d\n",</a:t>
            </a:r>
            <a:r>
              <a:rPr lang="en-US" altLang="zh-CN" sz="1400" dirty="0" err="1"/>
              <a:t>a,b,c</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a:t>
            </a:r>
            <a:r>
              <a:rPr lang="en-US" altLang="zh-CN" sz="1400" dirty="0" smtClean="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z;</a:t>
            </a:r>
          </a:p>
          <a:p>
            <a:pPr defTabSz="363538">
              <a:lnSpc>
                <a:spcPct val="120000"/>
              </a:lnSpc>
            </a:pPr>
            <a:r>
              <a:rPr lang="en-US" altLang="zh-CN" sz="1400" dirty="0"/>
              <a:t>	if(x&gt;y)z=x;</a:t>
            </a:r>
          </a:p>
          <a:p>
            <a:pPr defTabSz="363538">
              <a:lnSpc>
                <a:spcPct val="120000"/>
              </a:lnSpc>
            </a:pPr>
            <a:r>
              <a:rPr lang="en-US" altLang="zh-CN" sz="1400" dirty="0"/>
              <a:t>	else z=y;</a:t>
            </a:r>
          </a:p>
          <a:p>
            <a:pPr defTabSz="363538">
              <a:lnSpc>
                <a:spcPct val="120000"/>
              </a:lnSpc>
            </a:pPr>
            <a:r>
              <a:rPr lang="en-US" altLang="zh-CN" sz="1400" dirty="0"/>
              <a:t>	return(z);</a:t>
            </a:r>
          </a:p>
          <a:p>
            <a:pPr defTabSz="363538">
              <a:lnSpc>
                <a:spcPct val="120000"/>
              </a:lnSpc>
            </a:pPr>
            <a:r>
              <a:rPr lang="en-US" altLang="zh-CN" sz="1400" dirty="0"/>
              <a:t>}</a:t>
            </a:r>
            <a:endParaRPr lang="zh-CN" altLang="en-US" sz="1400" b="1" dirty="0">
              <a:solidFill>
                <a:srgbClr val="008000"/>
              </a:solidFill>
            </a:endParaRPr>
          </a:p>
        </p:txBody>
      </p:sp>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720000">
                      <a:extLst>
                        <a:ext uri="{9D8B030D-6E8A-4147-A177-3AD203B41FA5}">
                          <a16:colId xmlns:a16="http://schemas.microsoft.com/office/drawing/2014/main" val="2830740394"/>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a:p>
                      </a:txBody>
                      <a:tcPr marT="0" marB="0" anchor="ctr">
                        <a:lnL w="12700" cmpd="sng">
                          <a:noFill/>
                        </a:lnL>
                        <a:lnR w="12700" cmpd="sng">
                          <a:noFill/>
                        </a:lnR>
                      </a:tcPr>
                    </a:tc>
                    <a:extLst>
                      <a:ext uri="{0D108BD9-81ED-4DB2-BD59-A6C34878D82A}">
                        <a16:rowId xmlns:a16="http://schemas.microsoft.com/office/drawing/2014/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2429788745"/>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xmlns="" xmlns:a14="http://schemas.microsoft.com/office/drawing/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xmlns:a14="http://schemas.microsoft.com/office/drawing/2010/main" val="738932588"/>
                        </a:ext>
                      </a:extLst>
                    </a:gridCol>
                    <a:gridCol w="720000">
                      <a:extLst>
                        <a:ext uri="{9D8B030D-6E8A-4147-A177-3AD203B41FA5}">
                          <a16:colId xmlns:a16="http://schemas.microsoft.com/office/drawing/2014/main" xmlns="" xmlns:a14="http://schemas.microsoft.com/office/drawing/2010/main" val="2830740394"/>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2318939545"/>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xmlns="" xmlns:a14="http://schemas.microsoft.com/office/drawing/2010/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4"/>
                          <a:stretch>
                            <a:fillRect l="-74790" t="-166250" r="-840" b="-33750"/>
                          </a:stretch>
                        </a:blipFill>
                      </a:tcPr>
                    </a:tc>
                    <a:extLst>
                      <a:ext uri="{0D108BD9-81ED-4DB2-BD59-A6C34878D82A}">
                        <a16:rowId xmlns:a16="http://schemas.microsoft.com/office/drawing/2014/main" xmlns="" xmlns:a14="http://schemas.microsoft.com/office/drawing/2010/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2429788745"/>
                      </a:ext>
                    </a:extLst>
                  </a:tr>
                </a:tbl>
              </a:graphicData>
            </a:graphic>
          </p:graphicFrame>
        </mc:Fallback>
      </mc:AlternateContent>
      <p:cxnSp>
        <p:nvCxnSpPr>
          <p:cNvPr id="17" name="直接箭头连接符 16"/>
          <p:cNvCxnSpPr/>
          <p:nvPr/>
        </p:nvCxnSpPr>
        <p:spPr>
          <a:xfrm>
            <a:off x="10366634" y="2650850"/>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719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是时候让指针出场了</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47783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怎样定义和使用指向函数的指针变量</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指针变量名</a:t>
            </a:r>
            <a:r>
              <a:rPr lang="en-US" altLang="zh-CN" b="1" smtClean="0"/>
              <a:t>)(</a:t>
            </a:r>
            <a:r>
              <a:rPr lang="zh-CN" altLang="en-US" b="1" smtClean="0"/>
              <a:t>函数参数表列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mtClean="0">
                <a:solidFill>
                  <a:schemeClr val="tx1"/>
                </a:solidFill>
              </a:rPr>
              <a:t>(</a:t>
            </a: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(3) </a:t>
            </a:r>
            <a:r>
              <a:rPr lang="zh-CN" altLang="en-US">
                <a:solidFill>
                  <a:schemeClr val="tx1"/>
                </a:solidFill>
              </a:rPr>
              <a:t>在给函数指针变量赋值时，只须给出函数名而不必给出</a:t>
            </a:r>
            <a:r>
              <a:rPr lang="zh-CN" altLang="en-US" smtClean="0">
                <a:solidFill>
                  <a:schemeClr val="tx1"/>
                </a:solidFill>
              </a:rPr>
              <a:t>参数</a:t>
            </a:r>
            <a:r>
              <a:rPr lang="zh-CN" altLang="en-US">
                <a:solidFill>
                  <a:schemeClr val="tx1"/>
                </a:solidFill>
              </a:rPr>
              <a:t>。</a:t>
            </a:r>
            <a:endParaRPr lang="en-US" altLang="zh-CN">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r>
              <a:rPr lang="zh-CN" altLang="en-US" smtClean="0">
                <a:solidFill>
                  <a:schemeClr val="tx1"/>
                </a:solidFill>
              </a:rPr>
              <a:t>。</a:t>
            </a:r>
            <a:endParaRPr lang="zh-CN" altLang="en-US" dirty="0">
              <a:solidFill>
                <a:schemeClr val="tx1"/>
              </a:solidFill>
            </a:endParaRPr>
          </a:p>
        </p:txBody>
      </p:sp>
      <p:sp>
        <p:nvSpPr>
          <p:cNvPr id="15" name="圆角矩形 14"/>
          <p:cNvSpPr/>
          <p:nvPr/>
        </p:nvSpPr>
        <p:spPr>
          <a:xfrm>
            <a:off x="5800889" y="1441173"/>
            <a:ext cx="2302251"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t>
            </a:r>
            <a:r>
              <a:rPr lang="en-US" altLang="zh-CN" sz="1600" smtClean="0"/>
              <a:t>(*p)(int,int);</a:t>
            </a:r>
            <a:endParaRPr lang="en-US" altLang="zh-CN" sz="1600"/>
          </a:p>
        </p:txBody>
      </p:sp>
    </p:spTree>
    <p:extLst>
      <p:ext uri="{BB962C8B-B14F-4D97-AF65-F5344CB8AC3E}">
        <p14:creationId xmlns:p14="http://schemas.microsoft.com/office/powerpoint/2010/main" val="10523702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怎样定义和使用指向函数的指针变量</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8.23】</a:t>
            </a:r>
            <a:r>
              <a:rPr lang="zh-CN" altLang="en-US" sz="2000">
                <a:solidFill>
                  <a:schemeClr val="accent1"/>
                </a:solidFill>
              </a:rPr>
              <a:t>输入两个整数，然后让用户选择</a:t>
            </a:r>
            <a:r>
              <a:rPr lang="en-US" altLang="zh-CN" sz="2000">
                <a:solidFill>
                  <a:schemeClr val="accent1"/>
                </a:solidFill>
              </a:rPr>
              <a:t>1</a:t>
            </a:r>
            <a:r>
              <a:rPr lang="zh-CN" altLang="en-US" sz="2000">
                <a:solidFill>
                  <a:schemeClr val="accent1"/>
                </a:solidFill>
              </a:rPr>
              <a:t>或</a:t>
            </a:r>
            <a:r>
              <a:rPr lang="en-US" altLang="zh-CN" sz="2000">
                <a:solidFill>
                  <a:schemeClr val="accent1"/>
                </a:solidFill>
              </a:rPr>
              <a:t>2</a:t>
            </a:r>
            <a:r>
              <a:rPr lang="zh-CN" altLang="en-US" sz="2000">
                <a:solidFill>
                  <a:schemeClr val="accent1"/>
                </a:solidFill>
              </a:rPr>
              <a:t>，选</a:t>
            </a:r>
            <a:r>
              <a:rPr lang="en-US" altLang="zh-CN" sz="2000">
                <a:solidFill>
                  <a:schemeClr val="accent1"/>
                </a:solidFill>
              </a:rPr>
              <a:t>1</a:t>
            </a:r>
            <a:r>
              <a:rPr lang="zh-CN" altLang="en-US" sz="2000">
                <a:solidFill>
                  <a:schemeClr val="accent1"/>
                </a:solidFill>
              </a:rPr>
              <a:t>时调用</a:t>
            </a:r>
            <a:r>
              <a:rPr lang="en-US" altLang="zh-CN" sz="2000">
                <a:solidFill>
                  <a:schemeClr val="accent1"/>
                </a:solidFill>
              </a:rPr>
              <a:t>max</a:t>
            </a:r>
            <a:r>
              <a:rPr lang="zh-CN" altLang="en-US" sz="2000">
                <a:solidFill>
                  <a:schemeClr val="accent1"/>
                </a:solidFill>
              </a:rPr>
              <a:t>函数，输出二者中的大数，选</a:t>
            </a:r>
            <a:r>
              <a:rPr lang="en-US" altLang="zh-CN" sz="2000">
                <a:solidFill>
                  <a:schemeClr val="accent1"/>
                </a:solidFill>
              </a:rPr>
              <a:t>2</a:t>
            </a:r>
            <a:r>
              <a:rPr lang="zh-CN" altLang="en-US" sz="2000">
                <a:solidFill>
                  <a:schemeClr val="accent1"/>
                </a:solidFill>
              </a:rPr>
              <a:t>时调用</a:t>
            </a:r>
            <a:r>
              <a:rPr lang="en-US" altLang="zh-CN" sz="2000">
                <a:solidFill>
                  <a:schemeClr val="accent1"/>
                </a:solidFill>
              </a:rPr>
              <a:t>min</a:t>
            </a:r>
            <a:r>
              <a:rPr lang="zh-CN" altLang="en-US" sz="2000">
                <a:solidFill>
                  <a:schemeClr val="accent1"/>
                </a:solidFill>
              </a:rPr>
              <a:t>函数，输出二者中的小数。</a:t>
            </a:r>
          </a:p>
        </p:txBody>
      </p:sp>
      <p:sp>
        <p:nvSpPr>
          <p:cNvPr id="11" name="圆角矩形 12">
            <a:extLst>
              <a:ext uri="{FF2B5EF4-FFF2-40B4-BE49-F238E27FC236}">
                <a16:creationId xmlns:a16="http://schemas.microsoft.com/office/drawing/2014/main" id="{5382CD89-35B6-4BD4-B332-B011068CC402}"/>
              </a:ext>
            </a:extLst>
          </p:cNvPr>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p>
          <a:p>
            <a:pPr defTabSz="363538">
              <a:lnSpc>
                <a:spcPct val="120000"/>
              </a:lnSpc>
            </a:pPr>
            <a:r>
              <a:rPr lang="zh-CN" altLang="en-US" sz="1400"/>
              <a:t>	</a:t>
            </a:r>
            <a:r>
              <a:rPr lang="en-US" altLang="zh-CN" sz="1400"/>
              <a:t>int a,b,c,n;</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printf("please choose 1 or 2:");</a:t>
            </a:r>
          </a:p>
          <a:p>
            <a:pPr defTabSz="363538">
              <a:lnSpc>
                <a:spcPct val="120000"/>
              </a:lnSpc>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p>
          <a:p>
            <a:pPr defTabSz="363538">
              <a:lnSpc>
                <a:spcPct val="120000"/>
              </a:lnSpc>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p>
          <a:p>
            <a:pPr defTabSz="363538">
              <a:lnSpc>
                <a:spcPct val="120000"/>
              </a:lnSpc>
            </a:pPr>
            <a:r>
              <a:rPr lang="zh-CN" altLang="en-US" sz="1400"/>
              <a:t>	</a:t>
            </a:r>
            <a:r>
              <a:rPr lang="en-US" altLang="zh-CN" sz="1400">
                <a:solidFill>
                  <a:schemeClr val="accent6"/>
                </a:solidFill>
              </a:rPr>
              <a:t>c=(*p)(a,b);</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p>
          <a:p>
            <a:pPr defTabSz="363538">
              <a:lnSpc>
                <a:spcPct val="120000"/>
              </a:lnSpc>
            </a:pPr>
            <a:r>
              <a:rPr lang="zh-CN" altLang="en-US" sz="1400"/>
              <a:t>	</a:t>
            </a:r>
            <a:r>
              <a:rPr lang="en-US" altLang="zh-CN" sz="1400"/>
              <a:t>printf("a=%d,b=%d\n",a,b);</a:t>
            </a:r>
          </a:p>
          <a:p>
            <a:pPr defTabSz="363538">
              <a:lnSpc>
                <a:spcPct val="120000"/>
              </a:lnSpc>
            </a:pPr>
            <a:r>
              <a:rPr lang="en-US" altLang="zh-CN" sz="1400"/>
              <a:t>	if(n==1) printf("max=%d\n",c);</a:t>
            </a:r>
          </a:p>
          <a:p>
            <a:pPr defTabSz="363538">
              <a:lnSpc>
                <a:spcPct val="120000"/>
              </a:lnSpc>
            </a:pPr>
            <a:r>
              <a:rPr lang="en-US" altLang="zh-CN" sz="1400"/>
              <a:t>	else printf("min=%d\n",c);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min(int x,int y)</a:t>
            </a:r>
          </a:p>
          <a:p>
            <a:pPr defTabSz="363538">
              <a:lnSpc>
                <a:spcPct val="120000"/>
              </a:lnSpc>
            </a:pPr>
            <a:r>
              <a:rPr lang="en-US" altLang="zh-CN" sz="1400"/>
              <a:t>{	int z;</a:t>
            </a:r>
          </a:p>
          <a:p>
            <a:pPr defTabSz="363538">
              <a:lnSpc>
                <a:spcPct val="120000"/>
              </a:lnSpc>
            </a:pPr>
            <a:r>
              <a:rPr lang="en-US" altLang="zh-CN" sz="1400"/>
              <a:t>	if(x&lt;y)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422875" y="1873633"/>
            <a:ext cx="0" cy="473588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7" name="图片 6"/>
          <p:cNvPicPr>
            <a:picLocks noChangeAspect="1"/>
          </p:cNvPicPr>
          <p:nvPr/>
        </p:nvPicPr>
        <p:blipFill>
          <a:blip r:embed="rId15" cstate="print"/>
          <a:stretch>
            <a:fillRect/>
          </a:stretch>
        </p:blipFill>
        <p:spPr>
          <a:xfrm>
            <a:off x="7568440" y="2176877"/>
            <a:ext cx="3495675" cy="1152525"/>
          </a:xfrm>
          <a:prstGeom prst="rect">
            <a:avLst/>
          </a:prstGeom>
        </p:spPr>
      </p:pic>
      <p:pic>
        <p:nvPicPr>
          <p:cNvPr id="8" name="图片 7"/>
          <p:cNvPicPr>
            <a:picLocks noChangeAspect="1"/>
          </p:cNvPicPr>
          <p:nvPr/>
        </p:nvPicPr>
        <p:blipFill>
          <a:blip r:embed="rId16" cstate="print"/>
          <a:stretch>
            <a:fillRect/>
          </a:stretch>
        </p:blipFill>
        <p:spPr>
          <a:xfrm>
            <a:off x="7591629" y="3986444"/>
            <a:ext cx="3495675" cy="1126705"/>
          </a:xfrm>
          <a:prstGeom prst="rect">
            <a:avLst/>
          </a:prstGeom>
        </p:spPr>
      </p:pic>
    </p:spTree>
    <p:extLst>
      <p:ext uri="{BB962C8B-B14F-4D97-AF65-F5344CB8AC3E}">
        <p14:creationId xmlns:p14="http://schemas.microsoft.com/office/powerpoint/2010/main" val="24090110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用指向函数的指针作函数参数</a:t>
            </a:r>
          </a:p>
        </p:txBody>
      </p:sp>
      <p:sp>
        <p:nvSpPr>
          <p:cNvPr id="8" name="MH_Desc_1"/>
          <p:cNvSpPr/>
          <p:nvPr>
            <p:custDataLst>
              <p:tags r:id="rId1"/>
            </p:custDataLst>
          </p:nvPr>
        </p:nvSpPr>
        <p:spPr>
          <a:xfrm>
            <a:off x="1159565" y="1451113"/>
            <a:ext cx="9942444" cy="4184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b="1">
                <a:solidFill>
                  <a:schemeClr val="tx1"/>
                </a:solidFill>
              </a:rPr>
              <a:t>指向函数的指针变量的一个重要用途是把函数的入口地址作为参数传递到其他函数。</a:t>
            </a:r>
          </a:p>
          <a:p>
            <a:pPr algn="just">
              <a:lnSpc>
                <a:spcPct val="120000"/>
              </a:lnSpc>
              <a:spcAft>
                <a:spcPts val="600"/>
              </a:spcAft>
              <a:defRPr/>
            </a:pPr>
            <a:r>
              <a:rPr lang="zh-CN" altLang="en-US" smtClean="0">
                <a:solidFill>
                  <a:schemeClr val="tx1"/>
                </a:solidFill>
              </a:rPr>
              <a:t>指向</a:t>
            </a:r>
            <a:r>
              <a:rPr lang="zh-CN" altLang="en-US">
                <a:solidFill>
                  <a:schemeClr val="tx1"/>
                </a:solidFill>
              </a:rPr>
              <a:t>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a:extLst>
              <a:ext uri="{FF2B5EF4-FFF2-40B4-BE49-F238E27FC236}">
                <a16:creationId xmlns:a16="http://schemas.microsoft.com/office/drawing/2014/main" id="{5382CD89-35B6-4BD4-B332-B011068CC402}"/>
              </a:ext>
            </a:extLst>
          </p:cNvPr>
          <p:cNvSpPr/>
          <p:nvPr/>
        </p:nvSpPr>
        <p:spPr>
          <a:xfrm>
            <a:off x="1159565" y="3864864"/>
            <a:ext cx="9942444" cy="1627884"/>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void fun(int (*x1)(int), int(*x2) (int,int))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p>
          <a:p>
            <a:pPr algn="just" defTabSz="360363">
              <a:lnSpc>
                <a:spcPct val="120000"/>
              </a:lnSpc>
              <a:defRPr/>
            </a:pPr>
            <a:r>
              <a:rPr lang="en-US" altLang="zh-CN" sz="1600">
                <a:solidFill>
                  <a:schemeClr val="tx1"/>
                </a:solidFill>
              </a:rPr>
              <a:t>{	int a,b,i=3,j=5;</a:t>
            </a:r>
          </a:p>
          <a:p>
            <a:pPr algn="just" defTabSz="360363">
              <a:lnSpc>
                <a:spcPct val="120000"/>
              </a:lnSpc>
              <a:defRPr/>
            </a:pPr>
            <a:r>
              <a:rPr lang="en-US" altLang="zh-CN" sz="1600">
                <a:solidFill>
                  <a:schemeClr val="tx1"/>
                </a:solidFill>
              </a:rPr>
              <a:t>	a=(*x1)(i);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p>
          <a:p>
            <a:pPr algn="just" defTabSz="360363">
              <a:lnSpc>
                <a:spcPct val="120000"/>
              </a:lnSpc>
              <a:defRPr/>
            </a:pPr>
            <a:r>
              <a:rPr lang="zh-CN" altLang="en-US" sz="1600">
                <a:solidFill>
                  <a:schemeClr val="tx1"/>
                </a:solidFill>
              </a:rPr>
              <a:t>	</a:t>
            </a:r>
            <a:r>
              <a:rPr lang="en-US" altLang="zh-CN" sz="1600">
                <a:solidFill>
                  <a:schemeClr val="tx1"/>
                </a:solidFill>
              </a:rPr>
              <a:t>b=(*x2)(i,j);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p>
          <a:p>
            <a:pPr algn="just" defTabSz="360363">
              <a:lnSpc>
                <a:spcPct val="120000"/>
              </a:lnSpc>
              <a:defRPr/>
            </a:pPr>
            <a:r>
              <a:rPr lang="en-US" altLang="zh-CN" sz="1600">
                <a:solidFill>
                  <a:schemeClr val="tx1"/>
                </a:solidFill>
              </a:rPr>
              <a:t>}</a:t>
            </a:r>
          </a:p>
        </p:txBody>
      </p:sp>
      <p:sp>
        <p:nvSpPr>
          <p:cNvPr id="3" name="文本框 2"/>
          <p:cNvSpPr txBox="1"/>
          <p:nvPr/>
        </p:nvSpPr>
        <p:spPr>
          <a:xfrm>
            <a:off x="1249018" y="3325676"/>
            <a:ext cx="4764156" cy="338554"/>
          </a:xfrm>
          <a:prstGeom prst="rect">
            <a:avLst/>
          </a:prstGeom>
          <a:noFill/>
        </p:spPr>
        <p:txBody>
          <a:bodyPr wrap="square" rtlCol="0">
            <a:spAutoFit/>
          </a:bodyPr>
          <a:lstStyle/>
          <a:p>
            <a:r>
              <a:rPr lang="zh-CN" altLang="en-US" sz="1600" smtClean="0">
                <a:solidFill>
                  <a:schemeClr val="accent1"/>
                </a:solidFill>
              </a:rPr>
              <a:t>实参函数名</a:t>
            </a:r>
            <a:r>
              <a:rPr lang="en-US" altLang="zh-CN" sz="1600" smtClean="0">
                <a:solidFill>
                  <a:schemeClr val="accent1"/>
                </a:solidFill>
              </a:rPr>
              <a:t>  f1                f2</a:t>
            </a:r>
            <a:endParaRPr lang="zh-CN" altLang="en-US" sz="1600">
              <a:solidFill>
                <a:schemeClr val="accent1"/>
              </a:solidFill>
            </a:endParaRPr>
          </a:p>
        </p:txBody>
      </p:sp>
      <p:cxnSp>
        <p:nvCxnSpPr>
          <p:cNvPr id="5" name="直接箭头连接符 4"/>
          <p:cNvCxnSpPr/>
          <p:nvPr/>
        </p:nvCxnSpPr>
        <p:spPr>
          <a:xfrm>
            <a:off x="2544417"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1096"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781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用指向函数的指针作函数参数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8.24】</a:t>
            </a:r>
            <a:r>
              <a:rPr lang="zh-CN" altLang="en-US" sz="2000">
                <a:solidFill>
                  <a:schemeClr val="accent1"/>
                </a:solidFill>
              </a:rPr>
              <a:t>有两个整数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，由用户输入</a:t>
            </a:r>
            <a:r>
              <a:rPr lang="en-US" altLang="zh-CN" sz="2000">
                <a:solidFill>
                  <a:schemeClr val="accent1"/>
                </a:solidFill>
              </a:rPr>
              <a:t>1,2</a:t>
            </a:r>
            <a:r>
              <a:rPr lang="zh-CN" altLang="en-US" sz="2000">
                <a:solidFill>
                  <a:schemeClr val="accent1"/>
                </a:solidFill>
              </a:rPr>
              <a:t>或</a:t>
            </a:r>
            <a:r>
              <a:rPr lang="en-US" altLang="zh-CN" sz="2000">
                <a:solidFill>
                  <a:schemeClr val="accent1"/>
                </a:solidFill>
              </a:rPr>
              <a:t>3</a:t>
            </a:r>
            <a:r>
              <a:rPr lang="zh-CN" altLang="en-US" sz="2000">
                <a:solidFill>
                  <a:schemeClr val="accent1"/>
                </a:solidFill>
              </a:rPr>
              <a:t>。如输入</a:t>
            </a:r>
            <a:r>
              <a:rPr lang="en-US" altLang="zh-CN" sz="2000">
                <a:solidFill>
                  <a:schemeClr val="accent1"/>
                </a:solidFill>
              </a:rPr>
              <a:t>1</a:t>
            </a:r>
            <a:r>
              <a:rPr lang="zh-CN" altLang="en-US" sz="2000">
                <a:solidFill>
                  <a:schemeClr val="accent1"/>
                </a:solidFill>
              </a:rPr>
              <a:t>，程序就给出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中的大者，输入</a:t>
            </a:r>
            <a:r>
              <a:rPr lang="en-US" altLang="zh-CN" sz="2000">
                <a:solidFill>
                  <a:schemeClr val="accent1"/>
                </a:solidFill>
              </a:rPr>
              <a:t>2</a:t>
            </a:r>
            <a:r>
              <a:rPr lang="zh-CN" altLang="en-US" sz="2000">
                <a:solidFill>
                  <a:schemeClr val="accent1"/>
                </a:solidFill>
              </a:rPr>
              <a:t>，就给出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中的小者，输入</a:t>
            </a:r>
            <a:r>
              <a:rPr lang="en-US" altLang="zh-CN" sz="2000">
                <a:solidFill>
                  <a:schemeClr val="accent1"/>
                </a:solidFill>
              </a:rPr>
              <a:t>3</a:t>
            </a:r>
            <a:r>
              <a:rPr lang="zh-CN" altLang="en-US" sz="2000">
                <a:solidFill>
                  <a:schemeClr val="accent1"/>
                </a:solidFill>
              </a:rPr>
              <a:t>，则求</a:t>
            </a:r>
            <a:r>
              <a:rPr lang="en-US" altLang="zh-CN" sz="2000">
                <a:solidFill>
                  <a:schemeClr val="accent1"/>
                </a:solidFill>
              </a:rPr>
              <a:t>a</a:t>
            </a:r>
            <a:r>
              <a:rPr lang="zh-CN" altLang="en-US" sz="2000">
                <a:solidFill>
                  <a:schemeClr val="accent1"/>
                </a:solidFill>
              </a:rPr>
              <a:t>与</a:t>
            </a:r>
            <a:r>
              <a:rPr lang="en-US" altLang="zh-CN" sz="2000">
                <a:solidFill>
                  <a:schemeClr val="accent1"/>
                </a:solidFill>
              </a:rPr>
              <a:t>b</a:t>
            </a:r>
            <a:r>
              <a:rPr lang="zh-CN" altLang="en-US" sz="2000">
                <a:solidFill>
                  <a:schemeClr val="accent1"/>
                </a:solidFill>
              </a:rPr>
              <a:t>之和。</a:t>
            </a:r>
          </a:p>
        </p:txBody>
      </p:sp>
      <p:sp>
        <p:nvSpPr>
          <p:cNvPr id="11" name="圆角矩形 12">
            <a:extLst>
              <a:ext uri="{FF2B5EF4-FFF2-40B4-BE49-F238E27FC236}">
                <a16:creationId xmlns:a16="http://schemas.microsoft.com/office/drawing/2014/main" id="{5382CD89-35B6-4BD4-B332-B011068CC402}"/>
              </a:ext>
            </a:extLst>
          </p:cNvPr>
          <p:cNvSpPr/>
          <p:nvPr/>
        </p:nvSpPr>
        <p:spPr>
          <a:xfrm>
            <a:off x="447472" y="1734485"/>
            <a:ext cx="977249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a:t>
            </a:r>
            <a:r>
              <a:rPr lang="en-US" altLang="zh-CN" sz="1400" dirty="0" err="1"/>
              <a:t>int</a:t>
            </a:r>
            <a:r>
              <a:rPr lang="en-US" altLang="zh-CN" sz="1400" dirty="0"/>
              <a:t> fun(</a:t>
            </a:r>
            <a:r>
              <a:rPr lang="en-US" altLang="zh-CN" sz="1400" dirty="0" err="1"/>
              <a:t>int</a:t>
            </a:r>
            <a:r>
              <a:rPr lang="en-US" altLang="zh-CN" sz="1400" dirty="0"/>
              <a:t> </a:t>
            </a:r>
            <a:r>
              <a:rPr lang="en-US" altLang="zh-CN" sz="1400" dirty="0" err="1"/>
              <a:t>x,int</a:t>
            </a:r>
            <a:r>
              <a:rPr lang="en-US" altLang="zh-CN" sz="1400" dirty="0"/>
              <a:t> y, </a:t>
            </a:r>
            <a:r>
              <a:rPr lang="en-US" altLang="zh-CN" sz="1400" dirty="0" err="1"/>
              <a:t>int</a:t>
            </a:r>
            <a:r>
              <a:rPr lang="en-US" altLang="zh-CN" sz="1400" dirty="0"/>
              <a:t> (*p)(</a:t>
            </a:r>
            <a:r>
              <a:rPr lang="en-US" altLang="zh-CN" sz="1400" dirty="0" err="1"/>
              <a:t>int,int</a:t>
            </a:r>
            <a:r>
              <a:rPr lang="en-US" altLang="zh-CN" sz="1400" dirty="0"/>
              <a:t>));	</a:t>
            </a:r>
            <a:r>
              <a:rPr lang="en-US" altLang="zh-CN" sz="1400" dirty="0">
                <a:solidFill>
                  <a:srgbClr val="008000"/>
                </a:solidFill>
              </a:rPr>
              <a:t>//fun</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max(</a:t>
            </a:r>
            <a:r>
              <a:rPr lang="en-US" altLang="zh-CN" sz="1400" dirty="0" err="1"/>
              <a:t>int,int</a:t>
            </a:r>
            <a:r>
              <a:rPr lang="en-US" altLang="zh-CN" sz="1400" dirty="0"/>
              <a:t>);	</a:t>
            </a:r>
            <a:r>
              <a:rPr lang="en-US" altLang="zh-CN" sz="1400" dirty="0" smtClean="0"/>
              <a:t>		</a:t>
            </a:r>
            <a:r>
              <a:rPr lang="en-US" altLang="zh-CN" sz="1400" dirty="0">
                <a:solidFill>
                  <a:srgbClr val="008000"/>
                </a:solidFill>
              </a:rPr>
              <a:t>//max</a:t>
            </a:r>
            <a:r>
              <a:rPr lang="zh-CN" altLang="en-US" sz="1400" dirty="0">
                <a:solidFill>
                  <a:srgbClr val="008000"/>
                </a:solidFill>
              </a:rPr>
              <a:t>函数声明 </a:t>
            </a:r>
          </a:p>
          <a:p>
            <a:pPr defTabSz="363538"/>
            <a:r>
              <a:rPr lang="zh-CN" altLang="en-US" sz="1400" dirty="0"/>
              <a:t>	</a:t>
            </a:r>
            <a:r>
              <a:rPr lang="en-US" altLang="zh-CN" sz="1400" dirty="0" err="1"/>
              <a:t>int</a:t>
            </a:r>
            <a:r>
              <a:rPr lang="en-US" altLang="zh-CN" sz="1400" dirty="0"/>
              <a:t> min(</a:t>
            </a:r>
            <a:r>
              <a:rPr lang="en-US" altLang="zh-CN" sz="1400" dirty="0" err="1"/>
              <a:t>int,int</a:t>
            </a:r>
            <a:r>
              <a:rPr lang="en-US" altLang="zh-CN" sz="1400" dirty="0"/>
              <a:t>);	</a:t>
            </a:r>
            <a:r>
              <a:rPr lang="en-US" altLang="zh-CN" sz="1400" dirty="0" smtClean="0"/>
              <a:t>		</a:t>
            </a:r>
            <a:r>
              <a:rPr lang="en-US" altLang="zh-CN" sz="1400" dirty="0">
                <a:solidFill>
                  <a:srgbClr val="008000"/>
                </a:solidFill>
              </a:rPr>
              <a:t>//min</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add(</a:t>
            </a:r>
            <a:r>
              <a:rPr lang="en-US" altLang="zh-CN" sz="1400" dirty="0" err="1"/>
              <a:t>int,int</a:t>
            </a:r>
            <a:r>
              <a:rPr lang="en-US" altLang="zh-CN" sz="1400" dirty="0"/>
              <a:t>);	</a:t>
            </a:r>
            <a:r>
              <a:rPr lang="en-US" altLang="zh-CN" sz="1400" dirty="0" smtClean="0"/>
              <a:t>		</a:t>
            </a:r>
            <a:r>
              <a:rPr lang="en-US" altLang="zh-CN" sz="1400" dirty="0">
                <a:solidFill>
                  <a:srgbClr val="008000"/>
                </a:solidFill>
              </a:rPr>
              <a:t>//add</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a=34,b=-21,n;</a:t>
            </a:r>
          </a:p>
          <a:p>
            <a:pPr defTabSz="363538"/>
            <a:r>
              <a:rPr lang="en-US" altLang="zh-CN" sz="1400" dirty="0"/>
              <a:t>	</a:t>
            </a:r>
            <a:r>
              <a:rPr lang="en-US" altLang="zh-CN" sz="1400" dirty="0" err="1"/>
              <a:t>printf</a:t>
            </a:r>
            <a:r>
              <a:rPr lang="en-US" altLang="zh-CN" sz="1400" dirty="0"/>
              <a:t>("please choose 1,2 or 3:");</a:t>
            </a:r>
          </a:p>
          <a:p>
            <a:pPr defTabSz="363538"/>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1,2</a:t>
            </a:r>
            <a:r>
              <a:rPr lang="zh-CN" altLang="en-US" sz="1400" dirty="0">
                <a:solidFill>
                  <a:srgbClr val="008000"/>
                </a:solidFill>
              </a:rPr>
              <a:t>或</a:t>
            </a:r>
            <a:r>
              <a:rPr lang="en-US" altLang="zh-CN" sz="1400" dirty="0">
                <a:solidFill>
                  <a:srgbClr val="008000"/>
                </a:solidFill>
              </a:rPr>
              <a:t>3</a:t>
            </a:r>
            <a:r>
              <a:rPr lang="zh-CN" altLang="en-US" sz="1400" dirty="0">
                <a:solidFill>
                  <a:srgbClr val="008000"/>
                </a:solidFill>
              </a:rPr>
              <a:t>之一</a:t>
            </a:r>
          </a:p>
          <a:p>
            <a:pPr defTabSz="363538"/>
            <a:r>
              <a:rPr lang="zh-CN" altLang="en-US" sz="1400" dirty="0"/>
              <a:t>	</a:t>
            </a:r>
            <a:r>
              <a:rPr lang="en-US" altLang="zh-CN" sz="1400" dirty="0"/>
              <a:t>if(n==1) </a:t>
            </a:r>
            <a:r>
              <a:rPr lang="en-US" altLang="zh-CN" sz="1400" dirty="0">
                <a:solidFill>
                  <a:schemeClr val="accent6"/>
                </a:solidFill>
              </a:rPr>
              <a:t>fun(</a:t>
            </a:r>
            <a:r>
              <a:rPr lang="en-US" altLang="zh-CN" sz="1400" dirty="0" err="1">
                <a:solidFill>
                  <a:schemeClr val="accent6"/>
                </a:solidFill>
              </a:rPr>
              <a:t>a,b,max</a:t>
            </a:r>
            <a:r>
              <a:rPr lang="en-US" altLang="zh-CN" sz="1400" dirty="0">
                <a:solidFill>
                  <a:schemeClr val="accent6"/>
                </a:solidFill>
              </a:rPr>
              <a:t>);</a:t>
            </a:r>
            <a:r>
              <a:rPr lang="en-US" altLang="zh-CN" sz="1400" dirty="0"/>
              <a:t>	</a:t>
            </a:r>
            <a:r>
              <a:rPr lang="en-US" altLang="zh-CN" sz="1400" dirty="0" smtClean="0"/>
              <a:t>/</a:t>
            </a:r>
            <a:r>
              <a:rPr lang="en-US" altLang="zh-CN" sz="1400" dirty="0" smtClean="0">
                <a:solidFill>
                  <a:srgbClr val="008000"/>
                </a:solidFill>
              </a:rPr>
              <a:t>/</a:t>
            </a:r>
            <a:r>
              <a:rPr lang="zh-CN" altLang="en-US" sz="1400" dirty="0">
                <a:solidFill>
                  <a:srgbClr val="008000"/>
                </a:solidFill>
              </a:rPr>
              <a:t>输入</a:t>
            </a:r>
            <a:r>
              <a:rPr lang="en-US" altLang="zh-CN" sz="1400" dirty="0">
                <a:solidFill>
                  <a:srgbClr val="008000"/>
                </a:solidFill>
              </a:rPr>
              <a:t>1</a:t>
            </a:r>
            <a:r>
              <a:rPr lang="zh-CN" altLang="en-US" sz="1400" dirty="0">
                <a:solidFill>
                  <a:srgbClr val="008000"/>
                </a:solidFill>
              </a:rPr>
              <a:t>时调用</a:t>
            </a:r>
            <a:r>
              <a:rPr lang="en-US" altLang="zh-CN" sz="1400" dirty="0">
                <a:solidFill>
                  <a:srgbClr val="008000"/>
                </a:solidFill>
              </a:rPr>
              <a:t>max</a:t>
            </a:r>
            <a:r>
              <a:rPr lang="zh-CN" altLang="en-US" sz="1400" dirty="0">
                <a:solidFill>
                  <a:srgbClr val="008000"/>
                </a:solidFill>
              </a:rPr>
              <a:t>函数</a:t>
            </a:r>
          </a:p>
          <a:p>
            <a:pPr defTabSz="363538"/>
            <a:r>
              <a:rPr lang="zh-CN" altLang="en-US" sz="1400" dirty="0"/>
              <a:t>	</a:t>
            </a:r>
            <a:r>
              <a:rPr lang="en-US" altLang="zh-CN" sz="1400" dirty="0"/>
              <a:t>else if(n==2) </a:t>
            </a:r>
            <a:r>
              <a:rPr lang="en-US" altLang="zh-CN" sz="1400" dirty="0">
                <a:solidFill>
                  <a:schemeClr val="accent6"/>
                </a:solidFill>
              </a:rPr>
              <a:t>fun(</a:t>
            </a:r>
            <a:r>
              <a:rPr lang="en-US" altLang="zh-CN" sz="1400" dirty="0" err="1">
                <a:solidFill>
                  <a:schemeClr val="accent6"/>
                </a:solidFill>
              </a:rPr>
              <a:t>a,b,min</a:t>
            </a:r>
            <a:r>
              <a:rPr lang="en-US" altLang="zh-CN" sz="1400" dirty="0" smtClean="0">
                <a:solidFill>
                  <a:schemeClr val="accent6"/>
                </a:solidFill>
              </a:rPr>
              <a:t>);</a:t>
            </a:r>
            <a:r>
              <a:rPr lang="en-US" altLang="zh-CN" sz="1400" dirty="0" smtClean="0">
                <a:solidFill>
                  <a:srgbClr val="008000"/>
                </a:solidFill>
              </a:rPr>
              <a:t>//</a:t>
            </a:r>
            <a:r>
              <a:rPr lang="zh-CN" altLang="en-US" sz="1400" dirty="0">
                <a:solidFill>
                  <a:srgbClr val="008000"/>
                </a:solidFill>
              </a:rPr>
              <a:t>输入</a:t>
            </a:r>
            <a:r>
              <a:rPr lang="en-US" altLang="zh-CN" sz="1400" dirty="0">
                <a:solidFill>
                  <a:srgbClr val="008000"/>
                </a:solidFill>
              </a:rPr>
              <a:t>2</a:t>
            </a:r>
            <a:r>
              <a:rPr lang="zh-CN" altLang="en-US" sz="1400" dirty="0">
                <a:solidFill>
                  <a:srgbClr val="008000"/>
                </a:solidFill>
              </a:rPr>
              <a:t>时调用</a:t>
            </a:r>
            <a:r>
              <a:rPr lang="en-US" altLang="zh-CN" sz="1400" dirty="0">
                <a:solidFill>
                  <a:srgbClr val="008000"/>
                </a:solidFill>
              </a:rPr>
              <a:t>min</a:t>
            </a:r>
            <a:r>
              <a:rPr lang="zh-CN" altLang="en-US" sz="1400" dirty="0">
                <a:solidFill>
                  <a:srgbClr val="008000"/>
                </a:solidFill>
              </a:rPr>
              <a:t>函数</a:t>
            </a:r>
          </a:p>
          <a:p>
            <a:pPr defTabSz="363538"/>
            <a:r>
              <a:rPr lang="zh-CN" altLang="en-US" sz="1400" dirty="0"/>
              <a:t>	</a:t>
            </a:r>
            <a:r>
              <a:rPr lang="en-US" altLang="zh-CN" sz="1400" dirty="0"/>
              <a:t>else if(n==3) </a:t>
            </a:r>
            <a:r>
              <a:rPr lang="en-US" altLang="zh-CN" sz="1400" dirty="0">
                <a:solidFill>
                  <a:schemeClr val="accent6"/>
                </a:solidFill>
              </a:rPr>
              <a:t>fun(</a:t>
            </a:r>
            <a:r>
              <a:rPr lang="en-US" altLang="zh-CN" sz="1400" dirty="0" err="1">
                <a:solidFill>
                  <a:schemeClr val="accent6"/>
                </a:solidFill>
              </a:rPr>
              <a:t>a,b,add</a:t>
            </a:r>
            <a:r>
              <a:rPr lang="en-US" altLang="zh-CN" sz="1400" dirty="0" smtClean="0">
                <a:solidFill>
                  <a:schemeClr val="accent6"/>
                </a:solidFill>
              </a:rPr>
              <a:t>);</a:t>
            </a:r>
            <a:r>
              <a:rPr lang="en-US" altLang="zh-CN" sz="1400" dirty="0" smtClean="0">
                <a:solidFill>
                  <a:srgbClr val="008000"/>
                </a:solidFill>
              </a:rPr>
              <a:t>//</a:t>
            </a:r>
            <a:r>
              <a:rPr lang="zh-CN" altLang="en-US" sz="1400" dirty="0">
                <a:solidFill>
                  <a:srgbClr val="008000"/>
                </a:solidFill>
              </a:rPr>
              <a:t>输入</a:t>
            </a:r>
            <a:r>
              <a:rPr lang="en-US" altLang="zh-CN" sz="1400" dirty="0">
                <a:solidFill>
                  <a:srgbClr val="008000"/>
                </a:solidFill>
              </a:rPr>
              <a:t>3</a:t>
            </a:r>
            <a:r>
              <a:rPr lang="zh-CN" altLang="en-US" sz="1400" dirty="0">
                <a:solidFill>
                  <a:srgbClr val="008000"/>
                </a:solidFill>
              </a:rPr>
              <a:t>时调用</a:t>
            </a:r>
            <a:r>
              <a:rPr lang="en-US" altLang="zh-CN" sz="1400" dirty="0">
                <a:solidFill>
                  <a:srgbClr val="008000"/>
                </a:solidFill>
              </a:rPr>
              <a:t>add</a:t>
            </a:r>
            <a:r>
              <a:rPr lang="zh-CN" altLang="en-US" sz="1400" dirty="0">
                <a:solidFill>
                  <a:srgbClr val="008000"/>
                </a:solidFill>
              </a:rPr>
              <a:t>函数</a:t>
            </a:r>
          </a:p>
          <a:p>
            <a:pPr defTabSz="363538"/>
            <a:r>
              <a:rPr lang="zh-CN" altLang="en-US" sz="1400" dirty="0"/>
              <a:t>	</a:t>
            </a:r>
            <a:r>
              <a:rPr lang="en-US" altLang="zh-CN" sz="1400" dirty="0"/>
              <a:t>return 0;</a:t>
            </a:r>
          </a:p>
          <a:p>
            <a:pPr defTabSz="363538"/>
            <a:r>
              <a:rPr lang="en-US" altLang="zh-CN" sz="1400" dirty="0"/>
              <a:t>}</a:t>
            </a:r>
          </a:p>
          <a:p>
            <a:pPr defTabSz="363538"/>
            <a:endParaRPr lang="en-US" altLang="zh-CN" sz="1400" dirty="0"/>
          </a:p>
          <a:p>
            <a:pPr defTabSz="363538"/>
            <a:r>
              <a:rPr lang="en-US" altLang="zh-CN" sz="1400" dirty="0" err="1"/>
              <a:t>int</a:t>
            </a:r>
            <a:r>
              <a:rPr lang="en-US" altLang="zh-CN" sz="1400" dirty="0"/>
              <a:t> fun(</a:t>
            </a:r>
            <a:r>
              <a:rPr lang="en-US" altLang="zh-CN" sz="1400" dirty="0" err="1"/>
              <a:t>int</a:t>
            </a:r>
            <a:r>
              <a:rPr lang="en-US" altLang="zh-CN" sz="1400" dirty="0"/>
              <a:t> </a:t>
            </a:r>
            <a:r>
              <a:rPr lang="en-US" altLang="zh-CN" sz="1400" dirty="0" err="1"/>
              <a:t>x,int</a:t>
            </a:r>
            <a:r>
              <a:rPr lang="en-US" altLang="zh-CN" sz="1400" dirty="0"/>
              <a:t> </a:t>
            </a:r>
            <a:r>
              <a:rPr lang="en-US" altLang="zh-CN" sz="1400" dirty="0" err="1"/>
              <a:t>y,</a:t>
            </a:r>
            <a:r>
              <a:rPr lang="en-US" altLang="zh-CN" sz="1400" dirty="0" err="1">
                <a:solidFill>
                  <a:schemeClr val="accent6"/>
                </a:solidFill>
              </a:rPr>
              <a:t>int</a:t>
            </a:r>
            <a:r>
              <a:rPr lang="en-US" altLang="zh-CN" sz="1400" dirty="0">
                <a:solidFill>
                  <a:schemeClr val="accent6"/>
                </a:solidFill>
              </a:rPr>
              <a:t> (*p)(</a:t>
            </a:r>
            <a:r>
              <a:rPr lang="en-US" altLang="zh-CN" sz="1400" dirty="0" err="1">
                <a:solidFill>
                  <a:schemeClr val="accent6"/>
                </a:solidFill>
              </a:rPr>
              <a:t>int,int</a:t>
            </a:r>
            <a:r>
              <a:rPr lang="en-US" altLang="zh-CN" sz="1400" dirty="0" smtClean="0">
                <a:solidFill>
                  <a:schemeClr val="accent6"/>
                </a:solidFill>
              </a:rPr>
              <a:t>)</a:t>
            </a:r>
            <a:r>
              <a:rPr lang="en-US" altLang="zh-CN" sz="1400" dirty="0" smtClean="0"/>
              <a:t>)</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fun</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result; </a:t>
            </a:r>
          </a:p>
          <a:p>
            <a:pPr defTabSz="363538"/>
            <a:r>
              <a:rPr lang="en-US" altLang="zh-CN" sz="1400" dirty="0"/>
              <a:t>	result=</a:t>
            </a:r>
            <a:r>
              <a:rPr lang="en-US" altLang="zh-CN" sz="1400" dirty="0">
                <a:solidFill>
                  <a:schemeClr val="accent6"/>
                </a:solidFill>
              </a:rPr>
              <a:t>(*p)(</a:t>
            </a:r>
            <a:r>
              <a:rPr lang="en-US" altLang="zh-CN" sz="1400" dirty="0" err="1">
                <a:solidFill>
                  <a:schemeClr val="accent6"/>
                </a:solidFill>
              </a:rPr>
              <a:t>x,y</a:t>
            </a:r>
            <a:r>
              <a:rPr lang="en-US" altLang="zh-CN" sz="1400" dirty="0">
                <a:solidFill>
                  <a:schemeClr val="accent6"/>
                </a:solidFill>
              </a:rPr>
              <a:t>)</a:t>
            </a:r>
            <a:r>
              <a:rPr lang="en-US" altLang="zh-CN" sz="1400" dirty="0"/>
              <a:t>;</a:t>
            </a:r>
          </a:p>
          <a:p>
            <a:pPr defTabSz="363538"/>
            <a:r>
              <a:rPr lang="en-US" altLang="zh-CN" sz="1400" dirty="0"/>
              <a:t>	</a:t>
            </a:r>
            <a:r>
              <a:rPr lang="en-US" altLang="zh-CN" sz="1400" dirty="0" err="1"/>
              <a:t>printf</a:t>
            </a:r>
            <a:r>
              <a:rPr lang="en-US" altLang="zh-CN" sz="1400" dirty="0"/>
              <a:t>("%d\</a:t>
            </a:r>
            <a:r>
              <a:rPr lang="en-US" altLang="zh-CN" sz="1400" dirty="0" err="1"/>
              <a:t>n",result</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输出结果 </a:t>
            </a:r>
          </a:p>
          <a:p>
            <a:pPr defTabSz="363538"/>
            <a:r>
              <a:rPr lang="en-US" altLang="zh-CN" sz="1400" dirty="0"/>
              <a:t>}</a:t>
            </a:r>
          </a:p>
          <a:p>
            <a:pPr defTabSz="363538"/>
            <a:endParaRPr lang="en-US" altLang="zh-CN" sz="1400" dirty="0" smtClean="0"/>
          </a:p>
          <a:p>
            <a:pPr defTabSz="363538"/>
            <a:endParaRPr lang="en-US" altLang="zh-CN" sz="1400" dirty="0"/>
          </a:p>
          <a:p>
            <a:pPr defTabSz="363538"/>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z;</a:t>
            </a:r>
          </a:p>
          <a:p>
            <a:pPr defTabSz="363538"/>
            <a:r>
              <a:rPr lang="en-US" altLang="zh-CN" sz="1400" dirty="0"/>
              <a:t>	if(x&gt;y) z=x;</a:t>
            </a:r>
          </a:p>
          <a:p>
            <a:pPr defTabSz="363538"/>
            <a:r>
              <a:rPr lang="en-US" altLang="zh-CN" sz="1400" dirty="0"/>
              <a:t>	else z=y;</a:t>
            </a:r>
          </a:p>
          <a:p>
            <a:pPr defTabSz="363538"/>
            <a:r>
              <a:rPr lang="en-US" altLang="zh-CN" sz="1400" dirty="0"/>
              <a:t>	</a:t>
            </a:r>
            <a:r>
              <a:rPr lang="en-US" altLang="zh-CN" sz="1400" dirty="0" err="1"/>
              <a:t>printf</a:t>
            </a:r>
            <a:r>
              <a:rPr lang="en-US" altLang="zh-CN" sz="1400" dirty="0"/>
              <a:t>("max=" );</a:t>
            </a:r>
          </a:p>
          <a:p>
            <a:pPr defTabSz="363538"/>
            <a:r>
              <a:rPr lang="en-US" altLang="zh-CN" sz="1400" dirty="0"/>
              <a:t>	return(z);	</a:t>
            </a:r>
            <a:r>
              <a:rPr lang="en-US" altLang="zh-CN" sz="1400" dirty="0" smtClean="0"/>
              <a:t>	</a:t>
            </a:r>
            <a:r>
              <a:rPr lang="en-US" altLang="zh-CN" sz="1400" dirty="0">
                <a:solidFill>
                  <a:srgbClr val="008000"/>
                </a:solidFill>
              </a:rPr>
              <a:t>//</a:t>
            </a:r>
            <a:r>
              <a:rPr lang="zh-CN" altLang="en-US" sz="1400" dirty="0">
                <a:solidFill>
                  <a:srgbClr val="008000"/>
                </a:solidFill>
              </a:rPr>
              <a:t>返回值是两数中的大者 </a:t>
            </a:r>
          </a:p>
          <a:p>
            <a:pPr defTabSz="363538"/>
            <a:r>
              <a:rPr lang="en-US" altLang="zh-CN" sz="1400" dirty="0"/>
              <a:t>}</a:t>
            </a:r>
          </a:p>
          <a:p>
            <a:pPr defTabSz="363538"/>
            <a:endParaRPr lang="en-US" altLang="zh-CN" sz="1400" dirty="0"/>
          </a:p>
          <a:p>
            <a:pPr defTabSz="363538"/>
            <a:r>
              <a:rPr lang="en-US" altLang="zh-CN" sz="1400" dirty="0" err="1"/>
              <a:t>int</a:t>
            </a:r>
            <a:r>
              <a:rPr lang="en-US" altLang="zh-CN" sz="1400" dirty="0"/>
              <a:t> min(</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min</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z;</a:t>
            </a:r>
          </a:p>
          <a:p>
            <a:pPr defTabSz="363538"/>
            <a:r>
              <a:rPr lang="en-US" altLang="zh-CN" sz="1400" dirty="0"/>
              <a:t>	if(x&lt;y) z=x;</a:t>
            </a:r>
          </a:p>
          <a:p>
            <a:pPr defTabSz="363538"/>
            <a:r>
              <a:rPr lang="en-US" altLang="zh-CN" sz="1400" dirty="0"/>
              <a:t>	else z=y;</a:t>
            </a:r>
          </a:p>
          <a:p>
            <a:pPr defTabSz="363538"/>
            <a:r>
              <a:rPr lang="en-US" altLang="zh-CN" sz="1400" dirty="0"/>
              <a:t>	</a:t>
            </a:r>
            <a:r>
              <a:rPr lang="en-US" altLang="zh-CN" sz="1400" dirty="0" err="1"/>
              <a:t>printf</a:t>
            </a:r>
            <a:r>
              <a:rPr lang="en-US" altLang="zh-CN" sz="1400" dirty="0"/>
              <a:t>("min=");</a:t>
            </a:r>
          </a:p>
          <a:p>
            <a:pPr defTabSz="363538"/>
            <a:r>
              <a:rPr lang="en-US" altLang="zh-CN" sz="1400" dirty="0"/>
              <a:t>	return(z);	</a:t>
            </a:r>
            <a:r>
              <a:rPr lang="en-US" altLang="zh-CN" sz="1400" dirty="0" smtClean="0"/>
              <a:t>	</a:t>
            </a:r>
            <a:r>
              <a:rPr lang="en-US" altLang="zh-CN" sz="1400" dirty="0">
                <a:solidFill>
                  <a:srgbClr val="008000"/>
                </a:solidFill>
              </a:rPr>
              <a:t>//</a:t>
            </a:r>
            <a:r>
              <a:rPr lang="zh-CN" altLang="en-US" sz="1400" dirty="0">
                <a:solidFill>
                  <a:srgbClr val="008000"/>
                </a:solidFill>
              </a:rPr>
              <a:t>返回值是两数中的小者</a:t>
            </a:r>
          </a:p>
          <a:p>
            <a:pPr defTabSz="363538"/>
            <a:r>
              <a:rPr lang="en-US" altLang="zh-CN" sz="1400" dirty="0"/>
              <a:t>}</a:t>
            </a:r>
          </a:p>
          <a:p>
            <a:pPr defTabSz="363538"/>
            <a:endParaRPr lang="en-US" altLang="zh-CN" sz="1400" dirty="0"/>
          </a:p>
          <a:p>
            <a:pPr defTabSz="363538"/>
            <a:r>
              <a:rPr lang="en-US" altLang="zh-CN" sz="1400" dirty="0" err="1"/>
              <a:t>int</a:t>
            </a:r>
            <a:r>
              <a:rPr lang="en-US" altLang="zh-CN" sz="1400" dirty="0"/>
              <a:t> add(</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z;</a:t>
            </a:r>
          </a:p>
          <a:p>
            <a:pPr defTabSz="363538"/>
            <a:r>
              <a:rPr lang="en-US" altLang="zh-CN" sz="1400" dirty="0"/>
              <a:t>	z=</a:t>
            </a:r>
            <a:r>
              <a:rPr lang="en-US" altLang="zh-CN" sz="1400" dirty="0" err="1"/>
              <a:t>x+y</a:t>
            </a:r>
            <a:r>
              <a:rPr lang="en-US" altLang="zh-CN" sz="1400" dirty="0"/>
              <a:t>;</a:t>
            </a:r>
          </a:p>
          <a:p>
            <a:pPr defTabSz="363538"/>
            <a:r>
              <a:rPr lang="en-US" altLang="zh-CN" sz="1400" dirty="0"/>
              <a:t>	</a:t>
            </a:r>
            <a:r>
              <a:rPr lang="en-US" altLang="zh-CN" sz="1400" dirty="0" err="1"/>
              <a:t>printf</a:t>
            </a:r>
            <a:r>
              <a:rPr lang="en-US" altLang="zh-CN" sz="1400" dirty="0"/>
              <a:t>("sum=");</a:t>
            </a:r>
          </a:p>
          <a:p>
            <a:pPr defTabSz="363538"/>
            <a:r>
              <a:rPr lang="en-US" altLang="zh-CN" sz="1400" dirty="0"/>
              <a:t>	return(z);	</a:t>
            </a:r>
            <a:r>
              <a:rPr lang="en-US" altLang="zh-CN" sz="1400" dirty="0" smtClean="0"/>
              <a:t>	</a:t>
            </a:r>
            <a:r>
              <a:rPr lang="en-US" altLang="zh-CN" sz="1400" dirty="0">
                <a:solidFill>
                  <a:srgbClr val="008000"/>
                </a:solidFill>
              </a:rPr>
              <a:t>//</a:t>
            </a:r>
            <a:r>
              <a:rPr lang="zh-CN" altLang="en-US" sz="1400" dirty="0">
                <a:solidFill>
                  <a:srgbClr val="008000"/>
                </a:solidFill>
              </a:rPr>
              <a:t>返回值是两数之和</a:t>
            </a:r>
          </a:p>
          <a:p>
            <a:pPr defTabSz="363538"/>
            <a:r>
              <a:rPr lang="en-US" altLang="zh-CN" sz="1400" dirty="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422875" y="1734485"/>
            <a:ext cx="0" cy="48750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270183" y="2066138"/>
            <a:ext cx="3448050" cy="819150"/>
          </a:xfrm>
          <a:prstGeom prst="rect">
            <a:avLst/>
          </a:prstGeom>
        </p:spPr>
      </p:pic>
      <p:pic>
        <p:nvPicPr>
          <p:cNvPr id="9" name="图片 8"/>
          <p:cNvPicPr>
            <a:picLocks noChangeAspect="1"/>
          </p:cNvPicPr>
          <p:nvPr/>
        </p:nvPicPr>
        <p:blipFill>
          <a:blip r:embed="rId16" cstate="print"/>
          <a:stretch>
            <a:fillRect/>
          </a:stretch>
        </p:blipFill>
        <p:spPr>
          <a:xfrm>
            <a:off x="8220431" y="3762428"/>
            <a:ext cx="3457575" cy="819150"/>
          </a:xfrm>
          <a:prstGeom prst="rect">
            <a:avLst/>
          </a:prstGeom>
        </p:spPr>
      </p:pic>
      <p:pic>
        <p:nvPicPr>
          <p:cNvPr id="10" name="图片 9"/>
          <p:cNvPicPr>
            <a:picLocks noChangeAspect="1"/>
          </p:cNvPicPr>
          <p:nvPr/>
        </p:nvPicPr>
        <p:blipFill>
          <a:blip r:embed="rId17" cstate="print"/>
          <a:stretch>
            <a:fillRect/>
          </a:stretch>
        </p:blipFill>
        <p:spPr>
          <a:xfrm>
            <a:off x="8229956" y="5328685"/>
            <a:ext cx="3448050" cy="800100"/>
          </a:xfrm>
          <a:prstGeom prst="rect">
            <a:avLst/>
          </a:prstGeom>
        </p:spPr>
      </p:pic>
    </p:spTree>
    <p:extLst>
      <p:ext uri="{BB962C8B-B14F-4D97-AF65-F5344CB8AC3E}">
        <p14:creationId xmlns:p14="http://schemas.microsoft.com/office/powerpoint/2010/main" val="904533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extLst>
      <p:ext uri="{BB962C8B-B14F-4D97-AF65-F5344CB8AC3E}">
        <p14:creationId xmlns:p14="http://schemas.microsoft.com/office/powerpoint/2010/main" val="25630148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smtClean="0"/>
              <a:t>返回</a:t>
            </a:r>
            <a:r>
              <a:rPr lang="zh-CN" altLang="en-US"/>
              <a:t>指针值的函数</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函数名</a:t>
            </a:r>
            <a:r>
              <a:rPr lang="en-US" altLang="zh-CN" b="1" smtClean="0"/>
              <a:t>(</a:t>
            </a:r>
            <a:r>
              <a:rPr lang="zh-CN" altLang="en-US" b="1" smtClean="0"/>
              <a:t>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smtClean="0">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r>
              <a:rPr lang="zh-CN" altLang="en-US" smtClean="0">
                <a:solidFill>
                  <a:schemeClr val="tx1"/>
                </a:solidFill>
              </a:rPr>
              <a:t>。</a:t>
            </a:r>
            <a:endParaRPr lang="zh-CN" altLang="en-US">
              <a:solidFill>
                <a:schemeClr val="tx1"/>
              </a:solidFill>
            </a:endParaRPr>
          </a:p>
        </p:txBody>
      </p:sp>
      <p:sp>
        <p:nvSpPr>
          <p:cNvPr id="15" name="圆角矩形 14"/>
          <p:cNvSpPr/>
          <p:nvPr/>
        </p:nvSpPr>
        <p:spPr>
          <a:xfrm>
            <a:off x="1228889" y="2886368"/>
            <a:ext cx="2671902"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*a(int x,int y);</a:t>
            </a:r>
          </a:p>
        </p:txBody>
      </p:sp>
      <p:grpSp>
        <p:nvGrpSpPr>
          <p:cNvPr id="6" name="组合 5">
            <a:extLst>
              <a:ext uri="{FF2B5EF4-FFF2-40B4-BE49-F238E27FC236}">
                <a16:creationId xmlns:a16="http://schemas.microsoft.com/office/drawing/2014/main" id="{17545ED2-DA8A-47EF-94D4-E66974757BFA}"/>
              </a:ext>
            </a:extLst>
          </p:cNvPr>
          <p:cNvGrpSpPr/>
          <p:nvPr/>
        </p:nvGrpSpPr>
        <p:grpSpPr>
          <a:xfrm>
            <a:off x="1228889" y="4083085"/>
            <a:ext cx="9873121" cy="1088629"/>
            <a:chOff x="8582294" y="4088153"/>
            <a:chExt cx="10188378" cy="1088629"/>
          </a:xfrm>
        </p:grpSpPr>
        <p:sp>
          <p:nvSpPr>
            <p:cNvPr id="9"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8928336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p>
        </p:txBody>
      </p:sp>
      <p:sp>
        <p:nvSpPr>
          <p:cNvPr id="11" name="圆角矩形 12">
            <a:extLst>
              <a:ext uri="{FF2B5EF4-FFF2-40B4-BE49-F238E27FC236}">
                <a16:creationId xmlns:a16="http://schemas.microsoft.com/office/drawing/2014/main" id="{5382CD89-35B6-4BD4-B332-B011068CC402}"/>
              </a:ext>
            </a:extLst>
          </p:cNvPr>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score[][4]={{60,70,80,90},{56,89,67,88},{34,78,90,66}};	</a:t>
            </a:r>
            <a:endParaRPr lang="en-US" altLang="zh-CN" sz="1400" dirty="0" smtClean="0"/>
          </a:p>
          <a:p>
            <a:pPr defTabSz="363538">
              <a:lnSpc>
                <a:spcPct val="120000"/>
              </a:lnSpc>
            </a:pPr>
            <a:r>
              <a:rPr lang="en-US" altLang="zh-CN" sz="1400" dirty="0"/>
              <a:t>	</a:t>
            </a:r>
            <a:r>
              <a:rPr lang="en-US" altLang="zh-CN" sz="1400" dirty="0" smtClean="0">
                <a:solidFill>
                  <a:srgbClr val="008000"/>
                </a:solidFill>
              </a:rPr>
              <a:t>//</a:t>
            </a:r>
            <a:r>
              <a:rPr lang="zh-CN" altLang="en-US" sz="1400" dirty="0">
                <a:solidFill>
                  <a:srgbClr val="008000"/>
                </a:solidFill>
              </a:rPr>
              <a:t>定义数组，存放成绩</a:t>
            </a:r>
          </a:p>
          <a:p>
            <a:pPr defTabSz="363538">
              <a:lnSpc>
                <a:spcPct val="120000"/>
              </a:lnSpc>
            </a:pPr>
            <a:r>
              <a:rPr lang="zh-CN" altLang="en-US" sz="1400" dirty="0"/>
              <a:t>	</a:t>
            </a:r>
            <a:r>
              <a:rPr lang="en-US" altLang="zh-CN" sz="1400" dirty="0"/>
              <a:t>float *search(float (*pointer)[4],</a:t>
            </a:r>
            <a:r>
              <a:rPr lang="en-US" altLang="zh-CN" sz="1400" dirty="0" err="1"/>
              <a:t>int</a:t>
            </a:r>
            <a:r>
              <a:rPr lang="en-US" altLang="zh-CN" sz="1400" dirty="0"/>
              <a:t> n</a:t>
            </a:r>
            <a:r>
              <a:rPr lang="en-US" altLang="zh-CN" sz="1400" dirty="0" smtClean="0"/>
              <a:t>);</a:t>
            </a:r>
            <a:r>
              <a:rPr lang="en-US" altLang="zh-CN" sz="1400" dirty="0" smtClean="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solidFill>
                  <a:schemeClr val="accent6"/>
                </a:solidFill>
              </a:rPr>
              <a:t>float *p;</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i,k</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the number of student:");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d",&amp;k</a:t>
            </a:r>
            <a:r>
              <a:rPr lang="en-US" altLang="zh-CN" sz="1400" dirty="0"/>
              <a:t>);	</a:t>
            </a:r>
            <a:r>
              <a:rPr lang="en-US" altLang="zh-CN" sz="1400" dirty="0">
                <a:solidFill>
                  <a:srgbClr val="008000"/>
                </a:solidFill>
              </a:rPr>
              <a:t>//</a:t>
            </a:r>
            <a:r>
              <a:rPr lang="zh-CN" altLang="en-US" sz="1400" dirty="0">
                <a:solidFill>
                  <a:srgbClr val="008000"/>
                </a:solidFill>
              </a:rPr>
              <a:t>输入要找的学生的序号</a:t>
            </a:r>
          </a:p>
          <a:p>
            <a:pPr defTabSz="363538">
              <a:lnSpc>
                <a:spcPct val="120000"/>
              </a:lnSpc>
            </a:pPr>
            <a:r>
              <a:rPr lang="zh-CN" altLang="en-US" sz="1400" dirty="0"/>
              <a:t>	</a:t>
            </a:r>
            <a:r>
              <a:rPr lang="en-US" altLang="zh-CN" sz="1400" dirty="0" err="1"/>
              <a:t>printf</a:t>
            </a:r>
            <a:r>
              <a:rPr lang="en-US" altLang="zh-CN" sz="1400" dirty="0"/>
              <a:t>("The scores of </a:t>
            </a:r>
            <a:r>
              <a:rPr lang="en-US" altLang="zh-CN" sz="1400" dirty="0" err="1"/>
              <a:t>No.%d</a:t>
            </a:r>
            <a:r>
              <a:rPr lang="en-US" altLang="zh-CN" sz="1400" dirty="0"/>
              <a:t> are:\</a:t>
            </a:r>
            <a:r>
              <a:rPr lang="en-US" altLang="zh-CN" sz="1400" dirty="0" err="1"/>
              <a:t>n",k</a:t>
            </a:r>
            <a:r>
              <a:rPr lang="en-US" altLang="zh-CN" sz="1400" dirty="0"/>
              <a:t>);</a:t>
            </a:r>
          </a:p>
          <a:p>
            <a:pPr defTabSz="363538">
              <a:lnSpc>
                <a:spcPct val="120000"/>
              </a:lnSpc>
            </a:pPr>
            <a:r>
              <a:rPr lang="en-US" altLang="zh-CN" sz="1400" dirty="0"/>
              <a:t>	</a:t>
            </a:r>
            <a:r>
              <a:rPr lang="en-US" altLang="zh-CN" sz="1400" dirty="0">
                <a:solidFill>
                  <a:schemeClr val="accent6"/>
                </a:solidFill>
              </a:rPr>
              <a:t>p=search(</a:t>
            </a:r>
            <a:r>
              <a:rPr lang="en-US" altLang="zh-CN" sz="1400" dirty="0" err="1">
                <a:solidFill>
                  <a:schemeClr val="accent6"/>
                </a:solidFill>
              </a:rPr>
              <a:t>score,k</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search</a:t>
            </a:r>
            <a:r>
              <a:rPr lang="zh-CN" altLang="en-US" sz="1400" dirty="0">
                <a:solidFill>
                  <a:srgbClr val="008000"/>
                </a:solidFill>
              </a:rPr>
              <a:t>函数，返回</a:t>
            </a:r>
            <a:r>
              <a:rPr lang="en-US" altLang="zh-CN" sz="1400" dirty="0">
                <a:solidFill>
                  <a:srgbClr val="008000"/>
                </a:solidFill>
              </a:rPr>
              <a:t>score[k][0]</a:t>
            </a:r>
            <a:r>
              <a:rPr lang="zh-CN" altLang="en-US" sz="1400" dirty="0">
                <a:solidFill>
                  <a:srgbClr val="008000"/>
                </a:solidFill>
              </a:rPr>
              <a:t>的地址</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=0;i&lt;4;i++)</a:t>
            </a:r>
          </a:p>
          <a:p>
            <a:pPr defTabSz="363538">
              <a:lnSpc>
                <a:spcPct val="120000"/>
              </a:lnSpc>
            </a:pPr>
            <a:r>
              <a:rPr lang="en-US" altLang="zh-CN" sz="1400" dirty="0"/>
              <a:t>		</a:t>
            </a:r>
            <a:r>
              <a:rPr lang="en-US" altLang="zh-CN" sz="1400" dirty="0" err="1"/>
              <a:t>printf</a:t>
            </a:r>
            <a:r>
              <a:rPr lang="en-US" altLang="zh-CN" sz="1400" dirty="0"/>
              <a:t>("%5.2f\t",*(</a:t>
            </a:r>
            <a:r>
              <a:rPr lang="en-US" altLang="zh-CN" sz="1400" dirty="0" err="1"/>
              <a:t>p+i</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score[k][0]~score[k][3]</a:t>
            </a:r>
            <a:r>
              <a:rPr lang="zh-CN" altLang="en-US" sz="1400" dirty="0">
                <a:solidFill>
                  <a:srgbClr val="008000"/>
                </a:solidFill>
              </a:rPr>
              <a:t>的值</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smtClean="0"/>
              <a:t>}</a:t>
            </a:r>
            <a:endParaRPr lang="en-US" altLang="zh-CN" sz="1400" dirty="0"/>
          </a:p>
          <a:p>
            <a:pPr defTabSz="363538">
              <a:lnSpc>
                <a:spcPct val="120000"/>
              </a:lnSpc>
            </a:pPr>
            <a:endParaRPr lang="en-US" altLang="zh-CN" sz="1400" dirty="0"/>
          </a:p>
          <a:p>
            <a:pPr defTabSz="363538">
              <a:lnSpc>
                <a:spcPct val="120000"/>
              </a:lnSpc>
            </a:pPr>
            <a:r>
              <a:rPr lang="en-US" altLang="zh-CN" sz="1400" dirty="0">
                <a:solidFill>
                  <a:schemeClr val="accent6"/>
                </a:solidFill>
              </a:rPr>
              <a:t>float *search(float (*pointer)[4],</a:t>
            </a:r>
            <a:r>
              <a:rPr lang="en-US" altLang="zh-CN" sz="1400" dirty="0" err="1">
                <a:solidFill>
                  <a:schemeClr val="accent6"/>
                </a:solidFill>
              </a:rPr>
              <a:t>int</a:t>
            </a:r>
            <a:r>
              <a:rPr lang="en-US" altLang="zh-CN" sz="1400" dirty="0">
                <a:solidFill>
                  <a:schemeClr val="accent6"/>
                </a:solidFill>
              </a:rPr>
              <a:t> n)</a:t>
            </a:r>
          </a:p>
          <a:p>
            <a:pPr defTabSz="363538">
              <a:lnSpc>
                <a:spcPct val="120000"/>
              </a:lnSpc>
            </a:pPr>
            <a:r>
              <a:rPr lang="en-US" altLang="zh-CN" sz="1400" dirty="0" smtClean="0">
                <a:solidFill>
                  <a:srgbClr val="008000"/>
                </a:solidFill>
              </a:rPr>
              <a:t>//</a:t>
            </a:r>
            <a:r>
              <a:rPr lang="zh-CN" altLang="en-US" sz="1400" dirty="0">
                <a:solidFill>
                  <a:srgbClr val="008000"/>
                </a:solidFill>
              </a:rPr>
              <a:t>形参</a:t>
            </a:r>
            <a:r>
              <a:rPr lang="en-US" altLang="zh-CN" sz="1400" dirty="0">
                <a:solidFill>
                  <a:srgbClr val="008000"/>
                </a:solidFill>
              </a:rPr>
              <a:t>pointer</a:t>
            </a:r>
            <a:r>
              <a:rPr lang="zh-CN" altLang="en-US" sz="1400" dirty="0">
                <a:solidFill>
                  <a:srgbClr val="008000"/>
                </a:solidFill>
              </a:rPr>
              <a:t>是指向一维数组的指针变量</a:t>
            </a:r>
          </a:p>
          <a:p>
            <a:pPr defTabSz="363538">
              <a:lnSpc>
                <a:spcPct val="120000"/>
              </a:lnSpc>
            </a:pPr>
            <a:r>
              <a:rPr lang="en-US" altLang="zh-CN" sz="1400" dirty="0"/>
              <a:t>{	</a:t>
            </a:r>
            <a:r>
              <a:rPr lang="en-US" altLang="zh-CN" sz="1400" dirty="0">
                <a:solidFill>
                  <a:schemeClr val="accent6"/>
                </a:solidFill>
              </a:rPr>
              <a:t>float *</a:t>
            </a:r>
            <a:r>
              <a:rPr lang="en-US" altLang="zh-CN" sz="1400" dirty="0" err="1">
                <a:solidFill>
                  <a:schemeClr val="accent6"/>
                </a:solidFill>
              </a:rPr>
              <a:t>pt</a:t>
            </a:r>
            <a:r>
              <a:rPr lang="en-US" altLang="zh-CN" sz="1400" dirty="0">
                <a:solidFill>
                  <a:schemeClr val="accent6"/>
                </a:solidFill>
              </a:rPr>
              <a:t>;</a:t>
            </a:r>
          </a:p>
          <a:p>
            <a:pPr defTabSz="363538">
              <a:lnSpc>
                <a:spcPct val="120000"/>
              </a:lnSpc>
            </a:pPr>
            <a:r>
              <a:rPr lang="en-US" altLang="zh-CN" sz="1400" dirty="0"/>
              <a:t>	</a:t>
            </a:r>
            <a:r>
              <a:rPr lang="en-US" altLang="zh-CN" sz="1400" dirty="0" err="1"/>
              <a:t>pt</a:t>
            </a:r>
            <a:r>
              <a:rPr lang="en-US" altLang="zh-CN" sz="1400" dirty="0"/>
              <a:t>=*(</a:t>
            </a:r>
            <a:r>
              <a:rPr lang="en-US" altLang="zh-CN" sz="1400" dirty="0" err="1"/>
              <a:t>pointer+n</a:t>
            </a:r>
            <a:r>
              <a:rPr lang="en-US" altLang="zh-CN" sz="1400" dirty="0"/>
              <a:t>);	</a:t>
            </a:r>
            <a:r>
              <a:rPr lang="en-US" altLang="zh-CN" sz="1400" dirty="0">
                <a:solidFill>
                  <a:srgbClr val="008000"/>
                </a:solidFill>
              </a:rPr>
              <a:t>//</a:t>
            </a:r>
            <a:r>
              <a:rPr lang="en-US" altLang="zh-CN" sz="1400" dirty="0" err="1">
                <a:solidFill>
                  <a:srgbClr val="008000"/>
                </a:solidFill>
              </a:rPr>
              <a:t>pt</a:t>
            </a:r>
            <a:r>
              <a:rPr lang="zh-CN" altLang="en-US" sz="1400" dirty="0">
                <a:solidFill>
                  <a:srgbClr val="008000"/>
                </a:solidFill>
              </a:rPr>
              <a:t>的值是</a:t>
            </a:r>
            <a:r>
              <a:rPr lang="en-US" altLang="zh-CN" sz="1400" dirty="0">
                <a:solidFill>
                  <a:srgbClr val="008000"/>
                </a:solidFill>
              </a:rPr>
              <a:t>&amp;score[k][0]</a:t>
            </a:r>
          </a:p>
          <a:p>
            <a:pPr defTabSz="363538">
              <a:lnSpc>
                <a:spcPct val="120000"/>
              </a:lnSpc>
            </a:pPr>
            <a:r>
              <a:rPr lang="en-US" altLang="zh-CN" sz="1400" dirty="0"/>
              <a:t>	</a:t>
            </a:r>
            <a:r>
              <a:rPr lang="en-US" altLang="zh-CN" sz="1400" dirty="0">
                <a:solidFill>
                  <a:schemeClr val="accent6"/>
                </a:solidFill>
              </a:rPr>
              <a:t>return(</a:t>
            </a:r>
            <a:r>
              <a:rPr lang="en-US" altLang="zh-CN" sz="1400" dirty="0" err="1">
                <a:solidFill>
                  <a:schemeClr val="accent6"/>
                </a:solidFill>
              </a:rPr>
              <a:t>pt</a:t>
            </a:r>
            <a:r>
              <a:rPr lang="en-US" altLang="zh-CN" sz="1400" dirty="0">
                <a:solidFill>
                  <a:schemeClr val="accent6"/>
                </a:solidFill>
              </a:rPr>
              <a:t>);</a:t>
            </a:r>
          </a:p>
          <a:p>
            <a:pPr defTabSz="363538">
              <a:lnSpc>
                <a:spcPct val="120000"/>
              </a:lnSpc>
            </a:pPr>
            <a:r>
              <a:rPr lang="en-US" altLang="zh-CN" sz="1400" dirty="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955713" y="2394986"/>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949732" y="5419408"/>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3557239" y="5796163"/>
            <a:ext cx="3467100" cy="9810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117400868"/>
              </p:ext>
            </p:extLst>
          </p:nvPr>
        </p:nvGraphicFramePr>
        <p:xfrm>
          <a:off x="7371385" y="4350455"/>
          <a:ext cx="3812084" cy="12192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103911803"/>
                    </a:ext>
                  </a:extLst>
                </a:gridCol>
                <a:gridCol w="701021">
                  <a:extLst>
                    <a:ext uri="{9D8B030D-6E8A-4147-A177-3AD203B41FA5}">
                      <a16:colId xmlns:a16="http://schemas.microsoft.com/office/drawing/2014/main" val="2270354934"/>
                    </a:ext>
                  </a:extLst>
                </a:gridCol>
                <a:gridCol w="701021">
                  <a:extLst>
                    <a:ext uri="{9D8B030D-6E8A-4147-A177-3AD203B41FA5}">
                      <a16:colId xmlns:a16="http://schemas.microsoft.com/office/drawing/2014/main" val="2283197543"/>
                    </a:ext>
                  </a:extLst>
                </a:gridCol>
                <a:gridCol w="701021">
                  <a:extLst>
                    <a:ext uri="{9D8B030D-6E8A-4147-A177-3AD203B41FA5}">
                      <a16:colId xmlns:a16="http://schemas.microsoft.com/office/drawing/2014/main" val="821500224"/>
                    </a:ext>
                  </a:extLst>
                </a:gridCol>
                <a:gridCol w="701021">
                  <a:extLst>
                    <a:ext uri="{9D8B030D-6E8A-4147-A177-3AD203B41FA5}">
                      <a16:colId xmlns:a16="http://schemas.microsoft.com/office/drawing/2014/main" val="3429237340"/>
                    </a:ext>
                  </a:extLst>
                </a:gridCol>
              </a:tblGrid>
              <a:tr h="0">
                <a:tc>
                  <a:txBody>
                    <a:bodyPr/>
                    <a:lstStyle/>
                    <a:p>
                      <a:r>
                        <a:rPr lang="en-US" altLang="zh-CN" sz="1400" smtClean="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smtClean="0"/>
                        <a:t>score</a:t>
                      </a:r>
                      <a:r>
                        <a:rPr lang="zh-CN" altLang="en-US" sz="1400" smtClean="0"/>
                        <a:t>数组</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tc>
                <a:tc hMerge="1">
                  <a:txBody>
                    <a:bodyPr/>
                    <a:lstStyle/>
                    <a:p>
                      <a:endParaRPr lang="zh-CN" altLang="en-US" sz="1400"/>
                    </a:p>
                  </a:txBody>
                  <a:tcPr/>
                </a:tc>
                <a:tc hMerge="1">
                  <a:txBody>
                    <a:bodyPr/>
                    <a:lstStyle/>
                    <a:p>
                      <a:endParaRPr lang="zh-CN" altLang="en-US" sz="1400"/>
                    </a:p>
                  </a:txBody>
                  <a:tcPr/>
                </a:tc>
                <a:extLst>
                  <a:ext uri="{0D108BD9-81ED-4DB2-BD59-A6C34878D82A}">
                    <a16:rowId xmlns:a16="http://schemas.microsoft.com/office/drawing/2014/main" val="1912880540"/>
                  </a:ext>
                </a:extLst>
              </a:tr>
              <a:tr h="0">
                <a:tc>
                  <a:txBody>
                    <a:bodyPr/>
                    <a:lstStyle/>
                    <a:p>
                      <a:r>
                        <a:rPr lang="en-US" altLang="zh-CN" sz="1400" smtClean="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val="288306393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27854581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val="992610834"/>
                  </a:ext>
                </a:extLst>
              </a:tr>
            </a:tbl>
          </a:graphicData>
        </a:graphic>
      </p:graphicFrame>
      <p:cxnSp>
        <p:nvCxnSpPr>
          <p:cNvPr id="32" name="直接箭头连接符 31"/>
          <p:cNvCxnSpPr/>
          <p:nvPr/>
        </p:nvCxnSpPr>
        <p:spPr>
          <a:xfrm>
            <a:off x="7490098" y="4652425"/>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500037" y="495059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0911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a:extLst>
              <a:ext uri="{FF2B5EF4-FFF2-40B4-BE49-F238E27FC236}">
                <a16:creationId xmlns:a16="http://schemas.microsoft.com/office/drawing/2014/main" id="{5382CD89-35B6-4BD4-B332-B011068CC402}"/>
              </a:ext>
            </a:extLst>
          </p:cNvPr>
          <p:cNvSpPr/>
          <p:nvPr/>
        </p:nvSpPr>
        <p:spPr>
          <a:xfrm>
            <a:off x="330740" y="1315375"/>
            <a:ext cx="11605097"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float score[][4]={{60,70,80,90},{56,89,67,88},{34,78,90,66}};</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float *p;</a:t>
            </a:r>
          </a:p>
          <a:p>
            <a:pPr defTabSz="363538">
              <a:lnSpc>
                <a:spcPct val="120000"/>
              </a:lnSpc>
            </a:pPr>
            <a:r>
              <a:rPr lang="en-US" altLang="zh-CN" sz="1400"/>
              <a:t>	int i,j;</a:t>
            </a:r>
          </a:p>
          <a:p>
            <a:pPr defTabSz="363538">
              <a:lnSpc>
                <a:spcPct val="120000"/>
              </a:lnSpc>
            </a:pPr>
            <a:r>
              <a:rPr lang="en-US" altLang="zh-CN" sz="1400"/>
              <a:t>	for(i=0;i&lt;3;i++)	</a:t>
            </a:r>
            <a:r>
              <a:rPr lang="en-US" altLang="zh-CN" sz="1400" smtClean="0"/>
              <a:t>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p>
          <a:p>
            <a:pPr defTabSz="363538">
              <a:lnSpc>
                <a:spcPct val="120000"/>
              </a:lnSpc>
            </a:pPr>
            <a:r>
              <a:rPr lang="zh-CN" altLang="en-US" sz="1400"/>
              <a:t>	</a:t>
            </a:r>
            <a:r>
              <a:rPr lang="en-US" altLang="zh-CN" sz="1400"/>
              <a:t>{	</a:t>
            </a:r>
            <a:r>
              <a:rPr lang="en-US" altLang="zh-CN" sz="1400">
                <a:solidFill>
                  <a:schemeClr val="accent6"/>
                </a:solidFill>
              </a:rPr>
              <a:t>p=search(score+i</a:t>
            </a:r>
            <a:r>
              <a:rPr lang="en-US" altLang="zh-CN" sz="1400" smtClean="0">
                <a:solidFill>
                  <a:schemeClr val="accent6"/>
                </a:solidFill>
              </a:rPr>
              <a:t>);</a:t>
            </a:r>
          </a:p>
          <a:p>
            <a:pPr defTabSz="363538">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p>
          <a:p>
            <a:pPr defTabSz="363538">
              <a:lnSpc>
                <a:spcPct val="120000"/>
              </a:lnSpc>
            </a:pPr>
            <a:r>
              <a:rPr lang="en-US" altLang="zh-CN" sz="1400"/>
              <a:t>		if(p==*(score+i</a:t>
            </a:r>
            <a:r>
              <a:rPr lang="en-US" altLang="zh-CN" sz="1400" smtClean="0"/>
              <a:t>))</a:t>
            </a:r>
          </a:p>
          <a:p>
            <a:pPr defTabSz="363538">
              <a:lnSpc>
                <a:spcPct val="120000"/>
              </a:lnSpc>
            </a:pPr>
            <a:r>
              <a:rPr lang="en-US" altLang="zh-CN" sz="1400" smtClean="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p>
          <a:p>
            <a:pPr defTabSz="363538">
              <a:lnSpc>
                <a:spcPct val="120000"/>
              </a:lnSpc>
            </a:pPr>
            <a:r>
              <a:rPr lang="en-US" altLang="zh-CN" sz="1400"/>
              <a:t>		{	printf("No.%d score:",i</a:t>
            </a:r>
            <a:r>
              <a:rPr lang="en-US" altLang="zh-CN" sz="1400" smtClean="0"/>
              <a:t>);</a:t>
            </a:r>
            <a:endParaRPr lang="en-US" altLang="zh-CN" sz="1400"/>
          </a:p>
          <a:p>
            <a:pPr defTabSz="363538">
              <a:lnSpc>
                <a:spcPct val="120000"/>
              </a:lnSpc>
            </a:pPr>
            <a:r>
              <a:rPr lang="en-US" altLang="zh-CN" sz="1400"/>
              <a:t>	 		for(j=0;j&lt;4;j++)</a:t>
            </a:r>
          </a:p>
          <a:p>
            <a:pPr defTabSz="363538">
              <a:lnSpc>
                <a:spcPct val="120000"/>
              </a:lnSpc>
            </a:pPr>
            <a:r>
              <a:rPr lang="en-US" altLang="zh-CN" sz="1400"/>
              <a:t>				printf("%</a:t>
            </a:r>
            <a:r>
              <a:rPr lang="en-US" altLang="zh-CN" sz="1400" smtClean="0"/>
              <a:t>5.2f  ",*(</a:t>
            </a:r>
            <a:r>
              <a:rPr lang="en-US" altLang="zh-CN" sz="1400"/>
              <a:t>p+j</a:t>
            </a:r>
            <a:r>
              <a:rPr lang="en-US" altLang="zh-CN" sz="1400" smtClean="0"/>
              <a:t>));</a:t>
            </a:r>
          </a:p>
          <a:p>
            <a:pPr defTabSz="363538">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 </a:t>
            </a:r>
          </a:p>
          <a:p>
            <a:pPr defTabSz="363538">
              <a:lnSpc>
                <a:spcPct val="120000"/>
              </a:lnSpc>
            </a:pPr>
            <a:r>
              <a:rPr lang="en-US" altLang="zh-CN" sz="1400"/>
              <a:t>	}</a:t>
            </a:r>
          </a:p>
          <a:p>
            <a:pPr defTabSz="363538">
              <a:lnSpc>
                <a:spcPct val="120000"/>
              </a:lnSpc>
            </a:pPr>
            <a:r>
              <a:rPr lang="en-US" altLang="zh-CN" sz="1400"/>
              <a:t>	return 0; </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solidFill>
                  <a:schemeClr val="accent6"/>
                </a:solidFill>
              </a:rPr>
              <a:t>float *search(float (*pointer)[4</a:t>
            </a:r>
            <a:r>
              <a:rPr lang="en-US" altLang="zh-CN" sz="1400" smtClean="0">
                <a:solidFill>
                  <a:schemeClr val="accent6"/>
                </a:solidFill>
              </a:rPr>
              <a:t>])</a:t>
            </a:r>
          </a:p>
          <a:p>
            <a:pPr defTabSz="363538">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float *pt;</a:t>
            </a:r>
          </a:p>
          <a:p>
            <a:pPr defTabSz="363538">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p>
          <a:p>
            <a:pPr defTabSz="363538">
              <a:lnSpc>
                <a:spcPct val="120000"/>
              </a:lnSpc>
            </a:pPr>
            <a:r>
              <a:rPr lang="en-US" altLang="zh-CN" sz="1400"/>
              <a:t>	for(;i&lt;4;i++)</a:t>
            </a:r>
          </a:p>
          <a:p>
            <a:pPr defTabSz="363538">
              <a:lnSpc>
                <a:spcPct val="120000"/>
              </a:lnSpc>
            </a:pPr>
            <a:r>
              <a:rPr lang="en-US" altLang="zh-CN" sz="1400"/>
              <a:t>	</a:t>
            </a:r>
            <a:r>
              <a:rPr lang="en-US" altLang="zh-CN" sz="1400" smtClean="0"/>
              <a:t>	if</a:t>
            </a:r>
            <a:r>
              <a:rPr lang="en-US" altLang="zh-CN" sz="1400"/>
              <a:t>(*(*pointer+i)&lt;60) pt=*pointer</a:t>
            </a:r>
            <a:r>
              <a:rPr lang="en-US" altLang="zh-CN" sz="1400" smtClean="0"/>
              <a:t>;</a:t>
            </a:r>
          </a:p>
          <a:p>
            <a:pPr defTabSz="363538">
              <a:lnSpc>
                <a:spcPct val="120000"/>
              </a:lnSpc>
            </a:pP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p>
          <a:p>
            <a:pPr defTabSz="363538">
              <a:lnSpc>
                <a:spcPct val="120000"/>
              </a:lnSpc>
            </a:pPr>
            <a:r>
              <a:rPr lang="en-US" altLang="zh-CN" sz="1400"/>
              <a:t>	</a:t>
            </a:r>
            <a:r>
              <a:rPr lang="en-US" altLang="zh-CN" sz="1400">
                <a:solidFill>
                  <a:schemeClr val="accent6"/>
                </a:solidFill>
              </a:rPr>
              <a:t>return(pt);</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861481" y="1836727"/>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855500" y="4861149"/>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extLst>
              <p:ext uri="{D42A27DB-BD31-4B8C-83A1-F6EECF244321}">
                <p14:modId xmlns:p14="http://schemas.microsoft.com/office/powerpoint/2010/main" val="3867142986"/>
              </p:ext>
            </p:extLst>
          </p:nvPr>
        </p:nvGraphicFramePr>
        <p:xfrm>
          <a:off x="1854810" y="5894960"/>
          <a:ext cx="3812084" cy="9144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103911803"/>
                    </a:ext>
                  </a:extLst>
                </a:gridCol>
                <a:gridCol w="701021">
                  <a:extLst>
                    <a:ext uri="{9D8B030D-6E8A-4147-A177-3AD203B41FA5}">
                      <a16:colId xmlns:a16="http://schemas.microsoft.com/office/drawing/2014/main" val="2270354934"/>
                    </a:ext>
                  </a:extLst>
                </a:gridCol>
                <a:gridCol w="701021">
                  <a:extLst>
                    <a:ext uri="{9D8B030D-6E8A-4147-A177-3AD203B41FA5}">
                      <a16:colId xmlns:a16="http://schemas.microsoft.com/office/drawing/2014/main" val="2283197543"/>
                    </a:ext>
                  </a:extLst>
                </a:gridCol>
                <a:gridCol w="701021">
                  <a:extLst>
                    <a:ext uri="{9D8B030D-6E8A-4147-A177-3AD203B41FA5}">
                      <a16:colId xmlns:a16="http://schemas.microsoft.com/office/drawing/2014/main" val="821500224"/>
                    </a:ext>
                  </a:extLst>
                </a:gridCol>
                <a:gridCol w="701021">
                  <a:extLst>
                    <a:ext uri="{9D8B030D-6E8A-4147-A177-3AD203B41FA5}">
                      <a16:colId xmlns:a16="http://schemas.microsoft.com/office/drawing/2014/main" val="3429237340"/>
                    </a:ext>
                  </a:extLst>
                </a:gridCol>
              </a:tblGrid>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val="2883063938"/>
                  </a:ext>
                </a:extLst>
              </a:tr>
              <a:tr h="0">
                <a:tc>
                  <a:txBody>
                    <a:bodyPr/>
                    <a:lstStyle/>
                    <a:p>
                      <a:r>
                        <a:rPr lang="en-US" altLang="zh-CN" sz="1400" smtClean="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278545818"/>
                  </a:ext>
                </a:extLst>
              </a:tr>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val="992610834"/>
                  </a:ext>
                </a:extLst>
              </a:tr>
            </a:tbl>
          </a:graphicData>
        </a:graphic>
      </p:graphicFrame>
      <p:cxnSp>
        <p:nvCxnSpPr>
          <p:cNvPr id="32" name="直接箭头连接符 31"/>
          <p:cNvCxnSpPr/>
          <p:nvPr/>
        </p:nvCxnSpPr>
        <p:spPr>
          <a:xfrm>
            <a:off x="1983462" y="589496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1498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5" cstate="print"/>
          <a:stretch>
            <a:fillRect/>
          </a:stretch>
        </p:blipFill>
        <p:spPr>
          <a:xfrm>
            <a:off x="8123991" y="1877090"/>
            <a:ext cx="3448050" cy="80962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378836370"/>
              </p:ext>
            </p:extLst>
          </p:nvPr>
        </p:nvGraphicFramePr>
        <p:xfrm>
          <a:off x="6314661" y="6248400"/>
          <a:ext cx="2804084" cy="304800"/>
        </p:xfrm>
        <a:graphic>
          <a:graphicData uri="http://schemas.openxmlformats.org/drawingml/2006/table">
            <a:tbl>
              <a:tblPr>
                <a:tableStyleId>{5C22544A-7EE6-4342-B048-85BDC9FD1C3A}</a:tableStyleId>
              </a:tblPr>
              <a:tblGrid>
                <a:gridCol w="701021">
                  <a:extLst>
                    <a:ext uri="{9D8B030D-6E8A-4147-A177-3AD203B41FA5}">
                      <a16:colId xmlns:a16="http://schemas.microsoft.com/office/drawing/2014/main" val="1474909808"/>
                    </a:ext>
                  </a:extLst>
                </a:gridCol>
                <a:gridCol w="701021">
                  <a:extLst>
                    <a:ext uri="{9D8B030D-6E8A-4147-A177-3AD203B41FA5}">
                      <a16:colId xmlns:a16="http://schemas.microsoft.com/office/drawing/2014/main" val="3050841575"/>
                    </a:ext>
                  </a:extLst>
                </a:gridCol>
                <a:gridCol w="701021">
                  <a:extLst>
                    <a:ext uri="{9D8B030D-6E8A-4147-A177-3AD203B41FA5}">
                      <a16:colId xmlns:a16="http://schemas.microsoft.com/office/drawing/2014/main" val="3520022797"/>
                    </a:ext>
                  </a:extLst>
                </a:gridCol>
                <a:gridCol w="701021">
                  <a:extLst>
                    <a:ext uri="{9D8B030D-6E8A-4147-A177-3AD203B41FA5}">
                      <a16:colId xmlns:a16="http://schemas.microsoft.com/office/drawing/2014/main" val="649264615"/>
                    </a:ext>
                  </a:extLst>
                </a:gridCol>
              </a:tblGrid>
              <a:tr h="0">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1413854695"/>
                  </a:ext>
                </a:extLst>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smtClean="0"/>
              <a:t>pt(</a:t>
            </a:r>
            <a:r>
              <a:rPr lang="zh-CN" altLang="en-US" sz="1400" smtClean="0"/>
              <a:t>当有不及格时）</a:t>
            </a:r>
            <a:r>
              <a:rPr lang="en-US" altLang="zh-CN" sz="1400" smtClean="0"/>
              <a:t>	pt</a:t>
            </a:r>
            <a:r>
              <a:rPr lang="zh-CN" altLang="en-US" sz="1400" smtClean="0"/>
              <a:t>（当无不及格时）</a:t>
            </a:r>
            <a:endParaRPr lang="en-US" altLang="zh-CN" sz="1400" smtClean="0"/>
          </a:p>
          <a:p>
            <a:r>
              <a:rPr lang="en-US" altLang="zh-CN" sz="1400" smtClean="0"/>
              <a:t> ||		 ||</a:t>
            </a:r>
          </a:p>
          <a:p>
            <a:r>
              <a:rPr lang="zh-CN" altLang="en-US" sz="1400" smtClean="0"/>
              <a:t>*</a:t>
            </a:r>
            <a:r>
              <a:rPr lang="en-US" altLang="zh-CN" sz="1400" smtClean="0"/>
              <a:t>pointer		NULL </a:t>
            </a:r>
          </a:p>
          <a:p>
            <a:r>
              <a:rPr lang="zh-CN" altLang="en-US" sz="1400"/>
              <a:t>↓</a:t>
            </a:r>
          </a:p>
        </p:txBody>
      </p:sp>
    </p:spTree>
    <p:extLst>
      <p:ext uri="{BB962C8B-B14F-4D97-AF65-F5344CB8AC3E}">
        <p14:creationId xmlns:p14="http://schemas.microsoft.com/office/powerpoint/2010/main" val="1416514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指针数组和多重指针</a:t>
            </a:r>
            <a:endParaRPr lang="zh-CN" altLang="en-US" dirty="0"/>
          </a:p>
        </p:txBody>
      </p:sp>
    </p:spTree>
    <p:extLst>
      <p:ext uri="{BB962C8B-B14F-4D97-AF65-F5344CB8AC3E}">
        <p14:creationId xmlns:p14="http://schemas.microsoft.com/office/powerpoint/2010/main" val="16180536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4489175" y="1516525"/>
            <a:ext cx="338050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dirty="0" smtClean="0"/>
              <a:t>类型名 </a:t>
            </a:r>
            <a:r>
              <a:rPr lang="en-US" altLang="zh-CN" b="1" dirty="0" smtClean="0"/>
              <a:t>*</a:t>
            </a:r>
            <a:r>
              <a:rPr lang="zh-CN" altLang="en-US" b="1" dirty="0" smtClean="0"/>
              <a:t>数组名</a:t>
            </a:r>
            <a:r>
              <a:rPr lang="en-US" altLang="zh-CN" b="1" dirty="0" smtClean="0"/>
              <a:t>[</a:t>
            </a:r>
            <a:r>
              <a:rPr lang="zh-CN" altLang="en-US" b="1" dirty="0" smtClean="0"/>
              <a:t>数组长度</a:t>
            </a:r>
            <a:r>
              <a:rPr lang="en-US" altLang="zh-CN" b="1" dirty="0" smtClean="0"/>
              <a:t>];</a:t>
            </a:r>
            <a:endParaRPr lang="zh-CN" altLang="en-US" b="1" dirty="0"/>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8023961"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t>
            </a:r>
            <a:r>
              <a:rPr lang="en-US" altLang="zh-CN" sz="1600" smtClean="0"/>
              <a:t>*p[4];</a:t>
            </a:r>
            <a:endParaRPr lang="en-US" altLang="zh-CN" sz="1600"/>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p>
        </p:txBody>
      </p:sp>
    </p:spTree>
    <p:extLst>
      <p:ext uri="{BB962C8B-B14F-4D97-AF65-F5344CB8AC3E}">
        <p14:creationId xmlns:p14="http://schemas.microsoft.com/office/powerpoint/2010/main" val="344921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199" y="365125"/>
            <a:ext cx="10815537" cy="1325563"/>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3000" dirty="0" smtClean="0"/>
              <a:t>为了明确一个变量存储的内容是</a:t>
            </a:r>
            <a:r>
              <a:rPr lang="zh-CN" altLang="en-US" sz="3000" dirty="0" smtClean="0">
                <a:solidFill>
                  <a:srgbClr val="FFFF00"/>
                </a:solidFill>
              </a:rPr>
              <a:t>地址</a:t>
            </a:r>
            <a:r>
              <a:rPr lang="zh-CN" altLang="en-US" sz="3000" dirty="0" smtClean="0"/>
              <a:t>，可以在变量名前面加</a:t>
            </a:r>
            <a:r>
              <a:rPr lang="en-US" altLang="zh-CN" sz="3000" dirty="0" smtClean="0">
                <a:solidFill>
                  <a:srgbClr val="FFFF00"/>
                </a:solidFill>
              </a:rPr>
              <a:t>*</a:t>
            </a:r>
            <a:endParaRPr lang="zh-CN" altLang="en-US" sz="3000" dirty="0">
              <a:solidFill>
                <a:srgbClr val="FFFF00"/>
              </a:solidFill>
            </a:endParaRPr>
          </a:p>
        </p:txBody>
      </p:sp>
      <p:sp>
        <p:nvSpPr>
          <p:cNvPr id="5" name="内容占位符 4"/>
          <p:cNvSpPr>
            <a:spLocks noGrp="1"/>
          </p:cNvSpPr>
          <p:nvPr>
            <p:ph idx="1"/>
          </p:nvPr>
        </p:nvSpPr>
        <p:spPr/>
        <p:txBody>
          <a:bodyPr/>
          <a:lstStyle/>
          <a:p>
            <a:endParaRPr lang="zh-CN" altLang="en-US" dirty="0"/>
          </a:p>
        </p:txBody>
      </p:sp>
      <p:sp>
        <p:nvSpPr>
          <p:cNvPr id="6" name="文本框 5"/>
          <p:cNvSpPr txBox="1"/>
          <p:nvPr/>
        </p:nvSpPr>
        <p:spPr>
          <a:xfrm>
            <a:off x="838200" y="1825625"/>
            <a:ext cx="4893013" cy="427809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000" b="1" dirty="0"/>
              <a:t>#include &lt;</a:t>
            </a:r>
            <a:r>
              <a:rPr lang="en-US" altLang="zh-CN" sz="2000" b="1" dirty="0" err="1"/>
              <a:t>stdio.h</a:t>
            </a:r>
            <a:r>
              <a:rPr lang="en-US" altLang="zh-CN" sz="2000" b="1" dirty="0"/>
              <a:t>&gt;</a:t>
            </a:r>
          </a:p>
          <a:p>
            <a:r>
              <a:rPr lang="en-US" altLang="zh-CN" sz="2000" b="1" dirty="0" err="1" smtClean="0"/>
              <a:t>int</a:t>
            </a:r>
            <a:r>
              <a:rPr lang="en-US" altLang="zh-CN" sz="2000" b="1" dirty="0" smtClean="0"/>
              <a:t> </a:t>
            </a:r>
            <a:r>
              <a:rPr lang="en-US" altLang="zh-CN" sz="2000" b="1" dirty="0"/>
              <a:t>main()</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a:t>
            </a:r>
            <a:r>
              <a:rPr lang="en-US" altLang="zh-CN" sz="2400" b="1" dirty="0" smtClean="0">
                <a:solidFill>
                  <a:srgbClr val="FF0000"/>
                </a:solidFill>
              </a:rPr>
              <a:t>*</a:t>
            </a:r>
            <a:r>
              <a:rPr lang="en-US" altLang="zh-CN" sz="2000" b="1" dirty="0" smtClean="0"/>
              <a:t>p</a:t>
            </a:r>
            <a:r>
              <a:rPr lang="en-US" altLang="zh-CN" sz="2000" b="1" dirty="0"/>
              <a:t>;</a:t>
            </a:r>
          </a:p>
          <a:p>
            <a:r>
              <a:rPr lang="en-US" altLang="zh-CN" sz="2000" b="1" dirty="0"/>
              <a:t>    </a:t>
            </a:r>
            <a:r>
              <a:rPr lang="en-US" altLang="zh-CN" sz="2000" b="1" dirty="0" err="1"/>
              <a:t>i</a:t>
            </a:r>
            <a:r>
              <a:rPr lang="en-US" altLang="zh-CN" sz="2000" b="1" dirty="0"/>
              <a:t> = 10;</a:t>
            </a:r>
          </a:p>
          <a:p>
            <a:r>
              <a:rPr lang="en-US" altLang="zh-CN" sz="2000" b="1" dirty="0"/>
              <a:t>    p = &amp;</a:t>
            </a:r>
            <a:r>
              <a:rPr lang="en-US" altLang="zh-CN" sz="2000" b="1" dirty="0" err="1"/>
              <a:t>i</a:t>
            </a:r>
            <a:r>
              <a:rPr lang="en-US" altLang="zh-CN" sz="2000" b="1" dirty="0"/>
              <a:t>;</a:t>
            </a:r>
          </a:p>
          <a:p>
            <a:r>
              <a:rPr lang="en-US" altLang="zh-CN" sz="2000" b="1" dirty="0"/>
              <a:t>    </a:t>
            </a:r>
            <a:r>
              <a:rPr lang="en-US" altLang="zh-CN" sz="2000" b="1" dirty="0" err="1"/>
              <a:t>printf</a:t>
            </a:r>
            <a:r>
              <a:rPr lang="en-US" altLang="zh-CN" sz="2000" b="1" dirty="0"/>
              <a:t>("</a:t>
            </a:r>
            <a:r>
              <a:rPr lang="en-US" altLang="zh-CN" sz="2000" b="1" dirty="0" err="1"/>
              <a:t>i</a:t>
            </a:r>
            <a:r>
              <a:rPr lang="en-US" altLang="zh-CN" sz="2000" b="1" dirty="0"/>
              <a:t>=%d\n", </a:t>
            </a:r>
            <a:r>
              <a:rPr lang="en-US" altLang="zh-CN" sz="2000" b="1" dirty="0" err="1"/>
              <a:t>i</a:t>
            </a:r>
            <a:r>
              <a:rPr lang="en-US" altLang="zh-CN" sz="2000" b="1" dirty="0"/>
              <a:t>);</a:t>
            </a:r>
          </a:p>
          <a:p>
            <a:r>
              <a:rPr lang="en-US" altLang="zh-CN" sz="2000" b="1" dirty="0"/>
              <a:t>    </a:t>
            </a:r>
            <a:r>
              <a:rPr lang="en-US" altLang="zh-CN" sz="2000" b="1" dirty="0" err="1"/>
              <a:t>printf</a:t>
            </a:r>
            <a:r>
              <a:rPr lang="en-US" altLang="zh-CN" sz="2000" b="1" dirty="0"/>
              <a:t>("p=%d\n", p);</a:t>
            </a:r>
          </a:p>
          <a:p>
            <a:r>
              <a:rPr lang="en-US" altLang="zh-CN" sz="2000" b="1" dirty="0"/>
              <a:t>    p = &amp;p;</a:t>
            </a:r>
          </a:p>
          <a:p>
            <a:r>
              <a:rPr lang="en-US" altLang="zh-CN" sz="2000" b="1" dirty="0"/>
              <a:t>    </a:t>
            </a:r>
            <a:r>
              <a:rPr lang="en-US" altLang="zh-CN" sz="2000" b="1" dirty="0" err="1"/>
              <a:t>printf</a:t>
            </a:r>
            <a:r>
              <a:rPr lang="en-US" altLang="zh-CN" sz="2000" b="1" dirty="0"/>
              <a:t>("p=%d\n", p);</a:t>
            </a:r>
          </a:p>
          <a:p>
            <a:endParaRPr lang="en-US" altLang="zh-CN" sz="2000" b="1" dirty="0"/>
          </a:p>
          <a:p>
            <a:r>
              <a:rPr lang="en-US" altLang="zh-CN" sz="2000" b="1" dirty="0"/>
              <a:t>    return 0;</a:t>
            </a:r>
          </a:p>
          <a:p>
            <a:r>
              <a:rPr lang="en-US" altLang="zh-CN" sz="2000" b="1" dirty="0" smtClean="0"/>
              <a:t>}</a:t>
            </a:r>
            <a:endParaRPr lang="en-US" altLang="zh-CN" sz="2000" b="1" dirty="0"/>
          </a:p>
        </p:txBody>
      </p:sp>
      <p:sp>
        <p:nvSpPr>
          <p:cNvPr id="7" name="文本框 6"/>
          <p:cNvSpPr txBox="1"/>
          <p:nvPr/>
        </p:nvSpPr>
        <p:spPr>
          <a:xfrm>
            <a:off x="5813899" y="1825625"/>
            <a:ext cx="5839838" cy="415498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dirty="0" smtClean="0"/>
              <a:t>注意</a:t>
            </a:r>
            <a:r>
              <a:rPr lang="en-US" altLang="zh-CN" sz="2400" dirty="0" smtClean="0"/>
              <a:t>p</a:t>
            </a:r>
            <a:r>
              <a:rPr lang="zh-CN" altLang="en-US" sz="2400" dirty="0" smtClean="0"/>
              <a:t>前面的</a:t>
            </a:r>
            <a:r>
              <a:rPr lang="en-US" altLang="zh-CN" sz="2400" dirty="0" smtClean="0"/>
              <a:t>*</a:t>
            </a:r>
            <a:r>
              <a:rPr lang="zh-CN" altLang="en-US" sz="2400" dirty="0" smtClean="0"/>
              <a:t>，这个表明</a:t>
            </a:r>
            <a:r>
              <a:rPr lang="en-US" altLang="zh-CN" sz="2400" b="1" dirty="0" smtClean="0">
                <a:solidFill>
                  <a:srgbClr val="FFFF00"/>
                </a:solidFill>
              </a:rPr>
              <a:t>p</a:t>
            </a:r>
            <a:r>
              <a:rPr lang="zh-CN" altLang="en-US" sz="2400" b="1" dirty="0" smtClean="0">
                <a:solidFill>
                  <a:srgbClr val="FFFF00"/>
                </a:solidFill>
              </a:rPr>
              <a:t>只能存储地址。</a:t>
            </a:r>
            <a:r>
              <a:rPr lang="zh-CN" altLang="en-US" sz="2400" dirty="0" smtClean="0">
                <a:solidFill>
                  <a:schemeClr val="bg1"/>
                </a:solidFill>
              </a:rPr>
              <a:t>既然</a:t>
            </a:r>
            <a:r>
              <a:rPr lang="en-US" altLang="zh-CN" sz="2400" dirty="0" smtClean="0">
                <a:solidFill>
                  <a:schemeClr val="bg1"/>
                </a:solidFill>
              </a:rPr>
              <a:t>p</a:t>
            </a:r>
            <a:r>
              <a:rPr lang="zh-CN" altLang="en-US" sz="2400" dirty="0" smtClean="0">
                <a:solidFill>
                  <a:schemeClr val="bg1"/>
                </a:solidFill>
              </a:rPr>
              <a:t>的身份变了，从此以后，请称呼</a:t>
            </a:r>
            <a:r>
              <a:rPr lang="en-US" altLang="zh-CN" sz="2400" dirty="0" smtClean="0">
                <a:solidFill>
                  <a:schemeClr val="bg1"/>
                </a:solidFill>
              </a:rPr>
              <a:t>p</a:t>
            </a:r>
            <a:r>
              <a:rPr lang="zh-CN" altLang="en-US" sz="2400" dirty="0" smtClean="0">
                <a:solidFill>
                  <a:schemeClr val="bg1"/>
                </a:solidFill>
              </a:rPr>
              <a:t>为</a:t>
            </a:r>
            <a:r>
              <a:rPr lang="zh-CN" altLang="en-US" sz="2400" b="1" u="sng" dirty="0" smtClean="0">
                <a:solidFill>
                  <a:srgbClr val="FFFF00"/>
                </a:solidFill>
              </a:rPr>
              <a:t>指针</a:t>
            </a:r>
            <a:r>
              <a:rPr lang="zh-CN" altLang="en-US" sz="2400" b="1" dirty="0" smtClean="0">
                <a:solidFill>
                  <a:schemeClr val="bg1"/>
                </a:solidFill>
              </a:rPr>
              <a:t>。</a:t>
            </a:r>
            <a:r>
              <a:rPr lang="en-US" altLang="zh-CN" sz="2400" b="1" dirty="0" err="1" smtClean="0">
                <a:solidFill>
                  <a:srgbClr val="FFFF00"/>
                </a:solidFill>
              </a:rPr>
              <a:t>int</a:t>
            </a:r>
            <a:r>
              <a:rPr lang="en-US" altLang="zh-CN" sz="2400" b="1" dirty="0" smtClean="0">
                <a:solidFill>
                  <a:srgbClr val="FFFF00"/>
                </a:solidFill>
              </a:rPr>
              <a:t> *</a:t>
            </a:r>
            <a:r>
              <a:rPr lang="zh-CN" altLang="en-US" sz="2400" dirty="0" smtClean="0">
                <a:solidFill>
                  <a:schemeClr val="bg1"/>
                </a:solidFill>
              </a:rPr>
              <a:t>就是指针</a:t>
            </a:r>
            <a:r>
              <a:rPr lang="en-US" altLang="zh-CN" sz="2400" dirty="0" smtClean="0">
                <a:solidFill>
                  <a:schemeClr val="bg1"/>
                </a:solidFill>
              </a:rPr>
              <a:t>p</a:t>
            </a:r>
            <a:r>
              <a:rPr lang="zh-CN" altLang="en-US" sz="2400" dirty="0" smtClean="0">
                <a:solidFill>
                  <a:schemeClr val="bg1"/>
                </a:solidFill>
              </a:rPr>
              <a:t>的</a:t>
            </a:r>
            <a:r>
              <a:rPr lang="zh-CN" altLang="en-US" sz="2400" b="1" dirty="0" smtClean="0">
                <a:solidFill>
                  <a:srgbClr val="FFFF00"/>
                </a:solidFill>
              </a:rPr>
              <a:t>基类型</a:t>
            </a:r>
            <a:r>
              <a:rPr lang="zh-CN" altLang="en-US" sz="2400" dirty="0" smtClean="0">
                <a:solidFill>
                  <a:schemeClr val="bg1"/>
                </a:solidFill>
              </a:rPr>
              <a:t>。</a:t>
            </a:r>
            <a:endParaRPr lang="en-US" altLang="zh-CN" sz="2400" dirty="0" smtClean="0">
              <a:solidFill>
                <a:schemeClr val="bg1"/>
              </a:solidFill>
            </a:endParaRPr>
          </a:p>
          <a:p>
            <a:endParaRPr lang="en-US" altLang="zh-CN" sz="2400" dirty="0"/>
          </a:p>
          <a:p>
            <a:r>
              <a:rPr lang="zh-CN" altLang="en-US" sz="2400" dirty="0" smtClean="0"/>
              <a:t>这个写法是错的：</a:t>
            </a:r>
            <a:endParaRPr lang="en-US" altLang="zh-CN" sz="2400" dirty="0" smtClean="0"/>
          </a:p>
          <a:p>
            <a:r>
              <a:rPr lang="en-US" altLang="zh-CN" sz="2400" dirty="0"/>
              <a:t>	</a:t>
            </a:r>
            <a:r>
              <a:rPr lang="en-US" altLang="zh-CN" sz="2400" dirty="0" smtClean="0"/>
              <a:t>p=2000; //</a:t>
            </a:r>
            <a:r>
              <a:rPr lang="zh-CN" altLang="en-US" sz="2400" dirty="0" smtClean="0"/>
              <a:t>注意！不能将</a:t>
            </a:r>
            <a:r>
              <a:rPr lang="zh-CN" altLang="en-US" sz="2400" b="1" dirty="0" smtClean="0">
                <a:solidFill>
                  <a:srgbClr val="FFFF00"/>
                </a:solidFill>
              </a:rPr>
              <a:t>非</a:t>
            </a:r>
            <a:r>
              <a:rPr lang="en-US" altLang="zh-CN" sz="2400" b="1" dirty="0" smtClean="0">
                <a:solidFill>
                  <a:srgbClr val="FFFF00"/>
                </a:solidFill>
              </a:rPr>
              <a:t>0</a:t>
            </a:r>
            <a:r>
              <a:rPr lang="zh-CN" altLang="en-US" sz="2400" b="1" dirty="0" smtClean="0">
                <a:solidFill>
                  <a:srgbClr val="FFFF00"/>
                </a:solidFill>
              </a:rPr>
              <a:t>常数</a:t>
            </a:r>
            <a:endParaRPr lang="en-US" altLang="zh-CN" sz="2400" b="1" dirty="0" smtClean="0">
              <a:solidFill>
                <a:srgbClr val="FFFF00"/>
              </a:solidFill>
            </a:endParaRPr>
          </a:p>
          <a:p>
            <a:r>
              <a:rPr lang="en-US" altLang="zh-CN" sz="2400" dirty="0" smtClean="0"/>
              <a:t>                         //</a:t>
            </a:r>
            <a:r>
              <a:rPr lang="zh-CN" altLang="en-US" sz="2400" dirty="0" smtClean="0"/>
              <a:t>赋值给指针</a:t>
            </a:r>
            <a:endParaRPr lang="en-US" altLang="zh-CN" sz="2400" dirty="0" smtClean="0">
              <a:solidFill>
                <a:schemeClr val="bg1"/>
              </a:solidFill>
            </a:endParaRPr>
          </a:p>
          <a:p>
            <a:r>
              <a:rPr lang="zh-CN" altLang="en-US" sz="2400" dirty="0" smtClean="0"/>
              <a:t>这个是对的：</a:t>
            </a:r>
            <a:endParaRPr lang="en-US" altLang="zh-CN" sz="2400" dirty="0" smtClean="0"/>
          </a:p>
          <a:p>
            <a:r>
              <a:rPr lang="en-US" altLang="zh-CN" sz="2400" dirty="0"/>
              <a:t>	</a:t>
            </a:r>
            <a:r>
              <a:rPr lang="en-US" altLang="zh-CN" sz="2400" dirty="0" smtClean="0"/>
              <a:t>p=&amp;</a:t>
            </a:r>
            <a:r>
              <a:rPr lang="en-US" altLang="zh-CN" sz="2400" dirty="0" err="1" smtClean="0"/>
              <a:t>i</a:t>
            </a:r>
            <a:r>
              <a:rPr lang="en-US" altLang="zh-CN" sz="2400" dirty="0" smtClean="0"/>
              <a:t>;   //</a:t>
            </a:r>
            <a:r>
              <a:rPr lang="zh-CN" altLang="en-US" sz="2400" dirty="0" smtClean="0"/>
              <a:t>正确，</a:t>
            </a:r>
            <a:r>
              <a:rPr lang="en-US" altLang="zh-CN" sz="2400" dirty="0" smtClean="0"/>
              <a:t>&amp;</a:t>
            </a:r>
            <a:r>
              <a:rPr lang="en-US" altLang="zh-CN" sz="2400" dirty="0" err="1" smtClean="0"/>
              <a:t>i</a:t>
            </a:r>
            <a:r>
              <a:rPr lang="zh-CN" altLang="en-US" sz="2400" dirty="0" smtClean="0"/>
              <a:t>是正宗地址</a:t>
            </a:r>
            <a:endParaRPr lang="en-US" altLang="zh-CN" sz="2400" dirty="0" smtClean="0"/>
          </a:p>
          <a:p>
            <a:endParaRPr lang="en-US" altLang="zh-CN" sz="2400" dirty="0" smtClean="0"/>
          </a:p>
          <a:p>
            <a:r>
              <a:rPr lang="zh-CN" altLang="en-US" sz="2400" dirty="0" smtClean="0"/>
              <a:t>这个会有警告： </a:t>
            </a:r>
            <a:r>
              <a:rPr lang="en-US" altLang="zh-CN" sz="2400" dirty="0" smtClean="0"/>
              <a:t>p=&amp;p;   //</a:t>
            </a:r>
            <a:r>
              <a:rPr lang="zh-CN" altLang="en-US" sz="2400" dirty="0" smtClean="0"/>
              <a:t>原因将来再说</a:t>
            </a:r>
            <a:endParaRPr lang="zh-CN" altLang="en-US" sz="2400" dirty="0"/>
          </a:p>
        </p:txBody>
      </p:sp>
      <p:sp>
        <p:nvSpPr>
          <p:cNvPr id="2" name="圆角矩形标注 1"/>
          <p:cNvSpPr/>
          <p:nvPr/>
        </p:nvSpPr>
        <p:spPr>
          <a:xfrm>
            <a:off x="3852309" y="3588775"/>
            <a:ext cx="1818967" cy="2231922"/>
          </a:xfrm>
          <a:prstGeom prst="wedgeRoundRectCallout">
            <a:avLst>
              <a:gd name="adj1" fmla="val 106039"/>
              <a:gd name="adj2" fmla="val -3518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2400" dirty="0" smtClean="0"/>
              <a:t>0</a:t>
            </a:r>
            <a:r>
              <a:rPr lang="zh-CN" altLang="en-US" sz="2400" dirty="0" smtClean="0"/>
              <a:t>比较特殊，下面写法是允许的：</a:t>
            </a:r>
            <a:endParaRPr lang="en-US" altLang="zh-CN" sz="2400" dirty="0" smtClean="0"/>
          </a:p>
          <a:p>
            <a:r>
              <a:rPr lang="en-US" altLang="zh-CN" sz="2800" dirty="0" smtClean="0"/>
              <a:t>p=0</a:t>
            </a:r>
          </a:p>
          <a:p>
            <a:r>
              <a:rPr lang="en-US" altLang="zh-CN" sz="2800" dirty="0" smtClean="0"/>
              <a:t>p=NULL</a:t>
            </a:r>
            <a:endParaRPr lang="zh-CN" altLang="en-US" sz="2800" dirty="0"/>
          </a:p>
        </p:txBody>
      </p:sp>
    </p:spTree>
    <p:extLst>
      <p:ext uri="{BB962C8B-B14F-4D97-AF65-F5344CB8AC3E}">
        <p14:creationId xmlns:p14="http://schemas.microsoft.com/office/powerpoint/2010/main" val="33131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val="2243449666"/>
              </p:ext>
            </p:extLst>
          </p:nvPr>
        </p:nvGraphicFramePr>
        <p:xfrm>
          <a:off x="1749895" y="1728557"/>
          <a:ext cx="10008093" cy="2225040"/>
        </p:xfrm>
        <a:graphic>
          <a:graphicData uri="http://schemas.openxmlformats.org/drawingml/2006/table">
            <a:tbl>
              <a:tblPr>
                <a:tableStyleId>{5C22544A-7EE6-4342-B048-85BDC9FD1C3A}</a:tableStyleId>
              </a:tblPr>
              <a:tblGrid>
                <a:gridCol w="992021">
                  <a:extLst>
                    <a:ext uri="{9D8B030D-6E8A-4147-A177-3AD203B41FA5}">
                      <a16:colId xmlns:a16="http://schemas.microsoft.com/office/drawing/2014/main" val="3364318394"/>
                    </a:ext>
                  </a:extLst>
                </a:gridCol>
                <a:gridCol w="788168">
                  <a:extLst>
                    <a:ext uri="{9D8B030D-6E8A-4147-A177-3AD203B41FA5}">
                      <a16:colId xmlns:a16="http://schemas.microsoft.com/office/drawing/2014/main" val="2579002111"/>
                    </a:ext>
                  </a:extLst>
                </a:gridCol>
                <a:gridCol w="1694561">
                  <a:extLst>
                    <a:ext uri="{9D8B030D-6E8A-4147-A177-3AD203B41FA5}">
                      <a16:colId xmlns:a16="http://schemas.microsoft.com/office/drawing/2014/main" val="1346082952"/>
                    </a:ext>
                  </a:extLst>
                </a:gridCol>
                <a:gridCol w="227999">
                  <a:extLst>
                    <a:ext uri="{9D8B030D-6E8A-4147-A177-3AD203B41FA5}">
                      <a16:colId xmlns:a16="http://schemas.microsoft.com/office/drawing/2014/main" val="535173099"/>
                    </a:ext>
                  </a:extLst>
                </a:gridCol>
                <a:gridCol w="394084">
                  <a:extLst>
                    <a:ext uri="{9D8B030D-6E8A-4147-A177-3AD203B41FA5}">
                      <a16:colId xmlns:a16="http://schemas.microsoft.com/office/drawing/2014/main" val="668775238"/>
                    </a:ext>
                  </a:extLst>
                </a:gridCol>
                <a:gridCol w="394084">
                  <a:extLst>
                    <a:ext uri="{9D8B030D-6E8A-4147-A177-3AD203B41FA5}">
                      <a16:colId xmlns:a16="http://schemas.microsoft.com/office/drawing/2014/main" val="887188650"/>
                    </a:ext>
                  </a:extLst>
                </a:gridCol>
                <a:gridCol w="394084">
                  <a:extLst>
                    <a:ext uri="{9D8B030D-6E8A-4147-A177-3AD203B41FA5}">
                      <a16:colId xmlns:a16="http://schemas.microsoft.com/office/drawing/2014/main" val="3074221847"/>
                    </a:ext>
                  </a:extLst>
                </a:gridCol>
                <a:gridCol w="394084">
                  <a:extLst>
                    <a:ext uri="{9D8B030D-6E8A-4147-A177-3AD203B41FA5}">
                      <a16:colId xmlns:a16="http://schemas.microsoft.com/office/drawing/2014/main" val="3254322486"/>
                    </a:ext>
                  </a:extLst>
                </a:gridCol>
                <a:gridCol w="394084">
                  <a:extLst>
                    <a:ext uri="{9D8B030D-6E8A-4147-A177-3AD203B41FA5}">
                      <a16:colId xmlns:a16="http://schemas.microsoft.com/office/drawing/2014/main" val="382527711"/>
                    </a:ext>
                  </a:extLst>
                </a:gridCol>
                <a:gridCol w="394084">
                  <a:extLst>
                    <a:ext uri="{9D8B030D-6E8A-4147-A177-3AD203B41FA5}">
                      <a16:colId xmlns:a16="http://schemas.microsoft.com/office/drawing/2014/main" val="2969494316"/>
                    </a:ext>
                  </a:extLst>
                </a:gridCol>
                <a:gridCol w="394084">
                  <a:extLst>
                    <a:ext uri="{9D8B030D-6E8A-4147-A177-3AD203B41FA5}">
                      <a16:colId xmlns:a16="http://schemas.microsoft.com/office/drawing/2014/main" val="3643107736"/>
                    </a:ext>
                  </a:extLst>
                </a:gridCol>
                <a:gridCol w="394084">
                  <a:extLst>
                    <a:ext uri="{9D8B030D-6E8A-4147-A177-3AD203B41FA5}">
                      <a16:colId xmlns:a16="http://schemas.microsoft.com/office/drawing/2014/main" val="690622476"/>
                    </a:ext>
                  </a:extLst>
                </a:gridCol>
                <a:gridCol w="394084">
                  <a:extLst>
                    <a:ext uri="{9D8B030D-6E8A-4147-A177-3AD203B41FA5}">
                      <a16:colId xmlns:a16="http://schemas.microsoft.com/office/drawing/2014/main" val="740095739"/>
                    </a:ext>
                  </a:extLst>
                </a:gridCol>
                <a:gridCol w="394084">
                  <a:extLst>
                    <a:ext uri="{9D8B030D-6E8A-4147-A177-3AD203B41FA5}">
                      <a16:colId xmlns:a16="http://schemas.microsoft.com/office/drawing/2014/main" val="202579085"/>
                    </a:ext>
                  </a:extLst>
                </a:gridCol>
                <a:gridCol w="394084">
                  <a:extLst>
                    <a:ext uri="{9D8B030D-6E8A-4147-A177-3AD203B41FA5}">
                      <a16:colId xmlns:a16="http://schemas.microsoft.com/office/drawing/2014/main" val="3139091376"/>
                    </a:ext>
                  </a:extLst>
                </a:gridCol>
                <a:gridCol w="394084">
                  <a:extLst>
                    <a:ext uri="{9D8B030D-6E8A-4147-A177-3AD203B41FA5}">
                      <a16:colId xmlns:a16="http://schemas.microsoft.com/office/drawing/2014/main" val="1732379298"/>
                    </a:ext>
                  </a:extLst>
                </a:gridCol>
                <a:gridCol w="394084">
                  <a:extLst>
                    <a:ext uri="{9D8B030D-6E8A-4147-A177-3AD203B41FA5}">
                      <a16:colId xmlns:a16="http://schemas.microsoft.com/office/drawing/2014/main" val="396421246"/>
                    </a:ext>
                  </a:extLst>
                </a:gridCol>
                <a:gridCol w="394084">
                  <a:extLst>
                    <a:ext uri="{9D8B030D-6E8A-4147-A177-3AD203B41FA5}">
                      <a16:colId xmlns:a16="http://schemas.microsoft.com/office/drawing/2014/main" val="276486637"/>
                    </a:ext>
                  </a:extLst>
                </a:gridCol>
                <a:gridCol w="394084">
                  <a:extLst>
                    <a:ext uri="{9D8B030D-6E8A-4147-A177-3AD203B41FA5}">
                      <a16:colId xmlns:a16="http://schemas.microsoft.com/office/drawing/2014/main" val="4289685920"/>
                    </a:ext>
                  </a:extLst>
                </a:gridCol>
                <a:gridCol w="394084">
                  <a:extLst>
                    <a:ext uri="{9D8B030D-6E8A-4147-A177-3AD203B41FA5}">
                      <a16:colId xmlns:a16="http://schemas.microsoft.com/office/drawing/2014/main" val="1903035998"/>
                    </a:ext>
                  </a:extLst>
                </a:gridCol>
              </a:tblGrid>
              <a:tr h="370840">
                <a:tc>
                  <a:txBody>
                    <a:bodyPr/>
                    <a:lstStyle/>
                    <a:p>
                      <a:pPr algn="ctr"/>
                      <a:r>
                        <a:rPr lang="zh-CN" altLang="en-US" sz="1400" dirty="0" smtClean="0"/>
                        <a:t>指针数组</a:t>
                      </a:r>
                      <a:endParaRPr lang="zh-CN" alt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dirty="0"/>
                    </a:p>
                  </a:txBody>
                  <a:tcPr anchor="ctr"/>
                </a:tc>
                <a:tc>
                  <a:txBody>
                    <a:bodyPr/>
                    <a:lstStyle/>
                    <a:p>
                      <a:endParaRPr lang="zh-CN" altLang="en-US" sz="1400"/>
                    </a:p>
                  </a:txBody>
                  <a:tcPr anchor="ctr"/>
                </a:tc>
                <a:extLst>
                  <a:ext uri="{0D108BD9-81ED-4DB2-BD59-A6C34878D82A}">
                    <a16:rowId xmlns:a16="http://schemas.microsoft.com/office/drawing/2014/main"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dirty="0" smtClean="0"/>
                        <a:t>\0</a:t>
                      </a:r>
                      <a:endParaRPr lang="zh-CN" altLang="en-US" sz="1400" dirty="0"/>
                    </a:p>
                  </a:txBody>
                  <a:tcPr anchor="ctr"/>
                </a:tc>
                <a:extLst>
                  <a:ext uri="{0D108BD9-81ED-4DB2-BD59-A6C34878D82A}">
                    <a16:rowId xmlns:a16="http://schemas.microsoft.com/office/drawing/2014/main" val="1514953890"/>
                  </a:ext>
                </a:extLst>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extLst>
              <p:ext uri="{D42A27DB-BD31-4B8C-83A1-F6EECF244321}">
                <p14:modId xmlns:p14="http://schemas.microsoft.com/office/powerpoint/2010/main" val="3644566699"/>
              </p:ext>
            </p:extLst>
          </p:nvPr>
        </p:nvGraphicFramePr>
        <p:xfrm>
          <a:off x="1749894" y="4134679"/>
          <a:ext cx="10008093" cy="2225040"/>
        </p:xfrm>
        <a:graphic>
          <a:graphicData uri="http://schemas.openxmlformats.org/drawingml/2006/table">
            <a:tbl>
              <a:tblPr>
                <a:tableStyleId>{5C22544A-7EE6-4342-B048-85BDC9FD1C3A}</a:tableStyleId>
              </a:tblPr>
              <a:tblGrid>
                <a:gridCol w="992021">
                  <a:extLst>
                    <a:ext uri="{9D8B030D-6E8A-4147-A177-3AD203B41FA5}">
                      <a16:colId xmlns:a16="http://schemas.microsoft.com/office/drawing/2014/main" val="3364318394"/>
                    </a:ext>
                  </a:extLst>
                </a:gridCol>
                <a:gridCol w="788168">
                  <a:extLst>
                    <a:ext uri="{9D8B030D-6E8A-4147-A177-3AD203B41FA5}">
                      <a16:colId xmlns:a16="http://schemas.microsoft.com/office/drawing/2014/main" val="2579002111"/>
                    </a:ext>
                  </a:extLst>
                </a:gridCol>
                <a:gridCol w="1694561">
                  <a:extLst>
                    <a:ext uri="{9D8B030D-6E8A-4147-A177-3AD203B41FA5}">
                      <a16:colId xmlns:a16="http://schemas.microsoft.com/office/drawing/2014/main" val="1346082952"/>
                    </a:ext>
                  </a:extLst>
                </a:gridCol>
                <a:gridCol w="227999">
                  <a:extLst>
                    <a:ext uri="{9D8B030D-6E8A-4147-A177-3AD203B41FA5}">
                      <a16:colId xmlns:a16="http://schemas.microsoft.com/office/drawing/2014/main" val="535173099"/>
                    </a:ext>
                  </a:extLst>
                </a:gridCol>
                <a:gridCol w="394084">
                  <a:extLst>
                    <a:ext uri="{9D8B030D-6E8A-4147-A177-3AD203B41FA5}">
                      <a16:colId xmlns:a16="http://schemas.microsoft.com/office/drawing/2014/main" val="668775238"/>
                    </a:ext>
                  </a:extLst>
                </a:gridCol>
                <a:gridCol w="394084">
                  <a:extLst>
                    <a:ext uri="{9D8B030D-6E8A-4147-A177-3AD203B41FA5}">
                      <a16:colId xmlns:a16="http://schemas.microsoft.com/office/drawing/2014/main" val="887188650"/>
                    </a:ext>
                  </a:extLst>
                </a:gridCol>
                <a:gridCol w="394084">
                  <a:extLst>
                    <a:ext uri="{9D8B030D-6E8A-4147-A177-3AD203B41FA5}">
                      <a16:colId xmlns:a16="http://schemas.microsoft.com/office/drawing/2014/main" val="3074221847"/>
                    </a:ext>
                  </a:extLst>
                </a:gridCol>
                <a:gridCol w="394084">
                  <a:extLst>
                    <a:ext uri="{9D8B030D-6E8A-4147-A177-3AD203B41FA5}">
                      <a16:colId xmlns:a16="http://schemas.microsoft.com/office/drawing/2014/main" val="3254322486"/>
                    </a:ext>
                  </a:extLst>
                </a:gridCol>
                <a:gridCol w="394084">
                  <a:extLst>
                    <a:ext uri="{9D8B030D-6E8A-4147-A177-3AD203B41FA5}">
                      <a16:colId xmlns:a16="http://schemas.microsoft.com/office/drawing/2014/main" val="382527711"/>
                    </a:ext>
                  </a:extLst>
                </a:gridCol>
                <a:gridCol w="394084">
                  <a:extLst>
                    <a:ext uri="{9D8B030D-6E8A-4147-A177-3AD203B41FA5}">
                      <a16:colId xmlns:a16="http://schemas.microsoft.com/office/drawing/2014/main" val="2969494316"/>
                    </a:ext>
                  </a:extLst>
                </a:gridCol>
                <a:gridCol w="394084">
                  <a:extLst>
                    <a:ext uri="{9D8B030D-6E8A-4147-A177-3AD203B41FA5}">
                      <a16:colId xmlns:a16="http://schemas.microsoft.com/office/drawing/2014/main" val="3643107736"/>
                    </a:ext>
                  </a:extLst>
                </a:gridCol>
                <a:gridCol w="394084">
                  <a:extLst>
                    <a:ext uri="{9D8B030D-6E8A-4147-A177-3AD203B41FA5}">
                      <a16:colId xmlns:a16="http://schemas.microsoft.com/office/drawing/2014/main" val="690622476"/>
                    </a:ext>
                  </a:extLst>
                </a:gridCol>
                <a:gridCol w="394084">
                  <a:extLst>
                    <a:ext uri="{9D8B030D-6E8A-4147-A177-3AD203B41FA5}">
                      <a16:colId xmlns:a16="http://schemas.microsoft.com/office/drawing/2014/main" val="740095739"/>
                    </a:ext>
                  </a:extLst>
                </a:gridCol>
                <a:gridCol w="394084">
                  <a:extLst>
                    <a:ext uri="{9D8B030D-6E8A-4147-A177-3AD203B41FA5}">
                      <a16:colId xmlns:a16="http://schemas.microsoft.com/office/drawing/2014/main" val="202579085"/>
                    </a:ext>
                  </a:extLst>
                </a:gridCol>
                <a:gridCol w="394084">
                  <a:extLst>
                    <a:ext uri="{9D8B030D-6E8A-4147-A177-3AD203B41FA5}">
                      <a16:colId xmlns:a16="http://schemas.microsoft.com/office/drawing/2014/main" val="3139091376"/>
                    </a:ext>
                  </a:extLst>
                </a:gridCol>
                <a:gridCol w="394084">
                  <a:extLst>
                    <a:ext uri="{9D8B030D-6E8A-4147-A177-3AD203B41FA5}">
                      <a16:colId xmlns:a16="http://schemas.microsoft.com/office/drawing/2014/main" val="1732379298"/>
                    </a:ext>
                  </a:extLst>
                </a:gridCol>
                <a:gridCol w="394084">
                  <a:extLst>
                    <a:ext uri="{9D8B030D-6E8A-4147-A177-3AD203B41FA5}">
                      <a16:colId xmlns:a16="http://schemas.microsoft.com/office/drawing/2014/main" val="396421246"/>
                    </a:ext>
                  </a:extLst>
                </a:gridCol>
                <a:gridCol w="394084">
                  <a:extLst>
                    <a:ext uri="{9D8B030D-6E8A-4147-A177-3AD203B41FA5}">
                      <a16:colId xmlns:a16="http://schemas.microsoft.com/office/drawing/2014/main" val="276486637"/>
                    </a:ext>
                  </a:extLst>
                </a:gridCol>
                <a:gridCol w="394084">
                  <a:extLst>
                    <a:ext uri="{9D8B030D-6E8A-4147-A177-3AD203B41FA5}">
                      <a16:colId xmlns:a16="http://schemas.microsoft.com/office/drawing/2014/main" val="4289685920"/>
                    </a:ext>
                  </a:extLst>
                </a:gridCol>
                <a:gridCol w="394084">
                  <a:extLst>
                    <a:ext uri="{9D8B030D-6E8A-4147-A177-3AD203B41FA5}">
                      <a16:colId xmlns:a16="http://schemas.microsoft.com/office/drawing/2014/main" val="1903035998"/>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dirty="0" smtClean="0"/>
                        <a:t>\0</a:t>
                      </a:r>
                      <a:endParaRPr lang="zh-CN" altLang="en-US" sz="1400" dirty="0"/>
                    </a:p>
                  </a:txBody>
                  <a:tcPr anchor="ctr"/>
                </a:tc>
                <a:extLst>
                  <a:ext uri="{0D108BD9-81ED-4DB2-BD59-A6C34878D82A}">
                    <a16:rowId xmlns:a16="http://schemas.microsoft.com/office/drawing/2014/main" val="1514953890"/>
                  </a:ext>
                </a:extLst>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smtClean="0"/>
              <a:t>排序前</a:t>
            </a:r>
            <a:endParaRPr lang="zh-CN" altLang="en-US"/>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smtClean="0"/>
              <a:t>排序后</a:t>
            </a:r>
            <a:endParaRPr lang="zh-CN" altLang="en-US"/>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p>
        </p:txBody>
      </p:sp>
    </p:spTree>
    <p:extLst>
      <p:ext uri="{BB962C8B-B14F-4D97-AF65-F5344CB8AC3E}">
        <p14:creationId xmlns:p14="http://schemas.microsoft.com/office/powerpoint/2010/main" val="7677602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id="{5382CD89-35B6-4BD4-B332-B011068CC402}"/>
              </a:ext>
            </a:extLst>
          </p:cNvPr>
          <p:cNvSpPr/>
          <p:nvPr/>
        </p:nvSpPr>
        <p:spPr>
          <a:xfrm>
            <a:off x="798725" y="1728557"/>
            <a:ext cx="10448563" cy="458469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sort(char *name[],</a:t>
            </a:r>
            <a:r>
              <a:rPr lang="en-US" altLang="zh-CN" sz="1400" dirty="0" err="1"/>
              <a:t>int</a:t>
            </a:r>
            <a:r>
              <a:rPr lang="en-US" altLang="zh-CN" sz="1400" dirty="0"/>
              <a:t> n);	</a:t>
            </a:r>
            <a:r>
              <a:rPr lang="en-US" altLang="zh-CN" sz="1400" dirty="0" smtClean="0"/>
              <a:t>	</a:t>
            </a:r>
            <a:r>
              <a:rPr lang="en-US" altLang="zh-CN" sz="1400" dirty="0" smtClean="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void print(char *name[],</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solidFill>
                  <a:schemeClr val="accent6"/>
                </a:solidFill>
              </a:rPr>
              <a:t>char *name[]={"Follow </a:t>
            </a:r>
            <a:r>
              <a:rPr lang="en-US" altLang="zh-CN" sz="1400" dirty="0" err="1">
                <a:solidFill>
                  <a:schemeClr val="accent6"/>
                </a:solidFill>
              </a:rPr>
              <a:t>me","BASIC</a:t>
            </a:r>
            <a:r>
              <a:rPr lang="en-US" altLang="zh-CN" sz="1400" dirty="0" smtClean="0">
                <a:solidFill>
                  <a:schemeClr val="accent6"/>
                </a:solidFill>
              </a:rPr>
              <a:t>",</a:t>
            </a:r>
          </a:p>
          <a:p>
            <a:pPr defTabSz="363538">
              <a:lnSpc>
                <a:spcPct val="120000"/>
              </a:lnSpc>
            </a:pPr>
            <a:r>
              <a:rPr lang="en-US" altLang="zh-CN" sz="1400" dirty="0">
                <a:solidFill>
                  <a:schemeClr val="accent6"/>
                </a:solidFill>
              </a:rPr>
              <a:t>	</a:t>
            </a:r>
            <a:r>
              <a:rPr lang="en-US" altLang="zh-CN" sz="1400" dirty="0" smtClean="0">
                <a:solidFill>
                  <a:schemeClr val="accent6"/>
                </a:solidFill>
              </a:rPr>
              <a:t>"</a:t>
            </a:r>
            <a:r>
              <a:rPr lang="en-US" altLang="zh-CN" sz="1400" dirty="0">
                <a:solidFill>
                  <a:schemeClr val="accent6"/>
                </a:solidFill>
              </a:rPr>
              <a:t>Great </a:t>
            </a:r>
            <a:r>
              <a:rPr lang="en-US" altLang="zh-CN" sz="1400" dirty="0" err="1">
                <a:solidFill>
                  <a:schemeClr val="accent6"/>
                </a:solidFill>
              </a:rPr>
              <a:t>Wall","FORTRAN","Computer</a:t>
            </a:r>
            <a:r>
              <a:rPr lang="en-US" altLang="zh-CN" sz="1400" dirty="0">
                <a:solidFill>
                  <a:schemeClr val="accent6"/>
                </a:solidFill>
              </a:rPr>
              <a:t> design"}; </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定义指针数组，它的元素分别指向</a:t>
            </a:r>
            <a:r>
              <a:rPr lang="en-US" altLang="zh-CN" sz="1400" dirty="0">
                <a:solidFill>
                  <a:srgbClr val="008000"/>
                </a:solidFill>
              </a:rPr>
              <a:t>5</a:t>
            </a:r>
            <a:r>
              <a:rPr lang="zh-CN" altLang="en-US" sz="1400" dirty="0">
                <a:solidFill>
                  <a:srgbClr val="008000"/>
                </a:solidFill>
              </a:rPr>
              <a:t>个字符串</a:t>
            </a:r>
          </a:p>
          <a:p>
            <a:pPr defTabSz="363538">
              <a:lnSpc>
                <a:spcPct val="120000"/>
              </a:lnSpc>
            </a:pPr>
            <a:r>
              <a:rPr lang="zh-CN" altLang="en-US" sz="1400" dirty="0"/>
              <a:t>	</a:t>
            </a:r>
            <a:r>
              <a:rPr lang="en-US" altLang="zh-CN" sz="1400" dirty="0" err="1"/>
              <a:t>int</a:t>
            </a:r>
            <a:r>
              <a:rPr lang="en-US" altLang="zh-CN" sz="1400" dirty="0"/>
              <a:t> n=5;</a:t>
            </a:r>
          </a:p>
          <a:p>
            <a:pPr defTabSz="363538">
              <a:lnSpc>
                <a:spcPct val="120000"/>
              </a:lnSpc>
            </a:pPr>
            <a:r>
              <a:rPr lang="en-US" altLang="zh-CN" sz="1400" dirty="0"/>
              <a:t>	sort(</a:t>
            </a:r>
            <a:r>
              <a:rPr lang="en-US" altLang="zh-CN" sz="1400" dirty="0" err="1">
                <a:solidFill>
                  <a:schemeClr val="accent6"/>
                </a:solidFill>
              </a:rPr>
              <a:t>name</a:t>
            </a:r>
            <a:r>
              <a:rPr lang="en-US" altLang="zh-CN" sz="1400" dirty="0" err="1"/>
              <a:t>,n</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函数，对字符串排序 </a:t>
            </a:r>
          </a:p>
          <a:p>
            <a:pPr defTabSz="363538">
              <a:lnSpc>
                <a:spcPct val="120000"/>
              </a:lnSpc>
            </a:pPr>
            <a:r>
              <a:rPr lang="zh-CN" altLang="en-US" sz="1400" dirty="0"/>
              <a:t>	</a:t>
            </a:r>
            <a:r>
              <a:rPr lang="en-US" altLang="zh-CN" sz="1400" dirty="0"/>
              <a:t>print(</a:t>
            </a:r>
            <a:r>
              <a:rPr lang="en-US" altLang="zh-CN" sz="1400" dirty="0" err="1">
                <a:solidFill>
                  <a:schemeClr val="accent6"/>
                </a:solidFill>
              </a:rPr>
              <a:t>name</a:t>
            </a:r>
            <a:r>
              <a:rPr lang="en-US" altLang="zh-CN" sz="1400" dirty="0" err="1"/>
              <a:t>,n</a:t>
            </a:r>
            <a:r>
              <a:rPr lang="en-US" altLang="zh-CN" sz="1400" dirty="0" smtClean="0"/>
              <a:t>);</a:t>
            </a:r>
            <a:r>
              <a:rPr lang="en-US" altLang="zh-CN" sz="1400" dirty="0">
                <a:solidFill>
                  <a:srgbClr val="008000"/>
                </a:solidFill>
              </a:rPr>
              <a:t>	//</a:t>
            </a:r>
            <a:r>
              <a:rPr lang="zh-CN" altLang="en-US" sz="1400" dirty="0">
                <a:solidFill>
                  <a:srgbClr val="008000"/>
                </a:solidFill>
              </a:rPr>
              <a:t>调用</a:t>
            </a:r>
            <a:r>
              <a:rPr lang="en-US" altLang="zh-CN" sz="1400" dirty="0">
                <a:solidFill>
                  <a:srgbClr val="008000"/>
                </a:solidFill>
              </a:rPr>
              <a:t>print</a:t>
            </a:r>
            <a:r>
              <a:rPr lang="zh-CN" altLang="en-US" sz="1400" dirty="0">
                <a:solidFill>
                  <a:srgbClr val="008000"/>
                </a:solidFill>
              </a:rPr>
              <a:t>函数，输出字符串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smtClean="0"/>
              <a:t>}</a:t>
            </a:r>
          </a:p>
          <a:p>
            <a:pPr defTabSz="363538">
              <a:lnSpc>
                <a:spcPct val="120000"/>
              </a:lnSpc>
            </a:pPr>
            <a:endParaRPr lang="en-US" altLang="zh-CN" sz="1400" dirty="0" smtClean="0"/>
          </a:p>
          <a:p>
            <a:pPr defTabSz="363538">
              <a:lnSpc>
                <a:spcPct val="120000"/>
              </a:lnSpc>
            </a:pPr>
            <a:r>
              <a:rPr lang="en-US" altLang="zh-CN" sz="1400" dirty="0" smtClean="0"/>
              <a:t>void sort(</a:t>
            </a:r>
            <a:r>
              <a:rPr lang="en-US" altLang="zh-CN" sz="1400" dirty="0" smtClean="0">
                <a:solidFill>
                  <a:schemeClr val="accent6"/>
                </a:solidFill>
              </a:rPr>
              <a:t>char *name[]</a:t>
            </a:r>
            <a:r>
              <a:rPr lang="en-US" altLang="zh-CN" sz="1400" dirty="0" smtClean="0"/>
              <a:t>,</a:t>
            </a:r>
            <a:r>
              <a:rPr lang="en-US" altLang="zh-CN" sz="1400" dirty="0" err="1" smtClean="0"/>
              <a:t>int</a:t>
            </a:r>
            <a:r>
              <a:rPr lang="en-US" altLang="zh-CN" sz="1400" dirty="0" smtClean="0"/>
              <a:t> n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p>
          <a:p>
            <a:pPr defTabSz="363538">
              <a:lnSpc>
                <a:spcPct val="120000"/>
              </a:lnSpc>
            </a:pPr>
            <a:r>
              <a:rPr lang="en-US" altLang="zh-CN" sz="1400" dirty="0"/>
              <a:t>{	char *temp</a:t>
            </a:r>
            <a:r>
              <a:rPr lang="en-US" altLang="zh-CN" sz="1400" dirty="0" smtClean="0"/>
              <a:t>;</a:t>
            </a:r>
            <a:endParaRPr lang="en-US" altLang="zh-CN" sz="1400" dirty="0"/>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	</a:t>
            </a:r>
            <a:r>
              <a:rPr lang="en-US" altLang="zh-CN" sz="1400" dirty="0" smtClean="0"/>
              <a:t>		</a:t>
            </a:r>
            <a:r>
              <a:rPr lang="en-US" altLang="zh-CN" sz="1400" dirty="0" smtClean="0">
                <a:solidFill>
                  <a:srgbClr val="008000"/>
                </a:solidFill>
              </a:rPr>
              <a:t>//</a:t>
            </a:r>
            <a:r>
              <a:rPr lang="zh-CN" altLang="en-US" sz="1400" dirty="0">
                <a:solidFill>
                  <a:srgbClr val="008000"/>
                </a:solidFill>
              </a:rPr>
              <a:t>用选择法排序</a:t>
            </a:r>
          </a:p>
          <a:p>
            <a:pPr defTabSz="363538">
              <a:lnSpc>
                <a:spcPct val="120000"/>
              </a:lnSpc>
            </a:pPr>
            <a:r>
              <a:rPr lang="zh-CN" altLang="en-US" sz="1400" dirty="0"/>
              <a:t>	</a:t>
            </a:r>
            <a:r>
              <a:rPr lang="en-US" altLang="zh-CN" sz="1400" dirty="0"/>
              <a:t>{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solidFill>
                  <a:schemeClr val="accent6"/>
                </a:solidFill>
              </a:rPr>
              <a:t>strcmp</a:t>
            </a:r>
            <a:r>
              <a:rPr lang="en-US" altLang="zh-CN" sz="1400" dirty="0">
                <a:solidFill>
                  <a:schemeClr val="accent6"/>
                </a:solidFill>
              </a:rPr>
              <a:t>(name[k],name[j])&gt;0</a:t>
            </a:r>
            <a:r>
              <a:rPr lang="en-US" altLang="zh-CN" sz="1400" dirty="0"/>
              <a:t>) k=j;</a:t>
            </a:r>
          </a:p>
          <a:p>
            <a:pPr defTabSz="363538">
              <a:lnSpc>
                <a:spcPct val="120000"/>
              </a:lnSpc>
            </a:pPr>
            <a:r>
              <a:rPr lang="en-US" altLang="zh-CN" sz="1400" dirty="0"/>
              <a:t>		if(k!=</a:t>
            </a:r>
            <a:r>
              <a:rPr lang="en-US" altLang="zh-CN" sz="1400" dirty="0" err="1"/>
              <a:t>i</a:t>
            </a:r>
            <a:r>
              <a:rPr lang="en-US" altLang="zh-CN" sz="1400" dirty="0"/>
              <a:t>)</a:t>
            </a:r>
          </a:p>
          <a:p>
            <a:pPr defTabSz="363538">
              <a:lnSpc>
                <a:spcPct val="120000"/>
              </a:lnSpc>
            </a:pPr>
            <a:r>
              <a:rPr lang="en-US" altLang="zh-CN" sz="1400" dirty="0"/>
              <a:t>		{	temp=name[</a:t>
            </a:r>
            <a:r>
              <a:rPr lang="en-US" altLang="zh-CN" sz="1400" dirty="0" err="1"/>
              <a:t>i</a:t>
            </a:r>
            <a:r>
              <a:rPr lang="en-US" altLang="zh-CN" sz="1400" dirty="0"/>
              <a:t>]; name[</a:t>
            </a:r>
            <a:r>
              <a:rPr lang="en-US" altLang="zh-CN" sz="1400" dirty="0" err="1"/>
              <a:t>i</a:t>
            </a:r>
            <a:r>
              <a:rPr lang="en-US" altLang="zh-CN" sz="1400" dirty="0"/>
              <a:t>]=name[k]; name[k]=temp;}</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print(</a:t>
            </a:r>
            <a:r>
              <a:rPr lang="en-US" altLang="zh-CN" sz="1400" dirty="0">
                <a:solidFill>
                  <a:schemeClr val="accent6"/>
                </a:solidFill>
              </a:rPr>
              <a:t>char *name[]</a:t>
            </a:r>
            <a:r>
              <a:rPr lang="en-US" altLang="zh-CN" sz="1400" dirty="0"/>
              <a:t>,</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print</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("%s\</a:t>
            </a:r>
            <a:r>
              <a:rPr lang="en-US" altLang="zh-CN" sz="1400" dirty="0" err="1"/>
              <a:t>n",name</a:t>
            </a:r>
            <a:r>
              <a:rPr lang="en-US" altLang="zh-CN" sz="1400" dirty="0"/>
              <a:t>[</a:t>
            </a:r>
            <a:r>
              <a:rPr lang="en-US" altLang="zh-CN" sz="1400" dirty="0" err="1"/>
              <a:t>i</a:t>
            </a:r>
            <a:r>
              <a:rPr lang="en-US" altLang="zh-CN" sz="1400"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按指针数组元素的顺序输出它们所指向的字符串</a:t>
            </a:r>
          </a:p>
          <a:p>
            <a:pPr defTabSz="363538">
              <a:lnSpc>
                <a:spcPct val="120000"/>
              </a:lnSpc>
            </a:pPr>
            <a:r>
              <a:rPr lang="en-US" altLang="zh-CN" sz="1400" dirty="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532052" y="1728556"/>
            <a:ext cx="2986" cy="45846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C967AF-3871-4AAE-A875-A638B32B1FA1}"/>
              </a:ext>
            </a:extLst>
          </p:cNvPr>
          <p:cNvGrpSpPr/>
          <p:nvPr/>
        </p:nvGrpSpPr>
        <p:grpSpPr>
          <a:xfrm>
            <a:off x="5369304" y="2249909"/>
            <a:ext cx="325496" cy="260107"/>
            <a:chOff x="5926033" y="1926699"/>
            <a:chExt cx="325496" cy="260107"/>
          </a:xfrm>
        </p:grpSpPr>
        <p:sp>
          <p:nvSpPr>
            <p:cNvPr id="19"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id="{B236A711-9DB9-47FD-9B2E-498AAC59691E}"/>
              </a:ext>
            </a:extLst>
          </p:cNvPr>
          <p:cNvGrpSpPr/>
          <p:nvPr/>
        </p:nvGrpSpPr>
        <p:grpSpPr>
          <a:xfrm>
            <a:off x="5363323" y="5274331"/>
            <a:ext cx="325496" cy="260106"/>
            <a:chOff x="5926033" y="5434781"/>
            <a:chExt cx="325496" cy="260106"/>
          </a:xfrm>
        </p:grpSpPr>
        <p:sp>
          <p:nvSpPr>
            <p:cNvPr id="26"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5" cstate="print"/>
          <a:stretch>
            <a:fillRect/>
          </a:stretch>
        </p:blipFill>
        <p:spPr>
          <a:xfrm>
            <a:off x="8016489" y="332674"/>
            <a:ext cx="3486150" cy="1295400"/>
          </a:xfrm>
          <a:prstGeom prst="rect">
            <a:avLst/>
          </a:prstGeom>
        </p:spPr>
      </p:pic>
    </p:spTree>
    <p:extLst>
      <p:ext uri="{BB962C8B-B14F-4D97-AF65-F5344CB8AC3E}">
        <p14:creationId xmlns:p14="http://schemas.microsoft.com/office/powerpoint/2010/main" val="11735078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smtClean="0">
                <a:solidFill>
                  <a:schemeClr val="tx1"/>
                </a:solidFill>
              </a:rPr>
              <a:t>。</a:t>
            </a: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name</a:t>
            </a:r>
            <a:r>
              <a:rPr lang="zh-CN" altLang="en-US" sz="1600">
                <a:solidFill>
                  <a:schemeClr val="tx1"/>
                </a:solidFill>
              </a:rPr>
              <a:t>是一个指针数组</a:t>
            </a:r>
            <a:r>
              <a:rPr lang="zh-CN" altLang="en-US" sz="1600" smtClean="0">
                <a:solidFill>
                  <a:schemeClr val="tx1"/>
                </a:solidFill>
              </a:rPr>
              <a:t>，它</a:t>
            </a:r>
            <a:r>
              <a:rPr lang="zh-CN" altLang="en-US" sz="1600">
                <a:solidFill>
                  <a:schemeClr val="tx1"/>
                </a:solidFill>
              </a:rPr>
              <a:t>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a:t>
            </a:r>
            <a:r>
              <a:rPr lang="zh-CN" altLang="en-US" sz="1600" smtClean="0">
                <a:solidFill>
                  <a:schemeClr val="tx1"/>
                </a:solidFill>
              </a:rPr>
              <a:t>元素。</a:t>
            </a:r>
            <a:r>
              <a:rPr lang="en-US" altLang="zh-CN" sz="1600">
                <a:solidFill>
                  <a:schemeClr val="tx1"/>
                </a:solidFill>
              </a:rPr>
              <a:t>p</a:t>
            </a:r>
            <a:r>
              <a:rPr lang="zh-CN" altLang="en-US" sz="1600">
                <a:solidFill>
                  <a:schemeClr val="tx1"/>
                </a:solidFill>
              </a:rPr>
              <a:t>就是指向指针型数据的指针变量。</a:t>
            </a:r>
          </a:p>
          <a:p>
            <a:pPr algn="just">
              <a:lnSpc>
                <a:spcPct val="120000"/>
              </a:lnSpc>
              <a:spcAft>
                <a:spcPts val="600"/>
              </a:spcAft>
              <a:defRPr/>
            </a:pPr>
            <a:r>
              <a:rPr lang="zh-CN" altLang="en-US" sz="1600" smtClean="0">
                <a:solidFill>
                  <a:schemeClr val="tx1"/>
                </a:solidFill>
              </a:rPr>
              <a:t>定义</a:t>
            </a:r>
            <a:r>
              <a:rPr lang="zh-CN" altLang="en-US" sz="1600">
                <a:solidFill>
                  <a:schemeClr val="tx1"/>
                </a:solidFill>
              </a:rPr>
              <a:t>一个指向指针数据的指针变量</a:t>
            </a:r>
            <a:r>
              <a:rPr lang="en-US" altLang="zh-CN" sz="1600">
                <a:solidFill>
                  <a:schemeClr val="tx1"/>
                </a:solidFill>
              </a:rPr>
              <a:t>: </a:t>
            </a:r>
          </a:p>
          <a:p>
            <a:pPr algn="just">
              <a:lnSpc>
                <a:spcPct val="120000"/>
              </a:lnSpc>
              <a:spcAft>
                <a:spcPts val="600"/>
              </a:spcAft>
              <a:defRPr/>
            </a:pPr>
            <a:r>
              <a:rPr lang="en-US" altLang="zh-CN" sz="1600" smtClean="0">
                <a:solidFill>
                  <a:schemeClr val="tx1"/>
                </a:solidFill>
              </a:rPr>
              <a:t>p</a:t>
            </a:r>
            <a:r>
              <a:rPr lang="zh-CN" altLang="en-US" sz="1600">
                <a:solidFill>
                  <a:schemeClr val="tx1"/>
                </a:solidFill>
              </a:rPr>
              <a:t>的前面有两个*号</a:t>
            </a:r>
            <a:r>
              <a:rPr lang="zh-CN" altLang="en-US" sz="1600" smtClean="0">
                <a:solidFill>
                  <a:schemeClr val="tx1"/>
                </a:solidFill>
              </a:rPr>
              <a:t>。</a:t>
            </a:r>
            <a:r>
              <a:rPr lang="en-US" altLang="zh-CN" sz="1600" smtClean="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a:t>
            </a:r>
            <a:r>
              <a:rPr lang="zh-CN" altLang="en-US" sz="1600" smtClean="0">
                <a:solidFill>
                  <a:schemeClr val="tx1"/>
                </a:solidFill>
              </a:rPr>
              <a:t>值。</a:t>
            </a:r>
            <a:endParaRPr lang="en-US" altLang="zh-CN" sz="1600">
              <a:solidFill>
                <a:schemeClr val="tx1"/>
              </a:solidFill>
            </a:endParaRPr>
          </a:p>
        </p:txBody>
      </p:sp>
      <p:sp>
        <p:nvSpPr>
          <p:cNvPr id="9" name="圆角矩形 8"/>
          <p:cNvSpPr/>
          <p:nvPr/>
        </p:nvSpPr>
        <p:spPr>
          <a:xfrm>
            <a:off x="4436896" y="431643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**p;</a:t>
            </a:r>
          </a:p>
        </p:txBody>
      </p:sp>
      <p:sp>
        <p:nvSpPr>
          <p:cNvPr id="10" name="圆角矩形 9"/>
          <p:cNvSpPr/>
          <p:nvPr/>
        </p:nvSpPr>
        <p:spPr>
          <a:xfrm>
            <a:off x="4260715" y="5100049"/>
            <a:ext cx="6801537" cy="108336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1600" dirty="0">
                <a:solidFill>
                  <a:schemeClr val="tx1"/>
                </a:solidFill>
              </a:rPr>
              <a:t>p=name+2;</a:t>
            </a:r>
          </a:p>
          <a:p>
            <a:pPr algn="just">
              <a:lnSpc>
                <a:spcPct val="120000"/>
              </a:lnSpc>
              <a:spcAft>
                <a:spcPts val="600"/>
              </a:spcAft>
              <a:defRPr/>
            </a:pPr>
            <a:r>
              <a:rPr lang="en-US" altLang="zh-CN" sz="1600" dirty="0" err="1">
                <a:solidFill>
                  <a:schemeClr val="tx1"/>
                </a:solidFill>
              </a:rPr>
              <a:t>printf</a:t>
            </a:r>
            <a:r>
              <a:rPr lang="en-US" altLang="zh-CN" sz="1600" dirty="0">
                <a:solidFill>
                  <a:schemeClr val="tx1"/>
                </a:solidFill>
              </a:rPr>
              <a:t>(″%d\n″,*p</a:t>
            </a:r>
            <a:r>
              <a:rPr lang="en-US" altLang="zh-CN" sz="1600" dirty="0" smtClean="0">
                <a:solidFill>
                  <a:schemeClr val="tx1"/>
                </a:solidFill>
              </a:rPr>
              <a:t>);//</a:t>
            </a:r>
            <a:r>
              <a:rPr lang="en-US" altLang="zh-CN" sz="1600" dirty="0">
                <a:solidFill>
                  <a:schemeClr val="tx1"/>
                </a:solidFill>
              </a:rPr>
              <a:t>name[2]</a:t>
            </a:r>
            <a:r>
              <a:rPr lang="zh-CN" altLang="en-US" sz="1600" dirty="0">
                <a:solidFill>
                  <a:schemeClr val="tx1"/>
                </a:solidFill>
              </a:rPr>
              <a:t>的值（它是一个地址）</a:t>
            </a:r>
            <a:endParaRPr lang="en-US" altLang="zh-CN" sz="1600" dirty="0">
              <a:solidFill>
                <a:schemeClr val="tx1"/>
              </a:solidFill>
            </a:endParaRPr>
          </a:p>
          <a:p>
            <a:pPr algn="just">
              <a:lnSpc>
                <a:spcPct val="120000"/>
              </a:lnSpc>
              <a:spcAft>
                <a:spcPts val="600"/>
              </a:spcAft>
              <a:defRPr/>
            </a:pPr>
            <a:r>
              <a:rPr lang="en-US" altLang="zh-CN" sz="1600" dirty="0" err="1">
                <a:solidFill>
                  <a:schemeClr val="tx1"/>
                </a:solidFill>
              </a:rPr>
              <a:t>printf</a:t>
            </a:r>
            <a:r>
              <a:rPr lang="en-US" altLang="zh-CN" sz="1600" dirty="0">
                <a:solidFill>
                  <a:schemeClr val="tx1"/>
                </a:solidFill>
              </a:rPr>
              <a:t>(″%s\n″,*p</a:t>
            </a:r>
            <a:r>
              <a:rPr lang="en-US" altLang="zh-CN" sz="1600" dirty="0" smtClean="0">
                <a:solidFill>
                  <a:schemeClr val="tx1"/>
                </a:solidFill>
              </a:rPr>
              <a:t>);//</a:t>
            </a:r>
            <a:r>
              <a:rPr lang="zh-CN" altLang="en-US" sz="1600" dirty="0">
                <a:solidFill>
                  <a:schemeClr val="tx1"/>
                </a:solidFill>
              </a:rPr>
              <a:t>以字符串形式</a:t>
            </a:r>
            <a:r>
              <a:rPr lang="en-US" altLang="zh-CN" sz="1600" dirty="0">
                <a:solidFill>
                  <a:schemeClr val="tx1"/>
                </a:solidFill>
              </a:rPr>
              <a:t>(%s)</a:t>
            </a:r>
            <a:r>
              <a:rPr lang="zh-CN" altLang="en-US" sz="1600" dirty="0">
                <a:solidFill>
                  <a:schemeClr val="tx1"/>
                </a:solidFill>
              </a:rPr>
              <a:t>输出字符串</a:t>
            </a:r>
            <a:r>
              <a:rPr lang="en-US" altLang="zh-CN" sz="1600" dirty="0">
                <a:solidFill>
                  <a:schemeClr val="tx1"/>
                </a:solidFill>
              </a:rPr>
              <a:t>″Great Wall</a:t>
            </a:r>
            <a:r>
              <a:rPr lang="en-US" altLang="zh-CN" sz="1600" dirty="0" smtClean="0">
                <a:solidFill>
                  <a:schemeClr val="tx1"/>
                </a:solidFill>
              </a:rPr>
              <a:t>″</a:t>
            </a:r>
            <a:endParaRPr lang="zh-CN" altLang="en-US" sz="1600" dirty="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469263064"/>
              </p:ext>
            </p:extLst>
          </p:nvPr>
        </p:nvGraphicFramePr>
        <p:xfrm>
          <a:off x="2600243" y="1580207"/>
          <a:ext cx="5555366" cy="1712160"/>
        </p:xfrm>
        <a:graphic>
          <a:graphicData uri="http://schemas.openxmlformats.org/drawingml/2006/table">
            <a:tbl>
              <a:tblPr>
                <a:tableStyleId>{5C22544A-7EE6-4342-B048-85BDC9FD1C3A}</a:tableStyleId>
              </a:tblPr>
              <a:tblGrid>
                <a:gridCol w="1233786">
                  <a:extLst>
                    <a:ext uri="{9D8B030D-6E8A-4147-A177-3AD203B41FA5}">
                      <a16:colId xmlns:a16="http://schemas.microsoft.com/office/drawing/2014/main" val="3573572399"/>
                    </a:ext>
                  </a:extLst>
                </a:gridCol>
                <a:gridCol w="1233786">
                  <a:extLst>
                    <a:ext uri="{9D8B030D-6E8A-4147-A177-3AD203B41FA5}">
                      <a16:colId xmlns:a16="http://schemas.microsoft.com/office/drawing/2014/main" val="3364318394"/>
                    </a:ext>
                  </a:extLst>
                </a:gridCol>
                <a:gridCol w="980252">
                  <a:extLst>
                    <a:ext uri="{9D8B030D-6E8A-4147-A177-3AD203B41FA5}">
                      <a16:colId xmlns:a16="http://schemas.microsoft.com/office/drawing/2014/main" val="2579002111"/>
                    </a:ext>
                  </a:extLst>
                </a:gridCol>
                <a:gridCol w="2107542">
                  <a:extLst>
                    <a:ext uri="{9D8B030D-6E8A-4147-A177-3AD203B41FA5}">
                      <a16:colId xmlns:a16="http://schemas.microsoft.com/office/drawing/2014/main" val="1346082952"/>
                    </a:ext>
                  </a:extLst>
                </a:gridCol>
              </a:tblGrid>
              <a:tr h="200458">
                <a:tc>
                  <a:txBody>
                    <a:bodyPr/>
                    <a:lstStyle/>
                    <a:p>
                      <a:pPr algn="ctr"/>
                      <a:r>
                        <a:rPr lang="en-US" altLang="zh-CN" sz="1400" smtClean="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a:t>
                      </a:r>
                      <a:r>
                        <a:rPr lang="zh-CN" altLang="en-US" sz="1400" smtClean="0"/>
                        <a:t>数组</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7489455"/>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967086233"/>
                  </a:ext>
                </a:extLst>
              </a:tr>
              <a:tr h="200458">
                <a:tc>
                  <a:txBody>
                    <a:bodyPr/>
                    <a:lstStyle/>
                    <a:p>
                      <a:pPr algn="ctr"/>
                      <a:r>
                        <a:rPr lang="en-US" altLang="zh-CN" sz="1400" smtClean="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marT="0" marB="0" anchor="ctr">
                    <a:lnL w="12700" cmpd="sng">
                      <a:noFill/>
                    </a:lnL>
                    <a:lnR w="12700" cmpd="sng">
                      <a:noFill/>
                    </a:lnR>
                  </a:tcPr>
                </a:tc>
                <a:extLst>
                  <a:ext uri="{0D108BD9-81ED-4DB2-BD59-A6C34878D82A}">
                    <a16:rowId xmlns:a16="http://schemas.microsoft.com/office/drawing/2014/main" val="171807046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marT="0" marB="0" anchor="ctr">
                    <a:lnL w="12700" cmpd="sng">
                      <a:noFill/>
                    </a:lnL>
                    <a:lnR w="12700" cmpd="sng">
                      <a:noFill/>
                    </a:lnR>
                  </a:tcPr>
                </a:tc>
                <a:extLst>
                  <a:ext uri="{0D108BD9-81ED-4DB2-BD59-A6C34878D82A}">
                    <a16:rowId xmlns:a16="http://schemas.microsoft.com/office/drawing/2014/main" val="149969529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marT="0" marB="0" anchor="ctr">
                    <a:lnL w="12700" cmpd="sng">
                      <a:noFill/>
                    </a:lnL>
                    <a:lnR w="12700" cmpd="sng">
                      <a:noFill/>
                    </a:lnR>
                  </a:tcPr>
                </a:tc>
                <a:extLst>
                  <a:ext uri="{0D108BD9-81ED-4DB2-BD59-A6C34878D82A}">
                    <a16:rowId xmlns:a16="http://schemas.microsoft.com/office/drawing/2014/main" val="5867963"/>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marT="0" marB="0" anchor="ctr">
                    <a:lnL w="12700" cmpd="sng">
                      <a:noFill/>
                    </a:lnL>
                    <a:lnR w="12700" cmpd="sng">
                      <a:noFill/>
                    </a:lnR>
                  </a:tcPr>
                </a:tc>
                <a:extLst>
                  <a:ext uri="{0D108BD9-81ED-4DB2-BD59-A6C34878D82A}">
                    <a16:rowId xmlns:a16="http://schemas.microsoft.com/office/drawing/2014/main" val="1514953890"/>
                  </a:ext>
                </a:extLst>
              </a:tr>
            </a:tbl>
          </a:graphicData>
        </a:graphic>
      </p:graphicFrame>
      <p:cxnSp>
        <p:nvCxnSpPr>
          <p:cNvPr id="12" name="直接箭头连接符 11"/>
          <p:cNvCxnSpPr/>
          <p:nvPr/>
        </p:nvCxnSpPr>
        <p:spPr>
          <a:xfrm>
            <a:off x="5055207" y="202758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5207" y="231084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5207" y="259411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5207" y="287737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5207" y="3160643"/>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8720" y="186855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781" y="243508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11920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a:solidFill>
                  <a:schemeClr val="accent1"/>
                </a:solidFill>
              </a:rPr>
              <a:t>使用指向指针数据的指针变量。</a:t>
            </a:r>
          </a:p>
        </p:txBody>
      </p:sp>
      <p:sp>
        <p:nvSpPr>
          <p:cNvPr id="11" name="圆角矩形 12">
            <a:extLst>
              <a:ext uri="{FF2B5EF4-FFF2-40B4-BE49-F238E27FC236}">
                <a16:creationId xmlns:a16="http://schemas.microsoft.com/office/drawing/2014/main" id="{5382CD89-35B6-4BD4-B332-B011068CC402}"/>
              </a:ext>
            </a:extLst>
          </p:cNvPr>
          <p:cNvSpPr/>
          <p:nvPr/>
        </p:nvSpPr>
        <p:spPr>
          <a:xfrm>
            <a:off x="798725" y="1728557"/>
            <a:ext cx="10448563" cy="29925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*name[]={"Follow me","BASIC","Great Wall","FORTRAN","Computer design"};</a:t>
            </a:r>
          </a:p>
          <a:p>
            <a:pPr defTabSz="363538">
              <a:lnSpc>
                <a:spcPct val="120000"/>
              </a:lnSpc>
            </a:pPr>
            <a:r>
              <a:rPr lang="en-US" altLang="zh-CN" sz="1400"/>
              <a:t>	</a:t>
            </a:r>
            <a:r>
              <a:rPr lang="en-US" altLang="zh-CN" sz="1400">
                <a:solidFill>
                  <a:schemeClr val="accent6"/>
                </a:solidFill>
              </a:rPr>
              <a:t>char **p;</a:t>
            </a:r>
          </a:p>
          <a:p>
            <a:pPr defTabSz="363538">
              <a:lnSpc>
                <a:spcPct val="120000"/>
              </a:lnSpc>
            </a:pPr>
            <a:r>
              <a:rPr lang="en-US" altLang="zh-CN" sz="1400"/>
              <a:t>	int i;</a:t>
            </a:r>
          </a:p>
          <a:p>
            <a:pPr defTabSz="363538">
              <a:lnSpc>
                <a:spcPct val="120000"/>
              </a:lnSpc>
            </a:pPr>
            <a:r>
              <a:rPr lang="en-US" altLang="zh-CN" sz="1400"/>
              <a:t>	for(i=0;i&lt;5;i++)</a:t>
            </a:r>
          </a:p>
          <a:p>
            <a:pPr defTabSz="363538">
              <a:lnSpc>
                <a:spcPct val="120000"/>
              </a:lnSpc>
            </a:pPr>
            <a:r>
              <a:rPr lang="en-US" altLang="zh-CN" sz="1400"/>
              <a:t>	{	</a:t>
            </a:r>
            <a:r>
              <a:rPr lang="en-US" altLang="zh-CN" sz="1400">
                <a:solidFill>
                  <a:schemeClr val="accent6"/>
                </a:solidFill>
              </a:rPr>
              <a:t>p=name+i;</a:t>
            </a:r>
          </a:p>
          <a:p>
            <a:pPr defTabSz="363538">
              <a:lnSpc>
                <a:spcPct val="120000"/>
              </a:lnSpc>
            </a:pPr>
            <a:r>
              <a:rPr lang="en-US" altLang="zh-CN" sz="1400"/>
              <a:t>		printf("%s\n",</a:t>
            </a:r>
            <a:r>
              <a:rPr lang="en-US" altLang="zh-CN" sz="1400">
                <a:solidFill>
                  <a:schemeClr val="accent6"/>
                </a:solidFill>
              </a:rPr>
              <a:t>*p</a:t>
            </a:r>
            <a:r>
              <a:rPr lang="en-US" altLang="zh-CN" sz="1400"/>
              <a:t>);</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7706760" y="3312836"/>
            <a:ext cx="3457575" cy="1285875"/>
          </a:xfrm>
          <a:prstGeom prst="rect">
            <a:avLst/>
          </a:prstGeom>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是指向</a:t>
              </a:r>
              <a:r>
                <a:rPr lang="en-US" altLang="zh-CN" sz="1400">
                  <a:solidFill>
                    <a:schemeClr val="bg1"/>
                  </a:solidFill>
                </a:rPr>
                <a:t>char*</a:t>
              </a:r>
              <a:r>
                <a:rPr lang="zh-CN" altLang="en-US" sz="1400">
                  <a:solidFill>
                    <a:schemeClr val="bg1"/>
                  </a:solidFill>
                </a:rPr>
                <a:t>型数据的指针变量，即指向指针的指针。在第</a:t>
              </a:r>
              <a:r>
                <a:rPr lang="en-US" altLang="zh-CN" sz="1400">
                  <a:solidFill>
                    <a:schemeClr val="bg1"/>
                  </a:solidFill>
                </a:rPr>
                <a:t>1</a:t>
              </a:r>
              <a:r>
                <a:rPr lang="zh-CN" altLang="en-US" sz="1400">
                  <a:solidFill>
                    <a:schemeClr val="bg1"/>
                  </a:solidFill>
                </a:rPr>
                <a:t>次执行</a:t>
              </a:r>
              <a:r>
                <a:rPr lang="en-US" altLang="zh-CN" sz="1400">
                  <a:solidFill>
                    <a:schemeClr val="bg1"/>
                  </a:solidFill>
                </a:rPr>
                <a:t>for</a:t>
              </a:r>
              <a:r>
                <a:rPr lang="zh-CN" altLang="en-US" sz="1400">
                  <a:solidFill>
                    <a:schemeClr val="bg1"/>
                  </a:solidFill>
                </a:rPr>
                <a:t>循环体时，赋值语句“</a:t>
              </a:r>
              <a:r>
                <a:rPr lang="en-US" altLang="zh-CN" sz="1400">
                  <a:solidFill>
                    <a:schemeClr val="bg1"/>
                  </a:solidFill>
                </a:rPr>
                <a:t>p=name+i;”</a:t>
              </a:r>
              <a:r>
                <a:rPr lang="zh-CN" altLang="en-US" sz="1400">
                  <a:solidFill>
                    <a:schemeClr val="bg1"/>
                  </a:solidFill>
                </a:rPr>
                <a:t>使</a:t>
              </a:r>
              <a:r>
                <a:rPr lang="en-US" altLang="zh-CN" sz="1400">
                  <a:solidFill>
                    <a:schemeClr val="bg1"/>
                  </a:solidFill>
                </a:rPr>
                <a:t>p</a:t>
              </a:r>
              <a:r>
                <a:rPr lang="zh-CN" altLang="en-US" sz="1400">
                  <a:solidFill>
                    <a:schemeClr val="bg1"/>
                  </a:solidFill>
                </a:rPr>
                <a:t>指向</a:t>
              </a:r>
              <a:r>
                <a:rPr lang="en-US" altLang="zh-CN" sz="1400">
                  <a:solidFill>
                    <a:schemeClr val="bg1"/>
                  </a:solidFill>
                </a:rPr>
                <a:t>name</a:t>
              </a:r>
              <a:r>
                <a:rPr lang="zh-CN" altLang="en-US" sz="1400">
                  <a:solidFill>
                    <a:schemeClr val="bg1"/>
                  </a:solidFill>
                </a:rPr>
                <a:t>数组的</a:t>
              </a:r>
              <a:r>
                <a:rPr lang="en-US" altLang="zh-CN" sz="1400">
                  <a:solidFill>
                    <a:schemeClr val="bg1"/>
                  </a:solidFill>
                </a:rPr>
                <a:t>0</a:t>
              </a:r>
              <a:r>
                <a:rPr lang="zh-CN" altLang="en-US" sz="1400">
                  <a:solidFill>
                    <a:schemeClr val="bg1"/>
                  </a:solidFill>
                </a:rPr>
                <a:t>号元素</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a:t>
              </a:r>
              <a:r>
                <a:rPr lang="en-US" altLang="zh-CN" sz="1400">
                  <a:solidFill>
                    <a:schemeClr val="bg1"/>
                  </a:solidFill>
                </a:rPr>
                <a:t>p</a:t>
              </a:r>
              <a:r>
                <a:rPr lang="zh-CN" altLang="en-US" sz="1400">
                  <a:solidFill>
                    <a:schemeClr val="bg1"/>
                  </a:solidFill>
                </a:rPr>
                <a:t>是</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］的值，即第</a:t>
              </a:r>
              <a:r>
                <a:rPr lang="en-US" altLang="zh-CN" sz="1400">
                  <a:solidFill>
                    <a:schemeClr val="bg1"/>
                  </a:solidFill>
                </a:rPr>
                <a:t>1</a:t>
              </a:r>
              <a:r>
                <a:rPr lang="zh-CN" altLang="en-US" sz="1400">
                  <a:solidFill>
                    <a:schemeClr val="bg1"/>
                  </a:solidFill>
                </a:rPr>
                <a:t>个字符串首字符的地址，用</a:t>
              </a:r>
              <a:r>
                <a:rPr lang="en-US" altLang="zh-CN" sz="1400">
                  <a:solidFill>
                    <a:schemeClr val="bg1"/>
                  </a:solidFill>
                </a:rPr>
                <a:t>printf</a:t>
              </a:r>
              <a:r>
                <a:rPr lang="zh-CN" altLang="en-US" sz="1400">
                  <a:solidFill>
                    <a:schemeClr val="bg1"/>
                  </a:solidFill>
                </a:rPr>
                <a:t>函数输出第</a:t>
              </a:r>
              <a:r>
                <a:rPr lang="en-US" altLang="zh-CN" sz="1400">
                  <a:solidFill>
                    <a:schemeClr val="bg1"/>
                  </a:solidFill>
                </a:rPr>
                <a:t>1</a:t>
              </a:r>
              <a:r>
                <a:rPr lang="zh-CN" altLang="en-US" sz="1400">
                  <a:solidFill>
                    <a:schemeClr val="bg1"/>
                  </a:solidFill>
                </a:rPr>
                <a:t>个字符串（格式符为</a:t>
              </a:r>
              <a:r>
                <a:rPr lang="en-US" altLang="zh-CN" sz="1400">
                  <a:solidFill>
                    <a:schemeClr val="bg1"/>
                  </a:solidFill>
                </a:rPr>
                <a:t>%s</a:t>
              </a:r>
              <a:r>
                <a:rPr lang="zh-CN" altLang="en-US" sz="1400">
                  <a:solidFill>
                    <a:schemeClr val="bg1"/>
                  </a:solidFill>
                </a:rPr>
                <a:t>）。执行</a:t>
              </a:r>
              <a:r>
                <a:rPr lang="en-US" altLang="zh-CN" sz="1400">
                  <a:solidFill>
                    <a:schemeClr val="bg1"/>
                  </a:solidFill>
                </a:rPr>
                <a:t>5</a:t>
              </a:r>
              <a:r>
                <a:rPr lang="zh-CN" altLang="en-US" sz="1400">
                  <a:solidFill>
                    <a:schemeClr val="bg1"/>
                  </a:solidFill>
                </a:rPr>
                <a:t>次循环体，依次输出</a:t>
              </a:r>
              <a:r>
                <a:rPr lang="en-US" altLang="zh-CN" sz="1400">
                  <a:solidFill>
                    <a:schemeClr val="bg1"/>
                  </a:solidFill>
                </a:rPr>
                <a:t>5</a:t>
              </a:r>
              <a:r>
                <a:rPr lang="zh-CN" altLang="en-US" sz="1400">
                  <a:solidFill>
                    <a:schemeClr val="bg1"/>
                  </a:solidFill>
                </a:rPr>
                <a:t>个字符串</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指针数组的元素也可以不指向字符串，而指向整型数据或实型数据</a:t>
              </a:r>
              <a:r>
                <a:rPr lang="zh-CN" altLang="en-US" sz="1400" smtClean="0">
                  <a:solidFill>
                    <a:schemeClr val="bg1"/>
                  </a:solidFill>
                </a:rPr>
                <a:t>等</a:t>
              </a:r>
              <a:r>
                <a:rPr lang="zh-CN" altLang="en-US" sz="1400">
                  <a:solidFill>
                    <a:schemeClr val="bg1"/>
                  </a:solidFill>
                </a:rPr>
                <a:t>。</a:t>
              </a:r>
              <a:endParaRPr lang="en-US" altLang="zh-CN" sz="1400">
                <a:solidFill>
                  <a:schemeClr val="bg1"/>
                </a:solidFill>
              </a:endParaRPr>
            </a:p>
          </p:txBody>
        </p:sp>
      </p:grpSp>
    </p:spTree>
    <p:extLst>
      <p:ext uri="{BB962C8B-B14F-4D97-AF65-F5344CB8AC3E}">
        <p14:creationId xmlns:p14="http://schemas.microsoft.com/office/powerpoint/2010/main" val="14327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0" y="560445"/>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327338"/>
            <a:ext cx="11157403"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16:creationId xmlns:a16="http://schemas.microsoft.com/office/drawing/2014/main" id="{5382CD89-35B6-4BD4-B332-B011068CC402}"/>
              </a:ext>
            </a:extLst>
          </p:cNvPr>
          <p:cNvSpPr/>
          <p:nvPr/>
        </p:nvSpPr>
        <p:spPr>
          <a:xfrm>
            <a:off x="3896139" y="2165879"/>
            <a:ext cx="7331271" cy="34497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a[5]={1,3,5,7,9};</a:t>
            </a:r>
          </a:p>
          <a:p>
            <a:pPr defTabSz="363538">
              <a:lnSpc>
                <a:spcPct val="120000"/>
              </a:lnSpc>
            </a:pPr>
            <a:r>
              <a:rPr lang="en-US" altLang="zh-CN" sz="1400"/>
              <a:t>	</a:t>
            </a:r>
            <a:r>
              <a:rPr lang="en-US" altLang="zh-CN" sz="1400">
                <a:solidFill>
                  <a:schemeClr val="accent6"/>
                </a:solidFill>
              </a:rPr>
              <a:t>int *num[5]={&amp;a[0],&amp;a[1],&amp;a[2],&amp;a[3],&amp;a[4]};</a:t>
            </a:r>
          </a:p>
          <a:p>
            <a:pPr defTabSz="363538">
              <a:lnSpc>
                <a:spcPct val="120000"/>
              </a:lnSpc>
            </a:pPr>
            <a:r>
              <a:rPr lang="en-US" altLang="zh-CN" sz="1400"/>
              <a:t>	int </a:t>
            </a:r>
            <a:r>
              <a:rPr lang="en-US" altLang="zh-CN" sz="1400">
                <a:solidFill>
                  <a:schemeClr val="accent6"/>
                </a:solidFill>
              </a:rPr>
              <a:t>**p</a:t>
            </a:r>
            <a:r>
              <a:rPr lang="en-US" altLang="zh-CN" sz="1400"/>
              <a:t>,i</a:t>
            </a:r>
            <a:r>
              <a:rPr lang="en-US" altLang="zh-CN" sz="1400" smtClean="0"/>
              <a:t>;	</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是指向指针型数据的指针变量</a:t>
            </a:r>
          </a:p>
          <a:p>
            <a:pPr defTabSz="363538">
              <a:lnSpc>
                <a:spcPct val="120000"/>
              </a:lnSpc>
            </a:pPr>
            <a:r>
              <a:rPr lang="zh-CN" altLang="en-US" sz="1400"/>
              <a:t>	</a:t>
            </a:r>
            <a:r>
              <a:rPr lang="en-US" altLang="zh-CN" sz="1400">
                <a:solidFill>
                  <a:schemeClr val="accent6"/>
                </a:solidFill>
              </a:rPr>
              <a:t>p=num;</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p>
          <a:p>
            <a:pPr defTabSz="363538">
              <a:lnSpc>
                <a:spcPct val="120000"/>
              </a:lnSpc>
            </a:pPr>
            <a:r>
              <a:rPr lang="en-US" altLang="zh-CN" sz="1400"/>
              <a:t>	for(i=0;i&lt;5;i++)</a:t>
            </a:r>
          </a:p>
          <a:p>
            <a:pPr defTabSz="363538">
              <a:lnSpc>
                <a:spcPct val="120000"/>
              </a:lnSpc>
            </a:pPr>
            <a:r>
              <a:rPr lang="en-US" altLang="zh-CN" sz="1400"/>
              <a:t>	{	printf("%d ",</a:t>
            </a:r>
            <a:r>
              <a:rPr lang="en-US" altLang="zh-CN" sz="1400">
                <a:solidFill>
                  <a:schemeClr val="accent6"/>
                </a:solidFill>
              </a:rPr>
              <a:t>**p</a:t>
            </a:r>
            <a:r>
              <a:rPr lang="en-US" altLang="zh-CN" sz="1400"/>
              <a:t>);</a:t>
            </a:r>
          </a:p>
          <a:p>
            <a:pPr defTabSz="363538">
              <a:lnSpc>
                <a:spcPct val="120000"/>
              </a:lnSpc>
            </a:pPr>
            <a:r>
              <a:rPr lang="en-US" altLang="zh-CN" sz="1400"/>
              <a:t>		p++;</a:t>
            </a:r>
          </a:p>
          <a:p>
            <a:pPr defTabSz="363538">
              <a:lnSpc>
                <a:spcPct val="120000"/>
              </a:lnSpc>
            </a:pPr>
            <a:r>
              <a:rPr lang="en-US" altLang="zh-CN" sz="1400"/>
              <a:t>	}</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637186" y="4795217"/>
            <a:ext cx="3457575" cy="666750"/>
          </a:xfrm>
          <a:prstGeom prst="rect">
            <a:avLst/>
          </a:prstGeom>
        </p:spPr>
      </p:pic>
    </p:spTree>
    <p:extLst>
      <p:ext uri="{BB962C8B-B14F-4D97-AF65-F5344CB8AC3E}">
        <p14:creationId xmlns:p14="http://schemas.microsoft.com/office/powerpoint/2010/main" val="27616699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利用指针变量访问另一个变量就是“间接访问”</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r>
              <a:rPr lang="zh-CN" altLang="en-US" smtClean="0">
                <a:solidFill>
                  <a:schemeClr val="tx1"/>
                </a:solidFill>
              </a:rPr>
              <a:t>如果</a:t>
            </a:r>
            <a:r>
              <a:rPr lang="zh-CN" altLang="en-US">
                <a:solidFill>
                  <a:schemeClr val="tx1"/>
                </a:solidFill>
              </a:rPr>
              <a:t>在一个指针变量中存放一个目标变量的地址，这就是“单级间址</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指向</a:t>
            </a:r>
            <a:r>
              <a:rPr lang="zh-CN" altLang="en-US">
                <a:solidFill>
                  <a:schemeClr val="tx1"/>
                </a:solidFill>
              </a:rPr>
              <a:t>指针数据的指针用的是“二级间址”</a:t>
            </a:r>
            <a:r>
              <a:rPr lang="zh-CN" altLang="en-US" smtClean="0">
                <a:solidFill>
                  <a:schemeClr val="tx1"/>
                </a:solidFill>
              </a:rPr>
              <a:t>方法；</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从</a:t>
            </a:r>
            <a:r>
              <a:rPr lang="zh-CN" altLang="en-US">
                <a:solidFill>
                  <a:schemeClr val="tx1"/>
                </a:solidFill>
              </a:rPr>
              <a:t>理论上说，间址方法可以延伸到更多的级，即多重</a:t>
            </a:r>
            <a:r>
              <a:rPr lang="zh-CN" altLang="en-US" smtClean="0">
                <a:solidFill>
                  <a:schemeClr val="tx1"/>
                </a:solidFill>
              </a:rPr>
              <a:t>指针。</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32788070"/>
              </p:ext>
            </p:extLst>
          </p:nvPr>
        </p:nvGraphicFramePr>
        <p:xfrm>
          <a:off x="4852890" y="2186284"/>
          <a:ext cx="2592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tblGrid>
              <a:tr h="370840">
                <a:tc>
                  <a:txBody>
                    <a:bodyPr/>
                    <a:lstStyle/>
                    <a:p>
                      <a:pPr algn="ctr"/>
                      <a:r>
                        <a:rPr lang="zh-CN" altLang="en-US" sz="1600" smtClean="0"/>
                        <a:t>指针变量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smtClean="0"/>
                        <a:t>地址</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55275081"/>
              </p:ext>
            </p:extLst>
          </p:nvPr>
        </p:nvGraphicFramePr>
        <p:xfrm>
          <a:off x="4150890" y="3669754"/>
          <a:ext cx="3996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188000">
                  <a:extLst>
                    <a:ext uri="{9D8B030D-6E8A-4147-A177-3AD203B41FA5}">
                      <a16:colId xmlns:a16="http://schemas.microsoft.com/office/drawing/2014/main" val="2914138267"/>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800000">
                      <a:extLst>
                        <a:ext uri="{9D8B030D-6E8A-4147-A177-3AD203B41FA5}">
                          <a16:colId xmlns:a16="http://schemas.microsoft.com/office/drawing/2014/main" val="2914138267"/>
                        </a:ext>
                      </a:extLst>
                    </a:gridCol>
                    <a:gridCol w="216000">
                      <a:extLst>
                        <a:ext uri="{9D8B030D-6E8A-4147-A177-3AD203B41FA5}">
                          <a16:colId xmlns:a16="http://schemas.microsoft.com/office/drawing/2014/main" val="2193250336"/>
                        </a:ext>
                      </a:extLst>
                    </a:gridCol>
                    <a:gridCol w="1188000">
                      <a:extLst>
                        <a:ext uri="{9D8B030D-6E8A-4147-A177-3AD203B41FA5}">
                          <a16:colId xmlns:a16="http://schemas.microsoft.com/office/drawing/2014/main" val="103881088"/>
                        </a:ext>
                      </a:extLst>
                    </a:gridCol>
                    <a:gridCol w="216000">
                      <a:extLst>
                        <a:ext uri="{9D8B030D-6E8A-4147-A177-3AD203B41FA5}">
                          <a16:colId xmlns:a16="http://schemas.microsoft.com/office/drawing/2014/main" val="3011307253"/>
                        </a:ext>
                      </a:extLst>
                    </a:gridCol>
                    <a:gridCol w="1134970">
                      <a:extLst>
                        <a:ext uri="{9D8B030D-6E8A-4147-A177-3AD203B41FA5}">
                          <a16:colId xmlns:a16="http://schemas.microsoft.com/office/drawing/2014/main" val="1158069801"/>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xmlns="" xmlns:a14="http://schemas.microsoft.com/office/drawing/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xmlns="" xmlns:a14="http://schemas.microsoft.com/office/drawing/2010/main" val="2125949224"/>
                        </a:ext>
                      </a:extLst>
                    </a:gridCol>
                    <a:gridCol w="216000">
                      <a:extLst>
                        <a:ext uri="{9D8B030D-6E8A-4147-A177-3AD203B41FA5}">
                          <a16:colId xmlns:a16="http://schemas.microsoft.com/office/drawing/2014/main" xmlns="" xmlns:a14="http://schemas.microsoft.com/office/drawing/2010/main" val="1654993331"/>
                        </a:ext>
                      </a:extLst>
                    </a:gridCol>
                    <a:gridCol w="1188000">
                      <a:extLst>
                        <a:ext uri="{9D8B030D-6E8A-4147-A177-3AD203B41FA5}">
                          <a16:colId xmlns:a16="http://schemas.microsoft.com/office/drawing/2014/main" xmlns="" xmlns:a14="http://schemas.microsoft.com/office/drawing/2010/main" val="1752270782"/>
                        </a:ext>
                      </a:extLst>
                    </a:gridCol>
                    <a:gridCol w="216000">
                      <a:extLst>
                        <a:ext uri="{9D8B030D-6E8A-4147-A177-3AD203B41FA5}">
                          <a16:colId xmlns:a16="http://schemas.microsoft.com/office/drawing/2014/main" xmlns="" xmlns:a14="http://schemas.microsoft.com/office/drawing/2010/main" val="155953243"/>
                        </a:ext>
                      </a:extLst>
                    </a:gridCol>
                    <a:gridCol w="1800000">
                      <a:extLst>
                        <a:ext uri="{9D8B030D-6E8A-4147-A177-3AD203B41FA5}">
                          <a16:colId xmlns:a16="http://schemas.microsoft.com/office/drawing/2014/main" xmlns="" xmlns:a14="http://schemas.microsoft.com/office/drawing/2010/main" val="2914138267"/>
                        </a:ext>
                      </a:extLst>
                    </a:gridCol>
                    <a:gridCol w="216000">
                      <a:extLst>
                        <a:ext uri="{9D8B030D-6E8A-4147-A177-3AD203B41FA5}">
                          <a16:colId xmlns:a16="http://schemas.microsoft.com/office/drawing/2014/main" xmlns="" xmlns:a14="http://schemas.microsoft.com/office/drawing/2010/main" val="2193250336"/>
                        </a:ext>
                      </a:extLst>
                    </a:gridCol>
                    <a:gridCol w="1188000">
                      <a:extLst>
                        <a:ext uri="{9D8B030D-6E8A-4147-A177-3AD203B41FA5}">
                          <a16:colId xmlns:a16="http://schemas.microsoft.com/office/drawing/2014/main" xmlns="" xmlns:a14="http://schemas.microsoft.com/office/drawing/2010/main" val="103881088"/>
                        </a:ext>
                      </a:extLst>
                    </a:gridCol>
                    <a:gridCol w="216000">
                      <a:extLst>
                        <a:ext uri="{9D8B030D-6E8A-4147-A177-3AD203B41FA5}">
                          <a16:colId xmlns:a16="http://schemas.microsoft.com/office/drawing/2014/main" xmlns="" xmlns:a14="http://schemas.microsoft.com/office/drawing/2010/main" val="3011307253"/>
                        </a:ext>
                      </a:extLst>
                    </a:gridCol>
                    <a:gridCol w="1134970">
                      <a:extLst>
                        <a:ext uri="{9D8B030D-6E8A-4147-A177-3AD203B41FA5}">
                          <a16:colId xmlns:a16="http://schemas.microsoft.com/office/drawing/2014/main" xmlns="" xmlns:a14="http://schemas.microsoft.com/office/drawing/2010/main" val="1158069801"/>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3"/>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xmlns="" xmlns:a14="http://schemas.microsoft.com/office/drawing/2010/main" val="3262631456"/>
                      </a:ext>
                    </a:extLst>
                  </a:tr>
                </a:tbl>
              </a:graphicData>
            </a:graphic>
          </p:graphicFrame>
        </mc:Fallback>
      </mc:AlternateContent>
    </p:spTree>
    <p:extLst>
      <p:ext uri="{BB962C8B-B14F-4D97-AF65-F5344CB8AC3E}">
        <p14:creationId xmlns:p14="http://schemas.microsoft.com/office/powerpoint/2010/main" val="169898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a:t>
            </a:r>
            <a:r>
              <a:rPr lang="zh-CN" altLang="en-US" smtClean="0">
                <a:solidFill>
                  <a:schemeClr val="tx1"/>
                </a:solidFill>
              </a:rPr>
              <a:t>形式：</a:t>
            </a:r>
            <a:r>
              <a:rPr lang="en-US" altLang="zh-CN" smtClean="0">
                <a:solidFill>
                  <a:schemeClr val="tx1"/>
                </a:solidFill>
              </a:rPr>
              <a:t>		</a:t>
            </a:r>
            <a:r>
              <a:rPr lang="zh-CN" altLang="en-US" smtClean="0">
                <a:solidFill>
                  <a:schemeClr val="tx1"/>
                </a:solidFill>
              </a:rPr>
              <a:t>或</a:t>
            </a:r>
            <a:endParaRPr lang="zh-CN" altLang="en-US">
              <a:solidFill>
                <a:schemeClr val="tx1"/>
              </a:solidFill>
            </a:endParaRPr>
          </a:p>
          <a:p>
            <a:pPr algn="just">
              <a:lnSpc>
                <a:spcPct val="120000"/>
              </a:lnSpc>
              <a:spcAft>
                <a:spcPts val="600"/>
              </a:spcAft>
              <a:defRPr/>
            </a:pPr>
            <a:r>
              <a:rPr lang="zh-CN" altLang="en-US" smtClean="0">
                <a:solidFill>
                  <a:schemeClr val="tx1"/>
                </a:solidFill>
              </a:rPr>
              <a:t>括号</a:t>
            </a:r>
            <a:r>
              <a:rPr lang="zh-CN" altLang="en-US">
                <a:solidFill>
                  <a:schemeClr val="tx1"/>
                </a:solidFill>
              </a:rPr>
              <a:t>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zh-CN" altLang="en-US" smtClean="0">
                <a:solidFill>
                  <a:schemeClr val="tx1"/>
                </a:solidFill>
              </a:rPr>
              <a:t>在</a:t>
            </a:r>
            <a:r>
              <a:rPr lang="zh-CN" altLang="en-US">
                <a:solidFill>
                  <a:schemeClr val="tx1"/>
                </a:solidFill>
              </a:rPr>
              <a:t>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p>
          <a:p>
            <a:pPr algn="just">
              <a:lnSpc>
                <a:spcPct val="120000"/>
              </a:lnSpc>
              <a:spcAft>
                <a:spcPts val="600"/>
              </a:spcAft>
              <a:defRPr/>
            </a:pPr>
            <a:r>
              <a:rPr lang="zh-CN" altLang="en-US" smtClean="0">
                <a:solidFill>
                  <a:schemeClr val="tx1"/>
                </a:solidFill>
              </a:rPr>
              <a:t>其中</a:t>
            </a:r>
            <a:r>
              <a:rPr lang="zh-CN" altLang="en-US">
                <a:solidFill>
                  <a:schemeClr val="tx1"/>
                </a:solidFill>
              </a:rPr>
              <a:t>，</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en-US" altLang="zh-CN" smtClean="0">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324"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a:t>
            </a:r>
            <a:endParaRPr lang="en-US" altLang="zh-CN" sz="1600"/>
          </a:p>
        </p:txBody>
      </p:sp>
      <p:sp>
        <p:nvSpPr>
          <p:cNvPr id="9" name="圆角矩形 8"/>
          <p:cNvSpPr/>
          <p:nvPr/>
        </p:nvSpPr>
        <p:spPr>
          <a:xfrm>
            <a:off x="4216579"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main(void)</a:t>
            </a:r>
            <a:endParaRPr lang="en-US" altLang="zh-CN" sz="1600"/>
          </a:p>
        </p:txBody>
      </p:sp>
      <p:sp>
        <p:nvSpPr>
          <p:cNvPr id="10" name="圆角矩形 9"/>
          <p:cNvSpPr/>
          <p:nvPr/>
        </p:nvSpPr>
        <p:spPr>
          <a:xfrm>
            <a:off x="5442405" y="2221281"/>
            <a:ext cx="3095308" cy="400693"/>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1600" b="1"/>
              <a:t>int main(int argc</a:t>
            </a:r>
            <a:r>
              <a:rPr lang="en-US" altLang="zh-CN" sz="1600" b="1" smtClean="0"/>
              <a:t>, char </a:t>
            </a:r>
            <a:r>
              <a:rPr lang="en-US" altLang="zh-CN" sz="1600" b="1"/>
              <a:t>*argv[])</a:t>
            </a:r>
          </a:p>
          <a:p>
            <a:pPr defTabSz="363538">
              <a:lnSpc>
                <a:spcPct val="120000"/>
              </a:lnSpc>
            </a:pPr>
            <a:endParaRPr lang="en-US" altLang="zh-CN" sz="1600" b="1"/>
          </a:p>
        </p:txBody>
      </p:sp>
      <p:sp>
        <p:nvSpPr>
          <p:cNvPr id="11" name="矩形 10"/>
          <p:cNvSpPr/>
          <p:nvPr/>
        </p:nvSpPr>
        <p:spPr>
          <a:xfrm>
            <a:off x="1149629" y="5213658"/>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 name="组合 12">
            <a:extLst>
              <a:ext uri="{FF2B5EF4-FFF2-40B4-BE49-F238E27FC236}">
                <a16:creationId xmlns:a16="http://schemas.microsoft.com/office/drawing/2014/main" id="{17545ED2-DA8A-47EF-94D4-E66974757BFA}"/>
              </a:ext>
            </a:extLst>
          </p:cNvPr>
          <p:cNvGrpSpPr/>
          <p:nvPr/>
        </p:nvGrpSpPr>
        <p:grpSpPr>
          <a:xfrm>
            <a:off x="1149629" y="3682447"/>
            <a:ext cx="9942444" cy="787003"/>
            <a:chOff x="8582294" y="4088153"/>
            <a:chExt cx="10259915" cy="787003"/>
          </a:xfrm>
        </p:grpSpPr>
        <p:sp>
          <p:nvSpPr>
            <p:cNvPr id="14"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a:t>
              </a:r>
              <a:r>
                <a:rPr lang="zh-CN" altLang="en-US" sz="1600" smtClean="0">
                  <a:solidFill>
                    <a:schemeClr val="tx1"/>
                  </a:solidFill>
                </a:rPr>
                <a:t>个数（文件名也算一个参数），</a:t>
              </a:r>
              <a:r>
                <a:rPr lang="zh-CN" altLang="en-US" sz="1600">
                  <a:solidFill>
                    <a:schemeClr val="tx1"/>
                  </a:solidFill>
                </a:rPr>
                <a:t>第二个形参必须是字符指针数组，用来接收从操作系统命令行传来的字符串中首字符的地址。</a:t>
              </a:r>
              <a:endParaRPr lang="zh-CN" altLang="en-US" sz="1600" dirty="0">
                <a:solidFill>
                  <a:schemeClr val="tx1"/>
                </a:solidFill>
              </a:endParaRPr>
            </a:p>
          </p:txBody>
        </p:sp>
        <p:sp>
          <p:nvSpPr>
            <p:cNvPr id="1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8" name="矩形 17"/>
          <p:cNvSpPr/>
          <p:nvPr/>
        </p:nvSpPr>
        <p:spPr>
          <a:xfrm>
            <a:off x="1149629" y="5707530"/>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smtClean="0"/>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61269315"/>
              </p:ext>
            </p:extLst>
          </p:nvPr>
        </p:nvGraphicFramePr>
        <p:xfrm>
          <a:off x="5255595" y="4954827"/>
          <a:ext cx="5836479" cy="1219200"/>
        </p:xfrm>
        <a:graphic>
          <a:graphicData uri="http://schemas.openxmlformats.org/drawingml/2006/table">
            <a:tbl>
              <a:tblPr>
                <a:tableStyleId>{5C22544A-7EE6-4342-B048-85BDC9FD1C3A}</a:tableStyleId>
              </a:tblPr>
              <a:tblGrid>
                <a:gridCol w="707128">
                  <a:extLst>
                    <a:ext uri="{9D8B030D-6E8A-4147-A177-3AD203B41FA5}">
                      <a16:colId xmlns:a16="http://schemas.microsoft.com/office/drawing/2014/main" val="1904676649"/>
                    </a:ext>
                  </a:extLst>
                </a:gridCol>
                <a:gridCol w="967802">
                  <a:extLst>
                    <a:ext uri="{9D8B030D-6E8A-4147-A177-3AD203B41FA5}">
                      <a16:colId xmlns:a16="http://schemas.microsoft.com/office/drawing/2014/main" val="1543148583"/>
                    </a:ext>
                  </a:extLst>
                </a:gridCol>
                <a:gridCol w="290341">
                  <a:extLst>
                    <a:ext uri="{9D8B030D-6E8A-4147-A177-3AD203B41FA5}">
                      <a16:colId xmlns:a16="http://schemas.microsoft.com/office/drawing/2014/main" val="4073896547"/>
                    </a:ext>
                  </a:extLst>
                </a:gridCol>
                <a:gridCol w="483901">
                  <a:extLst>
                    <a:ext uri="{9D8B030D-6E8A-4147-A177-3AD203B41FA5}">
                      <a16:colId xmlns:a16="http://schemas.microsoft.com/office/drawing/2014/main" val="74431854"/>
                    </a:ext>
                  </a:extLst>
                </a:gridCol>
                <a:gridCol w="483901">
                  <a:extLst>
                    <a:ext uri="{9D8B030D-6E8A-4147-A177-3AD203B41FA5}">
                      <a16:colId xmlns:a16="http://schemas.microsoft.com/office/drawing/2014/main" val="1076085927"/>
                    </a:ext>
                  </a:extLst>
                </a:gridCol>
                <a:gridCol w="483901">
                  <a:extLst>
                    <a:ext uri="{9D8B030D-6E8A-4147-A177-3AD203B41FA5}">
                      <a16:colId xmlns:a16="http://schemas.microsoft.com/office/drawing/2014/main" val="1094616764"/>
                    </a:ext>
                  </a:extLst>
                </a:gridCol>
                <a:gridCol w="483901">
                  <a:extLst>
                    <a:ext uri="{9D8B030D-6E8A-4147-A177-3AD203B41FA5}">
                      <a16:colId xmlns:a16="http://schemas.microsoft.com/office/drawing/2014/main" val="1466171713"/>
                    </a:ext>
                  </a:extLst>
                </a:gridCol>
                <a:gridCol w="483901">
                  <a:extLst>
                    <a:ext uri="{9D8B030D-6E8A-4147-A177-3AD203B41FA5}">
                      <a16:colId xmlns:a16="http://schemas.microsoft.com/office/drawing/2014/main" val="3758373259"/>
                    </a:ext>
                  </a:extLst>
                </a:gridCol>
                <a:gridCol w="483901">
                  <a:extLst>
                    <a:ext uri="{9D8B030D-6E8A-4147-A177-3AD203B41FA5}">
                      <a16:colId xmlns:a16="http://schemas.microsoft.com/office/drawing/2014/main" val="3950290312"/>
                    </a:ext>
                  </a:extLst>
                </a:gridCol>
                <a:gridCol w="483901">
                  <a:extLst>
                    <a:ext uri="{9D8B030D-6E8A-4147-A177-3AD203B41FA5}">
                      <a16:colId xmlns:a16="http://schemas.microsoft.com/office/drawing/2014/main" val="1547559574"/>
                    </a:ext>
                  </a:extLst>
                </a:gridCol>
                <a:gridCol w="483901">
                  <a:extLst>
                    <a:ext uri="{9D8B030D-6E8A-4147-A177-3AD203B41FA5}">
                      <a16:colId xmlns:a16="http://schemas.microsoft.com/office/drawing/2014/main" val="2730998826"/>
                    </a:ext>
                  </a:extLst>
                </a:gridCol>
              </a:tblGrid>
              <a:tr h="277785">
                <a:tc>
                  <a:txBody>
                    <a:bodyPr/>
                    <a:lstStyle/>
                    <a:p>
                      <a:r>
                        <a:rPr lang="en-US" altLang="zh-CN" sz="1400" dirty="0" err="1" smtClean="0"/>
                        <a:t>argv</a:t>
                      </a:r>
                      <a:endParaRPr lang="zh-CN" altLang="en-US" sz="1400" dirty="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7037535"/>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argv[0]</a:t>
                      </a:r>
                      <a:endParaRPr lang="zh-CN" altLang="en-US" sz="1400"/>
                    </a:p>
                  </a:txBody>
                  <a:tcPr>
                    <a:lnL w="12700" cmpd="sng">
                      <a:noFill/>
                    </a:lnL>
                    <a:lnR w="12700" cmpd="sng">
                      <a:noFill/>
                    </a:lnR>
                    <a:lnT w="12700" cmpd="sng">
                      <a:noFill/>
                    </a:lnT>
                  </a:tcPr>
                </a:tc>
                <a:tc>
                  <a:txBody>
                    <a:bodyPr/>
                    <a:lstStyle/>
                    <a:p>
                      <a:r>
                        <a:rPr lang="zh-CN" altLang="en-US" sz="1400" smtClean="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lnL w="12700" cmpd="sng">
                      <a:noFill/>
                    </a:lnL>
                    <a:lnT w="12700" cmpd="sng">
                      <a:noFill/>
                    </a:lnT>
                  </a:tcPr>
                </a:tc>
                <a:tc>
                  <a:txBody>
                    <a:bodyPr/>
                    <a:lstStyle/>
                    <a:p>
                      <a:r>
                        <a:rPr lang="en-US" altLang="zh-CN" sz="1400" smtClean="0"/>
                        <a:t>i</a:t>
                      </a:r>
                      <a:endParaRPr lang="zh-CN" altLang="en-US" sz="1400"/>
                    </a:p>
                  </a:txBody>
                  <a:tcPr>
                    <a:lnT w="12700" cmpd="sng">
                      <a:noFill/>
                    </a:lnT>
                  </a:tcPr>
                </a:tc>
                <a:tc>
                  <a:txBody>
                    <a:bodyPr/>
                    <a:lstStyle/>
                    <a:p>
                      <a:r>
                        <a:rPr lang="en-US" altLang="zh-CN" sz="1400" smtClean="0"/>
                        <a:t>l</a:t>
                      </a:r>
                      <a:endParaRPr lang="zh-CN" altLang="en-US" sz="1400"/>
                    </a:p>
                  </a:txBody>
                  <a:tcPr>
                    <a:lnT w="12700" cmpd="sng">
                      <a:noFill/>
                    </a:lnT>
                  </a:tcPr>
                </a:tc>
                <a:tc>
                  <a:txBody>
                    <a:bodyPr/>
                    <a:lstStyle/>
                    <a:p>
                      <a:r>
                        <a:rPr lang="en-US" altLang="zh-CN" sz="1400" smtClean="0"/>
                        <a:t>e</a:t>
                      </a:r>
                      <a:endParaRPr lang="zh-CN" altLang="en-US" sz="1400"/>
                    </a:p>
                  </a:txBody>
                  <a:tcPr>
                    <a:lnT w="12700" cmpd="sng">
                      <a:noFill/>
                    </a:lnT>
                  </a:tcPr>
                </a:tc>
                <a:tc>
                  <a:txBody>
                    <a:bodyPr/>
                    <a:lstStyle/>
                    <a:p>
                      <a:r>
                        <a:rPr lang="en-US" altLang="zh-CN" sz="1400" smtClean="0"/>
                        <a:t>1</a:t>
                      </a:r>
                      <a:endParaRPr lang="zh-CN" altLang="en-US" sz="1400"/>
                    </a:p>
                  </a:txBody>
                  <a:tcPr>
                    <a:lnT w="12700" cmpd="sng">
                      <a:noFill/>
                    </a:lnT>
                  </a:tcPr>
                </a:tc>
                <a:tc>
                  <a:txBody>
                    <a:bodyPr/>
                    <a:lstStyle/>
                    <a:p>
                      <a:r>
                        <a:rPr lang="en-US" altLang="zh-CN" sz="1400" smtClean="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0648900"/>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lnL w="12700" cmpd="sng">
                      <a:noFill/>
                    </a:lnL>
                  </a:tcPr>
                </a:tc>
                <a:tc>
                  <a:txBody>
                    <a:bodyPr/>
                    <a:lstStyle/>
                    <a:p>
                      <a:r>
                        <a:rPr lang="en-US" altLang="zh-CN" sz="1400" dirty="0" smtClean="0"/>
                        <a:t>h</a:t>
                      </a:r>
                      <a:endParaRPr lang="zh-CN" altLang="en-US" sz="1400" dirty="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a</a:t>
                      </a:r>
                      <a:endParaRPr lang="zh-CN" altLang="en-US" sz="1400"/>
                    </a:p>
                  </a:txBody>
                  <a:tcPr/>
                </a:tc>
                <a:tc>
                  <a:txBody>
                    <a:bodyPr/>
                    <a:lstStyle/>
                    <a:p>
                      <a:r>
                        <a:rPr lang="en-US" altLang="zh-CN" sz="1400" smtClean="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8385798"/>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lnL w="12700" cmpd="sng">
                      <a:noFill/>
                    </a:lnL>
                  </a:tcPr>
                </a:tc>
                <a:tc>
                  <a:txBody>
                    <a:bodyPr/>
                    <a:lstStyle/>
                    <a:p>
                      <a:r>
                        <a:rPr lang="en-US" altLang="zh-CN" sz="1400" smtClean="0"/>
                        <a:t>e</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j</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g</a:t>
                      </a:r>
                      <a:endParaRPr lang="zh-CN" altLang="en-US" sz="1400"/>
                    </a:p>
                  </a:txBody>
                  <a:tcPr>
                    <a:lnT w="12700" cmpd="sng">
                      <a:noFill/>
                    </a:lnT>
                  </a:tcPr>
                </a:tc>
                <a:tc>
                  <a:txBody>
                    <a:bodyPr/>
                    <a:lstStyle/>
                    <a:p>
                      <a:r>
                        <a:rPr lang="en-US" altLang="zh-CN" sz="1400" dirty="0" smtClean="0"/>
                        <a:t>\0</a:t>
                      </a:r>
                      <a:endParaRPr lang="zh-CN" altLang="en-US" sz="1400" dirty="0"/>
                    </a:p>
                  </a:txBody>
                  <a:tcPr>
                    <a:lnT w="12700" cmpd="sng">
                      <a:noFill/>
                    </a:lnT>
                  </a:tcPr>
                </a:tc>
                <a:extLst>
                  <a:ext uri="{0D108BD9-81ED-4DB2-BD59-A6C34878D82A}">
                    <a16:rowId xmlns:a16="http://schemas.microsoft.com/office/drawing/2014/main" val="1098150930"/>
                  </a:ext>
                </a:extLst>
              </a:tr>
            </a:tbl>
          </a:graphicData>
        </a:graphic>
      </p:graphicFrame>
      <p:cxnSp>
        <p:nvCxnSpPr>
          <p:cNvPr id="19" name="直接箭头连接符 18"/>
          <p:cNvCxnSpPr/>
          <p:nvPr/>
        </p:nvCxnSpPr>
        <p:spPr>
          <a:xfrm>
            <a:off x="5357191" y="5267738"/>
            <a:ext cx="41422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3469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8" y="330898"/>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id="{5382CD89-35B6-4BD4-B332-B011068CC402}"/>
              </a:ext>
            </a:extLst>
          </p:cNvPr>
          <p:cNvSpPr/>
          <p:nvPr/>
        </p:nvSpPr>
        <p:spPr>
          <a:xfrm>
            <a:off x="1676402" y="1588123"/>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while(argc&gt;1)</a:t>
            </a:r>
          </a:p>
          <a:p>
            <a:pPr defTabSz="363538">
              <a:lnSpc>
                <a:spcPct val="120000"/>
              </a:lnSpc>
            </a:pPr>
            <a:r>
              <a:rPr lang="en-US" altLang="zh-CN" sz="1400"/>
              <a:t>	{	++argv;</a:t>
            </a:r>
          </a:p>
          <a:p>
            <a:pPr defTabSz="363538">
              <a:lnSpc>
                <a:spcPct val="120000"/>
              </a:lnSpc>
            </a:pPr>
            <a:r>
              <a:rPr lang="en-US" altLang="zh-CN" sz="1400"/>
              <a:t>		printf("%s\n", *argv);</a:t>
            </a:r>
          </a:p>
          <a:p>
            <a:pPr defTabSz="363538">
              <a:lnSpc>
                <a:spcPct val="120000"/>
              </a:lnSpc>
            </a:pPr>
            <a:r>
              <a:rPr lang="en-US" altLang="zh-CN" sz="1400"/>
              <a:t>		--argc;</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3" name="右箭头 2"/>
          <p:cNvSpPr/>
          <p:nvPr/>
        </p:nvSpPr>
        <p:spPr>
          <a:xfrm>
            <a:off x="5286340" y="240059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id="{5382CD89-35B6-4BD4-B332-B011068CC402}"/>
              </a:ext>
            </a:extLst>
          </p:cNvPr>
          <p:cNvSpPr/>
          <p:nvPr/>
        </p:nvSpPr>
        <p:spPr>
          <a:xfrm>
            <a:off x="6626985" y="1588122"/>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a:t>
            </a:r>
            <a:r>
              <a:rPr lang="en-US" altLang="zh-CN" sz="1400" smtClean="0"/>
              <a:t>while(argc--&gt;</a:t>
            </a:r>
            <a:r>
              <a:rPr lang="en-US" altLang="zh-CN" sz="1400"/>
              <a:t>1)</a:t>
            </a:r>
          </a:p>
          <a:p>
            <a:pPr defTabSz="363538">
              <a:lnSpc>
                <a:spcPct val="120000"/>
              </a:lnSpc>
            </a:pPr>
            <a:r>
              <a:rPr lang="en-US" altLang="zh-CN" sz="1400"/>
              <a:t>		printf("%s\n", </a:t>
            </a:r>
            <a:r>
              <a:rPr lang="en-US" altLang="zh-CN" sz="1400" smtClean="0"/>
              <a:t>*++argv</a:t>
            </a:r>
            <a:r>
              <a:rPr lang="en-US" altLang="zh-CN" sz="1400"/>
              <a:t>);</a:t>
            </a:r>
          </a:p>
          <a:p>
            <a:pPr defTabSz="363538">
              <a:lnSpc>
                <a:spcPct val="120000"/>
              </a:lnSpc>
            </a:pPr>
            <a:r>
              <a:rPr lang="en-US" altLang="zh-CN" sz="1400"/>
              <a:t>	return 0;</a:t>
            </a:r>
          </a:p>
          <a:p>
            <a:pPr defTabSz="363538">
              <a:lnSpc>
                <a:spcPct val="120000"/>
              </a:lnSpc>
            </a:pPr>
            <a:r>
              <a:rPr lang="en-US" altLang="zh-CN" sz="1400" smtClean="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4175679" y="4165945"/>
            <a:ext cx="3790950" cy="1895475"/>
          </a:xfrm>
          <a:prstGeom prst="rect">
            <a:avLst/>
          </a:prstGeom>
        </p:spPr>
      </p:pic>
    </p:spTree>
    <p:extLst>
      <p:ext uri="{BB962C8B-B14F-4D97-AF65-F5344CB8AC3E}">
        <p14:creationId xmlns:p14="http://schemas.microsoft.com/office/powerpoint/2010/main" val="39131781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smtClean="0"/>
              <a:t>*</a:t>
            </a:r>
            <a:r>
              <a:rPr lang="zh-CN" altLang="en-US"/>
              <a:t>动态内存分配与指向它的指针变量</a:t>
            </a:r>
            <a:endParaRPr lang="zh-CN" altLang="en-US" dirty="0"/>
          </a:p>
        </p:txBody>
      </p:sp>
    </p:spTree>
    <p:extLst>
      <p:ext uri="{BB962C8B-B14F-4D97-AF65-F5344CB8AC3E}">
        <p14:creationId xmlns:p14="http://schemas.microsoft.com/office/powerpoint/2010/main" val="13688393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553802"/>
            <a:ext cx="6614456" cy="712788"/>
          </a:xfrm>
        </p:spPr>
        <p:txBody>
          <a:bodyPr>
            <a:noAutofit/>
          </a:bodyPr>
          <a:lstStyle/>
          <a:p>
            <a:r>
              <a:rPr lang="zh-CN" altLang="en-US" sz="3600"/>
              <a:t>什么是内存的动态分配</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a:solidFill>
                  <a:schemeClr val="tx1">
                    <a:lumMod val="65000"/>
                    <a:lumOff val="35000"/>
                  </a:schemeClr>
                </a:solidFill>
                <a:latin typeface="+mn-ea"/>
                <a:ea typeface="+mn-ea"/>
              </a:rPr>
              <a:t>(stack)</a:t>
            </a:r>
            <a:r>
              <a:rPr lang="zh-CN" altLang="en-US" sz="2400">
                <a:solidFill>
                  <a:schemeClr val="tx1">
                    <a:lumMod val="65000"/>
                    <a:lumOff val="35000"/>
                  </a:schemeClr>
                </a:solidFill>
                <a:latin typeface="+mn-ea"/>
                <a:ea typeface="+mn-ea"/>
              </a:rPr>
              <a:t>的区域。除此以外，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a:solidFill>
                  <a:schemeClr val="tx1">
                    <a:lumMod val="65000"/>
                    <a:lumOff val="35000"/>
                  </a:schemeClr>
                </a:solidFill>
                <a:latin typeface="+mn-ea"/>
                <a:ea typeface="+mn-ea"/>
              </a:rPr>
              <a:t>(heap)</a:t>
            </a:r>
            <a:r>
              <a:rPr lang="zh-CN" altLang="en-US" sz="2400">
                <a:solidFill>
                  <a:schemeClr val="tx1">
                    <a:lumMod val="65000"/>
                    <a:lumOff val="35000"/>
                  </a:schemeClr>
                </a:solidFill>
                <a:latin typeface="+mn-ea"/>
                <a:ea typeface="+mn-ea"/>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585827"/>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5630457"/>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67656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还有一个小问题</a:t>
            </a:r>
            <a:endParaRPr lang="zh-CN" altLang="en-US" dirty="0"/>
          </a:p>
        </p:txBody>
      </p:sp>
      <p:sp>
        <p:nvSpPr>
          <p:cNvPr id="3" name="内容占位符 2"/>
          <p:cNvSpPr>
            <a:spLocks noGrp="1"/>
          </p:cNvSpPr>
          <p:nvPr>
            <p:ph idx="1"/>
          </p:nvPr>
        </p:nvSpPr>
        <p:spPr>
          <a:xfrm>
            <a:off x="838200" y="1825625"/>
            <a:ext cx="10515600" cy="4624336"/>
          </a:xfrm>
          <a:ln>
            <a:solidFill>
              <a:schemeClr val="accent1"/>
            </a:solidFill>
          </a:ln>
        </p:spPr>
        <p:txBody>
          <a:bodyPr>
            <a:normAutofit/>
          </a:bodyPr>
          <a:lstStyle/>
          <a:p>
            <a:endParaRPr lang="en-US" altLang="zh-CN" sz="2600" dirty="0" smtClean="0"/>
          </a:p>
          <a:p>
            <a:pPr>
              <a:spcBef>
                <a:spcPts val="0"/>
              </a:spcBef>
            </a:pPr>
            <a:r>
              <a:rPr lang="zh-CN" altLang="en-US" sz="2600" dirty="0" smtClean="0"/>
              <a:t>前面</a:t>
            </a:r>
            <a:r>
              <a:rPr lang="zh-CN" altLang="en-US" sz="2600" dirty="0" smtClean="0"/>
              <a:t>谈到</a:t>
            </a:r>
            <a:r>
              <a:rPr lang="en-US" altLang="zh-CN" sz="2600" dirty="0" err="1" smtClean="0"/>
              <a:t>int</a:t>
            </a:r>
            <a:r>
              <a:rPr lang="en-US" altLang="zh-CN" sz="2600" dirty="0" smtClean="0"/>
              <a:t> *p</a:t>
            </a:r>
            <a:r>
              <a:rPr lang="zh-CN" altLang="en-US" sz="2600" dirty="0" smtClean="0"/>
              <a:t>可以存储一个地址，但是，它也</a:t>
            </a:r>
            <a:r>
              <a:rPr lang="zh-CN" altLang="en-US" sz="2600" b="1" dirty="0" smtClean="0">
                <a:solidFill>
                  <a:srgbClr val="FF0000"/>
                </a:solidFill>
              </a:rPr>
              <a:t>只能</a:t>
            </a:r>
            <a:r>
              <a:rPr lang="zh-CN" altLang="en-US" sz="2600" dirty="0" smtClean="0"/>
              <a:t>存储一个</a:t>
            </a:r>
            <a:r>
              <a:rPr lang="en-US" altLang="zh-CN" sz="2600" dirty="0" err="1" smtClean="0"/>
              <a:t>int</a:t>
            </a:r>
            <a:r>
              <a:rPr lang="zh-CN" altLang="en-US" sz="2600" dirty="0" smtClean="0"/>
              <a:t>变量的地址；所以，要存储</a:t>
            </a:r>
            <a:r>
              <a:rPr lang="en-US" altLang="zh-CN" sz="2600" dirty="0" smtClean="0"/>
              <a:t>float</a:t>
            </a:r>
            <a:r>
              <a:rPr lang="zh-CN" altLang="en-US" sz="2600" dirty="0" smtClean="0"/>
              <a:t>变量的地址，需要用</a:t>
            </a:r>
            <a:r>
              <a:rPr lang="en-US" altLang="zh-CN" sz="2600" dirty="0" smtClean="0"/>
              <a:t>float *q</a:t>
            </a:r>
            <a:r>
              <a:rPr lang="en-US" altLang="zh-CN" sz="2600" dirty="0"/>
              <a:t>;</a:t>
            </a:r>
            <a:endParaRPr lang="en-US" altLang="zh-CN" sz="2600" dirty="0" smtClean="0"/>
          </a:p>
          <a:p>
            <a:r>
              <a:rPr lang="zh-CN" altLang="en-US" sz="2600" dirty="0" smtClean="0"/>
              <a:t>现在问题又来了，</a:t>
            </a:r>
            <a:r>
              <a:rPr lang="en-US" altLang="zh-CN" sz="2600" dirty="0" err="1" smtClean="0"/>
              <a:t>int</a:t>
            </a:r>
            <a:r>
              <a:rPr lang="en-US" altLang="zh-CN" sz="2600" dirty="0" smtClean="0"/>
              <a:t> *p</a:t>
            </a:r>
            <a:r>
              <a:rPr lang="zh-CN" altLang="en-US" sz="2600" dirty="0" smtClean="0"/>
              <a:t>和</a:t>
            </a:r>
            <a:r>
              <a:rPr lang="en-US" altLang="zh-CN" sz="2600" dirty="0" smtClean="0"/>
              <a:t>float *q</a:t>
            </a:r>
            <a:r>
              <a:rPr lang="zh-CN" altLang="en-US" sz="2600" dirty="0" smtClean="0"/>
              <a:t>区别在哪里？</a:t>
            </a:r>
            <a:endParaRPr lang="en-US" altLang="zh-CN" sz="2600" dirty="0" smtClean="0"/>
          </a:p>
          <a:p>
            <a:endParaRPr lang="en-US" altLang="zh-CN" sz="2600" dirty="0" smtClean="0"/>
          </a:p>
          <a:p>
            <a:r>
              <a:rPr lang="zh-CN" altLang="en-US" sz="2600" u="sng" dirty="0" smtClean="0"/>
              <a:t>相同点</a:t>
            </a:r>
            <a:r>
              <a:rPr lang="zh-CN" altLang="en-US" sz="2600" dirty="0" smtClean="0"/>
              <a:t>：</a:t>
            </a:r>
            <a:r>
              <a:rPr lang="en-US" altLang="zh-CN" sz="2600" dirty="0" smtClean="0">
                <a:solidFill>
                  <a:srgbClr val="FF0000"/>
                </a:solidFill>
              </a:rPr>
              <a:t>p</a:t>
            </a:r>
            <a:r>
              <a:rPr lang="zh-CN" altLang="en-US" sz="2600" dirty="0" smtClean="0">
                <a:solidFill>
                  <a:srgbClr val="FF0000"/>
                </a:solidFill>
              </a:rPr>
              <a:t>和</a:t>
            </a:r>
            <a:r>
              <a:rPr lang="en-US" altLang="zh-CN" sz="2600" dirty="0" smtClean="0">
                <a:solidFill>
                  <a:srgbClr val="FF0000"/>
                </a:solidFill>
              </a:rPr>
              <a:t>q</a:t>
            </a:r>
            <a:r>
              <a:rPr lang="zh-CN" altLang="en-US" sz="2600" dirty="0" smtClean="0">
                <a:solidFill>
                  <a:srgbClr val="FF0000"/>
                </a:solidFill>
              </a:rPr>
              <a:t>的大小是一样的</a:t>
            </a:r>
            <a:r>
              <a:rPr lang="zh-CN" altLang="en-US" sz="2600" dirty="0" smtClean="0"/>
              <a:t>。其实</a:t>
            </a:r>
            <a:r>
              <a:rPr lang="zh-CN" altLang="en-US" sz="2600" b="1" dirty="0" smtClean="0">
                <a:solidFill>
                  <a:srgbClr val="FF0000"/>
                </a:solidFill>
              </a:rPr>
              <a:t>任意基类型的指针，大小都没有区别</a:t>
            </a:r>
            <a:r>
              <a:rPr lang="zh-CN" altLang="en-US" sz="2600" dirty="0" smtClean="0"/>
              <a:t>。你要是够无聊强行让</a:t>
            </a:r>
            <a:r>
              <a:rPr lang="en-US" altLang="zh-CN" sz="2600" dirty="0" smtClean="0"/>
              <a:t>p=q</a:t>
            </a:r>
            <a:r>
              <a:rPr lang="zh-CN" altLang="en-US" sz="2600" dirty="0" smtClean="0"/>
              <a:t>，不会有任何精度损失。</a:t>
            </a:r>
            <a:endParaRPr lang="en-US" altLang="zh-CN" sz="2600" dirty="0" smtClean="0"/>
          </a:p>
          <a:p>
            <a:endParaRPr lang="en-US" altLang="zh-CN" sz="2600" dirty="0"/>
          </a:p>
          <a:p>
            <a:r>
              <a:rPr lang="zh-CN" altLang="en-US" sz="2600" u="sng" dirty="0" smtClean="0"/>
              <a:t>不同点</a:t>
            </a:r>
            <a:r>
              <a:rPr lang="zh-CN" altLang="en-US" sz="2600" dirty="0" smtClean="0"/>
              <a:t>：</a:t>
            </a:r>
            <a:r>
              <a:rPr lang="en-US" altLang="zh-CN" sz="2600" dirty="0" smtClean="0">
                <a:solidFill>
                  <a:srgbClr val="FF0000"/>
                </a:solidFill>
              </a:rPr>
              <a:t>p</a:t>
            </a:r>
            <a:r>
              <a:rPr lang="zh-CN" altLang="en-US" sz="2600" dirty="0" smtClean="0">
                <a:solidFill>
                  <a:srgbClr val="FF0000"/>
                </a:solidFill>
              </a:rPr>
              <a:t>和</a:t>
            </a:r>
            <a:r>
              <a:rPr lang="en-US" altLang="zh-CN" sz="2600" dirty="0" smtClean="0">
                <a:solidFill>
                  <a:srgbClr val="FF0000"/>
                </a:solidFill>
              </a:rPr>
              <a:t>q</a:t>
            </a:r>
            <a:r>
              <a:rPr lang="zh-CN" altLang="en-US" sz="2600" dirty="0" smtClean="0">
                <a:solidFill>
                  <a:srgbClr val="FF0000"/>
                </a:solidFill>
              </a:rPr>
              <a:t>对自己存储的</a:t>
            </a:r>
            <a:r>
              <a:rPr lang="zh-CN" altLang="en-US" sz="2600" dirty="0">
                <a:solidFill>
                  <a:srgbClr val="FF0000"/>
                </a:solidFill>
              </a:rPr>
              <a:t>内容</a:t>
            </a:r>
            <a:r>
              <a:rPr lang="zh-CN" altLang="en-US" sz="2600" dirty="0" smtClean="0">
                <a:solidFill>
                  <a:srgbClr val="FF0000"/>
                </a:solidFill>
              </a:rPr>
              <a:t>理解不同</a:t>
            </a:r>
            <a:r>
              <a:rPr lang="zh-CN" altLang="en-US" sz="2600" dirty="0" smtClean="0"/>
              <a:t>。</a:t>
            </a:r>
            <a:r>
              <a:rPr lang="en-US" altLang="zh-CN" sz="2600" dirty="0" smtClean="0"/>
              <a:t>p</a:t>
            </a:r>
            <a:r>
              <a:rPr lang="zh-CN" altLang="en-US" sz="2600" dirty="0" smtClean="0"/>
              <a:t>显然认为自己存储的是一个</a:t>
            </a:r>
            <a:r>
              <a:rPr lang="en-US" altLang="zh-CN" sz="2600" dirty="0" err="1" smtClean="0"/>
              <a:t>int</a:t>
            </a:r>
            <a:r>
              <a:rPr lang="zh-CN" altLang="en-US" sz="2600" dirty="0" smtClean="0"/>
              <a:t>变量的地址，所以会按照</a:t>
            </a:r>
            <a:r>
              <a:rPr lang="en-US" altLang="zh-CN" sz="2600" dirty="0" err="1" smtClean="0"/>
              <a:t>int</a:t>
            </a:r>
            <a:r>
              <a:rPr lang="zh-CN" altLang="en-US" sz="2600" dirty="0" smtClean="0"/>
              <a:t>方式来访问这个地址的内容。</a:t>
            </a:r>
            <a:endParaRPr lang="zh-CN" altLang="en-US" sz="2600" dirty="0"/>
          </a:p>
        </p:txBody>
      </p:sp>
    </p:spTree>
    <p:extLst>
      <p:ext uri="{BB962C8B-B14F-4D97-AF65-F5344CB8AC3E}">
        <p14:creationId xmlns:p14="http://schemas.microsoft.com/office/powerpoint/2010/main" val="22659738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dirty="0">
                <a:solidFill>
                  <a:schemeClr val="tx1"/>
                </a:solidFill>
              </a:rPr>
              <a:t>函数原型</a:t>
            </a:r>
            <a:r>
              <a:rPr lang="zh-CN" altLang="en-US" dirty="0" smtClean="0">
                <a:solidFill>
                  <a:schemeClr val="tx1"/>
                </a:solidFill>
              </a:rPr>
              <a:t>为</a:t>
            </a:r>
            <a:endParaRPr lang="en-US" altLang="zh-CN" dirty="0" smtClean="0">
              <a:solidFill>
                <a:schemeClr val="tx1"/>
              </a:solidFill>
            </a:endParaRPr>
          </a:p>
          <a:p>
            <a:pPr algn="just">
              <a:lnSpc>
                <a:spcPct val="150000"/>
              </a:lnSpc>
              <a:spcAft>
                <a:spcPts val="600"/>
              </a:spcAft>
              <a:defRPr/>
            </a:pPr>
            <a:r>
              <a:rPr lang="zh-CN" altLang="en-US" b="1" dirty="0">
                <a:solidFill>
                  <a:schemeClr val="tx1"/>
                </a:solidFill>
              </a:rPr>
              <a:t>作用</a:t>
            </a:r>
            <a:r>
              <a:rPr lang="zh-CN" altLang="en-US" dirty="0">
                <a:solidFill>
                  <a:schemeClr val="tx1"/>
                </a:solidFill>
              </a:rPr>
              <a:t>是在内存的动态存储区中分配一个长度为</a:t>
            </a:r>
            <a:r>
              <a:rPr lang="en-US" altLang="zh-CN" dirty="0">
                <a:solidFill>
                  <a:schemeClr val="tx1"/>
                </a:solidFill>
              </a:rPr>
              <a:t>size</a:t>
            </a:r>
            <a:r>
              <a:rPr lang="zh-CN" altLang="en-US" dirty="0">
                <a:solidFill>
                  <a:schemeClr val="tx1"/>
                </a:solidFill>
              </a:rPr>
              <a:t>的连续空间。形参</a:t>
            </a:r>
            <a:r>
              <a:rPr lang="en-US" altLang="zh-CN" dirty="0">
                <a:solidFill>
                  <a:schemeClr val="tx1"/>
                </a:solidFill>
              </a:rPr>
              <a:t>size</a:t>
            </a:r>
            <a:r>
              <a:rPr lang="zh-CN" altLang="en-US" dirty="0">
                <a:solidFill>
                  <a:schemeClr val="tx1"/>
                </a:solidFill>
              </a:rPr>
              <a:t>的类型定为无符号整型</a:t>
            </a:r>
            <a:r>
              <a:rPr lang="en-US" altLang="zh-CN" dirty="0">
                <a:solidFill>
                  <a:schemeClr val="tx1"/>
                </a:solidFill>
              </a:rPr>
              <a:t>(</a:t>
            </a:r>
            <a:r>
              <a:rPr lang="zh-CN" altLang="en-US" dirty="0">
                <a:solidFill>
                  <a:schemeClr val="tx1"/>
                </a:solidFill>
              </a:rPr>
              <a:t>不允许为负数</a:t>
            </a:r>
            <a:r>
              <a:rPr lang="en-US" altLang="zh-CN" dirty="0">
                <a:solidFill>
                  <a:schemeClr val="tx1"/>
                </a:solidFill>
              </a:rPr>
              <a:t>)</a:t>
            </a:r>
            <a:r>
              <a:rPr lang="zh-CN" altLang="en-US" dirty="0">
                <a:solidFill>
                  <a:schemeClr val="tx1"/>
                </a:solidFill>
              </a:rPr>
              <a:t>。此函数的值（即“返回值”）是所分配区域的第一个字节的地址，或者说，此函数是一个指针型函数，返回的指针指向该分配域的第一个字节</a:t>
            </a:r>
            <a:r>
              <a:rPr lang="zh-CN" altLang="en-US" dirty="0" smtClean="0">
                <a:solidFill>
                  <a:schemeClr val="tx1"/>
                </a:solidFill>
              </a:rPr>
              <a:t>。</a:t>
            </a:r>
            <a:endParaRPr lang="en-US" altLang="zh-CN" dirty="0" smtClean="0">
              <a:solidFill>
                <a:schemeClr val="tx1"/>
              </a:solidFill>
            </a:endParaRPr>
          </a:p>
          <a:p>
            <a:pPr algn="just">
              <a:lnSpc>
                <a:spcPct val="150000"/>
              </a:lnSpc>
              <a:spcAft>
                <a:spcPts val="600"/>
              </a:spcAft>
              <a:defRPr/>
            </a:pPr>
            <a:endParaRPr lang="en-US" altLang="zh-CN" dirty="0">
              <a:solidFill>
                <a:schemeClr val="tx1"/>
              </a:solidFill>
            </a:endParaRPr>
          </a:p>
          <a:p>
            <a:pPr algn="just">
              <a:lnSpc>
                <a:spcPct val="150000"/>
              </a:lnSpc>
              <a:spcAft>
                <a:spcPts val="600"/>
              </a:spcAft>
              <a:defRPr/>
            </a:pPr>
            <a:r>
              <a:rPr lang="zh-CN" altLang="en-US" dirty="0" smtClean="0">
                <a:solidFill>
                  <a:schemeClr val="tx1"/>
                </a:solidFill>
              </a:rPr>
              <a:t>指针</a:t>
            </a:r>
            <a:r>
              <a:rPr lang="zh-CN" altLang="en-US" dirty="0">
                <a:solidFill>
                  <a:schemeClr val="tx1"/>
                </a:solidFill>
              </a:rPr>
              <a:t>的基类型为</a:t>
            </a:r>
            <a:r>
              <a:rPr lang="en-US" altLang="zh-CN" dirty="0">
                <a:solidFill>
                  <a:schemeClr val="tx1"/>
                </a:solidFill>
              </a:rPr>
              <a:t>void</a:t>
            </a:r>
            <a:r>
              <a:rPr lang="zh-CN" altLang="en-US" dirty="0">
                <a:solidFill>
                  <a:schemeClr val="tx1"/>
                </a:solidFill>
              </a:rPr>
              <a:t>，即不指向任何类型的数据，只提供一个纯地址。如果此函数未能成功地</a:t>
            </a:r>
            <a:r>
              <a:rPr lang="zh-CN" altLang="en-US" dirty="0" smtClean="0">
                <a:solidFill>
                  <a:schemeClr val="tx1"/>
                </a:solidFill>
              </a:rPr>
              <a:t>执行</a:t>
            </a:r>
            <a:r>
              <a:rPr lang="en-US" altLang="zh-CN" dirty="0" smtClean="0">
                <a:solidFill>
                  <a:schemeClr val="tx1"/>
                </a:solidFill>
              </a:rPr>
              <a:t>(</a:t>
            </a:r>
            <a:r>
              <a:rPr lang="zh-CN" altLang="en-US" dirty="0" smtClean="0">
                <a:solidFill>
                  <a:schemeClr val="tx1"/>
                </a:solidFill>
              </a:rPr>
              <a:t>例如</a:t>
            </a:r>
            <a:r>
              <a:rPr lang="zh-CN" altLang="en-US" dirty="0">
                <a:solidFill>
                  <a:schemeClr val="tx1"/>
                </a:solidFill>
              </a:rPr>
              <a:t>内存空间</a:t>
            </a:r>
            <a:r>
              <a:rPr lang="zh-CN" altLang="en-US" dirty="0" smtClean="0">
                <a:solidFill>
                  <a:schemeClr val="tx1"/>
                </a:solidFill>
              </a:rPr>
              <a:t>不足</a:t>
            </a:r>
            <a:r>
              <a:rPr lang="en-US" altLang="zh-CN" dirty="0" smtClean="0">
                <a:solidFill>
                  <a:schemeClr val="tx1"/>
                </a:solidFill>
              </a:rPr>
              <a:t>)</a:t>
            </a:r>
            <a:r>
              <a:rPr lang="zh-CN" altLang="en-US" dirty="0" smtClean="0">
                <a:solidFill>
                  <a:schemeClr val="tx1"/>
                </a:solidFill>
              </a:rPr>
              <a:t>，</a:t>
            </a:r>
            <a:r>
              <a:rPr lang="zh-CN" altLang="en-US" dirty="0">
                <a:solidFill>
                  <a:schemeClr val="tx1"/>
                </a:solidFill>
              </a:rPr>
              <a:t>则返回空指针</a:t>
            </a:r>
            <a:r>
              <a:rPr lang="en-US" altLang="zh-CN" dirty="0">
                <a:solidFill>
                  <a:schemeClr val="tx1"/>
                </a:solidFill>
              </a:rPr>
              <a:t>(NULL)</a:t>
            </a:r>
            <a:r>
              <a:rPr lang="zh-CN" altLang="en-US" dirty="0">
                <a:solidFill>
                  <a:schemeClr val="tx1"/>
                </a:solidFill>
              </a:rPr>
              <a:t>。</a:t>
            </a:r>
          </a:p>
        </p:txBody>
      </p:sp>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7" name="矩形 6"/>
          <p:cNvSpPr/>
          <p:nvPr/>
        </p:nvSpPr>
        <p:spPr>
          <a:xfrm>
            <a:off x="2439000" y="2123648"/>
            <a:ext cx="4302268"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*malloc(unsigned int size);</a:t>
            </a:r>
            <a:endParaRPr lang="zh-CN" altLang="en-US" b="1"/>
          </a:p>
        </p:txBody>
      </p:sp>
      <p:sp>
        <p:nvSpPr>
          <p:cNvPr id="15" name="圆角矩形 14"/>
          <p:cNvSpPr/>
          <p:nvPr/>
        </p:nvSpPr>
        <p:spPr>
          <a:xfrm>
            <a:off x="1159565" y="3979366"/>
            <a:ext cx="8013618"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malloc(100</a:t>
            </a:r>
            <a:r>
              <a:rPr lang="en-US" altLang="zh-CN" sz="1600" smtClean="0"/>
              <a:t>);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malloc</a:t>
            </a:r>
            <a:r>
              <a:rPr lang="zh-CN" altLang="en-US" sz="2400"/>
              <a:t>函数开辟动态存储区</a:t>
            </a:r>
          </a:p>
        </p:txBody>
      </p:sp>
    </p:spTree>
    <p:extLst>
      <p:ext uri="{BB962C8B-B14F-4D97-AF65-F5344CB8AC3E}">
        <p14:creationId xmlns:p14="http://schemas.microsoft.com/office/powerpoint/2010/main" val="10648324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dirty="0">
                <a:solidFill>
                  <a:schemeClr val="tx1"/>
                </a:solidFill>
              </a:rPr>
              <a:t>函数原型</a:t>
            </a:r>
            <a:r>
              <a:rPr lang="zh-CN" altLang="en-US" dirty="0" smtClean="0">
                <a:solidFill>
                  <a:schemeClr val="tx1"/>
                </a:solidFill>
              </a:rPr>
              <a:t>为</a:t>
            </a:r>
            <a:endParaRPr lang="en-US" altLang="zh-CN" dirty="0" smtClean="0">
              <a:solidFill>
                <a:schemeClr val="tx1"/>
              </a:solidFill>
            </a:endParaRPr>
          </a:p>
          <a:p>
            <a:pPr algn="just">
              <a:lnSpc>
                <a:spcPct val="150000"/>
              </a:lnSpc>
              <a:spcAft>
                <a:spcPts val="600"/>
              </a:spcAft>
              <a:defRPr/>
            </a:pPr>
            <a:r>
              <a:rPr lang="zh-CN" altLang="en-US" b="1" dirty="0" smtClean="0">
                <a:solidFill>
                  <a:schemeClr val="tx1"/>
                </a:solidFill>
              </a:rPr>
              <a:t>作用</a:t>
            </a:r>
            <a:r>
              <a:rPr lang="zh-CN" altLang="en-US" dirty="0">
                <a:solidFill>
                  <a:schemeClr val="tx1"/>
                </a:solidFill>
              </a:rPr>
              <a:t>是在内存的动态存储区中分配</a:t>
            </a:r>
            <a:r>
              <a:rPr lang="en-US" altLang="zh-CN" dirty="0">
                <a:solidFill>
                  <a:schemeClr val="tx1"/>
                </a:solidFill>
              </a:rPr>
              <a:t>n</a:t>
            </a:r>
            <a:r>
              <a:rPr lang="zh-CN" altLang="en-US" dirty="0">
                <a:solidFill>
                  <a:schemeClr val="tx1"/>
                </a:solidFill>
              </a:rPr>
              <a:t>个长度为</a:t>
            </a:r>
            <a:r>
              <a:rPr lang="en-US" altLang="zh-CN" dirty="0">
                <a:solidFill>
                  <a:schemeClr val="tx1"/>
                </a:solidFill>
              </a:rPr>
              <a:t>size</a:t>
            </a:r>
            <a:r>
              <a:rPr lang="zh-CN" altLang="en-US" dirty="0">
                <a:solidFill>
                  <a:schemeClr val="tx1"/>
                </a:solidFill>
              </a:rPr>
              <a:t>的连续空间，这个空间一般比较大，足以</a:t>
            </a:r>
            <a:r>
              <a:rPr lang="zh-CN" altLang="en-US" b="1" dirty="0">
                <a:solidFill>
                  <a:schemeClr val="tx1"/>
                </a:solidFill>
              </a:rPr>
              <a:t>保存一个数组</a:t>
            </a:r>
            <a:r>
              <a:rPr lang="zh-CN" altLang="en-US" dirty="0">
                <a:solidFill>
                  <a:schemeClr val="tx1"/>
                </a:solidFill>
              </a:rPr>
              <a:t>。</a:t>
            </a:r>
          </a:p>
          <a:p>
            <a:pPr algn="just">
              <a:lnSpc>
                <a:spcPct val="150000"/>
              </a:lnSpc>
              <a:spcAft>
                <a:spcPts val="600"/>
              </a:spcAft>
              <a:defRPr/>
            </a:pPr>
            <a:r>
              <a:rPr lang="zh-CN" altLang="en-US" dirty="0" smtClean="0">
                <a:solidFill>
                  <a:schemeClr val="tx1"/>
                </a:solidFill>
              </a:rPr>
              <a:t>用</a:t>
            </a:r>
            <a:r>
              <a:rPr lang="en-US" altLang="zh-CN" dirty="0" err="1">
                <a:solidFill>
                  <a:schemeClr val="tx1"/>
                </a:solidFill>
              </a:rPr>
              <a:t>calloc</a:t>
            </a:r>
            <a:r>
              <a:rPr lang="zh-CN" altLang="en-US" dirty="0">
                <a:solidFill>
                  <a:schemeClr val="tx1"/>
                </a:solidFill>
              </a:rPr>
              <a:t>函数可以为一维数组开辟动态存储空间，</a:t>
            </a:r>
            <a:r>
              <a:rPr lang="en-US" altLang="zh-CN" dirty="0">
                <a:solidFill>
                  <a:schemeClr val="tx1"/>
                </a:solidFill>
              </a:rPr>
              <a:t>n</a:t>
            </a:r>
            <a:r>
              <a:rPr lang="zh-CN" altLang="en-US" dirty="0">
                <a:solidFill>
                  <a:schemeClr val="tx1"/>
                </a:solidFill>
              </a:rPr>
              <a:t>为数组元素个数，每个元素长度为</a:t>
            </a:r>
            <a:r>
              <a:rPr lang="en-US" altLang="zh-CN" dirty="0">
                <a:solidFill>
                  <a:schemeClr val="tx1"/>
                </a:solidFill>
              </a:rPr>
              <a:t>size</a:t>
            </a:r>
            <a:r>
              <a:rPr lang="zh-CN" altLang="en-US" dirty="0">
                <a:solidFill>
                  <a:schemeClr val="tx1"/>
                </a:solidFill>
              </a:rPr>
              <a:t>。这就是动态数组。函数返回指向所分配域的第一个字节的指针；如果分配不成功，返回</a:t>
            </a:r>
            <a:r>
              <a:rPr lang="en-US" altLang="zh-CN" dirty="0">
                <a:solidFill>
                  <a:schemeClr val="tx1"/>
                </a:solidFill>
              </a:rPr>
              <a:t>NULL</a:t>
            </a:r>
            <a:r>
              <a:rPr lang="zh-CN" altLang="en-US" dirty="0" smtClean="0">
                <a:solidFill>
                  <a:schemeClr val="tx1"/>
                </a:solidFill>
              </a:rPr>
              <a:t>。</a:t>
            </a:r>
            <a:endParaRPr lang="en-US" altLang="zh-CN" dirty="0">
              <a:solidFill>
                <a:schemeClr val="tx1"/>
              </a:solidFill>
            </a:endParaRPr>
          </a:p>
        </p:txBody>
      </p:sp>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smtClean="0"/>
              <a:t>p=calloc(50,4);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smtClean="0"/>
              <a:t>用</a:t>
            </a:r>
            <a:r>
              <a:rPr lang="en-US" altLang="zh-CN" sz="2400" smtClean="0"/>
              <a:t>calloc</a:t>
            </a:r>
            <a:r>
              <a:rPr lang="zh-CN" altLang="en-US" sz="2400"/>
              <a:t>函数开辟动态存储区</a:t>
            </a:r>
          </a:p>
        </p:txBody>
      </p:sp>
      <p:sp>
        <p:nvSpPr>
          <p:cNvPr id="7" name="矩形 6"/>
          <p:cNvSpPr/>
          <p:nvPr/>
        </p:nvSpPr>
        <p:spPr>
          <a:xfrm>
            <a:off x="2439000" y="2133376"/>
            <a:ext cx="5051298"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*calloc(unsigned n, unsigned size);</a:t>
            </a:r>
            <a:endParaRPr lang="zh-CN" altLang="en-US" b="1"/>
          </a:p>
        </p:txBody>
      </p:sp>
    </p:spTree>
    <p:extLst>
      <p:ext uri="{BB962C8B-B14F-4D97-AF65-F5344CB8AC3E}">
        <p14:creationId xmlns:p14="http://schemas.microsoft.com/office/powerpoint/2010/main" val="1261640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dirty="0">
                <a:solidFill>
                  <a:schemeClr val="tx1"/>
                </a:solidFill>
              </a:rPr>
              <a:t>函数原型</a:t>
            </a:r>
            <a:r>
              <a:rPr lang="zh-CN" altLang="en-US" dirty="0" smtClean="0">
                <a:solidFill>
                  <a:schemeClr val="tx1"/>
                </a:solidFill>
              </a:rPr>
              <a:t>为</a:t>
            </a:r>
            <a:endParaRPr lang="en-US" altLang="zh-CN" dirty="0" smtClean="0">
              <a:solidFill>
                <a:schemeClr val="tx1"/>
              </a:solidFill>
            </a:endParaRPr>
          </a:p>
          <a:p>
            <a:pPr algn="just">
              <a:lnSpc>
                <a:spcPct val="150000"/>
              </a:lnSpc>
              <a:spcAft>
                <a:spcPts val="600"/>
              </a:spcAft>
              <a:defRPr/>
            </a:pPr>
            <a:r>
              <a:rPr lang="zh-CN" altLang="en-US" dirty="0">
                <a:solidFill>
                  <a:schemeClr val="tx1"/>
                </a:solidFill>
              </a:rPr>
              <a:t>如果已经通过</a:t>
            </a:r>
            <a:r>
              <a:rPr lang="en-US" altLang="zh-CN" dirty="0" err="1">
                <a:solidFill>
                  <a:schemeClr val="tx1"/>
                </a:solidFill>
              </a:rPr>
              <a:t>malloc</a:t>
            </a:r>
            <a:r>
              <a:rPr lang="zh-CN" altLang="en-US" dirty="0">
                <a:solidFill>
                  <a:schemeClr val="tx1"/>
                </a:solidFill>
              </a:rPr>
              <a:t>函数或</a:t>
            </a:r>
            <a:r>
              <a:rPr lang="en-US" altLang="zh-CN" dirty="0" err="1">
                <a:solidFill>
                  <a:schemeClr val="tx1"/>
                </a:solidFill>
              </a:rPr>
              <a:t>calloc</a:t>
            </a:r>
            <a:r>
              <a:rPr lang="zh-CN" altLang="en-US" dirty="0">
                <a:solidFill>
                  <a:schemeClr val="tx1"/>
                </a:solidFill>
              </a:rPr>
              <a:t>函数获得了动态空间，想改变其大小，可以用</a:t>
            </a:r>
            <a:r>
              <a:rPr lang="en-US" altLang="zh-CN" dirty="0" err="1" smtClean="0">
                <a:solidFill>
                  <a:schemeClr val="tx1"/>
                </a:solidFill>
              </a:rPr>
              <a:t>realloc</a:t>
            </a:r>
            <a:r>
              <a:rPr lang="zh-CN" altLang="en-US" dirty="0">
                <a:solidFill>
                  <a:schemeClr val="tx1"/>
                </a:solidFill>
              </a:rPr>
              <a:t>函数重新分配</a:t>
            </a:r>
            <a:r>
              <a:rPr lang="zh-CN" altLang="en-US" dirty="0" smtClean="0">
                <a:solidFill>
                  <a:schemeClr val="tx1"/>
                </a:solidFill>
              </a:rPr>
              <a:t>。</a:t>
            </a:r>
            <a:endParaRPr lang="zh-CN" altLang="en-US" dirty="0">
              <a:solidFill>
                <a:schemeClr val="tx1"/>
              </a:solidFill>
            </a:endParaRPr>
          </a:p>
          <a:p>
            <a:pPr algn="just">
              <a:lnSpc>
                <a:spcPct val="150000"/>
              </a:lnSpc>
              <a:spcAft>
                <a:spcPts val="600"/>
              </a:spcAft>
              <a:defRPr/>
            </a:pPr>
            <a:r>
              <a:rPr lang="zh-CN" altLang="en-US" dirty="0">
                <a:solidFill>
                  <a:schemeClr val="tx1"/>
                </a:solidFill>
              </a:rPr>
              <a:t>用</a:t>
            </a:r>
            <a:r>
              <a:rPr lang="en-US" altLang="zh-CN" dirty="0" err="1">
                <a:solidFill>
                  <a:schemeClr val="tx1"/>
                </a:solidFill>
              </a:rPr>
              <a:t>realloc</a:t>
            </a:r>
            <a:r>
              <a:rPr lang="zh-CN" altLang="en-US" dirty="0">
                <a:solidFill>
                  <a:schemeClr val="tx1"/>
                </a:solidFill>
              </a:rPr>
              <a:t>函数将</a:t>
            </a:r>
            <a:r>
              <a:rPr lang="en-US" altLang="zh-CN" dirty="0">
                <a:solidFill>
                  <a:schemeClr val="tx1"/>
                </a:solidFill>
              </a:rPr>
              <a:t>p</a:t>
            </a:r>
            <a:r>
              <a:rPr lang="zh-CN" altLang="en-US" dirty="0">
                <a:solidFill>
                  <a:schemeClr val="tx1"/>
                </a:solidFill>
              </a:rPr>
              <a:t>所指向的动态空间的大小改变为</a:t>
            </a:r>
            <a:r>
              <a:rPr lang="en-US" altLang="zh-CN" dirty="0">
                <a:solidFill>
                  <a:schemeClr val="tx1"/>
                </a:solidFill>
              </a:rPr>
              <a:t>size</a:t>
            </a:r>
            <a:r>
              <a:rPr lang="zh-CN" altLang="en-US" dirty="0">
                <a:solidFill>
                  <a:schemeClr val="tx1"/>
                </a:solidFill>
              </a:rPr>
              <a:t>。</a:t>
            </a:r>
            <a:r>
              <a:rPr lang="en-US" altLang="zh-CN" dirty="0">
                <a:solidFill>
                  <a:schemeClr val="tx1"/>
                </a:solidFill>
              </a:rPr>
              <a:t>p</a:t>
            </a:r>
            <a:r>
              <a:rPr lang="zh-CN" altLang="en-US" dirty="0">
                <a:solidFill>
                  <a:schemeClr val="tx1"/>
                </a:solidFill>
              </a:rPr>
              <a:t>的值不变。如果重分配不成功，返回</a:t>
            </a:r>
            <a:r>
              <a:rPr lang="en-US" altLang="zh-CN" dirty="0">
                <a:solidFill>
                  <a:schemeClr val="tx1"/>
                </a:solidFill>
              </a:rPr>
              <a:t>NULL</a:t>
            </a:r>
            <a:r>
              <a:rPr lang="zh-CN" altLang="en-US" dirty="0" smtClean="0">
                <a:solidFill>
                  <a:schemeClr val="tx1"/>
                </a:solidFill>
              </a:rPr>
              <a:t>。</a:t>
            </a:r>
            <a:endParaRPr lang="zh-CN" altLang="en-US" dirty="0">
              <a:solidFill>
                <a:schemeClr val="tx1"/>
              </a:solidFill>
            </a:endParaRPr>
          </a:p>
        </p:txBody>
      </p:sp>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realloc(p,50</a:t>
            </a:r>
            <a:r>
              <a:rPr lang="en-US" altLang="zh-CN" sz="1600" smtClean="0"/>
              <a:t>);	</a:t>
            </a:r>
            <a:r>
              <a:rPr lang="en-US" altLang="zh-CN" sz="1600" smtClean="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p>
        </p:txBody>
      </p:sp>
      <p:sp>
        <p:nvSpPr>
          <p:cNvPr id="7" name="矩形 6"/>
          <p:cNvSpPr/>
          <p:nvPr/>
        </p:nvSpPr>
        <p:spPr>
          <a:xfrm>
            <a:off x="2438999" y="2113920"/>
            <a:ext cx="5352855"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*realloc(void *p,unsigned int size);</a:t>
            </a:r>
            <a:endParaRPr lang="zh-CN" altLang="en-US" b="1"/>
          </a:p>
        </p:txBody>
      </p:sp>
    </p:spTree>
    <p:extLst>
      <p:ext uri="{BB962C8B-B14F-4D97-AF65-F5344CB8AC3E}">
        <p14:creationId xmlns:p14="http://schemas.microsoft.com/office/powerpoint/2010/main" val="26833093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1159565" y="2063773"/>
            <a:ext cx="9942444" cy="25568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dirty="0">
                <a:solidFill>
                  <a:schemeClr val="tx1"/>
                </a:solidFill>
              </a:rPr>
              <a:t>函数原型</a:t>
            </a:r>
            <a:r>
              <a:rPr lang="zh-CN" altLang="en-US" dirty="0" smtClean="0">
                <a:solidFill>
                  <a:schemeClr val="tx1"/>
                </a:solidFill>
              </a:rPr>
              <a:t>为</a:t>
            </a:r>
            <a:endParaRPr lang="en-US" altLang="zh-CN" dirty="0" smtClean="0">
              <a:solidFill>
                <a:schemeClr val="tx1"/>
              </a:solidFill>
            </a:endParaRPr>
          </a:p>
          <a:p>
            <a:pPr algn="just">
              <a:lnSpc>
                <a:spcPct val="150000"/>
              </a:lnSpc>
              <a:spcAft>
                <a:spcPts val="600"/>
              </a:spcAft>
              <a:defRPr/>
            </a:pPr>
            <a:r>
              <a:rPr lang="zh-CN" altLang="en-US" b="1" dirty="0">
                <a:solidFill>
                  <a:schemeClr val="tx1"/>
                </a:solidFill>
              </a:rPr>
              <a:t>作用</a:t>
            </a:r>
            <a:r>
              <a:rPr lang="zh-CN" altLang="en-US" dirty="0">
                <a:solidFill>
                  <a:schemeClr val="tx1"/>
                </a:solidFill>
              </a:rPr>
              <a:t>是释放指针变量</a:t>
            </a:r>
            <a:r>
              <a:rPr lang="en-US" altLang="zh-CN" dirty="0">
                <a:solidFill>
                  <a:schemeClr val="tx1"/>
                </a:solidFill>
              </a:rPr>
              <a:t>p</a:t>
            </a:r>
            <a:r>
              <a:rPr lang="zh-CN" altLang="en-US" dirty="0">
                <a:solidFill>
                  <a:schemeClr val="tx1"/>
                </a:solidFill>
              </a:rPr>
              <a:t>所指向的动态空间，使这部分空间能重新被其他变量使用。</a:t>
            </a:r>
            <a:r>
              <a:rPr lang="en-US" altLang="zh-CN" dirty="0">
                <a:solidFill>
                  <a:schemeClr val="tx1"/>
                </a:solidFill>
              </a:rPr>
              <a:t>p</a:t>
            </a:r>
            <a:r>
              <a:rPr lang="zh-CN" altLang="en-US" dirty="0">
                <a:solidFill>
                  <a:schemeClr val="tx1"/>
                </a:solidFill>
              </a:rPr>
              <a:t>应是最近一次调用</a:t>
            </a:r>
            <a:r>
              <a:rPr lang="en-US" altLang="zh-CN" dirty="0" err="1">
                <a:solidFill>
                  <a:schemeClr val="tx1"/>
                </a:solidFill>
              </a:rPr>
              <a:t>calloc</a:t>
            </a:r>
            <a:r>
              <a:rPr lang="zh-CN" altLang="en-US" dirty="0">
                <a:solidFill>
                  <a:schemeClr val="tx1"/>
                </a:solidFill>
              </a:rPr>
              <a:t>或</a:t>
            </a:r>
            <a:r>
              <a:rPr lang="en-US" altLang="zh-CN" dirty="0" err="1">
                <a:solidFill>
                  <a:schemeClr val="tx1"/>
                </a:solidFill>
              </a:rPr>
              <a:t>malloc</a:t>
            </a:r>
            <a:r>
              <a:rPr lang="zh-CN" altLang="en-US" dirty="0">
                <a:solidFill>
                  <a:schemeClr val="tx1"/>
                </a:solidFill>
              </a:rPr>
              <a:t>函数时得到的函数返回值</a:t>
            </a:r>
            <a:r>
              <a:rPr lang="zh-CN" altLang="en-US" dirty="0" smtClean="0">
                <a:solidFill>
                  <a:schemeClr val="tx1"/>
                </a:solidFill>
              </a:rPr>
              <a:t>。</a:t>
            </a:r>
            <a:r>
              <a:rPr lang="en-US" altLang="zh-CN" dirty="0" smtClean="0">
                <a:solidFill>
                  <a:schemeClr val="tx1"/>
                </a:solidFill>
              </a:rPr>
              <a:t> </a:t>
            </a:r>
            <a:endParaRPr lang="zh-CN" altLang="en-US" dirty="0">
              <a:solidFill>
                <a:schemeClr val="tx1"/>
              </a:solidFill>
            </a:endParaRPr>
          </a:p>
          <a:p>
            <a:pPr algn="just">
              <a:lnSpc>
                <a:spcPct val="150000"/>
              </a:lnSpc>
              <a:spcAft>
                <a:spcPts val="600"/>
              </a:spcAft>
              <a:defRPr/>
            </a:pPr>
            <a:endParaRPr lang="en-US" altLang="zh-CN" dirty="0" smtClean="0">
              <a:solidFill>
                <a:schemeClr val="tx1"/>
              </a:solidFill>
            </a:endParaRPr>
          </a:p>
          <a:p>
            <a:pPr algn="just">
              <a:lnSpc>
                <a:spcPct val="150000"/>
              </a:lnSpc>
              <a:spcAft>
                <a:spcPts val="600"/>
              </a:spcAft>
              <a:defRPr/>
            </a:pPr>
            <a:r>
              <a:rPr lang="en-US" altLang="zh-CN" dirty="0" smtClean="0">
                <a:solidFill>
                  <a:schemeClr val="tx1"/>
                </a:solidFill>
              </a:rPr>
              <a:t>free</a:t>
            </a:r>
            <a:r>
              <a:rPr lang="zh-CN" altLang="en-US" dirty="0">
                <a:solidFill>
                  <a:schemeClr val="tx1"/>
                </a:solidFill>
              </a:rPr>
              <a:t>函数无返回值。</a:t>
            </a:r>
          </a:p>
        </p:txBody>
      </p:sp>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256356" y="3559971"/>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free(p);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p>
        </p:txBody>
      </p:sp>
      <p:sp>
        <p:nvSpPr>
          <p:cNvPr id="7" name="矩形 6"/>
          <p:cNvSpPr/>
          <p:nvPr/>
        </p:nvSpPr>
        <p:spPr>
          <a:xfrm>
            <a:off x="2439000" y="2113920"/>
            <a:ext cx="3348957"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a:t>
            </a:r>
            <a:r>
              <a:rPr lang="en-US" altLang="zh-CN" b="1" smtClean="0"/>
              <a:t>free(void </a:t>
            </a:r>
            <a:r>
              <a:rPr lang="en-US" altLang="zh-CN" b="1"/>
              <a:t>*</a:t>
            </a:r>
            <a:r>
              <a:rPr lang="en-US" altLang="zh-CN" b="1" smtClean="0"/>
              <a:t>p);</a:t>
            </a:r>
            <a:endParaRPr lang="zh-CN" altLang="en-US" b="1"/>
          </a:p>
        </p:txBody>
      </p:sp>
      <p:sp>
        <p:nvSpPr>
          <p:cNvPr id="9" name="矩形 8"/>
          <p:cNvSpPr/>
          <p:nvPr/>
        </p:nvSpPr>
        <p:spPr>
          <a:xfrm>
            <a:off x="1159565" y="5076295"/>
            <a:ext cx="994244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solidFill>
                <a:schemeClr val="lt1"/>
              </a:solidFill>
            </a:endParaRPr>
          </a:p>
        </p:txBody>
      </p:sp>
    </p:spTree>
    <p:extLst>
      <p:ext uri="{BB962C8B-B14F-4D97-AF65-F5344CB8AC3E}">
        <p14:creationId xmlns:p14="http://schemas.microsoft.com/office/powerpoint/2010/main" val="35476234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09" y="805155"/>
            <a:ext cx="7229060" cy="1325563"/>
          </a:xfrm>
        </p:spPr>
        <p:txBody>
          <a:bodyPr/>
          <a:lstStyle/>
          <a:p>
            <a:r>
              <a:rPr lang="en-US" altLang="zh-CN" dirty="0"/>
              <a:t>void</a:t>
            </a:r>
            <a:r>
              <a:rPr lang="zh-CN" altLang="en-US" dirty="0"/>
              <a:t>指针</a:t>
            </a:r>
            <a:r>
              <a:rPr lang="zh-CN" altLang="en-US" dirty="0" smtClean="0"/>
              <a:t>类型（尚未确定用途的指针）</a:t>
            </a:r>
            <a:endParaRPr lang="zh-CN" altLang="en-US" dirty="0"/>
          </a:p>
        </p:txBody>
      </p:sp>
      <p:sp>
        <p:nvSpPr>
          <p:cNvPr id="15" name="圆角矩形 14"/>
          <p:cNvSpPr/>
          <p:nvPr/>
        </p:nvSpPr>
        <p:spPr>
          <a:xfrm>
            <a:off x="1256355"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dirty="0" err="1">
                <a:solidFill>
                  <a:schemeClr val="tx1"/>
                </a:solidFill>
              </a:rPr>
              <a:t>int</a:t>
            </a:r>
            <a:r>
              <a:rPr lang="en-US" altLang="zh-CN" sz="1600" dirty="0">
                <a:solidFill>
                  <a:schemeClr val="tx1"/>
                </a:solidFill>
              </a:rPr>
              <a:t> *</a:t>
            </a:r>
            <a:r>
              <a:rPr lang="en-US" altLang="zh-CN" sz="1600" dirty="0" err="1" smtClean="0">
                <a:solidFill>
                  <a:schemeClr val="tx1"/>
                </a:solidFill>
              </a:rPr>
              <a:t>pt</a:t>
            </a:r>
            <a:r>
              <a:rPr lang="en-US" altLang="zh-CN" sz="1600" dirty="0">
                <a:solidFill>
                  <a:schemeClr val="tx1"/>
                </a:solidFill>
              </a:rPr>
              <a:t>;</a:t>
            </a:r>
            <a:endParaRPr lang="zh-CN" altLang="en-US" sz="1600" dirty="0">
              <a:solidFill>
                <a:schemeClr val="tx1"/>
              </a:solidFill>
            </a:endParaRPr>
          </a:p>
          <a:p>
            <a:pPr algn="just">
              <a:lnSpc>
                <a:spcPct val="150000"/>
              </a:lnSpc>
              <a:spcAft>
                <a:spcPts val="600"/>
              </a:spcAft>
              <a:defRPr/>
            </a:pPr>
            <a:r>
              <a:rPr lang="en-US" altLang="zh-CN" sz="1600" dirty="0" err="1" smtClean="0">
                <a:solidFill>
                  <a:schemeClr val="tx1"/>
                </a:solidFill>
              </a:rPr>
              <a:t>pt</a:t>
            </a:r>
            <a:r>
              <a:rPr lang="en-US" altLang="zh-CN" sz="1600" dirty="0" smtClean="0">
                <a:solidFill>
                  <a:schemeClr val="tx1"/>
                </a:solidFill>
              </a:rPr>
              <a:t>=(</a:t>
            </a:r>
            <a:r>
              <a:rPr lang="en-US" altLang="zh-CN" sz="1600" dirty="0" err="1" smtClean="0">
                <a:solidFill>
                  <a:schemeClr val="tx1"/>
                </a:solidFill>
              </a:rPr>
              <a:t>int</a:t>
            </a:r>
            <a:r>
              <a:rPr lang="en-US" altLang="zh-CN" sz="1600" dirty="0" smtClean="0">
                <a:solidFill>
                  <a:schemeClr val="tx1"/>
                </a:solidFill>
              </a:rPr>
              <a:t> *)</a:t>
            </a:r>
            <a:r>
              <a:rPr lang="en-US" altLang="zh-CN" sz="1600" dirty="0" err="1" smtClean="0">
                <a:solidFill>
                  <a:schemeClr val="tx1"/>
                </a:solidFill>
              </a:rPr>
              <a:t>malloc</a:t>
            </a:r>
            <a:r>
              <a:rPr lang="en-US" altLang="zh-CN" sz="1600" dirty="0" smtClean="0">
                <a:solidFill>
                  <a:schemeClr val="tx1"/>
                </a:solidFill>
              </a:rPr>
              <a:t>(100);	</a:t>
            </a:r>
            <a:r>
              <a:rPr lang="en-US" altLang="zh-CN" sz="1600" dirty="0" smtClean="0">
                <a:solidFill>
                  <a:srgbClr val="008000"/>
                </a:solidFill>
              </a:rPr>
              <a:t>//</a:t>
            </a:r>
            <a:r>
              <a:rPr lang="en-US" altLang="zh-CN" sz="1600" dirty="0" err="1" smtClean="0">
                <a:solidFill>
                  <a:srgbClr val="008000"/>
                </a:solidFill>
              </a:rPr>
              <a:t>malloc</a:t>
            </a:r>
            <a:r>
              <a:rPr lang="en-US" altLang="zh-CN" sz="1600" dirty="0" smtClean="0">
                <a:solidFill>
                  <a:srgbClr val="008000"/>
                </a:solidFill>
              </a:rPr>
              <a:t>(100)</a:t>
            </a:r>
            <a:r>
              <a:rPr lang="zh-CN" altLang="en-US" sz="1600" dirty="0" smtClean="0">
                <a:solidFill>
                  <a:srgbClr val="008000"/>
                </a:solidFill>
              </a:rPr>
              <a:t>是</a:t>
            </a:r>
            <a:r>
              <a:rPr lang="en-US" altLang="zh-CN" sz="1600" dirty="0" smtClean="0">
                <a:solidFill>
                  <a:srgbClr val="008000"/>
                </a:solidFill>
              </a:rPr>
              <a:t>void *</a:t>
            </a:r>
            <a:r>
              <a:rPr lang="zh-CN" altLang="en-US" sz="1600" dirty="0">
                <a:solidFill>
                  <a:srgbClr val="008000"/>
                </a:solidFill>
              </a:rPr>
              <a:t>型，把它转换为</a:t>
            </a:r>
            <a:r>
              <a:rPr lang="en-US" altLang="zh-CN" sz="1600" dirty="0" err="1" smtClean="0">
                <a:solidFill>
                  <a:srgbClr val="008000"/>
                </a:solidFill>
              </a:rPr>
              <a:t>int</a:t>
            </a:r>
            <a:r>
              <a:rPr lang="en-US" altLang="zh-CN" sz="1600" dirty="0" smtClean="0">
                <a:solidFill>
                  <a:srgbClr val="008000"/>
                </a:solidFill>
              </a:rPr>
              <a:t> *</a:t>
            </a:r>
            <a:r>
              <a:rPr lang="zh-CN" altLang="en-US" sz="1600" dirty="0" smtClean="0">
                <a:solidFill>
                  <a:srgbClr val="008000"/>
                </a:solidFill>
              </a:rPr>
              <a:t>型</a:t>
            </a:r>
            <a:endParaRPr lang="zh-CN" altLang="en-US" sz="1600" dirty="0">
              <a:solidFill>
                <a:srgbClr val="008000"/>
              </a:solidFill>
            </a:endParaRPr>
          </a:p>
        </p:txBody>
      </p:sp>
      <p:sp>
        <p:nvSpPr>
          <p:cNvPr id="8" name="MH_Desc_1"/>
          <p:cNvSpPr/>
          <p:nvPr>
            <p:custDataLst>
              <p:tags r:id="rId1"/>
            </p:custDataLst>
          </p:nvPr>
        </p:nvSpPr>
        <p:spPr>
          <a:xfrm>
            <a:off x="1130382" y="1799617"/>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smtClean="0">
              <a:solidFill>
                <a:schemeClr val="tx1"/>
              </a:solidFill>
            </a:endParaRPr>
          </a:p>
        </p:txBody>
      </p:sp>
      <p:grpSp>
        <p:nvGrpSpPr>
          <p:cNvPr id="10" name="组合 9">
            <a:extLst>
              <a:ext uri="{FF2B5EF4-FFF2-40B4-BE49-F238E27FC236}">
                <a16:creationId xmlns:a16="http://schemas.microsoft.com/office/drawing/2014/main" id="{17545ED2-DA8A-47EF-94D4-E66974757BFA}"/>
              </a:ext>
            </a:extLst>
          </p:cNvPr>
          <p:cNvGrpSpPr/>
          <p:nvPr/>
        </p:nvGrpSpPr>
        <p:grpSpPr>
          <a:xfrm>
            <a:off x="7606327" y="1947533"/>
            <a:ext cx="3395656" cy="1686275"/>
            <a:chOff x="8582294" y="4088153"/>
            <a:chExt cx="3185110" cy="1686275"/>
          </a:xfrm>
        </p:grpSpPr>
        <p:sp>
          <p:nvSpPr>
            <p:cNvPr id="11"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dirty="0">
                  <a:solidFill>
                    <a:schemeClr val="tx1"/>
                  </a:solidFill>
                </a:rPr>
                <a:t>不要把“指向</a:t>
              </a:r>
              <a:r>
                <a:rPr lang="en-US" altLang="zh-CN" sz="1600" dirty="0">
                  <a:solidFill>
                    <a:schemeClr val="tx1"/>
                  </a:solidFill>
                </a:rPr>
                <a:t>void</a:t>
              </a:r>
              <a:r>
                <a:rPr lang="zh-CN" altLang="en-US" sz="1600" dirty="0">
                  <a:solidFill>
                    <a:schemeClr val="tx1"/>
                  </a:solidFill>
                </a:rPr>
                <a:t>类型”理解为能指向“任何的类型”的数据，而应理解为“指向空类型”或“不指向确定的类型”的数据。</a:t>
              </a:r>
            </a:p>
          </p:txBody>
        </p:sp>
        <p:sp>
          <p:nvSpPr>
            <p:cNvPr id="13"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2" y="194753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extLst>
      <p:ext uri="{BB962C8B-B14F-4D97-AF65-F5344CB8AC3E}">
        <p14:creationId xmlns:p14="http://schemas.microsoft.com/office/powerpoint/2010/main" val="982969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8" y="229705"/>
            <a:ext cx="10515600" cy="953383"/>
          </a:xfrm>
        </p:spPr>
        <p:txBody>
          <a:bodyPr/>
          <a:lstStyle/>
          <a:p>
            <a:r>
              <a:rPr lang="en-US" altLang="zh-CN"/>
              <a:t>void</a:t>
            </a:r>
            <a:r>
              <a:rPr lang="zh-CN" altLang="en-US"/>
              <a:t>指针类型</a:t>
            </a:r>
          </a:p>
        </p:txBody>
      </p:sp>
      <p:sp>
        <p:nvSpPr>
          <p:cNvPr id="3" name="内容占位符 2"/>
          <p:cNvSpPr>
            <a:spLocks noGrp="1"/>
          </p:cNvSpPr>
          <p:nvPr>
            <p:ph idx="1"/>
          </p:nvPr>
        </p:nvSpPr>
        <p:spPr>
          <a:xfrm>
            <a:off x="454038" y="996598"/>
            <a:ext cx="10888414" cy="552660"/>
          </a:xfrm>
        </p:spPr>
        <p:txBody>
          <a:bodyPr>
            <a:noAutofit/>
          </a:bodyPr>
          <a:lstStyle/>
          <a:p>
            <a:pPr marL="88900" indent="-88900">
              <a:lnSpc>
                <a:spcPct val="15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8.30】</a:t>
            </a:r>
            <a:r>
              <a:rPr lang="zh-CN" altLang="en-US" sz="2000" dirty="0">
                <a:solidFill>
                  <a:schemeClr val="accent1"/>
                </a:solidFill>
              </a:rPr>
              <a:t>建立动态数组，输入</a:t>
            </a:r>
            <a:r>
              <a:rPr lang="en-US" altLang="zh-CN" sz="2000" dirty="0">
                <a:solidFill>
                  <a:schemeClr val="accent1"/>
                </a:solidFill>
              </a:rPr>
              <a:t>5</a:t>
            </a:r>
            <a:r>
              <a:rPr lang="zh-CN" altLang="en-US" sz="2000" dirty="0">
                <a:solidFill>
                  <a:schemeClr val="accent1"/>
                </a:solidFill>
              </a:rPr>
              <a:t>个学生的成绩，另外用一个</a:t>
            </a:r>
            <a:r>
              <a:rPr lang="zh-CN" altLang="en-US" sz="2000" dirty="0" smtClean="0">
                <a:solidFill>
                  <a:schemeClr val="accent1"/>
                </a:solidFill>
              </a:rPr>
              <a:t>函数</a:t>
            </a:r>
            <a:r>
              <a:rPr lang="zh-CN" altLang="en-US" sz="2000" dirty="0">
                <a:solidFill>
                  <a:schemeClr val="accent1"/>
                </a:solidFill>
              </a:rPr>
              <a:t>检查其中有无低于</a:t>
            </a:r>
            <a:r>
              <a:rPr lang="en-US" altLang="zh-CN" sz="2000" dirty="0">
                <a:solidFill>
                  <a:schemeClr val="accent1"/>
                </a:solidFill>
              </a:rPr>
              <a:t>60</a:t>
            </a:r>
            <a:r>
              <a:rPr lang="zh-CN" altLang="en-US" sz="2000" dirty="0">
                <a:solidFill>
                  <a:schemeClr val="accent1"/>
                </a:solidFill>
              </a:rPr>
              <a:t>分的，输出不合格的成绩。</a:t>
            </a:r>
          </a:p>
        </p:txBody>
      </p:sp>
      <p:sp>
        <p:nvSpPr>
          <p:cNvPr id="11" name="圆角矩形 12">
            <a:extLst>
              <a:ext uri="{FF2B5EF4-FFF2-40B4-BE49-F238E27FC236}">
                <a16:creationId xmlns:a16="http://schemas.microsoft.com/office/drawing/2014/main" id="{5382CD89-35B6-4BD4-B332-B011068CC402}"/>
              </a:ext>
            </a:extLst>
          </p:cNvPr>
          <p:cNvSpPr/>
          <p:nvPr/>
        </p:nvSpPr>
        <p:spPr>
          <a:xfrm>
            <a:off x="2976664" y="1549257"/>
            <a:ext cx="8666127" cy="499745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	</a:t>
            </a:r>
            <a:r>
              <a:rPr lang="en-US" altLang="zh-CN" sz="1400" dirty="0" smtClean="0"/>
              <a:t>			</a:t>
            </a:r>
            <a:r>
              <a:rPr lang="en-US" altLang="zh-CN" sz="1400" dirty="0" smtClean="0">
                <a:solidFill>
                  <a:srgbClr val="008000"/>
                </a:solidFill>
              </a:rPr>
              <a:t>//</a:t>
            </a:r>
            <a:r>
              <a:rPr lang="zh-CN" altLang="en-US" sz="1400" dirty="0">
                <a:solidFill>
                  <a:srgbClr val="008000"/>
                </a:solidFill>
              </a:rPr>
              <a:t>程序中用了</a:t>
            </a:r>
            <a:r>
              <a:rPr lang="en-US" altLang="zh-CN" sz="1400" dirty="0" err="1">
                <a:solidFill>
                  <a:srgbClr val="008000"/>
                </a:solidFill>
              </a:rPr>
              <a:t>malloc</a:t>
            </a:r>
            <a:r>
              <a:rPr lang="zh-CN" altLang="en-US" sz="1400" dirty="0">
                <a:solidFill>
                  <a:srgbClr val="008000"/>
                </a:solidFill>
              </a:rPr>
              <a:t>函数，应包含</a:t>
            </a:r>
            <a:r>
              <a:rPr lang="en-US" altLang="zh-CN" sz="1400" dirty="0" err="1">
                <a:solidFill>
                  <a:srgbClr val="008000"/>
                </a:solidFill>
              </a:rPr>
              <a:t>stdlib.h</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check(</a:t>
            </a:r>
            <a:r>
              <a:rPr lang="en-US" altLang="zh-CN" sz="1400" dirty="0" err="1"/>
              <a:t>int</a:t>
            </a:r>
            <a:r>
              <a:rPr lang="en-US" altLang="zh-CN" sz="1400" dirty="0"/>
              <a:t> *);	</a:t>
            </a:r>
            <a:r>
              <a:rPr lang="en-US" altLang="zh-CN" sz="1400" dirty="0" smtClean="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*p1,i;		</a:t>
            </a:r>
            <a:r>
              <a:rPr lang="en-US" altLang="zh-CN" sz="1400" dirty="0" smtClean="0"/>
              <a:t>				</a:t>
            </a:r>
            <a:r>
              <a:rPr lang="en-US" altLang="zh-CN" sz="1400" dirty="0">
                <a:solidFill>
                  <a:srgbClr val="008000"/>
                </a:solidFill>
              </a:rPr>
              <a:t>//p1</a:t>
            </a:r>
            <a:r>
              <a:rPr lang="zh-CN" altLang="en-US" sz="1400" dirty="0">
                <a:solidFill>
                  <a:srgbClr val="008000"/>
                </a:solidFill>
              </a:rPr>
              <a:t>是</a:t>
            </a:r>
            <a:r>
              <a:rPr lang="en-US" altLang="zh-CN" sz="1400" dirty="0" err="1">
                <a:solidFill>
                  <a:srgbClr val="008000"/>
                </a:solidFill>
              </a:rPr>
              <a:t>int</a:t>
            </a:r>
            <a:r>
              <a:rPr lang="zh-CN" altLang="en-US" sz="1400" dirty="0">
                <a:solidFill>
                  <a:srgbClr val="008000"/>
                </a:solidFill>
              </a:rPr>
              <a:t>型指针</a:t>
            </a:r>
          </a:p>
          <a:p>
            <a:pPr defTabSz="363538">
              <a:lnSpc>
                <a:spcPct val="120000"/>
              </a:lnSpc>
            </a:pPr>
            <a:r>
              <a:rPr lang="zh-CN" altLang="en-US" sz="1400" dirty="0"/>
              <a:t>	</a:t>
            </a:r>
            <a:r>
              <a:rPr lang="en-US" altLang="zh-CN" sz="1400" dirty="0">
                <a:solidFill>
                  <a:schemeClr val="accent6"/>
                </a:solidFill>
              </a:rPr>
              <a:t>p1=(</a:t>
            </a:r>
            <a:r>
              <a:rPr lang="en-US" altLang="zh-CN" sz="1400" dirty="0" err="1">
                <a:solidFill>
                  <a:schemeClr val="accent6"/>
                </a:solidFill>
              </a:rPr>
              <a:t>int</a:t>
            </a:r>
            <a:r>
              <a:rPr lang="en-US" altLang="zh-CN" sz="1400" dirty="0">
                <a:solidFill>
                  <a:schemeClr val="accent6"/>
                </a:solidFill>
              </a:rPr>
              <a:t> *)</a:t>
            </a:r>
            <a:r>
              <a:rPr lang="en-US" altLang="zh-CN" sz="1400" dirty="0" err="1">
                <a:solidFill>
                  <a:schemeClr val="accent6"/>
                </a:solidFill>
              </a:rPr>
              <a:t>malloc</a:t>
            </a:r>
            <a:r>
              <a:rPr lang="en-US" altLang="zh-CN" sz="1400" dirty="0">
                <a:solidFill>
                  <a:schemeClr val="accent6"/>
                </a:solidFill>
              </a:rPr>
              <a:t>(5*</a:t>
            </a:r>
            <a:r>
              <a:rPr lang="en-US" altLang="zh-CN" sz="1400" dirty="0" err="1">
                <a:solidFill>
                  <a:schemeClr val="accent6"/>
                </a:solidFill>
              </a:rPr>
              <a:t>sizeof</a:t>
            </a:r>
            <a:r>
              <a:rPr lang="en-US" altLang="zh-CN" sz="1400" dirty="0">
                <a:solidFill>
                  <a:schemeClr val="accent6"/>
                </a:solidFill>
              </a:rPr>
              <a:t>(</a:t>
            </a:r>
            <a:r>
              <a:rPr lang="en-US" altLang="zh-CN" sz="1400" dirty="0" err="1">
                <a:solidFill>
                  <a:schemeClr val="accent6"/>
                </a:solidFill>
              </a:rPr>
              <a:t>int</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开辟动态内存区，将地址转换成</a:t>
            </a:r>
            <a:r>
              <a:rPr lang="en-US" altLang="zh-CN" sz="1400" dirty="0" err="1">
                <a:solidFill>
                  <a:srgbClr val="008000"/>
                </a:solidFill>
              </a:rPr>
              <a:t>int</a:t>
            </a:r>
            <a:r>
              <a:rPr lang="en-US" altLang="zh-CN" sz="1400" dirty="0">
                <a:solidFill>
                  <a:srgbClr val="008000"/>
                </a:solidFill>
              </a:rPr>
              <a:t> *</a:t>
            </a:r>
            <a:r>
              <a:rPr lang="zh-CN" altLang="en-US" sz="1400" dirty="0">
                <a:solidFill>
                  <a:srgbClr val="008000"/>
                </a:solidFill>
              </a:rPr>
              <a:t>型，然后放在</a:t>
            </a:r>
            <a:r>
              <a:rPr lang="en-US" altLang="zh-CN" sz="1400" dirty="0">
                <a:solidFill>
                  <a:srgbClr val="008000"/>
                </a:solidFill>
              </a:rPr>
              <a:t>p1</a:t>
            </a:r>
            <a:r>
              <a:rPr lang="zh-CN" altLang="en-US" sz="1400" dirty="0">
                <a:solidFill>
                  <a:srgbClr val="008000"/>
                </a:solidFill>
              </a:rPr>
              <a:t>中</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=0;i&lt;5;i++) </a:t>
            </a:r>
          </a:p>
          <a:p>
            <a:pPr defTabSz="363538">
              <a:lnSpc>
                <a:spcPct val="120000"/>
              </a:lnSpc>
            </a:pPr>
            <a:r>
              <a:rPr lang="en-US" altLang="zh-CN" sz="1400" dirty="0"/>
              <a:t>		</a:t>
            </a:r>
            <a:r>
              <a:rPr lang="en-US" altLang="zh-CN" sz="1400" dirty="0" err="1"/>
              <a:t>scanf</a:t>
            </a:r>
            <a:r>
              <a:rPr lang="en-US" altLang="zh-CN" sz="1400" dirty="0"/>
              <a:t>("%d",p1+i);	</a:t>
            </a:r>
            <a:r>
              <a:rPr lang="en-US" altLang="zh-CN" sz="1400" dirty="0" smtClean="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5</a:t>
            </a:r>
            <a:r>
              <a:rPr lang="zh-CN" altLang="en-US" sz="1400" dirty="0">
                <a:solidFill>
                  <a:srgbClr val="008000"/>
                </a:solidFill>
              </a:rPr>
              <a:t>个学生的成绩 </a:t>
            </a:r>
          </a:p>
          <a:p>
            <a:pPr defTabSz="363538">
              <a:lnSpc>
                <a:spcPct val="120000"/>
              </a:lnSpc>
            </a:pPr>
            <a:r>
              <a:rPr lang="zh-CN" altLang="en-US" sz="1400" dirty="0"/>
              <a:t>	</a:t>
            </a:r>
            <a:r>
              <a:rPr lang="en-US" altLang="zh-CN" sz="1400" dirty="0"/>
              <a:t>check(p1);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check</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check(</a:t>
            </a:r>
            <a:r>
              <a:rPr lang="en-US" altLang="zh-CN" sz="1400" dirty="0" err="1"/>
              <a:t>int</a:t>
            </a:r>
            <a:r>
              <a:rPr lang="en-US" altLang="zh-CN" sz="1400" dirty="0"/>
              <a:t> *p)	</a:t>
            </a:r>
            <a:r>
              <a:rPr lang="en-US" altLang="zh-CN" sz="1400" dirty="0" smtClean="0"/>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check</a:t>
            </a:r>
            <a:r>
              <a:rPr lang="zh-CN" altLang="en-US" sz="1400" dirty="0">
                <a:solidFill>
                  <a:srgbClr val="008000"/>
                </a:solidFill>
              </a:rPr>
              <a:t>函数，形参是</a:t>
            </a:r>
            <a:r>
              <a:rPr lang="en-US" altLang="zh-CN" sz="1400" dirty="0" err="1">
                <a:solidFill>
                  <a:srgbClr val="008000"/>
                </a:solidFill>
              </a:rPr>
              <a:t>int</a:t>
            </a:r>
            <a:r>
              <a:rPr lang="en-US" altLang="zh-CN" sz="1400" dirty="0">
                <a:solidFill>
                  <a:srgbClr val="008000"/>
                </a:solidFill>
              </a:rPr>
              <a:t>*</a:t>
            </a:r>
            <a:r>
              <a:rPr lang="zh-CN" altLang="en-US" sz="1400" dirty="0">
                <a:solidFill>
                  <a:srgbClr val="008000"/>
                </a:solidFill>
              </a:rPr>
              <a:t>指针</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("They are fail:");</a:t>
            </a:r>
          </a:p>
          <a:p>
            <a:pPr defTabSz="363538">
              <a:lnSpc>
                <a:spcPct val="120000"/>
              </a:lnSpc>
            </a:pPr>
            <a:r>
              <a:rPr lang="en-US" altLang="zh-CN" sz="1400" dirty="0"/>
              <a:t>	for(</a:t>
            </a:r>
            <a:r>
              <a:rPr lang="en-US" altLang="zh-CN" sz="1400" dirty="0" err="1"/>
              <a:t>i</a:t>
            </a:r>
            <a:r>
              <a:rPr lang="en-US" altLang="zh-CN" sz="1400" dirty="0"/>
              <a:t>=0;i&lt;5;i++)</a:t>
            </a:r>
          </a:p>
          <a:p>
            <a:pPr defTabSz="363538">
              <a:lnSpc>
                <a:spcPct val="120000"/>
              </a:lnSpc>
            </a:pPr>
            <a:r>
              <a:rPr lang="en-US" altLang="zh-CN" sz="1400" dirty="0"/>
              <a:t>		if(p[</a:t>
            </a:r>
            <a:r>
              <a:rPr lang="en-US" altLang="zh-CN" sz="1400" dirty="0" err="1"/>
              <a:t>i</a:t>
            </a:r>
            <a:r>
              <a:rPr lang="en-US" altLang="zh-CN" sz="1400" dirty="0"/>
              <a:t>]&lt;60) </a:t>
            </a:r>
            <a:r>
              <a:rPr lang="en-US" altLang="zh-CN" sz="1400" dirty="0" err="1"/>
              <a:t>printf</a:t>
            </a:r>
            <a:r>
              <a:rPr lang="en-US" altLang="zh-CN" sz="1400" dirty="0"/>
              <a:t>("%d ",p[</a:t>
            </a:r>
            <a:r>
              <a:rPr lang="en-US" altLang="zh-CN" sz="1400" dirty="0" err="1"/>
              <a:t>i</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输出不合格的成绩 </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8263241" y="4624691"/>
            <a:ext cx="3467100" cy="838200"/>
          </a:xfrm>
          <a:prstGeom prst="rect">
            <a:avLst/>
          </a:prstGeom>
        </p:spPr>
      </p:pic>
    </p:spTree>
    <p:extLst>
      <p:ext uri="{BB962C8B-B14F-4D97-AF65-F5344CB8AC3E}">
        <p14:creationId xmlns:p14="http://schemas.microsoft.com/office/powerpoint/2010/main" val="40502805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a:t>升级</a:t>
            </a:r>
            <a:r>
              <a:rPr lang="zh-CN" altLang="en-US" dirty="0" smtClean="0"/>
              <a:t>版例题</a:t>
            </a:r>
            <a:endParaRPr lang="zh-CN" altLang="en-US" dirty="0"/>
          </a:p>
        </p:txBody>
      </p:sp>
      <p:sp>
        <p:nvSpPr>
          <p:cNvPr id="3" name="内容占位符 2"/>
          <p:cNvSpPr>
            <a:spLocks noGrp="1"/>
          </p:cNvSpPr>
          <p:nvPr>
            <p:ph idx="1"/>
          </p:nvPr>
        </p:nvSpPr>
        <p:spPr>
          <a:ln>
            <a:solidFill>
              <a:schemeClr val="accent1"/>
            </a:solidFill>
          </a:ln>
        </p:spPr>
        <p:txBody>
          <a:bodyPr/>
          <a:lstStyle/>
          <a:p>
            <a:pPr>
              <a:lnSpc>
                <a:spcPct val="150000"/>
              </a:lnSpc>
            </a:pPr>
            <a:r>
              <a:rPr lang="zh-CN" altLang="en-US" dirty="0" smtClean="0"/>
              <a:t>例题：从键盘输入学生数</a:t>
            </a:r>
            <a:r>
              <a:rPr lang="en-US" altLang="zh-CN" dirty="0" smtClean="0"/>
              <a:t>n</a:t>
            </a:r>
            <a:r>
              <a:rPr lang="zh-CN" altLang="en-US" dirty="0" smtClean="0"/>
              <a:t>，再</a:t>
            </a:r>
            <a:r>
              <a:rPr lang="zh-CN" altLang="zh-CN" dirty="0" smtClean="0"/>
              <a:t>输入</a:t>
            </a:r>
            <a:r>
              <a:rPr lang="en-US" altLang="zh-CN" dirty="0" smtClean="0"/>
              <a:t>n</a:t>
            </a:r>
            <a:r>
              <a:rPr lang="zh-CN" altLang="zh-CN" dirty="0" smtClean="0"/>
              <a:t>个</a:t>
            </a:r>
            <a:r>
              <a:rPr lang="zh-CN" altLang="zh-CN" dirty="0"/>
              <a:t>学生的成绩，另外用一个</a:t>
            </a:r>
            <a:r>
              <a:rPr lang="zh-CN" altLang="zh-CN" dirty="0" smtClean="0"/>
              <a:t>函数</a:t>
            </a:r>
            <a:r>
              <a:rPr lang="zh-CN" altLang="zh-CN" dirty="0"/>
              <a:t>检查其中有无低于</a:t>
            </a:r>
            <a:r>
              <a:rPr lang="en-US" altLang="zh-CN" dirty="0"/>
              <a:t>60</a:t>
            </a:r>
            <a:r>
              <a:rPr lang="zh-CN" altLang="zh-CN" dirty="0"/>
              <a:t>分的，输出不合格的成绩</a:t>
            </a:r>
            <a:r>
              <a:rPr lang="zh-CN" altLang="zh-CN" dirty="0" smtClean="0"/>
              <a:t>。</a:t>
            </a:r>
            <a:endParaRPr lang="en-US" altLang="zh-CN" dirty="0" smtClean="0"/>
          </a:p>
          <a:p>
            <a:pPr>
              <a:lnSpc>
                <a:spcPct val="150000"/>
              </a:lnSpc>
            </a:pPr>
            <a:r>
              <a:rPr lang="zh-CN" altLang="en-US" dirty="0" smtClean="0"/>
              <a:t>本题中，由于</a:t>
            </a:r>
            <a:r>
              <a:rPr lang="en-US" altLang="zh-CN" dirty="0" smtClean="0"/>
              <a:t>n</a:t>
            </a:r>
            <a:r>
              <a:rPr lang="zh-CN" altLang="en-US" dirty="0" smtClean="0"/>
              <a:t>是未知的，因此无法将分数存储在一个数组中。例如，即便你定义了一个数组</a:t>
            </a:r>
            <a:r>
              <a:rPr lang="en-US" altLang="zh-CN" dirty="0" err="1" smtClean="0"/>
              <a:t>int</a:t>
            </a:r>
            <a:r>
              <a:rPr lang="en-US" altLang="zh-CN" dirty="0" smtClean="0"/>
              <a:t> a[100000]</a:t>
            </a:r>
            <a:r>
              <a:rPr lang="zh-CN" altLang="en-US" dirty="0" smtClean="0"/>
              <a:t>，万一学生数是</a:t>
            </a:r>
            <a:r>
              <a:rPr lang="en-US" altLang="zh-CN" dirty="0" smtClean="0"/>
              <a:t>10000000</a:t>
            </a:r>
            <a:r>
              <a:rPr lang="zh-CN" altLang="en-US" dirty="0" smtClean="0"/>
              <a:t>呢？</a:t>
            </a:r>
            <a:r>
              <a:rPr lang="en-US" altLang="zh-CN" dirty="0" smtClean="0"/>
              <a:t> </a:t>
            </a:r>
            <a:endParaRPr lang="zh-CN" altLang="zh-CN" dirty="0"/>
          </a:p>
          <a:p>
            <a:endParaRPr lang="zh-CN" altLang="en-US" dirty="0"/>
          </a:p>
        </p:txBody>
      </p:sp>
    </p:spTree>
    <p:extLst>
      <p:ext uri="{BB962C8B-B14F-4D97-AF65-F5344CB8AC3E}">
        <p14:creationId xmlns:p14="http://schemas.microsoft.com/office/powerpoint/2010/main" val="409840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使用</a:t>
            </a:r>
            <a:r>
              <a:rPr lang="en-US" altLang="zh-CN" dirty="0" err="1" smtClean="0"/>
              <a:t>malloc</a:t>
            </a:r>
            <a:r>
              <a:rPr lang="zh-CN" altLang="en-US" dirty="0" smtClean="0"/>
              <a:t>的理由</a:t>
            </a:r>
            <a:endParaRPr lang="zh-CN" altLang="en-US" dirty="0"/>
          </a:p>
        </p:txBody>
      </p:sp>
      <p:sp>
        <p:nvSpPr>
          <p:cNvPr id="3" name="内容占位符 2"/>
          <p:cNvSpPr>
            <a:spLocks noGrp="1"/>
          </p:cNvSpPr>
          <p:nvPr>
            <p:ph idx="1"/>
          </p:nvPr>
        </p:nvSpPr>
        <p:spPr>
          <a:ln>
            <a:solidFill>
              <a:schemeClr val="accent1"/>
            </a:solidFill>
          </a:ln>
        </p:spPr>
        <p:txBody>
          <a:bodyPr/>
          <a:lstStyle/>
          <a:p>
            <a:pPr marL="514350" indent="-514350">
              <a:lnSpc>
                <a:spcPct val="150000"/>
              </a:lnSpc>
              <a:buFont typeface="+mj-lt"/>
              <a:buAutoNum type="arabicPeriod"/>
            </a:pPr>
            <a:r>
              <a:rPr lang="zh-CN" altLang="en-US" dirty="0" smtClean="0"/>
              <a:t>如果无法预先知道数组大小，可以在需要数组空间的时候，利用</a:t>
            </a:r>
            <a:r>
              <a:rPr lang="en-US" altLang="zh-CN" dirty="0" err="1" smtClean="0"/>
              <a:t>malloc</a:t>
            </a:r>
            <a:r>
              <a:rPr lang="zh-CN" altLang="en-US" dirty="0" smtClean="0">
                <a:solidFill>
                  <a:srgbClr val="FF0000"/>
                </a:solidFill>
              </a:rPr>
              <a:t>动态分配内存</a:t>
            </a:r>
            <a:r>
              <a:rPr lang="zh-CN" altLang="en-US" dirty="0" smtClean="0"/>
              <a:t>，这样可以有效利用空间；当然</a:t>
            </a:r>
            <a:r>
              <a:rPr lang="en-US" altLang="zh-CN" dirty="0" smtClean="0"/>
              <a:t>C99</a:t>
            </a:r>
            <a:r>
              <a:rPr lang="zh-CN" altLang="en-US" dirty="0" smtClean="0"/>
              <a:t>的变长数组也可以解决这个问题，</a:t>
            </a:r>
            <a:r>
              <a:rPr lang="zh-CN" altLang="en-US" dirty="0" smtClean="0">
                <a:solidFill>
                  <a:srgbClr val="FF0000"/>
                </a:solidFill>
              </a:rPr>
              <a:t>如果数组不大的话</a:t>
            </a:r>
            <a:r>
              <a:rPr lang="zh-CN" altLang="en-US" dirty="0" smtClean="0"/>
              <a:t>；</a:t>
            </a:r>
            <a:endParaRPr lang="en-US" altLang="zh-CN" dirty="0" smtClean="0"/>
          </a:p>
          <a:p>
            <a:pPr marL="514350" indent="-514350">
              <a:lnSpc>
                <a:spcPct val="150000"/>
              </a:lnSpc>
              <a:buFont typeface="+mj-lt"/>
              <a:buAutoNum type="arabicPeriod"/>
            </a:pPr>
            <a:r>
              <a:rPr lang="zh-CN" altLang="en-US" dirty="0" smtClean="0"/>
              <a:t>如果需要的数组太大，超过了</a:t>
            </a:r>
            <a:r>
              <a:rPr lang="zh-CN" altLang="en-US" dirty="0" smtClean="0">
                <a:solidFill>
                  <a:srgbClr val="FF0000"/>
                </a:solidFill>
              </a:rPr>
              <a:t>栈</a:t>
            </a:r>
            <a:r>
              <a:rPr lang="zh-CN" altLang="en-US" dirty="0" smtClean="0"/>
              <a:t>的空间大小，例如</a:t>
            </a:r>
            <a:r>
              <a:rPr lang="en-US" altLang="zh-CN" dirty="0" err="1"/>
              <a:t>int</a:t>
            </a:r>
            <a:r>
              <a:rPr lang="en-US" altLang="zh-CN" dirty="0"/>
              <a:t> </a:t>
            </a:r>
            <a:r>
              <a:rPr lang="en-US" altLang="zh-CN" dirty="0" smtClean="0"/>
              <a:t>a[10000000]</a:t>
            </a:r>
            <a:r>
              <a:rPr lang="zh-CN" altLang="en-US" dirty="0" smtClean="0"/>
              <a:t>，程序是无法编译运行的。此时唯一的解决方案，就是用</a:t>
            </a:r>
            <a:r>
              <a:rPr lang="en-US" altLang="zh-CN" dirty="0" err="1" smtClean="0"/>
              <a:t>malloc</a:t>
            </a:r>
            <a:r>
              <a:rPr lang="zh-CN" altLang="en-US" dirty="0" smtClean="0"/>
              <a:t>在</a:t>
            </a:r>
            <a:r>
              <a:rPr lang="zh-CN" altLang="en-US" dirty="0" smtClean="0">
                <a:solidFill>
                  <a:srgbClr val="FF0000"/>
                </a:solidFill>
              </a:rPr>
              <a:t>堆上分配超大空间</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73764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内容占位符 2"/>
          <p:cNvSpPr>
            <a:spLocks noGrp="1"/>
          </p:cNvSpPr>
          <p:nvPr>
            <p:ph idx="1"/>
          </p:nvPr>
        </p:nvSpPr>
        <p:spPr>
          <a:xfrm>
            <a:off x="137482" y="195295"/>
            <a:ext cx="5173820" cy="6526518"/>
          </a:xfrm>
        </p:spPr>
        <p:style>
          <a:lnRef idx="2">
            <a:schemeClr val="accent1"/>
          </a:lnRef>
          <a:fillRef idx="1">
            <a:schemeClr val="lt1"/>
          </a:fillRef>
          <a:effectRef idx="0">
            <a:schemeClr val="accent1"/>
          </a:effectRef>
          <a:fontRef idx="minor">
            <a:schemeClr val="dk1"/>
          </a:fontRef>
        </p:style>
        <p:txBody>
          <a:bodyPr>
            <a:noAutofit/>
          </a:bodyPr>
          <a:lstStyle/>
          <a:p>
            <a:pPr>
              <a:lnSpc>
                <a:spcPts val="3000"/>
              </a:lnSpc>
              <a:buNone/>
            </a:pPr>
            <a:r>
              <a:rPr lang="en-US" altLang="zh-CN" sz="2400" dirty="0"/>
              <a:t>#include &lt;</a:t>
            </a:r>
            <a:r>
              <a:rPr lang="en-US" altLang="zh-CN" sz="2400" dirty="0" err="1"/>
              <a:t>stdio.h</a:t>
            </a:r>
            <a:r>
              <a:rPr lang="en-US" altLang="zh-CN" sz="2400" dirty="0"/>
              <a:t>&gt;</a:t>
            </a:r>
            <a:endParaRPr lang="zh-CN" altLang="zh-CN" sz="2400" dirty="0"/>
          </a:p>
          <a:p>
            <a:pPr>
              <a:lnSpc>
                <a:spcPts val="3000"/>
              </a:lnSpc>
              <a:buNone/>
            </a:pPr>
            <a:r>
              <a:rPr lang="en-US" altLang="zh-CN" sz="2400" dirty="0"/>
              <a:t>#include &lt;</a:t>
            </a:r>
            <a:r>
              <a:rPr lang="en-US" altLang="zh-CN" sz="2400" dirty="0" err="1"/>
              <a:t>stdlib.h</a:t>
            </a:r>
            <a:r>
              <a:rPr lang="en-US" altLang="zh-CN" sz="2400" dirty="0"/>
              <a:t>&gt;</a:t>
            </a:r>
            <a:endParaRPr lang="zh-CN" altLang="zh-CN" sz="2400" dirty="0"/>
          </a:p>
          <a:p>
            <a:pPr>
              <a:lnSpc>
                <a:spcPts val="3000"/>
              </a:lnSpc>
              <a:buNone/>
            </a:pPr>
            <a:r>
              <a:rPr lang="en-US" altLang="zh-CN" sz="2400" dirty="0" err="1"/>
              <a:t>int</a:t>
            </a:r>
            <a:r>
              <a:rPr lang="en-US" altLang="zh-CN" sz="2400" dirty="0"/>
              <a:t> main()</a:t>
            </a:r>
            <a:endParaRPr lang="zh-CN" altLang="zh-CN" sz="2400" dirty="0"/>
          </a:p>
          <a:p>
            <a:pPr>
              <a:lnSpc>
                <a:spcPts val="3000"/>
              </a:lnSpc>
              <a:buNone/>
            </a:pPr>
            <a:r>
              <a:rPr lang="en-US" altLang="zh-CN" sz="2400" dirty="0"/>
              <a:t>{ void check(</a:t>
            </a:r>
            <a:r>
              <a:rPr lang="en-US" altLang="zh-CN" sz="2400" dirty="0" err="1"/>
              <a:t>int</a:t>
            </a:r>
            <a:r>
              <a:rPr lang="en-US" altLang="zh-CN" sz="2400" dirty="0"/>
              <a:t> p[], </a:t>
            </a:r>
            <a:r>
              <a:rPr lang="en-US" altLang="zh-CN" sz="2400" dirty="0" err="1"/>
              <a:t>int</a:t>
            </a:r>
            <a:r>
              <a:rPr lang="en-US" altLang="zh-CN" sz="2400" dirty="0"/>
              <a:t> n); </a:t>
            </a:r>
            <a:endParaRPr lang="zh-CN" altLang="zh-CN" sz="2400" dirty="0"/>
          </a:p>
          <a:p>
            <a:pPr>
              <a:lnSpc>
                <a:spcPts val="3000"/>
              </a:lnSpc>
              <a:buNone/>
            </a:pPr>
            <a:r>
              <a:rPr lang="en-US" altLang="zh-CN" sz="2400" dirty="0"/>
              <a:t>   </a:t>
            </a:r>
            <a:r>
              <a:rPr lang="en-US" altLang="zh-CN" sz="2400" dirty="0" err="1"/>
              <a:t>int</a:t>
            </a:r>
            <a:r>
              <a:rPr lang="en-US" altLang="zh-CN" sz="2400" dirty="0"/>
              <a:t> *p1,i,n;</a:t>
            </a:r>
          </a:p>
          <a:p>
            <a:pPr>
              <a:lnSpc>
                <a:spcPts val="3000"/>
              </a:lnSpc>
              <a:buNone/>
            </a:pPr>
            <a:r>
              <a:rPr lang="en-US" altLang="zh-CN" sz="2400" dirty="0"/>
              <a:t>   </a:t>
            </a:r>
            <a:r>
              <a:rPr lang="en-US" altLang="zh-CN" sz="2400" dirty="0" err="1"/>
              <a:t>scanf</a:t>
            </a:r>
            <a:r>
              <a:rPr lang="en-US" altLang="zh-CN" sz="2400" dirty="0"/>
              <a:t>("%</a:t>
            </a:r>
            <a:r>
              <a:rPr lang="en-US" altLang="zh-CN" sz="2400" dirty="0" err="1"/>
              <a:t>d",&amp;n</a:t>
            </a:r>
            <a:r>
              <a:rPr lang="en-US" altLang="zh-CN" sz="2400" dirty="0"/>
              <a:t>); </a:t>
            </a:r>
          </a:p>
          <a:p>
            <a:pPr>
              <a:lnSpc>
                <a:spcPts val="3000"/>
              </a:lnSpc>
              <a:buNone/>
            </a:pPr>
            <a:r>
              <a:rPr lang="en-US" altLang="zh-CN" sz="2400" dirty="0"/>
              <a:t>   p1=</a:t>
            </a:r>
            <a:r>
              <a:rPr lang="en-US" altLang="zh-CN" sz="2400" b="1" dirty="0">
                <a:solidFill>
                  <a:srgbClr val="002060"/>
                </a:solidFill>
              </a:rPr>
              <a:t>(</a:t>
            </a:r>
            <a:r>
              <a:rPr lang="en-US" altLang="zh-CN" sz="2400" b="1" dirty="0" err="1">
                <a:solidFill>
                  <a:srgbClr val="002060"/>
                </a:solidFill>
              </a:rPr>
              <a:t>int</a:t>
            </a:r>
            <a:r>
              <a:rPr lang="en-US" altLang="zh-CN" sz="2400" b="1" dirty="0">
                <a:solidFill>
                  <a:srgbClr val="002060"/>
                </a:solidFill>
              </a:rPr>
              <a:t> *)</a:t>
            </a:r>
            <a:r>
              <a:rPr lang="en-US" altLang="zh-CN" sz="2400" b="1" dirty="0" err="1">
                <a:solidFill>
                  <a:srgbClr val="FF0000"/>
                </a:solidFill>
              </a:rPr>
              <a:t>malloc</a:t>
            </a:r>
            <a:r>
              <a:rPr lang="en-US" altLang="zh-CN" sz="2400" dirty="0"/>
              <a:t>(n*</a:t>
            </a:r>
            <a:r>
              <a:rPr lang="en-US" altLang="zh-CN" sz="2400" dirty="0" err="1"/>
              <a:t>sizeof</a:t>
            </a:r>
            <a:r>
              <a:rPr lang="en-US" altLang="zh-CN" sz="2400" dirty="0"/>
              <a:t>(</a:t>
            </a:r>
            <a:r>
              <a:rPr lang="en-US" altLang="zh-CN" sz="2400" dirty="0" err="1"/>
              <a:t>int</a:t>
            </a:r>
            <a:r>
              <a:rPr lang="en-US" altLang="zh-CN" sz="2400" dirty="0"/>
              <a:t>)); </a:t>
            </a:r>
            <a:endParaRPr lang="zh-CN" altLang="zh-CN" sz="2400" dirty="0"/>
          </a:p>
          <a:p>
            <a:pPr>
              <a:lnSpc>
                <a:spcPts val="3000"/>
              </a:lnSpc>
              <a:buNone/>
            </a:pPr>
            <a:r>
              <a:rPr lang="en-US" altLang="zh-CN" sz="2400" dirty="0"/>
              <a:t>   for(</a:t>
            </a:r>
            <a:r>
              <a:rPr lang="en-US" altLang="zh-CN" sz="2400" dirty="0" err="1"/>
              <a:t>i</a:t>
            </a:r>
            <a:r>
              <a:rPr lang="en-US" altLang="zh-CN" sz="2400" dirty="0"/>
              <a:t>=0;i&lt;</a:t>
            </a:r>
            <a:r>
              <a:rPr lang="en-US" altLang="zh-CN" sz="2400" dirty="0" err="1"/>
              <a:t>n;i</a:t>
            </a:r>
            <a:r>
              <a:rPr lang="en-US" altLang="zh-CN" sz="2400" dirty="0"/>
              <a:t>++) </a:t>
            </a:r>
            <a:endParaRPr lang="zh-CN" altLang="zh-CN" sz="2400" dirty="0"/>
          </a:p>
          <a:p>
            <a:pPr>
              <a:lnSpc>
                <a:spcPts val="3000"/>
              </a:lnSpc>
              <a:buNone/>
            </a:pPr>
            <a:r>
              <a:rPr lang="en-US" altLang="zh-CN" sz="2400" dirty="0"/>
              <a:t>      </a:t>
            </a:r>
            <a:r>
              <a:rPr lang="en-US" altLang="zh-CN" sz="2400" dirty="0" err="1"/>
              <a:t>scanf</a:t>
            </a:r>
            <a:r>
              <a:rPr lang="en-US" altLang="zh-CN" sz="2400" dirty="0"/>
              <a:t>("%d",p1+i); </a:t>
            </a:r>
          </a:p>
          <a:p>
            <a:pPr>
              <a:lnSpc>
                <a:spcPts val="3000"/>
              </a:lnSpc>
              <a:buNone/>
            </a:pPr>
            <a:r>
              <a:rPr lang="en-US" altLang="zh-CN" sz="2400" dirty="0"/>
              <a:t>   check(p1,n); </a:t>
            </a:r>
            <a:endParaRPr lang="en-US" altLang="zh-CN" sz="2400" dirty="0" smtClean="0"/>
          </a:p>
          <a:p>
            <a:pPr>
              <a:lnSpc>
                <a:spcPts val="3000"/>
              </a:lnSpc>
              <a:buNone/>
            </a:pPr>
            <a:r>
              <a:rPr lang="en-US" altLang="zh-CN" sz="2400" dirty="0"/>
              <a:t> </a:t>
            </a:r>
            <a:r>
              <a:rPr lang="en-US" altLang="zh-CN" sz="2400" dirty="0" smtClean="0"/>
              <a:t>  free(p1);</a:t>
            </a:r>
            <a:endParaRPr lang="zh-CN" altLang="zh-CN" sz="2400" dirty="0"/>
          </a:p>
          <a:p>
            <a:pPr>
              <a:lnSpc>
                <a:spcPts val="3000"/>
              </a:lnSpc>
              <a:buNone/>
            </a:pPr>
            <a:r>
              <a:rPr lang="en-US" altLang="zh-CN" sz="2400" dirty="0"/>
              <a:t>   return 0;</a:t>
            </a:r>
            <a:endParaRPr lang="zh-CN" altLang="zh-CN" sz="2400" dirty="0"/>
          </a:p>
          <a:p>
            <a:pPr>
              <a:lnSpc>
                <a:spcPts val="3000"/>
              </a:lnSpc>
              <a:buNone/>
            </a:pPr>
            <a:r>
              <a:rPr lang="en-US" altLang="zh-CN" sz="2400" dirty="0"/>
              <a:t>}</a:t>
            </a:r>
            <a:endParaRPr lang="zh-CN" altLang="zh-CN" sz="2400" dirty="0"/>
          </a:p>
          <a:p>
            <a:pPr>
              <a:lnSpc>
                <a:spcPts val="3000"/>
              </a:lnSpc>
              <a:buNone/>
            </a:pPr>
            <a:endParaRPr lang="zh-CN" altLang="en-US" sz="2400" dirty="0"/>
          </a:p>
        </p:txBody>
      </p:sp>
      <p:sp>
        <p:nvSpPr>
          <p:cNvPr id="4" name="圆角矩形标注 3"/>
          <p:cNvSpPr/>
          <p:nvPr/>
        </p:nvSpPr>
        <p:spPr bwMode="auto">
          <a:xfrm>
            <a:off x="4329614" y="1728210"/>
            <a:ext cx="7654863" cy="567518"/>
          </a:xfrm>
          <a:prstGeom prst="wedgeRoundRectCallout">
            <a:avLst>
              <a:gd name="adj1" fmla="val -51520"/>
              <a:gd name="adj2" fmla="val 214325"/>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zh-CN" altLang="en-US" sz="2400" b="1" dirty="0">
                <a:ea typeface="宋体" pitchFamily="2" charset="-122"/>
              </a:rPr>
              <a:t>动态</a:t>
            </a:r>
            <a:r>
              <a:rPr lang="zh-CN" altLang="en-US" sz="2400" b="1" dirty="0" smtClean="0">
                <a:ea typeface="宋体" pitchFamily="2" charset="-122"/>
              </a:rPr>
              <a:t>开辟</a:t>
            </a:r>
            <a:r>
              <a:rPr lang="en-US" altLang="zh-CN" sz="2400" b="1" dirty="0" smtClean="0">
                <a:ea typeface="宋体" pitchFamily="2" charset="-122"/>
              </a:rPr>
              <a:t>n</a:t>
            </a:r>
            <a:r>
              <a:rPr lang="zh-CN" altLang="en-US" sz="2400" b="1" dirty="0">
                <a:ea typeface="宋体" pitchFamily="2" charset="-122"/>
              </a:rPr>
              <a:t>个</a:t>
            </a:r>
            <a:r>
              <a:rPr lang="en-US" altLang="zh-CN" sz="2400" b="1" dirty="0" err="1">
                <a:ea typeface="宋体" pitchFamily="2" charset="-122"/>
              </a:rPr>
              <a:t>int</a:t>
            </a:r>
            <a:r>
              <a:rPr lang="zh-CN" altLang="en-US" sz="2400" b="1" dirty="0" smtClean="0">
                <a:ea typeface="宋体" pitchFamily="2" charset="-122"/>
              </a:rPr>
              <a:t>的空间，并把指针当作数组首地址使用</a:t>
            </a:r>
            <a:endParaRPr kumimoji="1" lang="zh-CN" altLang="en-US" sz="2400" b="1" dirty="0">
              <a:solidFill>
                <a:schemeClr val="tx1"/>
              </a:solidFill>
              <a:latin typeface="Arial" charset="0"/>
              <a:ea typeface="宋体" pitchFamily="2" charset="-122"/>
            </a:endParaRPr>
          </a:p>
        </p:txBody>
      </p:sp>
      <p:sp>
        <p:nvSpPr>
          <p:cNvPr id="5" name="文本框 4"/>
          <p:cNvSpPr txBox="1"/>
          <p:nvPr/>
        </p:nvSpPr>
        <p:spPr>
          <a:xfrm>
            <a:off x="6251503" y="315421"/>
            <a:ext cx="34163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sz="3600" dirty="0"/>
              <a:t>动态数组的例子</a:t>
            </a:r>
          </a:p>
        </p:txBody>
      </p:sp>
      <p:sp>
        <p:nvSpPr>
          <p:cNvPr id="6" name="内容占位符 2"/>
          <p:cNvSpPr txBox="1">
            <a:spLocks/>
          </p:cNvSpPr>
          <p:nvPr/>
        </p:nvSpPr>
        <p:spPr>
          <a:xfrm>
            <a:off x="5574508" y="3231074"/>
            <a:ext cx="4994780" cy="349073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itchFamily="2" charset="2"/>
              <a:buNone/>
            </a:pPr>
            <a:r>
              <a:rPr lang="en-US" altLang="zh-CN" sz="2400" dirty="0" smtClean="0"/>
              <a:t>void check(</a:t>
            </a:r>
            <a:r>
              <a:rPr lang="en-US" altLang="zh-CN" sz="2400" dirty="0" err="1" smtClean="0"/>
              <a:t>int</a:t>
            </a:r>
            <a:r>
              <a:rPr lang="en-US" altLang="zh-CN" sz="2400" dirty="0" smtClean="0"/>
              <a:t> p[], </a:t>
            </a:r>
            <a:r>
              <a:rPr lang="en-US" altLang="zh-CN" sz="2400" dirty="0" err="1" smtClean="0"/>
              <a:t>int</a:t>
            </a:r>
            <a:r>
              <a:rPr lang="en-US" altLang="zh-CN" sz="2400" dirty="0" smtClean="0"/>
              <a:t> n) </a:t>
            </a:r>
            <a:endParaRPr lang="zh-CN" altLang="zh-CN" sz="2400" dirty="0" smtClean="0"/>
          </a:p>
          <a:p>
            <a:pPr>
              <a:lnSpc>
                <a:spcPct val="100000"/>
              </a:lnSpc>
              <a:buFont typeface="Wingdings" pitchFamily="2" charset="2"/>
              <a:buNone/>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endParaRPr lang="zh-CN" altLang="zh-CN" sz="2400" dirty="0" smtClean="0"/>
          </a:p>
          <a:p>
            <a:pPr>
              <a:lnSpc>
                <a:spcPct val="100000"/>
              </a:lnSpc>
              <a:buFont typeface="Wingdings" pitchFamily="2" charset="2"/>
              <a:buNone/>
            </a:pPr>
            <a:r>
              <a:rPr lang="en-US" altLang="zh-CN" sz="2400" dirty="0" smtClean="0"/>
              <a:t>   </a:t>
            </a:r>
            <a:r>
              <a:rPr lang="en-US" altLang="zh-CN" sz="2400" dirty="0" err="1" smtClean="0"/>
              <a:t>printf</a:t>
            </a:r>
            <a:r>
              <a:rPr lang="en-US" altLang="zh-CN" sz="2400" dirty="0" smtClean="0"/>
              <a:t>("They are fail:");</a:t>
            </a:r>
            <a:endParaRPr lang="zh-CN" altLang="zh-CN" sz="2400" dirty="0" smtClean="0"/>
          </a:p>
          <a:p>
            <a:pPr>
              <a:lnSpc>
                <a:spcPct val="100000"/>
              </a:lnSpc>
              <a:buFont typeface="Wingdings" pitchFamily="2" charset="2"/>
              <a:buNone/>
            </a:pPr>
            <a:r>
              <a:rPr lang="en-US" altLang="zh-CN" sz="2400" dirty="0" smtClean="0"/>
              <a:t>   for(</a:t>
            </a:r>
            <a:r>
              <a:rPr lang="en-US" altLang="zh-CN" sz="2400" dirty="0" err="1" smtClean="0"/>
              <a:t>i</a:t>
            </a:r>
            <a:r>
              <a:rPr lang="en-US" altLang="zh-CN" sz="2400" dirty="0" smtClean="0"/>
              <a:t>=0;i&lt;</a:t>
            </a:r>
            <a:r>
              <a:rPr lang="en-US" altLang="zh-CN" sz="2400" dirty="0" err="1" smtClean="0"/>
              <a:t>n;i</a:t>
            </a:r>
            <a:r>
              <a:rPr lang="en-US" altLang="zh-CN" sz="2400" dirty="0" smtClean="0"/>
              <a:t>++)</a:t>
            </a:r>
            <a:endParaRPr lang="zh-CN" altLang="zh-CN" sz="2400" dirty="0" smtClean="0"/>
          </a:p>
          <a:p>
            <a:pPr>
              <a:lnSpc>
                <a:spcPct val="100000"/>
              </a:lnSpc>
              <a:buFont typeface="Wingdings" pitchFamily="2" charset="2"/>
              <a:buNone/>
            </a:pPr>
            <a:r>
              <a:rPr lang="en-US" altLang="zh-CN" sz="2400" dirty="0" smtClean="0"/>
              <a:t>      if (p[</a:t>
            </a:r>
            <a:r>
              <a:rPr lang="en-US" altLang="zh-CN" sz="2400" dirty="0" err="1" smtClean="0"/>
              <a:t>i</a:t>
            </a:r>
            <a:r>
              <a:rPr lang="en-US" altLang="zh-CN" sz="2400" dirty="0" smtClean="0"/>
              <a:t>]&lt;60) </a:t>
            </a:r>
          </a:p>
          <a:p>
            <a:pPr>
              <a:lnSpc>
                <a:spcPct val="100000"/>
              </a:lnSpc>
              <a:buFont typeface="Wingdings" pitchFamily="2" charset="2"/>
              <a:buNone/>
            </a:pPr>
            <a:r>
              <a:rPr lang="en-US" altLang="zh-CN" sz="2400" dirty="0" smtClean="0"/>
              <a:t>         </a:t>
            </a:r>
            <a:r>
              <a:rPr lang="en-US" altLang="zh-CN" sz="2400" dirty="0" err="1" smtClean="0"/>
              <a:t>printf</a:t>
            </a:r>
            <a:r>
              <a:rPr lang="en-US" altLang="zh-CN" sz="2400" dirty="0" smtClean="0"/>
              <a:t>("%d ",p[</a:t>
            </a:r>
            <a:r>
              <a:rPr lang="en-US" altLang="zh-CN" sz="2400" dirty="0" err="1" smtClean="0"/>
              <a:t>i</a:t>
            </a:r>
            <a:r>
              <a:rPr lang="en-US" altLang="zh-CN" sz="2400" dirty="0" smtClean="0"/>
              <a:t>]); </a:t>
            </a:r>
            <a:endParaRPr lang="zh-CN" altLang="zh-CN" sz="2400" dirty="0" smtClean="0"/>
          </a:p>
          <a:p>
            <a:pPr>
              <a:lnSpc>
                <a:spcPct val="100000"/>
              </a:lnSpc>
              <a:buFont typeface="Wingdings" pitchFamily="2" charset="2"/>
              <a:buNone/>
            </a:pPr>
            <a:r>
              <a:rPr lang="en-US" altLang="zh-CN" sz="2400" dirty="0" smtClean="0"/>
              <a:t>   </a:t>
            </a:r>
            <a:r>
              <a:rPr lang="en-US" altLang="zh-CN" sz="2400" dirty="0" err="1" smtClean="0"/>
              <a:t>printf</a:t>
            </a:r>
            <a:r>
              <a:rPr lang="en-US" altLang="zh-CN" sz="2400" dirty="0" smtClean="0"/>
              <a:t>("\n");</a:t>
            </a:r>
            <a:endParaRPr lang="zh-CN" altLang="zh-CN" sz="2400" dirty="0" smtClean="0"/>
          </a:p>
          <a:p>
            <a:pPr>
              <a:lnSpc>
                <a:spcPct val="100000"/>
              </a:lnSpc>
              <a:buFont typeface="Wingdings" pitchFamily="2" charset="2"/>
              <a:buNone/>
            </a:pPr>
            <a:r>
              <a:rPr lang="en-US" altLang="zh-CN" sz="2400" dirty="0" smtClean="0"/>
              <a:t>} </a:t>
            </a:r>
            <a:endParaRPr lang="zh-CN" altLang="en-US" sz="2400" dirty="0"/>
          </a:p>
        </p:txBody>
      </p:sp>
      <p:sp>
        <p:nvSpPr>
          <p:cNvPr id="7" name="圆角矩形标注 6"/>
          <p:cNvSpPr/>
          <p:nvPr/>
        </p:nvSpPr>
        <p:spPr bwMode="auto">
          <a:xfrm>
            <a:off x="9279567" y="4147309"/>
            <a:ext cx="2592288" cy="1368152"/>
          </a:xfrm>
          <a:prstGeom prst="wedgeRoundRectCallout">
            <a:avLst>
              <a:gd name="adj1" fmla="val -81057"/>
              <a:gd name="adj2" fmla="val 38259"/>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zh-CN" altLang="en-US" sz="2400" b="1" dirty="0">
                <a:ea typeface="宋体" pitchFamily="2" charset="-122"/>
              </a:rPr>
              <a:t>这个函数中</a:t>
            </a:r>
            <a:r>
              <a:rPr lang="zh-CN" altLang="en-US" sz="2400" b="1" dirty="0" smtClean="0">
                <a:ea typeface="宋体" pitchFamily="2" charset="-122"/>
              </a:rPr>
              <a:t>，</a:t>
            </a:r>
            <a:r>
              <a:rPr lang="en-US" altLang="zh-CN" sz="2400" dirty="0"/>
              <a:t>p</a:t>
            </a:r>
            <a:endParaRPr lang="en-US" altLang="zh-CN" sz="2400" b="1" dirty="0">
              <a:ea typeface="宋体" pitchFamily="2" charset="-122"/>
            </a:endParaRPr>
          </a:p>
          <a:p>
            <a:pPr fontAlgn="base">
              <a:spcBef>
                <a:spcPct val="0"/>
              </a:spcBef>
              <a:spcAft>
                <a:spcPct val="0"/>
              </a:spcAft>
            </a:pPr>
            <a:r>
              <a:rPr lang="zh-CN" altLang="en-US" sz="2400" b="1" dirty="0">
                <a:ea typeface="宋体" pitchFamily="2" charset="-122"/>
              </a:rPr>
              <a:t>和普通数组完全</a:t>
            </a:r>
            <a:endParaRPr lang="en-US" altLang="zh-CN" sz="2400" b="1" dirty="0">
              <a:ea typeface="宋体" pitchFamily="2" charset="-122"/>
            </a:endParaRPr>
          </a:p>
          <a:p>
            <a:pPr fontAlgn="base">
              <a:spcBef>
                <a:spcPct val="0"/>
              </a:spcBef>
              <a:spcAft>
                <a:spcPct val="0"/>
              </a:spcAft>
            </a:pPr>
            <a:r>
              <a:rPr kumimoji="1" lang="zh-CN" altLang="en-US" sz="2400" b="1" dirty="0">
                <a:solidFill>
                  <a:srgbClr val="FFFF00"/>
                </a:solidFill>
                <a:latin typeface="Arial" charset="0"/>
                <a:ea typeface="宋体" pitchFamily="2" charset="-122"/>
              </a:rPr>
              <a:t>没有</a:t>
            </a:r>
            <a:r>
              <a:rPr kumimoji="1" lang="zh-CN" altLang="en-US" sz="2400" b="1" dirty="0" smtClean="0">
                <a:solidFill>
                  <a:srgbClr val="FFFF00"/>
                </a:solidFill>
                <a:latin typeface="Arial" charset="0"/>
                <a:ea typeface="宋体" pitchFamily="2" charset="-122"/>
              </a:rPr>
              <a:t>区别</a:t>
            </a:r>
            <a:endParaRPr kumimoji="1" lang="zh-CN" altLang="en-US" sz="2400" b="1" dirty="0">
              <a:solidFill>
                <a:srgbClr val="FFFF00"/>
              </a:solidFill>
              <a:latin typeface="Arial" charset="0"/>
              <a:ea typeface="宋体" pitchFamily="2" charset="-122"/>
            </a:endParaRPr>
          </a:p>
        </p:txBody>
      </p:sp>
    </p:spTree>
    <p:extLst>
      <p:ext uri="{BB962C8B-B14F-4D97-AF65-F5344CB8AC3E}">
        <p14:creationId xmlns:p14="http://schemas.microsoft.com/office/powerpoint/2010/main" val="3487312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smtClean="0">
                <a:solidFill>
                  <a:srgbClr val="FFFFFF"/>
                </a:solidFill>
                <a:latin typeface="+mn-ea"/>
                <a:ea typeface="+mn-ea"/>
              </a:rPr>
              <a:t>首先</a:t>
            </a:r>
            <a:r>
              <a:rPr lang="zh-CN" altLang="en-US" sz="1800">
                <a:solidFill>
                  <a:srgbClr val="FFFFFF"/>
                </a:solidFill>
                <a:latin typeface="+mn-ea"/>
                <a:ea typeface="+mn-ea"/>
              </a:rPr>
              <a:t>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变量是存放地址的变量，也可以说，指针变量是存放指针的变量。</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变量的值是一个地址，也可以说，指针变量的值是一个指针。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变量也可称为地址变量，它的值是地址。</a:t>
            </a:r>
          </a:p>
          <a:p>
            <a:pPr marL="1028700" lvl="1">
              <a:lnSpc>
                <a:spcPct val="150000"/>
              </a:lnSpc>
              <a:spcBef>
                <a:spcPct val="0"/>
              </a:spcBef>
            </a:pPr>
            <a:r>
              <a:rPr lang="en-US" altLang="zh-CN" sz="1600" smtClean="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数组</a:t>
            </a:r>
            <a:r>
              <a:rPr lang="zh-CN" altLang="en-US" sz="1600">
                <a:solidFill>
                  <a:srgbClr val="FFFFFF"/>
                </a:solidFill>
                <a:latin typeface="+mn-ea"/>
                <a:ea typeface="+mn-ea"/>
              </a:rPr>
              <a:t>名是一个地址，是数组首元素的地址，也可以说，数组名是一个指针，是数组首元素的指针。</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的实参如果是数组名，传递给形参的是一个地址，也可以说，传递给形参的是一个指针。</a:t>
            </a:r>
            <a:endParaRPr lang="en-US" altLang="zh-CN" sz="16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357122147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小结一下</a:t>
            </a:r>
            <a:endParaRPr lang="zh-CN" altLang="en-US" dirty="0"/>
          </a:p>
        </p:txBody>
      </p:sp>
      <p:sp>
        <p:nvSpPr>
          <p:cNvPr id="3" name="内容占位符 2"/>
          <p:cNvSpPr>
            <a:spLocks noGrp="1"/>
          </p:cNvSpPr>
          <p:nvPr>
            <p:ph idx="1"/>
          </p:nvPr>
        </p:nvSpPr>
        <p:spPr>
          <a:xfrm>
            <a:off x="838200" y="1825624"/>
            <a:ext cx="10515600" cy="4789185"/>
          </a:xfrm>
          <a:ln>
            <a:solidFill>
              <a:schemeClr val="accent1"/>
            </a:solidFill>
          </a:ln>
        </p:spPr>
        <p:txBody>
          <a:bodyPr>
            <a:normAutofit/>
          </a:bodyPr>
          <a:lstStyle/>
          <a:p>
            <a:pPr>
              <a:lnSpc>
                <a:spcPct val="110000"/>
              </a:lnSpc>
              <a:spcBef>
                <a:spcPts val="2400"/>
              </a:spcBef>
            </a:pPr>
            <a:r>
              <a:rPr lang="zh-CN" altLang="en-US" dirty="0" smtClean="0"/>
              <a:t>指针</a:t>
            </a:r>
            <a:r>
              <a:rPr lang="zh-CN" altLang="en-US" dirty="0" smtClean="0"/>
              <a:t>变量是</a:t>
            </a:r>
            <a:r>
              <a:rPr lang="zh-CN" altLang="en-US" b="1" dirty="0" smtClean="0">
                <a:solidFill>
                  <a:srgbClr val="FF0000"/>
                </a:solidFill>
              </a:rPr>
              <a:t>专门用来存储地址</a:t>
            </a:r>
            <a:r>
              <a:rPr lang="zh-CN" altLang="en-US" dirty="0" smtClean="0"/>
              <a:t>的变量。至于存储地址做什么，等你长大就慢慢明白了。。</a:t>
            </a:r>
            <a:r>
              <a:rPr lang="zh-CN" altLang="en-US" dirty="0" smtClean="0"/>
              <a:t>。</a:t>
            </a:r>
            <a:endParaRPr lang="en-US" altLang="zh-CN" dirty="0"/>
          </a:p>
          <a:p>
            <a:pPr>
              <a:lnSpc>
                <a:spcPct val="110000"/>
              </a:lnSpc>
              <a:spcBef>
                <a:spcPts val="2400"/>
              </a:spcBef>
            </a:pPr>
            <a:r>
              <a:rPr lang="zh-CN" altLang="en-US" dirty="0" smtClean="0"/>
              <a:t>指针变量也有类型，用来</a:t>
            </a:r>
            <a:r>
              <a:rPr lang="zh-CN" altLang="en-US" dirty="0"/>
              <a:t>指示</a:t>
            </a:r>
            <a:r>
              <a:rPr lang="zh-CN" altLang="en-US" b="1" dirty="0" smtClean="0">
                <a:solidFill>
                  <a:srgbClr val="FF0000"/>
                </a:solidFill>
              </a:rPr>
              <a:t>指针如何读取内容</a:t>
            </a:r>
            <a:r>
              <a:rPr lang="zh-CN" altLang="en-US" dirty="0" smtClean="0"/>
              <a:t>。</a:t>
            </a:r>
            <a:r>
              <a:rPr lang="en-US" altLang="zh-CN" dirty="0" err="1" smtClean="0"/>
              <a:t>int</a:t>
            </a:r>
            <a:r>
              <a:rPr lang="zh-CN" altLang="en-US" dirty="0" smtClean="0"/>
              <a:t>和</a:t>
            </a:r>
            <a:r>
              <a:rPr lang="en-US" altLang="zh-CN" dirty="0" smtClean="0"/>
              <a:t>float</a:t>
            </a:r>
            <a:r>
              <a:rPr lang="zh-CN" altLang="en-US" dirty="0" smtClean="0"/>
              <a:t>的读取方式明显不同，要是不明确基类型的话，指针比你更晕</a:t>
            </a:r>
            <a:r>
              <a:rPr lang="zh-CN" altLang="en-US" dirty="0" smtClean="0"/>
              <a:t>。</a:t>
            </a:r>
            <a:endParaRPr lang="en-US" altLang="zh-CN" dirty="0"/>
          </a:p>
          <a:p>
            <a:pPr>
              <a:lnSpc>
                <a:spcPct val="110000"/>
              </a:lnSpc>
              <a:spcBef>
                <a:spcPts val="2400"/>
              </a:spcBef>
            </a:pPr>
            <a:r>
              <a:rPr lang="zh-CN" altLang="en-US" dirty="0" smtClean="0"/>
              <a:t>为了便于描述，当我们说指针</a:t>
            </a:r>
            <a:r>
              <a:rPr lang="zh-CN" altLang="en-US" b="1" dirty="0" smtClean="0">
                <a:solidFill>
                  <a:srgbClr val="FF0000"/>
                </a:solidFill>
              </a:rPr>
              <a:t>指向谁</a:t>
            </a:r>
            <a:r>
              <a:rPr lang="zh-CN" altLang="en-US" dirty="0" smtClean="0"/>
              <a:t>，意思是指针存储了谁的地址，例如我们说这里的</a:t>
            </a:r>
            <a:r>
              <a:rPr lang="en-US" altLang="zh-CN" dirty="0" smtClean="0"/>
              <a:t>p</a:t>
            </a:r>
            <a:r>
              <a:rPr lang="zh-CN" altLang="en-US" dirty="0" smtClean="0"/>
              <a:t>指向</a:t>
            </a:r>
            <a:r>
              <a:rPr lang="en-US" altLang="zh-CN" dirty="0" err="1" smtClean="0"/>
              <a:t>i</a:t>
            </a:r>
            <a:r>
              <a:rPr lang="zh-CN" altLang="en-US" dirty="0" smtClean="0"/>
              <a:t>：</a:t>
            </a:r>
            <a:r>
              <a:rPr lang="en-US" altLang="zh-CN" dirty="0" smtClean="0"/>
              <a:t>p=&amp;</a:t>
            </a:r>
            <a:r>
              <a:rPr lang="en-US" altLang="zh-CN" dirty="0" err="1" smtClean="0"/>
              <a:t>i</a:t>
            </a:r>
            <a:r>
              <a:rPr lang="en-US" altLang="zh-CN" smtClean="0"/>
              <a:t>; </a:t>
            </a:r>
          </a:p>
          <a:p>
            <a:pPr>
              <a:lnSpc>
                <a:spcPct val="110000"/>
              </a:lnSpc>
              <a:spcBef>
                <a:spcPts val="2400"/>
              </a:spcBef>
            </a:pPr>
            <a:r>
              <a:rPr lang="zh-CN" altLang="en-US" smtClean="0"/>
              <a:t>指针</a:t>
            </a:r>
            <a:r>
              <a:rPr lang="zh-CN" altLang="en-US" dirty="0" smtClean="0"/>
              <a:t>也是变量，也有自己的地址</a:t>
            </a:r>
            <a:r>
              <a:rPr lang="en-US" altLang="zh-CN" dirty="0" smtClean="0"/>
              <a:t>&amp;p</a:t>
            </a:r>
            <a:r>
              <a:rPr lang="zh-CN" altLang="en-US" dirty="0" smtClean="0"/>
              <a:t>。目前可以暂时无视</a:t>
            </a:r>
            <a:r>
              <a:rPr lang="zh-CN" altLang="en-US" dirty="0"/>
              <a:t>这点</a:t>
            </a:r>
            <a:r>
              <a:rPr lang="zh-CN" altLang="en-US" dirty="0" smtClean="0"/>
              <a:t>。</a:t>
            </a:r>
            <a:endParaRPr lang="en-US" altLang="zh-CN" dirty="0" smtClean="0"/>
          </a:p>
          <a:p>
            <a:pPr>
              <a:lnSpc>
                <a:spcPct val="110000"/>
              </a:lnSpc>
            </a:pPr>
            <a:endParaRPr lang="zh-CN" altLang="en-US" dirty="0"/>
          </a:p>
        </p:txBody>
      </p:sp>
    </p:spTree>
    <p:extLst>
      <p:ext uri="{BB962C8B-B14F-4D97-AF65-F5344CB8AC3E}">
        <p14:creationId xmlns:p14="http://schemas.microsoft.com/office/powerpoint/2010/main" val="11122960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  </a:t>
            </a:r>
            <a:r>
              <a:rPr lang="zh-CN" altLang="en-US" sz="1800" smtClean="0">
                <a:solidFill>
                  <a:srgbClr val="FFFFFF"/>
                </a:solidFill>
                <a:latin typeface="+mn-ea"/>
                <a:ea typeface="+mn-ea"/>
              </a:rPr>
              <a:t>一</a:t>
            </a:r>
            <a:r>
              <a:rPr lang="zh-CN" altLang="en-US" sz="1800">
                <a:solidFill>
                  <a:srgbClr val="FFFFFF"/>
                </a:solidFill>
                <a:latin typeface="+mn-ea"/>
                <a:ea typeface="+mn-ea"/>
              </a:rPr>
              <a:t>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a:t>
            </a:r>
            <a:r>
              <a:rPr lang="zh-CN" altLang="en-US" sz="1800" smtClean="0">
                <a:solidFill>
                  <a:srgbClr val="FFFFFF"/>
                </a:solidFill>
                <a:latin typeface="+mn-ea"/>
                <a:ea typeface="+mn-ea"/>
              </a:rPr>
              <a:t>信息</a:t>
            </a:r>
            <a:r>
              <a:rPr lang="zh-CN" altLang="en-US" sz="1800">
                <a:solidFill>
                  <a:srgbClr val="FFFFFF"/>
                </a:solidFill>
                <a:latin typeface="+mn-ea"/>
                <a:ea typeface="+mn-ea"/>
              </a:rPr>
              <a:t>：</a:t>
            </a:r>
            <a:endParaRPr lang="en-US" altLang="zh-CN" sz="180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a:solidFill>
                  <a:srgbClr val="FFFFFF"/>
                </a:solidFill>
                <a:latin typeface="+mn-ea"/>
                <a:ea typeface="+mn-ea"/>
              </a:rPr>
              <a:t>表示内存编号的纯地址。</a:t>
            </a:r>
          </a:p>
          <a:p>
            <a:pPr lvl="1">
              <a:lnSpc>
                <a:spcPct val="150000"/>
              </a:lnSpc>
              <a:spcBef>
                <a:spcPct val="0"/>
              </a:spcBef>
              <a:buNone/>
            </a:pPr>
            <a:r>
              <a:rPr lang="zh-CN" altLang="en-US" smtClean="0">
                <a:solidFill>
                  <a:srgbClr val="FFFFFF"/>
                </a:solidFill>
                <a:latin typeface="+mn-ea"/>
                <a:ea typeface="+mn-ea"/>
              </a:rPr>
              <a:t>② </a:t>
            </a:r>
            <a:r>
              <a:rPr lang="zh-CN" altLang="en-US">
                <a:solidFill>
                  <a:srgbClr val="FFFFFF"/>
                </a:solidFill>
                <a:latin typeface="+mn-ea"/>
                <a:ea typeface="+mn-ea"/>
              </a:rPr>
              <a:t>它本身的类型，即指针类型。</a:t>
            </a:r>
          </a:p>
          <a:p>
            <a:pPr lvl="1">
              <a:lnSpc>
                <a:spcPct val="150000"/>
              </a:lnSpc>
              <a:spcBef>
                <a:spcPct val="0"/>
              </a:spcBef>
              <a:buNone/>
            </a:pPr>
            <a:r>
              <a:rPr lang="zh-CN" altLang="en-US" smtClean="0">
                <a:solidFill>
                  <a:srgbClr val="FFFFFF"/>
                </a:solidFill>
                <a:latin typeface="+mn-ea"/>
                <a:ea typeface="+mn-ea"/>
              </a:rPr>
              <a:t>③ </a:t>
            </a:r>
            <a:r>
              <a:rPr lang="zh-CN" altLang="en-US">
                <a:solidFill>
                  <a:srgbClr val="FFFFFF"/>
                </a:solidFill>
                <a:latin typeface="+mn-ea"/>
                <a:ea typeface="+mn-ea"/>
              </a:rPr>
              <a:t>以它为标识的存储单元中存放的是什么类型的数据，即基类型</a:t>
            </a:r>
            <a:r>
              <a:rPr lang="zh-CN" altLang="en-US" sz="1500">
                <a:solidFill>
                  <a:srgbClr val="FFFFFF"/>
                </a:solidFill>
                <a:latin typeface="+mn-ea"/>
                <a:ea typeface="+mn-ea"/>
              </a:rPr>
              <a:t>。</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smtClean="0">
                <a:solidFill>
                  <a:schemeClr val="bg1"/>
                </a:solidFill>
              </a:rPr>
              <a:t>int</a:t>
            </a:r>
            <a:r>
              <a:rPr lang="en-US" altLang="zh-CN" sz="1600" dirty="0" smtClean="0">
                <a:solidFill>
                  <a:schemeClr val="bg1"/>
                </a:solidFill>
              </a:rPr>
              <a:t> </a:t>
            </a:r>
            <a:r>
              <a:rPr lang="en-US" altLang="zh-CN" sz="1600" dirty="0">
                <a:solidFill>
                  <a:schemeClr val="bg1"/>
                </a:solidFill>
              </a:rPr>
              <a:t>a</a:t>
            </a:r>
            <a:r>
              <a:rPr lang="en-US" altLang="zh-CN" sz="1600" dirty="0" smtClean="0">
                <a:solidFill>
                  <a:schemeClr val="bg1"/>
                </a:solidFill>
              </a:rPr>
              <a:t>;</a:t>
            </a:r>
          </a:p>
          <a:p>
            <a:pPr defTabSz="363538">
              <a:lnSpc>
                <a:spcPct val="120000"/>
              </a:lnSpc>
            </a:pPr>
            <a:r>
              <a:rPr lang="en-US" altLang="zh-CN" sz="1600" dirty="0" smtClean="0">
                <a:solidFill>
                  <a:srgbClr val="92D050"/>
                </a:solidFill>
              </a:rPr>
              <a:t>/</a:t>
            </a:r>
            <a:r>
              <a:rPr lang="zh-CN" altLang="en-US" sz="1600" dirty="0" smtClean="0">
                <a:solidFill>
                  <a:srgbClr val="92D050"/>
                </a:solidFill>
              </a:rPr>
              <a:t>* </a:t>
            </a:r>
            <a:r>
              <a:rPr lang="en-US" altLang="zh-CN" sz="1600" dirty="0" smtClean="0">
                <a:solidFill>
                  <a:srgbClr val="92D050"/>
                </a:solidFill>
              </a:rPr>
              <a:t>&amp;a</a:t>
            </a:r>
            <a:r>
              <a:rPr lang="zh-CN" altLang="en-US" sz="1600" dirty="0">
                <a:solidFill>
                  <a:srgbClr val="92D050"/>
                </a:solidFill>
              </a:rPr>
              <a:t>为</a:t>
            </a:r>
            <a:r>
              <a:rPr lang="en-US" altLang="zh-CN" sz="1600" dirty="0">
                <a:solidFill>
                  <a:srgbClr val="92D050"/>
                </a:solidFill>
              </a:rPr>
              <a:t>a</a:t>
            </a:r>
            <a:r>
              <a:rPr lang="zh-CN" altLang="en-US" sz="1600" dirty="0">
                <a:solidFill>
                  <a:srgbClr val="92D050"/>
                </a:solidFill>
              </a:rPr>
              <a:t>的地址，它就包括以上</a:t>
            </a:r>
            <a:r>
              <a:rPr lang="en-US" altLang="zh-CN" sz="1600" dirty="0">
                <a:solidFill>
                  <a:srgbClr val="92D050"/>
                </a:solidFill>
              </a:rPr>
              <a:t>3</a:t>
            </a:r>
            <a:r>
              <a:rPr lang="zh-CN" altLang="en-US" sz="1600" dirty="0">
                <a:solidFill>
                  <a:srgbClr val="92D050"/>
                </a:solidFill>
              </a:rPr>
              <a:t>个信息，它代表的是一个整型数据的地址，</a:t>
            </a:r>
            <a:r>
              <a:rPr lang="en-US" altLang="zh-CN" sz="1600" dirty="0" err="1">
                <a:solidFill>
                  <a:srgbClr val="92D050"/>
                </a:solidFill>
              </a:rPr>
              <a:t>int</a:t>
            </a:r>
            <a:r>
              <a:rPr lang="zh-CN" altLang="en-US" sz="1600" dirty="0">
                <a:solidFill>
                  <a:srgbClr val="92D050"/>
                </a:solidFill>
              </a:rPr>
              <a:t>是</a:t>
            </a:r>
            <a:r>
              <a:rPr lang="en-US" altLang="zh-CN" sz="1600" dirty="0">
                <a:solidFill>
                  <a:srgbClr val="92D050"/>
                </a:solidFill>
              </a:rPr>
              <a:t>&amp;a</a:t>
            </a:r>
            <a:r>
              <a:rPr lang="zh-CN" altLang="en-US" sz="1600" dirty="0">
                <a:solidFill>
                  <a:srgbClr val="92D050"/>
                </a:solidFill>
              </a:rPr>
              <a:t>的基类型</a:t>
            </a:r>
            <a:r>
              <a:rPr lang="en-US" altLang="zh-CN" sz="1600" dirty="0">
                <a:solidFill>
                  <a:srgbClr val="92D050"/>
                </a:solidFill>
              </a:rPr>
              <a:t>(</a:t>
            </a:r>
            <a:r>
              <a:rPr lang="zh-CN" altLang="en-US" sz="1600" dirty="0">
                <a:solidFill>
                  <a:srgbClr val="92D050"/>
                </a:solidFill>
              </a:rPr>
              <a:t>即它指向的是</a:t>
            </a:r>
            <a:r>
              <a:rPr lang="en-US" altLang="zh-CN" sz="1600" dirty="0" err="1">
                <a:solidFill>
                  <a:srgbClr val="92D050"/>
                </a:solidFill>
              </a:rPr>
              <a:t>int</a:t>
            </a:r>
            <a:r>
              <a:rPr lang="zh-CN" altLang="en-US" sz="1600" dirty="0">
                <a:solidFill>
                  <a:srgbClr val="92D050"/>
                </a:solidFill>
              </a:rPr>
              <a:t>型的存储单元</a:t>
            </a:r>
            <a:r>
              <a:rPr lang="en-US" altLang="zh-CN" sz="1600" dirty="0">
                <a:solidFill>
                  <a:srgbClr val="92D050"/>
                </a:solidFill>
              </a:rPr>
              <a:t>)</a:t>
            </a:r>
            <a:r>
              <a:rPr lang="zh-CN" altLang="en-US" sz="1600" dirty="0" smtClean="0">
                <a:solidFill>
                  <a:srgbClr val="92D050"/>
                </a:solidFill>
              </a:rPr>
              <a:t>。</a:t>
            </a:r>
            <a:r>
              <a:rPr lang="en-US" altLang="zh-CN" sz="1600" dirty="0" smtClean="0">
                <a:solidFill>
                  <a:srgbClr val="92D050"/>
                </a:solidFill>
              </a:rPr>
              <a:t>&amp;a</a:t>
            </a:r>
            <a:r>
              <a:rPr lang="zh-CN" altLang="en-US" sz="1600" dirty="0" smtClean="0">
                <a:solidFill>
                  <a:srgbClr val="92D050"/>
                </a:solidFill>
              </a:rPr>
              <a:t>就是“</a:t>
            </a:r>
            <a:r>
              <a:rPr lang="zh-CN" altLang="en-US" sz="1600" dirty="0">
                <a:solidFill>
                  <a:srgbClr val="92D050"/>
                </a:solidFill>
              </a:rPr>
              <a:t>指向整型数据的指针类型”或“基类型为整型的指针类型”，其类型可以表示为“</a:t>
            </a:r>
            <a:r>
              <a:rPr lang="en-US" altLang="zh-CN" sz="1600" dirty="0" err="1" smtClean="0">
                <a:solidFill>
                  <a:srgbClr val="92D050"/>
                </a:solidFill>
              </a:rPr>
              <a:t>int</a:t>
            </a:r>
            <a:r>
              <a:rPr lang="en-US" altLang="zh-CN" sz="1600" dirty="0" smtClean="0">
                <a:solidFill>
                  <a:srgbClr val="92D050"/>
                </a:solidFill>
              </a:rPr>
              <a:t> *”</a:t>
            </a:r>
            <a:r>
              <a:rPr lang="zh-CN" altLang="en-US" sz="1600" dirty="0">
                <a:solidFill>
                  <a:srgbClr val="92D050"/>
                </a:solidFill>
              </a:rPr>
              <a:t>型</a:t>
            </a:r>
            <a:r>
              <a:rPr lang="zh-CN" altLang="en-US" sz="1600" dirty="0" smtClean="0">
                <a:solidFill>
                  <a:srgbClr val="92D050"/>
                </a:solidFill>
              </a:rPr>
              <a:t>。*</a:t>
            </a:r>
            <a:r>
              <a:rPr lang="en-US" altLang="zh-CN" sz="1600" dirty="0" smtClean="0">
                <a:solidFill>
                  <a:srgbClr val="92D050"/>
                </a:solidFill>
              </a:rPr>
              <a:t>/</a:t>
            </a:r>
            <a:endParaRPr lang="zh-CN" altLang="en-US" sz="1600" dirty="0">
              <a:solidFill>
                <a:srgbClr val="92D050"/>
              </a:solidFill>
            </a:endParaRPr>
          </a:p>
        </p:txBody>
      </p:sp>
    </p:spTree>
    <p:custDataLst>
      <p:tags r:id="rId1"/>
    </p:custDataLst>
    <p:extLst>
      <p:ext uri="{BB962C8B-B14F-4D97-AF65-F5344CB8AC3E}">
        <p14:creationId xmlns:p14="http://schemas.microsoft.com/office/powerpoint/2010/main" val="3034906778"/>
      </p:ext>
    </p:extLst>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smtClean="0">
                <a:solidFill>
                  <a:srgbClr val="FFFFFF"/>
                </a:solidFill>
                <a:latin typeface="+mn-ea"/>
                <a:ea typeface="+mn-ea"/>
              </a:rPr>
              <a:t>(3) </a:t>
            </a:r>
            <a:r>
              <a:rPr lang="zh-CN" altLang="en-US" sz="1800" smtClean="0">
                <a:solidFill>
                  <a:srgbClr val="FFFFFF"/>
                </a:solidFill>
                <a:latin typeface="+mn-ea"/>
                <a:ea typeface="+mn-ea"/>
              </a:rPr>
              <a:t>要区别指针和指针变量。指针就是地址，而指针变量是用来存放地址的变量。</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r>
              <a:rPr lang="zh-CN" altLang="en-US" smtClean="0">
                <a:solidFill>
                  <a:srgbClr val="FFFFFF"/>
                </a:solidFill>
                <a:latin typeface="+mn-ea"/>
              </a:rPr>
              <a:t>。</a:t>
            </a:r>
            <a:endParaRPr lang="en-US" altLang="zh-CN">
              <a:solidFill>
                <a:srgbClr val="FFFFFF"/>
              </a:solidFill>
              <a:latin typeface="+mn-ea"/>
            </a:endParaRPr>
          </a:p>
        </p:txBody>
      </p:sp>
      <p:grpSp>
        <p:nvGrpSpPr>
          <p:cNvPr id="11" name="组合 10">
            <a:extLst>
              <a:ext uri="{FF2B5EF4-FFF2-40B4-BE49-F238E27FC236}">
                <a16:creationId xmlns:a16="http://schemas.microsoft.com/office/drawing/2014/main" id="{17545ED2-DA8A-47EF-94D4-E66974757BFA}"/>
              </a:ext>
            </a:extLst>
          </p:cNvPr>
          <p:cNvGrpSpPr/>
          <p:nvPr/>
        </p:nvGrpSpPr>
        <p:grpSpPr>
          <a:xfrm>
            <a:off x="7528507" y="2152047"/>
            <a:ext cx="4183597" cy="1338828"/>
            <a:chOff x="8582294" y="4088153"/>
            <a:chExt cx="4317182" cy="1338828"/>
          </a:xfrm>
        </p:grpSpPr>
        <p:sp>
          <p:nvSpPr>
            <p:cNvPr id="12" name="MH_Other_1">
              <a:extLst>
                <a:ext uri="{FF2B5EF4-FFF2-40B4-BE49-F238E27FC236}">
                  <a16:creationId xmlns:a16="http://schemas.microsoft.com/office/drawing/2014/main"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3" name="MH_SubTitle_1">
              <a:extLst>
                <a:ext uri="{FF2B5EF4-FFF2-40B4-BE49-F238E27FC236}">
                  <a16:creationId xmlns:a16="http://schemas.microsoft.com/office/drawing/2014/main" id="{69E4BA76-C13A-4969-92D9-9D00A59EA9BD}"/>
                </a:ext>
              </a:extLst>
            </p:cNvPr>
            <p:cNvSpPr/>
            <p:nvPr>
              <p:custDataLst>
                <p:tags r:id="rId6"/>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a:extLst>
                <a:ext uri="{FF2B5EF4-FFF2-40B4-BE49-F238E27FC236}">
                  <a16:creationId xmlns:a16="http://schemas.microsoft.com/office/drawing/2014/main" id="{3CA80AA9-E20C-418F-9461-7E1AE248D8DE}"/>
                </a:ext>
              </a:extLst>
            </p:cNvPr>
            <p:cNvSpPr/>
            <p:nvPr>
              <p:custDataLst>
                <p:tags r:id="rId7"/>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a:extLst>
              <a:ext uri="{FF2B5EF4-FFF2-40B4-BE49-F238E27FC236}">
                <a16:creationId xmlns:a16="http://schemas.microsoft.com/office/drawing/2014/main" id="{81B73C8E-79CB-4F4E-829B-E13EEDDD322F}"/>
              </a:ext>
            </a:extLst>
          </p:cNvPr>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a,*p</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p>
          <a:p>
            <a:pPr defTabSz="363538">
              <a:lnSpc>
                <a:spcPct val="120000"/>
              </a:lnSpc>
            </a:pPr>
            <a:r>
              <a:rPr lang="en-US" altLang="zh-CN" sz="1600" smtClean="0">
                <a:solidFill>
                  <a:schemeClr val="bg1"/>
                </a:solidFill>
              </a:rPr>
              <a:t>float </a:t>
            </a:r>
            <a:r>
              <a:rPr lang="en-US" altLang="zh-CN" sz="1600">
                <a:solidFill>
                  <a:schemeClr val="bg1"/>
                </a:solidFill>
              </a:rPr>
              <a:t>b;</a:t>
            </a:r>
          </a:p>
          <a:p>
            <a:pPr defTabSz="363538">
              <a:lnSpc>
                <a:spcPct val="120000"/>
              </a:lnSpc>
            </a:pPr>
            <a:r>
              <a:rPr lang="en-US" altLang="zh-CN" sz="1600" smtClean="0">
                <a:solidFill>
                  <a:schemeClr val="bg1"/>
                </a:solidFill>
              </a:rPr>
              <a:t>p</a:t>
            </a:r>
            <a:r>
              <a:rPr lang="en-US" altLang="zh-CN" sz="1600">
                <a:solidFill>
                  <a:schemeClr val="bg1"/>
                </a:solidFill>
              </a:rPr>
              <a:t>=&amp;a</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p>
          <a:p>
            <a:pPr defTabSz="363538">
              <a:lnSpc>
                <a:spcPct val="120000"/>
              </a:lnSpc>
            </a:pPr>
            <a:r>
              <a:rPr lang="en-US" altLang="zh-CN" sz="1600" smtClean="0">
                <a:solidFill>
                  <a:schemeClr val="bg1"/>
                </a:solidFill>
              </a:rPr>
              <a:t>p</a:t>
            </a:r>
            <a:r>
              <a:rPr lang="en-US" altLang="zh-CN" sz="1600">
                <a:solidFill>
                  <a:schemeClr val="bg1"/>
                </a:solidFill>
              </a:rPr>
              <a:t>=&amp;b</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p>
        </p:txBody>
      </p:sp>
    </p:spTree>
    <p:custDataLst>
      <p:tags r:id="rId1"/>
    </p:custDataLst>
    <p:extLst>
      <p:ext uri="{BB962C8B-B14F-4D97-AF65-F5344CB8AC3E}">
        <p14:creationId xmlns:p14="http://schemas.microsoft.com/office/powerpoint/2010/main" val="2587359366"/>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smtClean="0">
                <a:solidFill>
                  <a:srgbClr val="FFFFFF"/>
                </a:solidFill>
                <a:latin typeface="+mn-ea"/>
                <a:ea typeface="+mn-ea"/>
              </a:rPr>
              <a:t>要</a:t>
            </a:r>
            <a:r>
              <a:rPr lang="zh-CN" altLang="en-US" sz="1800">
                <a:solidFill>
                  <a:srgbClr val="FFFFFF"/>
                </a:solidFill>
                <a:latin typeface="+mn-ea"/>
                <a:ea typeface="+mn-ea"/>
              </a:rPr>
              <a:t>深入掌握在对数组的操作中正确地使用指针，搞清楚指针的指向。</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a:t>
            </a:r>
            <a:r>
              <a:rPr lang="zh-CN" altLang="en-US" sz="1600" smtClean="0">
                <a:solidFill>
                  <a:srgbClr val="92D050"/>
                </a:solidFill>
              </a:rPr>
              <a:t>变量</a:t>
            </a:r>
            <a:endParaRPr lang="en-US" altLang="zh-CN" sz="1600" smtClean="0">
              <a:solidFill>
                <a:srgbClr val="92D050"/>
              </a:solidFill>
            </a:endParaRPr>
          </a:p>
          <a:p>
            <a:pPr defTabSz="363538">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4278915861"/>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2978274423"/>
              </p:ext>
            </p:extLst>
          </p:nvPr>
        </p:nvGraphicFramePr>
        <p:xfrm>
          <a:off x="2314103" y="2159360"/>
          <a:ext cx="8950529" cy="3688080"/>
        </p:xfrm>
        <a:graphic>
          <a:graphicData uri="http://schemas.openxmlformats.org/drawingml/2006/table">
            <a:tbl>
              <a:tblPr firstRow="1">
                <a:tableStyleId>{5C22544A-7EE6-4342-B048-85BDC9FD1C3A}</a:tableStyleId>
              </a:tblPr>
              <a:tblGrid>
                <a:gridCol w="1491755">
                  <a:extLst>
                    <a:ext uri="{9D8B030D-6E8A-4147-A177-3AD203B41FA5}">
                      <a16:colId xmlns:a16="http://schemas.microsoft.com/office/drawing/2014/main" val="2019658562"/>
                    </a:ext>
                  </a:extLst>
                </a:gridCol>
                <a:gridCol w="1491755">
                  <a:extLst>
                    <a:ext uri="{9D8B030D-6E8A-4147-A177-3AD203B41FA5}">
                      <a16:colId xmlns:a16="http://schemas.microsoft.com/office/drawing/2014/main" val="2437286572"/>
                    </a:ext>
                  </a:extLst>
                </a:gridCol>
                <a:gridCol w="5967019">
                  <a:extLst>
                    <a:ext uri="{9D8B030D-6E8A-4147-A177-3AD203B41FA5}">
                      <a16:colId xmlns:a16="http://schemas.microsoft.com/office/drawing/2014/main" val="1367715841"/>
                    </a:ext>
                  </a:extLst>
                </a:gridCol>
              </a:tblGrid>
              <a:tr h="203413">
                <a:tc>
                  <a:txBody>
                    <a:bodyPr/>
                    <a:lstStyle/>
                    <a:p>
                      <a:pPr algn="ctr"/>
                      <a:r>
                        <a:rPr lang="zh-CN" altLang="en-US" sz="1600" smtClean="0"/>
                        <a:t>变量定义</a:t>
                      </a:r>
                      <a:endParaRPr lang="zh-CN" altLang="en-US" sz="1600"/>
                    </a:p>
                  </a:txBody>
                  <a:tcPr/>
                </a:tc>
                <a:tc>
                  <a:txBody>
                    <a:bodyPr/>
                    <a:lstStyle/>
                    <a:p>
                      <a:pPr algn="ctr"/>
                      <a:r>
                        <a:rPr lang="zh-CN" altLang="en-US" sz="1600" smtClean="0"/>
                        <a:t>类型表示</a:t>
                      </a:r>
                      <a:endParaRPr lang="zh-CN" altLang="en-US" sz="1600"/>
                    </a:p>
                  </a:txBody>
                  <a:tcPr/>
                </a:tc>
                <a:tc>
                  <a:txBody>
                    <a:bodyPr/>
                    <a:lstStyle/>
                    <a:p>
                      <a:pPr algn="ctr"/>
                      <a:r>
                        <a:rPr lang="zh-CN" altLang="en-US" sz="1600" smtClean="0"/>
                        <a:t>含义</a:t>
                      </a:r>
                      <a:endParaRPr lang="zh-CN" altLang="en-US" sz="1600"/>
                    </a:p>
                  </a:txBody>
                  <a:tcPr/>
                </a:tc>
                <a:extLst>
                  <a:ext uri="{0D108BD9-81ED-4DB2-BD59-A6C34878D82A}">
                    <a16:rowId xmlns:a16="http://schemas.microsoft.com/office/drawing/2014/main" val="3801599171"/>
                  </a:ext>
                </a:extLst>
              </a:tr>
              <a:tr h="203413">
                <a:tc>
                  <a:txBody>
                    <a:bodyPr/>
                    <a:lstStyle/>
                    <a:p>
                      <a:r>
                        <a:rPr lang="en-US" altLang="zh-CN" sz="1600" smtClean="0"/>
                        <a:t>int i;</a:t>
                      </a:r>
                      <a:endParaRPr lang="zh-CN" altLang="en-US" sz="1600"/>
                    </a:p>
                  </a:txBody>
                  <a:tcPr/>
                </a:tc>
                <a:tc>
                  <a:txBody>
                    <a:bodyPr/>
                    <a:lstStyle/>
                    <a:p>
                      <a:r>
                        <a:rPr lang="en-US" altLang="zh-CN" sz="1600" smtClean="0"/>
                        <a:t>int</a:t>
                      </a:r>
                      <a:endParaRPr lang="zh-CN" altLang="en-US" sz="1600"/>
                    </a:p>
                  </a:txBody>
                  <a:tcPr/>
                </a:tc>
                <a:tc>
                  <a:txBody>
                    <a:bodyPr/>
                    <a:lstStyle/>
                    <a:p>
                      <a:r>
                        <a:rPr lang="zh-CN" altLang="en-US" sz="1600" smtClean="0"/>
                        <a:t>定义整型变量</a:t>
                      </a:r>
                      <a:r>
                        <a:rPr lang="en-US" altLang="zh-CN" sz="1600" smtClean="0"/>
                        <a:t>i</a:t>
                      </a:r>
                      <a:endParaRPr lang="zh-CN" altLang="en-US" sz="1600"/>
                    </a:p>
                  </a:txBody>
                  <a:tcPr/>
                </a:tc>
                <a:extLst>
                  <a:ext uri="{0D108BD9-81ED-4DB2-BD59-A6C34878D82A}">
                    <a16:rowId xmlns:a16="http://schemas.microsoft.com/office/drawing/2014/main" val="1913977750"/>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zh-CN" altLang="en-US" sz="1600" smtClean="0"/>
                        <a:t>定义</a:t>
                      </a:r>
                      <a:r>
                        <a:rPr lang="en-US" altLang="zh-CN" sz="1600" smtClean="0"/>
                        <a:t>p</a:t>
                      </a:r>
                      <a:r>
                        <a:rPr lang="zh-CN" altLang="en-US" sz="1600" smtClean="0"/>
                        <a:t>为指向整型数据的指针变量</a:t>
                      </a:r>
                      <a:endParaRPr lang="zh-CN" altLang="en-US" sz="1600"/>
                    </a:p>
                  </a:txBody>
                  <a:tcPr/>
                </a:tc>
                <a:extLst>
                  <a:ext uri="{0D108BD9-81ED-4DB2-BD59-A6C34878D82A}">
                    <a16:rowId xmlns:a16="http://schemas.microsoft.com/office/drawing/2014/main" val="1201777523"/>
                  </a:ext>
                </a:extLst>
              </a:tr>
              <a:tr h="203413">
                <a:tc>
                  <a:txBody>
                    <a:bodyPr/>
                    <a:lstStyle/>
                    <a:p>
                      <a:r>
                        <a:rPr lang="en-US" altLang="zh-CN" sz="1600" smtClean="0"/>
                        <a:t>int a[5];</a:t>
                      </a:r>
                      <a:endParaRPr lang="zh-CN" altLang="en-US" sz="1600"/>
                    </a:p>
                  </a:txBody>
                  <a:tcPr/>
                </a:tc>
                <a:tc>
                  <a:txBody>
                    <a:bodyPr/>
                    <a:lstStyle/>
                    <a:p>
                      <a:r>
                        <a:rPr lang="en-US" altLang="zh-CN" sz="1600" smtClean="0"/>
                        <a:t>int [5]</a:t>
                      </a:r>
                      <a:endParaRPr lang="zh-CN" altLang="en-US" sz="1600"/>
                    </a:p>
                  </a:txBody>
                  <a:tcPr/>
                </a:tc>
                <a:tc>
                  <a:txBody>
                    <a:bodyPr/>
                    <a:lstStyle/>
                    <a:p>
                      <a:r>
                        <a:rPr lang="zh-CN" altLang="en-US" sz="1600" smtClean="0"/>
                        <a:t>定义整型数组</a:t>
                      </a:r>
                      <a:r>
                        <a:rPr lang="en-US" altLang="zh-CN" sz="1600" smtClean="0"/>
                        <a:t>a</a:t>
                      </a:r>
                      <a:r>
                        <a:rPr lang="zh-CN" altLang="en-US" sz="1600" smtClean="0"/>
                        <a:t>，它有</a:t>
                      </a:r>
                      <a:r>
                        <a:rPr lang="en-US" altLang="zh-CN" sz="1600" smtClean="0"/>
                        <a:t>5</a:t>
                      </a:r>
                      <a:r>
                        <a:rPr lang="zh-CN" altLang="en-US" sz="1600" smtClean="0"/>
                        <a:t>个元素</a:t>
                      </a:r>
                      <a:endParaRPr lang="zh-CN" altLang="en-US" sz="1600"/>
                    </a:p>
                  </a:txBody>
                  <a:tcPr/>
                </a:tc>
                <a:extLst>
                  <a:ext uri="{0D108BD9-81ED-4DB2-BD59-A6C34878D82A}">
                    <a16:rowId xmlns:a16="http://schemas.microsoft.com/office/drawing/2014/main" val="270744034"/>
                  </a:ext>
                </a:extLst>
              </a:tr>
              <a:tr h="203413">
                <a:tc>
                  <a:txBody>
                    <a:bodyPr/>
                    <a:lstStyle/>
                    <a:p>
                      <a:r>
                        <a:rPr lang="en-US" altLang="zh-CN" sz="1600" smtClean="0"/>
                        <a:t>int *p[4];</a:t>
                      </a:r>
                      <a:endParaRPr lang="zh-CN" altLang="en-US" sz="1600"/>
                    </a:p>
                  </a:txBody>
                  <a:tcPr/>
                </a:tc>
                <a:tc>
                  <a:txBody>
                    <a:bodyPr/>
                    <a:lstStyle/>
                    <a:p>
                      <a:r>
                        <a:rPr lang="en-US" altLang="zh-CN" sz="1600" smtClean="0"/>
                        <a:t>int *[4]</a:t>
                      </a:r>
                      <a:endParaRPr lang="zh-CN" altLang="en-US" sz="1600"/>
                    </a:p>
                  </a:txBody>
                  <a:tcPr/>
                </a:tc>
                <a:tc>
                  <a:txBody>
                    <a:bodyPr/>
                    <a:lstStyle/>
                    <a:p>
                      <a:r>
                        <a:rPr lang="zh-CN" altLang="en-US" sz="1600" smtClean="0"/>
                        <a:t>定义指针数组</a:t>
                      </a:r>
                      <a:r>
                        <a:rPr lang="en-US" altLang="zh-CN" sz="1600" smtClean="0"/>
                        <a:t>p</a:t>
                      </a:r>
                      <a:r>
                        <a:rPr lang="zh-CN" altLang="en-US" sz="1600" smtClean="0"/>
                        <a:t>，它由</a:t>
                      </a:r>
                      <a:r>
                        <a:rPr lang="en-US" altLang="zh-CN" sz="1600" smtClean="0"/>
                        <a:t>4</a:t>
                      </a:r>
                      <a:r>
                        <a:rPr lang="zh-CN" altLang="en-US" sz="1600" smtClean="0"/>
                        <a:t>个指向整型数据的指针元素组成</a:t>
                      </a:r>
                      <a:endParaRPr lang="zh-CN" altLang="en-US" sz="1600"/>
                    </a:p>
                  </a:txBody>
                  <a:tcPr/>
                </a:tc>
                <a:extLst>
                  <a:ext uri="{0D108BD9-81ED-4DB2-BD59-A6C34878D82A}">
                    <a16:rowId xmlns:a16="http://schemas.microsoft.com/office/drawing/2014/main" val="1119741503"/>
                  </a:ext>
                </a:extLst>
              </a:tr>
              <a:tr h="203413">
                <a:tc>
                  <a:txBody>
                    <a:bodyPr/>
                    <a:lstStyle/>
                    <a:p>
                      <a:r>
                        <a:rPr lang="en-US" altLang="zh-CN" sz="1600" smtClean="0"/>
                        <a:t>int (*p)[4];</a:t>
                      </a:r>
                      <a:endParaRPr lang="zh-CN" altLang="en-US" sz="1600"/>
                    </a:p>
                  </a:txBody>
                  <a:tcPr/>
                </a:tc>
                <a:tc>
                  <a:txBody>
                    <a:bodyPr/>
                    <a:lstStyle/>
                    <a:p>
                      <a:r>
                        <a:rPr lang="en-US" altLang="zh-CN" sz="1600" smtClean="0"/>
                        <a:t>int (</a:t>
                      </a:r>
                      <a:r>
                        <a:rPr lang="zh-CN" altLang="en-US" sz="1600" smtClean="0"/>
                        <a:t>*</a:t>
                      </a:r>
                      <a:r>
                        <a:rPr lang="en-US" altLang="zh-CN" sz="1600" smtClean="0"/>
                        <a:t>)[4]</a:t>
                      </a:r>
                      <a:endParaRPr lang="zh-CN" altLang="en-US" sz="1600"/>
                    </a:p>
                  </a:txBody>
                  <a:tcPr/>
                </a:tc>
                <a:tc>
                  <a:txBody>
                    <a:bodyPr/>
                    <a:lstStyle/>
                    <a:p>
                      <a:r>
                        <a:rPr lang="en-US" altLang="zh-CN" sz="1600" smtClean="0"/>
                        <a:t>p</a:t>
                      </a:r>
                      <a:r>
                        <a:rPr lang="zh-CN" altLang="en-US" sz="1600" smtClean="0"/>
                        <a:t>为指向包含</a:t>
                      </a:r>
                      <a:r>
                        <a:rPr lang="en-US" altLang="zh-CN" sz="1600" smtClean="0"/>
                        <a:t>4</a:t>
                      </a:r>
                      <a:r>
                        <a:rPr lang="zh-CN" altLang="en-US" sz="1600" smtClean="0"/>
                        <a:t>个元素的一维数组的指针变量</a:t>
                      </a:r>
                      <a:endParaRPr lang="zh-CN" altLang="en-US" sz="1600"/>
                    </a:p>
                  </a:txBody>
                  <a:tcPr/>
                </a:tc>
                <a:extLst>
                  <a:ext uri="{0D108BD9-81ED-4DB2-BD59-A6C34878D82A}">
                    <a16:rowId xmlns:a16="http://schemas.microsoft.com/office/drawing/2014/main" val="3971301158"/>
                  </a:ext>
                </a:extLst>
              </a:tr>
              <a:tr h="203413">
                <a:tc>
                  <a:txBody>
                    <a:bodyPr/>
                    <a:lstStyle/>
                    <a:p>
                      <a:r>
                        <a:rPr lang="en-US" altLang="zh-CN" sz="1600" smtClean="0"/>
                        <a:t>int f();</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f</a:t>
                      </a:r>
                      <a:r>
                        <a:rPr lang="zh-CN" altLang="en-US" sz="1600" smtClean="0"/>
                        <a:t>为返回整型函数值的函数</a:t>
                      </a:r>
                      <a:endParaRPr lang="zh-CN" altLang="en-US" sz="1600"/>
                    </a:p>
                  </a:txBody>
                  <a:tcPr/>
                </a:tc>
                <a:extLst>
                  <a:ext uri="{0D108BD9-81ED-4DB2-BD59-A6C34878D82A}">
                    <a16:rowId xmlns:a16="http://schemas.microsoft.com/office/drawing/2014/main" val="2084134501"/>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为返回一个指针的函数，该指针指向整型数据</a:t>
                      </a:r>
                      <a:endParaRPr lang="zh-CN" altLang="en-US" sz="1600"/>
                    </a:p>
                  </a:txBody>
                  <a:tcPr/>
                </a:tc>
                <a:extLst>
                  <a:ext uri="{0D108BD9-81ED-4DB2-BD59-A6C34878D82A}">
                    <a16:rowId xmlns:a16="http://schemas.microsoft.com/office/drawing/2014/main" val="2845529674"/>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为指向函数的指针，该函数返回一个整型值</a:t>
                      </a:r>
                      <a:endParaRPr lang="zh-CN" altLang="en-US" sz="1600"/>
                    </a:p>
                  </a:txBody>
                  <a:tcPr/>
                </a:tc>
                <a:extLst>
                  <a:ext uri="{0D108BD9-81ED-4DB2-BD59-A6C34878D82A}">
                    <a16:rowId xmlns:a16="http://schemas.microsoft.com/office/drawing/2014/main" val="3142859998"/>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是一个指针变量，它指向一个指向整型数据的指针变量</a:t>
                      </a:r>
                      <a:endParaRPr lang="zh-CN" altLang="en-US" sz="1600"/>
                    </a:p>
                  </a:txBody>
                  <a:tcPr/>
                </a:tc>
                <a:extLst>
                  <a:ext uri="{0D108BD9-81ED-4DB2-BD59-A6C34878D82A}">
                    <a16:rowId xmlns:a16="http://schemas.microsoft.com/office/drawing/2014/main" val="1425500177"/>
                  </a:ext>
                </a:extLst>
              </a:tr>
              <a:tr h="203413">
                <a:tc>
                  <a:txBody>
                    <a:bodyPr/>
                    <a:lstStyle/>
                    <a:p>
                      <a:r>
                        <a:rPr lang="en-US" altLang="zh-CN" sz="1600" smtClean="0"/>
                        <a:t>void *p;</a:t>
                      </a:r>
                      <a:endParaRPr lang="zh-CN" altLang="en-US" sz="1600"/>
                    </a:p>
                  </a:txBody>
                  <a:tcPr/>
                </a:tc>
                <a:tc>
                  <a:txBody>
                    <a:bodyPr/>
                    <a:lstStyle/>
                    <a:p>
                      <a:r>
                        <a:rPr lang="en-US" altLang="zh-CN" sz="1600" smtClean="0"/>
                        <a:t>void *</a:t>
                      </a:r>
                      <a:endParaRPr lang="zh-CN" altLang="en-US" sz="1600"/>
                    </a:p>
                  </a:txBody>
                  <a:tcPr/>
                </a:tc>
                <a:tc>
                  <a:txBody>
                    <a:bodyPr/>
                    <a:lstStyle/>
                    <a:p>
                      <a:r>
                        <a:rPr lang="en-US" altLang="zh-CN" sz="1600" dirty="0" smtClean="0"/>
                        <a:t>p</a:t>
                      </a:r>
                      <a:r>
                        <a:rPr lang="zh-CN" altLang="en-US" sz="1600" dirty="0" smtClean="0"/>
                        <a:t>是一个指针变量，基类型为</a:t>
                      </a:r>
                      <a:r>
                        <a:rPr lang="en-US" altLang="zh-CN" sz="1600" dirty="0" smtClean="0"/>
                        <a:t>void(</a:t>
                      </a:r>
                      <a:r>
                        <a:rPr lang="zh-CN" altLang="en-US" sz="1600" dirty="0" smtClean="0"/>
                        <a:t>空类型</a:t>
                      </a:r>
                      <a:r>
                        <a:rPr lang="en-US" altLang="zh-CN" sz="1600" dirty="0" smtClean="0"/>
                        <a:t>)</a:t>
                      </a:r>
                      <a:r>
                        <a:rPr lang="zh-CN" altLang="en-US" sz="1600" dirty="0" smtClean="0"/>
                        <a:t>，不指向具体的对象</a:t>
                      </a:r>
                      <a:endParaRPr lang="zh-CN" altLang="en-US" sz="1600" dirty="0"/>
                    </a:p>
                  </a:txBody>
                  <a:tcPr/>
                </a:tc>
                <a:extLst>
                  <a:ext uri="{0D108BD9-81ED-4DB2-BD59-A6C34878D82A}">
                    <a16:rowId xmlns:a16="http://schemas.microsoft.com/office/drawing/2014/main" val="1315542496"/>
                  </a:ext>
                </a:extLst>
              </a:tr>
            </a:tbl>
          </a:graphicData>
        </a:graphic>
      </p:graphicFrame>
    </p:spTree>
    <p:custDataLst>
      <p:tags r:id="rId1"/>
    </p:custDataLst>
    <p:extLst>
      <p:ext uri="{BB962C8B-B14F-4D97-AF65-F5344CB8AC3E}">
        <p14:creationId xmlns:p14="http://schemas.microsoft.com/office/powerpoint/2010/main" val="250993962"/>
      </p:ext>
    </p:extLst>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(7) </a:t>
            </a:r>
            <a:r>
              <a:rPr lang="zh-CN" altLang="en-US" sz="1800" smtClean="0">
                <a:solidFill>
                  <a:srgbClr val="FFFFFF"/>
                </a:solidFill>
                <a:latin typeface="+mn-ea"/>
                <a:ea typeface="+mn-ea"/>
              </a:rPr>
              <a:t>指针运算</a:t>
            </a:r>
            <a:endParaRPr lang="en-US" altLang="zh-CN" sz="1800" smtClean="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smtClean="0">
                <a:solidFill>
                  <a:srgbClr val="FFFFFF"/>
                </a:solidFill>
                <a:latin typeface="+mn-ea"/>
                <a:ea typeface="+mn-ea"/>
              </a:rPr>
              <a:t>指针</a:t>
            </a:r>
            <a:r>
              <a:rPr lang="zh-CN" altLang="en-US">
                <a:solidFill>
                  <a:srgbClr val="FFFFFF"/>
                </a:solidFill>
                <a:latin typeface="+mn-ea"/>
                <a:ea typeface="+mn-ea"/>
              </a:rPr>
              <a:t>变量加（减）一个</a:t>
            </a:r>
            <a:r>
              <a:rPr lang="zh-CN" altLang="en-US" smtClean="0">
                <a:solidFill>
                  <a:srgbClr val="FFFFFF"/>
                </a:solidFill>
                <a:latin typeface="+mn-ea"/>
                <a:ea typeface="+mn-ea"/>
              </a:rPr>
              <a:t>整数。</a:t>
            </a:r>
            <a:endParaRPr lang="en-US" altLang="zh-CN" smtClean="0">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指针</a:t>
            </a:r>
            <a:r>
              <a:rPr lang="zh-CN" altLang="en-US">
                <a:solidFill>
                  <a:srgbClr val="FFFFFF"/>
                </a:solidFill>
                <a:latin typeface="+mn-ea"/>
                <a:ea typeface="+mn-ea"/>
              </a:rPr>
              <a:t>变量赋值。将一个变量地址赋给一个指针变量。 不应把一个整数赋给指针变量。</a:t>
            </a: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两</a:t>
            </a:r>
            <a:r>
              <a:rPr lang="zh-CN" altLang="en-US">
                <a:solidFill>
                  <a:srgbClr val="FFFFFF"/>
                </a:solidFill>
                <a:latin typeface="+mn-ea"/>
                <a:ea typeface="+mn-ea"/>
              </a:rPr>
              <a:t>个指针变量可以相减</a:t>
            </a:r>
            <a:r>
              <a:rPr lang="zh-CN" altLang="en-US" smtClean="0">
                <a:solidFill>
                  <a:srgbClr val="FFFFFF"/>
                </a:solidFill>
                <a:latin typeface="+mn-ea"/>
                <a:ea typeface="+mn-ea"/>
              </a:rPr>
              <a:t>。如果</a:t>
            </a:r>
            <a:r>
              <a:rPr lang="zh-CN" altLang="en-US">
                <a:solidFill>
                  <a:srgbClr val="FFFFFF"/>
                </a:solidFill>
                <a:latin typeface="+mn-ea"/>
                <a:ea typeface="+mn-ea"/>
              </a:rPr>
              <a:t>两个指针变量都指向同一个数组中的元素，则两个指针变量值之差是两个指针之间的元素</a:t>
            </a:r>
            <a:r>
              <a:rPr lang="zh-CN" altLang="en-US" smtClean="0">
                <a:solidFill>
                  <a:srgbClr val="FFFFFF"/>
                </a:solidFill>
                <a:latin typeface="+mn-ea"/>
                <a:ea typeface="+mn-ea"/>
              </a:rPr>
              <a:t>个数。</a:t>
            </a:r>
            <a:endParaRPr lang="en-US" altLang="zh-CN" smtClean="0">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a:t>
            </a:r>
            <a:r>
              <a:rPr lang="zh-CN" altLang="en-US" smtClean="0">
                <a:solidFill>
                  <a:srgbClr val="FFFFFF"/>
                </a:solidFill>
                <a:latin typeface="+mn-ea"/>
                <a:ea typeface="+mn-ea"/>
              </a:rPr>
              <a:t>比较。若</a:t>
            </a:r>
            <a:r>
              <a:rPr lang="zh-CN" altLang="en-US">
                <a:solidFill>
                  <a:srgbClr val="FFFFFF"/>
                </a:solidFill>
                <a:latin typeface="+mn-ea"/>
                <a:ea typeface="+mn-ea"/>
              </a:rPr>
              <a:t>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r>
              <a:rPr lang="zh-CN" altLang="en-US" smtClean="0">
                <a:solidFill>
                  <a:srgbClr val="FFFFFF"/>
                </a:solidFill>
                <a:latin typeface="+mn-ea"/>
                <a:ea typeface="+mn-ea"/>
              </a:rPr>
              <a:t>。</a:t>
            </a:r>
            <a:endParaRPr lang="zh-CN" altLang="en-US">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		</a:t>
            </a:r>
            <a:r>
              <a:rPr lang="en-US" altLang="zh-CN" sz="1600" smtClean="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p>
        </p:txBody>
      </p:sp>
      <p:sp>
        <p:nvSpPr>
          <p:cNvPr id="9" name="圆角矩形 8">
            <a:extLst>
              <a:ext uri="{FF2B5EF4-FFF2-40B4-BE49-F238E27FC236}">
                <a16:creationId xmlns:a16="http://schemas.microsoft.com/office/drawing/2014/main" id="{81B73C8E-79CB-4F4E-829B-E13EEDDD322F}"/>
              </a:ext>
            </a:extLst>
          </p:cNvPr>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p=&amp;a;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变量</a:t>
            </a:r>
            <a:r>
              <a:rPr lang="en-US" altLang="zh-CN" sz="1600">
                <a:solidFill>
                  <a:srgbClr val="92D050"/>
                </a:solidFill>
              </a:rPr>
              <a:t>a</a:t>
            </a:r>
            <a:r>
              <a:rPr lang="zh-CN" altLang="en-US" sz="1600">
                <a:solidFill>
                  <a:srgbClr val="92D050"/>
                </a:solidFill>
              </a:rPr>
              <a:t>的地址赋给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p=array;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首元素地址赋给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p=&amp;array[i</a:t>
            </a:r>
            <a:r>
              <a:rPr lang="en-US" altLang="zh-CN" sz="1600" smtClean="0">
                <a:solidFill>
                  <a:schemeClr val="bg1"/>
                </a:solidFill>
              </a:rPr>
              <a:t>];	</a:t>
            </a:r>
            <a:r>
              <a:rPr lang="en-US" altLang="zh-CN" sz="1600" smtClean="0">
                <a:solidFill>
                  <a:srgbClr val="92D050"/>
                </a:solidFill>
              </a:rPr>
              <a:t>//</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p=max</a:t>
            </a:r>
            <a:r>
              <a:rPr lang="en-US" altLang="zh-CN" sz="1600" smtClean="0">
                <a:solidFill>
                  <a:schemeClr val="bg1"/>
                </a:solidFill>
              </a:rPr>
              <a:t>;	</a:t>
            </a:r>
            <a:r>
              <a:rPr lang="en-US" altLang="zh-CN" sz="1600" smtClean="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smtClean="0">
                <a:solidFill>
                  <a:schemeClr val="bg1"/>
                </a:solidFill>
              </a:rPr>
              <a:t>p1=p2;</a:t>
            </a:r>
            <a:r>
              <a:rPr lang="en-US" altLang="zh-CN" sz="1600" smtClean="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smtClean="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4219984427"/>
              </p:ext>
            </p:extLst>
          </p:nvPr>
        </p:nvGraphicFramePr>
        <p:xfrm>
          <a:off x="9883302" y="3292204"/>
          <a:ext cx="1413744" cy="1715735"/>
        </p:xfrm>
        <a:graphic>
          <a:graphicData uri="http://schemas.openxmlformats.org/drawingml/2006/table">
            <a:tbl>
              <a:tblPr>
                <a:tableStyleId>{5C22544A-7EE6-4342-B048-85BDC9FD1C3A}</a:tableStyleId>
              </a:tblPr>
              <a:tblGrid>
                <a:gridCol w="605890">
                  <a:extLst>
                    <a:ext uri="{9D8B030D-6E8A-4147-A177-3AD203B41FA5}">
                      <a16:colId xmlns:a16="http://schemas.microsoft.com/office/drawing/2014/main" val="738932588"/>
                    </a:ext>
                  </a:extLst>
                </a:gridCol>
                <a:gridCol w="807854">
                  <a:extLst>
                    <a:ext uri="{9D8B030D-6E8A-4147-A177-3AD203B41FA5}">
                      <a16:colId xmlns:a16="http://schemas.microsoft.com/office/drawing/2014/main" val="2830740394"/>
                    </a:ext>
                  </a:extLst>
                </a:gridCol>
              </a:tblGrid>
              <a:tr h="245105">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245105">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a[0]</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245105">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a[1]</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245105">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a[2]</a:t>
                      </a: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245105">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a[3]</a:t>
                      </a: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245105">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a[4]</a:t>
                      </a:r>
                      <a:endParaRPr lang="zh-CN" altLang="en-US" sz="1400"/>
                    </a:p>
                  </a:txBody>
                  <a:tcPr marT="0" marB="0" anchor="ctr">
                    <a:lnL w="12700" cmpd="sng">
                      <a:noFill/>
                    </a:lnL>
                    <a:lnR w="12700" cmpd="sng">
                      <a:noFill/>
                    </a:lnR>
                  </a:tcPr>
                </a:tc>
                <a:extLst>
                  <a:ext uri="{0D108BD9-81ED-4DB2-BD59-A6C34878D82A}">
                    <a16:rowId xmlns:a16="http://schemas.microsoft.com/office/drawing/2014/main" val="3747436585"/>
                  </a:ext>
                </a:extLst>
              </a:tr>
              <a:tr h="245105">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a[5]</a:t>
                      </a:r>
                      <a:endParaRPr lang="zh-CN" altLang="en-US" sz="1400" dirty="0"/>
                    </a:p>
                  </a:txBody>
                  <a:tcPr marT="0" marB="0" anchor="ctr">
                    <a:lnL w="12700" cmpd="sng">
                      <a:noFill/>
                    </a:lnL>
                    <a:lnR w="12700" cmpd="sng">
                      <a:noFill/>
                    </a:lnR>
                  </a:tcPr>
                </a:tc>
                <a:extLst>
                  <a:ext uri="{0D108BD9-81ED-4DB2-BD59-A6C34878D82A}">
                    <a16:rowId xmlns:a16="http://schemas.microsoft.com/office/drawing/2014/main" val="1563760208"/>
                  </a:ext>
                </a:extLst>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265205562"/>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(8) </a:t>
            </a:r>
            <a:r>
              <a:rPr lang="zh-CN" altLang="en-US" sz="1800" smtClean="0">
                <a:solidFill>
                  <a:srgbClr val="FFFFFF"/>
                </a:solidFill>
                <a:latin typeface="+mn-ea"/>
                <a:ea typeface="+mn-ea"/>
              </a:rPr>
              <a:t>指针</a:t>
            </a:r>
            <a:r>
              <a:rPr lang="zh-CN" altLang="en-US" sz="1800">
                <a:solidFill>
                  <a:srgbClr val="FFFFFF"/>
                </a:solidFill>
                <a:latin typeface="+mn-ea"/>
                <a:ea typeface="+mn-ea"/>
              </a:rPr>
              <a:t>变量可以有空值，即该指针变量不指向任何变量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en-US" altLang="zh-CN" sz="1800" smtClean="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a:t>
            </a:r>
            <a:r>
              <a:rPr lang="zh-CN" altLang="en-US" sz="1800" smtClean="0">
                <a:solidFill>
                  <a:srgbClr val="FFFFFF"/>
                </a:solidFill>
                <a:latin typeface="+mn-ea"/>
                <a:ea typeface="+mn-ea"/>
              </a:rPr>
              <a:t>定义</a:t>
            </a:r>
            <a:r>
              <a:rPr lang="zh-CN" altLang="en-US" sz="1800">
                <a:solidFill>
                  <a:srgbClr val="FFFFFF"/>
                </a:solidFill>
                <a:latin typeface="+mn-ea"/>
                <a:ea typeface="+mn-ea"/>
              </a:rPr>
              <a:t>：</a:t>
            </a:r>
            <a:r>
              <a:rPr lang="en-US" altLang="zh-CN" sz="1800" smtClean="0">
                <a:solidFill>
                  <a:srgbClr val="FFFFFF"/>
                </a:solidFill>
                <a:latin typeface="+mn-ea"/>
                <a:ea typeface="+mn-ea"/>
              </a:rPr>
              <a:t>#</a:t>
            </a:r>
            <a:r>
              <a:rPr lang="en-US" altLang="zh-CN" sz="1800">
                <a:solidFill>
                  <a:srgbClr val="FFFFFF"/>
                </a:solidFill>
                <a:latin typeface="+mn-ea"/>
                <a:ea typeface="+mn-ea"/>
              </a:rPr>
              <a:t>define NULL 0</a:t>
            </a:r>
          </a:p>
          <a:p>
            <a:pPr>
              <a:lnSpc>
                <a:spcPct val="150000"/>
              </a:lnSpc>
              <a:spcBef>
                <a:spcPct val="0"/>
              </a:spcBef>
              <a:buNone/>
            </a:pPr>
            <a:r>
              <a:rPr lang="zh-CN" altLang="en-US" sz="1800" smtClean="0">
                <a:solidFill>
                  <a:srgbClr val="FFFFFF"/>
                </a:solidFill>
                <a:latin typeface="+mn-ea"/>
                <a:ea typeface="+mn-ea"/>
              </a:rPr>
              <a:t>它</a:t>
            </a:r>
            <a:r>
              <a:rPr lang="zh-CN" altLang="en-US" sz="1800">
                <a:solidFill>
                  <a:srgbClr val="FFFFFF"/>
                </a:solidFill>
                <a:latin typeface="+mn-ea"/>
                <a:ea typeface="+mn-ea"/>
              </a:rPr>
              <a:t>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a:t>
            </a:r>
            <a:r>
              <a:rPr lang="zh-CN" altLang="en-US" sz="1800" smtClean="0">
                <a:solidFill>
                  <a:srgbClr val="FFFFFF"/>
                </a:solidFill>
                <a:latin typeface="+mn-ea"/>
                <a:ea typeface="+mn-ea"/>
              </a:rPr>
              <a:t>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id="{81B73C8E-79CB-4F4E-829B-E13EEDDD322F}"/>
              </a:ext>
            </a:extLst>
          </p:cNvPr>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a:extLst>
              <a:ext uri="{FF2B5EF4-FFF2-40B4-BE49-F238E27FC236}">
                <a16:creationId xmlns:a16="http://schemas.microsoft.com/office/drawing/2014/main" id="{17545ED2-DA8A-47EF-94D4-E66974757BFA}"/>
              </a:ext>
            </a:extLst>
          </p:cNvPr>
          <p:cNvGrpSpPr/>
          <p:nvPr/>
        </p:nvGrpSpPr>
        <p:grpSpPr>
          <a:xfrm>
            <a:off x="1322260" y="3017809"/>
            <a:ext cx="9105790" cy="1037202"/>
            <a:chOff x="8582294" y="4088153"/>
            <a:chExt cx="9396544" cy="1037202"/>
          </a:xfrm>
        </p:grpSpPr>
        <p:sp>
          <p:nvSpPr>
            <p:cNvPr id="11" name="MH_Other_1">
              <a:extLst>
                <a:ext uri="{FF2B5EF4-FFF2-40B4-BE49-F238E27FC236}">
                  <a16:creationId xmlns:a16="http://schemas.microsoft.com/office/drawing/2014/main"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6"/>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7"/>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a:extLst>
              <a:ext uri="{FF2B5EF4-FFF2-40B4-BE49-F238E27FC236}">
                <a16:creationId xmlns:a16="http://schemas.microsoft.com/office/drawing/2014/main" id="{81B73C8E-79CB-4F4E-829B-E13EEDDD322F}"/>
              </a:ext>
            </a:extLst>
          </p:cNvPr>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1536021610"/>
      </p:ext>
    </p:extLst>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996493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7" y="1628775"/>
            <a:ext cx="9964930"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dirty="0" smtClean="0">
                <a:solidFill>
                  <a:srgbClr val="FFFFFF"/>
                </a:solidFill>
                <a:latin typeface="+mn-ea"/>
                <a:ea typeface="+mn-ea"/>
              </a:rPr>
              <a:t>指针的优点：</a:t>
            </a:r>
            <a:endParaRPr lang="en-US" altLang="zh-CN" sz="2000" b="1" dirty="0"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dirty="0" smtClean="0">
                <a:solidFill>
                  <a:srgbClr val="FFFFFF"/>
                </a:solidFill>
                <a:latin typeface="+mn-ea"/>
                <a:ea typeface="+mn-ea"/>
              </a:rPr>
              <a:t>提高</a:t>
            </a:r>
            <a:r>
              <a:rPr lang="zh-CN" altLang="en-US" sz="2000" b="1" dirty="0">
                <a:solidFill>
                  <a:srgbClr val="FFFFFF"/>
                </a:solidFill>
                <a:latin typeface="+mn-ea"/>
                <a:ea typeface="+mn-ea"/>
              </a:rPr>
              <a:t>程序效率</a:t>
            </a:r>
            <a:r>
              <a:rPr lang="zh-CN" altLang="en-US" sz="2000" b="1" dirty="0" smtClean="0">
                <a:solidFill>
                  <a:srgbClr val="FFFFFF"/>
                </a:solidFill>
                <a:latin typeface="+mn-ea"/>
                <a:ea typeface="+mn-ea"/>
              </a:rPr>
              <a:t>；</a:t>
            </a:r>
            <a:endParaRPr lang="en-US" altLang="zh-CN" sz="2000" b="1" dirty="0"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dirty="0" smtClean="0">
                <a:solidFill>
                  <a:srgbClr val="FFFFFF"/>
                </a:solidFill>
                <a:latin typeface="+mn-ea"/>
                <a:ea typeface="+mn-ea"/>
              </a:rPr>
              <a:t>在</a:t>
            </a:r>
            <a:r>
              <a:rPr lang="zh-CN" altLang="en-US" sz="2000" b="1" dirty="0">
                <a:solidFill>
                  <a:srgbClr val="FFFFFF"/>
                </a:solidFill>
                <a:latin typeface="+mn-ea"/>
                <a:ea typeface="+mn-ea"/>
              </a:rPr>
              <a:t>调用函数时当指针指向的变量的值改变时，这些值能够为主调函数使用，即可以从函数调用得到多个可改变的值</a:t>
            </a:r>
            <a:r>
              <a:rPr lang="zh-CN" altLang="en-US" sz="2000" b="1" dirty="0" smtClean="0">
                <a:solidFill>
                  <a:srgbClr val="FFFFFF"/>
                </a:solidFill>
                <a:latin typeface="+mn-ea"/>
                <a:ea typeface="+mn-ea"/>
              </a:rPr>
              <a:t>；</a:t>
            </a:r>
            <a:endParaRPr lang="en-US" altLang="zh-CN" sz="2000" b="1" dirty="0"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dirty="0" smtClean="0">
                <a:solidFill>
                  <a:srgbClr val="FFFFFF"/>
                </a:solidFill>
                <a:latin typeface="+mn-ea"/>
                <a:ea typeface="+mn-ea"/>
              </a:rPr>
              <a:t>可以</a:t>
            </a:r>
            <a:r>
              <a:rPr lang="zh-CN" altLang="en-US" sz="2000" b="1" dirty="0">
                <a:solidFill>
                  <a:srgbClr val="FFFFFF"/>
                </a:solidFill>
                <a:latin typeface="+mn-ea"/>
                <a:ea typeface="+mn-ea"/>
              </a:rPr>
              <a:t>实现动态存储分配</a:t>
            </a:r>
            <a:r>
              <a:rPr lang="zh-CN" altLang="en-US" sz="2000" b="1" dirty="0" smtClean="0">
                <a:solidFill>
                  <a:srgbClr val="FFFFFF"/>
                </a:solidFill>
                <a:latin typeface="+mn-ea"/>
                <a:ea typeface="+mn-ea"/>
              </a:rPr>
              <a:t>。</a:t>
            </a:r>
            <a:endParaRPr lang="en-US" altLang="zh-CN" sz="2000" b="1" dirty="0" smtClean="0">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dirty="0" smtClean="0">
              <a:solidFill>
                <a:srgbClr val="FFFFFF"/>
              </a:solidFill>
              <a:latin typeface="+mn-ea"/>
              <a:ea typeface="+mn-ea"/>
            </a:endParaRPr>
          </a:p>
          <a:p>
            <a:pPr>
              <a:lnSpc>
                <a:spcPct val="150000"/>
              </a:lnSpc>
              <a:spcBef>
                <a:spcPct val="0"/>
              </a:spcBef>
              <a:buNone/>
            </a:pPr>
            <a:r>
              <a:rPr lang="zh-CN" altLang="en-US" sz="2000" b="1" dirty="0">
                <a:solidFill>
                  <a:srgbClr val="FFFFFF"/>
                </a:solidFill>
                <a:latin typeface="+mn-ea"/>
                <a:ea typeface="+mn-ea"/>
              </a:rPr>
              <a:t>如果使用指针不当，会出现隐蔽的、难以发现和排除的故障。因此，使用指针要十分</a:t>
            </a:r>
            <a:r>
              <a:rPr lang="zh-CN" altLang="en-US" sz="2000" b="1" dirty="0" smtClean="0">
                <a:solidFill>
                  <a:srgbClr val="FFFFFF"/>
                </a:solidFill>
                <a:latin typeface="+mn-ea"/>
                <a:ea typeface="+mn-ea"/>
              </a:rPr>
              <a:t>小心谨慎。</a:t>
            </a:r>
            <a:endParaRPr lang="zh-CN" altLang="en-US" sz="2000" b="1" dirty="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505780662"/>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3023</TotalTime>
  <Words>18416</Words>
  <Application>Microsoft Office PowerPoint</Application>
  <PresentationFormat>宽屏</PresentationFormat>
  <Paragraphs>2272</Paragraphs>
  <Slides>96</Slides>
  <Notes>61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96</vt:i4>
      </vt:variant>
    </vt:vector>
  </HeadingPairs>
  <TitlesOfParts>
    <vt:vector size="111" baseType="lpstr">
      <vt:lpstr>Arial Unicode MS</vt:lpstr>
      <vt:lpstr>等线</vt:lpstr>
      <vt:lpstr>等线 Light</vt:lpstr>
      <vt:lpstr>华文隶书</vt:lpstr>
      <vt:lpstr>华文中宋</vt:lpstr>
      <vt:lpstr>宋体</vt:lpstr>
      <vt:lpstr>微软雅黑</vt:lpstr>
      <vt:lpstr>Arial</vt:lpstr>
      <vt:lpstr>Baskerville Old Face</vt:lpstr>
      <vt:lpstr>Calibri</vt:lpstr>
      <vt:lpstr>Cambria Math</vt:lpstr>
      <vt:lpstr>Consolas</vt:lpstr>
      <vt:lpstr>Microsoft New Tai Lue</vt:lpstr>
      <vt:lpstr>Wingdings</vt:lpstr>
      <vt:lpstr>Office 主题​​</vt:lpstr>
      <vt:lpstr>PowerPoint 演示文稿</vt:lpstr>
      <vt:lpstr>认识一下指针</vt:lpstr>
      <vt:lpstr>先定义一个变量：int i;</vt:lpstr>
      <vt:lpstr>现在我们忽然有了一个大胆的想法，要把i的地址&amp;i存到另一个变量p中。。。</vt:lpstr>
      <vt:lpstr>来一段无聊的代码，p一开始存储了i的地址，后来又存储了自己的地址。。。</vt:lpstr>
      <vt:lpstr>是时候让指针出场了</vt:lpstr>
      <vt:lpstr>为了明确一个变量存储的内容是地址，可以在变量名前面加*</vt:lpstr>
      <vt:lpstr>还有一个小问题</vt:lpstr>
      <vt:lpstr>小结一下</vt:lpstr>
      <vt:lpstr>指针变量</vt:lpstr>
      <vt:lpstr>PowerPoint 演示文稿</vt:lpstr>
      <vt:lpstr>使用指针变量的例子</vt:lpstr>
      <vt:lpstr>怎样定义指针变量</vt:lpstr>
      <vt:lpstr>怎样引用指针变量</vt:lpstr>
      <vt:lpstr>怎样引用指针变量</vt:lpstr>
      <vt:lpstr>指针变量作为函数参数</vt:lpstr>
      <vt:lpstr>PowerPoint 演示文稿</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如何证明a[i]跟*(a+i)是一样的</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void指针类型（尚未确定用途的指针）</vt:lpstr>
      <vt:lpstr>void指针类型</vt:lpstr>
      <vt:lpstr>升级版例题</vt:lpstr>
      <vt:lpstr>使用malloc的理由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409</cp:revision>
  <dcterms:created xsi:type="dcterms:W3CDTF">2017-08-03T06:51:45Z</dcterms:created>
  <dcterms:modified xsi:type="dcterms:W3CDTF">2023-11-20T13:25:47Z</dcterms:modified>
</cp:coreProperties>
</file>